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92149" r:id="rId1"/>
  </p:sldMasterIdLst>
  <p:notesMasterIdLst>
    <p:notesMasterId r:id="rId71"/>
  </p:notesMasterIdLst>
  <p:handoutMasterIdLst>
    <p:handoutMasterId r:id="rId72"/>
  </p:handoutMasterIdLst>
  <p:sldIdLst>
    <p:sldId id="2363" r:id="rId2"/>
    <p:sldId id="2764" r:id="rId3"/>
    <p:sldId id="2765" r:id="rId4"/>
    <p:sldId id="2887" r:id="rId5"/>
    <p:sldId id="2888" r:id="rId6"/>
    <p:sldId id="2768" r:id="rId7"/>
    <p:sldId id="2769" r:id="rId8"/>
    <p:sldId id="6038" r:id="rId9"/>
    <p:sldId id="2770" r:id="rId10"/>
    <p:sldId id="2771" r:id="rId11"/>
    <p:sldId id="2850" r:id="rId12"/>
    <p:sldId id="2853" r:id="rId13"/>
    <p:sldId id="2861" r:id="rId14"/>
    <p:sldId id="2885" r:id="rId15"/>
    <p:sldId id="2851" r:id="rId16"/>
    <p:sldId id="2855" r:id="rId17"/>
    <p:sldId id="2833" r:id="rId18"/>
    <p:sldId id="2834" r:id="rId19"/>
    <p:sldId id="2835" r:id="rId20"/>
    <p:sldId id="6039" r:id="rId21"/>
    <p:sldId id="2837" r:id="rId22"/>
    <p:sldId id="2838" r:id="rId23"/>
    <p:sldId id="2839" r:id="rId24"/>
    <p:sldId id="2906" r:id="rId25"/>
    <p:sldId id="2840" r:id="rId26"/>
    <p:sldId id="2905" r:id="rId27"/>
    <p:sldId id="2857" r:id="rId28"/>
    <p:sldId id="2858" r:id="rId29"/>
    <p:sldId id="2841" r:id="rId30"/>
    <p:sldId id="2842" r:id="rId31"/>
    <p:sldId id="2846" r:id="rId32"/>
    <p:sldId id="2886" r:id="rId33"/>
    <p:sldId id="2860" r:id="rId34"/>
    <p:sldId id="2862" r:id="rId35"/>
    <p:sldId id="2785" r:id="rId36"/>
    <p:sldId id="6041" r:id="rId37"/>
    <p:sldId id="6042" r:id="rId38"/>
    <p:sldId id="6043" r:id="rId39"/>
    <p:sldId id="6044" r:id="rId40"/>
    <p:sldId id="6040" r:id="rId41"/>
    <p:sldId id="2790" r:id="rId42"/>
    <p:sldId id="2863" r:id="rId43"/>
    <p:sldId id="2864" r:id="rId44"/>
    <p:sldId id="2865" r:id="rId45"/>
    <p:sldId id="2875" r:id="rId46"/>
    <p:sldId id="2876" r:id="rId47"/>
    <p:sldId id="2869" r:id="rId48"/>
    <p:sldId id="2873" r:id="rId49"/>
    <p:sldId id="2874" r:id="rId50"/>
    <p:sldId id="2877" r:id="rId51"/>
    <p:sldId id="2878" r:id="rId52"/>
    <p:sldId id="2879" r:id="rId53"/>
    <p:sldId id="2808" r:id="rId54"/>
    <p:sldId id="2823" r:id="rId55"/>
    <p:sldId id="2824" r:id="rId56"/>
    <p:sldId id="2811" r:id="rId57"/>
    <p:sldId id="2880" r:id="rId58"/>
    <p:sldId id="2881" r:id="rId59"/>
    <p:sldId id="2821" r:id="rId60"/>
    <p:sldId id="2882" r:id="rId61"/>
    <p:sldId id="2884" r:id="rId62"/>
    <p:sldId id="2883" r:id="rId63"/>
    <p:sldId id="2814" r:id="rId64"/>
    <p:sldId id="2815" r:id="rId65"/>
    <p:sldId id="2894" r:id="rId66"/>
    <p:sldId id="2816" r:id="rId67"/>
    <p:sldId id="2895" r:id="rId68"/>
    <p:sldId id="2818" r:id="rId69"/>
    <p:sldId id="2819" r:id="rId70"/>
  </p:sldIdLst>
  <p:sldSz cx="12192000" cy="6858000"/>
  <p:notesSz cx="9296400" cy="7010400"/>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927" autoAdjust="0"/>
    <p:restoredTop sz="85834" autoAdjust="0"/>
  </p:normalViewPr>
  <p:slideViewPr>
    <p:cSldViewPr>
      <p:cViewPr varScale="1">
        <p:scale>
          <a:sx n="85" d="100"/>
          <a:sy n="85" d="100"/>
        </p:scale>
        <p:origin x="538" y="2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r>
              <a:rPr lang="zh-CN" altLang="en-US" sz="2000" b="1" dirty="0">
                <a:latin typeface="Arial Narrow" panose="020B0606020202030204" pitchFamily="34" charset="0"/>
              </a:rPr>
              <a:t>盈亏图</a:t>
            </a:r>
            <a:endParaRPr lang="en-CA" sz="2000" b="1" dirty="0">
              <a:latin typeface="Arial Narrow" panose="020B0606020202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zh-CN"/>
        </a:p>
      </c:txPr>
    </c:title>
    <c:autoTitleDeleted val="0"/>
    <c:plotArea>
      <c:layout>
        <c:manualLayout>
          <c:layoutTarget val="inner"/>
          <c:xMode val="edge"/>
          <c:yMode val="edge"/>
          <c:x val="0.14225116268589244"/>
          <c:y val="0.1082151371642958"/>
          <c:w val="0.82495844281068842"/>
          <c:h val="0.83428828656175369"/>
        </c:manualLayout>
      </c:layout>
      <c:lineChart>
        <c:grouping val="standard"/>
        <c:varyColors val="0"/>
        <c:ser>
          <c:idx val="0"/>
          <c:order val="0"/>
          <c:tx>
            <c:strRef>
              <c:f>'Option Graph Maker'!$D$57</c:f>
              <c:strCache>
                <c:ptCount val="1"/>
                <c:pt idx="0">
                  <c:v>Stock</c:v>
                </c:pt>
              </c:strCache>
            </c:strRef>
          </c:tx>
          <c:spPr>
            <a:ln w="19050" cap="rnd">
              <a:solidFill>
                <a:schemeClr val="accent1"/>
              </a:solidFill>
              <a:prstDash val="sysDot"/>
              <a:round/>
            </a:ln>
            <a:effectLst/>
          </c:spPr>
          <c:marker>
            <c:symbol val="none"/>
          </c:marker>
          <c:val>
            <c:numRef>
              <c:f>'Option Graph Maker'!$D$58:$D$258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0-89F6-4B25-8E6E-9476A91E5105}"/>
            </c:ext>
          </c:extLst>
        </c:ser>
        <c:ser>
          <c:idx val="1"/>
          <c:order val="1"/>
          <c:tx>
            <c:strRef>
              <c:f>'Option Graph Maker'!$E$57</c:f>
              <c:strCache>
                <c:ptCount val="1"/>
                <c:pt idx="0">
                  <c:v>Option 1</c:v>
                </c:pt>
              </c:strCache>
            </c:strRef>
          </c:tx>
          <c:spPr>
            <a:ln w="19050" cap="rnd">
              <a:solidFill>
                <a:schemeClr val="accent2"/>
              </a:solidFill>
              <a:prstDash val="sysDot"/>
              <a:round/>
            </a:ln>
            <a:effectLst/>
          </c:spPr>
          <c:marker>
            <c:symbol val="none"/>
          </c:marker>
          <c:val>
            <c:numRef>
              <c:f>'Option Graph Maker'!$E$58:$E$258</c:f>
              <c:numCache>
                <c:formatCode>General</c:formatCode>
                <c:ptCount val="201"/>
                <c:pt idx="0">
                  <c:v>-74</c:v>
                </c:pt>
                <c:pt idx="1">
                  <c:v>-73</c:v>
                </c:pt>
                <c:pt idx="2">
                  <c:v>-72</c:v>
                </c:pt>
                <c:pt idx="3">
                  <c:v>-71</c:v>
                </c:pt>
                <c:pt idx="4">
                  <c:v>-70</c:v>
                </c:pt>
                <c:pt idx="5">
                  <c:v>-69</c:v>
                </c:pt>
                <c:pt idx="6">
                  <c:v>-68</c:v>
                </c:pt>
                <c:pt idx="7">
                  <c:v>-67</c:v>
                </c:pt>
                <c:pt idx="8">
                  <c:v>-66</c:v>
                </c:pt>
                <c:pt idx="9">
                  <c:v>-65</c:v>
                </c:pt>
                <c:pt idx="10">
                  <c:v>-64</c:v>
                </c:pt>
                <c:pt idx="11">
                  <c:v>-63</c:v>
                </c:pt>
                <c:pt idx="12">
                  <c:v>-62</c:v>
                </c:pt>
                <c:pt idx="13">
                  <c:v>-61</c:v>
                </c:pt>
                <c:pt idx="14">
                  <c:v>-60</c:v>
                </c:pt>
                <c:pt idx="15">
                  <c:v>-59</c:v>
                </c:pt>
                <c:pt idx="16">
                  <c:v>-58</c:v>
                </c:pt>
                <c:pt idx="17">
                  <c:v>-57</c:v>
                </c:pt>
                <c:pt idx="18">
                  <c:v>-56</c:v>
                </c:pt>
                <c:pt idx="19">
                  <c:v>-55</c:v>
                </c:pt>
                <c:pt idx="20">
                  <c:v>-54</c:v>
                </c:pt>
                <c:pt idx="21">
                  <c:v>-53</c:v>
                </c:pt>
                <c:pt idx="22">
                  <c:v>-52</c:v>
                </c:pt>
                <c:pt idx="23">
                  <c:v>-51</c:v>
                </c:pt>
                <c:pt idx="24">
                  <c:v>-50</c:v>
                </c:pt>
                <c:pt idx="25">
                  <c:v>-49</c:v>
                </c:pt>
                <c:pt idx="26">
                  <c:v>-48</c:v>
                </c:pt>
                <c:pt idx="27">
                  <c:v>-47</c:v>
                </c:pt>
                <c:pt idx="28">
                  <c:v>-46</c:v>
                </c:pt>
                <c:pt idx="29">
                  <c:v>-45</c:v>
                </c:pt>
                <c:pt idx="30">
                  <c:v>-44</c:v>
                </c:pt>
                <c:pt idx="31">
                  <c:v>-43</c:v>
                </c:pt>
                <c:pt idx="32">
                  <c:v>-42</c:v>
                </c:pt>
                <c:pt idx="33">
                  <c:v>-41</c:v>
                </c:pt>
                <c:pt idx="34">
                  <c:v>-40</c:v>
                </c:pt>
                <c:pt idx="35">
                  <c:v>-39</c:v>
                </c:pt>
                <c:pt idx="36">
                  <c:v>-38</c:v>
                </c:pt>
                <c:pt idx="37">
                  <c:v>-37</c:v>
                </c:pt>
                <c:pt idx="38">
                  <c:v>-36</c:v>
                </c:pt>
                <c:pt idx="39">
                  <c:v>-35</c:v>
                </c:pt>
                <c:pt idx="40">
                  <c:v>-34</c:v>
                </c:pt>
                <c:pt idx="41">
                  <c:v>-33</c:v>
                </c:pt>
                <c:pt idx="42">
                  <c:v>-32</c:v>
                </c:pt>
                <c:pt idx="43">
                  <c:v>-31</c:v>
                </c:pt>
                <c:pt idx="44">
                  <c:v>-30</c:v>
                </c:pt>
                <c:pt idx="45">
                  <c:v>-29</c:v>
                </c:pt>
                <c:pt idx="46">
                  <c:v>-28</c:v>
                </c:pt>
                <c:pt idx="47">
                  <c:v>-27</c:v>
                </c:pt>
                <c:pt idx="48">
                  <c:v>-26</c:v>
                </c:pt>
                <c:pt idx="49">
                  <c:v>-25</c:v>
                </c:pt>
                <c:pt idx="50">
                  <c:v>-24</c:v>
                </c:pt>
                <c:pt idx="51">
                  <c:v>-23</c:v>
                </c:pt>
                <c:pt idx="52">
                  <c:v>-22</c:v>
                </c:pt>
                <c:pt idx="53">
                  <c:v>-21</c:v>
                </c:pt>
                <c:pt idx="54">
                  <c:v>-20</c:v>
                </c:pt>
                <c:pt idx="55">
                  <c:v>-19</c:v>
                </c:pt>
                <c:pt idx="56">
                  <c:v>-18</c:v>
                </c:pt>
                <c:pt idx="57">
                  <c:v>-17</c:v>
                </c:pt>
                <c:pt idx="58">
                  <c:v>-16</c:v>
                </c:pt>
                <c:pt idx="59">
                  <c:v>-15</c:v>
                </c:pt>
                <c:pt idx="60">
                  <c:v>-14</c:v>
                </c:pt>
                <c:pt idx="61">
                  <c:v>-13</c:v>
                </c:pt>
                <c:pt idx="62">
                  <c:v>-12</c:v>
                </c:pt>
                <c:pt idx="63">
                  <c:v>-11</c:v>
                </c:pt>
                <c:pt idx="64">
                  <c:v>-10</c:v>
                </c:pt>
                <c:pt idx="65">
                  <c:v>-9</c:v>
                </c:pt>
                <c:pt idx="66">
                  <c:v>-8</c:v>
                </c:pt>
                <c:pt idx="67">
                  <c:v>-7</c:v>
                </c:pt>
                <c:pt idx="68">
                  <c:v>-6</c:v>
                </c:pt>
                <c:pt idx="69">
                  <c:v>-5</c:v>
                </c:pt>
                <c:pt idx="70">
                  <c:v>-4</c:v>
                </c:pt>
                <c:pt idx="71">
                  <c:v>-3</c:v>
                </c:pt>
                <c:pt idx="72">
                  <c:v>-2</c:v>
                </c:pt>
                <c:pt idx="73">
                  <c:v>-1</c:v>
                </c:pt>
                <c:pt idx="74">
                  <c:v>0</c:v>
                </c:pt>
                <c:pt idx="75">
                  <c:v>1</c:v>
                </c:pt>
                <c:pt idx="76">
                  <c:v>2</c:v>
                </c:pt>
                <c:pt idx="77">
                  <c:v>3</c:v>
                </c:pt>
                <c:pt idx="78">
                  <c:v>4</c:v>
                </c:pt>
                <c:pt idx="79">
                  <c:v>5</c:v>
                </c:pt>
                <c:pt idx="80">
                  <c:v>6</c:v>
                </c:pt>
                <c:pt idx="81">
                  <c:v>7</c:v>
                </c:pt>
                <c:pt idx="82">
                  <c:v>8</c:v>
                </c:pt>
                <c:pt idx="83">
                  <c:v>9</c:v>
                </c:pt>
                <c:pt idx="84">
                  <c:v>10</c:v>
                </c:pt>
                <c:pt idx="85">
                  <c:v>11</c:v>
                </c:pt>
                <c:pt idx="86">
                  <c:v>12</c:v>
                </c:pt>
                <c:pt idx="87">
                  <c:v>13</c:v>
                </c:pt>
                <c:pt idx="88">
                  <c:v>14</c:v>
                </c:pt>
                <c:pt idx="89">
                  <c:v>15</c:v>
                </c:pt>
                <c:pt idx="90">
                  <c:v>16</c:v>
                </c:pt>
                <c:pt idx="91">
                  <c:v>17</c:v>
                </c:pt>
                <c:pt idx="92">
                  <c:v>18</c:v>
                </c:pt>
                <c:pt idx="93">
                  <c:v>19</c:v>
                </c:pt>
                <c:pt idx="94">
                  <c:v>20</c:v>
                </c:pt>
                <c:pt idx="95">
                  <c:v>21</c:v>
                </c:pt>
                <c:pt idx="96">
                  <c:v>21</c:v>
                </c:pt>
                <c:pt idx="97">
                  <c:v>21</c:v>
                </c:pt>
                <c:pt idx="98">
                  <c:v>21</c:v>
                </c:pt>
                <c:pt idx="99">
                  <c:v>21</c:v>
                </c:pt>
                <c:pt idx="100">
                  <c:v>21</c:v>
                </c:pt>
                <c:pt idx="101">
                  <c:v>21</c:v>
                </c:pt>
                <c:pt idx="102">
                  <c:v>21</c:v>
                </c:pt>
                <c:pt idx="103">
                  <c:v>21</c:v>
                </c:pt>
                <c:pt idx="104">
                  <c:v>21</c:v>
                </c:pt>
                <c:pt idx="105">
                  <c:v>21</c:v>
                </c:pt>
                <c:pt idx="106">
                  <c:v>21</c:v>
                </c:pt>
                <c:pt idx="107">
                  <c:v>21</c:v>
                </c:pt>
                <c:pt idx="108">
                  <c:v>21</c:v>
                </c:pt>
                <c:pt idx="109">
                  <c:v>21</c:v>
                </c:pt>
                <c:pt idx="110">
                  <c:v>21</c:v>
                </c:pt>
                <c:pt idx="111">
                  <c:v>21</c:v>
                </c:pt>
                <c:pt idx="112">
                  <c:v>21</c:v>
                </c:pt>
                <c:pt idx="113">
                  <c:v>21</c:v>
                </c:pt>
                <c:pt idx="114">
                  <c:v>21</c:v>
                </c:pt>
                <c:pt idx="115">
                  <c:v>21</c:v>
                </c:pt>
                <c:pt idx="116">
                  <c:v>21</c:v>
                </c:pt>
                <c:pt idx="117">
                  <c:v>21</c:v>
                </c:pt>
                <c:pt idx="118">
                  <c:v>21</c:v>
                </c:pt>
                <c:pt idx="119">
                  <c:v>21</c:v>
                </c:pt>
                <c:pt idx="120">
                  <c:v>21</c:v>
                </c:pt>
                <c:pt idx="121">
                  <c:v>21</c:v>
                </c:pt>
                <c:pt idx="122">
                  <c:v>21</c:v>
                </c:pt>
                <c:pt idx="123">
                  <c:v>21</c:v>
                </c:pt>
                <c:pt idx="124">
                  <c:v>21</c:v>
                </c:pt>
                <c:pt idx="125">
                  <c:v>21</c:v>
                </c:pt>
                <c:pt idx="126">
                  <c:v>21</c:v>
                </c:pt>
                <c:pt idx="127">
                  <c:v>21</c:v>
                </c:pt>
                <c:pt idx="128">
                  <c:v>21</c:v>
                </c:pt>
                <c:pt idx="129">
                  <c:v>21</c:v>
                </c:pt>
                <c:pt idx="130">
                  <c:v>21</c:v>
                </c:pt>
                <c:pt idx="131">
                  <c:v>21</c:v>
                </c:pt>
                <c:pt idx="132">
                  <c:v>21</c:v>
                </c:pt>
                <c:pt idx="133">
                  <c:v>21</c:v>
                </c:pt>
                <c:pt idx="134">
                  <c:v>21</c:v>
                </c:pt>
                <c:pt idx="135">
                  <c:v>21</c:v>
                </c:pt>
                <c:pt idx="136">
                  <c:v>21</c:v>
                </c:pt>
                <c:pt idx="137">
                  <c:v>21</c:v>
                </c:pt>
                <c:pt idx="138">
                  <c:v>21</c:v>
                </c:pt>
                <c:pt idx="139">
                  <c:v>21</c:v>
                </c:pt>
                <c:pt idx="140">
                  <c:v>21</c:v>
                </c:pt>
                <c:pt idx="141">
                  <c:v>21</c:v>
                </c:pt>
                <c:pt idx="142">
                  <c:v>21</c:v>
                </c:pt>
                <c:pt idx="143">
                  <c:v>21</c:v>
                </c:pt>
                <c:pt idx="144">
                  <c:v>21</c:v>
                </c:pt>
                <c:pt idx="145">
                  <c:v>21</c:v>
                </c:pt>
                <c:pt idx="146">
                  <c:v>21</c:v>
                </c:pt>
                <c:pt idx="147">
                  <c:v>21</c:v>
                </c:pt>
                <c:pt idx="148">
                  <c:v>21</c:v>
                </c:pt>
                <c:pt idx="149">
                  <c:v>21</c:v>
                </c:pt>
                <c:pt idx="150">
                  <c:v>21</c:v>
                </c:pt>
                <c:pt idx="151">
                  <c:v>21</c:v>
                </c:pt>
                <c:pt idx="152">
                  <c:v>21</c:v>
                </c:pt>
                <c:pt idx="153">
                  <c:v>21</c:v>
                </c:pt>
                <c:pt idx="154">
                  <c:v>21</c:v>
                </c:pt>
                <c:pt idx="155">
                  <c:v>21</c:v>
                </c:pt>
                <c:pt idx="156">
                  <c:v>21</c:v>
                </c:pt>
                <c:pt idx="157">
                  <c:v>21</c:v>
                </c:pt>
                <c:pt idx="158">
                  <c:v>21</c:v>
                </c:pt>
                <c:pt idx="159">
                  <c:v>21</c:v>
                </c:pt>
                <c:pt idx="160">
                  <c:v>21</c:v>
                </c:pt>
                <c:pt idx="161">
                  <c:v>21</c:v>
                </c:pt>
                <c:pt idx="162">
                  <c:v>21</c:v>
                </c:pt>
                <c:pt idx="163">
                  <c:v>21</c:v>
                </c:pt>
                <c:pt idx="164">
                  <c:v>21</c:v>
                </c:pt>
                <c:pt idx="165">
                  <c:v>21</c:v>
                </c:pt>
                <c:pt idx="166">
                  <c:v>21</c:v>
                </c:pt>
                <c:pt idx="167">
                  <c:v>21</c:v>
                </c:pt>
                <c:pt idx="168">
                  <c:v>21</c:v>
                </c:pt>
                <c:pt idx="169">
                  <c:v>21</c:v>
                </c:pt>
                <c:pt idx="170">
                  <c:v>21</c:v>
                </c:pt>
                <c:pt idx="171">
                  <c:v>21</c:v>
                </c:pt>
                <c:pt idx="172">
                  <c:v>21</c:v>
                </c:pt>
                <c:pt idx="173">
                  <c:v>21</c:v>
                </c:pt>
                <c:pt idx="174">
                  <c:v>21</c:v>
                </c:pt>
                <c:pt idx="175">
                  <c:v>21</c:v>
                </c:pt>
                <c:pt idx="176">
                  <c:v>21</c:v>
                </c:pt>
                <c:pt idx="177">
                  <c:v>21</c:v>
                </c:pt>
                <c:pt idx="178">
                  <c:v>21</c:v>
                </c:pt>
                <c:pt idx="179">
                  <c:v>21</c:v>
                </c:pt>
                <c:pt idx="180">
                  <c:v>21</c:v>
                </c:pt>
                <c:pt idx="181">
                  <c:v>21</c:v>
                </c:pt>
                <c:pt idx="182">
                  <c:v>21</c:v>
                </c:pt>
                <c:pt idx="183">
                  <c:v>21</c:v>
                </c:pt>
                <c:pt idx="184">
                  <c:v>21</c:v>
                </c:pt>
                <c:pt idx="185">
                  <c:v>21</c:v>
                </c:pt>
                <c:pt idx="186">
                  <c:v>21</c:v>
                </c:pt>
                <c:pt idx="187">
                  <c:v>21</c:v>
                </c:pt>
                <c:pt idx="188">
                  <c:v>21</c:v>
                </c:pt>
                <c:pt idx="189">
                  <c:v>21</c:v>
                </c:pt>
                <c:pt idx="190">
                  <c:v>21</c:v>
                </c:pt>
                <c:pt idx="191">
                  <c:v>21</c:v>
                </c:pt>
                <c:pt idx="192">
                  <c:v>21</c:v>
                </c:pt>
                <c:pt idx="193">
                  <c:v>21</c:v>
                </c:pt>
                <c:pt idx="194">
                  <c:v>21</c:v>
                </c:pt>
                <c:pt idx="195">
                  <c:v>21</c:v>
                </c:pt>
                <c:pt idx="196">
                  <c:v>21</c:v>
                </c:pt>
                <c:pt idx="197">
                  <c:v>21</c:v>
                </c:pt>
                <c:pt idx="198">
                  <c:v>21</c:v>
                </c:pt>
                <c:pt idx="199">
                  <c:v>21</c:v>
                </c:pt>
                <c:pt idx="200">
                  <c:v>21</c:v>
                </c:pt>
              </c:numCache>
            </c:numRef>
          </c:val>
          <c:smooth val="0"/>
          <c:extLst>
            <c:ext xmlns:c16="http://schemas.microsoft.com/office/drawing/2014/chart" uri="{C3380CC4-5D6E-409C-BE32-E72D297353CC}">
              <c16:uniqueId val="{00000001-89F6-4B25-8E6E-9476A91E5105}"/>
            </c:ext>
          </c:extLst>
        </c:ser>
        <c:ser>
          <c:idx val="2"/>
          <c:order val="2"/>
          <c:tx>
            <c:strRef>
              <c:f>'Option Graph Maker'!$F$57</c:f>
              <c:strCache>
                <c:ptCount val="1"/>
                <c:pt idx="0">
                  <c:v>Option 2</c:v>
                </c:pt>
              </c:strCache>
            </c:strRef>
          </c:tx>
          <c:spPr>
            <a:ln w="19050" cap="rnd">
              <a:solidFill>
                <a:schemeClr val="bg2">
                  <a:lumMod val="25000"/>
                </a:schemeClr>
              </a:solidFill>
              <a:prstDash val="sysDot"/>
              <a:round/>
            </a:ln>
            <a:effectLst/>
          </c:spPr>
          <c:marker>
            <c:symbol val="none"/>
          </c:marker>
          <c:val>
            <c:numRef>
              <c:f>'Option Graph Maker'!$F$58:$F$258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2-89F6-4B25-8E6E-9476A91E5105}"/>
            </c:ext>
          </c:extLst>
        </c:ser>
        <c:ser>
          <c:idx val="3"/>
          <c:order val="3"/>
          <c:tx>
            <c:strRef>
              <c:f>'Option Graph Maker'!$G$57</c:f>
              <c:strCache>
                <c:ptCount val="1"/>
                <c:pt idx="0">
                  <c:v>Option 3</c:v>
                </c:pt>
              </c:strCache>
            </c:strRef>
          </c:tx>
          <c:spPr>
            <a:ln w="19050" cap="rnd">
              <a:solidFill>
                <a:schemeClr val="accent4"/>
              </a:solidFill>
              <a:prstDash val="sysDot"/>
              <a:round/>
            </a:ln>
            <a:effectLst/>
          </c:spPr>
          <c:marker>
            <c:symbol val="none"/>
          </c:marker>
          <c:val>
            <c:numRef>
              <c:f>'Option Graph Maker'!$G$58:$G$258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3-89F6-4B25-8E6E-9476A91E5105}"/>
            </c:ext>
          </c:extLst>
        </c:ser>
        <c:ser>
          <c:idx val="4"/>
          <c:order val="4"/>
          <c:tx>
            <c:strRef>
              <c:f>'Option Graph Maker'!$H$57</c:f>
              <c:strCache>
                <c:ptCount val="1"/>
                <c:pt idx="0">
                  <c:v>Option 4</c:v>
                </c:pt>
              </c:strCache>
            </c:strRef>
          </c:tx>
          <c:spPr>
            <a:ln w="19050" cap="rnd">
              <a:solidFill>
                <a:schemeClr val="accent5"/>
              </a:solidFill>
              <a:prstDash val="sysDot"/>
              <a:round/>
            </a:ln>
            <a:effectLst/>
          </c:spPr>
          <c:marker>
            <c:symbol val="none"/>
          </c:marker>
          <c:val>
            <c:numRef>
              <c:f>'Option Graph Maker'!$H$58:$H$258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4-89F6-4B25-8E6E-9476A91E5105}"/>
            </c:ext>
          </c:extLst>
        </c:ser>
        <c:ser>
          <c:idx val="5"/>
          <c:order val="5"/>
          <c:tx>
            <c:strRef>
              <c:f>'Option Graph Maker'!$I$57</c:f>
              <c:strCache>
                <c:ptCount val="1"/>
                <c:pt idx="0">
                  <c:v>Option 5</c:v>
                </c:pt>
              </c:strCache>
            </c:strRef>
          </c:tx>
          <c:spPr>
            <a:ln w="19050" cap="rnd">
              <a:solidFill>
                <a:schemeClr val="accent6"/>
              </a:solidFill>
              <a:prstDash val="sysDot"/>
              <a:round/>
            </a:ln>
            <a:effectLst/>
          </c:spPr>
          <c:marker>
            <c:symbol val="none"/>
          </c:marker>
          <c:val>
            <c:numRef>
              <c:f>'Option Graph Maker'!$I$58:$I$258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5-89F6-4B25-8E6E-9476A91E5105}"/>
            </c:ext>
          </c:extLst>
        </c:ser>
        <c:ser>
          <c:idx val="6"/>
          <c:order val="6"/>
          <c:tx>
            <c:strRef>
              <c:f>'Option Graph Maker'!$J$57</c:f>
              <c:strCache>
                <c:ptCount val="1"/>
                <c:pt idx="0">
                  <c:v>Option 6</c:v>
                </c:pt>
              </c:strCache>
            </c:strRef>
          </c:tx>
          <c:spPr>
            <a:ln w="19050" cap="rnd">
              <a:solidFill>
                <a:schemeClr val="accent1">
                  <a:lumMod val="60000"/>
                </a:schemeClr>
              </a:solidFill>
              <a:prstDash val="sysDot"/>
              <a:round/>
            </a:ln>
            <a:effectLst/>
          </c:spPr>
          <c:marker>
            <c:symbol val="none"/>
          </c:marker>
          <c:val>
            <c:numRef>
              <c:f>'Option Graph Maker'!$J$58:$J$258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6-89F6-4B25-8E6E-9476A91E5105}"/>
            </c:ext>
          </c:extLst>
        </c:ser>
        <c:ser>
          <c:idx val="7"/>
          <c:order val="7"/>
          <c:tx>
            <c:strRef>
              <c:f>'Option Graph Maker'!$K$57</c:f>
              <c:strCache>
                <c:ptCount val="1"/>
                <c:pt idx="0">
                  <c:v>Option 7</c:v>
                </c:pt>
              </c:strCache>
            </c:strRef>
          </c:tx>
          <c:spPr>
            <a:ln w="19050" cap="rnd">
              <a:solidFill>
                <a:schemeClr val="accent2">
                  <a:lumMod val="60000"/>
                </a:schemeClr>
              </a:solidFill>
              <a:prstDash val="sysDot"/>
              <a:round/>
            </a:ln>
            <a:effectLst/>
          </c:spPr>
          <c:marker>
            <c:symbol val="none"/>
          </c:marker>
          <c:val>
            <c:numRef>
              <c:f>'Option Graph Maker'!$K$58:$K$258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7-89F6-4B25-8E6E-9476A91E5105}"/>
            </c:ext>
          </c:extLst>
        </c:ser>
        <c:ser>
          <c:idx val="8"/>
          <c:order val="8"/>
          <c:tx>
            <c:strRef>
              <c:f>'Option Graph Maker'!$L$57</c:f>
              <c:strCache>
                <c:ptCount val="1"/>
                <c:pt idx="0">
                  <c:v>Option 8</c:v>
                </c:pt>
              </c:strCache>
            </c:strRef>
          </c:tx>
          <c:spPr>
            <a:ln w="19050" cap="rnd">
              <a:solidFill>
                <a:schemeClr val="accent3">
                  <a:lumMod val="60000"/>
                </a:schemeClr>
              </a:solidFill>
              <a:prstDash val="sysDot"/>
              <a:round/>
            </a:ln>
            <a:effectLst/>
          </c:spPr>
          <c:marker>
            <c:symbol val="none"/>
          </c:marker>
          <c:val>
            <c:numRef>
              <c:f>'Option Graph Maker'!$L$58:$L$258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8-89F6-4B25-8E6E-9476A91E5105}"/>
            </c:ext>
          </c:extLst>
        </c:ser>
        <c:ser>
          <c:idx val="9"/>
          <c:order val="9"/>
          <c:tx>
            <c:strRef>
              <c:f>'Option Graph Maker'!$M$57</c:f>
              <c:strCache>
                <c:ptCount val="1"/>
                <c:pt idx="0">
                  <c:v>Option 9</c:v>
                </c:pt>
              </c:strCache>
            </c:strRef>
          </c:tx>
          <c:spPr>
            <a:ln w="19050" cap="rnd">
              <a:solidFill>
                <a:schemeClr val="accent4">
                  <a:lumMod val="60000"/>
                </a:schemeClr>
              </a:solidFill>
              <a:prstDash val="sysDot"/>
              <a:round/>
            </a:ln>
            <a:effectLst/>
          </c:spPr>
          <c:marker>
            <c:symbol val="none"/>
          </c:marker>
          <c:val>
            <c:numRef>
              <c:f>'Option Graph Maker'!$M$58:$M$258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9-89F6-4B25-8E6E-9476A91E5105}"/>
            </c:ext>
          </c:extLst>
        </c:ser>
        <c:ser>
          <c:idx val="10"/>
          <c:order val="10"/>
          <c:tx>
            <c:strRef>
              <c:f>'Option Graph Maker'!$N$57</c:f>
              <c:strCache>
                <c:ptCount val="1"/>
                <c:pt idx="0">
                  <c:v>Option 10</c:v>
                </c:pt>
              </c:strCache>
            </c:strRef>
          </c:tx>
          <c:spPr>
            <a:ln w="19050" cap="rnd">
              <a:solidFill>
                <a:schemeClr val="accent5">
                  <a:lumMod val="60000"/>
                </a:schemeClr>
              </a:solidFill>
              <a:prstDash val="sysDot"/>
              <a:round/>
            </a:ln>
            <a:effectLst/>
          </c:spPr>
          <c:marker>
            <c:symbol val="none"/>
          </c:marker>
          <c:val>
            <c:numRef>
              <c:f>'Option Graph Maker'!$N$58:$N$258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A-89F6-4B25-8E6E-9476A91E5105}"/>
            </c:ext>
          </c:extLst>
        </c:ser>
        <c:ser>
          <c:idx val="11"/>
          <c:order val="11"/>
          <c:tx>
            <c:strRef>
              <c:f>'Option Graph Maker'!$O$57</c:f>
              <c:strCache>
                <c:ptCount val="1"/>
                <c:pt idx="0">
                  <c:v>Combined Position</c:v>
                </c:pt>
              </c:strCache>
            </c:strRef>
          </c:tx>
          <c:spPr>
            <a:ln w="38100" cap="rnd">
              <a:solidFill>
                <a:srgbClr val="132E57"/>
              </a:solidFill>
              <a:round/>
            </a:ln>
            <a:effectLst/>
          </c:spPr>
          <c:marker>
            <c:symbol val="none"/>
          </c:marker>
          <c:val>
            <c:numRef>
              <c:f>'Option Graph Maker'!$O$58:$O$258</c:f>
              <c:numCache>
                <c:formatCode>General</c:formatCode>
                <c:ptCount val="201"/>
                <c:pt idx="0">
                  <c:v>-74</c:v>
                </c:pt>
                <c:pt idx="1">
                  <c:v>-73</c:v>
                </c:pt>
                <c:pt idx="2">
                  <c:v>-72</c:v>
                </c:pt>
                <c:pt idx="3">
                  <c:v>-71</c:v>
                </c:pt>
                <c:pt idx="4">
                  <c:v>-70</c:v>
                </c:pt>
                <c:pt idx="5">
                  <c:v>-69</c:v>
                </c:pt>
                <c:pt idx="6">
                  <c:v>-68</c:v>
                </c:pt>
                <c:pt idx="7">
                  <c:v>-67</c:v>
                </c:pt>
                <c:pt idx="8">
                  <c:v>-66</c:v>
                </c:pt>
                <c:pt idx="9">
                  <c:v>-65</c:v>
                </c:pt>
                <c:pt idx="10">
                  <c:v>-64</c:v>
                </c:pt>
                <c:pt idx="11">
                  <c:v>-63</c:v>
                </c:pt>
                <c:pt idx="12">
                  <c:v>-62</c:v>
                </c:pt>
                <c:pt idx="13">
                  <c:v>-61</c:v>
                </c:pt>
                <c:pt idx="14">
                  <c:v>-60</c:v>
                </c:pt>
                <c:pt idx="15">
                  <c:v>-59</c:v>
                </c:pt>
                <c:pt idx="16">
                  <c:v>-58</c:v>
                </c:pt>
                <c:pt idx="17">
                  <c:v>-57</c:v>
                </c:pt>
                <c:pt idx="18">
                  <c:v>-56</c:v>
                </c:pt>
                <c:pt idx="19">
                  <c:v>-55</c:v>
                </c:pt>
                <c:pt idx="20">
                  <c:v>-54</c:v>
                </c:pt>
                <c:pt idx="21">
                  <c:v>-53</c:v>
                </c:pt>
                <c:pt idx="22">
                  <c:v>-52</c:v>
                </c:pt>
                <c:pt idx="23">
                  <c:v>-51</c:v>
                </c:pt>
                <c:pt idx="24">
                  <c:v>-50</c:v>
                </c:pt>
                <c:pt idx="25">
                  <c:v>-49</c:v>
                </c:pt>
                <c:pt idx="26">
                  <c:v>-48</c:v>
                </c:pt>
                <c:pt idx="27">
                  <c:v>-47</c:v>
                </c:pt>
                <c:pt idx="28">
                  <c:v>-46</c:v>
                </c:pt>
                <c:pt idx="29">
                  <c:v>-45</c:v>
                </c:pt>
                <c:pt idx="30">
                  <c:v>-44</c:v>
                </c:pt>
                <c:pt idx="31">
                  <c:v>-43</c:v>
                </c:pt>
                <c:pt idx="32">
                  <c:v>-42</c:v>
                </c:pt>
                <c:pt idx="33">
                  <c:v>-41</c:v>
                </c:pt>
                <c:pt idx="34">
                  <c:v>-40</c:v>
                </c:pt>
                <c:pt idx="35">
                  <c:v>-39</c:v>
                </c:pt>
                <c:pt idx="36">
                  <c:v>-38</c:v>
                </c:pt>
                <c:pt idx="37">
                  <c:v>-37</c:v>
                </c:pt>
                <c:pt idx="38">
                  <c:v>-36</c:v>
                </c:pt>
                <c:pt idx="39">
                  <c:v>-35</c:v>
                </c:pt>
                <c:pt idx="40">
                  <c:v>-34</c:v>
                </c:pt>
                <c:pt idx="41">
                  <c:v>-33</c:v>
                </c:pt>
                <c:pt idx="42">
                  <c:v>-32</c:v>
                </c:pt>
                <c:pt idx="43">
                  <c:v>-31</c:v>
                </c:pt>
                <c:pt idx="44">
                  <c:v>-30</c:v>
                </c:pt>
                <c:pt idx="45">
                  <c:v>-29</c:v>
                </c:pt>
                <c:pt idx="46">
                  <c:v>-28</c:v>
                </c:pt>
                <c:pt idx="47">
                  <c:v>-27</c:v>
                </c:pt>
                <c:pt idx="48">
                  <c:v>-26</c:v>
                </c:pt>
                <c:pt idx="49">
                  <c:v>-25</c:v>
                </c:pt>
                <c:pt idx="50">
                  <c:v>-24</c:v>
                </c:pt>
                <c:pt idx="51">
                  <c:v>-23</c:v>
                </c:pt>
                <c:pt idx="52">
                  <c:v>-22</c:v>
                </c:pt>
                <c:pt idx="53">
                  <c:v>-21</c:v>
                </c:pt>
                <c:pt idx="54">
                  <c:v>-20</c:v>
                </c:pt>
                <c:pt idx="55">
                  <c:v>-19</c:v>
                </c:pt>
                <c:pt idx="56">
                  <c:v>-18</c:v>
                </c:pt>
                <c:pt idx="57">
                  <c:v>-17</c:v>
                </c:pt>
                <c:pt idx="58">
                  <c:v>-16</c:v>
                </c:pt>
                <c:pt idx="59">
                  <c:v>-15</c:v>
                </c:pt>
                <c:pt idx="60">
                  <c:v>-14</c:v>
                </c:pt>
                <c:pt idx="61">
                  <c:v>-13</c:v>
                </c:pt>
                <c:pt idx="62">
                  <c:v>-12</c:v>
                </c:pt>
                <c:pt idx="63">
                  <c:v>-11</c:v>
                </c:pt>
                <c:pt idx="64">
                  <c:v>-10</c:v>
                </c:pt>
                <c:pt idx="65">
                  <c:v>-9</c:v>
                </c:pt>
                <c:pt idx="66">
                  <c:v>-8</c:v>
                </c:pt>
                <c:pt idx="67">
                  <c:v>-7</c:v>
                </c:pt>
                <c:pt idx="68">
                  <c:v>-6</c:v>
                </c:pt>
                <c:pt idx="69">
                  <c:v>-5</c:v>
                </c:pt>
                <c:pt idx="70">
                  <c:v>-4</c:v>
                </c:pt>
                <c:pt idx="71">
                  <c:v>-3</c:v>
                </c:pt>
                <c:pt idx="72">
                  <c:v>-2</c:v>
                </c:pt>
                <c:pt idx="73">
                  <c:v>-1</c:v>
                </c:pt>
                <c:pt idx="74">
                  <c:v>0</c:v>
                </c:pt>
                <c:pt idx="75">
                  <c:v>1</c:v>
                </c:pt>
                <c:pt idx="76">
                  <c:v>2</c:v>
                </c:pt>
                <c:pt idx="77">
                  <c:v>3</c:v>
                </c:pt>
                <c:pt idx="78">
                  <c:v>4</c:v>
                </c:pt>
                <c:pt idx="79">
                  <c:v>5</c:v>
                </c:pt>
                <c:pt idx="80">
                  <c:v>6</c:v>
                </c:pt>
                <c:pt idx="81">
                  <c:v>7</c:v>
                </c:pt>
                <c:pt idx="82">
                  <c:v>8</c:v>
                </c:pt>
                <c:pt idx="83">
                  <c:v>9</c:v>
                </c:pt>
                <c:pt idx="84">
                  <c:v>10</c:v>
                </c:pt>
                <c:pt idx="85">
                  <c:v>11</c:v>
                </c:pt>
                <c:pt idx="86">
                  <c:v>12</c:v>
                </c:pt>
                <c:pt idx="87">
                  <c:v>13</c:v>
                </c:pt>
                <c:pt idx="88">
                  <c:v>14</c:v>
                </c:pt>
                <c:pt idx="89">
                  <c:v>15</c:v>
                </c:pt>
                <c:pt idx="90">
                  <c:v>16</c:v>
                </c:pt>
                <c:pt idx="91">
                  <c:v>17</c:v>
                </c:pt>
                <c:pt idx="92">
                  <c:v>18</c:v>
                </c:pt>
                <c:pt idx="93">
                  <c:v>19</c:v>
                </c:pt>
                <c:pt idx="94">
                  <c:v>20</c:v>
                </c:pt>
                <c:pt idx="95">
                  <c:v>21</c:v>
                </c:pt>
                <c:pt idx="96">
                  <c:v>21</c:v>
                </c:pt>
                <c:pt idx="97">
                  <c:v>21</c:v>
                </c:pt>
                <c:pt idx="98">
                  <c:v>21</c:v>
                </c:pt>
                <c:pt idx="99">
                  <c:v>21</c:v>
                </c:pt>
                <c:pt idx="100">
                  <c:v>21</c:v>
                </c:pt>
                <c:pt idx="101">
                  <c:v>21</c:v>
                </c:pt>
                <c:pt idx="102">
                  <c:v>21</c:v>
                </c:pt>
                <c:pt idx="103">
                  <c:v>21</c:v>
                </c:pt>
                <c:pt idx="104">
                  <c:v>21</c:v>
                </c:pt>
                <c:pt idx="105">
                  <c:v>21</c:v>
                </c:pt>
                <c:pt idx="106">
                  <c:v>21</c:v>
                </c:pt>
                <c:pt idx="107">
                  <c:v>21</c:v>
                </c:pt>
                <c:pt idx="108">
                  <c:v>21</c:v>
                </c:pt>
                <c:pt idx="109">
                  <c:v>21</c:v>
                </c:pt>
                <c:pt idx="110">
                  <c:v>21</c:v>
                </c:pt>
                <c:pt idx="111">
                  <c:v>21</c:v>
                </c:pt>
                <c:pt idx="112">
                  <c:v>21</c:v>
                </c:pt>
                <c:pt idx="113">
                  <c:v>21</c:v>
                </c:pt>
                <c:pt idx="114">
                  <c:v>21</c:v>
                </c:pt>
                <c:pt idx="115">
                  <c:v>21</c:v>
                </c:pt>
                <c:pt idx="116">
                  <c:v>21</c:v>
                </c:pt>
                <c:pt idx="117">
                  <c:v>21</c:v>
                </c:pt>
                <c:pt idx="118">
                  <c:v>21</c:v>
                </c:pt>
                <c:pt idx="119">
                  <c:v>21</c:v>
                </c:pt>
                <c:pt idx="120">
                  <c:v>21</c:v>
                </c:pt>
                <c:pt idx="121">
                  <c:v>21</c:v>
                </c:pt>
                <c:pt idx="122">
                  <c:v>21</c:v>
                </c:pt>
                <c:pt idx="123">
                  <c:v>21</c:v>
                </c:pt>
                <c:pt idx="124">
                  <c:v>21</c:v>
                </c:pt>
                <c:pt idx="125">
                  <c:v>21</c:v>
                </c:pt>
                <c:pt idx="126">
                  <c:v>21</c:v>
                </c:pt>
                <c:pt idx="127">
                  <c:v>21</c:v>
                </c:pt>
                <c:pt idx="128">
                  <c:v>21</c:v>
                </c:pt>
                <c:pt idx="129">
                  <c:v>21</c:v>
                </c:pt>
                <c:pt idx="130">
                  <c:v>21</c:v>
                </c:pt>
                <c:pt idx="131">
                  <c:v>21</c:v>
                </c:pt>
                <c:pt idx="132">
                  <c:v>21</c:v>
                </c:pt>
                <c:pt idx="133">
                  <c:v>21</c:v>
                </c:pt>
                <c:pt idx="134">
                  <c:v>21</c:v>
                </c:pt>
                <c:pt idx="135">
                  <c:v>21</c:v>
                </c:pt>
                <c:pt idx="136">
                  <c:v>21</c:v>
                </c:pt>
                <c:pt idx="137">
                  <c:v>21</c:v>
                </c:pt>
                <c:pt idx="138">
                  <c:v>21</c:v>
                </c:pt>
                <c:pt idx="139">
                  <c:v>21</c:v>
                </c:pt>
                <c:pt idx="140">
                  <c:v>21</c:v>
                </c:pt>
                <c:pt idx="141">
                  <c:v>21</c:v>
                </c:pt>
                <c:pt idx="142">
                  <c:v>21</c:v>
                </c:pt>
                <c:pt idx="143">
                  <c:v>21</c:v>
                </c:pt>
                <c:pt idx="144">
                  <c:v>21</c:v>
                </c:pt>
                <c:pt idx="145">
                  <c:v>21</c:v>
                </c:pt>
                <c:pt idx="146">
                  <c:v>21</c:v>
                </c:pt>
                <c:pt idx="147">
                  <c:v>21</c:v>
                </c:pt>
                <c:pt idx="148">
                  <c:v>21</c:v>
                </c:pt>
                <c:pt idx="149">
                  <c:v>21</c:v>
                </c:pt>
                <c:pt idx="150">
                  <c:v>21</c:v>
                </c:pt>
                <c:pt idx="151">
                  <c:v>21</c:v>
                </c:pt>
                <c:pt idx="152">
                  <c:v>21</c:v>
                </c:pt>
                <c:pt idx="153">
                  <c:v>21</c:v>
                </c:pt>
                <c:pt idx="154">
                  <c:v>21</c:v>
                </c:pt>
                <c:pt idx="155">
                  <c:v>21</c:v>
                </c:pt>
                <c:pt idx="156">
                  <c:v>21</c:v>
                </c:pt>
                <c:pt idx="157">
                  <c:v>21</c:v>
                </c:pt>
                <c:pt idx="158">
                  <c:v>21</c:v>
                </c:pt>
                <c:pt idx="159">
                  <c:v>21</c:v>
                </c:pt>
                <c:pt idx="160">
                  <c:v>21</c:v>
                </c:pt>
                <c:pt idx="161">
                  <c:v>21</c:v>
                </c:pt>
                <c:pt idx="162">
                  <c:v>21</c:v>
                </c:pt>
                <c:pt idx="163">
                  <c:v>21</c:v>
                </c:pt>
                <c:pt idx="164">
                  <c:v>21</c:v>
                </c:pt>
                <c:pt idx="165">
                  <c:v>21</c:v>
                </c:pt>
                <c:pt idx="166">
                  <c:v>21</c:v>
                </c:pt>
                <c:pt idx="167">
                  <c:v>21</c:v>
                </c:pt>
                <c:pt idx="168">
                  <c:v>21</c:v>
                </c:pt>
                <c:pt idx="169">
                  <c:v>21</c:v>
                </c:pt>
                <c:pt idx="170">
                  <c:v>21</c:v>
                </c:pt>
                <c:pt idx="171">
                  <c:v>21</c:v>
                </c:pt>
                <c:pt idx="172">
                  <c:v>21</c:v>
                </c:pt>
                <c:pt idx="173">
                  <c:v>21</c:v>
                </c:pt>
                <c:pt idx="174">
                  <c:v>21</c:v>
                </c:pt>
                <c:pt idx="175">
                  <c:v>21</c:v>
                </c:pt>
                <c:pt idx="176">
                  <c:v>21</c:v>
                </c:pt>
                <c:pt idx="177">
                  <c:v>21</c:v>
                </c:pt>
                <c:pt idx="178">
                  <c:v>21</c:v>
                </c:pt>
                <c:pt idx="179">
                  <c:v>21</c:v>
                </c:pt>
                <c:pt idx="180">
                  <c:v>21</c:v>
                </c:pt>
                <c:pt idx="181">
                  <c:v>21</c:v>
                </c:pt>
                <c:pt idx="182">
                  <c:v>21</c:v>
                </c:pt>
                <c:pt idx="183">
                  <c:v>21</c:v>
                </c:pt>
                <c:pt idx="184">
                  <c:v>21</c:v>
                </c:pt>
                <c:pt idx="185">
                  <c:v>21</c:v>
                </c:pt>
                <c:pt idx="186">
                  <c:v>21</c:v>
                </c:pt>
                <c:pt idx="187">
                  <c:v>21</c:v>
                </c:pt>
                <c:pt idx="188">
                  <c:v>21</c:v>
                </c:pt>
                <c:pt idx="189">
                  <c:v>21</c:v>
                </c:pt>
                <c:pt idx="190">
                  <c:v>21</c:v>
                </c:pt>
                <c:pt idx="191">
                  <c:v>21</c:v>
                </c:pt>
                <c:pt idx="192">
                  <c:v>21</c:v>
                </c:pt>
                <c:pt idx="193">
                  <c:v>21</c:v>
                </c:pt>
                <c:pt idx="194">
                  <c:v>21</c:v>
                </c:pt>
                <c:pt idx="195">
                  <c:v>21</c:v>
                </c:pt>
                <c:pt idx="196">
                  <c:v>21</c:v>
                </c:pt>
                <c:pt idx="197">
                  <c:v>21</c:v>
                </c:pt>
                <c:pt idx="198">
                  <c:v>21</c:v>
                </c:pt>
                <c:pt idx="199">
                  <c:v>21</c:v>
                </c:pt>
                <c:pt idx="200">
                  <c:v>21</c:v>
                </c:pt>
              </c:numCache>
            </c:numRef>
          </c:val>
          <c:smooth val="0"/>
          <c:extLst>
            <c:ext xmlns:c16="http://schemas.microsoft.com/office/drawing/2014/chart" uri="{C3380CC4-5D6E-409C-BE32-E72D297353CC}">
              <c16:uniqueId val="{0000000B-89F6-4B25-8E6E-9476A91E5105}"/>
            </c:ext>
          </c:extLst>
        </c:ser>
        <c:dLbls>
          <c:showLegendKey val="0"/>
          <c:showVal val="0"/>
          <c:showCatName val="0"/>
          <c:showSerName val="0"/>
          <c:showPercent val="0"/>
          <c:showBubbleSize val="0"/>
        </c:dLbls>
        <c:smooth val="0"/>
        <c:axId val="443701192"/>
        <c:axId val="443701848"/>
      </c:lineChart>
      <c:catAx>
        <c:axId val="443701192"/>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到期股价</a:t>
                </a:r>
                <a:endParaRPr lang="en-CA" b="1" dirty="0">
                  <a:latin typeface="Arial Narrow" panose="020B0606020202030204" pitchFamily="34" charset="0"/>
                </a:endParaRPr>
              </a:p>
            </c:rich>
          </c:tx>
          <c:layout>
            <c:manualLayout>
              <c:xMode val="edge"/>
              <c:yMode val="edge"/>
              <c:x val="0.9308107627792509"/>
              <c:y val="0.8406167967005268"/>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majorTickMark val="none"/>
        <c:minorTickMark val="none"/>
        <c:tickLblPos val="low"/>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crossAx val="443701848"/>
        <c:crosses val="autoZero"/>
        <c:auto val="1"/>
        <c:lblAlgn val="ctr"/>
        <c:lblOffset val="100"/>
        <c:noMultiLvlLbl val="0"/>
      </c:catAx>
      <c:valAx>
        <c:axId val="443701848"/>
        <c:scaling>
          <c:orientation val="minMax"/>
        </c:scaling>
        <c:delete val="0"/>
        <c:axPos val="l"/>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盈亏</a:t>
                </a:r>
                <a:endParaRPr lang="en-CA" b="1" dirty="0">
                  <a:latin typeface="Arial Narrow" panose="020B060602020203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01192"/>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194685039370079"/>
          <c:y val="5.1400554097404488E-2"/>
          <c:w val="0.84471981627296577"/>
          <c:h val="0.89719889180519097"/>
        </c:manualLayout>
      </c:layout>
      <c:lineChart>
        <c:grouping val="standard"/>
        <c:varyColors val="0"/>
        <c:ser>
          <c:idx val="0"/>
          <c:order val="0"/>
          <c:tx>
            <c:strRef>
              <c:f>Sheet1!$U$7</c:f>
              <c:strCache>
                <c:ptCount val="1"/>
                <c:pt idx="0">
                  <c:v>看涨期权时间价值</c:v>
                </c:pt>
              </c:strCache>
            </c:strRef>
          </c:tx>
          <c:marker>
            <c:symbol val="none"/>
          </c:marker>
          <c:cat>
            <c:numRef>
              <c:f>Sheet1!$Q$8:$Q$35</c:f>
              <c:numCache>
                <c:formatCode>0%</c:formatCode>
                <c:ptCount val="28"/>
                <c:pt idx="0">
                  <c:v>-0.16484652158270405</c:v>
                </c:pt>
                <c:pt idx="1">
                  <c:v>-0.14980864421816356</c:v>
                </c:pt>
                <c:pt idx="2">
                  <c:v>-0.13499355843302294</c:v>
                </c:pt>
                <c:pt idx="3">
                  <c:v>-0.12039475901187027</c:v>
                </c:pt>
                <c:pt idx="4">
                  <c:v>-0.10600602155977069</c:v>
                </c:pt>
                <c:pt idx="5">
                  <c:v>-9.1821386567814273E-2</c:v>
                </c:pt>
                <c:pt idx="6">
                  <c:v>-7.7835144593074279E-2</c:v>
                </c:pt>
                <c:pt idx="7">
                  <c:v>-6.4041822460738487E-2</c:v>
                </c:pt>
                <c:pt idx="8">
                  <c:v>-5.0436170404959874E-2</c:v>
                </c:pt>
                <c:pt idx="9">
                  <c:v>-3.7013150072819204E-2</c:v>
                </c:pt>
                <c:pt idx="10">
                  <c:v>-2.3767923322798583E-2</c:v>
                </c:pt>
                <c:pt idx="11">
                  <c:v>-1.0695841755445828E-2</c:v>
                </c:pt>
                <c:pt idx="12">
                  <c:v>2.2075630804621539E-3</c:v>
                </c:pt>
                <c:pt idx="13">
                  <c:v>1.4946588857891895E-2</c:v>
                </c:pt>
                <c:pt idx="14">
                  <c:v>2.7525371064751995E-2</c:v>
                </c:pt>
                <c:pt idx="15">
                  <c:v>3.9947891063309135E-2</c:v>
                </c:pt>
                <c:pt idx="16">
                  <c:v>5.2217983655123465E-2</c:v>
                </c:pt>
                <c:pt idx="17">
                  <c:v>6.4339344187468256E-2</c:v>
                </c:pt>
                <c:pt idx="18">
                  <c:v>7.631553523418394E-2</c:v>
                </c:pt>
                <c:pt idx="19">
                  <c:v>8.8149992881186759E-2</c:v>
                </c:pt>
                <c:pt idx="20">
                  <c:v>9.9846032644378024E-2</c:v>
                </c:pt>
                <c:pt idx="21">
                  <c:v>0.111406855045454</c:v>
                </c:pt>
                <c:pt idx="22">
                  <c:v>0.12283555086907674</c:v>
                </c:pt>
                <c:pt idx="23">
                  <c:v>0.13413510612301027</c:v>
                </c:pt>
                <c:pt idx="24">
                  <c:v>0.14530840672113549</c:v>
                </c:pt>
                <c:pt idx="25">
                  <c:v>0.15635824290772046</c:v>
                </c:pt>
                <c:pt idx="26">
                  <c:v>0.16728731343991071</c:v>
                </c:pt>
                <c:pt idx="27">
                  <c:v>0.17809822954412632</c:v>
                </c:pt>
              </c:numCache>
            </c:numRef>
          </c:cat>
          <c:val>
            <c:numRef>
              <c:f>Sheet1!$U$8:$U$35</c:f>
              <c:numCache>
                <c:formatCode>0.00_ </c:formatCode>
                <c:ptCount val="28"/>
                <c:pt idx="0">
                  <c:v>-20.518802995933129</c:v>
                </c:pt>
                <c:pt idx="1">
                  <c:v>-19.953328056946134</c:v>
                </c:pt>
                <c:pt idx="2">
                  <c:v>-17.787853117959173</c:v>
                </c:pt>
                <c:pt idx="3">
                  <c:v>-22.22237817897269</c:v>
                </c:pt>
                <c:pt idx="4">
                  <c:v>-16.656903239985695</c:v>
                </c:pt>
                <c:pt idx="5">
                  <c:v>-19.291428300998746</c:v>
                </c:pt>
                <c:pt idx="6">
                  <c:v>-14.125953362011728</c:v>
                </c:pt>
                <c:pt idx="7">
                  <c:v>-11.160478423024784</c:v>
                </c:pt>
                <c:pt idx="8">
                  <c:v>-4.7950034840378066</c:v>
                </c:pt>
                <c:pt idx="9">
                  <c:v>2.1704714549491655</c:v>
                </c:pt>
                <c:pt idx="10">
                  <c:v>11.135946393936138</c:v>
                </c:pt>
                <c:pt idx="11">
                  <c:v>25.701421332923104</c:v>
                </c:pt>
                <c:pt idx="12">
                  <c:v>46.866896271910079</c:v>
                </c:pt>
                <c:pt idx="13">
                  <c:v>41</c:v>
                </c:pt>
                <c:pt idx="14">
                  <c:v>25.8</c:v>
                </c:pt>
                <c:pt idx="15">
                  <c:v>15</c:v>
                </c:pt>
                <c:pt idx="16">
                  <c:v>8.6</c:v>
                </c:pt>
                <c:pt idx="17">
                  <c:v>5.2</c:v>
                </c:pt>
                <c:pt idx="18">
                  <c:v>3.2</c:v>
                </c:pt>
                <c:pt idx="19">
                  <c:v>2</c:v>
                </c:pt>
                <c:pt idx="20">
                  <c:v>1.6</c:v>
                </c:pt>
                <c:pt idx="21">
                  <c:v>1.2</c:v>
                </c:pt>
                <c:pt idx="22">
                  <c:v>1</c:v>
                </c:pt>
                <c:pt idx="23">
                  <c:v>1</c:v>
                </c:pt>
                <c:pt idx="24">
                  <c:v>0.6</c:v>
                </c:pt>
                <c:pt idx="25">
                  <c:v>0.6</c:v>
                </c:pt>
                <c:pt idx="26">
                  <c:v>0.4</c:v>
                </c:pt>
                <c:pt idx="27">
                  <c:v>0.6</c:v>
                </c:pt>
              </c:numCache>
            </c:numRef>
          </c:val>
          <c:smooth val="0"/>
          <c:extLst>
            <c:ext xmlns:c16="http://schemas.microsoft.com/office/drawing/2014/chart" uri="{C3380CC4-5D6E-409C-BE32-E72D297353CC}">
              <c16:uniqueId val="{00000000-11E4-4DA6-A7C8-B718A4C23960}"/>
            </c:ext>
          </c:extLst>
        </c:ser>
        <c:ser>
          <c:idx val="1"/>
          <c:order val="1"/>
          <c:tx>
            <c:strRef>
              <c:f>Sheet1!$V$7</c:f>
              <c:strCache>
                <c:ptCount val="1"/>
                <c:pt idx="0">
                  <c:v>看跌期权时间价值</c:v>
                </c:pt>
              </c:strCache>
            </c:strRef>
          </c:tx>
          <c:marker>
            <c:symbol val="none"/>
          </c:marker>
          <c:cat>
            <c:numRef>
              <c:f>Sheet1!$Q$8:$Q$35</c:f>
              <c:numCache>
                <c:formatCode>0%</c:formatCode>
                <c:ptCount val="28"/>
                <c:pt idx="0">
                  <c:v>-0.16484652158270405</c:v>
                </c:pt>
                <c:pt idx="1">
                  <c:v>-0.14980864421816356</c:v>
                </c:pt>
                <c:pt idx="2">
                  <c:v>-0.13499355843302294</c:v>
                </c:pt>
                <c:pt idx="3">
                  <c:v>-0.12039475901187027</c:v>
                </c:pt>
                <c:pt idx="4">
                  <c:v>-0.10600602155977069</c:v>
                </c:pt>
                <c:pt idx="5">
                  <c:v>-9.1821386567814273E-2</c:v>
                </c:pt>
                <c:pt idx="6">
                  <c:v>-7.7835144593074279E-2</c:v>
                </c:pt>
                <c:pt idx="7">
                  <c:v>-6.4041822460738487E-2</c:v>
                </c:pt>
                <c:pt idx="8">
                  <c:v>-5.0436170404959874E-2</c:v>
                </c:pt>
                <c:pt idx="9">
                  <c:v>-3.7013150072819204E-2</c:v>
                </c:pt>
                <c:pt idx="10">
                  <c:v>-2.3767923322798583E-2</c:v>
                </c:pt>
                <c:pt idx="11">
                  <c:v>-1.0695841755445828E-2</c:v>
                </c:pt>
                <c:pt idx="12">
                  <c:v>2.2075630804621539E-3</c:v>
                </c:pt>
                <c:pt idx="13">
                  <c:v>1.4946588857891895E-2</c:v>
                </c:pt>
                <c:pt idx="14">
                  <c:v>2.7525371064751995E-2</c:v>
                </c:pt>
                <c:pt idx="15">
                  <c:v>3.9947891063309135E-2</c:v>
                </c:pt>
                <c:pt idx="16">
                  <c:v>5.2217983655123465E-2</c:v>
                </c:pt>
                <c:pt idx="17">
                  <c:v>6.4339344187468256E-2</c:v>
                </c:pt>
                <c:pt idx="18">
                  <c:v>7.631553523418394E-2</c:v>
                </c:pt>
                <c:pt idx="19">
                  <c:v>8.8149992881186759E-2</c:v>
                </c:pt>
                <c:pt idx="20">
                  <c:v>9.9846032644378024E-2</c:v>
                </c:pt>
                <c:pt idx="21">
                  <c:v>0.111406855045454</c:v>
                </c:pt>
                <c:pt idx="22">
                  <c:v>0.12283555086907674</c:v>
                </c:pt>
                <c:pt idx="23">
                  <c:v>0.13413510612301027</c:v>
                </c:pt>
                <c:pt idx="24">
                  <c:v>0.14530840672113549</c:v>
                </c:pt>
                <c:pt idx="25">
                  <c:v>0.15635824290772046</c:v>
                </c:pt>
                <c:pt idx="26">
                  <c:v>0.16728731343991071</c:v>
                </c:pt>
                <c:pt idx="27">
                  <c:v>0.17809822954412632</c:v>
                </c:pt>
              </c:numCache>
            </c:numRef>
          </c:cat>
          <c:val>
            <c:numRef>
              <c:f>Sheet1!$V$8:$V$35</c:f>
              <c:numCache>
                <c:formatCode>0.00_ </c:formatCode>
                <c:ptCount val="28"/>
                <c:pt idx="0">
                  <c:v>1.4</c:v>
                </c:pt>
                <c:pt idx="1">
                  <c:v>1.4</c:v>
                </c:pt>
                <c:pt idx="2">
                  <c:v>2</c:v>
                </c:pt>
                <c:pt idx="3">
                  <c:v>2.8</c:v>
                </c:pt>
                <c:pt idx="4">
                  <c:v>3.6</c:v>
                </c:pt>
                <c:pt idx="5">
                  <c:v>5.4</c:v>
                </c:pt>
                <c:pt idx="6">
                  <c:v>7.4</c:v>
                </c:pt>
                <c:pt idx="7">
                  <c:v>10.199999999999999</c:v>
                </c:pt>
                <c:pt idx="8">
                  <c:v>14.8</c:v>
                </c:pt>
                <c:pt idx="9">
                  <c:v>20.6</c:v>
                </c:pt>
                <c:pt idx="10">
                  <c:v>31.6</c:v>
                </c:pt>
                <c:pt idx="11">
                  <c:v>46</c:v>
                </c:pt>
                <c:pt idx="12">
                  <c:v>66.2</c:v>
                </c:pt>
                <c:pt idx="13">
                  <c:v>61.56762878910294</c:v>
                </c:pt>
                <c:pt idx="14">
                  <c:v>43.602153850115968</c:v>
                </c:pt>
                <c:pt idx="15">
                  <c:v>36.436678911129007</c:v>
                </c:pt>
                <c:pt idx="16">
                  <c:v>29.071203972142484</c:v>
                </c:pt>
                <c:pt idx="17">
                  <c:v>25.305729033155046</c:v>
                </c:pt>
                <c:pt idx="18">
                  <c:v>24.940254094168552</c:v>
                </c:pt>
                <c:pt idx="19">
                  <c:v>33.374779155181102</c:v>
                </c:pt>
                <c:pt idx="20">
                  <c:v>26.209304216194596</c:v>
                </c:pt>
                <c:pt idx="21">
                  <c:v>41.243829277207169</c:v>
                </c:pt>
                <c:pt idx="22">
                  <c:v>29.278354338220652</c:v>
                </c:pt>
                <c:pt idx="23">
                  <c:v>26.112879399233179</c:v>
                </c:pt>
                <c:pt idx="24">
                  <c:v>25.147404460246662</c:v>
                </c:pt>
                <c:pt idx="25">
                  <c:v>25.981929521259303</c:v>
                </c:pt>
                <c:pt idx="26">
                  <c:v>30.016454582272786</c:v>
                </c:pt>
                <c:pt idx="27">
                  <c:v>25.450979643286246</c:v>
                </c:pt>
              </c:numCache>
            </c:numRef>
          </c:val>
          <c:smooth val="0"/>
          <c:extLst>
            <c:ext xmlns:c16="http://schemas.microsoft.com/office/drawing/2014/chart" uri="{C3380CC4-5D6E-409C-BE32-E72D297353CC}">
              <c16:uniqueId val="{00000001-11E4-4DA6-A7C8-B718A4C23960}"/>
            </c:ext>
          </c:extLst>
        </c:ser>
        <c:dLbls>
          <c:showLegendKey val="0"/>
          <c:showVal val="0"/>
          <c:showCatName val="0"/>
          <c:showSerName val="0"/>
          <c:showPercent val="0"/>
          <c:showBubbleSize val="0"/>
        </c:dLbls>
        <c:smooth val="0"/>
        <c:axId val="290023296"/>
        <c:axId val="290024832"/>
      </c:lineChart>
      <c:catAx>
        <c:axId val="290023296"/>
        <c:scaling>
          <c:orientation val="minMax"/>
        </c:scaling>
        <c:delete val="0"/>
        <c:axPos val="b"/>
        <c:numFmt formatCode="0%" sourceLinked="1"/>
        <c:majorTickMark val="out"/>
        <c:minorTickMark val="none"/>
        <c:tickLblPos val="nextTo"/>
        <c:txPr>
          <a:bodyPr/>
          <a:lstStyle/>
          <a:p>
            <a:pPr>
              <a:defRPr b="1"/>
            </a:pPr>
            <a:endParaRPr lang="zh-CN"/>
          </a:p>
        </c:txPr>
        <c:crossAx val="290024832"/>
        <c:crosses val="autoZero"/>
        <c:auto val="1"/>
        <c:lblAlgn val="ctr"/>
        <c:lblOffset val="100"/>
        <c:noMultiLvlLbl val="0"/>
      </c:catAx>
      <c:valAx>
        <c:axId val="290024832"/>
        <c:scaling>
          <c:orientation val="minMax"/>
        </c:scaling>
        <c:delete val="0"/>
        <c:axPos val="l"/>
        <c:majorGridlines/>
        <c:numFmt formatCode="0.00_ " sourceLinked="1"/>
        <c:majorTickMark val="out"/>
        <c:minorTickMark val="none"/>
        <c:tickLblPos val="nextTo"/>
        <c:txPr>
          <a:bodyPr/>
          <a:lstStyle/>
          <a:p>
            <a:pPr>
              <a:defRPr b="1"/>
            </a:pPr>
            <a:endParaRPr lang="zh-CN"/>
          </a:p>
        </c:txPr>
        <c:crossAx val="290023296"/>
        <c:crosses val="autoZero"/>
        <c:crossBetween val="between"/>
      </c:valAx>
    </c:plotArea>
    <c:legend>
      <c:legendPos val="r"/>
      <c:layout>
        <c:manualLayout>
          <c:xMode val="edge"/>
          <c:yMode val="edge"/>
          <c:x val="0.6"/>
          <c:y val="0.12924577136191309"/>
          <c:w val="0.22222222222222221"/>
          <c:h val="0.16743438320209975"/>
        </c:manualLayout>
      </c:layout>
      <c:overlay val="0"/>
      <c:txPr>
        <a:bodyPr/>
        <a:lstStyle/>
        <a:p>
          <a:pPr>
            <a:defRPr sz="1050" b="1"/>
          </a:pPr>
          <a:endParaRPr lang="zh-CN"/>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5669109069699614E-2"/>
          <c:y val="5.1400554097404488E-2"/>
          <c:w val="0.88609015018955961"/>
          <c:h val="0.83959658948327032"/>
        </c:manualLayout>
      </c:layout>
      <c:lineChart>
        <c:grouping val="standard"/>
        <c:varyColors val="0"/>
        <c:ser>
          <c:idx val="0"/>
          <c:order val="0"/>
          <c:tx>
            <c:strRef>
              <c:f>Sheet1!$R$7</c:f>
              <c:strCache>
                <c:ptCount val="1"/>
                <c:pt idx="0">
                  <c:v>看涨期权时间价值</c:v>
                </c:pt>
              </c:strCache>
            </c:strRef>
          </c:tx>
          <c:marker>
            <c:symbol val="none"/>
          </c:marker>
          <c:cat>
            <c:numRef>
              <c:f>Sheet1!$Q$8:$Q$35</c:f>
              <c:numCache>
                <c:formatCode>0%</c:formatCode>
                <c:ptCount val="28"/>
                <c:pt idx="0">
                  <c:v>-0.16484652158270405</c:v>
                </c:pt>
                <c:pt idx="1">
                  <c:v>-0.14980864421816356</c:v>
                </c:pt>
                <c:pt idx="2">
                  <c:v>-0.13499355843302294</c:v>
                </c:pt>
                <c:pt idx="3">
                  <c:v>-0.12039475901187027</c:v>
                </c:pt>
                <c:pt idx="4">
                  <c:v>-0.10600602155977069</c:v>
                </c:pt>
                <c:pt idx="5">
                  <c:v>-9.1821386567814273E-2</c:v>
                </c:pt>
                <c:pt idx="6">
                  <c:v>-7.7835144593074279E-2</c:v>
                </c:pt>
                <c:pt idx="7">
                  <c:v>-6.4041822460738487E-2</c:v>
                </c:pt>
                <c:pt idx="8">
                  <c:v>-5.0436170404959874E-2</c:v>
                </c:pt>
                <c:pt idx="9">
                  <c:v>-3.7013150072819204E-2</c:v>
                </c:pt>
                <c:pt idx="10">
                  <c:v>-2.3767923322798583E-2</c:v>
                </c:pt>
                <c:pt idx="11">
                  <c:v>-1.0695841755445828E-2</c:v>
                </c:pt>
                <c:pt idx="12">
                  <c:v>2.2075630804621539E-3</c:v>
                </c:pt>
                <c:pt idx="13">
                  <c:v>1.4946588857891895E-2</c:v>
                </c:pt>
                <c:pt idx="14">
                  <c:v>2.7525371064751995E-2</c:v>
                </c:pt>
                <c:pt idx="15">
                  <c:v>3.9947891063309135E-2</c:v>
                </c:pt>
                <c:pt idx="16">
                  <c:v>5.2217983655123465E-2</c:v>
                </c:pt>
                <c:pt idx="17">
                  <c:v>6.4339344187468256E-2</c:v>
                </c:pt>
                <c:pt idx="18">
                  <c:v>7.631553523418394E-2</c:v>
                </c:pt>
                <c:pt idx="19">
                  <c:v>8.8149992881186759E-2</c:v>
                </c:pt>
                <c:pt idx="20">
                  <c:v>9.9846032644378024E-2</c:v>
                </c:pt>
                <c:pt idx="21">
                  <c:v>0.111406855045454</c:v>
                </c:pt>
                <c:pt idx="22">
                  <c:v>0.12283555086907674</c:v>
                </c:pt>
                <c:pt idx="23">
                  <c:v>0.13413510612301027</c:v>
                </c:pt>
                <c:pt idx="24">
                  <c:v>0.14530840672113549</c:v>
                </c:pt>
                <c:pt idx="25">
                  <c:v>0.15635824290772046</c:v>
                </c:pt>
                <c:pt idx="26">
                  <c:v>0.16728731343991071</c:v>
                </c:pt>
                <c:pt idx="27">
                  <c:v>0.17809822954412632</c:v>
                </c:pt>
              </c:numCache>
            </c:numRef>
          </c:cat>
          <c:val>
            <c:numRef>
              <c:f>Sheet1!$R$8:$R$35</c:f>
              <c:numCache>
                <c:formatCode>0.00_ </c:formatCode>
                <c:ptCount val="28"/>
                <c:pt idx="0">
                  <c:v>2.32134597313825</c:v>
                </c:pt>
                <c:pt idx="1">
                  <c:v>2.8868209121252448</c:v>
                </c:pt>
                <c:pt idx="2">
                  <c:v>5.0522958511122056</c:v>
                </c:pt>
                <c:pt idx="3">
                  <c:v>0.61777079009868885</c:v>
                </c:pt>
                <c:pt idx="4">
                  <c:v>6.1832457290856837</c:v>
                </c:pt>
                <c:pt idx="5">
                  <c:v>3.5487206680726331</c:v>
                </c:pt>
                <c:pt idx="6">
                  <c:v>8.7141956070596507</c:v>
                </c:pt>
                <c:pt idx="7">
                  <c:v>11.679670546046594</c:v>
                </c:pt>
                <c:pt idx="8">
                  <c:v>18.045145485033572</c:v>
                </c:pt>
                <c:pt idx="9">
                  <c:v>25.010620424020544</c:v>
                </c:pt>
                <c:pt idx="10">
                  <c:v>33.976095363007516</c:v>
                </c:pt>
                <c:pt idx="11">
                  <c:v>48.541570301994483</c:v>
                </c:pt>
                <c:pt idx="12">
                  <c:v>63.8</c:v>
                </c:pt>
                <c:pt idx="13">
                  <c:v>41</c:v>
                </c:pt>
                <c:pt idx="14">
                  <c:v>25.8</c:v>
                </c:pt>
                <c:pt idx="15">
                  <c:v>15</c:v>
                </c:pt>
                <c:pt idx="16">
                  <c:v>8.6</c:v>
                </c:pt>
                <c:pt idx="17">
                  <c:v>5.2</c:v>
                </c:pt>
                <c:pt idx="18">
                  <c:v>3.2</c:v>
                </c:pt>
                <c:pt idx="19">
                  <c:v>2</c:v>
                </c:pt>
                <c:pt idx="20">
                  <c:v>1.6</c:v>
                </c:pt>
                <c:pt idx="21">
                  <c:v>1.2</c:v>
                </c:pt>
                <c:pt idx="22">
                  <c:v>1</c:v>
                </c:pt>
                <c:pt idx="23">
                  <c:v>1</c:v>
                </c:pt>
                <c:pt idx="24">
                  <c:v>0.6</c:v>
                </c:pt>
                <c:pt idx="25">
                  <c:v>0.6</c:v>
                </c:pt>
                <c:pt idx="26">
                  <c:v>0.4</c:v>
                </c:pt>
                <c:pt idx="27">
                  <c:v>0.6</c:v>
                </c:pt>
              </c:numCache>
            </c:numRef>
          </c:val>
          <c:smooth val="0"/>
          <c:extLst>
            <c:ext xmlns:c16="http://schemas.microsoft.com/office/drawing/2014/chart" uri="{C3380CC4-5D6E-409C-BE32-E72D297353CC}">
              <c16:uniqueId val="{00000000-7B8D-4C3F-AA48-2843C7F2F1BC}"/>
            </c:ext>
          </c:extLst>
        </c:ser>
        <c:ser>
          <c:idx val="1"/>
          <c:order val="1"/>
          <c:tx>
            <c:strRef>
              <c:f>Sheet1!$S$7</c:f>
              <c:strCache>
                <c:ptCount val="1"/>
                <c:pt idx="0">
                  <c:v>看跌期权时间价值</c:v>
                </c:pt>
              </c:strCache>
            </c:strRef>
          </c:tx>
          <c:marker>
            <c:symbol val="none"/>
          </c:marker>
          <c:cat>
            <c:numRef>
              <c:f>Sheet1!$Q$8:$Q$35</c:f>
              <c:numCache>
                <c:formatCode>0%</c:formatCode>
                <c:ptCount val="28"/>
                <c:pt idx="0">
                  <c:v>-0.16484652158270405</c:v>
                </c:pt>
                <c:pt idx="1">
                  <c:v>-0.14980864421816356</c:v>
                </c:pt>
                <c:pt idx="2">
                  <c:v>-0.13499355843302294</c:v>
                </c:pt>
                <c:pt idx="3">
                  <c:v>-0.12039475901187027</c:v>
                </c:pt>
                <c:pt idx="4">
                  <c:v>-0.10600602155977069</c:v>
                </c:pt>
                <c:pt idx="5">
                  <c:v>-9.1821386567814273E-2</c:v>
                </c:pt>
                <c:pt idx="6">
                  <c:v>-7.7835144593074279E-2</c:v>
                </c:pt>
                <c:pt idx="7">
                  <c:v>-6.4041822460738487E-2</c:v>
                </c:pt>
                <c:pt idx="8">
                  <c:v>-5.0436170404959874E-2</c:v>
                </c:pt>
                <c:pt idx="9">
                  <c:v>-3.7013150072819204E-2</c:v>
                </c:pt>
                <c:pt idx="10">
                  <c:v>-2.3767923322798583E-2</c:v>
                </c:pt>
                <c:pt idx="11">
                  <c:v>-1.0695841755445828E-2</c:v>
                </c:pt>
                <c:pt idx="12">
                  <c:v>2.2075630804621539E-3</c:v>
                </c:pt>
                <c:pt idx="13">
                  <c:v>1.4946588857891895E-2</c:v>
                </c:pt>
                <c:pt idx="14">
                  <c:v>2.7525371064751995E-2</c:v>
                </c:pt>
                <c:pt idx="15">
                  <c:v>3.9947891063309135E-2</c:v>
                </c:pt>
                <c:pt idx="16">
                  <c:v>5.2217983655123465E-2</c:v>
                </c:pt>
                <c:pt idx="17">
                  <c:v>6.4339344187468256E-2</c:v>
                </c:pt>
                <c:pt idx="18">
                  <c:v>7.631553523418394E-2</c:v>
                </c:pt>
                <c:pt idx="19">
                  <c:v>8.8149992881186759E-2</c:v>
                </c:pt>
                <c:pt idx="20">
                  <c:v>9.9846032644378024E-2</c:v>
                </c:pt>
                <c:pt idx="21">
                  <c:v>0.111406855045454</c:v>
                </c:pt>
                <c:pt idx="22">
                  <c:v>0.12283555086907674</c:v>
                </c:pt>
                <c:pt idx="23">
                  <c:v>0.13413510612301027</c:v>
                </c:pt>
                <c:pt idx="24">
                  <c:v>0.14530840672113549</c:v>
                </c:pt>
                <c:pt idx="25">
                  <c:v>0.15635824290772046</c:v>
                </c:pt>
                <c:pt idx="26">
                  <c:v>0.16728731343991071</c:v>
                </c:pt>
                <c:pt idx="27">
                  <c:v>0.17809822954412632</c:v>
                </c:pt>
              </c:numCache>
            </c:numRef>
          </c:cat>
          <c:val>
            <c:numRef>
              <c:f>Sheet1!$S$8:$S$35</c:f>
              <c:numCache>
                <c:formatCode>0.00_ </c:formatCode>
                <c:ptCount val="28"/>
                <c:pt idx="0">
                  <c:v>1.4</c:v>
                </c:pt>
                <c:pt idx="1">
                  <c:v>1.4</c:v>
                </c:pt>
                <c:pt idx="2">
                  <c:v>2</c:v>
                </c:pt>
                <c:pt idx="3">
                  <c:v>2.8</c:v>
                </c:pt>
                <c:pt idx="4">
                  <c:v>3.6</c:v>
                </c:pt>
                <c:pt idx="5">
                  <c:v>5.4</c:v>
                </c:pt>
                <c:pt idx="6">
                  <c:v>7.4</c:v>
                </c:pt>
                <c:pt idx="7">
                  <c:v>10.199999999999999</c:v>
                </c:pt>
                <c:pt idx="8">
                  <c:v>14.8</c:v>
                </c:pt>
                <c:pt idx="9">
                  <c:v>20.6</c:v>
                </c:pt>
                <c:pt idx="10">
                  <c:v>31.6</c:v>
                </c:pt>
                <c:pt idx="11">
                  <c:v>46</c:v>
                </c:pt>
                <c:pt idx="12">
                  <c:v>60.292954759018542</c:v>
                </c:pt>
                <c:pt idx="13">
                  <c:v>38.727479820031562</c:v>
                </c:pt>
                <c:pt idx="14">
                  <c:v>20.762004881044589</c:v>
                </c:pt>
                <c:pt idx="15">
                  <c:v>13.596529942057629</c:v>
                </c:pt>
                <c:pt idx="16">
                  <c:v>6.2310550030711056</c:v>
                </c:pt>
                <c:pt idx="17">
                  <c:v>2.4655800640836674</c:v>
                </c:pt>
                <c:pt idx="18">
                  <c:v>2.1001051250971727</c:v>
                </c:pt>
                <c:pt idx="19">
                  <c:v>10.534630186109723</c:v>
                </c:pt>
                <c:pt idx="20">
                  <c:v>3.3691552471232171</c:v>
                </c:pt>
                <c:pt idx="21">
                  <c:v>18.40368030813579</c:v>
                </c:pt>
                <c:pt idx="22">
                  <c:v>6.4382053691492729</c:v>
                </c:pt>
                <c:pt idx="23">
                  <c:v>3.2727304301618005</c:v>
                </c:pt>
                <c:pt idx="24">
                  <c:v>2.3072554911752832</c:v>
                </c:pt>
                <c:pt idx="25">
                  <c:v>3.1417805521879245</c:v>
                </c:pt>
                <c:pt idx="26">
                  <c:v>7.1763056132014071</c:v>
                </c:pt>
                <c:pt idx="27">
                  <c:v>2.610830674214867</c:v>
                </c:pt>
              </c:numCache>
            </c:numRef>
          </c:val>
          <c:smooth val="0"/>
          <c:extLst>
            <c:ext xmlns:c16="http://schemas.microsoft.com/office/drawing/2014/chart" uri="{C3380CC4-5D6E-409C-BE32-E72D297353CC}">
              <c16:uniqueId val="{00000001-7B8D-4C3F-AA48-2843C7F2F1BC}"/>
            </c:ext>
          </c:extLst>
        </c:ser>
        <c:dLbls>
          <c:showLegendKey val="0"/>
          <c:showVal val="0"/>
          <c:showCatName val="0"/>
          <c:showSerName val="0"/>
          <c:showPercent val="0"/>
          <c:showBubbleSize val="0"/>
        </c:dLbls>
        <c:smooth val="0"/>
        <c:axId val="290568832"/>
        <c:axId val="290627968"/>
      </c:lineChart>
      <c:catAx>
        <c:axId val="290568832"/>
        <c:scaling>
          <c:orientation val="minMax"/>
        </c:scaling>
        <c:delete val="0"/>
        <c:axPos val="b"/>
        <c:numFmt formatCode="0%" sourceLinked="1"/>
        <c:majorTickMark val="out"/>
        <c:minorTickMark val="none"/>
        <c:tickLblPos val="nextTo"/>
        <c:txPr>
          <a:bodyPr/>
          <a:lstStyle/>
          <a:p>
            <a:pPr>
              <a:defRPr b="1"/>
            </a:pPr>
            <a:endParaRPr lang="zh-CN"/>
          </a:p>
        </c:txPr>
        <c:crossAx val="290627968"/>
        <c:crosses val="autoZero"/>
        <c:auto val="1"/>
        <c:lblAlgn val="ctr"/>
        <c:lblOffset val="100"/>
        <c:noMultiLvlLbl val="0"/>
      </c:catAx>
      <c:valAx>
        <c:axId val="290627968"/>
        <c:scaling>
          <c:orientation val="minMax"/>
        </c:scaling>
        <c:delete val="0"/>
        <c:axPos val="l"/>
        <c:majorGridlines/>
        <c:numFmt formatCode="0.00_ " sourceLinked="1"/>
        <c:majorTickMark val="out"/>
        <c:minorTickMark val="none"/>
        <c:tickLblPos val="nextTo"/>
        <c:txPr>
          <a:bodyPr/>
          <a:lstStyle/>
          <a:p>
            <a:pPr>
              <a:defRPr b="1"/>
            </a:pPr>
            <a:endParaRPr lang="zh-CN"/>
          </a:p>
        </c:txPr>
        <c:crossAx val="290568832"/>
        <c:crosses val="autoZero"/>
        <c:crossBetween val="between"/>
      </c:valAx>
    </c:plotArea>
    <c:legend>
      <c:legendPos val="r"/>
      <c:layout>
        <c:manualLayout>
          <c:xMode val="edge"/>
          <c:yMode val="edge"/>
          <c:x val="0.60833333333333328"/>
          <c:y val="8.2949475065616798E-2"/>
          <c:w val="0.21632026510610308"/>
          <c:h val="0.16743438320209975"/>
        </c:manualLayout>
      </c:layout>
      <c:overlay val="0"/>
      <c:txPr>
        <a:bodyPr/>
        <a:lstStyle/>
        <a:p>
          <a:pPr>
            <a:defRPr b="1"/>
          </a:pPr>
          <a:endParaRPr lang="zh-CN"/>
        </a:p>
      </c:txPr>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4028717" cy="350140"/>
          </a:xfrm>
          <a:prstGeom prst="rect">
            <a:avLst/>
          </a:prstGeom>
        </p:spPr>
        <p:txBody>
          <a:bodyPr vert="horz" lIns="93174" tIns="46587" rIns="93174" bIns="46587" rtlCol="0"/>
          <a:lstStyle>
            <a:lvl1pPr algn="l">
              <a:defRPr sz="12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5265606" y="0"/>
            <a:ext cx="4028717" cy="350140"/>
          </a:xfrm>
          <a:prstGeom prst="rect">
            <a:avLst/>
          </a:prstGeom>
        </p:spPr>
        <p:txBody>
          <a:bodyPr vert="horz" lIns="93174" tIns="46587" rIns="93174" bIns="46587" rtlCol="0"/>
          <a:lstStyle>
            <a:lvl1pPr algn="r">
              <a:defRPr sz="12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1" y="6659173"/>
            <a:ext cx="4028717" cy="350140"/>
          </a:xfrm>
          <a:prstGeom prst="rect">
            <a:avLst/>
          </a:prstGeom>
        </p:spPr>
        <p:txBody>
          <a:bodyPr vert="horz" lIns="93174" tIns="46587" rIns="93174" bIns="46587" rtlCol="0" anchor="b"/>
          <a:lstStyle>
            <a:lvl1pPr algn="l">
              <a:defRPr sz="12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5265606" y="6659173"/>
            <a:ext cx="4028717" cy="350140"/>
          </a:xfrm>
          <a:prstGeom prst="rect">
            <a:avLst/>
          </a:prstGeom>
        </p:spPr>
        <p:txBody>
          <a:bodyPr vert="horz" lIns="93174" tIns="46587" rIns="93174" bIns="46587" rtlCol="0" anchor="b"/>
          <a:lstStyle>
            <a:lvl1pPr algn="r">
              <a:defRPr sz="12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4028717" cy="350140"/>
          </a:xfrm>
          <a:prstGeom prst="rect">
            <a:avLst/>
          </a:prstGeom>
        </p:spPr>
        <p:txBody>
          <a:bodyPr vert="horz" lIns="93174" tIns="46587" rIns="93174" bIns="46587"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265606" y="0"/>
            <a:ext cx="4028717" cy="350140"/>
          </a:xfrm>
          <a:prstGeom prst="rect">
            <a:avLst/>
          </a:prstGeom>
        </p:spPr>
        <p:txBody>
          <a:bodyPr vert="horz" lIns="93174" tIns="46587" rIns="93174" bIns="46587"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2312988" y="527050"/>
            <a:ext cx="4670425" cy="2627313"/>
          </a:xfrm>
          <a:prstGeom prst="rect">
            <a:avLst/>
          </a:prstGeom>
          <a:noFill/>
          <a:ln w="12700">
            <a:solidFill>
              <a:prstClr val="black"/>
            </a:solidFill>
          </a:ln>
        </p:spPr>
        <p:txBody>
          <a:bodyPr vert="horz" lIns="93174" tIns="46587" rIns="93174" bIns="46587" rtlCol="0" anchor="ctr"/>
          <a:lstStyle/>
          <a:p>
            <a:pPr lvl="0"/>
            <a:endParaRPr lang="zh-CN" altLang="en-US" noProof="0"/>
          </a:p>
        </p:txBody>
      </p:sp>
      <p:sp>
        <p:nvSpPr>
          <p:cNvPr id="5" name="备注占位符 4"/>
          <p:cNvSpPr>
            <a:spLocks noGrp="1"/>
          </p:cNvSpPr>
          <p:nvPr>
            <p:ph type="body" sz="quarter" idx="3"/>
          </p:nvPr>
        </p:nvSpPr>
        <p:spPr>
          <a:xfrm>
            <a:off x="929225" y="3329586"/>
            <a:ext cx="7437952" cy="3154517"/>
          </a:xfrm>
          <a:prstGeom prst="rect">
            <a:avLst/>
          </a:prstGeom>
        </p:spPr>
        <p:txBody>
          <a:bodyPr vert="horz" lIns="93174" tIns="46587" rIns="93174" bIns="46587"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1" y="6659173"/>
            <a:ext cx="4028717" cy="350140"/>
          </a:xfrm>
          <a:prstGeom prst="rect">
            <a:avLst/>
          </a:prstGeom>
        </p:spPr>
        <p:txBody>
          <a:bodyPr vert="horz" lIns="93174" tIns="46587" rIns="93174" bIns="46587"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265606" y="6659173"/>
            <a:ext cx="4028717" cy="350140"/>
          </a:xfrm>
          <a:prstGeom prst="rect">
            <a:avLst/>
          </a:prstGeom>
        </p:spPr>
        <p:txBody>
          <a:bodyPr vert="horz" lIns="93174" tIns="46587" rIns="93174" bIns="46587" rtlCol="0" anchor="b"/>
          <a:lstStyle>
            <a:lvl1pPr algn="r" fontAlgn="auto">
              <a:spcBef>
                <a:spcPts val="0"/>
              </a:spcBef>
              <a:spcAft>
                <a:spcPts val="0"/>
              </a:spcAft>
              <a:defRPr sz="12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56</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10</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76352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42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49</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53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lstStyle/>
          <a:p>
            <a:pPr marL="228600" indent="-228600">
              <a:buAutoNum type="arabicPeriod"/>
            </a:pPr>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54</a:t>
            </a:fld>
            <a:endParaRPr lang="zh-CN" altLang="en-US"/>
          </a:p>
        </p:txBody>
      </p:sp>
    </p:spTree>
    <p:extLst>
      <p:ext uri="{BB962C8B-B14F-4D97-AF65-F5344CB8AC3E}">
        <p14:creationId xmlns:p14="http://schemas.microsoft.com/office/powerpoint/2010/main" val="1482090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312988" y="527050"/>
            <a:ext cx="4670425" cy="2627313"/>
          </a:xfrm>
        </p:spPr>
      </p:sp>
      <p:sp>
        <p:nvSpPr>
          <p:cNvPr id="3" name="备注占位符 2"/>
          <p:cNvSpPr>
            <a:spLocks noGrp="1"/>
          </p:cNvSpPr>
          <p:nvPr>
            <p:ph type="body" idx="1"/>
          </p:nvPr>
        </p:nvSpPr>
        <p:spPr/>
        <p:txBody>
          <a:bodyPr/>
          <a:lstStyle/>
          <a:p>
            <a:pPr marL="228600" indent="-228600">
              <a:buAutoNum type="arabicPeriod"/>
            </a:pPr>
            <a:endParaRPr lang="en-US" altLang="zh-CN" dirty="0"/>
          </a:p>
          <a:p>
            <a:pPr marL="228600" indent="-228600">
              <a:buAutoNum type="arabicPeriod"/>
            </a:pPr>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55</a:t>
            </a:fld>
            <a:endParaRPr lang="zh-CN" altLang="en-US"/>
          </a:p>
        </p:txBody>
      </p:sp>
    </p:spTree>
    <p:extLst>
      <p:ext uri="{BB962C8B-B14F-4D97-AF65-F5344CB8AC3E}">
        <p14:creationId xmlns:p14="http://schemas.microsoft.com/office/powerpoint/2010/main" val="33735859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92501" y="1052736"/>
            <a:ext cx="109728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8256" y="6525344"/>
            <a:ext cx="12192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609600" y="2852937"/>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a:t>
            </a:r>
            <a:r>
              <a:rPr lang="en-US" altLang="zh-CN" sz="1800" b="1" dirty="0" err="1">
                <a:solidFill>
                  <a:srgbClr val="2A0015"/>
                </a:solidFill>
                <a:latin typeface="Adobe Jenson Pro Capt" pitchFamily="18" charset="0"/>
                <a:cs typeface="Arial" pitchFamily="34" charset="0"/>
              </a:rPr>
              <a:t>efinance.org.cn</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t>
            </a:r>
            <a:r>
              <a:rPr lang="en-US" altLang="zh-CN" sz="1800" b="1" dirty="0" err="1">
                <a:solidFill>
                  <a:srgbClr val="2A0015"/>
                </a:solidFill>
                <a:latin typeface="Adobe Jenson Pro Capt" pitchFamily="18" charset="0"/>
                <a:cs typeface="Arial" pitchFamily="34" charset="0"/>
              </a:rPr>
              <a:t>aronge.net</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5135893" y="4653136"/>
            <a:ext cx="2075723" cy="1556792"/>
          </a:xfrm>
          <a:prstGeom prst="rect">
            <a:avLst/>
          </a:prstGeom>
          <a:ln>
            <a:noFill/>
          </a:ln>
        </p:spPr>
      </p:pic>
      <p:sp>
        <p:nvSpPr>
          <p:cNvPr id="30" name="TextBox 29"/>
          <p:cNvSpPr txBox="1"/>
          <p:nvPr userDrawn="1"/>
        </p:nvSpPr>
        <p:spPr>
          <a:xfrm>
            <a:off x="2692224" y="6577608"/>
            <a:ext cx="6956171"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078448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46543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925271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47872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3050935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977906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74489" y="14521"/>
            <a:ext cx="3420488"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12192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735628" y="2636912"/>
            <a:ext cx="758484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527382" y="1052736"/>
            <a:ext cx="1113723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10896534" y="6394472"/>
            <a:ext cx="1298444"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1412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400" y="260649"/>
            <a:ext cx="116332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6271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43472" y="260649"/>
            <a:ext cx="9793088"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3791744" y="3700264"/>
            <a:ext cx="4992555"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18207092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228600"/>
            <a:ext cx="1138766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02168"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02167" y="6245225"/>
            <a:ext cx="3052233" cy="476250"/>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4165600" y="6245225"/>
            <a:ext cx="3860800" cy="476250"/>
          </a:xfrm>
          <a:prstGeom prst="rect">
            <a:avLst/>
          </a:prstGeom>
        </p:spPr>
        <p:txBody>
          <a:bodyPr/>
          <a:lstStyle>
            <a:lvl1pPr>
              <a:defRPr/>
            </a:lvl1pPr>
          </a:lstStyle>
          <a:p>
            <a:pPr>
              <a:defRPr/>
            </a:pPr>
            <a:r>
              <a:rPr lang="en-US" altLang="zh-CN"/>
              <a:t>Copyright © 2011 Zheng, Zhenlong &amp; Chen, Rong</a:t>
            </a:r>
            <a:endParaRPr lang="zh-CN" altLang="en-US" dirty="0"/>
          </a:p>
        </p:txBody>
      </p:sp>
      <p:sp>
        <p:nvSpPr>
          <p:cNvPr id="7" name="灯片编号占位符 6"/>
          <p:cNvSpPr>
            <a:spLocks noGrp="1"/>
          </p:cNvSpPr>
          <p:nvPr>
            <p:ph type="sldNum" sz="quarter" idx="12"/>
          </p:nvPr>
        </p:nvSpPr>
        <p:spPr>
          <a:xfrm>
            <a:off x="8737601" y="6245225"/>
            <a:ext cx="3052233"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42909658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3392" y="908721"/>
            <a:ext cx="109728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573211004"/>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3392" y="332657"/>
            <a:ext cx="109728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609600" y="1340768"/>
            <a:ext cx="109728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3080997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75520" y="1340767"/>
            <a:ext cx="8544949" cy="5046860"/>
          </a:xfrm>
          <a:prstGeom prst="rect">
            <a:avLst/>
          </a:prstGeom>
        </p:spPr>
      </p:pic>
      <p:sp>
        <p:nvSpPr>
          <p:cNvPr id="6" name="TextBox 5"/>
          <p:cNvSpPr txBox="1"/>
          <p:nvPr userDrawn="1"/>
        </p:nvSpPr>
        <p:spPr>
          <a:xfrm>
            <a:off x="623392" y="404664"/>
            <a:ext cx="11041227"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2319915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1424" y="2492897"/>
            <a:ext cx="103632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911424" y="4077073"/>
            <a:ext cx="103632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538103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917591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149427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r>
              <a:rPr lang="en-US" altLang="zh-CN"/>
              <a:t>Copyright © 2011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910578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21988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81960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609600" y="277814"/>
            <a:ext cx="109728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609600" y="1340768"/>
            <a:ext cx="109728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6525344"/>
            <a:ext cx="12192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23392" y="1196752"/>
            <a:ext cx="10945216"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3407702" y="6569968"/>
            <a:ext cx="5664629"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latin typeface="Adobe Jenson Pro Capt" pitchFamily="18" charset="0"/>
                <a:ea typeface="Adobe 黑体 Std R" pitchFamily="34" charset="-122"/>
              </a:rPr>
              <a:t>Copyright © 2020 </a:t>
            </a:r>
            <a:r>
              <a:rPr lang="en-US" altLang="zh-CN" sz="1200" dirty="0" err="1">
                <a:latin typeface="Adobe Jenson Pro Capt" pitchFamily="18" charset="0"/>
                <a:ea typeface="Adobe 黑体 Std R" pitchFamily="34" charset="-122"/>
              </a:rPr>
              <a:t>Zhenlong</a:t>
            </a:r>
            <a:r>
              <a:rPr lang="en-US" altLang="zh-CN" sz="1200">
                <a:latin typeface="Adobe Jenson Pro Capt" pitchFamily="18" charset="0"/>
                <a:ea typeface="Adobe 黑体 Std R" pitchFamily="34" charset="-122"/>
              </a:rPr>
              <a:t> Zheng &amp; Rong Chen</a:t>
            </a:r>
            <a:r>
              <a:rPr lang="zh-CN" altLang="en-US" sz="1200">
                <a:latin typeface="Adobe Jenson Pro Capt" pitchFamily="18" charset="0"/>
                <a:ea typeface="Adobe 黑体 Std R" pitchFamily="34" charset="-122"/>
              </a:rPr>
              <a:t>，</a:t>
            </a:r>
            <a:r>
              <a:rPr lang="en-US" altLang="zh-CN" sz="1200" dirty="0" err="1">
                <a:latin typeface="Adobe Jenson Pro Capt" pitchFamily="18" charset="0"/>
                <a:ea typeface="Adobe 黑体 Std R" pitchFamily="34" charset="-122"/>
              </a:rPr>
              <a:t>XMU</a:t>
            </a:r>
            <a:endParaRPr lang="en-US" altLang="zh-CN" sz="12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1323560659"/>
      </p:ext>
    </p:extLst>
  </p:cSld>
  <p:clrMap bg1="lt1" tx1="dk1" bg2="lt2" tx2="dk2" accent1="accent1" accent2="accent2" accent3="accent3" accent4="accent4" accent5="accent5" accent6="accent6" hlink="hlink" folHlink="folHlink"/>
  <p:sldLayoutIdLst>
    <p:sldLayoutId id="2147492150" r:id="rId1"/>
    <p:sldLayoutId id="2147492151" r:id="rId2"/>
    <p:sldLayoutId id="2147492152" r:id="rId3"/>
    <p:sldLayoutId id="2147492153" r:id="rId4"/>
    <p:sldLayoutId id="2147492154" r:id="rId5"/>
    <p:sldLayoutId id="2147492155" r:id="rId6"/>
    <p:sldLayoutId id="2147492156" r:id="rId7"/>
    <p:sldLayoutId id="2147492157" r:id="rId8"/>
    <p:sldLayoutId id="2147492158" r:id="rId9"/>
    <p:sldLayoutId id="2147492159" r:id="rId10"/>
    <p:sldLayoutId id="2147492160" r:id="rId11"/>
    <p:sldLayoutId id="2147492161" r:id="rId12"/>
    <p:sldLayoutId id="2147492162" r:id="rId13"/>
    <p:sldLayoutId id="2147492163" r:id="rId14"/>
    <p:sldLayoutId id="2147492164" r:id="rId15"/>
    <p:sldLayoutId id="2147492165" r:id="rId16"/>
    <p:sldLayoutId id="2147492166" r:id="rId17"/>
    <p:sldLayoutId id="2147492167" r:id="rId18"/>
    <p:sldLayoutId id="2147492168"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34.wmf"/><Relationship Id="rId4" Type="http://schemas.openxmlformats.org/officeDocument/2006/relationships/oleObject" Target="../embeddings/oleObject4.bin"/></Relationships>
</file>

<file path=ppt/slides/_rels/slide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35.wmf"/><Relationship Id="rId7" Type="http://schemas.openxmlformats.org/officeDocument/2006/relationships/image" Target="../media/image37.wmf"/><Relationship Id="rId2" Type="http://schemas.openxmlformats.org/officeDocument/2006/relationships/oleObject" Target="../embeddings/oleObject5.bin"/><Relationship Id="rId1" Type="http://schemas.openxmlformats.org/officeDocument/2006/relationships/slideLayout" Target="../slideLayouts/slideLayout2.xml"/><Relationship Id="rId6" Type="http://schemas.openxmlformats.org/officeDocument/2006/relationships/oleObject" Target="../embeddings/oleObject7.bin"/><Relationship Id="rId5" Type="http://schemas.openxmlformats.org/officeDocument/2006/relationships/image" Target="../media/image36.wmf"/><Relationship Id="rId4" Type="http://schemas.openxmlformats.org/officeDocument/2006/relationships/oleObject" Target="../embeddings/oleObject6.bin"/><Relationship Id="rId9" Type="http://schemas.openxmlformats.org/officeDocument/2006/relationships/image" Target="../media/image38.wmf"/></Relationships>
</file>

<file path=ppt/slides/_rels/slide6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lnSpc>
                <a:spcPct val="150000"/>
              </a:lnSpc>
            </a:pPr>
            <a:br>
              <a:rPr lang="en-US" altLang="zh-CN" sz="4000" dirty="0"/>
            </a:br>
            <a:r>
              <a:rPr lang="zh-CN" altLang="en-US" sz="4000" dirty="0"/>
              <a:t>金融工程</a:t>
            </a:r>
            <a:br>
              <a:rPr lang="en-US" altLang="zh-CN" sz="4000" dirty="0"/>
            </a:br>
            <a:r>
              <a:rPr lang="zh-CN" altLang="en-US" sz="4000" dirty="0"/>
              <a:t>第十章   期权的回报与价格分析</a:t>
            </a:r>
            <a:endParaRPr lang="zh-CN" altLang="en-US"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23392" y="1340768"/>
            <a:ext cx="10873208" cy="5112568"/>
          </a:xfrm>
        </p:spPr>
        <p:txBody>
          <a:bodyPr>
            <a:normAutofit/>
          </a:bodyPr>
          <a:lstStyle/>
          <a:p>
            <a:pPr>
              <a:lnSpc>
                <a:spcPct val="150000"/>
              </a:lnSpc>
              <a:buNone/>
            </a:pP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期权的回报与盈亏分布</a:t>
            </a:r>
          </a:p>
          <a:p>
            <a:pPr>
              <a:lnSpc>
                <a:spcPct val="150000"/>
              </a:lnSpc>
              <a:buNone/>
            </a:pPr>
            <a:r>
              <a:rPr lang="zh-CN" altLang="en-US" dirty="0">
                <a:solidFill>
                  <a:srgbClr val="002060"/>
                </a:solidFill>
              </a:rPr>
              <a:t>期权价格的基本特性</a:t>
            </a:r>
          </a:p>
          <a:p>
            <a:pPr>
              <a:lnSpc>
                <a:spcPct val="150000"/>
              </a:lnSpc>
              <a:buNone/>
            </a:pPr>
            <a:r>
              <a:rPr lang="zh-CN" altLang="en-US" dirty="0">
                <a:solidFill>
                  <a:schemeClr val="bg1">
                    <a:lumMod val="75000"/>
                  </a:schemeClr>
                </a:solidFill>
              </a:rPr>
              <a:t>美式期权的提前行权</a:t>
            </a:r>
          </a:p>
          <a:p>
            <a:pPr>
              <a:lnSpc>
                <a:spcPct val="150000"/>
              </a:lnSpc>
              <a:buNone/>
            </a:pPr>
            <a:r>
              <a:rPr lang="zh-CN" altLang="en-US" dirty="0">
                <a:solidFill>
                  <a:schemeClr val="bg1">
                    <a:lumMod val="75000"/>
                  </a:schemeClr>
                </a:solidFill>
              </a:rPr>
              <a:t>期权价格曲线</a:t>
            </a:r>
          </a:p>
          <a:p>
            <a:pPr>
              <a:lnSpc>
                <a:spcPct val="150000"/>
              </a:lnSpc>
              <a:buNone/>
            </a:pPr>
            <a:r>
              <a:rPr lang="zh-CN" altLang="en-US" dirty="0">
                <a:solidFill>
                  <a:schemeClr val="bg1">
                    <a:lumMod val="75000"/>
                  </a:schemeClr>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p:spTree>
    <p:extLst>
      <p:ext uri="{BB962C8B-B14F-4D97-AF65-F5344CB8AC3E}">
        <p14:creationId xmlns:p14="http://schemas.microsoft.com/office/powerpoint/2010/main" val="1585778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内在价值与时间价值：常见定义</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第一种定义：</a:t>
                </a:r>
                <a:endParaRPr lang="en-US" altLang="zh-CN" dirty="0"/>
              </a:p>
              <a:p>
                <a:pPr lvl="1"/>
                <a:r>
                  <a:rPr lang="zh-CN" altLang="en-US" dirty="0"/>
                  <a:t>看涨：</a:t>
                </a:r>
                <a14:m>
                  <m:oMath xmlns:m="http://schemas.openxmlformats.org/officeDocument/2006/math">
                    <m:r>
                      <m:rPr>
                        <m:sty m:val="p"/>
                      </m:rPr>
                      <a:rPr lang="en-US" altLang="zh-CN" dirty="0">
                        <a:latin typeface="Cambria Math"/>
                      </a:rPr>
                      <m:t>max</m:t>
                    </m:r>
                    <m:r>
                      <a:rPr lang="zh-CN" altLang="en-US" b="0" i="1" dirty="0" smtClean="0">
                        <a:latin typeface="Cambria Math"/>
                      </a:rPr>
                      <m:t>（</m:t>
                    </m:r>
                    <m:r>
                      <a:rPr lang="en-US" altLang="zh-CN" b="0" i="1" dirty="0" smtClean="0">
                        <a:latin typeface="Cambria Math"/>
                      </a:rPr>
                      <m:t>𝑆</m:t>
                    </m:r>
                    <m:r>
                      <a:rPr lang="en-US" altLang="zh-CN" b="0" i="1" dirty="0" smtClean="0">
                        <a:latin typeface="Cambria Math"/>
                      </a:rPr>
                      <m:t>−</m:t>
                    </m:r>
                    <m:r>
                      <a:rPr lang="en-US" altLang="zh-CN" b="0" i="1" dirty="0" smtClean="0">
                        <a:latin typeface="Cambria Math"/>
                      </a:rPr>
                      <m:t>𝐾</m:t>
                    </m:r>
                    <m:r>
                      <a:rPr lang="zh-CN" altLang="en-US" i="1" dirty="0">
                        <a:latin typeface="Cambria Math" panose="02040503050406030204" pitchFamily="18" charset="0"/>
                      </a:rPr>
                      <m:t>，</m:t>
                    </m:r>
                    <m:r>
                      <a:rPr lang="en-US" altLang="zh-CN" b="0" i="1" dirty="0" smtClean="0">
                        <a:latin typeface="Cambria Math" panose="02040503050406030204" pitchFamily="18" charset="0"/>
                      </a:rPr>
                      <m:t>0</m:t>
                    </m:r>
                    <m:r>
                      <a:rPr lang="en-US" altLang="zh-CN" b="0" i="1" dirty="0" smtClean="0">
                        <a:latin typeface="Cambria Math"/>
                      </a:rPr>
                      <m:t>)</m:t>
                    </m:r>
                  </m:oMath>
                </a14:m>
                <a:endParaRPr lang="en-US" altLang="zh-CN" dirty="0"/>
              </a:p>
              <a:p>
                <a:pPr lvl="1"/>
                <a:r>
                  <a:rPr lang="zh-CN" altLang="en-US" dirty="0"/>
                  <a:t>看跌：</a:t>
                </a:r>
                <a:r>
                  <a:rPr lang="en-US" altLang="zh-CN" dirty="0">
                    <a:solidFill>
                      <a:srgbClr val="000000">
                        <a:lumMod val="85000"/>
                        <a:lumOff val="15000"/>
                      </a:srgbClr>
                    </a:solidFill>
                  </a:rPr>
                  <a:t> </a:t>
                </a:r>
                <a14:m>
                  <m:oMath xmlns:m="http://schemas.openxmlformats.org/officeDocument/2006/math">
                    <m:r>
                      <m:rPr>
                        <m:sty m:val="p"/>
                      </m:rPr>
                      <a:rPr lang="en-US" altLang="zh-CN" dirty="0">
                        <a:solidFill>
                          <a:srgbClr val="000000">
                            <a:lumMod val="85000"/>
                            <a:lumOff val="15000"/>
                          </a:srgbClr>
                        </a:solidFill>
                        <a:latin typeface="Cambria Math"/>
                      </a:rPr>
                      <m:t>max</m:t>
                    </m:r>
                    <m:r>
                      <a:rPr lang="zh-CN" altLang="en-US" i="1" dirty="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𝐾</m:t>
                    </m:r>
                    <m:r>
                      <a:rPr lang="en-US" altLang="zh-CN" i="1" dirty="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𝑆</m:t>
                    </m:r>
                    <m:r>
                      <a:rPr lang="zh-CN" altLang="en-US" i="1" dirty="0">
                        <a:solidFill>
                          <a:srgbClr val="000000">
                            <a:lumMod val="85000"/>
                            <a:lumOff val="15000"/>
                          </a:srgbClr>
                        </a:solidFill>
                        <a:latin typeface="Cambria Math" panose="02040503050406030204" pitchFamily="18" charset="0"/>
                      </a:rPr>
                      <m:t>，</m:t>
                    </m:r>
                    <m:r>
                      <a:rPr lang="en-US" altLang="zh-CN" b="0" i="1" dirty="0" smtClean="0">
                        <a:solidFill>
                          <a:srgbClr val="000000">
                            <a:lumMod val="85000"/>
                            <a:lumOff val="15000"/>
                          </a:srgbClr>
                        </a:solidFill>
                        <a:latin typeface="Cambria Math" panose="02040503050406030204" pitchFamily="18" charset="0"/>
                      </a:rPr>
                      <m:t>0</m:t>
                    </m:r>
                    <m:r>
                      <a:rPr lang="en-US" altLang="zh-CN" i="1" dirty="0">
                        <a:solidFill>
                          <a:srgbClr val="000000">
                            <a:lumMod val="85000"/>
                            <a:lumOff val="15000"/>
                          </a:srgbClr>
                        </a:solidFill>
                        <a:latin typeface="Cambria Math"/>
                      </a:rPr>
                      <m:t>)</m:t>
                    </m:r>
                  </m:oMath>
                </a14:m>
                <a:endParaRPr lang="en-US" altLang="zh-CN" dirty="0"/>
              </a:p>
              <a:p>
                <a:pPr lvl="1">
                  <a:buFont typeface="Wingdings" pitchFamily="2" charset="2"/>
                  <a:buChar char="l"/>
                </a:pPr>
                <a:r>
                  <a:rPr lang="zh-CN" altLang="en-US" dirty="0"/>
                  <a:t>如𝐻𝑢𝑙𝑙</a:t>
                </a:r>
                <a:r>
                  <a:rPr lang="en-US" altLang="zh-CN" dirty="0"/>
                  <a:t>(2018)</a:t>
                </a:r>
                <a:r>
                  <a:rPr lang="zh-CN" altLang="en-US" dirty="0"/>
                  <a:t>、 </a:t>
                </a:r>
                <a:r>
                  <a:rPr lang="en-US" altLang="zh-CN" dirty="0" err="1"/>
                  <a:t>Neftci</a:t>
                </a:r>
                <a:r>
                  <a:rPr lang="zh-CN" altLang="en-US" dirty="0"/>
                  <a:t>（</a:t>
                </a:r>
                <a:r>
                  <a:rPr lang="en-US" altLang="zh-CN" dirty="0"/>
                  <a:t>2013</a:t>
                </a:r>
                <a:r>
                  <a:rPr lang="zh-CN" altLang="en-US" dirty="0"/>
                  <a:t>）、上交所、万得资讯等</a:t>
                </a:r>
                <a:endParaRPr lang="en-US" altLang="zh-CN" dirty="0"/>
              </a:p>
              <a:p>
                <a:pPr lvl="1">
                  <a:buFont typeface="Wingdings" pitchFamily="2" charset="2"/>
                  <a:buChar char="l"/>
                </a:pPr>
                <a:r>
                  <a:rPr lang="zh-CN" altLang="en-US" dirty="0"/>
                  <a:t>缺点：没有考虑货币的时间价值</a:t>
                </a:r>
                <a:endParaRPr lang="en-US" altLang="zh-CN" dirty="0"/>
              </a:p>
              <a:p>
                <a:pPr marL="344487" lvl="1" indent="0">
                  <a:buNone/>
                </a:pPr>
                <a:r>
                  <a:rPr lang="zh-CN" altLang="en-US" dirty="0"/>
                  <a:t>                   没有考虑卖空受限的特殊情况，中国不适用</a:t>
                </a:r>
                <a:endParaRPr lang="en-US" altLang="zh-CN" dirty="0"/>
              </a:p>
              <a:p>
                <a:pPr>
                  <a:buClr>
                    <a:srgbClr val="35742A">
                      <a:lumMod val="75000"/>
                    </a:srgbClr>
                  </a:buClr>
                </a:pPr>
                <a:r>
                  <a:rPr lang="zh-CN" altLang="en-US" dirty="0"/>
                  <a:t>第二种定义：</a:t>
                </a:r>
                <a:endParaRPr lang="en-US" altLang="zh-CN" dirty="0"/>
              </a:p>
              <a:p>
                <a:pPr lvl="1">
                  <a:buClr>
                    <a:srgbClr val="35742A">
                      <a:lumMod val="75000"/>
                    </a:srgbClr>
                  </a:buClr>
                </a:pPr>
                <a:r>
                  <a:rPr lang="zh-CN" altLang="en-US" dirty="0">
                    <a:solidFill>
                      <a:srgbClr val="000000">
                        <a:lumMod val="85000"/>
                        <a:lumOff val="15000"/>
                      </a:srgbClr>
                    </a:solidFill>
                  </a:rPr>
                  <a:t>看涨：</a:t>
                </a:r>
                <a14:m>
                  <m:oMath xmlns:m="http://schemas.openxmlformats.org/officeDocument/2006/math">
                    <m:r>
                      <m:rPr>
                        <m:sty m:val="p"/>
                      </m:rPr>
                      <a:rPr lang="en-US" altLang="zh-CN" dirty="0">
                        <a:solidFill>
                          <a:srgbClr val="000000">
                            <a:lumMod val="85000"/>
                            <a:lumOff val="15000"/>
                          </a:srgbClr>
                        </a:solidFill>
                        <a:latin typeface="Cambria Math"/>
                      </a:rPr>
                      <m:t>max</m:t>
                    </m:r>
                    <m:r>
                      <a:rPr lang="zh-CN" altLang="en-US"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𝑆</m:t>
                    </m:r>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𝐾</m:t>
                    </m:r>
                    <m:sSup>
                      <m:sSupPr>
                        <m:ctrlPr>
                          <a:rPr lang="en-US" altLang="zh-CN" i="1" dirty="0" smtClean="0">
                            <a:solidFill>
                              <a:srgbClr val="000000">
                                <a:lumMod val="85000"/>
                                <a:lumOff val="15000"/>
                              </a:srgbClr>
                            </a:solidFill>
                            <a:latin typeface="Cambria Math" panose="02040503050406030204" pitchFamily="18" charset="0"/>
                          </a:rPr>
                        </m:ctrlPr>
                      </m:sSupPr>
                      <m:e>
                        <m:r>
                          <a:rPr lang="en-US" altLang="zh-CN" b="0" i="1" dirty="0" smtClean="0">
                            <a:solidFill>
                              <a:srgbClr val="000000">
                                <a:lumMod val="85000"/>
                                <a:lumOff val="15000"/>
                              </a:srgbClr>
                            </a:solidFill>
                            <a:latin typeface="Cambria Math"/>
                          </a:rPr>
                          <m:t>𝑒</m:t>
                        </m:r>
                      </m:e>
                      <m:sup>
                        <m:r>
                          <a:rPr lang="en-US" altLang="zh-CN" b="0" i="1" dirty="0" smtClean="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𝑟</m:t>
                        </m:r>
                        <m:r>
                          <a:rPr lang="en-US" altLang="zh-CN" b="0" i="1" dirty="0" smtClean="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𝑇</m:t>
                        </m:r>
                        <m:r>
                          <a:rPr lang="en-US" altLang="zh-CN" b="0" i="1" dirty="0" smtClean="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𝑡</m:t>
                        </m:r>
                        <m:r>
                          <a:rPr lang="en-US" altLang="zh-CN" b="0" i="1" dirty="0" smtClean="0">
                            <a:solidFill>
                              <a:srgbClr val="000000">
                                <a:lumMod val="85000"/>
                                <a:lumOff val="15000"/>
                              </a:srgbClr>
                            </a:solidFill>
                            <a:latin typeface="Cambria Math"/>
                          </a:rPr>
                          <m:t>)</m:t>
                        </m:r>
                      </m:sup>
                    </m:sSup>
                    <m:r>
                      <a:rPr lang="zh-CN" altLang="en-US" i="1" dirty="0">
                        <a:solidFill>
                          <a:srgbClr val="000000">
                            <a:lumMod val="85000"/>
                            <a:lumOff val="15000"/>
                          </a:srgbClr>
                        </a:solidFill>
                        <a:latin typeface="Cambria Math" panose="02040503050406030204" pitchFamily="18" charset="0"/>
                      </a:rPr>
                      <m:t>，</m:t>
                    </m:r>
                    <m:r>
                      <a:rPr lang="en-US" altLang="zh-CN" b="0" i="1" dirty="0" smtClean="0">
                        <a:solidFill>
                          <a:srgbClr val="000000">
                            <a:lumMod val="85000"/>
                            <a:lumOff val="15000"/>
                          </a:srgbClr>
                        </a:solidFill>
                        <a:latin typeface="Cambria Math" panose="02040503050406030204" pitchFamily="18" charset="0"/>
                      </a:rPr>
                      <m:t>0</m:t>
                    </m:r>
                    <m:r>
                      <a:rPr lang="en-US" altLang="zh-CN" i="1" dirty="0">
                        <a:solidFill>
                          <a:srgbClr val="000000">
                            <a:lumMod val="85000"/>
                            <a:lumOff val="15000"/>
                          </a:srgbClr>
                        </a:solidFill>
                        <a:latin typeface="Cambria Math"/>
                      </a:rPr>
                      <m:t>)</m:t>
                    </m:r>
                  </m:oMath>
                </a14:m>
                <a:endParaRPr lang="en-US" altLang="zh-CN" dirty="0">
                  <a:solidFill>
                    <a:srgbClr val="000000">
                      <a:lumMod val="85000"/>
                      <a:lumOff val="15000"/>
                    </a:srgbClr>
                  </a:solidFill>
                </a:endParaRPr>
              </a:p>
              <a:p>
                <a:pPr lvl="1">
                  <a:buClr>
                    <a:srgbClr val="35742A">
                      <a:lumMod val="75000"/>
                    </a:srgbClr>
                  </a:buClr>
                </a:pPr>
                <a:r>
                  <a:rPr lang="zh-CN" altLang="en-US" dirty="0">
                    <a:solidFill>
                      <a:srgbClr val="000000">
                        <a:lumMod val="85000"/>
                        <a:lumOff val="15000"/>
                      </a:srgbClr>
                    </a:solidFill>
                  </a:rPr>
                  <a:t>看跌：</a:t>
                </a:r>
                <a:r>
                  <a:rPr lang="en-US" altLang="zh-CN" dirty="0">
                    <a:solidFill>
                      <a:srgbClr val="000000">
                        <a:lumMod val="85000"/>
                        <a:lumOff val="15000"/>
                      </a:srgbClr>
                    </a:solidFill>
                  </a:rPr>
                  <a:t> </a:t>
                </a:r>
                <a14:m>
                  <m:oMath xmlns:m="http://schemas.openxmlformats.org/officeDocument/2006/math">
                    <m:r>
                      <m:rPr>
                        <m:sty m:val="p"/>
                      </m:rPr>
                      <a:rPr lang="en-US" altLang="zh-CN" dirty="0">
                        <a:solidFill>
                          <a:srgbClr val="000000">
                            <a:lumMod val="85000"/>
                            <a:lumOff val="15000"/>
                          </a:srgbClr>
                        </a:solidFill>
                        <a:latin typeface="Cambria Math"/>
                      </a:rPr>
                      <m:t>max</m:t>
                    </m:r>
                    <m:r>
                      <a:rPr lang="zh-CN" altLang="en-US"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𝐾</m:t>
                    </m:r>
                    <m:sSup>
                      <m:sSupPr>
                        <m:ctrlPr>
                          <a:rPr lang="en-US" altLang="zh-CN" i="1" dirty="0">
                            <a:solidFill>
                              <a:srgbClr val="000000">
                                <a:lumMod val="85000"/>
                                <a:lumOff val="15000"/>
                              </a:srgbClr>
                            </a:solidFill>
                            <a:latin typeface="Cambria Math" panose="02040503050406030204" pitchFamily="18" charset="0"/>
                          </a:rPr>
                        </m:ctrlPr>
                      </m:sSupPr>
                      <m:e>
                        <m:r>
                          <a:rPr lang="en-US" altLang="zh-CN" i="1" dirty="0">
                            <a:solidFill>
                              <a:srgbClr val="000000">
                                <a:lumMod val="85000"/>
                                <a:lumOff val="15000"/>
                              </a:srgbClr>
                            </a:solidFill>
                            <a:latin typeface="Cambria Math"/>
                          </a:rPr>
                          <m:t>𝑒</m:t>
                        </m:r>
                      </m:e>
                      <m:sup>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𝑟</m:t>
                        </m:r>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𝑇</m:t>
                        </m:r>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𝑡</m:t>
                        </m:r>
                        <m:r>
                          <a:rPr lang="en-US" altLang="zh-CN" i="1" dirty="0">
                            <a:solidFill>
                              <a:srgbClr val="000000">
                                <a:lumMod val="85000"/>
                                <a:lumOff val="15000"/>
                              </a:srgbClr>
                            </a:solidFill>
                            <a:latin typeface="Cambria Math"/>
                          </a:rPr>
                          <m:t>)</m:t>
                        </m:r>
                      </m:sup>
                    </m:sSup>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𝑆</m:t>
                    </m:r>
                    <m:r>
                      <a:rPr lang="zh-CN" altLang="en-US" i="1" dirty="0">
                        <a:solidFill>
                          <a:srgbClr val="000000">
                            <a:lumMod val="85000"/>
                            <a:lumOff val="15000"/>
                          </a:srgbClr>
                        </a:solidFill>
                        <a:latin typeface="Cambria Math" panose="02040503050406030204" pitchFamily="18" charset="0"/>
                      </a:rPr>
                      <m:t>，</m:t>
                    </m:r>
                    <m:r>
                      <a:rPr lang="en-US" altLang="zh-CN" b="0" i="1" dirty="0" smtClean="0">
                        <a:solidFill>
                          <a:srgbClr val="000000">
                            <a:lumMod val="85000"/>
                            <a:lumOff val="15000"/>
                          </a:srgbClr>
                        </a:solidFill>
                        <a:latin typeface="Cambria Math" panose="02040503050406030204" pitchFamily="18" charset="0"/>
                      </a:rPr>
                      <m:t>0</m:t>
                    </m:r>
                    <m:r>
                      <a:rPr lang="en-US" altLang="zh-CN" i="1" dirty="0">
                        <a:solidFill>
                          <a:srgbClr val="000000">
                            <a:lumMod val="85000"/>
                            <a:lumOff val="15000"/>
                          </a:srgbClr>
                        </a:solidFill>
                        <a:latin typeface="Cambria Math"/>
                      </a:rPr>
                      <m:t>)</m:t>
                    </m:r>
                  </m:oMath>
                </a14:m>
                <a:endParaRPr lang="en-US" altLang="zh-CN" dirty="0">
                  <a:solidFill>
                    <a:srgbClr val="000000">
                      <a:lumMod val="85000"/>
                      <a:lumOff val="15000"/>
                    </a:srgbClr>
                  </a:solidFill>
                </a:endParaRPr>
              </a:p>
              <a:p>
                <a:pPr lvl="1"/>
                <a:r>
                  <a:rPr lang="zh-CN" altLang="en-US" dirty="0"/>
                  <a:t>缺点：没有考虑卖空受限的特殊情况，中国不适用</a:t>
                </a:r>
              </a:p>
              <a:p>
                <a:pPr lvl="1"/>
                <a:endParaRPr lang="zh-CN" altLang="en-US"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65" b="-188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spTree>
    <p:extLst>
      <p:ext uri="{BB962C8B-B14F-4D97-AF65-F5344CB8AC3E}">
        <p14:creationId xmlns:p14="http://schemas.microsoft.com/office/powerpoint/2010/main" val="36531498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例子</a:t>
            </a:r>
          </a:p>
        </p:txBody>
      </p:sp>
      <p:sp>
        <p:nvSpPr>
          <p:cNvPr id="3" name="内容占位符 2"/>
          <p:cNvSpPr>
            <a:spLocks noGrp="1"/>
          </p:cNvSpPr>
          <p:nvPr>
            <p:ph idx="1"/>
          </p:nvPr>
        </p:nvSpPr>
        <p:spPr/>
        <p:txBody>
          <a:bodyPr/>
          <a:lstStyle/>
          <a:p>
            <a:r>
              <a:rPr lang="en-US" altLang="zh-CN" dirty="0"/>
              <a:t>2020</a:t>
            </a:r>
            <a:r>
              <a:rPr lang="zh-CN" altLang="en-US" dirty="0"/>
              <a:t>年</a:t>
            </a:r>
            <a:r>
              <a:rPr lang="en-US" altLang="zh-CN" dirty="0"/>
              <a:t>2</a:t>
            </a:r>
            <a:r>
              <a:rPr lang="zh-CN" altLang="en-US" dirty="0"/>
              <a:t>月</a:t>
            </a:r>
            <a:r>
              <a:rPr lang="en-US" altLang="zh-CN" dirty="0"/>
              <a:t>10</a:t>
            </a:r>
            <a:r>
              <a:rPr lang="zh-CN" altLang="en-US" dirty="0"/>
              <a:t>日，沪深</a:t>
            </a:r>
            <a:r>
              <a:rPr lang="en-US" altLang="zh-CN" dirty="0"/>
              <a:t>300</a:t>
            </a:r>
            <a:r>
              <a:rPr lang="zh-CN" altLang="en-US" dirty="0"/>
              <a:t>股价指数为</a:t>
            </a:r>
            <a:r>
              <a:rPr lang="en-US" altLang="zh-CN" dirty="0"/>
              <a:t>3916.01</a:t>
            </a:r>
            <a:r>
              <a:rPr lang="zh-CN" altLang="en-US" dirty="0"/>
              <a:t>点，</a:t>
            </a:r>
            <a:r>
              <a:rPr lang="en-US" altLang="zh-CN" dirty="0"/>
              <a:t>2</a:t>
            </a:r>
            <a:r>
              <a:rPr lang="zh-CN" altLang="en-US" dirty="0"/>
              <a:t>月</a:t>
            </a:r>
            <a:r>
              <a:rPr lang="en-US" altLang="zh-CN" dirty="0"/>
              <a:t>21</a:t>
            </a:r>
            <a:r>
              <a:rPr lang="zh-CN" altLang="en-US" dirty="0"/>
              <a:t>日到期的沪深</a:t>
            </a:r>
            <a:r>
              <a:rPr lang="en-US" altLang="zh-CN" dirty="0"/>
              <a:t>300</a:t>
            </a:r>
            <a:r>
              <a:rPr lang="zh-CN" altLang="en-US" dirty="0"/>
              <a:t>股指期货价格为</a:t>
            </a:r>
            <a:r>
              <a:rPr lang="en-US" altLang="zh-CN" dirty="0"/>
              <a:t>3891.4</a:t>
            </a:r>
            <a:r>
              <a:rPr lang="zh-CN" altLang="en-US" dirty="0"/>
              <a:t>点，</a:t>
            </a:r>
            <a:r>
              <a:rPr lang="en-US" altLang="zh-CN" dirty="0"/>
              <a:t>2</a:t>
            </a:r>
            <a:r>
              <a:rPr lang="zh-CN" altLang="en-US" dirty="0"/>
              <a:t>周的</a:t>
            </a:r>
            <a:r>
              <a:rPr lang="en-US" altLang="zh-CN" dirty="0" err="1"/>
              <a:t>Shibor</a:t>
            </a:r>
            <a:r>
              <a:rPr lang="zh-CN" altLang="en-US" dirty="0"/>
              <a:t>为</a:t>
            </a:r>
            <a:r>
              <a:rPr lang="en-US" altLang="zh-CN" dirty="0"/>
              <a:t>2.292%</a:t>
            </a:r>
            <a:r>
              <a:rPr lang="zh-CN" altLang="en-US" dirty="0"/>
              <a:t>，沪深</a:t>
            </a:r>
            <a:r>
              <a:rPr lang="en-US" altLang="zh-CN" dirty="0"/>
              <a:t>300</a:t>
            </a:r>
            <a:r>
              <a:rPr lang="zh-CN" altLang="en-US" dirty="0"/>
              <a:t>股价指数的红利率为</a:t>
            </a:r>
            <a:r>
              <a:rPr lang="en-US" altLang="zh-CN" dirty="0"/>
              <a:t>1.5%</a:t>
            </a:r>
            <a:r>
              <a:rPr lang="zh-CN" altLang="en-US"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Tree>
    <p:extLst>
      <p:ext uri="{BB962C8B-B14F-4D97-AF65-F5344CB8AC3E}">
        <p14:creationId xmlns:p14="http://schemas.microsoft.com/office/powerpoint/2010/main" val="1129153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2020.2.10</a:t>
            </a:r>
            <a:r>
              <a:rPr lang="zh-CN" altLang="en-US" sz="3600" dirty="0"/>
              <a:t>沪深</a:t>
            </a:r>
            <a:r>
              <a:rPr lang="en-US" altLang="zh-CN" sz="3600" dirty="0"/>
              <a:t>300</a:t>
            </a:r>
            <a:r>
              <a:rPr lang="zh-CN" altLang="en-US" sz="3600" dirty="0"/>
              <a:t>股指</a:t>
            </a:r>
            <a:r>
              <a:rPr lang="en-US" altLang="zh-CN" sz="3600" dirty="0"/>
              <a:t>2</a:t>
            </a:r>
            <a:r>
              <a:rPr lang="zh-CN" altLang="en-US" sz="3600" dirty="0"/>
              <a:t>月期权收盘价</a:t>
            </a:r>
          </a:p>
        </p:txBody>
      </p:sp>
      <p:graphicFrame>
        <p:nvGraphicFramePr>
          <p:cNvPr id="7" name="内容占位符 6"/>
          <p:cNvGraphicFramePr>
            <a:graphicFrameLocks noGrp="1"/>
          </p:cNvGraphicFramePr>
          <p:nvPr>
            <p:ph idx="1"/>
            <p:extLst>
              <p:ext uri="{D42A27DB-BD31-4B8C-83A1-F6EECF244321}">
                <p14:modId xmlns:p14="http://schemas.microsoft.com/office/powerpoint/2010/main" val="3634626173"/>
              </p:ext>
            </p:extLst>
          </p:nvPr>
        </p:nvGraphicFramePr>
        <p:xfrm>
          <a:off x="2063550" y="1196752"/>
          <a:ext cx="8136906" cy="576064"/>
        </p:xfrm>
        <a:graphic>
          <a:graphicData uri="http://schemas.openxmlformats.org/drawingml/2006/table">
            <a:tbl>
              <a:tblPr firstRow="1" firstCol="1" bandRow="1"/>
              <a:tblGrid>
                <a:gridCol w="1356151">
                  <a:extLst>
                    <a:ext uri="{9D8B030D-6E8A-4147-A177-3AD203B41FA5}">
                      <a16:colId xmlns:a16="http://schemas.microsoft.com/office/drawing/2014/main" val="20000"/>
                    </a:ext>
                  </a:extLst>
                </a:gridCol>
                <a:gridCol w="1356151">
                  <a:extLst>
                    <a:ext uri="{9D8B030D-6E8A-4147-A177-3AD203B41FA5}">
                      <a16:colId xmlns:a16="http://schemas.microsoft.com/office/drawing/2014/main" val="20001"/>
                    </a:ext>
                  </a:extLst>
                </a:gridCol>
                <a:gridCol w="1356151">
                  <a:extLst>
                    <a:ext uri="{9D8B030D-6E8A-4147-A177-3AD203B41FA5}">
                      <a16:colId xmlns:a16="http://schemas.microsoft.com/office/drawing/2014/main" val="20002"/>
                    </a:ext>
                  </a:extLst>
                </a:gridCol>
                <a:gridCol w="1356151">
                  <a:extLst>
                    <a:ext uri="{9D8B030D-6E8A-4147-A177-3AD203B41FA5}">
                      <a16:colId xmlns:a16="http://schemas.microsoft.com/office/drawing/2014/main" val="20003"/>
                    </a:ext>
                  </a:extLst>
                </a:gridCol>
                <a:gridCol w="1356151">
                  <a:extLst>
                    <a:ext uri="{9D8B030D-6E8A-4147-A177-3AD203B41FA5}">
                      <a16:colId xmlns:a16="http://schemas.microsoft.com/office/drawing/2014/main" val="20004"/>
                    </a:ext>
                  </a:extLst>
                </a:gridCol>
                <a:gridCol w="1356151">
                  <a:extLst>
                    <a:ext uri="{9D8B030D-6E8A-4147-A177-3AD203B41FA5}">
                      <a16:colId xmlns:a16="http://schemas.microsoft.com/office/drawing/2014/main" val="20005"/>
                    </a:ext>
                  </a:extLst>
                </a:gridCol>
              </a:tblGrid>
              <a:tr h="576064">
                <a:tc>
                  <a:txBody>
                    <a:bodyPr/>
                    <a:lstStyle/>
                    <a:p>
                      <a:pPr algn="ctr">
                        <a:lnSpc>
                          <a:spcPts val="1575"/>
                        </a:lnSpc>
                        <a:spcAft>
                          <a:spcPts val="0"/>
                        </a:spcAft>
                      </a:pPr>
                      <a:r>
                        <a:rPr lang="zh-CN" sz="1600" b="1" kern="0" dirty="0">
                          <a:solidFill>
                            <a:srgbClr val="0070C0"/>
                          </a:solidFill>
                          <a:effectLst/>
                          <a:latin typeface="NEU-BZ-S92"/>
                          <a:ea typeface="方正书宋_GBK"/>
                          <a:cs typeface="Times New Roman"/>
                        </a:rPr>
                        <a:t>看涨期权</a:t>
                      </a:r>
                      <a:endParaRPr lang="en-US" altLang="zh-CN" sz="1600" b="1" kern="0" dirty="0">
                        <a:solidFill>
                          <a:srgbClr val="0070C0"/>
                        </a:solidFill>
                        <a:effectLst/>
                        <a:latin typeface="NEU-BZ-S92"/>
                        <a:ea typeface="方正书宋_GBK"/>
                        <a:cs typeface="Times New Roman"/>
                      </a:endParaRPr>
                    </a:p>
                    <a:p>
                      <a:pPr algn="ctr">
                        <a:lnSpc>
                          <a:spcPts val="1575"/>
                        </a:lnSpc>
                        <a:spcAft>
                          <a:spcPts val="0"/>
                        </a:spcAft>
                      </a:pPr>
                      <a:r>
                        <a:rPr lang="zh-CN" sz="1600" b="1" kern="0" dirty="0">
                          <a:solidFill>
                            <a:srgbClr val="0070C0"/>
                          </a:solidFill>
                          <a:effectLst/>
                          <a:latin typeface="NEU-BZ-S92"/>
                          <a:ea typeface="方正书宋_GBK"/>
                          <a:cs typeface="Times New Roman"/>
                        </a:rPr>
                        <a:t>价格</a:t>
                      </a:r>
                      <a:endParaRPr lang="zh-CN" sz="2800" b="1"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600" b="1" kern="0" dirty="0">
                          <a:solidFill>
                            <a:srgbClr val="000000"/>
                          </a:solidFill>
                          <a:effectLst/>
                          <a:latin typeface="NEU-BZ-S92"/>
                          <a:ea typeface="方正书宋_GBK"/>
                          <a:cs typeface="Times New Roman"/>
                        </a:rPr>
                        <a:t>行权</a:t>
                      </a:r>
                      <a:endParaRPr lang="zh-CN" sz="2800" kern="100" dirty="0">
                        <a:effectLst/>
                        <a:latin typeface="Calibri"/>
                        <a:ea typeface="宋体"/>
                        <a:cs typeface="Times New Roman"/>
                      </a:endParaRPr>
                    </a:p>
                    <a:p>
                      <a:pPr algn="ctr">
                        <a:lnSpc>
                          <a:spcPts val="1575"/>
                        </a:lnSpc>
                        <a:spcAft>
                          <a:spcPts val="0"/>
                        </a:spcAft>
                      </a:pPr>
                      <a:r>
                        <a:rPr lang="zh-CN" sz="1600" b="1" kern="0" dirty="0">
                          <a:solidFill>
                            <a:srgbClr val="000000"/>
                          </a:solidFill>
                          <a:effectLst/>
                          <a:latin typeface="NEU-BZ-S92"/>
                          <a:ea typeface="方正书宋_GBK"/>
                          <a:cs typeface="Times New Roman"/>
                        </a:rPr>
                        <a:t>价格</a:t>
                      </a:r>
                      <a:endParaRPr lang="zh-CN" sz="28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600" b="1" kern="0" dirty="0">
                          <a:solidFill>
                            <a:srgbClr val="00B050"/>
                          </a:solidFill>
                          <a:effectLst/>
                          <a:latin typeface="NEU-BZ-S92"/>
                          <a:ea typeface="方正书宋_GBK"/>
                          <a:cs typeface="Times New Roman"/>
                        </a:rPr>
                        <a:t>看跌期权</a:t>
                      </a:r>
                      <a:endParaRPr lang="en-US" altLang="zh-CN" sz="1600" b="1" kern="0" dirty="0">
                        <a:solidFill>
                          <a:srgbClr val="00B050"/>
                        </a:solidFill>
                        <a:effectLst/>
                        <a:latin typeface="NEU-BZ-S92"/>
                        <a:ea typeface="方正书宋_GBK"/>
                        <a:cs typeface="Times New Roman"/>
                      </a:endParaRPr>
                    </a:p>
                    <a:p>
                      <a:pPr algn="ctr">
                        <a:lnSpc>
                          <a:spcPts val="1575"/>
                        </a:lnSpc>
                        <a:spcAft>
                          <a:spcPts val="0"/>
                        </a:spcAft>
                      </a:pPr>
                      <a:r>
                        <a:rPr lang="zh-CN" sz="1600" b="1" kern="0" dirty="0">
                          <a:solidFill>
                            <a:srgbClr val="00B050"/>
                          </a:solidFill>
                          <a:effectLst/>
                          <a:latin typeface="NEU-BZ-S92"/>
                          <a:ea typeface="方正书宋_GBK"/>
                          <a:cs typeface="Times New Roman"/>
                        </a:rPr>
                        <a:t>价格</a:t>
                      </a:r>
                      <a:endParaRPr lang="zh-CN" sz="2800" b="1"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600" b="1" kern="0" dirty="0">
                          <a:solidFill>
                            <a:srgbClr val="0070C0"/>
                          </a:solidFill>
                          <a:effectLst/>
                          <a:latin typeface="NEU-BZ-S92"/>
                          <a:ea typeface="方正书宋_GBK"/>
                          <a:cs typeface="Times New Roman"/>
                        </a:rPr>
                        <a:t>看涨期权</a:t>
                      </a:r>
                      <a:endParaRPr lang="en-US" altLang="zh-CN" sz="1600" b="1" kern="0" dirty="0">
                        <a:solidFill>
                          <a:srgbClr val="0070C0"/>
                        </a:solidFill>
                        <a:effectLst/>
                        <a:latin typeface="NEU-BZ-S92"/>
                        <a:ea typeface="方正书宋_GBK"/>
                        <a:cs typeface="Times New Roman"/>
                      </a:endParaRPr>
                    </a:p>
                    <a:p>
                      <a:pPr algn="ctr">
                        <a:lnSpc>
                          <a:spcPts val="1575"/>
                        </a:lnSpc>
                        <a:spcAft>
                          <a:spcPts val="0"/>
                        </a:spcAft>
                      </a:pPr>
                      <a:r>
                        <a:rPr lang="zh-CN" sz="1600" b="1" kern="0" dirty="0">
                          <a:solidFill>
                            <a:srgbClr val="0070C0"/>
                          </a:solidFill>
                          <a:effectLst/>
                          <a:latin typeface="NEU-BZ-S92"/>
                          <a:ea typeface="方正书宋_GBK"/>
                          <a:cs typeface="Times New Roman"/>
                        </a:rPr>
                        <a:t>价格</a:t>
                      </a:r>
                      <a:endParaRPr lang="zh-CN" sz="2800" b="1"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600" b="1" kern="0" dirty="0">
                          <a:solidFill>
                            <a:srgbClr val="000000"/>
                          </a:solidFill>
                          <a:effectLst/>
                          <a:latin typeface="NEU-BZ-S92"/>
                          <a:ea typeface="方正书宋_GBK"/>
                          <a:cs typeface="Times New Roman"/>
                        </a:rPr>
                        <a:t>行权</a:t>
                      </a:r>
                      <a:endParaRPr lang="zh-CN" sz="2800" kern="100" dirty="0">
                        <a:effectLst/>
                        <a:latin typeface="Calibri"/>
                        <a:ea typeface="宋体"/>
                        <a:cs typeface="Times New Roman"/>
                      </a:endParaRPr>
                    </a:p>
                    <a:p>
                      <a:pPr algn="ctr">
                        <a:lnSpc>
                          <a:spcPts val="1575"/>
                        </a:lnSpc>
                        <a:spcAft>
                          <a:spcPts val="0"/>
                        </a:spcAft>
                      </a:pPr>
                      <a:r>
                        <a:rPr lang="zh-CN" sz="1600" b="1" kern="0" dirty="0">
                          <a:solidFill>
                            <a:srgbClr val="000000"/>
                          </a:solidFill>
                          <a:effectLst/>
                          <a:latin typeface="NEU-BZ-S92"/>
                          <a:ea typeface="方正书宋_GBK"/>
                          <a:cs typeface="Times New Roman"/>
                        </a:rPr>
                        <a:t>价格</a:t>
                      </a:r>
                      <a:endParaRPr lang="zh-CN" sz="28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600" b="1" kern="0" dirty="0">
                          <a:solidFill>
                            <a:srgbClr val="00B050"/>
                          </a:solidFill>
                          <a:effectLst/>
                          <a:latin typeface="NEU-BZ-S92"/>
                          <a:ea typeface="方正书宋_GBK"/>
                          <a:cs typeface="Times New Roman"/>
                        </a:rPr>
                        <a:t>看跌期权</a:t>
                      </a:r>
                      <a:endParaRPr lang="en-US" altLang="zh-CN" sz="1600" b="1" kern="0" dirty="0">
                        <a:solidFill>
                          <a:srgbClr val="00B050"/>
                        </a:solidFill>
                        <a:effectLst/>
                        <a:latin typeface="NEU-BZ-S92"/>
                        <a:ea typeface="方正书宋_GBK"/>
                        <a:cs typeface="Times New Roman"/>
                      </a:endParaRPr>
                    </a:p>
                    <a:p>
                      <a:pPr algn="ctr">
                        <a:lnSpc>
                          <a:spcPts val="1575"/>
                        </a:lnSpc>
                        <a:spcAft>
                          <a:spcPts val="0"/>
                        </a:spcAft>
                      </a:pPr>
                      <a:r>
                        <a:rPr lang="zh-CN" sz="1600" b="1" kern="0" dirty="0">
                          <a:solidFill>
                            <a:srgbClr val="00B050"/>
                          </a:solidFill>
                          <a:effectLst/>
                          <a:latin typeface="NEU-BZ-S92"/>
                          <a:ea typeface="方正书宋_GBK"/>
                          <a:cs typeface="Times New Roman"/>
                        </a:rPr>
                        <a:t>价格</a:t>
                      </a:r>
                      <a:endParaRPr lang="zh-CN" sz="2800" b="1"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3806073511"/>
              </p:ext>
            </p:extLst>
          </p:nvPr>
        </p:nvGraphicFramePr>
        <p:xfrm>
          <a:off x="2063549" y="1772814"/>
          <a:ext cx="8136907" cy="4680522"/>
        </p:xfrm>
        <a:graphic>
          <a:graphicData uri="http://schemas.openxmlformats.org/drawingml/2006/table">
            <a:tbl>
              <a:tblPr firstRow="1" firstCol="1" bandRow="1"/>
              <a:tblGrid>
                <a:gridCol w="1354647">
                  <a:extLst>
                    <a:ext uri="{9D8B030D-6E8A-4147-A177-3AD203B41FA5}">
                      <a16:colId xmlns:a16="http://schemas.microsoft.com/office/drawing/2014/main" val="20000"/>
                    </a:ext>
                  </a:extLst>
                </a:gridCol>
                <a:gridCol w="1356452">
                  <a:extLst>
                    <a:ext uri="{9D8B030D-6E8A-4147-A177-3AD203B41FA5}">
                      <a16:colId xmlns:a16="http://schemas.microsoft.com/office/drawing/2014/main" val="20001"/>
                    </a:ext>
                  </a:extLst>
                </a:gridCol>
                <a:gridCol w="1356452">
                  <a:extLst>
                    <a:ext uri="{9D8B030D-6E8A-4147-A177-3AD203B41FA5}">
                      <a16:colId xmlns:a16="http://schemas.microsoft.com/office/drawing/2014/main" val="20002"/>
                    </a:ext>
                  </a:extLst>
                </a:gridCol>
                <a:gridCol w="1356452">
                  <a:extLst>
                    <a:ext uri="{9D8B030D-6E8A-4147-A177-3AD203B41FA5}">
                      <a16:colId xmlns:a16="http://schemas.microsoft.com/office/drawing/2014/main" val="20003"/>
                    </a:ext>
                  </a:extLst>
                </a:gridCol>
                <a:gridCol w="1356452">
                  <a:extLst>
                    <a:ext uri="{9D8B030D-6E8A-4147-A177-3AD203B41FA5}">
                      <a16:colId xmlns:a16="http://schemas.microsoft.com/office/drawing/2014/main" val="20004"/>
                    </a:ext>
                  </a:extLst>
                </a:gridCol>
                <a:gridCol w="1356452">
                  <a:extLst>
                    <a:ext uri="{9D8B030D-6E8A-4147-A177-3AD203B41FA5}">
                      <a16:colId xmlns:a16="http://schemas.microsoft.com/office/drawing/2014/main" val="20005"/>
                    </a:ext>
                  </a:extLst>
                </a:gridCol>
              </a:tblGrid>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596.00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3300.00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1.40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25.80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4000.00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126.60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546.60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3350.00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1.40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15.00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4050.00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169.40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498.80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3400.00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2.00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8.60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4100.00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212.00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444.40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3450.00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2.80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5.20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4150.00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258.20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400.00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3500.00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3.60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3.20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4200.00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307.80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347.40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3550.00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5.40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2.00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4250.00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366.20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302.60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3600.00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7.40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1.60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4300.00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409.00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255.60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3650.00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10.20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1.20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4350.00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474.00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212.00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3700.00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14.80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1.00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4400.00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512.00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169.00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3750.00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20.60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1.00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4450.00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558.80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128.00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3800.00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31.60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0.60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4500.00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607.80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92.60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3850.00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46.00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0.60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0000"/>
                          </a:solidFill>
                          <a:effectLst/>
                          <a:latin typeface="Calibri"/>
                          <a:ea typeface="宋体"/>
                          <a:cs typeface="Times New Roman"/>
                        </a:rPr>
                        <a:t>4550.00 </a:t>
                      </a:r>
                      <a:endParaRPr lang="zh-CN" sz="32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658.60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63.80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3900.00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66.20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0.40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4600.00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712.60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34323">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41.00 </a:t>
                      </a:r>
                      <a:endParaRPr lang="zh-CN" sz="3200" b="0" kern="100" dirty="0">
                        <a:solidFill>
                          <a:srgbClr val="0070C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3950.00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94.60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70C0"/>
                          </a:solidFill>
                          <a:effectLst/>
                          <a:latin typeface="Calibri"/>
                          <a:ea typeface="宋体"/>
                          <a:cs typeface="Times New Roman"/>
                        </a:rPr>
                        <a:t>0.60 </a:t>
                      </a:r>
                      <a:endParaRPr lang="zh-CN" sz="3200" b="0" kern="100" dirty="0">
                        <a:solidFill>
                          <a:srgbClr val="0070C0"/>
                        </a:solidFill>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a:solidFill>
                            <a:srgbClr val="000000"/>
                          </a:solidFill>
                          <a:effectLst/>
                          <a:latin typeface="Calibri"/>
                          <a:ea typeface="宋体"/>
                          <a:cs typeface="Times New Roman"/>
                        </a:rPr>
                        <a:t>4650.00 </a:t>
                      </a:r>
                      <a:endParaRPr lang="zh-CN" sz="32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ts val="1575"/>
                        </a:lnSpc>
                        <a:spcAft>
                          <a:spcPts val="0"/>
                        </a:spcAft>
                      </a:pPr>
                      <a:r>
                        <a:rPr lang="en-US" sz="1800" b="0" kern="100" dirty="0">
                          <a:solidFill>
                            <a:srgbClr val="00B050"/>
                          </a:solidFill>
                          <a:effectLst/>
                          <a:latin typeface="Calibri"/>
                          <a:ea typeface="宋体"/>
                          <a:cs typeface="Times New Roman"/>
                        </a:rPr>
                        <a:t>758.00 </a:t>
                      </a:r>
                      <a:endParaRPr lang="zh-CN" sz="3200" b="0" kern="100" dirty="0">
                        <a:solidFill>
                          <a:srgbClr val="00B05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200906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第二种定义</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sp>
        <p:nvSpPr>
          <p:cNvPr id="6" name="TextBox 5"/>
          <p:cNvSpPr txBox="1"/>
          <p:nvPr/>
        </p:nvSpPr>
        <p:spPr>
          <a:xfrm>
            <a:off x="5756042" y="5353472"/>
            <a:ext cx="902811" cy="307777"/>
          </a:xfrm>
          <a:prstGeom prst="rect">
            <a:avLst/>
          </a:prstGeom>
          <a:noFill/>
        </p:spPr>
        <p:txBody>
          <a:bodyPr wrap="none" rtlCol="0">
            <a:spAutoFit/>
          </a:bodyPr>
          <a:lstStyle/>
          <a:p>
            <a:r>
              <a:rPr lang="zh-CN" altLang="en-US" sz="1400" b="1" dirty="0"/>
              <a:t>在值程度</a:t>
            </a:r>
          </a:p>
        </p:txBody>
      </p:sp>
      <p:graphicFrame>
        <p:nvGraphicFramePr>
          <p:cNvPr id="8" name="内容占位符 7"/>
          <p:cNvGraphicFramePr>
            <a:graphicFrameLocks noGrp="1"/>
          </p:cNvGraphicFramePr>
          <p:nvPr>
            <p:ph idx="1"/>
            <p:extLst>
              <p:ext uri="{D42A27DB-BD31-4B8C-83A1-F6EECF244321}">
                <p14:modId xmlns:p14="http://schemas.microsoft.com/office/powerpoint/2010/main" val="4277150405"/>
              </p:ext>
            </p:extLst>
          </p:nvPr>
        </p:nvGraphicFramePr>
        <p:xfrm>
          <a:off x="1524000" y="1196753"/>
          <a:ext cx="9144000" cy="5327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0194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在中国使用常用定义的问题</a:t>
            </a:r>
          </a:p>
        </p:txBody>
      </p:sp>
      <p:sp>
        <p:nvSpPr>
          <p:cNvPr id="3" name="内容占位符 2"/>
          <p:cNvSpPr>
            <a:spLocks noGrp="1"/>
          </p:cNvSpPr>
          <p:nvPr>
            <p:ph idx="1"/>
          </p:nvPr>
        </p:nvSpPr>
        <p:spPr/>
        <p:txBody>
          <a:bodyPr/>
          <a:lstStyle/>
          <a:p>
            <a:pPr>
              <a:buFont typeface="Wingdings" pitchFamily="2" charset="2"/>
              <a:buChar char="l"/>
            </a:pPr>
            <a:r>
              <a:rPr lang="zh-CN" altLang="en-US" dirty="0"/>
              <a:t>同样行权价格的看涨与看跌期权</a:t>
            </a:r>
            <a:r>
              <a:rPr lang="zh-CN" altLang="en-US" dirty="0">
                <a:solidFill>
                  <a:srgbClr val="FF0000"/>
                </a:solidFill>
              </a:rPr>
              <a:t>时间价值不等</a:t>
            </a:r>
          </a:p>
          <a:p>
            <a:pPr>
              <a:buFont typeface="Wingdings" pitchFamily="2" charset="2"/>
              <a:buChar char="l"/>
            </a:pPr>
            <a:r>
              <a:rPr lang="zh-CN" altLang="en-US" dirty="0"/>
              <a:t>期权时间价值可能为</a:t>
            </a:r>
            <a:r>
              <a:rPr lang="zh-CN" altLang="en-US" dirty="0">
                <a:solidFill>
                  <a:srgbClr val="FF0000"/>
                </a:solidFill>
              </a:rPr>
              <a:t>负</a:t>
            </a:r>
            <a:endParaRPr lang="en-US" altLang="zh-CN" dirty="0">
              <a:solidFill>
                <a:srgbClr val="FF0000"/>
              </a:solidFill>
            </a:endParaRPr>
          </a:p>
          <a:p>
            <a:pPr>
              <a:buFont typeface="Wingdings" pitchFamily="2" charset="2"/>
              <a:buChar char="l"/>
            </a:pPr>
            <a:r>
              <a:rPr lang="zh-CN" altLang="en-US" dirty="0"/>
              <a:t>实值与虚值期权时间价值严重</a:t>
            </a:r>
            <a:r>
              <a:rPr lang="zh-CN" altLang="en-US" dirty="0">
                <a:solidFill>
                  <a:srgbClr val="FF0000"/>
                </a:solidFill>
              </a:rPr>
              <a:t>不对称</a:t>
            </a:r>
            <a:endParaRPr lang="en-US" altLang="zh-CN" dirty="0">
              <a:solidFill>
                <a:srgbClr val="FF0000"/>
              </a:solidFill>
            </a:endParaRPr>
          </a:p>
          <a:p>
            <a:pPr>
              <a:buFont typeface="Wingdings" pitchFamily="2" charset="2"/>
              <a:buChar char="l"/>
            </a:pPr>
            <a:r>
              <a:rPr lang="zh-CN" altLang="en-US" dirty="0">
                <a:solidFill>
                  <a:srgbClr val="FF0000"/>
                </a:solidFill>
              </a:rPr>
              <a:t>平值点</a:t>
            </a:r>
            <a:r>
              <a:rPr lang="zh-CN" altLang="en-US" dirty="0"/>
              <a:t>的时间价值不是</a:t>
            </a:r>
            <a:r>
              <a:rPr lang="zh-CN" altLang="en-US" dirty="0">
                <a:solidFill>
                  <a:srgbClr val="FF0000"/>
                </a:solidFill>
              </a:rPr>
              <a:t>最大</a:t>
            </a:r>
            <a:r>
              <a:rPr lang="zh-CN" altLang="en-US" dirty="0"/>
              <a:t>（当</a:t>
            </a:r>
            <a:r>
              <a:rPr lang="en-US" altLang="zh-CN" dirty="0"/>
              <a:t>S</a:t>
            </a:r>
            <a:r>
              <a:rPr lang="zh-CN" altLang="en-US" dirty="0"/>
              <a:t>与</a:t>
            </a:r>
            <a:r>
              <a:rPr lang="en-US" altLang="zh-CN" dirty="0"/>
              <a:t>F</a:t>
            </a:r>
            <a:r>
              <a:rPr lang="zh-CN" altLang="en-US" dirty="0"/>
              <a:t>偏离较大时非常明显）</a:t>
            </a:r>
          </a:p>
          <a:p>
            <a:pPr>
              <a:buFont typeface="Wingdings" pitchFamily="2" charset="2"/>
              <a:buChar char="l"/>
            </a:pP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dirty="0"/>
          </a:p>
        </p:txBody>
      </p:sp>
    </p:spTree>
    <p:extLst>
      <p:ext uri="{BB962C8B-B14F-4D97-AF65-F5344CB8AC3E}">
        <p14:creationId xmlns:p14="http://schemas.microsoft.com/office/powerpoint/2010/main" val="4597979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a:t>
            </a:r>
          </a:p>
        </p:txBody>
      </p:sp>
      <p:sp>
        <p:nvSpPr>
          <p:cNvPr id="3" name="内容占位符 2"/>
          <p:cNvSpPr>
            <a:spLocks noGrp="1"/>
          </p:cNvSpPr>
          <p:nvPr>
            <p:ph idx="1"/>
          </p:nvPr>
        </p:nvSpPr>
        <p:spPr/>
        <p:txBody>
          <a:bodyPr/>
          <a:lstStyle/>
          <a:p>
            <a:pPr>
              <a:buFont typeface="Wingdings" pitchFamily="2" charset="2"/>
              <a:buChar char="p"/>
            </a:pPr>
            <a:r>
              <a:rPr lang="zh-CN" altLang="en-US" dirty="0"/>
              <a:t>如何科学定义内在价值？</a:t>
            </a:r>
            <a:endParaRPr lang="en-US" altLang="zh-CN" dirty="0"/>
          </a:p>
          <a:p>
            <a:pPr>
              <a:buFont typeface="Wingdings" pitchFamily="2" charset="2"/>
              <a:buChar char="p"/>
            </a:pPr>
            <a:r>
              <a:rPr lang="zh-CN" altLang="en-US" dirty="0"/>
              <a:t>要求：</a:t>
            </a:r>
            <a:endParaRPr lang="en-US" altLang="zh-CN" dirty="0"/>
          </a:p>
          <a:p>
            <a:pPr lvl="1">
              <a:buFont typeface="Wingdings" pitchFamily="2" charset="2"/>
              <a:buChar char="Ø"/>
            </a:pPr>
            <a:r>
              <a:rPr lang="zh-CN" altLang="en-US" dirty="0"/>
              <a:t>符合期权本质特征、减少人为干扰</a:t>
            </a:r>
            <a:endParaRPr lang="en-US" altLang="zh-CN" dirty="0"/>
          </a:p>
          <a:p>
            <a:pPr lvl="1">
              <a:buFont typeface="Wingdings" pitchFamily="2" charset="2"/>
              <a:buChar char="Ø"/>
            </a:pPr>
            <a:r>
              <a:rPr lang="zh-CN" altLang="en-US" dirty="0"/>
              <a:t>可复制，适用于中国</a:t>
            </a:r>
            <a:endParaRPr lang="en-US" altLang="zh-CN" dirty="0"/>
          </a:p>
          <a:p>
            <a:pPr lvl="1">
              <a:buFont typeface="Wingdings" pitchFamily="2" charset="2"/>
              <a:buChar char="Ø"/>
            </a:pPr>
            <a:r>
              <a:rPr lang="zh-CN" altLang="en-US" dirty="0"/>
              <a:t>能够区分美式期权与欧式期权的不同</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16</a:t>
            </a:fld>
            <a:endParaRPr lang="zh-CN" altLang="en-US" dirty="0"/>
          </a:p>
        </p:txBody>
      </p:sp>
    </p:spTree>
    <p:extLst>
      <p:ext uri="{BB962C8B-B14F-4D97-AF65-F5344CB8AC3E}">
        <p14:creationId xmlns:p14="http://schemas.microsoft.com/office/powerpoint/2010/main" val="4128901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科学定义：两分法</a:t>
            </a:r>
          </a:p>
        </p:txBody>
      </p:sp>
      <p:sp>
        <p:nvSpPr>
          <p:cNvPr id="3" name="内容占位符 2"/>
          <p:cNvSpPr>
            <a:spLocks noGrp="1"/>
          </p:cNvSpPr>
          <p:nvPr>
            <p:ph idx="1"/>
          </p:nvPr>
        </p:nvSpPr>
        <p:spPr/>
        <p:txBody>
          <a:bodyPr>
            <a:normAutofit lnSpcReduction="10000"/>
          </a:bodyPr>
          <a:lstStyle/>
          <a:p>
            <a:pPr>
              <a:buNone/>
            </a:pPr>
            <a:endParaRPr lang="en-US" altLang="zh-CN" dirty="0"/>
          </a:p>
          <a:p>
            <a:pPr>
              <a:buFont typeface="Wingdings" pitchFamily="2" charset="2"/>
              <a:buChar char="p"/>
            </a:pPr>
            <a:r>
              <a:rPr lang="zh-CN" altLang="en-US" sz="2800" dirty="0">
                <a:solidFill>
                  <a:srgbClr val="FF0000"/>
                </a:solidFill>
              </a:rPr>
              <a:t>两分法</a:t>
            </a:r>
            <a:r>
              <a:rPr lang="zh-CN" altLang="en-US" sz="2800" dirty="0"/>
              <a:t>：期权价格（价值） </a:t>
            </a:r>
            <a:r>
              <a:rPr lang="en-US" altLang="zh-CN" sz="2800" dirty="0"/>
              <a:t>= </a:t>
            </a:r>
            <a:r>
              <a:rPr lang="zh-CN" altLang="en-US" sz="2800" dirty="0"/>
              <a:t>内在价值 </a:t>
            </a:r>
            <a:r>
              <a:rPr lang="en-US" altLang="zh-CN" sz="2800" dirty="0"/>
              <a:t>+ </a:t>
            </a:r>
            <a:r>
              <a:rPr lang="zh-CN" altLang="en-US" sz="2800" dirty="0"/>
              <a:t>时间价值</a:t>
            </a:r>
          </a:p>
          <a:p>
            <a:pPr>
              <a:buFont typeface="Wingdings" pitchFamily="2" charset="2"/>
              <a:buChar char="p"/>
            </a:pPr>
            <a:r>
              <a:rPr lang="zh-CN" altLang="en-US" sz="2800" dirty="0"/>
              <a:t>内在价值：</a:t>
            </a:r>
            <a:r>
              <a:rPr lang="zh-CN" altLang="en-US" sz="2800" dirty="0">
                <a:solidFill>
                  <a:srgbClr val="FF0000"/>
                </a:solidFill>
              </a:rPr>
              <a:t>不考虑</a:t>
            </a:r>
            <a:r>
              <a:rPr lang="zh-CN" altLang="en-US" sz="2800" dirty="0"/>
              <a:t>标的资产价格</a:t>
            </a:r>
            <a:r>
              <a:rPr lang="zh-CN" altLang="en-US" sz="2800" dirty="0">
                <a:solidFill>
                  <a:srgbClr val="FF0000"/>
                </a:solidFill>
              </a:rPr>
              <a:t>波动</a:t>
            </a:r>
            <a:r>
              <a:rPr lang="zh-CN" altLang="en-US" sz="2800" dirty="0"/>
              <a:t>的情况下，期权条款赋予期权多头的</a:t>
            </a:r>
            <a:r>
              <a:rPr lang="zh-CN" altLang="en-US" sz="2800" dirty="0">
                <a:solidFill>
                  <a:srgbClr val="FF0000"/>
                </a:solidFill>
              </a:rPr>
              <a:t>最高</a:t>
            </a:r>
            <a:r>
              <a:rPr lang="zh-CN" altLang="en-US" sz="2800" dirty="0"/>
              <a:t>价值。由于期权多头只有权力没有义务，期权的内在价值应该</a:t>
            </a:r>
            <a:r>
              <a:rPr lang="zh-CN" altLang="en-US" sz="2800" dirty="0">
                <a:solidFill>
                  <a:srgbClr val="FF0000"/>
                </a:solidFill>
              </a:rPr>
              <a:t>大于</a:t>
            </a:r>
            <a:r>
              <a:rPr lang="en-US" altLang="zh-CN" sz="2800" dirty="0">
                <a:solidFill>
                  <a:srgbClr val="FF0000"/>
                </a:solidFill>
              </a:rPr>
              <a:t>0</a:t>
            </a:r>
            <a:r>
              <a:rPr lang="zh-CN" altLang="en-US" sz="2800" dirty="0">
                <a:solidFill>
                  <a:srgbClr val="000000">
                    <a:lumMod val="85000"/>
                    <a:lumOff val="15000"/>
                  </a:srgbClr>
                </a:solidFill>
              </a:rPr>
              <a:t> 。</a:t>
            </a:r>
            <a:endParaRPr lang="en-US" altLang="zh-CN" sz="2800" dirty="0">
              <a:solidFill>
                <a:srgbClr val="000000">
                  <a:lumMod val="85000"/>
                  <a:lumOff val="15000"/>
                </a:srgbClr>
              </a:solidFill>
            </a:endParaRPr>
          </a:p>
          <a:p>
            <a:pPr>
              <a:buFont typeface="Wingdings" pitchFamily="2" charset="2"/>
              <a:buChar char="p"/>
            </a:pPr>
            <a:r>
              <a:rPr lang="zh-CN" altLang="en-US" sz="2800" dirty="0"/>
              <a:t>期权的时间价值是在期权尚未到期时，标的资产价格的</a:t>
            </a:r>
            <a:r>
              <a:rPr lang="zh-CN" altLang="en-US" sz="2800" dirty="0">
                <a:solidFill>
                  <a:srgbClr val="FF0000"/>
                </a:solidFill>
              </a:rPr>
              <a:t>波动</a:t>
            </a:r>
            <a:r>
              <a:rPr lang="zh-CN" altLang="en-US" sz="2800" dirty="0"/>
              <a:t>为期权多头带来收益的可能性所隐含的价值（即：波动带来的价值）。由于权利和义务不对称，期权时间价值应该</a:t>
            </a:r>
            <a:r>
              <a:rPr lang="zh-CN" altLang="en-US" sz="2800" dirty="0">
                <a:solidFill>
                  <a:srgbClr val="FF0000"/>
                </a:solidFill>
              </a:rPr>
              <a:t>大于</a:t>
            </a:r>
            <a:r>
              <a:rPr lang="en-US" altLang="zh-CN" sz="2800" dirty="0">
                <a:solidFill>
                  <a:srgbClr val="FF0000"/>
                </a:solidFill>
              </a:rPr>
              <a:t>0</a:t>
            </a:r>
            <a:r>
              <a:rPr lang="zh-CN" altLang="en-US" sz="2800" dirty="0"/>
              <a:t> 。</a:t>
            </a:r>
            <a:endParaRPr lang="en-US" altLang="zh-CN" sz="2800" dirty="0"/>
          </a:p>
          <a:p>
            <a:pPr>
              <a:buFont typeface="Wingdings" pitchFamily="2" charset="2"/>
              <a:buChar char="p"/>
            </a:pPr>
            <a:r>
              <a:rPr lang="zh-CN" altLang="en-US" sz="2800" dirty="0"/>
              <a:t>时间价值会受内在价值的影响，但内在价值不受时间价值的影响。所以可以使用</a:t>
            </a:r>
            <a:r>
              <a:rPr lang="zh-CN" altLang="en-US" sz="2800" dirty="0">
                <a:solidFill>
                  <a:srgbClr val="FF0000"/>
                </a:solidFill>
              </a:rPr>
              <a:t>两分法</a:t>
            </a:r>
            <a:r>
              <a:rPr lang="zh-CN" altLang="en-US" sz="2800" dirty="0"/>
              <a:t>。</a:t>
            </a:r>
            <a:endParaRPr lang="en-US" altLang="zh-CN" sz="2800" dirty="0"/>
          </a:p>
          <a:p>
            <a:pPr>
              <a:buFont typeface="Wingdings" pitchFamily="2" charset="2"/>
              <a:buChar char="p"/>
            </a:pPr>
            <a:r>
              <a:rPr lang="zh-CN" altLang="en-US" sz="2800" dirty="0"/>
              <a:t>按这种两分法，我们算出各种期权的内在价值。</a:t>
            </a:r>
          </a:p>
          <a:p>
            <a:pPr marL="0" indent="0">
              <a:buNone/>
            </a:pPr>
            <a:endParaRPr lang="zh-CN" altLang="en-US" sz="2800"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solidFill>
                  <a:srgbClr val="000000">
                    <a:lumMod val="50000"/>
                    <a:lumOff val="50000"/>
                  </a:srgbClr>
                </a:solidFill>
              </a:rPr>
              <a:pPr/>
              <a:t>17</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19730613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欧式看涨期权的内在价值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400" dirty="0"/>
                  <a:t>如果不考虑期权的时间价值，欧式看涨期权权利方与远期合约多头的唯一区别就是前者只有权利没有义务。因此，欧式看涨期权内在价值就是</a:t>
                </a:r>
                <a:endParaRPr lang="en-US" altLang="zh-CN" sz="2400" dirty="0"/>
              </a:p>
              <a:p>
                <a:pPr marL="0" indent="0">
                  <a:buNone/>
                </a:pPr>
                <a:r>
                  <a:rPr lang="en-US" altLang="zh-CN" sz="2400" dirty="0"/>
                  <a:t> </a:t>
                </a:r>
                <a14:m>
                  <m:oMath xmlns:m="http://schemas.openxmlformats.org/officeDocument/2006/math">
                    <m:func>
                      <m:funcPr>
                        <m:ctrlPr>
                          <a:rPr lang="en-US" altLang="zh-CN" sz="2400" i="1">
                            <a:latin typeface="Cambria Math" panose="02040503050406030204" pitchFamily="18" charset="0"/>
                          </a:rPr>
                        </m:ctrlPr>
                      </m:funcPr>
                      <m:fName>
                        <m:r>
                          <a:rPr lang="en-US" altLang="zh-CN" sz="2400">
                            <a:latin typeface="Cambria Math"/>
                          </a:rPr>
                          <m:t>        </m:t>
                        </m:r>
                        <m:r>
                          <m:rPr>
                            <m:sty m:val="p"/>
                          </m:rPr>
                          <a:rPr lang="en-US" altLang="zh-CN" sz="2400">
                            <a:latin typeface="Cambria Math"/>
                          </a:rPr>
                          <m:t>max</m:t>
                        </m:r>
                      </m:fName>
                      <m:e>
                        <m:d>
                          <m:dPr>
                            <m:ctrlPr>
                              <a:rPr lang="en-US" altLang="zh-CN" sz="2400" i="1">
                                <a:latin typeface="Cambria Math" panose="02040503050406030204" pitchFamily="18" charset="0"/>
                              </a:rPr>
                            </m:ctrlPr>
                          </m:dPr>
                          <m:e>
                            <m:r>
                              <a:rPr lang="en-US" altLang="zh-CN" sz="2400" i="1">
                                <a:latin typeface="Cambria Math"/>
                              </a:rPr>
                              <m:t>𝑓</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r>
                              <a:rPr lang="en-US" altLang="zh-CN" sz="2400" i="1">
                                <a:latin typeface="Cambria Math"/>
                              </a:rPr>
                              <m:t>,0</m:t>
                            </m:r>
                          </m:e>
                        </m:d>
                      </m:e>
                    </m:func>
                    <m:r>
                      <a:rPr lang="en-US" altLang="zh-CN" sz="2400" i="1">
                        <a:latin typeface="Cambria Math"/>
                      </a:rPr>
                      <m:t>=</m:t>
                    </m:r>
                    <m:func>
                      <m:funcPr>
                        <m:ctrlPr>
                          <a:rPr lang="en-US" altLang="zh-CN" sz="2400" i="1">
                            <a:latin typeface="Cambria Math" panose="02040503050406030204" pitchFamily="18" charset="0"/>
                          </a:rPr>
                        </m:ctrlPr>
                      </m:funcPr>
                      <m:fName>
                        <m:r>
                          <m:rPr>
                            <m:sty m:val="p"/>
                          </m:rPr>
                          <a:rPr lang="en-US" altLang="zh-CN" sz="2400">
                            <a:latin typeface="Cambria Math"/>
                          </a:rPr>
                          <m:t>max</m:t>
                        </m:r>
                      </m:fName>
                      <m:e>
                        <m:d>
                          <m:dPr>
                            <m:ctrlPr>
                              <a:rPr lang="en-US" altLang="zh-CN" sz="2400" i="1">
                                <a:latin typeface="Cambria Math" panose="02040503050406030204" pitchFamily="18" charset="0"/>
                              </a:rPr>
                            </m:ctrlPr>
                          </m:dPr>
                          <m:e>
                            <m:d>
                              <m:dPr>
                                <m:ctrlPr>
                                  <a:rPr lang="en-US" altLang="zh-CN" sz="2400" i="1">
                                    <a:latin typeface="Cambria Math" panose="02040503050406030204" pitchFamily="18" charset="0"/>
                                  </a:rPr>
                                </m:ctrlPr>
                              </m:dPr>
                              <m:e>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r>
                                  <a:rPr lang="en-US" altLang="zh-CN" sz="2400" i="1">
                                    <a:latin typeface="Cambria Math"/>
                                  </a:rPr>
                                  <m:t>−</m:t>
                                </m:r>
                                <m:r>
                                  <a:rPr lang="en-US" altLang="zh-CN" sz="2400" i="1">
                                    <a:latin typeface="Cambria Math"/>
                                  </a:rPr>
                                  <m:t>𝐾</m:t>
                                </m:r>
                              </m:e>
                            </m:d>
                            <m:sSup>
                              <m:sSupPr>
                                <m:ctrlPr>
                                  <a:rPr lang="en-US"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en-US" altLang="zh-CN" sz="2400" i="1">
                                        <a:latin typeface="Cambria Math" panose="02040503050406030204" pitchFamily="18" charset="0"/>
                                      </a:rPr>
                                    </m:ctrlPr>
                                  </m:dPr>
                                  <m:e>
                                    <m:r>
                                      <a:rPr lang="en-US" altLang="zh-CN" sz="2400" i="1">
                                        <a:latin typeface="Cambria Math"/>
                                      </a:rPr>
                                      <m:t>𝑇</m:t>
                                    </m:r>
                                    <m:r>
                                      <a:rPr lang="en-US" altLang="zh-CN" sz="2400" i="1">
                                        <a:latin typeface="Cambria Math"/>
                                      </a:rPr>
                                      <m:t>−</m:t>
                                    </m:r>
                                    <m:r>
                                      <a:rPr lang="en-US" altLang="zh-CN" sz="2400" i="1">
                                        <a:latin typeface="Cambria Math"/>
                                      </a:rPr>
                                      <m:t>𝑡</m:t>
                                    </m:r>
                                  </m:e>
                                </m:d>
                              </m:sup>
                            </m:sSup>
                            <m:r>
                              <a:rPr lang="en-US" altLang="zh-CN" sz="2400" i="1">
                                <a:latin typeface="Cambria Math"/>
                              </a:rPr>
                              <m:t>,0</m:t>
                            </m:r>
                          </m:e>
                        </m:d>
                      </m:e>
                    </m:func>
                  </m:oMath>
                </a14:m>
                <a:endParaRPr lang="en-US" altLang="zh-CN" sz="2400" dirty="0"/>
              </a:p>
              <a:p>
                <a:pPr marL="0" indent="0">
                  <a:buNone/>
                </a:pPr>
                <a:r>
                  <a:rPr lang="zh-CN" altLang="en-US" sz="2400" dirty="0"/>
                  <a:t>     注：这里的</a:t>
                </a:r>
                <a:r>
                  <a:rPr lang="en-US" altLang="zh-CN" sz="2400" dirty="0"/>
                  <a:t>f</a:t>
                </a:r>
                <a:r>
                  <a:rPr lang="zh-CN" altLang="en-US" sz="2400" dirty="0"/>
                  <a:t>为远期合约的价值，</a:t>
                </a:r>
                <a:r>
                  <a:rPr lang="en-US" altLang="zh-CN" sz="2400" dirty="0"/>
                  <a:t>F</a:t>
                </a:r>
                <a:r>
                  <a:rPr lang="zh-CN" altLang="en-US" sz="2400" dirty="0"/>
                  <a:t>为远期价格。</a:t>
                </a:r>
                <a:endParaRPr lang="en-US" altLang="zh-CN" sz="2400" dirty="0"/>
              </a:p>
              <a:p>
                <a:pPr>
                  <a:buFont typeface="Wingdings" pitchFamily="2" charset="2"/>
                  <a:buChar char="p"/>
                </a:pPr>
                <a:r>
                  <a:rPr lang="zh-CN" altLang="en-US" sz="2400" dirty="0"/>
                  <a:t>在</a:t>
                </a:r>
                <a:r>
                  <a:rPr lang="zh-CN" altLang="en-US" sz="2400" dirty="0">
                    <a:solidFill>
                      <a:srgbClr val="FF0000"/>
                    </a:solidFill>
                  </a:rPr>
                  <a:t>完美市场</a:t>
                </a:r>
                <a:r>
                  <a:rPr lang="zh-CN" altLang="en-US" sz="2400" dirty="0"/>
                  <a:t>中，利用远期价格和现货价格的关系，欧式看涨期权内在价值也可表示为：</a:t>
                </a:r>
                <a:endParaRPr lang="en-US" altLang="zh-CN" sz="2400" dirty="0"/>
              </a:p>
              <a:p>
                <a:pPr marL="0" indent="0">
                  <a:buNone/>
                </a:pPr>
                <a14:m>
                  <m:oMathPara xmlns:m="http://schemas.openxmlformats.org/officeDocument/2006/math">
                    <m:oMathParaPr>
                      <m:jc m:val="centerGroup"/>
                    </m:oMathParaPr>
                    <m:oMath xmlns:m="http://schemas.openxmlformats.org/officeDocument/2006/math">
                      <m:r>
                        <a:rPr lang="en-US" altLang="zh-CN" sz="2400">
                          <a:solidFill>
                            <a:srgbClr val="000000">
                              <a:lumMod val="85000"/>
                              <a:lumOff val="15000"/>
                            </a:srgbClr>
                          </a:solidFill>
                          <a:latin typeface="Cambria Math"/>
                        </a:rPr>
                        <m:t>        </m:t>
                      </m:r>
                      <m:r>
                        <a:rPr lang="en-US" altLang="zh-CN" sz="2400" i="1">
                          <a:solidFill>
                            <a:srgbClr val="000000">
                              <a:lumMod val="85000"/>
                              <a:lumOff val="15000"/>
                            </a:srgbClr>
                          </a:solidFill>
                          <a:latin typeface="Cambria Math"/>
                        </a:rPr>
                        <m:t> </m:t>
                      </m:r>
                      <m:r>
                        <a:rPr lang="zh-CN" altLang="en-US" sz="2400" i="1">
                          <a:solidFill>
                            <a:srgbClr val="000000">
                              <a:lumMod val="85000"/>
                              <a:lumOff val="15000"/>
                            </a:srgbClr>
                          </a:solidFill>
                          <a:latin typeface="Cambria Math"/>
                        </a:rPr>
                        <m:t>无收益资产：</m:t>
                      </m:r>
                      <m:r>
                        <m:rPr>
                          <m:sty m:val="p"/>
                        </m:rPr>
                        <a:rPr lang="en-US" altLang="zh-CN" sz="2400">
                          <a:solidFill>
                            <a:srgbClr val="000000">
                              <a:lumMod val="85000"/>
                              <a:lumOff val="15000"/>
                            </a:srgbClr>
                          </a:solidFill>
                          <a:latin typeface="Cambria Math"/>
                        </a:rPr>
                        <m:t>max</m:t>
                      </m:r>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𝑆</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𝐾</m:t>
                          </m:r>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,0</m:t>
                          </m:r>
                        </m:e>
                      </m:d>
                    </m:oMath>
                  </m:oMathPara>
                </a14:m>
                <a:endParaRPr lang="en-US" altLang="zh-CN" sz="2400" dirty="0"/>
              </a:p>
              <a:p>
                <a:pPr marL="0" indent="0">
                  <a:buNone/>
                </a:pPr>
                <a14:m>
                  <m:oMathPara xmlns:m="http://schemas.openxmlformats.org/officeDocument/2006/math">
                    <m:oMathParaPr>
                      <m:jc m:val="centerGroup"/>
                    </m:oMathParaPr>
                    <m:oMath xmlns:m="http://schemas.openxmlformats.org/officeDocument/2006/math">
                      <m:r>
                        <a:rPr lang="en-US" altLang="zh-CN" sz="2400" i="1">
                          <a:solidFill>
                            <a:srgbClr val="000000">
                              <a:lumMod val="85000"/>
                              <a:lumOff val="15000"/>
                            </a:srgbClr>
                          </a:solidFill>
                          <a:latin typeface="Cambria Math"/>
                        </a:rPr>
                        <m:t>         </m:t>
                      </m:r>
                      <m:r>
                        <a:rPr lang="zh-CN" altLang="en-US" sz="2400" i="1">
                          <a:solidFill>
                            <a:srgbClr val="000000">
                              <a:lumMod val="85000"/>
                              <a:lumOff val="15000"/>
                            </a:srgbClr>
                          </a:solidFill>
                          <a:latin typeface="Cambria Math"/>
                        </a:rPr>
                        <m:t>有收益资产：</m:t>
                      </m:r>
                      <m:r>
                        <m:rPr>
                          <m:sty m:val="p"/>
                        </m:rPr>
                        <a:rPr lang="en-US" altLang="zh-CN" sz="2400">
                          <a:solidFill>
                            <a:srgbClr val="000000">
                              <a:lumMod val="85000"/>
                              <a:lumOff val="15000"/>
                            </a:srgbClr>
                          </a:solidFill>
                          <a:latin typeface="Cambria Math"/>
                        </a:rPr>
                        <m:t>max</m:t>
                      </m:r>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𝑆</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𝐼</m:t>
                              </m:r>
                            </m:e>
                          </m:d>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𝐾</m:t>
                          </m:r>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,0</m:t>
                          </m:r>
                        </m:e>
                      </m:d>
                    </m:oMath>
                  </m:oMathPara>
                </a14:m>
                <a:endParaRPr lang="en-US" altLang="zh-CN" sz="2400" dirty="0"/>
              </a:p>
              <a:p>
                <a:pPr marL="0" indent="0">
                  <a:buNone/>
                </a:pPr>
                <a:r>
                  <a:rPr lang="en-US" altLang="zh-CN" sz="2400" dirty="0">
                    <a:solidFill>
                      <a:srgbClr val="000000">
                        <a:lumMod val="85000"/>
                        <a:lumOff val="15000"/>
                      </a:srgbClr>
                    </a:solidFill>
                    <a:latin typeface="Cambria Math"/>
                  </a:rPr>
                  <a:t>                 </a:t>
                </a:r>
                <a:r>
                  <a:rPr lang="zh-CN" altLang="zh-CN" sz="2400" dirty="0">
                    <a:solidFill>
                      <a:srgbClr val="000000">
                        <a:lumMod val="85000"/>
                        <a:lumOff val="15000"/>
                      </a:srgbClr>
                    </a:solidFill>
                    <a:latin typeface="Cambria Math"/>
                  </a:rPr>
                  <a:t>已知红利率资产： </a:t>
                </a:r>
                <a14:m>
                  <m:oMath xmlns:m="http://schemas.openxmlformats.org/officeDocument/2006/math">
                    <m:r>
                      <m:rPr>
                        <m:sty m:val="p"/>
                      </m:rPr>
                      <a:rPr lang="en-US" altLang="zh-CN" sz="2400">
                        <a:solidFill>
                          <a:srgbClr val="000000">
                            <a:lumMod val="85000"/>
                            <a:lumOff val="15000"/>
                          </a:srgbClr>
                        </a:solidFill>
                        <a:latin typeface="Cambria Math"/>
                      </a:rPr>
                      <m:t>max</m:t>
                    </m:r>
                    <m:r>
                      <a:rPr lang="en-US" altLang="zh-CN" sz="2400">
                        <a:solidFill>
                          <a:srgbClr val="000000">
                            <a:lumMod val="85000"/>
                            <a:lumOff val="15000"/>
                          </a:srgbClr>
                        </a:solidFill>
                        <a:latin typeface="Cambria Math"/>
                      </a:rPr>
                      <m:t>⁡</m:t>
                    </m:r>
                    <m:d>
                      <m:dPr>
                        <m:ctrlPr>
                          <a:rPr lang="zh-CN" altLang="zh-CN" sz="2400" i="1">
                            <a:solidFill>
                              <a:srgbClr val="000000">
                                <a:lumMod val="85000"/>
                                <a:lumOff val="15000"/>
                              </a:srgbClr>
                            </a:solidFill>
                            <a:latin typeface="Cambria Math" panose="02040503050406030204" pitchFamily="18" charset="0"/>
                          </a:rPr>
                        </m:ctrlPr>
                      </m:dPr>
                      <m:e>
                        <m:r>
                          <m:rPr>
                            <m:sty m:val="p"/>
                          </m:rPr>
                          <a:rPr lang="en-US" altLang="zh-CN" sz="2400">
                            <a:solidFill>
                              <a:srgbClr val="000000">
                                <a:lumMod val="85000"/>
                                <a:lumOff val="15000"/>
                              </a:srgbClr>
                            </a:solidFill>
                            <a:latin typeface="Cambria Math"/>
                          </a:rPr>
                          <m:t>S</m:t>
                        </m:r>
                        <m:sSup>
                          <m:sSupPr>
                            <m:ctrlPr>
                              <a:rPr lang="zh-CN" altLang="zh-CN" sz="2400" i="1">
                                <a:solidFill>
                                  <a:srgbClr val="000000">
                                    <a:lumMod val="85000"/>
                                    <a:lumOff val="15000"/>
                                  </a:srgbClr>
                                </a:solidFill>
                                <a:latin typeface="Cambria Math" panose="02040503050406030204" pitchFamily="18" charset="0"/>
                              </a:rPr>
                            </m:ctrlPr>
                          </m:sSupPr>
                          <m:e>
                            <m:r>
                              <m:rPr>
                                <m:sty m:val="p"/>
                              </m:rPr>
                              <a:rPr lang="en-US" altLang="zh-CN" sz="2400">
                                <a:solidFill>
                                  <a:srgbClr val="000000">
                                    <a:lumMod val="85000"/>
                                    <a:lumOff val="15000"/>
                                  </a:srgbClr>
                                </a:solidFill>
                                <a:latin typeface="Cambria Math"/>
                              </a:rPr>
                              <m:t>e</m:t>
                            </m:r>
                          </m:e>
                          <m:sup>
                            <m:r>
                              <a:rPr lang="en-US" altLang="zh-CN" sz="2400">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q</m:t>
                            </m:r>
                            <m:d>
                              <m:dPr>
                                <m:ctrlPr>
                                  <a:rPr lang="zh-CN" altLang="zh-CN" sz="2400" i="1">
                                    <a:solidFill>
                                      <a:srgbClr val="000000">
                                        <a:lumMod val="85000"/>
                                        <a:lumOff val="15000"/>
                                      </a:srgbClr>
                                    </a:solidFill>
                                    <a:latin typeface="Cambria Math" panose="02040503050406030204" pitchFamily="18" charset="0"/>
                                  </a:rPr>
                                </m:ctrlPr>
                              </m:dPr>
                              <m:e>
                                <m:r>
                                  <m:rPr>
                                    <m:sty m:val="p"/>
                                  </m:rPr>
                                  <a:rPr lang="en-US" altLang="zh-CN" sz="2400">
                                    <a:solidFill>
                                      <a:srgbClr val="000000">
                                        <a:lumMod val="85000"/>
                                        <a:lumOff val="15000"/>
                                      </a:srgbClr>
                                    </a:solidFill>
                                    <a:latin typeface="Cambria Math"/>
                                  </a:rPr>
                                  <m:t>T</m:t>
                                </m:r>
                                <m:r>
                                  <a:rPr lang="en-US" altLang="zh-CN" sz="2400">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t</m:t>
                                </m:r>
                              </m:e>
                            </m:d>
                          </m:sup>
                        </m:sSup>
                        <m:r>
                          <a:rPr lang="en-US" altLang="zh-CN" sz="2400">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K</m:t>
                        </m:r>
                        <m:sSup>
                          <m:sSupPr>
                            <m:ctrlPr>
                              <a:rPr lang="zh-CN" altLang="zh-CN" sz="2400" i="1">
                                <a:solidFill>
                                  <a:srgbClr val="000000">
                                    <a:lumMod val="85000"/>
                                    <a:lumOff val="15000"/>
                                  </a:srgbClr>
                                </a:solidFill>
                                <a:latin typeface="Cambria Math" panose="02040503050406030204" pitchFamily="18" charset="0"/>
                              </a:rPr>
                            </m:ctrlPr>
                          </m:sSupPr>
                          <m:e>
                            <m:r>
                              <m:rPr>
                                <m:sty m:val="p"/>
                              </m:rPr>
                              <a:rPr lang="en-US" altLang="zh-CN" sz="2400">
                                <a:solidFill>
                                  <a:srgbClr val="000000">
                                    <a:lumMod val="85000"/>
                                    <a:lumOff val="15000"/>
                                  </a:srgbClr>
                                </a:solidFill>
                                <a:latin typeface="Cambria Math"/>
                              </a:rPr>
                              <m:t>e</m:t>
                            </m:r>
                          </m:e>
                          <m:sup>
                            <m:r>
                              <a:rPr lang="en-US" altLang="zh-CN" sz="2400">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r</m:t>
                            </m:r>
                            <m:d>
                              <m:dPr>
                                <m:ctrlPr>
                                  <a:rPr lang="zh-CN" altLang="zh-CN" sz="2400" i="1">
                                    <a:solidFill>
                                      <a:srgbClr val="000000">
                                        <a:lumMod val="85000"/>
                                        <a:lumOff val="15000"/>
                                      </a:srgbClr>
                                    </a:solidFill>
                                    <a:latin typeface="Cambria Math" panose="02040503050406030204" pitchFamily="18" charset="0"/>
                                  </a:rPr>
                                </m:ctrlPr>
                              </m:dPr>
                              <m:e>
                                <m:r>
                                  <m:rPr>
                                    <m:sty m:val="p"/>
                                  </m:rPr>
                                  <a:rPr lang="en-US" altLang="zh-CN" sz="2400">
                                    <a:solidFill>
                                      <a:srgbClr val="000000">
                                        <a:lumMod val="85000"/>
                                        <a:lumOff val="15000"/>
                                      </a:srgbClr>
                                    </a:solidFill>
                                    <a:latin typeface="Cambria Math"/>
                                  </a:rPr>
                                  <m:t>T</m:t>
                                </m:r>
                                <m:r>
                                  <a:rPr lang="en-US" altLang="zh-CN" sz="2400">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t</m:t>
                                </m:r>
                              </m:e>
                            </m:d>
                          </m:sup>
                        </m:sSup>
                        <m:r>
                          <a:rPr lang="en-US" altLang="zh-CN" sz="2400">
                            <a:solidFill>
                              <a:srgbClr val="000000">
                                <a:lumMod val="85000"/>
                                <a:lumOff val="15000"/>
                              </a:srgbClr>
                            </a:solidFill>
                            <a:latin typeface="Cambria Math"/>
                          </a:rPr>
                          <m:t>,0</m:t>
                        </m:r>
                      </m:e>
                    </m:d>
                  </m:oMath>
                </a14:m>
                <a:endParaRPr lang="en-US" altLang="zh-CN" sz="2400" dirty="0">
                  <a:solidFill>
                    <a:srgbClr val="000000">
                      <a:lumMod val="85000"/>
                      <a:lumOff val="15000"/>
                    </a:srgbClr>
                  </a:solidFill>
                  <a:latin typeface="Cambria Math"/>
                </a:endParaRPr>
              </a:p>
              <a:p>
                <a:pPr marL="0" indent="0">
                  <a:buNone/>
                </a:pPr>
                <a:endParaRPr lang="en-US" altLang="zh-CN"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941" r="-5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18</a:t>
            </a:fld>
            <a:endParaRPr lang="zh-CN" altLang="en-US" dirty="0"/>
          </a:p>
        </p:txBody>
      </p:sp>
    </p:spTree>
    <p:extLst>
      <p:ext uri="{BB962C8B-B14F-4D97-AF65-F5344CB8AC3E}">
        <p14:creationId xmlns:p14="http://schemas.microsoft.com/office/powerpoint/2010/main" val="29756103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欧式看跌期权的内在价值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400" dirty="0"/>
                  <a:t>如果不考虑时间价值，欧式看跌期权合约权利方与远期合约空头的唯一区别就是前者只有权利没有义务。因此，欧式看跌期权内在价值就是</a:t>
                </a:r>
                <a:endParaRPr lang="en-US" altLang="zh-CN" sz="2400" dirty="0"/>
              </a:p>
              <a:p>
                <a:pPr marL="0" indent="0">
                  <a:buNone/>
                </a:pPr>
                <a:r>
                  <a:rPr lang="en-US" altLang="zh-CN" sz="2400" dirty="0"/>
                  <a:t> </a:t>
                </a:r>
                <a14:m>
                  <m:oMath xmlns:m="http://schemas.openxmlformats.org/officeDocument/2006/math">
                    <m:func>
                      <m:funcPr>
                        <m:ctrlPr>
                          <a:rPr lang="en-US" altLang="zh-CN" sz="2400" i="1">
                            <a:latin typeface="Cambria Math" panose="02040503050406030204" pitchFamily="18" charset="0"/>
                          </a:rPr>
                        </m:ctrlPr>
                      </m:funcPr>
                      <m:fName>
                        <m:r>
                          <a:rPr lang="en-US" altLang="zh-CN" sz="2400">
                            <a:latin typeface="Cambria Math"/>
                          </a:rPr>
                          <m:t>    </m:t>
                        </m:r>
                        <m:r>
                          <m:rPr>
                            <m:sty m:val="p"/>
                          </m:rPr>
                          <a:rPr lang="en-US" altLang="zh-CN" sz="2400">
                            <a:latin typeface="Cambria Math"/>
                          </a:rPr>
                          <m:t>max</m:t>
                        </m:r>
                      </m:fName>
                      <m:e>
                        <m:d>
                          <m:dPr>
                            <m:ctrlPr>
                              <a:rPr lang="en-US" altLang="zh-CN" sz="2400" i="1">
                                <a:latin typeface="Cambria Math" panose="02040503050406030204" pitchFamily="18" charset="0"/>
                              </a:rPr>
                            </m:ctrlPr>
                          </m:dPr>
                          <m:e>
                            <m:r>
                              <a:rPr lang="en-US" altLang="zh-CN" sz="2400" i="1">
                                <a:latin typeface="Cambria Math"/>
                              </a:rPr>
                              <m:t>−</m:t>
                            </m:r>
                            <m:r>
                              <a:rPr lang="en-US" altLang="zh-CN" sz="2400" i="1">
                                <a:latin typeface="Cambria Math"/>
                              </a:rPr>
                              <m:t>𝑓</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r>
                              <a:rPr lang="en-US" altLang="zh-CN" sz="2400" i="1">
                                <a:latin typeface="Cambria Math"/>
                              </a:rPr>
                              <m:t>,0</m:t>
                            </m:r>
                          </m:e>
                        </m:d>
                      </m:e>
                    </m:func>
                    <m:r>
                      <a:rPr lang="en-US" altLang="zh-CN" sz="2400" i="1">
                        <a:latin typeface="Cambria Math"/>
                      </a:rPr>
                      <m:t>=</m:t>
                    </m:r>
                    <m:func>
                      <m:funcPr>
                        <m:ctrlPr>
                          <a:rPr lang="en-US" altLang="zh-CN" sz="2400" i="1">
                            <a:latin typeface="Cambria Math" panose="02040503050406030204" pitchFamily="18" charset="0"/>
                          </a:rPr>
                        </m:ctrlPr>
                      </m:funcPr>
                      <m:fName>
                        <m:r>
                          <m:rPr>
                            <m:sty m:val="p"/>
                          </m:rPr>
                          <a:rPr lang="en-US" altLang="zh-CN" sz="2400">
                            <a:latin typeface="Cambria Math"/>
                          </a:rPr>
                          <m:t>max</m:t>
                        </m:r>
                      </m:fName>
                      <m:e>
                        <m:d>
                          <m:dPr>
                            <m:ctrlPr>
                              <a:rPr lang="en-US" altLang="zh-CN" sz="2400" i="1">
                                <a:latin typeface="Cambria Math" panose="02040503050406030204" pitchFamily="18" charset="0"/>
                              </a:rPr>
                            </m:ctrlPr>
                          </m:dPr>
                          <m:e>
                            <m:d>
                              <m:dPr>
                                <m:ctrlPr>
                                  <a:rPr lang="en-US" altLang="zh-CN" sz="2400" i="1">
                                    <a:latin typeface="Cambria Math" panose="02040503050406030204" pitchFamily="18" charset="0"/>
                                  </a:rPr>
                                </m:ctrlPr>
                              </m:dPr>
                              <m:e>
                                <m:r>
                                  <a:rPr lang="en-US" altLang="zh-CN" sz="2400" i="1">
                                    <a:latin typeface="Cambria Math"/>
                                  </a:rPr>
                                  <m:t>𝐾</m:t>
                                </m:r>
                                <m:r>
                                  <a:rPr lang="en-US" altLang="zh-CN" sz="2400" i="1">
                                    <a:latin typeface="Cambria Math"/>
                                  </a:rPr>
                                  <m:t>−</m:t>
                                </m:r>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e>
                            </m:d>
                            <m:sSup>
                              <m:sSupPr>
                                <m:ctrlPr>
                                  <a:rPr lang="en-US"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en-US" altLang="zh-CN" sz="2400" i="1">
                                        <a:latin typeface="Cambria Math" panose="02040503050406030204" pitchFamily="18" charset="0"/>
                                      </a:rPr>
                                    </m:ctrlPr>
                                  </m:dPr>
                                  <m:e>
                                    <m:r>
                                      <a:rPr lang="en-US" altLang="zh-CN" sz="2400" i="1">
                                        <a:latin typeface="Cambria Math"/>
                                      </a:rPr>
                                      <m:t>𝑇</m:t>
                                    </m:r>
                                    <m:r>
                                      <a:rPr lang="en-US" altLang="zh-CN" sz="2400" i="1">
                                        <a:latin typeface="Cambria Math"/>
                                      </a:rPr>
                                      <m:t>−</m:t>
                                    </m:r>
                                    <m:r>
                                      <a:rPr lang="en-US" altLang="zh-CN" sz="2400" i="1">
                                        <a:latin typeface="Cambria Math"/>
                                      </a:rPr>
                                      <m:t>𝑡</m:t>
                                    </m:r>
                                  </m:e>
                                </m:d>
                              </m:sup>
                            </m:sSup>
                            <m:r>
                              <a:rPr lang="en-US" altLang="zh-CN" sz="2400" i="1">
                                <a:latin typeface="Cambria Math"/>
                              </a:rPr>
                              <m:t>,0</m:t>
                            </m:r>
                          </m:e>
                        </m:d>
                      </m:e>
                    </m:func>
                  </m:oMath>
                </a14:m>
                <a:endParaRPr lang="en-US" altLang="zh-CN" sz="2400" dirty="0"/>
              </a:p>
              <a:p>
                <a:pPr>
                  <a:buFont typeface="Wingdings" pitchFamily="2" charset="2"/>
                  <a:buChar char="p"/>
                </a:pPr>
                <a:r>
                  <a:rPr lang="zh-CN" altLang="en-US" sz="2400" dirty="0"/>
                  <a:t>在</a:t>
                </a:r>
                <a:r>
                  <a:rPr lang="zh-CN" altLang="en-US" sz="2400" dirty="0">
                    <a:solidFill>
                      <a:srgbClr val="FF0000"/>
                    </a:solidFill>
                  </a:rPr>
                  <a:t>完美市场</a:t>
                </a:r>
                <a:r>
                  <a:rPr lang="zh-CN" altLang="en-US" sz="2400" dirty="0"/>
                  <a:t>中，利用远期价格和现货价格的关系，欧式看跌期权内在价值也可表示为：</a:t>
                </a:r>
                <a:endParaRPr lang="en-US" altLang="zh-CN" sz="2400" dirty="0"/>
              </a:p>
              <a:p>
                <a:pPr marL="0" indent="0">
                  <a:buNone/>
                </a:pPr>
                <a14:m>
                  <m:oMathPara xmlns:m="http://schemas.openxmlformats.org/officeDocument/2006/math">
                    <m:oMathParaPr>
                      <m:jc m:val="centerGroup"/>
                    </m:oMathParaPr>
                    <m:oMath xmlns:m="http://schemas.openxmlformats.org/officeDocument/2006/math">
                      <m:r>
                        <a:rPr lang="zh-CN" altLang="en-US" sz="2400">
                          <a:solidFill>
                            <a:srgbClr val="000000">
                              <a:lumMod val="85000"/>
                              <a:lumOff val="15000"/>
                            </a:srgbClr>
                          </a:solidFill>
                          <a:latin typeface="Cambria Math"/>
                        </a:rPr>
                        <m:t> </m:t>
                      </m:r>
                      <m:r>
                        <a:rPr lang="en-US" altLang="zh-CN" sz="2400">
                          <a:solidFill>
                            <a:srgbClr val="000000">
                              <a:lumMod val="85000"/>
                              <a:lumOff val="15000"/>
                            </a:srgbClr>
                          </a:solidFill>
                          <a:latin typeface="Cambria Math"/>
                        </a:rPr>
                        <m:t>                 </m:t>
                      </m:r>
                      <m:r>
                        <a:rPr lang="zh-CN" altLang="en-US" sz="2400">
                          <a:solidFill>
                            <a:srgbClr val="000000">
                              <a:lumMod val="85000"/>
                              <a:lumOff val="15000"/>
                            </a:srgbClr>
                          </a:solidFill>
                          <a:latin typeface="Cambria Math"/>
                        </a:rPr>
                        <m:t>无收益资产</m:t>
                      </m:r>
                      <m:r>
                        <a:rPr lang="zh-CN" altLang="en-US" sz="2400" i="1">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max</m:t>
                      </m:r>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𝐾</m:t>
                          </m:r>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𝑆</m:t>
                          </m:r>
                          <m:r>
                            <a:rPr lang="en-US" altLang="zh-CN" sz="2400" i="1">
                              <a:solidFill>
                                <a:srgbClr val="000000">
                                  <a:lumMod val="85000"/>
                                  <a:lumOff val="15000"/>
                                </a:srgbClr>
                              </a:solidFill>
                              <a:latin typeface="Cambria Math"/>
                            </a:rPr>
                            <m:t>,0</m:t>
                          </m:r>
                        </m:e>
                      </m:d>
                    </m:oMath>
                  </m:oMathPara>
                </a14:m>
                <a:endParaRPr lang="en-US" altLang="zh-CN" sz="2400" dirty="0">
                  <a:solidFill>
                    <a:srgbClr val="000000">
                      <a:lumMod val="85000"/>
                      <a:lumOff val="15000"/>
                    </a:srgbClr>
                  </a:solidFill>
                </a:endParaRPr>
              </a:p>
              <a:p>
                <a:pPr marL="0" indent="0">
                  <a:buNone/>
                </a:pPr>
                <a14:m>
                  <m:oMathPara xmlns:m="http://schemas.openxmlformats.org/officeDocument/2006/math">
                    <m:oMathParaPr>
                      <m:jc m:val="centerGroup"/>
                    </m:oMathParaPr>
                    <m:oMath xmlns:m="http://schemas.openxmlformats.org/officeDocument/2006/math">
                      <m:r>
                        <a:rPr lang="en-US" altLang="zh-CN" sz="2400">
                          <a:solidFill>
                            <a:srgbClr val="000000">
                              <a:lumMod val="85000"/>
                              <a:lumOff val="15000"/>
                            </a:srgbClr>
                          </a:solidFill>
                          <a:latin typeface="Cambria Math"/>
                        </a:rPr>
                        <m:t>                  </m:t>
                      </m:r>
                      <m:r>
                        <a:rPr lang="zh-CN" altLang="en-US" sz="2400">
                          <a:solidFill>
                            <a:srgbClr val="000000">
                              <a:lumMod val="85000"/>
                              <a:lumOff val="15000"/>
                            </a:srgbClr>
                          </a:solidFill>
                          <a:latin typeface="Cambria Math"/>
                        </a:rPr>
                        <m:t>有收益资产</m:t>
                      </m:r>
                      <m:r>
                        <a:rPr lang="zh-CN" altLang="en-US" sz="2400" i="1">
                          <a:solidFill>
                            <a:srgbClr val="000000">
                              <a:lumMod val="85000"/>
                              <a:lumOff val="15000"/>
                            </a:srgbClr>
                          </a:solidFill>
                          <a:latin typeface="Cambria Math"/>
                        </a:rPr>
                        <m:t>：</m:t>
                      </m:r>
                      <m:r>
                        <m:rPr>
                          <m:sty m:val="p"/>
                        </m:rPr>
                        <a:rPr lang="en-US" altLang="zh-CN" sz="2400">
                          <a:solidFill>
                            <a:srgbClr val="000000">
                              <a:lumMod val="85000"/>
                              <a:lumOff val="15000"/>
                            </a:srgbClr>
                          </a:solidFill>
                          <a:latin typeface="Cambria Math"/>
                        </a:rPr>
                        <m:t>max</m:t>
                      </m:r>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𝐾</m:t>
                          </m:r>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𝑆</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𝐼</m:t>
                              </m:r>
                            </m:e>
                          </m:d>
                          <m:r>
                            <a:rPr lang="en-US" altLang="zh-CN" sz="2400" i="1">
                              <a:solidFill>
                                <a:srgbClr val="000000">
                                  <a:lumMod val="85000"/>
                                  <a:lumOff val="15000"/>
                                </a:srgbClr>
                              </a:solidFill>
                              <a:latin typeface="Cambria Math"/>
                            </a:rPr>
                            <m:t>,0</m:t>
                          </m:r>
                        </m:e>
                      </m:d>
                    </m:oMath>
                  </m:oMathPara>
                </a14:m>
                <a:endParaRPr lang="en-US" altLang="zh-CN" sz="2400" dirty="0"/>
              </a:p>
              <a:p>
                <a:pPr marL="0" indent="0">
                  <a:buNone/>
                </a:pPr>
                <a:r>
                  <a:rPr lang="en-US" altLang="zh-CN" sz="2400" dirty="0"/>
                  <a:t>          </a:t>
                </a:r>
                <a:r>
                  <a:rPr lang="zh-CN" altLang="zh-CN" sz="2400" dirty="0"/>
                  <a:t>已知红利率资产：</a:t>
                </a:r>
                <a14:m>
                  <m:oMath xmlns:m="http://schemas.openxmlformats.org/officeDocument/2006/math">
                    <m:r>
                      <a:rPr lang="en-US" altLang="zh-CN" sz="2400" i="1">
                        <a:latin typeface="Cambria Math"/>
                      </a:rPr>
                      <m:t>     </m:t>
                    </m:r>
                    <m:r>
                      <m:rPr>
                        <m:sty m:val="p"/>
                      </m:rPr>
                      <a:rPr lang="en-US" altLang="zh-CN" sz="2400">
                        <a:latin typeface="Cambria Math"/>
                      </a:rPr>
                      <m:t>max</m:t>
                    </m:r>
                    <m:d>
                      <m:dPr>
                        <m:ctrlPr>
                          <a:rPr lang="zh-CN" altLang="zh-CN" sz="2400" i="1">
                            <a:latin typeface="Cambria Math" panose="02040503050406030204" pitchFamily="18" charset="0"/>
                          </a:rPr>
                        </m:ctrlPr>
                      </m:dPr>
                      <m:e>
                        <m:r>
                          <a:rPr lang="en-US" altLang="zh-CN" sz="2400" i="1">
                            <a:latin typeface="Cambria Math"/>
                          </a:rPr>
                          <m:t>𝐾</m:t>
                        </m:r>
                        <m:sSup>
                          <m:sSupPr>
                            <m:ctrlPr>
                              <a:rPr lang="zh-CN"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zh-CN" altLang="zh-CN" sz="2400" i="1">
                                    <a:latin typeface="Cambria Math" panose="02040503050406030204" pitchFamily="18" charset="0"/>
                                  </a:rPr>
                                </m:ctrlPr>
                              </m:dPr>
                              <m:e>
                                <m:r>
                                  <a:rPr lang="en-US" altLang="zh-CN" sz="2400" i="1">
                                    <a:latin typeface="Cambria Math"/>
                                  </a:rPr>
                                  <m:t>𝑇</m:t>
                                </m:r>
                                <m:r>
                                  <a:rPr lang="en-US" altLang="zh-CN" sz="2400" i="1">
                                    <a:latin typeface="Cambria Math"/>
                                  </a:rPr>
                                  <m:t>−</m:t>
                                </m:r>
                                <m:r>
                                  <a:rPr lang="en-US" altLang="zh-CN" sz="2400" i="1">
                                    <a:latin typeface="Cambria Math"/>
                                  </a:rPr>
                                  <m:t>𝑡</m:t>
                                </m:r>
                              </m:e>
                            </m:d>
                          </m:sup>
                        </m:sSup>
                        <m:r>
                          <a:rPr lang="en-US" altLang="zh-CN" sz="2400" i="1">
                            <a:latin typeface="Cambria Math"/>
                          </a:rPr>
                          <m:t>−</m:t>
                        </m:r>
                        <m:r>
                          <a:rPr lang="en-US" altLang="zh-CN" sz="2400" i="1">
                            <a:latin typeface="Cambria Math"/>
                          </a:rPr>
                          <m:t>𝑆</m:t>
                        </m:r>
                        <m:sSup>
                          <m:sSupPr>
                            <m:ctrlPr>
                              <a:rPr lang="zh-CN"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𝑞</m:t>
                            </m:r>
                            <m:d>
                              <m:dPr>
                                <m:ctrlPr>
                                  <a:rPr lang="zh-CN" altLang="zh-CN" sz="2400" i="1">
                                    <a:latin typeface="Cambria Math" panose="02040503050406030204" pitchFamily="18" charset="0"/>
                                  </a:rPr>
                                </m:ctrlPr>
                              </m:dPr>
                              <m:e>
                                <m:r>
                                  <a:rPr lang="en-US" altLang="zh-CN" sz="2400" i="1">
                                    <a:latin typeface="Cambria Math"/>
                                  </a:rPr>
                                  <m:t>𝑇</m:t>
                                </m:r>
                                <m:r>
                                  <a:rPr lang="en-US" altLang="zh-CN" sz="2400" i="1">
                                    <a:latin typeface="Cambria Math"/>
                                  </a:rPr>
                                  <m:t>−</m:t>
                                </m:r>
                                <m:r>
                                  <a:rPr lang="en-US" altLang="zh-CN" sz="2400" i="1">
                                    <a:latin typeface="Cambria Math"/>
                                  </a:rPr>
                                  <m:t>𝑡</m:t>
                                </m:r>
                              </m:e>
                            </m:d>
                          </m:sup>
                        </m:sSup>
                        <m:r>
                          <a:rPr lang="en-US" altLang="zh-CN" sz="2400" i="1">
                            <a:latin typeface="Cambria Math"/>
                          </a:rPr>
                          <m:t>,0</m:t>
                        </m:r>
                      </m:e>
                    </m:d>
                  </m:oMath>
                </a14:m>
                <a:r>
                  <a:rPr lang="en-US" altLang="zh-CN" sz="2400" dirty="0"/>
                  <a:t>  </a:t>
                </a:r>
              </a:p>
              <a:p>
                <a:pPr marL="0" indent="0">
                  <a:buNone/>
                </a:pPr>
                <a:r>
                  <a:rPr lang="en-US" altLang="zh-CN" sz="2400" dirty="0"/>
                  <a:t>                    </a:t>
                </a:r>
              </a:p>
              <a:p>
                <a:pPr marL="0" indent="0">
                  <a:buNone/>
                </a:pPr>
                <a:endParaRPr lang="en-US" altLang="zh-CN"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941" r="-5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lumMod val="50000"/>
                    <a:lumOff val="50000"/>
                  </a:srgbClr>
                </a:solidFill>
              </a:rPr>
              <a:pPr/>
              <a:t>19</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563354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23392" y="1268760"/>
            <a:ext cx="10945216" cy="5184576"/>
          </a:xfrm>
        </p:spPr>
        <p:txBody>
          <a:bodyPr>
            <a:normAutofit/>
          </a:bodyPr>
          <a:lstStyle/>
          <a:p>
            <a:pPr>
              <a:lnSpc>
                <a:spcPct val="150000"/>
              </a:lnSpc>
            </a:pPr>
            <a:endParaRPr lang="en-US" altLang="zh-CN" dirty="0">
              <a:solidFill>
                <a:srgbClr val="002060"/>
              </a:solidFill>
            </a:endParaRPr>
          </a:p>
          <a:p>
            <a:pPr>
              <a:lnSpc>
                <a:spcPct val="150000"/>
              </a:lnSpc>
            </a:pPr>
            <a:r>
              <a:rPr lang="zh-CN" altLang="en-US" dirty="0">
                <a:solidFill>
                  <a:srgbClr val="002060"/>
                </a:solidFill>
              </a:rPr>
              <a:t>期权的回报与盈亏分布</a:t>
            </a:r>
          </a:p>
          <a:p>
            <a:pPr>
              <a:lnSpc>
                <a:spcPct val="150000"/>
              </a:lnSpc>
            </a:pPr>
            <a:r>
              <a:rPr lang="zh-CN" altLang="en-US" dirty="0">
                <a:solidFill>
                  <a:srgbClr val="002060"/>
                </a:solidFill>
              </a:rPr>
              <a:t>期权价格的基本特性</a:t>
            </a:r>
          </a:p>
          <a:p>
            <a:pPr>
              <a:lnSpc>
                <a:spcPct val="150000"/>
              </a:lnSpc>
            </a:pPr>
            <a:r>
              <a:rPr lang="zh-CN" altLang="en-US" dirty="0">
                <a:solidFill>
                  <a:srgbClr val="002060"/>
                </a:solidFill>
              </a:rPr>
              <a:t>美式期权的提前行权</a:t>
            </a:r>
          </a:p>
          <a:p>
            <a:pPr>
              <a:lnSpc>
                <a:spcPct val="150000"/>
              </a:lnSpc>
            </a:pPr>
            <a:r>
              <a:rPr lang="zh-CN" altLang="en-US" dirty="0">
                <a:solidFill>
                  <a:srgbClr val="002060"/>
                </a:solidFill>
              </a:rPr>
              <a:t>期权价格曲线</a:t>
            </a:r>
          </a:p>
          <a:p>
            <a:pPr>
              <a:lnSpc>
                <a:spcPct val="150000"/>
              </a:lnSpc>
            </a:pPr>
            <a:r>
              <a:rPr lang="zh-CN" altLang="en-US" dirty="0">
                <a:solidFill>
                  <a:srgbClr val="002060"/>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a:t>
            </a:fld>
            <a:endParaRPr lang="zh-CN" altLang="en-US" dirty="0"/>
          </a:p>
        </p:txBody>
      </p:sp>
    </p:spTree>
    <p:extLst>
      <p:ext uri="{BB962C8B-B14F-4D97-AF65-F5344CB8AC3E}">
        <p14:creationId xmlns:p14="http://schemas.microsoft.com/office/powerpoint/2010/main" val="1802521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我国</a:t>
            </a:r>
            <a:r>
              <a:rPr lang="en-US" altLang="zh-CN" dirty="0"/>
              <a:t>ETF</a:t>
            </a:r>
            <a:r>
              <a:rPr lang="zh-CN" altLang="en-US" dirty="0"/>
              <a:t>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400" dirty="0"/>
                  <a:t>由于我国</a:t>
                </a:r>
                <a:r>
                  <a:rPr lang="en-US" altLang="zh-CN" sz="2400" dirty="0"/>
                  <a:t>ETF</a:t>
                </a:r>
                <a:r>
                  <a:rPr lang="zh-CN" altLang="en-US" sz="2400" dirty="0"/>
                  <a:t>期权有红利保护机制，而远期和期货没有相应的红利保护机制，因此其内在价值计算公式必须调整为：</a:t>
                </a:r>
                <a:endParaRPr lang="en-US" altLang="zh-CN" sz="2400" dirty="0"/>
              </a:p>
              <a:p>
                <a:pPr>
                  <a:buFont typeface="Wingdings" pitchFamily="2" charset="2"/>
                  <a:buChar char="p"/>
                </a:pPr>
                <a:r>
                  <a:rPr lang="zh-CN" altLang="en-US" sz="2400" dirty="0"/>
                  <a:t>认购期权的内在价值</a:t>
                </a:r>
                <a:endParaRPr lang="en-US" altLang="zh-CN" sz="2400" dirty="0"/>
              </a:p>
              <a:p>
                <a:pPr marL="0" indent="0">
                  <a:buNone/>
                </a:pPr>
                <a:r>
                  <a:rPr lang="en-US" altLang="zh-CN" sz="2400" dirty="0"/>
                  <a:t>                 </a:t>
                </a:r>
                <a14:m>
                  <m:oMath xmlns:m="http://schemas.openxmlformats.org/officeDocument/2006/math">
                    <m:func>
                      <m:funcPr>
                        <m:ctrlPr>
                          <a:rPr lang="en-US" altLang="zh-CN" sz="2400" i="1">
                            <a:solidFill>
                              <a:srgbClr val="000000">
                                <a:lumMod val="85000"/>
                                <a:lumOff val="15000"/>
                              </a:srgbClr>
                            </a:solidFill>
                            <a:latin typeface="Cambria Math" panose="02040503050406030204" pitchFamily="18" charset="0"/>
                          </a:rPr>
                        </m:ctrlPr>
                      </m:funcPr>
                      <m:fName>
                        <m:r>
                          <m:rPr>
                            <m:sty m:val="p"/>
                          </m:rPr>
                          <a:rPr lang="en-US" altLang="zh-CN" sz="2400">
                            <a:solidFill>
                              <a:srgbClr val="000000">
                                <a:lumMod val="85000"/>
                                <a:lumOff val="15000"/>
                              </a:srgbClr>
                            </a:solidFill>
                            <a:latin typeface="Cambria Math"/>
                          </a:rPr>
                          <m:t>max</m:t>
                        </m:r>
                      </m:fName>
                      <m:e>
                        <m:d>
                          <m:dPr>
                            <m:ctrlPr>
                              <a:rPr lang="en-US" altLang="zh-CN" sz="2400" i="1">
                                <a:solidFill>
                                  <a:srgbClr val="000000">
                                    <a:lumMod val="85000"/>
                                    <a:lumOff val="15000"/>
                                  </a:srgbClr>
                                </a:solidFill>
                                <a:latin typeface="Cambria Math" panose="02040503050406030204" pitchFamily="18" charset="0"/>
                              </a:rPr>
                            </m:ctrlPr>
                          </m:dPr>
                          <m:e>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𝐾</m:t>
                                </m:r>
                              </m:e>
                            </m:d>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𝐼</m:t>
                            </m:r>
                            <m:r>
                              <a:rPr lang="en-US" altLang="zh-CN" sz="2400" i="1">
                                <a:solidFill>
                                  <a:srgbClr val="000000">
                                    <a:lumMod val="85000"/>
                                    <a:lumOff val="15000"/>
                                  </a:srgbClr>
                                </a:solidFill>
                                <a:latin typeface="Cambria Math"/>
                              </a:rPr>
                              <m:t>,0</m:t>
                            </m:r>
                          </m:e>
                        </m:d>
                      </m:e>
                    </m:func>
                  </m:oMath>
                </a14:m>
                <a:r>
                  <a:rPr lang="en-US" altLang="zh-CN" sz="2400" dirty="0">
                    <a:solidFill>
                      <a:srgbClr val="000000">
                        <a:lumMod val="85000"/>
                        <a:lumOff val="15000"/>
                      </a:srgbClr>
                    </a:solidFill>
                  </a:rPr>
                  <a:t>               </a:t>
                </a:r>
                <a14:m>
                  <m:oMath xmlns:m="http://schemas.openxmlformats.org/officeDocument/2006/math">
                    <m:d>
                      <m:dPr>
                        <m:ctrlPr>
                          <a:rPr lang="en-US" altLang="zh-CN" sz="2400" i="1" dirty="0">
                            <a:solidFill>
                              <a:srgbClr val="000000">
                                <a:lumMod val="85000"/>
                                <a:lumOff val="15000"/>
                              </a:srgbClr>
                            </a:solidFill>
                            <a:latin typeface="Cambria Math" panose="02040503050406030204" pitchFamily="18" charset="0"/>
                          </a:rPr>
                        </m:ctrlPr>
                      </m:dPr>
                      <m:e>
                        <m:r>
                          <a:rPr lang="en-US" altLang="zh-CN" sz="2400" i="1" dirty="0">
                            <a:solidFill>
                              <a:srgbClr val="000000">
                                <a:lumMod val="85000"/>
                                <a:lumOff val="15000"/>
                              </a:srgbClr>
                            </a:solidFill>
                            <a:latin typeface="Cambria Math"/>
                          </a:rPr>
                          <m:t>7</m:t>
                        </m:r>
                      </m:e>
                    </m:d>
                  </m:oMath>
                </a14:m>
                <a:endParaRPr lang="en-US" altLang="zh-CN" sz="2400" dirty="0"/>
              </a:p>
              <a:p>
                <a:pPr>
                  <a:buFont typeface="Wingdings" pitchFamily="2" charset="2"/>
                  <a:buChar char="p"/>
                </a:pPr>
                <a:r>
                  <a:rPr lang="zh-CN" altLang="en-US" sz="2400" dirty="0"/>
                  <a:t>认沽期权的内在价值</a:t>
                </a:r>
                <a:endParaRPr lang="en-US" altLang="zh-CN" sz="2400" dirty="0"/>
              </a:p>
              <a:p>
                <a:pPr marL="0" indent="0">
                  <a:buNone/>
                </a:pPr>
                <a:r>
                  <a:rPr lang="en-US" altLang="zh-CN" sz="2400" dirty="0"/>
                  <a:t>                 </a:t>
                </a:r>
                <a14:m>
                  <m:oMath xmlns:m="http://schemas.openxmlformats.org/officeDocument/2006/math">
                    <m:func>
                      <m:funcPr>
                        <m:ctrlPr>
                          <a:rPr lang="en-US" altLang="zh-CN" sz="2400" i="1">
                            <a:solidFill>
                              <a:srgbClr val="000000">
                                <a:lumMod val="85000"/>
                                <a:lumOff val="15000"/>
                              </a:srgbClr>
                            </a:solidFill>
                            <a:latin typeface="Cambria Math" panose="02040503050406030204" pitchFamily="18" charset="0"/>
                          </a:rPr>
                        </m:ctrlPr>
                      </m:funcPr>
                      <m:fName>
                        <m:r>
                          <m:rPr>
                            <m:sty m:val="p"/>
                          </m:rPr>
                          <a:rPr lang="en-US" altLang="zh-CN" sz="2400">
                            <a:solidFill>
                              <a:srgbClr val="000000">
                                <a:lumMod val="85000"/>
                                <a:lumOff val="15000"/>
                              </a:srgbClr>
                            </a:solidFill>
                            <a:latin typeface="Cambria Math"/>
                          </a:rPr>
                          <m:t>max</m:t>
                        </m:r>
                      </m:fName>
                      <m:e>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𝐾</m:t>
                            </m:r>
                            <m:r>
                              <a:rPr lang="en-US" altLang="zh-CN" sz="2400" i="1">
                                <a:solidFill>
                                  <a:srgbClr val="000000">
                                    <a:lumMod val="85000"/>
                                    <a:lumOff val="15000"/>
                                  </a:srgbClr>
                                </a:solidFill>
                                <a:latin typeface="Cambria Math"/>
                              </a:rPr>
                              <m:t>−</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𝑇</m:t>
                                    </m:r>
                                  </m:e>
                                </m:d>
                              </m:e>
                            </m:d>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i="1">
                                    <a:solidFill>
                                      <a:srgbClr val="000000">
                                        <a:lumMod val="85000"/>
                                        <a:lumOff val="15000"/>
                                      </a:srgbClr>
                                    </a:solidFill>
                                    <a:latin typeface="Cambria Math"/>
                                  </a:rPr>
                                  <m:t>𝑒</m:t>
                                </m:r>
                              </m:e>
                              <m: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𝑇</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𝑡</m:t>
                                    </m:r>
                                  </m:e>
                                </m:d>
                              </m:sup>
                            </m:sSup>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𝐼</m:t>
                            </m:r>
                            <m:r>
                              <a:rPr lang="en-US" altLang="zh-CN" sz="2400" i="1">
                                <a:solidFill>
                                  <a:srgbClr val="000000">
                                    <a:lumMod val="85000"/>
                                    <a:lumOff val="15000"/>
                                  </a:srgbClr>
                                </a:solidFill>
                                <a:latin typeface="Cambria Math"/>
                              </a:rPr>
                              <m:t>,0</m:t>
                            </m:r>
                          </m:e>
                        </m:d>
                      </m:e>
                    </m:func>
                  </m:oMath>
                </a14:m>
                <a:r>
                  <a:rPr lang="en-US" altLang="zh-CN" sz="2400" dirty="0">
                    <a:solidFill>
                      <a:srgbClr val="000000">
                        <a:lumMod val="85000"/>
                        <a:lumOff val="15000"/>
                      </a:srgbClr>
                    </a:solidFill>
                  </a:rPr>
                  <a:t>                </a:t>
                </a:r>
                <a14:m>
                  <m:oMath xmlns:m="http://schemas.openxmlformats.org/officeDocument/2006/math">
                    <m:d>
                      <m:dPr>
                        <m:ctrlPr>
                          <a:rPr lang="en-US" altLang="zh-CN" sz="2400" i="1" dirty="0">
                            <a:solidFill>
                              <a:srgbClr val="000000">
                                <a:lumMod val="85000"/>
                                <a:lumOff val="15000"/>
                              </a:srgbClr>
                            </a:solidFill>
                            <a:latin typeface="Cambria Math" panose="02040503050406030204" pitchFamily="18" charset="0"/>
                          </a:rPr>
                        </m:ctrlPr>
                      </m:dPr>
                      <m:e>
                        <m:r>
                          <a:rPr lang="en-US" altLang="zh-CN" sz="2400" i="1" dirty="0">
                            <a:solidFill>
                              <a:srgbClr val="000000">
                                <a:lumMod val="85000"/>
                                <a:lumOff val="15000"/>
                              </a:srgbClr>
                            </a:solidFill>
                            <a:latin typeface="Cambria Math"/>
                          </a:rPr>
                          <m:t>8</m:t>
                        </m:r>
                      </m:e>
                    </m:d>
                  </m:oMath>
                </a14:m>
                <a:endParaRPr lang="en-US" altLang="zh-CN" sz="2400" dirty="0"/>
              </a:p>
              <a:p>
                <a:pPr>
                  <a:buFont typeface="Wingdings" pitchFamily="2" charset="2"/>
                  <a:buChar char="p"/>
                </a:pPr>
                <a:r>
                  <a:rPr lang="zh-CN" altLang="en-US" sz="2400" dirty="0"/>
                  <a:t>由于中国有卖空限制（不完美市场），现货与期货及期权之间不能正常套利，因此不能使用现货价格来表述期权的内在价值。</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1059" r="-5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20</a:t>
            </a:fld>
            <a:endParaRPr lang="zh-CN" altLang="en-US" dirty="0"/>
          </a:p>
        </p:txBody>
      </p:sp>
    </p:spTree>
    <p:extLst>
      <p:ext uri="{BB962C8B-B14F-4D97-AF65-F5344CB8AC3E}">
        <p14:creationId xmlns:p14="http://schemas.microsoft.com/office/powerpoint/2010/main" val="31197561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无收益资产美式看涨期权的内在价值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400" dirty="0"/>
                  <a:t>美式期权多头由于可以随时行权，而且多头会选择最有利的时点行权。因此，美式看涨期权可以看做是以所有可能行权日为到期日的一系列欧式期权中价格最高者。该美式看涨期权的内在价值也就是这些欧式期权中的最高内在价值。</a:t>
                </a:r>
                <a:endParaRPr lang="en-US" altLang="zh-CN" sz="2400" dirty="0"/>
              </a:p>
              <a:p>
                <a:pPr>
                  <a:buFont typeface="Wingdings" pitchFamily="2" charset="2"/>
                  <a:buChar char="p"/>
                </a:pPr>
                <a:r>
                  <a:rPr lang="zh-CN" altLang="en-US" sz="2400" dirty="0"/>
                  <a:t>在</a:t>
                </a:r>
                <a:r>
                  <a:rPr lang="zh-CN" altLang="en-US" sz="2400" dirty="0">
                    <a:solidFill>
                      <a:srgbClr val="FF0000"/>
                    </a:solidFill>
                  </a:rPr>
                  <a:t>完美市场</a:t>
                </a:r>
                <a:r>
                  <a:rPr lang="zh-CN" altLang="en-US" sz="2400" dirty="0"/>
                  <a:t>中，由于</a:t>
                </a:r>
                <a14:m>
                  <m:oMath xmlns:m="http://schemas.openxmlformats.org/officeDocument/2006/math">
                    <m:d>
                      <m:dPr>
                        <m:ctrlPr>
                          <a:rPr lang="en-US" altLang="zh-CN" sz="2400" i="1">
                            <a:latin typeface="Cambria Math" panose="02040503050406030204" pitchFamily="18" charset="0"/>
                          </a:rPr>
                        </m:ctrlPr>
                      </m:dPr>
                      <m:e>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zh-CN" altLang="en-US" sz="2400">
                                <a:solidFill>
                                  <a:srgbClr val="000000">
                                    <a:lumMod val="85000"/>
                                    <a:lumOff val="15000"/>
                                  </a:srgbClr>
                                </a:solidFill>
                                <a:latin typeface="Cambria Math"/>
                              </a:rPr>
                              <m:t>𝜏</m:t>
                            </m:r>
                          </m:e>
                        </m:d>
                        <m:r>
                          <a:rPr lang="en-US" altLang="zh-CN" sz="2400">
                            <a:latin typeface="Cambria Math"/>
                          </a:rPr>
                          <m:t>−</m:t>
                        </m:r>
                        <m:r>
                          <a:rPr lang="en-US" altLang="zh-CN" sz="2400" b="0" i="1" smtClean="0">
                            <a:latin typeface="Cambria Math" panose="02040503050406030204" pitchFamily="18" charset="0"/>
                          </a:rPr>
                          <m:t>𝐾</m:t>
                        </m:r>
                      </m:e>
                    </m:d>
                    <m:sSup>
                      <m:sSupPr>
                        <m:ctrlPr>
                          <a:rPr lang="en-US" altLang="zh-CN" sz="2400" i="1">
                            <a:latin typeface="Cambria Math" panose="02040503050406030204" pitchFamily="18" charset="0"/>
                          </a:rPr>
                        </m:ctrlPr>
                      </m:sSupPr>
                      <m:e>
                        <m:r>
                          <a:rPr lang="en-US" altLang="zh-CN" sz="2400">
                            <a:latin typeface="Cambria Math"/>
                          </a:rPr>
                          <m:t>𝑒</m:t>
                        </m:r>
                      </m:e>
                      <m:sup>
                        <m:r>
                          <a:rPr lang="en-US" altLang="zh-CN" sz="2400">
                            <a:latin typeface="Cambria Math"/>
                          </a:rPr>
                          <m:t>−</m:t>
                        </m:r>
                        <m:r>
                          <a:rPr lang="en-US" altLang="zh-CN" sz="2400">
                            <a:latin typeface="Cambria Math"/>
                          </a:rPr>
                          <m:t>𝑟</m:t>
                        </m:r>
                        <m:d>
                          <m:dPr>
                            <m:ctrlPr>
                              <a:rPr lang="en-US" altLang="zh-CN" sz="2400" i="1">
                                <a:latin typeface="Cambria Math" panose="02040503050406030204" pitchFamily="18" charset="0"/>
                              </a:rPr>
                            </m:ctrlPr>
                          </m:dPr>
                          <m:e>
                            <m:r>
                              <a:rPr lang="zh-CN" altLang="en-US" sz="2400">
                                <a:latin typeface="Cambria Math"/>
                              </a:rPr>
                              <m:t>𝜏</m:t>
                            </m:r>
                            <m:r>
                              <a:rPr lang="en-US" altLang="zh-CN" sz="2400">
                                <a:latin typeface="Cambria Math"/>
                              </a:rPr>
                              <m:t>−</m:t>
                            </m:r>
                            <m:r>
                              <a:rPr lang="en-US" altLang="zh-CN" sz="2400">
                                <a:latin typeface="Cambria Math"/>
                              </a:rPr>
                              <m:t>𝑡</m:t>
                            </m:r>
                          </m:e>
                        </m:d>
                      </m:sup>
                    </m:sSup>
                    <m:r>
                      <a:rPr lang="zh-CN" altLang="en-US" sz="2400">
                        <a:latin typeface="Cambria Math"/>
                      </a:rPr>
                      <m:t>是</m:t>
                    </m:r>
                  </m:oMath>
                </a14:m>
                <a:r>
                  <a:rPr lang="zh-CN" altLang="en-US" sz="2400" dirty="0"/>
                  <a:t>行权日（</a:t>
                </a:r>
                <a14:m>
                  <m:oMath xmlns:m="http://schemas.openxmlformats.org/officeDocument/2006/math">
                    <m:r>
                      <a:rPr lang="zh-CN" altLang="en-US" sz="2400" i="1">
                        <a:solidFill>
                          <a:srgbClr val="000000">
                            <a:lumMod val="85000"/>
                            <a:lumOff val="15000"/>
                          </a:srgbClr>
                        </a:solidFill>
                        <a:latin typeface="Cambria Math"/>
                      </a:rPr>
                      <m:t>𝜏</m:t>
                    </m:r>
                  </m:oMath>
                </a14:m>
                <a:r>
                  <a:rPr lang="zh-CN" altLang="en-US" sz="2400" dirty="0"/>
                  <a:t>）的递增函数，可以发现不提前行权时无收益资产美式看涨期权内在价值是最大的，因此无收益资产美式看涨期权的内在价值</a:t>
                </a:r>
                <a:r>
                  <a:rPr lang="zh-CN" altLang="en-US" sz="2400" dirty="0">
                    <a:solidFill>
                      <a:srgbClr val="FF0000"/>
                    </a:solidFill>
                  </a:rPr>
                  <a:t>与欧式期权是一样</a:t>
                </a:r>
                <a:r>
                  <a:rPr lang="zh-CN" altLang="en-US" sz="2400" dirty="0"/>
                  <a:t>的。</a:t>
                </a:r>
                <a:endParaRPr lang="en-US" altLang="zh-CN" sz="2400" dirty="0"/>
              </a:p>
              <a:p>
                <a:pPr>
                  <a:buFont typeface="Wingdings" pitchFamily="2" charset="2"/>
                  <a:buChar char="p"/>
                </a:pPr>
                <a:r>
                  <a:rPr lang="zh-CN" altLang="en-US" sz="2400" dirty="0"/>
                  <a:t>在</a:t>
                </a:r>
                <a:r>
                  <a:rPr lang="zh-CN" altLang="en-US" sz="2400" dirty="0">
                    <a:solidFill>
                      <a:srgbClr val="FF0000"/>
                    </a:solidFill>
                  </a:rPr>
                  <a:t>不完美市场</a:t>
                </a:r>
                <a:r>
                  <a:rPr lang="zh-CN" altLang="en-US" sz="2400" dirty="0"/>
                  <a:t>中，则只能用如下公式</a:t>
                </a:r>
              </a:p>
              <a:p>
                <a:pPr marL="0" indent="0">
                  <a:buNone/>
                </a:pPr>
                <a14:m>
                  <m:oMath xmlns:m="http://schemas.openxmlformats.org/officeDocument/2006/math">
                    <m:func>
                      <m:funcPr>
                        <m:ctrlPr>
                          <a:rPr lang="zh-CN" altLang="zh-CN" sz="2400" i="1">
                            <a:latin typeface="Cambria Math" panose="02040503050406030204" pitchFamily="18" charset="0"/>
                          </a:rPr>
                        </m:ctrlPr>
                      </m:funcPr>
                      <m:fName>
                        <m:r>
                          <a:rPr lang="en-US" altLang="zh-CN" sz="2400" i="1">
                            <a:latin typeface="Cambria Math"/>
                          </a:rPr>
                          <m:t>       </m:t>
                        </m:r>
                        <m:r>
                          <m:rPr>
                            <m:sty m:val="p"/>
                          </m:rPr>
                          <a:rPr lang="en-US" altLang="zh-CN" sz="2400">
                            <a:latin typeface="Cambria Math"/>
                          </a:rPr>
                          <m:t>max</m:t>
                        </m:r>
                      </m:fName>
                      <m:e>
                        <m:d>
                          <m:dPr>
                            <m:ctrlPr>
                              <a:rPr lang="zh-CN" altLang="zh-CN" sz="2400" i="1">
                                <a:latin typeface="Cambria Math" panose="02040503050406030204" pitchFamily="18" charset="0"/>
                              </a:rPr>
                            </m:ctrlPr>
                          </m:dPr>
                          <m:e>
                            <m:func>
                              <m:funcPr>
                                <m:ctrlPr>
                                  <a:rPr lang="zh-CN" altLang="zh-CN" sz="2400" i="1">
                                    <a:latin typeface="Cambria Math" panose="02040503050406030204" pitchFamily="18" charset="0"/>
                                  </a:rPr>
                                </m:ctrlPr>
                              </m:funcPr>
                              <m:fName>
                                <m:limLow>
                                  <m:limLowPr>
                                    <m:ctrlPr>
                                      <a:rPr lang="zh-CN" altLang="zh-CN" sz="2400" i="1">
                                        <a:latin typeface="Cambria Math" panose="02040503050406030204" pitchFamily="18" charset="0"/>
                                      </a:rPr>
                                    </m:ctrlPr>
                                  </m:limLowPr>
                                  <m:e>
                                    <m:r>
                                      <m:rPr>
                                        <m:sty m:val="p"/>
                                      </m:rPr>
                                      <a:rPr lang="en-US" altLang="zh-CN" sz="2400">
                                        <a:latin typeface="Cambria Math"/>
                                      </a:rPr>
                                      <m:t>max</m:t>
                                    </m:r>
                                  </m:e>
                                  <m:lim>
                                    <m:r>
                                      <a:rPr lang="en-US" altLang="zh-CN" sz="2400" i="1">
                                        <a:latin typeface="Cambria Math"/>
                                      </a:rPr>
                                      <m:t>𝑖</m:t>
                                    </m:r>
                                  </m:lim>
                                </m:limLow>
                              </m:fName>
                              <m:e>
                                <m:r>
                                  <a:rPr lang="en-US" altLang="zh-CN" sz="2400" i="1">
                                    <a:latin typeface="Cambria Math"/>
                                  </a:rPr>
                                  <m:t>𝑓</m:t>
                                </m:r>
                                <m:d>
                                  <m:dPr>
                                    <m:ctrlPr>
                                      <a:rPr lang="zh-CN" altLang="zh-CN" sz="2400" i="1">
                                        <a:latin typeface="Cambria Math" panose="02040503050406030204" pitchFamily="18" charset="0"/>
                                      </a:rPr>
                                    </m:ctrlPr>
                                  </m:dPr>
                                  <m:e>
                                    <m:r>
                                      <a:rPr lang="en-US" altLang="zh-CN" sz="2400" i="1">
                                        <a:latin typeface="Cambria Math"/>
                                      </a:rPr>
                                      <m:t>𝑡</m:t>
                                    </m:r>
                                    <m:r>
                                      <a:rPr lang="en-US" altLang="zh-CN" sz="2400" i="1">
                                        <a:latin typeface="Cambria Math"/>
                                      </a:rPr>
                                      <m:t>,</m:t>
                                    </m:r>
                                    <m:sSub>
                                      <m:sSubPr>
                                        <m:ctrlPr>
                                          <a:rPr lang="zh-CN" altLang="zh-CN" sz="2400" i="1">
                                            <a:latin typeface="Cambria Math" panose="02040503050406030204" pitchFamily="18" charset="0"/>
                                          </a:rPr>
                                        </m:ctrlPr>
                                      </m:sSubPr>
                                      <m:e>
                                        <m:r>
                                          <a:rPr lang="en-US" altLang="zh-CN" sz="2400" i="1">
                                            <a:latin typeface="Cambria Math"/>
                                          </a:rPr>
                                          <m:t>𝜏</m:t>
                                        </m:r>
                                      </m:e>
                                      <m:sub>
                                        <m:r>
                                          <a:rPr lang="en-US" altLang="zh-CN" sz="2400" i="1">
                                            <a:latin typeface="Cambria Math"/>
                                          </a:rPr>
                                          <m:t>𝑖</m:t>
                                        </m:r>
                                      </m:sub>
                                    </m:sSub>
                                  </m:e>
                                </m:d>
                              </m:e>
                            </m:func>
                            <m:r>
                              <a:rPr lang="en-US" altLang="zh-CN" sz="2400" i="1">
                                <a:latin typeface="Cambria Math"/>
                              </a:rPr>
                              <m:t>,0</m:t>
                            </m:r>
                          </m:e>
                        </m:d>
                      </m:e>
                    </m:func>
                    <m:r>
                      <a:rPr lang="en-US" altLang="zh-CN" sz="2400" i="1">
                        <a:latin typeface="Cambria Math"/>
                      </a:rPr>
                      <m:t>=</m:t>
                    </m:r>
                    <m:func>
                      <m:funcPr>
                        <m:ctrlPr>
                          <a:rPr lang="zh-CN" altLang="zh-CN" sz="2400" i="1">
                            <a:latin typeface="Cambria Math" panose="02040503050406030204" pitchFamily="18" charset="0"/>
                          </a:rPr>
                        </m:ctrlPr>
                      </m:funcPr>
                      <m:fName>
                        <m:r>
                          <m:rPr>
                            <m:sty m:val="p"/>
                          </m:rPr>
                          <a:rPr lang="en-US" altLang="zh-CN" sz="2400">
                            <a:latin typeface="Cambria Math"/>
                          </a:rPr>
                          <m:t>max</m:t>
                        </m:r>
                      </m:fName>
                      <m:e>
                        <m:d>
                          <m:dPr>
                            <m:ctrlPr>
                              <a:rPr lang="zh-CN" altLang="zh-CN" sz="2400" i="1">
                                <a:latin typeface="Cambria Math" panose="02040503050406030204" pitchFamily="18" charset="0"/>
                              </a:rPr>
                            </m:ctrlPr>
                          </m:dPr>
                          <m:e>
                            <m:func>
                              <m:funcPr>
                                <m:ctrlPr>
                                  <a:rPr lang="zh-CN" altLang="zh-CN" sz="2400" i="1">
                                    <a:latin typeface="Cambria Math" panose="02040503050406030204" pitchFamily="18" charset="0"/>
                                  </a:rPr>
                                </m:ctrlPr>
                              </m:funcPr>
                              <m:fName>
                                <m:limLow>
                                  <m:limLowPr>
                                    <m:ctrlPr>
                                      <a:rPr lang="zh-CN" altLang="zh-CN" sz="2400" i="1">
                                        <a:latin typeface="Cambria Math" panose="02040503050406030204" pitchFamily="18" charset="0"/>
                                      </a:rPr>
                                    </m:ctrlPr>
                                  </m:limLowPr>
                                  <m:e>
                                    <m:r>
                                      <m:rPr>
                                        <m:sty m:val="p"/>
                                      </m:rPr>
                                      <a:rPr lang="en-US" altLang="zh-CN" sz="2400">
                                        <a:latin typeface="Cambria Math"/>
                                      </a:rPr>
                                      <m:t>max</m:t>
                                    </m:r>
                                  </m:e>
                                  <m:lim>
                                    <m:r>
                                      <a:rPr lang="en-US" altLang="zh-CN" sz="2400" i="1">
                                        <a:latin typeface="Cambria Math"/>
                                      </a:rPr>
                                      <m:t>𝑖</m:t>
                                    </m:r>
                                  </m:lim>
                                </m:limLow>
                              </m:fName>
                              <m:e>
                                <m:d>
                                  <m:dPr>
                                    <m:ctrlPr>
                                      <a:rPr lang="zh-CN" altLang="zh-CN" sz="2400" i="1">
                                        <a:latin typeface="Cambria Math" panose="02040503050406030204" pitchFamily="18" charset="0"/>
                                      </a:rPr>
                                    </m:ctrlPr>
                                  </m:dPr>
                                  <m:e>
                                    <m:r>
                                      <a:rPr lang="en-US" altLang="zh-CN" sz="2400" i="1">
                                        <a:latin typeface="Cambria Math"/>
                                      </a:rPr>
                                      <m:t>𝐹</m:t>
                                    </m:r>
                                    <m:d>
                                      <m:dPr>
                                        <m:ctrlPr>
                                          <a:rPr lang="zh-CN" altLang="zh-CN" sz="2400" i="1">
                                            <a:latin typeface="Cambria Math" panose="02040503050406030204" pitchFamily="18" charset="0"/>
                                          </a:rPr>
                                        </m:ctrlPr>
                                      </m:dPr>
                                      <m:e>
                                        <m:r>
                                          <a:rPr lang="en-US" altLang="zh-CN" sz="2400" i="1">
                                            <a:latin typeface="Cambria Math"/>
                                          </a:rPr>
                                          <m:t>𝑡</m:t>
                                        </m:r>
                                        <m:r>
                                          <a:rPr lang="en-US" altLang="zh-CN" sz="2400" i="1">
                                            <a:latin typeface="Cambria Math"/>
                                          </a:rPr>
                                          <m:t>,</m:t>
                                        </m:r>
                                        <m:sSub>
                                          <m:sSubPr>
                                            <m:ctrlPr>
                                              <a:rPr lang="zh-CN" altLang="zh-CN" sz="2400" i="1">
                                                <a:latin typeface="Cambria Math" panose="02040503050406030204" pitchFamily="18" charset="0"/>
                                              </a:rPr>
                                            </m:ctrlPr>
                                          </m:sSubPr>
                                          <m:e>
                                            <m:r>
                                              <a:rPr lang="en-US" altLang="zh-CN" sz="2400" i="1">
                                                <a:latin typeface="Cambria Math"/>
                                              </a:rPr>
                                              <m:t>𝜏</m:t>
                                            </m:r>
                                          </m:e>
                                          <m:sub>
                                            <m:r>
                                              <a:rPr lang="en-US" altLang="zh-CN" sz="2400" i="1">
                                                <a:latin typeface="Cambria Math"/>
                                              </a:rPr>
                                              <m:t>𝑖</m:t>
                                            </m:r>
                                          </m:sub>
                                        </m:sSub>
                                      </m:e>
                                    </m:d>
                                    <m:r>
                                      <a:rPr lang="en-US" altLang="zh-CN" sz="2400" i="1">
                                        <a:latin typeface="Cambria Math"/>
                                      </a:rPr>
                                      <m:t>−</m:t>
                                    </m:r>
                                    <m:r>
                                      <a:rPr lang="en-US" altLang="zh-CN" sz="2400" i="1">
                                        <a:latin typeface="Cambria Math"/>
                                      </a:rPr>
                                      <m:t>𝐾</m:t>
                                    </m:r>
                                  </m:e>
                                </m:d>
                                <m:sSup>
                                  <m:sSupPr>
                                    <m:ctrlPr>
                                      <a:rPr lang="zh-CN"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zh-CN" altLang="zh-CN" sz="2400" i="1">
                                            <a:latin typeface="Cambria Math" panose="02040503050406030204" pitchFamily="18" charset="0"/>
                                          </a:rPr>
                                        </m:ctrlPr>
                                      </m:dPr>
                                      <m:e>
                                        <m:sSub>
                                          <m:sSubPr>
                                            <m:ctrlPr>
                                              <a:rPr lang="zh-CN" altLang="zh-CN" sz="2400" i="1">
                                                <a:latin typeface="Cambria Math" panose="02040503050406030204" pitchFamily="18" charset="0"/>
                                              </a:rPr>
                                            </m:ctrlPr>
                                          </m:sSubPr>
                                          <m:e>
                                            <m:r>
                                              <a:rPr lang="en-US" altLang="zh-CN" sz="2400" i="1">
                                                <a:latin typeface="Cambria Math"/>
                                              </a:rPr>
                                              <m:t>𝜏</m:t>
                                            </m:r>
                                          </m:e>
                                          <m:sub>
                                            <m:r>
                                              <a:rPr lang="en-US" altLang="zh-CN" sz="2400" i="1">
                                                <a:latin typeface="Cambria Math"/>
                                              </a:rPr>
                                              <m:t>𝑖</m:t>
                                            </m:r>
                                          </m:sub>
                                        </m:sSub>
                                        <m:r>
                                          <a:rPr lang="en-US" altLang="zh-CN" sz="2400" i="1">
                                            <a:latin typeface="Cambria Math"/>
                                          </a:rPr>
                                          <m:t>−</m:t>
                                        </m:r>
                                        <m:r>
                                          <a:rPr lang="en-US" altLang="zh-CN" sz="2400" i="1">
                                            <a:latin typeface="Cambria Math"/>
                                          </a:rPr>
                                          <m:t>𝑡</m:t>
                                        </m:r>
                                      </m:e>
                                    </m:d>
                                  </m:sup>
                                </m:sSup>
                              </m:e>
                            </m:func>
                            <m:r>
                              <a:rPr lang="en-US" altLang="zh-CN" sz="2400" i="1">
                                <a:latin typeface="Cambria Math"/>
                              </a:rPr>
                              <m:t>,0</m:t>
                            </m:r>
                          </m:e>
                        </m:d>
                      </m:e>
                    </m:func>
                  </m:oMath>
                </a14:m>
                <a:r>
                  <a:rPr lang="en-US" altLang="zh-CN" sz="2400" dirty="0"/>
                  <a:t> </a:t>
                </a:r>
                <a:r>
                  <a:rPr lang="zh-CN" altLang="en-US" sz="2400" dirty="0"/>
                  <a:t>（</a:t>
                </a:r>
                <a:r>
                  <a:rPr lang="en-US" altLang="zh-CN" sz="2400" dirty="0"/>
                  <a:t>11</a:t>
                </a:r>
                <a:r>
                  <a:rPr lang="zh-CN" altLang="en-US" sz="2400" dirty="0"/>
                  <a:t>）</a:t>
                </a:r>
                <a:endParaRPr lang="en-US" altLang="zh-CN" sz="2400" dirty="0"/>
              </a:p>
              <a:p>
                <a:pPr marL="0" indent="0">
                  <a:buNone/>
                </a:pPr>
                <a:endParaRPr lang="en-US" altLang="zh-CN"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941" r="-5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21</a:t>
            </a:fld>
            <a:endParaRPr lang="zh-CN" altLang="en-US" dirty="0"/>
          </a:p>
        </p:txBody>
      </p:sp>
    </p:spTree>
    <p:extLst>
      <p:ext uri="{BB962C8B-B14F-4D97-AF65-F5344CB8AC3E}">
        <p14:creationId xmlns:p14="http://schemas.microsoft.com/office/powerpoint/2010/main" val="4128526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无收益资产美式看跌期权的内在价值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lvl="0">
                  <a:buClr>
                    <a:srgbClr val="35742A">
                      <a:lumMod val="75000"/>
                    </a:srgbClr>
                  </a:buClr>
                  <a:buFont typeface="Wingdings" pitchFamily="2" charset="2"/>
                  <a:buChar char="p"/>
                </a:pPr>
                <a:r>
                  <a:rPr lang="zh-CN" altLang="en-US" sz="2400" dirty="0">
                    <a:solidFill>
                      <a:srgbClr val="000000">
                        <a:lumMod val="85000"/>
                        <a:lumOff val="15000"/>
                      </a:srgbClr>
                    </a:solidFill>
                  </a:rPr>
                  <a:t>美式看跌期权可以看做是以所有可能行权日为到期日的一系列欧式期权中价格最高者。该美式看跌期权的内在价值也就是这些欧式期权中的最高内在价值。</a:t>
                </a:r>
                <a:endParaRPr lang="en-US" altLang="zh-CN" sz="2400" dirty="0"/>
              </a:p>
              <a:p>
                <a:pPr>
                  <a:buFont typeface="Wingdings" pitchFamily="2" charset="2"/>
                  <a:buChar char="p"/>
                </a:pPr>
                <a:r>
                  <a:rPr lang="zh-CN" altLang="en-US" sz="2400" dirty="0"/>
                  <a:t>在</a:t>
                </a:r>
                <a:r>
                  <a:rPr lang="zh-CN" altLang="en-US" sz="2400" dirty="0">
                    <a:solidFill>
                      <a:srgbClr val="FF0000"/>
                    </a:solidFill>
                  </a:rPr>
                  <a:t>完美市场</a:t>
                </a:r>
                <a:r>
                  <a:rPr lang="zh-CN" altLang="en-US" sz="2400" dirty="0"/>
                  <a:t>中，由于</a:t>
                </a:r>
                <a14:m>
                  <m:oMath xmlns:m="http://schemas.openxmlformats.org/officeDocument/2006/math">
                    <m:d>
                      <m:dPr>
                        <m:ctrlPr>
                          <a:rPr lang="en-US" altLang="zh-CN" sz="2400" i="1">
                            <a:solidFill>
                              <a:srgbClr val="000000">
                                <a:lumMod val="85000"/>
                                <a:lumOff val="15000"/>
                              </a:srgbClr>
                            </a:solidFill>
                            <a:latin typeface="Cambria Math" panose="02040503050406030204" pitchFamily="18" charset="0"/>
                          </a:rPr>
                        </m:ctrlPr>
                      </m:dPr>
                      <m:e>
                        <m:r>
                          <a:rPr lang="en-US" altLang="zh-CN" sz="2400" b="0" i="1" smtClean="0">
                            <a:solidFill>
                              <a:srgbClr val="000000">
                                <a:lumMod val="85000"/>
                                <a:lumOff val="15000"/>
                              </a:srgbClr>
                            </a:solidFill>
                            <a:latin typeface="Cambria Math" panose="02040503050406030204" pitchFamily="18" charset="0"/>
                          </a:rPr>
                          <m:t>𝐾</m:t>
                        </m:r>
                        <m:r>
                          <a:rPr lang="en-US" altLang="zh-CN" sz="2400" i="1">
                            <a:solidFill>
                              <a:srgbClr val="000000">
                                <a:lumMod val="85000"/>
                                <a:lumOff val="15000"/>
                              </a:srgbClr>
                            </a:solidFill>
                            <a:latin typeface="Cambria Math"/>
                          </a:rPr>
                          <m:t>−</m:t>
                        </m:r>
                        <m:r>
                          <a:rPr lang="en-US" altLang="zh-CN" sz="2400" i="1">
                            <a:solidFill>
                              <a:srgbClr val="000000">
                                <a:lumMod val="85000"/>
                                <a:lumOff val="15000"/>
                              </a:srgbClr>
                            </a:solidFill>
                            <a:latin typeface="Cambria Math"/>
                          </a:rPr>
                          <m:t>𝐹</m:t>
                        </m:r>
                        <m:d>
                          <m:dPr>
                            <m:ctrlPr>
                              <a:rPr lang="en-US" altLang="zh-CN" sz="2400" i="1">
                                <a:solidFill>
                                  <a:srgbClr val="000000">
                                    <a:lumMod val="85000"/>
                                    <a:lumOff val="15000"/>
                                  </a:srgbClr>
                                </a:solidFill>
                                <a:latin typeface="Cambria Math" panose="02040503050406030204" pitchFamily="18" charset="0"/>
                              </a:rPr>
                            </m:ctrlPr>
                          </m:dPr>
                          <m:e>
                            <m:r>
                              <a:rPr lang="en-US" altLang="zh-CN" sz="2400" i="1">
                                <a:solidFill>
                                  <a:srgbClr val="000000">
                                    <a:lumMod val="85000"/>
                                    <a:lumOff val="15000"/>
                                  </a:srgbClr>
                                </a:solidFill>
                                <a:latin typeface="Cambria Math"/>
                              </a:rPr>
                              <m:t>𝑡</m:t>
                            </m:r>
                            <m:r>
                              <a:rPr lang="en-US" altLang="zh-CN" sz="2400" i="1">
                                <a:solidFill>
                                  <a:srgbClr val="000000">
                                    <a:lumMod val="85000"/>
                                    <a:lumOff val="15000"/>
                                  </a:srgbClr>
                                </a:solidFill>
                                <a:latin typeface="Cambria Math"/>
                              </a:rPr>
                              <m:t>,</m:t>
                            </m:r>
                            <m:r>
                              <a:rPr lang="zh-CN" altLang="en-US" sz="2400">
                                <a:solidFill>
                                  <a:srgbClr val="000000">
                                    <a:lumMod val="85000"/>
                                    <a:lumOff val="15000"/>
                                  </a:srgbClr>
                                </a:solidFill>
                                <a:latin typeface="Cambria Math"/>
                              </a:rPr>
                              <m:t>𝜏</m:t>
                            </m:r>
                          </m:e>
                        </m:d>
                      </m:e>
                    </m:d>
                    <m:sSup>
                      <m:sSupPr>
                        <m:ctrlPr>
                          <a:rPr lang="en-US" altLang="zh-CN" sz="2400" i="1">
                            <a:solidFill>
                              <a:srgbClr val="000000">
                                <a:lumMod val="85000"/>
                                <a:lumOff val="15000"/>
                              </a:srgbClr>
                            </a:solidFill>
                            <a:latin typeface="Cambria Math" panose="02040503050406030204" pitchFamily="18" charset="0"/>
                          </a:rPr>
                        </m:ctrlPr>
                      </m:sSupPr>
                      <m:e>
                        <m:r>
                          <a:rPr lang="en-US" altLang="zh-CN" sz="2400">
                            <a:solidFill>
                              <a:srgbClr val="000000">
                                <a:lumMod val="85000"/>
                                <a:lumOff val="15000"/>
                              </a:srgbClr>
                            </a:solidFill>
                            <a:latin typeface="Cambria Math"/>
                          </a:rPr>
                          <m:t>𝑒</m:t>
                        </m:r>
                      </m:e>
                      <m:sup>
                        <m:r>
                          <a:rPr lang="en-US" altLang="zh-CN" sz="2400">
                            <a:solidFill>
                              <a:srgbClr val="000000">
                                <a:lumMod val="85000"/>
                                <a:lumOff val="15000"/>
                              </a:srgbClr>
                            </a:solidFill>
                            <a:latin typeface="Cambria Math"/>
                          </a:rPr>
                          <m:t>−</m:t>
                        </m:r>
                        <m:r>
                          <a:rPr lang="en-US" altLang="zh-CN" sz="2400">
                            <a:solidFill>
                              <a:srgbClr val="000000">
                                <a:lumMod val="85000"/>
                                <a:lumOff val="15000"/>
                              </a:srgbClr>
                            </a:solidFill>
                            <a:latin typeface="Cambria Math"/>
                          </a:rPr>
                          <m:t>𝑟</m:t>
                        </m:r>
                        <m:d>
                          <m:dPr>
                            <m:ctrlPr>
                              <a:rPr lang="en-US" altLang="zh-CN" sz="2400" i="1">
                                <a:solidFill>
                                  <a:srgbClr val="000000">
                                    <a:lumMod val="85000"/>
                                    <a:lumOff val="15000"/>
                                  </a:srgbClr>
                                </a:solidFill>
                                <a:latin typeface="Cambria Math" panose="02040503050406030204" pitchFamily="18" charset="0"/>
                              </a:rPr>
                            </m:ctrlPr>
                          </m:dPr>
                          <m:e>
                            <m:r>
                              <a:rPr lang="zh-CN" altLang="en-US" sz="2400">
                                <a:solidFill>
                                  <a:srgbClr val="000000">
                                    <a:lumMod val="85000"/>
                                    <a:lumOff val="15000"/>
                                  </a:srgbClr>
                                </a:solidFill>
                                <a:latin typeface="Cambria Math"/>
                              </a:rPr>
                              <m:t>𝜏</m:t>
                            </m:r>
                            <m:r>
                              <a:rPr lang="en-US" altLang="zh-CN" sz="2400">
                                <a:solidFill>
                                  <a:srgbClr val="000000">
                                    <a:lumMod val="85000"/>
                                    <a:lumOff val="15000"/>
                                  </a:srgbClr>
                                </a:solidFill>
                                <a:latin typeface="Cambria Math"/>
                              </a:rPr>
                              <m:t>−</m:t>
                            </m:r>
                            <m:r>
                              <a:rPr lang="en-US" altLang="zh-CN" sz="2400">
                                <a:solidFill>
                                  <a:srgbClr val="000000">
                                    <a:lumMod val="85000"/>
                                    <a:lumOff val="15000"/>
                                  </a:srgbClr>
                                </a:solidFill>
                                <a:latin typeface="Cambria Math"/>
                              </a:rPr>
                              <m:t>𝑡</m:t>
                            </m:r>
                          </m:e>
                        </m:d>
                      </m:sup>
                    </m:sSup>
                    <m:r>
                      <a:rPr lang="zh-CN" altLang="en-US" sz="2400">
                        <a:solidFill>
                          <a:srgbClr val="000000">
                            <a:lumMod val="85000"/>
                            <a:lumOff val="15000"/>
                          </a:srgbClr>
                        </a:solidFill>
                        <a:latin typeface="Cambria Math"/>
                      </a:rPr>
                      <m:t>是</m:t>
                    </m:r>
                  </m:oMath>
                </a14:m>
                <a:r>
                  <a:rPr lang="zh-CN" altLang="en-US" sz="2400" dirty="0">
                    <a:solidFill>
                      <a:srgbClr val="000000">
                        <a:lumMod val="85000"/>
                        <a:lumOff val="15000"/>
                      </a:srgbClr>
                    </a:solidFill>
                  </a:rPr>
                  <a:t>行权日（</a:t>
                </a:r>
                <a14:m>
                  <m:oMath xmlns:m="http://schemas.openxmlformats.org/officeDocument/2006/math">
                    <m:r>
                      <a:rPr lang="zh-CN" altLang="en-US" sz="2400" i="1">
                        <a:solidFill>
                          <a:srgbClr val="000000">
                            <a:lumMod val="85000"/>
                            <a:lumOff val="15000"/>
                          </a:srgbClr>
                        </a:solidFill>
                        <a:latin typeface="Cambria Math"/>
                      </a:rPr>
                      <m:t>𝜏</m:t>
                    </m:r>
                  </m:oMath>
                </a14:m>
                <a:r>
                  <a:rPr lang="zh-CN" altLang="en-US" sz="2400" dirty="0">
                    <a:solidFill>
                      <a:srgbClr val="000000">
                        <a:lumMod val="85000"/>
                        <a:lumOff val="15000"/>
                      </a:srgbClr>
                    </a:solidFill>
                  </a:rPr>
                  <a:t>）的递减函数，</a:t>
                </a:r>
                <a:r>
                  <a:rPr lang="zh-CN" altLang="en-US" sz="2400" dirty="0"/>
                  <a:t>可以发现立即行权时无收益资产美式看跌期权内在价值是最大的，因此无收益资产美式看跌期权的内在价值为：</a:t>
                </a:r>
                <a:endParaRPr lang="en-US" altLang="zh-CN" sz="2400" dirty="0"/>
              </a:p>
              <a:p>
                <a:pPr marL="0" indent="0" algn="ctr">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max</m:t>
                      </m:r>
                      <m:d>
                        <m:dPr>
                          <m:ctrlPr>
                            <a:rPr lang="zh-CN" altLang="zh-CN" sz="2400" i="1">
                              <a:latin typeface="Cambria Math" panose="02040503050406030204" pitchFamily="18" charset="0"/>
                            </a:rPr>
                          </m:ctrlPr>
                        </m:dPr>
                        <m:e>
                          <m:r>
                            <a:rPr lang="en-US" altLang="zh-CN" sz="2400" i="1" smtClean="0">
                              <a:latin typeface="Cambria Math"/>
                            </a:rPr>
                            <m:t>𝐾</m:t>
                          </m:r>
                          <m:r>
                            <a:rPr lang="en-US" altLang="zh-CN" sz="2400" i="1">
                              <a:latin typeface="Cambria Math"/>
                            </a:rPr>
                            <m:t>−</m:t>
                          </m:r>
                          <m:r>
                            <a:rPr lang="en-US" altLang="zh-CN" sz="2400" i="1">
                              <a:latin typeface="Cambria Math"/>
                            </a:rPr>
                            <m:t>𝑆</m:t>
                          </m:r>
                          <m:r>
                            <a:rPr lang="en-US" altLang="zh-CN" sz="2400" i="1">
                              <a:latin typeface="Cambria Math"/>
                            </a:rPr>
                            <m:t>,0</m:t>
                          </m:r>
                        </m:e>
                      </m:d>
                    </m:oMath>
                  </m:oMathPara>
                </a14:m>
                <a:endParaRPr lang="en-US" altLang="zh-CN" sz="2400" dirty="0"/>
              </a:p>
              <a:p>
                <a:pPr marL="0" indent="0" algn="ctr">
                  <a:buNone/>
                </a:pPr>
                <a:r>
                  <a:rPr lang="zh-CN" altLang="en-US" sz="2400" dirty="0"/>
                  <a:t>或</a:t>
                </a:r>
                <a:endParaRPr lang="en-US" altLang="zh-CN" sz="2400" dirty="0"/>
              </a:p>
              <a:p>
                <a:pPr marL="0" indent="0">
                  <a:buNone/>
                </a:pPr>
                <a14:m>
                  <m:oMathPara xmlns:m="http://schemas.openxmlformats.org/officeDocument/2006/math">
                    <m:oMathParaPr>
                      <m:jc m:val="centerGroup"/>
                    </m:oMathParaPr>
                    <m:oMath xmlns:m="http://schemas.openxmlformats.org/officeDocument/2006/math">
                      <m:r>
                        <m:rPr>
                          <m:sty m:val="p"/>
                        </m:rPr>
                        <a:rPr lang="en-US" altLang="zh-CN" sz="2400">
                          <a:latin typeface="Cambria Math"/>
                        </a:rPr>
                        <m:t>max</m:t>
                      </m:r>
                      <m:d>
                        <m:dPr>
                          <m:ctrlPr>
                            <a:rPr lang="zh-CN" altLang="zh-CN" sz="2400" i="1">
                              <a:latin typeface="Cambria Math" panose="02040503050406030204" pitchFamily="18" charset="0"/>
                            </a:rPr>
                          </m:ctrlPr>
                        </m:dPr>
                        <m:e>
                          <m:r>
                            <a:rPr lang="en-US" altLang="zh-CN" sz="2400" i="1">
                              <a:latin typeface="Cambria Math"/>
                            </a:rPr>
                            <m:t>𝐾</m:t>
                          </m:r>
                          <m:r>
                            <a:rPr lang="en-US" altLang="zh-CN" sz="2400" i="1">
                              <a:latin typeface="Cambria Math"/>
                            </a:rPr>
                            <m:t>−</m:t>
                          </m:r>
                          <m:r>
                            <a:rPr lang="en-US" altLang="zh-CN" sz="2400" i="1">
                              <a:latin typeface="Cambria Math"/>
                            </a:rPr>
                            <m:t>𝐹</m:t>
                          </m:r>
                          <m:d>
                            <m:dPr>
                              <m:ctrlPr>
                                <a:rPr lang="zh-CN" altLang="zh-CN" sz="2400" i="1">
                                  <a:latin typeface="Cambria Math" panose="02040503050406030204" pitchFamily="18" charset="0"/>
                                </a:rPr>
                              </m:ctrlPr>
                            </m:dPr>
                            <m:e>
                              <m:r>
                                <a:rPr lang="en-US" altLang="zh-CN" sz="2400" i="1">
                                  <a:latin typeface="Cambria Math"/>
                                </a:rPr>
                                <m:t>𝑡</m:t>
                              </m:r>
                              <m:r>
                                <a:rPr lang="en-US" altLang="zh-CN" sz="2400" i="1">
                                  <a:latin typeface="Cambria Math"/>
                                </a:rPr>
                                <m:t>,</m:t>
                              </m:r>
                              <m:r>
                                <a:rPr lang="en-US" altLang="zh-CN" sz="2400" i="1">
                                  <a:latin typeface="Cambria Math"/>
                                </a:rPr>
                                <m:t>𝑇</m:t>
                              </m:r>
                            </m:e>
                          </m:d>
                          <m:sSup>
                            <m:sSupPr>
                              <m:ctrlPr>
                                <a:rPr lang="zh-CN"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zh-CN" altLang="zh-CN" sz="2400" i="1">
                                      <a:latin typeface="Cambria Math" panose="02040503050406030204" pitchFamily="18" charset="0"/>
                                    </a:rPr>
                                  </m:ctrlPr>
                                </m:dPr>
                                <m:e>
                                  <m:r>
                                    <a:rPr lang="en-US" altLang="zh-CN" sz="2400" i="1">
                                      <a:latin typeface="Cambria Math"/>
                                    </a:rPr>
                                    <m:t>𝑡</m:t>
                                  </m:r>
                                  <m:r>
                                    <a:rPr lang="en-US" altLang="zh-CN" sz="2400" i="1">
                                      <a:latin typeface="Cambria Math"/>
                                    </a:rPr>
                                    <m:t>,</m:t>
                                  </m:r>
                                  <m:r>
                                    <a:rPr lang="en-US" altLang="zh-CN" sz="2400" i="1">
                                      <a:latin typeface="Cambria Math"/>
                                    </a:rPr>
                                    <m:t>𝑇</m:t>
                                  </m:r>
                                </m:e>
                              </m:d>
                            </m:sup>
                          </m:sSup>
                          <m:r>
                            <a:rPr lang="en-US" altLang="zh-CN" sz="2400" i="1">
                              <a:latin typeface="Cambria Math"/>
                            </a:rPr>
                            <m:t>,0</m:t>
                          </m:r>
                        </m:e>
                      </m:d>
                    </m:oMath>
                  </m:oMathPara>
                </a14:m>
                <a:endParaRPr lang="en-US" altLang="zh-CN" sz="2400" dirty="0">
                  <a:solidFill>
                    <a:srgbClr val="000000">
                      <a:lumMod val="85000"/>
                      <a:lumOff val="15000"/>
                    </a:srgbClr>
                  </a:solidFill>
                </a:endParaRPr>
              </a:p>
              <a:p>
                <a:pPr>
                  <a:buFont typeface="Wingdings" pitchFamily="2" charset="2"/>
                  <a:buChar char="p"/>
                </a:pPr>
                <a:r>
                  <a:rPr lang="zh-CN" altLang="en-US" sz="2400" dirty="0">
                    <a:solidFill>
                      <a:srgbClr val="000000">
                        <a:lumMod val="85000"/>
                        <a:lumOff val="15000"/>
                      </a:srgbClr>
                    </a:solidFill>
                  </a:rPr>
                  <a:t>在</a:t>
                </a:r>
                <a:r>
                  <a:rPr lang="zh-CN" altLang="en-US" sz="2400" dirty="0">
                    <a:solidFill>
                      <a:srgbClr val="FF0000"/>
                    </a:solidFill>
                  </a:rPr>
                  <a:t>不完美市场</a:t>
                </a:r>
                <a:r>
                  <a:rPr lang="zh-CN" altLang="en-US" sz="2400" dirty="0">
                    <a:solidFill>
                      <a:srgbClr val="000000">
                        <a:lumMod val="85000"/>
                        <a:lumOff val="15000"/>
                      </a:srgbClr>
                    </a:solidFill>
                  </a:rPr>
                  <a:t>中，则只能用如下公式</a:t>
                </a:r>
              </a:p>
              <a:p>
                <a:pPr marL="0" indent="0">
                  <a:buClr>
                    <a:srgbClr val="35742A">
                      <a:lumMod val="75000"/>
                    </a:srgbClr>
                  </a:buClr>
                  <a:buNone/>
                </a:pPr>
                <a14:m>
                  <m:oMath xmlns:m="http://schemas.openxmlformats.org/officeDocument/2006/math">
                    <m:func>
                      <m:funcPr>
                        <m:ctrlPr>
                          <a:rPr lang="zh-CN" altLang="zh-CN" sz="2800" i="1">
                            <a:latin typeface="Cambria Math" panose="02040503050406030204" pitchFamily="18" charset="0"/>
                          </a:rPr>
                        </m:ctrlPr>
                      </m:funcPr>
                      <m:fName>
                        <m:r>
                          <a:rPr lang="en-US" altLang="zh-CN" sz="2800" i="1">
                            <a:latin typeface="Cambria Math" panose="02040503050406030204" pitchFamily="18" charset="0"/>
                          </a:rPr>
                          <m:t> </m:t>
                        </m:r>
                        <m:r>
                          <m:rPr>
                            <m:sty m:val="p"/>
                          </m:rPr>
                          <a:rPr lang="en-US" altLang="zh-CN" sz="2800">
                            <a:latin typeface="Cambria Math" panose="02040503050406030204" pitchFamily="18" charset="0"/>
                          </a:rPr>
                          <m:t>max</m:t>
                        </m:r>
                      </m:fName>
                      <m:e>
                        <m:d>
                          <m:dPr>
                            <m:ctrlPr>
                              <a:rPr lang="zh-CN" altLang="zh-CN" sz="2800" i="1">
                                <a:latin typeface="Cambria Math" panose="02040503050406030204" pitchFamily="18" charset="0"/>
                              </a:rPr>
                            </m:ctrlPr>
                          </m:dPr>
                          <m:e>
                            <m:r>
                              <a:rPr lang="zh-CN" altLang="en-US" sz="2800" i="1">
                                <a:latin typeface="Cambria Math" panose="02040503050406030204" pitchFamily="18" charset="0"/>
                              </a:rPr>
                              <m:t>−</m:t>
                            </m:r>
                            <m:func>
                              <m:funcPr>
                                <m:ctrlPr>
                                  <a:rPr lang="zh-CN" altLang="zh-CN" sz="2800" i="1">
                                    <a:latin typeface="Cambria Math" panose="02040503050406030204" pitchFamily="18" charset="0"/>
                                  </a:rPr>
                                </m:ctrlPr>
                              </m:funcPr>
                              <m:fName>
                                <m:limLow>
                                  <m:limLowPr>
                                    <m:ctrlPr>
                                      <a:rPr lang="zh-CN" altLang="zh-CN" sz="2800" i="1">
                                        <a:latin typeface="Cambria Math" panose="02040503050406030204" pitchFamily="18" charset="0"/>
                                      </a:rPr>
                                    </m:ctrlPr>
                                  </m:limLowPr>
                                  <m:e>
                                    <m:r>
                                      <m:rPr>
                                        <m:sty m:val="p"/>
                                      </m:rPr>
                                      <a:rPr lang="en-US" altLang="zh-CN" sz="2800">
                                        <a:latin typeface="Cambria Math" panose="02040503050406030204" pitchFamily="18" charset="0"/>
                                      </a:rPr>
                                      <m:t>max</m:t>
                                    </m:r>
                                  </m:e>
                                  <m:lim>
                                    <m:r>
                                      <a:rPr lang="en-US" altLang="zh-CN" sz="2800" i="1">
                                        <a:latin typeface="Cambria Math" panose="02040503050406030204" pitchFamily="18" charset="0"/>
                                      </a:rPr>
                                      <m:t>𝑖</m:t>
                                    </m:r>
                                  </m:lim>
                                </m:limLow>
                              </m:fName>
                              <m:e>
                                <m:r>
                                  <a:rPr lang="en-US" altLang="zh-CN" sz="2800" i="1">
                                    <a:latin typeface="Cambria Math" panose="02040503050406030204" pitchFamily="18" charset="0"/>
                                  </a:rPr>
                                  <m:t>𝑓</m:t>
                                </m:r>
                                <m:d>
                                  <m:dPr>
                                    <m:ctrlPr>
                                      <a:rPr lang="zh-CN" altLang="zh-CN" sz="2800" i="1">
                                        <a:latin typeface="Cambria Math" panose="02040503050406030204" pitchFamily="18" charset="0"/>
                                      </a:rPr>
                                    </m:ctrlPr>
                                  </m:dPr>
                                  <m:e>
                                    <m:r>
                                      <a:rPr lang="en-US" altLang="zh-CN" sz="2800" i="1">
                                        <a:latin typeface="Cambria Math" panose="02040503050406030204" pitchFamily="18" charset="0"/>
                                      </a:rPr>
                                      <m:t>𝑡</m:t>
                                    </m:r>
                                    <m:r>
                                      <a:rPr lang="en-US" altLang="zh-CN" sz="2800" i="1">
                                        <a:latin typeface="Cambria Math" panose="02040503050406030204" pitchFamily="18" charset="0"/>
                                      </a:rPr>
                                      <m:t>,</m:t>
                                    </m:r>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𝜏</m:t>
                                        </m:r>
                                      </m:e>
                                      <m:sub>
                                        <m:r>
                                          <a:rPr lang="en-US" altLang="zh-CN" sz="2800" i="1">
                                            <a:latin typeface="Cambria Math" panose="02040503050406030204" pitchFamily="18" charset="0"/>
                                          </a:rPr>
                                          <m:t>𝑖</m:t>
                                        </m:r>
                                      </m:sub>
                                    </m:sSub>
                                  </m:e>
                                </m:d>
                              </m:e>
                            </m:func>
                            <m:r>
                              <a:rPr lang="en-US" altLang="zh-CN" sz="2800" i="1">
                                <a:latin typeface="Cambria Math" panose="02040503050406030204" pitchFamily="18" charset="0"/>
                              </a:rPr>
                              <m:t>,0</m:t>
                            </m:r>
                          </m:e>
                        </m:d>
                      </m:e>
                    </m:func>
                    <m:func>
                      <m:funcPr>
                        <m:ctrlPr>
                          <a:rPr lang="zh-CN" altLang="zh-CN" sz="2800" i="1">
                            <a:latin typeface="Cambria Math" panose="02040503050406030204" pitchFamily="18" charset="0"/>
                          </a:rPr>
                        </m:ctrlPr>
                      </m:funcPr>
                      <m:fName>
                        <m:r>
                          <a:rPr lang="en-US" altLang="zh-CN" sz="2800">
                            <a:latin typeface="Cambria Math" panose="02040503050406030204" pitchFamily="18" charset="0"/>
                          </a:rPr>
                          <m:t>=</m:t>
                        </m:r>
                        <m:r>
                          <m:rPr>
                            <m:sty m:val="p"/>
                          </m:rPr>
                          <a:rPr lang="en-US" altLang="zh-CN" sz="2800">
                            <a:latin typeface="Cambria Math" panose="02040503050406030204" pitchFamily="18" charset="0"/>
                          </a:rPr>
                          <m:t>max</m:t>
                        </m:r>
                      </m:fName>
                      <m:e>
                        <m:d>
                          <m:dPr>
                            <m:ctrlPr>
                              <a:rPr lang="zh-CN" altLang="zh-CN" sz="2800" i="1">
                                <a:latin typeface="Cambria Math" panose="02040503050406030204" pitchFamily="18" charset="0"/>
                              </a:rPr>
                            </m:ctrlPr>
                          </m:dPr>
                          <m:e>
                            <m:func>
                              <m:funcPr>
                                <m:ctrlPr>
                                  <a:rPr lang="zh-CN" altLang="zh-CN" sz="2800" i="1">
                                    <a:latin typeface="Cambria Math" panose="02040503050406030204" pitchFamily="18" charset="0"/>
                                  </a:rPr>
                                </m:ctrlPr>
                              </m:funcPr>
                              <m:fName>
                                <m:limLow>
                                  <m:limLowPr>
                                    <m:ctrlPr>
                                      <a:rPr lang="zh-CN" altLang="zh-CN" sz="2800" i="1">
                                        <a:latin typeface="Cambria Math" panose="02040503050406030204" pitchFamily="18" charset="0"/>
                                      </a:rPr>
                                    </m:ctrlPr>
                                  </m:limLowPr>
                                  <m:e>
                                    <m:r>
                                      <m:rPr>
                                        <m:sty m:val="p"/>
                                      </m:rPr>
                                      <a:rPr lang="en-US" altLang="zh-CN" sz="2800">
                                        <a:latin typeface="Cambria Math" panose="02040503050406030204" pitchFamily="18" charset="0"/>
                                      </a:rPr>
                                      <m:t>max</m:t>
                                    </m:r>
                                  </m:e>
                                  <m:lim>
                                    <m:r>
                                      <a:rPr lang="en-US" altLang="zh-CN" sz="2800" i="1">
                                        <a:latin typeface="Cambria Math" panose="02040503050406030204" pitchFamily="18" charset="0"/>
                                      </a:rPr>
                                      <m:t>𝑖</m:t>
                                    </m:r>
                                  </m:lim>
                                </m:limLow>
                              </m:fName>
                              <m:e>
                                <m:d>
                                  <m:dPr>
                                    <m:ctrlPr>
                                      <a:rPr lang="zh-CN" altLang="zh-CN" sz="2800" i="1">
                                        <a:latin typeface="Cambria Math" panose="02040503050406030204" pitchFamily="18" charset="0"/>
                                      </a:rPr>
                                    </m:ctrlPr>
                                  </m:dPr>
                                  <m:e>
                                    <m:r>
                                      <a:rPr lang="en-US" altLang="zh-CN" sz="2800" i="1">
                                        <a:latin typeface="Cambria Math" panose="02040503050406030204" pitchFamily="18" charset="0"/>
                                      </a:rPr>
                                      <m:t>𝐾</m:t>
                                    </m:r>
                                    <m:r>
                                      <a:rPr lang="zh-CN" altLang="en-US" sz="2800" i="1">
                                        <a:latin typeface="Cambria Math" panose="02040503050406030204" pitchFamily="18" charset="0"/>
                                      </a:rPr>
                                      <m:t>−</m:t>
                                    </m:r>
                                    <m:r>
                                      <a:rPr lang="en-US" altLang="zh-CN" sz="2800" i="1">
                                        <a:latin typeface="Cambria Math" panose="02040503050406030204" pitchFamily="18" charset="0"/>
                                      </a:rPr>
                                      <m:t>𝐹</m:t>
                                    </m:r>
                                    <m:d>
                                      <m:dPr>
                                        <m:ctrlPr>
                                          <a:rPr lang="zh-CN" altLang="zh-CN" sz="2800" i="1">
                                            <a:latin typeface="Cambria Math" panose="02040503050406030204" pitchFamily="18" charset="0"/>
                                          </a:rPr>
                                        </m:ctrlPr>
                                      </m:dPr>
                                      <m:e>
                                        <m:r>
                                          <a:rPr lang="en-US" altLang="zh-CN" sz="2800" i="1">
                                            <a:latin typeface="Cambria Math" panose="02040503050406030204" pitchFamily="18" charset="0"/>
                                          </a:rPr>
                                          <m:t>𝑡</m:t>
                                        </m:r>
                                        <m:r>
                                          <a:rPr lang="en-US" altLang="zh-CN" sz="2800" i="1">
                                            <a:latin typeface="Cambria Math" panose="02040503050406030204" pitchFamily="18" charset="0"/>
                                          </a:rPr>
                                          <m:t>,</m:t>
                                        </m:r>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𝜏</m:t>
                                            </m:r>
                                          </m:e>
                                          <m:sub>
                                            <m:r>
                                              <a:rPr lang="en-US" altLang="zh-CN" sz="2800" i="1">
                                                <a:latin typeface="Cambria Math" panose="02040503050406030204" pitchFamily="18" charset="0"/>
                                              </a:rPr>
                                              <m:t>𝑖</m:t>
                                            </m:r>
                                          </m:sub>
                                        </m:sSub>
                                      </m:e>
                                    </m:d>
                                  </m:e>
                                </m:d>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𝑒</m:t>
                                    </m:r>
                                  </m:e>
                                  <m:sup>
                                    <m:r>
                                      <a:rPr lang="en-US" altLang="zh-CN" sz="2800" i="1">
                                        <a:latin typeface="Cambria Math" panose="02040503050406030204" pitchFamily="18" charset="0"/>
                                      </a:rPr>
                                      <m:t>−</m:t>
                                    </m:r>
                                    <m:r>
                                      <a:rPr lang="en-US" altLang="zh-CN" sz="2800" i="1">
                                        <a:latin typeface="Cambria Math" panose="02040503050406030204" pitchFamily="18" charset="0"/>
                                      </a:rPr>
                                      <m:t>𝑟</m:t>
                                    </m:r>
                                    <m:d>
                                      <m:dPr>
                                        <m:ctrlPr>
                                          <a:rPr lang="zh-CN" altLang="zh-CN" sz="2800" i="1">
                                            <a:latin typeface="Cambria Math" panose="02040503050406030204" pitchFamily="18" charset="0"/>
                                          </a:rPr>
                                        </m:ctrlPr>
                                      </m:dPr>
                                      <m:e>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𝜏</m:t>
                                            </m:r>
                                          </m:e>
                                          <m:sub>
                                            <m:r>
                                              <a:rPr lang="en-US" altLang="zh-CN" sz="2800" i="1">
                                                <a:latin typeface="Cambria Math" panose="02040503050406030204" pitchFamily="18" charset="0"/>
                                              </a:rPr>
                                              <m:t>𝑖</m:t>
                                            </m:r>
                                          </m:sub>
                                        </m:sSub>
                                        <m:r>
                                          <a:rPr lang="en-US" altLang="zh-CN" sz="2800" i="1">
                                            <a:latin typeface="Cambria Math" panose="02040503050406030204" pitchFamily="18" charset="0"/>
                                          </a:rPr>
                                          <m:t>−</m:t>
                                        </m:r>
                                        <m:r>
                                          <a:rPr lang="en-US" altLang="zh-CN" sz="2800" i="1">
                                            <a:latin typeface="Cambria Math" panose="02040503050406030204" pitchFamily="18" charset="0"/>
                                          </a:rPr>
                                          <m:t>𝑡</m:t>
                                        </m:r>
                                      </m:e>
                                    </m:d>
                                  </m:sup>
                                </m:sSup>
                              </m:e>
                            </m:func>
                            <m:r>
                              <a:rPr lang="en-US" altLang="zh-CN" sz="2800" i="1">
                                <a:latin typeface="Cambria Math" panose="02040503050406030204" pitchFamily="18" charset="0"/>
                              </a:rPr>
                              <m:t>,0</m:t>
                            </m:r>
                          </m:e>
                        </m:d>
                      </m:e>
                    </m:func>
                  </m:oMath>
                </a14:m>
                <a:r>
                  <a:rPr lang="zh-CN" altLang="en-US" sz="2400" dirty="0">
                    <a:solidFill>
                      <a:srgbClr val="000000">
                        <a:lumMod val="85000"/>
                        <a:lumOff val="15000"/>
                      </a:srgbClr>
                    </a:solidFill>
                  </a:rPr>
                  <a:t>（</a:t>
                </a:r>
                <a:r>
                  <a:rPr lang="en-US" altLang="zh-CN" sz="2400" dirty="0">
                    <a:solidFill>
                      <a:srgbClr val="000000">
                        <a:lumMod val="85000"/>
                        <a:lumOff val="15000"/>
                      </a:srgbClr>
                    </a:solidFill>
                  </a:rPr>
                  <a:t>13</a:t>
                </a:r>
                <a:r>
                  <a:rPr lang="zh-CN" altLang="en-US" sz="2400" dirty="0">
                    <a:solidFill>
                      <a:srgbClr val="000000">
                        <a:lumMod val="85000"/>
                        <a:lumOff val="15000"/>
                      </a:srgbClr>
                    </a:solidFill>
                  </a:rPr>
                  <a:t>）</a:t>
                </a:r>
                <a:endParaRPr lang="en-US" altLang="zh-CN" sz="2400" dirty="0">
                  <a:solidFill>
                    <a:srgbClr val="000000">
                      <a:lumMod val="85000"/>
                      <a:lumOff val="15000"/>
                    </a:srgbClr>
                  </a:solidFill>
                </a:endParaRPr>
              </a:p>
              <a:p>
                <a:pPr marL="0" indent="0">
                  <a:buNone/>
                </a:pPr>
                <a:endParaRPr lang="en-US" altLang="zh-CN" sz="2400" dirty="0"/>
              </a:p>
              <a:p>
                <a:pPr marL="0" indent="0">
                  <a:buNone/>
                </a:pPr>
                <a:endParaRPr lang="en-US" altLang="zh-CN" sz="2400" dirty="0"/>
              </a:p>
              <a:p>
                <a:pPr marL="0" indent="0">
                  <a:buNone/>
                </a:pPr>
                <a:endParaRPr lang="en-US" altLang="zh-CN" sz="2400" dirty="0"/>
              </a:p>
              <a:p>
                <a:pPr marL="0" indent="0">
                  <a:buNone/>
                </a:pPr>
                <a:r>
                  <a:rPr lang="en-US" altLang="zh-CN" sz="2800" i="1" dirty="0">
                    <a:solidFill>
                      <a:srgbClr val="000000">
                        <a:lumMod val="85000"/>
                        <a:lumOff val="15000"/>
                      </a:srgbClr>
                    </a:solidFill>
                    <a:latin typeface="Cambria Math"/>
                  </a:rPr>
                  <a:t>  </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941" r="-5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lumMod val="50000"/>
                    <a:lumOff val="50000"/>
                  </a:srgbClr>
                </a:solidFill>
              </a:rPr>
              <a:pPr/>
              <a:t>22</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1015577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有收益资产美式看涨期权的内在价值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200" dirty="0">
                    <a:solidFill>
                      <a:srgbClr val="000000"/>
                    </a:solidFill>
                    <a:latin typeface="Times New Roman"/>
                    <a:ea typeface="宋体"/>
                    <a:cs typeface="Times New Roman"/>
                  </a:rPr>
                  <a:t>以只派发一次红利为例，我们可以将期权有效期以股权登记日</a:t>
                </a:r>
                <a14:m>
                  <m:oMath xmlns:m="http://schemas.openxmlformats.org/officeDocument/2006/math">
                    <m:r>
                      <m:rPr>
                        <m:nor/>
                      </m:rPr>
                      <a:rPr lang="zh-CN" altLang="en-US" sz="2200" dirty="0">
                        <a:solidFill>
                          <a:srgbClr val="000000">
                            <a:lumMod val="85000"/>
                            <a:lumOff val="15000"/>
                          </a:srgbClr>
                        </a:solidFill>
                      </a:rPr>
                      <m:t>（</m:t>
                    </m:r>
                    <m:r>
                      <a:rPr lang="zh-CN" altLang="en-US" sz="2200" i="1">
                        <a:solidFill>
                          <a:srgbClr val="000000">
                            <a:lumMod val="85000"/>
                            <a:lumOff val="15000"/>
                          </a:srgbClr>
                        </a:solidFill>
                        <a:latin typeface="Cambria Math"/>
                      </a:rPr>
                      <m:t>𝜏</m:t>
                    </m:r>
                    <m:r>
                      <m:rPr>
                        <m:nor/>
                      </m:rPr>
                      <a:rPr lang="zh-CN" altLang="en-US" sz="2200" dirty="0">
                        <a:solidFill>
                          <a:srgbClr val="000000">
                            <a:lumMod val="85000"/>
                            <a:lumOff val="15000"/>
                          </a:srgbClr>
                        </a:solidFill>
                      </a:rPr>
                      <m:t>）</m:t>
                    </m:r>
                  </m:oMath>
                </a14:m>
                <a:r>
                  <a:rPr lang="zh-CN" altLang="en-US" sz="2200" dirty="0">
                    <a:solidFill>
                      <a:srgbClr val="000000"/>
                    </a:solidFill>
                    <a:latin typeface="Times New Roman"/>
                    <a:ea typeface="宋体"/>
                    <a:cs typeface="Times New Roman"/>
                  </a:rPr>
                  <a:t>为界分为两段。在这两段时间中，标的资产都可视为无收益资产。按照前面的分析，在</a:t>
                </a:r>
                <a:r>
                  <a:rPr lang="zh-CN" altLang="en-US" sz="2200" dirty="0">
                    <a:solidFill>
                      <a:srgbClr val="FF0000"/>
                    </a:solidFill>
                    <a:latin typeface="Times New Roman"/>
                    <a:ea typeface="宋体"/>
                    <a:cs typeface="Times New Roman"/>
                  </a:rPr>
                  <a:t>完美市场</a:t>
                </a:r>
                <a:r>
                  <a:rPr lang="zh-CN" altLang="en-US" sz="2200" dirty="0">
                    <a:solidFill>
                      <a:srgbClr val="000000"/>
                    </a:solidFill>
                    <a:latin typeface="Times New Roman"/>
                    <a:ea typeface="宋体"/>
                    <a:cs typeface="Times New Roman"/>
                  </a:rPr>
                  <a:t>中，其内在价值为：</a:t>
                </a:r>
                <a:endParaRPr lang="en-US" altLang="zh-CN" sz="2200" dirty="0">
                  <a:solidFill>
                    <a:srgbClr val="000000"/>
                  </a:solidFill>
                  <a:latin typeface="Times New Roman"/>
                  <a:ea typeface="宋体"/>
                  <a:cs typeface="Times New Roman"/>
                </a:endParaRPr>
              </a:p>
              <a:p>
                <a:pPr marL="0" indent="0">
                  <a:buNone/>
                </a:pPr>
                <a:r>
                  <a:rPr lang="en-US" altLang="zh-CN" sz="2200" dirty="0">
                    <a:solidFill>
                      <a:srgbClr val="000000"/>
                    </a:solidFill>
                    <a:ea typeface="宋体"/>
                    <a:cs typeface="Times New Roman"/>
                  </a:rPr>
                  <a:t>     </a:t>
                </a:r>
                <a14:m>
                  <m:oMath xmlns:m="http://schemas.openxmlformats.org/officeDocument/2006/math">
                    <m:r>
                      <m:rPr>
                        <m:sty m:val="p"/>
                      </m:rPr>
                      <a:rPr lang="en-US" altLang="zh-CN" sz="2200" dirty="0">
                        <a:solidFill>
                          <a:srgbClr val="000000"/>
                        </a:solidFill>
                        <a:latin typeface="Cambria Math"/>
                        <a:ea typeface="宋体"/>
                        <a:cs typeface="Times New Roman"/>
                      </a:rPr>
                      <m:t>max</m:t>
                    </m:r>
                    <m:d>
                      <m:dPr>
                        <m:ctrlPr>
                          <a:rPr lang="en-US" altLang="zh-CN" sz="2200" i="1" dirty="0">
                            <a:solidFill>
                              <a:srgbClr val="000000"/>
                            </a:solidFill>
                            <a:latin typeface="Cambria Math" panose="02040503050406030204" pitchFamily="18" charset="0"/>
                            <a:ea typeface="宋体"/>
                            <a:cs typeface="Times New Roman"/>
                          </a:rPr>
                        </m:ctrlPr>
                      </m:dPr>
                      <m:e>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𝐹</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𝑡</m:t>
                                </m:r>
                                <m:r>
                                  <a:rPr lang="en-US" altLang="zh-CN" sz="2200" i="1" dirty="0">
                                    <a:solidFill>
                                      <a:srgbClr val="000000"/>
                                    </a:solidFill>
                                    <a:latin typeface="Cambria Math"/>
                                    <a:ea typeface="宋体"/>
                                    <a:cs typeface="Times New Roman"/>
                                  </a:rPr>
                                  <m:t>,</m:t>
                                </m:r>
                                <m:r>
                                  <a:rPr lang="zh-CN" altLang="en-US" sz="2200" i="1" dirty="0">
                                    <a:solidFill>
                                      <a:srgbClr val="000000"/>
                                    </a:solidFill>
                                    <a:latin typeface="Cambria Math"/>
                                    <a:ea typeface="宋体"/>
                                    <a:cs typeface="Times New Roman"/>
                                  </a:rPr>
                                  <m:t>𝜏</m:t>
                                </m:r>
                              </m:e>
                            </m:d>
                            <m:r>
                              <a:rPr lang="en-US" altLang="zh-CN" sz="2200" i="1" dirty="0">
                                <a:solidFill>
                                  <a:srgbClr val="000000"/>
                                </a:solidFill>
                                <a:latin typeface="Cambria Math"/>
                                <a:ea typeface="宋体"/>
                                <a:cs typeface="Times New Roman"/>
                              </a:rPr>
                              <m:t>−</m:t>
                            </m:r>
                            <m:r>
                              <a:rPr lang="en-US" altLang="zh-CN" sz="2200" b="0" i="1" dirty="0" smtClean="0">
                                <a:solidFill>
                                  <a:srgbClr val="000000"/>
                                </a:solidFill>
                                <a:latin typeface="Cambria Math" panose="02040503050406030204" pitchFamily="18" charset="0"/>
                                <a:ea typeface="宋体"/>
                                <a:cs typeface="Times New Roman"/>
                              </a:rPr>
                              <m:t>𝐾</m:t>
                            </m:r>
                          </m:e>
                        </m:d>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zh-CN" altLang="en-US" sz="2200" i="1" dirty="0">
                                    <a:solidFill>
                                      <a:srgbClr val="000000"/>
                                    </a:solidFill>
                                    <a:latin typeface="Cambria Math"/>
                                    <a:ea typeface="宋体"/>
                                    <a:cs typeface="Times New Roman"/>
                                  </a:rPr>
                                  <m:t>𝜏</m:t>
                                </m:r>
                              </m:sub>
                            </m:sSub>
                            <m:d>
                              <m:dPr>
                                <m:ctrlPr>
                                  <a:rPr lang="en-US" altLang="zh-CN" sz="2200" i="1" dirty="0">
                                    <a:solidFill>
                                      <a:srgbClr val="000000"/>
                                    </a:solidFill>
                                    <a:latin typeface="Cambria Math" panose="02040503050406030204" pitchFamily="18" charset="0"/>
                                    <a:ea typeface="宋体"/>
                                    <a:cs typeface="Times New Roman"/>
                                  </a:rPr>
                                </m:ctrlPr>
                              </m:dPr>
                              <m:e>
                                <m:r>
                                  <a:rPr lang="zh-CN" altLang="en-US" sz="2200" i="1" dirty="0">
                                    <a:solidFill>
                                      <a:srgbClr val="000000"/>
                                    </a:solidFill>
                                    <a:latin typeface="Cambria Math"/>
                                    <a:ea typeface="宋体"/>
                                    <a:cs typeface="Times New Roman"/>
                                  </a:rPr>
                                  <m:t>𝜏</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𝐹</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𝑡</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𝑇</m:t>
                                </m:r>
                              </m:e>
                            </m:d>
                            <m:r>
                              <a:rPr lang="en-US" altLang="zh-CN" sz="2200" i="1" dirty="0">
                                <a:solidFill>
                                  <a:srgbClr val="000000"/>
                                </a:solidFill>
                                <a:latin typeface="Cambria Math"/>
                                <a:ea typeface="宋体"/>
                                <a:cs typeface="Times New Roman"/>
                              </a:rPr>
                              <m:t>−</m:t>
                            </m:r>
                            <m:r>
                              <a:rPr lang="en-US" altLang="zh-CN" sz="2200" b="0" i="1" dirty="0" smtClean="0">
                                <a:solidFill>
                                  <a:srgbClr val="000000"/>
                                </a:solidFill>
                                <a:latin typeface="Cambria Math" panose="02040503050406030204" pitchFamily="18" charset="0"/>
                                <a:ea typeface="宋体"/>
                                <a:cs typeface="Times New Roman"/>
                              </a:rPr>
                              <m:t>𝐾</m:t>
                            </m:r>
                          </m:e>
                        </m:d>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en-US" altLang="zh-CN" sz="2200" i="1" dirty="0">
                                    <a:solidFill>
                                      <a:srgbClr val="000000"/>
                                    </a:solidFill>
                                    <a:latin typeface="Cambria Math"/>
                                    <a:ea typeface="宋体"/>
                                    <a:cs typeface="Times New Roman"/>
                                  </a:rPr>
                                  <m:t>𝑇</m:t>
                                </m:r>
                              </m:sub>
                            </m:sSub>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𝑇</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,0</m:t>
                        </m:r>
                      </m:e>
                    </m:d>
                  </m:oMath>
                </a14:m>
                <a:r>
                  <a:rPr lang="en-US" altLang="zh-CN" sz="2200" dirty="0">
                    <a:solidFill>
                      <a:srgbClr val="000000"/>
                    </a:solidFill>
                    <a:latin typeface="Times New Roman"/>
                    <a:ea typeface="宋体"/>
                    <a:cs typeface="Times New Roman"/>
                  </a:rPr>
                  <a:t> </a:t>
                </a:r>
                <a:r>
                  <a:rPr lang="zh-CN" altLang="en-US" sz="2200" dirty="0">
                    <a:solidFill>
                      <a:srgbClr val="000000"/>
                    </a:solidFill>
                    <a:latin typeface="Times New Roman"/>
                    <a:ea typeface="宋体"/>
                    <a:cs typeface="Times New Roman"/>
                  </a:rPr>
                  <a:t>（</a:t>
                </a:r>
                <a:r>
                  <a:rPr lang="en-US" altLang="zh-CN" sz="2200" dirty="0">
                    <a:solidFill>
                      <a:srgbClr val="000000"/>
                    </a:solidFill>
                    <a:latin typeface="Times New Roman"/>
                    <a:ea typeface="宋体"/>
                    <a:cs typeface="Times New Roman"/>
                  </a:rPr>
                  <a:t>14</a:t>
                </a:r>
                <a:r>
                  <a:rPr lang="zh-CN" altLang="en-US" sz="2200" dirty="0">
                    <a:solidFill>
                      <a:srgbClr val="000000"/>
                    </a:solidFill>
                    <a:latin typeface="Times New Roman"/>
                    <a:ea typeface="宋体"/>
                    <a:cs typeface="Times New Roman"/>
                  </a:rPr>
                  <a:t>）</a:t>
                </a:r>
                <a:endParaRPr lang="en-US" altLang="zh-CN" sz="2200" dirty="0">
                  <a:solidFill>
                    <a:srgbClr val="000000"/>
                  </a:solidFill>
                  <a:latin typeface="Times New Roman"/>
                  <a:ea typeface="宋体"/>
                  <a:cs typeface="Times New Roman"/>
                </a:endParaRPr>
              </a:p>
              <a:p>
                <a:pPr marL="0" indent="0">
                  <a:buNone/>
                </a:pPr>
                <a:r>
                  <a:rPr lang="en-US" altLang="zh-CN" sz="2200" dirty="0">
                    <a:solidFill>
                      <a:srgbClr val="000000"/>
                    </a:solidFill>
                    <a:latin typeface="Times New Roman"/>
                    <a:ea typeface="宋体"/>
                    <a:cs typeface="Times New Roman"/>
                  </a:rPr>
                  <a:t>     </a:t>
                </a:r>
                <a:r>
                  <a:rPr lang="zh-CN" altLang="en-US" sz="2200" dirty="0">
                    <a:solidFill>
                      <a:srgbClr val="000000"/>
                    </a:solidFill>
                    <a:latin typeface="Times New Roman"/>
                    <a:ea typeface="宋体"/>
                    <a:cs typeface="Times New Roman"/>
                  </a:rPr>
                  <a:t>或者写成：</a:t>
                </a:r>
                <a:r>
                  <a:rPr lang="en-US" altLang="zh-CN" sz="2200" dirty="0">
                    <a:solidFill>
                      <a:srgbClr val="000000"/>
                    </a:solidFill>
                    <a:latin typeface="Times New Roman"/>
                    <a:ea typeface="宋体"/>
                    <a:cs typeface="Times New Roman"/>
                  </a:rPr>
                  <a:t> </a:t>
                </a:r>
                <a:endParaRPr lang="en-US" altLang="zh-CN" sz="2200" dirty="0">
                  <a:solidFill>
                    <a:srgbClr val="000000"/>
                  </a:solidFill>
                  <a:latin typeface="Cambria Math"/>
                  <a:ea typeface="宋体"/>
                  <a:cs typeface="Times New Roman"/>
                </a:endParaRPr>
              </a:p>
              <a:p>
                <a:pPr marL="0" indent="0">
                  <a:buNone/>
                </a:pPr>
                <a:r>
                  <a:rPr lang="en-US" altLang="zh-CN" sz="2200" dirty="0">
                    <a:solidFill>
                      <a:srgbClr val="000000"/>
                    </a:solidFill>
                    <a:latin typeface="Cambria Math"/>
                    <a:ea typeface="宋体"/>
                    <a:cs typeface="Times New Roman"/>
                  </a:rPr>
                  <a:t>              </a:t>
                </a:r>
                <a14:m>
                  <m:oMath xmlns:m="http://schemas.openxmlformats.org/officeDocument/2006/math">
                    <m:r>
                      <a:rPr lang="en-US" altLang="zh-CN" sz="2200" dirty="0">
                        <a:solidFill>
                          <a:srgbClr val="000000"/>
                        </a:solidFill>
                        <a:latin typeface="Cambria Math"/>
                        <a:ea typeface="宋体"/>
                        <a:cs typeface="Times New Roman"/>
                      </a:rPr>
                      <m:t>  </m:t>
                    </m:r>
                    <m:r>
                      <m:rPr>
                        <m:sty m:val="p"/>
                      </m:rPr>
                      <a:rPr lang="en-US" altLang="zh-CN" sz="2200" dirty="0">
                        <a:solidFill>
                          <a:srgbClr val="000000"/>
                        </a:solidFill>
                        <a:latin typeface="Cambria Math"/>
                        <a:ea typeface="宋体"/>
                        <a:cs typeface="Times New Roman"/>
                      </a:rPr>
                      <m:t>max</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𝑆</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𝑋</m:t>
                        </m:r>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zh-CN" altLang="en-US" sz="2200" i="1" dirty="0">
                                    <a:solidFill>
                                      <a:srgbClr val="000000"/>
                                    </a:solidFill>
                                    <a:latin typeface="Cambria Math"/>
                                    <a:ea typeface="宋体"/>
                                    <a:cs typeface="Times New Roman"/>
                                  </a:rPr>
                                  <m:t>𝜏</m:t>
                                </m:r>
                              </m:sub>
                            </m:sSub>
                            <m:d>
                              <m:dPr>
                                <m:ctrlPr>
                                  <a:rPr lang="en-US" altLang="zh-CN" sz="2200" i="1" dirty="0">
                                    <a:solidFill>
                                      <a:srgbClr val="000000"/>
                                    </a:solidFill>
                                    <a:latin typeface="Cambria Math" panose="02040503050406030204" pitchFamily="18" charset="0"/>
                                    <a:ea typeface="宋体"/>
                                    <a:cs typeface="Times New Roman"/>
                                  </a:rPr>
                                </m:ctrlPr>
                              </m:dPr>
                              <m:e>
                                <m:r>
                                  <a:rPr lang="zh-CN" altLang="en-US" sz="2200" i="1" dirty="0">
                                    <a:solidFill>
                                      <a:srgbClr val="000000"/>
                                    </a:solidFill>
                                    <a:latin typeface="Cambria Math"/>
                                    <a:ea typeface="宋体"/>
                                    <a:cs typeface="Times New Roman"/>
                                  </a:rPr>
                                  <m:t>𝜏</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𝑆</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𝐼</m:t>
                        </m:r>
                        <m:r>
                          <a:rPr lang="en-US" altLang="zh-CN" sz="2200" i="1" dirty="0">
                            <a:solidFill>
                              <a:srgbClr val="000000"/>
                            </a:solidFill>
                            <a:latin typeface="Cambria Math"/>
                            <a:ea typeface="宋体"/>
                            <a:cs typeface="Times New Roman"/>
                          </a:rPr>
                          <m:t>−</m:t>
                        </m:r>
                        <m:r>
                          <a:rPr lang="en-US" altLang="zh-CN" sz="2200" b="0" i="1" dirty="0" smtClean="0">
                            <a:solidFill>
                              <a:srgbClr val="000000"/>
                            </a:solidFill>
                            <a:latin typeface="Cambria Math" panose="02040503050406030204" pitchFamily="18" charset="0"/>
                            <a:ea typeface="宋体"/>
                            <a:cs typeface="Times New Roman"/>
                          </a:rPr>
                          <m:t>𝐾</m:t>
                        </m:r>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en-US" altLang="zh-CN" sz="2200" i="1" dirty="0">
                                    <a:solidFill>
                                      <a:srgbClr val="000000"/>
                                    </a:solidFill>
                                    <a:latin typeface="Cambria Math"/>
                                    <a:ea typeface="宋体"/>
                                    <a:cs typeface="Times New Roman"/>
                                  </a:rPr>
                                  <m:t>𝑇</m:t>
                                </m:r>
                              </m:sub>
                            </m:sSub>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𝑇</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,0</m:t>
                        </m:r>
                      </m:e>
                    </m:d>
                    <m:r>
                      <a:rPr lang="en-US" altLang="zh-CN" sz="2200" b="0" i="1" dirty="0" smtClean="0">
                        <a:solidFill>
                          <a:srgbClr val="000000"/>
                        </a:solidFill>
                        <a:latin typeface="Cambria Math" panose="02040503050406030204" pitchFamily="18" charset="0"/>
                        <a:ea typeface="宋体"/>
                        <a:cs typeface="Times New Roman"/>
                      </a:rPr>
                      <m:t>  </m:t>
                    </m:r>
                    <m:d>
                      <m:dPr>
                        <m:begChr m:val="（"/>
                        <m:endChr m:val="）"/>
                        <m:ctrlPr>
                          <a:rPr lang="zh-CN" altLang="en-US" sz="2200" i="1" dirty="0">
                            <a:solidFill>
                              <a:srgbClr val="000000"/>
                            </a:solidFill>
                            <a:latin typeface="Cambria Math" panose="02040503050406030204" pitchFamily="18" charset="0"/>
                            <a:ea typeface="宋体"/>
                            <a:cs typeface="Times New Roman"/>
                          </a:rPr>
                        </m:ctrlPr>
                      </m:dPr>
                      <m:e>
                        <m:r>
                          <a:rPr lang="en-US" altLang="zh-CN" sz="2200" b="0" i="1" dirty="0" smtClean="0">
                            <a:solidFill>
                              <a:srgbClr val="000000"/>
                            </a:solidFill>
                            <a:latin typeface="Cambria Math" panose="02040503050406030204" pitchFamily="18" charset="0"/>
                            <a:ea typeface="宋体"/>
                            <a:cs typeface="Times New Roman"/>
                          </a:rPr>
                          <m:t>15</m:t>
                        </m:r>
                      </m:e>
                    </m:d>
                  </m:oMath>
                </a14:m>
                <a:endParaRPr lang="en-US" altLang="zh-CN" sz="2200" b="1" dirty="0">
                  <a:latin typeface="Times New Roman"/>
                  <a:ea typeface="宋体"/>
                  <a:cs typeface="Times New Roman"/>
                </a:endParaRPr>
              </a:p>
              <a:p>
                <a:pPr lvl="0">
                  <a:buClr>
                    <a:srgbClr val="35742A">
                      <a:lumMod val="75000"/>
                    </a:srgbClr>
                  </a:buClr>
                  <a:buFont typeface="Wingdings" pitchFamily="2" charset="2"/>
                  <a:buChar char="p"/>
                </a:pPr>
                <a:r>
                  <a:rPr lang="zh-CN" altLang="en-US" sz="2400" dirty="0">
                    <a:solidFill>
                      <a:srgbClr val="000000">
                        <a:lumMod val="85000"/>
                        <a:lumOff val="15000"/>
                      </a:srgbClr>
                    </a:solidFill>
                  </a:rPr>
                  <a:t>在</a:t>
                </a:r>
                <a:r>
                  <a:rPr lang="zh-CN" altLang="en-US" sz="2400" dirty="0">
                    <a:solidFill>
                      <a:srgbClr val="FF0000"/>
                    </a:solidFill>
                  </a:rPr>
                  <a:t>不完美市场</a:t>
                </a:r>
                <a:r>
                  <a:rPr lang="zh-CN" altLang="en-US" sz="2400" dirty="0">
                    <a:solidFill>
                      <a:srgbClr val="000000">
                        <a:lumMod val="85000"/>
                        <a:lumOff val="15000"/>
                      </a:srgbClr>
                    </a:solidFill>
                  </a:rPr>
                  <a:t>中，则只能用公式（</a:t>
                </a:r>
                <a:r>
                  <a:rPr lang="en-US" altLang="zh-CN" sz="2400" dirty="0">
                    <a:solidFill>
                      <a:srgbClr val="000000">
                        <a:lumMod val="85000"/>
                        <a:lumOff val="15000"/>
                      </a:srgbClr>
                    </a:solidFill>
                  </a:rPr>
                  <a:t>11</a:t>
                </a:r>
                <a:r>
                  <a:rPr lang="zh-CN" altLang="en-US" sz="2400" dirty="0">
                    <a:solidFill>
                      <a:srgbClr val="000000">
                        <a:lumMod val="85000"/>
                        <a:lumOff val="15000"/>
                      </a:srgbClr>
                    </a:solidFill>
                  </a:rPr>
                  <a:t>）</a:t>
                </a:r>
                <a:endParaRPr lang="en-US" altLang="zh-CN" sz="2400" dirty="0">
                  <a:solidFill>
                    <a:srgbClr val="000000">
                      <a:lumMod val="85000"/>
                      <a:lumOff val="15000"/>
                    </a:srgbClr>
                  </a:solidFill>
                </a:endParaRPr>
              </a:p>
              <a:p>
                <a:pPr marL="0" indent="0">
                  <a:buNone/>
                </a:pPr>
                <a:endParaRPr lang="en-US" altLang="zh-CN" sz="2200" b="1" dirty="0">
                  <a:latin typeface="Times New Roman"/>
                  <a:ea typeface="宋体"/>
                  <a:cs typeface="Times New Roman"/>
                </a:endParaRPr>
              </a:p>
              <a:p>
                <a:pPr marL="0" indent="0">
                  <a:buNone/>
                </a:pPr>
                <a:endParaRPr lang="en-US" altLang="zh-CN" sz="2400" i="1" dirty="0">
                  <a:solidFill>
                    <a:srgbClr val="000000">
                      <a:lumMod val="85000"/>
                      <a:lumOff val="15000"/>
                    </a:srgbClr>
                  </a:solidFill>
                  <a:latin typeface="Cambria Math"/>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1059"/>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lumMod val="50000"/>
                    <a:lumOff val="50000"/>
                  </a:srgbClr>
                </a:solidFill>
              </a:rPr>
              <a:pPr/>
              <a:t>23</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4241151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C9A3E8-56C4-4416-A3F4-4F493465986C}"/>
              </a:ext>
            </a:extLst>
          </p:cNvPr>
          <p:cNvSpPr>
            <a:spLocks noGrp="1"/>
          </p:cNvSpPr>
          <p:nvPr>
            <p:ph type="title"/>
          </p:nvPr>
        </p:nvSpPr>
        <p:spPr/>
        <p:txBody>
          <a:bodyPr/>
          <a:lstStyle/>
          <a:p>
            <a:r>
              <a:rPr lang="zh-CN" altLang="en-US" dirty="0"/>
              <a:t>图示理解公式（</a:t>
            </a:r>
            <a:r>
              <a:rPr lang="en-US" altLang="zh-CN" dirty="0"/>
              <a:t>15</a:t>
            </a:r>
            <a:r>
              <a:rPr lang="zh-CN" altLang="en-US" dirty="0"/>
              <a:t>）</a:t>
            </a:r>
          </a:p>
        </p:txBody>
      </p:sp>
      <p:sp>
        <p:nvSpPr>
          <p:cNvPr id="3" name="内容占位符 2">
            <a:extLst>
              <a:ext uri="{FF2B5EF4-FFF2-40B4-BE49-F238E27FC236}">
                <a16:creationId xmlns:a16="http://schemas.microsoft.com/office/drawing/2014/main" id="{42F87AF5-9C8A-455B-BFD0-5722B6DC64AA}"/>
              </a:ext>
            </a:extLst>
          </p:cNvPr>
          <p:cNvSpPr>
            <a:spLocks noGrp="1"/>
          </p:cNvSpPr>
          <p:nvPr>
            <p:ph idx="1"/>
          </p:nvPr>
        </p:nvSpPr>
        <p:spPr>
          <a:xfrm>
            <a:off x="839416" y="1340767"/>
            <a:ext cx="10972800" cy="5184576"/>
          </a:xfrm>
          <a:ln>
            <a:solidFill>
              <a:schemeClr val="tx2"/>
            </a:solidFill>
          </a:ln>
        </p:spPr>
        <p:txBody>
          <a:bodyPr/>
          <a:lstStyle/>
          <a:p>
            <a:r>
              <a:rPr lang="en-US" altLang="zh-CN" dirty="0"/>
              <a:t>     </a:t>
            </a:r>
            <a:endParaRPr lang="zh-CN" altLang="en-US" dirty="0"/>
          </a:p>
        </p:txBody>
      </p:sp>
      <p:sp>
        <p:nvSpPr>
          <p:cNvPr id="4" name="灯片编号占位符 3">
            <a:extLst>
              <a:ext uri="{FF2B5EF4-FFF2-40B4-BE49-F238E27FC236}">
                <a16:creationId xmlns:a16="http://schemas.microsoft.com/office/drawing/2014/main" id="{BF84066C-1F58-42D3-A807-7E6F33301B49}"/>
              </a:ext>
            </a:extLst>
          </p:cNvPr>
          <p:cNvSpPr>
            <a:spLocks noGrp="1"/>
          </p:cNvSpPr>
          <p:nvPr>
            <p:ph type="sldNum" sz="quarter" idx="12"/>
          </p:nvPr>
        </p:nvSpPr>
        <p:spPr/>
        <p:txBody>
          <a:bodyPr/>
          <a:lstStyle/>
          <a:p>
            <a:fld id="{0C913308-F349-4B6D-A68A-DD1791B4A57B}" type="slidenum">
              <a:rPr lang="zh-CN" altLang="en-US" smtClean="0"/>
              <a:pPr/>
              <a:t>24</a:t>
            </a:fld>
            <a:endParaRPr lang="zh-CN" altLang="en-US" dirty="0"/>
          </a:p>
        </p:txBody>
      </p:sp>
      <p:cxnSp>
        <p:nvCxnSpPr>
          <p:cNvPr id="6" name="直接连接符 5">
            <a:extLst>
              <a:ext uri="{FF2B5EF4-FFF2-40B4-BE49-F238E27FC236}">
                <a16:creationId xmlns:a16="http://schemas.microsoft.com/office/drawing/2014/main" id="{E771DF08-2E99-4F80-AEA3-99F87BC304F9}"/>
              </a:ext>
            </a:extLst>
          </p:cNvPr>
          <p:cNvCxnSpPr/>
          <p:nvPr/>
        </p:nvCxnSpPr>
        <p:spPr>
          <a:xfrm>
            <a:off x="2351584" y="2060848"/>
            <a:ext cx="0" cy="3384376"/>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直接连接符 7">
            <a:extLst>
              <a:ext uri="{FF2B5EF4-FFF2-40B4-BE49-F238E27FC236}">
                <a16:creationId xmlns:a16="http://schemas.microsoft.com/office/drawing/2014/main" id="{15A105B3-A966-4185-8EE4-DFC55B3BD1D6}"/>
              </a:ext>
            </a:extLst>
          </p:cNvPr>
          <p:cNvCxnSpPr/>
          <p:nvPr/>
        </p:nvCxnSpPr>
        <p:spPr>
          <a:xfrm>
            <a:off x="2351584" y="5445224"/>
            <a:ext cx="5760640"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id="{7C956F90-627A-44DD-B24C-4A85658486E7}"/>
              </a:ext>
            </a:extLst>
          </p:cNvPr>
          <p:cNvCxnSpPr/>
          <p:nvPr/>
        </p:nvCxnSpPr>
        <p:spPr>
          <a:xfrm flipV="1">
            <a:off x="2351584" y="3429000"/>
            <a:ext cx="2304256" cy="432048"/>
          </a:xfrm>
          <a:prstGeom prst="line">
            <a:avLst/>
          </a:prstGeom>
          <a:ln w="28575">
            <a:solidFill>
              <a:srgbClr val="00B050"/>
            </a:solidFill>
          </a:ln>
        </p:spPr>
        <p:style>
          <a:lnRef idx="1">
            <a:schemeClr val="dk1"/>
          </a:lnRef>
          <a:fillRef idx="0">
            <a:schemeClr val="dk1"/>
          </a:fillRef>
          <a:effectRef idx="0">
            <a:schemeClr val="dk1"/>
          </a:effectRef>
          <a:fontRef idx="minor">
            <a:schemeClr val="tx1"/>
          </a:fontRef>
        </p:style>
      </p:cxnSp>
      <p:cxnSp>
        <p:nvCxnSpPr>
          <p:cNvPr id="12" name="直接连接符 11">
            <a:extLst>
              <a:ext uri="{FF2B5EF4-FFF2-40B4-BE49-F238E27FC236}">
                <a16:creationId xmlns:a16="http://schemas.microsoft.com/office/drawing/2014/main" id="{EA5856A2-B78D-4ABC-AA79-007AE301BB13}"/>
              </a:ext>
            </a:extLst>
          </p:cNvPr>
          <p:cNvCxnSpPr/>
          <p:nvPr/>
        </p:nvCxnSpPr>
        <p:spPr>
          <a:xfrm flipV="1">
            <a:off x="4655840" y="3212976"/>
            <a:ext cx="2736304" cy="57606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4B6022EB-E646-45D7-8D7E-2BC9B5CD5F4D}"/>
              </a:ext>
            </a:extLst>
          </p:cNvPr>
          <p:cNvSpPr/>
          <p:nvPr/>
        </p:nvSpPr>
        <p:spPr>
          <a:xfrm>
            <a:off x="4611028" y="3406140"/>
            <a:ext cx="45719" cy="45719"/>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E4015846-D4AC-4057-9B2C-ED8F822792F0}"/>
              </a:ext>
            </a:extLst>
          </p:cNvPr>
          <p:cNvSpPr/>
          <p:nvPr/>
        </p:nvSpPr>
        <p:spPr>
          <a:xfrm>
            <a:off x="7383121" y="3176989"/>
            <a:ext cx="45719" cy="71974"/>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BF0C4BF-EE2A-4310-BAA0-6F5D99FB1E45}"/>
              </a:ext>
            </a:extLst>
          </p:cNvPr>
          <p:cNvSpPr txBox="1"/>
          <p:nvPr/>
        </p:nvSpPr>
        <p:spPr>
          <a:xfrm>
            <a:off x="7608168" y="5523903"/>
            <a:ext cx="1440155" cy="369332"/>
          </a:xfrm>
          <a:prstGeom prst="rect">
            <a:avLst/>
          </a:prstGeom>
          <a:noFill/>
        </p:spPr>
        <p:txBody>
          <a:bodyPr wrap="square" rtlCol="0">
            <a:spAutoFit/>
          </a:bodyPr>
          <a:lstStyle/>
          <a:p>
            <a:r>
              <a:rPr lang="zh-CN" altLang="en-US"/>
              <a:t>行权时间</a:t>
            </a:r>
            <a:endParaRPr lang="zh-CN" altLang="en-US" dirty="0"/>
          </a:p>
        </p:txBody>
      </p:sp>
      <p:sp>
        <p:nvSpPr>
          <p:cNvPr id="16" name="文本框 15">
            <a:extLst>
              <a:ext uri="{FF2B5EF4-FFF2-40B4-BE49-F238E27FC236}">
                <a16:creationId xmlns:a16="http://schemas.microsoft.com/office/drawing/2014/main" id="{FE3F698C-99E6-49D0-A83E-B69A229BA964}"/>
              </a:ext>
            </a:extLst>
          </p:cNvPr>
          <p:cNvSpPr txBox="1"/>
          <p:nvPr/>
        </p:nvSpPr>
        <p:spPr>
          <a:xfrm>
            <a:off x="2279576" y="5661248"/>
            <a:ext cx="288030" cy="369332"/>
          </a:xfrm>
          <a:prstGeom prst="rect">
            <a:avLst/>
          </a:prstGeom>
          <a:noFill/>
        </p:spPr>
        <p:txBody>
          <a:bodyPr wrap="square" rtlCol="0">
            <a:spAutoFit/>
          </a:bodyPr>
          <a:lstStyle/>
          <a:p>
            <a:r>
              <a:rPr lang="en-US" altLang="zh-CN" dirty="0"/>
              <a:t>t</a:t>
            </a:r>
            <a:endParaRPr lang="zh-CN" altLang="en-US" dirty="0"/>
          </a:p>
        </p:txBody>
      </p:sp>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2734576A-AEAA-442B-BB7F-6257FA091C3A}"/>
                  </a:ext>
                </a:extLst>
              </p:cNvPr>
              <p:cNvSpPr txBox="1"/>
              <p:nvPr/>
            </p:nvSpPr>
            <p:spPr>
              <a:xfrm>
                <a:off x="4472071" y="5648120"/>
                <a:ext cx="36753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𝜏</m:t>
                      </m:r>
                    </m:oMath>
                  </m:oMathPara>
                </a14:m>
                <a:endParaRPr lang="zh-CN" altLang="en-US" dirty="0"/>
              </a:p>
            </p:txBody>
          </p:sp>
        </mc:Choice>
        <mc:Fallback xmlns="">
          <p:sp>
            <p:nvSpPr>
              <p:cNvPr id="17" name="文本框 16">
                <a:extLst>
                  <a:ext uri="{FF2B5EF4-FFF2-40B4-BE49-F238E27FC236}">
                    <a16:creationId xmlns:a16="http://schemas.microsoft.com/office/drawing/2014/main" id="{2734576A-AEAA-442B-BB7F-6257FA091C3A}"/>
                  </a:ext>
                </a:extLst>
              </p:cNvPr>
              <p:cNvSpPr txBox="1">
                <a:spLocks noRot="1" noChangeAspect="1" noMove="1" noResize="1" noEditPoints="1" noAdjustHandles="1" noChangeArrowheads="1" noChangeShapeType="1" noTextEdit="1"/>
              </p:cNvSpPr>
              <p:nvPr/>
            </p:nvSpPr>
            <p:spPr>
              <a:xfrm>
                <a:off x="4472071" y="5648120"/>
                <a:ext cx="367537" cy="369332"/>
              </a:xfrm>
              <a:prstGeom prst="rect">
                <a:avLst/>
              </a:prstGeom>
              <a:blipFill>
                <a:blip r:embed="rId2"/>
                <a:stretch>
                  <a:fillRect/>
                </a:stretch>
              </a:blipFill>
            </p:spPr>
            <p:txBody>
              <a:bodyPr/>
              <a:lstStyle/>
              <a:p>
                <a:r>
                  <a:rPr lang="zh-CN" altLang="en-US">
                    <a:noFill/>
                  </a:rPr>
                  <a:t> </a:t>
                </a:r>
              </a:p>
            </p:txBody>
          </p:sp>
        </mc:Fallback>
      </mc:AlternateContent>
      <p:sp>
        <p:nvSpPr>
          <p:cNvPr id="19" name="文本框 18">
            <a:extLst>
              <a:ext uri="{FF2B5EF4-FFF2-40B4-BE49-F238E27FC236}">
                <a16:creationId xmlns:a16="http://schemas.microsoft.com/office/drawing/2014/main" id="{EE40EADF-6AEC-4084-83A4-B220DE7CA72D}"/>
              </a:ext>
            </a:extLst>
          </p:cNvPr>
          <p:cNvSpPr txBox="1"/>
          <p:nvPr/>
        </p:nvSpPr>
        <p:spPr>
          <a:xfrm>
            <a:off x="7284825" y="5708569"/>
            <a:ext cx="288030" cy="369332"/>
          </a:xfrm>
          <a:prstGeom prst="rect">
            <a:avLst/>
          </a:prstGeom>
          <a:noFill/>
        </p:spPr>
        <p:txBody>
          <a:bodyPr wrap="square" rtlCol="0">
            <a:spAutoFit/>
          </a:bodyPr>
          <a:lstStyle/>
          <a:p>
            <a:r>
              <a:rPr lang="en-US" altLang="zh-CN" dirty="0"/>
              <a:t>T</a:t>
            </a:r>
            <a:endParaRPr lang="zh-CN" altLang="en-US" dirty="0"/>
          </a:p>
        </p:txBody>
      </p:sp>
      <p:sp>
        <p:nvSpPr>
          <p:cNvPr id="20" name="文本框 19">
            <a:extLst>
              <a:ext uri="{FF2B5EF4-FFF2-40B4-BE49-F238E27FC236}">
                <a16:creationId xmlns:a16="http://schemas.microsoft.com/office/drawing/2014/main" id="{340EFE6E-7620-4EAF-9643-2E23276B1B0A}"/>
              </a:ext>
            </a:extLst>
          </p:cNvPr>
          <p:cNvSpPr txBox="1"/>
          <p:nvPr/>
        </p:nvSpPr>
        <p:spPr>
          <a:xfrm>
            <a:off x="1822375" y="1665988"/>
            <a:ext cx="1105263" cy="369332"/>
          </a:xfrm>
          <a:prstGeom prst="rect">
            <a:avLst/>
          </a:prstGeom>
          <a:noFill/>
        </p:spPr>
        <p:txBody>
          <a:bodyPr wrap="square" rtlCol="0">
            <a:spAutoFit/>
          </a:bodyPr>
          <a:lstStyle/>
          <a:p>
            <a:r>
              <a:rPr lang="zh-CN" altLang="en-US"/>
              <a:t>内在价值</a:t>
            </a:r>
            <a:endParaRPr lang="zh-CN" altLang="en-US" dirty="0"/>
          </a:p>
        </p:txBody>
      </p:sp>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5120F186-5A64-4B20-8481-9B6DE345350D}"/>
                  </a:ext>
                </a:extLst>
              </p:cNvPr>
              <p:cNvSpPr txBox="1"/>
              <p:nvPr/>
            </p:nvSpPr>
            <p:spPr>
              <a:xfrm>
                <a:off x="3346817" y="2968940"/>
                <a:ext cx="2429608" cy="3879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800" i="1" dirty="0" smtClean="0">
                          <a:solidFill>
                            <a:srgbClr val="000000"/>
                          </a:solidFill>
                          <a:latin typeface="Cambria Math"/>
                          <a:ea typeface="宋体"/>
                          <a:cs typeface="Times New Roman"/>
                        </a:rPr>
                        <m:t>𝑆</m:t>
                      </m:r>
                      <m:r>
                        <a:rPr lang="en-US" altLang="zh-CN" sz="1800" i="1" dirty="0" smtClean="0">
                          <a:solidFill>
                            <a:srgbClr val="000000"/>
                          </a:solidFill>
                          <a:latin typeface="Cambria Math"/>
                          <a:ea typeface="宋体"/>
                          <a:cs typeface="Times New Roman"/>
                        </a:rPr>
                        <m:t>−</m:t>
                      </m:r>
                      <m:r>
                        <a:rPr lang="en-US" altLang="zh-CN" sz="1800" b="0" i="1" dirty="0" smtClean="0">
                          <a:solidFill>
                            <a:srgbClr val="000000"/>
                          </a:solidFill>
                          <a:latin typeface="Cambria Math" panose="02040503050406030204" pitchFamily="18" charset="0"/>
                          <a:ea typeface="宋体"/>
                          <a:cs typeface="Times New Roman"/>
                        </a:rPr>
                        <m:t>𝐾</m:t>
                      </m:r>
                      <m:sSup>
                        <m:sSupPr>
                          <m:ctrlPr>
                            <a:rPr lang="en-US" altLang="zh-CN" sz="1800" i="1" dirty="0" smtClean="0">
                              <a:solidFill>
                                <a:srgbClr val="000000"/>
                              </a:solidFill>
                              <a:latin typeface="Cambria Math" panose="02040503050406030204" pitchFamily="18" charset="0"/>
                              <a:ea typeface="宋体"/>
                              <a:cs typeface="Times New Roman"/>
                            </a:rPr>
                          </m:ctrlPr>
                        </m:sSupPr>
                        <m:e>
                          <m:r>
                            <a:rPr lang="en-US" altLang="zh-CN" sz="1800" i="1" dirty="0">
                              <a:solidFill>
                                <a:srgbClr val="000000"/>
                              </a:solidFill>
                              <a:latin typeface="Cambria Math"/>
                              <a:ea typeface="宋体"/>
                              <a:cs typeface="Times New Roman"/>
                            </a:rPr>
                            <m:t>𝑒</m:t>
                          </m:r>
                        </m:e>
                        <m:sup>
                          <m:r>
                            <a:rPr lang="en-US" altLang="zh-CN" sz="1800" i="1" dirty="0">
                              <a:solidFill>
                                <a:srgbClr val="000000"/>
                              </a:solidFill>
                              <a:latin typeface="Cambria Math"/>
                              <a:ea typeface="宋体"/>
                              <a:cs typeface="Times New Roman"/>
                            </a:rPr>
                            <m:t>−</m:t>
                          </m:r>
                          <m:sSub>
                            <m:sSubPr>
                              <m:ctrlPr>
                                <a:rPr lang="en-US" altLang="zh-CN" sz="1800" i="1" dirty="0">
                                  <a:solidFill>
                                    <a:srgbClr val="000000"/>
                                  </a:solidFill>
                                  <a:latin typeface="Cambria Math" panose="02040503050406030204" pitchFamily="18" charset="0"/>
                                  <a:ea typeface="宋体"/>
                                  <a:cs typeface="Times New Roman"/>
                                </a:rPr>
                              </m:ctrlPr>
                            </m:sSubPr>
                            <m:e>
                              <m:r>
                                <a:rPr lang="en-US" altLang="zh-CN" sz="1800" i="1" dirty="0">
                                  <a:solidFill>
                                    <a:srgbClr val="000000"/>
                                  </a:solidFill>
                                  <a:latin typeface="Cambria Math"/>
                                  <a:ea typeface="宋体"/>
                                  <a:cs typeface="Times New Roman"/>
                                </a:rPr>
                                <m:t>𝑟</m:t>
                              </m:r>
                            </m:e>
                            <m:sub>
                              <m:r>
                                <a:rPr lang="zh-CN" altLang="en-US" sz="1800" i="1" dirty="0">
                                  <a:solidFill>
                                    <a:srgbClr val="000000"/>
                                  </a:solidFill>
                                  <a:latin typeface="Cambria Math"/>
                                  <a:ea typeface="宋体"/>
                                  <a:cs typeface="Times New Roman"/>
                                </a:rPr>
                                <m:t>𝜏</m:t>
                              </m:r>
                            </m:sub>
                          </m:sSub>
                          <m:d>
                            <m:dPr>
                              <m:ctrlPr>
                                <a:rPr lang="en-US" altLang="zh-CN" sz="1800" i="1" dirty="0">
                                  <a:solidFill>
                                    <a:srgbClr val="000000"/>
                                  </a:solidFill>
                                  <a:latin typeface="Cambria Math" panose="02040503050406030204" pitchFamily="18" charset="0"/>
                                  <a:ea typeface="宋体"/>
                                  <a:cs typeface="Times New Roman"/>
                                </a:rPr>
                              </m:ctrlPr>
                            </m:dPr>
                            <m:e>
                              <m:r>
                                <a:rPr lang="zh-CN" altLang="en-US" sz="1800" i="1" dirty="0">
                                  <a:solidFill>
                                    <a:srgbClr val="000000"/>
                                  </a:solidFill>
                                  <a:latin typeface="Cambria Math"/>
                                  <a:ea typeface="宋体"/>
                                  <a:cs typeface="Times New Roman"/>
                                </a:rPr>
                                <m:t>𝜏</m:t>
                              </m:r>
                              <m:r>
                                <a:rPr lang="en-US" altLang="zh-CN" sz="1800" i="1" dirty="0">
                                  <a:solidFill>
                                    <a:srgbClr val="000000"/>
                                  </a:solidFill>
                                  <a:latin typeface="Cambria Math"/>
                                  <a:ea typeface="宋体"/>
                                  <a:cs typeface="Times New Roman"/>
                                </a:rPr>
                                <m:t>−</m:t>
                              </m:r>
                              <m:r>
                                <a:rPr lang="en-US" altLang="zh-CN" sz="1800" i="1" dirty="0">
                                  <a:solidFill>
                                    <a:srgbClr val="000000"/>
                                  </a:solidFill>
                                  <a:latin typeface="Cambria Math"/>
                                  <a:ea typeface="宋体"/>
                                  <a:cs typeface="Times New Roman"/>
                                </a:rPr>
                                <m:t>𝑡</m:t>
                              </m:r>
                            </m:e>
                          </m:d>
                        </m:sup>
                      </m:sSup>
                    </m:oMath>
                  </m:oMathPara>
                </a14:m>
                <a:endParaRPr lang="zh-CN" altLang="en-US" dirty="0"/>
              </a:p>
            </p:txBody>
          </p:sp>
        </mc:Choice>
        <mc:Fallback xmlns="">
          <p:sp>
            <p:nvSpPr>
              <p:cNvPr id="22" name="文本框 21">
                <a:extLst>
                  <a:ext uri="{FF2B5EF4-FFF2-40B4-BE49-F238E27FC236}">
                    <a16:creationId xmlns:a16="http://schemas.microsoft.com/office/drawing/2014/main" id="{5120F186-5A64-4B20-8481-9B6DE345350D}"/>
                  </a:ext>
                </a:extLst>
              </p:cNvPr>
              <p:cNvSpPr txBox="1">
                <a:spLocks noRot="1" noChangeAspect="1" noMove="1" noResize="1" noEditPoints="1" noAdjustHandles="1" noChangeArrowheads="1" noChangeShapeType="1" noTextEdit="1"/>
              </p:cNvSpPr>
              <p:nvPr/>
            </p:nvSpPr>
            <p:spPr>
              <a:xfrm>
                <a:off x="3346817" y="2968940"/>
                <a:ext cx="2429608" cy="387927"/>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文本框 20">
                <a:extLst>
                  <a:ext uri="{FF2B5EF4-FFF2-40B4-BE49-F238E27FC236}">
                    <a16:creationId xmlns:a16="http://schemas.microsoft.com/office/drawing/2014/main" id="{C50A33EA-AC04-43E2-A88C-84743C21B5DB}"/>
                  </a:ext>
                </a:extLst>
              </p:cNvPr>
              <p:cNvSpPr txBox="1"/>
              <p:nvPr/>
            </p:nvSpPr>
            <p:spPr>
              <a:xfrm>
                <a:off x="4472071" y="2719681"/>
                <a:ext cx="6164224" cy="3879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800" i="1" dirty="0" smtClean="0">
                          <a:solidFill>
                            <a:srgbClr val="000000"/>
                          </a:solidFill>
                          <a:latin typeface="Cambria Math"/>
                          <a:ea typeface="宋体"/>
                          <a:cs typeface="Times New Roman"/>
                        </a:rPr>
                        <m:t>𝑆</m:t>
                      </m:r>
                      <m:r>
                        <a:rPr lang="en-US" altLang="zh-CN" sz="1800" i="1" dirty="0" smtClean="0">
                          <a:solidFill>
                            <a:srgbClr val="000000"/>
                          </a:solidFill>
                          <a:latin typeface="Cambria Math"/>
                          <a:ea typeface="宋体"/>
                          <a:cs typeface="Times New Roman"/>
                        </a:rPr>
                        <m:t>−</m:t>
                      </m:r>
                      <m:r>
                        <a:rPr lang="en-US" altLang="zh-CN" sz="1800" i="1" dirty="0" smtClean="0">
                          <a:solidFill>
                            <a:srgbClr val="000000"/>
                          </a:solidFill>
                          <a:latin typeface="Cambria Math"/>
                          <a:ea typeface="宋体"/>
                          <a:cs typeface="Times New Roman"/>
                        </a:rPr>
                        <m:t>𝐼</m:t>
                      </m:r>
                      <m:r>
                        <a:rPr lang="en-US" altLang="zh-CN" sz="1800" i="1" dirty="0" smtClean="0">
                          <a:solidFill>
                            <a:srgbClr val="000000"/>
                          </a:solidFill>
                          <a:latin typeface="Cambria Math"/>
                          <a:ea typeface="宋体"/>
                          <a:cs typeface="Times New Roman"/>
                        </a:rPr>
                        <m:t>−</m:t>
                      </m:r>
                      <m:r>
                        <a:rPr lang="en-US" altLang="zh-CN" sz="1800" b="0" i="1" dirty="0" smtClean="0">
                          <a:solidFill>
                            <a:srgbClr val="000000"/>
                          </a:solidFill>
                          <a:latin typeface="Cambria Math" panose="02040503050406030204" pitchFamily="18" charset="0"/>
                          <a:ea typeface="宋体"/>
                          <a:cs typeface="Times New Roman"/>
                        </a:rPr>
                        <m:t>𝐾</m:t>
                      </m:r>
                      <m:sSup>
                        <m:sSupPr>
                          <m:ctrlPr>
                            <a:rPr lang="en-US" altLang="zh-CN" sz="1800" i="1" dirty="0">
                              <a:solidFill>
                                <a:srgbClr val="000000"/>
                              </a:solidFill>
                              <a:latin typeface="Cambria Math" panose="02040503050406030204" pitchFamily="18" charset="0"/>
                              <a:ea typeface="宋体"/>
                              <a:cs typeface="Times New Roman"/>
                            </a:rPr>
                          </m:ctrlPr>
                        </m:sSupPr>
                        <m:e>
                          <m:r>
                            <a:rPr lang="en-US" altLang="zh-CN" sz="1800" i="1" dirty="0">
                              <a:solidFill>
                                <a:srgbClr val="000000"/>
                              </a:solidFill>
                              <a:latin typeface="Cambria Math"/>
                              <a:ea typeface="宋体"/>
                              <a:cs typeface="Times New Roman"/>
                            </a:rPr>
                            <m:t>𝑒</m:t>
                          </m:r>
                        </m:e>
                        <m:sup>
                          <m:r>
                            <a:rPr lang="en-US" altLang="zh-CN" sz="1800" i="1" dirty="0">
                              <a:solidFill>
                                <a:srgbClr val="000000"/>
                              </a:solidFill>
                              <a:latin typeface="Cambria Math"/>
                              <a:ea typeface="宋体"/>
                              <a:cs typeface="Times New Roman"/>
                            </a:rPr>
                            <m:t>−</m:t>
                          </m:r>
                          <m:sSub>
                            <m:sSubPr>
                              <m:ctrlPr>
                                <a:rPr lang="en-US" altLang="zh-CN" sz="1800" i="1" dirty="0">
                                  <a:solidFill>
                                    <a:srgbClr val="000000"/>
                                  </a:solidFill>
                                  <a:latin typeface="Cambria Math" panose="02040503050406030204" pitchFamily="18" charset="0"/>
                                  <a:ea typeface="宋体"/>
                                  <a:cs typeface="Times New Roman"/>
                                </a:rPr>
                              </m:ctrlPr>
                            </m:sSubPr>
                            <m:e>
                              <m:r>
                                <a:rPr lang="en-US" altLang="zh-CN" sz="1800" i="1" dirty="0">
                                  <a:solidFill>
                                    <a:srgbClr val="000000"/>
                                  </a:solidFill>
                                  <a:latin typeface="Cambria Math"/>
                                  <a:ea typeface="宋体"/>
                                  <a:cs typeface="Times New Roman"/>
                                </a:rPr>
                                <m:t>𝑟</m:t>
                              </m:r>
                            </m:e>
                            <m:sub>
                              <m:r>
                                <a:rPr lang="en-US" altLang="zh-CN" sz="1800" i="1" dirty="0">
                                  <a:solidFill>
                                    <a:srgbClr val="000000"/>
                                  </a:solidFill>
                                  <a:latin typeface="Cambria Math"/>
                                  <a:ea typeface="宋体"/>
                                  <a:cs typeface="Times New Roman"/>
                                </a:rPr>
                                <m:t>𝑇</m:t>
                              </m:r>
                            </m:sub>
                          </m:sSub>
                          <m:d>
                            <m:dPr>
                              <m:ctrlPr>
                                <a:rPr lang="en-US" altLang="zh-CN" sz="1800" i="1" dirty="0">
                                  <a:solidFill>
                                    <a:srgbClr val="000000"/>
                                  </a:solidFill>
                                  <a:latin typeface="Cambria Math" panose="02040503050406030204" pitchFamily="18" charset="0"/>
                                  <a:ea typeface="宋体"/>
                                  <a:cs typeface="Times New Roman"/>
                                </a:rPr>
                              </m:ctrlPr>
                            </m:dPr>
                            <m:e>
                              <m:r>
                                <a:rPr lang="en-US" altLang="zh-CN" sz="1800" i="1" dirty="0">
                                  <a:solidFill>
                                    <a:srgbClr val="000000"/>
                                  </a:solidFill>
                                  <a:latin typeface="Cambria Math"/>
                                  <a:ea typeface="宋体"/>
                                  <a:cs typeface="Times New Roman"/>
                                </a:rPr>
                                <m:t>𝑇</m:t>
                              </m:r>
                              <m:r>
                                <a:rPr lang="en-US" altLang="zh-CN" sz="1800" i="1" dirty="0">
                                  <a:solidFill>
                                    <a:srgbClr val="000000"/>
                                  </a:solidFill>
                                  <a:latin typeface="Cambria Math"/>
                                  <a:ea typeface="宋体"/>
                                  <a:cs typeface="Times New Roman"/>
                                </a:rPr>
                                <m:t>−</m:t>
                              </m:r>
                              <m:r>
                                <a:rPr lang="en-US" altLang="zh-CN" sz="1800" i="1" dirty="0">
                                  <a:solidFill>
                                    <a:srgbClr val="000000"/>
                                  </a:solidFill>
                                  <a:latin typeface="Cambria Math"/>
                                  <a:ea typeface="宋体"/>
                                  <a:cs typeface="Times New Roman"/>
                                </a:rPr>
                                <m:t>𝑡</m:t>
                              </m:r>
                            </m:e>
                          </m:d>
                        </m:sup>
                      </m:sSup>
                    </m:oMath>
                  </m:oMathPara>
                </a14:m>
                <a:endParaRPr lang="zh-CN" altLang="en-US" dirty="0"/>
              </a:p>
            </p:txBody>
          </p:sp>
        </mc:Choice>
        <mc:Fallback xmlns="">
          <p:sp>
            <p:nvSpPr>
              <p:cNvPr id="21" name="文本框 20">
                <a:extLst>
                  <a:ext uri="{FF2B5EF4-FFF2-40B4-BE49-F238E27FC236}">
                    <a16:creationId xmlns:a16="http://schemas.microsoft.com/office/drawing/2014/main" id="{C50A33EA-AC04-43E2-A88C-84743C21B5DB}"/>
                  </a:ext>
                </a:extLst>
              </p:cNvPr>
              <p:cNvSpPr txBox="1">
                <a:spLocks noRot="1" noChangeAspect="1" noMove="1" noResize="1" noEditPoints="1" noAdjustHandles="1" noChangeArrowheads="1" noChangeShapeType="1" noTextEdit="1"/>
              </p:cNvSpPr>
              <p:nvPr/>
            </p:nvSpPr>
            <p:spPr>
              <a:xfrm>
                <a:off x="4472071" y="2719681"/>
                <a:ext cx="6164224" cy="387927"/>
              </a:xfrm>
              <a:prstGeom prst="rect">
                <a:avLst/>
              </a:prstGeom>
              <a:blipFill>
                <a:blip r:embed="rId4"/>
                <a:stretch>
                  <a:fillRect/>
                </a:stretch>
              </a:blipFill>
            </p:spPr>
            <p:txBody>
              <a:bodyPr/>
              <a:lstStyle/>
              <a:p>
                <a:r>
                  <a:rPr lang="zh-CN" altLang="en-US">
                    <a:noFill/>
                  </a:rPr>
                  <a:t> </a:t>
                </a:r>
              </a:p>
            </p:txBody>
          </p:sp>
        </mc:Fallback>
      </mc:AlternateContent>
      <p:sp>
        <p:nvSpPr>
          <p:cNvPr id="7" name="箭头: 下 6">
            <a:extLst>
              <a:ext uri="{FF2B5EF4-FFF2-40B4-BE49-F238E27FC236}">
                <a16:creationId xmlns:a16="http://schemas.microsoft.com/office/drawing/2014/main" id="{DCA14F69-CBDD-4378-96A7-6EBC20F9EAA3}"/>
              </a:ext>
            </a:extLst>
          </p:cNvPr>
          <p:cNvSpPr/>
          <p:nvPr/>
        </p:nvSpPr>
        <p:spPr>
          <a:xfrm>
            <a:off x="4633887" y="3429000"/>
            <a:ext cx="45719" cy="3143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5323FB4-1BAA-4383-B915-9D94B9D024B0}"/>
              </a:ext>
            </a:extLst>
          </p:cNvPr>
          <p:cNvSpPr txBox="1"/>
          <p:nvPr/>
        </p:nvSpPr>
        <p:spPr>
          <a:xfrm>
            <a:off x="4642658" y="3401494"/>
            <a:ext cx="646331" cy="369332"/>
          </a:xfrm>
          <a:prstGeom prst="rect">
            <a:avLst/>
          </a:prstGeom>
          <a:noFill/>
        </p:spPr>
        <p:txBody>
          <a:bodyPr wrap="none" rtlCol="0">
            <a:spAutoFit/>
          </a:bodyPr>
          <a:lstStyle/>
          <a:p>
            <a:r>
              <a:rPr lang="zh-CN" altLang="en-US" dirty="0"/>
              <a:t>除息</a:t>
            </a:r>
          </a:p>
        </p:txBody>
      </p:sp>
      <p:cxnSp>
        <p:nvCxnSpPr>
          <p:cNvPr id="18" name="直接连接符 17">
            <a:extLst>
              <a:ext uri="{FF2B5EF4-FFF2-40B4-BE49-F238E27FC236}">
                <a16:creationId xmlns:a16="http://schemas.microsoft.com/office/drawing/2014/main" id="{D9855418-4F97-4641-8BFF-A99B04C4ED96}"/>
              </a:ext>
            </a:extLst>
          </p:cNvPr>
          <p:cNvCxnSpPr/>
          <p:nvPr/>
        </p:nvCxnSpPr>
        <p:spPr>
          <a:xfrm>
            <a:off x="4655839" y="3401494"/>
            <a:ext cx="23767" cy="20437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6B7DD53-47CD-49BD-8D0B-8D512B7882BF}"/>
              </a:ext>
            </a:extLst>
          </p:cNvPr>
          <p:cNvCxnSpPr>
            <a:stCxn id="14" idx="7"/>
          </p:cNvCxnSpPr>
          <p:nvPr/>
        </p:nvCxnSpPr>
        <p:spPr>
          <a:xfrm>
            <a:off x="7422145" y="3187529"/>
            <a:ext cx="14811" cy="2257695"/>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393CF36E-3FDE-4692-B6C9-E4666FDFE952}"/>
              </a:ext>
            </a:extLst>
          </p:cNvPr>
          <p:cNvSpPr txBox="1"/>
          <p:nvPr/>
        </p:nvSpPr>
        <p:spPr>
          <a:xfrm>
            <a:off x="5444499" y="2032402"/>
            <a:ext cx="877163" cy="369332"/>
          </a:xfrm>
          <a:prstGeom prst="rect">
            <a:avLst/>
          </a:prstGeom>
          <a:noFill/>
        </p:spPr>
        <p:txBody>
          <a:bodyPr wrap="none" rtlCol="0">
            <a:spAutoFit/>
          </a:bodyPr>
          <a:lstStyle/>
          <a:p>
            <a:r>
              <a:rPr lang="zh-CN" altLang="en-US" dirty="0"/>
              <a:t>比大小</a:t>
            </a:r>
          </a:p>
        </p:txBody>
      </p:sp>
      <p:cxnSp>
        <p:nvCxnSpPr>
          <p:cNvPr id="23" name="直接箭头连接符 22">
            <a:extLst>
              <a:ext uri="{FF2B5EF4-FFF2-40B4-BE49-F238E27FC236}">
                <a16:creationId xmlns:a16="http://schemas.microsoft.com/office/drawing/2014/main" id="{10B528C7-7D37-4CD4-8443-0C309D252A70}"/>
              </a:ext>
            </a:extLst>
          </p:cNvPr>
          <p:cNvCxnSpPr/>
          <p:nvPr/>
        </p:nvCxnSpPr>
        <p:spPr>
          <a:xfrm flipH="1">
            <a:off x="4679606" y="2482331"/>
            <a:ext cx="768322" cy="4753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2D6F601E-7B6B-4672-86C9-B3537CACF693}"/>
              </a:ext>
            </a:extLst>
          </p:cNvPr>
          <p:cNvCxnSpPr/>
          <p:nvPr/>
        </p:nvCxnSpPr>
        <p:spPr>
          <a:xfrm>
            <a:off x="6109792" y="2446361"/>
            <a:ext cx="994320" cy="2458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9403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有收益资产美式看跌期权的内在价值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sz="2200" dirty="0">
                    <a:solidFill>
                      <a:srgbClr val="000000"/>
                    </a:solidFill>
                    <a:latin typeface="Times New Roman"/>
                    <a:ea typeface="宋体"/>
                    <a:cs typeface="Times New Roman"/>
                  </a:rPr>
                  <a:t>以只派发一次红利为例，我们可以将期权有效期以除权日</a:t>
                </a:r>
                <a14:m>
                  <m:oMath xmlns:m="http://schemas.openxmlformats.org/officeDocument/2006/math">
                    <m:r>
                      <m:rPr>
                        <m:nor/>
                      </m:rPr>
                      <a:rPr lang="zh-CN" altLang="en-US" sz="2200" dirty="0">
                        <a:solidFill>
                          <a:srgbClr val="000000">
                            <a:lumMod val="85000"/>
                            <a:lumOff val="15000"/>
                          </a:srgbClr>
                        </a:solidFill>
                      </a:rPr>
                      <m:t>（</m:t>
                    </m:r>
                    <m:r>
                      <a:rPr lang="zh-CN" altLang="en-US" sz="2200" i="1">
                        <a:solidFill>
                          <a:srgbClr val="000000">
                            <a:lumMod val="85000"/>
                            <a:lumOff val="15000"/>
                          </a:srgbClr>
                        </a:solidFill>
                        <a:latin typeface="Cambria Math"/>
                      </a:rPr>
                      <m:t>𝜏</m:t>
                    </m:r>
                    <m:r>
                      <m:rPr>
                        <m:nor/>
                      </m:rPr>
                      <a:rPr lang="zh-CN" altLang="en-US" sz="2200" dirty="0">
                        <a:solidFill>
                          <a:srgbClr val="000000">
                            <a:lumMod val="85000"/>
                            <a:lumOff val="15000"/>
                          </a:srgbClr>
                        </a:solidFill>
                      </a:rPr>
                      <m:t>）</m:t>
                    </m:r>
                  </m:oMath>
                </a14:m>
                <a:r>
                  <a:rPr lang="zh-CN" altLang="en-US" sz="2200" dirty="0">
                    <a:solidFill>
                      <a:srgbClr val="000000"/>
                    </a:solidFill>
                    <a:latin typeface="Times New Roman"/>
                    <a:ea typeface="宋体"/>
                    <a:cs typeface="Times New Roman"/>
                  </a:rPr>
                  <a:t>为界分为两段。在这两段时间中，标的资产都可视为无收益资产。按照前面的分析，在</a:t>
                </a:r>
                <a:r>
                  <a:rPr lang="zh-CN" altLang="en-US" sz="2200" dirty="0">
                    <a:solidFill>
                      <a:srgbClr val="FF0000"/>
                    </a:solidFill>
                    <a:latin typeface="Times New Roman"/>
                    <a:ea typeface="宋体"/>
                    <a:cs typeface="Times New Roman"/>
                  </a:rPr>
                  <a:t>完美市场</a:t>
                </a:r>
                <a:r>
                  <a:rPr lang="zh-CN" altLang="en-US" sz="2200" dirty="0">
                    <a:solidFill>
                      <a:srgbClr val="000000"/>
                    </a:solidFill>
                    <a:latin typeface="Times New Roman"/>
                    <a:ea typeface="宋体"/>
                    <a:cs typeface="Times New Roman"/>
                  </a:rPr>
                  <a:t>中，其内在价值为：</a:t>
                </a:r>
                <a:endParaRPr lang="en-US" altLang="zh-CN" sz="2200" dirty="0">
                  <a:solidFill>
                    <a:srgbClr val="000000"/>
                  </a:solidFill>
                  <a:latin typeface="Times New Roman"/>
                  <a:ea typeface="宋体"/>
                  <a:cs typeface="Times New Roman"/>
                </a:endParaRPr>
              </a:p>
              <a:p>
                <a:pPr marL="0" indent="0">
                  <a:buNone/>
                </a:pPr>
                <a:r>
                  <a:rPr lang="en-US" altLang="zh-CN" sz="2200" dirty="0">
                    <a:solidFill>
                      <a:srgbClr val="000000"/>
                    </a:solidFill>
                    <a:ea typeface="宋体"/>
                    <a:cs typeface="Times New Roman"/>
                  </a:rPr>
                  <a:t>                      </a:t>
                </a:r>
                <a14:m>
                  <m:oMath xmlns:m="http://schemas.openxmlformats.org/officeDocument/2006/math">
                    <m:r>
                      <m:rPr>
                        <m:sty m:val="p"/>
                      </m:rPr>
                      <a:rPr lang="en-US" altLang="zh-CN" sz="2200" dirty="0">
                        <a:solidFill>
                          <a:srgbClr val="000000"/>
                        </a:solidFill>
                        <a:latin typeface="Cambria Math"/>
                        <a:ea typeface="宋体"/>
                        <a:cs typeface="Times New Roman"/>
                      </a:rPr>
                      <m:t>max</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b="0" i="1" dirty="0" smtClean="0">
                            <a:solidFill>
                              <a:srgbClr val="000000"/>
                            </a:solidFill>
                            <a:latin typeface="Cambria Math" panose="02040503050406030204" pitchFamily="18" charset="0"/>
                            <a:ea typeface="宋体"/>
                            <a:cs typeface="Times New Roman"/>
                          </a:rPr>
                          <m:t>𝐾</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𝑆</m:t>
                        </m:r>
                        <m:r>
                          <a:rPr lang="en-US" altLang="zh-CN" sz="2200" i="1" dirty="0">
                            <a:solidFill>
                              <a:srgbClr val="000000"/>
                            </a:solidFill>
                            <a:latin typeface="Cambria Math"/>
                            <a:ea typeface="宋体"/>
                            <a:cs typeface="Times New Roman"/>
                          </a:rPr>
                          <m:t>,</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b="0" i="1" dirty="0" smtClean="0">
                                <a:solidFill>
                                  <a:srgbClr val="000000"/>
                                </a:solidFill>
                                <a:latin typeface="Cambria Math" panose="02040503050406030204" pitchFamily="18" charset="0"/>
                                <a:ea typeface="宋体"/>
                                <a:cs typeface="Times New Roman"/>
                              </a:rPr>
                              <m:t>𝐾</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𝐹</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𝑡</m:t>
                                </m:r>
                                <m:r>
                                  <a:rPr lang="en-US" altLang="zh-CN" sz="2200" i="1" dirty="0">
                                    <a:solidFill>
                                      <a:srgbClr val="000000"/>
                                    </a:solidFill>
                                    <a:latin typeface="Cambria Math"/>
                                    <a:ea typeface="宋体"/>
                                    <a:cs typeface="Times New Roman"/>
                                  </a:rPr>
                                  <m:t>,</m:t>
                                </m:r>
                                <m:r>
                                  <a:rPr lang="zh-CN" altLang="en-US" sz="2200" i="1" dirty="0">
                                    <a:solidFill>
                                      <a:srgbClr val="000000"/>
                                    </a:solidFill>
                                    <a:latin typeface="Cambria Math"/>
                                    <a:ea typeface="宋体"/>
                                    <a:cs typeface="Times New Roman"/>
                                  </a:rPr>
                                  <m:t>𝜏</m:t>
                                </m:r>
                              </m:e>
                            </m:d>
                          </m:e>
                        </m:d>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zh-CN" altLang="en-US" sz="2200" i="1" dirty="0">
                                    <a:solidFill>
                                      <a:srgbClr val="000000"/>
                                    </a:solidFill>
                                    <a:latin typeface="Cambria Math"/>
                                    <a:ea typeface="宋体"/>
                                    <a:cs typeface="Times New Roman"/>
                                  </a:rPr>
                                  <m:t>𝜏</m:t>
                                </m:r>
                              </m:sub>
                            </m:sSub>
                            <m:d>
                              <m:dPr>
                                <m:ctrlPr>
                                  <a:rPr lang="en-US" altLang="zh-CN" sz="2200" i="1" dirty="0">
                                    <a:solidFill>
                                      <a:srgbClr val="000000"/>
                                    </a:solidFill>
                                    <a:latin typeface="Cambria Math" panose="02040503050406030204" pitchFamily="18" charset="0"/>
                                    <a:ea typeface="宋体"/>
                                    <a:cs typeface="Times New Roman"/>
                                  </a:rPr>
                                </m:ctrlPr>
                              </m:dPr>
                              <m:e>
                                <m:r>
                                  <a:rPr lang="zh-CN" altLang="en-US" sz="2200" i="1" dirty="0">
                                    <a:solidFill>
                                      <a:srgbClr val="000000"/>
                                    </a:solidFill>
                                    <a:latin typeface="Cambria Math"/>
                                    <a:ea typeface="宋体"/>
                                    <a:cs typeface="Times New Roman"/>
                                  </a:rPr>
                                  <m:t>𝜏</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,0</m:t>
                        </m:r>
                      </m:e>
                    </m:d>
                  </m:oMath>
                </a14:m>
                <a:r>
                  <a:rPr lang="en-US" altLang="zh-CN" sz="2200" dirty="0">
                    <a:solidFill>
                      <a:srgbClr val="000000"/>
                    </a:solidFill>
                    <a:latin typeface="Times New Roman"/>
                    <a:ea typeface="宋体"/>
                    <a:cs typeface="Times New Roman"/>
                  </a:rPr>
                  <a:t>       </a:t>
                </a:r>
                <a14:m>
                  <m:oMath xmlns:m="http://schemas.openxmlformats.org/officeDocument/2006/math">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1</m:t>
                        </m:r>
                        <m:r>
                          <a:rPr lang="en-US" altLang="zh-CN" sz="2200" b="0" i="1" dirty="0" smtClean="0">
                            <a:solidFill>
                              <a:srgbClr val="000000"/>
                            </a:solidFill>
                            <a:latin typeface="Cambria Math" panose="02040503050406030204" pitchFamily="18" charset="0"/>
                            <a:ea typeface="宋体"/>
                            <a:cs typeface="Times New Roman"/>
                          </a:rPr>
                          <m:t>6</m:t>
                        </m:r>
                      </m:e>
                    </m:d>
                  </m:oMath>
                </a14:m>
                <a:endParaRPr lang="en-US" altLang="zh-CN" sz="2200" dirty="0">
                  <a:solidFill>
                    <a:srgbClr val="000000"/>
                  </a:solidFill>
                  <a:latin typeface="Times New Roman"/>
                  <a:ea typeface="宋体"/>
                  <a:cs typeface="Times New Roman"/>
                </a:endParaRPr>
              </a:p>
              <a:p>
                <a:pPr marL="0" indent="0">
                  <a:buNone/>
                </a:pPr>
                <a:r>
                  <a:rPr lang="en-US" altLang="zh-CN" sz="2200" dirty="0">
                    <a:solidFill>
                      <a:srgbClr val="000000"/>
                    </a:solidFill>
                    <a:latin typeface="Times New Roman"/>
                    <a:ea typeface="宋体"/>
                    <a:cs typeface="Times New Roman"/>
                  </a:rPr>
                  <a:t>     </a:t>
                </a:r>
                <a:r>
                  <a:rPr lang="zh-CN" altLang="en-US" sz="2200" dirty="0">
                    <a:solidFill>
                      <a:srgbClr val="000000"/>
                    </a:solidFill>
                    <a:latin typeface="Times New Roman"/>
                    <a:ea typeface="宋体"/>
                    <a:cs typeface="Times New Roman"/>
                  </a:rPr>
                  <a:t>或者写成：</a:t>
                </a:r>
                <a:r>
                  <a:rPr lang="en-US" altLang="zh-CN" sz="2200" dirty="0">
                    <a:solidFill>
                      <a:srgbClr val="000000"/>
                    </a:solidFill>
                    <a:latin typeface="Times New Roman"/>
                    <a:ea typeface="宋体"/>
                    <a:cs typeface="Times New Roman"/>
                  </a:rPr>
                  <a:t> </a:t>
                </a:r>
                <a:endParaRPr lang="en-US" altLang="zh-CN" sz="2200" dirty="0">
                  <a:solidFill>
                    <a:srgbClr val="000000"/>
                  </a:solidFill>
                  <a:latin typeface="Cambria Math"/>
                  <a:ea typeface="宋体"/>
                  <a:cs typeface="Times New Roman"/>
                </a:endParaRPr>
              </a:p>
              <a:p>
                <a:pPr marL="0" indent="0">
                  <a:buNone/>
                </a:pPr>
                <a:r>
                  <a:rPr lang="en-US" altLang="zh-CN" sz="2200" dirty="0">
                    <a:solidFill>
                      <a:srgbClr val="000000"/>
                    </a:solidFill>
                    <a:latin typeface="Cambria Math"/>
                    <a:ea typeface="宋体"/>
                    <a:cs typeface="Times New Roman"/>
                  </a:rPr>
                  <a:t>              </a:t>
                </a:r>
                <a14:m>
                  <m:oMath xmlns:m="http://schemas.openxmlformats.org/officeDocument/2006/math">
                    <m:r>
                      <a:rPr lang="en-US" altLang="zh-CN" sz="2200" dirty="0">
                        <a:solidFill>
                          <a:srgbClr val="000000"/>
                        </a:solidFill>
                        <a:latin typeface="Cambria Math"/>
                        <a:ea typeface="宋体"/>
                        <a:cs typeface="Times New Roman"/>
                      </a:rPr>
                      <m:t>         </m:t>
                    </m:r>
                    <m:r>
                      <m:rPr>
                        <m:sty m:val="p"/>
                      </m:rPr>
                      <a:rPr lang="en-US" altLang="zh-CN" sz="2200" dirty="0">
                        <a:solidFill>
                          <a:srgbClr val="000000"/>
                        </a:solidFill>
                        <a:latin typeface="Cambria Math"/>
                        <a:ea typeface="宋体"/>
                        <a:cs typeface="Times New Roman"/>
                      </a:rPr>
                      <m:t>max</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b="0" i="1" dirty="0" smtClean="0">
                            <a:solidFill>
                              <a:srgbClr val="000000"/>
                            </a:solidFill>
                            <a:latin typeface="Cambria Math" panose="02040503050406030204" pitchFamily="18" charset="0"/>
                            <a:ea typeface="宋体"/>
                            <a:cs typeface="Times New Roman"/>
                          </a:rPr>
                          <m:t>𝐾</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𝑆</m:t>
                        </m:r>
                        <m:r>
                          <a:rPr lang="en-US" altLang="zh-CN" sz="2200" i="1" dirty="0">
                            <a:solidFill>
                              <a:srgbClr val="000000"/>
                            </a:solidFill>
                            <a:latin typeface="Cambria Math"/>
                            <a:ea typeface="宋体"/>
                            <a:cs typeface="Times New Roman"/>
                          </a:rPr>
                          <m:t>,</m:t>
                        </m:r>
                        <m:r>
                          <a:rPr lang="en-US" altLang="zh-CN" sz="2200" b="0" i="1" dirty="0" smtClean="0">
                            <a:solidFill>
                              <a:srgbClr val="000000"/>
                            </a:solidFill>
                            <a:latin typeface="Cambria Math" panose="02040503050406030204" pitchFamily="18" charset="0"/>
                            <a:ea typeface="宋体"/>
                            <a:cs typeface="Times New Roman"/>
                          </a:rPr>
                          <m:t>𝐾</m:t>
                        </m:r>
                        <m:sSup>
                          <m:sSupPr>
                            <m:ctrlPr>
                              <a:rPr lang="en-US" altLang="zh-CN" sz="2200" i="1" dirty="0">
                                <a:solidFill>
                                  <a:srgbClr val="000000"/>
                                </a:solidFill>
                                <a:latin typeface="Cambria Math" panose="02040503050406030204" pitchFamily="18" charset="0"/>
                                <a:ea typeface="宋体"/>
                                <a:cs typeface="Times New Roman"/>
                              </a:rPr>
                            </m:ctrlPr>
                          </m:sSupPr>
                          <m:e>
                            <m:r>
                              <a:rPr lang="en-US" altLang="zh-CN" sz="2200" i="1" dirty="0">
                                <a:solidFill>
                                  <a:srgbClr val="000000"/>
                                </a:solidFill>
                                <a:latin typeface="Cambria Math"/>
                                <a:ea typeface="宋体"/>
                                <a:cs typeface="Times New Roman"/>
                              </a:rPr>
                              <m:t>𝑒</m:t>
                            </m:r>
                          </m:e>
                          <m:sup>
                            <m:r>
                              <a:rPr lang="en-US" altLang="zh-CN" sz="2200" i="1" dirty="0">
                                <a:solidFill>
                                  <a:srgbClr val="000000"/>
                                </a:solidFill>
                                <a:latin typeface="Cambria Math"/>
                                <a:ea typeface="宋体"/>
                                <a:cs typeface="Times New Roman"/>
                              </a:rPr>
                              <m:t>−</m:t>
                            </m:r>
                            <m:sSub>
                              <m:sSubPr>
                                <m:ctrlPr>
                                  <a:rPr lang="en-US" altLang="zh-CN" sz="2200" i="1" dirty="0">
                                    <a:solidFill>
                                      <a:srgbClr val="000000"/>
                                    </a:solidFill>
                                    <a:latin typeface="Cambria Math" panose="02040503050406030204" pitchFamily="18" charset="0"/>
                                    <a:ea typeface="宋体"/>
                                    <a:cs typeface="Times New Roman"/>
                                  </a:rPr>
                                </m:ctrlPr>
                              </m:sSubPr>
                              <m:e>
                                <m:r>
                                  <a:rPr lang="en-US" altLang="zh-CN" sz="2200" i="1" dirty="0">
                                    <a:solidFill>
                                      <a:srgbClr val="000000"/>
                                    </a:solidFill>
                                    <a:latin typeface="Cambria Math"/>
                                    <a:ea typeface="宋体"/>
                                    <a:cs typeface="Times New Roman"/>
                                  </a:rPr>
                                  <m:t>𝑟</m:t>
                                </m:r>
                              </m:e>
                              <m:sub>
                                <m:r>
                                  <a:rPr lang="zh-CN" altLang="en-US" sz="2200" i="1" dirty="0">
                                    <a:solidFill>
                                      <a:srgbClr val="000000"/>
                                    </a:solidFill>
                                    <a:latin typeface="Cambria Math"/>
                                    <a:ea typeface="宋体"/>
                                    <a:cs typeface="Times New Roman"/>
                                  </a:rPr>
                                  <m:t>𝜏</m:t>
                                </m:r>
                              </m:sub>
                            </m:sSub>
                            <m:d>
                              <m:dPr>
                                <m:ctrlPr>
                                  <a:rPr lang="en-US" altLang="zh-CN" sz="2200" i="1" dirty="0">
                                    <a:solidFill>
                                      <a:srgbClr val="000000"/>
                                    </a:solidFill>
                                    <a:latin typeface="Cambria Math" panose="02040503050406030204" pitchFamily="18" charset="0"/>
                                    <a:ea typeface="宋体"/>
                                    <a:cs typeface="Times New Roman"/>
                                  </a:rPr>
                                </m:ctrlPr>
                              </m:dPr>
                              <m:e>
                                <m:r>
                                  <a:rPr lang="zh-CN" altLang="en-US" sz="2200" i="1" dirty="0">
                                    <a:solidFill>
                                      <a:srgbClr val="000000"/>
                                    </a:solidFill>
                                    <a:latin typeface="Cambria Math"/>
                                    <a:ea typeface="宋体"/>
                                    <a:cs typeface="Times New Roman"/>
                                  </a:rPr>
                                  <m:t>𝜏</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𝑡</m:t>
                                </m:r>
                              </m:e>
                            </m:d>
                          </m:sup>
                        </m:sSup>
                        <m:r>
                          <a:rPr lang="en-US" altLang="zh-CN" sz="2200" i="1" dirty="0">
                            <a:solidFill>
                              <a:srgbClr val="000000"/>
                            </a:solidFill>
                            <a:latin typeface="Cambria Math"/>
                            <a:ea typeface="宋体"/>
                            <a:cs typeface="Times New Roman"/>
                          </a:rPr>
                          <m:t>−</m:t>
                        </m:r>
                        <m:d>
                          <m:dPr>
                            <m:ctrlPr>
                              <a:rPr lang="en-US" altLang="zh-CN" sz="2200" i="1" dirty="0">
                                <a:solidFill>
                                  <a:srgbClr val="000000"/>
                                </a:solidFill>
                                <a:latin typeface="Cambria Math" panose="02040503050406030204" pitchFamily="18" charset="0"/>
                                <a:ea typeface="宋体"/>
                                <a:cs typeface="Times New Roman"/>
                              </a:rPr>
                            </m:ctrlPr>
                          </m:dPr>
                          <m:e>
                            <m:r>
                              <a:rPr lang="en-US" altLang="zh-CN" sz="2200" i="1" dirty="0">
                                <a:solidFill>
                                  <a:srgbClr val="000000"/>
                                </a:solidFill>
                                <a:latin typeface="Cambria Math"/>
                                <a:ea typeface="宋体"/>
                                <a:cs typeface="Times New Roman"/>
                              </a:rPr>
                              <m:t>𝑆</m:t>
                            </m:r>
                            <m:r>
                              <a:rPr lang="en-US" altLang="zh-CN" sz="2200" i="1" dirty="0">
                                <a:solidFill>
                                  <a:srgbClr val="000000"/>
                                </a:solidFill>
                                <a:latin typeface="Cambria Math"/>
                                <a:ea typeface="宋体"/>
                                <a:cs typeface="Times New Roman"/>
                              </a:rPr>
                              <m:t>−</m:t>
                            </m:r>
                            <m:r>
                              <a:rPr lang="en-US" altLang="zh-CN" sz="2200" i="1" dirty="0">
                                <a:solidFill>
                                  <a:srgbClr val="000000"/>
                                </a:solidFill>
                                <a:latin typeface="Cambria Math"/>
                                <a:ea typeface="宋体"/>
                                <a:cs typeface="Times New Roman"/>
                              </a:rPr>
                              <m:t>𝐼</m:t>
                            </m:r>
                          </m:e>
                        </m:d>
                        <m:r>
                          <a:rPr lang="en-US" altLang="zh-CN" sz="2200" i="1" dirty="0">
                            <a:solidFill>
                              <a:srgbClr val="000000"/>
                            </a:solidFill>
                            <a:latin typeface="Cambria Math"/>
                            <a:ea typeface="宋体"/>
                            <a:cs typeface="Times New Roman"/>
                          </a:rPr>
                          <m:t>,0</m:t>
                        </m:r>
                      </m:e>
                    </m:d>
                  </m:oMath>
                </a14:m>
                <a:r>
                  <a:rPr lang="en-US" altLang="zh-CN" sz="2200" b="1" dirty="0">
                    <a:latin typeface="Times New Roman"/>
                    <a:ea typeface="宋体"/>
                    <a:cs typeface="Times New Roman"/>
                  </a:rPr>
                  <a:t>        </a:t>
                </a:r>
                <a14:m>
                  <m:oMath xmlns:m="http://schemas.openxmlformats.org/officeDocument/2006/math">
                    <m:d>
                      <m:dPr>
                        <m:ctrlPr>
                          <a:rPr lang="en-US" altLang="zh-CN" sz="2200" b="1" i="1" dirty="0">
                            <a:latin typeface="Cambria Math" panose="02040503050406030204" pitchFamily="18" charset="0"/>
                            <a:ea typeface="宋体"/>
                            <a:cs typeface="Times New Roman"/>
                          </a:rPr>
                        </m:ctrlPr>
                      </m:dPr>
                      <m:e>
                        <m:r>
                          <a:rPr lang="en-US" altLang="zh-CN" sz="2200" b="1" i="1" dirty="0">
                            <a:latin typeface="Cambria Math"/>
                            <a:ea typeface="宋体"/>
                            <a:cs typeface="Times New Roman"/>
                          </a:rPr>
                          <m:t>𝟏</m:t>
                        </m:r>
                        <m:r>
                          <a:rPr lang="en-US" altLang="zh-CN" sz="2200" b="1" i="1" dirty="0" smtClean="0">
                            <a:latin typeface="Cambria Math" panose="02040503050406030204" pitchFamily="18" charset="0"/>
                            <a:ea typeface="宋体"/>
                            <a:cs typeface="Times New Roman"/>
                          </a:rPr>
                          <m:t>𝟕</m:t>
                        </m:r>
                      </m:e>
                    </m:d>
                  </m:oMath>
                </a14:m>
                <a:endParaRPr lang="en-US" altLang="zh-CN" sz="2200" b="1" dirty="0">
                  <a:latin typeface="Times New Roman"/>
                  <a:ea typeface="宋体"/>
                  <a:cs typeface="Times New Roman"/>
                </a:endParaRPr>
              </a:p>
              <a:p>
                <a:pPr marL="0" indent="0">
                  <a:buNone/>
                </a:pPr>
                <a:endParaRPr lang="en-US" altLang="zh-CN" sz="2200" b="1" dirty="0">
                  <a:latin typeface="Times New Roman"/>
                  <a:ea typeface="宋体"/>
                  <a:cs typeface="Times New Roman"/>
                </a:endParaRPr>
              </a:p>
              <a:p>
                <a:pPr lvl="0">
                  <a:buClr>
                    <a:srgbClr val="35742A">
                      <a:lumMod val="75000"/>
                    </a:srgbClr>
                  </a:buClr>
                  <a:buFont typeface="Wingdings" pitchFamily="2" charset="2"/>
                  <a:buChar char="p"/>
                </a:pPr>
                <a:r>
                  <a:rPr lang="zh-CN" altLang="en-US" sz="2400" dirty="0">
                    <a:solidFill>
                      <a:srgbClr val="000000">
                        <a:lumMod val="85000"/>
                        <a:lumOff val="15000"/>
                      </a:srgbClr>
                    </a:solidFill>
                  </a:rPr>
                  <a:t>在</a:t>
                </a:r>
                <a:r>
                  <a:rPr lang="zh-CN" altLang="en-US" sz="2400" dirty="0">
                    <a:solidFill>
                      <a:srgbClr val="FF0000"/>
                    </a:solidFill>
                  </a:rPr>
                  <a:t>不完美市场</a:t>
                </a:r>
                <a:r>
                  <a:rPr lang="zh-CN" altLang="en-US" sz="2400" dirty="0">
                    <a:solidFill>
                      <a:srgbClr val="000000">
                        <a:lumMod val="85000"/>
                        <a:lumOff val="15000"/>
                      </a:srgbClr>
                    </a:solidFill>
                  </a:rPr>
                  <a:t>中，则只能用公式（</a:t>
                </a:r>
                <a:r>
                  <a:rPr lang="en-US" altLang="zh-CN" sz="2400" dirty="0">
                    <a:solidFill>
                      <a:srgbClr val="000000">
                        <a:lumMod val="85000"/>
                        <a:lumOff val="15000"/>
                      </a:srgbClr>
                    </a:solidFill>
                  </a:rPr>
                  <a:t>10.13</a:t>
                </a:r>
                <a:r>
                  <a:rPr lang="zh-CN" altLang="en-US" sz="2400" dirty="0">
                    <a:solidFill>
                      <a:srgbClr val="000000">
                        <a:lumMod val="85000"/>
                        <a:lumOff val="15000"/>
                      </a:srgbClr>
                    </a:solidFill>
                  </a:rPr>
                  <a:t>）</a:t>
                </a:r>
                <a:endParaRPr lang="en-US" altLang="zh-CN" sz="2400" dirty="0">
                  <a:solidFill>
                    <a:srgbClr val="000000">
                      <a:lumMod val="85000"/>
                      <a:lumOff val="15000"/>
                    </a:srgbClr>
                  </a:solidFill>
                </a:endParaRPr>
              </a:p>
              <a:p>
                <a:pPr>
                  <a:buFont typeface="Wingdings" pitchFamily="2" charset="2"/>
                  <a:buChar char="p"/>
                </a:pPr>
                <a:endParaRPr lang="en-US" altLang="zh-CN" sz="2400" i="1" dirty="0">
                  <a:solidFill>
                    <a:srgbClr val="000000">
                      <a:lumMod val="85000"/>
                      <a:lumOff val="15000"/>
                    </a:srgbClr>
                  </a:solidFill>
                  <a:latin typeface="Cambria Math"/>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22" t="-1059"/>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lumMod val="50000"/>
                    <a:lumOff val="50000"/>
                  </a:srgbClr>
                </a:solidFill>
              </a:rPr>
              <a:pPr/>
              <a:t>25</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863421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C9A3E8-56C4-4416-A3F4-4F493465986C}"/>
              </a:ext>
            </a:extLst>
          </p:cNvPr>
          <p:cNvSpPr>
            <a:spLocks noGrp="1"/>
          </p:cNvSpPr>
          <p:nvPr>
            <p:ph type="title"/>
          </p:nvPr>
        </p:nvSpPr>
        <p:spPr/>
        <p:txBody>
          <a:bodyPr/>
          <a:lstStyle/>
          <a:p>
            <a:r>
              <a:rPr lang="zh-CN" altLang="en-US" dirty="0"/>
              <a:t>图示理解公式（</a:t>
            </a:r>
            <a:r>
              <a:rPr lang="en-US" altLang="zh-CN" dirty="0"/>
              <a:t>17</a:t>
            </a:r>
            <a:r>
              <a:rPr lang="zh-CN" altLang="en-US" dirty="0"/>
              <a:t>）</a:t>
            </a:r>
          </a:p>
        </p:txBody>
      </p:sp>
      <p:sp>
        <p:nvSpPr>
          <p:cNvPr id="3" name="内容占位符 2">
            <a:extLst>
              <a:ext uri="{FF2B5EF4-FFF2-40B4-BE49-F238E27FC236}">
                <a16:creationId xmlns:a16="http://schemas.microsoft.com/office/drawing/2014/main" id="{42F87AF5-9C8A-455B-BFD0-5722B6DC64AA}"/>
              </a:ext>
            </a:extLst>
          </p:cNvPr>
          <p:cNvSpPr>
            <a:spLocks noGrp="1"/>
          </p:cNvSpPr>
          <p:nvPr>
            <p:ph idx="1"/>
          </p:nvPr>
        </p:nvSpPr>
        <p:spPr>
          <a:xfrm>
            <a:off x="839416" y="1340767"/>
            <a:ext cx="10972800" cy="5184576"/>
          </a:xfrm>
          <a:ln>
            <a:solidFill>
              <a:schemeClr val="tx2"/>
            </a:solidFill>
          </a:ln>
        </p:spPr>
        <p:txBody>
          <a:bodyPr/>
          <a:lstStyle/>
          <a:p>
            <a:r>
              <a:rPr lang="en-US" altLang="zh-CN" dirty="0"/>
              <a:t>     </a:t>
            </a:r>
            <a:endParaRPr lang="zh-CN" altLang="en-US" dirty="0"/>
          </a:p>
        </p:txBody>
      </p:sp>
      <p:sp>
        <p:nvSpPr>
          <p:cNvPr id="4" name="灯片编号占位符 3">
            <a:extLst>
              <a:ext uri="{FF2B5EF4-FFF2-40B4-BE49-F238E27FC236}">
                <a16:creationId xmlns:a16="http://schemas.microsoft.com/office/drawing/2014/main" id="{BF84066C-1F58-42D3-A807-7E6F33301B49}"/>
              </a:ext>
            </a:extLst>
          </p:cNvPr>
          <p:cNvSpPr>
            <a:spLocks noGrp="1"/>
          </p:cNvSpPr>
          <p:nvPr>
            <p:ph type="sldNum" sz="quarter" idx="12"/>
          </p:nvPr>
        </p:nvSpPr>
        <p:spPr/>
        <p:txBody>
          <a:bodyPr/>
          <a:lstStyle/>
          <a:p>
            <a:fld id="{0C913308-F349-4B6D-A68A-DD1791B4A57B}" type="slidenum">
              <a:rPr lang="zh-CN" altLang="en-US" smtClean="0"/>
              <a:pPr/>
              <a:t>26</a:t>
            </a:fld>
            <a:endParaRPr lang="zh-CN" altLang="en-US" dirty="0"/>
          </a:p>
        </p:txBody>
      </p:sp>
      <p:cxnSp>
        <p:nvCxnSpPr>
          <p:cNvPr id="6" name="直接连接符 5">
            <a:extLst>
              <a:ext uri="{FF2B5EF4-FFF2-40B4-BE49-F238E27FC236}">
                <a16:creationId xmlns:a16="http://schemas.microsoft.com/office/drawing/2014/main" id="{E771DF08-2E99-4F80-AEA3-99F87BC304F9}"/>
              </a:ext>
            </a:extLst>
          </p:cNvPr>
          <p:cNvCxnSpPr/>
          <p:nvPr/>
        </p:nvCxnSpPr>
        <p:spPr>
          <a:xfrm>
            <a:off x="2351584" y="2060848"/>
            <a:ext cx="0" cy="3384376"/>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直接连接符 7">
            <a:extLst>
              <a:ext uri="{FF2B5EF4-FFF2-40B4-BE49-F238E27FC236}">
                <a16:creationId xmlns:a16="http://schemas.microsoft.com/office/drawing/2014/main" id="{15A105B3-A966-4185-8EE4-DFC55B3BD1D6}"/>
              </a:ext>
            </a:extLst>
          </p:cNvPr>
          <p:cNvCxnSpPr/>
          <p:nvPr/>
        </p:nvCxnSpPr>
        <p:spPr>
          <a:xfrm>
            <a:off x="2351584" y="5445224"/>
            <a:ext cx="5760640" cy="0"/>
          </a:xfrm>
          <a:prstGeom prst="line">
            <a:avLst/>
          </a:prstGeom>
          <a:ln w="28575"/>
        </p:spPr>
        <p:style>
          <a:lnRef idx="1">
            <a:schemeClr val="dk1"/>
          </a:lnRef>
          <a:fillRef idx="0">
            <a:schemeClr val="dk1"/>
          </a:fillRef>
          <a:effectRef idx="0">
            <a:schemeClr val="dk1"/>
          </a:effectRef>
          <a:fontRef idx="minor">
            <a:schemeClr val="tx1"/>
          </a:fontRef>
        </p:style>
      </p:cxnSp>
      <p:sp>
        <p:nvSpPr>
          <p:cNvPr id="13" name="椭圆 12">
            <a:extLst>
              <a:ext uri="{FF2B5EF4-FFF2-40B4-BE49-F238E27FC236}">
                <a16:creationId xmlns:a16="http://schemas.microsoft.com/office/drawing/2014/main" id="{4B6022EB-E646-45D7-8D7E-2BC9B5CD5F4D}"/>
              </a:ext>
            </a:extLst>
          </p:cNvPr>
          <p:cNvSpPr/>
          <p:nvPr/>
        </p:nvSpPr>
        <p:spPr>
          <a:xfrm flipH="1">
            <a:off x="2305864" y="3391559"/>
            <a:ext cx="71993" cy="45719"/>
          </a:xfrm>
          <a:prstGeom prst="ellipse">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E4015846-D4AC-4057-9B2C-ED8F822792F0}"/>
              </a:ext>
            </a:extLst>
          </p:cNvPr>
          <p:cNvSpPr/>
          <p:nvPr/>
        </p:nvSpPr>
        <p:spPr>
          <a:xfrm flipH="1" flipV="1">
            <a:off x="4605330" y="3222707"/>
            <a:ext cx="72719" cy="87671"/>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0BF0C4BF-EE2A-4310-BAA0-6F5D99FB1E45}"/>
              </a:ext>
            </a:extLst>
          </p:cNvPr>
          <p:cNvSpPr txBox="1"/>
          <p:nvPr/>
        </p:nvSpPr>
        <p:spPr>
          <a:xfrm>
            <a:off x="7608168" y="5523903"/>
            <a:ext cx="1440155" cy="369332"/>
          </a:xfrm>
          <a:prstGeom prst="rect">
            <a:avLst/>
          </a:prstGeom>
          <a:noFill/>
        </p:spPr>
        <p:txBody>
          <a:bodyPr wrap="square" rtlCol="0">
            <a:spAutoFit/>
          </a:bodyPr>
          <a:lstStyle/>
          <a:p>
            <a:r>
              <a:rPr lang="zh-CN" altLang="en-US"/>
              <a:t>行权时间</a:t>
            </a:r>
            <a:endParaRPr lang="zh-CN" altLang="en-US" dirty="0"/>
          </a:p>
        </p:txBody>
      </p:sp>
      <p:sp>
        <p:nvSpPr>
          <p:cNvPr id="16" name="文本框 15">
            <a:extLst>
              <a:ext uri="{FF2B5EF4-FFF2-40B4-BE49-F238E27FC236}">
                <a16:creationId xmlns:a16="http://schemas.microsoft.com/office/drawing/2014/main" id="{FE3F698C-99E6-49D0-A83E-B69A229BA964}"/>
              </a:ext>
            </a:extLst>
          </p:cNvPr>
          <p:cNvSpPr txBox="1"/>
          <p:nvPr/>
        </p:nvSpPr>
        <p:spPr>
          <a:xfrm>
            <a:off x="2279576" y="5661248"/>
            <a:ext cx="288030" cy="369332"/>
          </a:xfrm>
          <a:prstGeom prst="rect">
            <a:avLst/>
          </a:prstGeom>
          <a:noFill/>
        </p:spPr>
        <p:txBody>
          <a:bodyPr wrap="square" rtlCol="0">
            <a:spAutoFit/>
          </a:bodyPr>
          <a:lstStyle/>
          <a:p>
            <a:r>
              <a:rPr lang="en-US" altLang="zh-CN" dirty="0"/>
              <a:t>t</a:t>
            </a:r>
            <a:endParaRPr lang="zh-CN" altLang="en-US" dirty="0"/>
          </a:p>
        </p:txBody>
      </p:sp>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2734576A-AEAA-442B-BB7F-6257FA091C3A}"/>
                  </a:ext>
                </a:extLst>
              </p:cNvPr>
              <p:cNvSpPr txBox="1"/>
              <p:nvPr/>
            </p:nvSpPr>
            <p:spPr>
              <a:xfrm>
                <a:off x="4472071" y="5648120"/>
                <a:ext cx="36753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𝜏</m:t>
                      </m:r>
                    </m:oMath>
                  </m:oMathPara>
                </a14:m>
                <a:endParaRPr lang="zh-CN" altLang="en-US" dirty="0"/>
              </a:p>
            </p:txBody>
          </p:sp>
        </mc:Choice>
        <mc:Fallback xmlns="">
          <p:sp>
            <p:nvSpPr>
              <p:cNvPr id="17" name="文本框 16">
                <a:extLst>
                  <a:ext uri="{FF2B5EF4-FFF2-40B4-BE49-F238E27FC236}">
                    <a16:creationId xmlns:a16="http://schemas.microsoft.com/office/drawing/2014/main" id="{2734576A-AEAA-442B-BB7F-6257FA091C3A}"/>
                  </a:ext>
                </a:extLst>
              </p:cNvPr>
              <p:cNvSpPr txBox="1">
                <a:spLocks noRot="1" noChangeAspect="1" noMove="1" noResize="1" noEditPoints="1" noAdjustHandles="1" noChangeArrowheads="1" noChangeShapeType="1" noTextEdit="1"/>
              </p:cNvSpPr>
              <p:nvPr/>
            </p:nvSpPr>
            <p:spPr>
              <a:xfrm>
                <a:off x="4472071" y="5648120"/>
                <a:ext cx="367537" cy="369332"/>
              </a:xfrm>
              <a:prstGeom prst="rect">
                <a:avLst/>
              </a:prstGeom>
              <a:blipFill>
                <a:blip r:embed="rId2"/>
                <a:stretch>
                  <a:fillRect/>
                </a:stretch>
              </a:blipFill>
            </p:spPr>
            <p:txBody>
              <a:bodyPr/>
              <a:lstStyle/>
              <a:p>
                <a:r>
                  <a:rPr lang="zh-CN" altLang="en-US">
                    <a:noFill/>
                  </a:rPr>
                  <a:t> </a:t>
                </a:r>
              </a:p>
            </p:txBody>
          </p:sp>
        </mc:Fallback>
      </mc:AlternateContent>
      <p:sp>
        <p:nvSpPr>
          <p:cNvPr id="19" name="文本框 18">
            <a:extLst>
              <a:ext uri="{FF2B5EF4-FFF2-40B4-BE49-F238E27FC236}">
                <a16:creationId xmlns:a16="http://schemas.microsoft.com/office/drawing/2014/main" id="{EE40EADF-6AEC-4084-83A4-B220DE7CA72D}"/>
              </a:ext>
            </a:extLst>
          </p:cNvPr>
          <p:cNvSpPr txBox="1"/>
          <p:nvPr/>
        </p:nvSpPr>
        <p:spPr>
          <a:xfrm>
            <a:off x="7284825" y="5708569"/>
            <a:ext cx="288030" cy="369332"/>
          </a:xfrm>
          <a:prstGeom prst="rect">
            <a:avLst/>
          </a:prstGeom>
          <a:noFill/>
        </p:spPr>
        <p:txBody>
          <a:bodyPr wrap="square" rtlCol="0">
            <a:spAutoFit/>
          </a:bodyPr>
          <a:lstStyle/>
          <a:p>
            <a:r>
              <a:rPr lang="en-US" altLang="zh-CN" dirty="0"/>
              <a:t>T</a:t>
            </a:r>
            <a:endParaRPr lang="zh-CN" altLang="en-US" dirty="0"/>
          </a:p>
        </p:txBody>
      </p:sp>
      <p:sp>
        <p:nvSpPr>
          <p:cNvPr id="20" name="文本框 19">
            <a:extLst>
              <a:ext uri="{FF2B5EF4-FFF2-40B4-BE49-F238E27FC236}">
                <a16:creationId xmlns:a16="http://schemas.microsoft.com/office/drawing/2014/main" id="{340EFE6E-7620-4EAF-9643-2E23276B1B0A}"/>
              </a:ext>
            </a:extLst>
          </p:cNvPr>
          <p:cNvSpPr txBox="1"/>
          <p:nvPr/>
        </p:nvSpPr>
        <p:spPr>
          <a:xfrm>
            <a:off x="1822375" y="1665988"/>
            <a:ext cx="1105263" cy="369332"/>
          </a:xfrm>
          <a:prstGeom prst="rect">
            <a:avLst/>
          </a:prstGeom>
          <a:noFill/>
        </p:spPr>
        <p:txBody>
          <a:bodyPr wrap="square" rtlCol="0">
            <a:spAutoFit/>
          </a:bodyPr>
          <a:lstStyle/>
          <a:p>
            <a:r>
              <a:rPr lang="zh-CN" altLang="en-US"/>
              <a:t>内在价值</a:t>
            </a:r>
            <a:endParaRPr lang="zh-CN" altLang="en-US" dirty="0"/>
          </a:p>
        </p:txBody>
      </p:sp>
      <p:sp>
        <p:nvSpPr>
          <p:cNvPr id="9" name="文本框 8">
            <a:extLst>
              <a:ext uri="{FF2B5EF4-FFF2-40B4-BE49-F238E27FC236}">
                <a16:creationId xmlns:a16="http://schemas.microsoft.com/office/drawing/2014/main" id="{05323FB4-1BAA-4383-B915-9D94B9D024B0}"/>
              </a:ext>
            </a:extLst>
          </p:cNvPr>
          <p:cNvSpPr txBox="1"/>
          <p:nvPr/>
        </p:nvSpPr>
        <p:spPr>
          <a:xfrm>
            <a:off x="4699478" y="3448594"/>
            <a:ext cx="646331" cy="369332"/>
          </a:xfrm>
          <a:prstGeom prst="rect">
            <a:avLst/>
          </a:prstGeom>
          <a:noFill/>
        </p:spPr>
        <p:txBody>
          <a:bodyPr wrap="none" rtlCol="0">
            <a:spAutoFit/>
          </a:bodyPr>
          <a:lstStyle/>
          <a:p>
            <a:r>
              <a:rPr lang="zh-CN" altLang="en-US" dirty="0"/>
              <a:t>除息</a:t>
            </a:r>
          </a:p>
        </p:txBody>
      </p:sp>
      <p:cxnSp>
        <p:nvCxnSpPr>
          <p:cNvPr id="25" name="直接连接符 24">
            <a:extLst>
              <a:ext uri="{FF2B5EF4-FFF2-40B4-BE49-F238E27FC236}">
                <a16:creationId xmlns:a16="http://schemas.microsoft.com/office/drawing/2014/main" id="{96B7DD53-47CD-49BD-8D0B-8D512B7882BF}"/>
              </a:ext>
            </a:extLst>
          </p:cNvPr>
          <p:cNvCxnSpPr>
            <a:cxnSpLocks/>
          </p:cNvCxnSpPr>
          <p:nvPr/>
        </p:nvCxnSpPr>
        <p:spPr>
          <a:xfrm>
            <a:off x="7414745" y="3559872"/>
            <a:ext cx="22211" cy="1885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2F1AFF2-E385-45B2-B712-F0AE5B09D237}"/>
              </a:ext>
            </a:extLst>
          </p:cNvPr>
          <p:cNvCxnSpPr>
            <a:cxnSpLocks/>
          </p:cNvCxnSpPr>
          <p:nvPr/>
        </p:nvCxnSpPr>
        <p:spPr>
          <a:xfrm>
            <a:off x="2351584" y="3429000"/>
            <a:ext cx="2328022" cy="504056"/>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33" name="直接连接符 32">
            <a:extLst>
              <a:ext uri="{FF2B5EF4-FFF2-40B4-BE49-F238E27FC236}">
                <a16:creationId xmlns:a16="http://schemas.microsoft.com/office/drawing/2014/main" id="{D5B89B9F-9155-415F-868F-0E66E1A55DFB}"/>
              </a:ext>
            </a:extLst>
          </p:cNvPr>
          <p:cNvCxnSpPr>
            <a:cxnSpLocks/>
          </p:cNvCxnSpPr>
          <p:nvPr/>
        </p:nvCxnSpPr>
        <p:spPr>
          <a:xfrm>
            <a:off x="4642658" y="3284984"/>
            <a:ext cx="2786182" cy="2748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CB86BBE-363F-49AB-A353-E579027471D6}"/>
              </a:ext>
            </a:extLst>
          </p:cNvPr>
          <p:cNvCxnSpPr>
            <a:cxnSpLocks/>
          </p:cNvCxnSpPr>
          <p:nvPr/>
        </p:nvCxnSpPr>
        <p:spPr>
          <a:xfrm>
            <a:off x="4655840" y="3284984"/>
            <a:ext cx="22211" cy="2160365"/>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文本框 39">
                <a:extLst>
                  <a:ext uri="{FF2B5EF4-FFF2-40B4-BE49-F238E27FC236}">
                    <a16:creationId xmlns:a16="http://schemas.microsoft.com/office/drawing/2014/main" id="{3F409727-B78D-4B7F-A64B-06CC554C128A}"/>
                  </a:ext>
                </a:extLst>
              </p:cNvPr>
              <p:cNvSpPr txBox="1"/>
              <p:nvPr/>
            </p:nvSpPr>
            <p:spPr>
              <a:xfrm>
                <a:off x="2320917" y="3077872"/>
                <a:ext cx="800550" cy="369332"/>
              </a:xfrm>
              <a:prstGeom prst="rect">
                <a:avLst/>
              </a:prstGeom>
              <a:noFill/>
            </p:spPr>
            <p:txBody>
              <a:bodyPr wrap="square">
                <a:spAutoFit/>
              </a:bodyPr>
              <a:lstStyle/>
              <a:p>
                <a:r>
                  <a:rPr lang="en-US" altLang="zh-CN" sz="1800" dirty="0">
                    <a:solidFill>
                      <a:srgbClr val="000000"/>
                    </a:solidFill>
                    <a:ea typeface="宋体"/>
                    <a:cs typeface="Times New Roman"/>
                  </a:rPr>
                  <a:t>K</a:t>
                </a:r>
                <a14:m>
                  <m:oMath xmlns:m="http://schemas.openxmlformats.org/officeDocument/2006/math">
                    <m:r>
                      <a:rPr lang="en-US" altLang="zh-CN" sz="1800" i="1" dirty="0" smtClean="0">
                        <a:solidFill>
                          <a:srgbClr val="000000"/>
                        </a:solidFill>
                        <a:latin typeface="Cambria Math"/>
                        <a:ea typeface="宋体"/>
                        <a:cs typeface="Times New Roman"/>
                      </a:rPr>
                      <m:t>−</m:t>
                    </m:r>
                    <m:r>
                      <a:rPr lang="en-US" altLang="zh-CN" sz="1800" i="1" dirty="0" smtClean="0">
                        <a:solidFill>
                          <a:srgbClr val="000000"/>
                        </a:solidFill>
                        <a:latin typeface="Cambria Math"/>
                        <a:ea typeface="宋体"/>
                        <a:cs typeface="Times New Roman"/>
                      </a:rPr>
                      <m:t>𝑆</m:t>
                    </m:r>
                  </m:oMath>
                </a14:m>
                <a:endParaRPr lang="zh-CN" altLang="en-US" dirty="0"/>
              </a:p>
            </p:txBody>
          </p:sp>
        </mc:Choice>
        <mc:Fallback xmlns="">
          <p:sp>
            <p:nvSpPr>
              <p:cNvPr id="40" name="文本框 39">
                <a:extLst>
                  <a:ext uri="{FF2B5EF4-FFF2-40B4-BE49-F238E27FC236}">
                    <a16:creationId xmlns:a16="http://schemas.microsoft.com/office/drawing/2014/main" id="{3F409727-B78D-4B7F-A64B-06CC554C128A}"/>
                  </a:ext>
                </a:extLst>
              </p:cNvPr>
              <p:cNvSpPr txBox="1">
                <a:spLocks noRot="1" noChangeAspect="1" noMove="1" noResize="1" noEditPoints="1" noAdjustHandles="1" noChangeArrowheads="1" noChangeShapeType="1" noTextEdit="1"/>
              </p:cNvSpPr>
              <p:nvPr/>
            </p:nvSpPr>
            <p:spPr>
              <a:xfrm>
                <a:off x="2320917" y="3077872"/>
                <a:ext cx="800550" cy="369332"/>
              </a:xfrm>
              <a:prstGeom prst="rect">
                <a:avLst/>
              </a:prstGeom>
              <a:blipFill>
                <a:blip r:embed="rId3"/>
                <a:stretch>
                  <a:fillRect l="-6870" t="-10000" b="-2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2" name="文本框 41">
                <a:extLst>
                  <a:ext uri="{FF2B5EF4-FFF2-40B4-BE49-F238E27FC236}">
                    <a16:creationId xmlns:a16="http://schemas.microsoft.com/office/drawing/2014/main" id="{104635FC-9AD7-443D-9A35-61CC3E226CCB}"/>
                  </a:ext>
                </a:extLst>
              </p:cNvPr>
              <p:cNvSpPr txBox="1"/>
              <p:nvPr/>
            </p:nvSpPr>
            <p:spPr>
              <a:xfrm>
                <a:off x="3764161" y="2824854"/>
                <a:ext cx="2187823" cy="387927"/>
              </a:xfrm>
              <a:prstGeom prst="rect">
                <a:avLst/>
              </a:prstGeom>
              <a:noFill/>
            </p:spPr>
            <p:txBody>
              <a:bodyPr wrap="square">
                <a:spAutoFit/>
              </a:bodyPr>
              <a:lstStyle/>
              <a:p>
                <a:r>
                  <a:rPr lang="en-US" altLang="zh-CN" sz="1800" dirty="0">
                    <a:solidFill>
                      <a:srgbClr val="000000"/>
                    </a:solidFill>
                    <a:ea typeface="宋体"/>
                    <a:cs typeface="Times New Roman"/>
                  </a:rPr>
                  <a:t>K</a:t>
                </a:r>
                <a14:m>
                  <m:oMath xmlns:m="http://schemas.openxmlformats.org/officeDocument/2006/math">
                    <m:sSup>
                      <m:sSupPr>
                        <m:ctrlPr>
                          <a:rPr lang="en-US" altLang="zh-CN" sz="1800" i="1" dirty="0">
                            <a:solidFill>
                              <a:srgbClr val="000000"/>
                            </a:solidFill>
                            <a:latin typeface="Cambria Math" panose="02040503050406030204" pitchFamily="18" charset="0"/>
                            <a:ea typeface="宋体"/>
                            <a:cs typeface="Times New Roman"/>
                          </a:rPr>
                        </m:ctrlPr>
                      </m:sSupPr>
                      <m:e>
                        <m:r>
                          <a:rPr lang="en-US" altLang="zh-CN" sz="1800" i="1" dirty="0">
                            <a:solidFill>
                              <a:srgbClr val="000000"/>
                            </a:solidFill>
                            <a:latin typeface="Cambria Math"/>
                            <a:ea typeface="宋体"/>
                            <a:cs typeface="Times New Roman"/>
                          </a:rPr>
                          <m:t>𝑒</m:t>
                        </m:r>
                      </m:e>
                      <m:sup>
                        <m:r>
                          <a:rPr lang="en-US" altLang="zh-CN" sz="1800" i="1" dirty="0">
                            <a:solidFill>
                              <a:srgbClr val="000000"/>
                            </a:solidFill>
                            <a:latin typeface="Cambria Math"/>
                            <a:ea typeface="宋体"/>
                            <a:cs typeface="Times New Roman"/>
                          </a:rPr>
                          <m:t>−</m:t>
                        </m:r>
                        <m:sSub>
                          <m:sSubPr>
                            <m:ctrlPr>
                              <a:rPr lang="en-US" altLang="zh-CN" sz="1800" i="1" dirty="0">
                                <a:solidFill>
                                  <a:srgbClr val="000000"/>
                                </a:solidFill>
                                <a:latin typeface="Cambria Math" panose="02040503050406030204" pitchFamily="18" charset="0"/>
                                <a:ea typeface="宋体"/>
                                <a:cs typeface="Times New Roman"/>
                              </a:rPr>
                            </m:ctrlPr>
                          </m:sSubPr>
                          <m:e>
                            <m:r>
                              <a:rPr lang="en-US" altLang="zh-CN" sz="1800" i="1" dirty="0">
                                <a:solidFill>
                                  <a:srgbClr val="000000"/>
                                </a:solidFill>
                                <a:latin typeface="Cambria Math"/>
                                <a:ea typeface="宋体"/>
                                <a:cs typeface="Times New Roman"/>
                              </a:rPr>
                              <m:t>𝑟</m:t>
                            </m:r>
                          </m:e>
                          <m:sub>
                            <m:r>
                              <a:rPr lang="zh-CN" altLang="en-US" sz="1800" i="1" dirty="0">
                                <a:solidFill>
                                  <a:srgbClr val="000000"/>
                                </a:solidFill>
                                <a:latin typeface="Cambria Math"/>
                                <a:ea typeface="宋体"/>
                                <a:cs typeface="Times New Roman"/>
                              </a:rPr>
                              <m:t>𝜏</m:t>
                            </m:r>
                          </m:sub>
                        </m:sSub>
                        <m:d>
                          <m:dPr>
                            <m:ctrlPr>
                              <a:rPr lang="en-US" altLang="zh-CN" sz="1800" i="1" dirty="0">
                                <a:solidFill>
                                  <a:srgbClr val="000000"/>
                                </a:solidFill>
                                <a:latin typeface="Cambria Math" panose="02040503050406030204" pitchFamily="18" charset="0"/>
                                <a:ea typeface="宋体"/>
                                <a:cs typeface="Times New Roman"/>
                              </a:rPr>
                            </m:ctrlPr>
                          </m:dPr>
                          <m:e>
                            <m:r>
                              <a:rPr lang="zh-CN" altLang="en-US" sz="1800" i="1" dirty="0">
                                <a:solidFill>
                                  <a:srgbClr val="000000"/>
                                </a:solidFill>
                                <a:latin typeface="Cambria Math"/>
                                <a:ea typeface="宋体"/>
                                <a:cs typeface="Times New Roman"/>
                              </a:rPr>
                              <m:t>𝜏</m:t>
                            </m:r>
                            <m:r>
                              <a:rPr lang="en-US" altLang="zh-CN" sz="1800" i="1" dirty="0">
                                <a:solidFill>
                                  <a:srgbClr val="000000"/>
                                </a:solidFill>
                                <a:latin typeface="Cambria Math"/>
                                <a:ea typeface="宋体"/>
                                <a:cs typeface="Times New Roman"/>
                              </a:rPr>
                              <m:t>−</m:t>
                            </m:r>
                            <m:r>
                              <a:rPr lang="en-US" altLang="zh-CN" sz="1800" i="1" dirty="0">
                                <a:solidFill>
                                  <a:srgbClr val="000000"/>
                                </a:solidFill>
                                <a:latin typeface="Cambria Math"/>
                                <a:ea typeface="宋体"/>
                                <a:cs typeface="Times New Roman"/>
                              </a:rPr>
                              <m:t>𝑡</m:t>
                            </m:r>
                          </m:e>
                        </m:d>
                      </m:sup>
                    </m:sSup>
                    <m:r>
                      <a:rPr lang="en-US" altLang="zh-CN" sz="1800" i="1" dirty="0">
                        <a:solidFill>
                          <a:srgbClr val="000000"/>
                        </a:solidFill>
                        <a:latin typeface="Cambria Math"/>
                        <a:ea typeface="宋体"/>
                        <a:cs typeface="Times New Roman"/>
                      </a:rPr>
                      <m:t>−</m:t>
                    </m:r>
                    <m:d>
                      <m:dPr>
                        <m:ctrlPr>
                          <a:rPr lang="en-US" altLang="zh-CN" sz="1800" i="1" dirty="0">
                            <a:solidFill>
                              <a:srgbClr val="000000"/>
                            </a:solidFill>
                            <a:latin typeface="Cambria Math" panose="02040503050406030204" pitchFamily="18" charset="0"/>
                            <a:ea typeface="宋体"/>
                            <a:cs typeface="Times New Roman"/>
                          </a:rPr>
                        </m:ctrlPr>
                      </m:dPr>
                      <m:e>
                        <m:r>
                          <a:rPr lang="en-US" altLang="zh-CN" sz="1800" i="1" dirty="0">
                            <a:solidFill>
                              <a:srgbClr val="000000"/>
                            </a:solidFill>
                            <a:latin typeface="Cambria Math"/>
                            <a:ea typeface="宋体"/>
                            <a:cs typeface="Times New Roman"/>
                          </a:rPr>
                          <m:t>𝑆</m:t>
                        </m:r>
                        <m:r>
                          <a:rPr lang="en-US" altLang="zh-CN" sz="1800" i="1" dirty="0">
                            <a:solidFill>
                              <a:srgbClr val="000000"/>
                            </a:solidFill>
                            <a:latin typeface="Cambria Math"/>
                            <a:ea typeface="宋体"/>
                            <a:cs typeface="Times New Roman"/>
                          </a:rPr>
                          <m:t>−</m:t>
                        </m:r>
                        <m:r>
                          <a:rPr lang="en-US" altLang="zh-CN" sz="1800" i="1" dirty="0">
                            <a:solidFill>
                              <a:srgbClr val="000000"/>
                            </a:solidFill>
                            <a:latin typeface="Cambria Math"/>
                            <a:ea typeface="宋体"/>
                            <a:cs typeface="Times New Roman"/>
                          </a:rPr>
                          <m:t>𝐼</m:t>
                        </m:r>
                      </m:e>
                    </m:d>
                  </m:oMath>
                </a14:m>
                <a:endParaRPr lang="zh-CN" altLang="en-US" dirty="0"/>
              </a:p>
            </p:txBody>
          </p:sp>
        </mc:Choice>
        <mc:Fallback xmlns="">
          <p:sp>
            <p:nvSpPr>
              <p:cNvPr id="42" name="文本框 41">
                <a:extLst>
                  <a:ext uri="{FF2B5EF4-FFF2-40B4-BE49-F238E27FC236}">
                    <a16:creationId xmlns:a16="http://schemas.microsoft.com/office/drawing/2014/main" id="{104635FC-9AD7-443D-9A35-61CC3E226CCB}"/>
                  </a:ext>
                </a:extLst>
              </p:cNvPr>
              <p:cNvSpPr txBox="1">
                <a:spLocks noRot="1" noChangeAspect="1" noMove="1" noResize="1" noEditPoints="1" noAdjustHandles="1" noChangeArrowheads="1" noChangeShapeType="1" noTextEdit="1"/>
              </p:cNvSpPr>
              <p:nvPr/>
            </p:nvSpPr>
            <p:spPr>
              <a:xfrm>
                <a:off x="3764161" y="2824854"/>
                <a:ext cx="2187823" cy="387927"/>
              </a:xfrm>
              <a:prstGeom prst="rect">
                <a:avLst/>
              </a:prstGeom>
              <a:blipFill>
                <a:blip r:embed="rId4"/>
                <a:stretch>
                  <a:fillRect l="-2228" t="-3125" b="-23438"/>
                </a:stretch>
              </a:blipFill>
            </p:spPr>
            <p:txBody>
              <a:bodyPr/>
              <a:lstStyle/>
              <a:p>
                <a:r>
                  <a:rPr lang="zh-CN" altLang="en-US">
                    <a:noFill/>
                  </a:rPr>
                  <a:t> </a:t>
                </a:r>
              </a:p>
            </p:txBody>
          </p:sp>
        </mc:Fallback>
      </mc:AlternateContent>
      <p:sp>
        <p:nvSpPr>
          <p:cNvPr id="43" name="箭头: 上 42">
            <a:extLst>
              <a:ext uri="{FF2B5EF4-FFF2-40B4-BE49-F238E27FC236}">
                <a16:creationId xmlns:a16="http://schemas.microsoft.com/office/drawing/2014/main" id="{3C2FA98B-FA9A-4AFE-B093-22DB290DEDC4}"/>
              </a:ext>
            </a:extLst>
          </p:cNvPr>
          <p:cNvSpPr/>
          <p:nvPr/>
        </p:nvSpPr>
        <p:spPr>
          <a:xfrm>
            <a:off x="4602968" y="3372655"/>
            <a:ext cx="98591" cy="49296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8ECBBB67-A1E1-47B6-AC0D-99E8D3E64996}"/>
              </a:ext>
            </a:extLst>
          </p:cNvPr>
          <p:cNvSpPr txBox="1"/>
          <p:nvPr/>
        </p:nvSpPr>
        <p:spPr>
          <a:xfrm>
            <a:off x="3121467" y="2199679"/>
            <a:ext cx="877163" cy="369332"/>
          </a:xfrm>
          <a:prstGeom prst="rect">
            <a:avLst/>
          </a:prstGeom>
          <a:noFill/>
        </p:spPr>
        <p:txBody>
          <a:bodyPr wrap="none" rtlCol="0">
            <a:spAutoFit/>
          </a:bodyPr>
          <a:lstStyle/>
          <a:p>
            <a:r>
              <a:rPr lang="zh-CN" altLang="en-US" dirty="0"/>
              <a:t>比大小</a:t>
            </a:r>
          </a:p>
        </p:txBody>
      </p:sp>
      <p:cxnSp>
        <p:nvCxnSpPr>
          <p:cNvPr id="46" name="直接箭头连接符 45">
            <a:extLst>
              <a:ext uri="{FF2B5EF4-FFF2-40B4-BE49-F238E27FC236}">
                <a16:creationId xmlns:a16="http://schemas.microsoft.com/office/drawing/2014/main" id="{C7B6F84A-9656-4CC4-A594-08B94EDD7A39}"/>
              </a:ext>
            </a:extLst>
          </p:cNvPr>
          <p:cNvCxnSpPr/>
          <p:nvPr/>
        </p:nvCxnSpPr>
        <p:spPr>
          <a:xfrm flipH="1">
            <a:off x="2783632" y="2592020"/>
            <a:ext cx="337835" cy="516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448544C5-0971-4A63-9271-9091B8E67572}"/>
              </a:ext>
            </a:extLst>
          </p:cNvPr>
          <p:cNvCxnSpPr/>
          <p:nvPr/>
        </p:nvCxnSpPr>
        <p:spPr>
          <a:xfrm>
            <a:off x="3935760" y="2533388"/>
            <a:ext cx="667208" cy="317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825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完美市场中期权的内在价值</a:t>
            </a:r>
          </a:p>
        </p:txBody>
      </p:sp>
      <mc:AlternateContent xmlns:mc="http://schemas.openxmlformats.org/markup-compatibility/2006" xmlns:a14="http://schemas.microsoft.com/office/drawing/2010/main">
        <mc:Choice Requires="a14">
          <p:graphicFrame>
            <p:nvGraphicFramePr>
              <p:cNvPr id="5" name="内容占位符 4"/>
              <p:cNvGraphicFramePr>
                <a:graphicFrameLocks noGrp="1"/>
              </p:cNvGraphicFramePr>
              <p:nvPr>
                <p:ph idx="1"/>
                <p:extLst>
                  <p:ext uri="{D42A27DB-BD31-4B8C-83A1-F6EECF244321}">
                    <p14:modId xmlns:p14="http://schemas.microsoft.com/office/powerpoint/2010/main" val="2496370795"/>
                  </p:ext>
                </p:extLst>
              </p:nvPr>
            </p:nvGraphicFramePr>
            <p:xfrm>
              <a:off x="1703512" y="1196757"/>
              <a:ext cx="8712968" cy="5256581"/>
            </p:xfrm>
            <a:graphic>
              <a:graphicData uri="http://schemas.openxmlformats.org/drawingml/2006/table">
                <a:tbl>
                  <a:tblPr firstRow="1" firstCol="1" bandRow="1"/>
                  <a:tblGrid>
                    <a:gridCol w="495190">
                      <a:extLst>
                        <a:ext uri="{9D8B030D-6E8A-4147-A177-3AD203B41FA5}">
                          <a16:colId xmlns:a16="http://schemas.microsoft.com/office/drawing/2014/main" val="20000"/>
                        </a:ext>
                      </a:extLst>
                    </a:gridCol>
                    <a:gridCol w="495190">
                      <a:extLst>
                        <a:ext uri="{9D8B030D-6E8A-4147-A177-3AD203B41FA5}">
                          <a16:colId xmlns:a16="http://schemas.microsoft.com/office/drawing/2014/main" val="20001"/>
                        </a:ext>
                      </a:extLst>
                    </a:gridCol>
                    <a:gridCol w="1025844">
                      <a:extLst>
                        <a:ext uri="{9D8B030D-6E8A-4147-A177-3AD203B41FA5}">
                          <a16:colId xmlns:a16="http://schemas.microsoft.com/office/drawing/2014/main" val="20002"/>
                        </a:ext>
                      </a:extLst>
                    </a:gridCol>
                    <a:gridCol w="3816424">
                      <a:extLst>
                        <a:ext uri="{9D8B030D-6E8A-4147-A177-3AD203B41FA5}">
                          <a16:colId xmlns:a16="http://schemas.microsoft.com/office/drawing/2014/main" val="20003"/>
                        </a:ext>
                      </a:extLst>
                    </a:gridCol>
                    <a:gridCol w="2880320">
                      <a:extLst>
                        <a:ext uri="{9D8B030D-6E8A-4147-A177-3AD203B41FA5}">
                          <a16:colId xmlns:a16="http://schemas.microsoft.com/office/drawing/2014/main" val="20004"/>
                        </a:ext>
                      </a:extLst>
                    </a:gridCol>
                  </a:tblGrid>
                  <a:tr h="477871">
                    <a:tc gridSpan="3">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分类</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用远期价格表示</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用现货价格表示</a:t>
                          </a:r>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7871">
                    <a:tc rowSpan="5">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看</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涨</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期</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权</a:t>
                          </a:r>
                          <a:endParaRPr lang="zh-CN" sz="16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欧</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200" b="1" i="1" kern="100">
                                        <a:effectLst/>
                                        <a:latin typeface="Cambria Math" panose="02040503050406030204" pitchFamily="18" charset="0"/>
                                        <a:ea typeface="Cambria Math"/>
                                        <a:cs typeface="Times New Roman"/>
                                      </a:rPr>
                                    </m:ctrlPr>
                                  </m:funcPr>
                                  <m:fName>
                                    <m:r>
                                      <a:rPr lang="en-US" sz="1200" b="1" i="1" kern="100">
                                        <a:effectLst/>
                                        <a:latin typeface="Cambria Math"/>
                                        <a:ea typeface="宋体"/>
                                        <a:cs typeface="Times New Roman"/>
                                      </a:rPr>
                                      <m:t>𝒎𝒂𝒙</m:t>
                                    </m:r>
                                  </m:fName>
                                  <m:e>
                                    <m:d>
                                      <m:dPr>
                                        <m:ctrlPr>
                                          <a:rPr lang="zh-CN" sz="1200" b="1" i="1" kern="100">
                                            <a:effectLst/>
                                            <a:latin typeface="Cambria Math" panose="02040503050406030204" pitchFamily="18" charset="0"/>
                                            <a:ea typeface="Cambria Math"/>
                                            <a:cs typeface="Times New Roman"/>
                                          </a:rPr>
                                        </m:ctrlPr>
                                      </m:dPr>
                                      <m:e>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𝑭</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e>
                                </m:func>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r>
                                      <a:rPr lang="zh-CN" altLang="en-US" sz="1200" b="1" i="1" kern="100">
                                        <a:effectLst/>
                                        <a:latin typeface="Cambria Math"/>
                                        <a:ea typeface="MS Gothic"/>
                                        <a:cs typeface="MS Gothic"/>
                                      </a:rPr>
                                      <m:t>−</m:t>
                                    </m:r>
                                    <m:r>
                                      <a:rPr lang="en-US" sz="1200" b="1" i="1" kern="100">
                                        <a:effectLst/>
                                        <a:latin typeface="Cambria Math"/>
                                        <a:ea typeface="宋体"/>
                                        <a:cs typeface="Times New Roman"/>
                                      </a:rPr>
                                      <m:t>𝑰</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红利率</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𝒒</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7871">
                    <a:tc vMerge="1">
                      <a:txBody>
                        <a:bodyPr/>
                        <a:lstStyle/>
                        <a:p>
                          <a:endParaRPr lang="zh-CN" altLang="en-US"/>
                        </a:p>
                      </a:txBody>
                      <a:tcPr/>
                    </a:tc>
                    <a:tc rowSpan="2">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美</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200" b="1" i="1" kern="100">
                                        <a:effectLst/>
                                        <a:latin typeface="Cambria Math" panose="02040503050406030204" pitchFamily="18" charset="0"/>
                                        <a:ea typeface="Cambria Math"/>
                                        <a:cs typeface="Times New Roman"/>
                                      </a:rPr>
                                    </m:ctrlPr>
                                  </m:funcPr>
                                  <m:fName>
                                    <m:r>
                                      <a:rPr lang="en-US" sz="1200" b="1" i="1" kern="100">
                                        <a:effectLst/>
                                        <a:latin typeface="Cambria Math"/>
                                        <a:ea typeface="宋体"/>
                                        <a:cs typeface="Times New Roman"/>
                                      </a:rPr>
                                      <m:t>𝒎𝒂𝒙</m:t>
                                    </m:r>
                                  </m:fName>
                                  <m:e>
                                    <m:d>
                                      <m:dPr>
                                        <m:ctrlPr>
                                          <a:rPr lang="zh-CN" sz="1200" b="1" i="1" kern="100">
                                            <a:effectLst/>
                                            <a:latin typeface="Cambria Math" panose="02040503050406030204" pitchFamily="18" charset="0"/>
                                            <a:ea typeface="Cambria Math"/>
                                            <a:cs typeface="Times New Roman"/>
                                          </a:rPr>
                                        </m:ctrlPr>
                                      </m:dPr>
                                      <m:e>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𝑭</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e>
                                </m:func>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𝐦𝐚𝐱</m:t>
                                </m:r>
                                <m:d>
                                  <m:dPr>
                                    <m:ctrlPr>
                                      <a:rPr lang="zh-CN" sz="1200" b="1" i="1" kern="100">
                                        <a:effectLst/>
                                        <a:latin typeface="Cambria Math" panose="02040503050406030204" pitchFamily="18" charset="0"/>
                                        <a:ea typeface="Cambria Math"/>
                                        <a:cs typeface="Times New Roman"/>
                                      </a:rPr>
                                    </m:ctrlPr>
                                  </m:dPr>
                                  <m:e>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𝑭</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𝒕</m:t>
                                            </m:r>
                                            <m:r>
                                              <a:rPr lang="en-US" sz="1200" b="1" i="1" kern="100">
                                                <a:effectLst/>
                                                <a:latin typeface="Cambria Math"/>
                                                <a:ea typeface="宋体"/>
                                                <a:cs typeface="Times New Roman"/>
                                              </a:rPr>
                                              <m:t>,</m:t>
                                            </m:r>
                                            <m:r>
                                              <a:rPr lang="en-US" sz="1200" b="1" i="1" kern="100">
                                                <a:effectLst/>
                                                <a:latin typeface="Cambria Math"/>
                                                <a:ea typeface="宋体"/>
                                                <a:cs typeface="Times New Roman"/>
                                              </a:rPr>
                                              <m:t>𝝉</m:t>
                                            </m:r>
                                          </m:e>
                                        </m:d>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𝝉</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𝑭</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𝒕</m:t>
                                            </m:r>
                                            <m:r>
                                              <a:rPr lang="en-US" sz="1200" b="1" i="1" kern="100">
                                                <a:effectLst/>
                                                <a:latin typeface="Cambria Math"/>
                                                <a:ea typeface="宋体"/>
                                                <a:cs typeface="Times New Roman"/>
                                              </a:rPr>
                                              <m:t>,</m:t>
                                            </m:r>
                                            <m:r>
                                              <a:rPr lang="en-US" sz="1200" b="1" i="1" kern="100">
                                                <a:effectLst/>
                                                <a:latin typeface="Cambria Math"/>
                                                <a:ea typeface="宋体"/>
                                                <a:cs typeface="Times New Roman"/>
                                              </a:rPr>
                                              <m:t>𝑻</m:t>
                                            </m:r>
                                          </m:e>
                                        </m:d>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𝐦𝐚𝐱</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𝝉</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𝑰</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77871">
                    <a:tc rowSpan="5">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看</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跌</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期</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权</a:t>
                          </a:r>
                          <a:endParaRPr lang="zh-CN" sz="16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欧</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200" b="1" i="1" kern="100">
                                        <a:effectLst/>
                                        <a:latin typeface="Cambria Math" panose="02040503050406030204" pitchFamily="18" charset="0"/>
                                        <a:ea typeface="Cambria Math"/>
                                        <a:cs typeface="Times New Roman"/>
                                      </a:rPr>
                                    </m:ctrlPr>
                                  </m:funcPr>
                                  <m:fName>
                                    <m:r>
                                      <a:rPr lang="en-US" sz="1200" b="1" i="1" kern="100">
                                        <a:effectLst/>
                                        <a:latin typeface="Cambria Math"/>
                                        <a:ea typeface="宋体"/>
                                        <a:cs typeface="Times New Roman"/>
                                      </a:rPr>
                                      <m:t>𝒎𝒂𝒙</m:t>
                                    </m:r>
                                  </m:fName>
                                  <m:e>
                                    <m:d>
                                      <m:dPr>
                                        <m:ctrlPr>
                                          <a:rPr lang="zh-CN" sz="1200" b="1" i="1" kern="100">
                                            <a:effectLst/>
                                            <a:latin typeface="Cambria Math" panose="02040503050406030204" pitchFamily="18" charset="0"/>
                                            <a:ea typeface="Cambria Math"/>
                                            <a:cs typeface="Times New Roman"/>
                                          </a:rPr>
                                        </m:ctrlPr>
                                      </m:dPr>
                                      <m:e>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𝑭</m:t>
                                            </m:r>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e>
                                </m:func>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𝑺</m:t>
                                    </m:r>
                                    <m:r>
                                      <a:rPr lang="en-US" sz="1200" b="1" i="1" kern="100">
                                        <a:effectLst/>
                                        <a:latin typeface="Cambria Math"/>
                                        <a:ea typeface="宋体"/>
                                        <a:cs typeface="MS Gothic"/>
                                      </a:rPr>
                                      <m:t>+</m:t>
                                    </m:r>
                                    <m:r>
                                      <a:rPr lang="en-US" sz="1200" b="1" i="1" kern="100">
                                        <a:effectLst/>
                                        <a:latin typeface="Cambria Math"/>
                                        <a:ea typeface="宋体"/>
                                        <a:cs typeface="Times New Roman"/>
                                      </a:rPr>
                                      <m:t>𝑰</m:t>
                                    </m:r>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红利率</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zh-CN" altLang="en-US" sz="1200" b="1" i="1" kern="100">
                                        <a:effectLst/>
                                        <a:latin typeface="Cambria Math"/>
                                        <a:ea typeface="MS Gothic"/>
                                        <a:cs typeface="MS Gothic"/>
                                      </a:rPr>
                                      <m:t>−</m:t>
                                    </m:r>
                                    <m:r>
                                      <a:rPr lang="en-US" sz="1200" b="1" i="1" kern="100">
                                        <a:effectLst/>
                                        <a:latin typeface="Cambria Math"/>
                                        <a:ea typeface="宋体"/>
                                        <a:cs typeface="Times New Roman"/>
                                      </a:rPr>
                                      <m:t>𝑺</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𝒒</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𝑻</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77871">
                    <a:tc vMerge="1">
                      <a:txBody>
                        <a:bodyPr/>
                        <a:lstStyle/>
                        <a:p>
                          <a:endParaRPr lang="zh-CN" altLang="en-US"/>
                        </a:p>
                      </a:txBody>
                      <a:tcPr/>
                    </a:tc>
                    <a:tc rowSpan="2">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美</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无红利</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𝑭</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𝒕</m:t>
                                            </m:r>
                                            <m:r>
                                              <a:rPr lang="en-US" sz="1200" b="1" i="1" kern="100">
                                                <a:effectLst/>
                                                <a:latin typeface="Cambria Math"/>
                                                <a:ea typeface="宋体"/>
                                                <a:cs typeface="Times New Roman"/>
                                              </a:rPr>
                                              <m:t>,</m:t>
                                            </m:r>
                                            <m:r>
                                              <a:rPr lang="en-US" sz="1200" b="1" i="1" kern="100">
                                                <a:effectLst/>
                                                <a:latin typeface="Cambria Math"/>
                                                <a:ea typeface="宋体"/>
                                                <a:cs typeface="Times New Roman"/>
                                              </a:rPr>
                                              <m:t>𝑻</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𝒎𝒂𝒙</m:t>
                                </m:r>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有红利</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𝐦𝐚𝐱</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𝑭</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𝒕</m:t>
                                            </m:r>
                                            <m:r>
                                              <a:rPr lang="en-US" sz="1200" b="1" i="1" kern="100">
                                                <a:effectLst/>
                                                <a:latin typeface="Cambria Math"/>
                                                <a:ea typeface="宋体"/>
                                                <a:cs typeface="Times New Roman"/>
                                              </a:rPr>
                                              <m:t>,</m:t>
                                            </m:r>
                                            <m:r>
                                              <a:rPr lang="en-US" sz="1200" b="1" i="1" kern="100">
                                                <a:effectLst/>
                                                <a:latin typeface="Cambria Math"/>
                                                <a:ea typeface="宋体"/>
                                                <a:cs typeface="Times New Roman"/>
                                              </a:rPr>
                                              <m:t>𝑻</m:t>
                                            </m:r>
                                          </m:e>
                                        </m:d>
                                      </m:sup>
                                    </m:sSup>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𝑭</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𝒕</m:t>
                                            </m:r>
                                            <m:r>
                                              <a:rPr lang="en-US" sz="1200" b="1" i="1" kern="100">
                                                <a:effectLst/>
                                                <a:latin typeface="Cambria Math"/>
                                                <a:ea typeface="宋体"/>
                                                <a:cs typeface="Times New Roman"/>
                                              </a:rPr>
                                              <m:t>,</m:t>
                                            </m:r>
                                            <m:r>
                                              <a:rPr lang="en-US" sz="1200" b="1" i="1" kern="100">
                                                <a:effectLst/>
                                                <a:latin typeface="Cambria Math"/>
                                                <a:ea typeface="宋体"/>
                                                <a:cs typeface="Times New Roman"/>
                                              </a:rPr>
                                              <m:t>𝝉</m:t>
                                            </m:r>
                                          </m:e>
                                        </m:d>
                                      </m:e>
                                    </m:d>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𝝉</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200" b="1" i="1" kern="100">
                                    <a:effectLst/>
                                    <a:latin typeface="Cambria Math"/>
                                    <a:ea typeface="宋体"/>
                                    <a:cs typeface="Times New Roman"/>
                                  </a:rPr>
                                  <m:t>𝐦𝐚𝐱</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𝑲</m:t>
                                    </m:r>
                                    <m:r>
                                      <a:rPr lang="en-US" sz="1200" b="1" i="1" kern="100">
                                        <a:effectLst/>
                                        <a:latin typeface="Cambria Math"/>
                                        <a:ea typeface="宋体"/>
                                        <a:cs typeface="Times New Roman"/>
                                      </a:rPr>
                                      <m:t>−</m:t>
                                    </m:r>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𝑲</m:t>
                                    </m:r>
                                    <m:sSup>
                                      <m:sSupPr>
                                        <m:ctrlPr>
                                          <a:rPr lang="zh-CN" sz="1200" b="1" i="1" kern="100">
                                            <a:effectLst/>
                                            <a:latin typeface="Cambria Math" panose="02040503050406030204" pitchFamily="18" charset="0"/>
                                            <a:ea typeface="Cambria Math"/>
                                            <a:cs typeface="Times New Roman"/>
                                          </a:rPr>
                                        </m:ctrlPr>
                                      </m:sSupPr>
                                      <m:e>
                                        <m:r>
                                          <a:rPr lang="en-US" sz="1200" b="1" i="1" kern="100">
                                            <a:effectLst/>
                                            <a:latin typeface="Cambria Math"/>
                                            <a:ea typeface="宋体"/>
                                            <a:cs typeface="Times New Roman"/>
                                          </a:rPr>
                                          <m:t>𝒆</m:t>
                                        </m:r>
                                      </m:e>
                                      <m:sup>
                                        <m:r>
                                          <a:rPr lang="en-US" sz="1200" b="1" i="1" kern="100">
                                            <a:effectLst/>
                                            <a:latin typeface="Cambria Math"/>
                                            <a:ea typeface="宋体"/>
                                            <a:cs typeface="Times New Roman"/>
                                          </a:rPr>
                                          <m:t>−</m:t>
                                        </m:r>
                                        <m:r>
                                          <a:rPr lang="en-US" sz="1200" b="1" i="1" kern="100">
                                            <a:effectLst/>
                                            <a:latin typeface="Cambria Math"/>
                                            <a:ea typeface="宋体"/>
                                            <a:cs typeface="Times New Roman"/>
                                          </a:rPr>
                                          <m:t>𝒓</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𝝉</m:t>
                                            </m:r>
                                            <m:r>
                                              <a:rPr lang="en-US" sz="1200" b="1" i="1" kern="100">
                                                <a:effectLst/>
                                                <a:latin typeface="Cambria Math"/>
                                                <a:ea typeface="宋体"/>
                                                <a:cs typeface="Times New Roman"/>
                                              </a:rPr>
                                              <m:t>−</m:t>
                                            </m:r>
                                            <m:r>
                                              <a:rPr lang="en-US" sz="1200" b="1" i="1" kern="100">
                                                <a:effectLst/>
                                                <a:latin typeface="Cambria Math"/>
                                                <a:ea typeface="宋体"/>
                                                <a:cs typeface="Times New Roman"/>
                                              </a:rPr>
                                              <m:t>𝒕</m:t>
                                            </m:r>
                                          </m:e>
                                        </m:d>
                                      </m:sup>
                                    </m:sSup>
                                    <m:r>
                                      <a:rPr lang="en-US" sz="1200" b="1" i="1" kern="100">
                                        <a:effectLst/>
                                        <a:latin typeface="Cambria Math"/>
                                        <a:ea typeface="宋体"/>
                                        <a:cs typeface="Times New Roman"/>
                                      </a:rPr>
                                      <m:t>−</m:t>
                                    </m:r>
                                    <m:d>
                                      <m:dPr>
                                        <m:ctrlPr>
                                          <a:rPr lang="zh-CN" sz="1200" b="1" i="1" kern="100">
                                            <a:effectLst/>
                                            <a:latin typeface="Cambria Math" panose="02040503050406030204" pitchFamily="18" charset="0"/>
                                            <a:ea typeface="Cambria Math"/>
                                            <a:cs typeface="Times New Roman"/>
                                          </a:rPr>
                                        </m:ctrlPr>
                                      </m:dPr>
                                      <m:e>
                                        <m:r>
                                          <a:rPr lang="en-US" sz="1200" b="1" i="1" kern="100">
                                            <a:effectLst/>
                                            <a:latin typeface="Cambria Math"/>
                                            <a:ea typeface="宋体"/>
                                            <a:cs typeface="Times New Roman"/>
                                          </a:rPr>
                                          <m:t>𝑺</m:t>
                                        </m:r>
                                        <m:r>
                                          <a:rPr lang="en-US" sz="1200" b="1" i="1" kern="100">
                                            <a:effectLst/>
                                            <a:latin typeface="Cambria Math"/>
                                            <a:ea typeface="宋体"/>
                                            <a:cs typeface="Times New Roman"/>
                                          </a:rPr>
                                          <m:t>−</m:t>
                                        </m:r>
                                        <m:r>
                                          <a:rPr lang="en-US" sz="1200" b="1" i="1" kern="100">
                                            <a:effectLst/>
                                            <a:latin typeface="Cambria Math"/>
                                            <a:ea typeface="宋体"/>
                                            <a:cs typeface="Times New Roman"/>
                                          </a:rPr>
                                          <m:t>𝑰</m:t>
                                        </m:r>
                                      </m:e>
                                    </m:d>
                                    <m:r>
                                      <a:rPr lang="en-US" sz="1200" b="1" i="1" kern="100">
                                        <a:effectLst/>
                                        <a:latin typeface="Cambria Math"/>
                                        <a:ea typeface="宋体"/>
                                        <a:cs typeface="Times New Roman"/>
                                      </a:rPr>
                                      <m:t>,</m:t>
                                    </m:r>
                                    <m:r>
                                      <a:rPr lang="en-US" sz="1200" b="1" i="1" kern="100">
                                        <a:effectLst/>
                                        <a:latin typeface="Cambria Math"/>
                                        <a:ea typeface="宋体"/>
                                        <a:cs typeface="Times New Roman"/>
                                      </a:rPr>
                                      <m:t>𝟎</m:t>
                                    </m:r>
                                  </m:e>
                                </m:d>
                              </m:oMath>
                            </m:oMathPara>
                          </a14:m>
                          <a:endParaRPr lang="zh-CN" sz="1800" b="1" kern="100" dirty="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mc:Choice>
        <mc:Fallback xmlns="">
          <p:graphicFrame>
            <p:nvGraphicFramePr>
              <p:cNvPr id="5" name="内容占位符 4"/>
              <p:cNvGraphicFramePr>
                <a:graphicFrameLocks noGrp="1"/>
              </p:cNvGraphicFramePr>
              <p:nvPr>
                <p:ph idx="1"/>
                <p:extLst>
                  <p:ext uri="{D42A27DB-BD31-4B8C-83A1-F6EECF244321}">
                    <p14:modId xmlns:p14="http://schemas.microsoft.com/office/powerpoint/2010/main" val="2496370795"/>
                  </p:ext>
                </p:extLst>
              </p:nvPr>
            </p:nvGraphicFramePr>
            <p:xfrm>
              <a:off x="1703512" y="1196757"/>
              <a:ext cx="8712968" cy="5256581"/>
            </p:xfrm>
            <a:graphic>
              <a:graphicData uri="http://schemas.openxmlformats.org/drawingml/2006/table">
                <a:tbl>
                  <a:tblPr firstRow="1" firstCol="1" bandRow="1"/>
                  <a:tblGrid>
                    <a:gridCol w="495190">
                      <a:extLst>
                        <a:ext uri="{9D8B030D-6E8A-4147-A177-3AD203B41FA5}">
                          <a16:colId xmlns:a16="http://schemas.microsoft.com/office/drawing/2014/main" val="20000"/>
                        </a:ext>
                      </a:extLst>
                    </a:gridCol>
                    <a:gridCol w="495190">
                      <a:extLst>
                        <a:ext uri="{9D8B030D-6E8A-4147-A177-3AD203B41FA5}">
                          <a16:colId xmlns:a16="http://schemas.microsoft.com/office/drawing/2014/main" val="20001"/>
                        </a:ext>
                      </a:extLst>
                    </a:gridCol>
                    <a:gridCol w="1025844">
                      <a:extLst>
                        <a:ext uri="{9D8B030D-6E8A-4147-A177-3AD203B41FA5}">
                          <a16:colId xmlns:a16="http://schemas.microsoft.com/office/drawing/2014/main" val="20002"/>
                        </a:ext>
                      </a:extLst>
                    </a:gridCol>
                    <a:gridCol w="3816424">
                      <a:extLst>
                        <a:ext uri="{9D8B030D-6E8A-4147-A177-3AD203B41FA5}">
                          <a16:colId xmlns:a16="http://schemas.microsoft.com/office/drawing/2014/main" val="20003"/>
                        </a:ext>
                      </a:extLst>
                    </a:gridCol>
                    <a:gridCol w="2880320">
                      <a:extLst>
                        <a:ext uri="{9D8B030D-6E8A-4147-A177-3AD203B41FA5}">
                          <a16:colId xmlns:a16="http://schemas.microsoft.com/office/drawing/2014/main" val="20004"/>
                        </a:ext>
                      </a:extLst>
                    </a:gridCol>
                  </a:tblGrid>
                  <a:tr h="477871">
                    <a:tc gridSpan="3">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分类</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用远期价格表示</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用现货价格表示</a:t>
                          </a:r>
                          <a:endParaRPr lang="zh-CN" sz="1800" b="1" kern="100">
                            <a:effectLst/>
                            <a:latin typeface="Calibri"/>
                            <a:ea typeface="宋体"/>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7871">
                    <a:tc rowSpan="5">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看</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涨</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期</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权</a:t>
                          </a:r>
                          <a:endParaRPr lang="zh-CN" sz="16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欧</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33475" r="-75879" b="-233475"/>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100000" r="-423" b="-896203"/>
                          </a:stretch>
                        </a:blipFill>
                      </a:tcPr>
                    </a:tc>
                    <a:extLst>
                      <a:ext uri="{0D108BD9-81ED-4DB2-BD59-A6C34878D82A}">
                        <a16:rowId xmlns:a16="http://schemas.microsoft.com/office/drawing/2014/main" val="10001"/>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202564" r="-423" b="-807692"/>
                          </a:stretch>
                        </a:blipFill>
                      </a:tcPr>
                    </a:tc>
                    <a:extLst>
                      <a:ext uri="{0D108BD9-81ED-4DB2-BD59-A6C34878D82A}">
                        <a16:rowId xmlns:a16="http://schemas.microsoft.com/office/drawing/2014/main" val="10002"/>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红利率</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298734" r="-423" b="-697468"/>
                          </a:stretch>
                        </a:blipFill>
                      </a:tcPr>
                    </a:tc>
                    <a:extLst>
                      <a:ext uri="{0D108BD9-81ED-4DB2-BD59-A6C34878D82A}">
                        <a16:rowId xmlns:a16="http://schemas.microsoft.com/office/drawing/2014/main" val="10003"/>
                      </a:ext>
                    </a:extLst>
                  </a:tr>
                  <a:tr h="477871">
                    <a:tc vMerge="1">
                      <a:txBody>
                        <a:bodyPr/>
                        <a:lstStyle/>
                        <a:p>
                          <a:endParaRPr lang="zh-CN" altLang="en-US"/>
                        </a:p>
                      </a:txBody>
                      <a:tcPr/>
                    </a:tc>
                    <a:tc rowSpan="2">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美</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403846" r="-75879" b="-606410"/>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403846" r="-423" b="-606410"/>
                          </a:stretch>
                        </a:blipFill>
                      </a:tcPr>
                    </a:tc>
                    <a:extLst>
                      <a:ext uri="{0D108BD9-81ED-4DB2-BD59-A6C34878D82A}">
                        <a16:rowId xmlns:a16="http://schemas.microsoft.com/office/drawing/2014/main" val="10004"/>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497468" r="-75879" b="-498734"/>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497468" r="-423" b="-498734"/>
                          </a:stretch>
                        </a:blipFill>
                      </a:tcPr>
                    </a:tc>
                    <a:extLst>
                      <a:ext uri="{0D108BD9-81ED-4DB2-BD59-A6C34878D82A}">
                        <a16:rowId xmlns:a16="http://schemas.microsoft.com/office/drawing/2014/main" val="10005"/>
                      </a:ext>
                    </a:extLst>
                  </a:tr>
                  <a:tr h="477871">
                    <a:tc rowSpan="5">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看</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跌</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期</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权</a:t>
                          </a:r>
                          <a:endParaRPr lang="zh-CN" sz="16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欧</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200851" r="-75879" b="-67660"/>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605128" r="-423" b="-405128"/>
                          </a:stretch>
                        </a:blipFill>
                      </a:tcPr>
                    </a:tc>
                    <a:extLst>
                      <a:ext uri="{0D108BD9-81ED-4DB2-BD59-A6C34878D82A}">
                        <a16:rowId xmlns:a16="http://schemas.microsoft.com/office/drawing/2014/main" val="10006"/>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有红利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696203" r="-423" b="-300000"/>
                          </a:stretch>
                        </a:blipFill>
                      </a:tcPr>
                    </a:tc>
                    <a:extLst>
                      <a:ext uri="{0D108BD9-81ED-4DB2-BD59-A6C34878D82A}">
                        <a16:rowId xmlns:a16="http://schemas.microsoft.com/office/drawing/2014/main" val="10007"/>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红利率</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806410" r="-423" b="-203846"/>
                          </a:stretch>
                        </a:blipFill>
                      </a:tcPr>
                    </a:tc>
                    <a:extLst>
                      <a:ext uri="{0D108BD9-81ED-4DB2-BD59-A6C34878D82A}">
                        <a16:rowId xmlns:a16="http://schemas.microsoft.com/office/drawing/2014/main" val="10008"/>
                      </a:ext>
                    </a:extLst>
                  </a:tr>
                  <a:tr h="477871">
                    <a:tc vMerge="1">
                      <a:txBody>
                        <a:bodyPr/>
                        <a:lstStyle/>
                        <a:p>
                          <a:endParaRPr lang="zh-CN" altLang="en-US"/>
                        </a:p>
                      </a:txBody>
                      <a:tcPr/>
                    </a:tc>
                    <a:tc rowSpan="2">
                      <a:txBody>
                        <a:bodyPr/>
                        <a:lstStyle/>
                        <a:p>
                          <a:pPr algn="ctr">
                            <a:lnSpc>
                              <a:spcPts val="1350"/>
                            </a:lnSpc>
                            <a:spcAft>
                              <a:spcPts val="0"/>
                            </a:spcAft>
                          </a:pPr>
                          <a:r>
                            <a:rPr lang="zh-CN" sz="1200" b="1" kern="0" dirty="0">
                              <a:solidFill>
                                <a:srgbClr val="000000"/>
                              </a:solidFill>
                              <a:effectLst/>
                              <a:latin typeface="NEU-BZ-S92"/>
                              <a:ea typeface="方正书宋_GBK"/>
                              <a:cs typeface="Times New Roman"/>
                            </a:rPr>
                            <a:t>美</a:t>
                          </a:r>
                          <a:endParaRPr lang="zh-CN" sz="1600" b="1" kern="100" dirty="0">
                            <a:effectLst/>
                            <a:latin typeface="Calibri"/>
                            <a:ea typeface="宋体"/>
                            <a:cs typeface="Times New Roman"/>
                          </a:endParaRPr>
                        </a:p>
                        <a:p>
                          <a:pPr algn="ctr">
                            <a:lnSpc>
                              <a:spcPts val="1350"/>
                            </a:lnSpc>
                            <a:spcAft>
                              <a:spcPts val="0"/>
                            </a:spcAft>
                          </a:pPr>
                          <a:r>
                            <a:rPr lang="zh-CN" sz="1200" b="1" kern="0" dirty="0">
                              <a:solidFill>
                                <a:srgbClr val="000000"/>
                              </a:solidFill>
                              <a:effectLst/>
                              <a:latin typeface="NEU-BZ-S92"/>
                              <a:ea typeface="方正书宋_GBK"/>
                              <a:cs typeface="Times New Roman"/>
                            </a:rPr>
                            <a:t>式</a:t>
                          </a:r>
                          <a:endParaRPr lang="zh-CN" sz="16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无红利</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894937" r="-75879" b="-101266"/>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894937" r="-423" b="-101266"/>
                          </a:stretch>
                        </a:blipFill>
                      </a:tcPr>
                    </a:tc>
                    <a:extLst>
                      <a:ext uri="{0D108BD9-81ED-4DB2-BD59-A6C34878D82A}">
                        <a16:rowId xmlns:a16="http://schemas.microsoft.com/office/drawing/2014/main" val="10009"/>
                      </a:ext>
                    </a:extLst>
                  </a:tr>
                  <a:tr h="477871">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400" b="1" kern="0">
                              <a:solidFill>
                                <a:srgbClr val="000000"/>
                              </a:solidFill>
                              <a:effectLst/>
                              <a:latin typeface="NEU-BZ-S92"/>
                              <a:ea typeface="方正书宋_GBK"/>
                              <a:cs typeface="Times New Roman"/>
                            </a:rPr>
                            <a:t>有红利</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2875" t="-1007692" r="-75879" b="-2564"/>
                          </a:stretch>
                        </a:blipFill>
                      </a:tcPr>
                    </a:tc>
                    <a:tc>
                      <a:txBody>
                        <a:bodyPr/>
                        <a:lstStyle/>
                        <a:p>
                          <a:endParaRPr lang="zh-CN"/>
                        </a:p>
                      </a:txBody>
                      <a:tcPr marL="63500" marR="63500"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2326" t="-1007692" r="-423" b="-2564"/>
                          </a:stretch>
                        </a:blipFill>
                      </a:tcPr>
                    </a:tc>
                    <a:extLst>
                      <a:ext uri="{0D108BD9-81ED-4DB2-BD59-A6C34878D82A}">
                        <a16:rowId xmlns:a16="http://schemas.microsoft.com/office/drawing/2014/main" val="10010"/>
                      </a:ext>
                    </a:extLst>
                  </a:tr>
                </a:tbl>
              </a:graphicData>
            </a:graphic>
          </p:graphicFrame>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27</a:t>
            </a:fld>
            <a:endParaRPr lang="zh-CN" altLang="en-US" dirty="0"/>
          </a:p>
        </p:txBody>
      </p:sp>
    </p:spTree>
    <p:extLst>
      <p:ext uri="{BB962C8B-B14F-4D97-AF65-F5344CB8AC3E}">
        <p14:creationId xmlns:p14="http://schemas.microsoft.com/office/powerpoint/2010/main" val="1237877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不完美市场中期权的内在价值</a:t>
            </a:r>
          </a:p>
        </p:txBody>
      </p:sp>
      <mc:AlternateContent xmlns:mc="http://schemas.openxmlformats.org/markup-compatibility/2006" xmlns:a14="http://schemas.microsoft.com/office/drawing/2010/main">
        <mc:Choice Requires="a14">
          <p:graphicFrame>
            <p:nvGraphicFramePr>
              <p:cNvPr id="5" name="内容占位符 4"/>
              <p:cNvGraphicFramePr>
                <a:graphicFrameLocks noGrp="1"/>
              </p:cNvGraphicFramePr>
              <p:nvPr>
                <p:ph idx="1"/>
                <p:extLst>
                  <p:ext uri="{D42A27DB-BD31-4B8C-83A1-F6EECF244321}">
                    <p14:modId xmlns:p14="http://schemas.microsoft.com/office/powerpoint/2010/main" val="3941154801"/>
                  </p:ext>
                </p:extLst>
              </p:nvPr>
            </p:nvGraphicFramePr>
            <p:xfrm>
              <a:off x="2063552" y="1340769"/>
              <a:ext cx="7776864" cy="4968550"/>
            </p:xfrm>
            <a:graphic>
              <a:graphicData uri="http://schemas.openxmlformats.org/drawingml/2006/table">
                <a:tbl>
                  <a:tblPr firstRow="1" firstCol="1" bandRow="1"/>
                  <a:tblGrid>
                    <a:gridCol w="665955">
                      <a:extLst>
                        <a:ext uri="{9D8B030D-6E8A-4147-A177-3AD203B41FA5}">
                          <a16:colId xmlns:a16="http://schemas.microsoft.com/office/drawing/2014/main" val="20000"/>
                        </a:ext>
                      </a:extLst>
                    </a:gridCol>
                    <a:gridCol w="665955">
                      <a:extLst>
                        <a:ext uri="{9D8B030D-6E8A-4147-A177-3AD203B41FA5}">
                          <a16:colId xmlns:a16="http://schemas.microsoft.com/office/drawing/2014/main" val="20001"/>
                        </a:ext>
                      </a:extLst>
                    </a:gridCol>
                    <a:gridCol w="1260378">
                      <a:extLst>
                        <a:ext uri="{9D8B030D-6E8A-4147-A177-3AD203B41FA5}">
                          <a16:colId xmlns:a16="http://schemas.microsoft.com/office/drawing/2014/main" val="20002"/>
                        </a:ext>
                      </a:extLst>
                    </a:gridCol>
                    <a:gridCol w="5184576">
                      <a:extLst>
                        <a:ext uri="{9D8B030D-6E8A-4147-A177-3AD203B41FA5}">
                          <a16:colId xmlns:a16="http://schemas.microsoft.com/office/drawing/2014/main" val="20003"/>
                        </a:ext>
                      </a:extLst>
                    </a:gridCol>
                  </a:tblGrid>
                  <a:tr h="496855">
                    <a:tc rowSpan="5">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看</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涨</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期</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权</a:t>
                          </a:r>
                          <a:endParaRPr lang="zh-CN" sz="20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欧</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式</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600" b="1" i="1" kern="100">
                                        <a:effectLst/>
                                        <a:latin typeface="Cambria Math" panose="02040503050406030204" pitchFamily="18" charset="0"/>
                                        <a:ea typeface="Cambria Math"/>
                                        <a:cs typeface="Times New Roman"/>
                                      </a:rPr>
                                    </m:ctrlPr>
                                  </m:funcPr>
                                  <m:fName>
                                    <m:r>
                                      <a:rPr lang="en-US" sz="1600" b="1" i="1" kern="100">
                                        <a:effectLst/>
                                        <a:latin typeface="Cambria Math"/>
                                        <a:ea typeface="宋体"/>
                                        <a:cs typeface="Times New Roman"/>
                                      </a:rPr>
                                      <m:t>𝒎𝒂𝒙</m:t>
                                    </m:r>
                                  </m:fName>
                                  <m:e>
                                    <m:d>
                                      <m:dPr>
                                        <m:ctrlPr>
                                          <a:rPr lang="zh-CN" sz="1600" b="1" i="1" kern="100">
                                            <a:effectLst/>
                                            <a:latin typeface="Cambria Math" panose="02040503050406030204" pitchFamily="18" charset="0"/>
                                            <a:ea typeface="Cambria Math"/>
                                            <a:cs typeface="Times New Roman"/>
                                          </a:rPr>
                                        </m:ctrlPr>
                                      </m:dPr>
                                      <m:e>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𝑭</m:t>
                                            </m:r>
                                            <m:r>
                                              <a:rPr lang="en-US" sz="1600" b="1" i="1" kern="100">
                                                <a:effectLst/>
                                                <a:latin typeface="Cambria Math"/>
                                                <a:ea typeface="宋体"/>
                                                <a:cs typeface="Times New Roman"/>
                                              </a:rPr>
                                              <m:t>−</m:t>
                                            </m:r>
                                            <m:r>
                                              <a:rPr lang="en-US" sz="1600" b="1" i="1" kern="100">
                                                <a:effectLst/>
                                                <a:latin typeface="Cambria Math"/>
                                                <a:ea typeface="宋体"/>
                                                <a:cs typeface="Times New Roman"/>
                                              </a:rPr>
                                              <m:t>𝑲</m:t>
                                            </m:r>
                                          </m:e>
                                        </m:d>
                                        <m:sSup>
                                          <m:sSupPr>
                                            <m:ctrlPr>
                                              <a:rPr lang="zh-CN" sz="1600" b="1" i="1" kern="100">
                                                <a:effectLst/>
                                                <a:latin typeface="Cambria Math" panose="02040503050406030204" pitchFamily="18" charset="0"/>
                                                <a:ea typeface="Cambria Math"/>
                                                <a:cs typeface="Times New Roman"/>
                                              </a:rPr>
                                            </m:ctrlPr>
                                          </m:sSupPr>
                                          <m:e>
                                            <m:r>
                                              <a:rPr lang="en-US" sz="1600" b="1" i="1" kern="100">
                                                <a:effectLst/>
                                                <a:latin typeface="Cambria Math"/>
                                                <a:ea typeface="宋体"/>
                                                <a:cs typeface="Times New Roman"/>
                                              </a:rPr>
                                              <m:t>𝒆</m:t>
                                            </m:r>
                                          </m:e>
                                          <m:sup>
                                            <m:r>
                                              <a:rPr lang="en-US" sz="1600" b="1" i="1" kern="100">
                                                <a:effectLst/>
                                                <a:latin typeface="Cambria Math"/>
                                                <a:ea typeface="宋体"/>
                                                <a:cs typeface="Times New Roman"/>
                                              </a:rPr>
                                              <m:t>−</m:t>
                                            </m:r>
                                            <m:r>
                                              <a:rPr lang="en-US" sz="1600" b="1" i="1" kern="100">
                                                <a:effectLst/>
                                                <a:latin typeface="Cambria Math"/>
                                                <a:ea typeface="宋体"/>
                                                <a:cs typeface="Times New Roman"/>
                                              </a:rPr>
                                              <m:t>𝒓</m:t>
                                            </m:r>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𝑻</m:t>
                                                </m:r>
                                                <m:r>
                                                  <a:rPr lang="en-US" sz="1600" b="1" i="1" kern="100">
                                                    <a:effectLst/>
                                                    <a:latin typeface="Cambria Math"/>
                                                    <a:ea typeface="宋体"/>
                                                    <a:cs typeface="Times New Roman"/>
                                                  </a:rPr>
                                                  <m:t>−</m:t>
                                                </m:r>
                                                <m:r>
                                                  <a:rPr lang="en-US" sz="1600" b="1" i="1" kern="100">
                                                    <a:effectLst/>
                                                    <a:latin typeface="Cambria Math"/>
                                                    <a:ea typeface="宋体"/>
                                                    <a:cs typeface="Times New Roman"/>
                                                  </a:rPr>
                                                  <m:t>𝒕</m:t>
                                                </m:r>
                                              </m:e>
                                            </m:d>
                                          </m:sup>
                                        </m:sSup>
                                        <m:r>
                                          <a:rPr lang="en-US" sz="1600" b="1" i="1" kern="100">
                                            <a:effectLst/>
                                            <a:latin typeface="Cambria Math"/>
                                            <a:ea typeface="宋体"/>
                                            <a:cs typeface="Times New Roman"/>
                                          </a:rPr>
                                          <m:t>,</m:t>
                                        </m:r>
                                        <m:r>
                                          <a:rPr lang="en-US" sz="1600" b="1" i="1" kern="100">
                                            <a:effectLst/>
                                            <a:latin typeface="Cambria Math"/>
                                            <a:ea typeface="宋体"/>
                                            <a:cs typeface="Times New Roman"/>
                                          </a:rPr>
                                          <m:t>𝟎</m:t>
                                        </m:r>
                                      </m:e>
                                    </m:d>
                                  </m:e>
                                </m:func>
                              </m:oMath>
                            </m:oMathPara>
                          </a14:m>
                          <a:endParaRPr lang="zh-CN" sz="2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有红利</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1"/>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红利率</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96855">
                    <a:tc vMerge="1">
                      <a:txBody>
                        <a:bodyPr/>
                        <a:lstStyle/>
                        <a:p>
                          <a:endParaRPr lang="zh-CN" altLang="en-US"/>
                        </a:p>
                      </a:txBody>
                      <a:tcPr/>
                    </a:tc>
                    <a:tc rowSpan="2">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美</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式</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600" b="1" i="1" kern="100">
                                        <a:effectLst/>
                                        <a:latin typeface="Cambria Math" panose="02040503050406030204" pitchFamily="18" charset="0"/>
                                        <a:ea typeface="Cambria Math"/>
                                        <a:cs typeface="Times New Roman"/>
                                      </a:rPr>
                                    </m:ctrlPr>
                                  </m:funcPr>
                                  <m:fName>
                                    <m:r>
                                      <a:rPr lang="en-US" sz="1600" b="1" i="1" kern="100">
                                        <a:effectLst/>
                                        <a:latin typeface="Cambria Math"/>
                                        <a:ea typeface="宋体"/>
                                        <a:cs typeface="Times New Roman"/>
                                      </a:rPr>
                                      <m:t>𝒎𝒂𝒙</m:t>
                                    </m:r>
                                  </m:fName>
                                  <m:e>
                                    <m:d>
                                      <m:dPr>
                                        <m:ctrlPr>
                                          <a:rPr lang="zh-CN" sz="1600" b="1" i="1" kern="100">
                                            <a:effectLst/>
                                            <a:latin typeface="Cambria Math" panose="02040503050406030204" pitchFamily="18" charset="0"/>
                                            <a:ea typeface="Cambria Math"/>
                                            <a:cs typeface="Times New Roman"/>
                                          </a:rPr>
                                        </m:ctrlPr>
                                      </m:dPr>
                                      <m:e>
                                        <m:func>
                                          <m:funcPr>
                                            <m:ctrlPr>
                                              <a:rPr lang="zh-CN" sz="1600" b="1" i="1" kern="100">
                                                <a:effectLst/>
                                                <a:latin typeface="Cambria Math" panose="02040503050406030204" pitchFamily="18" charset="0"/>
                                                <a:ea typeface="Cambria Math"/>
                                                <a:cs typeface="Times New Roman"/>
                                              </a:rPr>
                                            </m:ctrlPr>
                                          </m:funcPr>
                                          <m:fName>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𝒎𝒂𝒙</m:t>
                                                </m:r>
                                              </m:e>
                                              <m:sub>
                                                <m:r>
                                                  <a:rPr lang="en-US" sz="1600" b="1" i="1" kern="100">
                                                    <a:effectLst/>
                                                    <a:latin typeface="Cambria Math"/>
                                                    <a:ea typeface="宋体"/>
                                                    <a:cs typeface="Times New Roman"/>
                                                  </a:rPr>
                                                  <m:t>𝒊</m:t>
                                                </m:r>
                                              </m:sub>
                                            </m:sSub>
                                          </m:fName>
                                          <m:e>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𝑭</m:t>
                                                </m:r>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𝒕</m:t>
                                                    </m:r>
                                                    <m:r>
                                                      <a:rPr lang="en-US" sz="1600" b="1" i="1" kern="100">
                                                        <a:effectLst/>
                                                        <a:latin typeface="Cambria Math"/>
                                                        <a:ea typeface="宋体"/>
                                                        <a:cs typeface="Times New Roman"/>
                                                      </a:rPr>
                                                      <m:t>,</m:t>
                                                    </m:r>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𝝉</m:t>
                                                        </m:r>
                                                      </m:e>
                                                      <m:sub>
                                                        <m:r>
                                                          <a:rPr lang="en-US" sz="1600" b="1" i="1" kern="100">
                                                            <a:effectLst/>
                                                            <a:latin typeface="Cambria Math"/>
                                                            <a:ea typeface="宋体"/>
                                                            <a:cs typeface="Times New Roman"/>
                                                          </a:rPr>
                                                          <m:t>𝒊</m:t>
                                                        </m:r>
                                                      </m:sub>
                                                    </m:sSub>
                                                  </m:e>
                                                </m:d>
                                                <m:r>
                                                  <a:rPr lang="en-US" sz="1600" b="1" i="1" kern="100">
                                                    <a:effectLst/>
                                                    <a:latin typeface="Cambria Math"/>
                                                    <a:ea typeface="宋体"/>
                                                    <a:cs typeface="Times New Roman"/>
                                                  </a:rPr>
                                                  <m:t>−</m:t>
                                                </m:r>
                                                <m:r>
                                                  <a:rPr lang="en-US" sz="1600" b="1" i="1" kern="100">
                                                    <a:effectLst/>
                                                    <a:latin typeface="Cambria Math"/>
                                                    <a:ea typeface="宋体"/>
                                                    <a:cs typeface="Times New Roman"/>
                                                  </a:rPr>
                                                  <m:t>𝑲</m:t>
                                                </m:r>
                                              </m:e>
                                            </m:d>
                                            <m:sSup>
                                              <m:sSupPr>
                                                <m:ctrlPr>
                                                  <a:rPr lang="zh-CN" sz="1600" b="1" i="1" kern="100">
                                                    <a:effectLst/>
                                                    <a:latin typeface="Cambria Math" panose="02040503050406030204" pitchFamily="18" charset="0"/>
                                                    <a:ea typeface="Cambria Math"/>
                                                    <a:cs typeface="Times New Roman"/>
                                                  </a:rPr>
                                                </m:ctrlPr>
                                              </m:sSupPr>
                                              <m:e>
                                                <m:r>
                                                  <a:rPr lang="en-US" sz="1600" b="1" i="1" kern="100">
                                                    <a:effectLst/>
                                                    <a:latin typeface="Cambria Math"/>
                                                    <a:ea typeface="宋体"/>
                                                    <a:cs typeface="Times New Roman"/>
                                                  </a:rPr>
                                                  <m:t>𝒆</m:t>
                                                </m:r>
                                              </m:e>
                                              <m:sup>
                                                <m:r>
                                                  <a:rPr lang="en-US" sz="1600" b="1" i="1" kern="100">
                                                    <a:effectLst/>
                                                    <a:latin typeface="Cambria Math"/>
                                                    <a:ea typeface="宋体"/>
                                                    <a:cs typeface="Times New Roman"/>
                                                  </a:rPr>
                                                  <m:t>−</m:t>
                                                </m:r>
                                                <m:r>
                                                  <a:rPr lang="en-US" sz="1600" b="1" i="1" kern="100">
                                                    <a:effectLst/>
                                                    <a:latin typeface="Cambria Math"/>
                                                    <a:ea typeface="宋体"/>
                                                    <a:cs typeface="Times New Roman"/>
                                                  </a:rPr>
                                                  <m:t>𝒓</m:t>
                                                </m:r>
                                                <m:d>
                                                  <m:dPr>
                                                    <m:ctrlPr>
                                                      <a:rPr lang="zh-CN" sz="1600" b="1" i="1" kern="100">
                                                        <a:effectLst/>
                                                        <a:latin typeface="Cambria Math" panose="02040503050406030204" pitchFamily="18" charset="0"/>
                                                        <a:ea typeface="Cambria Math"/>
                                                        <a:cs typeface="Times New Roman"/>
                                                      </a:rPr>
                                                    </m:ctrlPr>
                                                  </m:dPr>
                                                  <m:e>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𝝉</m:t>
                                                        </m:r>
                                                      </m:e>
                                                      <m:sub>
                                                        <m:r>
                                                          <a:rPr lang="en-US" sz="1600" b="1" i="1" kern="100">
                                                            <a:effectLst/>
                                                            <a:latin typeface="Cambria Math"/>
                                                            <a:ea typeface="宋体"/>
                                                            <a:cs typeface="Times New Roman"/>
                                                          </a:rPr>
                                                          <m:t>𝒊</m:t>
                                                        </m:r>
                                                      </m:sub>
                                                    </m:sSub>
                                                    <m:r>
                                                      <a:rPr lang="en-US" sz="1600" b="1" i="1" kern="100">
                                                        <a:effectLst/>
                                                        <a:latin typeface="Cambria Math"/>
                                                        <a:ea typeface="宋体"/>
                                                        <a:cs typeface="Times New Roman"/>
                                                      </a:rPr>
                                                      <m:t>−</m:t>
                                                    </m:r>
                                                    <m:r>
                                                      <a:rPr lang="en-US" sz="1600" b="1" i="1" kern="100">
                                                        <a:effectLst/>
                                                        <a:latin typeface="Cambria Math"/>
                                                        <a:ea typeface="宋体"/>
                                                        <a:cs typeface="Times New Roman"/>
                                                      </a:rPr>
                                                      <m:t>𝒕</m:t>
                                                    </m:r>
                                                  </m:e>
                                                </m:d>
                                              </m:sup>
                                            </m:sSup>
                                          </m:e>
                                        </m:func>
                                        <m:r>
                                          <a:rPr lang="en-US" sz="1600" b="1" i="1" kern="100">
                                            <a:effectLst/>
                                            <a:latin typeface="Cambria Math"/>
                                            <a:ea typeface="宋体"/>
                                            <a:cs typeface="Times New Roman"/>
                                          </a:rPr>
                                          <m:t>,</m:t>
                                        </m:r>
                                        <m:r>
                                          <a:rPr lang="en-US" sz="1600" b="1" i="1" kern="100">
                                            <a:effectLst/>
                                            <a:latin typeface="Cambria Math"/>
                                            <a:ea typeface="宋体"/>
                                            <a:cs typeface="Times New Roman"/>
                                          </a:rPr>
                                          <m:t>𝟎</m:t>
                                        </m:r>
                                      </m:e>
                                    </m:d>
                                  </m:e>
                                </m:func>
                              </m:oMath>
                            </m:oMathPara>
                          </a14:m>
                          <a:endParaRPr lang="zh-CN" sz="2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96855">
                    <a:tc rowSpan="5">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看</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跌</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期</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权</a:t>
                          </a:r>
                          <a:endParaRPr lang="zh-CN" sz="2000" b="1" kern="10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欧</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式</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600" b="1" i="1" kern="100">
                                        <a:effectLst/>
                                        <a:latin typeface="Cambria Math" panose="02040503050406030204" pitchFamily="18" charset="0"/>
                                        <a:ea typeface="Cambria Math"/>
                                        <a:cs typeface="Times New Roman"/>
                                      </a:rPr>
                                    </m:ctrlPr>
                                  </m:funcPr>
                                  <m:fName>
                                    <m:r>
                                      <a:rPr lang="en-US" sz="1600" b="1" i="1" kern="100">
                                        <a:effectLst/>
                                        <a:latin typeface="Cambria Math"/>
                                        <a:ea typeface="宋体"/>
                                        <a:cs typeface="Times New Roman"/>
                                      </a:rPr>
                                      <m:t>𝒎𝒂𝒙</m:t>
                                    </m:r>
                                  </m:fName>
                                  <m:e>
                                    <m:d>
                                      <m:dPr>
                                        <m:ctrlPr>
                                          <a:rPr lang="zh-CN" sz="1600" b="1" i="1" kern="100">
                                            <a:effectLst/>
                                            <a:latin typeface="Cambria Math" panose="02040503050406030204" pitchFamily="18" charset="0"/>
                                            <a:ea typeface="Cambria Math"/>
                                            <a:cs typeface="Times New Roman"/>
                                          </a:rPr>
                                        </m:ctrlPr>
                                      </m:dPr>
                                      <m:e>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𝑲</m:t>
                                            </m:r>
                                            <m:r>
                                              <a:rPr lang="en-US" sz="1600" b="1" i="1" kern="100">
                                                <a:effectLst/>
                                                <a:latin typeface="Cambria Math"/>
                                                <a:ea typeface="宋体"/>
                                                <a:cs typeface="Times New Roman"/>
                                              </a:rPr>
                                              <m:t>−</m:t>
                                            </m:r>
                                            <m:r>
                                              <a:rPr lang="en-US" sz="1600" b="1" i="1" kern="100">
                                                <a:effectLst/>
                                                <a:latin typeface="Cambria Math"/>
                                                <a:ea typeface="宋体"/>
                                                <a:cs typeface="Times New Roman"/>
                                              </a:rPr>
                                              <m:t>𝑭</m:t>
                                            </m:r>
                                          </m:e>
                                        </m:d>
                                        <m:sSup>
                                          <m:sSupPr>
                                            <m:ctrlPr>
                                              <a:rPr lang="zh-CN" sz="1600" b="1" i="1" kern="100">
                                                <a:effectLst/>
                                                <a:latin typeface="Cambria Math" panose="02040503050406030204" pitchFamily="18" charset="0"/>
                                                <a:ea typeface="Cambria Math"/>
                                                <a:cs typeface="Times New Roman"/>
                                              </a:rPr>
                                            </m:ctrlPr>
                                          </m:sSupPr>
                                          <m:e>
                                            <m:r>
                                              <a:rPr lang="en-US" sz="1600" b="1" i="1" kern="100">
                                                <a:effectLst/>
                                                <a:latin typeface="Cambria Math"/>
                                                <a:ea typeface="宋体"/>
                                                <a:cs typeface="Times New Roman"/>
                                              </a:rPr>
                                              <m:t>𝒆</m:t>
                                            </m:r>
                                          </m:e>
                                          <m:sup>
                                            <m:r>
                                              <a:rPr lang="en-US" sz="1600" b="1" i="1" kern="100">
                                                <a:effectLst/>
                                                <a:latin typeface="Cambria Math"/>
                                                <a:ea typeface="宋体"/>
                                                <a:cs typeface="Times New Roman"/>
                                              </a:rPr>
                                              <m:t>−</m:t>
                                            </m:r>
                                            <m:r>
                                              <a:rPr lang="en-US" sz="1600" b="1" i="1" kern="100">
                                                <a:effectLst/>
                                                <a:latin typeface="Cambria Math"/>
                                                <a:ea typeface="宋体"/>
                                                <a:cs typeface="Times New Roman"/>
                                              </a:rPr>
                                              <m:t>𝒓</m:t>
                                            </m:r>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𝑻</m:t>
                                                </m:r>
                                                <m:r>
                                                  <a:rPr lang="en-US" sz="1600" b="1" i="1" kern="100">
                                                    <a:effectLst/>
                                                    <a:latin typeface="Cambria Math"/>
                                                    <a:ea typeface="宋体"/>
                                                    <a:cs typeface="Times New Roman"/>
                                                  </a:rPr>
                                                  <m:t>−</m:t>
                                                </m:r>
                                                <m:r>
                                                  <a:rPr lang="en-US" sz="1600" b="1" i="1" kern="100">
                                                    <a:effectLst/>
                                                    <a:latin typeface="Cambria Math"/>
                                                    <a:ea typeface="宋体"/>
                                                    <a:cs typeface="Times New Roman"/>
                                                  </a:rPr>
                                                  <m:t>𝒕</m:t>
                                                </m:r>
                                              </m:e>
                                            </m:d>
                                          </m:sup>
                                        </m:sSup>
                                        <m:r>
                                          <a:rPr lang="en-US" sz="1600" b="1" i="1" kern="100">
                                            <a:effectLst/>
                                            <a:latin typeface="Cambria Math"/>
                                            <a:ea typeface="宋体"/>
                                            <a:cs typeface="Times New Roman"/>
                                          </a:rPr>
                                          <m:t>,</m:t>
                                        </m:r>
                                        <m:r>
                                          <a:rPr lang="en-US" sz="1600" b="1" i="1" kern="100">
                                            <a:effectLst/>
                                            <a:latin typeface="Cambria Math"/>
                                            <a:ea typeface="宋体"/>
                                            <a:cs typeface="Times New Roman"/>
                                          </a:rPr>
                                          <m:t>𝟎</m:t>
                                        </m:r>
                                      </m:e>
                                    </m:d>
                                  </m:e>
                                </m:func>
                              </m:oMath>
                            </m:oMathPara>
                          </a14:m>
                          <a:endParaRPr lang="zh-CN" sz="2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红利率</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7"/>
                      </a:ext>
                    </a:extLst>
                  </a:tr>
                  <a:tr h="496855">
                    <a:tc vMerge="1">
                      <a:txBody>
                        <a:bodyPr/>
                        <a:lstStyle/>
                        <a:p>
                          <a:endParaRPr lang="zh-CN" altLang="en-US"/>
                        </a:p>
                      </a:txBody>
                      <a:tcPr/>
                    </a:tc>
                    <a:tc rowSpan="2">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美</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式</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600" b="1" i="1" kern="100">
                                        <a:effectLst/>
                                        <a:latin typeface="Cambria Math" panose="02040503050406030204" pitchFamily="18" charset="0"/>
                                        <a:ea typeface="Cambria Math"/>
                                        <a:cs typeface="Times New Roman"/>
                                      </a:rPr>
                                    </m:ctrlPr>
                                  </m:funcPr>
                                  <m:fName>
                                    <m:r>
                                      <a:rPr lang="en-US" sz="1600" b="1" i="1" kern="100">
                                        <a:effectLst/>
                                        <a:latin typeface="Cambria Math"/>
                                        <a:ea typeface="宋体"/>
                                        <a:cs typeface="Times New Roman"/>
                                      </a:rPr>
                                      <m:t>𝒎𝒂𝒙</m:t>
                                    </m:r>
                                  </m:fName>
                                  <m:e>
                                    <m:d>
                                      <m:dPr>
                                        <m:ctrlPr>
                                          <a:rPr lang="zh-CN" sz="1600" b="1" i="1" kern="100">
                                            <a:effectLst/>
                                            <a:latin typeface="Cambria Math" panose="02040503050406030204" pitchFamily="18" charset="0"/>
                                            <a:ea typeface="Cambria Math"/>
                                            <a:cs typeface="Times New Roman"/>
                                          </a:rPr>
                                        </m:ctrlPr>
                                      </m:dPr>
                                      <m:e>
                                        <m:func>
                                          <m:funcPr>
                                            <m:ctrlPr>
                                              <a:rPr lang="zh-CN" sz="1600" b="1" i="1" kern="100">
                                                <a:effectLst/>
                                                <a:latin typeface="Cambria Math" panose="02040503050406030204" pitchFamily="18" charset="0"/>
                                                <a:ea typeface="Cambria Math"/>
                                                <a:cs typeface="Times New Roman"/>
                                              </a:rPr>
                                            </m:ctrlPr>
                                          </m:funcPr>
                                          <m:fName>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𝒎𝒂𝒙</m:t>
                                                </m:r>
                                              </m:e>
                                              <m:sub>
                                                <m:r>
                                                  <a:rPr lang="en-US" sz="1600" b="1" i="1" kern="100">
                                                    <a:effectLst/>
                                                    <a:latin typeface="Cambria Math"/>
                                                    <a:ea typeface="宋体"/>
                                                    <a:cs typeface="Times New Roman"/>
                                                  </a:rPr>
                                                  <m:t>𝒊</m:t>
                                                </m:r>
                                              </m:sub>
                                            </m:sSub>
                                          </m:fName>
                                          <m:e>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𝑲</m:t>
                                                </m:r>
                                                <m:r>
                                                  <a:rPr lang="zh-CN" altLang="en-US" sz="1600" b="1" i="1" kern="100">
                                                    <a:effectLst/>
                                                    <a:latin typeface="Cambria Math"/>
                                                    <a:ea typeface="MS Gothic"/>
                                                    <a:cs typeface="MS Gothic"/>
                                                  </a:rPr>
                                                  <m:t>−</m:t>
                                                </m:r>
                                                <m:r>
                                                  <a:rPr lang="en-US" sz="1600" b="1" i="1" kern="100">
                                                    <a:effectLst/>
                                                    <a:latin typeface="Cambria Math"/>
                                                    <a:ea typeface="宋体"/>
                                                    <a:cs typeface="Times New Roman"/>
                                                  </a:rPr>
                                                  <m:t>𝑭</m:t>
                                                </m:r>
                                                <m:d>
                                                  <m:dPr>
                                                    <m:ctrlPr>
                                                      <a:rPr lang="zh-CN" sz="1600" b="1" i="1" kern="100">
                                                        <a:effectLst/>
                                                        <a:latin typeface="Cambria Math" panose="02040503050406030204" pitchFamily="18" charset="0"/>
                                                        <a:ea typeface="Cambria Math"/>
                                                        <a:cs typeface="Times New Roman"/>
                                                      </a:rPr>
                                                    </m:ctrlPr>
                                                  </m:dPr>
                                                  <m:e>
                                                    <m:r>
                                                      <a:rPr lang="en-US" sz="1600" b="1" i="1" kern="100">
                                                        <a:effectLst/>
                                                        <a:latin typeface="Cambria Math"/>
                                                        <a:ea typeface="宋体"/>
                                                        <a:cs typeface="Times New Roman"/>
                                                      </a:rPr>
                                                      <m:t>𝒕</m:t>
                                                    </m:r>
                                                    <m:r>
                                                      <a:rPr lang="en-US" sz="1600" b="1" i="1" kern="100">
                                                        <a:effectLst/>
                                                        <a:latin typeface="Cambria Math"/>
                                                        <a:ea typeface="宋体"/>
                                                        <a:cs typeface="Times New Roman"/>
                                                      </a:rPr>
                                                      <m:t>,</m:t>
                                                    </m:r>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𝝉</m:t>
                                                        </m:r>
                                                      </m:e>
                                                      <m:sub>
                                                        <m:r>
                                                          <a:rPr lang="en-US" sz="1600" b="1" i="1" kern="100">
                                                            <a:effectLst/>
                                                            <a:latin typeface="Cambria Math"/>
                                                            <a:ea typeface="宋体"/>
                                                            <a:cs typeface="Times New Roman"/>
                                                          </a:rPr>
                                                          <m:t>𝒊</m:t>
                                                        </m:r>
                                                      </m:sub>
                                                    </m:sSub>
                                                  </m:e>
                                                </m:d>
                                              </m:e>
                                            </m:d>
                                            <m:sSup>
                                              <m:sSupPr>
                                                <m:ctrlPr>
                                                  <a:rPr lang="zh-CN" sz="1600" b="1" i="1" kern="100">
                                                    <a:effectLst/>
                                                    <a:latin typeface="Cambria Math" panose="02040503050406030204" pitchFamily="18" charset="0"/>
                                                    <a:ea typeface="Cambria Math"/>
                                                    <a:cs typeface="Times New Roman"/>
                                                  </a:rPr>
                                                </m:ctrlPr>
                                              </m:sSupPr>
                                              <m:e>
                                                <m:r>
                                                  <a:rPr lang="en-US" sz="1600" b="1" i="1" kern="100">
                                                    <a:effectLst/>
                                                    <a:latin typeface="Cambria Math"/>
                                                    <a:ea typeface="宋体"/>
                                                    <a:cs typeface="Times New Roman"/>
                                                  </a:rPr>
                                                  <m:t>𝒆</m:t>
                                                </m:r>
                                              </m:e>
                                              <m:sup>
                                                <m:r>
                                                  <a:rPr lang="en-US" sz="1600" b="1" i="1" kern="100">
                                                    <a:effectLst/>
                                                    <a:latin typeface="Cambria Math"/>
                                                    <a:ea typeface="宋体"/>
                                                    <a:cs typeface="Times New Roman"/>
                                                  </a:rPr>
                                                  <m:t>−</m:t>
                                                </m:r>
                                                <m:r>
                                                  <a:rPr lang="en-US" sz="1600" b="1" i="1" kern="100">
                                                    <a:effectLst/>
                                                    <a:latin typeface="Cambria Math"/>
                                                    <a:ea typeface="宋体"/>
                                                    <a:cs typeface="Times New Roman"/>
                                                  </a:rPr>
                                                  <m:t>𝒓</m:t>
                                                </m:r>
                                                <m:d>
                                                  <m:dPr>
                                                    <m:ctrlPr>
                                                      <a:rPr lang="zh-CN" sz="1600" b="1" i="1" kern="100">
                                                        <a:effectLst/>
                                                        <a:latin typeface="Cambria Math" panose="02040503050406030204" pitchFamily="18" charset="0"/>
                                                        <a:ea typeface="Cambria Math"/>
                                                        <a:cs typeface="Times New Roman"/>
                                                      </a:rPr>
                                                    </m:ctrlPr>
                                                  </m:dPr>
                                                  <m:e>
                                                    <m:sSub>
                                                      <m:sSubPr>
                                                        <m:ctrlPr>
                                                          <a:rPr lang="zh-CN" sz="1600" b="1" i="1" kern="100">
                                                            <a:effectLst/>
                                                            <a:latin typeface="Cambria Math" panose="02040503050406030204" pitchFamily="18" charset="0"/>
                                                            <a:ea typeface="Cambria Math"/>
                                                            <a:cs typeface="Times New Roman"/>
                                                          </a:rPr>
                                                        </m:ctrlPr>
                                                      </m:sSubPr>
                                                      <m:e>
                                                        <m:r>
                                                          <a:rPr lang="en-US" sz="1600" b="1" i="1" kern="100">
                                                            <a:effectLst/>
                                                            <a:latin typeface="Cambria Math"/>
                                                            <a:ea typeface="宋体"/>
                                                            <a:cs typeface="Times New Roman"/>
                                                          </a:rPr>
                                                          <m:t>𝝉</m:t>
                                                        </m:r>
                                                      </m:e>
                                                      <m:sub>
                                                        <m:r>
                                                          <a:rPr lang="en-US" sz="1600" b="1" i="1" kern="100">
                                                            <a:effectLst/>
                                                            <a:latin typeface="Cambria Math"/>
                                                            <a:ea typeface="宋体"/>
                                                            <a:cs typeface="Times New Roman"/>
                                                          </a:rPr>
                                                          <m:t>𝒊</m:t>
                                                        </m:r>
                                                      </m:sub>
                                                    </m:sSub>
                                                    <m:r>
                                                      <a:rPr lang="en-US" sz="1600" b="1" i="1" kern="100">
                                                        <a:effectLst/>
                                                        <a:latin typeface="Cambria Math"/>
                                                        <a:ea typeface="宋体"/>
                                                        <a:cs typeface="Times New Roman"/>
                                                      </a:rPr>
                                                      <m:t>−</m:t>
                                                    </m:r>
                                                    <m:r>
                                                      <a:rPr lang="en-US" sz="1600" b="1" i="1" kern="100">
                                                        <a:effectLst/>
                                                        <a:latin typeface="Cambria Math"/>
                                                        <a:ea typeface="宋体"/>
                                                        <a:cs typeface="Times New Roman"/>
                                                      </a:rPr>
                                                      <m:t>𝒕</m:t>
                                                    </m:r>
                                                  </m:e>
                                                </m:d>
                                              </m:sup>
                                            </m:sSup>
                                          </m:e>
                                        </m:func>
                                        <m:r>
                                          <a:rPr lang="en-US" sz="1600" b="1" i="1" kern="100">
                                            <a:effectLst/>
                                            <a:latin typeface="Cambria Math"/>
                                            <a:ea typeface="宋体"/>
                                            <a:cs typeface="Times New Roman"/>
                                          </a:rPr>
                                          <m:t>,</m:t>
                                        </m:r>
                                        <m:r>
                                          <a:rPr lang="en-US" sz="1600" b="1" i="1" kern="100">
                                            <a:effectLst/>
                                            <a:latin typeface="Cambria Math"/>
                                            <a:ea typeface="宋体"/>
                                            <a:cs typeface="Times New Roman"/>
                                          </a:rPr>
                                          <m:t>𝟎</m:t>
                                        </m:r>
                                      </m:e>
                                    </m:d>
                                  </m:e>
                                </m:func>
                              </m:oMath>
                            </m:oMathPara>
                          </a14:m>
                          <a:endParaRPr lang="zh-CN" sz="2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9"/>
                      </a:ext>
                    </a:extLst>
                  </a:tr>
                </a:tbl>
              </a:graphicData>
            </a:graphic>
          </p:graphicFrame>
        </mc:Choice>
        <mc:Fallback xmlns="">
          <p:graphicFrame>
            <p:nvGraphicFramePr>
              <p:cNvPr id="5" name="内容占位符 4"/>
              <p:cNvGraphicFramePr>
                <a:graphicFrameLocks noGrp="1"/>
              </p:cNvGraphicFramePr>
              <p:nvPr>
                <p:ph idx="1"/>
                <p:extLst>
                  <p:ext uri="{D42A27DB-BD31-4B8C-83A1-F6EECF244321}">
                    <p14:modId xmlns:p14="http://schemas.microsoft.com/office/powerpoint/2010/main" val="3941154801"/>
                  </p:ext>
                </p:extLst>
              </p:nvPr>
            </p:nvGraphicFramePr>
            <p:xfrm>
              <a:off x="2063552" y="1340769"/>
              <a:ext cx="7776864" cy="4968550"/>
            </p:xfrm>
            <a:graphic>
              <a:graphicData uri="http://schemas.openxmlformats.org/drawingml/2006/table">
                <a:tbl>
                  <a:tblPr firstRow="1" firstCol="1" bandRow="1"/>
                  <a:tblGrid>
                    <a:gridCol w="665955">
                      <a:extLst>
                        <a:ext uri="{9D8B030D-6E8A-4147-A177-3AD203B41FA5}">
                          <a16:colId xmlns:a16="http://schemas.microsoft.com/office/drawing/2014/main" val="20000"/>
                        </a:ext>
                      </a:extLst>
                    </a:gridCol>
                    <a:gridCol w="665955">
                      <a:extLst>
                        <a:ext uri="{9D8B030D-6E8A-4147-A177-3AD203B41FA5}">
                          <a16:colId xmlns:a16="http://schemas.microsoft.com/office/drawing/2014/main" val="20001"/>
                        </a:ext>
                      </a:extLst>
                    </a:gridCol>
                    <a:gridCol w="1260378">
                      <a:extLst>
                        <a:ext uri="{9D8B030D-6E8A-4147-A177-3AD203B41FA5}">
                          <a16:colId xmlns:a16="http://schemas.microsoft.com/office/drawing/2014/main" val="20002"/>
                        </a:ext>
                      </a:extLst>
                    </a:gridCol>
                    <a:gridCol w="5184576">
                      <a:extLst>
                        <a:ext uri="{9D8B030D-6E8A-4147-A177-3AD203B41FA5}">
                          <a16:colId xmlns:a16="http://schemas.microsoft.com/office/drawing/2014/main" val="20003"/>
                        </a:ext>
                      </a:extLst>
                    </a:gridCol>
                  </a:tblGrid>
                  <a:tr h="496855">
                    <a:tc rowSpan="5">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看</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涨</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期</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权</a:t>
                          </a:r>
                          <a:endParaRPr lang="zh-CN" sz="20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欧</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式</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无红利</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0059" t="-408" r="-118" b="-234286"/>
                          </a:stretch>
                        </a:blipFill>
                      </a:tcPr>
                    </a:tc>
                    <a:extLst>
                      <a:ext uri="{0D108BD9-81ED-4DB2-BD59-A6C34878D82A}">
                        <a16:rowId xmlns:a16="http://schemas.microsoft.com/office/drawing/2014/main" val="10000"/>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有红利</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1"/>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红利率</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96855">
                    <a:tc vMerge="1">
                      <a:txBody>
                        <a:bodyPr/>
                        <a:lstStyle/>
                        <a:p>
                          <a:endParaRPr lang="zh-CN" altLang="en-US"/>
                        </a:p>
                      </a:txBody>
                      <a:tcPr/>
                    </a:tc>
                    <a:tc rowSpan="2">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美</a:t>
                          </a:r>
                          <a:endParaRPr lang="zh-CN" sz="2000" b="1" kern="100" dirty="0">
                            <a:effectLst/>
                            <a:latin typeface="Calibri"/>
                            <a:ea typeface="宋体"/>
                            <a:cs typeface="Times New Roman"/>
                          </a:endParaRPr>
                        </a:p>
                        <a:p>
                          <a:pPr algn="ctr">
                            <a:lnSpc>
                              <a:spcPts val="1350"/>
                            </a:lnSpc>
                            <a:spcAft>
                              <a:spcPts val="0"/>
                            </a:spcAft>
                          </a:pPr>
                          <a:r>
                            <a:rPr lang="zh-CN" sz="1600" b="1" kern="0" dirty="0">
                              <a:solidFill>
                                <a:srgbClr val="000000"/>
                              </a:solidFill>
                              <a:effectLst/>
                              <a:latin typeface="NEU-BZ-S92"/>
                              <a:ea typeface="方正书宋_GBK"/>
                              <a:cs typeface="Times New Roman"/>
                            </a:rPr>
                            <a:t>式</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0059" t="-150920" r="-118" b="-252147"/>
                          </a:stretch>
                        </a:blipFill>
                      </a:tcPr>
                    </a:tc>
                    <a:extLst>
                      <a:ext uri="{0D108BD9-81ED-4DB2-BD59-A6C34878D82A}">
                        <a16:rowId xmlns:a16="http://schemas.microsoft.com/office/drawing/2014/main" val="10003"/>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96855">
                    <a:tc rowSpan="5">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看</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跌</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期</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权</a:t>
                          </a:r>
                          <a:endParaRPr lang="zh-CN" sz="2000" b="1" kern="10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欧</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式</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0059" t="-166939" r="-118" b="-67755"/>
                          </a:stretch>
                        </a:blipFill>
                      </a:tcPr>
                    </a:tc>
                    <a:extLst>
                      <a:ext uri="{0D108BD9-81ED-4DB2-BD59-A6C34878D82A}">
                        <a16:rowId xmlns:a16="http://schemas.microsoft.com/office/drawing/2014/main" val="10005"/>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红利率</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7"/>
                      </a:ext>
                    </a:extLst>
                  </a:tr>
                  <a:tr h="496855">
                    <a:tc vMerge="1">
                      <a:txBody>
                        <a:bodyPr/>
                        <a:lstStyle/>
                        <a:p>
                          <a:endParaRPr lang="zh-CN" altLang="en-US"/>
                        </a:p>
                      </a:txBody>
                      <a:tcPr/>
                    </a:tc>
                    <a:tc rowSpan="2">
                      <a:txBody>
                        <a:bodyPr/>
                        <a:lstStyle/>
                        <a:p>
                          <a:pPr algn="ctr">
                            <a:lnSpc>
                              <a:spcPts val="1350"/>
                            </a:lnSpc>
                            <a:spcAft>
                              <a:spcPts val="0"/>
                            </a:spcAft>
                          </a:pPr>
                          <a:r>
                            <a:rPr lang="zh-CN" sz="1600" b="1" kern="0">
                              <a:solidFill>
                                <a:srgbClr val="000000"/>
                              </a:solidFill>
                              <a:effectLst/>
                              <a:latin typeface="NEU-BZ-S92"/>
                              <a:ea typeface="方正书宋_GBK"/>
                              <a:cs typeface="Times New Roman"/>
                            </a:rPr>
                            <a:t>美</a:t>
                          </a:r>
                          <a:endParaRPr lang="zh-CN" sz="2000" b="1" kern="100">
                            <a:effectLst/>
                            <a:latin typeface="Calibri"/>
                            <a:ea typeface="宋体"/>
                            <a:cs typeface="Times New Roman"/>
                          </a:endParaRPr>
                        </a:p>
                        <a:p>
                          <a:pPr algn="ctr">
                            <a:lnSpc>
                              <a:spcPts val="1350"/>
                            </a:lnSpc>
                            <a:spcAft>
                              <a:spcPts val="0"/>
                            </a:spcAft>
                          </a:pPr>
                          <a:r>
                            <a:rPr lang="zh-CN" sz="1600" b="1" kern="0">
                              <a:solidFill>
                                <a:srgbClr val="000000"/>
                              </a:solidFill>
                              <a:effectLst/>
                              <a:latin typeface="NEU-BZ-S92"/>
                              <a:ea typeface="方正书宋_GBK"/>
                              <a:cs typeface="Times New Roman"/>
                            </a:rPr>
                            <a:t>式</a:t>
                          </a:r>
                          <a:endParaRPr lang="zh-CN" sz="20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无红利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0059" t="-401227" r="-118" b="-1840"/>
                          </a:stretch>
                        </a:blipFill>
                      </a:tcPr>
                    </a:tc>
                    <a:extLst>
                      <a:ext uri="{0D108BD9-81ED-4DB2-BD59-A6C34878D82A}">
                        <a16:rowId xmlns:a16="http://schemas.microsoft.com/office/drawing/2014/main" val="10008"/>
                      </a:ext>
                    </a:extLst>
                  </a:tr>
                  <a:tr h="496855">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有红利</a:t>
                          </a:r>
                          <a:endParaRPr lang="zh-CN" sz="20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9"/>
                      </a:ext>
                    </a:extLst>
                  </a:tr>
                </a:tbl>
              </a:graphicData>
            </a:graphic>
          </p:graphicFrame>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28</a:t>
            </a:fld>
            <a:endParaRPr lang="zh-CN" altLang="en-US" dirty="0"/>
          </a:p>
        </p:txBody>
      </p:sp>
    </p:spTree>
    <p:extLst>
      <p:ext uri="{BB962C8B-B14F-4D97-AF65-F5344CB8AC3E}">
        <p14:creationId xmlns:p14="http://schemas.microsoft.com/office/powerpoint/2010/main" val="2451954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实值期权、平值期权与虚值期权</a:t>
            </a:r>
          </a:p>
        </p:txBody>
      </p:sp>
      <p:sp>
        <p:nvSpPr>
          <p:cNvPr id="3" name="内容占位符 2"/>
          <p:cNvSpPr>
            <a:spLocks noGrp="1"/>
          </p:cNvSpPr>
          <p:nvPr>
            <p:ph idx="1"/>
          </p:nvPr>
        </p:nvSpPr>
        <p:spPr/>
        <p:txBody>
          <a:bodyPr/>
          <a:lstStyle/>
          <a:p>
            <a:pPr marL="0" indent="0">
              <a:buClr>
                <a:srgbClr val="CC9900"/>
              </a:buClr>
              <a:buNone/>
            </a:pPr>
            <a:r>
              <a:rPr lang="zh-CN" altLang="en-US" dirty="0">
                <a:solidFill>
                  <a:srgbClr val="000000"/>
                </a:solidFill>
                <a:cs typeface="Times New Roman"/>
              </a:rPr>
              <a:t>根据行权价的高低，期权可以分为：</a:t>
            </a:r>
            <a:endParaRPr lang="en-US" altLang="zh-CN" dirty="0">
              <a:solidFill>
                <a:srgbClr val="000000"/>
              </a:solidFill>
              <a:cs typeface="Times New Roman"/>
            </a:endParaRPr>
          </a:p>
          <a:p>
            <a:pPr lvl="1">
              <a:buClr>
                <a:srgbClr val="CC9900"/>
              </a:buClr>
              <a:buFont typeface="Wingdings" pitchFamily="2" charset="2"/>
              <a:buChar char="Ø"/>
            </a:pPr>
            <a:r>
              <a:rPr lang="zh-CN" altLang="en-US" dirty="0">
                <a:solidFill>
                  <a:srgbClr val="000000"/>
                </a:solidFill>
                <a:cs typeface="Times New Roman"/>
              </a:rPr>
              <a:t>实值期权（</a:t>
            </a:r>
            <a:r>
              <a:rPr lang="en-US" altLang="zh-CN" dirty="0">
                <a:solidFill>
                  <a:srgbClr val="000000"/>
                </a:solidFill>
                <a:cs typeface="Times New Roman"/>
              </a:rPr>
              <a:t>In the Money</a:t>
            </a:r>
            <a:r>
              <a:rPr lang="zh-CN" altLang="en-US" dirty="0">
                <a:solidFill>
                  <a:srgbClr val="000000"/>
                </a:solidFill>
                <a:cs typeface="Times New Roman"/>
              </a:rPr>
              <a:t>）</a:t>
            </a:r>
            <a:endParaRPr lang="en-US" altLang="zh-CN" dirty="0">
              <a:solidFill>
                <a:srgbClr val="000000"/>
              </a:solidFill>
              <a:cs typeface="Times New Roman"/>
            </a:endParaRPr>
          </a:p>
          <a:p>
            <a:pPr lvl="1">
              <a:buFont typeface="Wingdings" pitchFamily="2" charset="2"/>
              <a:buChar char="Ø"/>
            </a:pPr>
            <a:r>
              <a:rPr lang="zh-CN" altLang="zh-CN" dirty="0">
                <a:solidFill>
                  <a:srgbClr val="000000"/>
                </a:solidFill>
                <a:cs typeface="Times New Roman"/>
              </a:rPr>
              <a:t>虚值期权（</a:t>
            </a:r>
            <a:r>
              <a:rPr lang="en-US" altLang="zh-CN" dirty="0">
                <a:solidFill>
                  <a:srgbClr val="000000"/>
                </a:solidFill>
              </a:rPr>
              <a:t>Out of the Money</a:t>
            </a:r>
            <a:r>
              <a:rPr lang="zh-CN" altLang="zh-CN" dirty="0">
                <a:solidFill>
                  <a:srgbClr val="000000"/>
                </a:solidFill>
                <a:cs typeface="Times New Roman"/>
              </a:rPr>
              <a:t>）</a:t>
            </a:r>
            <a:endParaRPr lang="en-US" altLang="zh-CN" dirty="0">
              <a:solidFill>
                <a:srgbClr val="000000"/>
              </a:solidFill>
              <a:cs typeface="Times New Roman"/>
            </a:endParaRPr>
          </a:p>
          <a:p>
            <a:pPr lvl="1">
              <a:buClr>
                <a:srgbClr val="CC9900"/>
              </a:buClr>
              <a:buFont typeface="Wingdings" pitchFamily="2" charset="2"/>
              <a:buChar char="Ø"/>
            </a:pPr>
            <a:r>
              <a:rPr lang="zh-CN" altLang="zh-CN" dirty="0">
                <a:solidFill>
                  <a:srgbClr val="000000"/>
                </a:solidFill>
                <a:cs typeface="Times New Roman"/>
              </a:rPr>
              <a:t>平</a:t>
            </a:r>
            <a:r>
              <a:rPr lang="zh-CN" altLang="en-US" dirty="0">
                <a:solidFill>
                  <a:srgbClr val="000000"/>
                </a:solidFill>
                <a:cs typeface="Times New Roman"/>
              </a:rPr>
              <a:t>值</a:t>
            </a:r>
            <a:r>
              <a:rPr lang="zh-CN" altLang="zh-CN" dirty="0">
                <a:solidFill>
                  <a:srgbClr val="000000"/>
                </a:solidFill>
                <a:cs typeface="Times New Roman"/>
              </a:rPr>
              <a:t>期权（</a:t>
            </a:r>
            <a:r>
              <a:rPr lang="en-US" altLang="zh-CN" dirty="0">
                <a:solidFill>
                  <a:srgbClr val="000000"/>
                </a:solidFill>
              </a:rPr>
              <a:t>At the Money</a:t>
            </a:r>
            <a:r>
              <a:rPr lang="zh-CN" altLang="zh-CN" dirty="0">
                <a:solidFill>
                  <a:srgbClr val="000000"/>
                </a:solidFill>
                <a:cs typeface="Times New Roman"/>
              </a:rPr>
              <a:t>）</a:t>
            </a:r>
            <a:endParaRPr lang="en-US" altLang="zh-CN" dirty="0">
              <a:solidFill>
                <a:srgbClr val="000000"/>
              </a:solidFill>
              <a:cs typeface="Times New Roman"/>
            </a:endParaRPr>
          </a:p>
          <a:p>
            <a:pPr lvl="2">
              <a:buClr>
                <a:srgbClr val="CC9900"/>
              </a:buClr>
              <a:buFont typeface="Wingdings" pitchFamily="2" charset="2"/>
              <a:buChar char="l"/>
            </a:pPr>
            <a:r>
              <a:rPr lang="zh-CN" altLang="en-US" dirty="0">
                <a:solidFill>
                  <a:srgbClr val="000000"/>
                </a:solidFill>
                <a:cs typeface="Times New Roman"/>
              </a:rPr>
              <a:t>平值点就是期权内在价值由正值变化到零的行权价的临界点。</a:t>
            </a:r>
            <a:endParaRPr lang="en-US" altLang="zh-CN" dirty="0">
              <a:solidFill>
                <a:srgbClr val="000000"/>
              </a:solidFill>
              <a:cs typeface="Times New Roman"/>
            </a:endParaRPr>
          </a:p>
          <a:p>
            <a:pPr>
              <a:buFont typeface="Wingdings" pitchFamily="2" charset="2"/>
              <a:buChar char="l"/>
            </a:pPr>
            <a:endParaRPr lang="zh-CN" altLang="en-US" dirty="0"/>
          </a:p>
        </p:txBody>
      </p:sp>
      <p:sp>
        <p:nvSpPr>
          <p:cNvPr id="5" name="灯片编号占位符 4"/>
          <p:cNvSpPr>
            <a:spLocks noGrp="1"/>
          </p:cNvSpPr>
          <p:nvPr>
            <p:ph type="sldNum" sz="quarter" idx="12"/>
          </p:nvPr>
        </p:nvSpPr>
        <p:spPr/>
        <p:txBody>
          <a:bodyPr/>
          <a:lstStyle/>
          <a:p>
            <a:fld id="{7A0B34B9-D817-47F5-9B8C-94F2D5E9BE68}" type="slidenum">
              <a:rPr lang="zh-CN" altLang="en-US" smtClean="0">
                <a:solidFill>
                  <a:srgbClr val="000000">
                    <a:lumMod val="50000"/>
                    <a:lumOff val="50000"/>
                  </a:srgbClr>
                </a:solidFill>
              </a:rPr>
              <a:pPr/>
              <a:t>29</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1855470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95400" y="1196753"/>
            <a:ext cx="10873208" cy="5256583"/>
          </a:xfrm>
        </p:spPr>
        <p:txBody>
          <a:bodyPr>
            <a:normAutofit/>
          </a:bodyPr>
          <a:lstStyle/>
          <a:p>
            <a:pPr>
              <a:lnSpc>
                <a:spcPct val="150000"/>
              </a:lnSpc>
              <a:buNone/>
            </a:pPr>
            <a:endParaRPr lang="en-US" altLang="zh-CN" dirty="0">
              <a:solidFill>
                <a:srgbClr val="002060"/>
              </a:solidFill>
            </a:endParaRPr>
          </a:p>
          <a:p>
            <a:pPr>
              <a:lnSpc>
                <a:spcPct val="150000"/>
              </a:lnSpc>
              <a:buNone/>
            </a:pPr>
            <a:r>
              <a:rPr lang="zh-CN" altLang="en-US" dirty="0">
                <a:solidFill>
                  <a:srgbClr val="002060"/>
                </a:solidFill>
              </a:rPr>
              <a:t>期权的回报与盈亏分布</a:t>
            </a:r>
          </a:p>
          <a:p>
            <a:pPr>
              <a:lnSpc>
                <a:spcPct val="150000"/>
              </a:lnSpc>
              <a:buNone/>
            </a:pPr>
            <a:r>
              <a:rPr lang="zh-CN" altLang="en-US" dirty="0">
                <a:solidFill>
                  <a:schemeClr val="bg1">
                    <a:lumMod val="75000"/>
                  </a:schemeClr>
                </a:solidFill>
              </a:rPr>
              <a:t>期权价格的基本特性</a:t>
            </a:r>
          </a:p>
          <a:p>
            <a:pPr>
              <a:lnSpc>
                <a:spcPct val="150000"/>
              </a:lnSpc>
              <a:buNone/>
            </a:pPr>
            <a:r>
              <a:rPr lang="zh-CN" altLang="en-US" dirty="0">
                <a:solidFill>
                  <a:schemeClr val="bg1">
                    <a:lumMod val="75000"/>
                  </a:schemeClr>
                </a:solidFill>
              </a:rPr>
              <a:t>美式期权的提前行权</a:t>
            </a:r>
          </a:p>
          <a:p>
            <a:pPr>
              <a:lnSpc>
                <a:spcPct val="150000"/>
              </a:lnSpc>
              <a:buNone/>
            </a:pPr>
            <a:r>
              <a:rPr lang="zh-CN" altLang="en-US" dirty="0">
                <a:solidFill>
                  <a:schemeClr val="bg1">
                    <a:lumMod val="75000"/>
                  </a:schemeClr>
                </a:solidFill>
              </a:rPr>
              <a:t>期权价格曲线</a:t>
            </a:r>
          </a:p>
          <a:p>
            <a:pPr>
              <a:lnSpc>
                <a:spcPct val="150000"/>
              </a:lnSpc>
              <a:buNone/>
            </a:pPr>
            <a:r>
              <a:rPr lang="zh-CN" altLang="en-US" dirty="0">
                <a:solidFill>
                  <a:schemeClr val="bg1">
                    <a:lumMod val="75000"/>
                  </a:schemeClr>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3</a:t>
            </a:fld>
            <a:endParaRPr lang="zh-CN" altLang="en-US" dirty="0"/>
          </a:p>
        </p:txBody>
      </p:sp>
    </p:spTree>
    <p:extLst>
      <p:ext uri="{BB962C8B-B14F-4D97-AF65-F5344CB8AC3E}">
        <p14:creationId xmlns:p14="http://schemas.microsoft.com/office/powerpoint/2010/main" val="4164520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平值点</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sz="2400" dirty="0"/>
                  <a:t>我国</a:t>
                </a:r>
                <a:r>
                  <a:rPr lang="en-US" altLang="zh-CN" sz="2400" dirty="0"/>
                  <a:t>ETF</a:t>
                </a:r>
                <a:r>
                  <a:rPr lang="zh-CN" altLang="en-US" sz="2400" dirty="0"/>
                  <a:t>期权的平值点为</a:t>
                </a:r>
                <a14:m>
                  <m:oMath xmlns:m="http://schemas.openxmlformats.org/officeDocument/2006/math">
                    <m:r>
                      <m:rPr>
                        <m:sty m:val="p"/>
                      </m:rPr>
                      <a:rPr lang="en-US" altLang="zh-CN" sz="2400">
                        <a:latin typeface="Cambria Math"/>
                      </a:rPr>
                      <m:t>F</m:t>
                    </m:r>
                    <m:r>
                      <a:rPr lang="en-US" altLang="zh-CN" sz="2400">
                        <a:latin typeface="Cambria Math"/>
                      </a:rPr>
                      <m:t>+</m:t>
                    </m:r>
                    <m:r>
                      <m:rPr>
                        <m:sty m:val="p"/>
                      </m:rPr>
                      <a:rPr lang="en-US" altLang="zh-CN" sz="2400">
                        <a:latin typeface="Cambria Math"/>
                      </a:rPr>
                      <m:t>I</m:t>
                    </m:r>
                    <m:sSup>
                      <m:sSupPr>
                        <m:ctrlPr>
                          <a:rPr lang="zh-CN"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𝑟</m:t>
                        </m:r>
                        <m:r>
                          <a:rPr lang="en-US" altLang="zh-CN" sz="2400" i="1">
                            <a:latin typeface="Cambria Math"/>
                          </a:rPr>
                          <m:t>(</m:t>
                        </m:r>
                        <m:r>
                          <a:rPr lang="en-US" altLang="zh-CN" sz="2400" i="1">
                            <a:latin typeface="Cambria Math"/>
                          </a:rPr>
                          <m:t>𝑇</m:t>
                        </m:r>
                        <m:r>
                          <a:rPr lang="en-US" altLang="zh-CN" sz="2400" i="1">
                            <a:latin typeface="Cambria Math"/>
                          </a:rPr>
                          <m:t>−</m:t>
                        </m:r>
                        <m:r>
                          <a:rPr lang="en-US" altLang="zh-CN" sz="2400" i="1">
                            <a:latin typeface="Cambria Math"/>
                          </a:rPr>
                          <m:t>𝑡</m:t>
                        </m:r>
                        <m:r>
                          <a:rPr lang="en-US" altLang="zh-CN" sz="2400" i="1">
                            <a:latin typeface="Cambria Math"/>
                          </a:rPr>
                          <m:t>)</m:t>
                        </m:r>
                      </m:sup>
                    </m:sSup>
                  </m:oMath>
                </a14:m>
                <a:endParaRPr lang="zh-CN" altLang="en-US" sz="2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mc:AlternateContent xmlns:mc="http://schemas.openxmlformats.org/markup-compatibility/2006" xmlns:a14="http://schemas.microsoft.com/office/drawing/2010/main">
        <mc:Choice Requires="a14">
          <p:graphicFrame>
            <p:nvGraphicFramePr>
              <p:cNvPr id="5" name="表格 4"/>
              <p:cNvGraphicFramePr>
                <a:graphicFrameLocks noGrp="1"/>
              </p:cNvGraphicFramePr>
              <p:nvPr>
                <p:extLst>
                  <p:ext uri="{D42A27DB-BD31-4B8C-83A1-F6EECF244321}">
                    <p14:modId xmlns:p14="http://schemas.microsoft.com/office/powerpoint/2010/main" val="3012578680"/>
                  </p:ext>
                </p:extLst>
              </p:nvPr>
            </p:nvGraphicFramePr>
            <p:xfrm>
              <a:off x="1847527" y="1268759"/>
              <a:ext cx="8496944" cy="4536508"/>
            </p:xfrm>
            <a:graphic>
              <a:graphicData uri="http://schemas.openxmlformats.org/drawingml/2006/table">
                <a:tbl>
                  <a:tblPr firstRow="1" firstCol="1" bandRow="1"/>
                  <a:tblGrid>
                    <a:gridCol w="569433">
                      <a:extLst>
                        <a:ext uri="{9D8B030D-6E8A-4147-A177-3AD203B41FA5}">
                          <a16:colId xmlns:a16="http://schemas.microsoft.com/office/drawing/2014/main" val="20000"/>
                        </a:ext>
                      </a:extLst>
                    </a:gridCol>
                    <a:gridCol w="510688">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2016224">
                      <a:extLst>
                        <a:ext uri="{9D8B030D-6E8A-4147-A177-3AD203B41FA5}">
                          <a16:colId xmlns:a16="http://schemas.microsoft.com/office/drawing/2014/main" val="20003"/>
                        </a:ext>
                      </a:extLst>
                    </a:gridCol>
                    <a:gridCol w="2544882">
                      <a:extLst>
                        <a:ext uri="{9D8B030D-6E8A-4147-A177-3AD203B41FA5}">
                          <a16:colId xmlns:a16="http://schemas.microsoft.com/office/drawing/2014/main" val="20004"/>
                        </a:ext>
                      </a:extLst>
                    </a:gridCol>
                    <a:gridCol w="1847605">
                      <a:extLst>
                        <a:ext uri="{9D8B030D-6E8A-4147-A177-3AD203B41FA5}">
                          <a16:colId xmlns:a16="http://schemas.microsoft.com/office/drawing/2014/main" val="20005"/>
                        </a:ext>
                      </a:extLst>
                    </a:gridCol>
                  </a:tblGrid>
                  <a:tr h="373156">
                    <a:tc rowSpan="2" gridSpan="3">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分类</a:t>
                          </a:r>
                          <a:endParaRPr lang="zh-CN" sz="24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hMerge="1">
                      <a:txBody>
                        <a:bodyPr/>
                        <a:lstStyle/>
                        <a:p>
                          <a:endParaRPr lang="zh-CN" altLang="en-US"/>
                        </a:p>
                      </a:txBody>
                      <a:tcPr/>
                    </a:tc>
                    <a:tc gridSpan="2">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完美市场</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不完美市场</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3156">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用远期价格表示</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用现货价格表示</a:t>
                          </a:r>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1"/>
                      </a:ext>
                    </a:extLst>
                  </a:tr>
                  <a:tr h="407805">
                    <a:tc rowSpan="5">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看</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涨</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期</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权</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欧</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oMath>
                          </a14:m>
                          <a:r>
                            <a:rPr lang="en-US" sz="1800" b="1" kern="0" dirty="0">
                              <a:solidFill>
                                <a:srgbClr val="000000"/>
                              </a:solidFill>
                              <a:effectLst/>
                              <a:latin typeface="NEU-BZ-S92"/>
                              <a:ea typeface="方正书宋_GBK"/>
                              <a:cs typeface="Times New Roman"/>
                            </a:rPr>
                            <a:t> </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oMath>
                          </a14:m>
                          <a:r>
                            <a:rPr lang="en-US" sz="1800" b="1" kern="0">
                              <a:solidFill>
                                <a:srgbClr val="000000"/>
                              </a:solidFill>
                              <a:effectLst/>
                              <a:latin typeface="NEU-BZ-S92"/>
                              <a:ea typeface="方正书宋_GBK"/>
                              <a:cs typeface="Times New Roman"/>
                            </a:rPr>
                            <a:t> </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m:t>
                                </m:r>
                                <m:r>
                                  <a:rPr lang="en-US" sz="1400" b="1" i="1" kern="100">
                                    <a:effectLst/>
                                    <a:latin typeface="Cambria Math"/>
                                    <a:ea typeface="宋体"/>
                                    <a:cs typeface="Times New Roman"/>
                                  </a:rPr>
                                  <m:t>𝑺</m:t>
                                </m:r>
                                <m:r>
                                  <a:rPr lang="en-US" sz="1400" b="1" i="1" kern="100">
                                    <a:effectLst/>
                                    <a:latin typeface="Cambria Math"/>
                                    <a:ea typeface="宋体"/>
                                    <a:cs typeface="Times New Roman"/>
                                  </a:rPr>
                                  <m:t>−</m:t>
                                </m:r>
                                <m:r>
                                  <a:rPr lang="en-US" sz="1400" b="1" i="1" kern="100">
                                    <a:effectLst/>
                                    <a:latin typeface="Cambria Math"/>
                                    <a:ea typeface="宋体"/>
                                    <a:cs typeface="Times New Roman"/>
                                  </a:rPr>
                                  <m:t>𝑰</m:t>
                                </m:r>
                                <m:r>
                                  <a:rPr lang="en-US" sz="1400" b="1" i="1" kern="100">
                                    <a:effectLst/>
                                    <a:latin typeface="Cambria Math"/>
                                    <a:ea typeface="宋体"/>
                                    <a:cs typeface="Times New Roman"/>
                                  </a:rPr>
                                  <m:t>)</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3"/>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红利率</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m:t>
                                    </m:r>
                                    <m:r>
                                      <a:rPr lang="en-US" sz="1400" b="1" i="1" kern="100">
                                        <a:effectLst/>
                                        <a:latin typeface="Cambria Math"/>
                                        <a:ea typeface="宋体"/>
                                        <a:cs typeface="Times New Roman"/>
                                      </a:rPr>
                                      <m:t>𝒓</m:t>
                                    </m:r>
                                    <m:r>
                                      <a:rPr lang="en-US" sz="1400" b="1" i="1" kern="100">
                                        <a:effectLst/>
                                        <a:latin typeface="Cambria Math"/>
                                        <a:ea typeface="宋体"/>
                                        <a:cs typeface="Times New Roman"/>
                                      </a:rPr>
                                      <m:t>−</m:t>
                                    </m:r>
                                    <m:r>
                                      <a:rPr lang="en-US" sz="1400" b="1" i="1" kern="100">
                                        <a:effectLst/>
                                        <a:latin typeface="Cambria Math"/>
                                        <a:ea typeface="宋体"/>
                                        <a:cs typeface="Times New Roman"/>
                                      </a:rPr>
                                      <m:t>𝒒</m:t>
                                    </m:r>
                                    <m:r>
                                      <a:rPr lang="en-US" sz="1400" b="1" i="1" kern="100">
                                        <a:effectLst/>
                                        <a:latin typeface="Cambria Math"/>
                                        <a:ea typeface="宋体"/>
                                        <a:cs typeface="Times New Roman"/>
                                      </a:rPr>
                                      <m:t>)</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373156">
                    <a:tc vMerge="1">
                      <a:txBody>
                        <a:bodyPr/>
                        <a:lstStyle/>
                        <a:p>
                          <a:endParaRPr lang="zh-CN" altLang="en-US"/>
                        </a:p>
                      </a:txBody>
                      <a:tcPr/>
                    </a:tc>
                    <a:tc rowSpan="2">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美</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oMath>
                          </a14:m>
                          <a:r>
                            <a:rPr lang="en-US" sz="1800" b="1" i="1" kern="0" dirty="0">
                              <a:solidFill>
                                <a:srgbClr val="000000"/>
                              </a:solidFill>
                              <a:effectLst/>
                              <a:latin typeface="NEU-BZ-S92"/>
                              <a:ea typeface="方正书宋_GBK"/>
                              <a:cs typeface="Times New Roman"/>
                            </a:rPr>
                            <a:t> </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400" b="1" i="1" kern="100">
                                        <a:effectLst/>
                                        <a:latin typeface="Cambria Math" panose="02040503050406030204" pitchFamily="18" charset="0"/>
                                        <a:ea typeface="Cambria Math"/>
                                        <a:cs typeface="Times New Roman"/>
                                      </a:rPr>
                                    </m:ctrlPr>
                                  </m:funcPr>
                                  <m:fName>
                                    <m:limLow>
                                      <m:limLowPr>
                                        <m:ctrlPr>
                                          <a:rPr lang="zh-CN" sz="1400" b="1" i="1" kern="100">
                                            <a:effectLst/>
                                            <a:latin typeface="Cambria Math" panose="02040503050406030204" pitchFamily="18" charset="0"/>
                                            <a:ea typeface="Cambria Math"/>
                                            <a:cs typeface="Times New Roman"/>
                                          </a:rPr>
                                        </m:ctrlPr>
                                      </m:limLowPr>
                                      <m:e>
                                        <m:r>
                                          <a:rPr lang="en-US" sz="1400" b="1" i="1" kern="100">
                                            <a:effectLst/>
                                            <a:latin typeface="Cambria Math"/>
                                            <a:ea typeface="宋体"/>
                                            <a:cs typeface="Times New Roman"/>
                                          </a:rPr>
                                          <m:t>𝒎𝒂𝒙</m:t>
                                        </m:r>
                                      </m:e>
                                      <m:lim>
                                        <m:r>
                                          <a:rPr lang="en-US" sz="1400" b="1" i="1" kern="100">
                                            <a:effectLst/>
                                            <a:latin typeface="Cambria Math"/>
                                            <a:ea typeface="宋体"/>
                                            <a:cs typeface="Times New Roman"/>
                                          </a:rPr>
                                          <m:t>𝒊</m:t>
                                        </m:r>
                                      </m:lim>
                                    </m:limLow>
                                  </m:fName>
                                  <m:e>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sSub>
                                              <m:sSubPr>
                                                <m:ctrlPr>
                                                  <a:rPr lang="zh-CN" sz="1400" b="1" i="1" kern="100">
                                                    <a:effectLst/>
                                                    <a:latin typeface="Cambria Math" panose="02040503050406030204" pitchFamily="18" charset="0"/>
                                                    <a:ea typeface="Cambria Math"/>
                                                    <a:cs typeface="Times New Roman"/>
                                                  </a:rPr>
                                                </m:ctrlPr>
                                              </m:sSubPr>
                                              <m:e>
                                                <m:r>
                                                  <a:rPr lang="en-US" sz="1400" b="1" i="1" kern="100">
                                                    <a:effectLst/>
                                                    <a:latin typeface="Cambria Math"/>
                                                    <a:ea typeface="宋体"/>
                                                    <a:cs typeface="Times New Roman"/>
                                                  </a:rPr>
                                                  <m:t>𝝉</m:t>
                                                </m:r>
                                              </m:e>
                                              <m:sub>
                                                <m:r>
                                                  <a:rPr lang="en-US" sz="1400" b="1" i="1" kern="100">
                                                    <a:effectLst/>
                                                    <a:latin typeface="Cambria Math"/>
                                                    <a:ea typeface="宋体"/>
                                                    <a:cs typeface="Times New Roman"/>
                                                  </a:rPr>
                                                  <m:t>𝒊</m:t>
                                                </m:r>
                                              </m:sub>
                                            </m:sSub>
                                          </m:e>
                                        </m:d>
                                      </m:e>
                                    </m:d>
                                  </m:e>
                                </m:func>
                              </m:oMath>
                            </m:oMathPara>
                          </a14:m>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𝐦𝐚𝐱</m:t>
                                </m:r>
                                <m:r>
                                  <a:rPr lang="en-US" sz="1400" b="1" kern="100">
                                    <a:effectLst/>
                                    <a:latin typeface="Cambria Math"/>
                                    <a:ea typeface="宋体"/>
                                    <a:cs typeface="Times New Roman"/>
                                  </a:rPr>
                                  <m:t>⁡</m:t>
                                </m:r>
                                <m:r>
                                  <a:rPr lang="en-US" sz="1400" b="1" i="1" kern="100">
                                    <a:effectLst/>
                                    <a:latin typeface="Cambria Math"/>
                                    <a:ea typeface="宋体"/>
                                    <a:cs typeface="Times New Roman"/>
                                  </a:rPr>
                                  <m:t>(</m:t>
                                </m:r>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r>
                                      <a:rPr lang="en-US" sz="1400" b="1" i="1" kern="100">
                                        <a:effectLst/>
                                        <a:latin typeface="Cambria Math"/>
                                        <a:ea typeface="宋体"/>
                                        <a:cs typeface="Times New Roman"/>
                                      </a:rPr>
                                      <m:t>𝝉</m:t>
                                    </m:r>
                                  </m:e>
                                </m:d>
                                <m:r>
                                  <a:rPr lang="en-US" sz="1400" b="1" i="1" kern="100">
                                    <a:effectLst/>
                                    <a:latin typeface="Cambria Math"/>
                                    <a:ea typeface="宋体"/>
                                    <a:cs typeface="Times New Roman"/>
                                  </a:rPr>
                                  <m:t>,</m:t>
                                </m:r>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r>
                                      <a:rPr lang="en-US" sz="1400" b="1" i="1" kern="100">
                                        <a:effectLst/>
                                        <a:latin typeface="Cambria Math"/>
                                        <a:ea typeface="宋体"/>
                                        <a:cs typeface="Times New Roman"/>
                                      </a:rPr>
                                      <m:t>𝑻</m:t>
                                    </m:r>
                                  </m:e>
                                </m:d>
                                <m:r>
                                  <a:rPr lang="en-US" sz="1400" b="1" i="1" kern="100">
                                    <a:effectLst/>
                                    <a:latin typeface="Cambria Math"/>
                                    <a:ea typeface="宋体"/>
                                    <a:cs typeface="Times New Roman"/>
                                  </a:rPr>
                                  <m:t>)</m:t>
                                </m:r>
                              </m:oMath>
                            </m:oMathPara>
                          </a14:m>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𝐦𝐚𝐱</m:t>
                                </m:r>
                                <m:r>
                                  <a:rPr lang="en-US" sz="1400" b="1" kern="100">
                                    <a:effectLst/>
                                    <a:latin typeface="Cambria Math"/>
                                    <a:ea typeface="宋体"/>
                                    <a:cs typeface="Times New Roman"/>
                                  </a:rPr>
                                  <m:t>⁡</m:t>
                                </m:r>
                                <m:r>
                                  <a:rPr lang="en-US" sz="1400" b="1" i="1" kern="100">
                                    <a:effectLst/>
                                    <a:latin typeface="Cambria Math"/>
                                    <a:ea typeface="宋体"/>
                                    <a:cs typeface="Times New Roman"/>
                                  </a:rPr>
                                  <m:t>(</m:t>
                                </m:r>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𝝉</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r>
                                  <a:rPr lang="en-US" sz="1400" b="1" i="1" kern="100">
                                    <a:effectLst/>
                                    <a:latin typeface="Cambria Math"/>
                                    <a:ea typeface="宋体"/>
                                    <a:cs typeface="Times New Roman"/>
                                  </a:rPr>
                                  <m:t>,</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𝑺</m:t>
                                    </m:r>
                                    <m:r>
                                      <a:rPr lang="en-US" sz="1400" b="1" i="1" kern="100">
                                        <a:effectLst/>
                                        <a:latin typeface="Cambria Math"/>
                                        <a:ea typeface="宋体"/>
                                        <a:cs typeface="Times New Roman"/>
                                      </a:rPr>
                                      <m:t>−</m:t>
                                    </m:r>
                                    <m:r>
                                      <a:rPr lang="en-US" sz="1400" b="1" i="1" kern="100">
                                        <a:effectLst/>
                                        <a:latin typeface="Cambria Math"/>
                                        <a:ea typeface="宋体"/>
                                        <a:cs typeface="Times New Roman"/>
                                      </a:rPr>
                                      <m:t>𝑰</m:t>
                                    </m:r>
                                  </m:e>
                                </m:d>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r>
                                  <a:rPr lang="en-US" sz="1400" b="1" i="1" kern="100">
                                    <a:effectLst/>
                                    <a:latin typeface="Cambria Math"/>
                                    <a:ea typeface="宋体"/>
                                    <a:cs typeface="Times New Roman"/>
                                  </a:rPr>
                                  <m:t>)</m:t>
                                </m:r>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400" b="1" i="1" kern="100">
                                        <a:effectLst/>
                                        <a:latin typeface="Cambria Math" panose="02040503050406030204" pitchFamily="18" charset="0"/>
                                        <a:ea typeface="Cambria Math"/>
                                        <a:cs typeface="Times New Roman"/>
                                      </a:rPr>
                                    </m:ctrlPr>
                                  </m:funcPr>
                                  <m:fName>
                                    <m:limLow>
                                      <m:limLowPr>
                                        <m:ctrlPr>
                                          <a:rPr lang="zh-CN" sz="1400" b="1" i="1" kern="100">
                                            <a:effectLst/>
                                            <a:latin typeface="Cambria Math" panose="02040503050406030204" pitchFamily="18" charset="0"/>
                                            <a:ea typeface="Cambria Math"/>
                                            <a:cs typeface="Times New Roman"/>
                                          </a:rPr>
                                        </m:ctrlPr>
                                      </m:limLowPr>
                                      <m:e>
                                        <m:r>
                                          <a:rPr lang="en-US" sz="1400" b="1" i="1" kern="100">
                                            <a:effectLst/>
                                            <a:latin typeface="Cambria Math"/>
                                            <a:ea typeface="宋体"/>
                                            <a:cs typeface="Times New Roman"/>
                                          </a:rPr>
                                          <m:t>𝒎𝒂𝒙</m:t>
                                        </m:r>
                                      </m:e>
                                      <m:lim>
                                        <m:r>
                                          <a:rPr lang="en-US" sz="1400" b="1" i="1" kern="100">
                                            <a:effectLst/>
                                            <a:latin typeface="Cambria Math"/>
                                            <a:ea typeface="宋体"/>
                                            <a:cs typeface="Times New Roman"/>
                                          </a:rPr>
                                          <m:t>𝒊</m:t>
                                        </m:r>
                                      </m:lim>
                                    </m:limLow>
                                  </m:fName>
                                  <m:e>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sSub>
                                              <m:sSubPr>
                                                <m:ctrlPr>
                                                  <a:rPr lang="zh-CN" sz="1400" b="1" i="1" kern="100">
                                                    <a:effectLst/>
                                                    <a:latin typeface="Cambria Math" panose="02040503050406030204" pitchFamily="18" charset="0"/>
                                                    <a:ea typeface="Cambria Math"/>
                                                    <a:cs typeface="Times New Roman"/>
                                                  </a:rPr>
                                                </m:ctrlPr>
                                              </m:sSubPr>
                                              <m:e>
                                                <m:r>
                                                  <a:rPr lang="en-US" sz="1400" b="1" i="1" kern="100">
                                                    <a:effectLst/>
                                                    <a:latin typeface="Cambria Math"/>
                                                    <a:ea typeface="宋体"/>
                                                    <a:cs typeface="Times New Roman"/>
                                                  </a:rPr>
                                                  <m:t>𝝉</m:t>
                                                </m:r>
                                              </m:e>
                                              <m:sub>
                                                <m:r>
                                                  <a:rPr lang="en-US" sz="1400" b="1" i="1" kern="100">
                                                    <a:effectLst/>
                                                    <a:latin typeface="Cambria Math"/>
                                                    <a:ea typeface="宋体"/>
                                                    <a:cs typeface="Times New Roman"/>
                                                  </a:rPr>
                                                  <m:t>𝒊</m:t>
                                                </m:r>
                                              </m:sub>
                                            </m:sSub>
                                          </m:e>
                                        </m:d>
                                      </m:e>
                                    </m:d>
                                  </m:e>
                                </m:func>
                              </m:oMath>
                            </m:oMathPara>
                          </a14:m>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97143">
                    <a:tc rowSpan="5">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看</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跌</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期</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权</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欧</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oMath>
                          </a14:m>
                          <a:r>
                            <a:rPr lang="en-US" sz="1800" b="1" i="1" kern="0">
                              <a:solidFill>
                                <a:srgbClr val="000000"/>
                              </a:solidFill>
                              <a:effectLst/>
                              <a:latin typeface="NEU-BZ-S92"/>
                              <a:ea typeface="方正书宋_GBK"/>
                              <a:cs typeface="Times New Roman"/>
                            </a:rPr>
                            <a:t> </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oMath>
                          </a14:m>
                          <a:r>
                            <a:rPr lang="en-US" sz="1800" b="1" i="1" kern="0">
                              <a:solidFill>
                                <a:srgbClr val="000000"/>
                              </a:solidFill>
                              <a:effectLst/>
                              <a:latin typeface="NEU-BZ-S92"/>
                              <a:ea typeface="方正书宋_GBK"/>
                              <a:cs typeface="Times New Roman"/>
                            </a:rPr>
                            <a:t> </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有红利</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m:t>
                                </m:r>
                                <m:r>
                                  <a:rPr lang="en-US" sz="1400" b="1" i="1" kern="100">
                                    <a:effectLst/>
                                    <a:latin typeface="Cambria Math"/>
                                    <a:ea typeface="宋体"/>
                                    <a:cs typeface="Times New Roman"/>
                                  </a:rPr>
                                  <m:t>𝑺</m:t>
                                </m:r>
                                <m:r>
                                  <a:rPr lang="en-US" sz="1400" b="1" i="1" kern="100">
                                    <a:effectLst/>
                                    <a:latin typeface="Cambria Math"/>
                                    <a:ea typeface="宋体"/>
                                    <a:cs typeface="Times New Roman"/>
                                  </a:rPr>
                                  <m:t>−</m:t>
                                </m:r>
                                <m:r>
                                  <a:rPr lang="en-US" sz="1400" b="1" i="1" kern="100">
                                    <a:effectLst/>
                                    <a:latin typeface="Cambria Math"/>
                                    <a:ea typeface="宋体"/>
                                    <a:cs typeface="Times New Roman"/>
                                  </a:rPr>
                                  <m:t>𝑰</m:t>
                                </m:r>
                                <m:r>
                                  <a:rPr lang="en-US" sz="1400" b="1" i="1" kern="100">
                                    <a:effectLst/>
                                    <a:latin typeface="Cambria Math"/>
                                    <a:ea typeface="宋体"/>
                                    <a:cs typeface="Times New Roman"/>
                                  </a:rPr>
                                  <m:t>)</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8"/>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红利率</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m:t>
                                    </m:r>
                                    <m:r>
                                      <a:rPr lang="en-US" sz="1400" b="1" i="1" kern="100">
                                        <a:effectLst/>
                                        <a:latin typeface="Cambria Math"/>
                                        <a:ea typeface="宋体"/>
                                        <a:cs typeface="Times New Roman"/>
                                      </a:rPr>
                                      <m:t>𝒓</m:t>
                                    </m:r>
                                    <m:r>
                                      <a:rPr lang="en-US" sz="1400" b="1" i="1" kern="100">
                                        <a:effectLst/>
                                        <a:latin typeface="Cambria Math"/>
                                        <a:ea typeface="宋体"/>
                                        <a:cs typeface="Times New Roman"/>
                                      </a:rPr>
                                      <m:t>−</m:t>
                                    </m:r>
                                    <m:r>
                                      <a:rPr lang="en-US" sz="1400" b="1" i="1" kern="100">
                                        <a:effectLst/>
                                        <a:latin typeface="Cambria Math"/>
                                        <a:ea typeface="宋体"/>
                                        <a:cs typeface="Times New Roman"/>
                                      </a:rPr>
                                      <m:t>𝒒</m:t>
                                    </m:r>
                                    <m:r>
                                      <a:rPr lang="en-US" sz="1400" b="1" i="1" kern="100">
                                        <a:effectLst/>
                                        <a:latin typeface="Cambria Math"/>
                                        <a:ea typeface="宋体"/>
                                        <a:cs typeface="Times New Roman"/>
                                      </a:rPr>
                                      <m:t>)</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𝑻</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9"/>
                      </a:ext>
                    </a:extLst>
                  </a:tr>
                  <a:tr h="373156">
                    <a:tc vMerge="1">
                      <a:txBody>
                        <a:bodyPr/>
                        <a:lstStyle/>
                        <a:p>
                          <a:endParaRPr lang="zh-CN" altLang="en-US"/>
                        </a:p>
                      </a:txBody>
                      <a:tcPr/>
                    </a:tc>
                    <a:tc rowSpan="2">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美</a:t>
                          </a:r>
                          <a:endParaRPr lang="zh-CN" sz="2400" b="1" kern="100" dirty="0">
                            <a:effectLst/>
                            <a:latin typeface="Calibri"/>
                            <a:ea typeface="宋体"/>
                            <a:cs typeface="Times New Roman"/>
                          </a:endParaRPr>
                        </a:p>
                        <a:p>
                          <a:pPr algn="ctr">
                            <a:lnSpc>
                              <a:spcPts val="1350"/>
                            </a:lnSpc>
                            <a:spcAft>
                              <a:spcPts val="0"/>
                            </a:spcAft>
                          </a:pPr>
                          <a:r>
                            <a:rPr lang="zh-CN" sz="1800" b="1" kern="0" dirty="0">
                              <a:solidFill>
                                <a:srgbClr val="000000"/>
                              </a:solidFill>
                              <a:effectLst/>
                              <a:latin typeface="NEU-BZ-S92"/>
                              <a:ea typeface="方正书宋_GBK"/>
                              <a:cs typeface="Times New Roman"/>
                            </a:rPr>
                            <a:t>式</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 xmlns:m="http://schemas.openxmlformats.org/officeDocument/2006/math">
                              <m:r>
                                <a:rPr lang="en-US" sz="1400" b="1" i="1" kern="100">
                                  <a:effectLst/>
                                  <a:latin typeface="Cambria Math"/>
                                  <a:ea typeface="宋体"/>
                                  <a:cs typeface="Times New Roman"/>
                                </a:rPr>
                                <m:t>𝑭</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m:t>
                                  </m:r>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r>
                                        <a:rPr lang="en-US" sz="1400" b="1" i="1" kern="100">
                                          <a:effectLst/>
                                          <a:latin typeface="Cambria Math"/>
                                          <a:ea typeface="宋体"/>
                                          <a:cs typeface="Times New Roman"/>
                                        </a:rPr>
                                        <m:t>𝑻</m:t>
                                      </m:r>
                                    </m:e>
                                  </m:d>
                                </m:sup>
                              </m:sSup>
                            </m:oMath>
                          </a14:m>
                          <a:r>
                            <a:rPr lang="en-US" sz="1800" b="1" i="1" kern="0" dirty="0">
                              <a:solidFill>
                                <a:srgbClr val="000000"/>
                              </a:solidFill>
                              <a:effectLst/>
                              <a:latin typeface="NEU-BZ-S92"/>
                              <a:ea typeface="方正书宋_GBK"/>
                              <a:cs typeface="Times New Roman"/>
                            </a:rPr>
                            <a:t> </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𝑺</m:t>
                                </m:r>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400" b="1" i="1" kern="100">
                                        <a:effectLst/>
                                        <a:latin typeface="Cambria Math" panose="02040503050406030204" pitchFamily="18" charset="0"/>
                                        <a:ea typeface="Cambria Math"/>
                                        <a:cs typeface="Times New Roman"/>
                                      </a:rPr>
                                    </m:ctrlPr>
                                  </m:funcPr>
                                  <m:fName>
                                    <m:limLow>
                                      <m:limLowPr>
                                        <m:ctrlPr>
                                          <a:rPr lang="zh-CN" sz="1400" b="1" i="1" kern="100">
                                            <a:effectLst/>
                                            <a:latin typeface="Cambria Math" panose="02040503050406030204" pitchFamily="18" charset="0"/>
                                            <a:ea typeface="Cambria Math"/>
                                            <a:cs typeface="Times New Roman"/>
                                          </a:rPr>
                                        </m:ctrlPr>
                                      </m:limLowPr>
                                      <m:e>
                                        <m:r>
                                          <a:rPr lang="en-US" sz="1400" b="1" i="1" kern="100">
                                            <a:effectLst/>
                                            <a:latin typeface="Cambria Math"/>
                                            <a:ea typeface="宋体"/>
                                            <a:cs typeface="Times New Roman"/>
                                          </a:rPr>
                                          <m:t>𝒎𝒊𝒏</m:t>
                                        </m:r>
                                      </m:e>
                                      <m:lim>
                                        <m:r>
                                          <a:rPr lang="en-US" sz="1400" b="1" i="1" kern="100">
                                            <a:effectLst/>
                                            <a:latin typeface="Cambria Math"/>
                                            <a:ea typeface="宋体"/>
                                            <a:cs typeface="Times New Roman"/>
                                          </a:rPr>
                                          <m:t>𝒊</m:t>
                                        </m:r>
                                      </m:lim>
                                    </m:limLow>
                                  </m:fName>
                                  <m:e>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sSub>
                                              <m:sSubPr>
                                                <m:ctrlPr>
                                                  <a:rPr lang="zh-CN" sz="1400" b="1" i="1" kern="100">
                                                    <a:effectLst/>
                                                    <a:latin typeface="Cambria Math" panose="02040503050406030204" pitchFamily="18" charset="0"/>
                                                    <a:ea typeface="Cambria Math"/>
                                                    <a:cs typeface="Times New Roman"/>
                                                  </a:rPr>
                                                </m:ctrlPr>
                                              </m:sSubPr>
                                              <m:e>
                                                <m:r>
                                                  <a:rPr lang="en-US" sz="1400" b="1" i="1" kern="100">
                                                    <a:effectLst/>
                                                    <a:latin typeface="Cambria Math"/>
                                                    <a:ea typeface="宋体"/>
                                                    <a:cs typeface="Times New Roman"/>
                                                  </a:rPr>
                                                  <m:t>𝝉</m:t>
                                                </m:r>
                                              </m:e>
                                              <m:sub>
                                                <m:r>
                                                  <a:rPr lang="en-US" sz="1400" b="1" i="1" kern="100">
                                                    <a:effectLst/>
                                                    <a:latin typeface="Cambria Math"/>
                                                    <a:ea typeface="宋体"/>
                                                    <a:cs typeface="Times New Roman"/>
                                                  </a:rPr>
                                                  <m:t>𝒊</m:t>
                                                </m:r>
                                              </m:sub>
                                            </m:sSub>
                                          </m:e>
                                        </m:d>
                                      </m:e>
                                    </m:d>
                                  </m:e>
                                </m:func>
                              </m:oMath>
                            </m:oMathPara>
                          </a14:m>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𝐦𝐢𝐧</m:t>
                                </m:r>
                                <m:r>
                                  <a:rPr lang="en-US" sz="1400" b="1" kern="100">
                                    <a:effectLst/>
                                    <a:latin typeface="Cambria Math"/>
                                    <a:ea typeface="宋体"/>
                                    <a:cs typeface="Times New Roman"/>
                                  </a:rPr>
                                  <m:t>⁡</m:t>
                                </m:r>
                                <m:r>
                                  <a:rPr lang="en-US" sz="1400" b="1" i="1" kern="100">
                                    <a:effectLst/>
                                    <a:latin typeface="Cambria Math"/>
                                    <a:ea typeface="宋体"/>
                                    <a:cs typeface="Times New Roman"/>
                                  </a:rPr>
                                  <m:t>(</m:t>
                                </m:r>
                                <m:r>
                                  <a:rPr lang="en-US" sz="1400" b="1" i="1" kern="100">
                                    <a:effectLst/>
                                    <a:latin typeface="Cambria Math"/>
                                    <a:ea typeface="宋体"/>
                                    <a:cs typeface="Times New Roman"/>
                                  </a:rPr>
                                  <m:t>𝑭</m:t>
                                </m:r>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m:t>
                                    </m:r>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r>
                                          <a:rPr lang="en-US" sz="1400" b="1" i="1" kern="100">
                                            <a:effectLst/>
                                            <a:latin typeface="Cambria Math"/>
                                            <a:ea typeface="宋体"/>
                                            <a:cs typeface="Times New Roman"/>
                                          </a:rPr>
                                          <m:t>𝑻</m:t>
                                        </m:r>
                                      </m:e>
                                    </m:d>
                                  </m:sup>
                                </m:sSup>
                                <m:r>
                                  <a:rPr lang="zh-CN" altLang="en-US" sz="1400" b="1" i="1" kern="100">
                                    <a:effectLst/>
                                    <a:latin typeface="Cambria Math"/>
                                    <a:ea typeface="宋体"/>
                                    <a:cs typeface="Times New Roman"/>
                                  </a:rPr>
                                  <m:t>，</m:t>
                                </m:r>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r>
                                      <a:rPr lang="en-US" sz="1400" b="1" i="1" kern="100">
                                        <a:effectLst/>
                                        <a:latin typeface="Cambria Math"/>
                                        <a:ea typeface="宋体"/>
                                        <a:cs typeface="Times New Roman"/>
                                      </a:rPr>
                                      <m:t>𝝉</m:t>
                                    </m:r>
                                  </m:e>
                                </m:d>
                                <m:r>
                                  <a:rPr lang="en-US" sz="1400" b="1" i="1" kern="100">
                                    <a:effectLst/>
                                    <a:latin typeface="Cambria Math"/>
                                    <a:ea typeface="宋体"/>
                                    <a:cs typeface="Times New Roman"/>
                                  </a:rPr>
                                  <m:t>)</m:t>
                                </m:r>
                              </m:oMath>
                            </m:oMathPara>
                          </a14:m>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r>
                                  <a:rPr lang="en-US" sz="1400" b="1" i="1" kern="100">
                                    <a:effectLst/>
                                    <a:latin typeface="Cambria Math"/>
                                    <a:ea typeface="宋体"/>
                                    <a:cs typeface="Times New Roman"/>
                                  </a:rPr>
                                  <m:t>𝐦𝐢𝐧</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𝑺</m:t>
                                    </m:r>
                                    <m:r>
                                      <a:rPr lang="en-US" sz="1400" b="1" i="1" kern="100">
                                        <a:effectLst/>
                                        <a:latin typeface="Cambria Math"/>
                                        <a:ea typeface="宋体"/>
                                        <a:cs typeface="Times New Roman"/>
                                      </a:rPr>
                                      <m:t>,</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𝑺</m:t>
                                        </m:r>
                                        <m:r>
                                          <a:rPr lang="en-US" sz="1400" b="1" i="1" kern="100">
                                            <a:effectLst/>
                                            <a:latin typeface="Cambria Math"/>
                                            <a:ea typeface="宋体"/>
                                            <a:cs typeface="Times New Roman"/>
                                          </a:rPr>
                                          <m:t>−</m:t>
                                        </m:r>
                                        <m:r>
                                          <a:rPr lang="en-US" sz="1400" b="1" i="1" kern="100">
                                            <a:effectLst/>
                                            <a:latin typeface="Cambria Math"/>
                                            <a:ea typeface="宋体"/>
                                            <a:cs typeface="Times New Roman"/>
                                          </a:rPr>
                                          <m:t>𝑰</m:t>
                                        </m:r>
                                      </m:e>
                                    </m:d>
                                    <m:sSup>
                                      <m:sSupPr>
                                        <m:ctrlPr>
                                          <a:rPr lang="zh-CN" sz="1400" b="1" i="1" kern="100">
                                            <a:effectLst/>
                                            <a:latin typeface="Cambria Math" panose="02040503050406030204" pitchFamily="18" charset="0"/>
                                            <a:ea typeface="Cambria Math"/>
                                            <a:cs typeface="Times New Roman"/>
                                          </a:rPr>
                                        </m:ctrlPr>
                                      </m:sSupPr>
                                      <m:e>
                                        <m:r>
                                          <a:rPr lang="en-US" sz="1400" b="1" i="1" kern="100">
                                            <a:effectLst/>
                                            <a:latin typeface="Cambria Math"/>
                                            <a:ea typeface="宋体"/>
                                            <a:cs typeface="Times New Roman"/>
                                          </a:rPr>
                                          <m:t>𝒆</m:t>
                                        </m:r>
                                      </m:e>
                                      <m:sup>
                                        <m:r>
                                          <a:rPr lang="en-US" sz="1400" b="1" i="1" kern="100">
                                            <a:effectLst/>
                                            <a:latin typeface="Cambria Math"/>
                                            <a:ea typeface="宋体"/>
                                            <a:cs typeface="Times New Roman"/>
                                          </a:rPr>
                                          <m:t>𝒓</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𝝉</m:t>
                                            </m:r>
                                            <m:r>
                                              <a:rPr lang="en-US" sz="1400" b="1" i="1" kern="100">
                                                <a:effectLst/>
                                                <a:latin typeface="Cambria Math"/>
                                                <a:ea typeface="宋体"/>
                                                <a:cs typeface="Times New Roman"/>
                                              </a:rPr>
                                              <m:t>−</m:t>
                                            </m:r>
                                            <m:r>
                                              <a:rPr lang="en-US" sz="1400" b="1" i="1" kern="100">
                                                <a:effectLst/>
                                                <a:latin typeface="Cambria Math"/>
                                                <a:ea typeface="宋体"/>
                                                <a:cs typeface="Times New Roman"/>
                                              </a:rPr>
                                              <m:t>𝒕</m:t>
                                            </m:r>
                                          </m:e>
                                        </m:d>
                                      </m:sup>
                                    </m:sSup>
                                  </m:e>
                                </m:d>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14:m>
                            <m:oMathPara xmlns:m="http://schemas.openxmlformats.org/officeDocument/2006/math">
                              <m:oMathParaPr>
                                <m:jc m:val="centerGroup"/>
                              </m:oMathParaPr>
                              <m:oMath xmlns:m="http://schemas.openxmlformats.org/officeDocument/2006/math">
                                <m:func>
                                  <m:funcPr>
                                    <m:ctrlPr>
                                      <a:rPr lang="zh-CN" sz="1400" b="1" i="1" kern="100">
                                        <a:effectLst/>
                                        <a:latin typeface="Cambria Math" panose="02040503050406030204" pitchFamily="18" charset="0"/>
                                        <a:ea typeface="Cambria Math"/>
                                        <a:cs typeface="Times New Roman"/>
                                      </a:rPr>
                                    </m:ctrlPr>
                                  </m:funcPr>
                                  <m:fName>
                                    <m:limLow>
                                      <m:limLowPr>
                                        <m:ctrlPr>
                                          <a:rPr lang="zh-CN" sz="1400" b="1" i="1" kern="100">
                                            <a:effectLst/>
                                            <a:latin typeface="Cambria Math" panose="02040503050406030204" pitchFamily="18" charset="0"/>
                                            <a:ea typeface="Cambria Math"/>
                                            <a:cs typeface="Times New Roman"/>
                                          </a:rPr>
                                        </m:ctrlPr>
                                      </m:limLowPr>
                                      <m:e>
                                        <m:r>
                                          <a:rPr lang="en-US" sz="1400" b="1" i="1" kern="100">
                                            <a:effectLst/>
                                            <a:latin typeface="Cambria Math"/>
                                            <a:ea typeface="宋体"/>
                                            <a:cs typeface="Times New Roman"/>
                                          </a:rPr>
                                          <m:t>𝒎𝒊𝒏</m:t>
                                        </m:r>
                                      </m:e>
                                      <m:lim>
                                        <m:r>
                                          <a:rPr lang="en-US" sz="1400" b="1" i="1" kern="100">
                                            <a:effectLst/>
                                            <a:latin typeface="Cambria Math"/>
                                            <a:ea typeface="宋体"/>
                                            <a:cs typeface="Times New Roman"/>
                                          </a:rPr>
                                          <m:t>𝒊</m:t>
                                        </m:r>
                                      </m:lim>
                                    </m:limLow>
                                  </m:fName>
                                  <m:e>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𝑭</m:t>
                                        </m:r>
                                        <m:d>
                                          <m:dPr>
                                            <m:ctrlPr>
                                              <a:rPr lang="zh-CN" sz="1400" b="1" i="1" kern="100">
                                                <a:effectLst/>
                                                <a:latin typeface="Cambria Math" panose="02040503050406030204" pitchFamily="18" charset="0"/>
                                                <a:ea typeface="Cambria Math"/>
                                                <a:cs typeface="Times New Roman"/>
                                              </a:rPr>
                                            </m:ctrlPr>
                                          </m:dPr>
                                          <m:e>
                                            <m:r>
                                              <a:rPr lang="en-US" sz="1400" b="1" i="1" kern="100">
                                                <a:effectLst/>
                                                <a:latin typeface="Cambria Math"/>
                                                <a:ea typeface="宋体"/>
                                                <a:cs typeface="Times New Roman"/>
                                              </a:rPr>
                                              <m:t>𝒕</m:t>
                                            </m:r>
                                            <m:r>
                                              <a:rPr lang="en-US" sz="1400" b="1" i="1" kern="100">
                                                <a:effectLst/>
                                                <a:latin typeface="Cambria Math"/>
                                                <a:ea typeface="宋体"/>
                                                <a:cs typeface="Times New Roman"/>
                                              </a:rPr>
                                              <m:t>,</m:t>
                                            </m:r>
                                            <m:sSub>
                                              <m:sSubPr>
                                                <m:ctrlPr>
                                                  <a:rPr lang="zh-CN" sz="1400" b="1" i="1" kern="100">
                                                    <a:effectLst/>
                                                    <a:latin typeface="Cambria Math" panose="02040503050406030204" pitchFamily="18" charset="0"/>
                                                    <a:ea typeface="Cambria Math"/>
                                                    <a:cs typeface="Times New Roman"/>
                                                  </a:rPr>
                                                </m:ctrlPr>
                                              </m:sSubPr>
                                              <m:e>
                                                <m:r>
                                                  <a:rPr lang="en-US" sz="1400" b="1" i="1" kern="100">
                                                    <a:effectLst/>
                                                    <a:latin typeface="Cambria Math"/>
                                                    <a:ea typeface="宋体"/>
                                                    <a:cs typeface="Times New Roman"/>
                                                  </a:rPr>
                                                  <m:t>𝝉</m:t>
                                                </m:r>
                                              </m:e>
                                              <m:sub>
                                                <m:r>
                                                  <a:rPr lang="en-US" sz="1400" b="1" i="1" kern="100">
                                                    <a:effectLst/>
                                                    <a:latin typeface="Cambria Math"/>
                                                    <a:ea typeface="宋体"/>
                                                    <a:cs typeface="Times New Roman"/>
                                                  </a:rPr>
                                                  <m:t>𝒊</m:t>
                                                </m:r>
                                              </m:sub>
                                            </m:sSub>
                                          </m:e>
                                        </m:d>
                                      </m:e>
                                    </m:d>
                                  </m:e>
                                </m:func>
                              </m:oMath>
                            </m:oMathPara>
                          </a14:m>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mc:Choice>
        <mc:Fallback xmlns="">
          <p:graphicFrame>
            <p:nvGraphicFramePr>
              <p:cNvPr id="5" name="表格 4"/>
              <p:cNvGraphicFramePr>
                <a:graphicFrameLocks noGrp="1"/>
              </p:cNvGraphicFramePr>
              <p:nvPr>
                <p:extLst>
                  <p:ext uri="{D42A27DB-BD31-4B8C-83A1-F6EECF244321}">
                    <p14:modId xmlns:p14="http://schemas.microsoft.com/office/powerpoint/2010/main" val="3012578680"/>
                  </p:ext>
                </p:extLst>
              </p:nvPr>
            </p:nvGraphicFramePr>
            <p:xfrm>
              <a:off x="1847527" y="1268759"/>
              <a:ext cx="8496944" cy="4536508"/>
            </p:xfrm>
            <a:graphic>
              <a:graphicData uri="http://schemas.openxmlformats.org/drawingml/2006/table">
                <a:tbl>
                  <a:tblPr firstRow="1" firstCol="1" bandRow="1"/>
                  <a:tblGrid>
                    <a:gridCol w="569433">
                      <a:extLst>
                        <a:ext uri="{9D8B030D-6E8A-4147-A177-3AD203B41FA5}">
                          <a16:colId xmlns:a16="http://schemas.microsoft.com/office/drawing/2014/main" val="20000"/>
                        </a:ext>
                      </a:extLst>
                    </a:gridCol>
                    <a:gridCol w="510688">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2016224">
                      <a:extLst>
                        <a:ext uri="{9D8B030D-6E8A-4147-A177-3AD203B41FA5}">
                          <a16:colId xmlns:a16="http://schemas.microsoft.com/office/drawing/2014/main" val="20003"/>
                        </a:ext>
                      </a:extLst>
                    </a:gridCol>
                    <a:gridCol w="2544882">
                      <a:extLst>
                        <a:ext uri="{9D8B030D-6E8A-4147-A177-3AD203B41FA5}">
                          <a16:colId xmlns:a16="http://schemas.microsoft.com/office/drawing/2014/main" val="20004"/>
                        </a:ext>
                      </a:extLst>
                    </a:gridCol>
                    <a:gridCol w="1847605">
                      <a:extLst>
                        <a:ext uri="{9D8B030D-6E8A-4147-A177-3AD203B41FA5}">
                          <a16:colId xmlns:a16="http://schemas.microsoft.com/office/drawing/2014/main" val="20005"/>
                        </a:ext>
                      </a:extLst>
                    </a:gridCol>
                  </a:tblGrid>
                  <a:tr h="373156">
                    <a:tc rowSpan="2" gridSpan="3">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分类</a:t>
                          </a:r>
                          <a:endParaRPr lang="zh-CN" sz="24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rowSpan="2" hMerge="1">
                      <a:txBody>
                        <a:bodyPr/>
                        <a:lstStyle/>
                        <a:p>
                          <a:endParaRPr lang="zh-CN" altLang="en-US"/>
                        </a:p>
                      </a:txBody>
                      <a:tcPr/>
                    </a:tc>
                    <a:tc gridSpan="2">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完美市场</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不完美市场</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3156">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用远期价格表示</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用现货价格表示</a:t>
                          </a:r>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1"/>
                      </a:ext>
                    </a:extLst>
                  </a:tr>
                  <a:tr h="407805">
                    <a:tc rowSpan="5">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看</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涨</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期</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权</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欧</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71429" r="-218788" b="-232804"/>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201493" r="-72727" b="-838806"/>
                          </a:stretch>
                        </a:blipFill>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71429" r="-330" b="-232804"/>
                          </a:stretch>
                        </a:blipFill>
                      </a:tcPr>
                    </a:tc>
                    <a:extLst>
                      <a:ext uri="{0D108BD9-81ED-4DB2-BD59-A6C34878D82A}">
                        <a16:rowId xmlns:a16="http://schemas.microsoft.com/office/drawing/2014/main" val="10002"/>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331148" r="-72727" b="-821311"/>
                          </a:stretch>
                        </a:blipFill>
                      </a:tcPr>
                    </a:tc>
                    <a:tc vMerge="1">
                      <a:txBody>
                        <a:bodyPr/>
                        <a:lstStyle/>
                        <a:p>
                          <a:endParaRPr lang="zh-CN" altLang="en-US"/>
                        </a:p>
                      </a:txBody>
                      <a:tcPr/>
                    </a:tc>
                    <a:extLst>
                      <a:ext uri="{0D108BD9-81ED-4DB2-BD59-A6C34878D82A}">
                        <a16:rowId xmlns:a16="http://schemas.microsoft.com/office/drawing/2014/main" val="10003"/>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红利率</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431148" r="-72727" b="-721311"/>
                          </a:stretch>
                        </a:blipFill>
                      </a:tcPr>
                    </a:tc>
                    <a:tc vMerge="1">
                      <a:txBody>
                        <a:bodyPr/>
                        <a:lstStyle/>
                        <a:p>
                          <a:endParaRPr lang="zh-CN" altLang="en-US"/>
                        </a:p>
                      </a:txBody>
                      <a:tcPr/>
                    </a:tc>
                    <a:extLst>
                      <a:ext uri="{0D108BD9-81ED-4DB2-BD59-A6C34878D82A}">
                        <a16:rowId xmlns:a16="http://schemas.microsoft.com/office/drawing/2014/main" val="10004"/>
                      </a:ext>
                    </a:extLst>
                  </a:tr>
                  <a:tr h="373156">
                    <a:tc vMerge="1">
                      <a:txBody>
                        <a:bodyPr/>
                        <a:lstStyle/>
                        <a:p>
                          <a:endParaRPr lang="zh-CN" altLang="en-US"/>
                        </a:p>
                      </a:txBody>
                      <a:tcPr/>
                    </a:tc>
                    <a:tc rowSpan="2">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美</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531148" r="-218788" b="-621311"/>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531148" r="-72727" b="-621311"/>
                          </a:stretch>
                        </a:blipFill>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531148" r="-330" b="-621311"/>
                          </a:stretch>
                        </a:blipFill>
                      </a:tcPr>
                    </a:tc>
                    <a:extLst>
                      <a:ext uri="{0D108BD9-81ED-4DB2-BD59-A6C34878D82A}">
                        <a16:rowId xmlns:a16="http://schemas.microsoft.com/office/drawing/2014/main" val="10005"/>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620968" r="-218788" b="-511290"/>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620968" r="-72727" b="-511290"/>
                          </a:stretch>
                        </a:blipFill>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620968" r="-330" b="-511290"/>
                          </a:stretch>
                        </a:blipFill>
                      </a:tcPr>
                    </a:tc>
                    <a:extLst>
                      <a:ext uri="{0D108BD9-81ED-4DB2-BD59-A6C34878D82A}">
                        <a16:rowId xmlns:a16="http://schemas.microsoft.com/office/drawing/2014/main" val="10006"/>
                      </a:ext>
                    </a:extLst>
                  </a:tr>
                  <a:tr h="397143">
                    <a:tc rowSpan="5">
                      <a:txBody>
                        <a:bodyPr/>
                        <a:lstStyle/>
                        <a:p>
                          <a:pPr algn="ctr">
                            <a:lnSpc>
                              <a:spcPts val="1350"/>
                            </a:lnSpc>
                            <a:spcAft>
                              <a:spcPts val="0"/>
                            </a:spcAft>
                          </a:pPr>
                          <a:r>
                            <a:rPr lang="zh-CN" sz="1400" b="1" kern="0" dirty="0">
                              <a:solidFill>
                                <a:srgbClr val="000000"/>
                              </a:solidFill>
                              <a:effectLst/>
                              <a:latin typeface="NEU-BZ-S92"/>
                              <a:ea typeface="方正书宋_GBK"/>
                              <a:cs typeface="Times New Roman"/>
                            </a:rPr>
                            <a:t>看</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跌</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期</a:t>
                          </a:r>
                          <a:endParaRPr lang="zh-CN" sz="1800" b="1" kern="100" dirty="0">
                            <a:effectLst/>
                            <a:latin typeface="Calibri"/>
                            <a:ea typeface="宋体"/>
                            <a:cs typeface="Times New Roman"/>
                          </a:endParaRPr>
                        </a:p>
                        <a:p>
                          <a:pPr algn="ctr">
                            <a:lnSpc>
                              <a:spcPts val="1350"/>
                            </a:lnSpc>
                            <a:spcAft>
                              <a:spcPts val="0"/>
                            </a:spcAft>
                          </a:pPr>
                          <a:r>
                            <a:rPr lang="zh-CN" sz="1400" b="1" kern="0" dirty="0">
                              <a:solidFill>
                                <a:srgbClr val="000000"/>
                              </a:solidFill>
                              <a:effectLst/>
                              <a:latin typeface="NEU-BZ-S92"/>
                              <a:ea typeface="方正书宋_GBK"/>
                              <a:cs typeface="Times New Roman"/>
                            </a:rPr>
                            <a:t>权</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欧</a:t>
                          </a:r>
                          <a:endParaRPr lang="zh-CN" sz="2400" b="1" kern="100">
                            <a:effectLst/>
                            <a:latin typeface="Calibri"/>
                            <a:ea typeface="宋体"/>
                            <a:cs typeface="Times New Roman"/>
                          </a:endParaRPr>
                        </a:p>
                        <a:p>
                          <a:pPr algn="ctr">
                            <a:lnSpc>
                              <a:spcPts val="1350"/>
                            </a:lnSpc>
                            <a:spcAft>
                              <a:spcPts val="0"/>
                            </a:spcAft>
                          </a:pPr>
                          <a:r>
                            <a:rPr lang="zh-CN" sz="1800" b="1" kern="0">
                              <a:solidFill>
                                <a:srgbClr val="000000"/>
                              </a:solidFill>
                              <a:effectLst/>
                              <a:latin typeface="NEU-BZ-S92"/>
                              <a:ea typeface="方正书宋_GBK"/>
                              <a:cs typeface="Times New Roman"/>
                            </a:rPr>
                            <a:t>式</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239037" r="-218788" b="-69519"/>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687692" r="-72727" b="-387692"/>
                          </a:stretch>
                        </a:blipFill>
                      </a:tcPr>
                    </a:tc>
                    <a:tc rowSpan="3">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239037" r="-330" b="-69519"/>
                          </a:stretch>
                        </a:blipFill>
                      </a:tcPr>
                    </a:tc>
                    <a:extLst>
                      <a:ext uri="{0D108BD9-81ED-4DB2-BD59-A6C34878D82A}">
                        <a16:rowId xmlns:a16="http://schemas.microsoft.com/office/drawing/2014/main" val="10007"/>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a:solidFill>
                                <a:srgbClr val="000000"/>
                              </a:solidFill>
                              <a:effectLst/>
                              <a:latin typeface="NEU-BZ-S92"/>
                              <a:ea typeface="方正书宋_GBK"/>
                              <a:cs typeface="Times New Roman"/>
                            </a:rPr>
                            <a:t>有红利</a:t>
                          </a:r>
                          <a:endParaRPr lang="zh-CN" sz="24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839344" r="-72727" b="-313115"/>
                          </a:stretch>
                        </a:blipFill>
                      </a:tcPr>
                    </a:tc>
                    <a:tc vMerge="1">
                      <a:txBody>
                        <a:bodyPr/>
                        <a:lstStyle/>
                        <a:p>
                          <a:endParaRPr lang="zh-CN" altLang="en-US"/>
                        </a:p>
                      </a:txBody>
                      <a:tcPr/>
                    </a:tc>
                    <a:extLst>
                      <a:ext uri="{0D108BD9-81ED-4DB2-BD59-A6C34878D82A}">
                        <a16:rowId xmlns:a16="http://schemas.microsoft.com/office/drawing/2014/main" val="10008"/>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红利率</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939344" r="-72727" b="-213115"/>
                          </a:stretch>
                        </a:blipFill>
                      </a:tcPr>
                    </a:tc>
                    <a:tc vMerge="1">
                      <a:txBody>
                        <a:bodyPr/>
                        <a:lstStyle/>
                        <a:p>
                          <a:endParaRPr lang="zh-CN" altLang="en-US"/>
                        </a:p>
                      </a:txBody>
                      <a:tcPr/>
                    </a:tc>
                    <a:extLst>
                      <a:ext uri="{0D108BD9-81ED-4DB2-BD59-A6C34878D82A}">
                        <a16:rowId xmlns:a16="http://schemas.microsoft.com/office/drawing/2014/main" val="10009"/>
                      </a:ext>
                    </a:extLst>
                  </a:tr>
                  <a:tr h="373156">
                    <a:tc vMerge="1">
                      <a:txBody>
                        <a:bodyPr/>
                        <a:lstStyle/>
                        <a:p>
                          <a:endParaRPr lang="zh-CN" altLang="en-US"/>
                        </a:p>
                      </a:txBody>
                      <a:tcPr/>
                    </a:tc>
                    <a:tc rowSpan="2">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美</a:t>
                          </a:r>
                          <a:endParaRPr lang="zh-CN" sz="2400" b="1" kern="100" dirty="0">
                            <a:effectLst/>
                            <a:latin typeface="Calibri"/>
                            <a:ea typeface="宋体"/>
                            <a:cs typeface="Times New Roman"/>
                          </a:endParaRPr>
                        </a:p>
                        <a:p>
                          <a:pPr algn="ctr">
                            <a:lnSpc>
                              <a:spcPts val="1350"/>
                            </a:lnSpc>
                            <a:spcAft>
                              <a:spcPts val="0"/>
                            </a:spcAft>
                          </a:pPr>
                          <a:r>
                            <a:rPr lang="zh-CN" sz="1800" b="1" kern="0" dirty="0">
                              <a:solidFill>
                                <a:srgbClr val="000000"/>
                              </a:solidFill>
                              <a:effectLst/>
                              <a:latin typeface="NEU-BZ-S92"/>
                              <a:ea typeface="方正书宋_GBK"/>
                              <a:cs typeface="Times New Roman"/>
                            </a:rPr>
                            <a:t>式</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无红利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1022581" r="-218788" b="-109677"/>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1022581" r="-72727" b="-109677"/>
                          </a:stretch>
                        </a:blipFill>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1022581" r="-330" b="-109677"/>
                          </a:stretch>
                        </a:blipFill>
                      </a:tcPr>
                    </a:tc>
                    <a:extLst>
                      <a:ext uri="{0D108BD9-81ED-4DB2-BD59-A6C34878D82A}">
                        <a16:rowId xmlns:a16="http://schemas.microsoft.com/office/drawing/2014/main" val="10010"/>
                      </a:ext>
                    </a:extLst>
                  </a:tr>
                  <a:tr h="373156">
                    <a:tc vMerge="1">
                      <a:txBody>
                        <a:bodyPr/>
                        <a:lstStyle/>
                        <a:p>
                          <a:endParaRPr lang="zh-CN" altLang="en-US"/>
                        </a:p>
                      </a:txBody>
                      <a:tcPr/>
                    </a:tc>
                    <a:tc vMerge="1">
                      <a:txBody>
                        <a:bodyPr/>
                        <a:lstStyle/>
                        <a:p>
                          <a:endParaRPr lang="zh-CN" altLang="en-US"/>
                        </a:p>
                      </a:txBody>
                      <a:tcPr/>
                    </a:tc>
                    <a:tc>
                      <a:txBody>
                        <a:bodyPr/>
                        <a:lstStyle/>
                        <a:p>
                          <a:pPr algn="ctr">
                            <a:lnSpc>
                              <a:spcPts val="1350"/>
                            </a:lnSpc>
                            <a:spcAft>
                              <a:spcPts val="0"/>
                            </a:spcAft>
                          </a:pPr>
                          <a:r>
                            <a:rPr lang="zh-CN" sz="1800" b="1" kern="0" dirty="0">
                              <a:solidFill>
                                <a:srgbClr val="000000"/>
                              </a:solidFill>
                              <a:effectLst/>
                              <a:latin typeface="NEU-BZ-S92"/>
                              <a:ea typeface="方正书宋_GBK"/>
                              <a:cs typeface="Times New Roman"/>
                            </a:rPr>
                            <a:t>有红利</a:t>
                          </a:r>
                          <a:endParaRPr lang="zh-CN" sz="24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03939" t="-1140984" r="-218788" b="-11475"/>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61005" t="-1140984" r="-72727" b="-11475"/>
                          </a:stretch>
                        </a:blipFill>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0066" t="-1140984" r="-330" b="-11475"/>
                          </a:stretch>
                        </a:blipFill>
                      </a:tcPr>
                    </a:tc>
                    <a:extLst>
                      <a:ext uri="{0D108BD9-81ED-4DB2-BD59-A6C34878D82A}">
                        <a16:rowId xmlns:a16="http://schemas.microsoft.com/office/drawing/2014/main" val="10011"/>
                      </a:ext>
                    </a:extLst>
                  </a:tr>
                </a:tbl>
              </a:graphicData>
            </a:graphic>
          </p:graphicFrame>
        </mc:Fallback>
      </mc:AlternateContent>
    </p:spTree>
    <p:extLst>
      <p:ext uri="{BB962C8B-B14F-4D97-AF65-F5344CB8AC3E}">
        <p14:creationId xmlns:p14="http://schemas.microsoft.com/office/powerpoint/2010/main" val="293591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如何确定远期价格</a:t>
            </a:r>
          </a:p>
        </p:txBody>
      </p:sp>
      <p:sp>
        <p:nvSpPr>
          <p:cNvPr id="3" name="内容占位符 2"/>
          <p:cNvSpPr>
            <a:spLocks noGrp="1"/>
          </p:cNvSpPr>
          <p:nvPr>
            <p:ph idx="1"/>
          </p:nvPr>
        </p:nvSpPr>
        <p:spPr/>
        <p:txBody>
          <a:bodyPr/>
          <a:lstStyle/>
          <a:p>
            <a:r>
              <a:rPr lang="zh-CN" altLang="en-US" dirty="0"/>
              <a:t>如果没有远期市场，可以用同期限的期货价格近似替代。</a:t>
            </a:r>
            <a:endParaRPr lang="en-US" altLang="zh-CN" dirty="0"/>
          </a:p>
          <a:p>
            <a:r>
              <a:rPr lang="zh-CN" altLang="en-US" dirty="0"/>
              <a:t>但中国的股指期货到期日为第</a:t>
            </a:r>
            <a:r>
              <a:rPr lang="en-US" altLang="zh-CN" dirty="0"/>
              <a:t>3</a:t>
            </a:r>
            <a:r>
              <a:rPr lang="zh-CN" altLang="en-US" dirty="0"/>
              <a:t>个周五，而</a:t>
            </a:r>
            <a:r>
              <a:rPr lang="en-US" altLang="zh-CN" dirty="0"/>
              <a:t>50ETF</a:t>
            </a:r>
            <a:r>
              <a:rPr lang="zh-CN" altLang="en-US" dirty="0"/>
              <a:t>期权到期日为第</a:t>
            </a:r>
            <a:r>
              <a:rPr lang="en-US" altLang="zh-CN" dirty="0"/>
              <a:t>4</a:t>
            </a:r>
            <a:r>
              <a:rPr lang="zh-CN" altLang="en-US"/>
              <a:t>个周三。</a:t>
            </a:r>
            <a:endParaRPr lang="en-US" altLang="zh-CN" dirty="0"/>
          </a:p>
          <a:p>
            <a:r>
              <a:rPr lang="zh-CN" altLang="en-US" dirty="0"/>
              <a:t>解决方法</a:t>
            </a:r>
            <a:endParaRPr lang="en-US" altLang="zh-CN" dirty="0"/>
          </a:p>
          <a:p>
            <a:pPr lvl="1"/>
            <a:r>
              <a:rPr lang="zh-CN" altLang="en-US" dirty="0"/>
              <a:t>插值</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31</a:t>
            </a:fld>
            <a:endParaRPr lang="zh-CN" altLang="en-US" dirty="0"/>
          </a:p>
        </p:txBody>
      </p:sp>
    </p:spTree>
    <p:extLst>
      <p:ext uri="{BB962C8B-B14F-4D97-AF65-F5344CB8AC3E}">
        <p14:creationId xmlns:p14="http://schemas.microsoft.com/office/powerpoint/2010/main" val="3824041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两分法定义（数据与上同）</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2375372649"/>
              </p:ext>
            </p:extLst>
          </p:nvPr>
        </p:nvGraphicFramePr>
        <p:xfrm>
          <a:off x="623392" y="1196753"/>
          <a:ext cx="10972800" cy="5327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09680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两分法定义的优点</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pPr>
                  <a:buFont typeface="Wingdings" pitchFamily="2" charset="2"/>
                  <a:buChar char="p"/>
                </a:pPr>
                <a:r>
                  <a:rPr lang="zh-CN" altLang="en-US" sz="3200" dirty="0"/>
                  <a:t>期权的时间价格不会小于</a:t>
                </a:r>
                <a:r>
                  <a:rPr lang="en-US" altLang="zh-CN" sz="3200" dirty="0"/>
                  <a:t>0</a:t>
                </a:r>
              </a:p>
              <a:p>
                <a:pPr>
                  <a:buFont typeface="Wingdings" pitchFamily="2" charset="2"/>
                  <a:buChar char="p"/>
                </a:pPr>
                <a:r>
                  <a:rPr lang="zh-CN" altLang="en-US" sz="3200" dirty="0"/>
                  <a:t>期权的时间价值都在平值点最大</a:t>
                </a:r>
                <a:endParaRPr lang="en-US" altLang="zh-CN" sz="3200" dirty="0"/>
              </a:p>
              <a:p>
                <a:pPr>
                  <a:buFont typeface="Wingdings" pitchFamily="2" charset="2"/>
                  <a:buChar char="p"/>
                </a:pPr>
                <a:r>
                  <a:rPr lang="zh-CN" altLang="en-US" sz="3200" dirty="0"/>
                  <a:t>同样行权价欧式看涨和看跌期权的时间价值相等</a:t>
                </a:r>
              </a:p>
              <a:p>
                <a:pPr>
                  <a:buFont typeface="Wingdings" pitchFamily="2" charset="2"/>
                  <a:buChar char="p"/>
                </a:pPr>
                <a:r>
                  <a:rPr lang="zh-CN" altLang="en-US" sz="3200" dirty="0"/>
                  <a:t>平值期权定价公式可以简化为：</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a:rPr>
                          <m:t>𝑐</m:t>
                        </m:r>
                      </m:num>
                      <m:den>
                        <m:r>
                          <a:rPr lang="en-US" altLang="zh-CN" sz="2800" i="1">
                            <a:latin typeface="Cambria Math"/>
                          </a:rPr>
                          <m:t>𝑆</m:t>
                        </m:r>
                      </m:den>
                    </m:f>
                    <m:r>
                      <a:rPr lang="en-US" altLang="zh-CN" sz="2800" i="1">
                        <a:latin typeface="Cambria Math"/>
                      </a:rPr>
                      <m:t>=</m:t>
                    </m:r>
                    <m:f>
                      <m:fPr>
                        <m:ctrlPr>
                          <a:rPr lang="en-US" altLang="zh-CN" sz="2800" i="1">
                            <a:latin typeface="Cambria Math" panose="02040503050406030204" pitchFamily="18" charset="0"/>
                          </a:rPr>
                        </m:ctrlPr>
                      </m:fPr>
                      <m:num>
                        <m:r>
                          <a:rPr lang="en-US" altLang="zh-CN" sz="2800" i="1">
                            <a:latin typeface="Cambria Math"/>
                          </a:rPr>
                          <m:t>𝑝</m:t>
                        </m:r>
                      </m:num>
                      <m:den>
                        <m:r>
                          <a:rPr lang="en-US" altLang="zh-CN" sz="2800" i="1">
                            <a:latin typeface="Cambria Math"/>
                          </a:rPr>
                          <m:t>𝑆</m:t>
                        </m:r>
                      </m:den>
                    </m:f>
                    <m:r>
                      <a:rPr lang="en-US" altLang="zh-CN" sz="2800" i="1">
                        <a:latin typeface="Cambria Math"/>
                        <a:ea typeface="Cambria Math"/>
                      </a:rPr>
                      <m:t>≈0.4</m:t>
                    </m:r>
                    <m:r>
                      <a:rPr lang="zh-CN" altLang="en-US" sz="2800" i="1">
                        <a:latin typeface="Cambria Math"/>
                        <a:ea typeface="Cambria Math"/>
                      </a:rPr>
                      <m:t>𝜎</m:t>
                    </m:r>
                    <m:rad>
                      <m:radPr>
                        <m:degHide m:val="on"/>
                        <m:ctrlPr>
                          <a:rPr lang="zh-CN" altLang="en-US" sz="2800" i="1">
                            <a:latin typeface="Cambria Math" panose="02040503050406030204" pitchFamily="18" charset="0"/>
                          </a:rPr>
                        </m:ctrlPr>
                      </m:radPr>
                      <m:deg/>
                      <m:e>
                        <m:d>
                          <m:dPr>
                            <m:ctrlPr>
                              <a:rPr lang="en-US" altLang="zh-CN" sz="2800" i="1">
                                <a:latin typeface="Cambria Math" panose="02040503050406030204" pitchFamily="18" charset="0"/>
                              </a:rPr>
                            </m:ctrlPr>
                          </m:dPr>
                          <m:e>
                            <m:r>
                              <a:rPr lang="en-US" altLang="zh-CN" sz="2800" i="1">
                                <a:latin typeface="Cambria Math"/>
                              </a:rPr>
                              <m:t>𝑇</m:t>
                            </m:r>
                            <m:r>
                              <a:rPr lang="en-US" altLang="zh-CN" sz="2800" i="1">
                                <a:latin typeface="Cambria Math"/>
                              </a:rPr>
                              <m:t>−</m:t>
                            </m:r>
                            <m:r>
                              <a:rPr lang="en-US" altLang="zh-CN" sz="2800" i="1">
                                <a:latin typeface="Cambria Math"/>
                              </a:rPr>
                              <m:t>𝑡</m:t>
                            </m:r>
                          </m:e>
                        </m:d>
                      </m:e>
                    </m:rad>
                  </m:oMath>
                </a14:m>
                <a:endParaRPr lang="en-US" altLang="zh-CN" sz="2800" dirty="0"/>
              </a:p>
              <a:p>
                <a:pPr>
                  <a:buFont typeface="Wingdings" pitchFamily="2" charset="2"/>
                  <a:buChar char="p"/>
                </a:pPr>
                <a:r>
                  <a:rPr lang="zh-CN" altLang="en-US" sz="3200" dirty="0"/>
                  <a:t>所有期权价格的下限就是其内在价值</a:t>
                </a:r>
                <a:endParaRPr lang="en-US" altLang="zh-CN" sz="3200" dirty="0"/>
              </a:p>
              <a:p>
                <a:pPr>
                  <a:buFont typeface="Wingdings" pitchFamily="2" charset="2"/>
                  <a:buChar char="p"/>
                </a:pPr>
                <a:r>
                  <a:rPr lang="zh-CN" altLang="en-US" sz="3200" dirty="0"/>
                  <a:t>可以解释美式平值看涨与看跌期权价格不同的问题：平值点不同</a:t>
                </a:r>
                <a:endParaRPr lang="en-US" altLang="zh-CN" sz="3200" dirty="0"/>
              </a:p>
              <a:p>
                <a:pPr>
                  <a:buFont typeface="Wingdings" pitchFamily="2" charset="2"/>
                  <a:buChar char="p"/>
                </a:pPr>
                <a:endParaRPr lang="en-US" altLang="zh-CN" sz="32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667" t="-1765" b="-2118"/>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33</a:t>
            </a:fld>
            <a:endParaRPr lang="zh-CN" altLang="en-US" dirty="0"/>
          </a:p>
        </p:txBody>
      </p:sp>
    </p:spTree>
    <p:extLst>
      <p:ext uri="{BB962C8B-B14F-4D97-AF65-F5344CB8AC3E}">
        <p14:creationId xmlns:p14="http://schemas.microsoft.com/office/powerpoint/2010/main" val="2707125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在值程度的常见定义</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第一种：</a:t>
                </a:r>
                <a:r>
                  <a:rPr lang="zh-CN" altLang="zh-CN" sz="3200" i="1" dirty="0">
                    <a:ea typeface="Cambria Math"/>
                  </a:rPr>
                  <a:t> </a:t>
                </a:r>
                <a14:m>
                  <m:oMath xmlns:m="http://schemas.openxmlformats.org/officeDocument/2006/math">
                    <m:sSub>
                      <m:sSubPr>
                        <m:ctrlPr>
                          <a:rPr lang="zh-CN" altLang="zh-CN" sz="2400" i="1">
                            <a:latin typeface="Cambria Math" panose="02040503050406030204" pitchFamily="18" charset="0"/>
                            <a:ea typeface="Cambria Math"/>
                          </a:rPr>
                        </m:ctrlPr>
                      </m:sSubPr>
                      <m:e>
                        <m:r>
                          <m:rPr>
                            <m:sty m:val="p"/>
                          </m:rPr>
                          <a:rPr lang="en-US" altLang="zh-CN" sz="2400">
                            <a:latin typeface="Cambria Math"/>
                            <a:ea typeface="Cambria Math"/>
                          </a:rPr>
                          <m:t>K</m:t>
                        </m:r>
                        <m:r>
                          <a:rPr lang="en-US" altLang="zh-CN" sz="2400">
                            <a:latin typeface="Cambria Math"/>
                            <a:ea typeface="Cambria Math"/>
                          </a:rPr>
                          <m:t>−</m:t>
                        </m:r>
                        <m:r>
                          <m:rPr>
                            <m:sty m:val="p"/>
                          </m:rPr>
                          <a:rPr lang="en-US" altLang="zh-CN" sz="2400">
                            <a:latin typeface="Cambria Math"/>
                            <a:ea typeface="宋体"/>
                            <a:cs typeface="Times New Roman"/>
                          </a:rPr>
                          <m:t>K</m:t>
                        </m:r>
                      </m:e>
                      <m:sub>
                        <m:r>
                          <m:rPr>
                            <m:sty m:val="p"/>
                          </m:rPr>
                          <a:rPr lang="en-US" altLang="zh-CN" sz="2400">
                            <a:latin typeface="Cambria Math"/>
                            <a:ea typeface="宋体"/>
                            <a:cs typeface="Times New Roman"/>
                          </a:rPr>
                          <m:t>ATM</m:t>
                        </m:r>
                      </m:sub>
                    </m:sSub>
                  </m:oMath>
                </a14:m>
                <a:r>
                  <a:rPr lang="en-US" altLang="zh-CN" sz="2800" i="1" dirty="0">
                    <a:latin typeface="Calibri"/>
                    <a:ea typeface="宋体"/>
                    <a:cs typeface="Times New Roman"/>
                  </a:rPr>
                  <a:t> </a:t>
                </a:r>
              </a:p>
              <a:p>
                <a:r>
                  <a:rPr lang="zh-CN" altLang="en-US" sz="3200" dirty="0">
                    <a:latin typeface="Calibri"/>
                    <a:ea typeface="宋体"/>
                    <a:cs typeface="Times New Roman"/>
                  </a:rPr>
                  <a:t>第二种：</a:t>
                </a:r>
                <a14:m>
                  <m:oMath xmlns:m="http://schemas.openxmlformats.org/officeDocument/2006/math">
                    <m:r>
                      <m:rPr>
                        <m:sty m:val="p"/>
                      </m:rPr>
                      <a:rPr lang="en-US" altLang="zh-CN" sz="2400">
                        <a:latin typeface="Cambria Math"/>
                        <a:ea typeface="Cambria Math"/>
                      </a:rPr>
                      <m:t>K</m:t>
                    </m:r>
                    <m:r>
                      <a:rPr lang="en-US" altLang="zh-CN" sz="2400">
                        <a:latin typeface="Cambria Math"/>
                        <a:ea typeface="Cambria Math"/>
                      </a:rPr>
                      <m:t> </m:t>
                    </m:r>
                  </m:oMath>
                </a14:m>
                <a:r>
                  <a:rPr lang="en-US" altLang="zh-CN" sz="2400" dirty="0">
                    <a:latin typeface="Calibri"/>
                    <a:ea typeface="宋体"/>
                    <a:cs typeface="Times New Roman"/>
                  </a:rPr>
                  <a:t>/</a:t>
                </a:r>
                <a:r>
                  <a:rPr lang="zh-CN" altLang="zh-CN" sz="2400" dirty="0">
                    <a:ea typeface="Cambria Math"/>
                  </a:rPr>
                  <a:t> </a:t>
                </a:r>
                <a14:m>
                  <m:oMath xmlns:m="http://schemas.openxmlformats.org/officeDocument/2006/math">
                    <m:sSub>
                      <m:sSubPr>
                        <m:ctrlPr>
                          <a:rPr lang="zh-CN" altLang="zh-CN" sz="2400" i="1">
                            <a:latin typeface="Cambria Math" panose="02040503050406030204" pitchFamily="18" charset="0"/>
                            <a:ea typeface="Cambria Math"/>
                          </a:rPr>
                        </m:ctrlPr>
                      </m:sSubPr>
                      <m:e>
                        <m:r>
                          <m:rPr>
                            <m:sty m:val="p"/>
                          </m:rPr>
                          <a:rPr lang="en-US" altLang="zh-CN" sz="2400">
                            <a:latin typeface="Cambria Math"/>
                            <a:ea typeface="宋体"/>
                            <a:cs typeface="Times New Roman"/>
                          </a:rPr>
                          <m:t>K</m:t>
                        </m:r>
                      </m:e>
                      <m:sub>
                        <m:r>
                          <m:rPr>
                            <m:sty m:val="p"/>
                          </m:rPr>
                          <a:rPr lang="en-US" altLang="zh-CN" sz="2400">
                            <a:latin typeface="Cambria Math"/>
                            <a:ea typeface="宋体"/>
                            <a:cs typeface="Times New Roman"/>
                          </a:rPr>
                          <m:t>ATM</m:t>
                        </m:r>
                      </m:sub>
                    </m:sSub>
                  </m:oMath>
                </a14:m>
                <a:endParaRPr lang="en-US" altLang="zh-CN" dirty="0"/>
              </a:p>
              <a:p>
                <a:r>
                  <a:rPr lang="zh-CN" altLang="en-US" dirty="0"/>
                  <a:t>第三种：</a:t>
                </a:r>
                <a:r>
                  <a:rPr lang="en-US" altLang="zh-CN" dirty="0"/>
                  <a:t> </a:t>
                </a:r>
                <a14:m>
                  <m:oMath xmlns:m="http://schemas.openxmlformats.org/officeDocument/2006/math">
                    <m:r>
                      <m:rPr>
                        <m:sty m:val="p"/>
                      </m:rPr>
                      <a:rPr lang="en-US" altLang="zh-CN" sz="2800">
                        <a:latin typeface="Cambria Math"/>
                      </a:rPr>
                      <m:t>ln</m:t>
                    </m:r>
                    <m:f>
                      <m:fPr>
                        <m:ctrlPr>
                          <a:rPr lang="zh-CN" altLang="zh-CN" sz="2800" i="1">
                            <a:latin typeface="Cambria Math" panose="02040503050406030204" pitchFamily="18" charset="0"/>
                          </a:rPr>
                        </m:ctrlPr>
                      </m:fPr>
                      <m:num>
                        <m:r>
                          <m:rPr>
                            <m:sty m:val="p"/>
                          </m:rPr>
                          <a:rPr lang="en-US" altLang="zh-CN" sz="2800">
                            <a:latin typeface="Cambria Math"/>
                          </a:rPr>
                          <m:t>K</m:t>
                        </m:r>
                      </m:num>
                      <m:den>
                        <m:sSub>
                          <m:sSubPr>
                            <m:ctrlPr>
                              <a:rPr lang="zh-CN" altLang="zh-CN" sz="2800" i="1">
                                <a:latin typeface="Cambria Math" panose="02040503050406030204" pitchFamily="18" charset="0"/>
                              </a:rPr>
                            </m:ctrlPr>
                          </m:sSubPr>
                          <m:e>
                            <m:r>
                              <m:rPr>
                                <m:sty m:val="p"/>
                              </m:rPr>
                              <a:rPr lang="en-US" altLang="zh-CN" sz="2800">
                                <a:latin typeface="Cambria Math"/>
                              </a:rPr>
                              <m:t>K</m:t>
                            </m:r>
                          </m:e>
                          <m:sub>
                            <m:r>
                              <m:rPr>
                                <m:sty m:val="p"/>
                              </m:rPr>
                              <a:rPr lang="en-US" altLang="zh-CN" sz="2800">
                                <a:latin typeface="Cambria Math"/>
                              </a:rPr>
                              <m:t>ATM</m:t>
                            </m:r>
                          </m:sub>
                        </m:sSub>
                      </m:den>
                    </m:f>
                  </m:oMath>
                </a14:m>
                <a:endParaRPr lang="en-US" altLang="zh-CN" dirty="0"/>
              </a:p>
              <a:p>
                <a:r>
                  <a:rPr lang="zh-CN" altLang="en-US" dirty="0"/>
                  <a:t>我们采用第三种。原因：</a:t>
                </a:r>
                <a:r>
                  <a:rPr lang="zh-CN" altLang="zh-CN" dirty="0"/>
                  <a:t>值域范围为</a:t>
                </a:r>
                <a:r>
                  <a:rPr lang="en-US" altLang="zh-CN" dirty="0"/>
                  <a:t>(-</a:t>
                </a:r>
                <a:r>
                  <a:rPr lang="zh-CN" altLang="zh-CN" dirty="0"/>
                  <a:t>∞</a:t>
                </a:r>
                <a:r>
                  <a:rPr lang="en-US" altLang="zh-CN" dirty="0"/>
                  <a:t>,+</a:t>
                </a:r>
                <a:r>
                  <a:rPr lang="zh-CN" altLang="zh-CN" dirty="0"/>
                  <a:t>∞</a:t>
                </a:r>
                <a:r>
                  <a:rPr lang="en-US" altLang="zh-CN" dirty="0"/>
                  <a:t>)</a:t>
                </a:r>
                <a:r>
                  <a:rPr lang="zh-CN" altLang="zh-CN" dirty="0"/>
                  <a:t>，这样虚值和实值程度在幅度上可以对称，有利于比较。</a:t>
                </a:r>
                <a:endParaRPr lang="en-US" altLang="zh-CN" dirty="0"/>
              </a:p>
              <a:p>
                <a:r>
                  <a:rPr lang="zh-CN" altLang="en-US" dirty="0"/>
                  <a:t>之所以没有区分看涨和看跌的在值程度度量公式，则是为了方便在同一张图中表示看涨期权和看跌期权的在值程度。</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765" r="-889"/>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dirty="0"/>
          </a:p>
        </p:txBody>
      </p:sp>
    </p:spTree>
    <p:extLst>
      <p:ext uri="{BB962C8B-B14F-4D97-AF65-F5344CB8AC3E}">
        <p14:creationId xmlns:p14="http://schemas.microsoft.com/office/powerpoint/2010/main" val="1625528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期权时间价值与内在价值的关系</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35</a:t>
            </a:fld>
            <a:endParaRPr lang="zh-CN" altLang="en-US" dirty="0"/>
          </a:p>
        </p:txBody>
      </p:sp>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pPr marL="0" indent="0">
              <a:buNone/>
            </a:pPr>
            <a:r>
              <a:rPr lang="en-US" altLang="zh-CN" dirty="0"/>
              <a:t>                             </a:t>
            </a:r>
          </a:p>
          <a:p>
            <a:endParaRPr lang="en-US" altLang="zh-CN" dirty="0"/>
          </a:p>
          <a:p>
            <a:pPr marL="0" indent="0">
              <a:buNone/>
            </a:pPr>
            <a:endParaRPr lang="en-US" altLang="zh-CN" dirty="0"/>
          </a:p>
          <a:p>
            <a:pPr marL="0" indent="0">
              <a:buNone/>
            </a:pPr>
            <a:endParaRPr lang="en-US" altLang="zh-CN" dirty="0"/>
          </a:p>
          <a:p>
            <a:pPr marL="0" indent="0">
              <a:buNone/>
            </a:pPr>
            <a:r>
              <a:rPr lang="en-US" altLang="zh-CN" dirty="0"/>
              <a:t>				                 0			</a:t>
            </a:r>
            <a:r>
              <a:rPr lang="zh-CN" altLang="en-US" dirty="0"/>
              <a:t>在值程度</a:t>
            </a:r>
          </a:p>
        </p:txBody>
      </p:sp>
      <p:pic>
        <p:nvPicPr>
          <p:cNvPr id="1269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568" y="1988840"/>
            <a:ext cx="6768752" cy="3324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119733" y="1711841"/>
            <a:ext cx="2232248" cy="553998"/>
          </a:xfrm>
          <a:prstGeom prst="rect">
            <a:avLst/>
          </a:prstGeom>
          <a:noFill/>
        </p:spPr>
        <p:txBody>
          <a:bodyPr wrap="square" rtlCol="0">
            <a:spAutoFit/>
          </a:bodyPr>
          <a:lstStyle/>
          <a:p>
            <a:r>
              <a:rPr lang="zh-CN" altLang="en-US" sz="3000" dirty="0">
                <a:solidFill>
                  <a:schemeClr val="tx1">
                    <a:lumMod val="85000"/>
                    <a:lumOff val="15000"/>
                  </a:schemeClr>
                </a:solidFill>
                <a:latin typeface="Adobe Jenson Pro" pitchFamily="18" charset="0"/>
                <a:ea typeface="Adobe 楷体 Std R" pitchFamily="18" charset="-122"/>
              </a:rPr>
              <a:t>时间价值</a:t>
            </a:r>
          </a:p>
        </p:txBody>
      </p:sp>
    </p:spTree>
    <p:extLst>
      <p:ext uri="{BB962C8B-B14F-4D97-AF65-F5344CB8AC3E}">
        <p14:creationId xmlns:p14="http://schemas.microsoft.com/office/powerpoint/2010/main" val="31064670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t>案例 ：内在价值与时间价值</a:t>
            </a:r>
            <a:endParaRPr lang="zh-CN" altLang="en-US" dirty="0"/>
          </a:p>
        </p:txBody>
      </p:sp>
      <p:sp>
        <p:nvSpPr>
          <p:cNvPr id="3" name="内容占位符 2"/>
          <p:cNvSpPr>
            <a:spLocks noGrp="1"/>
          </p:cNvSpPr>
          <p:nvPr>
            <p:ph idx="1"/>
          </p:nvPr>
        </p:nvSpPr>
        <p:spPr>
          <a:xfrm>
            <a:off x="767408" y="1412777"/>
            <a:ext cx="10972800" cy="5006181"/>
          </a:xfrm>
        </p:spPr>
        <p:txBody>
          <a:bodyPr>
            <a:normAutofit/>
          </a:bodyPr>
          <a:lstStyle/>
          <a:p>
            <a:r>
              <a:rPr lang="en-US" altLang="zh-CN" dirty="0"/>
              <a:t>A </a:t>
            </a:r>
            <a:r>
              <a:rPr lang="zh-CN" altLang="en-US" dirty="0"/>
              <a:t>股票（无红利）的市价为 </a:t>
            </a:r>
            <a:r>
              <a:rPr lang="en-US" altLang="zh-CN" dirty="0"/>
              <a:t>9.05 </a:t>
            </a:r>
            <a:r>
              <a:rPr lang="zh-CN" altLang="en-US" dirty="0"/>
              <a:t>元，</a:t>
            </a:r>
            <a:r>
              <a:rPr lang="en-US" altLang="zh-CN" dirty="0"/>
              <a:t>A </a:t>
            </a:r>
            <a:r>
              <a:rPr lang="zh-CN" altLang="en-US" dirty="0"/>
              <a:t>股票的两种欧式看涨期权的行权价格分别为 </a:t>
            </a:r>
            <a:r>
              <a:rPr lang="en-US" altLang="zh-CN" dirty="0"/>
              <a:t>10 </a:t>
            </a:r>
            <a:r>
              <a:rPr lang="zh-CN" altLang="en-US" dirty="0"/>
              <a:t>元和 </a:t>
            </a:r>
            <a:r>
              <a:rPr lang="en-US" altLang="zh-CN" dirty="0"/>
              <a:t>8 </a:t>
            </a:r>
            <a:r>
              <a:rPr lang="zh-CN" altLang="en-US" dirty="0"/>
              <a:t>元，有效期均为 </a:t>
            </a:r>
            <a:r>
              <a:rPr lang="en-US" altLang="zh-CN" dirty="0"/>
              <a:t>1 </a:t>
            </a:r>
            <a:r>
              <a:rPr lang="zh-CN" altLang="en-US" dirty="0"/>
              <a:t>年，</a:t>
            </a:r>
            <a:r>
              <a:rPr lang="en-US" altLang="zh-CN" dirty="0"/>
              <a:t>1 </a:t>
            </a:r>
            <a:r>
              <a:rPr lang="zh-CN" altLang="en-US" dirty="0"/>
              <a:t>年期无风险利率为 </a:t>
            </a:r>
            <a:r>
              <a:rPr lang="en-US" altLang="zh-CN" dirty="0"/>
              <a:t>10%</a:t>
            </a:r>
            <a:r>
              <a:rPr lang="zh-CN" altLang="en-US" dirty="0"/>
              <a:t>（连续复利）。这两种期权的内在价值分别为</a:t>
            </a:r>
          </a:p>
          <a:p>
            <a:endParaRPr lang="zh-CN" altLang="en-US" dirty="0"/>
          </a:p>
          <a:p>
            <a:pPr>
              <a:buNone/>
            </a:pPr>
            <a:r>
              <a:rPr lang="zh-CN" altLang="en-US" dirty="0"/>
              <a:t>	</a:t>
            </a:r>
          </a:p>
          <a:p>
            <a:endParaRPr lang="zh-CN" altLang="en-US" dirty="0"/>
          </a:p>
          <a:p>
            <a:r>
              <a:rPr lang="zh-CN" altLang="en-US" dirty="0"/>
              <a:t>期权 </a:t>
            </a:r>
            <a:r>
              <a:rPr lang="en-US" altLang="zh-CN" dirty="0"/>
              <a:t>1 </a:t>
            </a:r>
            <a:r>
              <a:rPr lang="zh-CN" altLang="en-US" dirty="0"/>
              <a:t>处于平值点，而期权 </a:t>
            </a:r>
            <a:r>
              <a:rPr lang="en-US" altLang="zh-CN" dirty="0"/>
              <a:t>2 </a:t>
            </a:r>
            <a:r>
              <a:rPr lang="zh-CN" altLang="en-US" dirty="0"/>
              <a:t>是实值期权。哪一种期权的时间价值高呢？</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36</a:t>
            </a:fld>
            <a:endParaRPr lang="zh-CN" altLang="en-US" dirty="0"/>
          </a:p>
        </p:txBody>
      </p:sp>
      <p:graphicFrame>
        <p:nvGraphicFramePr>
          <p:cNvPr id="8" name="对象 7"/>
          <p:cNvGraphicFramePr>
            <a:graphicFrameLocks noChangeAspect="1"/>
          </p:cNvGraphicFramePr>
          <p:nvPr/>
        </p:nvGraphicFramePr>
        <p:xfrm>
          <a:off x="3227389" y="3500438"/>
          <a:ext cx="5761037" cy="1143000"/>
        </p:xfrm>
        <a:graphic>
          <a:graphicData uri="http://schemas.openxmlformats.org/presentationml/2006/ole">
            <mc:AlternateContent xmlns:mc="http://schemas.openxmlformats.org/markup-compatibility/2006">
              <mc:Choice xmlns:v="urn:schemas-microsoft-com:vml" Requires="v">
                <p:oleObj name="Equation" r:id="rId2" imgW="3200400" imgH="634680" progId="Equation.DSMT4">
                  <p:embed/>
                </p:oleObj>
              </mc:Choice>
              <mc:Fallback>
                <p:oleObj name="Equation" r:id="rId2" imgW="3200400" imgH="634680" progId="Equation.DSMT4">
                  <p:embed/>
                  <p:pic>
                    <p:nvPicPr>
                      <p:cNvPr id="8" name="对象 7"/>
                      <p:cNvPicPr>
                        <a:picLocks noChangeAspect="1" noChangeArrowheads="1"/>
                      </p:cNvPicPr>
                      <p:nvPr/>
                    </p:nvPicPr>
                    <p:blipFill>
                      <a:blip r:embed="rId3"/>
                      <a:srcRect/>
                      <a:stretch>
                        <a:fillRect/>
                      </a:stretch>
                    </p:blipFill>
                    <p:spPr bwMode="auto">
                      <a:xfrm>
                        <a:off x="3227389" y="3500438"/>
                        <a:ext cx="5761037" cy="1143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30863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03512" y="277814"/>
            <a:ext cx="8964488" cy="918939"/>
          </a:xfrm>
        </p:spPr>
        <p:txBody>
          <a:bodyPr/>
          <a:lstStyle/>
          <a:p>
            <a:endParaRPr lang="zh-CN" altLang="en-US" sz="40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1" y="1340769"/>
                <a:ext cx="11005707" cy="4790157"/>
              </a:xfrm>
            </p:spPr>
            <p:txBody>
              <a:bodyPr>
                <a:noAutofit/>
              </a:bodyPr>
              <a:lstStyle/>
              <a:p>
                <a:r>
                  <a:rPr lang="zh-CN" altLang="en-US" sz="2400" dirty="0"/>
                  <a:t>假设这两种期权的时间价值相等，都等于 </a:t>
                </a:r>
                <a:r>
                  <a:rPr lang="en-US" altLang="zh-CN" sz="2400" dirty="0"/>
                  <a:t>2 </a:t>
                </a:r>
                <a:r>
                  <a:rPr lang="zh-CN" altLang="en-US" sz="2400" dirty="0"/>
                  <a:t>元，则期权 </a:t>
                </a:r>
                <a:r>
                  <a:rPr lang="en-US" altLang="zh-CN" sz="2400" dirty="0"/>
                  <a:t>1 </a:t>
                </a:r>
                <a:r>
                  <a:rPr lang="zh-CN" altLang="en-US" sz="2400" dirty="0"/>
                  <a:t>的价格为 </a:t>
                </a:r>
                <a:r>
                  <a:rPr lang="en-US" altLang="zh-CN" sz="2400" dirty="0"/>
                  <a:t>2 </a:t>
                </a:r>
                <a:r>
                  <a:rPr lang="zh-CN" altLang="en-US" sz="2400" dirty="0"/>
                  <a:t>元，期权 </a:t>
                </a:r>
                <a:r>
                  <a:rPr lang="en-US" altLang="zh-CN" sz="2400" dirty="0"/>
                  <a:t>2 </a:t>
                </a:r>
                <a:r>
                  <a:rPr lang="zh-CN" altLang="en-US" sz="2400" dirty="0"/>
                  <a:t>的价格为 </a:t>
                </a:r>
                <a:r>
                  <a:rPr lang="en-US" altLang="zh-CN" sz="2400" dirty="0"/>
                  <a:t>3.81 </a:t>
                </a:r>
                <a:r>
                  <a:rPr lang="zh-CN" altLang="en-US" sz="2400" dirty="0"/>
                  <a:t>元。如果让大家从中挑一种期权，你们愿意挑哪一种呢？为了比较这两种期权，假定 </a:t>
                </a:r>
                <a:r>
                  <a:rPr lang="en-US" altLang="zh-CN" sz="2400" dirty="0"/>
                  <a:t>1 </a:t>
                </a:r>
                <a:r>
                  <a:rPr lang="zh-CN" altLang="en-US" sz="2400" dirty="0"/>
                  <a:t>年后出现如下三种情况：</a:t>
                </a:r>
              </a:p>
              <a:p>
                <a:r>
                  <a:rPr lang="zh-CN" altLang="en-US" sz="2400" dirty="0"/>
                  <a:t>情况一： </a:t>
                </a:r>
                <a:r>
                  <a:rPr lang="en-US" altLang="zh-CN" sz="2400" dirty="0"/>
                  <a:t>S</a:t>
                </a:r>
                <a:r>
                  <a:rPr lang="en-US" altLang="zh-CN" sz="2400" baseline="-25000" dirty="0"/>
                  <a:t>T </a:t>
                </a:r>
                <a:r>
                  <a:rPr lang="en-US" altLang="zh-CN" sz="2400" dirty="0"/>
                  <a:t>≥ 10 </a:t>
                </a:r>
                <a:r>
                  <a:rPr lang="zh-CN" altLang="en-US" sz="2400" dirty="0"/>
                  <a:t>元。则期权 </a:t>
                </a:r>
                <a:r>
                  <a:rPr lang="en-US" altLang="zh-CN" sz="2400" dirty="0"/>
                  <a:t>1 </a:t>
                </a:r>
                <a:r>
                  <a:rPr lang="zh-CN" altLang="en-US" sz="2400" dirty="0"/>
                  <a:t>获利</a:t>
                </a:r>
                <a:endParaRPr lang="en-US" altLang="zh-CN" sz="2400" dirty="0"/>
              </a:p>
              <a:p>
                <a:pPr marL="0" indent="0" algn="ctr">
                  <a:buNone/>
                </a:pPr>
                <a14:m>
                  <m:oMath xmlns:m="http://schemas.openxmlformats.org/officeDocument/2006/math">
                    <m:d>
                      <m:dPr>
                        <m:ctrlPr>
                          <a:rPr lang="zh-CN" altLang="en-US" sz="2400" i="1" smtClean="0">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𝑇</m:t>
                            </m:r>
                          </m:sub>
                        </m:sSub>
                        <m:r>
                          <a:rPr lang="zh-CN" altLang="en-US" sz="2400" i="1">
                            <a:solidFill>
                              <a:srgbClr val="000000"/>
                            </a:solidFill>
                            <a:latin typeface="Cambria Math" panose="02040503050406030204" pitchFamily="18" charset="0"/>
                          </a:rPr>
                          <m:t>−10−2</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𝑒</m:t>
                            </m:r>
                          </m:e>
                          <m:sup>
                            <m:r>
                              <a:rPr lang="zh-CN" altLang="en-US" sz="2400" i="1">
                                <a:solidFill>
                                  <a:srgbClr val="000000"/>
                                </a:solidFill>
                                <a:latin typeface="Cambria Math" panose="02040503050406030204" pitchFamily="18" charset="0"/>
                              </a:rPr>
                              <m:t>0.1</m:t>
                            </m:r>
                          </m:sup>
                        </m:sSup>
                      </m:e>
                    </m:d>
                    <m:r>
                      <a:rPr lang="zh-CN" altLang="en-US" sz="2400" i="1">
                        <a:solidFill>
                          <a:srgbClr val="000000"/>
                        </a:solidFill>
                        <a:latin typeface="Cambria Math" panose="02040503050406030204" pitchFamily="18" charset="0"/>
                      </a:rPr>
                      <m:t>=</m:t>
                    </m:r>
                    <m:d>
                      <m:dPr>
                        <m:ctrlPr>
                          <a:rPr lang="zh-CN" altLang="en-US" sz="2400" i="1">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𝑇</m:t>
                            </m:r>
                          </m:sub>
                        </m:sSub>
                        <m:r>
                          <a:rPr lang="zh-CN" altLang="en-US" sz="2400" i="1">
                            <a:solidFill>
                              <a:srgbClr val="000000"/>
                            </a:solidFill>
                            <a:latin typeface="Cambria Math" panose="02040503050406030204" pitchFamily="18" charset="0"/>
                          </a:rPr>
                          <m:t>−12.21</m:t>
                        </m:r>
                      </m:e>
                    </m:d>
                    <m:r>
                      <a:rPr lang="zh-CN" altLang="en-US" sz="2400" i="1">
                        <a:solidFill>
                          <a:srgbClr val="000000"/>
                        </a:solidFill>
                        <a:latin typeface="Cambria Math" panose="02040503050406030204" pitchFamily="18" charset="0"/>
                      </a:rPr>
                      <m:t>元</m:t>
                    </m:r>
                  </m:oMath>
                </a14:m>
                <a:r>
                  <a:rPr lang="zh-CN" altLang="en-US" sz="2400" dirty="0"/>
                  <a:t>		</a:t>
                </a:r>
              </a:p>
              <a:p>
                <a:pPr>
                  <a:buNone/>
                </a:pPr>
                <a:r>
                  <a:rPr lang="zh-CN" altLang="en-US" sz="2400" dirty="0"/>
                  <a:t>	期权 </a:t>
                </a:r>
                <a:r>
                  <a:rPr lang="en-US" altLang="zh-CN" sz="2400" dirty="0"/>
                  <a:t>2 </a:t>
                </a:r>
                <a:r>
                  <a:rPr lang="zh-CN" altLang="en-US" sz="2400" dirty="0"/>
                  <a:t>获利</a:t>
                </a:r>
              </a:p>
              <a:p>
                <a:pPr>
                  <a:buNone/>
                </a:pPr>
                <a14:m>
                  <m:oMathPara xmlns:m="http://schemas.openxmlformats.org/officeDocument/2006/math">
                    <m:oMathParaPr>
                      <m:jc m:val="centerGroup"/>
                    </m:oMathParaPr>
                    <m:oMath xmlns:m="http://schemas.openxmlformats.org/officeDocument/2006/math">
                      <m:d>
                        <m:dPr>
                          <m:ctrlPr>
                            <a:rPr lang="zh-CN" altLang="en-US" sz="2400" i="1" smtClean="0">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𝑇</m:t>
                              </m:r>
                            </m:sub>
                          </m:sSub>
                          <m:r>
                            <a:rPr lang="zh-CN" altLang="en-US" sz="2400" i="1">
                              <a:solidFill>
                                <a:srgbClr val="000000"/>
                              </a:solidFill>
                              <a:latin typeface="Cambria Math" panose="02040503050406030204" pitchFamily="18" charset="0"/>
                            </a:rPr>
                            <m:t>−8−3.81</m:t>
                          </m:r>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𝑒</m:t>
                              </m:r>
                            </m:e>
                            <m:sup>
                              <m:r>
                                <a:rPr lang="zh-CN" altLang="en-US" sz="2400" i="1">
                                  <a:solidFill>
                                    <a:srgbClr val="000000"/>
                                  </a:solidFill>
                                  <a:latin typeface="Cambria Math" panose="02040503050406030204" pitchFamily="18" charset="0"/>
                                </a:rPr>
                                <m:t>0.1</m:t>
                              </m:r>
                            </m:sup>
                          </m:sSup>
                        </m:e>
                      </m:d>
                      <m:r>
                        <a:rPr lang="zh-CN" altLang="en-US" sz="2400" i="1">
                          <a:solidFill>
                            <a:srgbClr val="000000"/>
                          </a:solidFill>
                          <a:latin typeface="Cambria Math" panose="02040503050406030204" pitchFamily="18" charset="0"/>
                        </a:rPr>
                        <m:t>=</m:t>
                      </m:r>
                      <m:d>
                        <m:dPr>
                          <m:ctrlPr>
                            <a:rPr lang="zh-CN" altLang="en-US" sz="2400" i="1">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𝑆</m:t>
                              </m:r>
                            </m:e>
                            <m:sub>
                              <m:r>
                                <a:rPr lang="zh-CN" altLang="en-US" sz="2400" i="1">
                                  <a:solidFill>
                                    <a:srgbClr val="000000"/>
                                  </a:solidFill>
                                  <a:latin typeface="Cambria Math" panose="02040503050406030204" pitchFamily="18" charset="0"/>
                                </a:rPr>
                                <m:t>𝑇</m:t>
                              </m:r>
                            </m:sub>
                          </m:sSub>
                          <m:r>
                            <a:rPr lang="zh-CN" altLang="en-US" sz="2400" i="1">
                              <a:solidFill>
                                <a:srgbClr val="000000"/>
                              </a:solidFill>
                              <a:latin typeface="Cambria Math" panose="02040503050406030204" pitchFamily="18" charset="0"/>
                            </a:rPr>
                            <m:t>−12.21</m:t>
                          </m:r>
                        </m:e>
                      </m:d>
                      <m:r>
                        <a:rPr lang="zh-CN" altLang="en-US" sz="2400" i="1">
                          <a:solidFill>
                            <a:srgbClr val="000000"/>
                          </a:solidFill>
                          <a:latin typeface="Cambria Math" panose="02040503050406030204" pitchFamily="18" charset="0"/>
                        </a:rPr>
                        <m:t>元</m:t>
                      </m:r>
                    </m:oMath>
                  </m:oMathPara>
                </a14:m>
                <a:endParaRPr lang="zh-CN" altLang="en-US" sz="4000" dirty="0"/>
              </a:p>
              <a:p>
                <a:pPr>
                  <a:buNone/>
                </a:pPr>
                <a:r>
                  <a:rPr lang="zh-CN" altLang="en-US" sz="2400" dirty="0"/>
                  <a:t>	期权 </a:t>
                </a:r>
                <a:r>
                  <a:rPr lang="en-US" altLang="zh-CN" sz="2400" dirty="0"/>
                  <a:t>1 </a:t>
                </a:r>
                <a:r>
                  <a:rPr lang="zh-CN" altLang="en-US" sz="2400" dirty="0"/>
                  <a:t>获利等于期权 </a:t>
                </a:r>
                <a:r>
                  <a:rPr lang="en-US" altLang="zh-CN" sz="2400" dirty="0"/>
                  <a:t>2 </a:t>
                </a:r>
                <a:r>
                  <a:rPr lang="zh-CN" altLang="en-US" sz="2400" dirty="0"/>
                  <a: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1" y="1340769"/>
                <a:ext cx="11005707" cy="4790157"/>
              </a:xfrm>
              <a:blipFill>
                <a:blip r:embed="rId2"/>
                <a:stretch>
                  <a:fillRect t="-1145"/>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37</a:t>
            </a:fld>
            <a:endParaRPr lang="zh-CN" altLang="en-US" dirty="0"/>
          </a:p>
        </p:txBody>
      </p:sp>
    </p:spTree>
    <p:extLst>
      <p:ext uri="{BB962C8B-B14F-4D97-AF65-F5344CB8AC3E}">
        <p14:creationId xmlns:p14="http://schemas.microsoft.com/office/powerpoint/2010/main" val="1303613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77E8BF-5CE0-4ACA-9446-B87B931890B7}"/>
              </a:ext>
            </a:extLst>
          </p:cNvPr>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A4897DF-DA6B-4FA3-870F-4799DBECF157}"/>
                  </a:ext>
                </a:extLst>
              </p:cNvPr>
              <p:cNvSpPr>
                <a:spLocks noGrp="1"/>
              </p:cNvSpPr>
              <p:nvPr>
                <p:ph idx="1"/>
              </p:nvPr>
            </p:nvSpPr>
            <p:spPr/>
            <p:txBody>
              <a:bodyPr/>
              <a:lstStyle/>
              <a:p>
                <a:r>
                  <a:rPr lang="zh-CN" altLang="en-US" sz="3200" dirty="0"/>
                  <a:t>情况二：</a:t>
                </a:r>
                <a14:m>
                  <m:oMath xmlns:m="http://schemas.openxmlformats.org/officeDocument/2006/math">
                    <m:r>
                      <a:rPr lang="zh-CN" altLang="en-US" sz="2800" i="1" smtClean="0">
                        <a:solidFill>
                          <a:srgbClr val="000000"/>
                        </a:solidFill>
                        <a:latin typeface="Cambria Math" panose="02040503050406030204" pitchFamily="18" charset="0"/>
                      </a:rPr>
                      <m:t>8&lt;</m:t>
                    </m:r>
                    <m:sSub>
                      <m:sSubPr>
                        <m:ctrlPr>
                          <a:rPr lang="zh-CN" altLang="en-US" sz="2800" i="1">
                            <a:solidFill>
                              <a:srgbClr val="000000"/>
                            </a:solidFill>
                            <a:latin typeface="Cambria Math" panose="02040503050406030204" pitchFamily="18" charset="0"/>
                          </a:rPr>
                        </m:ctrlPr>
                      </m:sSubPr>
                      <m:e>
                        <m:r>
                          <a:rPr lang="zh-CN" altLang="en-US" sz="2800" i="1">
                            <a:solidFill>
                              <a:srgbClr val="000000"/>
                            </a:solidFill>
                            <a:latin typeface="Cambria Math" panose="02040503050406030204" pitchFamily="18" charset="0"/>
                          </a:rPr>
                          <m:t>𝑆</m:t>
                        </m:r>
                      </m:e>
                      <m:sub>
                        <m:r>
                          <a:rPr lang="zh-CN" altLang="en-US" sz="2800" i="1">
                            <a:solidFill>
                              <a:srgbClr val="000000"/>
                            </a:solidFill>
                            <a:latin typeface="Cambria Math" panose="02040503050406030204" pitchFamily="18" charset="0"/>
                          </a:rPr>
                          <m:t>𝑇</m:t>
                        </m:r>
                      </m:sub>
                    </m:sSub>
                    <m:r>
                      <a:rPr lang="zh-CN" altLang="en-US" sz="2800" i="1">
                        <a:solidFill>
                          <a:srgbClr val="000000"/>
                        </a:solidFill>
                        <a:latin typeface="Cambria Math" panose="02040503050406030204" pitchFamily="18" charset="0"/>
                      </a:rPr>
                      <m:t>&lt;10</m:t>
                    </m:r>
                  </m:oMath>
                </a14:m>
                <a:r>
                  <a:rPr lang="zh-CN" altLang="en-US" sz="3200" dirty="0"/>
                  <a:t>元。则期权 </a:t>
                </a:r>
                <a:r>
                  <a:rPr lang="en-US" altLang="zh-CN" sz="3200" dirty="0"/>
                  <a:t>1 </a:t>
                </a:r>
                <a:r>
                  <a:rPr lang="zh-CN" altLang="en-US" sz="3200" dirty="0"/>
                  <a:t>亏 </a:t>
                </a:r>
                <a14:m>
                  <m:oMath xmlns:m="http://schemas.openxmlformats.org/officeDocument/2006/math">
                    <m:r>
                      <a:rPr lang="zh-CN" altLang="en-US" sz="3200" i="1">
                        <a:solidFill>
                          <a:srgbClr val="000000"/>
                        </a:solidFill>
                        <a:latin typeface="Cambria Math" panose="02040503050406030204" pitchFamily="18" charset="0"/>
                      </a:rPr>
                      <m:t>2</m:t>
                    </m:r>
                    <m:sSup>
                      <m:sSupPr>
                        <m:ctrlPr>
                          <a:rPr lang="zh-CN" altLang="en-US" sz="3200" i="1">
                            <a:solidFill>
                              <a:srgbClr val="000000"/>
                            </a:solidFill>
                            <a:latin typeface="Cambria Math" panose="02040503050406030204" pitchFamily="18" charset="0"/>
                          </a:rPr>
                        </m:ctrlPr>
                      </m:sSupPr>
                      <m:e>
                        <m:r>
                          <m:rPr>
                            <m:sty m:val="p"/>
                          </m:rPr>
                          <a:rPr lang="zh-CN" altLang="en-US" sz="3200">
                            <a:solidFill>
                              <a:srgbClr val="000000"/>
                            </a:solidFill>
                            <a:latin typeface="Cambria Math" panose="02040503050406030204" pitchFamily="18" charset="0"/>
                          </a:rPr>
                          <m:t>e</m:t>
                        </m:r>
                      </m:e>
                      <m:sup>
                        <m:r>
                          <a:rPr lang="zh-CN" altLang="en-US" sz="3200" i="1">
                            <a:solidFill>
                              <a:srgbClr val="000000"/>
                            </a:solidFill>
                            <a:latin typeface="Cambria Math" panose="02040503050406030204" pitchFamily="18" charset="0"/>
                          </a:rPr>
                          <m:t>0.1</m:t>
                        </m:r>
                      </m:sup>
                    </m:sSup>
                    <m:r>
                      <a:rPr lang="zh-CN" altLang="en-US" sz="3200" i="1">
                        <a:solidFill>
                          <a:srgbClr val="000000"/>
                        </a:solidFill>
                        <a:latin typeface="Cambria Math" panose="02040503050406030204" pitchFamily="18" charset="0"/>
                      </a:rPr>
                      <m:t>=2.21</m:t>
                    </m:r>
                  </m:oMath>
                </a14:m>
                <a:r>
                  <a:rPr lang="zh-CN" altLang="en-US" sz="3200" dirty="0"/>
                  <a:t>元，而期权 </a:t>
                </a:r>
                <a:r>
                  <a:rPr lang="en-US" altLang="zh-CN" sz="3200" dirty="0"/>
                  <a:t>2 </a:t>
                </a:r>
                <a:r>
                  <a:rPr lang="zh-CN" altLang="en-US" sz="3200" dirty="0"/>
                  <a:t>亏</a:t>
                </a:r>
                <a14:m>
                  <m:oMath xmlns:m="http://schemas.openxmlformats.org/officeDocument/2006/math">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𝑆</m:t>
                        </m:r>
                      </m:e>
                      <m:sub>
                        <m:r>
                          <a:rPr lang="zh-CN" altLang="en-US" sz="3200" i="1">
                            <a:solidFill>
                              <a:srgbClr val="000000"/>
                            </a:solidFill>
                            <a:latin typeface="Cambria Math" panose="02040503050406030204" pitchFamily="18" charset="0"/>
                          </a:rPr>
                          <m:t>𝑇</m:t>
                        </m:r>
                      </m:sub>
                    </m:sSub>
                    <m:r>
                      <a:rPr lang="zh-CN" altLang="en-US" sz="3200" i="1">
                        <a:solidFill>
                          <a:srgbClr val="000000"/>
                        </a:solidFill>
                        <a:latin typeface="Cambria Math" panose="02040503050406030204" pitchFamily="18" charset="0"/>
                      </a:rPr>
                      <m:t>−8−3.81</m:t>
                    </m:r>
                    <m:sSup>
                      <m:sSupPr>
                        <m:ctrlPr>
                          <a:rPr lang="zh-CN" altLang="en-US" sz="3200" i="1">
                            <a:solidFill>
                              <a:srgbClr val="000000"/>
                            </a:solidFill>
                            <a:latin typeface="Cambria Math" panose="02040503050406030204" pitchFamily="18" charset="0"/>
                          </a:rPr>
                        </m:ctrlPr>
                      </m:sSupPr>
                      <m:e>
                        <m:r>
                          <a:rPr lang="zh-CN" altLang="en-US" sz="3200" i="1">
                            <a:solidFill>
                              <a:srgbClr val="000000"/>
                            </a:solidFill>
                            <a:latin typeface="Cambria Math" panose="02040503050406030204" pitchFamily="18" charset="0"/>
                          </a:rPr>
                          <m:t>𝑒</m:t>
                        </m:r>
                      </m:e>
                      <m:sup>
                        <m:r>
                          <a:rPr lang="zh-CN" altLang="en-US" sz="3200" i="1">
                            <a:solidFill>
                              <a:srgbClr val="000000"/>
                            </a:solidFill>
                            <a:latin typeface="Cambria Math" panose="02040503050406030204" pitchFamily="18" charset="0"/>
                          </a:rPr>
                          <m:t>0.1</m:t>
                        </m:r>
                      </m:sup>
                    </m:sSup>
                  </m:oMath>
                </a14:m>
                <a:r>
                  <a:rPr lang="zh-CN" altLang="en-US" sz="3200" dirty="0"/>
                  <a:t>元</a:t>
                </a:r>
                <a:r>
                  <a:rPr lang="en-US" altLang="zh-CN" sz="3200" dirty="0"/>
                  <a:t>, </a:t>
                </a:r>
                <a:r>
                  <a:rPr lang="zh-CN" altLang="en-US" sz="3200" dirty="0"/>
                  <a:t>介于 </a:t>
                </a:r>
                <a:r>
                  <a:rPr lang="en-US" altLang="zh-CN" sz="3200" dirty="0"/>
                  <a:t>2.21 </a:t>
                </a:r>
                <a:r>
                  <a:rPr lang="zh-CN" altLang="en-US" sz="3200" dirty="0"/>
                  <a:t>元与 </a:t>
                </a:r>
                <a:r>
                  <a:rPr lang="en-US" altLang="zh-CN" sz="3200" dirty="0"/>
                  <a:t>4.21 </a:t>
                </a:r>
                <a:r>
                  <a:rPr lang="zh-CN" altLang="en-US" sz="3200" dirty="0"/>
                  <a:t>元之间。期权 </a:t>
                </a:r>
                <a:r>
                  <a:rPr lang="en-US" altLang="zh-CN" sz="3200" dirty="0"/>
                  <a:t>1 </a:t>
                </a:r>
                <a:r>
                  <a:rPr lang="zh-CN" altLang="en-US" sz="3200" dirty="0"/>
                  <a:t>亏损少于期权 </a:t>
                </a:r>
                <a:r>
                  <a:rPr lang="en-US" altLang="zh-CN" sz="3200" dirty="0"/>
                  <a:t>2 </a:t>
                </a:r>
                <a:r>
                  <a:rPr lang="zh-CN" altLang="en-US" sz="3200" dirty="0"/>
                  <a:t>。</a:t>
                </a:r>
              </a:p>
              <a:p>
                <a:r>
                  <a:rPr lang="zh-CN" altLang="en-US" sz="3200" dirty="0"/>
                  <a:t>情况三： </a:t>
                </a:r>
                <a14:m>
                  <m:oMath xmlns:m="http://schemas.openxmlformats.org/officeDocument/2006/math">
                    <m:sSub>
                      <m:sSubPr>
                        <m:ctrlPr>
                          <a:rPr lang="zh-CN" altLang="en-US" sz="3200" i="1" smtClean="0">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𝑆</m:t>
                        </m:r>
                      </m:e>
                      <m:sub>
                        <m:r>
                          <a:rPr lang="zh-CN" altLang="en-US" sz="3200" i="1">
                            <a:solidFill>
                              <a:srgbClr val="000000"/>
                            </a:solidFill>
                            <a:latin typeface="Cambria Math" panose="02040503050406030204" pitchFamily="18" charset="0"/>
                          </a:rPr>
                          <m:t>𝑇</m:t>
                        </m:r>
                      </m:sub>
                    </m:sSub>
                    <m:r>
                      <a:rPr lang="zh-CN" altLang="en-US" sz="3200" i="1">
                        <a:solidFill>
                          <a:srgbClr val="000000"/>
                        </a:solidFill>
                        <a:latin typeface="Cambria Math" panose="02040503050406030204" pitchFamily="18" charset="0"/>
                      </a:rPr>
                      <m:t>≤8</m:t>
                    </m:r>
                  </m:oMath>
                </a14:m>
                <a:r>
                  <a:rPr lang="zh-CN" altLang="en-US" sz="3200" dirty="0"/>
                  <a:t> 元，则期权 </a:t>
                </a:r>
                <a:r>
                  <a:rPr lang="en-US" altLang="zh-CN" sz="3200" dirty="0"/>
                  <a:t>1 </a:t>
                </a:r>
                <a:r>
                  <a:rPr lang="zh-CN" altLang="en-US" sz="3200" dirty="0"/>
                  <a:t>亏</a:t>
                </a:r>
                <a14:m>
                  <m:oMath xmlns:m="http://schemas.openxmlformats.org/officeDocument/2006/math">
                    <m:r>
                      <a:rPr lang="zh-CN" altLang="en-US" sz="3200" i="1">
                        <a:solidFill>
                          <a:srgbClr val="000000"/>
                        </a:solidFill>
                        <a:latin typeface="Cambria Math" panose="02040503050406030204" pitchFamily="18" charset="0"/>
                      </a:rPr>
                      <m:t>2</m:t>
                    </m:r>
                    <m:sSup>
                      <m:sSupPr>
                        <m:ctrlPr>
                          <a:rPr lang="zh-CN" altLang="en-US" sz="3200" i="1">
                            <a:solidFill>
                              <a:srgbClr val="000000"/>
                            </a:solidFill>
                            <a:latin typeface="Cambria Math" panose="02040503050406030204" pitchFamily="18" charset="0"/>
                          </a:rPr>
                        </m:ctrlPr>
                      </m:sSupPr>
                      <m:e>
                        <m:r>
                          <m:rPr>
                            <m:sty m:val="p"/>
                          </m:rPr>
                          <a:rPr lang="zh-CN" altLang="en-US" sz="3200">
                            <a:solidFill>
                              <a:srgbClr val="000000"/>
                            </a:solidFill>
                            <a:latin typeface="Cambria Math" panose="02040503050406030204" pitchFamily="18" charset="0"/>
                          </a:rPr>
                          <m:t>e</m:t>
                        </m:r>
                      </m:e>
                      <m:sup>
                        <m:r>
                          <a:rPr lang="zh-CN" altLang="en-US" sz="3200" i="1">
                            <a:solidFill>
                              <a:srgbClr val="000000"/>
                            </a:solidFill>
                            <a:latin typeface="Cambria Math" panose="02040503050406030204" pitchFamily="18" charset="0"/>
                          </a:rPr>
                          <m:t>0.1</m:t>
                        </m:r>
                      </m:sup>
                    </m:sSup>
                    <m:r>
                      <a:rPr lang="zh-CN" altLang="en-US" sz="3200" i="1">
                        <a:solidFill>
                          <a:srgbClr val="000000"/>
                        </a:solidFill>
                        <a:latin typeface="Cambria Math" panose="02040503050406030204" pitchFamily="18" charset="0"/>
                      </a:rPr>
                      <m:t>=2.21</m:t>
                    </m:r>
                  </m:oMath>
                </a14:m>
                <a:r>
                  <a:rPr lang="zh-CN" altLang="en-US" sz="3200" dirty="0"/>
                  <a:t>元，而期权 </a:t>
                </a:r>
                <a:r>
                  <a:rPr lang="en-US" altLang="zh-CN" sz="3200" dirty="0"/>
                  <a:t>2 </a:t>
                </a:r>
                <a:r>
                  <a:rPr lang="zh-CN" altLang="en-US" sz="3200" dirty="0"/>
                  <a:t>亏 </a:t>
                </a:r>
                <a14:m>
                  <m:oMath xmlns:m="http://schemas.openxmlformats.org/officeDocument/2006/math">
                    <m:r>
                      <a:rPr lang="zh-CN" altLang="en-US" sz="3200" i="1">
                        <a:solidFill>
                          <a:srgbClr val="000000"/>
                        </a:solidFill>
                        <a:latin typeface="Cambria Math" panose="02040503050406030204" pitchFamily="18" charset="0"/>
                      </a:rPr>
                      <m:t>3.81</m:t>
                    </m:r>
                    <m:sSup>
                      <m:sSupPr>
                        <m:ctrlPr>
                          <a:rPr lang="zh-CN" altLang="en-US" sz="3200" i="1">
                            <a:solidFill>
                              <a:srgbClr val="000000"/>
                            </a:solidFill>
                            <a:latin typeface="Cambria Math" panose="02040503050406030204" pitchFamily="18" charset="0"/>
                          </a:rPr>
                        </m:ctrlPr>
                      </m:sSupPr>
                      <m:e>
                        <m:r>
                          <m:rPr>
                            <m:sty m:val="p"/>
                          </m:rPr>
                          <a:rPr lang="zh-CN" altLang="en-US" sz="3200">
                            <a:solidFill>
                              <a:srgbClr val="000000"/>
                            </a:solidFill>
                            <a:latin typeface="Cambria Math" panose="02040503050406030204" pitchFamily="18" charset="0"/>
                          </a:rPr>
                          <m:t>e</m:t>
                        </m:r>
                      </m:e>
                      <m:sup>
                        <m:r>
                          <a:rPr lang="zh-CN" altLang="en-US" sz="3200" i="1">
                            <a:solidFill>
                              <a:srgbClr val="000000"/>
                            </a:solidFill>
                            <a:latin typeface="Cambria Math" panose="02040503050406030204" pitchFamily="18" charset="0"/>
                          </a:rPr>
                          <m:t>0.1</m:t>
                        </m:r>
                      </m:sup>
                    </m:sSup>
                    <m:r>
                      <a:rPr lang="zh-CN" altLang="en-US" sz="3200" i="1">
                        <a:solidFill>
                          <a:srgbClr val="000000"/>
                        </a:solidFill>
                        <a:latin typeface="Cambria Math" panose="02040503050406030204" pitchFamily="18" charset="0"/>
                      </a:rPr>
                      <m:t>=4.21</m:t>
                    </m:r>
                  </m:oMath>
                </a14:m>
                <a:r>
                  <a:rPr lang="zh-CN" altLang="en-US" sz="3200" dirty="0"/>
                  <a:t>元。期权 </a:t>
                </a:r>
                <a:r>
                  <a:rPr lang="en-US" altLang="zh-CN" sz="3200" dirty="0"/>
                  <a:t>1 </a:t>
                </a:r>
                <a:r>
                  <a:rPr lang="zh-CN" altLang="en-US" sz="3200" dirty="0"/>
                  <a:t>亏损少于期权 </a:t>
                </a:r>
                <a:r>
                  <a:rPr lang="en-US" altLang="zh-CN" sz="3200" dirty="0"/>
                  <a:t>2 </a:t>
                </a:r>
                <a:r>
                  <a:rPr lang="zh-CN" altLang="en-US" sz="3200" dirty="0"/>
                  <a:t>。</a:t>
                </a:r>
              </a:p>
              <a:p>
                <a:endParaRPr lang="zh-CN" altLang="en-US" dirty="0"/>
              </a:p>
            </p:txBody>
          </p:sp>
        </mc:Choice>
        <mc:Fallback xmlns="">
          <p:sp>
            <p:nvSpPr>
              <p:cNvPr id="3" name="内容占位符 2">
                <a:extLst>
                  <a:ext uri="{FF2B5EF4-FFF2-40B4-BE49-F238E27FC236}">
                    <a16:creationId xmlns:a16="http://schemas.microsoft.com/office/drawing/2014/main" id="{9A4897DF-DA6B-4FA3-870F-4799DBECF157}"/>
                  </a:ext>
                </a:extLst>
              </p:cNvPr>
              <p:cNvSpPr>
                <a:spLocks noGrp="1" noRot="1" noChangeAspect="1" noMove="1" noResize="1" noEditPoints="1" noAdjustHandles="1" noChangeArrowheads="1" noChangeShapeType="1" noTextEdit="1"/>
              </p:cNvSpPr>
              <p:nvPr>
                <p:ph idx="1"/>
              </p:nvPr>
            </p:nvSpPr>
            <p:spPr>
              <a:blipFill>
                <a:blip r:embed="rId2"/>
                <a:stretch>
                  <a:fillRect t="-1765" r="-278"/>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662B9450-73A8-49D6-9074-71DB12B9B027}"/>
              </a:ext>
            </a:extLst>
          </p:cNvPr>
          <p:cNvSpPr>
            <a:spLocks noGrp="1"/>
          </p:cNvSpPr>
          <p:nvPr>
            <p:ph type="sldNum" sz="quarter" idx="12"/>
          </p:nvPr>
        </p:nvSpPr>
        <p:spPr/>
        <p:txBody>
          <a:bodyPr/>
          <a:lstStyle/>
          <a:p>
            <a:fld id="{0C913308-F349-4B6D-A68A-DD1791B4A57B}" type="slidenum">
              <a:rPr lang="zh-CN" altLang="en-US" smtClean="0"/>
              <a:pPr/>
              <a:t>38</a:t>
            </a:fld>
            <a:endParaRPr lang="zh-CN" altLang="en-US" dirty="0"/>
          </a:p>
        </p:txBody>
      </p:sp>
    </p:spTree>
    <p:extLst>
      <p:ext uri="{BB962C8B-B14F-4D97-AF65-F5344CB8AC3E}">
        <p14:creationId xmlns:p14="http://schemas.microsoft.com/office/powerpoint/2010/main" val="39181941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95400" y="1412777"/>
                <a:ext cx="10900792" cy="4530725"/>
              </a:xfrm>
            </p:spPr>
            <p:txBody>
              <a:bodyPr>
                <a:normAutofit/>
              </a:bodyPr>
              <a:lstStyle/>
              <a:p>
                <a:r>
                  <a:rPr lang="zh-CN" altLang="en-US" dirty="0"/>
                  <a:t>由此可见，无论未来 </a:t>
                </a:r>
                <a:r>
                  <a:rPr lang="en-US" altLang="zh-CN" dirty="0"/>
                  <a:t>A </a:t>
                </a:r>
                <a:r>
                  <a:rPr lang="zh-CN" altLang="en-US" dirty="0"/>
                  <a:t>股票价格是涨是跌还是平，期权 </a:t>
                </a:r>
                <a:r>
                  <a:rPr lang="en-US" altLang="zh-CN" dirty="0"/>
                  <a:t>1 </a:t>
                </a:r>
                <a:r>
                  <a:rPr lang="zh-CN" altLang="en-US" dirty="0"/>
                  <a:t>均优于或等于期权 </a:t>
                </a:r>
                <a:r>
                  <a:rPr lang="en-US" altLang="zh-CN" dirty="0"/>
                  <a:t>2 </a:t>
                </a:r>
                <a:r>
                  <a:rPr lang="zh-CN" altLang="en-US" dirty="0"/>
                  <a:t>。显然，期权 </a:t>
                </a:r>
                <a:r>
                  <a:rPr lang="en-US" altLang="zh-CN" dirty="0"/>
                  <a:t>1 </a:t>
                </a:r>
                <a:r>
                  <a:rPr lang="zh-CN" altLang="en-US" dirty="0"/>
                  <a:t>的时间价值不应等于而应高于期权 </a:t>
                </a:r>
                <a:r>
                  <a:rPr lang="en-US" altLang="zh-CN" dirty="0"/>
                  <a:t>2 </a:t>
                </a:r>
                <a:r>
                  <a:rPr lang="zh-CN" altLang="en-US" dirty="0"/>
                  <a:t>。</a:t>
                </a:r>
              </a:p>
              <a:p>
                <a:r>
                  <a:rPr lang="zh-CN" altLang="en-US" dirty="0"/>
                  <a:t>再引入期权 </a:t>
                </a:r>
                <a:r>
                  <a:rPr lang="en-US" altLang="zh-CN" dirty="0"/>
                  <a:t>3 </a:t>
                </a:r>
                <a:r>
                  <a:rPr lang="zh-CN" altLang="en-US" dirty="0"/>
                  <a:t>：</a:t>
                </a:r>
                <a:r>
                  <a:rPr lang="zh-CN" altLang="en-US" sz="3200" dirty="0">
                    <a:solidFill>
                      <a:srgbClr val="000000"/>
                    </a:solidFill>
                  </a:rPr>
                  <a:t> </a:t>
                </a:r>
                <a14:m>
                  <m:oMath xmlns:m="http://schemas.openxmlformats.org/officeDocument/2006/math">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𝐾</m:t>
                        </m:r>
                      </m:e>
                      <m:sub>
                        <m:r>
                          <a:rPr lang="zh-CN" altLang="en-US" sz="3200" i="1">
                            <a:solidFill>
                              <a:srgbClr val="000000"/>
                            </a:solidFill>
                            <a:latin typeface="Cambria Math" panose="02040503050406030204" pitchFamily="18" charset="0"/>
                          </a:rPr>
                          <m:t>3</m:t>
                        </m:r>
                      </m:sub>
                    </m:sSub>
                    <m:r>
                      <a:rPr lang="zh-CN" altLang="en-US" sz="3200" i="1">
                        <a:solidFill>
                          <a:srgbClr val="000000"/>
                        </a:solidFill>
                        <a:latin typeface="Cambria Math" panose="02040503050406030204" pitchFamily="18" charset="0"/>
                      </a:rPr>
                      <m:t>=12</m:t>
                    </m:r>
                  </m:oMath>
                </a14:m>
                <a:r>
                  <a:rPr lang="zh-CN" altLang="en-US" dirty="0"/>
                  <a:t>  元，其他条件相同。比较平价期权 </a:t>
                </a:r>
                <a:r>
                  <a:rPr lang="en-US" altLang="zh-CN" dirty="0"/>
                  <a:t>1 </a:t>
                </a:r>
                <a:r>
                  <a:rPr lang="zh-CN" altLang="en-US" dirty="0"/>
                  <a:t>和虚值期权 </a:t>
                </a:r>
                <a:r>
                  <a:rPr lang="en-US" altLang="zh-CN" dirty="0"/>
                  <a:t>3 </a:t>
                </a:r>
                <a:r>
                  <a:rPr lang="zh-CN" altLang="en-US" dirty="0"/>
                  <a:t>，通过同样的分析可以发现期权 </a:t>
                </a:r>
                <a:r>
                  <a:rPr lang="en-US" altLang="zh-CN" dirty="0"/>
                  <a:t>1 </a:t>
                </a:r>
                <a:r>
                  <a:rPr lang="zh-CN" altLang="en-US" dirty="0"/>
                  <a:t>的时间价值应高于期权 </a:t>
                </a:r>
                <a:r>
                  <a:rPr lang="en-US" altLang="zh-CN" dirty="0"/>
                  <a:t>3 </a:t>
                </a:r>
                <a:r>
                  <a:rPr lang="zh-CN" altLang="en-US" dirty="0"/>
                  <a:t>。</a:t>
                </a:r>
              </a:p>
              <a:p>
                <a:r>
                  <a:rPr lang="zh-CN" altLang="en-US" dirty="0"/>
                  <a:t>推广上述结论可以发现，无论期权 </a:t>
                </a:r>
                <a:r>
                  <a:rPr lang="en-US" altLang="zh-CN" dirty="0"/>
                  <a:t>2 </a:t>
                </a:r>
                <a:r>
                  <a:rPr lang="zh-CN" altLang="en-US" dirty="0"/>
                  <a:t>和期权 </a:t>
                </a:r>
                <a:r>
                  <a:rPr lang="en-US" altLang="zh-CN" dirty="0"/>
                  <a:t>3 </a:t>
                </a:r>
                <a:r>
                  <a:rPr lang="zh-CN" altLang="en-US" dirty="0"/>
                  <a:t>行权价格如何选择，</a:t>
                </a:r>
                <a:r>
                  <a:rPr lang="zh-CN" altLang="en-US" dirty="0">
                    <a:solidFill>
                      <a:srgbClr val="FF0000"/>
                    </a:solidFill>
                  </a:rPr>
                  <a:t>只要是虚值或实值期权</a:t>
                </a:r>
                <a:r>
                  <a:rPr lang="zh-CN" altLang="en-US" dirty="0"/>
                  <a:t>，</a:t>
                </a:r>
                <a:r>
                  <a:rPr lang="zh-CN" altLang="en-US" dirty="0">
                    <a:solidFill>
                      <a:srgbClr val="FF0000"/>
                    </a:solidFill>
                  </a:rPr>
                  <a:t>其时间价值一定小于平值期权</a:t>
                </a:r>
                <a:r>
                  <a:rPr lang="zh-CN" altLang="en-US" dirty="0"/>
                  <a:t>，且时间价值随期权实值量和虚值量增加而递减。</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95400" y="1412777"/>
                <a:ext cx="10900792" cy="4530725"/>
              </a:xfrm>
              <a:blipFill>
                <a:blip r:embed="rId2"/>
                <a:stretch>
                  <a:fillRect t="-2019" r="-1398" b="-1884"/>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39</a:t>
            </a:fld>
            <a:endParaRPr lang="zh-CN" altLang="en-US" dirty="0"/>
          </a:p>
        </p:txBody>
      </p:sp>
    </p:spTree>
    <p:extLst>
      <p:ext uri="{BB962C8B-B14F-4D97-AF65-F5344CB8AC3E}">
        <p14:creationId xmlns:p14="http://schemas.microsoft.com/office/powerpoint/2010/main" val="857254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这是看涨期权多头的回报与盈亏分布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a:t>
            </a:fld>
            <a:endParaRPr lang="zh-CN" altLang="en-US" dirty="0"/>
          </a:p>
        </p:txBody>
      </p:sp>
      <p:pic>
        <p:nvPicPr>
          <p:cNvPr id="7" name="内容占位符 6">
            <a:extLst>
              <a:ext uri="{FF2B5EF4-FFF2-40B4-BE49-F238E27FC236}">
                <a16:creationId xmlns:a16="http://schemas.microsoft.com/office/drawing/2014/main" id="{9F1DB55F-FE0A-49C3-B90F-2E464E9992E3}"/>
              </a:ext>
            </a:extLst>
          </p:cNvPr>
          <p:cNvPicPr>
            <a:picLocks noGrp="1" noChangeAspect="1"/>
          </p:cNvPicPr>
          <p:nvPr>
            <p:ph idx="1"/>
          </p:nvPr>
        </p:nvPicPr>
        <p:blipFill>
          <a:blip r:embed="rId2"/>
          <a:stretch>
            <a:fillRect/>
          </a:stretch>
        </p:blipFill>
        <p:spPr>
          <a:xfrm>
            <a:off x="939258" y="1268760"/>
            <a:ext cx="10313484" cy="5255865"/>
          </a:xfrm>
        </p:spPr>
      </p:pic>
    </p:spTree>
    <p:extLst>
      <p:ext uri="{BB962C8B-B14F-4D97-AF65-F5344CB8AC3E}">
        <p14:creationId xmlns:p14="http://schemas.microsoft.com/office/powerpoint/2010/main" val="1904957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DD50B-BB88-4216-9F17-E53A46CEF9BB}"/>
              </a:ext>
            </a:extLst>
          </p:cNvPr>
          <p:cNvSpPr>
            <a:spLocks noGrp="1"/>
          </p:cNvSpPr>
          <p:nvPr>
            <p:ph type="title"/>
          </p:nvPr>
        </p:nvSpPr>
        <p:spPr/>
        <p:txBody>
          <a:bodyPr/>
          <a:lstStyle/>
          <a:p>
            <a:r>
              <a:rPr lang="zh-CN" altLang="en-US" dirty="0"/>
              <a:t>期权价值的影响因素</a:t>
            </a:r>
          </a:p>
        </p:txBody>
      </p:sp>
      <p:sp>
        <p:nvSpPr>
          <p:cNvPr id="3" name="内容占位符 2">
            <a:extLst>
              <a:ext uri="{FF2B5EF4-FFF2-40B4-BE49-F238E27FC236}">
                <a16:creationId xmlns:a16="http://schemas.microsoft.com/office/drawing/2014/main" id="{44549A80-5ABA-41AF-A22E-BAAE7A82897D}"/>
              </a:ext>
            </a:extLst>
          </p:cNvPr>
          <p:cNvSpPr>
            <a:spLocks noGrp="1"/>
          </p:cNvSpPr>
          <p:nvPr>
            <p:ph idx="1"/>
          </p:nvPr>
        </p:nvSpPr>
        <p:spPr/>
        <p:txBody>
          <a:bodyPr/>
          <a:lstStyle/>
          <a:p>
            <a:r>
              <a:rPr lang="zh-CN" altLang="en-US" dirty="0"/>
              <a:t>标的资产的市场价格与期权的行权价格</a:t>
            </a:r>
            <a:endParaRPr lang="en-US" altLang="zh-CN" dirty="0"/>
          </a:p>
          <a:p>
            <a:r>
              <a:rPr lang="zh-CN" altLang="en-US" dirty="0"/>
              <a:t>期权的剩余期限</a:t>
            </a:r>
            <a:endParaRPr lang="en-US" altLang="zh-CN" dirty="0"/>
          </a:p>
          <a:p>
            <a:r>
              <a:rPr lang="zh-CN" altLang="en-US" dirty="0"/>
              <a:t>标的资产价格的波动率</a:t>
            </a:r>
            <a:endParaRPr lang="en-US" altLang="zh-CN" dirty="0"/>
          </a:p>
          <a:p>
            <a:r>
              <a:rPr lang="zh-CN" altLang="en-US" dirty="0"/>
              <a:t>无风险利率</a:t>
            </a:r>
            <a:endParaRPr lang="en-US" altLang="zh-CN" dirty="0"/>
          </a:p>
          <a:p>
            <a:r>
              <a:rPr lang="zh-CN" altLang="en-US" dirty="0"/>
              <a:t>标的资产的红利</a:t>
            </a:r>
          </a:p>
        </p:txBody>
      </p:sp>
      <p:sp>
        <p:nvSpPr>
          <p:cNvPr id="4" name="灯片编号占位符 3">
            <a:extLst>
              <a:ext uri="{FF2B5EF4-FFF2-40B4-BE49-F238E27FC236}">
                <a16:creationId xmlns:a16="http://schemas.microsoft.com/office/drawing/2014/main" id="{DC036DCE-01CC-436B-9713-72BE3FA7570F}"/>
              </a:ext>
            </a:extLst>
          </p:cNvPr>
          <p:cNvSpPr>
            <a:spLocks noGrp="1"/>
          </p:cNvSpPr>
          <p:nvPr>
            <p:ph type="sldNum" sz="quarter" idx="12"/>
          </p:nvPr>
        </p:nvSpPr>
        <p:spPr/>
        <p:txBody>
          <a:bodyPr/>
          <a:lstStyle/>
          <a:p>
            <a:fld id="{0C913308-F349-4B6D-A68A-DD1791B4A57B}" type="slidenum">
              <a:rPr lang="zh-CN" altLang="en-US" smtClean="0"/>
              <a:pPr/>
              <a:t>40</a:t>
            </a:fld>
            <a:endParaRPr lang="zh-CN" altLang="en-US" dirty="0"/>
          </a:p>
        </p:txBody>
      </p:sp>
    </p:spTree>
    <p:extLst>
      <p:ext uri="{BB962C8B-B14F-4D97-AF65-F5344CB8AC3E}">
        <p14:creationId xmlns:p14="http://schemas.microsoft.com/office/powerpoint/2010/main" val="220599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期权价值的影响因素</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41</a:t>
            </a:fld>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325078323"/>
              </p:ext>
            </p:extLst>
          </p:nvPr>
        </p:nvGraphicFramePr>
        <p:xfrm>
          <a:off x="1703512" y="1772816"/>
          <a:ext cx="8712968" cy="3600400"/>
        </p:xfrm>
        <a:graphic>
          <a:graphicData uri="http://schemas.openxmlformats.org/drawingml/2006/table">
            <a:tbl>
              <a:tblPr firstRow="1" firstCol="1" lastRow="1" lastCol="1" bandRow="1" bandCol="1">
                <a:tableStyleId>{72833802-FEF1-4C79-8D5D-14CF1EAF98D9}</a:tableStyleId>
              </a:tblPr>
              <a:tblGrid>
                <a:gridCol w="2579235">
                  <a:extLst>
                    <a:ext uri="{9D8B030D-6E8A-4147-A177-3AD203B41FA5}">
                      <a16:colId xmlns:a16="http://schemas.microsoft.com/office/drawing/2014/main" val="3124790692"/>
                    </a:ext>
                  </a:extLst>
                </a:gridCol>
                <a:gridCol w="1337156">
                  <a:extLst>
                    <a:ext uri="{9D8B030D-6E8A-4147-A177-3AD203B41FA5}">
                      <a16:colId xmlns:a16="http://schemas.microsoft.com/office/drawing/2014/main" val="2674099993"/>
                    </a:ext>
                  </a:extLst>
                </a:gridCol>
                <a:gridCol w="1598859">
                  <a:extLst>
                    <a:ext uri="{9D8B030D-6E8A-4147-A177-3AD203B41FA5}">
                      <a16:colId xmlns:a16="http://schemas.microsoft.com/office/drawing/2014/main" val="1429102528"/>
                    </a:ext>
                  </a:extLst>
                </a:gridCol>
                <a:gridCol w="1598859">
                  <a:extLst>
                    <a:ext uri="{9D8B030D-6E8A-4147-A177-3AD203B41FA5}">
                      <a16:colId xmlns:a16="http://schemas.microsoft.com/office/drawing/2014/main" val="2273564072"/>
                    </a:ext>
                  </a:extLst>
                </a:gridCol>
                <a:gridCol w="1598859">
                  <a:extLst>
                    <a:ext uri="{9D8B030D-6E8A-4147-A177-3AD203B41FA5}">
                      <a16:colId xmlns:a16="http://schemas.microsoft.com/office/drawing/2014/main" val="3681530924"/>
                    </a:ext>
                  </a:extLst>
                </a:gridCol>
              </a:tblGrid>
              <a:tr h="514540">
                <a:tc>
                  <a:txBody>
                    <a:bodyPr/>
                    <a:lstStyle/>
                    <a:p>
                      <a:pPr algn="ctr">
                        <a:spcAft>
                          <a:spcPts val="0"/>
                        </a:spcAft>
                      </a:pPr>
                      <a:r>
                        <a:rPr lang="zh-CN" sz="1800" b="0" dirty="0">
                          <a:effectLst/>
                          <a:latin typeface="Adobe Jenson Pro" pitchFamily="18" charset="0"/>
                          <a:ea typeface="Adobe 黑体 Std R" pitchFamily="34" charset="-122"/>
                        </a:rPr>
                        <a:t>变量</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欧式看涨</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欧式看跌</a:t>
                      </a:r>
                    </a:p>
                  </a:txBody>
                  <a:tcPr marL="69984" marR="69984" marT="0" marB="0" anchor="ctr"/>
                </a:tc>
                <a:tc>
                  <a:txBody>
                    <a:bodyPr/>
                    <a:lstStyle/>
                    <a:p>
                      <a:pPr algn="ctr">
                        <a:spcAft>
                          <a:spcPts val="0"/>
                        </a:spcAft>
                      </a:pPr>
                      <a:r>
                        <a:rPr lang="zh-CN" altLang="en-US" sz="1800" b="0" dirty="0">
                          <a:effectLst/>
                          <a:latin typeface="Adobe Jenson Pro" pitchFamily="18" charset="0"/>
                          <a:ea typeface="Adobe 黑体 Std R" pitchFamily="34" charset="-122"/>
                        </a:rPr>
                        <a:t>美式看涨</a:t>
                      </a:r>
                      <a:endParaRPr lang="zh-CN" sz="1800" b="0" dirty="0">
                        <a:effectLst/>
                        <a:latin typeface="Adobe Jenson Pro" pitchFamily="18" charset="0"/>
                        <a:ea typeface="Adobe 黑体 Std R" pitchFamily="34" charset="-122"/>
                      </a:endParaRPr>
                    </a:p>
                  </a:txBody>
                  <a:tcPr marL="69984" marR="69984" marT="0" marB="0" anchor="ctr"/>
                </a:tc>
                <a:tc>
                  <a:txBody>
                    <a:bodyPr/>
                    <a:lstStyle/>
                    <a:p>
                      <a:pPr algn="ctr">
                        <a:spcAft>
                          <a:spcPts val="0"/>
                        </a:spcAft>
                      </a:pPr>
                      <a:r>
                        <a:rPr lang="zh-CN" altLang="en-US" sz="1800" b="0" dirty="0">
                          <a:effectLst/>
                          <a:latin typeface="Adobe Jenson Pro" pitchFamily="18" charset="0"/>
                          <a:ea typeface="Adobe 黑体 Std R" pitchFamily="34" charset="-122"/>
                        </a:rPr>
                        <a:t>美式看跌</a:t>
                      </a:r>
                      <a:endParaRPr lang="zh-CN" sz="1800" b="0" dirty="0">
                        <a:effectLst/>
                        <a:latin typeface="Adobe Jenson Pro" pitchFamily="18" charset="0"/>
                        <a:ea typeface="Adobe 黑体 Std R" pitchFamily="34" charset="-122"/>
                      </a:endParaRPr>
                    </a:p>
                  </a:txBody>
                  <a:tcPr marL="69984" marR="69984" marT="0" marB="0" anchor="ctr"/>
                </a:tc>
                <a:extLst>
                  <a:ext uri="{0D108BD9-81ED-4DB2-BD59-A6C34878D82A}">
                    <a16:rowId xmlns:a16="http://schemas.microsoft.com/office/drawing/2014/main" val="2249966726"/>
                  </a:ext>
                </a:extLst>
              </a:tr>
              <a:tr h="514310">
                <a:tc>
                  <a:txBody>
                    <a:bodyPr/>
                    <a:lstStyle/>
                    <a:p>
                      <a:pPr algn="ctr">
                        <a:spcAft>
                          <a:spcPts val="0"/>
                        </a:spcAft>
                      </a:pPr>
                      <a:r>
                        <a:rPr lang="zh-CN" sz="1800" b="0" dirty="0">
                          <a:effectLst/>
                          <a:latin typeface="Adobe Jenson Pro" pitchFamily="18" charset="0"/>
                          <a:ea typeface="Adobe 黑体 Std R" pitchFamily="34" charset="-122"/>
                        </a:rPr>
                        <a:t>标的资产价格</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extLst>
                  <a:ext uri="{0D108BD9-81ED-4DB2-BD59-A6C34878D82A}">
                    <a16:rowId xmlns:a16="http://schemas.microsoft.com/office/drawing/2014/main" val="2811335867"/>
                  </a:ext>
                </a:extLst>
              </a:tr>
              <a:tr h="514310">
                <a:tc>
                  <a:txBody>
                    <a:bodyPr/>
                    <a:lstStyle/>
                    <a:p>
                      <a:pPr algn="ctr">
                        <a:spcAft>
                          <a:spcPts val="0"/>
                        </a:spcAft>
                      </a:pPr>
                      <a:r>
                        <a:rPr lang="zh-CN" altLang="en-US" sz="1800" b="0" dirty="0">
                          <a:effectLst/>
                          <a:latin typeface="Adobe Jenson Pro" pitchFamily="18" charset="0"/>
                          <a:ea typeface="Adobe 黑体 Std R" pitchFamily="34" charset="-122"/>
                        </a:rPr>
                        <a:t>行权价</a:t>
                      </a:r>
                      <a:endParaRPr lang="zh-CN" sz="1800" b="0" dirty="0">
                        <a:effectLst/>
                        <a:latin typeface="Adobe Jenson Pro" pitchFamily="18" charset="0"/>
                        <a:ea typeface="Adobe 黑体 Std R" pitchFamily="34" charset="-122"/>
                      </a:endParaRP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tc>
                <a:extLst>
                  <a:ext uri="{0D108BD9-81ED-4DB2-BD59-A6C34878D82A}">
                    <a16:rowId xmlns:a16="http://schemas.microsoft.com/office/drawing/2014/main" val="2162205445"/>
                  </a:ext>
                </a:extLst>
              </a:tr>
              <a:tr h="514310">
                <a:tc>
                  <a:txBody>
                    <a:bodyPr/>
                    <a:lstStyle/>
                    <a:p>
                      <a:pPr algn="ctr">
                        <a:spcAft>
                          <a:spcPts val="0"/>
                        </a:spcAft>
                      </a:pPr>
                      <a:r>
                        <a:rPr lang="zh-CN" altLang="en-US" sz="1800" b="0" dirty="0">
                          <a:effectLst/>
                          <a:latin typeface="Adobe Jenson Pro" pitchFamily="18" charset="0"/>
                          <a:ea typeface="Adobe 黑体 Std R" pitchFamily="34" charset="-122"/>
                        </a:rPr>
                        <a:t>红利</a:t>
                      </a:r>
                      <a:endParaRPr lang="zh-CN" sz="1800" b="0" dirty="0">
                        <a:effectLst/>
                        <a:latin typeface="Adobe Jenson Pro" pitchFamily="18" charset="0"/>
                        <a:ea typeface="Adobe 黑体 Std R" pitchFamily="34" charset="-122"/>
                      </a:endParaRPr>
                    </a:p>
                  </a:txBody>
                  <a:tcPr marL="69984" marR="69984"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0" dirty="0">
                          <a:effectLst/>
                          <a:latin typeface="Adobe Jenson Pro" pitchFamily="18" charset="0"/>
                          <a:ea typeface="Adobe 黑体 Std R" pitchFamily="34" charset="-122"/>
                        </a:rPr>
                        <a:t>－</a:t>
                      </a:r>
                      <a:endParaRPr lang="zh-CN" sz="1800" b="0" dirty="0">
                        <a:effectLst/>
                        <a:latin typeface="Arial Unicode MS" pitchFamily="34" charset="-122"/>
                        <a:ea typeface="Arial Unicode MS" pitchFamily="34" charset="-122"/>
                        <a:cs typeface="Arial Unicode MS" pitchFamily="34" charset="-122"/>
                      </a:endParaRPr>
                    </a:p>
                  </a:txBody>
                  <a:tcPr marL="69984" marR="69984" marT="0" marB="0" anchor="ctr"/>
                </a:tc>
                <a:tc>
                  <a:txBody>
                    <a:bodyPr/>
                    <a:lstStyle/>
                    <a:p>
                      <a:pPr algn="ctr">
                        <a:spcAft>
                          <a:spcPts val="0"/>
                        </a:spcAft>
                      </a:pPr>
                      <a:r>
                        <a:rPr lang="zh-CN" altLang="en-US" sz="1800" b="0" dirty="0">
                          <a:effectLst/>
                          <a:latin typeface="Adobe Jenson Pro" pitchFamily="18" charset="0"/>
                          <a:ea typeface="Adobe 黑体 Std R" pitchFamily="34" charset="-122"/>
                        </a:rPr>
                        <a:t>＋</a:t>
                      </a:r>
                      <a:endParaRPr lang="zh-CN" altLang="zh-CN" sz="1800" b="0" dirty="0">
                        <a:effectLst/>
                        <a:latin typeface="Adobe Jenson Pro" pitchFamily="18" charset="0"/>
                        <a:ea typeface="Adobe 黑体 Std R" pitchFamily="34" charset="-122"/>
                      </a:endParaRPr>
                    </a:p>
                  </a:txBody>
                  <a:tcPr marL="69984" marR="69984"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sz="1800" b="0" dirty="0">
                          <a:effectLst/>
                          <a:latin typeface="Adobe Jenson Pro" pitchFamily="18" charset="0"/>
                          <a:ea typeface="Adobe 黑体 Std R" pitchFamily="34" charset="-122"/>
                        </a:rPr>
                        <a:t>－</a:t>
                      </a:r>
                      <a:endParaRPr lang="zh-CN" sz="1800" b="0" dirty="0">
                        <a:effectLst/>
                        <a:latin typeface="Arial Unicode MS" pitchFamily="34" charset="-122"/>
                        <a:ea typeface="Arial Unicode MS" pitchFamily="34" charset="-122"/>
                        <a:cs typeface="Arial Unicode MS" pitchFamily="34" charset="-122"/>
                      </a:endParaRPr>
                    </a:p>
                  </a:txBody>
                  <a:tcPr marL="69984" marR="69984" marT="0" marB="0" anchor="ctr"/>
                </a:tc>
                <a:tc>
                  <a:txBody>
                    <a:bodyPr/>
                    <a:lstStyle/>
                    <a:p>
                      <a:pPr algn="ctr">
                        <a:spcAft>
                          <a:spcPts val="0"/>
                        </a:spcAft>
                      </a:pPr>
                      <a:r>
                        <a:rPr lang="zh-CN" altLang="en-US" sz="1800" b="0" dirty="0">
                          <a:effectLst/>
                          <a:latin typeface="Adobe Jenson Pro" pitchFamily="18" charset="0"/>
                          <a:ea typeface="Adobe 黑体 Std R" pitchFamily="34" charset="-122"/>
                        </a:rPr>
                        <a:t>＋</a:t>
                      </a:r>
                      <a:endParaRPr lang="zh-CN" altLang="zh-CN" sz="1800" b="0" dirty="0">
                        <a:effectLst/>
                        <a:latin typeface="Adobe Jenson Pro" pitchFamily="18" charset="0"/>
                        <a:ea typeface="Adobe 黑体 Std R" pitchFamily="34" charset="-122"/>
                      </a:endParaRPr>
                    </a:p>
                  </a:txBody>
                  <a:tcPr marL="69984" marR="69984" marT="0" marB="0" anchor="ctr"/>
                </a:tc>
                <a:extLst>
                  <a:ext uri="{0D108BD9-81ED-4DB2-BD59-A6C34878D82A}">
                    <a16:rowId xmlns:a16="http://schemas.microsoft.com/office/drawing/2014/main" val="3962026480"/>
                  </a:ext>
                </a:extLst>
              </a:tr>
              <a:tr h="514310">
                <a:tc>
                  <a:txBody>
                    <a:bodyPr/>
                    <a:lstStyle/>
                    <a:p>
                      <a:pPr algn="ctr">
                        <a:spcAft>
                          <a:spcPts val="0"/>
                        </a:spcAft>
                      </a:pPr>
                      <a:r>
                        <a:rPr lang="zh-CN" sz="1800" b="0" dirty="0">
                          <a:solidFill>
                            <a:srgbClr val="FF0000"/>
                          </a:solidFill>
                          <a:effectLst/>
                          <a:latin typeface="Adobe Jenson Pro" pitchFamily="18" charset="0"/>
                          <a:ea typeface="Adobe 黑体 Std R" pitchFamily="34" charset="-122"/>
                        </a:rPr>
                        <a:t>标的资产波动率</a:t>
                      </a:r>
                    </a:p>
                  </a:txBody>
                  <a:tcPr marL="69984" marR="69984" marT="0" marB="0" anchor="ctr"/>
                </a:tc>
                <a:tc>
                  <a:txBody>
                    <a:bodyPr/>
                    <a:lstStyle/>
                    <a:p>
                      <a:pPr algn="ctr">
                        <a:spcAft>
                          <a:spcPts val="0"/>
                        </a:spcAft>
                      </a:pPr>
                      <a:r>
                        <a:rPr lang="zh-CN" sz="1800" b="0" dirty="0">
                          <a:solidFill>
                            <a:srgbClr val="FF0000"/>
                          </a:solidFill>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solidFill>
                            <a:srgbClr val="FF0000"/>
                          </a:solidFill>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solidFill>
                            <a:srgbClr val="FF0000"/>
                          </a:solidFill>
                          <a:effectLst/>
                          <a:latin typeface="Adobe Jenson Pro" pitchFamily="18" charset="0"/>
                          <a:ea typeface="Adobe 黑体 Std R" pitchFamily="34" charset="-122"/>
                        </a:rPr>
                        <a:t>＋</a:t>
                      </a:r>
                    </a:p>
                  </a:txBody>
                  <a:tcPr marL="69984" marR="69984" marT="0" marB="0" anchor="ctr"/>
                </a:tc>
                <a:tc>
                  <a:txBody>
                    <a:bodyPr/>
                    <a:lstStyle/>
                    <a:p>
                      <a:pPr algn="ctr">
                        <a:spcAft>
                          <a:spcPts val="0"/>
                        </a:spcAft>
                      </a:pPr>
                      <a:r>
                        <a:rPr lang="zh-CN" sz="1800" b="0" dirty="0">
                          <a:solidFill>
                            <a:srgbClr val="FF0000"/>
                          </a:solidFill>
                          <a:effectLst/>
                          <a:latin typeface="Adobe Jenson Pro" pitchFamily="18" charset="0"/>
                          <a:ea typeface="Adobe 黑体 Std R" pitchFamily="34" charset="-122"/>
                        </a:rPr>
                        <a:t>＋</a:t>
                      </a:r>
                    </a:p>
                  </a:txBody>
                  <a:tcPr marL="69984" marR="69984" marT="0" marB="0" anchor="ctr"/>
                </a:tc>
                <a:extLst>
                  <a:ext uri="{0D108BD9-81ED-4DB2-BD59-A6C34878D82A}">
                    <a16:rowId xmlns:a16="http://schemas.microsoft.com/office/drawing/2014/main" val="1664534885"/>
                  </a:ext>
                </a:extLst>
              </a:tr>
              <a:tr h="514310">
                <a:tc>
                  <a:txBody>
                    <a:bodyPr/>
                    <a:lstStyle/>
                    <a:p>
                      <a:pPr algn="ctr">
                        <a:spcAft>
                          <a:spcPts val="0"/>
                        </a:spcAft>
                      </a:pPr>
                      <a:r>
                        <a:rPr lang="zh-CN" altLang="en-US" sz="1800" b="0" dirty="0">
                          <a:effectLst/>
                          <a:latin typeface="Adobe Jenson Pro" pitchFamily="18" charset="0"/>
                          <a:ea typeface="Adobe 黑体 Std R" pitchFamily="34" charset="-122"/>
                        </a:rPr>
                        <a:t>剩余期限</a:t>
                      </a:r>
                      <a:endParaRPr lang="zh-CN" sz="1800" b="0" dirty="0">
                        <a:effectLst/>
                        <a:latin typeface="Adobe Jenson Pro" pitchFamily="18" charset="0"/>
                        <a:ea typeface="Adobe 黑体 Std R" pitchFamily="34" charset="-122"/>
                      </a:endParaRPr>
                    </a:p>
                  </a:txBody>
                  <a:tcPr marL="69984" marR="69984" marT="0" marB="0" anchor="ctr">
                    <a:lnB w="12700" cap="flat" cmpd="sng" algn="ctr">
                      <a:solidFill>
                        <a:schemeClr val="tx2"/>
                      </a:solidFill>
                      <a:prstDash val="solid"/>
                      <a:round/>
                      <a:headEnd type="none" w="med" len="med"/>
                      <a:tailEnd type="none" w="med" len="med"/>
                    </a:lnB>
                  </a:tcPr>
                </a:tc>
                <a:tc>
                  <a:txBody>
                    <a:bodyPr/>
                    <a:lstStyle/>
                    <a:p>
                      <a:pPr algn="ctr">
                        <a:spcAft>
                          <a:spcPts val="0"/>
                        </a:spcAft>
                      </a:pPr>
                      <a:r>
                        <a:rPr lang="zh-CN" altLang="en-US" sz="1800" b="0" dirty="0">
                          <a:solidFill>
                            <a:schemeClr val="tx1"/>
                          </a:solidFill>
                          <a:effectLst/>
                          <a:latin typeface="Adobe Jenson Pro" pitchFamily="18" charset="0"/>
                          <a:ea typeface="Adobe 黑体 Std R" pitchFamily="34" charset="-122"/>
                        </a:rPr>
                        <a:t>？</a:t>
                      </a:r>
                      <a:endParaRPr lang="zh-CN" altLang="zh-CN" sz="1800" b="0" dirty="0">
                        <a:solidFill>
                          <a:schemeClr val="tx1"/>
                        </a:solidFill>
                        <a:effectLst/>
                        <a:latin typeface="Adobe Jenson Pro" pitchFamily="18" charset="0"/>
                        <a:ea typeface="Adobe 黑体 Std R" pitchFamily="34" charset="-122"/>
                      </a:endParaRPr>
                    </a:p>
                  </a:txBody>
                  <a:tcPr marL="69984" marR="69984" marT="0" marB="0" anchor="ctr">
                    <a:lnB w="12700" cap="flat" cmpd="sng" algn="ctr">
                      <a:solidFill>
                        <a:schemeClr val="tx2"/>
                      </a:solidFill>
                      <a:prstDash val="solid"/>
                      <a:round/>
                      <a:headEnd type="none" w="med" len="med"/>
                      <a:tailEnd type="none" w="med" len="med"/>
                    </a:lnB>
                  </a:tcPr>
                </a:tc>
                <a:tc>
                  <a:txBody>
                    <a:bodyPr/>
                    <a:lstStyle/>
                    <a:p>
                      <a:pPr algn="ctr">
                        <a:spcAft>
                          <a:spcPts val="0"/>
                        </a:spcAft>
                      </a:pPr>
                      <a:r>
                        <a:rPr lang="zh-CN" altLang="en-US" sz="1800" b="0" dirty="0">
                          <a:solidFill>
                            <a:schemeClr val="tx1"/>
                          </a:solidFill>
                          <a:effectLst/>
                          <a:latin typeface="Adobe Jenson Pro" pitchFamily="18" charset="0"/>
                          <a:ea typeface="Adobe 黑体 Std R" pitchFamily="34" charset="-122"/>
                        </a:rPr>
                        <a:t>？</a:t>
                      </a:r>
                      <a:endParaRPr lang="zh-CN" altLang="zh-CN" sz="1800" b="0" dirty="0">
                        <a:solidFill>
                          <a:schemeClr val="tx1"/>
                        </a:solidFill>
                        <a:effectLst/>
                        <a:latin typeface="Adobe Jenson Pro" pitchFamily="18" charset="0"/>
                        <a:ea typeface="Adobe 黑体 Std R" pitchFamily="34" charset="-122"/>
                      </a:endParaRPr>
                    </a:p>
                  </a:txBody>
                  <a:tcPr marL="69984" marR="69984" marT="0" marB="0" anchor="ctr">
                    <a:lnB w="12700" cap="flat" cmpd="sng" algn="ctr">
                      <a:solidFill>
                        <a:schemeClr val="tx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effectLst/>
                          <a:latin typeface="Adobe Jenson Pro" pitchFamily="18" charset="0"/>
                          <a:ea typeface="Adobe 黑体 Std R" pitchFamily="34" charset="-122"/>
                        </a:rPr>
                        <a:t>＋</a:t>
                      </a:r>
                      <a:endParaRPr lang="zh-CN" altLang="zh-CN" sz="1800" b="0" dirty="0">
                        <a:solidFill>
                          <a:schemeClr val="tx1"/>
                        </a:solidFill>
                        <a:effectLst/>
                        <a:latin typeface="Adobe Jenson Pro" pitchFamily="18" charset="0"/>
                        <a:ea typeface="Adobe 黑体 Std R" pitchFamily="34" charset="-122"/>
                      </a:endParaRPr>
                    </a:p>
                  </a:txBody>
                  <a:tcPr marL="69984" marR="69984" marT="0" marB="0" anchor="ctr">
                    <a:lnB w="12700" cap="flat" cmpd="sng" algn="ctr">
                      <a:solidFill>
                        <a:schemeClr val="tx2"/>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effectLst/>
                          <a:latin typeface="Adobe Jenson Pro" pitchFamily="18" charset="0"/>
                          <a:ea typeface="Adobe 黑体 Std R" pitchFamily="34" charset="-122"/>
                        </a:rPr>
                        <a:t>＋</a:t>
                      </a:r>
                    </a:p>
                  </a:txBody>
                  <a:tcPr marL="69984" marR="69984" marT="0" marB="0" anchor="ctr">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779407852"/>
                  </a:ext>
                </a:extLst>
              </a:tr>
              <a:tr h="514310">
                <a:tc>
                  <a:txBody>
                    <a:bodyPr/>
                    <a:lstStyle/>
                    <a:p>
                      <a:pPr algn="ctr">
                        <a:spcAft>
                          <a:spcPts val="0"/>
                        </a:spcAft>
                      </a:pPr>
                      <a:r>
                        <a:rPr lang="zh-CN" altLang="en-US" sz="1800" b="0" dirty="0">
                          <a:effectLst/>
                          <a:latin typeface="Adobe Jenson Pro" pitchFamily="18" charset="0"/>
                          <a:ea typeface="Adobe 黑体 Std R" pitchFamily="34" charset="-122"/>
                        </a:rPr>
                        <a:t>无风险利率</a:t>
                      </a:r>
                      <a:endParaRPr lang="zh-CN" sz="1800" b="0" dirty="0">
                        <a:effectLst/>
                        <a:latin typeface="Adobe Jenson Pro" pitchFamily="18" charset="0"/>
                        <a:ea typeface="Adobe 黑体 Std R" pitchFamily="34" charset="-122"/>
                      </a:endParaRPr>
                    </a:p>
                  </a:txBody>
                  <a:tcPr marL="69984" marR="69984"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spcAft>
                          <a:spcPts val="0"/>
                        </a:spcAft>
                      </a:pPr>
                      <a:r>
                        <a:rPr lang="zh-CN" sz="1800" b="0" dirty="0">
                          <a:effectLst/>
                          <a:latin typeface="Adobe Jenson Pro" pitchFamily="18" charset="0"/>
                          <a:ea typeface="Adobe 黑体 Std R" pitchFamily="34" charset="-122"/>
                        </a:rPr>
                        <a:t>－</a:t>
                      </a:r>
                    </a:p>
                  </a:txBody>
                  <a:tcPr marL="69984" marR="69984"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241433629"/>
                  </a:ext>
                </a:extLst>
              </a:tr>
            </a:tbl>
          </a:graphicData>
        </a:graphic>
      </p:graphicFrame>
    </p:spTree>
    <p:extLst>
      <p:ext uri="{BB962C8B-B14F-4D97-AF65-F5344CB8AC3E}">
        <p14:creationId xmlns:p14="http://schemas.microsoft.com/office/powerpoint/2010/main" val="13333468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839416" y="1340769"/>
            <a:ext cx="10657184" cy="4968551"/>
          </a:xfrm>
        </p:spPr>
        <p:txBody>
          <a:bodyPr>
            <a:normAutofit/>
          </a:bodyPr>
          <a:lstStyle/>
          <a:p>
            <a:pPr>
              <a:lnSpc>
                <a:spcPct val="150000"/>
              </a:lnSpc>
              <a:buNone/>
            </a:pPr>
            <a:r>
              <a:rPr lang="zh-CN" altLang="en-US" dirty="0">
                <a:solidFill>
                  <a:schemeClr val="bg1">
                    <a:lumMod val="75000"/>
                  </a:schemeClr>
                </a:solidFill>
              </a:rPr>
              <a:t>期权的回报与盈亏分布</a:t>
            </a:r>
          </a:p>
          <a:p>
            <a:pPr>
              <a:lnSpc>
                <a:spcPct val="150000"/>
              </a:lnSpc>
              <a:buNone/>
            </a:pPr>
            <a:r>
              <a:rPr lang="zh-CN" altLang="en-US" dirty="0">
                <a:solidFill>
                  <a:schemeClr val="bg1">
                    <a:lumMod val="75000"/>
                  </a:schemeClr>
                </a:solidFill>
              </a:rPr>
              <a:t>期权价格的基本特性</a:t>
            </a:r>
          </a:p>
          <a:p>
            <a:pPr>
              <a:lnSpc>
                <a:spcPct val="150000"/>
              </a:lnSpc>
              <a:buNone/>
            </a:pPr>
            <a:r>
              <a:rPr lang="zh-CN" altLang="en-US" dirty="0">
                <a:solidFill>
                  <a:srgbClr val="002060"/>
                </a:solidFill>
              </a:rPr>
              <a:t>美式期权的提前行权</a:t>
            </a:r>
          </a:p>
          <a:p>
            <a:pPr>
              <a:lnSpc>
                <a:spcPct val="150000"/>
              </a:lnSpc>
              <a:buNone/>
            </a:pPr>
            <a:r>
              <a:rPr lang="zh-CN" altLang="en-US" dirty="0">
                <a:solidFill>
                  <a:schemeClr val="bg1">
                    <a:lumMod val="75000"/>
                  </a:schemeClr>
                </a:solidFill>
              </a:rPr>
              <a:t>期权价格曲线</a:t>
            </a:r>
          </a:p>
          <a:p>
            <a:pPr>
              <a:lnSpc>
                <a:spcPct val="150000"/>
              </a:lnSpc>
              <a:buNone/>
            </a:pPr>
            <a:r>
              <a:rPr lang="zh-CN" altLang="en-US" dirty="0">
                <a:solidFill>
                  <a:schemeClr val="bg1">
                    <a:lumMod val="75000"/>
                  </a:schemeClr>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42</a:t>
            </a:fld>
            <a:endParaRPr lang="zh-CN" altLang="en-US" dirty="0"/>
          </a:p>
        </p:txBody>
      </p:sp>
    </p:spTree>
    <p:extLst>
      <p:ext uri="{BB962C8B-B14F-4D97-AF65-F5344CB8AC3E}">
        <p14:creationId xmlns:p14="http://schemas.microsoft.com/office/powerpoint/2010/main" val="1341045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a:t>
            </a:r>
          </a:p>
        </p:txBody>
      </p:sp>
      <p:sp>
        <p:nvSpPr>
          <p:cNvPr id="3" name="内容占位符 2"/>
          <p:cNvSpPr>
            <a:spLocks noGrp="1"/>
          </p:cNvSpPr>
          <p:nvPr>
            <p:ph idx="1"/>
          </p:nvPr>
        </p:nvSpPr>
        <p:spPr/>
        <p:txBody>
          <a:bodyPr/>
          <a:lstStyle/>
          <a:p>
            <a:r>
              <a:rPr lang="zh-CN" altLang="en-US" dirty="0"/>
              <a:t>无收益资产美式看涨期权的价格一定高于其他条件相同的欧式看涨期权价格，对吗？</a:t>
            </a:r>
            <a:endParaRPr lang="en-US" altLang="zh-CN" dirty="0"/>
          </a:p>
          <a:p>
            <a:pPr marL="0" indent="0">
              <a:buNone/>
            </a:pP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43</a:t>
            </a:fld>
            <a:endParaRPr lang="zh-CN" altLang="en-US" dirty="0"/>
          </a:p>
        </p:txBody>
      </p:sp>
    </p:spTree>
    <p:extLst>
      <p:ext uri="{BB962C8B-B14F-4D97-AF65-F5344CB8AC3E}">
        <p14:creationId xmlns:p14="http://schemas.microsoft.com/office/powerpoint/2010/main" val="42656165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5400" y="332657"/>
            <a:ext cx="10081120" cy="846931"/>
          </a:xfrm>
        </p:spPr>
        <p:txBody>
          <a:bodyPr/>
          <a:lstStyle/>
          <a:p>
            <a:r>
              <a:rPr lang="zh-CN" altLang="en-US" sz="3400" dirty="0"/>
              <a:t>提前行权无红利资产美式看涨期权的合理性 </a:t>
            </a:r>
          </a:p>
        </p:txBody>
      </p:sp>
      <p:sp>
        <p:nvSpPr>
          <p:cNvPr id="3" name="内容占位符 2"/>
          <p:cNvSpPr>
            <a:spLocks noGrp="1"/>
          </p:cNvSpPr>
          <p:nvPr>
            <p:ph idx="1"/>
          </p:nvPr>
        </p:nvSpPr>
        <p:spPr>
          <a:xfrm>
            <a:off x="839416" y="1340768"/>
            <a:ext cx="10873208" cy="5184576"/>
          </a:xfrm>
        </p:spPr>
        <p:txBody>
          <a:bodyPr>
            <a:normAutofit/>
          </a:bodyPr>
          <a:lstStyle/>
          <a:p>
            <a:pPr>
              <a:buFont typeface="Wingdings" pitchFamily="2" charset="2"/>
              <a:buChar char="Ø"/>
            </a:pPr>
            <a:r>
              <a:rPr lang="zh-CN" altLang="zh-CN" dirty="0"/>
              <a:t>提前行权对权利方有</a:t>
            </a:r>
            <a:r>
              <a:rPr lang="en-US" altLang="zh-CN" dirty="0"/>
              <a:t>3</a:t>
            </a:r>
            <a:r>
              <a:rPr lang="zh-CN" altLang="zh-CN" dirty="0"/>
              <a:t>个影响：</a:t>
            </a:r>
            <a:endParaRPr lang="en-US" altLang="zh-CN" dirty="0"/>
          </a:p>
          <a:p>
            <a:pPr lvl="2">
              <a:buFont typeface="Wingdings" pitchFamily="2" charset="2"/>
              <a:buChar char="l"/>
            </a:pPr>
            <a:r>
              <a:rPr lang="zh-CN" altLang="zh-CN" sz="2800" dirty="0"/>
              <a:t>权利方需要提前支付行权价，因此要多</a:t>
            </a:r>
            <a:r>
              <a:rPr lang="zh-CN" altLang="zh-CN" sz="2800" dirty="0">
                <a:solidFill>
                  <a:srgbClr val="FF0000"/>
                </a:solidFill>
              </a:rPr>
              <a:t>损失</a:t>
            </a:r>
            <a:r>
              <a:rPr lang="zh-CN" altLang="zh-CN" sz="2800" dirty="0"/>
              <a:t>行权价格的</a:t>
            </a:r>
            <a:r>
              <a:rPr lang="zh-CN" altLang="zh-CN" sz="2800" dirty="0">
                <a:solidFill>
                  <a:srgbClr val="FF0000"/>
                </a:solidFill>
              </a:rPr>
              <a:t>利息</a:t>
            </a:r>
            <a:r>
              <a:rPr lang="zh-CN" altLang="zh-CN" sz="2800" dirty="0"/>
              <a:t>；</a:t>
            </a:r>
            <a:endParaRPr lang="en-US" altLang="zh-CN" sz="2800" dirty="0"/>
          </a:p>
          <a:p>
            <a:pPr lvl="2">
              <a:buFont typeface="Wingdings" pitchFamily="2" charset="2"/>
              <a:buChar char="l"/>
            </a:pPr>
            <a:r>
              <a:rPr lang="en-US" altLang="zh-CN" sz="2800" dirty="0"/>
              <a:t> </a:t>
            </a:r>
            <a:r>
              <a:rPr lang="zh-CN" altLang="zh-CN" sz="2800" dirty="0"/>
              <a:t>权利方提前获得标的资产，但该标的资产没有红利，因此提前获得标的资产并</a:t>
            </a:r>
            <a:r>
              <a:rPr lang="zh-CN" altLang="zh-CN" sz="2800" dirty="0">
                <a:solidFill>
                  <a:srgbClr val="FF0000"/>
                </a:solidFill>
              </a:rPr>
              <a:t>没有好处</a:t>
            </a:r>
            <a:r>
              <a:rPr lang="zh-CN" altLang="zh-CN" sz="2800" dirty="0"/>
              <a:t>；</a:t>
            </a:r>
            <a:endParaRPr lang="en-US" altLang="zh-CN" sz="2800" dirty="0"/>
          </a:p>
          <a:p>
            <a:pPr lvl="2">
              <a:buFont typeface="Wingdings" pitchFamily="2" charset="2"/>
              <a:buChar char="l"/>
            </a:pPr>
            <a:r>
              <a:rPr lang="zh-CN" altLang="zh-CN" sz="2800" dirty="0"/>
              <a:t>提前行权意味着</a:t>
            </a:r>
            <a:r>
              <a:rPr lang="zh-CN" altLang="zh-CN" sz="2800" dirty="0">
                <a:solidFill>
                  <a:srgbClr val="FF0000"/>
                </a:solidFill>
              </a:rPr>
              <a:t>失去</a:t>
            </a:r>
            <a:r>
              <a:rPr lang="zh-CN" altLang="zh-CN" sz="2800" dirty="0"/>
              <a:t>了期权的</a:t>
            </a:r>
            <a:r>
              <a:rPr lang="zh-CN" altLang="zh-CN" sz="2800" dirty="0">
                <a:solidFill>
                  <a:srgbClr val="FF0000"/>
                </a:solidFill>
              </a:rPr>
              <a:t>时间价值</a:t>
            </a:r>
            <a:r>
              <a:rPr lang="zh-CN" altLang="zh-CN" sz="2800" dirty="0"/>
              <a:t>，而时间价值永远大于等于零。</a:t>
            </a:r>
            <a:endParaRPr lang="en-US" altLang="zh-CN" sz="2800" dirty="0"/>
          </a:p>
          <a:p>
            <a:pPr>
              <a:buFont typeface="Wingdings" pitchFamily="2" charset="2"/>
              <a:buChar char="Ø"/>
            </a:pPr>
            <a:r>
              <a:rPr lang="zh-CN" altLang="zh-CN" dirty="0"/>
              <a:t>由此可见：提前行权无红利资产的美式看涨期权是不明智的。</a:t>
            </a: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44</a:t>
            </a:fld>
            <a:endParaRPr lang="zh-CN" altLang="en-US" dirty="0"/>
          </a:p>
        </p:txBody>
      </p:sp>
    </p:spTree>
    <p:extLst>
      <p:ext uri="{BB962C8B-B14F-4D97-AF65-F5344CB8AC3E}">
        <p14:creationId xmlns:p14="http://schemas.microsoft.com/office/powerpoint/2010/main" val="3840185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提前行权无红利资产美式看涨期权的合理性 </a:t>
            </a:r>
          </a:p>
        </p:txBody>
      </p:sp>
      <p:sp>
        <p:nvSpPr>
          <p:cNvPr id="3" name="内容占位符 2"/>
          <p:cNvSpPr>
            <a:spLocks noGrp="1"/>
          </p:cNvSpPr>
          <p:nvPr>
            <p:ph idx="1"/>
          </p:nvPr>
        </p:nvSpPr>
        <p:spPr>
          <a:xfrm>
            <a:off x="609600" y="1340768"/>
            <a:ext cx="11319048" cy="5184576"/>
          </a:xfrm>
        </p:spPr>
        <p:txBody>
          <a:bodyPr/>
          <a:lstStyle/>
          <a:p>
            <a:r>
              <a:rPr lang="zh-CN" altLang="zh-CN" sz="2800" dirty="0"/>
              <a:t>换个角度看，如果提前行权，期权权利方所获回报的现值就是期权的内在价值，他将丧失期权剩余期限的时间价值；而如果不提前行权，期权权利方拥有的价值为期权价值。因为期权价值总是大于等于期权的内在价值，因此提前行权是不明智的。</a:t>
            </a:r>
            <a:endParaRPr lang="en-US" altLang="zh-CN" sz="2800" dirty="0"/>
          </a:p>
          <a:p>
            <a:r>
              <a:rPr lang="zh-CN" altLang="en-US" sz="2800" dirty="0"/>
              <a:t>对于无红利资产的美式看涨期权，如果预判未来资产价格可能下跌，最优的选择是卖掉期权，而不是提前行权。</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45</a:t>
            </a:fld>
            <a:endParaRPr lang="zh-CN" altLang="en-US" dirty="0"/>
          </a:p>
        </p:txBody>
      </p:sp>
    </p:spTree>
    <p:extLst>
      <p:ext uri="{BB962C8B-B14F-4D97-AF65-F5344CB8AC3E}">
        <p14:creationId xmlns:p14="http://schemas.microsoft.com/office/powerpoint/2010/main" val="2488934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提前行权无红利资产美式看跌期权的合理性</a:t>
            </a:r>
          </a:p>
        </p:txBody>
      </p:sp>
      <p:sp>
        <p:nvSpPr>
          <p:cNvPr id="3" name="内容占位符 2"/>
          <p:cNvSpPr>
            <a:spLocks noGrp="1"/>
          </p:cNvSpPr>
          <p:nvPr>
            <p:ph idx="1"/>
          </p:nvPr>
        </p:nvSpPr>
        <p:spPr/>
        <p:txBody>
          <a:bodyPr/>
          <a:lstStyle/>
          <a:p>
            <a:pPr>
              <a:buFont typeface="Wingdings" pitchFamily="2" charset="2"/>
              <a:buChar char="p"/>
            </a:pPr>
            <a:r>
              <a:rPr lang="zh-CN" altLang="en-US" dirty="0"/>
              <a:t>提前行权对权利方有</a:t>
            </a:r>
            <a:r>
              <a:rPr lang="en-US" altLang="zh-CN" dirty="0"/>
              <a:t>3</a:t>
            </a:r>
            <a:r>
              <a:rPr lang="zh-CN" altLang="en-US" dirty="0"/>
              <a:t>个影响：</a:t>
            </a:r>
            <a:endParaRPr lang="en-US" altLang="zh-CN" dirty="0"/>
          </a:p>
          <a:p>
            <a:pPr lvl="2"/>
            <a:r>
              <a:rPr lang="zh-CN" altLang="en-US" sz="2400" dirty="0"/>
              <a:t>权利方提前得到行权价格，因此可以</a:t>
            </a:r>
            <a:r>
              <a:rPr lang="zh-CN" altLang="en-US" sz="2400" dirty="0">
                <a:solidFill>
                  <a:srgbClr val="FF0000"/>
                </a:solidFill>
              </a:rPr>
              <a:t>获得</a:t>
            </a:r>
            <a:r>
              <a:rPr lang="zh-CN" altLang="en-US" sz="2400" dirty="0"/>
              <a:t>行权价的</a:t>
            </a:r>
            <a:r>
              <a:rPr lang="zh-CN" altLang="en-US" sz="2400" dirty="0">
                <a:solidFill>
                  <a:srgbClr val="FF0000"/>
                </a:solidFill>
              </a:rPr>
              <a:t>利息</a:t>
            </a:r>
            <a:r>
              <a:rPr lang="zh-CN" altLang="en-US" sz="2400" dirty="0"/>
              <a:t>；</a:t>
            </a:r>
            <a:endParaRPr lang="en-US" altLang="zh-CN" sz="2400" dirty="0"/>
          </a:p>
          <a:p>
            <a:pPr lvl="2"/>
            <a:r>
              <a:rPr lang="zh-CN" altLang="en-US" sz="2400" dirty="0"/>
              <a:t>权利方提前支付标的资产，但该标的资产没有红利，因此提前行权并没有损失红利；</a:t>
            </a:r>
            <a:endParaRPr lang="en-US" altLang="zh-CN" sz="2400" dirty="0"/>
          </a:p>
          <a:p>
            <a:pPr lvl="2"/>
            <a:r>
              <a:rPr lang="zh-CN" altLang="en-US" sz="2400" dirty="0"/>
              <a:t>提前行权意味着</a:t>
            </a:r>
            <a:r>
              <a:rPr lang="zh-CN" altLang="en-US" sz="2400" dirty="0">
                <a:solidFill>
                  <a:srgbClr val="FF0000"/>
                </a:solidFill>
              </a:rPr>
              <a:t>失去</a:t>
            </a:r>
            <a:r>
              <a:rPr lang="zh-CN" altLang="en-US" sz="2400" dirty="0"/>
              <a:t>了期权的</a:t>
            </a:r>
            <a:r>
              <a:rPr lang="zh-CN" altLang="en-US" sz="2400" dirty="0">
                <a:solidFill>
                  <a:srgbClr val="FF0000"/>
                </a:solidFill>
              </a:rPr>
              <a:t>时间价值</a:t>
            </a:r>
            <a:r>
              <a:rPr lang="zh-CN" altLang="en-US" sz="2400" dirty="0"/>
              <a:t>。</a:t>
            </a:r>
            <a:endParaRPr lang="en-US" altLang="zh-CN" sz="2400" dirty="0"/>
          </a:p>
          <a:p>
            <a:pPr marL="449262" indent="-457200">
              <a:buFont typeface="Wingdings" pitchFamily="2" charset="2"/>
              <a:buChar char="p"/>
            </a:pPr>
            <a:r>
              <a:rPr lang="zh-CN" altLang="en-US" sz="2800" dirty="0"/>
              <a:t>可能提前行权，因此其价格会大于等于欧式期权的价格，美式看跌期权的内在价值也会大于欧式看跌期权的内在价值。</a:t>
            </a:r>
            <a:endParaRPr lang="en-US" altLang="zh-CN" sz="2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46</a:t>
            </a:fld>
            <a:endParaRPr lang="zh-CN" altLang="en-US" dirty="0"/>
          </a:p>
        </p:txBody>
      </p:sp>
    </p:spTree>
    <p:extLst>
      <p:ext uri="{BB962C8B-B14F-4D97-AF65-F5344CB8AC3E}">
        <p14:creationId xmlns:p14="http://schemas.microsoft.com/office/powerpoint/2010/main" val="4149698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提前行权有红利资产美式看涨期权的合理性</a:t>
            </a:r>
          </a:p>
        </p:txBody>
      </p:sp>
      <p:sp>
        <p:nvSpPr>
          <p:cNvPr id="3" name="内容占位符 2"/>
          <p:cNvSpPr>
            <a:spLocks noGrp="1"/>
          </p:cNvSpPr>
          <p:nvPr>
            <p:ph idx="1"/>
          </p:nvPr>
        </p:nvSpPr>
        <p:spPr>
          <a:xfrm>
            <a:off x="767408" y="1412777"/>
            <a:ext cx="10828784" cy="5040559"/>
          </a:xfrm>
        </p:spPr>
        <p:txBody>
          <a:bodyPr>
            <a:normAutofit/>
          </a:bodyPr>
          <a:lstStyle/>
          <a:p>
            <a:pPr>
              <a:buFont typeface="Wingdings" pitchFamily="2" charset="2"/>
              <a:buChar char="p"/>
            </a:pPr>
            <a:r>
              <a:rPr lang="zh-CN" altLang="en-US" dirty="0"/>
              <a:t>提前行权的好处：</a:t>
            </a:r>
            <a:r>
              <a:rPr lang="zh-CN" altLang="en-US" dirty="0">
                <a:solidFill>
                  <a:srgbClr val="FF0000"/>
                </a:solidFill>
              </a:rPr>
              <a:t>获得红利</a:t>
            </a:r>
            <a:endParaRPr lang="en-US" altLang="zh-CN" dirty="0">
              <a:solidFill>
                <a:srgbClr val="FF0000"/>
              </a:solidFill>
            </a:endParaRPr>
          </a:p>
          <a:p>
            <a:pPr>
              <a:buFont typeface="Wingdings" pitchFamily="2" charset="2"/>
              <a:buChar char="p"/>
            </a:pPr>
            <a:r>
              <a:rPr lang="zh-CN" altLang="en-US" dirty="0"/>
              <a:t>提前行权坏处有</a:t>
            </a:r>
            <a:r>
              <a:rPr lang="en-US" altLang="zh-CN" dirty="0"/>
              <a:t>2</a:t>
            </a:r>
            <a:r>
              <a:rPr lang="zh-CN" altLang="en-US" dirty="0"/>
              <a:t>个：</a:t>
            </a:r>
            <a:endParaRPr lang="en-US" altLang="zh-CN" dirty="0"/>
          </a:p>
          <a:p>
            <a:pPr lvl="1"/>
            <a:r>
              <a:rPr lang="zh-CN" altLang="en-US" dirty="0"/>
              <a:t>要提前支付行权价格，会</a:t>
            </a:r>
            <a:r>
              <a:rPr lang="zh-CN" altLang="en-US" dirty="0">
                <a:solidFill>
                  <a:srgbClr val="FF0000"/>
                </a:solidFill>
              </a:rPr>
              <a:t>损失</a:t>
            </a:r>
            <a:r>
              <a:rPr lang="zh-CN" altLang="en-US" dirty="0"/>
              <a:t>行权价的</a:t>
            </a:r>
            <a:r>
              <a:rPr lang="zh-CN" altLang="en-US" dirty="0">
                <a:solidFill>
                  <a:srgbClr val="FF0000"/>
                </a:solidFill>
              </a:rPr>
              <a:t>利息</a:t>
            </a:r>
            <a:endParaRPr lang="en-US" altLang="zh-CN" dirty="0">
              <a:solidFill>
                <a:srgbClr val="FF0000"/>
              </a:solidFill>
            </a:endParaRPr>
          </a:p>
          <a:p>
            <a:pPr lvl="1"/>
            <a:r>
              <a:rPr lang="zh-CN" altLang="en-US" dirty="0"/>
              <a:t>会</a:t>
            </a:r>
            <a:r>
              <a:rPr lang="zh-CN" altLang="en-US" dirty="0">
                <a:solidFill>
                  <a:srgbClr val="FF0000"/>
                </a:solidFill>
              </a:rPr>
              <a:t>浪费</a:t>
            </a:r>
            <a:r>
              <a:rPr lang="zh-CN" altLang="en-US" dirty="0"/>
              <a:t>期权的</a:t>
            </a:r>
            <a:r>
              <a:rPr lang="zh-CN" altLang="en-US" dirty="0">
                <a:solidFill>
                  <a:srgbClr val="FF0000"/>
                </a:solidFill>
              </a:rPr>
              <a:t>时间价值</a:t>
            </a:r>
            <a:r>
              <a:rPr lang="zh-CN" altLang="en-US" dirty="0"/>
              <a:t>。</a:t>
            </a:r>
            <a:endParaRPr lang="en-US" altLang="zh-CN" dirty="0"/>
          </a:p>
          <a:p>
            <a:pPr>
              <a:buFont typeface="Wingdings" pitchFamily="2" charset="2"/>
              <a:buChar char="p"/>
            </a:pPr>
            <a:r>
              <a:rPr lang="zh-CN" altLang="en-US" dirty="0"/>
              <a:t>由于有红利资产美式看涨期权存在提前行权的可能性，因此有红利资产美式期权的价格和内在价值将</a:t>
            </a:r>
            <a:r>
              <a:rPr lang="zh-CN" altLang="en-US" dirty="0">
                <a:solidFill>
                  <a:srgbClr val="FF0000"/>
                </a:solidFill>
              </a:rPr>
              <a:t>大于</a:t>
            </a:r>
            <a:r>
              <a:rPr lang="zh-CN" altLang="en-US" dirty="0"/>
              <a:t>等于欧式看涨期权的价格和内在价值。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47</a:t>
            </a:fld>
            <a:endParaRPr lang="zh-CN" altLang="en-US" dirty="0"/>
          </a:p>
        </p:txBody>
      </p:sp>
    </p:spTree>
    <p:extLst>
      <p:ext uri="{BB962C8B-B14F-4D97-AF65-F5344CB8AC3E}">
        <p14:creationId xmlns:p14="http://schemas.microsoft.com/office/powerpoint/2010/main" val="1435174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32657"/>
            <a:ext cx="10972800" cy="846931"/>
          </a:xfrm>
        </p:spPr>
        <p:txBody>
          <a:bodyPr/>
          <a:lstStyle/>
          <a:p>
            <a:r>
              <a:rPr lang="zh-CN" altLang="en-US" sz="3600" dirty="0"/>
              <a:t>提前行权有红利资产美式看跌期权的合理性</a:t>
            </a:r>
          </a:p>
        </p:txBody>
      </p:sp>
      <p:sp>
        <p:nvSpPr>
          <p:cNvPr id="3" name="内容占位符 2"/>
          <p:cNvSpPr>
            <a:spLocks noGrp="1"/>
          </p:cNvSpPr>
          <p:nvPr>
            <p:ph idx="1"/>
          </p:nvPr>
        </p:nvSpPr>
        <p:spPr/>
        <p:txBody>
          <a:bodyPr>
            <a:normAutofit/>
          </a:bodyPr>
          <a:lstStyle/>
          <a:p>
            <a:endParaRPr lang="en-US" altLang="zh-CN" dirty="0"/>
          </a:p>
          <a:p>
            <a:r>
              <a:rPr lang="zh-CN" altLang="en-US" dirty="0"/>
              <a:t>提前行权有红利资产的美式看跌期权意味着自己放弃红利权，因此与无红利资产的美式看跌期权相比，有红利资产美式看跌期权提前行权的可能性变小，但仍</a:t>
            </a:r>
            <a:r>
              <a:rPr lang="zh-CN" altLang="en-US" dirty="0">
                <a:solidFill>
                  <a:srgbClr val="FF0000"/>
                </a:solidFill>
              </a:rPr>
              <a:t>无法排除</a:t>
            </a:r>
            <a:r>
              <a:rPr lang="zh-CN" altLang="en-US" dirty="0"/>
              <a:t>提前行权的可能性。</a:t>
            </a:r>
          </a:p>
          <a:p>
            <a:r>
              <a:rPr lang="zh-CN" altLang="en-US" dirty="0"/>
              <a:t>由于有红利资产的美式看跌期权有提前行权的可能性</a:t>
            </a:r>
            <a:r>
              <a:rPr lang="en-US" altLang="zh-CN" dirty="0"/>
              <a:t>,</a:t>
            </a:r>
            <a:r>
              <a:rPr lang="zh-CN" altLang="en-US" dirty="0"/>
              <a:t>因此其价格和内在价值都</a:t>
            </a:r>
            <a:r>
              <a:rPr lang="zh-CN" altLang="en-US" dirty="0">
                <a:solidFill>
                  <a:srgbClr val="FF0000"/>
                </a:solidFill>
              </a:rPr>
              <a:t>大于</a:t>
            </a:r>
            <a:r>
              <a:rPr lang="zh-CN" altLang="en-US" dirty="0"/>
              <a:t>等于欧式期权。</a:t>
            </a:r>
          </a:p>
          <a:p>
            <a:endParaRPr lang="zh-CN" altLang="en-US"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48</a:t>
            </a:fld>
            <a:endParaRPr lang="zh-CN" altLang="en-US" dirty="0"/>
          </a:p>
        </p:txBody>
      </p:sp>
    </p:spTree>
    <p:extLst>
      <p:ext uri="{BB962C8B-B14F-4D97-AF65-F5344CB8AC3E}">
        <p14:creationId xmlns:p14="http://schemas.microsoft.com/office/powerpoint/2010/main" val="4050473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95400" y="1124745"/>
            <a:ext cx="10873208" cy="5328591"/>
          </a:xfrm>
        </p:spPr>
        <p:txBody>
          <a:bodyPr>
            <a:normAutofit/>
          </a:bodyPr>
          <a:lstStyle/>
          <a:p>
            <a:pPr>
              <a:lnSpc>
                <a:spcPct val="150000"/>
              </a:lnSpc>
              <a:buNone/>
            </a:pP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期权的回报与盈亏分布</a:t>
            </a:r>
          </a:p>
          <a:p>
            <a:pPr>
              <a:lnSpc>
                <a:spcPct val="150000"/>
              </a:lnSpc>
              <a:buNone/>
            </a:pPr>
            <a:r>
              <a:rPr lang="zh-CN" altLang="en-US" dirty="0">
                <a:solidFill>
                  <a:schemeClr val="bg1">
                    <a:lumMod val="75000"/>
                  </a:schemeClr>
                </a:solidFill>
              </a:rPr>
              <a:t>期权价格的基本特性</a:t>
            </a:r>
          </a:p>
          <a:p>
            <a:pPr>
              <a:lnSpc>
                <a:spcPct val="150000"/>
              </a:lnSpc>
              <a:buNone/>
            </a:pPr>
            <a:r>
              <a:rPr lang="zh-CN" altLang="en-US" dirty="0">
                <a:solidFill>
                  <a:schemeClr val="bg1">
                    <a:lumMod val="75000"/>
                  </a:schemeClr>
                </a:solidFill>
              </a:rPr>
              <a:t>美式期权的提前行权</a:t>
            </a:r>
          </a:p>
          <a:p>
            <a:pPr>
              <a:lnSpc>
                <a:spcPct val="150000"/>
              </a:lnSpc>
              <a:buNone/>
            </a:pPr>
            <a:r>
              <a:rPr lang="zh-CN" altLang="en-US" dirty="0">
                <a:solidFill>
                  <a:srgbClr val="002060"/>
                </a:solidFill>
              </a:rPr>
              <a:t>期权价格曲线</a:t>
            </a:r>
          </a:p>
          <a:p>
            <a:pPr>
              <a:lnSpc>
                <a:spcPct val="150000"/>
              </a:lnSpc>
              <a:buNone/>
            </a:pPr>
            <a:r>
              <a:rPr lang="zh-CN" altLang="en-US" dirty="0">
                <a:solidFill>
                  <a:schemeClr val="bg1">
                    <a:lumMod val="75000"/>
                  </a:schemeClr>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49</a:t>
            </a:fld>
            <a:endParaRPr lang="zh-CN" altLang="en-US" dirty="0"/>
          </a:p>
        </p:txBody>
      </p:sp>
    </p:spTree>
    <p:extLst>
      <p:ext uri="{BB962C8B-B14F-4D97-AF65-F5344CB8AC3E}">
        <p14:creationId xmlns:p14="http://schemas.microsoft.com/office/powerpoint/2010/main" val="690257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看涨期权空头的回报与盈亏分布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dirty="0"/>
          </a:p>
        </p:txBody>
      </p:sp>
      <p:pic>
        <p:nvPicPr>
          <p:cNvPr id="7" name="内容占位符 6">
            <a:extLst>
              <a:ext uri="{FF2B5EF4-FFF2-40B4-BE49-F238E27FC236}">
                <a16:creationId xmlns:a16="http://schemas.microsoft.com/office/drawing/2014/main" id="{0B52AED5-E6C7-466E-B907-33CA7C97C9A5}"/>
              </a:ext>
            </a:extLst>
          </p:cNvPr>
          <p:cNvPicPr>
            <a:picLocks noGrp="1" noChangeAspect="1"/>
          </p:cNvPicPr>
          <p:nvPr>
            <p:ph idx="1"/>
          </p:nvPr>
        </p:nvPicPr>
        <p:blipFill>
          <a:blip r:embed="rId2"/>
          <a:stretch>
            <a:fillRect/>
          </a:stretch>
        </p:blipFill>
        <p:spPr>
          <a:xfrm>
            <a:off x="681297" y="1268760"/>
            <a:ext cx="10829405" cy="5255865"/>
          </a:xfrm>
        </p:spPr>
      </p:pic>
    </p:spTree>
    <p:extLst>
      <p:ext uri="{BB962C8B-B14F-4D97-AF65-F5344CB8AC3E}">
        <p14:creationId xmlns:p14="http://schemas.microsoft.com/office/powerpoint/2010/main" val="1975830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看涨期权价格的上限</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sz="3200" dirty="0">
                    <a:solidFill>
                      <a:srgbClr val="000000"/>
                    </a:solidFill>
                    <a:latin typeface="NEU-BZ-S92"/>
                    <a:ea typeface="方正书宋_GBK"/>
                    <a:cs typeface="Times New Roman"/>
                  </a:rPr>
                  <a:t>看涨期权价格的上限都可以表示成</a:t>
                </a:r>
                <a:r>
                  <a:rPr lang="en-US" altLang="zh-CN" sz="3200" dirty="0">
                    <a:solidFill>
                      <a:srgbClr val="000000"/>
                    </a:solidFill>
                    <a:latin typeface="NEU-BZ-S92"/>
                    <a:ea typeface="方正书宋_GBK"/>
                    <a:cs typeface="Times New Roman"/>
                  </a:rPr>
                  <a:t>F</a:t>
                </a:r>
                <a14:m>
                  <m:oMath xmlns:m="http://schemas.openxmlformats.org/officeDocument/2006/math">
                    <m:sSup>
                      <m:sSupPr>
                        <m:ctrlPr>
                          <a:rPr lang="zh-CN" altLang="zh-CN" i="1" kern="0">
                            <a:solidFill>
                              <a:srgbClr val="000000"/>
                            </a:solidFill>
                            <a:effectLst/>
                            <a:latin typeface="Cambria Math" panose="02040503050406030204" pitchFamily="18" charset="0"/>
                            <a:ea typeface="Cambria Math"/>
                            <a:cs typeface="Times New Roman"/>
                          </a:rPr>
                        </m:ctrlPr>
                      </m:sSupPr>
                      <m:e>
                        <m:r>
                          <a:rPr lang="en-US" altLang="zh-CN" sz="3200" i="1">
                            <a:solidFill>
                              <a:srgbClr val="000000"/>
                            </a:solidFill>
                            <a:latin typeface="Cambria Math"/>
                            <a:ea typeface="方正书宋_GBK"/>
                            <a:cs typeface="Times New Roman"/>
                          </a:rPr>
                          <m:t>𝑒</m:t>
                        </m:r>
                      </m:e>
                      <m:sup>
                        <m:r>
                          <a:rPr lang="en-US" altLang="zh-CN" sz="3200" i="1">
                            <a:solidFill>
                              <a:srgbClr val="000000"/>
                            </a:solidFill>
                            <a:latin typeface="Cambria Math"/>
                            <a:ea typeface="方正书宋_GBK"/>
                            <a:cs typeface="Times New Roman"/>
                          </a:rPr>
                          <m:t>−</m:t>
                        </m:r>
                        <m:r>
                          <a:rPr lang="en-US" altLang="zh-CN" sz="3200" i="1">
                            <a:solidFill>
                              <a:srgbClr val="000000"/>
                            </a:solidFill>
                            <a:latin typeface="Cambria Math"/>
                            <a:ea typeface="方正书宋_GBK"/>
                            <a:cs typeface="Times New Roman"/>
                          </a:rPr>
                          <m:t>𝑟</m:t>
                        </m:r>
                        <m:r>
                          <a:rPr lang="en-US" altLang="zh-CN" sz="3200" i="1">
                            <a:solidFill>
                              <a:srgbClr val="000000"/>
                            </a:solidFill>
                            <a:latin typeface="Cambria Math"/>
                            <a:ea typeface="方正书宋_GBK"/>
                            <a:cs typeface="Times New Roman"/>
                          </a:rPr>
                          <m:t>(</m:t>
                        </m:r>
                        <m:r>
                          <a:rPr lang="en-US" altLang="zh-CN" sz="3200" i="1">
                            <a:solidFill>
                              <a:srgbClr val="000000"/>
                            </a:solidFill>
                            <a:latin typeface="Cambria Math"/>
                            <a:ea typeface="方正书宋_GBK"/>
                            <a:cs typeface="Times New Roman"/>
                          </a:rPr>
                          <m:t>𝑇</m:t>
                        </m:r>
                        <m:r>
                          <a:rPr lang="en-US" altLang="zh-CN" sz="3200" i="1">
                            <a:solidFill>
                              <a:srgbClr val="000000"/>
                            </a:solidFill>
                            <a:latin typeface="Cambria Math"/>
                            <a:ea typeface="方正书宋_GBK"/>
                            <a:cs typeface="Times New Roman"/>
                          </a:rPr>
                          <m:t>−</m:t>
                        </m:r>
                        <m:r>
                          <a:rPr lang="en-US" altLang="zh-CN" sz="3200" i="1">
                            <a:solidFill>
                              <a:srgbClr val="000000"/>
                            </a:solidFill>
                            <a:latin typeface="Cambria Math"/>
                            <a:ea typeface="方正书宋_GBK"/>
                            <a:cs typeface="Times New Roman"/>
                          </a:rPr>
                          <m:t>𝑡</m:t>
                        </m:r>
                        <m:r>
                          <a:rPr lang="en-US" altLang="zh-CN" sz="3200" i="1">
                            <a:solidFill>
                              <a:srgbClr val="000000"/>
                            </a:solidFill>
                            <a:latin typeface="Cambria Math"/>
                            <a:ea typeface="方正书宋_GBK"/>
                            <a:cs typeface="Times New Roman"/>
                          </a:rPr>
                          <m:t>)</m:t>
                        </m:r>
                      </m:sup>
                    </m:sSup>
                  </m:oMath>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529"/>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50</a:t>
            </a:fld>
            <a:endParaRPr lang="zh-CN" altLang="en-US" dirty="0"/>
          </a:p>
        </p:txBody>
      </p:sp>
    </p:spTree>
    <p:extLst>
      <p:ext uri="{BB962C8B-B14F-4D97-AF65-F5344CB8AC3E}">
        <p14:creationId xmlns:p14="http://schemas.microsoft.com/office/powerpoint/2010/main" val="39007395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看跌期权价格的上限</a:t>
            </a:r>
          </a:p>
        </p:txBody>
      </p:sp>
      <p:sp>
        <p:nvSpPr>
          <p:cNvPr id="3" name="内容占位符 2"/>
          <p:cNvSpPr>
            <a:spLocks noGrp="1"/>
          </p:cNvSpPr>
          <p:nvPr>
            <p:ph idx="1"/>
          </p:nvPr>
        </p:nvSpPr>
        <p:spPr/>
        <p:txBody>
          <a:bodyPr/>
          <a:lstStyle/>
          <a:p>
            <a:r>
              <a:rPr lang="zh-CN" altLang="zh-CN" dirty="0"/>
              <a:t>美式看跌期权价格的上限为</a:t>
            </a:r>
            <a:r>
              <a:rPr lang="en-US" altLang="zh-CN" i="1" dirty="0"/>
              <a:t>K</a:t>
            </a:r>
            <a:r>
              <a:rPr lang="en-US" altLang="zh-CN" dirty="0"/>
              <a:t>,</a:t>
            </a:r>
            <a:r>
              <a:rPr lang="zh-CN" altLang="zh-CN" dirty="0"/>
              <a:t>即</a:t>
            </a:r>
            <a:r>
              <a:rPr lang="en-US" altLang="zh-CN" dirty="0"/>
              <a:t>:</a:t>
            </a:r>
            <a:endParaRPr lang="zh-CN" altLang="zh-CN" dirty="0"/>
          </a:p>
          <a:p>
            <a:pPr marL="344487" lvl="1" indent="0">
              <a:buNone/>
            </a:pPr>
            <a:r>
              <a:rPr lang="en-US" altLang="zh-CN" i="1" dirty="0"/>
              <a:t>                                   </a:t>
            </a:r>
            <a:r>
              <a:rPr lang="en-US" altLang="zh-CN" sz="2800" i="1" dirty="0"/>
              <a:t>P</a:t>
            </a:r>
            <a:r>
              <a:rPr lang="en-US" altLang="zh-CN" sz="2800" dirty="0"/>
              <a:t>≤</a:t>
            </a:r>
            <a:r>
              <a:rPr lang="en-US" altLang="zh-CN" sz="2800" i="1" dirty="0"/>
              <a:t>K      </a:t>
            </a:r>
            <a:endParaRPr lang="zh-CN" altLang="zh-CN" sz="2800" dirty="0"/>
          </a:p>
          <a:p>
            <a:r>
              <a:rPr lang="zh-CN" altLang="zh-CN" dirty="0"/>
              <a:t>由于欧式看跌期权只能在到期日</a:t>
            </a:r>
            <a:r>
              <a:rPr lang="en-US" altLang="zh-CN" i="1" dirty="0"/>
              <a:t>T</a:t>
            </a:r>
            <a:r>
              <a:rPr lang="zh-CN" altLang="zh-CN" dirty="0"/>
              <a:t>时刻</a:t>
            </a:r>
            <a:r>
              <a:rPr lang="zh-CN" altLang="en-US" dirty="0"/>
              <a:t>行权</a:t>
            </a:r>
            <a:r>
              <a:rPr lang="en-US" altLang="zh-CN" dirty="0"/>
              <a:t>,</a:t>
            </a:r>
            <a:r>
              <a:rPr lang="zh-CN" altLang="zh-CN" dirty="0"/>
              <a:t>因此</a:t>
            </a:r>
            <a:r>
              <a:rPr lang="en-US" altLang="zh-CN" dirty="0"/>
              <a:t>, </a:t>
            </a:r>
            <a:r>
              <a:rPr lang="zh-CN" altLang="zh-CN" dirty="0"/>
              <a:t>无红利资产欧式看跌期权价格不能高于</a:t>
            </a:r>
            <a:r>
              <a:rPr lang="en-US" altLang="zh-CN" i="1" dirty="0"/>
              <a:t>K</a:t>
            </a:r>
            <a:r>
              <a:rPr lang="zh-CN" altLang="zh-CN" dirty="0"/>
              <a:t>的现值</a:t>
            </a:r>
            <a:r>
              <a:rPr lang="en-US" altLang="zh-CN" dirty="0"/>
              <a:t>,</a:t>
            </a:r>
            <a:r>
              <a:rPr lang="zh-CN" altLang="zh-CN" dirty="0"/>
              <a:t>即</a:t>
            </a:r>
            <a:r>
              <a:rPr lang="en-US" altLang="zh-CN" dirty="0"/>
              <a:t>:</a:t>
            </a:r>
            <a:endParaRPr lang="zh-CN" altLang="zh-CN" dirty="0"/>
          </a:p>
          <a:p>
            <a:pPr marL="0" indent="0">
              <a:buNone/>
            </a:pPr>
            <a:r>
              <a:rPr lang="en-US" altLang="zh-CN" i="1" dirty="0"/>
              <a:t>                                  </a:t>
            </a:r>
            <a:r>
              <a:rPr lang="en-US" altLang="zh-CN" i="1" dirty="0" err="1"/>
              <a:t>p</a:t>
            </a:r>
            <a:r>
              <a:rPr lang="en-US" altLang="zh-CN" dirty="0" err="1"/>
              <a:t>≤</a:t>
            </a:r>
            <a:r>
              <a:rPr lang="en-US" altLang="zh-CN" i="1" dirty="0" err="1"/>
              <a:t>K</a:t>
            </a:r>
            <a:r>
              <a:rPr lang="en-US" altLang="zh-CN" dirty="0" err="1"/>
              <a:t>e</a:t>
            </a:r>
            <a:r>
              <a:rPr lang="en-US" altLang="zh-CN" i="1" baseline="30000" dirty="0" err="1"/>
              <a:t>-r</a:t>
            </a:r>
            <a:r>
              <a:rPr lang="en-US" altLang="zh-CN" baseline="30000" dirty="0"/>
              <a:t>(</a:t>
            </a:r>
            <a:r>
              <a:rPr lang="en-US" altLang="zh-CN" i="1" baseline="30000" dirty="0"/>
              <a:t>T-t</a:t>
            </a:r>
            <a:r>
              <a:rPr lang="en-US" altLang="zh-CN" baseline="30000" dirty="0"/>
              <a:t>)    </a:t>
            </a:r>
            <a:endParaRPr lang="zh-CN" altLang="zh-CN" dirty="0"/>
          </a:p>
          <a:p>
            <a:r>
              <a:rPr lang="zh-CN" altLang="zh-CN" dirty="0"/>
              <a:t>而有红利资产欧式看跌期权价格不能高于</a:t>
            </a:r>
            <a:r>
              <a:rPr lang="en-US" altLang="zh-CN" i="1" dirty="0"/>
              <a:t>K</a:t>
            </a:r>
            <a:r>
              <a:rPr lang="zh-CN" altLang="zh-CN" dirty="0"/>
              <a:t>的现值加上标的资产红利的现值</a:t>
            </a:r>
            <a:r>
              <a:rPr lang="en-US" altLang="zh-CN" dirty="0"/>
              <a:t>,</a:t>
            </a:r>
            <a:r>
              <a:rPr lang="zh-CN" altLang="zh-CN" dirty="0"/>
              <a:t>即</a:t>
            </a:r>
            <a:r>
              <a:rPr lang="en-US" altLang="zh-CN" dirty="0"/>
              <a:t>:</a:t>
            </a:r>
            <a:endParaRPr lang="zh-CN" altLang="zh-CN" dirty="0"/>
          </a:p>
          <a:p>
            <a:pPr marL="0" indent="0">
              <a:buNone/>
            </a:pPr>
            <a:r>
              <a:rPr lang="en-US" altLang="zh-CN" i="1" dirty="0"/>
              <a:t>                                 </a:t>
            </a:r>
            <a:r>
              <a:rPr lang="en-US" altLang="zh-CN" i="1" dirty="0" err="1"/>
              <a:t>p</a:t>
            </a:r>
            <a:r>
              <a:rPr lang="en-US" altLang="zh-CN" dirty="0" err="1"/>
              <a:t>≤</a:t>
            </a:r>
            <a:r>
              <a:rPr lang="en-US" altLang="zh-CN" i="1" dirty="0" err="1"/>
              <a:t>K</a:t>
            </a:r>
            <a:r>
              <a:rPr lang="en-US" altLang="zh-CN" dirty="0" err="1"/>
              <a:t>e</a:t>
            </a:r>
            <a:r>
              <a:rPr lang="en-US" altLang="zh-CN" i="1" baseline="30000" dirty="0" err="1"/>
              <a:t>-r</a:t>
            </a:r>
            <a:r>
              <a:rPr lang="en-US" altLang="zh-CN" baseline="30000" dirty="0"/>
              <a:t>(</a:t>
            </a:r>
            <a:r>
              <a:rPr lang="en-US" altLang="zh-CN" i="1" baseline="30000" dirty="0"/>
              <a:t>T-t</a:t>
            </a:r>
            <a:r>
              <a:rPr lang="en-US" altLang="zh-CN" baseline="30000" dirty="0"/>
              <a:t>)</a:t>
            </a:r>
            <a:r>
              <a:rPr lang="en-US" altLang="zh-CN" i="1" dirty="0"/>
              <a:t>+I      </a:t>
            </a:r>
            <a:r>
              <a:rPr lang="en-US" altLang="zh-CN" baseline="30000" dirty="0"/>
              <a:t> </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51</a:t>
            </a:fld>
            <a:endParaRPr lang="zh-CN" altLang="en-US" dirty="0"/>
          </a:p>
        </p:txBody>
      </p:sp>
    </p:spTree>
    <p:extLst>
      <p:ext uri="{BB962C8B-B14F-4D97-AF65-F5344CB8AC3E}">
        <p14:creationId xmlns:p14="http://schemas.microsoft.com/office/powerpoint/2010/main" val="3904481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期权价格的下限</a:t>
            </a:r>
          </a:p>
        </p:txBody>
      </p:sp>
      <p:sp>
        <p:nvSpPr>
          <p:cNvPr id="3" name="内容占位符 2"/>
          <p:cNvSpPr>
            <a:spLocks noGrp="1"/>
          </p:cNvSpPr>
          <p:nvPr>
            <p:ph idx="1"/>
          </p:nvPr>
        </p:nvSpPr>
        <p:spPr/>
        <p:txBody>
          <a:bodyPr/>
          <a:lstStyle/>
          <a:p>
            <a:r>
              <a:rPr lang="zh-CN" altLang="zh-CN" dirty="0"/>
              <a:t>由于期权的时间价值一定大于等于</a:t>
            </a:r>
            <a:r>
              <a:rPr lang="en-US" altLang="zh-CN" dirty="0"/>
              <a:t>0</a:t>
            </a:r>
            <a:r>
              <a:rPr lang="zh-CN" altLang="zh-CN" dirty="0"/>
              <a:t>，因此期权价格一定大于等于期权的内在价值。也就是说，</a:t>
            </a:r>
            <a:r>
              <a:rPr lang="zh-CN" altLang="zh-CN" dirty="0">
                <a:solidFill>
                  <a:srgbClr val="FF0000"/>
                </a:solidFill>
              </a:rPr>
              <a:t>期权的内在价值就是期权价值的下限</a:t>
            </a:r>
            <a:r>
              <a:rPr lang="zh-CN" altLang="zh-CN" dirty="0"/>
              <a:t>。</a:t>
            </a:r>
            <a:endParaRPr lang="en-US" altLang="zh-CN" dirty="0"/>
          </a:p>
          <a:p>
            <a:r>
              <a:rPr lang="zh-CN" altLang="en-US" dirty="0"/>
              <a:t>这是两分法定义的另一个优点。</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52</a:t>
            </a:fld>
            <a:endParaRPr lang="zh-CN" altLang="en-US" dirty="0"/>
          </a:p>
        </p:txBody>
      </p:sp>
    </p:spTree>
    <p:extLst>
      <p:ext uri="{BB962C8B-B14F-4D97-AF65-F5344CB8AC3E}">
        <p14:creationId xmlns:p14="http://schemas.microsoft.com/office/powerpoint/2010/main" val="899283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23392" y="1179588"/>
            <a:ext cx="10873208" cy="5201740"/>
          </a:xfrm>
        </p:spPr>
        <p:txBody>
          <a:bodyPr>
            <a:normAutofit/>
          </a:bodyPr>
          <a:lstStyle/>
          <a:p>
            <a:pPr>
              <a:lnSpc>
                <a:spcPct val="150000"/>
              </a:lnSpc>
              <a:buNone/>
            </a:pP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期权的回报与盈亏分布</a:t>
            </a:r>
          </a:p>
          <a:p>
            <a:pPr>
              <a:lnSpc>
                <a:spcPct val="150000"/>
              </a:lnSpc>
              <a:buNone/>
            </a:pPr>
            <a:r>
              <a:rPr lang="zh-CN" altLang="en-US" dirty="0">
                <a:solidFill>
                  <a:schemeClr val="bg1">
                    <a:lumMod val="75000"/>
                  </a:schemeClr>
                </a:solidFill>
              </a:rPr>
              <a:t>期权价格的基本特性</a:t>
            </a:r>
          </a:p>
          <a:p>
            <a:pPr>
              <a:lnSpc>
                <a:spcPct val="150000"/>
              </a:lnSpc>
              <a:buNone/>
            </a:pPr>
            <a:r>
              <a:rPr lang="zh-CN" altLang="en-US" dirty="0">
                <a:solidFill>
                  <a:schemeClr val="bg1">
                    <a:lumMod val="75000"/>
                  </a:schemeClr>
                </a:solidFill>
              </a:rPr>
              <a:t>美式期权的提前行权</a:t>
            </a:r>
          </a:p>
          <a:p>
            <a:pPr>
              <a:lnSpc>
                <a:spcPct val="150000"/>
              </a:lnSpc>
              <a:buNone/>
            </a:pPr>
            <a:r>
              <a:rPr lang="zh-CN" altLang="en-US" dirty="0">
                <a:solidFill>
                  <a:srgbClr val="002060"/>
                </a:solidFill>
              </a:rPr>
              <a:t>期权价格曲线</a:t>
            </a:r>
          </a:p>
          <a:p>
            <a:pPr>
              <a:lnSpc>
                <a:spcPct val="150000"/>
              </a:lnSpc>
              <a:buNone/>
            </a:pPr>
            <a:r>
              <a:rPr lang="zh-CN" altLang="en-US" dirty="0">
                <a:solidFill>
                  <a:schemeClr val="bg1">
                    <a:lumMod val="75000"/>
                  </a:schemeClr>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53</a:t>
            </a:fld>
            <a:endParaRPr lang="zh-CN" altLang="en-US" dirty="0"/>
          </a:p>
        </p:txBody>
      </p:sp>
    </p:spTree>
    <p:extLst>
      <p:ext uri="{BB962C8B-B14F-4D97-AF65-F5344CB8AC3E}">
        <p14:creationId xmlns:p14="http://schemas.microsoft.com/office/powerpoint/2010/main" val="41640997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09599" y="332657"/>
            <a:ext cx="10972799" cy="846931"/>
          </a:xfrm>
        </p:spPr>
        <p:txBody>
          <a:bodyPr/>
          <a:lstStyle/>
          <a:p>
            <a:r>
              <a:rPr lang="zh-CN" altLang="en-US" dirty="0"/>
              <a:t> 无红利资产 欧式看涨期权价格曲线</a:t>
            </a:r>
          </a:p>
        </p:txBody>
      </p:sp>
      <p:sp>
        <p:nvSpPr>
          <p:cNvPr id="2" name="内容占位符 1"/>
          <p:cNvSpPr>
            <a:spLocks noGrp="1"/>
          </p:cNvSpPr>
          <p:nvPr>
            <p:ph idx="1"/>
          </p:nvPr>
        </p:nvSpPr>
        <p:spPr/>
        <p:txBody>
          <a:bodyPr/>
          <a:lstStyle/>
          <a:p>
            <a:endParaRPr lang="en-US"/>
          </a:p>
        </p:txBody>
      </p:sp>
      <p:sp>
        <p:nvSpPr>
          <p:cNvPr id="4" name="灯片编号占位符 3"/>
          <p:cNvSpPr>
            <a:spLocks noGrp="1"/>
          </p:cNvSpPr>
          <p:nvPr>
            <p:ph type="sldNum" sz="quarter" idx="12"/>
          </p:nvPr>
        </p:nvSpPr>
        <p:spPr/>
        <p:txBody>
          <a:bodyPr/>
          <a:lstStyle/>
          <a:p>
            <a:pPr>
              <a:defRPr/>
            </a:pPr>
            <a:r>
              <a:rPr lang="en-US" altLang="zh-CN"/>
              <a:t>- </a:t>
            </a:r>
            <a:fld id="{C2F8849D-90B4-4E85-A918-392F4B171F45}" type="slidenum">
              <a:rPr lang="en-US" altLang="zh-CN" smtClean="0"/>
              <a:pPr>
                <a:defRPr/>
              </a:pPr>
              <a:t>54</a:t>
            </a:fld>
            <a:r>
              <a:rPr lang="en-US" altLang="zh-CN"/>
              <a:t> -</a:t>
            </a: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901" y="1268760"/>
            <a:ext cx="10972800" cy="5043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3901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09600" y="332657"/>
            <a:ext cx="10972800" cy="846931"/>
          </a:xfrm>
        </p:spPr>
        <p:txBody>
          <a:bodyPr/>
          <a:lstStyle/>
          <a:p>
            <a:r>
              <a:rPr lang="zh-CN" altLang="en-US" dirty="0"/>
              <a:t>无红利资产 欧式看跌期权价格曲线</a:t>
            </a:r>
          </a:p>
        </p:txBody>
      </p:sp>
      <p:sp>
        <p:nvSpPr>
          <p:cNvPr id="2" name="内容占位符 1"/>
          <p:cNvSpPr>
            <a:spLocks noGrp="1"/>
          </p:cNvSpPr>
          <p:nvPr>
            <p:ph idx="1"/>
          </p:nvPr>
        </p:nvSpPr>
        <p:spPr/>
        <p:txBody>
          <a:bodyPr/>
          <a:lstStyle/>
          <a:p>
            <a:endParaRPr lang="en-US"/>
          </a:p>
        </p:txBody>
      </p:sp>
      <p:sp>
        <p:nvSpPr>
          <p:cNvPr id="4" name="灯片编号占位符 3"/>
          <p:cNvSpPr>
            <a:spLocks noGrp="1"/>
          </p:cNvSpPr>
          <p:nvPr>
            <p:ph type="sldNum" sz="quarter" idx="12"/>
          </p:nvPr>
        </p:nvSpPr>
        <p:spPr/>
        <p:txBody>
          <a:bodyPr/>
          <a:lstStyle/>
          <a:p>
            <a:pPr>
              <a:defRPr/>
            </a:pPr>
            <a:r>
              <a:rPr lang="en-US" altLang="zh-CN"/>
              <a:t>- </a:t>
            </a:r>
            <a:fld id="{C2F8849D-90B4-4E85-A918-392F4B171F45}" type="slidenum">
              <a:rPr lang="en-US" altLang="zh-CN" smtClean="0"/>
              <a:pPr>
                <a:defRPr/>
              </a:pPr>
              <a:t>55</a:t>
            </a:fld>
            <a:r>
              <a:rPr lang="en-US" altLang="zh-CN"/>
              <a:t> -</a:t>
            </a:r>
          </a:p>
        </p:txBody>
      </p:sp>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 y="1340768"/>
            <a:ext cx="10972799" cy="508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6955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23392" y="1268760"/>
            <a:ext cx="10945216" cy="5184576"/>
          </a:xfrm>
        </p:spPr>
        <p:txBody>
          <a:bodyPr>
            <a:normAutofit/>
          </a:bodyPr>
          <a:lstStyle/>
          <a:p>
            <a:pPr>
              <a:lnSpc>
                <a:spcPct val="150000"/>
              </a:lnSpc>
              <a:buNone/>
            </a:pPr>
            <a:r>
              <a:rPr lang="zh-CN" altLang="en-US" dirty="0">
                <a:solidFill>
                  <a:schemeClr val="bg1">
                    <a:lumMod val="75000"/>
                  </a:schemeClr>
                </a:solidFill>
              </a:rPr>
              <a:t>期权的回报与盈亏分布</a:t>
            </a:r>
          </a:p>
          <a:p>
            <a:pPr>
              <a:lnSpc>
                <a:spcPct val="150000"/>
              </a:lnSpc>
              <a:buNone/>
            </a:pPr>
            <a:r>
              <a:rPr lang="zh-CN" altLang="en-US" dirty="0">
                <a:solidFill>
                  <a:schemeClr val="bg1">
                    <a:lumMod val="75000"/>
                  </a:schemeClr>
                </a:solidFill>
              </a:rPr>
              <a:t>期权价格的基本特性</a:t>
            </a:r>
          </a:p>
          <a:p>
            <a:pPr>
              <a:lnSpc>
                <a:spcPct val="150000"/>
              </a:lnSpc>
              <a:buNone/>
            </a:pPr>
            <a:r>
              <a:rPr lang="zh-CN" altLang="en-US" dirty="0">
                <a:solidFill>
                  <a:schemeClr val="bg1">
                    <a:lumMod val="75000"/>
                  </a:schemeClr>
                </a:solidFill>
              </a:rPr>
              <a:t>美式期权的提前行权</a:t>
            </a:r>
          </a:p>
          <a:p>
            <a:pPr>
              <a:lnSpc>
                <a:spcPct val="150000"/>
              </a:lnSpc>
              <a:buNone/>
            </a:pPr>
            <a:r>
              <a:rPr lang="zh-CN" altLang="en-US" dirty="0">
                <a:solidFill>
                  <a:schemeClr val="bg1">
                    <a:lumMod val="75000"/>
                  </a:schemeClr>
                </a:solidFill>
              </a:rPr>
              <a:t>期权价格曲线</a:t>
            </a:r>
          </a:p>
          <a:p>
            <a:pPr>
              <a:lnSpc>
                <a:spcPct val="150000"/>
              </a:lnSpc>
              <a:buNone/>
            </a:pPr>
            <a:r>
              <a:rPr lang="zh-CN" altLang="en-US" dirty="0">
                <a:solidFill>
                  <a:srgbClr val="002060"/>
                </a:solidFill>
              </a:rPr>
              <a:t>看跌看涨期权平价关系</a:t>
            </a:r>
          </a:p>
          <a:p>
            <a:pPr>
              <a:lnSpc>
                <a:spcPct val="150000"/>
              </a:lnSpc>
              <a:buNone/>
            </a:pP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56</a:t>
            </a:fld>
            <a:endParaRPr lang="zh-CN" altLang="en-US" dirty="0"/>
          </a:p>
        </p:txBody>
      </p:sp>
    </p:spTree>
    <p:extLst>
      <p:ext uri="{BB962C8B-B14F-4D97-AF65-F5344CB8AC3E}">
        <p14:creationId xmlns:p14="http://schemas.microsoft.com/office/powerpoint/2010/main" val="8295815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无红利资产欧式期权</a:t>
            </a:r>
            <a:r>
              <a:rPr lang="en-US" altLang="zh-CN" sz="3600" dirty="0"/>
              <a:t>PCP</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a:t>构建如下两个组合</a:t>
                </a:r>
                <a:r>
                  <a:rPr lang="en-US" altLang="zh-CN" dirty="0"/>
                  <a:t>:</a:t>
                </a:r>
                <a:endParaRPr lang="zh-CN" altLang="zh-CN" dirty="0"/>
              </a:p>
              <a:p>
                <a:pPr lvl="1"/>
                <a:r>
                  <a:rPr lang="zh-CN" altLang="zh-CN" dirty="0"/>
                  <a:t>组合</a:t>
                </a:r>
                <a:r>
                  <a:rPr lang="en-US" altLang="zh-CN" dirty="0"/>
                  <a:t>A</a:t>
                </a:r>
                <a:r>
                  <a:rPr lang="zh-CN" altLang="zh-CN" dirty="0"/>
                  <a:t>：欧式看涨期权多头。</a:t>
                </a:r>
              </a:p>
              <a:p>
                <a:pPr lvl="1"/>
                <a:r>
                  <a:rPr lang="zh-CN" altLang="zh-CN" dirty="0"/>
                  <a:t>组合</a:t>
                </a:r>
                <a:r>
                  <a:rPr lang="en-US" altLang="zh-CN" dirty="0"/>
                  <a:t>B</a:t>
                </a:r>
                <a:r>
                  <a:rPr lang="zh-CN" altLang="zh-CN" dirty="0"/>
                  <a:t>：欧式看跌期权多头</a:t>
                </a:r>
                <a:r>
                  <a:rPr lang="en-US" altLang="zh-CN" dirty="0"/>
                  <a:t>+</a:t>
                </a:r>
                <a:r>
                  <a:rPr lang="zh-CN" altLang="zh-CN" dirty="0"/>
                  <a:t>远期合约多头</a:t>
                </a:r>
                <a:endParaRPr lang="en-US" altLang="zh-CN" dirty="0"/>
              </a:p>
              <a:p>
                <a:r>
                  <a:rPr lang="en-US" altLang="zh-CN" dirty="0"/>
                  <a:t>T</a:t>
                </a:r>
                <a:r>
                  <a:rPr lang="zh-CN" altLang="en-US" dirty="0"/>
                  <a:t>时刻两个组合价值相等，当前时刻价值必须相等。</a:t>
                </a:r>
                <a:endParaRPr lang="en-US" altLang="zh-CN" dirty="0"/>
              </a:p>
              <a:p>
                <a:pPr marL="0" indent="0">
                  <a:buNone/>
                </a:pPr>
                <a:endParaRPr lang="en-US" altLang="zh-CN" dirty="0">
                  <a:latin typeface="Cambria Math"/>
                </a:endParaRPr>
              </a:p>
              <a:p>
                <a:pPr marL="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a:rPr>
                        <m:t>c</m:t>
                      </m:r>
                      <m:r>
                        <a:rPr lang="en-US" altLang="zh-CN" i="1">
                          <a:latin typeface="Cambria Math"/>
                        </a:rPr>
                        <m:t>=</m:t>
                      </m:r>
                      <m:r>
                        <a:rPr lang="en-US" altLang="zh-CN" i="1">
                          <a:latin typeface="Cambria Math"/>
                        </a:rPr>
                        <m:t>𝑝</m:t>
                      </m:r>
                      <m:r>
                        <a:rPr lang="en-US" altLang="zh-CN" i="1">
                          <a:latin typeface="Cambria Math"/>
                        </a:rPr>
                        <m:t>+</m:t>
                      </m:r>
                      <m:d>
                        <m:dPr>
                          <m:ctrlPr>
                            <a:rPr lang="zh-CN" altLang="zh-CN" i="1">
                              <a:latin typeface="Cambria Math" panose="02040503050406030204" pitchFamily="18" charset="0"/>
                            </a:rPr>
                          </m:ctrlPr>
                        </m:dPr>
                        <m:e>
                          <m:r>
                            <a:rPr lang="en-US" altLang="zh-CN" i="1">
                              <a:latin typeface="Cambria Math"/>
                            </a:rPr>
                            <m:t>𝐹</m:t>
                          </m:r>
                          <m:r>
                            <a:rPr lang="en-US" altLang="zh-CN" i="1">
                              <a:latin typeface="Cambria Math"/>
                            </a:rPr>
                            <m:t>−</m:t>
                          </m:r>
                          <m:r>
                            <a:rPr lang="en-US" altLang="zh-CN" i="1">
                              <a:latin typeface="Cambria Math"/>
                            </a:rPr>
                            <m:t>𝐾</m:t>
                          </m:r>
                        </m:e>
                      </m:d>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oMath>
                  </m:oMathPara>
                </a14:m>
                <a:endParaRPr lang="en-US" altLang="zh-CN" dirty="0"/>
              </a:p>
              <a:p>
                <a:r>
                  <a:rPr lang="zh-CN" altLang="en-US" dirty="0"/>
                  <a:t>推论：欧式看涨期权和看跌期权的时间价值是相等的。欧式平值看涨期权和看跌期权价格相等。</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57</a:t>
            </a:fld>
            <a:endParaRPr lang="zh-CN" altLang="en-US" dirty="0"/>
          </a:p>
        </p:txBody>
      </p:sp>
      <p:sp>
        <p:nvSpPr>
          <p:cNvPr id="6" name="TextBox 5"/>
          <p:cNvSpPr txBox="1"/>
          <p:nvPr/>
        </p:nvSpPr>
        <p:spPr>
          <a:xfrm>
            <a:off x="5735960" y="3356992"/>
            <a:ext cx="1569660" cy="369332"/>
          </a:xfrm>
          <a:prstGeom prst="rect">
            <a:avLst/>
          </a:prstGeom>
          <a:noFill/>
        </p:spPr>
        <p:txBody>
          <a:bodyPr wrap="none" rtlCol="0">
            <a:spAutoFit/>
          </a:bodyPr>
          <a:lstStyle/>
          <a:p>
            <a:r>
              <a:rPr lang="zh-CN" altLang="en-US" dirty="0"/>
              <a:t>远期合约价值</a:t>
            </a:r>
          </a:p>
        </p:txBody>
      </p:sp>
      <p:cxnSp>
        <p:nvCxnSpPr>
          <p:cNvPr id="10" name="直接箭头连接符 9"/>
          <p:cNvCxnSpPr/>
          <p:nvPr/>
        </p:nvCxnSpPr>
        <p:spPr>
          <a:xfrm flipH="1">
            <a:off x="6384032" y="3726324"/>
            <a:ext cx="72008" cy="2067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3721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完美市场欧式期权</a:t>
            </a:r>
            <a:r>
              <a:rPr lang="en-US" altLang="zh-CN" sz="3600" dirty="0"/>
              <a:t>PCP</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zh-CN" dirty="0"/>
                  <a:t>无红利资产：</a:t>
                </a:r>
                <a:endParaRPr lang="en-US" altLang="zh-CN" dirty="0"/>
              </a:p>
              <a:p>
                <a:pPr marL="0" indent="0">
                  <a:buNone/>
                </a:pPr>
                <a:r>
                  <a:rPr lang="en-US" altLang="zh-CN" dirty="0"/>
                  <a:t>                   </a:t>
                </a:r>
                <a14:m>
                  <m:oMath xmlns:m="http://schemas.openxmlformats.org/officeDocument/2006/math">
                    <m:r>
                      <m:rPr>
                        <m:sty m:val="p"/>
                      </m:rPr>
                      <a:rPr lang="en-US" altLang="zh-CN">
                        <a:latin typeface="Cambria Math"/>
                      </a:rPr>
                      <m:t>c</m:t>
                    </m:r>
                    <m:r>
                      <a:rPr lang="en-US" altLang="zh-CN">
                        <a:latin typeface="Cambria Math"/>
                      </a:rPr>
                      <m:t>+</m:t>
                    </m:r>
                    <m:r>
                      <m:rPr>
                        <m:sty m:val="p"/>
                      </m:rPr>
                      <a:rPr lang="en-US" altLang="zh-CN">
                        <a:latin typeface="Cambria Math"/>
                      </a:rPr>
                      <m:t>K</m:t>
                    </m:r>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m:t>
                    </m:r>
                    <m:r>
                      <a:rPr lang="en-US" altLang="zh-CN" i="1">
                        <a:latin typeface="Cambria Math"/>
                      </a:rPr>
                      <m:t>𝑝</m:t>
                    </m:r>
                    <m:r>
                      <a:rPr lang="en-US" altLang="zh-CN" i="1">
                        <a:latin typeface="Cambria Math"/>
                      </a:rPr>
                      <m:t>+</m:t>
                    </m:r>
                    <m:r>
                      <a:rPr lang="en-US" altLang="zh-CN" i="1">
                        <a:latin typeface="Cambria Math"/>
                      </a:rPr>
                      <m:t>𝑆</m:t>
                    </m:r>
                  </m:oMath>
                </a14:m>
                <a:r>
                  <a:rPr lang="en-US" altLang="zh-CN" dirty="0"/>
                  <a:t>                         </a:t>
                </a:r>
                <a:endParaRPr lang="zh-CN" altLang="zh-CN" dirty="0"/>
              </a:p>
              <a:p>
                <a:r>
                  <a:rPr lang="zh-CN" altLang="zh-CN" dirty="0"/>
                  <a:t>已知现金红利资产：</a:t>
                </a:r>
                <a:endParaRPr lang="en-US" altLang="zh-CN" dirty="0"/>
              </a:p>
              <a:p>
                <a:pPr marL="0" indent="0">
                  <a:buNone/>
                </a:pPr>
                <a:r>
                  <a:rPr lang="en-US" altLang="zh-CN" dirty="0"/>
                  <a:t>                 </a:t>
                </a:r>
                <a14:m>
                  <m:oMath xmlns:m="http://schemas.openxmlformats.org/officeDocument/2006/math">
                    <m:r>
                      <m:rPr>
                        <m:sty m:val="p"/>
                      </m:rPr>
                      <a:rPr lang="en-US" altLang="zh-CN">
                        <a:latin typeface="Cambria Math"/>
                      </a:rPr>
                      <m:t>c</m:t>
                    </m:r>
                    <m:r>
                      <a:rPr lang="en-US" altLang="zh-CN">
                        <a:latin typeface="Cambria Math"/>
                      </a:rPr>
                      <m:t>+</m:t>
                    </m:r>
                    <m:r>
                      <m:rPr>
                        <m:sty m:val="p"/>
                      </m:rPr>
                      <a:rPr lang="en-US" altLang="zh-CN">
                        <a:latin typeface="Cambria Math"/>
                      </a:rPr>
                      <m:t>K</m:t>
                    </m:r>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m:t>
                    </m:r>
                    <m:r>
                      <a:rPr lang="en-US" altLang="zh-CN" i="1">
                        <a:latin typeface="Cambria Math"/>
                      </a:rPr>
                      <m:t>𝑝</m:t>
                    </m:r>
                    <m:r>
                      <a:rPr lang="en-US" altLang="zh-CN" i="1">
                        <a:latin typeface="Cambria Math"/>
                      </a:rPr>
                      <m:t>+</m:t>
                    </m:r>
                    <m:r>
                      <a:rPr lang="zh-CN" altLang="en-US" b="0" i="1" smtClean="0">
                        <a:latin typeface="Cambria Math"/>
                      </a:rPr>
                      <m:t>（</m:t>
                    </m:r>
                    <m:r>
                      <a:rPr lang="en-US" altLang="zh-CN" i="1">
                        <a:latin typeface="Cambria Math"/>
                      </a:rPr>
                      <m:t>𝑆</m:t>
                    </m:r>
                    <m:r>
                      <a:rPr lang="zh-CN" altLang="en-US" i="1">
                        <a:latin typeface="Cambria Math"/>
                      </a:rPr>
                      <m:t>−</m:t>
                    </m:r>
                    <m:r>
                      <a:rPr lang="en-US" altLang="zh-CN" i="1">
                        <a:latin typeface="Cambria Math"/>
                      </a:rPr>
                      <m:t>𝐼</m:t>
                    </m:r>
                    <m:r>
                      <a:rPr lang="zh-CN" altLang="en-US" b="0" i="1" smtClean="0">
                        <a:latin typeface="Cambria Math"/>
                      </a:rPr>
                      <m:t>）</m:t>
                    </m:r>
                  </m:oMath>
                </a14:m>
                <a:r>
                  <a:rPr lang="en-US" altLang="zh-CN" dirty="0"/>
                  <a:t>                   </a:t>
                </a:r>
                <a:endParaRPr lang="zh-CN" altLang="zh-CN" dirty="0"/>
              </a:p>
              <a:p>
                <a:r>
                  <a:rPr lang="zh-CN" altLang="zh-CN" dirty="0"/>
                  <a:t>已知红利率资产：</a:t>
                </a:r>
                <a:endParaRPr lang="en-US" altLang="zh-CN" dirty="0"/>
              </a:p>
              <a:p>
                <a:pPr marL="0" indent="0">
                  <a:buNone/>
                </a:pPr>
                <a:r>
                  <a:rPr lang="en-US" altLang="zh-CN" dirty="0"/>
                  <a:t>                 </a:t>
                </a:r>
                <a14:m>
                  <m:oMath xmlns:m="http://schemas.openxmlformats.org/officeDocument/2006/math">
                    <m:r>
                      <m:rPr>
                        <m:sty m:val="p"/>
                      </m:rPr>
                      <a:rPr lang="en-US" altLang="zh-CN">
                        <a:latin typeface="Cambria Math"/>
                      </a:rPr>
                      <m:t>c</m:t>
                    </m:r>
                    <m:r>
                      <a:rPr lang="en-US" altLang="zh-CN">
                        <a:latin typeface="Cambria Math"/>
                      </a:rPr>
                      <m:t>+</m:t>
                    </m:r>
                    <m:r>
                      <m:rPr>
                        <m:sty m:val="p"/>
                      </m:rPr>
                      <a:rPr lang="en-US" altLang="zh-CN">
                        <a:latin typeface="Cambria Math"/>
                      </a:rPr>
                      <m:t>K</m:t>
                    </m:r>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m:t>
                    </m:r>
                    <m:r>
                      <a:rPr lang="en-US" altLang="zh-CN" i="1">
                        <a:latin typeface="Cambria Math"/>
                      </a:rPr>
                      <m:t>𝑝</m:t>
                    </m:r>
                    <m:r>
                      <a:rPr lang="en-US" altLang="zh-CN" i="1">
                        <a:latin typeface="Cambria Math"/>
                      </a:rPr>
                      <m:t>+</m:t>
                    </m:r>
                    <m:r>
                      <a:rPr lang="en-US" altLang="zh-CN" i="1">
                        <a:latin typeface="Cambria Math"/>
                      </a:rPr>
                      <m:t>𝑆</m:t>
                    </m:r>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𝑞</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oMath>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58</a:t>
            </a:fld>
            <a:endParaRPr lang="zh-CN" altLang="en-US" dirty="0"/>
          </a:p>
        </p:txBody>
      </p:sp>
    </p:spTree>
    <p:extLst>
      <p:ext uri="{BB962C8B-B14F-4D97-AF65-F5344CB8AC3E}">
        <p14:creationId xmlns:p14="http://schemas.microsoft.com/office/powerpoint/2010/main" val="1848625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特殊：我国</a:t>
            </a:r>
            <a:r>
              <a:rPr lang="en-US" altLang="zh-CN" sz="3600" dirty="0"/>
              <a:t>ETF</a:t>
            </a:r>
            <a:r>
              <a:rPr lang="zh-CN" altLang="en-US" sz="3600" dirty="0"/>
              <a:t>期权的</a:t>
            </a:r>
            <a:r>
              <a:rPr lang="en-US" altLang="zh-CN" sz="3600" dirty="0"/>
              <a:t>PCP</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p>
              <a:p>
                <a:endParaRPr lang="en-US" altLang="zh-CN" dirty="0"/>
              </a:p>
              <a:p>
                <a:r>
                  <a:rPr lang="zh-CN" altLang="en-US" dirty="0"/>
                  <a:t>我国</a:t>
                </a:r>
                <a:r>
                  <a:rPr lang="en-US" altLang="zh-CN" dirty="0"/>
                  <a:t>ETF</a:t>
                </a:r>
                <a:r>
                  <a:rPr lang="zh-CN" altLang="en-US" dirty="0"/>
                  <a:t>期权由于受红利保护，其</a:t>
                </a:r>
                <a:r>
                  <a:rPr lang="en-US" altLang="zh-CN" dirty="0"/>
                  <a:t>PCP</a:t>
                </a:r>
                <a:r>
                  <a:rPr lang="zh-CN" altLang="en-US" dirty="0"/>
                  <a:t>平价为</a:t>
                </a:r>
                <a:endParaRPr lang="en-US" altLang="zh-CN" i="1" dirty="0">
                  <a:solidFill>
                    <a:srgbClr val="000000">
                      <a:lumMod val="85000"/>
                      <a:lumOff val="15000"/>
                    </a:srgbClr>
                  </a:solidFill>
                  <a:latin typeface="Cambria Math"/>
                </a:endParaRPr>
              </a:p>
              <a:p>
                <a:pPr marL="0" indent="0">
                  <a:buNone/>
                </a:pPr>
                <a:r>
                  <a:rPr lang="en-US" altLang="zh-CN" b="0" dirty="0">
                    <a:solidFill>
                      <a:srgbClr val="000000">
                        <a:lumMod val="85000"/>
                        <a:lumOff val="15000"/>
                      </a:srgbClr>
                    </a:solidFill>
                  </a:rPr>
                  <a:t>                  </a:t>
                </a:r>
                <a14:m>
                  <m:oMath xmlns:m="http://schemas.openxmlformats.org/officeDocument/2006/math">
                    <m:r>
                      <a:rPr lang="en-US" altLang="zh-CN" b="0" i="1" smtClean="0">
                        <a:solidFill>
                          <a:srgbClr val="000000">
                            <a:lumMod val="85000"/>
                            <a:lumOff val="15000"/>
                          </a:srgbClr>
                        </a:solidFill>
                        <a:latin typeface="Cambria Math"/>
                      </a:rPr>
                      <m:t> </m:t>
                    </m:r>
                    <m:r>
                      <a:rPr lang="en-US" altLang="zh-CN" i="1">
                        <a:solidFill>
                          <a:srgbClr val="000000">
                            <a:lumMod val="85000"/>
                            <a:lumOff val="15000"/>
                          </a:srgbClr>
                        </a:solidFill>
                        <a:latin typeface="Cambria Math"/>
                      </a:rPr>
                      <m:t>𝑐</m:t>
                    </m:r>
                    <m:r>
                      <a:rPr lang="en-US" altLang="zh-CN" i="1">
                        <a:solidFill>
                          <a:srgbClr val="000000">
                            <a:lumMod val="85000"/>
                            <a:lumOff val="15000"/>
                          </a:srgbClr>
                        </a:solidFill>
                        <a:latin typeface="Cambria Math"/>
                      </a:rPr>
                      <m:t>+</m:t>
                    </m:r>
                    <m:r>
                      <a:rPr lang="en-US" altLang="zh-CN" b="0" i="1" smtClean="0">
                        <a:solidFill>
                          <a:srgbClr val="000000">
                            <a:lumMod val="85000"/>
                            <a:lumOff val="15000"/>
                          </a:srgbClr>
                        </a:solidFill>
                        <a:latin typeface="Cambria Math" panose="02040503050406030204" pitchFamily="18" charset="0"/>
                      </a:rPr>
                      <m:t>𝐾</m:t>
                    </m:r>
                    <m:sSup>
                      <m:sSupPr>
                        <m:ctrlPr>
                          <a:rPr lang="en-US" altLang="zh-CN" i="1">
                            <a:solidFill>
                              <a:srgbClr val="000000">
                                <a:lumMod val="85000"/>
                                <a:lumOff val="15000"/>
                              </a:srgbClr>
                            </a:solidFill>
                            <a:latin typeface="Cambria Math" panose="02040503050406030204" pitchFamily="18" charset="0"/>
                          </a:rPr>
                        </m:ctrlPr>
                      </m:sSupPr>
                      <m:e>
                        <m:r>
                          <a:rPr lang="en-US" altLang="zh-CN" i="1">
                            <a:solidFill>
                              <a:srgbClr val="000000">
                                <a:lumMod val="85000"/>
                                <a:lumOff val="15000"/>
                              </a:srgbClr>
                            </a:solidFill>
                            <a:latin typeface="Cambria Math"/>
                          </a:rPr>
                          <m:t>𝑒</m:t>
                        </m:r>
                      </m:e>
                      <m:sup>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𝑟</m:t>
                        </m:r>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𝑇</m:t>
                        </m:r>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𝑡</m:t>
                        </m:r>
                        <m:r>
                          <a:rPr lang="en-US" altLang="zh-CN" i="1">
                            <a:solidFill>
                              <a:srgbClr val="000000">
                                <a:lumMod val="85000"/>
                                <a:lumOff val="15000"/>
                              </a:srgbClr>
                            </a:solidFill>
                            <a:latin typeface="Cambria Math"/>
                          </a:rPr>
                          <m:t>)</m:t>
                        </m:r>
                      </m:sup>
                    </m:sSup>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𝑝</m:t>
                    </m:r>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𝐹</m:t>
                    </m:r>
                    <m:sSup>
                      <m:sSupPr>
                        <m:ctrlPr>
                          <a:rPr lang="en-US" altLang="zh-CN" i="1">
                            <a:solidFill>
                              <a:srgbClr val="000000">
                                <a:lumMod val="85000"/>
                                <a:lumOff val="15000"/>
                              </a:srgbClr>
                            </a:solidFill>
                            <a:latin typeface="Cambria Math" panose="02040503050406030204" pitchFamily="18" charset="0"/>
                          </a:rPr>
                        </m:ctrlPr>
                      </m:sSupPr>
                      <m:e>
                        <m:r>
                          <a:rPr lang="en-US" altLang="zh-CN" i="1">
                            <a:solidFill>
                              <a:srgbClr val="000000">
                                <a:lumMod val="85000"/>
                                <a:lumOff val="15000"/>
                              </a:srgbClr>
                            </a:solidFill>
                            <a:latin typeface="Cambria Math"/>
                          </a:rPr>
                          <m:t>𝑒</m:t>
                        </m:r>
                      </m:e>
                      <m:sup>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𝑟</m:t>
                        </m:r>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𝑇</m:t>
                        </m:r>
                        <m:r>
                          <a:rPr lang="en-US" altLang="zh-CN" i="1">
                            <a:solidFill>
                              <a:srgbClr val="000000">
                                <a:lumMod val="85000"/>
                                <a:lumOff val="15000"/>
                              </a:srgbClr>
                            </a:solidFill>
                            <a:latin typeface="Cambria Math"/>
                          </a:rPr>
                          <m:t>−</m:t>
                        </m:r>
                        <m:r>
                          <a:rPr lang="en-US" altLang="zh-CN" i="1">
                            <a:solidFill>
                              <a:srgbClr val="000000">
                                <a:lumMod val="85000"/>
                                <a:lumOff val="15000"/>
                              </a:srgbClr>
                            </a:solidFill>
                            <a:latin typeface="Cambria Math"/>
                          </a:rPr>
                          <m:t>𝑡</m:t>
                        </m:r>
                        <m:r>
                          <a:rPr lang="en-US" altLang="zh-CN" i="1">
                            <a:solidFill>
                              <a:srgbClr val="000000">
                                <a:lumMod val="85000"/>
                                <a:lumOff val="15000"/>
                              </a:srgbClr>
                            </a:solidFill>
                            <a:latin typeface="Cambria Math"/>
                          </a:rPr>
                          <m:t>)</m:t>
                        </m:r>
                      </m:sup>
                    </m:sSup>
                  </m:oMath>
                </a14:m>
                <a:r>
                  <a:rPr lang="zh-CN" altLang="en-US" dirty="0"/>
                  <a:t>＋</a:t>
                </a:r>
                <a:r>
                  <a:rPr lang="en-US" altLang="zh-CN" dirty="0"/>
                  <a:t>I</a:t>
                </a:r>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59</a:t>
            </a:fld>
            <a:endParaRPr lang="zh-CN" altLang="en-US" dirty="0"/>
          </a:p>
        </p:txBody>
      </p:sp>
    </p:spTree>
    <p:extLst>
      <p:ext uri="{BB962C8B-B14F-4D97-AF65-F5344CB8AC3E}">
        <p14:creationId xmlns:p14="http://schemas.microsoft.com/office/powerpoint/2010/main" val="396869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看跌期权多头的回报与盈亏分布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a:t>
            </a:fld>
            <a:endParaRPr lang="zh-CN" altLang="en-US" dirty="0"/>
          </a:p>
        </p:txBody>
      </p:sp>
      <p:pic>
        <p:nvPicPr>
          <p:cNvPr id="7" name="内容占位符 6">
            <a:extLst>
              <a:ext uri="{FF2B5EF4-FFF2-40B4-BE49-F238E27FC236}">
                <a16:creationId xmlns:a16="http://schemas.microsoft.com/office/drawing/2014/main" id="{5B900A92-8688-4F72-820E-CC082CACE24B}"/>
              </a:ext>
            </a:extLst>
          </p:cNvPr>
          <p:cNvPicPr>
            <a:picLocks noGrp="1" noChangeAspect="1"/>
          </p:cNvPicPr>
          <p:nvPr>
            <p:ph idx="1"/>
          </p:nvPr>
        </p:nvPicPr>
        <p:blipFill>
          <a:blip r:embed="rId2"/>
          <a:stretch>
            <a:fillRect/>
          </a:stretch>
        </p:blipFill>
        <p:spPr>
          <a:xfrm>
            <a:off x="805407" y="1268760"/>
            <a:ext cx="10581185" cy="5255865"/>
          </a:xfrm>
        </p:spPr>
      </p:pic>
    </p:spTree>
    <p:extLst>
      <p:ext uri="{BB962C8B-B14F-4D97-AF65-F5344CB8AC3E}">
        <p14:creationId xmlns:p14="http://schemas.microsoft.com/office/powerpoint/2010/main" val="2905661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PCP</a:t>
            </a:r>
            <a:r>
              <a:rPr lang="zh-CN" altLang="en-US" dirty="0"/>
              <a:t>应用：期权隐含的远期价格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dirty="0"/>
                  <a:t>通用方法：</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a:rPr>
                        <m:t>F</m:t>
                      </m:r>
                      <m:r>
                        <a:rPr lang="en-US" altLang="zh-CN">
                          <a:latin typeface="Cambria Math"/>
                        </a:rPr>
                        <m:t>=</m:t>
                      </m:r>
                      <m:d>
                        <m:dPr>
                          <m:begChr m:val="（"/>
                          <m:endChr m:val="）"/>
                          <m:ctrlPr>
                            <a:rPr lang="zh-CN" altLang="zh-CN" i="1">
                              <a:latin typeface="Cambria Math" panose="02040503050406030204" pitchFamily="18" charset="0"/>
                            </a:rPr>
                          </m:ctrlPr>
                        </m:dPr>
                        <m:e>
                          <m:r>
                            <m:rPr>
                              <m:sty m:val="p"/>
                            </m:rPr>
                            <a:rPr lang="en-US" altLang="zh-CN">
                              <a:latin typeface="Cambria Math"/>
                            </a:rPr>
                            <m:t>c</m:t>
                          </m:r>
                          <m:r>
                            <a:rPr lang="en-US" altLang="zh-CN" i="1">
                              <a:latin typeface="Cambria Math"/>
                            </a:rPr>
                            <m:t>−</m:t>
                          </m:r>
                          <m:r>
                            <m:rPr>
                              <m:sty m:val="p"/>
                            </m:rPr>
                            <a:rPr lang="en-US" altLang="zh-CN">
                              <a:latin typeface="Cambria Math"/>
                            </a:rPr>
                            <m:t>p</m:t>
                          </m:r>
                        </m:e>
                      </m:d>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m:t>
                      </m:r>
                      <m:r>
                        <a:rPr lang="en-US" altLang="zh-CN" i="1">
                          <a:latin typeface="Cambria Math"/>
                        </a:rPr>
                        <m:t>𝐾</m:t>
                      </m:r>
                    </m:oMath>
                  </m:oMathPara>
                </a14:m>
                <a:endParaRPr lang="en-US" altLang="zh-CN" dirty="0"/>
              </a:p>
              <a:p>
                <a:pPr>
                  <a:buFont typeface="Wingdings" pitchFamily="2" charset="2"/>
                  <a:buChar char="p"/>
                </a:pPr>
                <a:r>
                  <a:rPr lang="zh-CN" altLang="en-US" dirty="0"/>
                  <a:t>我国</a:t>
                </a:r>
                <a:r>
                  <a:rPr lang="en-US" altLang="zh-CN" dirty="0"/>
                  <a:t>ETF</a:t>
                </a:r>
                <a:r>
                  <a:rPr lang="zh-CN" altLang="en-US" dirty="0"/>
                  <a:t>特殊方法</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a:rPr>
                        <m:t>F</m:t>
                      </m:r>
                      <m:r>
                        <a:rPr lang="en-US" altLang="zh-CN">
                          <a:latin typeface="Cambria Math"/>
                        </a:rPr>
                        <m:t>=</m:t>
                      </m:r>
                      <m:d>
                        <m:dPr>
                          <m:begChr m:val="（"/>
                          <m:endChr m:val="）"/>
                          <m:ctrlPr>
                            <a:rPr lang="zh-CN" altLang="zh-CN" i="1">
                              <a:latin typeface="Cambria Math" panose="02040503050406030204" pitchFamily="18" charset="0"/>
                            </a:rPr>
                          </m:ctrlPr>
                        </m:dPr>
                        <m:e>
                          <m:r>
                            <m:rPr>
                              <m:sty m:val="p"/>
                            </m:rPr>
                            <a:rPr lang="en-US" altLang="zh-CN">
                              <a:latin typeface="Cambria Math"/>
                            </a:rPr>
                            <m:t>c</m:t>
                          </m:r>
                          <m:r>
                            <a:rPr lang="en-US" altLang="zh-CN" i="1">
                              <a:latin typeface="Cambria Math"/>
                            </a:rPr>
                            <m:t>−</m:t>
                          </m:r>
                          <m:r>
                            <m:rPr>
                              <m:sty m:val="p"/>
                            </m:rPr>
                            <a:rPr lang="en-US" altLang="zh-CN">
                              <a:latin typeface="Cambria Math"/>
                            </a:rPr>
                            <m:t>p</m:t>
                          </m:r>
                        </m:e>
                      </m:d>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m:t>
                      </m:r>
                      <m:r>
                        <a:rPr lang="en-US" altLang="zh-CN" i="1">
                          <a:latin typeface="Cambria Math"/>
                        </a:rPr>
                        <m:t>𝐾</m:t>
                      </m:r>
                      <m:r>
                        <a:rPr lang="en-US" altLang="zh-CN" i="1">
                          <a:latin typeface="Cambria Math"/>
                        </a:rPr>
                        <m:t>−</m:t>
                      </m:r>
                      <m:r>
                        <a:rPr lang="en-US" altLang="zh-CN" i="1">
                          <a:latin typeface="Cambria Math"/>
                        </a:rPr>
                        <m:t>𝐼</m:t>
                      </m:r>
                      <m:sSup>
                        <m:sSupPr>
                          <m:ctrlPr>
                            <a:rPr lang="zh-CN" altLang="zh-CN" i="1">
                              <a:latin typeface="Cambria Math" panose="02040503050406030204" pitchFamily="18" charset="0"/>
                            </a:rPr>
                          </m:ctrlPr>
                        </m:sSupPr>
                        <m:e>
                          <m:r>
                            <a:rPr lang="en-US" altLang="zh-CN" i="1">
                              <a:latin typeface="Cambria Math"/>
                            </a:rPr>
                            <m:t>𝑒</m:t>
                          </m:r>
                        </m:e>
                        <m:sup>
                          <m:r>
                            <a:rPr lang="en-US" altLang="zh-CN" i="1">
                              <a:latin typeface="Cambria Math"/>
                            </a:rPr>
                            <m:t>𝑟</m:t>
                          </m:r>
                          <m:d>
                            <m:dPr>
                              <m:ctrlPr>
                                <a:rPr lang="zh-CN"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oMath>
                  </m:oMathPara>
                </a14:m>
                <a:endParaRPr lang="en-US" altLang="zh-CN" dirty="0"/>
              </a:p>
              <a:p>
                <a:pPr>
                  <a:buFont typeface="Wingdings" pitchFamily="2" charset="2"/>
                  <a:buChar char="p"/>
                </a:pPr>
                <a:r>
                  <a:rPr lang="zh-CN" altLang="en-US" dirty="0"/>
                  <a:t>选择流动性好的接近平价的</a:t>
                </a:r>
                <a:r>
                  <a:rPr lang="en-US" altLang="zh-CN" dirty="0"/>
                  <a:t>K</a:t>
                </a:r>
                <a:r>
                  <a:rPr lang="zh-CN" altLang="en-US" dirty="0"/>
                  <a:t>，用上述算出</a:t>
                </a:r>
                <a:r>
                  <a:rPr lang="en-US" altLang="zh-CN" dirty="0"/>
                  <a:t>F</a:t>
                </a:r>
              </a:p>
              <a:p>
                <a:endParaRPr lang="en-US" altLang="zh-CN" dirty="0"/>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60</a:t>
            </a:fld>
            <a:endParaRPr lang="zh-CN" altLang="en-US" dirty="0"/>
          </a:p>
        </p:txBody>
      </p:sp>
    </p:spTree>
    <p:extLst>
      <p:ext uri="{BB962C8B-B14F-4D97-AF65-F5344CB8AC3E}">
        <p14:creationId xmlns:p14="http://schemas.microsoft.com/office/powerpoint/2010/main" val="9484927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2800" dirty="0"/>
              <a:t>期权隐含期货价格与市场期货价格的</a:t>
            </a:r>
            <a:r>
              <a:rPr lang="zh-CN" altLang="en-US" sz="2800" dirty="0">
                <a:solidFill>
                  <a:srgbClr val="FF0000"/>
                </a:solidFill>
              </a:rPr>
              <a:t>偏差</a:t>
            </a:r>
            <a:br>
              <a:rPr lang="en-US" altLang="zh-CN" sz="2800" dirty="0"/>
            </a:br>
            <a:r>
              <a:rPr lang="zh-CN" altLang="en-US" sz="2800" dirty="0"/>
              <a:t>（</a:t>
            </a:r>
            <a:r>
              <a:rPr lang="en-US" altLang="zh-CN" sz="2800" dirty="0"/>
              <a:t>2020.2.10</a:t>
            </a:r>
            <a:r>
              <a:rPr lang="zh-CN" altLang="en-US" sz="2800" dirty="0"/>
              <a:t>沪深</a:t>
            </a:r>
            <a:r>
              <a:rPr lang="en-US" altLang="zh-CN" sz="2800" dirty="0"/>
              <a:t>300</a:t>
            </a:r>
            <a:r>
              <a:rPr lang="zh-CN" altLang="en-US" sz="2800" dirty="0"/>
              <a:t>股指期权）</a:t>
            </a:r>
          </a:p>
        </p:txBody>
      </p:sp>
      <mc:AlternateContent xmlns:mc="http://schemas.openxmlformats.org/markup-compatibility/2006" xmlns:a14="http://schemas.microsoft.com/office/drawing/2010/main">
        <mc:Choice Requires="a14">
          <p:graphicFrame>
            <p:nvGraphicFramePr>
              <p:cNvPr id="5" name="内容占位符 4"/>
              <p:cNvGraphicFramePr>
                <a:graphicFrameLocks noGrp="1"/>
              </p:cNvGraphicFramePr>
              <p:nvPr>
                <p:ph idx="1"/>
                <p:extLst>
                  <p:ext uri="{D42A27DB-BD31-4B8C-83A1-F6EECF244321}">
                    <p14:modId xmlns:p14="http://schemas.microsoft.com/office/powerpoint/2010/main" val="1340243953"/>
                  </p:ext>
                </p:extLst>
              </p:nvPr>
            </p:nvGraphicFramePr>
            <p:xfrm>
              <a:off x="623391" y="1196750"/>
              <a:ext cx="11005710" cy="5328600"/>
            </p:xfrm>
            <a:graphic>
              <a:graphicData uri="http://schemas.openxmlformats.org/drawingml/2006/table">
                <a:tbl>
                  <a:tblPr firstRow="1" firstCol="1" bandRow="1"/>
                  <a:tblGrid>
                    <a:gridCol w="1834285">
                      <a:extLst>
                        <a:ext uri="{9D8B030D-6E8A-4147-A177-3AD203B41FA5}">
                          <a16:colId xmlns:a16="http://schemas.microsoft.com/office/drawing/2014/main" val="20000"/>
                        </a:ext>
                      </a:extLst>
                    </a:gridCol>
                    <a:gridCol w="1834285">
                      <a:extLst>
                        <a:ext uri="{9D8B030D-6E8A-4147-A177-3AD203B41FA5}">
                          <a16:colId xmlns:a16="http://schemas.microsoft.com/office/drawing/2014/main" val="20001"/>
                        </a:ext>
                      </a:extLst>
                    </a:gridCol>
                    <a:gridCol w="1834285">
                      <a:extLst>
                        <a:ext uri="{9D8B030D-6E8A-4147-A177-3AD203B41FA5}">
                          <a16:colId xmlns:a16="http://schemas.microsoft.com/office/drawing/2014/main" val="20002"/>
                        </a:ext>
                      </a:extLst>
                    </a:gridCol>
                    <a:gridCol w="1834285">
                      <a:extLst>
                        <a:ext uri="{9D8B030D-6E8A-4147-A177-3AD203B41FA5}">
                          <a16:colId xmlns:a16="http://schemas.microsoft.com/office/drawing/2014/main" val="20003"/>
                        </a:ext>
                      </a:extLst>
                    </a:gridCol>
                    <a:gridCol w="1834285">
                      <a:extLst>
                        <a:ext uri="{9D8B030D-6E8A-4147-A177-3AD203B41FA5}">
                          <a16:colId xmlns:a16="http://schemas.microsoft.com/office/drawing/2014/main" val="20004"/>
                        </a:ext>
                      </a:extLst>
                    </a:gridCol>
                    <a:gridCol w="1834285">
                      <a:extLst>
                        <a:ext uri="{9D8B030D-6E8A-4147-A177-3AD203B41FA5}">
                          <a16:colId xmlns:a16="http://schemas.microsoft.com/office/drawing/2014/main" val="20005"/>
                        </a:ext>
                      </a:extLst>
                    </a:gridCol>
                  </a:tblGrid>
                  <a:tr h="355240">
                    <a:tc>
                      <a:txBody>
                        <a:bodyPr/>
                        <a:lstStyle/>
                        <a:p>
                          <a:pPr algn="ctr">
                            <a:lnSpc>
                              <a:spcPts val="1575"/>
                            </a:lnSpc>
                            <a:spcAft>
                              <a:spcPts val="0"/>
                            </a:spcAft>
                          </a:pPr>
                          <a:r>
                            <a:rPr lang="zh-CN" sz="1400" b="1" kern="0" dirty="0">
                              <a:solidFill>
                                <a:srgbClr val="000000"/>
                              </a:solidFill>
                              <a:effectLst/>
                              <a:latin typeface="方正黑体_GBK"/>
                              <a:ea typeface="方正书宋_GBK"/>
                              <a:cs typeface="Times New Roman"/>
                            </a:rPr>
                            <a:t>行权价</a:t>
                          </a:r>
                          <a:endParaRPr lang="zh-CN" sz="2400" b="1"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14:m>
                            <m:oMathPara xmlns:m="http://schemas.openxmlformats.org/officeDocument/2006/math">
                              <m:oMathParaPr>
                                <m:jc m:val="centerGroup"/>
                              </m:oMathParaPr>
                              <m:oMath xmlns:m="http://schemas.openxmlformats.org/officeDocument/2006/math">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14:m>
                            <m:oMathPara xmlns:m="http://schemas.openxmlformats.org/officeDocument/2006/math">
                              <m:oMathParaPr>
                                <m:jc m:val="centerGroup"/>
                              </m:oMathParaPr>
                              <m:oMath xmlns:m="http://schemas.openxmlformats.org/officeDocument/2006/math">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0" dirty="0">
                              <a:solidFill>
                                <a:srgbClr val="000000"/>
                              </a:solidFill>
                              <a:effectLst/>
                              <a:latin typeface="方正黑体_GBK"/>
                              <a:ea typeface="方正书宋_GBK"/>
                              <a:cs typeface="Times New Roman"/>
                            </a:rPr>
                            <a:t>行权价</a:t>
                          </a:r>
                          <a:endParaRPr lang="zh-CN" sz="2400" b="1"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14:m>
                            <m:oMathPara xmlns:m="http://schemas.openxmlformats.org/officeDocument/2006/math">
                              <m:oMathParaPr>
                                <m:jc m:val="centerGroup"/>
                              </m:oMathParaPr>
                              <m:oMath xmlns:m="http://schemas.openxmlformats.org/officeDocument/2006/math">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14:m>
                            <m:oMathPara xmlns:m="http://schemas.openxmlformats.org/officeDocument/2006/math">
                              <m:oMathParaPr>
                                <m:jc m:val="centerGroup"/>
                              </m:oMathParaPr>
                              <m:oMath xmlns:m="http://schemas.openxmlformats.org/officeDocument/2006/math">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r>
                                  <a:rPr lang="en-US" sz="1400" b="1" i="1" kern="0">
                                    <a:solidFill>
                                      <a:srgbClr val="000000"/>
                                    </a:solidFill>
                                    <a:effectLst/>
                                    <a:latin typeface="Cambria Math"/>
                                    <a:ea typeface="方正书宋_GBK"/>
                                    <a:cs typeface="Times New Roman"/>
                                  </a:rPr>
                                  <m:t>)/</m:t>
                                </m:r>
                                <m:acc>
                                  <m:accPr>
                                    <m:chr m:val="̅"/>
                                    <m:ctrlPr>
                                      <a:rPr lang="zh-CN" sz="1400" b="1" i="1" kern="0">
                                        <a:solidFill>
                                          <a:srgbClr val="000000"/>
                                        </a:solidFill>
                                        <a:effectLst/>
                                        <a:latin typeface="Cambria Math" panose="02040503050406030204" pitchFamily="18" charset="0"/>
                                        <a:ea typeface="Cambria Math"/>
                                        <a:cs typeface="Times New Roman"/>
                                      </a:rPr>
                                    </m:ctrlPr>
                                  </m:accPr>
                                  <m:e>
                                    <m:r>
                                      <a:rPr lang="en-US" sz="1400" b="1" i="1" kern="0">
                                        <a:solidFill>
                                          <a:srgbClr val="000000"/>
                                        </a:solidFill>
                                        <a:effectLst/>
                                        <a:latin typeface="Cambria Math"/>
                                        <a:ea typeface="方正书宋_GBK"/>
                                        <a:cs typeface="Times New Roman"/>
                                      </a:rPr>
                                      <m:t>𝑭</m:t>
                                    </m:r>
                                  </m:e>
                                </m:acc>
                              </m:oMath>
                            </m:oMathPara>
                          </a14:m>
                          <a:endParaRPr lang="zh-CN" sz="2400" b="1"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3300.00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3895.0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0.09%</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4000.00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3899.1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0.20%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3350.00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4050.00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3895.5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3400.00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3897.1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0.15%</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4100.00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3450.00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3891.9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4150.00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3896.8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0.14%</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3500.00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3896.7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0.14%</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4200.00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3895.2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3550.00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3892.2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0.02%</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4250.00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3885.5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-0.15%</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3600.00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3895.4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4300.00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3892.3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0.02%</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3650.00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4350.00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3876.9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-0.37%</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3700.00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3897.3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0.15%</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4400.00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3888.6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-0.07%</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3750.00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3898.5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0.18%</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4450.00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3891.8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3800.00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4500.00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3892.4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0.03%</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3850.00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3896.6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4550.00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3891.5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0.00%</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55240">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3900.00 </a:t>
                          </a:r>
                          <a:endParaRPr lang="zh-CN" sz="1600" b="0" kern="100" dirty="0">
                            <a:solidFill>
                              <a:srgbClr val="FF000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3897.6 </a:t>
                          </a:r>
                          <a:endParaRPr lang="zh-CN" sz="1600" b="0" kern="100" dirty="0">
                            <a:solidFill>
                              <a:srgbClr val="FF000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0.16%</a:t>
                          </a:r>
                          <a:endParaRPr lang="zh-CN" sz="1600" b="0" kern="100" dirty="0">
                            <a:solidFill>
                              <a:srgbClr val="FF000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4600.00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3887.3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3950.00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3896.4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4650.00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3892.1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0.02%</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mc:Choice>
        <mc:Fallback xmlns="">
          <p:graphicFrame>
            <p:nvGraphicFramePr>
              <p:cNvPr id="5" name="内容占位符 4"/>
              <p:cNvGraphicFramePr>
                <a:graphicFrameLocks noGrp="1"/>
              </p:cNvGraphicFramePr>
              <p:nvPr>
                <p:ph idx="1"/>
                <p:extLst>
                  <p:ext uri="{D42A27DB-BD31-4B8C-83A1-F6EECF244321}">
                    <p14:modId xmlns:p14="http://schemas.microsoft.com/office/powerpoint/2010/main" val="1340243953"/>
                  </p:ext>
                </p:extLst>
              </p:nvPr>
            </p:nvGraphicFramePr>
            <p:xfrm>
              <a:off x="623391" y="1196750"/>
              <a:ext cx="11005710" cy="5328600"/>
            </p:xfrm>
            <a:graphic>
              <a:graphicData uri="http://schemas.openxmlformats.org/drawingml/2006/table">
                <a:tbl>
                  <a:tblPr firstRow="1" firstCol="1" bandRow="1"/>
                  <a:tblGrid>
                    <a:gridCol w="1834285">
                      <a:extLst>
                        <a:ext uri="{9D8B030D-6E8A-4147-A177-3AD203B41FA5}">
                          <a16:colId xmlns:a16="http://schemas.microsoft.com/office/drawing/2014/main" val="20000"/>
                        </a:ext>
                      </a:extLst>
                    </a:gridCol>
                    <a:gridCol w="1834285">
                      <a:extLst>
                        <a:ext uri="{9D8B030D-6E8A-4147-A177-3AD203B41FA5}">
                          <a16:colId xmlns:a16="http://schemas.microsoft.com/office/drawing/2014/main" val="20001"/>
                        </a:ext>
                      </a:extLst>
                    </a:gridCol>
                    <a:gridCol w="1834285">
                      <a:extLst>
                        <a:ext uri="{9D8B030D-6E8A-4147-A177-3AD203B41FA5}">
                          <a16:colId xmlns:a16="http://schemas.microsoft.com/office/drawing/2014/main" val="20002"/>
                        </a:ext>
                      </a:extLst>
                    </a:gridCol>
                    <a:gridCol w="1834285">
                      <a:extLst>
                        <a:ext uri="{9D8B030D-6E8A-4147-A177-3AD203B41FA5}">
                          <a16:colId xmlns:a16="http://schemas.microsoft.com/office/drawing/2014/main" val="20003"/>
                        </a:ext>
                      </a:extLst>
                    </a:gridCol>
                    <a:gridCol w="1834285">
                      <a:extLst>
                        <a:ext uri="{9D8B030D-6E8A-4147-A177-3AD203B41FA5}">
                          <a16:colId xmlns:a16="http://schemas.microsoft.com/office/drawing/2014/main" val="20004"/>
                        </a:ext>
                      </a:extLst>
                    </a:gridCol>
                    <a:gridCol w="1834285">
                      <a:extLst>
                        <a:ext uri="{9D8B030D-6E8A-4147-A177-3AD203B41FA5}">
                          <a16:colId xmlns:a16="http://schemas.microsoft.com/office/drawing/2014/main" val="20005"/>
                        </a:ext>
                      </a:extLst>
                    </a:gridCol>
                  </a:tblGrid>
                  <a:tr h="355240">
                    <a:tc>
                      <a:txBody>
                        <a:bodyPr/>
                        <a:lstStyle/>
                        <a:p>
                          <a:pPr algn="ctr">
                            <a:lnSpc>
                              <a:spcPts val="1575"/>
                            </a:lnSpc>
                            <a:spcAft>
                              <a:spcPts val="0"/>
                            </a:spcAft>
                          </a:pPr>
                          <a:r>
                            <a:rPr lang="zh-CN" sz="1400" b="1" kern="0" dirty="0">
                              <a:solidFill>
                                <a:srgbClr val="000000"/>
                              </a:solidFill>
                              <a:effectLst/>
                              <a:latin typeface="方正黑体_GBK"/>
                              <a:ea typeface="方正书宋_GBK"/>
                              <a:cs typeface="Times New Roman"/>
                            </a:rPr>
                            <a:t>行权价</a:t>
                          </a:r>
                          <a:endParaRPr lang="zh-CN" sz="2400" b="1"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100000" t="-1724" r="-400332" b="-1427586"/>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00000" t="-1724" r="-300332" b="-1427586"/>
                          </a:stretch>
                        </a:blipFill>
                      </a:tcPr>
                    </a:tc>
                    <a:tc>
                      <a:txBody>
                        <a:bodyPr/>
                        <a:lstStyle/>
                        <a:p>
                          <a:pPr algn="ctr">
                            <a:lnSpc>
                              <a:spcPts val="1575"/>
                            </a:lnSpc>
                            <a:spcAft>
                              <a:spcPts val="0"/>
                            </a:spcAft>
                          </a:pPr>
                          <a:r>
                            <a:rPr lang="zh-CN" sz="1400" b="1" kern="0" dirty="0">
                              <a:solidFill>
                                <a:srgbClr val="000000"/>
                              </a:solidFill>
                              <a:effectLst/>
                              <a:latin typeface="方正黑体_GBK"/>
                              <a:ea typeface="方正书宋_GBK"/>
                              <a:cs typeface="Times New Roman"/>
                            </a:rPr>
                            <a:t>行权价</a:t>
                          </a:r>
                          <a:endParaRPr lang="zh-CN" sz="2400" b="1"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00000" t="-1724" r="-100332" b="-1427586"/>
                          </a:stretch>
                        </a:blipFill>
                      </a:tcPr>
                    </a:tc>
                    <a:tc>
                      <a:txBody>
                        <a:bodyPr/>
                        <a:lstStyle/>
                        <a:p>
                          <a:endParaRPr lang="zh-CN"/>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500000" t="-1724" r="-332" b="-1427586"/>
                          </a:stretch>
                        </a:blipFill>
                      </a:tcPr>
                    </a:tc>
                    <a:extLst>
                      <a:ext uri="{0D108BD9-81ED-4DB2-BD59-A6C34878D82A}">
                        <a16:rowId xmlns:a16="http://schemas.microsoft.com/office/drawing/2014/main" val="10000"/>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3300.00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3895.0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0.09%</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4000.00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3899.1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0.20%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3350.00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4050.00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3895.5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3400.00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3897.1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0.15%</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4100.00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3450.00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3891.9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4150.00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3896.8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0.14%</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3500.00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3896.7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0.14%</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4200.00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3895.2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3550.00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3892.2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0.02%</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4250.00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3885.5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-0.15%</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3600.00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3895.4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0.10%</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4300.00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3892.3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0.02%</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3650.00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3895.6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4350.00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3876.9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-0.37%</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3700.00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3897.3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0.15%</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4400.00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3888.6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-0.07%</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3750.00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3898.5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0.18%</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4450.00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3891.8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0.01%</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3800.00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3896.5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4500.00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3892.4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0.03%</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55240">
                    <a:tc>
                      <a:txBody>
                        <a:bodyPr/>
                        <a:lstStyle/>
                        <a:p>
                          <a:pPr algn="ctr">
                            <a:lnSpc>
                              <a:spcPts val="1575"/>
                            </a:lnSpc>
                            <a:spcAft>
                              <a:spcPts val="0"/>
                            </a:spcAft>
                          </a:pPr>
                          <a:r>
                            <a:rPr lang="en-US" sz="1800" b="0" kern="100">
                              <a:solidFill>
                                <a:srgbClr val="000000"/>
                              </a:solidFill>
                              <a:effectLst/>
                              <a:latin typeface="Calibri"/>
                              <a:ea typeface="宋体"/>
                              <a:cs typeface="Times New Roman"/>
                            </a:rPr>
                            <a:t>3850.00 </a:t>
                          </a:r>
                          <a:endParaRPr lang="zh-CN" sz="1600" b="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3896.6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4550.00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3891.5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0.00%</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55240">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3900.00 </a:t>
                          </a:r>
                          <a:endParaRPr lang="zh-CN" sz="1600" b="0" kern="100" dirty="0">
                            <a:solidFill>
                              <a:srgbClr val="FF0000"/>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3897.6 </a:t>
                          </a:r>
                          <a:endParaRPr lang="zh-CN" sz="1600" b="0" kern="100" dirty="0">
                            <a:solidFill>
                              <a:srgbClr val="FF000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FF0000"/>
                              </a:solidFill>
                              <a:effectLst/>
                              <a:latin typeface="Calibri"/>
                              <a:ea typeface="宋体"/>
                              <a:cs typeface="Times New Roman"/>
                            </a:rPr>
                            <a:t>0.16%</a:t>
                          </a:r>
                          <a:endParaRPr lang="zh-CN" sz="1600" b="0" kern="100" dirty="0">
                            <a:solidFill>
                              <a:srgbClr val="FF0000"/>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4600.00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3887.3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-0.11%</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55240">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3950.00 </a:t>
                          </a:r>
                          <a:endParaRPr lang="zh-CN" sz="1600" b="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3896.4 </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a:solidFill>
                                <a:srgbClr val="000000"/>
                              </a:solidFill>
                              <a:effectLst/>
                              <a:latin typeface="Calibri"/>
                              <a:ea typeface="宋体"/>
                              <a:cs typeface="Times New Roman"/>
                            </a:rPr>
                            <a:t>0.13%</a:t>
                          </a:r>
                          <a:endParaRPr lang="zh-CN" sz="1600" b="0" kern="10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4650.00 </a:t>
                          </a:r>
                          <a:endParaRPr lang="zh-CN" sz="1600" b="0" kern="100" dirty="0">
                            <a:effectLst/>
                            <a:latin typeface="Calibri"/>
                            <a:ea typeface="宋体"/>
                            <a:cs typeface="Times New Roman"/>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3892.1 </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800" b="0" kern="100" dirty="0">
                              <a:solidFill>
                                <a:srgbClr val="000000"/>
                              </a:solidFill>
                              <a:effectLst/>
                              <a:latin typeface="Calibri"/>
                              <a:ea typeface="宋体"/>
                              <a:cs typeface="Times New Roman"/>
                            </a:rPr>
                            <a:t>0.02%</a:t>
                          </a:r>
                          <a:endParaRPr lang="zh-CN" sz="1600" b="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61</a:t>
            </a:fld>
            <a:endParaRPr lang="zh-CN" altLang="en-US" dirty="0"/>
          </a:p>
        </p:txBody>
      </p:sp>
    </p:spTree>
    <p:extLst>
      <p:ext uri="{BB962C8B-B14F-4D97-AF65-F5344CB8AC3E}">
        <p14:creationId xmlns:p14="http://schemas.microsoft.com/office/powerpoint/2010/main" val="1235597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PCP</a:t>
            </a:r>
            <a:r>
              <a:rPr lang="zh-CN" altLang="en-US" dirty="0"/>
              <a:t>应用：期权隐含的</a:t>
            </a:r>
            <a:r>
              <a:rPr lang="en-US" altLang="zh-CN" dirty="0"/>
              <a:t>S</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767408" y="1340768"/>
                <a:ext cx="10801200" cy="5184576"/>
              </a:xfrm>
            </p:spPr>
            <p:txBody>
              <a:bodyPr/>
              <a:lstStyle/>
              <a:p>
                <a:pPr>
                  <a:buClr>
                    <a:srgbClr val="35742A">
                      <a:lumMod val="75000"/>
                    </a:srgbClr>
                  </a:buClr>
                  <a:buFont typeface="Wingdings" pitchFamily="2" charset="2"/>
                  <a:buChar char="l"/>
                </a:pPr>
                <a:r>
                  <a:rPr lang="zh-CN" altLang="en-US" dirty="0">
                    <a:solidFill>
                      <a:srgbClr val="000000">
                        <a:lumMod val="85000"/>
                        <a:lumOff val="15000"/>
                      </a:srgbClr>
                    </a:solidFill>
                  </a:rPr>
                  <a:t>如我国</a:t>
                </a:r>
                <a:r>
                  <a:rPr lang="en-US" altLang="zh-CN" dirty="0">
                    <a:solidFill>
                      <a:srgbClr val="000000">
                        <a:lumMod val="85000"/>
                        <a:lumOff val="15000"/>
                      </a:srgbClr>
                    </a:solidFill>
                  </a:rPr>
                  <a:t>ETF</a:t>
                </a:r>
                <a:r>
                  <a:rPr lang="zh-CN" altLang="en-US" dirty="0">
                    <a:solidFill>
                      <a:srgbClr val="000000">
                        <a:lumMod val="85000"/>
                        <a:lumOff val="15000"/>
                      </a:srgbClr>
                    </a:solidFill>
                  </a:rPr>
                  <a:t>期权</a:t>
                </a:r>
                <a:endParaRPr lang="en-US" altLang="zh-CN" dirty="0">
                  <a:solidFill>
                    <a:srgbClr val="000000">
                      <a:lumMod val="85000"/>
                      <a:lumOff val="15000"/>
                    </a:srgbClr>
                  </a:solidFill>
                </a:endParaRPr>
              </a:p>
              <a:p>
                <a:pPr marL="0" indent="0">
                  <a:buClr>
                    <a:srgbClr val="35742A">
                      <a:lumMod val="75000"/>
                    </a:srgbClr>
                  </a:buClr>
                  <a:buNone/>
                </a:pPr>
                <a:r>
                  <a:rPr lang="en-US" altLang="zh-CN" dirty="0">
                    <a:solidFill>
                      <a:srgbClr val="000000">
                        <a:lumMod val="85000"/>
                        <a:lumOff val="15000"/>
                      </a:srgbClr>
                    </a:solidFill>
                  </a:rPr>
                  <a:t>                       S=</a:t>
                </a:r>
                <a14:m>
                  <m:oMath xmlns:m="http://schemas.openxmlformats.org/officeDocument/2006/math">
                    <m:r>
                      <m:rPr>
                        <m:sty m:val="p"/>
                      </m:rPr>
                      <a:rPr lang="en-US" altLang="zh-CN" dirty="0">
                        <a:solidFill>
                          <a:srgbClr val="000000">
                            <a:lumMod val="85000"/>
                            <a:lumOff val="15000"/>
                          </a:srgbClr>
                        </a:solidFill>
                        <a:latin typeface="Cambria Math"/>
                      </a:rPr>
                      <m:t>c</m:t>
                    </m:r>
                    <m:r>
                      <a:rPr lang="en-US" altLang="zh-CN" b="0" i="1" dirty="0" smtClean="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𝑝</m:t>
                    </m:r>
                    <m:r>
                      <a:rPr lang="en-US" altLang="zh-CN" dirty="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𝐾</m:t>
                    </m:r>
                    <m:sSup>
                      <m:sSupPr>
                        <m:ctrlPr>
                          <a:rPr lang="en-US" altLang="zh-CN" i="1" dirty="0">
                            <a:solidFill>
                              <a:srgbClr val="000000">
                                <a:lumMod val="85000"/>
                                <a:lumOff val="15000"/>
                              </a:srgbClr>
                            </a:solidFill>
                            <a:latin typeface="Cambria Math" panose="02040503050406030204" pitchFamily="18" charset="0"/>
                          </a:rPr>
                        </m:ctrlPr>
                      </m:sSupPr>
                      <m:e>
                        <m:r>
                          <a:rPr lang="en-US" altLang="zh-CN" i="1" dirty="0">
                            <a:solidFill>
                              <a:srgbClr val="000000">
                                <a:lumMod val="85000"/>
                                <a:lumOff val="15000"/>
                              </a:srgbClr>
                            </a:solidFill>
                            <a:latin typeface="Cambria Math"/>
                          </a:rPr>
                          <m:t>𝑒</m:t>
                        </m:r>
                      </m:e>
                      <m:sup>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𝑟</m:t>
                        </m:r>
                        <m:d>
                          <m:dPr>
                            <m:ctrlPr>
                              <a:rPr lang="en-US" altLang="zh-CN" i="1" dirty="0">
                                <a:solidFill>
                                  <a:srgbClr val="000000">
                                    <a:lumMod val="85000"/>
                                    <a:lumOff val="15000"/>
                                  </a:srgbClr>
                                </a:solidFill>
                                <a:latin typeface="Cambria Math" panose="02040503050406030204" pitchFamily="18" charset="0"/>
                              </a:rPr>
                            </m:ctrlPr>
                          </m:dPr>
                          <m:e>
                            <m:r>
                              <a:rPr lang="en-US" altLang="zh-CN" i="1" dirty="0">
                                <a:solidFill>
                                  <a:srgbClr val="000000">
                                    <a:lumMod val="85000"/>
                                    <a:lumOff val="15000"/>
                                  </a:srgbClr>
                                </a:solidFill>
                                <a:latin typeface="Cambria Math"/>
                              </a:rPr>
                              <m:t>𝑇</m:t>
                            </m:r>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𝑡</m:t>
                            </m:r>
                          </m:e>
                        </m:d>
                      </m:sup>
                    </m:sSup>
                  </m:oMath>
                </a14:m>
                <a:endParaRPr lang="en-US" altLang="zh-CN" dirty="0">
                  <a:solidFill>
                    <a:srgbClr val="000000">
                      <a:lumMod val="85000"/>
                      <a:lumOff val="15000"/>
                    </a:srgbClr>
                  </a:solidFill>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767408" y="1340768"/>
                <a:ext cx="10801200" cy="5184576"/>
              </a:xfrm>
              <a:blipFill>
                <a:blip r:embed="rId2"/>
                <a:stretch>
                  <a:fillRect l="-508"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62</a:t>
            </a:fld>
            <a:endParaRPr lang="zh-CN" altLang="en-US" dirty="0"/>
          </a:p>
        </p:txBody>
      </p:sp>
    </p:spTree>
    <p:extLst>
      <p:ext uri="{BB962C8B-B14F-4D97-AF65-F5344CB8AC3E}">
        <p14:creationId xmlns:p14="http://schemas.microsoft.com/office/powerpoint/2010/main" val="3021627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无红利资产美式期权</a:t>
            </a:r>
            <a:r>
              <a:rPr lang="en-US" altLang="zh-CN" dirty="0"/>
              <a:t>PCP</a:t>
            </a:r>
            <a:endParaRPr lang="zh-CN" altLang="en-US" dirty="0"/>
          </a:p>
        </p:txBody>
      </p:sp>
      <p:sp>
        <p:nvSpPr>
          <p:cNvPr id="3" name="内容占位符 2"/>
          <p:cNvSpPr>
            <a:spLocks noGrp="1"/>
          </p:cNvSpPr>
          <p:nvPr>
            <p:ph idx="1"/>
          </p:nvPr>
        </p:nvSpPr>
        <p:spPr/>
        <p:txBody>
          <a:bodyPr>
            <a:normAutofit/>
          </a:bodyPr>
          <a:lstStyle/>
          <a:p>
            <a:pPr>
              <a:buNone/>
            </a:pPr>
            <a:endParaRPr lang="en-US" altLang="zh-CN" dirty="0"/>
          </a:p>
          <a:p>
            <a:r>
              <a:rPr lang="zh-CN" altLang="en-US" dirty="0"/>
              <a:t>考虑如下两个组合：</a:t>
            </a:r>
          </a:p>
          <a:p>
            <a:pPr lvl="1"/>
            <a:r>
              <a:rPr lang="zh-CN" altLang="en-US" dirty="0"/>
              <a:t>组合 </a:t>
            </a:r>
            <a:r>
              <a:rPr lang="en-US" altLang="zh-CN" dirty="0"/>
              <a:t>A </a:t>
            </a:r>
            <a:r>
              <a:rPr lang="zh-CN" altLang="en-US" dirty="0"/>
              <a:t>：一份欧式看涨期权加金额为 </a:t>
            </a:r>
            <a:r>
              <a:rPr lang="en-US" altLang="zh-CN" dirty="0"/>
              <a:t>K </a:t>
            </a:r>
            <a:r>
              <a:rPr lang="zh-CN" altLang="en-US" dirty="0"/>
              <a:t>的现金</a:t>
            </a:r>
          </a:p>
          <a:p>
            <a:pPr lvl="1"/>
            <a:r>
              <a:rPr lang="zh-CN" altLang="en-US" dirty="0"/>
              <a:t>组合 </a:t>
            </a:r>
            <a:r>
              <a:rPr lang="en-US" altLang="zh-CN" dirty="0"/>
              <a:t>B </a:t>
            </a:r>
            <a:r>
              <a:rPr lang="zh-CN" altLang="en-US" dirty="0"/>
              <a:t>：一份有效期和行权价格与组合 </a:t>
            </a:r>
            <a:r>
              <a:rPr lang="en-US" altLang="zh-CN" dirty="0"/>
              <a:t>A </a:t>
            </a:r>
            <a:r>
              <a:rPr lang="zh-CN" altLang="en-US" dirty="0"/>
              <a:t>中看涨期权相同的美式看跌期权加上一单位标的资产</a:t>
            </a:r>
          </a:p>
          <a:p>
            <a:r>
              <a:rPr lang="zh-CN" altLang="en-US" dirty="0"/>
              <a:t>无论美式期权是否提前行权， </a:t>
            </a:r>
            <a:r>
              <a:rPr lang="en-US" altLang="zh-CN" dirty="0"/>
              <a:t>A </a:t>
            </a:r>
            <a:r>
              <a:rPr lang="zh-CN" altLang="en-US" dirty="0"/>
              <a:t>的价值都不低于 </a:t>
            </a:r>
            <a:r>
              <a:rPr lang="en-US" altLang="zh-CN" dirty="0"/>
              <a:t>B </a:t>
            </a:r>
            <a:r>
              <a:rPr lang="zh-CN" altLang="en-US" dirty="0"/>
              <a:t>的价值，所以在当前 </a:t>
            </a:r>
            <a:r>
              <a:rPr lang="en-US" altLang="zh-CN" dirty="0"/>
              <a:t>t </a:t>
            </a:r>
            <a:r>
              <a:rPr lang="zh-CN" altLang="en-US" dirty="0"/>
              <a:t>时刻， </a:t>
            </a:r>
            <a:r>
              <a:rPr lang="en-US" altLang="zh-CN" dirty="0"/>
              <a:t>A </a:t>
            </a:r>
            <a:r>
              <a:rPr lang="zh-CN" altLang="en-US" dirty="0"/>
              <a:t>的价值也应不低于 </a:t>
            </a:r>
            <a:r>
              <a:rPr lang="en-US" altLang="zh-CN" dirty="0"/>
              <a:t>B </a:t>
            </a:r>
            <a:r>
              <a:rPr lang="zh-CN" altLang="en-US" dirty="0"/>
              <a:t>的价值：</a:t>
            </a:r>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63</a:t>
            </a:fld>
            <a:endParaRPr lang="zh-CN" altLang="en-US" dirty="0"/>
          </a:p>
        </p:txBody>
      </p:sp>
      <p:graphicFrame>
        <p:nvGraphicFramePr>
          <p:cNvPr id="8" name="对象 7"/>
          <p:cNvGraphicFramePr>
            <a:graphicFrameLocks noChangeAspect="1"/>
          </p:cNvGraphicFramePr>
          <p:nvPr>
            <p:extLst>
              <p:ext uri="{D42A27DB-BD31-4B8C-83A1-F6EECF244321}">
                <p14:modId xmlns:p14="http://schemas.microsoft.com/office/powerpoint/2010/main" val="1961685012"/>
              </p:ext>
            </p:extLst>
          </p:nvPr>
        </p:nvGraphicFramePr>
        <p:xfrm>
          <a:off x="4002089" y="5373689"/>
          <a:ext cx="4376737" cy="428625"/>
        </p:xfrm>
        <a:graphic>
          <a:graphicData uri="http://schemas.openxmlformats.org/presentationml/2006/ole">
            <mc:AlternateContent xmlns:mc="http://schemas.openxmlformats.org/markup-compatibility/2006">
              <mc:Choice xmlns:v="urn:schemas-microsoft-com:vml" Requires="v">
                <p:oleObj name="Equation" r:id="rId2" imgW="1815840" imgH="177480" progId="Equation.DSMT4">
                  <p:embed/>
                </p:oleObj>
              </mc:Choice>
              <mc:Fallback>
                <p:oleObj name="Equation" r:id="rId2" imgW="1815840" imgH="177480" progId="Equation.DSMT4">
                  <p:embed/>
                  <p:pic>
                    <p:nvPicPr>
                      <p:cNvPr id="0" name=""/>
                      <p:cNvPicPr>
                        <a:picLocks noChangeAspect="1" noChangeArrowheads="1"/>
                      </p:cNvPicPr>
                      <p:nvPr/>
                    </p:nvPicPr>
                    <p:blipFill>
                      <a:blip r:embed="rId3"/>
                      <a:srcRect/>
                      <a:stretch>
                        <a:fillRect/>
                      </a:stretch>
                    </p:blipFill>
                    <p:spPr bwMode="auto">
                      <a:xfrm>
                        <a:off x="4002089" y="5373689"/>
                        <a:ext cx="4376737"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40577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endParaRPr lang="zh-CN" altLang="en-US" sz="3400" dirty="0"/>
          </a:p>
        </p:txBody>
      </p:sp>
      <p:sp>
        <p:nvSpPr>
          <p:cNvPr id="3" name="内容占位符 2"/>
          <p:cNvSpPr>
            <a:spLocks noGrp="1"/>
          </p:cNvSpPr>
          <p:nvPr>
            <p:ph idx="1"/>
          </p:nvPr>
        </p:nvSpPr>
        <p:spPr/>
        <p:txBody>
          <a:bodyPr/>
          <a:lstStyle/>
          <a:p>
            <a:endParaRPr lang="en-US" altLang="zh-CN" dirty="0"/>
          </a:p>
          <a:p>
            <a:r>
              <a:rPr lang="zh-CN" altLang="en-US" dirty="0"/>
              <a:t>由于</a:t>
            </a:r>
            <a:endParaRPr lang="en-US" altLang="zh-CN" dirty="0"/>
          </a:p>
          <a:p>
            <a:endParaRPr lang="en-US" altLang="zh-CN" dirty="0"/>
          </a:p>
          <a:p>
            <a:endParaRPr lang="en-US" altLang="zh-CN" dirty="0"/>
          </a:p>
          <a:p>
            <a:endParaRPr lang="en-US" altLang="zh-CN" dirty="0"/>
          </a:p>
          <a:p>
            <a:r>
              <a:rPr lang="zh-CN" altLang="en-US" dirty="0"/>
              <a:t>所以</a:t>
            </a:r>
            <a:endParaRPr lang="en-US" altLang="zh-CN"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64</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4109558948"/>
              </p:ext>
            </p:extLst>
          </p:nvPr>
        </p:nvGraphicFramePr>
        <p:xfrm>
          <a:off x="4370388" y="2714625"/>
          <a:ext cx="2887662" cy="958850"/>
        </p:xfrm>
        <a:graphic>
          <a:graphicData uri="http://schemas.openxmlformats.org/presentationml/2006/ole">
            <mc:AlternateContent xmlns:mc="http://schemas.openxmlformats.org/markup-compatibility/2006">
              <mc:Choice xmlns:v="urn:schemas-microsoft-com:vml" Requires="v">
                <p:oleObj name="Equation" r:id="rId2" imgW="1206360" imgH="482400" progId="Equation.DSMT4">
                  <p:embed/>
                </p:oleObj>
              </mc:Choice>
              <mc:Fallback>
                <p:oleObj name="Equation" r:id="rId2" imgW="1206360" imgH="482400" progId="Equation.DSMT4">
                  <p:embed/>
                  <p:pic>
                    <p:nvPicPr>
                      <p:cNvPr id="0" name=""/>
                      <p:cNvPicPr>
                        <a:picLocks noChangeAspect="1" noChangeArrowheads="1"/>
                      </p:cNvPicPr>
                      <p:nvPr/>
                    </p:nvPicPr>
                    <p:blipFill>
                      <a:blip r:embed="rId3"/>
                      <a:srcRect/>
                      <a:stretch>
                        <a:fillRect/>
                      </a:stretch>
                    </p:blipFill>
                    <p:spPr bwMode="auto">
                      <a:xfrm>
                        <a:off x="4370388" y="2714625"/>
                        <a:ext cx="2887662" cy="958850"/>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68583179"/>
              </p:ext>
            </p:extLst>
          </p:nvPr>
        </p:nvGraphicFramePr>
        <p:xfrm>
          <a:off x="4022725" y="4941889"/>
          <a:ext cx="3328988" cy="428625"/>
        </p:xfrm>
        <a:graphic>
          <a:graphicData uri="http://schemas.openxmlformats.org/presentationml/2006/ole">
            <mc:AlternateContent xmlns:mc="http://schemas.openxmlformats.org/markup-compatibility/2006">
              <mc:Choice xmlns:v="urn:schemas-microsoft-com:vml" Requires="v">
                <p:oleObj name="Equation" r:id="rId4" imgW="1676160" imgH="215640" progId="Equation.DSMT4">
                  <p:embed/>
                </p:oleObj>
              </mc:Choice>
              <mc:Fallback>
                <p:oleObj name="Equation" r:id="rId4" imgW="1676160" imgH="215640" progId="Equation.DSMT4">
                  <p:embed/>
                  <p:pic>
                    <p:nvPicPr>
                      <p:cNvPr id="0" name=""/>
                      <p:cNvPicPr>
                        <a:picLocks noChangeAspect="1" noChangeArrowheads="1"/>
                      </p:cNvPicPr>
                      <p:nvPr/>
                    </p:nvPicPr>
                    <p:blipFill>
                      <a:blip r:embed="rId5"/>
                      <a:srcRect/>
                      <a:stretch>
                        <a:fillRect/>
                      </a:stretch>
                    </p:blipFill>
                    <p:spPr bwMode="auto">
                      <a:xfrm>
                        <a:off x="4022725" y="4941889"/>
                        <a:ext cx="3328988"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80819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79FE67-0D99-44A4-8DC9-8A8284C95BE5}"/>
              </a:ext>
            </a:extLst>
          </p:cNvPr>
          <p:cNvSpPr>
            <a:spLocks noGrp="1"/>
          </p:cNvSpPr>
          <p:nvPr>
            <p:ph type="title"/>
          </p:nvPr>
        </p:nvSpPr>
        <p:spPr/>
        <p:txBody>
          <a:bodyPr/>
          <a:lstStyle/>
          <a:p>
            <a:r>
              <a:rPr lang="zh-CN" altLang="en-US" dirty="0"/>
              <a:t>用</a:t>
            </a:r>
            <a:r>
              <a:rPr lang="zh-CN" altLang="en-US" dirty="0">
                <a:solidFill>
                  <a:srgbClr val="FF0000"/>
                </a:solidFill>
              </a:rPr>
              <a:t>远期价格</a:t>
            </a:r>
            <a:r>
              <a:rPr lang="zh-CN" altLang="en-US" dirty="0"/>
              <a:t>表示的</a:t>
            </a:r>
            <a:r>
              <a:rPr lang="zh-CN" altLang="en-US" dirty="0">
                <a:solidFill>
                  <a:srgbClr val="FF0000"/>
                </a:solidFill>
              </a:rPr>
              <a:t>无红利</a:t>
            </a:r>
            <a:r>
              <a:rPr lang="zh-CN" altLang="en-US" dirty="0"/>
              <a:t>资产</a:t>
            </a:r>
            <a:r>
              <a:rPr lang="en-US" altLang="zh-CN" dirty="0"/>
              <a:t>PCP</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F240832-AF4A-4E55-81C9-98CA324E356B}"/>
                  </a:ext>
                </a:extLst>
              </p:cNvPr>
              <p:cNvSpPr>
                <a:spLocks noGrp="1"/>
              </p:cNvSpPr>
              <p:nvPr>
                <p:ph idx="1"/>
              </p:nvPr>
            </p:nvSpPr>
            <p:spPr/>
            <p:txBody>
              <a:bodyPr/>
              <a:lstStyle/>
              <a:p>
                <a:r>
                  <a:rPr lang="zh-CN" altLang="en-US" sz="4000" dirty="0"/>
                  <a:t>利用现货价格与远期价格的关系，可以得到用远期价格表示的无红利资产的</a:t>
                </a:r>
                <a:r>
                  <a:rPr lang="en-US" altLang="zh-CN" sz="4000" dirty="0"/>
                  <a:t>PCP</a:t>
                </a:r>
              </a:p>
              <a:p>
                <a:pPr marL="0" indent="0" algn="ctr">
                  <a:buNone/>
                </a:pPr>
                <a14:m>
                  <m:oMathPara xmlns:m="http://schemas.openxmlformats.org/officeDocument/2006/math">
                    <m:oMathParaPr>
                      <m:jc m:val="centerGroup"/>
                    </m:oMathParaPr>
                    <m:oMath xmlns:m="http://schemas.openxmlformats.org/officeDocument/2006/math">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F</m:t>
                      </m:r>
                      <m:sSup>
                        <m:sSupPr>
                          <m:ctrlPr>
                            <a:rPr lang="zh-CN" altLang="zh-CN" sz="4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i="1">
                              <a:solidFill>
                                <a:srgbClr val="000000"/>
                              </a:solidFill>
                              <a:latin typeface="Cambria Math" panose="02040503050406030204" pitchFamily="18" charset="0"/>
                              <a:ea typeface="方正书宋_GBK"/>
                              <a:cs typeface="Times New Roman" panose="02020603050405020304" pitchFamily="18" charset="0"/>
                            </a:rPr>
                            <m:t>𝑒</m:t>
                          </m:r>
                        </m:e>
                        <m:sup>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a:rPr lang="en-US" altLang="zh-CN" sz="3600" i="1">
                              <a:solidFill>
                                <a:srgbClr val="000000"/>
                              </a:solidFill>
                              <a:latin typeface="Cambria Math" panose="02040503050406030204" pitchFamily="18" charset="0"/>
                              <a:ea typeface="方正书宋_GBK"/>
                              <a:cs typeface="Times New Roman" panose="02020603050405020304" pitchFamily="18" charset="0"/>
                            </a:rPr>
                            <m:t>𝑟</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a:rPr lang="en-US" altLang="zh-CN" sz="3600" i="1">
                              <a:solidFill>
                                <a:srgbClr val="000000"/>
                              </a:solidFill>
                              <a:latin typeface="Cambria Math" panose="02040503050406030204" pitchFamily="18" charset="0"/>
                              <a:ea typeface="方正书宋_GBK"/>
                              <a:cs typeface="Times New Roman" panose="02020603050405020304" pitchFamily="18" charset="0"/>
                            </a:rPr>
                            <m:t>𝑇</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a:rPr lang="en-US" altLang="zh-CN" sz="3600" i="1">
                              <a:solidFill>
                                <a:srgbClr val="000000"/>
                              </a:solidFill>
                              <a:latin typeface="Cambria Math" panose="02040503050406030204" pitchFamily="18" charset="0"/>
                              <a:ea typeface="方正书宋_GBK"/>
                              <a:cs typeface="Times New Roman" panose="02020603050405020304" pitchFamily="18" charset="0"/>
                            </a:rPr>
                            <m:t>𝑡</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sup>
                      </m:sSup>
                      <m:r>
                        <a:rPr lang="zh-CN" altLang="en-US" sz="36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K</m:t>
                      </m:r>
                      <m:r>
                        <a:rPr lang="en-US" altLang="zh-CN" sz="3600">
                          <a:solidFill>
                            <a:srgbClr val="000000"/>
                          </a:solidFill>
                          <a:latin typeface="Cambria Math" panose="02040503050406030204" pitchFamily="18" charset="0"/>
                          <a:ea typeface="NEU-BZ-S92"/>
                          <a:cs typeface="Times New Roman" panose="02020603050405020304" pitchFamily="18" charset="0"/>
                        </a:rPr>
                        <m:t>≤</m:t>
                      </m:r>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C</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P</m:t>
                      </m:r>
                      <m:r>
                        <a:rPr lang="en-US" altLang="zh-CN" sz="3600">
                          <a:solidFill>
                            <a:srgbClr val="000000"/>
                          </a:solidFill>
                          <a:latin typeface="Cambria Math" panose="02040503050406030204" pitchFamily="18" charset="0"/>
                          <a:ea typeface="方正书宋_GBK"/>
                          <a:cs typeface="Times New Roman" panose="02020603050405020304" pitchFamily="18" charset="0"/>
                        </a:rPr>
                        <m:t>≤</m:t>
                      </m:r>
                      <m:d>
                        <m:dPr>
                          <m:ctrlPr>
                            <a:rPr lang="zh-CN" altLang="zh-CN" sz="4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dPr>
                        <m:e>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F</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m:rPr>
                              <m:sty m:val="p"/>
                            </m:rPr>
                            <a:rPr lang="en-US" altLang="zh-CN" sz="3600">
                              <a:solidFill>
                                <a:srgbClr val="000000"/>
                              </a:solidFill>
                              <a:latin typeface="Cambria Math" panose="02040503050406030204" pitchFamily="18" charset="0"/>
                              <a:ea typeface="方正书宋_GBK"/>
                              <a:cs typeface="Times New Roman" panose="02020603050405020304" pitchFamily="18" charset="0"/>
                            </a:rPr>
                            <m:t>K</m:t>
                          </m:r>
                        </m:e>
                      </m:d>
                      <m:sSup>
                        <m:sSupPr>
                          <m:ctrlPr>
                            <a:rPr lang="zh-CN" altLang="zh-CN" sz="4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i="1">
                              <a:solidFill>
                                <a:srgbClr val="000000"/>
                              </a:solidFill>
                              <a:latin typeface="Cambria Math" panose="02040503050406030204" pitchFamily="18" charset="0"/>
                              <a:ea typeface="方正书宋_GBK"/>
                              <a:cs typeface="Times New Roman" panose="02020603050405020304" pitchFamily="18" charset="0"/>
                            </a:rPr>
                            <m:t>𝑒</m:t>
                          </m:r>
                        </m:e>
                        <m:sup>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a:rPr lang="en-US" altLang="zh-CN" sz="3600" i="1">
                              <a:solidFill>
                                <a:srgbClr val="000000"/>
                              </a:solidFill>
                              <a:latin typeface="Cambria Math" panose="02040503050406030204" pitchFamily="18" charset="0"/>
                              <a:ea typeface="方正书宋_GBK"/>
                              <a:cs typeface="Times New Roman" panose="02020603050405020304" pitchFamily="18" charset="0"/>
                            </a:rPr>
                            <m:t>𝑟</m:t>
                          </m:r>
                          <m:d>
                            <m:dPr>
                              <m:ctrlPr>
                                <a:rPr lang="zh-CN" altLang="zh-CN" sz="4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3600" i="1">
                                  <a:solidFill>
                                    <a:srgbClr val="000000"/>
                                  </a:solidFill>
                                  <a:latin typeface="Cambria Math" panose="02040503050406030204" pitchFamily="18" charset="0"/>
                                  <a:ea typeface="方正书宋_GBK"/>
                                  <a:cs typeface="Times New Roman" panose="02020603050405020304" pitchFamily="18" charset="0"/>
                                </a:rPr>
                                <m:t>𝑇</m:t>
                              </m:r>
                              <m:r>
                                <a:rPr lang="en-US" altLang="zh-CN" sz="3600" i="1">
                                  <a:solidFill>
                                    <a:srgbClr val="000000"/>
                                  </a:solidFill>
                                  <a:latin typeface="Cambria Math" panose="02040503050406030204" pitchFamily="18" charset="0"/>
                                  <a:ea typeface="方正书宋_GBK"/>
                                  <a:cs typeface="Times New Roman" panose="02020603050405020304" pitchFamily="18" charset="0"/>
                                </a:rPr>
                                <m:t>−</m:t>
                              </m:r>
                              <m:r>
                                <a:rPr lang="en-US" altLang="zh-CN" sz="3600" i="1">
                                  <a:solidFill>
                                    <a:srgbClr val="000000"/>
                                  </a:solidFill>
                                  <a:latin typeface="Cambria Math" panose="02040503050406030204" pitchFamily="18" charset="0"/>
                                  <a:ea typeface="方正书宋_GBK"/>
                                  <a:cs typeface="Times New Roman" panose="02020603050405020304" pitchFamily="18" charset="0"/>
                                </a:rPr>
                                <m:t>𝑡</m:t>
                              </m:r>
                            </m:e>
                          </m:d>
                        </m:sup>
                      </m:sSup>
                    </m:oMath>
                  </m:oMathPara>
                </a14:m>
                <a:endParaRPr lang="zh-CN" altLang="en-US" sz="7200" dirty="0"/>
              </a:p>
            </p:txBody>
          </p:sp>
        </mc:Choice>
        <mc:Fallback xmlns="">
          <p:sp>
            <p:nvSpPr>
              <p:cNvPr id="3" name="内容占位符 2">
                <a:extLst>
                  <a:ext uri="{FF2B5EF4-FFF2-40B4-BE49-F238E27FC236}">
                    <a16:creationId xmlns:a16="http://schemas.microsoft.com/office/drawing/2014/main" id="{7F240832-AF4A-4E55-81C9-98CA324E356B}"/>
                  </a:ext>
                </a:extLst>
              </p:cNvPr>
              <p:cNvSpPr>
                <a:spLocks noGrp="1" noRot="1" noChangeAspect="1" noMove="1" noResize="1" noEditPoints="1" noAdjustHandles="1" noChangeArrowheads="1" noChangeShapeType="1" noTextEdit="1"/>
              </p:cNvSpPr>
              <p:nvPr>
                <p:ph idx="1"/>
              </p:nvPr>
            </p:nvSpPr>
            <p:spPr>
              <a:blipFill>
                <a:blip r:embed="rId2"/>
                <a:stretch>
                  <a:fillRect t="-2118"/>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EE0DA1BC-3272-4E91-A60D-FF748352FF80}"/>
              </a:ext>
            </a:extLst>
          </p:cNvPr>
          <p:cNvSpPr>
            <a:spLocks noGrp="1"/>
          </p:cNvSpPr>
          <p:nvPr>
            <p:ph type="sldNum" sz="quarter" idx="12"/>
          </p:nvPr>
        </p:nvSpPr>
        <p:spPr/>
        <p:txBody>
          <a:bodyPr/>
          <a:lstStyle/>
          <a:p>
            <a:fld id="{0C913308-F349-4B6D-A68A-DD1791B4A57B}" type="slidenum">
              <a:rPr lang="zh-CN" altLang="en-US" smtClean="0"/>
              <a:pPr/>
              <a:t>65</a:t>
            </a:fld>
            <a:endParaRPr lang="zh-CN" altLang="en-US" dirty="0"/>
          </a:p>
        </p:txBody>
      </p:sp>
    </p:spTree>
    <p:extLst>
      <p:ext uri="{BB962C8B-B14F-4D97-AF65-F5344CB8AC3E}">
        <p14:creationId xmlns:p14="http://schemas.microsoft.com/office/powerpoint/2010/main" val="41297343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有红利资产美式期权</a:t>
            </a:r>
            <a:r>
              <a:rPr lang="en-US" altLang="zh-CN" dirty="0"/>
              <a:t>PCP</a:t>
            </a:r>
            <a:endParaRPr lang="zh-CN" altLang="en-US" dirty="0"/>
          </a:p>
        </p:txBody>
      </p:sp>
      <p:sp>
        <p:nvSpPr>
          <p:cNvPr id="3" name="内容占位符 2"/>
          <p:cNvSpPr>
            <a:spLocks noGrp="1"/>
          </p:cNvSpPr>
          <p:nvPr>
            <p:ph idx="1"/>
          </p:nvPr>
        </p:nvSpPr>
        <p:spPr/>
        <p:txBody>
          <a:bodyPr/>
          <a:lstStyle/>
          <a:p>
            <a:r>
              <a:rPr lang="zh-CN" altLang="en-US" dirty="0"/>
              <a:t>只要将上述组合 </a:t>
            </a:r>
            <a:r>
              <a:rPr lang="en-US" altLang="zh-CN" dirty="0"/>
              <a:t>A </a:t>
            </a:r>
            <a:r>
              <a:rPr lang="zh-CN" altLang="en-US" dirty="0"/>
              <a:t>的现金改为 </a:t>
            </a:r>
            <a:r>
              <a:rPr lang="en-US" altLang="zh-CN" dirty="0"/>
              <a:t>I+K</a:t>
            </a:r>
            <a:r>
              <a:rPr lang="zh-CN" altLang="en-US" dirty="0"/>
              <a:t> ，就可得到有红利资产的美式期权满足</a:t>
            </a:r>
          </a:p>
          <a:p>
            <a:pPr>
              <a:buNone/>
            </a:pPr>
            <a:r>
              <a:rPr lang="zh-CN" altLang="en-US" dirty="0"/>
              <a:t>			</a:t>
            </a:r>
            <a:endParaRPr lang="en-US" altLang="zh-CN" dirty="0"/>
          </a:p>
          <a:p>
            <a:r>
              <a:rPr lang="zh-CN" altLang="en-US" dirty="0"/>
              <a:t>同时我们有</a:t>
            </a:r>
          </a:p>
          <a:p>
            <a:pPr>
              <a:buNone/>
            </a:pPr>
            <a:r>
              <a:rPr lang="zh-CN" altLang="en-US" dirty="0"/>
              <a:t>			</a:t>
            </a:r>
          </a:p>
          <a:p>
            <a:pPr>
              <a:buNone/>
            </a:pPr>
            <a:r>
              <a:rPr lang="en-US" altLang="zh-CN" dirty="0"/>
              <a:t>	</a:t>
            </a:r>
            <a:r>
              <a:rPr lang="zh-CN" altLang="en-US" dirty="0"/>
              <a:t>和</a:t>
            </a:r>
          </a:p>
          <a:p>
            <a:pPr>
              <a:buNone/>
            </a:pPr>
            <a:r>
              <a:rPr lang="zh-CN" altLang="en-US" dirty="0"/>
              <a:t>			</a:t>
            </a:r>
            <a:r>
              <a:rPr lang="en-US" altLang="zh-CN" dirty="0"/>
              <a:t>	</a:t>
            </a:r>
          </a:p>
          <a:p>
            <a:r>
              <a:rPr lang="zh-CN" altLang="en-US" dirty="0"/>
              <a:t>由此可得</a:t>
            </a:r>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66</a:t>
            </a:fld>
            <a:endParaRPr lang="zh-CN" altLang="en-US" dirty="0"/>
          </a:p>
        </p:txBody>
      </p:sp>
      <p:grpSp>
        <p:nvGrpSpPr>
          <p:cNvPr id="4" name="组合 3"/>
          <p:cNvGrpSpPr/>
          <p:nvPr/>
        </p:nvGrpSpPr>
        <p:grpSpPr>
          <a:xfrm>
            <a:off x="4124325" y="2492376"/>
            <a:ext cx="4356100" cy="3452813"/>
            <a:chOff x="2600325" y="2492375"/>
            <a:chExt cx="4356100" cy="3452813"/>
          </a:xfrm>
        </p:grpSpPr>
        <p:graphicFrame>
          <p:nvGraphicFramePr>
            <p:cNvPr id="13" name="对象 12"/>
            <p:cNvGraphicFramePr>
              <a:graphicFrameLocks noChangeAspect="1"/>
            </p:cNvGraphicFramePr>
            <p:nvPr>
              <p:extLst>
                <p:ext uri="{D42A27DB-BD31-4B8C-83A1-F6EECF244321}">
                  <p14:modId xmlns:p14="http://schemas.microsoft.com/office/powerpoint/2010/main" val="1924755715"/>
                </p:ext>
              </p:extLst>
            </p:nvPr>
          </p:nvGraphicFramePr>
          <p:xfrm>
            <a:off x="3067050" y="2492375"/>
            <a:ext cx="2641600" cy="450850"/>
          </p:xfrm>
          <a:graphic>
            <a:graphicData uri="http://schemas.openxmlformats.org/presentationml/2006/ole">
              <mc:AlternateContent xmlns:mc="http://schemas.openxmlformats.org/markup-compatibility/2006">
                <mc:Choice xmlns:v="urn:schemas-microsoft-com:vml" Requires="v">
                  <p:oleObj name="Equation" r:id="rId2" imgW="1041120" imgH="177480" progId="Equation.DSMT4">
                    <p:embed/>
                  </p:oleObj>
                </mc:Choice>
                <mc:Fallback>
                  <p:oleObj name="Equation" r:id="rId2" imgW="1041120" imgH="177480" progId="Equation.DSMT4">
                    <p:embed/>
                    <p:pic>
                      <p:nvPicPr>
                        <p:cNvPr id="0" name=""/>
                        <p:cNvPicPr>
                          <a:picLocks noChangeAspect="1" noChangeArrowheads="1"/>
                        </p:cNvPicPr>
                        <p:nvPr/>
                      </p:nvPicPr>
                      <p:blipFill>
                        <a:blip r:embed="rId3"/>
                        <a:srcRect/>
                        <a:stretch>
                          <a:fillRect/>
                        </a:stretch>
                      </p:blipFill>
                      <p:spPr bwMode="auto">
                        <a:xfrm>
                          <a:off x="3067050" y="2492375"/>
                          <a:ext cx="2641600"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085795195"/>
                </p:ext>
              </p:extLst>
            </p:nvPr>
          </p:nvGraphicFramePr>
          <p:xfrm>
            <a:off x="3005138" y="3284538"/>
            <a:ext cx="3249612" cy="571500"/>
          </p:xfrm>
          <a:graphic>
            <a:graphicData uri="http://schemas.openxmlformats.org/presentationml/2006/ole">
              <mc:AlternateContent xmlns:mc="http://schemas.openxmlformats.org/markup-compatibility/2006">
                <mc:Choice xmlns:v="urn:schemas-microsoft-com:vml" Requires="v">
                  <p:oleObj name="Equation" r:id="rId4" imgW="1371600" imgH="241200" progId="Equation.DSMT4">
                    <p:embed/>
                  </p:oleObj>
                </mc:Choice>
                <mc:Fallback>
                  <p:oleObj name="Equation" r:id="rId4" imgW="1371600" imgH="241200" progId="Equation.DSMT4">
                    <p:embed/>
                    <p:pic>
                      <p:nvPicPr>
                        <p:cNvPr id="0" name=""/>
                        <p:cNvPicPr>
                          <a:picLocks noChangeAspect="1" noChangeArrowheads="1"/>
                        </p:cNvPicPr>
                        <p:nvPr/>
                      </p:nvPicPr>
                      <p:blipFill>
                        <a:blip r:embed="rId5"/>
                        <a:srcRect/>
                        <a:stretch>
                          <a:fillRect/>
                        </a:stretch>
                      </p:blipFill>
                      <p:spPr bwMode="auto">
                        <a:xfrm>
                          <a:off x="3005138" y="3284538"/>
                          <a:ext cx="3249612"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975193522"/>
                </p:ext>
              </p:extLst>
            </p:nvPr>
          </p:nvGraphicFramePr>
          <p:xfrm>
            <a:off x="3881438" y="4235450"/>
            <a:ext cx="1346200" cy="398463"/>
          </p:xfrm>
          <a:graphic>
            <a:graphicData uri="http://schemas.openxmlformats.org/presentationml/2006/ole">
              <mc:AlternateContent xmlns:mc="http://schemas.openxmlformats.org/markup-compatibility/2006">
                <mc:Choice xmlns:v="urn:schemas-microsoft-com:vml" Requires="v">
                  <p:oleObj name="Equation" r:id="rId6" imgW="558720" imgH="164880" progId="Equation.DSMT4">
                    <p:embed/>
                  </p:oleObj>
                </mc:Choice>
                <mc:Fallback>
                  <p:oleObj name="Equation" r:id="rId6" imgW="558720" imgH="164880" progId="Equation.DSMT4">
                    <p:embed/>
                    <p:pic>
                      <p:nvPicPr>
                        <p:cNvPr id="0" name=""/>
                        <p:cNvPicPr>
                          <a:picLocks noChangeAspect="1" noChangeArrowheads="1"/>
                        </p:cNvPicPr>
                        <p:nvPr/>
                      </p:nvPicPr>
                      <p:blipFill>
                        <a:blip r:embed="rId7"/>
                        <a:srcRect/>
                        <a:stretch>
                          <a:fillRect/>
                        </a:stretch>
                      </p:blipFill>
                      <p:spPr bwMode="auto">
                        <a:xfrm>
                          <a:off x="3881438" y="4235450"/>
                          <a:ext cx="1346200" cy="398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098348294"/>
                </p:ext>
              </p:extLst>
            </p:nvPr>
          </p:nvGraphicFramePr>
          <p:xfrm>
            <a:off x="2600325" y="5445125"/>
            <a:ext cx="4356100" cy="500063"/>
          </p:xfrm>
          <a:graphic>
            <a:graphicData uri="http://schemas.openxmlformats.org/presentationml/2006/ole">
              <mc:AlternateContent xmlns:mc="http://schemas.openxmlformats.org/markup-compatibility/2006">
                <mc:Choice xmlns:v="urn:schemas-microsoft-com:vml" Requires="v">
                  <p:oleObj name="Equation" r:id="rId8" imgW="1879560" imgH="215640" progId="Equation.DSMT4">
                    <p:embed/>
                  </p:oleObj>
                </mc:Choice>
                <mc:Fallback>
                  <p:oleObj name="Equation" r:id="rId8" imgW="1879560" imgH="215640" progId="Equation.DSMT4">
                    <p:embed/>
                    <p:pic>
                      <p:nvPicPr>
                        <p:cNvPr id="0" name=""/>
                        <p:cNvPicPr>
                          <a:picLocks noChangeAspect="1" noChangeArrowheads="1"/>
                        </p:cNvPicPr>
                        <p:nvPr/>
                      </p:nvPicPr>
                      <p:blipFill>
                        <a:blip r:embed="rId9"/>
                        <a:srcRect/>
                        <a:stretch>
                          <a:fillRect/>
                        </a:stretch>
                      </p:blipFill>
                      <p:spPr bwMode="auto">
                        <a:xfrm>
                          <a:off x="2600325" y="5445125"/>
                          <a:ext cx="4356100" cy="500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18536724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800D81-8A06-40FE-BA97-825BB4C79B9B}"/>
              </a:ext>
            </a:extLst>
          </p:cNvPr>
          <p:cNvSpPr>
            <a:spLocks noGrp="1"/>
          </p:cNvSpPr>
          <p:nvPr>
            <p:ph type="title"/>
          </p:nvPr>
        </p:nvSpPr>
        <p:spPr/>
        <p:txBody>
          <a:bodyPr/>
          <a:lstStyle/>
          <a:p>
            <a:r>
              <a:rPr lang="zh-CN" altLang="en-US" dirty="0"/>
              <a:t>用</a:t>
            </a:r>
            <a:r>
              <a:rPr lang="zh-CN" altLang="en-US" dirty="0">
                <a:solidFill>
                  <a:srgbClr val="FF0000"/>
                </a:solidFill>
              </a:rPr>
              <a:t>远期价格</a:t>
            </a:r>
            <a:r>
              <a:rPr lang="zh-CN" altLang="en-US" dirty="0"/>
              <a:t>表示的</a:t>
            </a:r>
            <a:r>
              <a:rPr lang="zh-CN" altLang="en-US" dirty="0">
                <a:solidFill>
                  <a:srgbClr val="FF0000"/>
                </a:solidFill>
              </a:rPr>
              <a:t>有红利</a:t>
            </a:r>
            <a:r>
              <a:rPr lang="zh-CN" altLang="en-US" dirty="0"/>
              <a:t>资产</a:t>
            </a:r>
            <a:r>
              <a:rPr lang="en-US" altLang="zh-CN" dirty="0"/>
              <a:t>PCP</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466E8DC-529D-4786-B5FD-6F38992DDFA8}"/>
                  </a:ext>
                </a:extLst>
              </p:cNvPr>
              <p:cNvSpPr>
                <a:spLocks noGrp="1"/>
              </p:cNvSpPr>
              <p:nvPr>
                <p:ph idx="1"/>
              </p:nvPr>
            </p:nvSpPr>
            <p:spPr/>
            <p:txBody>
              <a:bodyPr/>
              <a:lstStyle/>
              <a:p>
                <a:pPr indent="266700" algn="just"/>
                <a:r>
                  <a:rPr lang="zh-CN" altLang="en-US" sz="4000" kern="0" dirty="0">
                    <a:solidFill>
                      <a:srgbClr val="000000"/>
                    </a:solidFill>
                    <a:effectLst/>
                    <a:latin typeface="Adobe 楷体 Std R" panose="02020400000000000000" pitchFamily="18" charset="-122"/>
                    <a:cs typeface="Times New Roman" panose="02020603050405020304" pitchFamily="18" charset="0"/>
                  </a:rPr>
                  <a:t>利用现货与远期价格关系，</a:t>
                </a:r>
                <a:r>
                  <a:rPr lang="zh-CN" altLang="zh-CN" sz="4000" kern="0" dirty="0">
                    <a:solidFill>
                      <a:srgbClr val="000000"/>
                    </a:solidFill>
                    <a:effectLst/>
                    <a:latin typeface="Adobe 楷体 Std R" panose="02020400000000000000" pitchFamily="18" charset="-122"/>
                    <a:cs typeface="Times New Roman" panose="02020603050405020304" pitchFamily="18" charset="0"/>
                  </a:rPr>
                  <a:t>我们可以得到用远期价格表示的有红利资产美式期权的</a:t>
                </a:r>
                <a:r>
                  <a:rPr lang="en-US" altLang="zh-CN" sz="4000" kern="0" dirty="0">
                    <a:solidFill>
                      <a:srgbClr val="000000"/>
                    </a:solidFill>
                    <a:effectLst/>
                    <a:latin typeface="Adobe 楷体 Std R" panose="02020400000000000000" pitchFamily="18" charset="-122"/>
                    <a:cs typeface="Times New Roman" panose="02020603050405020304" pitchFamily="18" charset="0"/>
                  </a:rPr>
                  <a:t>PCP</a:t>
                </a:r>
                <a:r>
                  <a:rPr lang="zh-CN" altLang="zh-CN" sz="4000" kern="0" dirty="0">
                    <a:solidFill>
                      <a:srgbClr val="000000"/>
                    </a:solidFill>
                    <a:effectLst/>
                    <a:latin typeface="Adobe 楷体 Std R" panose="02020400000000000000" pitchFamily="18" charset="-122"/>
                    <a:cs typeface="Times New Roman" panose="02020603050405020304" pitchFamily="18" charset="0"/>
                  </a:rPr>
                  <a:t>不等式：</a:t>
                </a:r>
                <a:endParaRPr lang="zh-CN" altLang="zh-CN" sz="4000" kern="100" dirty="0">
                  <a:effectLst/>
                  <a:latin typeface="Adobe 楷体 Std R" panose="02020400000000000000" pitchFamily="18" charset="-122"/>
                  <a:cs typeface="Times New Roman" panose="02020603050405020304" pitchFamily="18" charset="0"/>
                </a:endParaRPr>
              </a:p>
              <a:p>
                <a:pPr marL="0" indent="0">
                  <a:buNone/>
                </a:pPr>
                <a14:m>
                  <m:oMathPara xmlns:m="http://schemas.openxmlformats.org/officeDocument/2006/math">
                    <m:oMathParaPr>
                      <m:jc m:val="centerGroup"/>
                    </m:oMathParaPr>
                    <m:oMath xmlns:m="http://schemas.openxmlformats.org/officeDocument/2006/math">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F</m:t>
                      </m:r>
                      <m:sSup>
                        <m:sSupPr>
                          <m:ctrlPr>
                            <a:rPr lang="zh-CN" altLang="zh-CN" sz="5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𝑒</m:t>
                          </m:r>
                        </m:e>
                        <m:sup>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𝑟</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𝑡</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sup>
                      </m:sSup>
                      <m:r>
                        <a:rPr lang="zh-CN" altLang="en-US" sz="4000" i="1" kern="0">
                          <a:solidFill>
                            <a:srgbClr val="000000"/>
                          </a:solidFill>
                          <a:effectLst/>
                          <a:latin typeface="Cambria Math" panose="02040503050406030204" pitchFamily="18" charset="0"/>
                          <a:ea typeface="方正书宋_GBK"/>
                          <a:cs typeface="Times New Roman" panose="02020603050405020304" pitchFamily="18" charset="0"/>
                        </a:rPr>
                        <m:t>−</m:t>
                      </m:r>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K</m:t>
                      </m:r>
                      <m:r>
                        <a:rPr lang="en-US" altLang="zh-CN" sz="4000" kern="0">
                          <a:solidFill>
                            <a:srgbClr val="000000"/>
                          </a:solidFill>
                          <a:effectLst/>
                          <a:latin typeface="Cambria Math" panose="02040503050406030204" pitchFamily="18" charset="0"/>
                          <a:ea typeface="NEU-BZ-S92"/>
                          <a:cs typeface="Times New Roman" panose="02020603050405020304" pitchFamily="18" charset="0"/>
                        </a:rPr>
                        <m:t>≤</m:t>
                      </m:r>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C</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P</m:t>
                      </m:r>
                      <m: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m:t>
                      </m:r>
                      <m:d>
                        <m:dPr>
                          <m:ctrlPr>
                            <a:rPr lang="zh-CN" altLang="zh-CN" sz="5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F</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K</m:t>
                          </m:r>
                        </m:e>
                      </m:d>
                      <m:sSup>
                        <m:sSupPr>
                          <m:ctrlPr>
                            <a:rPr lang="zh-CN" altLang="zh-CN" sz="5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𝑒</m:t>
                          </m:r>
                        </m:e>
                        <m:sup>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𝑟</m:t>
                          </m:r>
                          <m:d>
                            <m:dPr>
                              <m:ctrlPr>
                                <a:rPr lang="zh-CN" altLang="zh-CN" sz="5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𝑡</m:t>
                              </m:r>
                            </m:e>
                          </m:d>
                        </m:sup>
                      </m:sSup>
                      <m:r>
                        <a:rPr lang="en-US" altLang="zh-CN" sz="4000" i="1" kern="0">
                          <a:solidFill>
                            <a:srgbClr val="000000"/>
                          </a:solidFill>
                          <a:effectLst/>
                          <a:latin typeface="Cambria Math" panose="02040503050406030204" pitchFamily="18" charset="0"/>
                          <a:ea typeface="方正书宋_GBK"/>
                          <a:cs typeface="Times New Roman" panose="02020603050405020304" pitchFamily="18" charset="0"/>
                        </a:rPr>
                        <m:t>+</m:t>
                      </m:r>
                      <m:r>
                        <m:rPr>
                          <m:sty m:val="p"/>
                        </m:rPr>
                        <a:rPr lang="en-US" altLang="zh-CN" sz="4000" kern="0">
                          <a:solidFill>
                            <a:srgbClr val="000000"/>
                          </a:solidFill>
                          <a:effectLst/>
                          <a:latin typeface="Cambria Math" panose="02040503050406030204" pitchFamily="18" charset="0"/>
                          <a:ea typeface="方正书宋_GBK"/>
                          <a:cs typeface="Times New Roman" panose="02020603050405020304" pitchFamily="18" charset="0"/>
                        </a:rPr>
                        <m:t>I</m:t>
                      </m:r>
                    </m:oMath>
                  </m:oMathPara>
                </a14:m>
                <a:endParaRPr lang="zh-CN" altLang="en-US" sz="5400" dirty="0">
                  <a:latin typeface="Adobe 楷体 Std R" panose="02020400000000000000" pitchFamily="18" charset="-122"/>
                </a:endParaRPr>
              </a:p>
            </p:txBody>
          </p:sp>
        </mc:Choice>
        <mc:Fallback xmlns="">
          <p:sp>
            <p:nvSpPr>
              <p:cNvPr id="3" name="内容占位符 2">
                <a:extLst>
                  <a:ext uri="{FF2B5EF4-FFF2-40B4-BE49-F238E27FC236}">
                    <a16:creationId xmlns:a16="http://schemas.microsoft.com/office/drawing/2014/main" id="{4466E8DC-529D-4786-B5FD-6F38992DDFA8}"/>
                  </a:ext>
                </a:extLst>
              </p:cNvPr>
              <p:cNvSpPr>
                <a:spLocks noGrp="1" noRot="1" noChangeAspect="1" noMove="1" noResize="1" noEditPoints="1" noAdjustHandles="1" noChangeArrowheads="1" noChangeShapeType="1" noTextEdit="1"/>
              </p:cNvSpPr>
              <p:nvPr>
                <p:ph idx="1"/>
              </p:nvPr>
            </p:nvSpPr>
            <p:spPr>
              <a:blipFill>
                <a:blip r:embed="rId2"/>
                <a:stretch>
                  <a:fillRect t="-2118" r="-194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DA6E6A92-C239-4CC0-B10A-BB4D65B323DE}"/>
              </a:ext>
            </a:extLst>
          </p:cNvPr>
          <p:cNvSpPr>
            <a:spLocks noGrp="1"/>
          </p:cNvSpPr>
          <p:nvPr>
            <p:ph type="sldNum" sz="quarter" idx="12"/>
          </p:nvPr>
        </p:nvSpPr>
        <p:spPr/>
        <p:txBody>
          <a:bodyPr/>
          <a:lstStyle/>
          <a:p>
            <a:fld id="{0C913308-F349-4B6D-A68A-DD1791B4A57B}" type="slidenum">
              <a:rPr lang="zh-CN" altLang="en-US" smtClean="0"/>
              <a:pPr/>
              <a:t>67</a:t>
            </a:fld>
            <a:endParaRPr lang="zh-CN" altLang="en-US" dirty="0"/>
          </a:p>
        </p:txBody>
      </p:sp>
    </p:spTree>
    <p:extLst>
      <p:ext uri="{BB962C8B-B14F-4D97-AF65-F5344CB8AC3E}">
        <p14:creationId xmlns:p14="http://schemas.microsoft.com/office/powerpoint/2010/main" val="153530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68</a:t>
            </a:fld>
            <a:endParaRPr lang="zh-CN" altLang="en-US" dirty="0"/>
          </a:p>
        </p:txBody>
      </p:sp>
    </p:spTree>
    <p:extLst>
      <p:ext uri="{BB962C8B-B14F-4D97-AF65-F5344CB8AC3E}">
        <p14:creationId xmlns:p14="http://schemas.microsoft.com/office/powerpoint/2010/main" val="1270422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69</a:t>
            </a:fld>
            <a:endParaRPr lang="zh-CN" altLang="en-US" dirty="0"/>
          </a:p>
        </p:txBody>
      </p:sp>
    </p:spTree>
    <p:extLst>
      <p:ext uri="{BB962C8B-B14F-4D97-AF65-F5344CB8AC3E}">
        <p14:creationId xmlns:p14="http://schemas.microsoft.com/office/powerpoint/2010/main" val="1132498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看跌期权空头的回报与盈亏分布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7</a:t>
            </a:fld>
            <a:endParaRPr lang="zh-CN" altLang="en-US" dirty="0"/>
          </a:p>
        </p:txBody>
      </p:sp>
      <p:pic>
        <p:nvPicPr>
          <p:cNvPr id="7" name="内容占位符 6">
            <a:extLst>
              <a:ext uri="{FF2B5EF4-FFF2-40B4-BE49-F238E27FC236}">
                <a16:creationId xmlns:a16="http://schemas.microsoft.com/office/drawing/2014/main" id="{15FEFD57-E5DF-422E-B62D-2A66DA347394}"/>
              </a:ext>
            </a:extLst>
          </p:cNvPr>
          <p:cNvPicPr>
            <a:picLocks noGrp="1" noChangeAspect="1"/>
          </p:cNvPicPr>
          <p:nvPr>
            <p:ph idx="1"/>
          </p:nvPr>
        </p:nvPicPr>
        <p:blipFill>
          <a:blip r:embed="rId2"/>
          <a:stretch>
            <a:fillRect/>
          </a:stretch>
        </p:blipFill>
        <p:spPr>
          <a:xfrm>
            <a:off x="752121" y="1268760"/>
            <a:ext cx="10687758" cy="5255865"/>
          </a:xfrm>
        </p:spPr>
      </p:pic>
    </p:spTree>
    <p:extLst>
      <p:ext uri="{BB962C8B-B14F-4D97-AF65-F5344CB8AC3E}">
        <p14:creationId xmlns:p14="http://schemas.microsoft.com/office/powerpoint/2010/main" val="11832774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EB465F1-8AA5-430E-AED1-44C085B62C21}"/>
              </a:ext>
            </a:extLst>
          </p:cNvPr>
          <p:cNvSpPr>
            <a:spLocks noGrp="1"/>
          </p:cNvSpPr>
          <p:nvPr>
            <p:ph type="title"/>
          </p:nvPr>
        </p:nvSpPr>
        <p:spPr>
          <a:xfrm>
            <a:off x="623392" y="332656"/>
            <a:ext cx="10945216" cy="689204"/>
          </a:xfrm>
        </p:spPr>
        <p:txBody>
          <a:bodyPr/>
          <a:lstStyle/>
          <a:p>
            <a:r>
              <a:rPr lang="zh-CN" altLang="en-US" dirty="0"/>
              <a:t>波音的看跌期权</a:t>
            </a:r>
            <a:endParaRPr lang="en-US" dirty="0"/>
          </a:p>
        </p:txBody>
      </p:sp>
      <p:pic>
        <p:nvPicPr>
          <p:cNvPr id="6" name="内容占位符 5">
            <a:extLst>
              <a:ext uri="{FF2B5EF4-FFF2-40B4-BE49-F238E27FC236}">
                <a16:creationId xmlns:a16="http://schemas.microsoft.com/office/drawing/2014/main" id="{210E7DE3-D7B9-45B9-8632-A452D48571DA}"/>
              </a:ext>
            </a:extLst>
          </p:cNvPr>
          <p:cNvPicPr>
            <a:picLocks noGrp="1" noChangeAspect="1"/>
          </p:cNvPicPr>
          <p:nvPr>
            <p:ph sz="half" idx="1"/>
          </p:nvPr>
        </p:nvPicPr>
        <p:blipFill>
          <a:blip r:embed="rId2"/>
          <a:stretch>
            <a:fillRect/>
          </a:stretch>
        </p:blipFill>
        <p:spPr>
          <a:xfrm>
            <a:off x="695400" y="1268760"/>
            <a:ext cx="3168352" cy="5184576"/>
          </a:xfrm>
          <a:prstGeom prst="rect">
            <a:avLst/>
          </a:prstGeom>
          <a:noFill/>
        </p:spPr>
      </p:pic>
      <p:sp>
        <p:nvSpPr>
          <p:cNvPr id="13" name="Content Placeholder 3">
            <a:extLst>
              <a:ext uri="{FF2B5EF4-FFF2-40B4-BE49-F238E27FC236}">
                <a16:creationId xmlns:a16="http://schemas.microsoft.com/office/drawing/2014/main" id="{6B8C5FFF-25FB-4A04-A00F-F3DA6C2D5BCD}"/>
              </a:ext>
            </a:extLst>
          </p:cNvPr>
          <p:cNvSpPr>
            <a:spLocks noGrp="1"/>
          </p:cNvSpPr>
          <p:nvPr>
            <p:ph sz="half" idx="2"/>
          </p:nvPr>
        </p:nvSpPr>
        <p:spPr>
          <a:xfrm>
            <a:off x="3863752" y="1268760"/>
            <a:ext cx="3528392" cy="5112568"/>
          </a:xfrm>
        </p:spPr>
        <p:txBody>
          <a:bodyPr>
            <a:normAutofit fontScale="92500" lnSpcReduction="10000"/>
          </a:bodyPr>
          <a:lstStyle/>
          <a:p>
            <a:r>
              <a:rPr lang="zh-CN" altLang="en-US" dirty="0"/>
              <a:t>受新冠疫情和</a:t>
            </a:r>
            <a:r>
              <a:rPr lang="en-US" altLang="zh-CN" dirty="0"/>
              <a:t>737Max</a:t>
            </a:r>
            <a:r>
              <a:rPr lang="zh-CN" altLang="en-US" dirty="0"/>
              <a:t>飞机失事影响，</a:t>
            </a:r>
            <a:r>
              <a:rPr lang="en-US" altLang="zh-CN" dirty="0"/>
              <a:t>BA</a:t>
            </a:r>
            <a:r>
              <a:rPr lang="zh-CN" altLang="en-US" dirty="0"/>
              <a:t>股价从</a:t>
            </a:r>
            <a:r>
              <a:rPr lang="en-US" altLang="zh-CN" dirty="0"/>
              <a:t>2020</a:t>
            </a:r>
            <a:r>
              <a:rPr lang="zh-CN" altLang="en-US" dirty="0"/>
              <a:t>年</a:t>
            </a:r>
            <a:r>
              <a:rPr lang="en-US" altLang="zh-CN" dirty="0"/>
              <a:t>2</a:t>
            </a:r>
            <a:r>
              <a:rPr lang="zh-CN" altLang="en-US" dirty="0"/>
              <a:t>月</a:t>
            </a:r>
            <a:r>
              <a:rPr lang="en-US" altLang="zh-CN" dirty="0"/>
              <a:t>12</a:t>
            </a:r>
            <a:r>
              <a:rPr lang="zh-CN" altLang="en-US" dirty="0"/>
              <a:t>日的</a:t>
            </a:r>
            <a:r>
              <a:rPr lang="en-US" altLang="zh-CN" dirty="0"/>
              <a:t>347.88</a:t>
            </a:r>
            <a:r>
              <a:rPr lang="zh-CN" altLang="en-US" dirty="0"/>
              <a:t>元暴跌至</a:t>
            </a:r>
            <a:r>
              <a:rPr lang="en-US" altLang="zh-CN" dirty="0"/>
              <a:t>3</a:t>
            </a:r>
            <a:r>
              <a:rPr lang="zh-CN" altLang="en-US" dirty="0"/>
              <a:t>月</a:t>
            </a:r>
            <a:r>
              <a:rPr lang="en-US" altLang="zh-CN" dirty="0"/>
              <a:t>23</a:t>
            </a:r>
            <a:r>
              <a:rPr lang="zh-CN" altLang="en-US" dirty="0"/>
              <a:t>日的</a:t>
            </a:r>
            <a:r>
              <a:rPr lang="en-US" altLang="zh-CN" dirty="0"/>
              <a:t>89</a:t>
            </a:r>
            <a:r>
              <a:rPr lang="zh-CN" altLang="en-US" dirty="0"/>
              <a:t>元，下跌</a:t>
            </a:r>
            <a:r>
              <a:rPr lang="en-US" altLang="zh-CN" dirty="0"/>
              <a:t>74%</a:t>
            </a:r>
            <a:r>
              <a:rPr lang="zh-CN" altLang="en-US" dirty="0"/>
              <a:t>！</a:t>
            </a:r>
            <a:endParaRPr lang="en-US" altLang="zh-CN" dirty="0"/>
          </a:p>
          <a:p>
            <a:r>
              <a:rPr lang="en-US" altLang="zh-CN" dirty="0"/>
              <a:t>3</a:t>
            </a:r>
            <a:r>
              <a:rPr lang="zh-CN" altLang="en-US" dirty="0"/>
              <a:t>月</a:t>
            </a:r>
            <a:r>
              <a:rPr lang="en-US" altLang="zh-CN" dirty="0"/>
              <a:t>23</a:t>
            </a:r>
            <a:r>
              <a:rPr lang="zh-CN" altLang="en-US" dirty="0"/>
              <a:t>日，股价下跌到</a:t>
            </a:r>
            <a:r>
              <a:rPr lang="en-US" altLang="zh-CN" dirty="0"/>
              <a:t>95</a:t>
            </a:r>
            <a:r>
              <a:rPr lang="zh-CN" altLang="en-US" dirty="0"/>
              <a:t>元时，</a:t>
            </a:r>
            <a:r>
              <a:rPr lang="en-US" altLang="zh-CN" dirty="0"/>
              <a:t>3</a:t>
            </a:r>
            <a:r>
              <a:rPr lang="zh-CN" altLang="en-US" dirty="0"/>
              <a:t>月</a:t>
            </a:r>
            <a:r>
              <a:rPr lang="en-US" altLang="zh-CN" dirty="0"/>
              <a:t>27</a:t>
            </a:r>
            <a:r>
              <a:rPr lang="zh-CN" altLang="en-US" dirty="0"/>
              <a:t>日到期、行权价</a:t>
            </a:r>
            <a:r>
              <a:rPr lang="en-US" altLang="zh-CN" dirty="0"/>
              <a:t>95</a:t>
            </a:r>
            <a:r>
              <a:rPr lang="zh-CN" altLang="en-US" dirty="0"/>
              <a:t>元的</a:t>
            </a:r>
            <a:r>
              <a:rPr lang="en-US" altLang="zh-CN" dirty="0"/>
              <a:t>BA</a:t>
            </a:r>
            <a:r>
              <a:rPr lang="zh-CN" altLang="en-US" dirty="0">
                <a:solidFill>
                  <a:srgbClr val="FF0000"/>
                </a:solidFill>
              </a:rPr>
              <a:t>看跌期权</a:t>
            </a:r>
            <a:r>
              <a:rPr lang="zh-CN" altLang="en-US" dirty="0"/>
              <a:t>价格为</a:t>
            </a:r>
            <a:r>
              <a:rPr lang="en-US" altLang="zh-CN" dirty="0"/>
              <a:t>21</a:t>
            </a:r>
            <a:r>
              <a:rPr lang="zh-CN" altLang="en-US" dirty="0"/>
              <a:t>元。</a:t>
            </a:r>
            <a:endParaRPr lang="en-US" altLang="zh-CN" dirty="0"/>
          </a:p>
          <a:p>
            <a:r>
              <a:rPr lang="zh-CN" altLang="en-US" dirty="0"/>
              <a:t>请画出该看跌期权卖方的盈亏图。</a:t>
            </a:r>
            <a:endParaRPr lang="en-US" dirty="0"/>
          </a:p>
        </p:txBody>
      </p:sp>
      <p:graphicFrame>
        <p:nvGraphicFramePr>
          <p:cNvPr id="5" name="Chart 1">
            <a:extLst>
              <a:ext uri="{FF2B5EF4-FFF2-40B4-BE49-F238E27FC236}">
                <a16:creationId xmlns:a16="http://schemas.microsoft.com/office/drawing/2014/main" id="{00000000-0008-0000-0100-000002000000}"/>
              </a:ext>
            </a:extLst>
          </p:cNvPr>
          <p:cNvGraphicFramePr>
            <a:graphicFrameLocks/>
          </p:cNvGraphicFramePr>
          <p:nvPr/>
        </p:nvGraphicFramePr>
        <p:xfrm>
          <a:off x="7464152" y="1196751"/>
          <a:ext cx="3828346" cy="5256585"/>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2">
            <a:extLst>
              <a:ext uri="{FF2B5EF4-FFF2-40B4-BE49-F238E27FC236}">
                <a16:creationId xmlns:a16="http://schemas.microsoft.com/office/drawing/2014/main" id="{B5F31490-AD61-4B72-8405-B1D7D7D39239}"/>
              </a:ext>
            </a:extLst>
          </p:cNvPr>
          <p:cNvSpPr txBox="1"/>
          <p:nvPr/>
        </p:nvSpPr>
        <p:spPr>
          <a:xfrm>
            <a:off x="8832304" y="2564904"/>
            <a:ext cx="437940" cy="369332"/>
          </a:xfrm>
          <a:prstGeom prst="rect">
            <a:avLst/>
          </a:prstGeom>
          <a:noFill/>
        </p:spPr>
        <p:txBody>
          <a:bodyPr wrap="none" rtlCol="0">
            <a:spAutoFit/>
          </a:bodyPr>
          <a:lstStyle/>
          <a:p>
            <a:r>
              <a:rPr lang="en-US" altLang="zh-CN" dirty="0"/>
              <a:t>74</a:t>
            </a:r>
            <a:endParaRPr lang="zh-CN" altLang="en-US" dirty="0"/>
          </a:p>
        </p:txBody>
      </p:sp>
    </p:spTree>
    <p:extLst>
      <p:ext uri="{BB962C8B-B14F-4D97-AF65-F5344CB8AC3E}">
        <p14:creationId xmlns:p14="http://schemas.microsoft.com/office/powerpoint/2010/main" val="3887194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欧式期权到期回报和盈亏公式</a:t>
            </a:r>
          </a:p>
        </p:txBody>
      </p:sp>
      <p:graphicFrame>
        <p:nvGraphicFramePr>
          <p:cNvPr id="3" name="内容占位符 2"/>
          <p:cNvGraphicFramePr>
            <a:graphicFrameLocks noGrp="1"/>
          </p:cNvGraphicFramePr>
          <p:nvPr>
            <p:ph idx="1"/>
            <p:extLst>
              <p:ext uri="{D42A27DB-BD31-4B8C-83A1-F6EECF244321}">
                <p14:modId xmlns:p14="http://schemas.microsoft.com/office/powerpoint/2010/main" val="741505740"/>
              </p:ext>
            </p:extLst>
          </p:nvPr>
        </p:nvGraphicFramePr>
        <p:xfrm>
          <a:off x="3143672" y="1268760"/>
          <a:ext cx="5694286" cy="5184578"/>
        </p:xfrm>
        <a:graphic>
          <a:graphicData uri="http://schemas.openxmlformats.org/drawingml/2006/table">
            <a:tbl>
              <a:tblPr firstRow="1" firstCol="1" bandRow="1"/>
              <a:tblGrid>
                <a:gridCol w="1440160">
                  <a:extLst>
                    <a:ext uri="{9D8B030D-6E8A-4147-A177-3AD203B41FA5}">
                      <a16:colId xmlns:a16="http://schemas.microsoft.com/office/drawing/2014/main" val="20000"/>
                    </a:ext>
                  </a:extLst>
                </a:gridCol>
                <a:gridCol w="2292387">
                  <a:extLst>
                    <a:ext uri="{9D8B030D-6E8A-4147-A177-3AD203B41FA5}">
                      <a16:colId xmlns:a16="http://schemas.microsoft.com/office/drawing/2014/main" val="20001"/>
                    </a:ext>
                  </a:extLst>
                </a:gridCol>
                <a:gridCol w="1961739">
                  <a:extLst>
                    <a:ext uri="{9D8B030D-6E8A-4147-A177-3AD203B41FA5}">
                      <a16:colId xmlns:a16="http://schemas.microsoft.com/office/drawing/2014/main" val="20002"/>
                    </a:ext>
                  </a:extLst>
                </a:gridCol>
              </a:tblGrid>
              <a:tr h="864098">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头寸</a:t>
                      </a:r>
                      <a:endParaRPr lang="zh-CN" sz="1800" b="1" kern="100" dirty="0">
                        <a:effectLst/>
                        <a:latin typeface="Calibri"/>
                        <a:ea typeface="宋体"/>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ts val="1350"/>
                        </a:lnSpc>
                        <a:spcAft>
                          <a:spcPts val="0"/>
                        </a:spcAft>
                      </a:pPr>
                      <a:r>
                        <a:rPr lang="zh-CN" sz="1600" b="1" kern="0" dirty="0">
                          <a:solidFill>
                            <a:srgbClr val="000000"/>
                          </a:solidFill>
                          <a:effectLst/>
                          <a:latin typeface="NEU-BZ-S92"/>
                          <a:ea typeface="方正书宋_GBK"/>
                          <a:cs typeface="Times New Roman"/>
                        </a:rPr>
                        <a:t>到期回报公式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kern="0" dirty="0">
                          <a:solidFill>
                            <a:srgbClr val="000000"/>
                          </a:solidFill>
                          <a:effectLst/>
                          <a:latin typeface="NEU-BZ-S92"/>
                          <a:ea typeface="方正书宋_GBK"/>
                          <a:cs typeface="Times New Roman"/>
                        </a:rPr>
                        <a:t>到期盈亏公式</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64096">
                <a:tc>
                  <a:txBody>
                    <a:bodyPr/>
                    <a:lstStyle/>
                    <a:p>
                      <a:pPr algn="l">
                        <a:lnSpc>
                          <a:spcPts val="1350"/>
                        </a:lnSpc>
                        <a:spcAft>
                          <a:spcPts val="0"/>
                        </a:spcAft>
                      </a:pPr>
                      <a:r>
                        <a:rPr lang="zh-CN" sz="1600" b="1" kern="0">
                          <a:solidFill>
                            <a:srgbClr val="000000"/>
                          </a:solidFill>
                          <a:effectLst/>
                          <a:latin typeface="NEU-BZ-S92"/>
                          <a:ea typeface="方正书宋_GBK"/>
                          <a:cs typeface="Times New Roman"/>
                        </a:rPr>
                        <a:t>看涨期权多头</a:t>
                      </a:r>
                      <a:endParaRPr lang="zh-CN" sz="1800" b="1" kern="100">
                        <a:effectLst/>
                        <a:latin typeface="Calibri"/>
                        <a:ea typeface="宋体"/>
                        <a:cs typeface="Times New Roman"/>
                      </a:endParaRPr>
                    </a:p>
                  </a:txBody>
                  <a:tcPr marL="57150" marR="571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S</a:t>
                      </a:r>
                      <a:r>
                        <a:rPr lang="en-US" sz="1600" b="1" i="1" kern="0" baseline="-25000" dirty="0">
                          <a:solidFill>
                            <a:srgbClr val="000000"/>
                          </a:solidFill>
                          <a:effectLst/>
                          <a:latin typeface="NEU-BZ-S92"/>
                          <a:ea typeface="方正书宋_GBK"/>
                          <a:cs typeface="Times New Roman"/>
                        </a:rPr>
                        <a:t>T</a:t>
                      </a:r>
                      <a:r>
                        <a:rPr lang="en-US" sz="1600" b="1" i="1" kern="0" dirty="0">
                          <a:solidFill>
                            <a:srgbClr val="000000"/>
                          </a:solidFill>
                          <a:effectLst/>
                          <a:latin typeface="NEU-BZ-S92"/>
                          <a:ea typeface="方正书宋_GBK"/>
                          <a:cs typeface="Times New Roman"/>
                        </a:rPr>
                        <a:t>-K</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S</a:t>
                      </a:r>
                      <a:r>
                        <a:rPr lang="en-US" sz="1600" b="1" i="1" kern="0" baseline="-25000" dirty="0">
                          <a:solidFill>
                            <a:srgbClr val="000000"/>
                          </a:solidFill>
                          <a:effectLst/>
                          <a:latin typeface="NEU-BZ-S92"/>
                          <a:ea typeface="方正书宋_GBK"/>
                          <a:cs typeface="Times New Roman"/>
                        </a:rPr>
                        <a:t>T</a:t>
                      </a:r>
                      <a:r>
                        <a:rPr lang="en-US" sz="1600" b="1" i="1" kern="0" dirty="0">
                          <a:solidFill>
                            <a:srgbClr val="000000"/>
                          </a:solidFill>
                          <a:effectLst/>
                          <a:latin typeface="NEU-BZ-S92"/>
                          <a:ea typeface="方正书宋_GBK"/>
                          <a:cs typeface="Times New Roman"/>
                        </a:rPr>
                        <a:t>-K</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-c</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6144">
                <a:tc>
                  <a:txBody>
                    <a:bodyPr/>
                    <a:lstStyle/>
                    <a:p>
                      <a:pPr algn="l">
                        <a:lnSpc>
                          <a:spcPts val="1350"/>
                        </a:lnSpc>
                        <a:spcAft>
                          <a:spcPts val="0"/>
                        </a:spcAft>
                      </a:pPr>
                      <a:r>
                        <a:rPr lang="zh-CN" sz="1600" b="1" kern="0">
                          <a:solidFill>
                            <a:srgbClr val="000000"/>
                          </a:solidFill>
                          <a:effectLst/>
                          <a:latin typeface="NEU-BZ-S92"/>
                          <a:ea typeface="方正书宋_GBK"/>
                          <a:cs typeface="Times New Roman"/>
                        </a:rPr>
                        <a:t>看涨期权空头</a:t>
                      </a:r>
                      <a:endParaRPr lang="zh-CN" sz="1800" b="1" kern="100">
                        <a:effectLst/>
                        <a:latin typeface="Calibri"/>
                        <a:ea typeface="宋体"/>
                        <a:cs typeface="Times New Roman"/>
                      </a:endParaRPr>
                    </a:p>
                  </a:txBody>
                  <a:tcPr marL="57150" marR="571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i="1" kern="0" dirty="0">
                          <a:solidFill>
                            <a:srgbClr val="000000"/>
                          </a:solidFill>
                          <a:effectLst/>
                          <a:latin typeface="NEU-BZ-S92"/>
                          <a:ea typeface="方正书宋_GBK"/>
                          <a:cs typeface="Times New Roman"/>
                        </a:rPr>
                        <a:t>-</a:t>
                      </a: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S</a:t>
                      </a:r>
                      <a:r>
                        <a:rPr lang="en-US" sz="1600" b="1" i="1" kern="0" baseline="-25000" dirty="0">
                          <a:solidFill>
                            <a:srgbClr val="000000"/>
                          </a:solidFill>
                          <a:effectLst/>
                          <a:latin typeface="NEU-BZ-S92"/>
                          <a:ea typeface="方正书宋_GBK"/>
                          <a:cs typeface="Times New Roman"/>
                        </a:rPr>
                        <a:t>T</a:t>
                      </a:r>
                      <a:r>
                        <a:rPr lang="en-US" sz="1600" b="1" i="1" kern="0" dirty="0">
                          <a:solidFill>
                            <a:srgbClr val="000000"/>
                          </a:solidFill>
                          <a:effectLst/>
                          <a:latin typeface="NEU-BZ-S92"/>
                          <a:ea typeface="方正书宋_GBK"/>
                          <a:cs typeface="Times New Roman"/>
                        </a:rPr>
                        <a:t>-K</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p>
                      <a:pPr algn="ctr">
                        <a:lnSpc>
                          <a:spcPct val="150000"/>
                        </a:lnSpc>
                        <a:spcAft>
                          <a:spcPts val="0"/>
                        </a:spcAft>
                      </a:pPr>
                      <a:r>
                        <a:rPr lang="zh-CN" sz="1600" b="1" kern="0" dirty="0">
                          <a:solidFill>
                            <a:srgbClr val="000000"/>
                          </a:solidFill>
                          <a:effectLst/>
                          <a:latin typeface="NEU-BZ-S92"/>
                          <a:ea typeface="方正书宋_GBK"/>
                          <a:cs typeface="Times New Roman"/>
                        </a:rPr>
                        <a:t>或</a:t>
                      </a:r>
                      <a:endParaRPr lang="zh-CN" sz="1800" b="1" kern="100" dirty="0">
                        <a:effectLst/>
                        <a:latin typeface="Calibri"/>
                        <a:ea typeface="宋体"/>
                        <a:cs typeface="Times New Roman"/>
                      </a:endParaRPr>
                    </a:p>
                    <a:p>
                      <a:pPr algn="ctr">
                        <a:lnSpc>
                          <a:spcPct val="150000"/>
                        </a:lnSpc>
                        <a:spcAft>
                          <a:spcPts val="0"/>
                        </a:spcAft>
                      </a:pPr>
                      <a:r>
                        <a:rPr lang="en-US" sz="1600" b="1" kern="0" dirty="0">
                          <a:solidFill>
                            <a:srgbClr val="000000"/>
                          </a:solidFill>
                          <a:effectLst/>
                          <a:latin typeface="NEU-BZ-S92"/>
                          <a:ea typeface="方正书宋_GBK"/>
                          <a:cs typeface="Times New Roman"/>
                        </a:rPr>
                        <a:t>min</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K-S</a:t>
                      </a:r>
                      <a:r>
                        <a:rPr lang="en-US" sz="1600" b="1" i="1" kern="0" baseline="-25000" dirty="0">
                          <a:solidFill>
                            <a:srgbClr val="000000"/>
                          </a:solidFill>
                          <a:effectLst/>
                          <a:latin typeface="NEU-BZ-S92"/>
                          <a:ea typeface="方正书宋_GBK"/>
                          <a:cs typeface="Times New Roman"/>
                        </a:rPr>
                        <a:t>T</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i="1" kern="0">
                          <a:solidFill>
                            <a:srgbClr val="000000"/>
                          </a:solidFill>
                          <a:effectLst/>
                          <a:latin typeface="NEU-BZ-S92"/>
                          <a:ea typeface="方正书宋_GBK"/>
                          <a:cs typeface="Times New Roman"/>
                        </a:rPr>
                        <a:t>-</a:t>
                      </a:r>
                      <a:r>
                        <a:rPr lang="en-US" sz="1600" b="1" kern="0">
                          <a:solidFill>
                            <a:srgbClr val="000000"/>
                          </a:solidFill>
                          <a:effectLst/>
                          <a:latin typeface="NEU-BZ-S92"/>
                          <a:ea typeface="方正书宋_GBK"/>
                          <a:cs typeface="Times New Roman"/>
                        </a:rPr>
                        <a:t>max</a:t>
                      </a:r>
                      <a:r>
                        <a:rPr lang="en-US" sz="1600" b="1" kern="0">
                          <a:solidFill>
                            <a:srgbClr val="000000"/>
                          </a:solidFill>
                          <a:effectLst/>
                          <a:latin typeface="方正书宋_GBK"/>
                          <a:ea typeface="宋体"/>
                          <a:cs typeface="Times New Roman"/>
                        </a:rPr>
                        <a:t>(</a:t>
                      </a:r>
                      <a:r>
                        <a:rPr lang="en-US" sz="1600" b="1" i="1" kern="0">
                          <a:solidFill>
                            <a:srgbClr val="000000"/>
                          </a:solidFill>
                          <a:effectLst/>
                          <a:latin typeface="NEU-BZ-S92"/>
                          <a:ea typeface="方正书宋_GBK"/>
                          <a:cs typeface="Times New Roman"/>
                        </a:rPr>
                        <a:t>S</a:t>
                      </a:r>
                      <a:r>
                        <a:rPr lang="en-US" sz="1600" b="1" i="1" kern="0" baseline="-25000">
                          <a:solidFill>
                            <a:srgbClr val="000000"/>
                          </a:solidFill>
                          <a:effectLst/>
                          <a:latin typeface="NEU-BZ-S92"/>
                          <a:ea typeface="方正书宋_GBK"/>
                          <a:cs typeface="Times New Roman"/>
                        </a:rPr>
                        <a:t>T</a:t>
                      </a:r>
                      <a:r>
                        <a:rPr lang="en-US" sz="1600" b="1" i="1" kern="0">
                          <a:solidFill>
                            <a:srgbClr val="000000"/>
                          </a:solidFill>
                          <a:effectLst/>
                          <a:latin typeface="NEU-BZ-S92"/>
                          <a:ea typeface="方正书宋_GBK"/>
                          <a:cs typeface="Times New Roman"/>
                        </a:rPr>
                        <a:t>-K</a:t>
                      </a:r>
                      <a:r>
                        <a:rPr lang="en-US" sz="1600" b="1" kern="0">
                          <a:solidFill>
                            <a:srgbClr val="000000"/>
                          </a:solidFill>
                          <a:effectLst/>
                          <a:latin typeface="方正书宋_GBK"/>
                          <a:ea typeface="宋体"/>
                          <a:cs typeface="Times New Roman"/>
                        </a:rPr>
                        <a:t>,</a:t>
                      </a:r>
                      <a:r>
                        <a:rPr lang="en-US" sz="1600" b="1" kern="0">
                          <a:solidFill>
                            <a:srgbClr val="000000"/>
                          </a:solidFill>
                          <a:effectLst/>
                          <a:latin typeface="NEU-BZ-S92"/>
                          <a:ea typeface="方正书宋_GBK"/>
                          <a:cs typeface="Times New Roman"/>
                        </a:rPr>
                        <a:t>0</a:t>
                      </a:r>
                      <a:r>
                        <a:rPr lang="en-US" sz="1600" b="1" kern="0">
                          <a:solidFill>
                            <a:srgbClr val="000000"/>
                          </a:solidFill>
                          <a:effectLst/>
                          <a:latin typeface="方正书宋_GBK"/>
                          <a:ea typeface="宋体"/>
                          <a:cs typeface="Times New Roman"/>
                        </a:rPr>
                        <a:t>)</a:t>
                      </a:r>
                      <a:r>
                        <a:rPr lang="en-US" sz="1600" b="1" i="1" kern="0">
                          <a:solidFill>
                            <a:srgbClr val="000000"/>
                          </a:solidFill>
                          <a:effectLst/>
                          <a:latin typeface="NEU-BZ-S92"/>
                          <a:ea typeface="方正书宋_GBK"/>
                          <a:cs typeface="Times New Roman"/>
                        </a:rPr>
                        <a:t>+c</a:t>
                      </a:r>
                      <a:endParaRPr lang="zh-CN" sz="1800" b="1" kern="100">
                        <a:effectLst/>
                        <a:latin typeface="Calibri"/>
                        <a:ea typeface="宋体"/>
                        <a:cs typeface="Times New Roman"/>
                      </a:endParaRPr>
                    </a:p>
                    <a:p>
                      <a:pPr algn="ctr">
                        <a:lnSpc>
                          <a:spcPct val="150000"/>
                        </a:lnSpc>
                        <a:spcAft>
                          <a:spcPts val="0"/>
                        </a:spcAft>
                      </a:pPr>
                      <a:r>
                        <a:rPr lang="zh-CN" sz="1600" b="1" kern="0">
                          <a:solidFill>
                            <a:srgbClr val="000000"/>
                          </a:solidFill>
                          <a:effectLst/>
                          <a:latin typeface="NEU-BZ-S92"/>
                          <a:ea typeface="方正书宋_GBK"/>
                          <a:cs typeface="Times New Roman"/>
                        </a:rPr>
                        <a:t>或</a:t>
                      </a:r>
                      <a:endParaRPr lang="zh-CN" sz="1800" b="1" kern="100">
                        <a:effectLst/>
                        <a:latin typeface="Calibri"/>
                        <a:ea typeface="宋体"/>
                        <a:cs typeface="Times New Roman"/>
                      </a:endParaRPr>
                    </a:p>
                    <a:p>
                      <a:pPr algn="ctr">
                        <a:lnSpc>
                          <a:spcPct val="150000"/>
                        </a:lnSpc>
                        <a:spcAft>
                          <a:spcPts val="0"/>
                        </a:spcAft>
                      </a:pPr>
                      <a:r>
                        <a:rPr lang="en-US" sz="1600" b="1" kern="0">
                          <a:solidFill>
                            <a:srgbClr val="000000"/>
                          </a:solidFill>
                          <a:effectLst/>
                          <a:latin typeface="NEU-BZ-S92"/>
                          <a:ea typeface="方正书宋_GBK"/>
                          <a:cs typeface="Times New Roman"/>
                        </a:rPr>
                        <a:t>min</a:t>
                      </a:r>
                      <a:r>
                        <a:rPr lang="en-US" sz="1600" b="1" kern="0">
                          <a:solidFill>
                            <a:srgbClr val="000000"/>
                          </a:solidFill>
                          <a:effectLst/>
                          <a:latin typeface="方正书宋_GBK"/>
                          <a:ea typeface="宋体"/>
                          <a:cs typeface="Times New Roman"/>
                        </a:rPr>
                        <a:t>(</a:t>
                      </a:r>
                      <a:r>
                        <a:rPr lang="en-US" sz="1600" b="1" i="1" kern="0">
                          <a:solidFill>
                            <a:srgbClr val="000000"/>
                          </a:solidFill>
                          <a:effectLst/>
                          <a:latin typeface="NEU-BZ-S92"/>
                          <a:ea typeface="方正书宋_GBK"/>
                          <a:cs typeface="Times New Roman"/>
                        </a:rPr>
                        <a:t>K-S</a:t>
                      </a:r>
                      <a:r>
                        <a:rPr lang="en-US" sz="1600" b="1" i="1" kern="0" baseline="-25000">
                          <a:solidFill>
                            <a:srgbClr val="000000"/>
                          </a:solidFill>
                          <a:effectLst/>
                          <a:latin typeface="NEU-BZ-S92"/>
                          <a:ea typeface="方正书宋_GBK"/>
                          <a:cs typeface="Times New Roman"/>
                        </a:rPr>
                        <a:t>T</a:t>
                      </a:r>
                      <a:r>
                        <a:rPr lang="en-US" sz="1600" b="1" kern="0">
                          <a:solidFill>
                            <a:srgbClr val="000000"/>
                          </a:solidFill>
                          <a:effectLst/>
                          <a:latin typeface="方正书宋_GBK"/>
                          <a:ea typeface="宋体"/>
                          <a:cs typeface="Times New Roman"/>
                        </a:rPr>
                        <a:t>,</a:t>
                      </a:r>
                      <a:r>
                        <a:rPr lang="en-US" sz="1600" b="1" kern="0">
                          <a:solidFill>
                            <a:srgbClr val="000000"/>
                          </a:solidFill>
                          <a:effectLst/>
                          <a:latin typeface="NEU-BZ-S92"/>
                          <a:ea typeface="方正书宋_GBK"/>
                          <a:cs typeface="Times New Roman"/>
                        </a:rPr>
                        <a:t>0</a:t>
                      </a:r>
                      <a:r>
                        <a:rPr lang="en-US" sz="1600" b="1" kern="0">
                          <a:solidFill>
                            <a:srgbClr val="000000"/>
                          </a:solidFill>
                          <a:effectLst/>
                          <a:latin typeface="方正书宋_GBK"/>
                          <a:ea typeface="宋体"/>
                          <a:cs typeface="Times New Roman"/>
                        </a:rPr>
                        <a:t>)</a:t>
                      </a:r>
                      <a:r>
                        <a:rPr lang="en-US" sz="1600" b="1" i="1" kern="0">
                          <a:solidFill>
                            <a:srgbClr val="000000"/>
                          </a:solidFill>
                          <a:effectLst/>
                          <a:latin typeface="NEU-BZ-S92"/>
                          <a:ea typeface="方正书宋_GBK"/>
                          <a:cs typeface="Times New Roman"/>
                        </a:rPr>
                        <a:t>+c</a:t>
                      </a:r>
                      <a:endParaRPr lang="zh-CN" sz="1800" b="1" kern="1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64096">
                <a:tc>
                  <a:txBody>
                    <a:bodyPr/>
                    <a:lstStyle/>
                    <a:p>
                      <a:pPr algn="l">
                        <a:lnSpc>
                          <a:spcPts val="1350"/>
                        </a:lnSpc>
                        <a:spcAft>
                          <a:spcPts val="0"/>
                        </a:spcAft>
                      </a:pPr>
                      <a:r>
                        <a:rPr lang="zh-CN" sz="1600" b="1" kern="0">
                          <a:solidFill>
                            <a:srgbClr val="000000"/>
                          </a:solidFill>
                          <a:effectLst/>
                          <a:latin typeface="NEU-BZ-S92"/>
                          <a:ea typeface="方正书宋_GBK"/>
                          <a:cs typeface="Times New Roman"/>
                        </a:rPr>
                        <a:t>看跌期权多头</a:t>
                      </a:r>
                      <a:endParaRPr lang="zh-CN" sz="1800" b="1" kern="100">
                        <a:effectLst/>
                        <a:latin typeface="Calibri"/>
                        <a:ea typeface="宋体"/>
                        <a:cs typeface="Times New Roman"/>
                      </a:endParaRPr>
                    </a:p>
                  </a:txBody>
                  <a:tcPr marL="57150" marR="571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K-S</a:t>
                      </a:r>
                      <a:r>
                        <a:rPr lang="en-US" sz="1600" b="1" i="1" kern="0" baseline="-25000" dirty="0">
                          <a:solidFill>
                            <a:srgbClr val="000000"/>
                          </a:solidFill>
                          <a:effectLst/>
                          <a:latin typeface="NEU-BZ-S92"/>
                          <a:ea typeface="方正书宋_GBK"/>
                          <a:cs typeface="Times New Roman"/>
                        </a:rPr>
                        <a:t>T</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1600" b="1" kern="0" dirty="0">
                          <a:solidFill>
                            <a:srgbClr val="000000"/>
                          </a:solidFill>
                          <a:effectLst/>
                          <a:latin typeface="NEU-BZ-S92"/>
                          <a:ea typeface="方正书宋_GBK"/>
                          <a:cs typeface="Times New Roman"/>
                        </a:rPr>
                        <a:t>max</a:t>
                      </a:r>
                      <a:r>
                        <a:rPr lang="en-US" altLang="zh-CN" sz="1600" b="1" kern="0" dirty="0">
                          <a:solidFill>
                            <a:srgbClr val="000000"/>
                          </a:solidFill>
                          <a:effectLst/>
                          <a:latin typeface="方正书宋_GBK"/>
                          <a:ea typeface="+mn-ea"/>
                          <a:cs typeface="Times New Roman"/>
                        </a:rPr>
                        <a:t>(K-</a:t>
                      </a:r>
                      <a:r>
                        <a:rPr lang="en-US" altLang="zh-CN" sz="1600" b="1" i="1" kern="0" dirty="0">
                          <a:solidFill>
                            <a:srgbClr val="000000"/>
                          </a:solidFill>
                          <a:effectLst/>
                          <a:latin typeface="NEU-BZ-S92"/>
                          <a:ea typeface="方正书宋_GBK"/>
                          <a:cs typeface="Times New Roman"/>
                        </a:rPr>
                        <a:t>S</a:t>
                      </a:r>
                      <a:r>
                        <a:rPr lang="en-US" altLang="zh-CN" sz="1600" b="1" i="1" kern="0" baseline="-25000" dirty="0">
                          <a:solidFill>
                            <a:srgbClr val="000000"/>
                          </a:solidFill>
                          <a:effectLst/>
                          <a:latin typeface="NEU-BZ-S92"/>
                          <a:ea typeface="方正书宋_GBK"/>
                          <a:cs typeface="Times New Roman"/>
                        </a:rPr>
                        <a:t>T</a:t>
                      </a:r>
                      <a:r>
                        <a:rPr lang="en-US" altLang="zh-CN" sz="1600" b="1" kern="0" dirty="0">
                          <a:solidFill>
                            <a:srgbClr val="000000"/>
                          </a:solidFill>
                          <a:effectLst/>
                          <a:latin typeface="方正书宋_GBK"/>
                          <a:ea typeface="+mn-ea"/>
                          <a:cs typeface="Times New Roman"/>
                        </a:rPr>
                        <a:t>,</a:t>
                      </a:r>
                      <a:r>
                        <a:rPr lang="en-US" altLang="zh-CN" sz="1600" b="1" kern="0" dirty="0">
                          <a:solidFill>
                            <a:srgbClr val="000000"/>
                          </a:solidFill>
                          <a:effectLst/>
                          <a:latin typeface="NEU-BZ-S92"/>
                          <a:ea typeface="方正书宋_GBK"/>
                          <a:cs typeface="Times New Roman"/>
                        </a:rPr>
                        <a:t>0</a:t>
                      </a:r>
                      <a:r>
                        <a:rPr lang="en-US" altLang="zh-CN" sz="1600" b="1" kern="0" dirty="0">
                          <a:solidFill>
                            <a:srgbClr val="000000"/>
                          </a:solidFill>
                          <a:effectLst/>
                          <a:latin typeface="方正书宋_GBK"/>
                          <a:ea typeface="+mn-ea"/>
                          <a:cs typeface="Times New Roman"/>
                        </a:rPr>
                        <a:t>)</a:t>
                      </a:r>
                      <a:r>
                        <a:rPr lang="en-US" sz="1600" b="1" i="1" kern="0" dirty="0">
                          <a:solidFill>
                            <a:srgbClr val="000000"/>
                          </a:solidFill>
                          <a:effectLst/>
                          <a:latin typeface="NEU-BZ-S92"/>
                          <a:ea typeface="方正书宋_GBK"/>
                          <a:cs typeface="Times New Roman"/>
                        </a:rPr>
                        <a:t>-p</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296144">
                <a:tc>
                  <a:txBody>
                    <a:bodyPr/>
                    <a:lstStyle/>
                    <a:p>
                      <a:pPr algn="l">
                        <a:lnSpc>
                          <a:spcPts val="1350"/>
                        </a:lnSpc>
                        <a:spcAft>
                          <a:spcPts val="0"/>
                        </a:spcAft>
                      </a:pPr>
                      <a:r>
                        <a:rPr lang="zh-CN" sz="1600" b="1" kern="0">
                          <a:solidFill>
                            <a:srgbClr val="000000"/>
                          </a:solidFill>
                          <a:effectLst/>
                          <a:latin typeface="NEU-BZ-S92"/>
                          <a:ea typeface="方正书宋_GBK"/>
                          <a:cs typeface="Times New Roman"/>
                        </a:rPr>
                        <a:t>看跌期权空头</a:t>
                      </a:r>
                      <a:endParaRPr lang="zh-CN" sz="1800" b="1" kern="100">
                        <a:effectLst/>
                        <a:latin typeface="Calibri"/>
                        <a:ea typeface="宋体"/>
                        <a:cs typeface="Times New Roman"/>
                      </a:endParaRPr>
                    </a:p>
                  </a:txBody>
                  <a:tcPr marL="57150" marR="571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i="1" kern="0" dirty="0">
                          <a:solidFill>
                            <a:srgbClr val="000000"/>
                          </a:solidFill>
                          <a:effectLst/>
                          <a:latin typeface="NEU-BZ-S92"/>
                          <a:ea typeface="方正书宋_GBK"/>
                          <a:cs typeface="Times New Roman"/>
                        </a:rPr>
                        <a:t>-</a:t>
                      </a: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K-S</a:t>
                      </a:r>
                      <a:r>
                        <a:rPr lang="en-US" sz="1600" b="1" i="1" kern="0" baseline="-25000" dirty="0">
                          <a:solidFill>
                            <a:srgbClr val="000000"/>
                          </a:solidFill>
                          <a:effectLst/>
                          <a:latin typeface="NEU-BZ-S92"/>
                          <a:ea typeface="方正书宋_GBK"/>
                          <a:cs typeface="Times New Roman"/>
                        </a:rPr>
                        <a:t>T</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p>
                      <a:pPr algn="ctr">
                        <a:lnSpc>
                          <a:spcPct val="150000"/>
                        </a:lnSpc>
                        <a:spcAft>
                          <a:spcPts val="0"/>
                        </a:spcAft>
                      </a:pPr>
                      <a:r>
                        <a:rPr lang="zh-CN" sz="1600" b="1" kern="0" dirty="0">
                          <a:solidFill>
                            <a:srgbClr val="000000"/>
                          </a:solidFill>
                          <a:effectLst/>
                          <a:latin typeface="NEU-BZ-S92"/>
                          <a:ea typeface="方正书宋_GBK"/>
                          <a:cs typeface="Times New Roman"/>
                        </a:rPr>
                        <a:t>或</a:t>
                      </a:r>
                      <a:endParaRPr lang="zh-CN" sz="1800" b="1" kern="100" dirty="0">
                        <a:effectLst/>
                        <a:latin typeface="Calibri"/>
                        <a:ea typeface="宋体"/>
                        <a:cs typeface="Times New Roman"/>
                      </a:endParaRPr>
                    </a:p>
                    <a:p>
                      <a:pPr algn="ctr">
                        <a:lnSpc>
                          <a:spcPct val="150000"/>
                        </a:lnSpc>
                        <a:spcAft>
                          <a:spcPts val="0"/>
                        </a:spcAft>
                      </a:pPr>
                      <a:r>
                        <a:rPr lang="en-US" sz="1600" b="1" kern="0" dirty="0">
                          <a:solidFill>
                            <a:srgbClr val="000000"/>
                          </a:solidFill>
                          <a:effectLst/>
                          <a:latin typeface="NEU-BZ-S92"/>
                          <a:ea typeface="方正书宋_GBK"/>
                          <a:cs typeface="Times New Roman"/>
                        </a:rPr>
                        <a:t>min</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S</a:t>
                      </a:r>
                      <a:r>
                        <a:rPr lang="en-US" sz="1600" b="1" i="1" kern="0" baseline="-25000" dirty="0">
                          <a:solidFill>
                            <a:srgbClr val="000000"/>
                          </a:solidFill>
                          <a:effectLst/>
                          <a:latin typeface="NEU-BZ-S92"/>
                          <a:ea typeface="方正书宋_GBK"/>
                          <a:cs typeface="Times New Roman"/>
                        </a:rPr>
                        <a:t>T</a:t>
                      </a:r>
                      <a:r>
                        <a:rPr lang="en-US" sz="1600" b="1" i="1" kern="0" dirty="0">
                          <a:solidFill>
                            <a:srgbClr val="000000"/>
                          </a:solidFill>
                          <a:effectLst/>
                          <a:latin typeface="NEU-BZ-S92"/>
                          <a:ea typeface="方正书宋_GBK"/>
                          <a:cs typeface="Times New Roman"/>
                        </a:rPr>
                        <a:t>-K</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i="1" kern="0" dirty="0">
                          <a:solidFill>
                            <a:srgbClr val="000000"/>
                          </a:solidFill>
                          <a:effectLst/>
                          <a:latin typeface="NEU-BZ-S92"/>
                          <a:ea typeface="方正书宋_GBK"/>
                          <a:cs typeface="Times New Roman"/>
                        </a:rPr>
                        <a:t>-</a:t>
                      </a:r>
                      <a:r>
                        <a:rPr lang="en-US" sz="1600" b="1" kern="0" dirty="0">
                          <a:solidFill>
                            <a:srgbClr val="000000"/>
                          </a:solidFill>
                          <a:effectLst/>
                          <a:latin typeface="NEU-BZ-S92"/>
                          <a:ea typeface="方正书宋_GBK"/>
                          <a:cs typeface="Times New Roman"/>
                        </a:rPr>
                        <a:t>max</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K-S</a:t>
                      </a:r>
                      <a:r>
                        <a:rPr lang="en-US" sz="1600" b="1" i="1" kern="0" baseline="-25000" dirty="0">
                          <a:solidFill>
                            <a:srgbClr val="000000"/>
                          </a:solidFill>
                          <a:effectLst/>
                          <a:latin typeface="NEU-BZ-S92"/>
                          <a:ea typeface="方正书宋_GBK"/>
                          <a:cs typeface="Times New Roman"/>
                        </a:rPr>
                        <a:t>T</a:t>
                      </a:r>
                      <a:r>
                        <a:rPr lang="zh-CN" altLang="en-US" sz="1600" b="1" i="0" kern="0" baseline="0" dirty="0">
                          <a:solidFill>
                            <a:srgbClr val="000000"/>
                          </a:solidFill>
                          <a:effectLst/>
                          <a:latin typeface="NEU-BZ-S92"/>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+p</a:t>
                      </a:r>
                      <a:endParaRPr lang="zh-CN" sz="1800" b="1" kern="100" dirty="0">
                        <a:effectLst/>
                        <a:latin typeface="Calibri"/>
                        <a:ea typeface="宋体"/>
                        <a:cs typeface="Times New Roman"/>
                      </a:endParaRPr>
                    </a:p>
                    <a:p>
                      <a:pPr algn="ctr">
                        <a:lnSpc>
                          <a:spcPct val="150000"/>
                        </a:lnSpc>
                        <a:spcAft>
                          <a:spcPts val="0"/>
                        </a:spcAft>
                      </a:pPr>
                      <a:r>
                        <a:rPr lang="zh-CN" sz="1600" b="1" kern="0" dirty="0">
                          <a:solidFill>
                            <a:srgbClr val="000000"/>
                          </a:solidFill>
                          <a:effectLst/>
                          <a:latin typeface="NEU-BZ-S92"/>
                          <a:ea typeface="方正书宋_GBK"/>
                          <a:cs typeface="Times New Roman"/>
                        </a:rPr>
                        <a:t>或</a:t>
                      </a:r>
                      <a:endParaRPr lang="zh-CN" sz="1800" b="1" kern="100" dirty="0">
                        <a:effectLst/>
                        <a:latin typeface="Calibri"/>
                        <a:ea typeface="宋体"/>
                        <a:cs typeface="Times New Roman"/>
                      </a:endParaRPr>
                    </a:p>
                    <a:p>
                      <a:pPr algn="ctr">
                        <a:lnSpc>
                          <a:spcPct val="150000"/>
                        </a:lnSpc>
                        <a:spcAft>
                          <a:spcPts val="0"/>
                        </a:spcAft>
                      </a:pPr>
                      <a:r>
                        <a:rPr lang="en-US" sz="1600" b="1" kern="0" dirty="0">
                          <a:solidFill>
                            <a:srgbClr val="000000"/>
                          </a:solidFill>
                          <a:effectLst/>
                          <a:latin typeface="NEU-BZ-S92"/>
                          <a:ea typeface="方正书宋_GBK"/>
                          <a:cs typeface="Times New Roman"/>
                        </a:rPr>
                        <a:t>min</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S</a:t>
                      </a:r>
                      <a:r>
                        <a:rPr lang="en-US" sz="1600" b="1" i="1" kern="0" baseline="-25000" dirty="0">
                          <a:solidFill>
                            <a:srgbClr val="000000"/>
                          </a:solidFill>
                          <a:effectLst/>
                          <a:latin typeface="NEU-BZ-S92"/>
                          <a:ea typeface="方正书宋_GBK"/>
                          <a:cs typeface="Times New Roman"/>
                        </a:rPr>
                        <a:t>T</a:t>
                      </a:r>
                      <a:r>
                        <a:rPr lang="en-US" sz="1600" b="1" i="1" kern="0" dirty="0">
                          <a:solidFill>
                            <a:srgbClr val="000000"/>
                          </a:solidFill>
                          <a:effectLst/>
                          <a:latin typeface="NEU-BZ-S92"/>
                          <a:ea typeface="方正书宋_GBK"/>
                          <a:cs typeface="Times New Roman"/>
                        </a:rPr>
                        <a:t>-K</a:t>
                      </a:r>
                      <a:r>
                        <a:rPr lang="en-US" sz="1600" b="1" kern="0" dirty="0">
                          <a:solidFill>
                            <a:srgbClr val="000000"/>
                          </a:solidFill>
                          <a:effectLst/>
                          <a:latin typeface="方正书宋_GBK"/>
                          <a:ea typeface="宋体"/>
                          <a:cs typeface="Times New Roman"/>
                        </a:rPr>
                        <a:t>,</a:t>
                      </a:r>
                      <a:r>
                        <a:rPr lang="en-US" sz="1600" b="1" kern="0" dirty="0">
                          <a:solidFill>
                            <a:srgbClr val="000000"/>
                          </a:solidFill>
                          <a:effectLst/>
                          <a:latin typeface="NEU-BZ-S92"/>
                          <a:ea typeface="方正书宋_GBK"/>
                          <a:cs typeface="Times New Roman"/>
                        </a:rPr>
                        <a:t>0</a:t>
                      </a:r>
                      <a:r>
                        <a:rPr lang="en-US" sz="1600" b="1" kern="0" dirty="0">
                          <a:solidFill>
                            <a:srgbClr val="000000"/>
                          </a:solidFill>
                          <a:effectLst/>
                          <a:latin typeface="方正书宋_GBK"/>
                          <a:ea typeface="宋体"/>
                          <a:cs typeface="Times New Roman"/>
                        </a:rPr>
                        <a:t>)</a:t>
                      </a:r>
                      <a:r>
                        <a:rPr lang="en-US" sz="1600" b="1" i="1" kern="0" dirty="0">
                          <a:solidFill>
                            <a:srgbClr val="000000"/>
                          </a:solidFill>
                          <a:effectLst/>
                          <a:latin typeface="NEU-BZ-S92"/>
                          <a:ea typeface="方正书宋_GBK"/>
                          <a:cs typeface="Times New Roman"/>
                        </a:rPr>
                        <a:t>+p</a:t>
                      </a:r>
                      <a:endParaRPr lang="zh-CN" sz="1800" b="1" kern="1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6" name="灯片编号占位符 5"/>
          <p:cNvSpPr>
            <a:spLocks noGrp="1"/>
          </p:cNvSpPr>
          <p:nvPr>
            <p:ph type="sldNum" sz="quarter" idx="12"/>
          </p:nvPr>
        </p:nvSpPr>
        <p:spPr/>
        <p:txBody>
          <a:bodyPr/>
          <a:lstStyle/>
          <a:p>
            <a:fld id="{7A0B34B9-D817-47F5-9B8C-94F2D5E9BE68}" type="slidenum">
              <a:rPr lang="zh-CN" altLang="en-US" smtClean="0"/>
              <a:pPr/>
              <a:t>9</a:t>
            </a:fld>
            <a:endParaRPr lang="zh-CN" altLang="en-US" dirty="0"/>
          </a:p>
        </p:txBody>
      </p:sp>
    </p:spTree>
    <p:extLst>
      <p:ext uri="{BB962C8B-B14F-4D97-AF65-F5344CB8AC3E}">
        <p14:creationId xmlns:p14="http://schemas.microsoft.com/office/powerpoint/2010/main" val="1528290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28547</TotalTime>
  <Words>4178</Words>
  <Application>Microsoft Office PowerPoint</Application>
  <PresentationFormat>宽屏</PresentationFormat>
  <Paragraphs>794</Paragraphs>
  <Slides>69</Slides>
  <Notes>10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89" baseType="lpstr">
      <vt:lpstr>Adobe 楷体 Std R</vt:lpstr>
      <vt:lpstr>Arial Unicode MS</vt:lpstr>
      <vt:lpstr>GungsuhChe</vt:lpstr>
      <vt:lpstr>NEU-BZ-S92</vt:lpstr>
      <vt:lpstr>方正黑体_GBK</vt:lpstr>
      <vt:lpstr>方正书宋_GBK</vt:lpstr>
      <vt:lpstr>楷体</vt:lpstr>
      <vt:lpstr>Adobe Jenson Pro</vt:lpstr>
      <vt:lpstr>Adobe Jenson Pro Capt</vt:lpstr>
      <vt:lpstr>Arial</vt:lpstr>
      <vt:lpstr>Arial Narrow</vt:lpstr>
      <vt:lpstr>Bradley Hand ITC</vt:lpstr>
      <vt:lpstr>Calibri</vt:lpstr>
      <vt:lpstr>Cambria Math</vt:lpstr>
      <vt:lpstr>Garamond</vt:lpstr>
      <vt:lpstr>Tahoma</vt:lpstr>
      <vt:lpstr>Times New Roman</vt:lpstr>
      <vt:lpstr>Wingdings</vt:lpstr>
      <vt:lpstr>1_Edge</vt:lpstr>
      <vt:lpstr>Equation</vt:lpstr>
      <vt:lpstr> 金融工程 第十章   期权的回报与价格分析</vt:lpstr>
      <vt:lpstr>目录</vt:lpstr>
      <vt:lpstr>目录</vt:lpstr>
      <vt:lpstr>这是看涨期权多头的回报与盈亏分布</vt:lpstr>
      <vt:lpstr>看涨期权空头的回报与盈亏分布</vt:lpstr>
      <vt:lpstr>看跌期权多头的回报与盈亏分布</vt:lpstr>
      <vt:lpstr>看跌期权空头的回报与盈亏分布</vt:lpstr>
      <vt:lpstr>波音的看跌期权</vt:lpstr>
      <vt:lpstr>欧式期权到期回报和盈亏公式</vt:lpstr>
      <vt:lpstr>目录</vt:lpstr>
      <vt:lpstr>内在价值与时间价值：常见定义</vt:lpstr>
      <vt:lpstr>例子</vt:lpstr>
      <vt:lpstr>2020.2.10沪深300股指2月期权收盘价</vt:lpstr>
      <vt:lpstr>第二种定义</vt:lpstr>
      <vt:lpstr>在中国使用常用定义的问题</vt:lpstr>
      <vt:lpstr>问题</vt:lpstr>
      <vt:lpstr>科学定义：两分法</vt:lpstr>
      <vt:lpstr>欧式看涨期权的内在价值</vt:lpstr>
      <vt:lpstr>欧式看跌期权的内在价值</vt:lpstr>
      <vt:lpstr>我国ETF期权的内在价值</vt:lpstr>
      <vt:lpstr>无收益资产美式看涨期权的内在价值</vt:lpstr>
      <vt:lpstr>无收益资产美式看跌期权的内在价值</vt:lpstr>
      <vt:lpstr>有收益资产美式看涨期权的内在价值</vt:lpstr>
      <vt:lpstr>图示理解公式（15）</vt:lpstr>
      <vt:lpstr>有收益资产美式看跌期权的内在价值</vt:lpstr>
      <vt:lpstr>图示理解公式（17）</vt:lpstr>
      <vt:lpstr>完美市场中期权的内在价值</vt:lpstr>
      <vt:lpstr>不完美市场中期权的内在价值</vt:lpstr>
      <vt:lpstr>实值期权、平值期权与虚值期权</vt:lpstr>
      <vt:lpstr>平值点</vt:lpstr>
      <vt:lpstr>如何确定远期价格</vt:lpstr>
      <vt:lpstr>两分法定义（数据与上同）</vt:lpstr>
      <vt:lpstr>两分法定义的优点</vt:lpstr>
      <vt:lpstr>在值程度的常见定义</vt:lpstr>
      <vt:lpstr>期权时间价值与内在价值的关系</vt:lpstr>
      <vt:lpstr>案例 ：内在价值与时间价值</vt:lpstr>
      <vt:lpstr>PowerPoint 演示文稿</vt:lpstr>
      <vt:lpstr>PowerPoint 演示文稿</vt:lpstr>
      <vt:lpstr>PowerPoint 演示文稿</vt:lpstr>
      <vt:lpstr>期权价值的影响因素</vt:lpstr>
      <vt:lpstr>期权价值的影响因素</vt:lpstr>
      <vt:lpstr>目录</vt:lpstr>
      <vt:lpstr>问题</vt:lpstr>
      <vt:lpstr>提前行权无红利资产美式看涨期权的合理性 </vt:lpstr>
      <vt:lpstr>提前行权无红利资产美式看涨期权的合理性 </vt:lpstr>
      <vt:lpstr>提前行权无红利资产美式看跌期权的合理性</vt:lpstr>
      <vt:lpstr>提前行权有红利资产美式看涨期权的合理性</vt:lpstr>
      <vt:lpstr>提前行权有红利资产美式看跌期权的合理性</vt:lpstr>
      <vt:lpstr>目录</vt:lpstr>
      <vt:lpstr>看涨期权价格的上限</vt:lpstr>
      <vt:lpstr>看跌期权价格的上限</vt:lpstr>
      <vt:lpstr>期权价格的下限</vt:lpstr>
      <vt:lpstr>目录</vt:lpstr>
      <vt:lpstr> 无红利资产 欧式看涨期权价格曲线</vt:lpstr>
      <vt:lpstr>无红利资产 欧式看跌期权价格曲线</vt:lpstr>
      <vt:lpstr>目录</vt:lpstr>
      <vt:lpstr>无红利资产欧式期权PCP</vt:lpstr>
      <vt:lpstr>完美市场欧式期权PCP</vt:lpstr>
      <vt:lpstr>特殊：我国ETF期权的PCP</vt:lpstr>
      <vt:lpstr>PCP应用：期权隐含的远期价格</vt:lpstr>
      <vt:lpstr>期权隐含期货价格与市场期货价格的偏差 （2020.2.10沪深300股指期权）</vt:lpstr>
      <vt:lpstr>PCP应用：期权隐含的S</vt:lpstr>
      <vt:lpstr>无红利资产美式期权PCP</vt:lpstr>
      <vt:lpstr>PowerPoint 演示文稿</vt:lpstr>
      <vt:lpstr>用远期价格表示的无红利资产PCP</vt:lpstr>
      <vt:lpstr>有红利资产美式期权PCP</vt:lpstr>
      <vt:lpstr>用远期价格表示的有红利资产PCP</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957</cp:revision>
  <cp:lastPrinted>2015-11-16T05:39:43Z</cp:lastPrinted>
  <dcterms:created xsi:type="dcterms:W3CDTF">2007-10-06T10:41:32Z</dcterms:created>
  <dcterms:modified xsi:type="dcterms:W3CDTF">2020-12-18T01:22:45Z</dcterms:modified>
</cp:coreProperties>
</file>