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44"/>
  </p:notesMasterIdLst>
  <p:handoutMasterIdLst>
    <p:handoutMasterId r:id="rId45"/>
  </p:handoutMasterIdLst>
  <p:sldIdLst>
    <p:sldId id="2467" r:id="rId2"/>
    <p:sldId id="2528" r:id="rId3"/>
    <p:sldId id="2534" r:id="rId4"/>
    <p:sldId id="2540" r:id="rId5"/>
    <p:sldId id="2541" r:id="rId6"/>
    <p:sldId id="2542" r:id="rId7"/>
    <p:sldId id="2549" r:id="rId8"/>
    <p:sldId id="2552" r:id="rId9"/>
    <p:sldId id="2553" r:id="rId10"/>
    <p:sldId id="2538" r:id="rId11"/>
    <p:sldId id="2537" r:id="rId12"/>
    <p:sldId id="2554" r:id="rId13"/>
    <p:sldId id="2539" r:id="rId14"/>
    <p:sldId id="2529" r:id="rId15"/>
    <p:sldId id="2530" r:id="rId16"/>
    <p:sldId id="2531" r:id="rId17"/>
    <p:sldId id="2532" r:id="rId18"/>
    <p:sldId id="2533" r:id="rId19"/>
    <p:sldId id="2560" r:id="rId20"/>
    <p:sldId id="2562" r:id="rId21"/>
    <p:sldId id="2563" r:id="rId22"/>
    <p:sldId id="2498" r:id="rId23"/>
    <p:sldId id="2503" r:id="rId24"/>
    <p:sldId id="2564" r:id="rId25"/>
    <p:sldId id="2577" r:id="rId26"/>
    <p:sldId id="2504" r:id="rId27"/>
    <p:sldId id="2625" r:id="rId28"/>
    <p:sldId id="2507" r:id="rId29"/>
    <p:sldId id="2578" r:id="rId30"/>
    <p:sldId id="2579" r:id="rId31"/>
    <p:sldId id="2580" r:id="rId32"/>
    <p:sldId id="2581" r:id="rId33"/>
    <p:sldId id="2630" r:id="rId34"/>
    <p:sldId id="2631" r:id="rId35"/>
    <p:sldId id="2583" r:id="rId36"/>
    <p:sldId id="2584" r:id="rId37"/>
    <p:sldId id="2632" r:id="rId38"/>
    <p:sldId id="2626" r:id="rId39"/>
    <p:sldId id="2527" r:id="rId40"/>
    <p:sldId id="2576" r:id="rId41"/>
    <p:sldId id="2480" r:id="rId42"/>
    <p:sldId id="2475" r:id="rId43"/>
  </p:sldIdLst>
  <p:sldSz cx="9144000" cy="6858000" type="screen4x3"/>
  <p:notesSz cx="7099300" cy="10234613"/>
  <p:defaultTextStyle>
    <a:defPPr>
      <a:defRPr lang="zh-CN"/>
    </a:defPPr>
    <a:lvl1pPr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640202"/>
    <a:srgbClr val="F92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2606" autoAdjust="0"/>
    <p:restoredTop sz="85834" autoAdjust="0"/>
  </p:normalViewPr>
  <p:slideViewPr>
    <p:cSldViewPr>
      <p:cViewPr varScale="1">
        <p:scale>
          <a:sx n="72" d="100"/>
          <a:sy n="72" d="100"/>
        </p:scale>
        <p:origin x="1118" y="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a:defRPr sz="1300">
                <a:ea typeface="华文细黑" pitchFamily="2" charset="-122"/>
              </a:defRPr>
            </a:lvl1pPr>
          </a:lstStyle>
          <a:p>
            <a:pPr>
              <a:defRPr/>
            </a:pPr>
            <a:endParaRPr lang="zh-CN" altLang="en-US"/>
          </a:p>
        </p:txBody>
      </p:sp>
      <p:sp>
        <p:nvSpPr>
          <p:cNvPr id="3" name="日期占位符 2"/>
          <p:cNvSpPr>
            <a:spLocks noGrp="1"/>
          </p:cNvSpPr>
          <p:nvPr>
            <p:ph type="dt" sz="quarter" idx="1"/>
          </p:nvPr>
        </p:nvSpPr>
        <p:spPr>
          <a:xfrm>
            <a:off x="4021138" y="0"/>
            <a:ext cx="3076575" cy="511175"/>
          </a:xfrm>
          <a:prstGeom prst="rect">
            <a:avLst/>
          </a:prstGeom>
        </p:spPr>
        <p:txBody>
          <a:bodyPr vert="horz" lIns="99048" tIns="49524" rIns="99048" bIns="49524" rtlCol="0"/>
          <a:lstStyle>
            <a:lvl1pPr algn="r">
              <a:defRPr sz="1300">
                <a:ea typeface="华文细黑" pitchFamily="2" charset="-122"/>
              </a:defRPr>
            </a:lvl1pPr>
          </a:lstStyle>
          <a:p>
            <a:pPr>
              <a:defRPr/>
            </a:pPr>
            <a:endParaRPr lang="zh-CN" altLang="en-US"/>
          </a:p>
        </p:txBody>
      </p:sp>
      <p:sp>
        <p:nvSpPr>
          <p:cNvPr id="4" name="页脚占位符 3"/>
          <p:cNvSpPr>
            <a:spLocks noGrp="1"/>
          </p:cNvSpPr>
          <p:nvPr>
            <p:ph type="ftr" sz="quarter" idx="2"/>
          </p:nvPr>
        </p:nvSpPr>
        <p:spPr>
          <a:xfrm>
            <a:off x="0" y="9721850"/>
            <a:ext cx="3076575" cy="511175"/>
          </a:xfrm>
          <a:prstGeom prst="rect">
            <a:avLst/>
          </a:prstGeom>
        </p:spPr>
        <p:txBody>
          <a:bodyPr vert="horz" lIns="99048" tIns="49524" rIns="99048" bIns="49524" rtlCol="0" anchor="b"/>
          <a:lstStyle>
            <a:lvl1pPr algn="l">
              <a:defRPr sz="1300">
                <a:ea typeface="华文细黑" pitchFamily="2" charset="-122"/>
              </a:defRPr>
            </a:lvl1pPr>
          </a:lstStyle>
          <a:p>
            <a:pPr>
              <a:defRPr/>
            </a:pPr>
            <a:endParaRPr lang="zh-CN" altLang="en-US"/>
          </a:p>
        </p:txBody>
      </p:sp>
      <p:sp>
        <p:nvSpPr>
          <p:cNvPr id="5" name="灯片编号占位符 4"/>
          <p:cNvSpPr>
            <a:spLocks noGrp="1"/>
          </p:cNvSpPr>
          <p:nvPr>
            <p:ph type="sldNum" sz="quarter" idx="3"/>
          </p:nvPr>
        </p:nvSpPr>
        <p:spPr>
          <a:xfrm>
            <a:off x="4021138" y="9721850"/>
            <a:ext cx="3076575" cy="511175"/>
          </a:xfrm>
          <a:prstGeom prst="rect">
            <a:avLst/>
          </a:prstGeom>
        </p:spPr>
        <p:txBody>
          <a:bodyPr vert="horz" lIns="99048" tIns="49524" rIns="99048" bIns="49524" rtlCol="0" anchor="b"/>
          <a:lstStyle>
            <a:lvl1pPr algn="r">
              <a:defRPr sz="1300">
                <a:ea typeface="华文细黑" pitchFamily="2" charset="-122"/>
              </a:defRPr>
            </a:lvl1pPr>
          </a:lstStyle>
          <a:p>
            <a:pPr>
              <a:defRPr/>
            </a:pPr>
            <a:fld id="{A3B4F7A7-087A-4BD8-8229-0CE789C129B6}" type="slidenum">
              <a:rPr lang="zh-CN" altLang="en-US"/>
              <a:t>‹#›</a:t>
            </a:fld>
            <a:endParaRPr lang="zh-CN" altLang="en-US"/>
          </a:p>
        </p:txBody>
      </p:sp>
    </p:spTree>
    <p:extLst>
      <p:ext uri="{BB962C8B-B14F-4D97-AF65-F5344CB8AC3E}">
        <p14:creationId xmlns:p14="http://schemas.microsoft.com/office/powerpoint/2010/main" val="1203069812"/>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lIns="99048" tIns="49524" rIns="99048" bIns="49524" rtlCol="0"/>
          <a:lstStyle>
            <a:lvl1pPr algn="r" fontAlgn="auto">
              <a:spcBef>
                <a:spcPts val="0"/>
              </a:spcBef>
              <a:spcAft>
                <a:spcPts val="0"/>
              </a:spcAft>
              <a:defRPr sz="13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pPr lvl="0"/>
            <a:endParaRPr lang="zh-CN" altLang="en-US" noProof="0"/>
          </a:p>
        </p:txBody>
      </p:sp>
      <p:sp>
        <p:nvSpPr>
          <p:cNvPr id="5" name="备注占位符 4"/>
          <p:cNvSpPr>
            <a:spLocks noGrp="1"/>
          </p:cNvSpPr>
          <p:nvPr>
            <p:ph type="body" sz="quarter" idx="3"/>
          </p:nvPr>
        </p:nvSpPr>
        <p:spPr>
          <a:xfrm>
            <a:off x="709613" y="4860925"/>
            <a:ext cx="5680075" cy="4605338"/>
          </a:xfrm>
          <a:prstGeom prst="rect">
            <a:avLst/>
          </a:prstGeom>
        </p:spPr>
        <p:txBody>
          <a:bodyPr vert="horz" lIns="99048" tIns="49524" rIns="99048" bIns="4952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lIns="99048" tIns="49524" rIns="99048" bIns="4952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lIns="99048" tIns="49524" rIns="99048" bIns="49524" rtlCol="0" anchor="b"/>
          <a:lstStyle>
            <a:lvl1pPr algn="r" fontAlgn="auto">
              <a:spcBef>
                <a:spcPts val="0"/>
              </a:spcBef>
              <a:spcAft>
                <a:spcPts val="0"/>
              </a:spcAft>
              <a:defRPr sz="1300">
                <a:latin typeface="+mn-lt"/>
                <a:ea typeface="+mn-ea"/>
              </a:defRPr>
            </a:lvl1pPr>
          </a:lstStyle>
          <a:p>
            <a:pPr>
              <a:defRPr/>
            </a:pPr>
            <a:fld id="{593E4DF9-40FF-476F-8A8E-E1023749C23B}" type="slidenum">
              <a:rPr lang="zh-CN" altLang="en-US"/>
              <a:t>‹#›</a:t>
            </a:fld>
            <a:endParaRPr lang="zh-CN" altLang="en-US"/>
          </a:p>
        </p:txBody>
      </p:sp>
    </p:spTree>
    <p:extLst>
      <p:ext uri="{BB962C8B-B14F-4D97-AF65-F5344CB8AC3E}">
        <p14:creationId xmlns:p14="http://schemas.microsoft.com/office/powerpoint/2010/main" val="238438567"/>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86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a:p>
        </p:txBody>
      </p:sp>
      <p:sp>
        <p:nvSpPr>
          <p:cNvPr id="230404" name="灯片编号占位符 3"/>
          <p:cNvSpPr>
            <a:spLocks noGrp="1"/>
          </p:cNvSpPr>
          <p:nvPr>
            <p:ph type="sldNum" sz="quarter" idx="5"/>
          </p:nvPr>
        </p:nvSpPr>
        <p:spPr/>
        <p:txBody>
          <a:bodyPr/>
          <a:lstStyle/>
          <a:p>
            <a:pPr>
              <a:defRPr/>
            </a:pPr>
            <a:fld id="{C1D2BD94-DEA6-4A44-A5B5-D4F65CC86E87}" type="slidenum">
              <a:rPr lang="en-US" altLang="zh-CN">
                <a:solidFill>
                  <a:prstClr val="black"/>
                </a:solidFill>
              </a:rPr>
              <a:t>2</a:t>
            </a:fld>
            <a:endParaRPr lang="en-US" altLang="zh-CN">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38</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86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a:p>
        </p:txBody>
      </p:sp>
      <p:sp>
        <p:nvSpPr>
          <p:cNvPr id="230404" name="灯片编号占位符 3"/>
          <p:cNvSpPr>
            <a:spLocks noGrp="1"/>
          </p:cNvSpPr>
          <p:nvPr>
            <p:ph type="sldNum" sz="quarter" idx="5"/>
          </p:nvPr>
        </p:nvSpPr>
        <p:spPr/>
        <p:txBody>
          <a:bodyPr/>
          <a:lstStyle/>
          <a:p>
            <a:pPr>
              <a:defRPr/>
            </a:pPr>
            <a:fld id="{C1D2BD94-DEA6-4A44-A5B5-D4F65CC86E87}" type="slidenum">
              <a:rPr lang="en-US" altLang="zh-CN">
                <a:solidFill>
                  <a:prstClr val="black"/>
                </a:solidFill>
              </a:rPr>
              <a:t>4</a:t>
            </a:fld>
            <a:endParaRPr lang="en-US" altLang="zh-CN">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86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a:p>
        </p:txBody>
      </p:sp>
      <p:sp>
        <p:nvSpPr>
          <p:cNvPr id="230404" name="灯片编号占位符 3"/>
          <p:cNvSpPr>
            <a:spLocks noGrp="1"/>
          </p:cNvSpPr>
          <p:nvPr>
            <p:ph type="sldNum" sz="quarter" idx="5"/>
          </p:nvPr>
        </p:nvSpPr>
        <p:spPr/>
        <p:txBody>
          <a:bodyPr/>
          <a:lstStyle/>
          <a:p>
            <a:pPr>
              <a:defRPr/>
            </a:pPr>
            <a:fld id="{C1D2BD94-DEA6-4A44-A5B5-D4F65CC86E87}" type="slidenum">
              <a:rPr lang="en-US" altLang="zh-CN">
                <a:solidFill>
                  <a:prstClr val="black"/>
                </a:solidFill>
              </a:rPr>
              <a:t>9</a:t>
            </a:fld>
            <a:endParaRPr lang="en-US" altLang="zh-CN">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9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69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285700"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31FD3450-D275-42FD-9045-9E99E64147B4}" type="slidenum">
              <a:rPr lang="zh-CN" altLang="en-US">
                <a:solidFill>
                  <a:srgbClr val="000000"/>
                </a:solidFill>
                <a:latin typeface="Arial" charset="0"/>
              </a:rPr>
              <a:pPr>
                <a:defRPr/>
              </a:pPr>
              <a:t>10</a:t>
            </a:fld>
            <a:endParaRPr lang="zh-CN" altLang="en-US">
              <a:solidFill>
                <a:srgbClr val="000000"/>
              </a:solidFill>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86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a:p>
        </p:txBody>
      </p:sp>
      <p:sp>
        <p:nvSpPr>
          <p:cNvPr id="230404" name="灯片编号占位符 3"/>
          <p:cNvSpPr>
            <a:spLocks noGrp="1"/>
          </p:cNvSpPr>
          <p:nvPr>
            <p:ph type="sldNum" sz="quarter" idx="5"/>
          </p:nvPr>
        </p:nvSpPr>
        <p:spPr/>
        <p:txBody>
          <a:bodyPr/>
          <a:lstStyle/>
          <a:p>
            <a:pPr>
              <a:defRPr/>
            </a:pPr>
            <a:fld id="{C1D2BD94-DEA6-4A44-A5B5-D4F65CC86E87}" type="slidenum">
              <a:rPr lang="en-US" altLang="zh-CN">
                <a:solidFill>
                  <a:prstClr val="black"/>
                </a:solidFill>
              </a:rPr>
              <a:t>19</a:t>
            </a:fld>
            <a:endParaRPr lang="en-US" altLang="zh-CN">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86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a:p>
        </p:txBody>
      </p:sp>
      <p:sp>
        <p:nvSpPr>
          <p:cNvPr id="230404" name="灯片编号占位符 3"/>
          <p:cNvSpPr>
            <a:spLocks noGrp="1"/>
          </p:cNvSpPr>
          <p:nvPr>
            <p:ph type="sldNum" sz="quarter" idx="5"/>
          </p:nvPr>
        </p:nvSpPr>
        <p:spPr/>
        <p:txBody>
          <a:bodyPr/>
          <a:lstStyle/>
          <a:p>
            <a:pPr>
              <a:defRPr/>
            </a:pPr>
            <a:fld id="{C1D2BD94-DEA6-4A44-A5B5-D4F65CC86E87}" type="slidenum">
              <a:rPr lang="en-US" altLang="zh-CN">
                <a:solidFill>
                  <a:prstClr val="black"/>
                </a:solidFill>
              </a:rPr>
              <a:t>22</a:t>
            </a:fld>
            <a:endParaRPr lang="en-US" altLang="zh-CN">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23</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27</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788358692"/>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44376" y="1052736"/>
            <a:ext cx="8229600" cy="1584176"/>
          </a:xfrm>
        </p:spPr>
        <p:txBody>
          <a:bodyPr/>
          <a:lstStyle>
            <a:lvl1pPr algn="ctr" defTabSz="0">
              <a:defRPr sz="3600" b="1">
                <a:solidFill>
                  <a:srgbClr val="006600"/>
                </a:solidFill>
                <a:latin typeface="Adobe Jenson Pro Capt" pitchFamily="18" charset="0"/>
                <a:ea typeface="楷体" panose="02010609060101010101" pitchFamily="49" charset="-122"/>
              </a:defRPr>
            </a:lvl1pPr>
          </a:lstStyle>
          <a:p>
            <a:br>
              <a:rPr lang="en-US" altLang="zh-CN" dirty="0"/>
            </a:br>
            <a:r>
              <a:rPr lang="zh-CN" altLang="en-US" dirty="0"/>
              <a:t>单击此处编辑章节标题</a:t>
            </a:r>
            <a:br>
              <a:rPr lang="en-US" altLang="zh-CN" dirty="0"/>
            </a:br>
            <a:endParaRPr lang="zh-CN" altLang="en-US" dirty="0"/>
          </a:p>
        </p:txBody>
      </p:sp>
      <p:cxnSp>
        <p:nvCxnSpPr>
          <p:cNvPr id="12" name="直接连接符 11"/>
          <p:cNvCxnSpPr/>
          <p:nvPr/>
        </p:nvCxnSpPr>
        <p:spPr>
          <a:xfrm>
            <a:off x="13692" y="6525344"/>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4" name="标题 1"/>
          <p:cNvSpPr txBox="1"/>
          <p:nvPr/>
        </p:nvSpPr>
        <p:spPr bwMode="auto">
          <a:xfrm>
            <a:off x="457200" y="2852936"/>
            <a:ext cx="8229600" cy="1139825"/>
          </a:xfrm>
          <a:prstGeom prst="rect">
            <a:avLst/>
          </a:prstGeom>
          <a:noFill/>
          <a:ln w="9525">
            <a:noFill/>
            <a:miter lim="800000"/>
          </a:ln>
        </p:spPr>
        <p:txBody>
          <a:bodyPr vert="horz" wrap="square" lIns="91440" tIns="45720" rIns="91440" bIns="45720" numCol="1" anchor="t" anchorCtr="0" compatLnSpc="1"/>
          <a:lstStyle>
            <a:lvl1pPr algn="ctr">
              <a:defRPr sz="3600" b="1">
                <a:latin typeface="楷体" panose="02010609060101010101" pitchFamily="49" charset="-122"/>
                <a:ea typeface="楷体" panose="02010609060101010101" pitchFamily="49" charset="-122"/>
              </a:defRPr>
            </a:lvl1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0" dirty="0">
                <a:solidFill>
                  <a:srgbClr val="2A0015"/>
                </a:solidFill>
                <a:latin typeface="Adobe 楷体 Std R" pitchFamily="18" charset="-122"/>
                <a:ea typeface="Adobe 楷体 Std R" pitchFamily="18" charset="-122"/>
                <a:cs typeface="Arial" panose="020B0604020202020204" pitchFamily="34" charset="0"/>
              </a:rPr>
              <a:t>厦门大学财务学系</a:t>
            </a:r>
            <a:endParaRPr lang="en-US" altLang="zh-CN" sz="1800" b="0" dirty="0">
              <a:solidFill>
                <a:srgbClr val="2A0015"/>
              </a:solidFill>
              <a:latin typeface="Adobe 楷体 Std R" pitchFamily="18" charset="-122"/>
              <a:ea typeface="Adobe 楷体 Std R" pitchFamily="18" charset="-122"/>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0" kern="1200" dirty="0">
                <a:solidFill>
                  <a:srgbClr val="2A0015"/>
                </a:solidFill>
                <a:latin typeface="Adobe 楷体 Std R" pitchFamily="18" charset="-122"/>
                <a:ea typeface="Adobe 楷体 Std R" pitchFamily="18" charset="-122"/>
                <a:cs typeface="Arial" panose="020B0604020202020204" pitchFamily="34" charset="0"/>
              </a:rPr>
              <a:t>郑振龙 陈蓉 </a:t>
            </a:r>
            <a:endParaRPr lang="en-US" altLang="zh-CN" sz="1800" b="0" kern="1200" dirty="0">
              <a:solidFill>
                <a:srgbClr val="2A0015"/>
              </a:solidFill>
              <a:latin typeface="Adobe 楷体 Std R" pitchFamily="18" charset="-122"/>
              <a:ea typeface="Adobe 楷体 Std R" pitchFamily="18" charset="-122"/>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endParaRPr lang="en-US" altLang="zh-CN" sz="1800" b="1" baseline="0"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en-US" altLang="zh-CN" sz="1800" b="1" dirty="0">
                <a:solidFill>
                  <a:srgbClr val="2A0015"/>
                </a:solidFill>
                <a:latin typeface="Adobe Jenson Pro Capt" pitchFamily="18" charset="0"/>
                <a:cs typeface="Arial" panose="020B0604020202020204" pitchFamily="34" charset="0"/>
              </a:rPr>
              <a:t>http:// </a:t>
            </a:r>
            <a:r>
              <a:rPr lang="en-US" altLang="zh-CN" sz="1800" b="1" dirty="0" err="1">
                <a:solidFill>
                  <a:srgbClr val="2A0015"/>
                </a:solidFill>
                <a:latin typeface="Adobe Jenson Pro Capt" pitchFamily="18" charset="0"/>
                <a:cs typeface="Arial" panose="020B0604020202020204" pitchFamily="34" charset="0"/>
              </a:rPr>
              <a:t>efinance.org.cn</a:t>
            </a:r>
            <a:endParaRPr lang="en-US" altLang="zh-CN" sz="1800" b="1"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en-US" altLang="zh-CN" sz="1800" b="1" dirty="0" err="1">
                <a:solidFill>
                  <a:srgbClr val="2A0015"/>
                </a:solidFill>
                <a:latin typeface="Adobe Jenson Pro Capt" pitchFamily="18" charset="0"/>
                <a:cs typeface="Arial" panose="020B0604020202020204" pitchFamily="34" charset="0"/>
              </a:rPr>
              <a:t>Hhttp</a:t>
            </a:r>
            <a:r>
              <a:rPr lang="en-US" altLang="zh-CN" sz="1800" b="1" dirty="0">
                <a:solidFill>
                  <a:srgbClr val="2A0015"/>
                </a:solidFill>
                <a:latin typeface="Adobe Jenson Pro Capt" pitchFamily="18" charset="0"/>
                <a:cs typeface="Arial" panose="020B0604020202020204" pitchFamily="34" charset="0"/>
              </a:rPr>
              <a:t>://</a:t>
            </a:r>
            <a:r>
              <a:rPr lang="en-US" altLang="zh-CN" sz="1800" b="1" dirty="0" err="1">
                <a:solidFill>
                  <a:srgbClr val="2A0015"/>
                </a:solidFill>
                <a:latin typeface="Adobe Jenson Pro Capt" pitchFamily="18" charset="0"/>
                <a:cs typeface="Arial" panose="020B0604020202020204" pitchFamily="34" charset="0"/>
              </a:rPr>
              <a:t>aronge.net</a:t>
            </a:r>
            <a:endParaRPr lang="en-US" altLang="zh-CN" sz="1800" b="1"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endParaRPr lang="en-US" altLang="zh-CN" sz="1800" b="1"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endParaRPr lang="en-US" altLang="zh-CN" sz="1800" b="1" dirty="0">
              <a:solidFill>
                <a:srgbClr val="2A0015"/>
              </a:solidFill>
              <a:latin typeface="Adobe Jenson Pro Capt" pitchFamily="18" charset="0"/>
              <a:cs typeface="Arial" panose="020B0604020202020204" pitchFamily="34" charset="0"/>
            </a:endParaRPr>
          </a:p>
          <a:p>
            <a:pPr>
              <a:defRPr/>
            </a:pPr>
            <a:endParaRPr lang="en-US" altLang="zh-CN" sz="1800" b="1" dirty="0">
              <a:solidFill>
                <a:srgbClr val="2A0015"/>
              </a:solidFill>
              <a:latin typeface="Adobe Jenson Pro Capt" pitchFamily="18" charset="0"/>
              <a:cs typeface="Arial" panose="020B0604020202020204" pitchFamily="34" charset="0"/>
            </a:endParaRPr>
          </a:p>
          <a:p>
            <a:pPr>
              <a:defRPr/>
            </a:pPr>
            <a:endParaRPr lang="en-US" altLang="zh-CN" sz="1800" b="1" dirty="0">
              <a:solidFill>
                <a:srgbClr val="2A0015"/>
              </a:solidFill>
              <a:latin typeface="Adobe Jenson Pro Capt" pitchFamily="18" charset="0"/>
              <a:cs typeface="Arial" panose="020B0604020202020204" pitchFamily="34" charset="0"/>
            </a:endParaRPr>
          </a:p>
          <a:p>
            <a:pPr>
              <a:defRPr/>
            </a:pPr>
            <a:endParaRPr lang="en-US" altLang="zh-CN" sz="1800" b="1" dirty="0">
              <a:solidFill>
                <a:schemeClr val="tx1">
                  <a:lumMod val="75000"/>
                  <a:lumOff val="25000"/>
                </a:schemeClr>
              </a:solidFill>
              <a:latin typeface="Adobe Jenson Pro Capt" pitchFamily="18" charset="0"/>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2400" b="0" i="0" u="none" strike="noStrike" kern="0" cap="none" spc="0" normalizeH="0" baseline="0" noProof="0" dirty="0">
              <a:ln>
                <a:noFill/>
              </a:ln>
              <a:solidFill>
                <a:schemeClr val="tx2"/>
              </a:solidFill>
              <a:effectLst/>
              <a:uLnTx/>
              <a:uFillTx/>
              <a:latin typeface="Adobe Jenson Pro" pitchFamily="18" charset="0"/>
              <a:ea typeface="Adobe 黑体 Std R"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chemeClr val="tx2"/>
              </a:solidFill>
              <a:effectLst/>
              <a:uLnTx/>
              <a:uFillTx/>
              <a:latin typeface="楷体" panose="02010609060101010101" pitchFamily="49" charset="-122"/>
              <a:ea typeface="楷体" panose="02010609060101010101" pitchFamily="49" charset="-122"/>
              <a:cs typeface="+mj-cs"/>
            </a:endParaRPr>
          </a:p>
        </p:txBody>
      </p:sp>
      <p:pic>
        <p:nvPicPr>
          <p:cNvPr id="29" name="图片 28" descr="11824837100.jpg"/>
          <p:cNvPicPr>
            <a:picLocks noChangeAspect="1"/>
          </p:cNvPicPr>
          <p:nvPr/>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artisticCrisscrossEtching/>
                    </a14:imgEffect>
                    <a14:imgEffect>
                      <a14:saturation sat="400000"/>
                    </a14:imgEffect>
                    <a14:imgEffect>
                      <a14:sharpenSoften amount="50000"/>
                    </a14:imgEffect>
                  </a14:imgLayer>
                </a14:imgProps>
              </a:ext>
            </a:extLst>
          </a:blip>
          <a:stretch>
            <a:fillRect/>
          </a:stretch>
        </p:blipFill>
        <p:spPr>
          <a:xfrm>
            <a:off x="3851920" y="4653136"/>
            <a:ext cx="1556792" cy="1556792"/>
          </a:xfrm>
          <a:prstGeom prst="rect">
            <a:avLst/>
          </a:prstGeom>
          <a:ln>
            <a:noFill/>
          </a:ln>
        </p:spPr>
      </p:pic>
      <p:sp>
        <p:nvSpPr>
          <p:cNvPr id="30" name="TextBox 29"/>
          <p:cNvSpPr txBox="1"/>
          <p:nvPr userDrawn="1"/>
        </p:nvSpPr>
        <p:spPr>
          <a:xfrm>
            <a:off x="2019168" y="6577607"/>
            <a:ext cx="5217128" cy="307777"/>
          </a:xfrm>
          <a:prstGeom prst="rect">
            <a:avLst/>
          </a:prstGeom>
          <a:noFill/>
        </p:spPr>
        <p:txBody>
          <a:bodyPr wrap="square" rtlCol="0">
            <a:spAutoFit/>
          </a:bodyPr>
          <a:lstStyle/>
          <a:p>
            <a:pPr algn="ctr"/>
            <a:r>
              <a:rPr lang="en-US" altLang="zh-CN" sz="1400" dirty="0">
                <a:latin typeface="Adobe Jenson Pro Capt" pitchFamily="18" charset="0"/>
                <a:ea typeface="Adobe 黑体 Std R" pitchFamily="34" charset="-122"/>
              </a:rPr>
              <a:t>Copyright © 2020 </a:t>
            </a:r>
            <a:r>
              <a:rPr lang="en-US" altLang="zh-CN" sz="1400" dirty="0" err="1">
                <a:latin typeface="Adobe Jenson Pro Capt" pitchFamily="18" charset="0"/>
                <a:ea typeface="Adobe 黑体 Std R" pitchFamily="34" charset="-122"/>
              </a:rPr>
              <a:t>Zhenlong</a:t>
            </a:r>
            <a:r>
              <a:rPr lang="en-US" altLang="zh-CN" sz="1400" dirty="0">
                <a:latin typeface="Adobe Jenson Pro Capt" pitchFamily="18" charset="0"/>
                <a:ea typeface="Adobe 黑体 Std R" pitchFamily="34" charset="-122"/>
              </a:rPr>
              <a:t> Zheng &amp; Rong Chen,</a:t>
            </a:r>
            <a:r>
              <a:rPr lang="en-US" altLang="zh-CN" sz="1400" baseline="0" dirty="0">
                <a:latin typeface="Adobe Jenson Pro Capt" pitchFamily="18" charset="0"/>
                <a:ea typeface="Adobe 黑体 Std R" pitchFamily="34" charset="-122"/>
              </a:rPr>
              <a:t> XMU</a:t>
            </a:r>
            <a:endParaRPr lang="en-US" altLang="zh-CN" sz="1400" dirty="0">
              <a:latin typeface="Adobe Jenson Pro Capt" pitchFamily="18" charset="0"/>
              <a:ea typeface="Adobe 黑体 Std R" pitchFamily="3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3638"/>
            <a:ext cx="2133600" cy="457200"/>
          </a:xfrm>
          <a:prstGeom prst="rect">
            <a:avLst/>
          </a:prstGeom>
        </p:spPr>
        <p:txBody>
          <a:bodyPr/>
          <a:lstStyle>
            <a:lvl1pPr>
              <a:defRPr/>
            </a:lvl1pPr>
          </a:lstStyle>
          <a:p>
            <a:endParaRPr lang="zh-CN" altLang="en-US"/>
          </a:p>
        </p:txBody>
      </p:sp>
      <p:sp>
        <p:nvSpPr>
          <p:cNvPr id="3" name="Rectangle 5"/>
          <p:cNvSpPr>
            <a:spLocks noGrp="1" noChangeArrowheads="1"/>
          </p:cNvSpPr>
          <p:nvPr>
            <p:ph type="ftr" sz="quarter" idx="11"/>
          </p:nvPr>
        </p:nvSpPr>
        <p:spPr>
          <a:xfrm>
            <a:off x="1643042" y="6248400"/>
            <a:ext cx="5429288" cy="457200"/>
          </a:xfrm>
          <a:prstGeom prst="rect">
            <a:avLst/>
          </a:prstGeom>
        </p:spPr>
        <p:txBody>
          <a:bodyPr/>
          <a:lstStyle>
            <a:lvl1pPr>
              <a:defRPr/>
            </a:lvl1pPr>
          </a:lstStyle>
          <a:p>
            <a:r>
              <a:rPr lang="en-US" altLang="zh-CN"/>
              <a:t>Copyright © 2012 Zheng, Zhenlong &amp; Chen, Rong</a:t>
            </a:r>
            <a:endParaRPr lang="zh-CN" altLang="en-US"/>
          </a:p>
        </p:txBody>
      </p:sp>
      <p:sp>
        <p:nvSpPr>
          <p:cNvPr id="4"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6248400"/>
            <a:ext cx="5429288" cy="457200"/>
          </a:xfrm>
          <a:prstGeom prst="rect">
            <a:avLst/>
          </a:prstGeom>
        </p:spPr>
        <p:txBody>
          <a:bodyPr/>
          <a:lstStyle>
            <a:lvl1pPr>
              <a:defRPr/>
            </a:lvl1pPr>
          </a:lstStyle>
          <a:p>
            <a:r>
              <a:rPr lang="en-US" altLang="zh-CN"/>
              <a:t>Copyright © 2012 Zheng, Zhenlong &amp; Chen, Rong</a:t>
            </a:r>
            <a:endParaRPr lang="zh-CN" altLang="en-US"/>
          </a:p>
        </p:txBody>
      </p:sp>
      <p:sp>
        <p:nvSpPr>
          <p:cNvPr id="6"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6248400"/>
            <a:ext cx="5429288" cy="457200"/>
          </a:xfrm>
          <a:prstGeom prst="rect">
            <a:avLst/>
          </a:prstGeom>
        </p:spPr>
        <p:txBody>
          <a:bodyPr/>
          <a:lstStyle>
            <a:lvl1pPr>
              <a:defRPr/>
            </a:lvl1pPr>
          </a:lstStyle>
          <a:p>
            <a:r>
              <a:rPr lang="en-US" altLang="zh-CN"/>
              <a:t>Copyright © 2012 Zheng, Zhenlong &amp; Chen, Rong</a:t>
            </a:r>
            <a:endParaRPr lang="zh-CN" altLang="en-US"/>
          </a:p>
        </p:txBody>
      </p:sp>
      <p:sp>
        <p:nvSpPr>
          <p:cNvPr id="6"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867" y="14520"/>
            <a:ext cx="2565366" cy="1139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894"/>
            <a:ext cx="9144000" cy="221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userDrawn="1"/>
        </p:nvSpPr>
        <p:spPr>
          <a:xfrm>
            <a:off x="2051720" y="2636912"/>
            <a:ext cx="5688631" cy="1569660"/>
          </a:xfrm>
          <a:prstGeom prst="rect">
            <a:avLst/>
          </a:prstGeom>
          <a:noFill/>
        </p:spPr>
        <p:txBody>
          <a:bodyPr wrap="square" rtlCol="0">
            <a:spAutoFit/>
          </a:bodyPr>
          <a:lstStyle/>
          <a:p>
            <a:r>
              <a:rPr lang="en-US" altLang="zh-CN" sz="9600" dirty="0">
                <a:latin typeface="Bradley Hand ITC" pitchFamily="66" charset="0"/>
                <a:ea typeface="Adobe 仿宋 Std R" pitchFamily="18" charset="-122"/>
                <a:cs typeface="Arial Unicode MS" panose="020B0604020202020204" pitchFamily="34" charset="-122"/>
              </a:rPr>
              <a:t>The End.</a:t>
            </a:r>
            <a:endParaRPr lang="zh-CN" altLang="en-US" sz="9600" dirty="0">
              <a:latin typeface="Bradley Hand ITC" pitchFamily="66" charset="0"/>
              <a:ea typeface="Adobe 仿宋 Std R" pitchFamily="18" charset="-122"/>
              <a:cs typeface="Arial Unicode MS" panose="020B0604020202020204" pitchFamily="34" charset="-122"/>
            </a:endParaRPr>
          </a:p>
        </p:txBody>
      </p:sp>
      <p:sp>
        <p:nvSpPr>
          <p:cNvPr id="18" name="矩形 17"/>
          <p:cNvSpPr/>
          <p:nvPr userDrawn="1"/>
        </p:nvSpPr>
        <p:spPr>
          <a:xfrm>
            <a:off x="395536" y="1052736"/>
            <a:ext cx="835292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8172400" y="6394471"/>
            <a:ext cx="973833" cy="46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550" y="260648"/>
            <a:ext cx="8724900" cy="621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userDrawn="1"/>
        </p:nvSpPr>
        <p:spPr>
          <a:xfrm>
            <a:off x="2843808" y="3700264"/>
            <a:ext cx="3744416" cy="707886"/>
          </a:xfrm>
          <a:prstGeom prst="rect">
            <a:avLst/>
          </a:prstGeom>
          <a:noFill/>
        </p:spPr>
        <p:txBody>
          <a:bodyPr wrap="square" rtlCol="0">
            <a:spAutoFit/>
          </a:bodyPr>
          <a:lstStyle/>
          <a:p>
            <a:r>
              <a:rPr lang="en-US" altLang="zh-CN" sz="2000" b="1" dirty="0">
                <a:latin typeface="Adobe Jenson Pro Capt" pitchFamily="18" charset="0"/>
              </a:rPr>
              <a:t>Email: zlzheng@xmu.edu.cn</a:t>
            </a:r>
          </a:p>
          <a:p>
            <a:r>
              <a:rPr lang="en-US" altLang="zh-CN" sz="2000" b="1" dirty="0">
                <a:latin typeface="Adobe Jenson Pro Capt" pitchFamily="18" charset="0"/>
              </a:rPr>
              <a:t>              aronge@xmu.edu.cn</a:t>
            </a:r>
            <a:endParaRPr lang="zh-CN" altLang="en-US" sz="2000" b="1" dirty="0">
              <a:latin typeface="Adobe Jenson Pro Capt"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228600"/>
            <a:ext cx="854075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301625"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6245225"/>
            <a:ext cx="2289175" cy="476250"/>
          </a:xfrm>
          <a:prstGeom prst="rect">
            <a:avLst/>
          </a:prstGeom>
        </p:spPr>
        <p:txBody>
          <a:bodyPr/>
          <a:lstStyle>
            <a:lvl1pPr>
              <a:defRPr>
                <a:ea typeface="宋体" panose="02010600030101010101" pitchFamily="2" charset="-122"/>
              </a:defRPr>
            </a:lvl1pPr>
          </a:lstStyle>
          <a:p>
            <a:pPr>
              <a:defRPr/>
            </a:pPr>
            <a:endParaRPr lang="en-US" altLang="zh-CN"/>
          </a:p>
        </p:txBody>
      </p:sp>
      <p:sp>
        <p:nvSpPr>
          <p:cNvPr id="6" name="页脚占位符 5"/>
          <p:cNvSpPr>
            <a:spLocks noGrp="1"/>
          </p:cNvSpPr>
          <p:nvPr>
            <p:ph type="ftr" sz="quarter" idx="11"/>
          </p:nvPr>
        </p:nvSpPr>
        <p:spPr>
          <a:xfrm>
            <a:off x="3124200" y="6245225"/>
            <a:ext cx="2895600" cy="476250"/>
          </a:xfrm>
          <a:prstGeom prst="rect">
            <a:avLst/>
          </a:prstGeom>
        </p:spPr>
        <p:txBody>
          <a:bodyPr/>
          <a:lstStyle>
            <a:lvl1pPr>
              <a:defRPr/>
            </a:lvl1pPr>
          </a:lstStyle>
          <a:p>
            <a:pPr>
              <a:defRPr/>
            </a:pPr>
            <a:r>
              <a:rPr lang="en-US" altLang="zh-CN"/>
              <a:t>Copyright © 2012 Zheng, Zhenlong &amp; Chen, Rong</a:t>
            </a:r>
            <a:endParaRPr lang="zh-CN" altLang="en-US" dirty="0"/>
          </a:p>
        </p:txBody>
      </p:sp>
      <p:sp>
        <p:nvSpPr>
          <p:cNvPr id="7" name="灯片编号占位符 6"/>
          <p:cNvSpPr>
            <a:spLocks noGrp="1"/>
          </p:cNvSpPr>
          <p:nvPr>
            <p:ph type="sldNum" sz="quarter" idx="12"/>
          </p:nvPr>
        </p:nvSpPr>
        <p:spPr>
          <a:xfrm>
            <a:off x="6553200" y="6245225"/>
            <a:ext cx="2289175" cy="476250"/>
          </a:xfrm>
        </p:spPr>
        <p:txBody>
          <a:bodyPr/>
          <a:lstStyle>
            <a:lvl1pPr>
              <a:defRPr/>
            </a:lvl1pPr>
          </a:lstStyle>
          <a:p>
            <a:pPr>
              <a:defRPr/>
            </a:pPr>
            <a:fld id="{5CC2B108-31DF-4FE0-8872-C4A8491C00B8}" type="slidenum">
              <a:rPr lang="en-US" altLang="zh-CN"/>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908720"/>
            <a:ext cx="8229600" cy="1656183"/>
          </a:xfrm>
        </p:spPr>
        <p:txBody>
          <a:bodyPr/>
          <a:lstStyle>
            <a:lvl1pPr algn="ctr">
              <a:defRPr sz="3600" b="1">
                <a:solidFill>
                  <a:srgbClr val="006633"/>
                </a:solidFill>
                <a:latin typeface="Adobe Jenson Pro Capt" pitchFamily="18" charset="0"/>
                <a:ea typeface="楷体" panose="02010609060101010101" pitchFamily="49" charset="-122"/>
              </a:defRPr>
            </a:lvl1pPr>
          </a:lstStyle>
          <a:p>
            <a:r>
              <a:rPr lang="zh-CN" altLang="en-US" dirty="0"/>
              <a:t>单击此处编辑母版标题样式</a:t>
            </a:r>
            <a:br>
              <a:rPr lang="en-US" altLang="zh-CN" dirty="0"/>
            </a:br>
            <a:endParaRPr lang="zh-CN" altLang="en-US" dirty="0"/>
          </a:p>
        </p:txBody>
      </p:sp>
    </p:spTree>
  </p:cSld>
  <p:clrMapOvr>
    <a:masterClrMapping/>
  </p:clrMapOvr>
  <p:transition spd="slow">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332656"/>
            <a:ext cx="8229600" cy="846931"/>
          </a:xfrm>
        </p:spPr>
        <p:txBody>
          <a:bodyPr bIns="36000" anchor="b"/>
          <a:lstStyle>
            <a:lvl1pPr>
              <a:defRPr>
                <a:solidFill>
                  <a:srgbClr val="006600"/>
                </a:solidFill>
                <a:latin typeface="Adobe Jenson Pro Capt" pitchFamily="18" charset="0"/>
                <a:ea typeface="Adobe 黑体 Std R" pitchFamily="34" charset="-122"/>
              </a:defRPr>
            </a:lvl1pPr>
          </a:lstStyle>
          <a:p>
            <a:r>
              <a:rPr lang="zh-TW" altLang="en-US" dirty="0"/>
              <a:t>按一下此處編輯母版標題樣式</a:t>
            </a:r>
            <a:endParaRPr lang="zh-CN" altLang="en-US" dirty="0"/>
          </a:p>
        </p:txBody>
      </p:sp>
      <p:sp>
        <p:nvSpPr>
          <p:cNvPr id="3" name="内容占位符 2"/>
          <p:cNvSpPr>
            <a:spLocks noGrp="1"/>
          </p:cNvSpPr>
          <p:nvPr>
            <p:ph idx="1" hasCustomPrompt="1"/>
          </p:nvPr>
        </p:nvSpPr>
        <p:spPr>
          <a:xfrm>
            <a:off x="457200" y="1340768"/>
            <a:ext cx="8229600" cy="5184576"/>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755">
              <a:spcBef>
                <a:spcPts val="800"/>
              </a:spcBef>
              <a:buFontTx/>
              <a:buBlip>
                <a:blip r:embed="rId2"/>
              </a:buBlip>
              <a:defRPr baseline="0">
                <a:latin typeface="Adobe Jenson Pro" pitchFamily="18" charset="0"/>
                <a:ea typeface="Adobe 楷体 Std R" pitchFamily="18" charset="-122"/>
              </a:defRPr>
            </a:lvl2pPr>
            <a:lvl3pPr marL="1022350" indent="-351155">
              <a:spcBef>
                <a:spcPts val="800"/>
              </a:spcBef>
              <a:buFontTx/>
              <a:buBlip>
                <a:blip r:embed="rId2"/>
              </a:buBlip>
              <a:defRPr baseline="0">
                <a:latin typeface="Adobe Jenson Pro" pitchFamily="18" charset="0"/>
                <a:ea typeface="Adobe 楷体 Std R" pitchFamily="18" charset="-122"/>
              </a:defRPr>
            </a:lvl3pPr>
            <a:lvl4pPr marL="1339850" indent="-316230">
              <a:spcBef>
                <a:spcPts val="800"/>
              </a:spcBef>
              <a:buFontTx/>
              <a:buBlip>
                <a:blip r:embed="rId2"/>
              </a:buBlip>
              <a:defRPr baseline="0">
                <a:latin typeface="Adobe Jenson Pro" pitchFamily="18" charset="0"/>
                <a:ea typeface="Adobe 楷体 Std R" pitchFamily="18" charset="-122"/>
              </a:defRPr>
            </a:lvl4pPr>
            <a:lvl5pPr marL="1681480" indent="-339725">
              <a:spcBef>
                <a:spcPts val="800"/>
              </a:spcBef>
              <a:buFontTx/>
              <a:buBlip>
                <a:blip r:embed="rId2"/>
              </a:buBlip>
              <a:defRPr baseline="0">
                <a:latin typeface="Adobe Jenson Pro" pitchFamily="18" charset="0"/>
                <a:ea typeface="Adobe 楷体 Std R" pitchFamily="18" charset="-122"/>
              </a:defRPr>
            </a:lvl5p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6" name="Rectangle 6"/>
          <p:cNvSpPr>
            <a:spLocks noGrp="1" noChangeArrowheads="1"/>
          </p:cNvSpPr>
          <p:nvPr>
            <p:ph type="sldNum" sz="quarter" idx="12"/>
          </p:nvPr>
        </p:nvSpPr>
        <p:spPr/>
        <p:txBody>
          <a:bodyPr/>
          <a:lstStyle>
            <a:lvl1pPr>
              <a:defRPr>
                <a:solidFill>
                  <a:schemeClr val="tx1">
                    <a:lumMod val="50000"/>
                    <a:lumOff val="50000"/>
                  </a:schemeClr>
                </a:solidFill>
                <a:latin typeface="Adobe Jenson Pro Capt" pitchFamily="18" charset="0"/>
              </a:defRPr>
            </a:lvl1pPr>
          </a:lstStyle>
          <a:p>
            <a:fld id="{0C913308-F349-4B6D-A68A-DD1791B4A57B}" type="slidenum">
              <a:rPr lang="zh-CN" altLang="en-US" smtClean="0"/>
              <a:t>‹#›</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t>‹#›</a:t>
            </a:fld>
            <a:endParaRPr lang="zh-CN" altLang="en-US" dirty="0"/>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1640" y="1340767"/>
            <a:ext cx="6408712" cy="5046860"/>
          </a:xfrm>
          <a:prstGeom prst="rect">
            <a:avLst/>
          </a:prstGeom>
        </p:spPr>
      </p:pic>
      <p:sp>
        <p:nvSpPr>
          <p:cNvPr id="6" name="TextBox 5"/>
          <p:cNvSpPr txBox="1"/>
          <p:nvPr userDrawn="1"/>
        </p:nvSpPr>
        <p:spPr>
          <a:xfrm>
            <a:off x="467544" y="404664"/>
            <a:ext cx="8280920" cy="738664"/>
          </a:xfrm>
          <a:prstGeom prst="rect">
            <a:avLst/>
          </a:prstGeom>
          <a:noFill/>
        </p:spPr>
        <p:txBody>
          <a:bodyPr wrap="square" rtlCol="0">
            <a:spAutoFit/>
          </a:bodyPr>
          <a:lstStyle/>
          <a:p>
            <a:r>
              <a:rPr lang="en-US" altLang="zh-CN" sz="4200" dirty="0">
                <a:solidFill>
                  <a:srgbClr val="006600"/>
                </a:solidFill>
                <a:latin typeface="Adobe Jenson Pro Capt" pitchFamily="18" charset="0"/>
              </a:rPr>
              <a:t>Any Questions</a:t>
            </a:r>
            <a:r>
              <a:rPr lang="zh-CN" altLang="en-US" sz="4200" dirty="0">
                <a:solidFill>
                  <a:schemeClr val="accent2">
                    <a:lumMod val="75000"/>
                  </a:schemeClr>
                </a:solidFill>
                <a:latin typeface="GungsuhChe" pitchFamily="49" charset="-127"/>
                <a:ea typeface="GungsuhChe" pitchFamily="49" charset="-127"/>
                <a:cs typeface="Ebrima" panose="02000000000000000000" pitchFamily="2" charset="0"/>
              </a:rPr>
              <a:t>？</a:t>
            </a:r>
            <a:endParaRPr lang="zh-CN" altLang="en-US" sz="4200" dirty="0">
              <a:solidFill>
                <a:schemeClr val="accent2">
                  <a:lumMod val="75000"/>
                </a:scheme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83568" y="2492896"/>
            <a:ext cx="7772400" cy="1362075"/>
          </a:xfrm>
        </p:spPr>
        <p:txBody>
          <a:bodyPr/>
          <a:lstStyle>
            <a:lvl1pPr algn="l">
              <a:defRPr sz="4000" b="0" cap="all" baseline="0">
                <a:solidFill>
                  <a:srgbClr val="002060"/>
                </a:solidFill>
                <a:latin typeface="Adobe Jenson Pro" pitchFamily="18" charset="0"/>
              </a:defRPr>
            </a:lvl1pPr>
          </a:lstStyle>
          <a:p>
            <a:r>
              <a:rPr lang="zh-CN" altLang="en-US" dirty="0"/>
              <a:t>    单击此处编辑母版标题样式</a:t>
            </a:r>
          </a:p>
        </p:txBody>
      </p:sp>
      <p:sp>
        <p:nvSpPr>
          <p:cNvPr id="3" name="文本占位符 2"/>
          <p:cNvSpPr>
            <a:spLocks noGrp="1"/>
          </p:cNvSpPr>
          <p:nvPr>
            <p:ph type="body" idx="1"/>
          </p:nvPr>
        </p:nvSpPr>
        <p:spPr>
          <a:xfrm>
            <a:off x="683568" y="4077072"/>
            <a:ext cx="7772400" cy="1500187"/>
          </a:xfrm>
        </p:spPr>
        <p:txBody>
          <a:bodyPr anchor="t"/>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6"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6243638"/>
            <a:ext cx="2133600" cy="457200"/>
          </a:xfrm>
          <a:prstGeom prst="rect">
            <a:avLst/>
          </a:prstGeom>
        </p:spPr>
        <p:txBody>
          <a:bodyPr/>
          <a:lstStyle>
            <a:lvl1pPr>
              <a:defRPr/>
            </a:lvl1pPr>
          </a:lstStyle>
          <a:p>
            <a:endParaRPr lang="zh-CN" altLang="en-US"/>
          </a:p>
        </p:txBody>
      </p:sp>
      <p:sp>
        <p:nvSpPr>
          <p:cNvPr id="8" name="Rectangle 5"/>
          <p:cNvSpPr>
            <a:spLocks noGrp="1" noChangeArrowheads="1"/>
          </p:cNvSpPr>
          <p:nvPr>
            <p:ph type="ftr" sz="quarter" idx="11"/>
          </p:nvPr>
        </p:nvSpPr>
        <p:spPr>
          <a:xfrm>
            <a:off x="1643042" y="6248400"/>
            <a:ext cx="5429288" cy="457200"/>
          </a:xfrm>
          <a:prstGeom prst="rect">
            <a:avLst/>
          </a:prstGeom>
        </p:spPr>
        <p:txBody>
          <a:bodyPr/>
          <a:lstStyle>
            <a:lvl1pPr>
              <a:defRPr/>
            </a:lvl1pPr>
          </a:lstStyle>
          <a:p>
            <a:r>
              <a:rPr lang="en-US" altLang="zh-CN"/>
              <a:t>Copyright © 2012 Zheng, Zhenlong &amp; Chen, Rong</a:t>
            </a:r>
            <a:endParaRPr lang="zh-CN" altLang="en-US"/>
          </a:p>
        </p:txBody>
      </p:sp>
      <p:sp>
        <p:nvSpPr>
          <p:cNvPr id="9"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6243638"/>
            <a:ext cx="2133600" cy="457200"/>
          </a:xfrm>
          <a:prstGeom prst="rect">
            <a:avLst/>
          </a:prstGeom>
        </p:spPr>
        <p:txBody>
          <a:bodyPr/>
          <a:lstStyle>
            <a:lvl1pPr>
              <a:defRPr/>
            </a:lvl1pPr>
          </a:lstStyle>
          <a:p>
            <a:endParaRPr lang="zh-CN" altLang="en-US"/>
          </a:p>
        </p:txBody>
      </p:sp>
      <p:sp>
        <p:nvSpPr>
          <p:cNvPr id="4" name="Rectangle 5"/>
          <p:cNvSpPr>
            <a:spLocks noGrp="1" noChangeArrowheads="1"/>
          </p:cNvSpPr>
          <p:nvPr>
            <p:ph type="ftr" sz="quarter" idx="11"/>
          </p:nvPr>
        </p:nvSpPr>
        <p:spPr>
          <a:xfrm>
            <a:off x="1643042" y="6248400"/>
            <a:ext cx="5429288" cy="457200"/>
          </a:xfrm>
          <a:prstGeom prst="rect">
            <a:avLst/>
          </a:prstGeom>
        </p:spPr>
        <p:txBody>
          <a:bodyPr/>
          <a:lstStyle>
            <a:lvl1pPr>
              <a:defRPr/>
            </a:lvl1pPr>
          </a:lstStyle>
          <a:p>
            <a:r>
              <a:rPr lang="en-US" altLang="zh-CN" dirty="0"/>
              <a:t>Copyright © 2020 </a:t>
            </a:r>
            <a:r>
              <a:rPr lang="en-US" altLang="zh-CN" dirty="0" err="1"/>
              <a:t>Zheng</a:t>
            </a:r>
            <a:r>
              <a:rPr lang="en-US" altLang="zh-CN" dirty="0"/>
              <a:t>, </a:t>
            </a:r>
            <a:r>
              <a:rPr lang="en-US" altLang="zh-CN" dirty="0" err="1"/>
              <a:t>Zhenlong</a:t>
            </a:r>
            <a:r>
              <a:rPr lang="en-US" altLang="zh-CN" dirty="0"/>
              <a:t> &amp; Chen, </a:t>
            </a:r>
            <a:r>
              <a:rPr lang="en-US" altLang="zh-CN" dirty="0" err="1"/>
              <a:t>Rong</a:t>
            </a:r>
            <a:endParaRPr lang="zh-CN" altLang="en-US" dirty="0"/>
          </a:p>
        </p:txBody>
      </p:sp>
      <p:sp>
        <p:nvSpPr>
          <p:cNvPr id="5"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77813"/>
            <a:ext cx="8229600" cy="846931"/>
          </a:xfrm>
          <a:prstGeom prst="rect">
            <a:avLst/>
          </a:prstGeom>
          <a:noFill/>
          <a:ln w="9525">
            <a:noFill/>
            <a:miter lim="800000"/>
          </a:ln>
        </p:spPr>
        <p:txBody>
          <a:bodyPr vert="horz" wrap="square" lIns="91440" tIns="45720" rIns="91440" bIns="36000" numCol="1" anchor="b" anchorCtr="0" compatLnSpc="1"/>
          <a:lstStyle/>
          <a:p>
            <a:pPr lvl="0"/>
            <a:r>
              <a:rPr lang="zh-TW" altLang="en-US" dirty="0"/>
              <a:t>按一下此處編輯母版標題樣式</a:t>
            </a:r>
            <a:endParaRPr lang="zh-CN" altLang="en-US" dirty="0"/>
          </a:p>
        </p:txBody>
      </p:sp>
      <p:sp>
        <p:nvSpPr>
          <p:cNvPr id="15363" name="Rectangle 3"/>
          <p:cNvSpPr>
            <a:spLocks noGrp="1" noChangeArrowheads="1"/>
          </p:cNvSpPr>
          <p:nvPr>
            <p:ph type="body" idx="1"/>
          </p:nvPr>
        </p:nvSpPr>
        <p:spPr bwMode="auto">
          <a:xfrm>
            <a:off x="457200" y="1340768"/>
            <a:ext cx="8229600" cy="5184576"/>
          </a:xfrm>
          <a:prstGeom prst="rect">
            <a:avLst/>
          </a:prstGeom>
          <a:noFill/>
          <a:ln w="9525">
            <a:noFill/>
            <a:miter lim="800000"/>
          </a:ln>
        </p:spPr>
        <p:txBody>
          <a:bodyPr vert="horz" wrap="square" lIns="91440" tIns="45720" rIns="91440" bIns="45720" numCol="1" anchor="t" anchorCtr="0" compatLnSpc="1"/>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p:cNvSpPr>
            <a:spLocks noGrp="1" noChangeArrowheads="1"/>
          </p:cNvSpPr>
          <p:nvPr>
            <p:ph type="sldNum" sz="quarter" idx="4"/>
          </p:nvPr>
        </p:nvSpPr>
        <p:spPr bwMode="auto">
          <a:xfrm>
            <a:off x="6588224" y="6525344"/>
            <a:ext cx="2133600" cy="288032"/>
          </a:xfrm>
          <a:prstGeom prst="rect">
            <a:avLst/>
          </a:prstGeom>
          <a:noFill/>
          <a:ln w="9525">
            <a:noFill/>
            <a:miter lim="800000"/>
          </a:ln>
          <a:effectLst/>
        </p:spPr>
        <p:txBody>
          <a:bodyPr vert="horz" wrap="square" lIns="91440" tIns="45720" rIns="91440" bIns="45720" numCol="1" anchor="b" anchorCtr="0" compatLnSpc="1"/>
          <a:lstStyle>
            <a:lvl1pPr algn="r" fontAlgn="auto">
              <a:spcBef>
                <a:spcPts val="0"/>
              </a:spcBef>
              <a:spcAft>
                <a:spcPts val="0"/>
              </a:spcAft>
              <a:defRPr sz="1200">
                <a:solidFill>
                  <a:srgbClr val="2A0015"/>
                </a:solidFill>
                <a:latin typeface="Adobe Jenson Pro Capt" pitchFamily="18" charset="0"/>
                <a:ea typeface="+mn-ea"/>
              </a:defRPr>
            </a:lvl1pPr>
          </a:lstStyle>
          <a:p>
            <a:fld id="{0C913308-F349-4B6D-A68A-DD1791B4A57B}" type="slidenum">
              <a:rPr lang="zh-CN" altLang="en-US" smtClean="0"/>
              <a:t>‹#›</a:t>
            </a:fld>
            <a:endParaRPr lang="zh-CN" altLang="en-US" dirty="0"/>
          </a:p>
        </p:txBody>
      </p:sp>
      <p:cxnSp>
        <p:nvCxnSpPr>
          <p:cNvPr id="7" name="直接连接符 6"/>
          <p:cNvCxnSpPr/>
          <p:nvPr userDrawn="1"/>
        </p:nvCxnSpPr>
        <p:spPr>
          <a:xfrm>
            <a:off x="0" y="6525344"/>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467544" y="1196752"/>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9" name="Rectangle 6"/>
          <p:cNvSpPr txBox="1">
            <a:spLocks noChangeArrowheads="1"/>
          </p:cNvSpPr>
          <p:nvPr userDrawn="1"/>
        </p:nvSpPr>
        <p:spPr bwMode="auto">
          <a:xfrm>
            <a:off x="2555776" y="6569968"/>
            <a:ext cx="4248472" cy="288032"/>
          </a:xfrm>
          <a:prstGeom prst="rect">
            <a:avLst/>
          </a:prstGeom>
          <a:noFill/>
          <a:ln w="9525">
            <a:noFill/>
            <a:miter lim="800000"/>
          </a:ln>
          <a:effectLst/>
        </p:spPr>
        <p:txBody>
          <a:bodyPr vert="horz" wrap="square" lIns="91440" tIns="45720" rIns="91440" bIns="45720" numCol="1" anchor="b" anchorCtr="0" compatLnSpc="1"/>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latin typeface="Adobe Jenson Pro Capt" pitchFamily="18" charset="0"/>
                <a:ea typeface="Adobe 黑体 Std R" pitchFamily="34" charset="-122"/>
              </a:rPr>
              <a:t>Copyright © 2020 </a:t>
            </a:r>
            <a:r>
              <a:rPr lang="en-US" altLang="zh-CN" dirty="0" err="1">
                <a:latin typeface="Adobe Jenson Pro Capt" pitchFamily="18" charset="0"/>
                <a:ea typeface="Adobe 黑体 Std R" pitchFamily="34" charset="-122"/>
              </a:rPr>
              <a:t>Zhenlong</a:t>
            </a:r>
            <a:r>
              <a:rPr lang="en-US" altLang="zh-CN" dirty="0">
                <a:latin typeface="Adobe Jenson Pro Capt" pitchFamily="18" charset="0"/>
                <a:ea typeface="Adobe 黑体 Std R" pitchFamily="34" charset="-122"/>
              </a:rPr>
              <a:t> Zheng &amp; Rong Chen</a:t>
            </a:r>
            <a:r>
              <a:rPr lang="zh-CN" altLang="en-US" dirty="0">
                <a:latin typeface="Adobe Jenson Pro Capt" pitchFamily="18" charset="0"/>
                <a:ea typeface="Adobe 黑体 Std R" pitchFamily="34" charset="-122"/>
              </a:rPr>
              <a:t>，</a:t>
            </a:r>
            <a:r>
              <a:rPr lang="en-US" altLang="zh-CN" dirty="0" err="1">
                <a:latin typeface="Adobe Jenson Pro Capt" pitchFamily="18" charset="0"/>
                <a:ea typeface="Adobe 黑体 Std R" pitchFamily="34" charset="-122"/>
              </a:rPr>
              <a:t>XMU</a:t>
            </a:r>
            <a:endParaRPr lang="en-US" altLang="zh-CN" dirty="0">
              <a:latin typeface="Adobe Jenson Pro Capt" pitchFamily="18" charset="0"/>
              <a:ea typeface="Adobe 黑体 Std R"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hdr="0" ftr="0" dt="0"/>
  <p:txStyles>
    <p:titleStyle>
      <a:lvl1pPr algn="l" rtl="0" eaLnBrk="0" fontAlgn="base" hangingPunct="0">
        <a:spcBef>
          <a:spcPct val="0"/>
        </a:spcBef>
        <a:spcAft>
          <a:spcPct val="0"/>
        </a:spcAft>
        <a:defRPr sz="4200" b="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chemeClr val="tx2"/>
          </a:solidFill>
          <a:latin typeface="Garamond" pitchFamily="18"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Garamond" pitchFamily="18"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Garamond" pitchFamily="18"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Garamond" pitchFamily="18" charset="0"/>
          <a:ea typeface="宋体" panose="02010600030101010101" pitchFamily="2" charset="-122"/>
        </a:defRPr>
      </a:lvl5pPr>
      <a:lvl6pPr marL="457200" algn="l" rtl="0" fontAlgn="base">
        <a:spcBef>
          <a:spcPct val="0"/>
        </a:spcBef>
        <a:spcAft>
          <a:spcPct val="0"/>
        </a:spcAft>
        <a:defRPr sz="4200">
          <a:solidFill>
            <a:schemeClr val="tx2"/>
          </a:solidFill>
          <a:latin typeface="Garamond" pitchFamily="18" charset="0"/>
          <a:ea typeface="宋体" panose="02010600030101010101" pitchFamily="2" charset="-122"/>
        </a:defRPr>
      </a:lvl6pPr>
      <a:lvl7pPr marL="914400" algn="l" rtl="0" fontAlgn="base">
        <a:spcBef>
          <a:spcPct val="0"/>
        </a:spcBef>
        <a:spcAft>
          <a:spcPct val="0"/>
        </a:spcAft>
        <a:defRPr sz="4200">
          <a:solidFill>
            <a:schemeClr val="tx2"/>
          </a:solidFill>
          <a:latin typeface="Garamond" pitchFamily="18" charset="0"/>
          <a:ea typeface="宋体" panose="02010600030101010101" pitchFamily="2" charset="-122"/>
        </a:defRPr>
      </a:lvl7pPr>
      <a:lvl8pPr marL="1371600" algn="l" rtl="0" fontAlgn="base">
        <a:spcBef>
          <a:spcPct val="0"/>
        </a:spcBef>
        <a:spcAft>
          <a:spcPct val="0"/>
        </a:spcAft>
        <a:defRPr sz="4200">
          <a:solidFill>
            <a:schemeClr val="tx2"/>
          </a:solidFill>
          <a:latin typeface="Garamond" pitchFamily="18" charset="0"/>
          <a:ea typeface="宋体" panose="02010600030101010101" pitchFamily="2" charset="-122"/>
        </a:defRPr>
      </a:lvl8pPr>
      <a:lvl9pPr marL="1828800" algn="l" rtl="0" fontAlgn="base">
        <a:spcBef>
          <a:spcPct val="0"/>
        </a:spcBef>
        <a:spcAft>
          <a:spcPct val="0"/>
        </a:spcAft>
        <a:defRPr sz="4200">
          <a:solidFill>
            <a:schemeClr val="tx2"/>
          </a:solidFill>
          <a:latin typeface="Garamond" pitchFamily="18" charset="0"/>
          <a:ea typeface="宋体" panose="02010600030101010101" pitchFamily="2" charset="-122"/>
        </a:defRPr>
      </a:lvl9pPr>
    </p:titleStyle>
    <p:bodyStyle>
      <a:lvl1pPr marL="342900" indent="-342900" algn="l" rtl="0" eaLnBrk="0" fontAlgn="base" hangingPunct="0">
        <a:lnSpc>
          <a:spcPct val="100000"/>
        </a:lnSpc>
        <a:spcBef>
          <a:spcPts val="1200"/>
        </a:spcBef>
        <a:spcAft>
          <a:spcPct val="0"/>
        </a:spcAft>
        <a:buClr>
          <a:schemeClr val="accent6">
            <a:lumMod val="75000"/>
          </a:schemeClr>
        </a:buClr>
        <a:buSzPct val="65000"/>
        <a:buFontTx/>
        <a:buBlip>
          <a:blip r:embed="rId20"/>
        </a:buBlip>
        <a:defRPr sz="3000" b="0" baseline="0">
          <a:solidFill>
            <a:schemeClr val="tx1">
              <a:lumMod val="85000"/>
              <a:lumOff val="15000"/>
            </a:schemeClr>
          </a:solidFill>
          <a:latin typeface="Adobe Jenson Pro" pitchFamily="18" charset="0"/>
          <a:ea typeface="Adobe 楷体 Std R" pitchFamily="18" charset="-122"/>
          <a:cs typeface="+mn-cs"/>
        </a:defRPr>
      </a:lvl1pPr>
      <a:lvl2pPr marL="669925" indent="-325755" algn="l" rtl="0" eaLnBrk="0" fontAlgn="base" hangingPunct="0">
        <a:lnSpc>
          <a:spcPct val="100000"/>
        </a:lnSpc>
        <a:spcBef>
          <a:spcPts val="1200"/>
        </a:spcBef>
        <a:spcAft>
          <a:spcPct val="0"/>
        </a:spcAft>
        <a:buClr>
          <a:srgbClr val="000066"/>
        </a:buClr>
        <a:buSzPct val="60000"/>
        <a:buFontTx/>
        <a:buBlip>
          <a:blip r:embed="rId20"/>
        </a:buBlip>
        <a:defRPr sz="2600" b="0" baseline="0">
          <a:solidFill>
            <a:schemeClr val="tx1">
              <a:lumMod val="85000"/>
              <a:lumOff val="15000"/>
            </a:schemeClr>
          </a:solidFill>
          <a:latin typeface="Adobe Jenson Pro" pitchFamily="18" charset="0"/>
          <a:ea typeface="Adobe 楷体 Std R" pitchFamily="18" charset="-122"/>
        </a:defRPr>
      </a:lvl2pPr>
      <a:lvl3pPr marL="1022350" indent="-351155" algn="l" rtl="0" eaLnBrk="0" fontAlgn="base" hangingPunct="0">
        <a:lnSpc>
          <a:spcPct val="100000"/>
        </a:lnSpc>
        <a:spcBef>
          <a:spcPts val="1200"/>
        </a:spcBef>
        <a:spcAft>
          <a:spcPct val="0"/>
        </a:spcAft>
        <a:buClr>
          <a:schemeClr val="accent6">
            <a:lumMod val="75000"/>
          </a:schemeClr>
        </a:buClr>
        <a:buSzPct val="65000"/>
        <a:buFontTx/>
        <a:buBlip>
          <a:blip r:embed="rId20"/>
        </a:buBlip>
        <a:defRPr sz="2200" b="0" baseline="0">
          <a:solidFill>
            <a:schemeClr val="tx1">
              <a:lumMod val="85000"/>
              <a:lumOff val="15000"/>
            </a:schemeClr>
          </a:solidFill>
          <a:latin typeface="Adobe Jenson Pro" pitchFamily="18" charset="0"/>
          <a:ea typeface="Adobe 楷体 Std R" pitchFamily="18" charset="-122"/>
        </a:defRPr>
      </a:lvl3pPr>
      <a:lvl4pPr marL="1339850" indent="-316230" algn="l" rtl="0" eaLnBrk="0" fontAlgn="base" hangingPunct="0">
        <a:lnSpc>
          <a:spcPct val="100000"/>
        </a:lnSpc>
        <a:spcBef>
          <a:spcPts val="1200"/>
        </a:spcBef>
        <a:spcAft>
          <a:spcPct val="0"/>
        </a:spcAft>
        <a:buClr>
          <a:srgbClr val="000066"/>
        </a:buClr>
        <a:buSzPct val="70000"/>
        <a:buFontTx/>
        <a:buBlip>
          <a:blip r:embed="rId20"/>
        </a:buBlip>
        <a:defRPr sz="2000" b="0" baseline="0">
          <a:solidFill>
            <a:schemeClr val="tx1">
              <a:lumMod val="85000"/>
              <a:lumOff val="15000"/>
            </a:schemeClr>
          </a:solidFill>
          <a:latin typeface="Adobe Jenson Pro" pitchFamily="18" charset="0"/>
          <a:ea typeface="Adobe 楷体 Std R" pitchFamily="18" charset="-122"/>
        </a:defRPr>
      </a:lvl4pPr>
      <a:lvl5pPr marL="1681480" indent="-339725" algn="l" rtl="0" eaLnBrk="0" fontAlgn="base" hangingPunct="0">
        <a:lnSpc>
          <a:spcPct val="100000"/>
        </a:lnSpc>
        <a:spcBef>
          <a:spcPts val="1200"/>
        </a:spcBef>
        <a:spcAft>
          <a:spcPct val="0"/>
        </a:spcAft>
        <a:buClr>
          <a:schemeClr val="accent6">
            <a:lumMod val="75000"/>
          </a:schemeClr>
        </a:buClr>
        <a:buSzPct val="75000"/>
        <a:buFontTx/>
        <a:buBlip>
          <a:blip r:embed="rId20"/>
        </a:buBlip>
        <a:defRPr sz="2000" b="0" baseline="0">
          <a:solidFill>
            <a:schemeClr val="tx1">
              <a:lumMod val="85000"/>
              <a:lumOff val="15000"/>
            </a:schemeClr>
          </a:solidFill>
          <a:latin typeface="Adobe Jenson Pro" pitchFamily="18" charset="0"/>
          <a:ea typeface="Adobe 楷体 Std R" pitchFamily="18" charset="-122"/>
        </a:defRPr>
      </a:lvl5pPr>
      <a:lvl6pPr marL="21386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6pPr>
      <a:lvl7pPr marL="25958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7pPr>
      <a:lvl8pPr marL="30530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8pPr>
      <a:lvl9pPr marL="35102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algn="ctr" eaLnBrk="1" hangingPunct="1"/>
            <a:br>
              <a:rPr lang="en-US" altLang="zh-CN" sz="4000" dirty="0"/>
            </a:br>
            <a:r>
              <a:rPr lang="zh-CN" altLang="en-US" sz="4000" dirty="0"/>
              <a:t>第</a:t>
            </a:r>
            <a:r>
              <a:rPr lang="en-US" altLang="zh-CN" sz="4000" dirty="0"/>
              <a:t>1</a:t>
            </a:r>
            <a:r>
              <a:rPr lang="zh-CN" altLang="en-US" sz="4000" dirty="0"/>
              <a:t>章 金融工程概述</a:t>
            </a:r>
            <a:br>
              <a:rPr lang="en-US" altLang="zh-CN" dirty="0"/>
            </a:b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p:txBody>
          <a:bodyPr/>
          <a:lstStyle/>
          <a:p>
            <a:pPr eaLnBrk="1" hangingPunct="1">
              <a:defRPr/>
            </a:pPr>
            <a:r>
              <a:rPr lang="zh-CN" altLang="en-US" dirty="0"/>
              <a:t>企业家面临的问题</a:t>
            </a:r>
          </a:p>
        </p:txBody>
      </p:sp>
      <p:sp>
        <p:nvSpPr>
          <p:cNvPr id="329731" name="内容占位符 2"/>
          <p:cNvSpPr>
            <a:spLocks noGrp="1"/>
          </p:cNvSpPr>
          <p:nvPr>
            <p:ph idx="1"/>
          </p:nvPr>
        </p:nvSpPr>
        <p:spPr/>
        <p:txBody>
          <a:bodyPr/>
          <a:lstStyle/>
          <a:p>
            <a:pPr eaLnBrk="1" hangingPunct="1"/>
            <a:r>
              <a:rPr lang="zh-CN" altLang="en-US" sz="2800" dirty="0"/>
              <a:t>当你判断原材料价格将上涨时，怎么办？</a:t>
            </a:r>
            <a:endParaRPr lang="en-US" altLang="zh-CN" sz="2800" dirty="0"/>
          </a:p>
          <a:p>
            <a:pPr eaLnBrk="1" hangingPunct="1"/>
            <a:r>
              <a:rPr lang="zh-CN" altLang="en-US" sz="2800" dirty="0"/>
              <a:t>当你判断产品价格要下跌时，怎么办？</a:t>
            </a:r>
            <a:endParaRPr lang="en-US" altLang="zh-CN" sz="2800" dirty="0"/>
          </a:p>
          <a:p>
            <a:pPr eaLnBrk="1" hangingPunct="1"/>
            <a:r>
              <a:rPr lang="zh-CN" altLang="en-US" sz="2800" dirty="0"/>
              <a:t>当你认为美元要升值或者贬值时，怎么办？</a:t>
            </a:r>
            <a:endParaRPr lang="en-US" altLang="zh-CN" sz="2800" dirty="0"/>
          </a:p>
          <a:p>
            <a:pPr eaLnBrk="1" hangingPunct="1"/>
            <a:r>
              <a:rPr lang="zh-CN" altLang="en-US" sz="2800" dirty="0"/>
              <a:t>当你预测利率要上升或下跌时，怎么办？</a:t>
            </a:r>
            <a:endParaRPr lang="en-US" altLang="zh-CN" sz="2800" dirty="0"/>
          </a:p>
          <a:p>
            <a:pPr eaLnBrk="1" hangingPunct="1"/>
            <a:r>
              <a:rPr lang="zh-CN" altLang="en-US" sz="2800" dirty="0"/>
              <a:t>当你认为金融危机要来临时，怎么办？</a:t>
            </a:r>
            <a:endParaRPr lang="en-US" altLang="zh-CN" sz="2800" dirty="0"/>
          </a:p>
          <a:p>
            <a:pPr eaLnBrk="1" hangingPunct="1"/>
            <a:r>
              <a:rPr lang="zh-CN" altLang="en-US" sz="2800" dirty="0"/>
              <a:t>当你认为交易对手有可能违约时，怎么办？</a:t>
            </a:r>
            <a:endParaRPr lang="en-US" altLang="zh-CN" sz="2800" dirty="0"/>
          </a:p>
          <a:p>
            <a:pPr eaLnBrk="1" hangingPunct="1"/>
            <a:r>
              <a:rPr lang="zh-CN" altLang="en-US" sz="2800" dirty="0"/>
              <a:t>如何在谈判中设计双赢方案？</a:t>
            </a:r>
            <a:endParaRPr lang="en-US" altLang="zh-CN" sz="2800" dirty="0"/>
          </a:p>
          <a:p>
            <a:pPr eaLnBrk="1" hangingPunct="1"/>
            <a:r>
              <a:rPr lang="zh-CN" altLang="en-US" sz="2800" dirty="0"/>
              <a:t>如何设计新的商业模式、打造核心竞争力？</a:t>
            </a:r>
            <a:endParaRPr lang="en-US" altLang="zh-CN" sz="2800" dirty="0"/>
          </a:p>
          <a:p>
            <a:pPr eaLnBrk="1" hangingPunct="1"/>
            <a:r>
              <a:rPr lang="zh-CN" altLang="en-US" sz="2800" dirty="0"/>
              <a:t>如何设计员工激励方案？</a:t>
            </a:r>
            <a:endParaRPr lang="en-US" altLang="zh-CN" sz="2800" dirty="0"/>
          </a:p>
          <a:p>
            <a:pPr eaLnBrk="1" hangingPunct="1"/>
            <a:r>
              <a:rPr lang="zh-CN" altLang="en-US" sz="2800" dirty="0"/>
              <a:t>如何设计更好的并购方案？</a:t>
            </a:r>
            <a:r>
              <a:rPr lang="en-US" altLang="zh-CN" sz="2800" dirty="0"/>
              <a:t>……</a:t>
            </a:r>
          </a:p>
          <a:p>
            <a:pPr eaLnBrk="1" hangingPunct="1"/>
            <a:endParaRPr lang="zh-CN" altLang="en-US" dirty="0"/>
          </a:p>
        </p:txBody>
      </p:sp>
      <p:sp>
        <p:nvSpPr>
          <p:cNvPr id="4" name="灯片编号占位符 3"/>
          <p:cNvSpPr>
            <a:spLocks noGrp="1"/>
          </p:cNvSpPr>
          <p:nvPr>
            <p:ph type="sldNum" sz="quarter" idx="12"/>
          </p:nvPr>
        </p:nvSpPr>
        <p:spPr/>
        <p:txBody>
          <a:bodyPr/>
          <a:lstStyle/>
          <a:p>
            <a:pPr>
              <a:defRPr/>
            </a:pPr>
            <a:fld id="{0FDBDB8D-9899-427F-9297-281A336C9EAC}" type="slidenum">
              <a:rPr lang="en-US" altLang="zh-CN" smtClean="0">
                <a:solidFill>
                  <a:srgbClr val="000000"/>
                </a:solidFill>
              </a:rPr>
              <a:pPr>
                <a:defRPr/>
              </a:pPr>
              <a:t>10</a:t>
            </a:fld>
            <a:endParaRPr lang="en-US" altLang="zh-CN">
              <a:solidFill>
                <a:srgbClr val="000000"/>
              </a:solidFill>
            </a:endParaRPr>
          </a:p>
        </p:txBody>
      </p:sp>
    </p:spTree>
    <p:extLst>
      <p:ext uri="{BB962C8B-B14F-4D97-AF65-F5344CB8AC3E}">
        <p14:creationId xmlns:p14="http://schemas.microsoft.com/office/powerpoint/2010/main" val="39775901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投资者面临的问题</a:t>
            </a:r>
          </a:p>
        </p:txBody>
      </p:sp>
      <p:sp>
        <p:nvSpPr>
          <p:cNvPr id="3" name="内容占位符 2"/>
          <p:cNvSpPr>
            <a:spLocks noGrp="1"/>
          </p:cNvSpPr>
          <p:nvPr>
            <p:ph idx="1"/>
          </p:nvPr>
        </p:nvSpPr>
        <p:spPr/>
        <p:txBody>
          <a:bodyPr/>
          <a:lstStyle/>
          <a:p>
            <a:r>
              <a:rPr lang="zh-CN" altLang="en-US" dirty="0"/>
              <a:t>如果利用各种金融产品相对定价的错误，降低风险、提高收益？</a:t>
            </a:r>
            <a:endParaRPr lang="en-US" altLang="zh-CN" dirty="0"/>
          </a:p>
          <a:p>
            <a:r>
              <a:rPr lang="zh-CN" altLang="en-US" dirty="0"/>
              <a:t>如何改变资产或负债的风险收益特征？</a:t>
            </a:r>
            <a:endParaRPr lang="en-US" altLang="zh-CN" dirty="0"/>
          </a:p>
          <a:p>
            <a:r>
              <a:rPr lang="zh-CN" altLang="en-US" dirty="0"/>
              <a:t>如何通过优化资产配置降低风险？</a:t>
            </a:r>
            <a:endParaRPr lang="en-US" altLang="zh-CN" dirty="0"/>
          </a:p>
          <a:p>
            <a:r>
              <a:rPr lang="zh-CN" altLang="en-US" dirty="0"/>
              <a:t>如何节省资金占用，降低交易费用？</a:t>
            </a:r>
            <a:endParaRPr lang="en-US" altLang="zh-CN" dirty="0"/>
          </a:p>
          <a:p>
            <a:r>
              <a:rPr lang="en-US" altLang="zh-CN" dirty="0"/>
              <a:t>……</a:t>
            </a:r>
          </a:p>
          <a:p>
            <a:endParaRPr lang="en-US" altLang="zh-CN" dirty="0"/>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a:t>
            </a:fld>
            <a:endParaRPr lang="zh-CN" altLang="en-US" dirty="0"/>
          </a:p>
        </p:txBody>
      </p:sp>
    </p:spTree>
    <p:extLst>
      <p:ext uri="{BB962C8B-B14F-4D97-AF65-F5344CB8AC3E}">
        <p14:creationId xmlns:p14="http://schemas.microsoft.com/office/powerpoint/2010/main" val="17895322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金融机构面临的问题</a:t>
            </a:r>
          </a:p>
        </p:txBody>
      </p:sp>
      <p:sp>
        <p:nvSpPr>
          <p:cNvPr id="3" name="内容占位符 2"/>
          <p:cNvSpPr>
            <a:spLocks noGrp="1"/>
          </p:cNvSpPr>
          <p:nvPr>
            <p:ph idx="1"/>
          </p:nvPr>
        </p:nvSpPr>
        <p:spPr/>
        <p:txBody>
          <a:bodyPr/>
          <a:lstStyle/>
          <a:p>
            <a:r>
              <a:rPr lang="zh-CN" altLang="en-US" dirty="0"/>
              <a:t>如何设计解决方案或者产品？</a:t>
            </a:r>
            <a:endParaRPr lang="en-US" altLang="zh-CN" dirty="0"/>
          </a:p>
          <a:p>
            <a:r>
              <a:rPr lang="zh-CN" altLang="en-US" dirty="0"/>
              <a:t>如何为这些方案和产品定价？</a:t>
            </a:r>
            <a:endParaRPr lang="en-US" altLang="zh-CN" dirty="0"/>
          </a:p>
          <a:p>
            <a:r>
              <a:rPr lang="zh-CN" altLang="en-US" dirty="0"/>
              <a:t>如何对冲风险？</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t>12</a:t>
            </a:fld>
            <a:endParaRPr lang="zh-CN" altLang="en-US" dirty="0"/>
          </a:p>
        </p:txBody>
      </p:sp>
    </p:spTree>
    <p:extLst>
      <p:ext uri="{BB962C8B-B14F-4D97-AF65-F5344CB8AC3E}">
        <p14:creationId xmlns:p14="http://schemas.microsoft.com/office/powerpoint/2010/main" val="22661899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监管者面临的问题</a:t>
            </a:r>
          </a:p>
        </p:txBody>
      </p:sp>
      <p:sp>
        <p:nvSpPr>
          <p:cNvPr id="3" name="内容占位符 2"/>
          <p:cNvSpPr>
            <a:spLocks noGrp="1"/>
          </p:cNvSpPr>
          <p:nvPr>
            <p:ph idx="1"/>
          </p:nvPr>
        </p:nvSpPr>
        <p:spPr/>
        <p:txBody>
          <a:bodyPr/>
          <a:lstStyle/>
          <a:p>
            <a:r>
              <a:rPr lang="zh-CN" altLang="en-US" dirty="0"/>
              <a:t>如何提高市场效率？</a:t>
            </a:r>
            <a:endParaRPr lang="en-US" altLang="zh-CN" dirty="0"/>
          </a:p>
          <a:p>
            <a:r>
              <a:rPr lang="zh-CN" altLang="en-US" dirty="0"/>
              <a:t>如何降低系统性风险？</a:t>
            </a:r>
            <a:endParaRPr lang="en-US" altLang="zh-CN" dirty="0"/>
          </a:p>
          <a:p>
            <a:r>
              <a:rPr lang="zh-CN" altLang="en-US" dirty="0"/>
              <a:t>如何防止市场操纵？</a:t>
            </a:r>
            <a:endParaRPr lang="en-US" altLang="zh-CN" dirty="0"/>
          </a:p>
          <a:p>
            <a:pPr marL="0" indent="0">
              <a:buNone/>
            </a:pPr>
            <a:endParaRPr lang="en-US" altLang="zh-CN"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13</a:t>
            </a:fld>
            <a:endParaRPr lang="zh-CN" altLang="en-US" dirty="0"/>
          </a:p>
        </p:txBody>
      </p:sp>
    </p:spTree>
    <p:extLst>
      <p:ext uri="{BB962C8B-B14F-4D97-AF65-F5344CB8AC3E}">
        <p14:creationId xmlns:p14="http://schemas.microsoft.com/office/powerpoint/2010/main" val="32105936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332656"/>
            <a:ext cx="8496944" cy="846931"/>
          </a:xfrm>
        </p:spPr>
        <p:txBody>
          <a:bodyPr>
            <a:noAutofit/>
          </a:bodyPr>
          <a:lstStyle/>
          <a:p>
            <a:r>
              <a:rPr lang="zh-CN" altLang="en-US" sz="3200" dirty="0">
                <a:latin typeface="Adobe Jenson Pro Disp" panose="020A0503060201030203" pitchFamily="18" charset="0"/>
                <a:sym typeface="Adobe Jenson Pro Disp" panose="020A0503060201030203" pitchFamily="18" charset="0"/>
              </a:rPr>
              <a:t>案例 </a:t>
            </a:r>
            <a:r>
              <a:rPr lang="en-US" altLang="zh-CN" sz="3200" dirty="0">
                <a:latin typeface="Adobe Jenson Pro Disp" panose="020A0503060201030203" pitchFamily="18" charset="0"/>
                <a:sym typeface="Adobe Jenson Pro Disp" panose="020A0503060201030203" pitchFamily="18" charset="0"/>
              </a:rPr>
              <a:t>1   </a:t>
            </a:r>
            <a:r>
              <a:rPr lang="zh-CN" altLang="en-US" sz="3200" dirty="0">
                <a:latin typeface="Adobe Jenson Pro Disp" panose="020A0503060201030203" pitchFamily="18" charset="0"/>
                <a:sym typeface="Adobe Jenson Pro Disp" panose="020A0503060201030203" pitchFamily="18" charset="0"/>
              </a:rPr>
              <a:t>法国 </a:t>
            </a:r>
            <a:r>
              <a:rPr lang="en-US" altLang="zh-CN" sz="3200" dirty="0">
                <a:latin typeface="Adobe Jenson Pro Disp" panose="020A0503060201030203" pitchFamily="18" charset="0"/>
                <a:sym typeface="Adobe Jenson Pro Disp" panose="020A0503060201030203" pitchFamily="18" charset="0"/>
              </a:rPr>
              <a:t>Rhone-Poulenc </a:t>
            </a:r>
            <a:r>
              <a:rPr lang="zh-CN" altLang="en-US" sz="3200" dirty="0">
                <a:latin typeface="Adobe Jenson Pro Disp" panose="020A0503060201030203" pitchFamily="18" charset="0"/>
                <a:sym typeface="Adobe Jenson Pro Disp" panose="020A0503060201030203" pitchFamily="18" charset="0"/>
              </a:rPr>
              <a:t>公司的员工持股计划</a:t>
            </a:r>
            <a:endParaRPr lang="zh-CN" altLang="en-US" sz="3200" dirty="0"/>
          </a:p>
        </p:txBody>
      </p:sp>
      <p:sp>
        <p:nvSpPr>
          <p:cNvPr id="3" name="内容占位符 2"/>
          <p:cNvSpPr>
            <a:spLocks noGrp="1"/>
          </p:cNvSpPr>
          <p:nvPr>
            <p:ph idx="1"/>
          </p:nvPr>
        </p:nvSpPr>
        <p:spPr/>
        <p:txBody>
          <a:bodyPr/>
          <a:lstStyle/>
          <a:p>
            <a:r>
              <a:rPr lang="en-US" altLang="zh-CN" dirty="0"/>
              <a:t>1993 </a:t>
            </a:r>
            <a:r>
              <a:rPr lang="zh-CN" altLang="en-US" dirty="0"/>
              <a:t>年 </a:t>
            </a:r>
            <a:r>
              <a:rPr lang="en-US" altLang="zh-CN" dirty="0"/>
              <a:t>1 </a:t>
            </a:r>
            <a:r>
              <a:rPr lang="zh-CN" altLang="en-US" dirty="0"/>
              <a:t>月，当该公司部分私有化时，法国政府给予员工 </a:t>
            </a:r>
            <a:r>
              <a:rPr lang="en-US" altLang="zh-CN" dirty="0"/>
              <a:t>10% </a:t>
            </a:r>
            <a:r>
              <a:rPr lang="zh-CN" altLang="en-US" dirty="0"/>
              <a:t>的折扣来购买公司股票，公司除了允许在 </a:t>
            </a:r>
            <a:r>
              <a:rPr lang="en-US" altLang="zh-CN" dirty="0"/>
              <a:t>12 </a:t>
            </a:r>
            <a:r>
              <a:rPr lang="zh-CN" altLang="en-US" dirty="0"/>
              <a:t>个月之内付款之外，还额外给予 </a:t>
            </a:r>
            <a:r>
              <a:rPr lang="en-US" altLang="zh-CN" dirty="0"/>
              <a:t>15% </a:t>
            </a:r>
            <a:r>
              <a:rPr lang="zh-CN" altLang="en-US" dirty="0"/>
              <a:t>的折扣。</a:t>
            </a:r>
          </a:p>
          <a:p>
            <a:endParaRPr lang="zh-CN" altLang="en-US" dirty="0"/>
          </a:p>
          <a:p>
            <a:r>
              <a:rPr lang="zh-CN" altLang="en-US" dirty="0"/>
              <a:t>尽管如此，只有不到 </a:t>
            </a:r>
            <a:r>
              <a:rPr lang="en-US" altLang="zh-CN" dirty="0"/>
              <a:t>20% </a:t>
            </a:r>
            <a:r>
              <a:rPr lang="zh-CN" altLang="en-US" dirty="0"/>
              <a:t>的员工参与购买，分配给员工的配额也只认购了 </a:t>
            </a:r>
            <a:r>
              <a:rPr lang="en-US" altLang="zh-CN" dirty="0"/>
              <a:t>75% </a:t>
            </a:r>
            <a:r>
              <a:rPr lang="zh-CN" altLang="en-US" dirty="0"/>
              <a:t>。</a:t>
            </a:r>
            <a:r>
              <a:rPr lang="en-US" altLang="zh-CN" dirty="0"/>
              <a:t>1993 </a:t>
            </a:r>
            <a:r>
              <a:rPr lang="zh-CN" altLang="en-US" dirty="0"/>
              <a:t>年底，该公司在全面私有化时发现难以进一步推进员工持股。</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14</a:t>
            </a:fld>
            <a:endParaRPr lang="zh-CN" altLang="en-US" dirty="0"/>
          </a:p>
        </p:txBody>
      </p:sp>
    </p:spTree>
    <p:extLst>
      <p:ext uri="{BB962C8B-B14F-4D97-AF65-F5344CB8AC3E}">
        <p14:creationId xmlns:p14="http://schemas.microsoft.com/office/powerpoint/2010/main" val="20289848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7544" y="1340768"/>
                <a:ext cx="8229600" cy="5184576"/>
              </a:xfrm>
            </p:spPr>
            <p:txBody>
              <a:bodyPr/>
              <a:lstStyle/>
              <a:p>
                <a:r>
                  <a:rPr lang="zh-CN" altLang="en-US" dirty="0"/>
                  <a:t>美国信孚银行的金融工程方案：</a:t>
                </a:r>
              </a:p>
              <a:p>
                <a:pPr lvl="1"/>
                <a:r>
                  <a:rPr lang="zh-CN" altLang="en-US" dirty="0"/>
                  <a:t>员工持股者在未来的 </a:t>
                </a:r>
                <a:r>
                  <a:rPr lang="en-US" altLang="zh-CN" dirty="0"/>
                  <a:t>4.5 </a:t>
                </a:r>
                <a:r>
                  <a:rPr lang="zh-CN" altLang="en-US" dirty="0"/>
                  <a:t>年内获得 </a:t>
                </a:r>
                <a:r>
                  <a:rPr lang="en-US" altLang="zh-CN" dirty="0"/>
                  <a:t>25% </a:t>
                </a:r>
                <a:r>
                  <a:rPr lang="zh-CN" altLang="en-US" dirty="0"/>
                  <a:t>的最低收益保证加上 </a:t>
                </a:r>
                <a:r>
                  <a:rPr lang="en-US" altLang="zh-CN" dirty="0"/>
                  <a:t>2/3 </a:t>
                </a:r>
                <a:r>
                  <a:rPr lang="zh-CN" altLang="en-US" dirty="0"/>
                  <a:t>的股票超额收益；</a:t>
                </a:r>
              </a:p>
              <a:p>
                <a:pPr lvl="1"/>
                <a:r>
                  <a:rPr lang="zh-CN" altLang="en-US" dirty="0"/>
                  <a:t>作为交换，在此期间持股者不可出售股票，但拥有投票权，</a:t>
                </a:r>
                <a:r>
                  <a:rPr lang="en-US" altLang="zh-CN" dirty="0"/>
                  <a:t>4.5 </a:t>
                </a:r>
                <a:r>
                  <a:rPr lang="zh-CN" altLang="en-US" dirty="0"/>
                  <a:t>年后可自由处置股票。</a:t>
                </a:r>
              </a:p>
              <a:p>
                <a:pPr lvl="1"/>
                <a:r>
                  <a:rPr lang="zh-CN" altLang="en-US" dirty="0"/>
                  <a:t>具体收益为：</a:t>
                </a:r>
                <a:endParaRPr lang="en-US" altLang="zh-CN" dirty="0"/>
              </a:p>
              <a:p>
                <a:pPr marL="344487" lvl="1" indent="0">
                  <a:buNone/>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25%+</m:t>
                      </m:r>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2</m:t>
                          </m:r>
                        </m:num>
                        <m:den>
                          <m:r>
                            <a:rPr lang="en-US" altLang="zh-CN" b="0" i="1" smtClean="0">
                              <a:latin typeface="Cambria Math" panose="02040503050406030204" pitchFamily="18" charset="0"/>
                            </a:rPr>
                            <m:t>3</m:t>
                          </m:r>
                        </m:den>
                      </m:f>
                      <m:r>
                        <m:rPr>
                          <m:sty m:val="p"/>
                        </m:rPr>
                        <a:rPr lang="en-US" altLang="zh-CN" b="0" i="0" smtClean="0">
                          <a:latin typeface="Cambria Math" panose="02040503050406030204" pitchFamily="18" charset="0"/>
                        </a:rPr>
                        <m:t>max</m:t>
                      </m:r>
                      <m:d>
                        <m:dPr>
                          <m:ctrlPr>
                            <a:rPr lang="en-US" altLang="zh-CN" b="0" i="1" smtClean="0">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4.5</m:t>
                              </m:r>
                            </m:sub>
                          </m:sSub>
                          <m:r>
                            <a:rPr lang="en-US" altLang="zh-CN" b="0" i="1" smtClean="0">
                              <a:latin typeface="Cambria Math" panose="02040503050406030204" pitchFamily="18" charset="0"/>
                            </a:rPr>
                            <m:t>−25%,0</m:t>
                          </m:r>
                        </m:e>
                      </m:d>
                    </m:oMath>
                  </m:oMathPara>
                </a14:m>
                <a:endParaRPr lang="en-US" altLang="zh-CN"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7544" y="1340768"/>
                <a:ext cx="8229600" cy="5184576"/>
              </a:xfrm>
              <a:blipFill rotWithShape="1">
                <a:blip r:embed="rId2"/>
                <a:stretch>
                  <a:fillRect t="-1765"/>
                </a:stretch>
              </a:blipFill>
            </p:spPr>
            <p:txBody>
              <a:bodyPr/>
              <a:lstStyle/>
              <a:p>
                <a:r>
                  <a:rPr lang="zh-CN" altLang="en-US">
                    <a:noFill/>
                  </a:rPr>
                  <a:t> </a:t>
                </a:r>
                <a:endParaRPr lang="zh-CN" altLang="en-US">
                  <a:noFill/>
                </a:endParaRP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t>15</a:t>
            </a:fld>
            <a:endParaRPr lang="zh-CN" altLang="en-US" dirty="0"/>
          </a:p>
        </p:txBody>
      </p:sp>
    </p:spTree>
    <p:extLst>
      <p:ext uri="{BB962C8B-B14F-4D97-AF65-F5344CB8AC3E}">
        <p14:creationId xmlns:p14="http://schemas.microsoft.com/office/powerpoint/2010/main" val="23362964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16</a:t>
            </a:fld>
            <a:endParaRPr lang="zh-CN" altLang="en-US" dirty="0"/>
          </a:p>
        </p:txBody>
      </p:sp>
      <p:pic>
        <p:nvPicPr>
          <p:cNvPr id="5" name="图片 4"/>
          <p:cNvPicPr>
            <a:picLocks noChangeAspect="1"/>
          </p:cNvPicPr>
          <p:nvPr/>
        </p:nvPicPr>
        <p:blipFill>
          <a:blip r:embed="rId2"/>
          <a:stretch>
            <a:fillRect/>
          </a:stretch>
        </p:blipFill>
        <p:spPr>
          <a:xfrm>
            <a:off x="1115268" y="1429338"/>
            <a:ext cx="6913463" cy="3999323"/>
          </a:xfrm>
          <a:prstGeom prst="rect">
            <a:avLst/>
          </a:prstGeom>
        </p:spPr>
      </p:pic>
    </p:spTree>
    <p:extLst>
      <p:ext uri="{BB962C8B-B14F-4D97-AF65-F5344CB8AC3E}">
        <p14:creationId xmlns:p14="http://schemas.microsoft.com/office/powerpoint/2010/main" val="22058640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400" dirty="0">
                <a:latin typeface="Adobe Jenson Pro Disp" panose="020A0503060201030203" pitchFamily="18" charset="0"/>
                <a:sym typeface="Adobe Jenson Pro Disp" panose="020A0503060201030203" pitchFamily="18" charset="0"/>
              </a:rPr>
              <a:t>案例 </a:t>
            </a:r>
            <a:r>
              <a:rPr lang="en-US" altLang="zh-CN" sz="4400" dirty="0">
                <a:latin typeface="Adobe Jenson Pro Disp" panose="020A0503060201030203" pitchFamily="18" charset="0"/>
                <a:sym typeface="Adobe Jenson Pro Disp" panose="020A0503060201030203" pitchFamily="18" charset="0"/>
              </a:rPr>
              <a:t>2  </a:t>
            </a:r>
            <a:r>
              <a:rPr lang="zh-CN" altLang="en-US" sz="4400" dirty="0">
                <a:latin typeface="Adobe Jenson Pro Disp" panose="020A0503060201030203" pitchFamily="18" charset="0"/>
                <a:sym typeface="Adobe Jenson Pro Disp" panose="020A0503060201030203" pitchFamily="18" charset="0"/>
              </a:rPr>
              <a:t>美国大通银行的指数存单</a:t>
            </a:r>
            <a:endParaRPr lang="zh-CN" altLang="en-US" dirty="0"/>
          </a:p>
        </p:txBody>
      </p:sp>
      <p:sp>
        <p:nvSpPr>
          <p:cNvPr id="3" name="内容占位符 2"/>
          <p:cNvSpPr>
            <a:spLocks noGrp="1"/>
          </p:cNvSpPr>
          <p:nvPr>
            <p:ph idx="1"/>
          </p:nvPr>
        </p:nvSpPr>
        <p:spPr/>
        <p:txBody>
          <a:bodyPr/>
          <a:lstStyle/>
          <a:p>
            <a:r>
              <a:rPr lang="en-US" altLang="zh-CN" dirty="0"/>
              <a:t>1987 </a:t>
            </a:r>
            <a:r>
              <a:rPr lang="zh-CN" altLang="en-US" dirty="0"/>
              <a:t>年 </a:t>
            </a:r>
            <a:r>
              <a:rPr lang="en-US" altLang="zh-CN" dirty="0"/>
              <a:t>3 </a:t>
            </a:r>
            <a:r>
              <a:rPr lang="zh-CN" altLang="en-US" dirty="0"/>
              <a:t>月 </a:t>
            </a:r>
            <a:r>
              <a:rPr lang="en-US" altLang="zh-CN" dirty="0"/>
              <a:t>18 </a:t>
            </a:r>
            <a:r>
              <a:rPr lang="zh-CN" altLang="en-US" dirty="0"/>
              <a:t>日，美国大通银行发行了世界上首个保本指数存单。该存单与 </a:t>
            </a:r>
            <a:r>
              <a:rPr lang="en-US" altLang="zh-CN" dirty="0"/>
              <a:t>S&amp;P500 </a:t>
            </a:r>
            <a:r>
              <a:rPr lang="zh-CN" altLang="en-US" dirty="0"/>
              <a:t>指数未来一年的表现挂钩，存款者可以在三档结构中选择：</a:t>
            </a:r>
            <a:r>
              <a:rPr lang="en-US" altLang="zh-CN" dirty="0"/>
              <a:t>0%-75% </a:t>
            </a:r>
            <a:r>
              <a:rPr lang="zh-CN" altLang="en-US" dirty="0"/>
              <a:t>、</a:t>
            </a:r>
            <a:r>
              <a:rPr lang="en-US" altLang="zh-CN" dirty="0"/>
              <a:t>2%-60% </a:t>
            </a:r>
            <a:r>
              <a:rPr lang="zh-CN" altLang="en-US" dirty="0"/>
              <a:t>和 </a:t>
            </a:r>
            <a:r>
              <a:rPr lang="en-US" altLang="zh-CN" dirty="0"/>
              <a:t>4%-40% </a:t>
            </a:r>
            <a:r>
              <a:rPr lang="zh-CN" altLang="en-US" dirty="0"/>
              <a:t>。</a:t>
            </a:r>
          </a:p>
          <a:p>
            <a:endParaRPr lang="zh-CN" altLang="en-US" dirty="0"/>
          </a:p>
          <a:p>
            <a:r>
              <a:rPr lang="zh-CN" altLang="en-US" dirty="0"/>
              <a:t>以第二档为例：</a:t>
            </a:r>
          </a:p>
          <a:p>
            <a:pPr marL="0" indent="0">
              <a:buNone/>
            </a:pPr>
            <a:r>
              <a:rPr lang="zh-CN" altLang="en-US" dirty="0"/>
              <a:t>	</a:t>
            </a:r>
            <a:r>
              <a:rPr lang="en-US" altLang="zh-CN" dirty="0"/>
              <a:t>max(60%R, 2%) = max(60%R − 2%, 0) + 2%</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17</a:t>
            </a:fld>
            <a:endParaRPr lang="zh-CN" altLang="en-US" dirty="0"/>
          </a:p>
        </p:txBody>
      </p:sp>
    </p:spTree>
    <p:extLst>
      <p:ext uri="{BB962C8B-B14F-4D97-AF65-F5344CB8AC3E}">
        <p14:creationId xmlns:p14="http://schemas.microsoft.com/office/powerpoint/2010/main" val="42169818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18</a:t>
            </a:fld>
            <a:endParaRPr lang="zh-CN" altLang="en-US" dirty="0"/>
          </a:p>
        </p:txBody>
      </p:sp>
      <p:grpSp>
        <p:nvGrpSpPr>
          <p:cNvPr id="5" name="组合 6"/>
          <p:cNvGrpSpPr/>
          <p:nvPr/>
        </p:nvGrpSpPr>
        <p:grpSpPr bwMode="auto">
          <a:xfrm>
            <a:off x="1190625" y="1822450"/>
            <a:ext cx="6911975" cy="3967163"/>
            <a:chOff x="0" y="0"/>
            <a:chExt cx="6912768" cy="3966187"/>
          </a:xfrm>
        </p:grpSpPr>
        <p:grpSp>
          <p:nvGrpSpPr>
            <p:cNvPr id="6" name="组合 7"/>
            <p:cNvGrpSpPr/>
            <p:nvPr/>
          </p:nvGrpSpPr>
          <p:grpSpPr bwMode="auto">
            <a:xfrm>
              <a:off x="0" y="0"/>
              <a:ext cx="6912768" cy="3966187"/>
              <a:chOff x="0" y="0"/>
              <a:chExt cx="6912768" cy="3966187"/>
            </a:xfrm>
          </p:grpSpPr>
          <p:sp>
            <p:nvSpPr>
              <p:cNvPr id="8" name="直接箭头连接符 11"/>
              <p:cNvSpPr>
                <a:spLocks noChangeShapeType="1"/>
              </p:cNvSpPr>
              <p:nvPr/>
            </p:nvSpPr>
            <p:spPr bwMode="auto">
              <a:xfrm>
                <a:off x="0" y="2814059"/>
                <a:ext cx="5904656" cy="1"/>
              </a:xfrm>
              <a:prstGeom prst="straightConnector1">
                <a:avLst/>
              </a:prstGeom>
              <a:noFill/>
              <a:ln w="28575" cap="flat" cmpd="sng">
                <a:solidFill>
                  <a:srgbClr val="7030A0"/>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 name="直接箭头连接符 12"/>
              <p:cNvSpPr>
                <a:spLocks noChangeShapeType="1"/>
              </p:cNvSpPr>
              <p:nvPr/>
            </p:nvSpPr>
            <p:spPr bwMode="auto">
              <a:xfrm flipV="1">
                <a:off x="2520280" y="149763"/>
                <a:ext cx="1" cy="3816424"/>
              </a:xfrm>
              <a:prstGeom prst="straightConnector1">
                <a:avLst/>
              </a:prstGeom>
              <a:noFill/>
              <a:ln w="28575" cap="flat" cmpd="sng">
                <a:solidFill>
                  <a:srgbClr val="7030A0"/>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10" name="直接连接符 13"/>
              <p:cNvSpPr>
                <a:spLocks noChangeShapeType="1"/>
              </p:cNvSpPr>
              <p:nvPr/>
            </p:nvSpPr>
            <p:spPr bwMode="auto">
              <a:xfrm>
                <a:off x="0" y="2510989"/>
                <a:ext cx="2952328" cy="1"/>
              </a:xfrm>
              <a:prstGeom prst="line">
                <a:avLst/>
              </a:prstGeom>
              <a:noFill/>
              <a:ln w="28575" cap="flat" cmpd="sng">
                <a:solidFill>
                  <a:srgbClr val="7030A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1" name="直接连接符 14"/>
              <p:cNvSpPr>
                <a:spLocks noChangeShapeType="1"/>
              </p:cNvSpPr>
              <p:nvPr/>
            </p:nvSpPr>
            <p:spPr bwMode="auto">
              <a:xfrm flipV="1">
                <a:off x="2952328" y="1029788"/>
                <a:ext cx="2300977" cy="1481201"/>
              </a:xfrm>
              <a:prstGeom prst="line">
                <a:avLst/>
              </a:prstGeom>
              <a:noFill/>
              <a:ln w="28575" cap="flat" cmpd="sng">
                <a:solidFill>
                  <a:srgbClr val="7030A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 name="直接连接符 15"/>
              <p:cNvSpPr>
                <a:spLocks noChangeShapeType="1"/>
              </p:cNvSpPr>
              <p:nvPr/>
            </p:nvSpPr>
            <p:spPr bwMode="auto">
              <a:xfrm>
                <a:off x="2950672" y="2510989"/>
                <a:ext cx="1" cy="303070"/>
              </a:xfrm>
              <a:prstGeom prst="line">
                <a:avLst/>
              </a:prstGeom>
              <a:noFill/>
              <a:ln w="28575" cap="flat" cmpd="sng">
                <a:solidFill>
                  <a:srgbClr val="7030A0"/>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3" name="TextBox 16"/>
              <p:cNvSpPr>
                <a:spLocks noChangeArrowheads="1"/>
              </p:cNvSpPr>
              <p:nvPr/>
            </p:nvSpPr>
            <p:spPr bwMode="auto">
              <a:xfrm>
                <a:off x="2156927" y="2832382"/>
                <a:ext cx="2880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7030A0"/>
                    </a:solidFill>
                    <a:latin typeface="Adobe Jenson Pro Capt" pitchFamily="18" charset="0"/>
                    <a:sym typeface="Adobe Jenson Pro Capt" pitchFamily="18" charset="0"/>
                  </a:rPr>
                  <a:t>0</a:t>
                </a:r>
                <a:endParaRPr lang="zh-CN" altLang="en-US" b="1">
                  <a:solidFill>
                    <a:srgbClr val="7030A0"/>
                  </a:solidFill>
                  <a:latin typeface="Adobe Jenson Pro Capt" pitchFamily="18" charset="0"/>
                  <a:sym typeface="Adobe Jenson Pro Capt" pitchFamily="18" charset="0"/>
                </a:endParaRPr>
              </a:p>
            </p:txBody>
          </p:sp>
          <p:sp>
            <p:nvSpPr>
              <p:cNvPr id="14" name="TextBox 17"/>
              <p:cNvSpPr>
                <a:spLocks noChangeArrowheads="1"/>
              </p:cNvSpPr>
              <p:nvPr/>
            </p:nvSpPr>
            <p:spPr bwMode="auto">
              <a:xfrm>
                <a:off x="2017881" y="2141657"/>
                <a:ext cx="8607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FF0000"/>
                    </a:solidFill>
                    <a:latin typeface="Adobe Jenson Pro Capt" pitchFamily="18" charset="0"/>
                    <a:sym typeface="Adobe Jenson Pro Capt" pitchFamily="18" charset="0"/>
                  </a:rPr>
                  <a:t>2%</a:t>
                </a:r>
                <a:endParaRPr lang="zh-CN" altLang="en-US" b="1">
                  <a:solidFill>
                    <a:srgbClr val="FF0000"/>
                  </a:solidFill>
                  <a:latin typeface="Adobe Jenson Pro Capt" pitchFamily="18" charset="0"/>
                  <a:sym typeface="Adobe Jenson Pro Capt" pitchFamily="18" charset="0"/>
                </a:endParaRPr>
              </a:p>
            </p:txBody>
          </p:sp>
          <p:sp>
            <p:nvSpPr>
              <p:cNvPr id="15" name="TextBox 18"/>
              <p:cNvSpPr>
                <a:spLocks noChangeArrowheads="1"/>
              </p:cNvSpPr>
              <p:nvPr/>
            </p:nvSpPr>
            <p:spPr bwMode="auto">
              <a:xfrm>
                <a:off x="2665953" y="2876775"/>
                <a:ext cx="8607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FF0000"/>
                    </a:solidFill>
                    <a:latin typeface="Adobe Jenson Pro Capt" pitchFamily="18" charset="0"/>
                    <a:sym typeface="Adobe Jenson Pro Capt" pitchFamily="18" charset="0"/>
                  </a:rPr>
                  <a:t>3.3%</a:t>
                </a:r>
                <a:endParaRPr lang="zh-CN" altLang="en-US" b="1">
                  <a:solidFill>
                    <a:srgbClr val="FF0000"/>
                  </a:solidFill>
                  <a:latin typeface="Adobe Jenson Pro Capt" pitchFamily="18" charset="0"/>
                  <a:sym typeface="Adobe Jenson Pro Capt" pitchFamily="18" charset="0"/>
                </a:endParaRPr>
              </a:p>
            </p:txBody>
          </p:sp>
          <p:sp>
            <p:nvSpPr>
              <p:cNvPr id="16" name="TextBox 19"/>
              <p:cNvSpPr>
                <a:spLocks noChangeArrowheads="1"/>
              </p:cNvSpPr>
              <p:nvPr/>
            </p:nvSpPr>
            <p:spPr bwMode="auto">
              <a:xfrm>
                <a:off x="1796887" y="0"/>
                <a:ext cx="7954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7030A0"/>
                    </a:solidFill>
                    <a:latin typeface="Adobe Jenson Pro Capt" pitchFamily="18" charset="0"/>
                    <a:ea typeface="Adobe 黑体 Std R" pitchFamily="34" charset="-122"/>
                    <a:sym typeface="Adobe Jenson Pro Capt" pitchFamily="18" charset="0"/>
                  </a:rPr>
                  <a:t>收益</a:t>
                </a:r>
                <a:endParaRPr lang="zh-CN" altLang="en-US"/>
              </a:p>
            </p:txBody>
          </p:sp>
          <p:sp>
            <p:nvSpPr>
              <p:cNvPr id="17" name="TextBox 20"/>
              <p:cNvSpPr>
                <a:spLocks noChangeArrowheads="1"/>
              </p:cNvSpPr>
              <p:nvPr/>
            </p:nvSpPr>
            <p:spPr bwMode="auto">
              <a:xfrm>
                <a:off x="4965273" y="2876775"/>
                <a:ext cx="194749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7030A0"/>
                    </a:solidFill>
                    <a:latin typeface="Adobe Jenson Pro Capt" pitchFamily="18" charset="0"/>
                    <a:ea typeface="Adobe 黑体 Std R" pitchFamily="34" charset="-122"/>
                    <a:sym typeface="Adobe Jenson Pro Capt" pitchFamily="18" charset="0"/>
                  </a:rPr>
                  <a:t>S&amp;P500</a:t>
                </a:r>
                <a:r>
                  <a:rPr lang="zh-CN" altLang="en-US">
                    <a:solidFill>
                      <a:srgbClr val="7030A0"/>
                    </a:solidFill>
                    <a:latin typeface="Adobe Jenson Pro Capt" pitchFamily="18" charset="0"/>
                    <a:ea typeface="Adobe 黑体 Std R" pitchFamily="34" charset="-122"/>
                    <a:sym typeface="Adobe Jenson Pro Capt" pitchFamily="18" charset="0"/>
                  </a:rPr>
                  <a:t>涨跌幅</a:t>
                </a:r>
              </a:p>
            </p:txBody>
          </p:sp>
        </p:grpSp>
        <p:sp>
          <p:nvSpPr>
            <p:cNvPr id="7" name="直接连接符 8"/>
            <p:cNvSpPr>
              <a:spLocks noChangeShapeType="1"/>
            </p:cNvSpPr>
            <p:nvPr/>
          </p:nvSpPr>
          <p:spPr bwMode="auto">
            <a:xfrm>
              <a:off x="2952328" y="2510989"/>
              <a:ext cx="2444993" cy="1"/>
            </a:xfrm>
            <a:prstGeom prst="line">
              <a:avLst/>
            </a:prstGeom>
            <a:noFill/>
            <a:ln w="28575" cap="flat" cmpd="sng">
              <a:solidFill>
                <a:srgbClr val="7030A0"/>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4326245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标题 1"/>
          <p:cNvSpPr>
            <a:spLocks noGrp="1"/>
          </p:cNvSpPr>
          <p:nvPr>
            <p:ph type="title"/>
          </p:nvPr>
        </p:nvSpPr>
        <p:spPr>
          <a:xfrm>
            <a:off x="467544" y="3429000"/>
            <a:ext cx="7560840" cy="1143000"/>
          </a:xfrm>
        </p:spPr>
        <p:txBody>
          <a:bodyPr/>
          <a:lstStyle/>
          <a:p>
            <a:r>
              <a:rPr lang="en-US" altLang="zh-CN" dirty="0"/>
              <a:t>1.3 </a:t>
            </a:r>
            <a:r>
              <a:rPr lang="zh-CN" altLang="en-US" dirty="0"/>
              <a:t>金融衍生品的本质与功能</a:t>
            </a:r>
          </a:p>
        </p:txBody>
      </p:sp>
      <p:sp>
        <p:nvSpPr>
          <p:cNvPr id="4" name="灯片编号占位符 3"/>
          <p:cNvSpPr>
            <a:spLocks noGrp="1"/>
          </p:cNvSpPr>
          <p:nvPr>
            <p:ph type="sldNum" sz="quarter" idx="12"/>
          </p:nvPr>
        </p:nvSpPr>
        <p:spPr/>
        <p:txBody>
          <a:bodyPr/>
          <a:lstStyle/>
          <a:p>
            <a:pPr>
              <a:defRPr/>
            </a:pPr>
            <a:fld id="{D5EF953F-FA99-430B-B8DC-D9F271B2502A}" type="slidenum">
              <a:rPr lang="en-US" altLang="zh-CN" smtClean="0"/>
              <a:t>19</a:t>
            </a:fld>
            <a:endParaRPr lang="en-US" altLang="zh-CN"/>
          </a:p>
        </p:txBody>
      </p:sp>
    </p:spTree>
    <p:extLst>
      <p:ext uri="{BB962C8B-B14F-4D97-AF65-F5344CB8AC3E}">
        <p14:creationId xmlns:p14="http://schemas.microsoft.com/office/powerpoint/2010/main" val="32555922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标题 1"/>
          <p:cNvSpPr>
            <a:spLocks noGrp="1"/>
          </p:cNvSpPr>
          <p:nvPr>
            <p:ph type="title"/>
          </p:nvPr>
        </p:nvSpPr>
        <p:spPr>
          <a:xfrm>
            <a:off x="467544" y="3429000"/>
            <a:ext cx="6821959" cy="1143000"/>
          </a:xfrm>
        </p:spPr>
        <p:txBody>
          <a:bodyPr/>
          <a:lstStyle/>
          <a:p>
            <a:r>
              <a:rPr lang="en-US" altLang="zh-CN" dirty="0"/>
              <a:t>1. </a:t>
            </a:r>
            <a:r>
              <a:rPr lang="zh-CN" altLang="en-US" dirty="0"/>
              <a:t>什么是金融工程</a:t>
            </a:r>
          </a:p>
        </p:txBody>
      </p:sp>
      <p:sp>
        <p:nvSpPr>
          <p:cNvPr id="4" name="灯片编号占位符 3"/>
          <p:cNvSpPr>
            <a:spLocks noGrp="1"/>
          </p:cNvSpPr>
          <p:nvPr>
            <p:ph type="sldNum" sz="quarter" idx="12"/>
          </p:nvPr>
        </p:nvSpPr>
        <p:spPr/>
        <p:txBody>
          <a:bodyPr/>
          <a:lstStyle/>
          <a:p>
            <a:pPr>
              <a:defRPr/>
            </a:pPr>
            <a:fld id="{D5EF953F-FA99-430B-B8DC-D9F271B2502A}" type="slidenum">
              <a:rPr lang="en-US" altLang="zh-CN" smtClean="0"/>
              <a:t>2</a:t>
            </a:fld>
            <a:endParaRPr lang="en-US" altLang="zh-CN"/>
          </a:p>
        </p:txBody>
      </p:sp>
    </p:spTree>
    <p:extLst>
      <p:ext uri="{BB962C8B-B14F-4D97-AF65-F5344CB8AC3E}">
        <p14:creationId xmlns:p14="http://schemas.microsoft.com/office/powerpoint/2010/main" val="1767203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金融衍生品的特征</a:t>
            </a:r>
          </a:p>
        </p:txBody>
      </p:sp>
      <p:sp>
        <p:nvSpPr>
          <p:cNvPr id="3" name="内容占位符 2"/>
          <p:cNvSpPr>
            <a:spLocks noGrp="1"/>
          </p:cNvSpPr>
          <p:nvPr>
            <p:ph idx="1"/>
          </p:nvPr>
        </p:nvSpPr>
        <p:spPr/>
        <p:txBody>
          <a:bodyPr/>
          <a:lstStyle/>
          <a:p>
            <a:r>
              <a:rPr lang="zh-CN" altLang="en-US" dirty="0"/>
              <a:t>零和博弈</a:t>
            </a:r>
            <a:endParaRPr lang="en-US" altLang="zh-CN" dirty="0"/>
          </a:p>
          <a:p>
            <a:r>
              <a:rPr lang="zh-CN" altLang="en-US" dirty="0"/>
              <a:t>契约性、虚拟性与未来性</a:t>
            </a:r>
            <a:endParaRPr lang="en-US" altLang="zh-CN" dirty="0"/>
          </a:p>
          <a:p>
            <a:r>
              <a:rPr lang="zh-CN" altLang="en-US" dirty="0"/>
              <a:t>高杠杆性</a:t>
            </a:r>
            <a:endParaRPr lang="en-US" altLang="zh-CN" dirty="0"/>
          </a:p>
          <a:p>
            <a:r>
              <a:rPr lang="zh-CN" altLang="en-US" dirty="0"/>
              <a:t>衍生性</a:t>
            </a:r>
            <a:endParaRPr lang="en-US" altLang="zh-CN" dirty="0"/>
          </a:p>
          <a:p>
            <a:pPr lvl="1">
              <a:buNone/>
            </a:pPr>
            <a:endParaRPr lang="en-US" altLang="zh-CN" dirty="0"/>
          </a:p>
          <a:p>
            <a:pPr lvl="1">
              <a:buNone/>
            </a:pPr>
            <a:endParaRPr lang="zh-CN" altLang="en-US" dirty="0"/>
          </a:p>
        </p:txBody>
      </p:sp>
      <p:graphicFrame>
        <p:nvGraphicFramePr>
          <p:cNvPr id="7" name="对象 6"/>
          <p:cNvGraphicFramePr>
            <a:graphicFrameLocks noChangeAspect="1"/>
          </p:cNvGraphicFramePr>
          <p:nvPr/>
        </p:nvGraphicFramePr>
        <p:xfrm>
          <a:off x="4514851" y="3321051"/>
          <a:ext cx="114299" cy="215901"/>
        </p:xfrm>
        <a:graphic>
          <a:graphicData uri="http://schemas.openxmlformats.org/presentationml/2006/ole">
            <mc:AlternateContent xmlns:mc="http://schemas.openxmlformats.org/markup-compatibility/2006">
              <mc:Choice xmlns:v="urn:schemas-microsoft-com:vml" Requires="v">
                <p:oleObj name="Equation" r:id="rId2" imgW="114120" imgH="215640" progId="">
                  <p:embed/>
                </p:oleObj>
              </mc:Choice>
              <mc:Fallback>
                <p:oleObj name="Equation" r:id="rId2" imgW="114120" imgH="215640"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4851" y="3321051"/>
                        <a:ext cx="114299" cy="2159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2059795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金融衍生品的功能</a:t>
            </a:r>
          </a:p>
        </p:txBody>
      </p:sp>
      <p:sp>
        <p:nvSpPr>
          <p:cNvPr id="3" name="内容占位符 2"/>
          <p:cNvSpPr>
            <a:spLocks noGrp="1"/>
          </p:cNvSpPr>
          <p:nvPr>
            <p:ph idx="1"/>
          </p:nvPr>
        </p:nvSpPr>
        <p:spPr/>
        <p:txBody>
          <a:bodyPr/>
          <a:lstStyle/>
          <a:p>
            <a:r>
              <a:rPr lang="zh-CN" altLang="en-US" dirty="0"/>
              <a:t>风险管理</a:t>
            </a:r>
            <a:endParaRPr lang="en-US" altLang="zh-CN" dirty="0"/>
          </a:p>
          <a:p>
            <a:r>
              <a:rPr lang="zh-CN" altLang="en-US" dirty="0"/>
              <a:t>价格发现</a:t>
            </a:r>
            <a:endParaRPr lang="en-US" altLang="zh-CN" dirty="0"/>
          </a:p>
          <a:p>
            <a:r>
              <a:rPr lang="zh-CN" altLang="en-US" dirty="0"/>
              <a:t>信息</a:t>
            </a:r>
            <a:endParaRPr lang="en-US" altLang="zh-CN" dirty="0"/>
          </a:p>
          <a:p>
            <a:pPr lvl="1">
              <a:buNone/>
            </a:pPr>
            <a:endParaRPr lang="en-US" altLang="zh-CN" dirty="0"/>
          </a:p>
          <a:p>
            <a:pPr lvl="1">
              <a:buNone/>
            </a:pPr>
            <a:endParaRPr lang="zh-CN" altLang="en-US" dirty="0"/>
          </a:p>
        </p:txBody>
      </p:sp>
      <p:graphicFrame>
        <p:nvGraphicFramePr>
          <p:cNvPr id="7" name="对象 6"/>
          <p:cNvGraphicFramePr>
            <a:graphicFrameLocks noChangeAspect="1"/>
          </p:cNvGraphicFramePr>
          <p:nvPr/>
        </p:nvGraphicFramePr>
        <p:xfrm>
          <a:off x="4514851" y="3321051"/>
          <a:ext cx="114299" cy="215901"/>
        </p:xfrm>
        <a:graphic>
          <a:graphicData uri="http://schemas.openxmlformats.org/presentationml/2006/ole">
            <mc:AlternateContent xmlns:mc="http://schemas.openxmlformats.org/markup-compatibility/2006">
              <mc:Choice xmlns:v="urn:schemas-microsoft-com:vml" Requires="v">
                <p:oleObj name="Equation" r:id="rId2" imgW="114120" imgH="215640" progId="">
                  <p:embed/>
                </p:oleObj>
              </mc:Choice>
              <mc:Fallback>
                <p:oleObj name="Equation" r:id="rId2" imgW="114120" imgH="215640"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4851" y="3321051"/>
                        <a:ext cx="114299" cy="2159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476789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标题 1"/>
          <p:cNvSpPr>
            <a:spLocks noGrp="1"/>
          </p:cNvSpPr>
          <p:nvPr>
            <p:ph type="title"/>
          </p:nvPr>
        </p:nvSpPr>
        <p:spPr>
          <a:xfrm>
            <a:off x="467544" y="3429000"/>
            <a:ext cx="8064896" cy="1143000"/>
          </a:xfrm>
        </p:spPr>
        <p:txBody>
          <a:bodyPr/>
          <a:lstStyle/>
          <a:p>
            <a:r>
              <a:rPr lang="en-US" altLang="zh-CN" dirty="0"/>
              <a:t>2. </a:t>
            </a:r>
            <a:r>
              <a:rPr lang="zh-CN" altLang="en-US" dirty="0"/>
              <a:t>金融工程的基本分析方法</a:t>
            </a:r>
          </a:p>
        </p:txBody>
      </p:sp>
      <p:sp>
        <p:nvSpPr>
          <p:cNvPr id="4" name="灯片编号占位符 3"/>
          <p:cNvSpPr>
            <a:spLocks noGrp="1"/>
          </p:cNvSpPr>
          <p:nvPr>
            <p:ph type="sldNum" sz="quarter" idx="12"/>
          </p:nvPr>
        </p:nvSpPr>
        <p:spPr/>
        <p:txBody>
          <a:bodyPr/>
          <a:lstStyle/>
          <a:p>
            <a:pPr>
              <a:defRPr/>
            </a:pPr>
            <a:fld id="{D5EF953F-FA99-430B-B8DC-D9F271B2502A}" type="slidenum">
              <a:rPr lang="en-US" altLang="zh-CN" smtClean="0"/>
              <a:t>22</a:t>
            </a:fld>
            <a:endParaRPr lang="en-US" altLang="zh-CN"/>
          </a:p>
        </p:txBody>
      </p:sp>
      <p:sp>
        <p:nvSpPr>
          <p:cNvPr id="5" name="矩形 2"/>
          <p:cNvSpPr>
            <a:spLocks noChangeArrowheads="1"/>
          </p:cNvSpPr>
          <p:nvPr/>
        </p:nvSpPr>
        <p:spPr bwMode="auto">
          <a:xfrm>
            <a:off x="827088" y="4508500"/>
            <a:ext cx="73453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br>
              <a:rPr lang="zh-CN" altLang="en-US" sz="2400" b="1" dirty="0">
                <a:solidFill>
                  <a:schemeClr val="tx2"/>
                </a:solidFill>
                <a:latin typeface="Adobe Jenson Pro Disp" panose="020A0503060201030203" pitchFamily="18" charset="0"/>
                <a:ea typeface="Adobe 仿宋 Std R" pitchFamily="18" charset="-122"/>
                <a:sym typeface="Garamond" pitchFamily="18" charset="0"/>
              </a:rPr>
            </a:br>
            <a:endParaRPr lang="zh-CN" altLang="en-US" sz="2400" b="1" dirty="0">
              <a:solidFill>
                <a:schemeClr val="tx2"/>
              </a:solidFill>
              <a:latin typeface="Adobe Jenson Pro Disp" panose="020A0503060201030203" pitchFamily="18" charset="0"/>
              <a:ea typeface="Adobe 仿宋 Std R" pitchFamily="18" charset="-122"/>
              <a:sym typeface="Garamond"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457200" y="1340768"/>
            <a:ext cx="8579296" cy="5184576"/>
          </a:xfrm>
        </p:spPr>
        <p:txBody>
          <a:bodyPr>
            <a:normAutofit/>
          </a:bodyPr>
          <a:lstStyle/>
          <a:p>
            <a:pPr>
              <a:lnSpc>
                <a:spcPct val="150000"/>
              </a:lnSpc>
            </a:pPr>
            <a:r>
              <a:rPr lang="zh-CN" altLang="en-US" dirty="0">
                <a:solidFill>
                  <a:srgbClr val="002060"/>
                </a:solidFill>
              </a:rPr>
              <a:t>绝对定价法与相对定价法</a:t>
            </a:r>
            <a:endParaRPr lang="en-US" altLang="zh-CN" dirty="0">
              <a:solidFill>
                <a:srgbClr val="002060"/>
              </a:solidFill>
            </a:endParaRPr>
          </a:p>
          <a:p>
            <a:pPr>
              <a:lnSpc>
                <a:spcPct val="150000"/>
              </a:lnSpc>
            </a:pPr>
            <a:r>
              <a:rPr lang="zh-CN" altLang="en-US" dirty="0">
                <a:solidFill>
                  <a:schemeClr val="accent3">
                    <a:lumMod val="50000"/>
                  </a:schemeClr>
                </a:solidFill>
              </a:rPr>
              <a:t>复制定价法</a:t>
            </a:r>
            <a:endParaRPr lang="en-US" altLang="zh-CN" dirty="0">
              <a:solidFill>
                <a:schemeClr val="accent3">
                  <a:lumMod val="50000"/>
                </a:schemeClr>
              </a:solidFill>
            </a:endParaRPr>
          </a:p>
          <a:p>
            <a:pPr>
              <a:lnSpc>
                <a:spcPct val="150000"/>
              </a:lnSpc>
            </a:pPr>
            <a:r>
              <a:rPr lang="zh-CN" altLang="en-US" dirty="0">
                <a:solidFill>
                  <a:schemeClr val="accent3">
                    <a:lumMod val="50000"/>
                  </a:schemeClr>
                </a:solidFill>
              </a:rPr>
              <a:t>风险中性定价法</a:t>
            </a:r>
            <a:endParaRPr lang="en-US" altLang="zh-CN" dirty="0">
              <a:solidFill>
                <a:schemeClr val="accent3">
                  <a:lumMod val="50000"/>
                </a:schemeClr>
              </a:solidFill>
            </a:endParaRPr>
          </a:p>
          <a:p>
            <a:pPr>
              <a:lnSpc>
                <a:spcPct val="150000"/>
              </a:lnSpc>
            </a:pPr>
            <a:r>
              <a:rPr lang="zh-CN" altLang="en-US" dirty="0">
                <a:solidFill>
                  <a:schemeClr val="accent3">
                    <a:lumMod val="50000"/>
                  </a:schemeClr>
                </a:solidFill>
              </a:rPr>
              <a:t>与状态价格定价法</a:t>
            </a:r>
            <a:endParaRPr lang="en-US" altLang="zh-CN" dirty="0">
              <a:solidFill>
                <a:schemeClr val="accent3">
                  <a:lumMod val="50000"/>
                </a:schemeClr>
              </a:solidFill>
            </a:endParaRPr>
          </a:p>
          <a:p>
            <a:pPr>
              <a:lnSpc>
                <a:spcPct val="150000"/>
              </a:lnSpc>
            </a:pPr>
            <a:r>
              <a:rPr lang="zh-CN" altLang="en-US" dirty="0">
                <a:solidFill>
                  <a:schemeClr val="accent3">
                    <a:lumMod val="50000"/>
                  </a:schemeClr>
                </a:solidFill>
              </a:rPr>
              <a:t>积木分析法</a:t>
            </a:r>
          </a:p>
        </p:txBody>
      </p:sp>
    </p:spTree>
    <p:extLst>
      <p:ext uri="{BB962C8B-B14F-4D97-AF65-F5344CB8AC3E}">
        <p14:creationId xmlns:p14="http://schemas.microsoft.com/office/powerpoint/2010/main" val="15144490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衍生证券定价的基本假设</a:t>
            </a:r>
            <a:endParaRPr lang="zh-CN" altLang="en-US" dirty="0"/>
          </a:p>
        </p:txBody>
      </p:sp>
      <p:sp>
        <p:nvSpPr>
          <p:cNvPr id="5" name="内容占位符 4"/>
          <p:cNvSpPr>
            <a:spLocks noGrp="1"/>
          </p:cNvSpPr>
          <p:nvPr>
            <p:ph idx="1"/>
          </p:nvPr>
        </p:nvSpPr>
        <p:spPr/>
        <p:txBody>
          <a:bodyPr/>
          <a:lstStyle/>
          <a:p>
            <a:r>
              <a:rPr lang="zh-CN" altLang="en-US" dirty="0"/>
              <a:t>市场不存在摩擦（完美世界）</a:t>
            </a:r>
            <a:endParaRPr lang="en-US" altLang="zh-CN" dirty="0"/>
          </a:p>
          <a:p>
            <a:r>
              <a:rPr lang="zh-CN" altLang="en-US" dirty="0"/>
              <a:t>市场是完全竞争的</a:t>
            </a:r>
            <a:endParaRPr lang="en-US" altLang="zh-CN" dirty="0"/>
          </a:p>
          <a:p>
            <a:r>
              <a:rPr lang="zh-CN" altLang="en-US" dirty="0"/>
              <a:t>市场不存在无风险套利机会（财富多多益善）</a:t>
            </a:r>
          </a:p>
          <a:p>
            <a:r>
              <a:rPr lang="zh-CN" altLang="en-US" dirty="0"/>
              <a:t>市场不存在对手风险</a:t>
            </a:r>
          </a:p>
          <a:p>
            <a:endParaRPr lang="zh-CN" altLang="en-US" dirty="0"/>
          </a:p>
        </p:txBody>
      </p:sp>
      <p:sp>
        <p:nvSpPr>
          <p:cNvPr id="3" name="灯片编号占位符 2"/>
          <p:cNvSpPr>
            <a:spLocks noGrp="1"/>
          </p:cNvSpPr>
          <p:nvPr>
            <p:ph type="sldNum" sz="quarter" idx="12"/>
          </p:nvPr>
        </p:nvSpPr>
        <p:spPr/>
        <p:txBody>
          <a:bodyPr/>
          <a:lstStyle/>
          <a:p>
            <a:fld id="{0C913308-F349-4B6D-A68A-DD1791B4A57B}" type="slidenum">
              <a:rPr lang="zh-CN" altLang="en-US" smtClean="0"/>
              <a:t>24</a:t>
            </a:fld>
            <a:endParaRPr lang="zh-CN" altLang="en-US"/>
          </a:p>
        </p:txBody>
      </p:sp>
    </p:spTree>
    <p:extLst>
      <p:ext uri="{BB962C8B-B14F-4D97-AF65-F5344CB8AC3E}">
        <p14:creationId xmlns:p14="http://schemas.microsoft.com/office/powerpoint/2010/main" val="37015035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4C9A3D-EFA4-4F1D-A13D-075AA9DA88D3}"/>
              </a:ext>
            </a:extLst>
          </p:cNvPr>
          <p:cNvSpPr>
            <a:spLocks noGrp="1"/>
          </p:cNvSpPr>
          <p:nvPr>
            <p:ph type="title"/>
          </p:nvPr>
        </p:nvSpPr>
        <p:spPr/>
        <p:txBody>
          <a:bodyPr/>
          <a:lstStyle/>
          <a:p>
            <a:r>
              <a:rPr lang="zh-CN" altLang="en-US" dirty="0"/>
              <a:t>无套利的定义</a:t>
            </a:r>
          </a:p>
        </p:txBody>
      </p:sp>
      <p:sp>
        <p:nvSpPr>
          <p:cNvPr id="3" name="内容占位符 2">
            <a:extLst>
              <a:ext uri="{FF2B5EF4-FFF2-40B4-BE49-F238E27FC236}">
                <a16:creationId xmlns:a16="http://schemas.microsoft.com/office/drawing/2014/main" id="{E2DA66C3-7BC4-4C68-A1F6-E1B8DC6611AE}"/>
              </a:ext>
            </a:extLst>
          </p:cNvPr>
          <p:cNvSpPr>
            <a:spLocks noGrp="1"/>
          </p:cNvSpPr>
          <p:nvPr>
            <p:ph idx="1"/>
          </p:nvPr>
        </p:nvSpPr>
        <p:spPr/>
        <p:txBody>
          <a:bodyPr/>
          <a:lstStyle/>
          <a:p>
            <a:r>
              <a:rPr lang="zh-CN" altLang="en-US" dirty="0"/>
              <a:t>无套利有</a:t>
            </a:r>
            <a:r>
              <a:rPr lang="en-US" altLang="zh-CN" dirty="0"/>
              <a:t>2</a:t>
            </a:r>
            <a:r>
              <a:rPr lang="zh-CN" altLang="en-US" dirty="0"/>
              <a:t>种数学定义：</a:t>
            </a:r>
          </a:p>
          <a:p>
            <a:pPr lvl="1"/>
            <a:r>
              <a:rPr lang="zh-CN" altLang="en-US" dirty="0"/>
              <a:t>如果在未来任何时刻</a:t>
            </a:r>
            <a:r>
              <a:rPr lang="en-US" altLang="zh-CN" dirty="0"/>
              <a:t>A</a:t>
            </a:r>
            <a:r>
              <a:rPr lang="zh-CN" altLang="en-US" dirty="0"/>
              <a:t>的回报大于等于</a:t>
            </a:r>
            <a:r>
              <a:rPr lang="en-US" altLang="zh-CN" dirty="0"/>
              <a:t>B</a:t>
            </a:r>
            <a:r>
              <a:rPr lang="zh-CN" altLang="en-US" dirty="0"/>
              <a:t>，而且</a:t>
            </a:r>
            <a:r>
              <a:rPr lang="en-US" altLang="zh-CN" dirty="0"/>
              <a:t>A</a:t>
            </a:r>
            <a:r>
              <a:rPr lang="zh-CN" altLang="en-US" dirty="0"/>
              <a:t>的回报大于</a:t>
            </a:r>
            <a:r>
              <a:rPr lang="en-US" altLang="zh-CN" dirty="0"/>
              <a:t>B</a:t>
            </a:r>
            <a:r>
              <a:rPr lang="zh-CN" altLang="en-US" dirty="0"/>
              <a:t>的概率大于</a:t>
            </a:r>
            <a:r>
              <a:rPr lang="en-US" altLang="zh-CN" dirty="0"/>
              <a:t>0</a:t>
            </a:r>
            <a:r>
              <a:rPr lang="zh-CN" altLang="en-US" dirty="0"/>
              <a:t>，则在当前时刻</a:t>
            </a:r>
            <a:r>
              <a:rPr lang="en-US" altLang="zh-CN" dirty="0"/>
              <a:t>A</a:t>
            </a:r>
            <a:r>
              <a:rPr lang="zh-CN" altLang="en-US" dirty="0"/>
              <a:t>的价格一定大于</a:t>
            </a:r>
            <a:r>
              <a:rPr lang="en-US" altLang="zh-CN" dirty="0"/>
              <a:t>B</a:t>
            </a:r>
            <a:r>
              <a:rPr lang="zh-CN" altLang="en-US" dirty="0"/>
              <a:t>。</a:t>
            </a:r>
          </a:p>
          <a:p>
            <a:pPr lvl="1"/>
            <a:r>
              <a:rPr lang="zh-CN" altLang="en-US" dirty="0"/>
              <a:t>如果某种资产或者资产组合在未来任何时刻的回报大于等于</a:t>
            </a:r>
            <a:r>
              <a:rPr lang="en-US" altLang="zh-CN" dirty="0"/>
              <a:t>0</a:t>
            </a:r>
            <a:r>
              <a:rPr lang="zh-CN" altLang="en-US" dirty="0"/>
              <a:t>，而且大于</a:t>
            </a:r>
            <a:r>
              <a:rPr lang="en-US" altLang="zh-CN" dirty="0"/>
              <a:t>0</a:t>
            </a:r>
            <a:r>
              <a:rPr lang="zh-CN" altLang="en-US" dirty="0"/>
              <a:t>的概率大于</a:t>
            </a:r>
            <a:r>
              <a:rPr lang="en-US" altLang="zh-CN" dirty="0"/>
              <a:t>0</a:t>
            </a:r>
            <a:r>
              <a:rPr lang="zh-CN" altLang="en-US" dirty="0"/>
              <a:t>，那么它在当前时刻的价格一定大于</a:t>
            </a:r>
            <a:r>
              <a:rPr lang="en-US" altLang="zh-CN" dirty="0"/>
              <a:t>0</a:t>
            </a:r>
            <a:r>
              <a:rPr lang="zh-CN" altLang="en-US" dirty="0"/>
              <a:t>。</a:t>
            </a:r>
          </a:p>
          <a:p>
            <a:pPr marL="0" indent="0">
              <a:buNone/>
            </a:pPr>
            <a:endParaRPr lang="zh-CN" altLang="en-US" dirty="0"/>
          </a:p>
        </p:txBody>
      </p:sp>
      <p:sp>
        <p:nvSpPr>
          <p:cNvPr id="4" name="灯片编号占位符 3">
            <a:extLst>
              <a:ext uri="{FF2B5EF4-FFF2-40B4-BE49-F238E27FC236}">
                <a16:creationId xmlns:a16="http://schemas.microsoft.com/office/drawing/2014/main" id="{C9AE6CA6-F36B-40DB-A3BC-9B8EB9BDCD97}"/>
              </a:ext>
            </a:extLst>
          </p:cNvPr>
          <p:cNvSpPr>
            <a:spLocks noGrp="1"/>
          </p:cNvSpPr>
          <p:nvPr>
            <p:ph type="sldNum" sz="quarter" idx="12"/>
          </p:nvPr>
        </p:nvSpPr>
        <p:spPr/>
        <p:txBody>
          <a:bodyPr/>
          <a:lstStyle/>
          <a:p>
            <a:fld id="{0C913308-F349-4B6D-A68A-DD1791B4A57B}" type="slidenum">
              <a:rPr lang="zh-CN" altLang="en-US" smtClean="0"/>
              <a:t>25</a:t>
            </a:fld>
            <a:endParaRPr lang="zh-CN" altLang="en-US" dirty="0"/>
          </a:p>
        </p:txBody>
      </p:sp>
    </p:spTree>
    <p:extLst>
      <p:ext uri="{BB962C8B-B14F-4D97-AF65-F5344CB8AC3E}">
        <p14:creationId xmlns:p14="http://schemas.microsoft.com/office/powerpoint/2010/main" val="14063878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绝对定价法与相对定价法</a:t>
            </a:r>
          </a:p>
        </p:txBody>
      </p:sp>
      <p:sp>
        <p:nvSpPr>
          <p:cNvPr id="3" name="内容占位符 2"/>
          <p:cNvSpPr>
            <a:spLocks noGrp="1"/>
          </p:cNvSpPr>
          <p:nvPr>
            <p:ph idx="1"/>
          </p:nvPr>
        </p:nvSpPr>
        <p:spPr/>
        <p:txBody>
          <a:bodyPr/>
          <a:lstStyle/>
          <a:p>
            <a:r>
              <a:rPr lang="zh-CN" altLang="en-US" dirty="0"/>
              <a:t>绝对定价法</a:t>
            </a:r>
            <a:r>
              <a:rPr lang="zh-CN" altLang="zh-CN" dirty="0"/>
              <a:t>：运用恰当的贴现率将未来现金流贴现</a:t>
            </a:r>
            <a:r>
              <a:rPr lang="zh-CN" altLang="en-US" dirty="0"/>
              <a:t>加总（股票和债券）</a:t>
            </a:r>
            <a:endParaRPr lang="en-US" altLang="zh-CN" dirty="0"/>
          </a:p>
          <a:p>
            <a:endParaRPr lang="en-US" altLang="zh-CN" dirty="0"/>
          </a:p>
          <a:p>
            <a:r>
              <a:rPr lang="zh-CN" altLang="zh-CN" dirty="0"/>
              <a:t>相对定价法：利用标的资产价格与衍生证券价格之间的内在关系，直接根据标的资产价格求出衍生证券</a:t>
            </a:r>
            <a:r>
              <a:rPr lang="zh-CN" altLang="en-US" dirty="0"/>
              <a:t>价格</a:t>
            </a:r>
            <a:endParaRPr lang="en-US" altLang="zh-CN" dirty="0"/>
          </a:p>
          <a:p>
            <a:endParaRPr lang="en-US" altLang="zh-CN" dirty="0"/>
          </a:p>
          <a:p>
            <a:r>
              <a:rPr lang="zh-CN" altLang="zh-CN" dirty="0"/>
              <a:t>绝对定价法具有一般性，易于理解，但难以应用；</a:t>
            </a:r>
            <a:r>
              <a:rPr lang="zh-CN" altLang="en-US" dirty="0"/>
              <a:t>相对定价法则易于实现，贴近市场，一般仅适用于衍生证券</a:t>
            </a:r>
            <a:endParaRPr lang="en-US" altLang="zh-CN" dirty="0"/>
          </a:p>
          <a:p>
            <a:endParaRPr lang="en-US" altLang="zh-CN" dirty="0"/>
          </a:p>
          <a:p>
            <a:pPr lvl="1">
              <a:buNone/>
            </a:pPr>
            <a:endParaRPr lang="en-US" altLang="zh-CN" dirty="0"/>
          </a:p>
          <a:p>
            <a:pPr lvl="1">
              <a:buNone/>
            </a:pPr>
            <a:endParaRPr lang="zh-CN" altLang="en-US" dirty="0"/>
          </a:p>
        </p:txBody>
      </p:sp>
      <p:graphicFrame>
        <p:nvGraphicFramePr>
          <p:cNvPr id="7" name="对象 6"/>
          <p:cNvGraphicFramePr>
            <a:graphicFrameLocks noChangeAspect="1"/>
          </p:cNvGraphicFramePr>
          <p:nvPr/>
        </p:nvGraphicFramePr>
        <p:xfrm>
          <a:off x="4514851" y="3321051"/>
          <a:ext cx="114299" cy="215901"/>
        </p:xfrm>
        <a:graphic>
          <a:graphicData uri="http://schemas.openxmlformats.org/presentationml/2006/ole">
            <mc:AlternateContent xmlns:mc="http://schemas.openxmlformats.org/markup-compatibility/2006">
              <mc:Choice xmlns:v="urn:schemas-microsoft-com:vml" Requires="v">
                <p:oleObj name="Equation" r:id="rId2" imgW="114120" imgH="215640" progId="">
                  <p:embed/>
                </p:oleObj>
              </mc:Choice>
              <mc:Fallback>
                <p:oleObj name="Equation" r:id="rId2" imgW="114120" imgH="215640" progId="">
                  <p:embed/>
                  <p:pic>
                    <p:nvPicPr>
                      <p:cNvPr id="7" name="对象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4851" y="3321051"/>
                        <a:ext cx="114299" cy="21590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8269078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457200" y="1340768"/>
            <a:ext cx="8579296" cy="5184576"/>
          </a:xfrm>
        </p:spPr>
        <p:txBody>
          <a:bodyPr>
            <a:normAutofit/>
          </a:bodyPr>
          <a:lstStyle/>
          <a:p>
            <a:pPr>
              <a:lnSpc>
                <a:spcPct val="150000"/>
              </a:lnSpc>
            </a:pPr>
            <a:r>
              <a:rPr lang="zh-CN" altLang="en-US" dirty="0">
                <a:solidFill>
                  <a:schemeClr val="tx1">
                    <a:lumMod val="50000"/>
                    <a:lumOff val="50000"/>
                  </a:schemeClr>
                </a:solidFill>
              </a:rPr>
              <a:t>绝对定价法与相对定价法</a:t>
            </a:r>
            <a:endParaRPr lang="en-US" altLang="zh-CN" dirty="0">
              <a:solidFill>
                <a:schemeClr val="tx1">
                  <a:lumMod val="50000"/>
                  <a:lumOff val="50000"/>
                </a:schemeClr>
              </a:solidFill>
            </a:endParaRPr>
          </a:p>
          <a:p>
            <a:pPr>
              <a:lnSpc>
                <a:spcPct val="150000"/>
              </a:lnSpc>
            </a:pPr>
            <a:r>
              <a:rPr lang="zh-CN" altLang="en-US" dirty="0">
                <a:solidFill>
                  <a:schemeClr val="tx1"/>
                </a:solidFill>
              </a:rPr>
              <a:t>复制定价法、风险中性定价法与状态价格定价法</a:t>
            </a:r>
            <a:endParaRPr lang="en-US" altLang="zh-CN" dirty="0">
              <a:solidFill>
                <a:schemeClr val="tx1"/>
              </a:solidFill>
            </a:endParaRPr>
          </a:p>
          <a:p>
            <a:pPr>
              <a:lnSpc>
                <a:spcPct val="150000"/>
              </a:lnSpc>
            </a:pPr>
            <a:r>
              <a:rPr lang="zh-CN" altLang="en-US" dirty="0">
                <a:solidFill>
                  <a:schemeClr val="accent3">
                    <a:lumMod val="50000"/>
                  </a:schemeClr>
                </a:solidFill>
              </a:rPr>
              <a:t>积木分析法</a:t>
            </a:r>
          </a:p>
        </p:txBody>
      </p:sp>
    </p:spTree>
    <p:extLst>
      <p:ext uri="{BB962C8B-B14F-4D97-AF65-F5344CB8AC3E}">
        <p14:creationId xmlns:p14="http://schemas.microsoft.com/office/powerpoint/2010/main" val="41449569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t>
            </a:r>
            <a:r>
              <a:rPr lang="zh-CN" altLang="en-US" dirty="0"/>
              <a:t>例</a:t>
            </a:r>
            <a:r>
              <a:rPr lang="en-US" altLang="zh-CN" dirty="0"/>
              <a:t>1.1】</a:t>
            </a:r>
          </a:p>
        </p:txBody>
      </p:sp>
      <p:sp>
        <p:nvSpPr>
          <p:cNvPr id="3" name="内容占位符 2"/>
          <p:cNvSpPr>
            <a:spLocks noGrp="1"/>
          </p:cNvSpPr>
          <p:nvPr>
            <p:ph idx="1"/>
          </p:nvPr>
        </p:nvSpPr>
        <p:spPr/>
        <p:txBody>
          <a:bodyPr/>
          <a:lstStyle/>
          <a:p>
            <a:pPr marL="0" indent="0">
              <a:buNone/>
            </a:pPr>
            <a:endParaRPr lang="en-US" altLang="zh-CN" dirty="0"/>
          </a:p>
          <a:p>
            <a:r>
              <a:rPr lang="zh-CN" altLang="en-US" dirty="0"/>
              <a:t>假设下一时刻（</a:t>
            </a:r>
            <a:r>
              <a:rPr lang="en-US" altLang="zh-CN" dirty="0"/>
              <a:t>1</a:t>
            </a:r>
            <a:r>
              <a:rPr lang="zh-CN" altLang="en-US" dirty="0"/>
              <a:t>时刻）世界只能处于</a:t>
            </a:r>
            <a:r>
              <a:rPr lang="zh-CN" altLang="en-US" dirty="0">
                <a:solidFill>
                  <a:srgbClr val="FF0000"/>
                </a:solidFill>
              </a:rPr>
              <a:t>三种状态</a:t>
            </a:r>
            <a:r>
              <a:rPr lang="zh-CN" altLang="en-US" dirty="0"/>
              <a:t>之一。在当前时刻</a:t>
            </a:r>
            <a:r>
              <a:rPr lang="en-US" altLang="zh-CN" dirty="0"/>
              <a:t>(0</a:t>
            </a:r>
            <a:r>
              <a:rPr lang="zh-CN" altLang="en-US" dirty="0"/>
              <a:t>时刻</a:t>
            </a:r>
            <a:r>
              <a:rPr lang="en-US" altLang="zh-CN" dirty="0"/>
              <a:t>)</a:t>
            </a:r>
            <a:r>
              <a:rPr lang="zh-CN" altLang="en-US" dirty="0"/>
              <a:t>，市场上只有</a:t>
            </a:r>
            <a:r>
              <a:rPr lang="zh-CN" altLang="en-US" dirty="0">
                <a:solidFill>
                  <a:srgbClr val="FF0000"/>
                </a:solidFill>
              </a:rPr>
              <a:t>两种</a:t>
            </a:r>
            <a:r>
              <a:rPr lang="zh-CN" altLang="en-US" dirty="0"/>
              <a:t>无法相互复制的</a:t>
            </a:r>
            <a:r>
              <a:rPr lang="zh-CN" altLang="en-US" dirty="0">
                <a:solidFill>
                  <a:srgbClr val="FF0000"/>
                </a:solidFill>
              </a:rPr>
              <a:t>可交易资产</a:t>
            </a:r>
            <a:r>
              <a:rPr lang="en-US" altLang="zh-CN" dirty="0"/>
              <a:t>A</a:t>
            </a:r>
            <a:r>
              <a:rPr lang="zh-CN" altLang="en-US" dirty="0"/>
              <a:t>和</a:t>
            </a:r>
            <a:r>
              <a:rPr lang="en-US" altLang="zh-CN" dirty="0"/>
              <a:t>B</a:t>
            </a:r>
            <a:r>
              <a:rPr lang="zh-CN" altLang="en-US" dirty="0"/>
              <a:t>，价格分别为</a:t>
            </a:r>
            <a:r>
              <a:rPr lang="en-US" altLang="zh-CN" dirty="0"/>
              <a:t>8</a:t>
            </a:r>
            <a:r>
              <a:rPr lang="zh-CN" altLang="en-US" dirty="0"/>
              <a:t>元和</a:t>
            </a:r>
            <a:r>
              <a:rPr lang="en-US" altLang="zh-CN" dirty="0"/>
              <a:t>9</a:t>
            </a:r>
            <a:r>
              <a:rPr lang="zh-CN" altLang="en-US" dirty="0"/>
              <a:t>元，它们在</a:t>
            </a:r>
            <a:r>
              <a:rPr lang="en-US" altLang="zh-CN" dirty="0"/>
              <a:t>1</a:t>
            </a:r>
            <a:r>
              <a:rPr lang="zh-CN" altLang="en-US" dirty="0"/>
              <a:t>时刻在三种状态下的回报分别为（</a:t>
            </a:r>
            <a:r>
              <a:rPr lang="en-US" altLang="zh-CN" dirty="0"/>
              <a:t>10</a:t>
            </a:r>
            <a:r>
              <a:rPr lang="zh-CN" altLang="en-US" dirty="0"/>
              <a:t>，</a:t>
            </a:r>
            <a:r>
              <a:rPr lang="en-US" altLang="zh-CN" dirty="0"/>
              <a:t>8</a:t>
            </a:r>
            <a:r>
              <a:rPr lang="zh-CN" altLang="en-US" dirty="0"/>
              <a:t>，</a:t>
            </a:r>
            <a:r>
              <a:rPr lang="en-US" altLang="zh-CN" dirty="0"/>
              <a:t>0</a:t>
            </a:r>
            <a:r>
              <a:rPr lang="zh-CN" altLang="en-US" dirty="0"/>
              <a:t>）和（</a:t>
            </a:r>
            <a:r>
              <a:rPr lang="en-US" altLang="zh-CN" dirty="0"/>
              <a:t>8</a:t>
            </a:r>
            <a:r>
              <a:rPr lang="zh-CN" altLang="en-US" dirty="0"/>
              <a:t>，</a:t>
            </a:r>
            <a:r>
              <a:rPr lang="en-US" altLang="zh-CN" dirty="0"/>
              <a:t>12</a:t>
            </a:r>
            <a:r>
              <a:rPr lang="zh-CN" altLang="en-US" dirty="0"/>
              <a:t>，</a:t>
            </a:r>
            <a:r>
              <a:rPr lang="en-US" altLang="zh-CN" dirty="0"/>
              <a:t>0</a:t>
            </a:r>
            <a:r>
              <a:rPr lang="zh-CN" altLang="en-US" dirty="0"/>
              <a:t>）。求</a:t>
            </a:r>
            <a:r>
              <a:rPr lang="en-US" altLang="zh-CN" dirty="0"/>
              <a:t>1</a:t>
            </a:r>
            <a:r>
              <a:rPr lang="zh-CN" altLang="en-US" dirty="0"/>
              <a:t>时刻到期、行权价格为</a:t>
            </a:r>
            <a:r>
              <a:rPr lang="en-US" altLang="zh-CN" dirty="0"/>
              <a:t>7</a:t>
            </a:r>
            <a:r>
              <a:rPr lang="zh-CN" altLang="en-US" dirty="0"/>
              <a:t>元、标的资产为</a:t>
            </a:r>
            <a:r>
              <a:rPr lang="en-US" altLang="zh-CN" dirty="0"/>
              <a:t>A</a:t>
            </a:r>
            <a:r>
              <a:rPr lang="zh-CN" altLang="en-US" dirty="0"/>
              <a:t>的看涨期权价格。</a:t>
            </a:r>
          </a:p>
        </p:txBody>
      </p:sp>
    </p:spTree>
    <p:extLst>
      <p:ext uri="{BB962C8B-B14F-4D97-AF65-F5344CB8AC3E}">
        <p14:creationId xmlns:p14="http://schemas.microsoft.com/office/powerpoint/2010/main" val="35187395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348E9A-CF2D-47E7-86F7-AC4F58BA850E}"/>
              </a:ext>
            </a:extLst>
          </p:cNvPr>
          <p:cNvSpPr>
            <a:spLocks noGrp="1"/>
          </p:cNvSpPr>
          <p:nvPr>
            <p:ph type="title"/>
          </p:nvPr>
        </p:nvSpPr>
        <p:spPr/>
        <p:txBody>
          <a:bodyPr/>
          <a:lstStyle/>
          <a:p>
            <a:r>
              <a:rPr lang="zh-CN" altLang="en-US" dirty="0"/>
              <a:t>复制定价法</a:t>
            </a:r>
          </a:p>
        </p:txBody>
      </p:sp>
      <p:sp>
        <p:nvSpPr>
          <p:cNvPr id="3" name="内容占位符 2">
            <a:extLst>
              <a:ext uri="{FF2B5EF4-FFF2-40B4-BE49-F238E27FC236}">
                <a16:creationId xmlns:a16="http://schemas.microsoft.com/office/drawing/2014/main" id="{C9CC3AF6-946C-4D39-85ED-E83CF353997B}"/>
              </a:ext>
            </a:extLst>
          </p:cNvPr>
          <p:cNvSpPr>
            <a:spLocks noGrp="1"/>
          </p:cNvSpPr>
          <p:nvPr>
            <p:ph idx="1"/>
          </p:nvPr>
        </p:nvSpPr>
        <p:spPr/>
        <p:txBody>
          <a:bodyPr/>
          <a:lstStyle/>
          <a:p>
            <a:r>
              <a:rPr lang="zh-CN" altLang="en-US" dirty="0"/>
              <a:t>基本思路：如果我们可以用适当数量的可交易资产把新资产期权复制出来，由于复制组合与期权在</a:t>
            </a:r>
            <a:r>
              <a:rPr lang="en-US" altLang="zh-CN" dirty="0"/>
              <a:t>1</a:t>
            </a:r>
            <a:r>
              <a:rPr lang="zh-CN" altLang="en-US" dirty="0"/>
              <a:t>时刻的回报相等，根据无套利假设，它们在</a:t>
            </a:r>
            <a:r>
              <a:rPr lang="en-US" altLang="zh-CN" dirty="0"/>
              <a:t>0</a:t>
            </a:r>
            <a:r>
              <a:rPr lang="zh-CN" altLang="en-US" dirty="0"/>
              <a:t>时刻的价格应该相等。这样就可以利用可交易资产的价格算出期权的价格。</a:t>
            </a:r>
            <a:endParaRPr lang="en-US" altLang="zh-CN" dirty="0"/>
          </a:p>
          <a:p>
            <a:pPr marL="0" indent="0">
              <a:buNone/>
            </a:pPr>
            <a:endParaRPr lang="zh-CN" altLang="en-US" dirty="0"/>
          </a:p>
        </p:txBody>
      </p:sp>
      <p:sp>
        <p:nvSpPr>
          <p:cNvPr id="4" name="灯片编号占位符 3">
            <a:extLst>
              <a:ext uri="{FF2B5EF4-FFF2-40B4-BE49-F238E27FC236}">
                <a16:creationId xmlns:a16="http://schemas.microsoft.com/office/drawing/2014/main" id="{99C9878B-6F07-4047-A62A-2D59F6A2EB25}"/>
              </a:ext>
            </a:extLst>
          </p:cNvPr>
          <p:cNvSpPr>
            <a:spLocks noGrp="1"/>
          </p:cNvSpPr>
          <p:nvPr>
            <p:ph type="sldNum" sz="quarter" idx="12"/>
          </p:nvPr>
        </p:nvSpPr>
        <p:spPr/>
        <p:txBody>
          <a:bodyPr/>
          <a:lstStyle/>
          <a:p>
            <a:fld id="{0C913308-F349-4B6D-A68A-DD1791B4A57B}" type="slidenum">
              <a:rPr lang="zh-CN" altLang="en-US" smtClean="0"/>
              <a:t>29</a:t>
            </a:fld>
            <a:endParaRPr lang="zh-CN" altLang="en-US" dirty="0"/>
          </a:p>
        </p:txBody>
      </p:sp>
    </p:spTree>
    <p:extLst>
      <p:ext uri="{BB962C8B-B14F-4D97-AF65-F5344CB8AC3E}">
        <p14:creationId xmlns:p14="http://schemas.microsoft.com/office/powerpoint/2010/main" val="6873180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理解金融工程</a:t>
            </a:r>
          </a:p>
        </p:txBody>
      </p:sp>
      <p:sp>
        <p:nvSpPr>
          <p:cNvPr id="3" name="内容占位符 2"/>
          <p:cNvSpPr>
            <a:spLocks noGrp="1"/>
          </p:cNvSpPr>
          <p:nvPr>
            <p:ph idx="1"/>
          </p:nvPr>
        </p:nvSpPr>
        <p:spPr/>
        <p:txBody>
          <a:bodyPr/>
          <a:lstStyle/>
          <a:p>
            <a:r>
              <a:rPr lang="zh-CN" altLang="en-US" dirty="0">
                <a:solidFill>
                  <a:schemeClr val="tx1"/>
                </a:solidFill>
              </a:rPr>
              <a:t>金融工程是一门研究如何运用各种理论和方法解决金融实务问题的学科。</a:t>
            </a:r>
            <a:endParaRPr lang="en-US" altLang="zh-CN" dirty="0">
              <a:solidFill>
                <a:schemeClr val="tx1"/>
              </a:solidFill>
            </a:endParaRPr>
          </a:p>
          <a:p>
            <a:r>
              <a:rPr lang="zh-CN" altLang="en-US" dirty="0">
                <a:solidFill>
                  <a:srgbClr val="FF0000"/>
                </a:solidFill>
              </a:rPr>
              <a:t>主要工具：</a:t>
            </a:r>
            <a:r>
              <a:rPr lang="zh-CN" altLang="en-US" dirty="0">
                <a:solidFill>
                  <a:schemeClr val="tx1"/>
                </a:solidFill>
              </a:rPr>
              <a:t>衍生产品</a:t>
            </a:r>
            <a:endParaRPr lang="en-US" altLang="zh-CN" dirty="0">
              <a:solidFill>
                <a:schemeClr val="tx1"/>
              </a:solidFill>
            </a:endParaRPr>
          </a:p>
          <a:p>
            <a:r>
              <a:rPr lang="zh-CN" altLang="en-US" dirty="0">
                <a:solidFill>
                  <a:srgbClr val="FF0000"/>
                </a:solidFill>
              </a:rPr>
              <a:t>根本目的：</a:t>
            </a:r>
            <a:r>
              <a:rPr lang="zh-CN" altLang="en-US" dirty="0">
                <a:solidFill>
                  <a:schemeClr val="tx1"/>
                </a:solidFill>
              </a:rPr>
              <a:t>为各种金融问题</a:t>
            </a:r>
            <a:endParaRPr lang="en-US" altLang="zh-CN" dirty="0">
              <a:solidFill>
                <a:schemeClr val="tx1"/>
              </a:solidFill>
            </a:endParaRPr>
          </a:p>
          <a:p>
            <a:pPr marL="0" indent="0">
              <a:buNone/>
            </a:pPr>
            <a:r>
              <a:rPr lang="zh-CN" altLang="en-US" dirty="0">
                <a:solidFill>
                  <a:schemeClr val="tx1"/>
                </a:solidFill>
              </a:rPr>
              <a:t>                           提供创造性的解决方案</a:t>
            </a:r>
            <a:endParaRPr lang="en-US" altLang="zh-CN" dirty="0">
              <a:solidFill>
                <a:schemeClr val="tx1"/>
              </a:solidFill>
            </a:endParaRPr>
          </a:p>
          <a:p>
            <a:r>
              <a:rPr lang="zh-CN" altLang="en-US" dirty="0">
                <a:solidFill>
                  <a:srgbClr val="FF0000"/>
                </a:solidFill>
              </a:rPr>
              <a:t>知识基础：</a:t>
            </a:r>
            <a:r>
              <a:rPr lang="zh-CN" altLang="en-US" dirty="0"/>
              <a:t>金融学、数学、计量、编程</a:t>
            </a:r>
            <a:endParaRPr lang="en-US" altLang="zh-CN" dirty="0"/>
          </a:p>
          <a:p>
            <a:r>
              <a:rPr lang="zh-CN" altLang="en-US" dirty="0">
                <a:solidFill>
                  <a:srgbClr val="FF0000"/>
                </a:solidFill>
              </a:rPr>
              <a:t>本质与作用：</a:t>
            </a:r>
            <a:r>
              <a:rPr lang="zh-CN" altLang="en-US" dirty="0">
                <a:solidFill>
                  <a:schemeClr val="tx1"/>
                </a:solidFill>
              </a:rPr>
              <a:t>魔鬼还是天使？</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3</a:t>
            </a:fld>
            <a:endParaRPr lang="zh-CN" altLang="en-US" dirty="0"/>
          </a:p>
        </p:txBody>
      </p:sp>
    </p:spTree>
    <p:extLst>
      <p:ext uri="{BB962C8B-B14F-4D97-AF65-F5344CB8AC3E}">
        <p14:creationId xmlns:p14="http://schemas.microsoft.com/office/powerpoint/2010/main" val="14141478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8A9AAC-0C30-42F8-ABDB-79E4D8E762B7}"/>
              </a:ext>
            </a:extLst>
          </p:cNvPr>
          <p:cNvSpPr>
            <a:spLocks noGrp="1"/>
          </p:cNvSpPr>
          <p:nvPr>
            <p:ph type="title"/>
          </p:nvPr>
        </p:nvSpPr>
        <p:spPr/>
        <p:txBody>
          <a:bodyPr/>
          <a:lstStyle/>
          <a:p>
            <a:r>
              <a:rPr lang="zh-CN" altLang="en-US" dirty="0"/>
              <a:t>复制定价法基本步骤</a:t>
            </a:r>
          </a:p>
        </p:txBody>
      </p:sp>
      <p:sp>
        <p:nvSpPr>
          <p:cNvPr id="3" name="内容占位符 2">
            <a:extLst>
              <a:ext uri="{FF2B5EF4-FFF2-40B4-BE49-F238E27FC236}">
                <a16:creationId xmlns:a16="http://schemas.microsoft.com/office/drawing/2014/main" id="{F550BB1A-7F52-488E-A8D5-2A8171C7D5BE}"/>
              </a:ext>
            </a:extLst>
          </p:cNvPr>
          <p:cNvSpPr>
            <a:spLocks noGrp="1"/>
          </p:cNvSpPr>
          <p:nvPr>
            <p:ph idx="1"/>
          </p:nvPr>
        </p:nvSpPr>
        <p:spPr/>
        <p:txBody>
          <a:bodyPr>
            <a:normAutofit fontScale="77500" lnSpcReduction="20000"/>
          </a:bodyPr>
          <a:lstStyle/>
          <a:p>
            <a:r>
              <a:rPr lang="zh-CN" altLang="en-US" b="1" dirty="0"/>
              <a:t>第一步，计算期权在</a:t>
            </a:r>
            <a:r>
              <a:rPr lang="en-US" altLang="zh-CN" b="1" dirty="0"/>
              <a:t>1</a:t>
            </a:r>
            <a:r>
              <a:rPr lang="zh-CN" altLang="en-US" b="1" dirty="0"/>
              <a:t>时刻的回报。</a:t>
            </a:r>
            <a:r>
              <a:rPr lang="zh-CN" altLang="en-US" dirty="0"/>
              <a:t>根据期权的条款，该期权在</a:t>
            </a:r>
            <a:r>
              <a:rPr lang="en-US" altLang="zh-CN" dirty="0"/>
              <a:t>1</a:t>
            </a:r>
            <a:r>
              <a:rPr lang="zh-CN" altLang="en-US" dirty="0"/>
              <a:t>时刻的回报为（</a:t>
            </a:r>
            <a:r>
              <a:rPr lang="en-US" altLang="zh-CN" dirty="0"/>
              <a:t>3</a:t>
            </a:r>
            <a:r>
              <a:rPr lang="zh-CN" altLang="en-US" dirty="0"/>
              <a:t>，</a:t>
            </a:r>
            <a:r>
              <a:rPr lang="en-US" altLang="zh-CN" dirty="0"/>
              <a:t>1</a:t>
            </a:r>
            <a:r>
              <a:rPr lang="zh-CN" altLang="en-US" dirty="0"/>
              <a:t>，</a:t>
            </a:r>
            <a:r>
              <a:rPr lang="en-US" altLang="zh-CN" dirty="0"/>
              <a:t>0</a:t>
            </a:r>
            <a:r>
              <a:rPr lang="zh-CN" altLang="en-US" dirty="0"/>
              <a:t>）。</a:t>
            </a:r>
          </a:p>
          <a:p>
            <a:r>
              <a:rPr lang="zh-CN" altLang="en-US" b="1" dirty="0"/>
              <a:t>第二步，看看能否用可交易资产把期权复制出来。</a:t>
            </a:r>
            <a:r>
              <a:rPr lang="zh-CN" altLang="en-US" dirty="0"/>
              <a:t>令</a:t>
            </a:r>
            <a:r>
              <a:rPr lang="en-US" altLang="zh-CN" dirty="0"/>
              <a:t>a</a:t>
            </a:r>
            <a:r>
              <a:rPr lang="zh-CN" altLang="en-US" dirty="0"/>
              <a:t>和</a:t>
            </a:r>
            <a:r>
              <a:rPr lang="en-US" altLang="zh-CN" dirty="0"/>
              <a:t>b</a:t>
            </a:r>
            <a:r>
              <a:rPr lang="zh-CN" altLang="en-US" dirty="0"/>
              <a:t>分别表示复制期权所需要的</a:t>
            </a:r>
            <a:r>
              <a:rPr lang="en-US" altLang="zh-CN" dirty="0"/>
              <a:t>A</a:t>
            </a:r>
            <a:r>
              <a:rPr lang="zh-CN" altLang="en-US" dirty="0"/>
              <a:t>和</a:t>
            </a:r>
            <a:r>
              <a:rPr lang="en-US" altLang="zh-CN" dirty="0"/>
              <a:t>B</a:t>
            </a:r>
            <a:r>
              <a:rPr lang="zh-CN" altLang="en-US" dirty="0"/>
              <a:t>两种资产的数量，由于该期权在</a:t>
            </a:r>
            <a:r>
              <a:rPr lang="en-US" altLang="zh-CN" dirty="0"/>
              <a:t>1</a:t>
            </a:r>
            <a:r>
              <a:rPr lang="zh-CN" altLang="en-US" dirty="0"/>
              <a:t>时刻的回报为（</a:t>
            </a:r>
            <a:r>
              <a:rPr lang="en-US" altLang="zh-CN" dirty="0"/>
              <a:t>3</a:t>
            </a:r>
            <a:r>
              <a:rPr lang="zh-CN" altLang="en-US" dirty="0"/>
              <a:t>，</a:t>
            </a:r>
            <a:r>
              <a:rPr lang="en-US" altLang="zh-CN" dirty="0"/>
              <a:t>1</a:t>
            </a:r>
            <a:r>
              <a:rPr lang="zh-CN" altLang="en-US" dirty="0"/>
              <a:t>，</a:t>
            </a:r>
            <a:r>
              <a:rPr lang="en-US" altLang="zh-CN" dirty="0"/>
              <a:t>0</a:t>
            </a:r>
            <a:r>
              <a:rPr lang="zh-CN" altLang="en-US" dirty="0"/>
              <a:t>），因此复制期权需要满足如下方程组：</a:t>
            </a:r>
            <a:endParaRPr lang="en-US" altLang="zh-CN" dirty="0"/>
          </a:p>
          <a:p>
            <a:pPr marL="0" indent="0">
              <a:buNone/>
            </a:pPr>
            <a:r>
              <a:rPr lang="en-US" altLang="zh-CN" sz="2600" dirty="0"/>
              <a:t>                                                                10a+8b=3</a:t>
            </a:r>
          </a:p>
          <a:p>
            <a:pPr marL="0" indent="0">
              <a:buNone/>
            </a:pPr>
            <a:r>
              <a:rPr lang="en-US" altLang="zh-CN" sz="2600" dirty="0"/>
              <a:t>                                                                8a+12b=1</a:t>
            </a:r>
          </a:p>
          <a:p>
            <a:pPr marL="0" indent="0">
              <a:buNone/>
            </a:pPr>
            <a:r>
              <a:rPr lang="en-US" altLang="zh-CN" sz="2600" dirty="0"/>
              <a:t>                                                                 0a+0b=0</a:t>
            </a:r>
          </a:p>
          <a:p>
            <a:pPr marL="0" indent="0">
              <a:buNone/>
            </a:pPr>
            <a:r>
              <a:rPr lang="zh-CN" altLang="en-US" dirty="0"/>
              <a:t>      求解可得</a:t>
            </a:r>
            <a:r>
              <a:rPr lang="en-US" altLang="zh-CN" dirty="0"/>
              <a:t>a</a:t>
            </a:r>
            <a:r>
              <a:rPr lang="zh-CN" altLang="en-US" dirty="0"/>
              <a:t>和</a:t>
            </a:r>
            <a:r>
              <a:rPr lang="en-US" altLang="zh-CN" dirty="0"/>
              <a:t>b</a:t>
            </a:r>
            <a:r>
              <a:rPr lang="zh-CN" altLang="en-US" dirty="0"/>
              <a:t>：</a:t>
            </a:r>
            <a:r>
              <a:rPr lang="en-US" altLang="zh-CN" dirty="0"/>
              <a:t>a=0.5</a:t>
            </a:r>
            <a:r>
              <a:rPr lang="zh-CN" altLang="en-US" dirty="0"/>
              <a:t>，</a:t>
            </a:r>
            <a:r>
              <a:rPr lang="en-US" altLang="zh-CN" dirty="0"/>
              <a:t>b=-0.25</a:t>
            </a:r>
            <a:r>
              <a:rPr lang="zh-CN" altLang="en-US" dirty="0"/>
              <a:t>。</a:t>
            </a:r>
          </a:p>
          <a:p>
            <a:pPr marL="0" indent="0">
              <a:buNone/>
            </a:pPr>
            <a:r>
              <a:rPr lang="zh-CN" altLang="en-US" dirty="0"/>
              <a:t>      也就是说，我们只要买进</a:t>
            </a:r>
            <a:r>
              <a:rPr lang="en-US" altLang="zh-CN" dirty="0"/>
              <a:t>0.5</a:t>
            </a:r>
            <a:r>
              <a:rPr lang="zh-CN" altLang="en-US" dirty="0"/>
              <a:t>份</a:t>
            </a:r>
            <a:r>
              <a:rPr lang="en-US" altLang="zh-CN" dirty="0"/>
              <a:t>A</a:t>
            </a:r>
            <a:r>
              <a:rPr lang="zh-CN" altLang="en-US" dirty="0"/>
              <a:t>资产，同时卖空</a:t>
            </a:r>
            <a:r>
              <a:rPr lang="en-US" altLang="zh-CN" dirty="0"/>
              <a:t>0.25</a:t>
            </a:r>
            <a:r>
              <a:rPr lang="zh-CN" altLang="en-US" dirty="0"/>
              <a:t>份</a:t>
            </a:r>
            <a:r>
              <a:rPr lang="en-US" altLang="zh-CN" dirty="0"/>
              <a:t>B</a:t>
            </a:r>
            <a:r>
              <a:rPr lang="zh-CN" altLang="en-US" dirty="0"/>
              <a:t>资产，就可以复制出该期权。</a:t>
            </a:r>
          </a:p>
          <a:p>
            <a:r>
              <a:rPr lang="zh-CN" altLang="en-US" b="1" dirty="0"/>
              <a:t>第三步，利用可交易资产的价格算出期权的价格。</a:t>
            </a:r>
            <a:r>
              <a:rPr lang="zh-CN" altLang="en-US" dirty="0"/>
              <a:t>根据无套利假设，我们就可以求出期权价格（</a:t>
            </a:r>
            <a:r>
              <a:rPr lang="en-US" altLang="zh-CN" dirty="0"/>
              <a:t>c</a:t>
            </a:r>
            <a:r>
              <a:rPr lang="zh-CN" altLang="en-US" dirty="0"/>
              <a:t>）：</a:t>
            </a:r>
          </a:p>
          <a:p>
            <a:pPr marL="0" indent="0">
              <a:buNone/>
            </a:pPr>
            <a:r>
              <a:rPr lang="en-US" altLang="zh-CN" dirty="0"/>
              <a:t>                                        c=0.5×8-0.25×9=1.75</a:t>
            </a:r>
            <a:r>
              <a:rPr lang="zh-CN" altLang="en-US" dirty="0"/>
              <a:t>元</a:t>
            </a:r>
          </a:p>
          <a:p>
            <a:endParaRPr lang="zh-CN" altLang="en-US" dirty="0"/>
          </a:p>
        </p:txBody>
      </p:sp>
      <p:sp>
        <p:nvSpPr>
          <p:cNvPr id="4" name="灯片编号占位符 3">
            <a:extLst>
              <a:ext uri="{FF2B5EF4-FFF2-40B4-BE49-F238E27FC236}">
                <a16:creationId xmlns:a16="http://schemas.microsoft.com/office/drawing/2014/main" id="{A98BD4C7-8B11-42F2-BC7E-97AEB19BB6D8}"/>
              </a:ext>
            </a:extLst>
          </p:cNvPr>
          <p:cNvSpPr>
            <a:spLocks noGrp="1"/>
          </p:cNvSpPr>
          <p:nvPr>
            <p:ph type="sldNum" sz="quarter" idx="12"/>
          </p:nvPr>
        </p:nvSpPr>
        <p:spPr/>
        <p:txBody>
          <a:bodyPr/>
          <a:lstStyle/>
          <a:p>
            <a:fld id="{0C913308-F349-4B6D-A68A-DD1791B4A57B}" type="slidenum">
              <a:rPr lang="zh-CN" altLang="en-US" smtClean="0"/>
              <a:t>30</a:t>
            </a:fld>
            <a:endParaRPr lang="zh-CN" altLang="en-US" dirty="0"/>
          </a:p>
        </p:txBody>
      </p:sp>
    </p:spTree>
    <p:extLst>
      <p:ext uri="{BB962C8B-B14F-4D97-AF65-F5344CB8AC3E}">
        <p14:creationId xmlns:p14="http://schemas.microsoft.com/office/powerpoint/2010/main" val="24121584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119D7B-D538-4B21-8E41-71F78FA73FD7}"/>
              </a:ext>
            </a:extLst>
          </p:cNvPr>
          <p:cNvSpPr>
            <a:spLocks noGrp="1"/>
          </p:cNvSpPr>
          <p:nvPr>
            <p:ph type="title"/>
          </p:nvPr>
        </p:nvSpPr>
        <p:spPr/>
        <p:txBody>
          <a:bodyPr/>
          <a:lstStyle/>
          <a:p>
            <a:r>
              <a:rPr lang="zh-CN" altLang="en-US" dirty="0"/>
              <a:t>状态价格定价法</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8FD91FD0-1272-41D5-9488-7213EC4EDC39}"/>
                  </a:ext>
                </a:extLst>
              </p:cNvPr>
              <p:cNvSpPr>
                <a:spLocks noGrp="1"/>
              </p:cNvSpPr>
              <p:nvPr>
                <p:ph idx="1"/>
              </p:nvPr>
            </p:nvSpPr>
            <p:spPr/>
            <p:txBody>
              <a:bodyPr/>
              <a:lstStyle/>
              <a:p>
                <a:r>
                  <a:rPr lang="zh-CN" altLang="zh-CN" sz="2800" dirty="0">
                    <a:solidFill>
                      <a:srgbClr val="000000"/>
                    </a:solidFill>
                    <a:effectLst/>
                    <a:latin typeface="Adobe 楷体 Std R" panose="02020400000000000000" pitchFamily="18" charset="-122"/>
                    <a:cs typeface="Times New Roman" panose="02020603050405020304" pitchFamily="18" charset="0"/>
                  </a:rPr>
                  <a:t>状态价格指的是状态证券的价格。所谓状态证券是指</a:t>
                </a:r>
                <a:r>
                  <a:rPr lang="en-US" altLang="zh-CN" sz="2800" dirty="0">
                    <a:solidFill>
                      <a:srgbClr val="000000"/>
                    </a:solidFill>
                    <a:effectLst/>
                    <a:latin typeface="Adobe 楷体 Std R" panose="02020400000000000000" pitchFamily="18" charset="-122"/>
                    <a:cs typeface="Times New Roman" panose="02020603050405020304" pitchFamily="18" charset="0"/>
                  </a:rPr>
                  <a:t>1</a:t>
                </a:r>
                <a:r>
                  <a:rPr lang="zh-CN" altLang="zh-CN" sz="2800" dirty="0">
                    <a:solidFill>
                      <a:srgbClr val="000000"/>
                    </a:solidFill>
                    <a:effectLst/>
                    <a:latin typeface="Adobe 楷体 Std R" panose="02020400000000000000" pitchFamily="18" charset="-122"/>
                    <a:cs typeface="Times New Roman" panose="02020603050405020304" pitchFamily="18" charset="0"/>
                  </a:rPr>
                  <a:t>时刻出现某种状态时回报为</a:t>
                </a:r>
                <a:r>
                  <a:rPr lang="en-US" altLang="zh-CN" sz="2800" dirty="0">
                    <a:solidFill>
                      <a:srgbClr val="000000"/>
                    </a:solidFill>
                    <a:effectLst/>
                    <a:latin typeface="Adobe 楷体 Std R" panose="02020400000000000000" pitchFamily="18" charset="-122"/>
                    <a:cs typeface="Times New Roman" panose="02020603050405020304" pitchFamily="18" charset="0"/>
                  </a:rPr>
                  <a:t>1</a:t>
                </a:r>
                <a:r>
                  <a:rPr lang="zh-CN" altLang="zh-CN" sz="2800" dirty="0">
                    <a:solidFill>
                      <a:srgbClr val="000000"/>
                    </a:solidFill>
                    <a:effectLst/>
                    <a:latin typeface="Adobe 楷体 Std R" panose="02020400000000000000" pitchFamily="18" charset="-122"/>
                    <a:cs typeface="Times New Roman" panose="02020603050405020304" pitchFamily="18" charset="0"/>
                  </a:rPr>
                  <a:t>元，否则回报为</a:t>
                </a:r>
                <a:r>
                  <a:rPr lang="en-US" altLang="zh-CN" sz="2800" dirty="0">
                    <a:solidFill>
                      <a:srgbClr val="000000"/>
                    </a:solidFill>
                    <a:effectLst/>
                    <a:latin typeface="Adobe 楷体 Std R" panose="02020400000000000000" pitchFamily="18" charset="-122"/>
                    <a:cs typeface="Times New Roman" panose="02020603050405020304" pitchFamily="18" charset="0"/>
                  </a:rPr>
                  <a:t>0</a:t>
                </a:r>
                <a:r>
                  <a:rPr lang="zh-CN" altLang="zh-CN" sz="2800" dirty="0">
                    <a:solidFill>
                      <a:srgbClr val="000000"/>
                    </a:solidFill>
                    <a:effectLst/>
                    <a:latin typeface="Adobe 楷体 Std R" panose="02020400000000000000" pitchFamily="18" charset="-122"/>
                    <a:cs typeface="Times New Roman" panose="02020603050405020304" pitchFamily="18" charset="0"/>
                  </a:rPr>
                  <a:t>的资产。我们分别令</a:t>
                </a:r>
                <a14:m>
                  <m:oMath xmlns:m="http://schemas.openxmlformats.org/officeDocument/2006/math">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800">
                            <a:solidFill>
                              <a:srgbClr val="000000"/>
                            </a:solidFill>
                            <a:effectLst/>
                            <a:latin typeface="Cambria Math" panose="02040503050406030204" pitchFamily="18" charset="0"/>
                            <a:ea typeface="方正书宋_GBK"/>
                            <a:cs typeface="Times New Roman" panose="02020603050405020304" pitchFamily="18" charset="0"/>
                          </a:rPr>
                          <m:t>π</m:t>
                        </m:r>
                      </m:e>
                      <m:sub>
                        <m:r>
                          <a:rPr lang="en-US" altLang="zh-CN" sz="2800">
                            <a:solidFill>
                              <a:srgbClr val="000000"/>
                            </a:solidFill>
                            <a:effectLst/>
                            <a:latin typeface="Cambria Math" panose="02040503050406030204" pitchFamily="18" charset="0"/>
                            <a:ea typeface="方正书宋_GBK"/>
                            <a:cs typeface="Times New Roman" panose="02020603050405020304" pitchFamily="18" charset="0"/>
                          </a:rPr>
                          <m:t>1</m:t>
                        </m:r>
                      </m:sub>
                    </m:sSub>
                    <m:r>
                      <a:rPr lang="zh-CN" altLang="zh-CN" sz="2800">
                        <a:solidFill>
                          <a:srgbClr val="000000"/>
                        </a:solidFill>
                        <a:effectLst/>
                        <a:latin typeface="Cambria Math" panose="02040503050406030204" pitchFamily="18" charset="0"/>
                        <a:ea typeface="方正书宋_GBK"/>
                        <a:cs typeface="Times New Roman" panose="02020603050405020304" pitchFamily="18" charset="0"/>
                      </a:rPr>
                      <m:t>、</m:t>
                    </m:r>
                    <m:sSub>
                      <m:sSubPr>
                        <m:ctrlPr>
                          <a:rPr lang="zh-CN" altLang="zh-CN" sz="28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800">
                            <a:solidFill>
                              <a:srgbClr val="000000"/>
                            </a:solidFill>
                            <a:effectLst/>
                            <a:latin typeface="Cambria Math" panose="02040503050406030204" pitchFamily="18" charset="0"/>
                            <a:ea typeface="方正书宋_GBK"/>
                            <a:cs typeface="Times New Roman" panose="02020603050405020304" pitchFamily="18" charset="0"/>
                          </a:rPr>
                          <m:t>π</m:t>
                        </m:r>
                      </m:e>
                      <m:sub>
                        <m:r>
                          <a:rPr lang="en-US" altLang="zh-CN" sz="2800">
                            <a:solidFill>
                              <a:srgbClr val="000000"/>
                            </a:solidFill>
                            <a:effectLst/>
                            <a:latin typeface="Cambria Math" panose="02040503050406030204" pitchFamily="18" charset="0"/>
                            <a:ea typeface="方正书宋_GBK"/>
                            <a:cs typeface="Times New Roman" panose="02020603050405020304" pitchFamily="18" charset="0"/>
                          </a:rPr>
                          <m:t>2</m:t>
                        </m:r>
                      </m:sub>
                    </m:sSub>
                  </m:oMath>
                </a14:m>
                <a:r>
                  <a:rPr lang="zh-CN" altLang="en-US" sz="2800" dirty="0">
                    <a:solidFill>
                      <a:srgbClr val="000000"/>
                    </a:solidFill>
                    <a:effectLst/>
                    <a:latin typeface="Adobe 楷体 Std R" panose="02020400000000000000" pitchFamily="18" charset="-122"/>
                    <a:cs typeface="Times New Roman" panose="02020603050405020304" pitchFamily="18" charset="0"/>
                  </a:rPr>
                  <a:t>和</a:t>
                </a:r>
                <a14:m>
                  <m:oMath xmlns:m="http://schemas.openxmlformats.org/officeDocument/2006/math">
                    <m:sSub>
                      <m:sSubPr>
                        <m:ctrlPr>
                          <a:rPr lang="zh-CN" altLang="zh-CN" sz="2800"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ctrlPr>
                      </m:sSubPr>
                      <m:e>
                        <m:r>
                          <m:rPr>
                            <m:sty m:val="p"/>
                          </m:rPr>
                          <a:rPr lang="en-US" altLang="zh-CN" sz="2800">
                            <a:solidFill>
                              <a:srgbClr val="000000"/>
                            </a:solidFill>
                            <a:latin typeface="Cambria Math" panose="02040503050406030204" pitchFamily="18" charset="0"/>
                            <a:ea typeface="方正书宋_GBK"/>
                            <a:cs typeface="Times New Roman" panose="02020603050405020304" pitchFamily="18" charset="0"/>
                          </a:rPr>
                          <m:t>π</m:t>
                        </m:r>
                      </m:e>
                      <m:sub>
                        <m:r>
                          <a:rPr lang="en-US" altLang="zh-CN" sz="2800">
                            <a:solidFill>
                              <a:srgbClr val="000000"/>
                            </a:solidFill>
                            <a:latin typeface="Cambria Math" panose="02040503050406030204" pitchFamily="18" charset="0"/>
                            <a:ea typeface="方正书宋_GBK"/>
                            <a:cs typeface="Times New Roman" panose="02020603050405020304" pitchFamily="18" charset="0"/>
                          </a:rPr>
                          <m:t>3</m:t>
                        </m:r>
                      </m:sub>
                    </m:sSub>
                  </m:oMath>
                </a14:m>
                <a:r>
                  <a:rPr lang="zh-CN" altLang="zh-CN" sz="2800" dirty="0">
                    <a:solidFill>
                      <a:srgbClr val="000000"/>
                    </a:solidFill>
                    <a:effectLst/>
                    <a:latin typeface="Adobe 楷体 Std R" panose="02020400000000000000" pitchFamily="18" charset="-122"/>
                    <a:cs typeface="Times New Roman" panose="02020603050405020304" pitchFamily="18" charset="0"/>
                  </a:rPr>
                  <a:t>分别表示三种状态的状态价格。</a:t>
                </a:r>
                <a:endParaRPr lang="en-US" altLang="zh-CN" sz="2800" dirty="0">
                  <a:solidFill>
                    <a:srgbClr val="000000"/>
                  </a:solidFill>
                  <a:effectLst/>
                  <a:latin typeface="Adobe 楷体 Std R" panose="02020400000000000000" pitchFamily="18" charset="-122"/>
                  <a:cs typeface="Times New Roman" panose="02020603050405020304" pitchFamily="18" charset="0"/>
                </a:endParaRPr>
              </a:p>
              <a:p>
                <a:r>
                  <a:rPr lang="zh-CN" altLang="en-US" sz="2800" dirty="0"/>
                  <a:t>对同一个投资者来说，</a:t>
                </a:r>
                <a:r>
                  <a:rPr lang="en-US" altLang="zh-CN" sz="2800" dirty="0"/>
                  <a:t> </a:t>
                </a:r>
                <a14:m>
                  <m:oMath xmlns:m="http://schemas.openxmlformats.org/officeDocument/2006/math">
                    <m:sSub>
                      <m:sSubPr>
                        <m:ctrlPr>
                          <a:rPr lang="en-US" altLang="zh-CN" sz="2800" i="1" dirty="0">
                            <a:latin typeface="Cambria Math" panose="02040503050406030204" pitchFamily="18" charset="0"/>
                          </a:rPr>
                        </m:ctrlPr>
                      </m:sSubPr>
                      <m:e>
                        <m:r>
                          <a:rPr lang="zh-CN" altLang="en-US" sz="2800" i="1" dirty="0">
                            <a:latin typeface="Cambria Math" panose="02040503050406030204" pitchFamily="18" charset="0"/>
                          </a:rPr>
                          <m:t>𝜋</m:t>
                        </m:r>
                      </m:e>
                      <m:sub>
                        <m:r>
                          <a:rPr lang="en-US" altLang="zh-CN" sz="2800" i="1" dirty="0">
                            <a:latin typeface="Cambria Math" panose="02040503050406030204" pitchFamily="18" charset="0"/>
                          </a:rPr>
                          <m:t>𝑖</m:t>
                        </m:r>
                      </m:sub>
                    </m:sSub>
                  </m:oMath>
                </a14:m>
                <a:r>
                  <a:rPr lang="zh-CN" altLang="en-US" sz="2800" dirty="0"/>
                  <a:t>是</a:t>
                </a:r>
                <a:r>
                  <a:rPr lang="zh-CN" altLang="en-US" sz="2800" dirty="0">
                    <a:solidFill>
                      <a:srgbClr val="FF0000"/>
                    </a:solidFill>
                  </a:rPr>
                  <a:t>相同</a:t>
                </a:r>
                <a:r>
                  <a:rPr lang="zh-CN" altLang="en-US" sz="2800" dirty="0"/>
                  <a:t>的，它取决于状态偏好、状态概率和无风险利率。</a:t>
                </a:r>
                <a:endParaRPr lang="zh-CN" altLang="zh-CN" sz="2800" dirty="0">
                  <a:solidFill>
                    <a:srgbClr val="000000"/>
                  </a:solidFill>
                  <a:effectLst/>
                  <a:latin typeface="Adobe 楷体 Std R" panose="02020400000000000000" pitchFamily="18" charset="-122"/>
                  <a:cs typeface="Times New Roman" panose="02020603050405020304" pitchFamily="18" charset="0"/>
                </a:endParaRPr>
              </a:p>
              <a:p>
                <a:r>
                  <a:rPr lang="zh-CN" altLang="en-US" sz="2800" dirty="0"/>
                  <a:t>定价公式</a:t>
                </a:r>
                <a:endParaRPr lang="en-US" altLang="zh-CN" sz="2800" dirty="0"/>
              </a:p>
              <a:p>
                <a:pPr marL="0" indent="0">
                  <a:buNone/>
                </a:pPr>
                <a:r>
                  <a:rPr lang="en-US" altLang="zh-CN" sz="2800" dirty="0"/>
                  <a:t>         </a:t>
                </a:r>
                <a14:m>
                  <m:oMath xmlns:m="http://schemas.openxmlformats.org/officeDocument/2006/math">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𝑉</m:t>
                        </m:r>
                      </m:e>
                      <m:sub>
                        <m:r>
                          <a:rPr lang="en-US" altLang="zh-CN" sz="2800" i="1">
                            <a:latin typeface="Cambria Math" panose="02040503050406030204" pitchFamily="18" charset="0"/>
                          </a:rPr>
                          <m:t>0</m:t>
                        </m:r>
                      </m:sub>
                    </m:sSub>
                    <m:r>
                      <a:rPr lang="en-US" altLang="zh-CN" sz="2800" i="1">
                        <a:latin typeface="Cambria Math" panose="02040503050406030204" pitchFamily="18" charset="0"/>
                      </a:rPr>
                      <m:t>=</m:t>
                    </m:r>
                    <m:sSub>
                      <m:sSubPr>
                        <m:ctrlPr>
                          <a:rPr lang="en-US" altLang="zh-CN" sz="2800" i="1">
                            <a:latin typeface="Cambria Math" panose="02040503050406030204" pitchFamily="18" charset="0"/>
                          </a:rPr>
                        </m:ctrlPr>
                      </m:sSubPr>
                      <m:e>
                        <m:r>
                          <a:rPr lang="zh-CN" altLang="en-US" sz="2800" i="1">
                            <a:latin typeface="Cambria Math" panose="02040503050406030204" pitchFamily="18" charset="0"/>
                          </a:rPr>
                          <m:t>𝜋</m:t>
                        </m:r>
                      </m:e>
                      <m:sub>
                        <m:r>
                          <a:rPr lang="en-US" altLang="zh-CN" sz="2800" i="1">
                            <a:latin typeface="Cambria Math" panose="02040503050406030204" pitchFamily="18" charset="0"/>
                          </a:rPr>
                          <m:t>1</m:t>
                        </m:r>
                      </m:sub>
                    </m:sSub>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𝑥</m:t>
                        </m:r>
                      </m:e>
                      <m:sub>
                        <m:r>
                          <a:rPr lang="en-US" altLang="zh-CN" sz="2800" i="1">
                            <a:latin typeface="Cambria Math" panose="02040503050406030204" pitchFamily="18" charset="0"/>
                          </a:rPr>
                          <m:t>1</m:t>
                        </m:r>
                      </m:sub>
                    </m:sSub>
                    <m:r>
                      <a:rPr lang="en-US" altLang="zh-CN" sz="2800" i="1">
                        <a:latin typeface="Cambria Math" panose="02040503050406030204" pitchFamily="18" charset="0"/>
                      </a:rPr>
                      <m:t>+</m:t>
                    </m:r>
                    <m:sSub>
                      <m:sSubPr>
                        <m:ctrlPr>
                          <a:rPr lang="en-US" altLang="zh-CN" sz="2800" i="1">
                            <a:latin typeface="Cambria Math" panose="02040503050406030204" pitchFamily="18" charset="0"/>
                          </a:rPr>
                        </m:ctrlPr>
                      </m:sSubPr>
                      <m:e>
                        <m:r>
                          <a:rPr lang="zh-CN" altLang="en-US" sz="2800" i="1">
                            <a:latin typeface="Cambria Math" panose="02040503050406030204" pitchFamily="18" charset="0"/>
                          </a:rPr>
                          <m:t>𝜋</m:t>
                        </m:r>
                      </m:e>
                      <m:sub>
                        <m:r>
                          <a:rPr lang="en-US" altLang="zh-CN" sz="2800" i="1">
                            <a:latin typeface="Cambria Math" panose="02040503050406030204" pitchFamily="18" charset="0"/>
                          </a:rPr>
                          <m:t>2</m:t>
                        </m:r>
                      </m:sub>
                    </m:sSub>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𝑥</m:t>
                        </m:r>
                      </m:e>
                      <m:sub>
                        <m:r>
                          <a:rPr lang="en-US" altLang="zh-CN" sz="2800" i="1">
                            <a:latin typeface="Cambria Math" panose="02040503050406030204" pitchFamily="18" charset="0"/>
                          </a:rPr>
                          <m:t>2</m:t>
                        </m:r>
                      </m:sub>
                    </m:sSub>
                  </m:oMath>
                </a14:m>
                <a:r>
                  <a:rPr lang="en-US" altLang="zh-CN" sz="2800" dirty="0"/>
                  <a:t>+ </a:t>
                </a:r>
                <a14:m>
                  <m:oMath xmlns:m="http://schemas.openxmlformats.org/officeDocument/2006/math">
                    <m:sSub>
                      <m:sSubPr>
                        <m:ctrlPr>
                          <a:rPr lang="en-US" altLang="zh-CN" sz="2800" i="1">
                            <a:latin typeface="Cambria Math" panose="02040503050406030204" pitchFamily="18" charset="0"/>
                          </a:rPr>
                        </m:ctrlPr>
                      </m:sSubPr>
                      <m:e>
                        <m:r>
                          <a:rPr lang="zh-CN" altLang="en-US" sz="2800" i="1">
                            <a:latin typeface="Cambria Math" panose="02040503050406030204" pitchFamily="18" charset="0"/>
                          </a:rPr>
                          <m:t>𝜋</m:t>
                        </m:r>
                      </m:e>
                      <m:sub>
                        <m:r>
                          <a:rPr lang="en-US" altLang="zh-CN" sz="2800" i="1">
                            <a:latin typeface="Cambria Math" panose="02040503050406030204" pitchFamily="18" charset="0"/>
                          </a:rPr>
                          <m:t>3</m:t>
                        </m:r>
                      </m:sub>
                    </m:sSub>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𝑥</m:t>
                        </m:r>
                      </m:e>
                      <m:sub>
                        <m:r>
                          <a:rPr lang="en-US" altLang="zh-CN" sz="2800" i="1">
                            <a:latin typeface="Cambria Math" panose="02040503050406030204" pitchFamily="18" charset="0"/>
                          </a:rPr>
                          <m:t>3</m:t>
                        </m:r>
                      </m:sub>
                    </m:sSub>
                  </m:oMath>
                </a14:m>
                <a:r>
                  <a:rPr lang="en-US" altLang="zh-CN" sz="2800" dirty="0"/>
                  <a:t>+</a:t>
                </a:r>
                <a14:m>
                  <m:oMath xmlns:m="http://schemas.openxmlformats.org/officeDocument/2006/math">
                    <m:r>
                      <a:rPr lang="en-US" altLang="zh-CN" sz="2800" i="1" dirty="0">
                        <a:latin typeface="Cambria Math" panose="02040503050406030204" pitchFamily="18" charset="0"/>
                        <a:ea typeface="Cambria Math" panose="02040503050406030204" pitchFamily="18" charset="0"/>
                      </a:rPr>
                      <m:t>⋯+</m:t>
                    </m:r>
                    <m:sSub>
                      <m:sSubPr>
                        <m:ctrlPr>
                          <a:rPr lang="en-US" altLang="zh-CN" sz="2800" i="1">
                            <a:latin typeface="Cambria Math" panose="02040503050406030204" pitchFamily="18" charset="0"/>
                          </a:rPr>
                        </m:ctrlPr>
                      </m:sSubPr>
                      <m:e>
                        <m:r>
                          <a:rPr lang="zh-CN" altLang="en-US" sz="2800" i="1">
                            <a:latin typeface="Cambria Math" panose="02040503050406030204" pitchFamily="18" charset="0"/>
                          </a:rPr>
                          <m:t>𝜋</m:t>
                        </m:r>
                      </m:e>
                      <m:sub>
                        <m:r>
                          <m:rPr>
                            <m:sty m:val="p"/>
                          </m:rPr>
                          <a:rPr lang="en-US" altLang="zh-CN" sz="2800" i="1">
                            <a:latin typeface="Cambria Math" panose="02040503050406030204" pitchFamily="18" charset="0"/>
                          </a:rPr>
                          <m:t>n</m:t>
                        </m:r>
                      </m:sub>
                    </m:sSub>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𝑥</m:t>
                        </m:r>
                      </m:e>
                      <m:sub>
                        <m:r>
                          <a:rPr lang="en-US" altLang="zh-CN" sz="2800" i="1">
                            <a:latin typeface="Cambria Math" panose="02040503050406030204" pitchFamily="18" charset="0"/>
                          </a:rPr>
                          <m:t>𝑛</m:t>
                        </m:r>
                      </m:sub>
                    </m:sSub>
                  </m:oMath>
                </a14:m>
                <a:r>
                  <a:rPr lang="en-US" altLang="zh-CN" sz="2800" dirty="0"/>
                  <a:t>=</a:t>
                </a:r>
                <a14:m>
                  <m:oMath xmlns:m="http://schemas.openxmlformats.org/officeDocument/2006/math">
                    <m:nary>
                      <m:naryPr>
                        <m:chr m:val="∑"/>
                        <m:subHide m:val="on"/>
                        <m:supHide m:val="on"/>
                        <m:ctrlPr>
                          <a:rPr lang="en-US" altLang="zh-CN" sz="2800" i="1" dirty="0">
                            <a:latin typeface="Cambria Math" panose="02040503050406030204" pitchFamily="18" charset="0"/>
                          </a:rPr>
                        </m:ctrlPr>
                      </m:naryPr>
                      <m:sub/>
                      <m:sup/>
                      <m:e>
                        <m:sSub>
                          <m:sSubPr>
                            <m:ctrlPr>
                              <a:rPr lang="en-US" altLang="zh-CN" sz="2800" i="1" dirty="0">
                                <a:latin typeface="Cambria Math" panose="02040503050406030204" pitchFamily="18" charset="0"/>
                              </a:rPr>
                            </m:ctrlPr>
                          </m:sSubPr>
                          <m:e>
                            <m:r>
                              <a:rPr lang="zh-CN" altLang="en-US" sz="2800" i="1" dirty="0">
                                <a:latin typeface="Cambria Math" panose="02040503050406030204" pitchFamily="18" charset="0"/>
                              </a:rPr>
                              <m:t>𝜋</m:t>
                            </m:r>
                          </m:e>
                          <m:sub>
                            <m:r>
                              <a:rPr lang="en-US" altLang="zh-CN" sz="2800" i="1" dirty="0">
                                <a:latin typeface="Cambria Math" panose="02040503050406030204" pitchFamily="18" charset="0"/>
                              </a:rPr>
                              <m:t>𝑖</m:t>
                            </m:r>
                          </m:sub>
                        </m:sSub>
                        <m:sSub>
                          <m:sSubPr>
                            <m:ctrlPr>
                              <a:rPr lang="en-US" altLang="zh-CN" sz="2800" i="1" dirty="0">
                                <a:latin typeface="Cambria Math" panose="02040503050406030204" pitchFamily="18" charset="0"/>
                              </a:rPr>
                            </m:ctrlPr>
                          </m:sSubPr>
                          <m:e>
                            <m:r>
                              <a:rPr lang="en-US" altLang="zh-CN" sz="2800" i="1" dirty="0">
                                <a:latin typeface="Cambria Math" panose="02040503050406030204" pitchFamily="18" charset="0"/>
                              </a:rPr>
                              <m:t>𝑥</m:t>
                            </m:r>
                          </m:e>
                          <m:sub>
                            <m:r>
                              <a:rPr lang="en-US" altLang="zh-CN" sz="2800" i="1" dirty="0">
                                <a:latin typeface="Cambria Math" panose="02040503050406030204" pitchFamily="18" charset="0"/>
                              </a:rPr>
                              <m:t>𝑖</m:t>
                            </m:r>
                          </m:sub>
                        </m:sSub>
                      </m:e>
                    </m:nary>
                  </m:oMath>
                </a14:m>
                <a:r>
                  <a:rPr lang="en-US" altLang="zh-CN" sz="2800" dirty="0"/>
                  <a:t> </a:t>
                </a:r>
              </a:p>
              <a:p>
                <a:r>
                  <a:rPr lang="zh-CN" altLang="zh-CN" sz="2800" b="1" dirty="0">
                    <a:solidFill>
                      <a:srgbClr val="000000"/>
                    </a:solidFill>
                    <a:effectLst/>
                    <a:latin typeface="Adobe 楷体 Std R" panose="02020400000000000000" pitchFamily="18" charset="-122"/>
                    <a:cs typeface="Times New Roman" panose="02020603050405020304" pitchFamily="18" charset="0"/>
                  </a:rPr>
                  <a:t>基本思路</a:t>
                </a:r>
                <a:r>
                  <a:rPr lang="zh-CN" altLang="en-US" sz="2800" dirty="0">
                    <a:solidFill>
                      <a:srgbClr val="000000"/>
                    </a:solidFill>
                    <a:effectLst/>
                    <a:latin typeface="Adobe 楷体 Std R" panose="02020400000000000000" pitchFamily="18" charset="-122"/>
                    <a:cs typeface="Times New Roman" panose="02020603050405020304" pitchFamily="18" charset="0"/>
                  </a:rPr>
                  <a:t>：</a:t>
                </a:r>
                <a:r>
                  <a:rPr lang="zh-CN" altLang="zh-CN" sz="2800" dirty="0">
                    <a:solidFill>
                      <a:srgbClr val="000000"/>
                    </a:solidFill>
                    <a:effectLst/>
                    <a:latin typeface="Adobe 楷体 Std R" panose="02020400000000000000" pitchFamily="18" charset="-122"/>
                    <a:cs typeface="Times New Roman" panose="02020603050405020304" pitchFamily="18" charset="0"/>
                  </a:rPr>
                  <a:t>利用现有的可交易资产价格计算出状态价格，再利用状态价格算出期权价格。</a:t>
                </a:r>
              </a:p>
            </p:txBody>
          </p:sp>
        </mc:Choice>
        <mc:Fallback xmlns="">
          <p:sp>
            <p:nvSpPr>
              <p:cNvPr id="3" name="内容占位符 2">
                <a:extLst>
                  <a:ext uri="{FF2B5EF4-FFF2-40B4-BE49-F238E27FC236}">
                    <a16:creationId xmlns:a16="http://schemas.microsoft.com/office/drawing/2014/main" id="{8FD91FD0-1272-41D5-9488-7213EC4EDC39}"/>
                  </a:ext>
                </a:extLst>
              </p:cNvPr>
              <p:cNvSpPr>
                <a:spLocks noGrp="1" noRot="1" noChangeAspect="1" noMove="1" noResize="1" noEditPoints="1" noAdjustHandles="1" noChangeArrowheads="1" noChangeShapeType="1" noTextEdit="1"/>
              </p:cNvSpPr>
              <p:nvPr>
                <p:ph idx="1"/>
              </p:nvPr>
            </p:nvSpPr>
            <p:spPr>
              <a:blipFill>
                <a:blip r:embed="rId2"/>
                <a:stretch>
                  <a:fillRect t="-1294"/>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CF7C3543-5751-418C-B742-4FDB03FAE483}"/>
              </a:ext>
            </a:extLst>
          </p:cNvPr>
          <p:cNvSpPr>
            <a:spLocks noGrp="1"/>
          </p:cNvSpPr>
          <p:nvPr>
            <p:ph type="sldNum" sz="quarter" idx="12"/>
          </p:nvPr>
        </p:nvSpPr>
        <p:spPr/>
        <p:txBody>
          <a:bodyPr/>
          <a:lstStyle/>
          <a:p>
            <a:fld id="{0C913308-F349-4B6D-A68A-DD1791B4A57B}" type="slidenum">
              <a:rPr lang="zh-CN" altLang="en-US" smtClean="0"/>
              <a:t>31</a:t>
            </a:fld>
            <a:endParaRPr lang="zh-CN" altLang="en-US" dirty="0"/>
          </a:p>
        </p:txBody>
      </p:sp>
    </p:spTree>
    <p:extLst>
      <p:ext uri="{BB962C8B-B14F-4D97-AF65-F5344CB8AC3E}">
        <p14:creationId xmlns:p14="http://schemas.microsoft.com/office/powerpoint/2010/main" val="38529279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B0CA33-FBFC-4289-882A-132D26F9626F}"/>
              </a:ext>
            </a:extLst>
          </p:cNvPr>
          <p:cNvSpPr>
            <a:spLocks noGrp="1"/>
          </p:cNvSpPr>
          <p:nvPr>
            <p:ph type="title"/>
          </p:nvPr>
        </p:nvSpPr>
        <p:spPr/>
        <p:txBody>
          <a:bodyPr/>
          <a:lstStyle/>
          <a:p>
            <a:r>
              <a:rPr lang="zh-CN" altLang="en-US" dirty="0"/>
              <a:t>状态价格定价法基本步骤</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6B9F7C26-4D97-4A34-8B9D-65B3CA0DC904}"/>
                  </a:ext>
                </a:extLst>
              </p:cNvPr>
              <p:cNvSpPr>
                <a:spLocks noGrp="1"/>
              </p:cNvSpPr>
              <p:nvPr>
                <p:ph idx="1"/>
              </p:nvPr>
            </p:nvSpPr>
            <p:spPr>
              <a:xfrm>
                <a:off x="422176" y="1179587"/>
                <a:ext cx="8398296" cy="5345757"/>
              </a:xfrm>
            </p:spPr>
            <p:txBody>
              <a:bodyPr>
                <a:normAutofit/>
              </a:bodyPr>
              <a:lstStyle/>
              <a:p>
                <a:pPr indent="266700">
                  <a:lnSpc>
                    <a:spcPct val="120000"/>
                  </a:lnSpc>
                  <a:spcAft>
                    <a:spcPts val="0"/>
                  </a:spcAft>
                </a:pPr>
                <a:r>
                  <a:rPr lang="zh-CN" altLang="zh-CN" sz="2000" b="1" dirty="0">
                    <a:solidFill>
                      <a:srgbClr val="000000"/>
                    </a:solidFill>
                    <a:effectLst/>
                    <a:latin typeface="Adobe 楷体 Std R" panose="02020400000000000000" pitchFamily="18" charset="-122"/>
                    <a:cs typeface="Times New Roman" panose="02020603050405020304" pitchFamily="18" charset="0"/>
                  </a:rPr>
                  <a:t>第一步</a:t>
                </a:r>
                <a:r>
                  <a:rPr lang="zh-CN" altLang="en-US" sz="2000" b="1" dirty="0">
                    <a:solidFill>
                      <a:srgbClr val="000000"/>
                    </a:solidFill>
                    <a:effectLst/>
                    <a:latin typeface="Adobe 楷体 Std R" panose="02020400000000000000" pitchFamily="18" charset="-122"/>
                    <a:cs typeface="Times New Roman" panose="02020603050405020304" pitchFamily="18" charset="0"/>
                  </a:rPr>
                  <a:t>：</a:t>
                </a:r>
                <a:r>
                  <a:rPr lang="zh-CN" altLang="zh-CN" sz="2000" b="1" dirty="0">
                    <a:solidFill>
                      <a:srgbClr val="000000"/>
                    </a:solidFill>
                    <a:effectLst/>
                    <a:latin typeface="Adobe 楷体 Std R" panose="02020400000000000000" pitchFamily="18" charset="-122"/>
                    <a:cs typeface="Times New Roman" panose="02020603050405020304" pitchFamily="18" charset="0"/>
                  </a:rPr>
                  <a:t>利用现有可交易资产计算出状态价格。</a:t>
                </a:r>
                <a:r>
                  <a:rPr lang="zh-CN" altLang="zh-CN" sz="2000" dirty="0">
                    <a:solidFill>
                      <a:srgbClr val="000000"/>
                    </a:solidFill>
                    <a:effectLst/>
                    <a:latin typeface="Adobe 楷体 Std R" panose="02020400000000000000" pitchFamily="18" charset="-122"/>
                    <a:cs typeface="Times New Roman" panose="02020603050405020304" pitchFamily="18" charset="0"/>
                  </a:rPr>
                  <a:t>由于</a:t>
                </a:r>
                <a:r>
                  <a:rPr lang="en-US" altLang="zh-CN" sz="2000" dirty="0">
                    <a:solidFill>
                      <a:srgbClr val="000000"/>
                    </a:solidFill>
                    <a:effectLst/>
                    <a:latin typeface="Adobe 楷体 Std R" panose="02020400000000000000" pitchFamily="18" charset="-122"/>
                    <a:cs typeface="Times New Roman" panose="02020603050405020304" pitchFamily="18" charset="0"/>
                  </a:rPr>
                  <a:t>A</a:t>
                </a:r>
                <a:r>
                  <a:rPr lang="zh-CN" altLang="zh-CN" sz="2000" dirty="0">
                    <a:solidFill>
                      <a:srgbClr val="000000"/>
                    </a:solidFill>
                    <a:effectLst/>
                    <a:latin typeface="Adobe 楷体 Std R" panose="02020400000000000000" pitchFamily="18" charset="-122"/>
                    <a:cs typeface="Times New Roman" panose="02020603050405020304" pitchFamily="18" charset="0"/>
                  </a:rPr>
                  <a:t>可以看作是由</a:t>
                </a:r>
                <a:r>
                  <a:rPr lang="en-US" altLang="zh-CN" sz="2000" dirty="0">
                    <a:solidFill>
                      <a:srgbClr val="000000"/>
                    </a:solidFill>
                    <a:effectLst/>
                    <a:latin typeface="Adobe 楷体 Std R" panose="02020400000000000000" pitchFamily="18" charset="-122"/>
                    <a:cs typeface="Times New Roman" panose="02020603050405020304" pitchFamily="18" charset="0"/>
                  </a:rPr>
                  <a:t>10</a:t>
                </a:r>
                <a:r>
                  <a:rPr lang="zh-CN" altLang="zh-CN" sz="2000" dirty="0">
                    <a:solidFill>
                      <a:srgbClr val="000000"/>
                    </a:solidFill>
                    <a:effectLst/>
                    <a:latin typeface="Adobe 楷体 Std R" panose="02020400000000000000" pitchFamily="18" charset="-122"/>
                    <a:cs typeface="Times New Roman" panose="02020603050405020304" pitchFamily="18" charset="0"/>
                  </a:rPr>
                  <a:t>份状态证券</a:t>
                </a:r>
                <a:r>
                  <a:rPr lang="en-US" altLang="zh-CN" sz="2000" dirty="0">
                    <a:solidFill>
                      <a:srgbClr val="000000"/>
                    </a:solidFill>
                    <a:effectLst/>
                    <a:latin typeface="Adobe 楷体 Std R" panose="02020400000000000000" pitchFamily="18" charset="-122"/>
                    <a:cs typeface="Times New Roman" panose="02020603050405020304" pitchFamily="18" charset="0"/>
                  </a:rPr>
                  <a:t>1</a:t>
                </a:r>
                <a:r>
                  <a:rPr lang="zh-CN" altLang="zh-CN" sz="2000" dirty="0">
                    <a:solidFill>
                      <a:srgbClr val="000000"/>
                    </a:solidFill>
                    <a:effectLst/>
                    <a:latin typeface="Adobe 楷体 Std R" panose="02020400000000000000" pitchFamily="18" charset="-122"/>
                    <a:cs typeface="Times New Roman" panose="02020603050405020304" pitchFamily="18" charset="0"/>
                  </a:rPr>
                  <a:t>和</a:t>
                </a:r>
                <a:r>
                  <a:rPr lang="en-US" altLang="zh-CN" sz="2000" dirty="0">
                    <a:solidFill>
                      <a:srgbClr val="000000"/>
                    </a:solidFill>
                    <a:effectLst/>
                    <a:latin typeface="Adobe 楷体 Std R" panose="02020400000000000000" pitchFamily="18" charset="-122"/>
                    <a:cs typeface="Times New Roman" panose="02020603050405020304" pitchFamily="18" charset="0"/>
                  </a:rPr>
                  <a:t>8</a:t>
                </a:r>
                <a:r>
                  <a:rPr lang="zh-CN" altLang="zh-CN" sz="2000" dirty="0">
                    <a:solidFill>
                      <a:srgbClr val="000000"/>
                    </a:solidFill>
                    <a:effectLst/>
                    <a:latin typeface="Adobe 楷体 Std R" panose="02020400000000000000" pitchFamily="18" charset="-122"/>
                    <a:cs typeface="Times New Roman" panose="02020603050405020304" pitchFamily="18" charset="0"/>
                  </a:rPr>
                  <a:t>份状态证券</a:t>
                </a:r>
                <a:r>
                  <a:rPr lang="en-US" altLang="zh-CN" sz="2000" dirty="0">
                    <a:solidFill>
                      <a:srgbClr val="000000"/>
                    </a:solidFill>
                    <a:effectLst/>
                    <a:latin typeface="Adobe 楷体 Std R" panose="02020400000000000000" pitchFamily="18" charset="-122"/>
                    <a:cs typeface="Times New Roman" panose="02020603050405020304" pitchFamily="18" charset="0"/>
                  </a:rPr>
                  <a:t>2</a:t>
                </a:r>
                <a:r>
                  <a:rPr lang="zh-CN" altLang="zh-CN" sz="2000" dirty="0">
                    <a:solidFill>
                      <a:srgbClr val="000000"/>
                    </a:solidFill>
                    <a:effectLst/>
                    <a:latin typeface="Adobe 楷体 Std R" panose="02020400000000000000" pitchFamily="18" charset="-122"/>
                    <a:cs typeface="Times New Roman" panose="02020603050405020304" pitchFamily="18" charset="0"/>
                  </a:rPr>
                  <a:t>组成的组合，根据无套利假设，我们可以利用市场上现有的可交易资产</a:t>
                </a:r>
                <a:r>
                  <a:rPr lang="en-US" altLang="zh-CN" sz="2000" dirty="0">
                    <a:solidFill>
                      <a:srgbClr val="000000"/>
                    </a:solidFill>
                    <a:effectLst/>
                    <a:latin typeface="Adobe 楷体 Std R" panose="02020400000000000000" pitchFamily="18" charset="-122"/>
                    <a:cs typeface="Times New Roman" panose="02020603050405020304" pitchFamily="18" charset="0"/>
                  </a:rPr>
                  <a:t>A</a:t>
                </a:r>
                <a:r>
                  <a:rPr lang="zh-CN" altLang="zh-CN" sz="2000" dirty="0">
                    <a:solidFill>
                      <a:srgbClr val="000000"/>
                    </a:solidFill>
                    <a:effectLst/>
                    <a:latin typeface="Adobe 楷体 Std R" panose="02020400000000000000" pitchFamily="18" charset="-122"/>
                    <a:cs typeface="Times New Roman" panose="02020603050405020304" pitchFamily="18" charset="0"/>
                  </a:rPr>
                  <a:t>和</a:t>
                </a:r>
                <a:r>
                  <a:rPr lang="en-US" altLang="zh-CN" sz="2000" dirty="0">
                    <a:solidFill>
                      <a:srgbClr val="000000"/>
                    </a:solidFill>
                    <a:effectLst/>
                    <a:latin typeface="Adobe 楷体 Std R" panose="02020400000000000000" pitchFamily="18" charset="-122"/>
                    <a:cs typeface="Times New Roman" panose="02020603050405020304" pitchFamily="18" charset="0"/>
                  </a:rPr>
                  <a:t>B</a:t>
                </a:r>
                <a:r>
                  <a:rPr lang="zh-CN" altLang="zh-CN" sz="2000" dirty="0">
                    <a:solidFill>
                      <a:srgbClr val="000000"/>
                    </a:solidFill>
                    <a:effectLst/>
                    <a:latin typeface="Adobe 楷体 Std R" panose="02020400000000000000" pitchFamily="18" charset="-122"/>
                    <a:cs typeface="Times New Roman" panose="02020603050405020304" pitchFamily="18" charset="0"/>
                  </a:rPr>
                  <a:t>的价格，得到如下方程组：</a:t>
                </a:r>
              </a:p>
              <a:p>
                <a:pPr marL="266700" indent="0">
                  <a:lnSpc>
                    <a:spcPct val="120000"/>
                  </a:lnSpc>
                  <a:spcAft>
                    <a:spcPts val="0"/>
                  </a:spcAft>
                  <a:buNone/>
                </a:pPr>
                <a14:m>
                  <m:oMathPara xmlns:m="http://schemas.openxmlformats.org/officeDocument/2006/math">
                    <m:oMathParaPr>
                      <m:jc m:val="centerGroup"/>
                    </m:oMathParaPr>
                    <m:oMath xmlns:m="http://schemas.openxmlformats.org/officeDocument/2006/math">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10</m:t>
                      </m:r>
                      <m:sSub>
                        <m:sSubPr>
                          <m:ctrlPr>
                            <a:rPr lang="zh-CN" altLang="zh-CN" sz="2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𝜋</m:t>
                          </m:r>
                        </m:e>
                        <m: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1</m:t>
                          </m:r>
                        </m:sub>
                      </m:s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+8</m:t>
                      </m:r>
                      <m:sSub>
                        <m:sSubPr>
                          <m:ctrlPr>
                            <a:rPr lang="zh-CN" altLang="zh-CN" sz="2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𝜋</m:t>
                          </m:r>
                        </m:e>
                        <m: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2</m:t>
                          </m:r>
                        </m:sub>
                      </m:s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+0</m:t>
                      </m:r>
                      <m:sSub>
                        <m:sSubPr>
                          <m:ctrlPr>
                            <a:rPr lang="zh-CN" altLang="zh-CN" sz="2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𝜋</m:t>
                          </m:r>
                        </m:e>
                        <m: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3</m:t>
                          </m:r>
                        </m:sub>
                      </m:s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=8</m:t>
                      </m:r>
                    </m:oMath>
                  </m:oMathPara>
                </a14:m>
                <a:endParaRPr lang="zh-CN" altLang="zh-CN" sz="2000" dirty="0">
                  <a:solidFill>
                    <a:srgbClr val="000000"/>
                  </a:solidFill>
                  <a:effectLst/>
                  <a:latin typeface="Adobe 楷体 Std R" panose="02020400000000000000" pitchFamily="18" charset="-122"/>
                  <a:cs typeface="Times New Roman" panose="02020603050405020304" pitchFamily="18" charset="0"/>
                </a:endParaRPr>
              </a:p>
              <a:p>
                <a:pPr marL="266700" indent="0">
                  <a:lnSpc>
                    <a:spcPct val="120000"/>
                  </a:lnSpc>
                  <a:spcAft>
                    <a:spcPts val="0"/>
                  </a:spcAft>
                  <a:buNone/>
                </a:pPr>
                <a14:m>
                  <m:oMathPara xmlns:m="http://schemas.openxmlformats.org/officeDocument/2006/math">
                    <m:oMathParaPr>
                      <m:jc m:val="centerGroup"/>
                    </m:oMathParaPr>
                    <m:oMath xmlns:m="http://schemas.openxmlformats.org/officeDocument/2006/math">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8</m:t>
                      </m:r>
                      <m:sSub>
                        <m:sSubPr>
                          <m:ctrlPr>
                            <a:rPr lang="zh-CN" altLang="zh-CN" sz="2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𝜋</m:t>
                          </m:r>
                        </m:e>
                        <m: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1</m:t>
                          </m:r>
                        </m:sub>
                      </m:s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+12</m:t>
                      </m:r>
                      <m:sSub>
                        <m:sSubPr>
                          <m:ctrlPr>
                            <a:rPr lang="zh-CN" altLang="zh-CN" sz="2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𝜋</m:t>
                          </m:r>
                        </m:e>
                        <m: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2</m:t>
                          </m:r>
                        </m:sub>
                      </m:s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+0</m:t>
                      </m:r>
                      <m:sSub>
                        <m:sSubPr>
                          <m:ctrlPr>
                            <a:rPr lang="zh-CN" altLang="zh-CN" sz="2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𝜋</m:t>
                          </m:r>
                        </m:e>
                        <m: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3</m:t>
                          </m:r>
                        </m:sub>
                      </m:s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=9</m:t>
                      </m:r>
                    </m:oMath>
                  </m:oMathPara>
                </a14:m>
                <a:endParaRPr lang="zh-CN" altLang="zh-CN" sz="2000" dirty="0">
                  <a:solidFill>
                    <a:srgbClr val="000000"/>
                  </a:solidFill>
                  <a:effectLst/>
                  <a:latin typeface="Adobe 楷体 Std R" panose="02020400000000000000" pitchFamily="18" charset="-122"/>
                  <a:cs typeface="Times New Roman" panose="02020603050405020304" pitchFamily="18" charset="0"/>
                </a:endParaRPr>
              </a:p>
              <a:p>
                <a:pPr marL="0" indent="0">
                  <a:lnSpc>
                    <a:spcPct val="120000"/>
                  </a:lnSpc>
                  <a:spcAft>
                    <a:spcPts val="0"/>
                  </a:spcAft>
                  <a:buNone/>
                </a:pPr>
                <a:r>
                  <a:rPr lang="en-US" altLang="zh-CN" sz="2000" dirty="0">
                    <a:solidFill>
                      <a:srgbClr val="000000"/>
                    </a:solidFill>
                    <a:effectLst/>
                    <a:latin typeface="Adobe 楷体 Std R" panose="02020400000000000000" pitchFamily="18" charset="-122"/>
                    <a:cs typeface="Times New Roman" panose="02020603050405020304" pitchFamily="18" charset="0"/>
                  </a:rPr>
                  <a:t>         </a:t>
                </a:r>
                <a:r>
                  <a:rPr lang="zh-CN" altLang="zh-CN" sz="2000" dirty="0">
                    <a:solidFill>
                      <a:srgbClr val="000000"/>
                    </a:solidFill>
                    <a:effectLst/>
                    <a:latin typeface="Adobe 楷体 Std R" panose="02020400000000000000" pitchFamily="18" charset="-122"/>
                    <a:cs typeface="Times New Roman" panose="02020603050405020304" pitchFamily="18" charset="0"/>
                  </a:rPr>
                  <a:t>求解可得：</a:t>
                </a:r>
                <a14:m>
                  <m:oMath xmlns:m="http://schemas.openxmlformats.org/officeDocument/2006/math">
                    <m:sSub>
                      <m:sSubPr>
                        <m:ctrlPr>
                          <a:rPr lang="zh-CN" altLang="zh-CN" sz="2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𝜋</m:t>
                        </m:r>
                      </m:e>
                      <m: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1</m:t>
                        </m:r>
                      </m:sub>
                    </m:s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m:t>
                    </m:r>
                    <m:f>
                      <m:fPr>
                        <m:ctrlPr>
                          <a:rPr lang="zh-CN" altLang="zh-CN" sz="2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3</m:t>
                        </m:r>
                      </m:num>
                      <m:den>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7</m:t>
                        </m:r>
                      </m:den>
                    </m:f>
                  </m:oMath>
                </a14:m>
                <a:r>
                  <a:rPr lang="zh-CN" altLang="zh-CN" sz="2000" dirty="0">
                    <a:solidFill>
                      <a:srgbClr val="000000"/>
                    </a:solidFill>
                    <a:effectLst/>
                    <a:latin typeface="Adobe 楷体 Std R" panose="02020400000000000000" pitchFamily="18" charset="-122"/>
                    <a:cs typeface="Times New Roman" panose="02020603050405020304" pitchFamily="18" charset="0"/>
                  </a:rPr>
                  <a:t>，</a:t>
                </a:r>
                <a14:m>
                  <m:oMath xmlns:m="http://schemas.openxmlformats.org/officeDocument/2006/math">
                    <m:sSub>
                      <m:sSubPr>
                        <m:ctrlPr>
                          <a:rPr lang="zh-CN" altLang="zh-CN" sz="2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𝜋</m:t>
                        </m:r>
                      </m:e>
                      <m: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2</m:t>
                        </m:r>
                      </m:sub>
                    </m:s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m:t>
                    </m:r>
                    <m:f>
                      <m:fPr>
                        <m:ctrlPr>
                          <a:rPr lang="zh-CN" altLang="zh-CN" sz="2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13</m:t>
                        </m:r>
                      </m:num>
                      <m:den>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28</m:t>
                        </m:r>
                      </m:den>
                    </m:f>
                  </m:oMath>
                </a14:m>
                <a:r>
                  <a:rPr lang="zh-CN" altLang="zh-CN" sz="2000" dirty="0">
                    <a:solidFill>
                      <a:srgbClr val="000000"/>
                    </a:solidFill>
                    <a:effectLst/>
                    <a:latin typeface="Adobe 楷体 Std R" panose="02020400000000000000" pitchFamily="18" charset="-122"/>
                    <a:cs typeface="Times New Roman" panose="02020603050405020304" pitchFamily="18" charset="0"/>
                  </a:rPr>
                  <a:t>。</a:t>
                </a:r>
              </a:p>
              <a:p>
                <a:pPr indent="266700">
                  <a:lnSpc>
                    <a:spcPct val="120000"/>
                  </a:lnSpc>
                  <a:spcAft>
                    <a:spcPts val="0"/>
                  </a:spcAft>
                </a:pPr>
                <a:r>
                  <a:rPr lang="zh-CN" altLang="zh-CN" sz="2000" b="1" dirty="0">
                    <a:solidFill>
                      <a:srgbClr val="000000"/>
                    </a:solidFill>
                    <a:effectLst/>
                    <a:latin typeface="Adobe 楷体 Std R" panose="02020400000000000000" pitchFamily="18" charset="-122"/>
                    <a:cs typeface="Times New Roman" panose="02020603050405020304" pitchFamily="18" charset="0"/>
                  </a:rPr>
                  <a:t>第二步，利用状态价格计算期权价格。</a:t>
                </a:r>
                <a:r>
                  <a:rPr lang="zh-CN" altLang="zh-CN" sz="2000" dirty="0">
                    <a:solidFill>
                      <a:srgbClr val="000000"/>
                    </a:solidFill>
                    <a:effectLst/>
                    <a:latin typeface="Adobe 楷体 Std R" panose="02020400000000000000" pitchFamily="18" charset="-122"/>
                    <a:cs typeface="Times New Roman" panose="02020603050405020304" pitchFamily="18" charset="0"/>
                  </a:rPr>
                  <a:t>由于该期权可以看作是</a:t>
                </a:r>
                <a:r>
                  <a:rPr lang="en-US" altLang="zh-CN" sz="2000" dirty="0">
                    <a:solidFill>
                      <a:srgbClr val="000000"/>
                    </a:solidFill>
                    <a:effectLst/>
                    <a:latin typeface="Adobe 楷体 Std R" panose="02020400000000000000" pitchFamily="18" charset="-122"/>
                    <a:cs typeface="Times New Roman" panose="02020603050405020304" pitchFamily="18" charset="0"/>
                  </a:rPr>
                  <a:t>3</a:t>
                </a:r>
                <a:r>
                  <a:rPr lang="zh-CN" altLang="zh-CN" sz="2000" dirty="0">
                    <a:solidFill>
                      <a:srgbClr val="000000"/>
                    </a:solidFill>
                    <a:effectLst/>
                    <a:latin typeface="Adobe 楷体 Std R" panose="02020400000000000000" pitchFamily="18" charset="-122"/>
                    <a:cs typeface="Times New Roman" panose="02020603050405020304" pitchFamily="18" charset="0"/>
                  </a:rPr>
                  <a:t>份状态证券</a:t>
                </a:r>
                <a:r>
                  <a:rPr lang="en-US" altLang="zh-CN" sz="2000" dirty="0">
                    <a:solidFill>
                      <a:srgbClr val="000000"/>
                    </a:solidFill>
                    <a:effectLst/>
                    <a:latin typeface="Adobe 楷体 Std R" panose="02020400000000000000" pitchFamily="18" charset="-122"/>
                    <a:cs typeface="Times New Roman" panose="02020603050405020304" pitchFamily="18" charset="0"/>
                  </a:rPr>
                  <a:t>1</a:t>
                </a:r>
                <a:r>
                  <a:rPr lang="zh-CN" altLang="zh-CN" sz="2000" dirty="0">
                    <a:solidFill>
                      <a:srgbClr val="000000"/>
                    </a:solidFill>
                    <a:effectLst/>
                    <a:latin typeface="Adobe 楷体 Std R" panose="02020400000000000000" pitchFamily="18" charset="-122"/>
                    <a:cs typeface="Times New Roman" panose="02020603050405020304" pitchFamily="18" charset="0"/>
                  </a:rPr>
                  <a:t>和</a:t>
                </a:r>
                <a:r>
                  <a:rPr lang="en-US" altLang="zh-CN" sz="2000" dirty="0">
                    <a:solidFill>
                      <a:srgbClr val="000000"/>
                    </a:solidFill>
                    <a:effectLst/>
                    <a:latin typeface="Adobe 楷体 Std R" panose="02020400000000000000" pitchFamily="18" charset="-122"/>
                    <a:cs typeface="Times New Roman" panose="02020603050405020304" pitchFamily="18" charset="0"/>
                  </a:rPr>
                  <a:t>1</a:t>
                </a:r>
                <a:r>
                  <a:rPr lang="zh-CN" altLang="zh-CN" sz="2000" dirty="0">
                    <a:solidFill>
                      <a:srgbClr val="000000"/>
                    </a:solidFill>
                    <a:effectLst/>
                    <a:latin typeface="Adobe 楷体 Std R" panose="02020400000000000000" pitchFamily="18" charset="-122"/>
                    <a:cs typeface="Times New Roman" panose="02020603050405020304" pitchFamily="18" charset="0"/>
                  </a:rPr>
                  <a:t>份状态证券</a:t>
                </a:r>
                <a:r>
                  <a:rPr lang="en-US" altLang="zh-CN" sz="2000" dirty="0">
                    <a:solidFill>
                      <a:srgbClr val="000000"/>
                    </a:solidFill>
                    <a:effectLst/>
                    <a:latin typeface="Adobe 楷体 Std R" panose="02020400000000000000" pitchFamily="18" charset="-122"/>
                    <a:cs typeface="Times New Roman" panose="02020603050405020304" pitchFamily="18" charset="0"/>
                  </a:rPr>
                  <a:t>2</a:t>
                </a:r>
                <a:r>
                  <a:rPr lang="zh-CN" altLang="zh-CN" sz="2000" dirty="0">
                    <a:solidFill>
                      <a:srgbClr val="000000"/>
                    </a:solidFill>
                    <a:effectLst/>
                    <a:latin typeface="Adobe 楷体 Std R" panose="02020400000000000000" pitchFamily="18" charset="-122"/>
                    <a:cs typeface="Times New Roman" panose="02020603050405020304" pitchFamily="18" charset="0"/>
                  </a:rPr>
                  <a:t>构成的组合，因此我们可以利用状态证券</a:t>
                </a:r>
                <a:r>
                  <a:rPr lang="en-US" altLang="zh-CN" sz="2000" dirty="0">
                    <a:solidFill>
                      <a:srgbClr val="000000"/>
                    </a:solidFill>
                    <a:effectLst/>
                    <a:latin typeface="Adobe 楷体 Std R" panose="02020400000000000000" pitchFamily="18" charset="-122"/>
                    <a:cs typeface="Times New Roman" panose="02020603050405020304" pitchFamily="18" charset="0"/>
                  </a:rPr>
                  <a:t>1</a:t>
                </a:r>
                <a:r>
                  <a:rPr lang="zh-CN" altLang="zh-CN" sz="2000" dirty="0">
                    <a:solidFill>
                      <a:srgbClr val="000000"/>
                    </a:solidFill>
                    <a:effectLst/>
                    <a:latin typeface="Adobe 楷体 Std R" panose="02020400000000000000" pitchFamily="18" charset="-122"/>
                    <a:cs typeface="Times New Roman" panose="02020603050405020304" pitchFamily="18" charset="0"/>
                  </a:rPr>
                  <a:t>和</a:t>
                </a:r>
                <a:r>
                  <a:rPr lang="en-US" altLang="zh-CN" sz="2000" dirty="0">
                    <a:solidFill>
                      <a:srgbClr val="000000"/>
                    </a:solidFill>
                    <a:effectLst/>
                    <a:latin typeface="Adobe 楷体 Std R" panose="02020400000000000000" pitchFamily="18" charset="-122"/>
                    <a:cs typeface="Times New Roman" panose="02020603050405020304" pitchFamily="18" charset="0"/>
                  </a:rPr>
                  <a:t>2</a:t>
                </a:r>
                <a:r>
                  <a:rPr lang="zh-CN" altLang="zh-CN" sz="2000" dirty="0">
                    <a:solidFill>
                      <a:srgbClr val="000000"/>
                    </a:solidFill>
                    <a:effectLst/>
                    <a:latin typeface="Adobe 楷体 Std R" panose="02020400000000000000" pitchFamily="18" charset="-122"/>
                    <a:cs typeface="Times New Roman" panose="02020603050405020304" pitchFamily="18" charset="0"/>
                  </a:rPr>
                  <a:t>的价格算出期权价格：</a:t>
                </a:r>
              </a:p>
              <a:p>
                <a:pPr marL="266700" indent="0">
                  <a:lnSpc>
                    <a:spcPct val="120000"/>
                  </a:lnSpc>
                  <a:spcAft>
                    <a:spcPts val="0"/>
                  </a:spcAft>
                  <a:buNone/>
                </a:pPr>
                <a14:m>
                  <m:oMathPara xmlns:m="http://schemas.openxmlformats.org/officeDocument/2006/math">
                    <m:oMathParaPr>
                      <m:jc m:val="centerGroup"/>
                    </m:oMathParaPr>
                    <m:oMath xmlns:m="http://schemas.openxmlformats.org/officeDocument/2006/math">
                      <m:r>
                        <m:rPr>
                          <m:sty m:val="p"/>
                        </m:rPr>
                        <a:rPr lang="en-US" altLang="zh-CN" sz="2000">
                          <a:solidFill>
                            <a:srgbClr val="000000"/>
                          </a:solidFill>
                          <a:effectLst/>
                          <a:latin typeface="Cambria Math" panose="02040503050406030204" pitchFamily="18" charset="0"/>
                          <a:ea typeface="方正书宋_GBK"/>
                          <a:cs typeface="Times New Roman" panose="02020603050405020304" pitchFamily="18" charset="0"/>
                        </a:rPr>
                        <m:t>c</m:t>
                      </m:r>
                      <m:r>
                        <a:rPr lang="en-US" altLang="zh-CN" sz="2000">
                          <a:solidFill>
                            <a:srgbClr val="000000"/>
                          </a:solidFill>
                          <a:effectLst/>
                          <a:latin typeface="Cambria Math" panose="02040503050406030204" pitchFamily="18" charset="0"/>
                          <a:ea typeface="方正书宋_GBK"/>
                          <a:cs typeface="Times New Roman" panose="02020603050405020304" pitchFamily="18" charset="0"/>
                        </a:rPr>
                        <m:t>=3×</m:t>
                      </m:r>
                      <m:f>
                        <m:fPr>
                          <m:ctrlPr>
                            <a:rPr lang="zh-CN" altLang="zh-CN" sz="2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3</m:t>
                          </m:r>
                        </m:num>
                        <m:den>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7</m:t>
                          </m:r>
                        </m:den>
                      </m:f>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+1×</m:t>
                      </m:r>
                      <m:f>
                        <m:fPr>
                          <m:ctrlPr>
                            <a:rPr lang="zh-CN" altLang="zh-CN" sz="2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13</m:t>
                          </m:r>
                        </m:num>
                        <m:den>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28</m:t>
                          </m:r>
                        </m:den>
                      </m:f>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+0×</m:t>
                      </m:r>
                      <m:sSub>
                        <m:sSubPr>
                          <m:ctrlPr>
                            <a:rPr lang="zh-CN" altLang="zh-CN" sz="2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𝜋</m:t>
                          </m:r>
                        </m:e>
                        <m: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3</m:t>
                          </m:r>
                        </m:sub>
                      </m:sSub>
                      <m:r>
                        <a:rPr lang="en-US" altLang="zh-CN" sz="2000" i="1">
                          <a:solidFill>
                            <a:srgbClr val="000000"/>
                          </a:solidFill>
                          <a:effectLst/>
                          <a:latin typeface="Cambria Math" panose="02040503050406030204" pitchFamily="18" charset="0"/>
                          <a:ea typeface="方正书宋_GBK"/>
                          <a:cs typeface="Times New Roman" panose="02020603050405020304" pitchFamily="18" charset="0"/>
                        </a:rPr>
                        <m:t>=1.75</m:t>
                      </m:r>
                    </m:oMath>
                  </m:oMathPara>
                </a14:m>
                <a:endParaRPr lang="zh-CN" altLang="zh-CN" sz="2000" dirty="0">
                  <a:solidFill>
                    <a:srgbClr val="000000"/>
                  </a:solidFill>
                  <a:effectLst/>
                  <a:latin typeface="Adobe 楷体 Std R" panose="02020400000000000000" pitchFamily="18" charset="-122"/>
                  <a:cs typeface="Times New Roman" panose="02020603050405020304" pitchFamily="18" charset="0"/>
                </a:endParaRPr>
              </a:p>
              <a:p>
                <a:endParaRPr lang="zh-CN" altLang="en-US" dirty="0"/>
              </a:p>
            </p:txBody>
          </p:sp>
        </mc:Choice>
        <mc:Fallback xmlns="">
          <p:sp>
            <p:nvSpPr>
              <p:cNvPr id="3" name="内容占位符 2">
                <a:extLst>
                  <a:ext uri="{FF2B5EF4-FFF2-40B4-BE49-F238E27FC236}">
                    <a16:creationId xmlns:a16="http://schemas.microsoft.com/office/drawing/2014/main" id="{6B9F7C26-4D97-4A34-8B9D-65B3CA0DC904}"/>
                  </a:ext>
                </a:extLst>
              </p:cNvPr>
              <p:cNvSpPr>
                <a:spLocks noGrp="1" noRot="1" noChangeAspect="1" noMove="1" noResize="1" noEditPoints="1" noAdjustHandles="1" noChangeArrowheads="1" noChangeShapeType="1" noTextEdit="1"/>
              </p:cNvSpPr>
              <p:nvPr>
                <p:ph idx="1"/>
              </p:nvPr>
            </p:nvSpPr>
            <p:spPr>
              <a:xfrm>
                <a:off x="422176" y="1179587"/>
                <a:ext cx="8398296" cy="5345757"/>
              </a:xfrm>
              <a:blipFill>
                <a:blip r:embed="rId2"/>
                <a:stretch>
                  <a:fillRect/>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62ECC1B7-E101-4473-A675-CD4716780BF0}"/>
              </a:ext>
            </a:extLst>
          </p:cNvPr>
          <p:cNvSpPr>
            <a:spLocks noGrp="1"/>
          </p:cNvSpPr>
          <p:nvPr>
            <p:ph type="sldNum" sz="quarter" idx="12"/>
          </p:nvPr>
        </p:nvSpPr>
        <p:spPr/>
        <p:txBody>
          <a:bodyPr/>
          <a:lstStyle/>
          <a:p>
            <a:fld id="{0C913308-F349-4B6D-A68A-DD1791B4A57B}" type="slidenum">
              <a:rPr lang="zh-CN" altLang="en-US" smtClean="0"/>
              <a:t>32</a:t>
            </a:fld>
            <a:endParaRPr lang="zh-CN" altLang="en-US" dirty="0"/>
          </a:p>
        </p:txBody>
      </p:sp>
    </p:spTree>
    <p:extLst>
      <p:ext uri="{BB962C8B-B14F-4D97-AF65-F5344CB8AC3E}">
        <p14:creationId xmlns:p14="http://schemas.microsoft.com/office/powerpoint/2010/main" val="28470231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227E85-9061-4FF2-8490-806A59AD85A7}"/>
              </a:ext>
            </a:extLst>
          </p:cNvPr>
          <p:cNvSpPr>
            <a:spLocks noGrp="1"/>
          </p:cNvSpPr>
          <p:nvPr>
            <p:ph type="title"/>
          </p:nvPr>
        </p:nvSpPr>
        <p:spPr/>
        <p:txBody>
          <a:bodyPr/>
          <a:lstStyle/>
          <a:p>
            <a:r>
              <a:rPr lang="zh-CN" altLang="en-US" dirty="0"/>
              <a:t>测度转换</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174647B9-BC57-4B6C-8E8E-66F0FC8E21B4}"/>
                  </a:ext>
                </a:extLst>
              </p:cNvPr>
              <p:cNvSpPr>
                <a:spLocks noGrp="1"/>
              </p:cNvSpPr>
              <p:nvPr>
                <p:ph idx="1"/>
              </p:nvPr>
            </p:nvSpPr>
            <p:spPr/>
            <p:txBody>
              <a:bodyPr>
                <a:normAutofit/>
              </a:bodyPr>
              <a:lstStyle/>
              <a:p>
                <a:r>
                  <a:rPr lang="zh-CN" altLang="en-US" dirty="0"/>
                  <a:t>如果把状态价格分拆成概率</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𝑃</m:t>
                        </m:r>
                      </m:e>
                      <m:sub>
                        <m:r>
                          <a:rPr lang="en-US" altLang="zh-CN" i="1">
                            <a:latin typeface="Cambria Math" panose="02040503050406030204" pitchFamily="18" charset="0"/>
                          </a:rPr>
                          <m:t>𝑖</m:t>
                        </m:r>
                      </m:sub>
                    </m:sSub>
                  </m:oMath>
                </a14:m>
                <a:r>
                  <a:rPr lang="zh-CN" altLang="en-US" dirty="0"/>
                  <a:t>和随机贴现因子</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𝑀</m:t>
                        </m:r>
                      </m:e>
                      <m:sub>
                        <m:r>
                          <a:rPr lang="en-US" altLang="zh-CN" i="1">
                            <a:latin typeface="Cambria Math" panose="02040503050406030204" pitchFamily="18" charset="0"/>
                          </a:rPr>
                          <m:t>𝑖</m:t>
                        </m:r>
                      </m:sub>
                    </m:sSub>
                    <m:r>
                      <a:rPr lang="zh-CN" altLang="en-US" i="1">
                        <a:latin typeface="Cambria Math" panose="02040503050406030204" pitchFamily="18" charset="0"/>
                      </a:rPr>
                      <m:t>的</m:t>
                    </m:r>
                  </m:oMath>
                </a14:m>
                <a:r>
                  <a:rPr lang="zh-CN" altLang="en-US" dirty="0"/>
                  <a:t>乘积</a:t>
                </a:r>
                <a14:m>
                  <m:oMath xmlns:m="http://schemas.openxmlformats.org/officeDocument/2006/math">
                    <m:sSub>
                      <m:sSubPr>
                        <m:ctrlPr>
                          <a:rPr lang="en-US" altLang="zh-CN" i="1" smtClean="0">
                            <a:latin typeface="Cambria Math" panose="02040503050406030204" pitchFamily="18" charset="0"/>
                          </a:rPr>
                        </m:ctrlPr>
                      </m:sSubPr>
                      <m:e>
                        <m:sSub>
                          <m:sSubPr>
                            <m:ctrlPr>
                              <a:rPr lang="en-US" altLang="zh-CN" i="1">
                                <a:latin typeface="Cambria Math" panose="02040503050406030204" pitchFamily="18" charset="0"/>
                              </a:rPr>
                            </m:ctrlPr>
                          </m:sSubPr>
                          <m:e>
                            <m:r>
                              <a:rPr lang="zh-CN" altLang="en-US" i="1">
                                <a:latin typeface="Cambria Math" panose="02040503050406030204" pitchFamily="18" charset="0"/>
                              </a:rPr>
                              <m:t>𝜋</m:t>
                            </m:r>
                          </m:e>
                          <m:sub>
                            <m:r>
                              <a:rPr lang="en-US" altLang="zh-CN" i="1">
                                <a:latin typeface="Cambria Math" panose="02040503050406030204" pitchFamily="18" charset="0"/>
                              </a:rPr>
                              <m:t>𝑖</m:t>
                            </m:r>
                          </m:sub>
                        </m:sSub>
                        <m:r>
                          <a:rPr lang="en-US" altLang="zh-CN" i="1" smtClean="0">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𝑃</m:t>
                            </m:r>
                          </m:e>
                          <m:sub>
                            <m:r>
                              <a:rPr lang="en-US" altLang="zh-CN" i="1">
                                <a:latin typeface="Cambria Math" panose="02040503050406030204" pitchFamily="18" charset="0"/>
                              </a:rPr>
                              <m:t>𝑖</m:t>
                            </m:r>
                          </m:sub>
                        </m:sSub>
                        <m:r>
                          <a:rPr lang="en-US" altLang="zh-CN" b="0" i="1" smtClean="0">
                            <a:latin typeface="Cambria Math" panose="02040503050406030204" pitchFamily="18" charset="0"/>
                          </a:rPr>
                          <m:t>𝑀</m:t>
                        </m:r>
                      </m:e>
                      <m:sub>
                        <m:r>
                          <a:rPr lang="en-US" altLang="zh-CN" b="0" i="1" smtClean="0">
                            <a:latin typeface="Cambria Math" panose="02040503050406030204" pitchFamily="18" charset="0"/>
                          </a:rPr>
                          <m:t>𝑖</m:t>
                        </m:r>
                      </m:sub>
                    </m:sSub>
                  </m:oMath>
                </a14:m>
                <a:r>
                  <a:rPr lang="en-US" altLang="zh-CN" dirty="0"/>
                  <a:t>,</a:t>
                </a:r>
                <a:r>
                  <a:rPr lang="zh-CN" altLang="en-US" dirty="0"/>
                  <a:t> 则有：</a:t>
                </a:r>
                <a:endParaRPr lang="en-US" altLang="zh-CN" dirty="0"/>
              </a:p>
              <a:p>
                <a:pPr marL="0" indent="0" algn="ctr">
                  <a:buNone/>
                </a:pP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0</m:t>
                        </m:r>
                      </m:sub>
                    </m:sSub>
                    <m:r>
                      <a:rPr lang="en-US" altLang="zh-CN" sz="2400">
                        <a:latin typeface="Cambria Math"/>
                      </a:rPr>
                      <m:t>=</m:t>
                    </m:r>
                    <m:nary>
                      <m:naryPr>
                        <m:chr m:val="∑"/>
                        <m:subHide m:val="on"/>
                        <m:supHide m:val="on"/>
                        <m:ctrlPr>
                          <a:rPr lang="en-US" altLang="zh-CN" sz="2400" i="1" dirty="0">
                            <a:latin typeface="Cambria Math" panose="02040503050406030204" pitchFamily="18" charset="0"/>
                          </a:rPr>
                        </m:ctrlPr>
                      </m:naryPr>
                      <m:sub/>
                      <m:sup/>
                      <m:e>
                        <m:sSub>
                          <m:sSubPr>
                            <m:ctrlPr>
                              <a:rPr lang="en-US" altLang="zh-CN" sz="2400" i="1" dirty="0">
                                <a:latin typeface="Cambria Math" panose="02040503050406030204" pitchFamily="18" charset="0"/>
                              </a:rPr>
                            </m:ctrlPr>
                          </m:sSubPr>
                          <m:e>
                            <m:r>
                              <m:rPr>
                                <m:sty m:val="p"/>
                              </m:rPr>
                              <a:rPr lang="en-US" altLang="zh-CN" sz="2400" i="1" dirty="0">
                                <a:latin typeface="Cambria Math" panose="02040503050406030204" pitchFamily="18" charset="0"/>
                              </a:rPr>
                              <m:t>p</m:t>
                            </m:r>
                          </m:e>
                          <m:sub>
                            <m:r>
                              <a:rPr lang="en-US" altLang="zh-CN" sz="2400" i="1" dirty="0">
                                <a:latin typeface="Cambria Math" panose="02040503050406030204" pitchFamily="18" charset="0"/>
                              </a:rPr>
                              <m:t>𝑖</m:t>
                            </m:r>
                          </m:sub>
                        </m:sSub>
                        <m:sSub>
                          <m:sSubPr>
                            <m:ctrlPr>
                              <a:rPr lang="en-US" altLang="zh-CN" sz="2400" i="1" dirty="0">
                                <a:latin typeface="Cambria Math" panose="02040503050406030204" pitchFamily="18" charset="0"/>
                              </a:rPr>
                            </m:ctrlPr>
                          </m:sSubPr>
                          <m:e>
                            <m:sSub>
                              <m:sSubPr>
                                <m:ctrlPr>
                                  <a:rPr lang="en-US" altLang="zh-CN" sz="2400" i="1" dirty="0">
                                    <a:latin typeface="Cambria Math" panose="02040503050406030204" pitchFamily="18" charset="0"/>
                                  </a:rPr>
                                </m:ctrlPr>
                              </m:sSubPr>
                              <m:e>
                                <m:r>
                                  <m:rPr>
                                    <m:sty m:val="p"/>
                                  </m:rPr>
                                  <a:rPr lang="en-US" altLang="zh-CN" sz="2400" i="1" dirty="0">
                                    <a:latin typeface="Cambria Math" panose="02040503050406030204" pitchFamily="18" charset="0"/>
                                  </a:rPr>
                                  <m:t>m</m:t>
                                </m:r>
                              </m:e>
                              <m:sub>
                                <m:r>
                                  <a:rPr lang="en-US" altLang="zh-CN" sz="2400" i="1" dirty="0">
                                    <a:latin typeface="Cambria Math" panose="02040503050406030204" pitchFamily="18" charset="0"/>
                                  </a:rPr>
                                  <m:t>𝑖</m:t>
                                </m:r>
                              </m:sub>
                            </m:sSub>
                            <m:r>
                              <a:rPr lang="en-US" altLang="zh-CN" sz="2400" i="1" dirty="0">
                                <a:latin typeface="Cambria Math" panose="02040503050406030204" pitchFamily="18" charset="0"/>
                              </a:rPr>
                              <m:t>𝑥</m:t>
                            </m:r>
                          </m:e>
                          <m:sub>
                            <m:r>
                              <a:rPr lang="en-US" altLang="zh-CN" sz="2400" i="1" dirty="0">
                                <a:latin typeface="Cambria Math" panose="02040503050406030204" pitchFamily="18" charset="0"/>
                              </a:rPr>
                              <m:t>𝑖</m:t>
                            </m:r>
                          </m:sub>
                        </m:sSub>
                      </m:e>
                    </m:nary>
                    <m:r>
                      <a:rPr lang="en-US" altLang="zh-CN" sz="2400" i="1">
                        <a:latin typeface="Cambria Math"/>
                      </a:rPr>
                      <m:t>=</m:t>
                    </m:r>
                    <m:r>
                      <a:rPr lang="en-US" altLang="zh-CN" sz="2400" i="1">
                        <a:latin typeface="Cambria Math"/>
                      </a:rPr>
                      <m:t>𝐸</m:t>
                    </m:r>
                    <m:d>
                      <m:dPr>
                        <m:ctrlPr>
                          <a:rPr lang="zh-CN" altLang="zh-CN" sz="2400" i="1">
                            <a:latin typeface="Cambria Math" panose="02040503050406030204" pitchFamily="18" charset="0"/>
                          </a:rPr>
                        </m:ctrlPr>
                      </m:dPr>
                      <m:e>
                        <m:r>
                          <a:rPr lang="en-US" altLang="zh-CN" sz="2400" i="1">
                            <a:latin typeface="Cambria Math"/>
                          </a:rPr>
                          <m:t>𝑀𝑋</m:t>
                        </m:r>
                      </m:e>
                    </m:d>
                  </m:oMath>
                </a14:m>
                <a:r>
                  <a:rPr lang="en-US" altLang="zh-CN" sz="2400" dirty="0"/>
                  <a:t>     (1)</a:t>
                </a:r>
              </a:p>
              <a:p>
                <a:r>
                  <a:rPr lang="zh-CN" altLang="zh-CN" dirty="0"/>
                  <a:t>对公式（</a:t>
                </a:r>
                <a:r>
                  <a:rPr lang="en-US" altLang="zh-CN" dirty="0"/>
                  <a:t>1</a:t>
                </a:r>
                <a:r>
                  <a:rPr lang="zh-CN" altLang="zh-CN" dirty="0"/>
                  <a:t>）进行数学变换，可得</a:t>
                </a:r>
                <a:endParaRPr lang="en-US" altLang="zh-CN" dirty="0"/>
              </a:p>
              <a:p>
                <a:pPr marL="0" indent="0">
                  <a:buNone/>
                </a:pPr>
                <a14:m>
                  <m:oMathPara xmlns:m="http://schemas.openxmlformats.org/officeDocument/2006/math">
                    <m:oMathParaPr>
                      <m:jc m:val="centerGroup"/>
                    </m:oMathParaPr>
                    <m:oMath xmlns:m="http://schemas.openxmlformats.org/officeDocument/2006/math">
                      <m:sSub>
                        <m:sSubPr>
                          <m:ctrlPr>
                            <a:rPr lang="en-US" altLang="zh-CN" sz="2400" i="1" smtClean="0">
                              <a:latin typeface="Cambria Math" panose="02040503050406030204" pitchFamily="18" charset="0"/>
                            </a:rPr>
                          </m:ctrlPr>
                        </m:sSubPr>
                        <m:e>
                          <m:r>
                            <a:rPr lang="en-US" altLang="zh-CN" sz="2400" i="1">
                              <a:latin typeface="Cambria Math" panose="02040503050406030204" pitchFamily="18" charset="0"/>
                            </a:rPr>
                            <m:t>𝑉</m:t>
                          </m:r>
                        </m:e>
                        <m:sub>
                          <m:r>
                            <a:rPr lang="en-US" altLang="zh-CN" sz="2400" i="1">
                              <a:latin typeface="Cambria Math" panose="02040503050406030204" pitchFamily="18" charset="0"/>
                            </a:rPr>
                            <m:t>0</m:t>
                          </m:r>
                        </m:sub>
                      </m:sSub>
                      <m:r>
                        <a:rPr lang="en-US" altLang="zh-CN" sz="2400">
                          <a:latin typeface="Cambria Math"/>
                        </a:rPr>
                        <m:t>=</m:t>
                      </m:r>
                      <m:sSup>
                        <m:sSupPr>
                          <m:ctrlPr>
                            <a:rPr lang="zh-CN" altLang="zh-CN" sz="2400" i="1">
                              <a:latin typeface="Cambria Math" panose="02040503050406030204" pitchFamily="18" charset="0"/>
                            </a:rPr>
                          </m:ctrlPr>
                        </m:sSupPr>
                        <m:e>
                          <m:r>
                            <a:rPr lang="en-US" altLang="zh-CN" sz="2400" i="1">
                              <a:latin typeface="Cambria Math"/>
                            </a:rPr>
                            <m:t>𝑀</m:t>
                          </m:r>
                        </m:e>
                        <m:sup>
                          <m:r>
                            <a:rPr lang="en-US" altLang="zh-CN" sz="2400" i="1">
                              <a:latin typeface="Cambria Math"/>
                            </a:rPr>
                            <m:t>𝑄</m:t>
                          </m:r>
                        </m:sup>
                      </m:sSup>
                      <m:d>
                        <m:dPr>
                          <m:ctrlPr>
                            <a:rPr lang="zh-CN" altLang="zh-CN" sz="2400" i="1">
                              <a:latin typeface="Cambria Math" panose="02040503050406030204" pitchFamily="18" charset="0"/>
                            </a:rPr>
                          </m:ctrlPr>
                        </m:dPr>
                        <m:e>
                          <m:f>
                            <m:fPr>
                              <m:ctrlPr>
                                <a:rPr lang="zh-CN" altLang="zh-CN" sz="2400" i="1">
                                  <a:latin typeface="Cambria Math" panose="02040503050406030204" pitchFamily="18" charset="0"/>
                                </a:rPr>
                              </m:ctrlPr>
                            </m:fPr>
                            <m:num>
                              <m:sSub>
                                <m:sSubPr>
                                  <m:ctrlPr>
                                    <a:rPr lang="zh-CN" altLang="zh-CN" sz="2400" i="1">
                                      <a:latin typeface="Cambria Math" panose="02040503050406030204" pitchFamily="18" charset="0"/>
                                    </a:rPr>
                                  </m:ctrlPr>
                                </m:sSubPr>
                                <m:e>
                                  <m:sSub>
                                    <m:sSubPr>
                                      <m:ctrlPr>
                                        <a:rPr lang="zh-CN" altLang="zh-CN" sz="2400" i="1">
                                          <a:latin typeface="Cambria Math" panose="02040503050406030204" pitchFamily="18" charset="0"/>
                                        </a:rPr>
                                      </m:ctrlPr>
                                    </m:sSubPr>
                                    <m:e>
                                      <m:r>
                                        <a:rPr lang="en-US" altLang="zh-CN" sz="2400" i="1">
                                          <a:latin typeface="Cambria Math"/>
                                        </a:rPr>
                                        <m:t>𝑃</m:t>
                                      </m:r>
                                    </m:e>
                                    <m:sub>
                                      <m:r>
                                        <a:rPr lang="en-US" altLang="zh-CN" sz="2400" i="1">
                                          <a:latin typeface="Cambria Math"/>
                                        </a:rPr>
                                        <m:t>1</m:t>
                                      </m:r>
                                    </m:sub>
                                  </m:sSub>
                                  <m:r>
                                    <a:rPr lang="en-US" altLang="zh-CN" sz="2400" i="1">
                                      <a:latin typeface="Cambria Math"/>
                                    </a:rPr>
                                    <m:t>𝑀</m:t>
                                  </m:r>
                                </m:e>
                                <m:sub>
                                  <m:r>
                                    <a:rPr lang="en-US" altLang="zh-CN" sz="2400" i="1">
                                      <a:latin typeface="Cambria Math"/>
                                    </a:rPr>
                                    <m:t>1</m:t>
                                  </m:r>
                                </m:sub>
                              </m:sSub>
                            </m:num>
                            <m:den>
                              <m:sSup>
                                <m:sSupPr>
                                  <m:ctrlPr>
                                    <a:rPr lang="zh-CN" altLang="zh-CN" sz="2400" i="1">
                                      <a:latin typeface="Cambria Math" panose="02040503050406030204" pitchFamily="18" charset="0"/>
                                    </a:rPr>
                                  </m:ctrlPr>
                                </m:sSupPr>
                                <m:e>
                                  <m:r>
                                    <a:rPr lang="en-US" altLang="zh-CN" sz="2400" i="1">
                                      <a:latin typeface="Cambria Math"/>
                                    </a:rPr>
                                    <m:t>𝑀</m:t>
                                  </m:r>
                                </m:e>
                                <m:sup>
                                  <m:r>
                                    <a:rPr lang="en-US" altLang="zh-CN" sz="2400" i="1">
                                      <a:latin typeface="Cambria Math"/>
                                    </a:rPr>
                                    <m:t>𝑄</m:t>
                                  </m:r>
                                </m:sup>
                              </m:sSup>
                            </m:den>
                          </m:f>
                          <m:sSub>
                            <m:sSubPr>
                              <m:ctrlPr>
                                <a:rPr lang="zh-CN" altLang="zh-CN" sz="2400" i="1">
                                  <a:latin typeface="Cambria Math" panose="02040503050406030204" pitchFamily="18" charset="0"/>
                                </a:rPr>
                              </m:ctrlPr>
                            </m:sSubPr>
                            <m:e>
                              <m:r>
                                <a:rPr lang="en-US" altLang="zh-CN" sz="2400" i="1">
                                  <a:latin typeface="Cambria Math"/>
                                </a:rPr>
                                <m:t>𝑋</m:t>
                              </m:r>
                            </m:e>
                            <m:sub>
                              <m:r>
                                <a:rPr lang="en-US" altLang="zh-CN" sz="2400" i="1">
                                  <a:latin typeface="Cambria Math"/>
                                </a:rPr>
                                <m:t>1</m:t>
                              </m:r>
                            </m:sub>
                          </m:sSub>
                          <m:r>
                            <a:rPr lang="en-US" altLang="zh-CN" sz="2400" i="1">
                              <a:latin typeface="Cambria Math"/>
                            </a:rPr>
                            <m:t>+</m:t>
                          </m:r>
                          <m:f>
                            <m:fPr>
                              <m:ctrlPr>
                                <a:rPr lang="zh-CN" altLang="zh-CN" sz="2400" i="1">
                                  <a:latin typeface="Cambria Math" panose="02040503050406030204" pitchFamily="18" charset="0"/>
                                </a:rPr>
                              </m:ctrlPr>
                            </m:fPr>
                            <m:num>
                              <m:sSub>
                                <m:sSubPr>
                                  <m:ctrlPr>
                                    <a:rPr lang="zh-CN" altLang="zh-CN" sz="2400" i="1">
                                      <a:latin typeface="Cambria Math" panose="02040503050406030204" pitchFamily="18" charset="0"/>
                                    </a:rPr>
                                  </m:ctrlPr>
                                </m:sSubPr>
                                <m:e>
                                  <m:sSub>
                                    <m:sSubPr>
                                      <m:ctrlPr>
                                        <a:rPr lang="zh-CN" altLang="zh-CN" sz="2400" i="1">
                                          <a:latin typeface="Cambria Math" panose="02040503050406030204" pitchFamily="18" charset="0"/>
                                        </a:rPr>
                                      </m:ctrlPr>
                                    </m:sSubPr>
                                    <m:e>
                                      <m:r>
                                        <a:rPr lang="en-US" altLang="zh-CN" sz="2400" i="1">
                                          <a:latin typeface="Cambria Math"/>
                                        </a:rPr>
                                        <m:t>𝑃</m:t>
                                      </m:r>
                                    </m:e>
                                    <m:sub>
                                      <m:r>
                                        <a:rPr lang="en-US" altLang="zh-CN" sz="2400" i="1">
                                          <a:latin typeface="Cambria Math"/>
                                        </a:rPr>
                                        <m:t>2</m:t>
                                      </m:r>
                                    </m:sub>
                                  </m:sSub>
                                  <m:r>
                                    <a:rPr lang="en-US" altLang="zh-CN" sz="2400" i="1">
                                      <a:latin typeface="Cambria Math"/>
                                    </a:rPr>
                                    <m:t>𝑀</m:t>
                                  </m:r>
                                </m:e>
                                <m:sub>
                                  <m:r>
                                    <a:rPr lang="en-US" altLang="zh-CN" sz="2400" i="1">
                                      <a:latin typeface="Cambria Math"/>
                                    </a:rPr>
                                    <m:t>2</m:t>
                                  </m:r>
                                </m:sub>
                              </m:sSub>
                            </m:num>
                            <m:den>
                              <m:sSup>
                                <m:sSupPr>
                                  <m:ctrlPr>
                                    <a:rPr lang="zh-CN" altLang="zh-CN" sz="2400" i="1">
                                      <a:latin typeface="Cambria Math" panose="02040503050406030204" pitchFamily="18" charset="0"/>
                                    </a:rPr>
                                  </m:ctrlPr>
                                </m:sSupPr>
                                <m:e>
                                  <m:r>
                                    <a:rPr lang="en-US" altLang="zh-CN" sz="2400" i="1">
                                      <a:latin typeface="Cambria Math"/>
                                    </a:rPr>
                                    <m:t>𝑀</m:t>
                                  </m:r>
                                </m:e>
                                <m:sup>
                                  <m:r>
                                    <a:rPr lang="en-US" altLang="zh-CN" sz="2400" i="1">
                                      <a:latin typeface="Cambria Math"/>
                                    </a:rPr>
                                    <m:t>𝑄</m:t>
                                  </m:r>
                                </m:sup>
                              </m:sSup>
                            </m:den>
                          </m:f>
                          <m:sSub>
                            <m:sSubPr>
                              <m:ctrlPr>
                                <a:rPr lang="zh-CN" altLang="zh-CN" sz="2400" i="1">
                                  <a:latin typeface="Cambria Math" panose="02040503050406030204" pitchFamily="18" charset="0"/>
                                </a:rPr>
                              </m:ctrlPr>
                            </m:sSubPr>
                            <m:e>
                              <m:r>
                                <a:rPr lang="en-US" altLang="zh-CN" sz="2400" i="1">
                                  <a:latin typeface="Cambria Math"/>
                                </a:rPr>
                                <m:t>𝑋</m:t>
                              </m:r>
                            </m:e>
                            <m:sub>
                              <m:r>
                                <a:rPr lang="en-US" altLang="zh-CN" sz="2400" i="1">
                                  <a:latin typeface="Cambria Math"/>
                                </a:rPr>
                                <m:t>2</m:t>
                              </m:r>
                            </m:sub>
                          </m:sSub>
                          <m:r>
                            <a:rPr lang="en-US" altLang="zh-CN" sz="2400" i="1">
                              <a:latin typeface="Cambria Math"/>
                            </a:rPr>
                            <m:t>+</m:t>
                          </m:r>
                          <m:f>
                            <m:fPr>
                              <m:ctrlPr>
                                <a:rPr lang="zh-CN" altLang="zh-CN" sz="2400" i="1">
                                  <a:latin typeface="Cambria Math" panose="02040503050406030204" pitchFamily="18" charset="0"/>
                                </a:rPr>
                              </m:ctrlPr>
                            </m:fPr>
                            <m:num>
                              <m:sSub>
                                <m:sSubPr>
                                  <m:ctrlPr>
                                    <a:rPr lang="zh-CN" altLang="zh-CN" sz="2400" i="1">
                                      <a:latin typeface="Cambria Math" panose="02040503050406030204" pitchFamily="18" charset="0"/>
                                    </a:rPr>
                                  </m:ctrlPr>
                                </m:sSubPr>
                                <m:e>
                                  <m:sSub>
                                    <m:sSubPr>
                                      <m:ctrlPr>
                                        <a:rPr lang="zh-CN" altLang="zh-CN" sz="2400" i="1">
                                          <a:latin typeface="Cambria Math" panose="02040503050406030204" pitchFamily="18" charset="0"/>
                                        </a:rPr>
                                      </m:ctrlPr>
                                    </m:sSubPr>
                                    <m:e>
                                      <m:r>
                                        <a:rPr lang="en-US" altLang="zh-CN" sz="2400" i="1">
                                          <a:latin typeface="Cambria Math"/>
                                        </a:rPr>
                                        <m:t>𝑃</m:t>
                                      </m:r>
                                    </m:e>
                                    <m:sub>
                                      <m:r>
                                        <a:rPr lang="en-US" altLang="zh-CN" sz="2400" i="1">
                                          <a:latin typeface="Cambria Math"/>
                                        </a:rPr>
                                        <m:t>3</m:t>
                                      </m:r>
                                    </m:sub>
                                  </m:sSub>
                                  <m:r>
                                    <a:rPr lang="en-US" altLang="zh-CN" sz="2400" i="1">
                                      <a:latin typeface="Cambria Math"/>
                                    </a:rPr>
                                    <m:t>𝑀</m:t>
                                  </m:r>
                                </m:e>
                                <m:sub>
                                  <m:r>
                                    <a:rPr lang="en-US" altLang="zh-CN" sz="2400" i="1">
                                      <a:latin typeface="Cambria Math"/>
                                    </a:rPr>
                                    <m:t>3</m:t>
                                  </m:r>
                                </m:sub>
                              </m:sSub>
                            </m:num>
                            <m:den>
                              <m:sSup>
                                <m:sSupPr>
                                  <m:ctrlPr>
                                    <a:rPr lang="zh-CN" altLang="zh-CN" sz="2400" i="1">
                                      <a:latin typeface="Cambria Math" panose="02040503050406030204" pitchFamily="18" charset="0"/>
                                    </a:rPr>
                                  </m:ctrlPr>
                                </m:sSupPr>
                                <m:e>
                                  <m:r>
                                    <a:rPr lang="en-US" altLang="zh-CN" sz="2400" i="1">
                                      <a:latin typeface="Cambria Math"/>
                                    </a:rPr>
                                    <m:t>𝑀</m:t>
                                  </m:r>
                                </m:e>
                                <m:sup>
                                  <m:r>
                                    <a:rPr lang="en-US" altLang="zh-CN" sz="2400" i="1">
                                      <a:latin typeface="Cambria Math"/>
                                    </a:rPr>
                                    <m:t>𝑄</m:t>
                                  </m:r>
                                </m:sup>
                              </m:sSup>
                            </m:den>
                          </m:f>
                          <m:sSub>
                            <m:sSubPr>
                              <m:ctrlPr>
                                <a:rPr lang="zh-CN" altLang="zh-CN" sz="2400" i="1">
                                  <a:latin typeface="Cambria Math" panose="02040503050406030204" pitchFamily="18" charset="0"/>
                                </a:rPr>
                              </m:ctrlPr>
                            </m:sSubPr>
                            <m:e>
                              <m:r>
                                <a:rPr lang="en-US" altLang="zh-CN" sz="2400" i="1">
                                  <a:latin typeface="Cambria Math"/>
                                </a:rPr>
                                <m:t>𝑋</m:t>
                              </m:r>
                            </m:e>
                            <m:sub>
                              <m:r>
                                <a:rPr lang="en-US" altLang="zh-CN" sz="2400" i="1">
                                  <a:latin typeface="Cambria Math"/>
                                </a:rPr>
                                <m:t>3</m:t>
                              </m:r>
                            </m:sub>
                          </m:sSub>
                        </m:e>
                      </m:d>
                    </m:oMath>
                  </m:oMathPara>
                </a14:m>
                <a:endParaRPr lang="en-US" altLang="zh-CN" sz="3200" dirty="0"/>
              </a:p>
              <a:p>
                <a:r>
                  <a:rPr lang="zh-CN" altLang="zh-CN" dirty="0"/>
                  <a:t>令</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a:rPr>
                          <m:t>𝑄</m:t>
                        </m:r>
                      </m:e>
                      <m:sub>
                        <m:r>
                          <a:rPr lang="en-US" altLang="zh-CN" sz="2400" i="1">
                            <a:latin typeface="Cambria Math"/>
                          </a:rPr>
                          <m:t>𝑖</m:t>
                        </m:r>
                      </m:sub>
                    </m:sSub>
                    <m:r>
                      <a:rPr lang="en-US" altLang="zh-CN" sz="2400" i="1">
                        <a:latin typeface="Cambria Math"/>
                      </a:rPr>
                      <m:t>=</m:t>
                    </m:r>
                    <m:f>
                      <m:fPr>
                        <m:ctrlPr>
                          <a:rPr lang="zh-CN" altLang="zh-CN" sz="2400" i="1">
                            <a:latin typeface="Cambria Math" panose="02040503050406030204" pitchFamily="18" charset="0"/>
                          </a:rPr>
                        </m:ctrlPr>
                      </m:fPr>
                      <m:num>
                        <m:sSub>
                          <m:sSubPr>
                            <m:ctrlPr>
                              <a:rPr lang="zh-CN" altLang="zh-CN" sz="2400" i="1">
                                <a:latin typeface="Cambria Math" panose="02040503050406030204" pitchFamily="18" charset="0"/>
                              </a:rPr>
                            </m:ctrlPr>
                          </m:sSubPr>
                          <m:e>
                            <m:r>
                              <a:rPr lang="en-US" altLang="zh-CN" sz="2400" i="1">
                                <a:latin typeface="Cambria Math"/>
                              </a:rPr>
                              <m:t>𝑀</m:t>
                            </m:r>
                          </m:e>
                          <m:sub>
                            <m:r>
                              <a:rPr lang="en-US" altLang="zh-CN" sz="2400" i="1">
                                <a:latin typeface="Cambria Math"/>
                              </a:rPr>
                              <m:t>𝑖</m:t>
                            </m:r>
                          </m:sub>
                        </m:sSub>
                      </m:num>
                      <m:den>
                        <m:sSup>
                          <m:sSupPr>
                            <m:ctrlPr>
                              <a:rPr lang="zh-CN" altLang="zh-CN" sz="2400" i="1">
                                <a:latin typeface="Cambria Math" panose="02040503050406030204" pitchFamily="18" charset="0"/>
                              </a:rPr>
                            </m:ctrlPr>
                          </m:sSupPr>
                          <m:e>
                            <m:r>
                              <a:rPr lang="en-US" altLang="zh-CN" sz="2400" i="1">
                                <a:latin typeface="Cambria Math"/>
                              </a:rPr>
                              <m:t>𝑀</m:t>
                            </m:r>
                          </m:e>
                          <m:sup>
                            <m:r>
                              <a:rPr lang="en-US" altLang="zh-CN" sz="2400" i="1">
                                <a:latin typeface="Cambria Math"/>
                              </a:rPr>
                              <m:t>𝑄</m:t>
                            </m:r>
                          </m:sup>
                        </m:sSup>
                      </m:den>
                    </m:f>
                    <m:sSub>
                      <m:sSubPr>
                        <m:ctrlPr>
                          <a:rPr lang="zh-CN" altLang="zh-CN" sz="2400" i="1">
                            <a:latin typeface="Cambria Math" panose="02040503050406030204" pitchFamily="18" charset="0"/>
                          </a:rPr>
                        </m:ctrlPr>
                      </m:sSubPr>
                      <m:e>
                        <m:r>
                          <a:rPr lang="en-US" altLang="zh-CN" sz="2400" i="1">
                            <a:latin typeface="Cambria Math"/>
                          </a:rPr>
                          <m:t>𝑃</m:t>
                        </m:r>
                      </m:e>
                      <m:sub>
                        <m:r>
                          <a:rPr lang="en-US" altLang="zh-CN" sz="2400" i="1">
                            <a:latin typeface="Cambria Math"/>
                          </a:rPr>
                          <m:t>𝑖</m:t>
                        </m:r>
                      </m:sub>
                    </m:sSub>
                  </m:oMath>
                </a14:m>
                <a:r>
                  <a:rPr lang="zh-CN" altLang="zh-CN" sz="2800" dirty="0"/>
                  <a:t>，则有</a:t>
                </a:r>
              </a:p>
              <a:p>
                <a:pPr marL="0" indent="0" algn="ctr">
                  <a:buNone/>
                </a:pPr>
                <a14:m>
                  <m:oMath xmlns:m="http://schemas.openxmlformats.org/officeDocument/2006/math">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𝑉</m:t>
                        </m:r>
                      </m:e>
                      <m:sub>
                        <m:r>
                          <a:rPr lang="en-US" altLang="zh-CN" sz="2800" i="1">
                            <a:latin typeface="Cambria Math" panose="02040503050406030204" pitchFamily="18" charset="0"/>
                          </a:rPr>
                          <m:t>0</m:t>
                        </m:r>
                      </m:sub>
                    </m:sSub>
                    <m:r>
                      <a:rPr lang="en-US" altLang="zh-CN" sz="2400">
                        <a:latin typeface="Cambria Math"/>
                      </a:rPr>
                      <m:t>=</m:t>
                    </m:r>
                    <m:sSup>
                      <m:sSupPr>
                        <m:ctrlPr>
                          <a:rPr lang="zh-CN" altLang="zh-CN" sz="2400" i="1">
                            <a:latin typeface="Cambria Math" panose="02040503050406030204" pitchFamily="18" charset="0"/>
                          </a:rPr>
                        </m:ctrlPr>
                      </m:sSupPr>
                      <m:e>
                        <m:r>
                          <a:rPr lang="en-US" altLang="zh-CN" sz="2400" i="1">
                            <a:latin typeface="Cambria Math"/>
                          </a:rPr>
                          <m:t>𝑀</m:t>
                        </m:r>
                      </m:e>
                      <m:sup>
                        <m:r>
                          <a:rPr lang="en-US" altLang="zh-CN" sz="2400" i="1">
                            <a:latin typeface="Cambria Math"/>
                          </a:rPr>
                          <m:t>𝑄</m:t>
                        </m:r>
                      </m:sup>
                    </m:sSup>
                    <m:sSub>
                      <m:sSubPr>
                        <m:ctrlPr>
                          <a:rPr lang="zh-CN" altLang="zh-CN" sz="2400" i="1">
                            <a:latin typeface="Cambria Math" panose="02040503050406030204" pitchFamily="18" charset="0"/>
                          </a:rPr>
                        </m:ctrlPr>
                      </m:sSubPr>
                      <m:e>
                        <m:r>
                          <a:rPr lang="en-US" altLang="zh-CN" sz="2400" i="1">
                            <a:latin typeface="Cambria Math"/>
                          </a:rPr>
                          <m:t>(</m:t>
                        </m:r>
                        <m:r>
                          <a:rPr lang="en-US" altLang="zh-CN" sz="2400" i="1">
                            <a:latin typeface="Cambria Math"/>
                          </a:rPr>
                          <m:t>𝑄</m:t>
                        </m:r>
                      </m:e>
                      <m:sub>
                        <m:r>
                          <a:rPr lang="en-US" altLang="zh-CN" sz="2400" i="1">
                            <a:latin typeface="Cambria Math"/>
                          </a:rPr>
                          <m:t>1</m:t>
                        </m:r>
                      </m:sub>
                    </m:sSub>
                    <m:sSub>
                      <m:sSubPr>
                        <m:ctrlPr>
                          <a:rPr lang="zh-CN" altLang="zh-CN" sz="2400" i="1">
                            <a:latin typeface="Cambria Math" panose="02040503050406030204" pitchFamily="18" charset="0"/>
                          </a:rPr>
                        </m:ctrlPr>
                      </m:sSubPr>
                      <m:e>
                        <m:r>
                          <a:rPr lang="en-US" altLang="zh-CN" sz="2400" i="1">
                            <a:latin typeface="Cambria Math"/>
                          </a:rPr>
                          <m:t>𝑋</m:t>
                        </m:r>
                      </m:e>
                      <m:sub>
                        <m:r>
                          <a:rPr lang="en-US" altLang="zh-CN" sz="2400" i="1">
                            <a:latin typeface="Cambria Math"/>
                          </a:rPr>
                          <m:t>1</m:t>
                        </m:r>
                      </m:sub>
                    </m:sSub>
                    <m:r>
                      <a:rPr lang="en-US" altLang="zh-CN" sz="2400" i="1">
                        <a:latin typeface="Cambria Math"/>
                      </a:rPr>
                      <m:t>+</m:t>
                    </m:r>
                    <m:sSub>
                      <m:sSubPr>
                        <m:ctrlPr>
                          <a:rPr lang="zh-CN" altLang="zh-CN" sz="2400" i="1">
                            <a:latin typeface="Cambria Math" panose="02040503050406030204" pitchFamily="18" charset="0"/>
                          </a:rPr>
                        </m:ctrlPr>
                      </m:sSubPr>
                      <m:e>
                        <m:r>
                          <a:rPr lang="en-US" altLang="zh-CN" sz="2400" i="1">
                            <a:latin typeface="Cambria Math"/>
                          </a:rPr>
                          <m:t>𝑄</m:t>
                        </m:r>
                      </m:e>
                      <m:sub>
                        <m:r>
                          <a:rPr lang="en-US" altLang="zh-CN" sz="2400" i="1">
                            <a:latin typeface="Cambria Math"/>
                          </a:rPr>
                          <m:t>2</m:t>
                        </m:r>
                      </m:sub>
                    </m:sSub>
                    <m:sSub>
                      <m:sSubPr>
                        <m:ctrlPr>
                          <a:rPr lang="zh-CN" altLang="zh-CN" sz="2400" i="1">
                            <a:latin typeface="Cambria Math" panose="02040503050406030204" pitchFamily="18" charset="0"/>
                          </a:rPr>
                        </m:ctrlPr>
                      </m:sSubPr>
                      <m:e>
                        <m:r>
                          <a:rPr lang="en-US" altLang="zh-CN" sz="2400" i="1">
                            <a:latin typeface="Cambria Math"/>
                          </a:rPr>
                          <m:t>𝑋</m:t>
                        </m:r>
                      </m:e>
                      <m:sub>
                        <m:r>
                          <a:rPr lang="en-US" altLang="zh-CN" sz="2400" i="1">
                            <a:latin typeface="Cambria Math"/>
                          </a:rPr>
                          <m:t>2</m:t>
                        </m:r>
                      </m:sub>
                    </m:sSub>
                    <m:r>
                      <a:rPr lang="en-US" altLang="zh-CN" sz="2400" i="1">
                        <a:latin typeface="Cambria Math"/>
                      </a:rPr>
                      <m:t>+</m:t>
                    </m:r>
                    <m:sSub>
                      <m:sSubPr>
                        <m:ctrlPr>
                          <a:rPr lang="zh-CN" altLang="zh-CN" sz="2400" i="1">
                            <a:latin typeface="Cambria Math" panose="02040503050406030204" pitchFamily="18" charset="0"/>
                          </a:rPr>
                        </m:ctrlPr>
                      </m:sSubPr>
                      <m:e>
                        <m:r>
                          <a:rPr lang="en-US" altLang="zh-CN" sz="2400" i="1">
                            <a:latin typeface="Cambria Math"/>
                          </a:rPr>
                          <m:t>𝑄</m:t>
                        </m:r>
                      </m:e>
                      <m:sub>
                        <m:r>
                          <a:rPr lang="en-US" altLang="zh-CN" sz="2400" i="1">
                            <a:latin typeface="Cambria Math"/>
                          </a:rPr>
                          <m:t>3</m:t>
                        </m:r>
                      </m:sub>
                    </m:sSub>
                    <m:sSub>
                      <m:sSubPr>
                        <m:ctrlPr>
                          <a:rPr lang="zh-CN" altLang="zh-CN" sz="2400" i="1">
                            <a:latin typeface="Cambria Math" panose="02040503050406030204" pitchFamily="18" charset="0"/>
                          </a:rPr>
                        </m:ctrlPr>
                      </m:sSubPr>
                      <m:e>
                        <m:r>
                          <a:rPr lang="en-US" altLang="zh-CN" sz="2400" i="1">
                            <a:latin typeface="Cambria Math"/>
                          </a:rPr>
                          <m:t>𝑋</m:t>
                        </m:r>
                      </m:e>
                      <m:sub>
                        <m:r>
                          <a:rPr lang="en-US" altLang="zh-CN" sz="2400" i="1">
                            <a:latin typeface="Cambria Math"/>
                          </a:rPr>
                          <m:t>3</m:t>
                        </m:r>
                      </m:sub>
                    </m:sSub>
                    <m:r>
                      <a:rPr lang="en-US" altLang="zh-CN" sz="2400" i="1">
                        <a:latin typeface="Cambria Math"/>
                      </a:rPr>
                      <m:t>)=</m:t>
                    </m:r>
                    <m:sSup>
                      <m:sSupPr>
                        <m:ctrlPr>
                          <a:rPr lang="zh-CN" altLang="zh-CN" sz="2400" i="1">
                            <a:latin typeface="Cambria Math" panose="02040503050406030204" pitchFamily="18" charset="0"/>
                          </a:rPr>
                        </m:ctrlPr>
                      </m:sSupPr>
                      <m:e>
                        <m:r>
                          <a:rPr lang="en-US" altLang="zh-CN" sz="2400" i="1">
                            <a:latin typeface="Cambria Math"/>
                          </a:rPr>
                          <m:t>𝑀</m:t>
                        </m:r>
                      </m:e>
                      <m:sup>
                        <m:r>
                          <a:rPr lang="en-US" altLang="zh-CN" sz="2400" i="1">
                            <a:latin typeface="Cambria Math"/>
                          </a:rPr>
                          <m:t>𝑄</m:t>
                        </m:r>
                      </m:sup>
                    </m:sSup>
                    <m:sSup>
                      <m:sSupPr>
                        <m:ctrlPr>
                          <a:rPr lang="zh-CN" altLang="zh-CN" sz="2400" i="1">
                            <a:latin typeface="Cambria Math" panose="02040503050406030204" pitchFamily="18" charset="0"/>
                          </a:rPr>
                        </m:ctrlPr>
                      </m:sSupPr>
                      <m:e>
                        <m:r>
                          <a:rPr lang="en-US" altLang="zh-CN" sz="2400" i="1">
                            <a:latin typeface="Cambria Math"/>
                          </a:rPr>
                          <m:t>𝐸</m:t>
                        </m:r>
                      </m:e>
                      <m:sup>
                        <m:r>
                          <a:rPr lang="en-US" altLang="zh-CN" sz="2400" i="1">
                            <a:latin typeface="Cambria Math"/>
                          </a:rPr>
                          <m:t>𝑄</m:t>
                        </m:r>
                      </m:sup>
                    </m:sSup>
                    <m:r>
                      <a:rPr lang="en-US" altLang="zh-CN" sz="2400" i="1">
                        <a:latin typeface="Cambria Math"/>
                      </a:rPr>
                      <m:t>(</m:t>
                    </m:r>
                    <m:r>
                      <a:rPr lang="en-US" altLang="zh-CN" sz="2400" i="1">
                        <a:latin typeface="Cambria Math"/>
                      </a:rPr>
                      <m:t>𝑋</m:t>
                    </m:r>
                    <m:r>
                      <a:rPr lang="en-US" altLang="zh-CN" sz="2400" i="1">
                        <a:latin typeface="Cambria Math"/>
                      </a:rPr>
                      <m:t>)</m:t>
                    </m:r>
                  </m:oMath>
                </a14:m>
                <a:r>
                  <a:rPr lang="en-US" altLang="zh-CN" sz="2400" dirty="0"/>
                  <a:t>      </a:t>
                </a:r>
                <a:r>
                  <a:rPr lang="en-US" altLang="zh-CN" sz="2800" dirty="0"/>
                  <a:t>(2)</a:t>
                </a:r>
                <a:endParaRPr lang="zh-CN" altLang="zh-CN" sz="2800" dirty="0"/>
              </a:p>
              <a:p>
                <a:pPr marL="0" indent="0">
                  <a:buNone/>
                </a:pPr>
                <a:endParaRPr lang="en-US" altLang="zh-CN" dirty="0"/>
              </a:p>
              <a:p>
                <a:endParaRPr lang="zh-CN" altLang="en-US" dirty="0"/>
              </a:p>
            </p:txBody>
          </p:sp>
        </mc:Choice>
        <mc:Fallback xmlns="">
          <p:sp>
            <p:nvSpPr>
              <p:cNvPr id="3" name="内容占位符 2">
                <a:extLst>
                  <a:ext uri="{FF2B5EF4-FFF2-40B4-BE49-F238E27FC236}">
                    <a16:creationId xmlns:a16="http://schemas.microsoft.com/office/drawing/2014/main" id="{174647B9-BC57-4B6C-8E8E-66F0FC8E21B4}"/>
                  </a:ext>
                </a:extLst>
              </p:cNvPr>
              <p:cNvSpPr>
                <a:spLocks noGrp="1" noRot="1" noChangeAspect="1" noMove="1" noResize="1" noEditPoints="1" noAdjustHandles="1" noChangeArrowheads="1" noChangeShapeType="1" noTextEdit="1"/>
              </p:cNvSpPr>
              <p:nvPr>
                <p:ph idx="1"/>
              </p:nvPr>
            </p:nvSpPr>
            <p:spPr>
              <a:blipFill>
                <a:blip r:embed="rId3"/>
                <a:stretch>
                  <a:fillRect t="-1529" r="-148"/>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CE4949D1-6DCA-4849-AB5C-988312E82E3F}"/>
              </a:ext>
            </a:extLst>
          </p:cNvPr>
          <p:cNvSpPr>
            <a:spLocks noGrp="1"/>
          </p:cNvSpPr>
          <p:nvPr>
            <p:ph type="sldNum" sz="quarter" idx="12"/>
          </p:nvPr>
        </p:nvSpPr>
        <p:spPr/>
        <p:txBody>
          <a:bodyPr/>
          <a:lstStyle/>
          <a:p>
            <a:fld id="{0C913308-F349-4B6D-A68A-DD1791B4A57B}" type="slidenum">
              <a:rPr lang="zh-CN" altLang="en-US" smtClean="0"/>
              <a:t>33</a:t>
            </a:fld>
            <a:endParaRPr lang="zh-CN" altLang="en-US" dirty="0"/>
          </a:p>
        </p:txBody>
      </p:sp>
    </p:spTree>
    <p:extLst>
      <p:ext uri="{BB962C8B-B14F-4D97-AF65-F5344CB8AC3E}">
        <p14:creationId xmlns:p14="http://schemas.microsoft.com/office/powerpoint/2010/main" val="33254767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风险中性定价法</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57200" y="1196752"/>
                <a:ext cx="8363272" cy="5256584"/>
              </a:xfrm>
            </p:spPr>
            <p:txBody>
              <a:bodyPr>
                <a:normAutofit/>
              </a:bodyPr>
              <a:lstStyle/>
              <a:p>
                <a:r>
                  <a:rPr lang="zh-CN" altLang="zh-CN" sz="2800" dirty="0"/>
                  <a:t>在</a:t>
                </a:r>
                <a:r>
                  <a:rPr lang="en-US" altLang="zh-CN" sz="2800" dirty="0"/>
                  <a:t>Q</a:t>
                </a:r>
                <a:r>
                  <a:rPr lang="zh-CN" altLang="zh-CN" sz="2800" dirty="0"/>
                  <a:t>测度下，所有状态的贴现因子都相等，</a:t>
                </a:r>
                <a:r>
                  <a:rPr lang="zh-CN" altLang="en-US" sz="2800" dirty="0"/>
                  <a:t>因此</a:t>
                </a:r>
                <a:r>
                  <a:rPr lang="en-US" altLang="zh-CN" sz="2800" dirty="0"/>
                  <a:t>Q</a:t>
                </a:r>
                <a:r>
                  <a:rPr lang="zh-CN" altLang="zh-CN" sz="2800" dirty="0"/>
                  <a:t>测度被人们称为</a:t>
                </a:r>
                <a:r>
                  <a:rPr lang="zh-CN" altLang="zh-CN" sz="2800" dirty="0">
                    <a:solidFill>
                      <a:srgbClr val="FF0000"/>
                    </a:solidFill>
                  </a:rPr>
                  <a:t>风险中性测度</a:t>
                </a:r>
                <a:r>
                  <a:rPr lang="zh-CN" altLang="en-US" sz="2800" dirty="0"/>
                  <a:t>。所谓风险中性，</a:t>
                </a:r>
                <a:r>
                  <a:rPr lang="zh-CN" altLang="en-US" sz="2800"/>
                  <a:t>是指投资者对</a:t>
                </a:r>
                <a:r>
                  <a:rPr lang="zh-CN" altLang="en-US" sz="2800" dirty="0"/>
                  <a:t>各种状态的偏好是</a:t>
                </a:r>
                <a:r>
                  <a:rPr lang="zh-CN" altLang="en-US" sz="2800"/>
                  <a:t>一样的，换句话说，他对风险是无所谓的。</a:t>
                </a:r>
                <a:endParaRPr lang="en-US" altLang="zh-CN" sz="2800" dirty="0"/>
              </a:p>
              <a:p>
                <a14:m>
                  <m:oMath xmlns:m="http://schemas.openxmlformats.org/officeDocument/2006/math">
                    <m:sSup>
                      <m:sSupPr>
                        <m:ctrlPr>
                          <a:rPr lang="zh-CN" altLang="zh-CN" sz="2800" i="1">
                            <a:solidFill>
                              <a:srgbClr val="FF0000"/>
                            </a:solidFill>
                            <a:latin typeface="Cambria Math" panose="02040503050406030204" pitchFamily="18" charset="0"/>
                          </a:rPr>
                        </m:ctrlPr>
                      </m:sSupPr>
                      <m:e>
                        <m:r>
                          <a:rPr lang="en-US" altLang="zh-CN" sz="2800" i="1">
                            <a:solidFill>
                              <a:srgbClr val="FF0000"/>
                            </a:solidFill>
                            <a:latin typeface="Cambria Math"/>
                          </a:rPr>
                          <m:t>𝑀</m:t>
                        </m:r>
                      </m:e>
                      <m:sup>
                        <m:r>
                          <a:rPr lang="en-US" altLang="zh-CN" sz="2800" i="1">
                            <a:solidFill>
                              <a:srgbClr val="FF0000"/>
                            </a:solidFill>
                            <a:latin typeface="Cambria Math"/>
                          </a:rPr>
                          <m:t>𝑄</m:t>
                        </m:r>
                      </m:sup>
                    </m:sSup>
                  </m:oMath>
                </a14:m>
                <a:r>
                  <a:rPr lang="zh-CN" altLang="en-US" sz="2800" dirty="0">
                    <a:solidFill>
                      <a:schemeClr val="tx1"/>
                    </a:solidFill>
                  </a:rPr>
                  <a:t>被称为</a:t>
                </a:r>
                <a:r>
                  <a:rPr lang="zh-CN" altLang="zh-CN" sz="2800" dirty="0">
                    <a:solidFill>
                      <a:srgbClr val="FF0000"/>
                    </a:solidFill>
                  </a:rPr>
                  <a:t>无风险贴现因子</a:t>
                </a:r>
                <a:r>
                  <a:rPr lang="zh-CN" altLang="zh-CN" sz="2800" dirty="0"/>
                  <a:t>。</a:t>
                </a:r>
                <a:endParaRPr lang="en-US" altLang="zh-CN" sz="2800" dirty="0"/>
              </a:p>
              <a:p>
                <a:r>
                  <a:rPr lang="zh-CN" altLang="en-US" sz="2800" dirty="0"/>
                  <a:t>基本思路：为了定价方便，我们可以从现实测度转换到风险中性测度进行定价，定价结果适用于现实测度。</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57200" y="1196752"/>
                <a:ext cx="8363272" cy="5256584"/>
              </a:xfrm>
              <a:blipFill>
                <a:blip r:embed="rId2"/>
                <a:stretch>
                  <a:fillRect t="-1390" r="-875"/>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t>34</a:t>
            </a:fld>
            <a:endParaRPr lang="zh-CN" altLang="en-US" dirty="0"/>
          </a:p>
        </p:txBody>
      </p:sp>
    </p:spTree>
    <p:extLst>
      <p:ext uri="{BB962C8B-B14F-4D97-AF65-F5344CB8AC3E}">
        <p14:creationId xmlns:p14="http://schemas.microsoft.com/office/powerpoint/2010/main" val="21165312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风险中性定价法基本步骤</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395538" y="1179587"/>
                <a:ext cx="8229601" cy="5345757"/>
              </a:xfrm>
            </p:spPr>
            <p:txBody>
              <a:bodyPr>
                <a:normAutofit/>
              </a:bodyPr>
              <a:lstStyle/>
              <a:p>
                <a:pPr>
                  <a:buFont typeface="Wingdings" pitchFamily="2" charset="2"/>
                  <a:buChar char="p"/>
                </a:pPr>
                <a:r>
                  <a:rPr lang="zh-CN" altLang="zh-CN" sz="2400" dirty="0">
                    <a:solidFill>
                      <a:srgbClr val="FF0000"/>
                    </a:solidFill>
                    <a:latin typeface="Adobe 楷体 Std R" panose="02020400000000000000" pitchFamily="18" charset="-122"/>
                  </a:rPr>
                  <a:t>测度转换</a:t>
                </a:r>
                <a:r>
                  <a:rPr lang="zh-CN" altLang="en-US" sz="2400" dirty="0">
                    <a:latin typeface="Adobe 楷体 Std R" panose="02020400000000000000" pitchFamily="18" charset="-122"/>
                  </a:rPr>
                  <a:t>：</a:t>
                </a:r>
                <a:r>
                  <a:rPr lang="zh-CN" altLang="zh-CN" sz="2400" dirty="0">
                    <a:latin typeface="Adobe 楷体 Std R" panose="02020400000000000000" pitchFamily="18" charset="-122"/>
                  </a:rPr>
                  <a:t>利用现有可交易资产的价格，我们可以求解</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a:rPr>
                          <m:t>𝑀</m:t>
                        </m:r>
                      </m:e>
                      <m:sub>
                        <m:r>
                          <a:rPr lang="en-US" altLang="zh-CN" sz="2400" i="1">
                            <a:latin typeface="Cambria Math"/>
                          </a:rPr>
                          <m:t>𝑖</m:t>
                        </m:r>
                      </m:sub>
                    </m:sSub>
                    <m:sSub>
                      <m:sSubPr>
                        <m:ctrlPr>
                          <a:rPr lang="zh-CN" altLang="zh-CN" sz="2400" i="1">
                            <a:latin typeface="Cambria Math" panose="02040503050406030204" pitchFamily="18" charset="0"/>
                          </a:rPr>
                        </m:ctrlPr>
                      </m:sSubPr>
                      <m:e>
                        <m:r>
                          <a:rPr lang="en-US" altLang="zh-CN" sz="2400" i="1">
                            <a:latin typeface="Cambria Math"/>
                          </a:rPr>
                          <m:t>𝑃</m:t>
                        </m:r>
                      </m:e>
                      <m:sub>
                        <m:r>
                          <a:rPr lang="en-US" altLang="zh-CN" sz="2400" i="1">
                            <a:latin typeface="Cambria Math"/>
                          </a:rPr>
                          <m:t>𝑖</m:t>
                        </m:r>
                      </m:sub>
                    </m:sSub>
                  </m:oMath>
                </a14:m>
                <a:r>
                  <a:rPr lang="zh-CN" altLang="zh-CN" sz="2400" dirty="0">
                    <a:latin typeface="Adobe 楷体 Std R" panose="02020400000000000000" pitchFamily="18" charset="-122"/>
                  </a:rPr>
                  <a:t>，并据此转换到风险中性测度。</a:t>
                </a:r>
              </a:p>
              <a:p>
                <a:pPr marL="0" indent="0">
                  <a:buNone/>
                </a:pPr>
                <a14:m>
                  <m:oMathPara xmlns:m="http://schemas.openxmlformats.org/officeDocument/2006/math">
                    <m:oMathParaPr>
                      <m:jc m:val="centerGroup"/>
                    </m:oMathParaPr>
                    <m:oMath xmlns:m="http://schemas.openxmlformats.org/officeDocument/2006/math">
                      <m:r>
                        <a:rPr lang="en-US" altLang="zh-CN" sz="2000">
                          <a:latin typeface="Cambria Math"/>
                        </a:rPr>
                        <m:t>10</m:t>
                      </m:r>
                      <m:r>
                        <a:rPr lang="en-US" altLang="zh-CN" sz="2000" b="0" i="1" smtClean="0">
                          <a:latin typeface="Cambria Math" panose="02040503050406030204" pitchFamily="18" charset="0"/>
                        </a:rPr>
                        <m:t>𝑃</m:t>
                      </m:r>
                      <m:sSub>
                        <m:sSubPr>
                          <m:ctrlPr>
                            <a:rPr lang="zh-CN" altLang="zh-CN" sz="2000" i="1">
                              <a:latin typeface="Cambria Math" panose="02040503050406030204" pitchFamily="18" charset="0"/>
                            </a:rPr>
                          </m:ctrlPr>
                        </m:sSubPr>
                        <m:e>
                          <m:r>
                            <a:rPr lang="en-US" altLang="zh-CN" sz="2000" b="0" i="1" smtClean="0">
                              <a:latin typeface="Cambria Math" panose="02040503050406030204" pitchFamily="18" charset="0"/>
                            </a:rPr>
                            <m:t>𝑀</m:t>
                          </m:r>
                        </m:e>
                        <m:sub>
                          <m:r>
                            <a:rPr lang="en-US" altLang="zh-CN" sz="2000">
                              <a:latin typeface="Cambria Math"/>
                            </a:rPr>
                            <m:t>1</m:t>
                          </m:r>
                        </m:sub>
                      </m:sSub>
                      <m:r>
                        <a:rPr lang="en-US" altLang="zh-CN" sz="2000">
                          <a:latin typeface="Cambria Math"/>
                        </a:rPr>
                        <m:t>+8</m:t>
                      </m:r>
                      <m:sSub>
                        <m:sSubPr>
                          <m:ctrlPr>
                            <a:rPr lang="zh-CN" altLang="zh-CN" sz="2000" i="1">
                              <a:latin typeface="Cambria Math" panose="02040503050406030204" pitchFamily="18" charset="0"/>
                            </a:rPr>
                          </m:ctrlPr>
                        </m:sSubPr>
                        <m:e>
                          <m:r>
                            <a:rPr lang="en-US" altLang="zh-CN" sz="2000" b="0" i="1" smtClean="0">
                              <a:latin typeface="Cambria Math" panose="02040503050406030204" pitchFamily="18" charset="0"/>
                            </a:rPr>
                            <m:t>𝑃</m:t>
                          </m:r>
                        </m:e>
                        <m:sub>
                          <m:r>
                            <a:rPr lang="en-US" altLang="zh-CN" sz="2000">
                              <a:latin typeface="Cambria Math"/>
                            </a:rPr>
                            <m:t>2</m:t>
                          </m:r>
                        </m:sub>
                      </m:sSub>
                      <m:sSub>
                        <m:sSubPr>
                          <m:ctrlPr>
                            <a:rPr lang="zh-CN" altLang="zh-CN" sz="2000" i="1">
                              <a:latin typeface="Cambria Math" panose="02040503050406030204" pitchFamily="18" charset="0"/>
                            </a:rPr>
                          </m:ctrlPr>
                        </m:sSubPr>
                        <m:e>
                          <m:r>
                            <a:rPr lang="en-US" altLang="zh-CN" sz="2000" b="0" i="1" smtClean="0">
                              <a:latin typeface="Cambria Math" panose="02040503050406030204" pitchFamily="18" charset="0"/>
                            </a:rPr>
                            <m:t>𝑀</m:t>
                          </m:r>
                        </m:e>
                        <m:sub>
                          <m:r>
                            <a:rPr lang="en-US" altLang="zh-CN" sz="2000">
                              <a:latin typeface="Cambria Math"/>
                            </a:rPr>
                            <m:t>2</m:t>
                          </m:r>
                        </m:sub>
                      </m:sSub>
                      <m:r>
                        <a:rPr lang="en-US" altLang="zh-CN" sz="2000">
                          <a:latin typeface="Cambria Math"/>
                        </a:rPr>
                        <m:t>+0</m:t>
                      </m:r>
                      <m:sSub>
                        <m:sSubPr>
                          <m:ctrlPr>
                            <a:rPr lang="zh-CN" altLang="zh-CN" sz="2000" i="1">
                              <a:latin typeface="Cambria Math" panose="02040503050406030204" pitchFamily="18" charset="0"/>
                            </a:rPr>
                          </m:ctrlPr>
                        </m:sSubPr>
                        <m:e>
                          <m:r>
                            <a:rPr lang="en-US" altLang="zh-CN" sz="2000" b="0" i="1" smtClean="0">
                              <a:latin typeface="Cambria Math" panose="02040503050406030204" pitchFamily="18" charset="0"/>
                            </a:rPr>
                            <m:t>𝑃</m:t>
                          </m:r>
                        </m:e>
                        <m:sub>
                          <m:r>
                            <a:rPr lang="en-US" altLang="zh-CN" sz="2000">
                              <a:latin typeface="Cambria Math"/>
                            </a:rPr>
                            <m:t>3</m:t>
                          </m:r>
                        </m:sub>
                      </m:sSub>
                      <m:sSub>
                        <m:sSubPr>
                          <m:ctrlPr>
                            <a:rPr lang="zh-CN" altLang="zh-CN" sz="2000" i="1">
                              <a:latin typeface="Cambria Math" panose="02040503050406030204" pitchFamily="18" charset="0"/>
                            </a:rPr>
                          </m:ctrlPr>
                        </m:sSubPr>
                        <m:e>
                          <m:r>
                            <a:rPr lang="en-US" altLang="zh-CN" sz="2000" b="0" i="1" smtClean="0">
                              <a:latin typeface="Cambria Math" panose="02040503050406030204" pitchFamily="18" charset="0"/>
                            </a:rPr>
                            <m:t>𝑀</m:t>
                          </m:r>
                        </m:e>
                        <m:sub>
                          <m:r>
                            <a:rPr lang="en-US" altLang="zh-CN" sz="2000">
                              <a:latin typeface="Cambria Math"/>
                            </a:rPr>
                            <m:t>3</m:t>
                          </m:r>
                        </m:sub>
                      </m:sSub>
                      <m:r>
                        <a:rPr lang="en-US" altLang="zh-CN" sz="2000">
                          <a:latin typeface="Cambria Math"/>
                        </a:rPr>
                        <m:t>=8</m:t>
                      </m:r>
                    </m:oMath>
                  </m:oMathPara>
                </a14:m>
                <a:endParaRPr lang="zh-CN" altLang="zh-CN" sz="2000" dirty="0">
                  <a:latin typeface="Adobe 楷体 Std R" panose="02020400000000000000" pitchFamily="18" charset="-122"/>
                </a:endParaRPr>
              </a:p>
              <a:p>
                <a:pPr marL="0" indent="0">
                  <a:buNone/>
                </a:pPr>
                <a14:m>
                  <m:oMathPara xmlns:m="http://schemas.openxmlformats.org/officeDocument/2006/math">
                    <m:oMathParaPr>
                      <m:jc m:val="centerGroup"/>
                    </m:oMathParaPr>
                    <m:oMath xmlns:m="http://schemas.openxmlformats.org/officeDocument/2006/math">
                      <m:r>
                        <a:rPr lang="en-US" altLang="zh-CN" sz="2000">
                          <a:latin typeface="Cambria Math"/>
                        </a:rPr>
                        <m:t>8</m:t>
                      </m:r>
                      <m:sSub>
                        <m:sSubPr>
                          <m:ctrlPr>
                            <a:rPr lang="zh-CN" altLang="zh-CN" sz="2000" i="1">
                              <a:latin typeface="Cambria Math" panose="02040503050406030204" pitchFamily="18" charset="0"/>
                            </a:rPr>
                          </m:ctrlPr>
                        </m:sSubPr>
                        <m:e>
                          <m:r>
                            <a:rPr lang="en-US" altLang="zh-CN" sz="2000" b="0" i="1" smtClean="0">
                              <a:latin typeface="Cambria Math" panose="02040503050406030204" pitchFamily="18" charset="0"/>
                            </a:rPr>
                            <m:t>𝑃</m:t>
                          </m:r>
                        </m:e>
                        <m:sub>
                          <m:r>
                            <a:rPr lang="en-US" altLang="zh-CN" sz="2000">
                              <a:latin typeface="Cambria Math"/>
                            </a:rPr>
                            <m:t>1</m:t>
                          </m:r>
                        </m:sub>
                      </m:sSub>
                      <m:sSub>
                        <m:sSubPr>
                          <m:ctrlPr>
                            <a:rPr lang="zh-CN" altLang="zh-CN" sz="2000" i="1">
                              <a:latin typeface="Cambria Math" panose="02040503050406030204" pitchFamily="18" charset="0"/>
                            </a:rPr>
                          </m:ctrlPr>
                        </m:sSubPr>
                        <m:e>
                          <m:r>
                            <a:rPr lang="en-US" altLang="zh-CN" sz="2000" b="0" i="1" smtClean="0">
                              <a:latin typeface="Cambria Math" panose="02040503050406030204" pitchFamily="18" charset="0"/>
                            </a:rPr>
                            <m:t>𝑀</m:t>
                          </m:r>
                        </m:e>
                        <m:sub>
                          <m:r>
                            <a:rPr lang="en-US" altLang="zh-CN" sz="2000">
                              <a:latin typeface="Cambria Math"/>
                            </a:rPr>
                            <m:t>1</m:t>
                          </m:r>
                        </m:sub>
                      </m:sSub>
                      <m:r>
                        <a:rPr lang="en-US" altLang="zh-CN" sz="2000">
                          <a:latin typeface="Cambria Math"/>
                        </a:rPr>
                        <m:t>+12</m:t>
                      </m:r>
                      <m:sSub>
                        <m:sSubPr>
                          <m:ctrlPr>
                            <a:rPr lang="zh-CN" altLang="zh-CN" sz="2000" i="1">
                              <a:latin typeface="Cambria Math" panose="02040503050406030204" pitchFamily="18" charset="0"/>
                            </a:rPr>
                          </m:ctrlPr>
                        </m:sSubPr>
                        <m:e>
                          <m:r>
                            <a:rPr lang="en-US" altLang="zh-CN" sz="2000" b="0" i="1" smtClean="0">
                              <a:latin typeface="Cambria Math" panose="02040503050406030204" pitchFamily="18" charset="0"/>
                            </a:rPr>
                            <m:t>𝑃</m:t>
                          </m:r>
                        </m:e>
                        <m:sub>
                          <m:r>
                            <a:rPr lang="en-US" altLang="zh-CN" sz="2000">
                              <a:latin typeface="Cambria Math"/>
                            </a:rPr>
                            <m:t>2</m:t>
                          </m:r>
                        </m:sub>
                      </m:sSub>
                      <m:sSub>
                        <m:sSubPr>
                          <m:ctrlPr>
                            <a:rPr lang="zh-CN" altLang="zh-CN" sz="2000" i="1">
                              <a:latin typeface="Cambria Math" panose="02040503050406030204" pitchFamily="18" charset="0"/>
                            </a:rPr>
                          </m:ctrlPr>
                        </m:sSubPr>
                        <m:e>
                          <m:r>
                            <a:rPr lang="en-US" altLang="zh-CN" sz="2000" b="0" i="1" smtClean="0">
                              <a:latin typeface="Cambria Math" panose="02040503050406030204" pitchFamily="18" charset="0"/>
                            </a:rPr>
                            <m:t>𝑀</m:t>
                          </m:r>
                        </m:e>
                        <m:sub>
                          <m:r>
                            <a:rPr lang="en-US" altLang="zh-CN" sz="2000">
                              <a:latin typeface="Cambria Math"/>
                            </a:rPr>
                            <m:t>2</m:t>
                          </m:r>
                        </m:sub>
                      </m:sSub>
                      <m:r>
                        <a:rPr lang="en-US" altLang="zh-CN" sz="2000">
                          <a:latin typeface="Cambria Math"/>
                        </a:rPr>
                        <m:t>+0</m:t>
                      </m:r>
                      <m:sSub>
                        <m:sSubPr>
                          <m:ctrlPr>
                            <a:rPr lang="zh-CN" altLang="zh-CN" sz="2000" i="1">
                              <a:latin typeface="Cambria Math" panose="02040503050406030204" pitchFamily="18" charset="0"/>
                            </a:rPr>
                          </m:ctrlPr>
                        </m:sSubPr>
                        <m:e>
                          <m:r>
                            <a:rPr lang="en-US" altLang="zh-CN" sz="2000" b="0" i="1" smtClean="0">
                              <a:latin typeface="Cambria Math" panose="02040503050406030204" pitchFamily="18" charset="0"/>
                            </a:rPr>
                            <m:t>𝑃</m:t>
                          </m:r>
                        </m:e>
                        <m:sub>
                          <m:r>
                            <a:rPr lang="en-US" altLang="zh-CN" sz="2000">
                              <a:latin typeface="Cambria Math"/>
                            </a:rPr>
                            <m:t>3</m:t>
                          </m:r>
                        </m:sub>
                      </m:sSub>
                      <m:sSub>
                        <m:sSubPr>
                          <m:ctrlPr>
                            <a:rPr lang="zh-CN" altLang="zh-CN" sz="2000" i="1">
                              <a:latin typeface="Cambria Math" panose="02040503050406030204" pitchFamily="18" charset="0"/>
                            </a:rPr>
                          </m:ctrlPr>
                        </m:sSubPr>
                        <m:e>
                          <m:r>
                            <a:rPr lang="en-US" altLang="zh-CN" sz="2000" b="0" i="1" smtClean="0">
                              <a:latin typeface="Cambria Math" panose="02040503050406030204" pitchFamily="18" charset="0"/>
                            </a:rPr>
                            <m:t>𝑀</m:t>
                          </m:r>
                        </m:e>
                        <m:sub>
                          <m:r>
                            <a:rPr lang="en-US" altLang="zh-CN" sz="2000">
                              <a:latin typeface="Cambria Math"/>
                            </a:rPr>
                            <m:t>3</m:t>
                          </m:r>
                        </m:sub>
                      </m:sSub>
                      <m:r>
                        <a:rPr lang="en-US" altLang="zh-CN" sz="2000">
                          <a:latin typeface="Cambria Math"/>
                        </a:rPr>
                        <m:t>=9</m:t>
                      </m:r>
                    </m:oMath>
                  </m:oMathPara>
                </a14:m>
                <a:endParaRPr lang="en-US" altLang="zh-CN" sz="2000" dirty="0">
                  <a:latin typeface="Adobe 楷体 Std R" panose="02020400000000000000" pitchFamily="18" charset="-122"/>
                </a:endParaRPr>
              </a:p>
              <a:p>
                <a:pPr marL="0" indent="0">
                  <a:buNone/>
                </a:pPr>
                <a:r>
                  <a:rPr lang="en-US" altLang="zh-CN" sz="2400" dirty="0">
                    <a:latin typeface="Adobe 楷体 Std R" panose="02020400000000000000" pitchFamily="18" charset="-122"/>
                  </a:rPr>
                  <a:t>    </a:t>
                </a:r>
                <a:r>
                  <a:rPr lang="zh-CN" altLang="zh-CN" sz="2400" dirty="0">
                    <a:latin typeface="Adobe 楷体 Std R" panose="02020400000000000000" pitchFamily="18" charset="-122"/>
                  </a:rPr>
                  <a:t>求解可得：</a:t>
                </a:r>
                <a14:m>
                  <m:oMath xmlns:m="http://schemas.openxmlformats.org/officeDocument/2006/math">
                    <m:sSub>
                      <m:sSubPr>
                        <m:ctrlPr>
                          <a:rPr lang="zh-CN" altLang="zh-CN" sz="2000" i="1">
                            <a:latin typeface="Cambria Math" panose="02040503050406030204" pitchFamily="18" charset="0"/>
                          </a:rPr>
                        </m:ctrlPr>
                      </m:sSubPr>
                      <m:e>
                        <m:r>
                          <a:rPr lang="en-US" altLang="zh-CN" sz="2000" b="0" i="1" smtClean="0">
                            <a:latin typeface="Cambria Math" panose="02040503050406030204" pitchFamily="18" charset="0"/>
                          </a:rPr>
                          <m:t>𝑃</m:t>
                        </m:r>
                      </m:e>
                      <m:sub>
                        <m:r>
                          <a:rPr lang="en-US" altLang="zh-CN" sz="2000">
                            <a:latin typeface="Cambria Math"/>
                          </a:rPr>
                          <m:t>1</m:t>
                        </m:r>
                      </m:sub>
                    </m:sSub>
                    <m:sSub>
                      <m:sSubPr>
                        <m:ctrlPr>
                          <a:rPr lang="zh-CN" altLang="zh-CN" sz="2000" i="1">
                            <a:latin typeface="Cambria Math" panose="02040503050406030204" pitchFamily="18" charset="0"/>
                          </a:rPr>
                        </m:ctrlPr>
                      </m:sSubPr>
                      <m:e>
                        <m:r>
                          <a:rPr lang="en-US" altLang="zh-CN" sz="2000" b="0" i="1" smtClean="0">
                            <a:latin typeface="Cambria Math" panose="02040503050406030204" pitchFamily="18" charset="0"/>
                          </a:rPr>
                          <m:t>𝑀</m:t>
                        </m:r>
                      </m:e>
                      <m:sub>
                        <m:r>
                          <a:rPr lang="en-US" altLang="zh-CN" sz="2000">
                            <a:latin typeface="Cambria Math"/>
                          </a:rPr>
                          <m:t>1</m:t>
                        </m:r>
                      </m:sub>
                    </m:sSub>
                  </m:oMath>
                </a14:m>
                <a:r>
                  <a:rPr lang="en-US" altLang="zh-CN" sz="2000" dirty="0">
                    <a:latin typeface="Adobe 楷体 Std R" panose="02020400000000000000" pitchFamily="18" charset="-122"/>
                  </a:rPr>
                  <a:t>=</a:t>
                </a:r>
                <a14:m>
                  <m:oMath xmlns:m="http://schemas.openxmlformats.org/officeDocument/2006/math">
                    <m:f>
                      <m:fPr>
                        <m:type m:val="lin"/>
                        <m:ctrlPr>
                          <a:rPr lang="zh-CN" altLang="zh-CN" sz="2000" i="1">
                            <a:latin typeface="Cambria Math" panose="02040503050406030204" pitchFamily="18" charset="0"/>
                          </a:rPr>
                        </m:ctrlPr>
                      </m:fPr>
                      <m:num>
                        <m:r>
                          <a:rPr lang="en-US" altLang="zh-CN" sz="2000">
                            <a:latin typeface="Cambria Math"/>
                          </a:rPr>
                          <m:t>3</m:t>
                        </m:r>
                      </m:num>
                      <m:den>
                        <m:r>
                          <a:rPr lang="en-US" altLang="zh-CN" sz="2000">
                            <a:latin typeface="Cambria Math"/>
                          </a:rPr>
                          <m:t>7</m:t>
                        </m:r>
                      </m:den>
                    </m:f>
                  </m:oMath>
                </a14:m>
                <a:r>
                  <a:rPr lang="zh-CN" altLang="zh-CN" sz="2000" dirty="0">
                    <a:latin typeface="Adobe 楷体 Std R" panose="02020400000000000000" pitchFamily="18" charset="-122"/>
                  </a:rPr>
                  <a:t>，</a:t>
                </a:r>
                <a14:m>
                  <m:oMath xmlns:m="http://schemas.openxmlformats.org/officeDocument/2006/math">
                    <m:sSub>
                      <m:sSubPr>
                        <m:ctrlPr>
                          <a:rPr lang="zh-CN" altLang="zh-CN" sz="2000" i="1">
                            <a:latin typeface="Cambria Math" panose="02040503050406030204" pitchFamily="18" charset="0"/>
                          </a:rPr>
                        </m:ctrlPr>
                      </m:sSubPr>
                      <m:e>
                        <m:r>
                          <a:rPr lang="en-US" altLang="zh-CN" sz="2000" b="0" i="1" smtClean="0">
                            <a:latin typeface="Cambria Math" panose="02040503050406030204" pitchFamily="18" charset="0"/>
                          </a:rPr>
                          <m:t>𝑃</m:t>
                        </m:r>
                      </m:e>
                      <m:sub>
                        <m:r>
                          <a:rPr lang="en-US" altLang="zh-CN" sz="2000">
                            <a:latin typeface="Cambria Math"/>
                          </a:rPr>
                          <m:t>2</m:t>
                        </m:r>
                      </m:sub>
                    </m:sSub>
                    <m:sSub>
                      <m:sSubPr>
                        <m:ctrlPr>
                          <a:rPr lang="zh-CN" altLang="zh-CN" sz="2000" i="1">
                            <a:latin typeface="Cambria Math" panose="02040503050406030204" pitchFamily="18" charset="0"/>
                          </a:rPr>
                        </m:ctrlPr>
                      </m:sSubPr>
                      <m:e>
                        <m:r>
                          <a:rPr lang="en-US" altLang="zh-CN" sz="2000" b="0" i="1" smtClean="0">
                            <a:latin typeface="Cambria Math" panose="02040503050406030204" pitchFamily="18" charset="0"/>
                          </a:rPr>
                          <m:t>𝑀</m:t>
                        </m:r>
                      </m:e>
                      <m:sub>
                        <m:r>
                          <a:rPr lang="en-US" altLang="zh-CN" sz="2000">
                            <a:latin typeface="Cambria Math"/>
                          </a:rPr>
                          <m:t>2</m:t>
                        </m:r>
                      </m:sub>
                    </m:sSub>
                  </m:oMath>
                </a14:m>
                <a:r>
                  <a:rPr lang="en-US" altLang="zh-CN" sz="2000" dirty="0">
                    <a:latin typeface="Adobe 楷体 Std R" panose="02020400000000000000" pitchFamily="18" charset="-122"/>
                  </a:rPr>
                  <a:t>=</a:t>
                </a:r>
                <a14:m>
                  <m:oMath xmlns:m="http://schemas.openxmlformats.org/officeDocument/2006/math">
                    <m:f>
                      <m:fPr>
                        <m:type m:val="lin"/>
                        <m:ctrlPr>
                          <a:rPr lang="zh-CN" altLang="zh-CN" sz="2000" i="1">
                            <a:latin typeface="Cambria Math" panose="02040503050406030204" pitchFamily="18" charset="0"/>
                          </a:rPr>
                        </m:ctrlPr>
                      </m:fPr>
                      <m:num>
                        <m:r>
                          <a:rPr lang="en-US" altLang="zh-CN" sz="2000">
                            <a:latin typeface="Cambria Math"/>
                          </a:rPr>
                          <m:t>13</m:t>
                        </m:r>
                      </m:num>
                      <m:den>
                        <m:r>
                          <a:rPr lang="en-US" altLang="zh-CN" sz="2000">
                            <a:latin typeface="Cambria Math"/>
                          </a:rPr>
                          <m:t>28</m:t>
                        </m:r>
                      </m:den>
                    </m:f>
                  </m:oMath>
                </a14:m>
                <a:endParaRPr lang="en-US" altLang="zh-CN" sz="2000" dirty="0">
                  <a:latin typeface="Adobe 楷体 Std R" panose="02020400000000000000" pitchFamily="18" charset="-122"/>
                </a:endParaRPr>
              </a:p>
              <a:p>
                <a:pPr marL="0" indent="0">
                  <a:buNone/>
                </a:pPr>
                <a:r>
                  <a:rPr lang="en-US" altLang="zh-CN" sz="2800" dirty="0">
                    <a:latin typeface="Adobe 楷体 Std R" panose="02020400000000000000" pitchFamily="18" charset="-122"/>
                  </a:rPr>
                  <a:t>    </a:t>
                </a:r>
                <a:r>
                  <a:rPr lang="zh-CN" altLang="zh-CN" sz="2800" dirty="0">
                    <a:latin typeface="Adobe 楷体 Std R" panose="02020400000000000000" pitchFamily="18" charset="-122"/>
                  </a:rPr>
                  <a:t>令</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a:rPr>
                          <m:t>𝑄</m:t>
                        </m:r>
                      </m:e>
                      <m:sub>
                        <m:r>
                          <a:rPr lang="en-US" altLang="zh-CN" sz="2400" i="1">
                            <a:latin typeface="Cambria Math"/>
                          </a:rPr>
                          <m:t>𝑖</m:t>
                        </m:r>
                      </m:sub>
                    </m:sSub>
                    <m:r>
                      <a:rPr lang="en-US" altLang="zh-CN" sz="2400" i="1">
                        <a:latin typeface="Cambria Math"/>
                      </a:rPr>
                      <m:t>=</m:t>
                    </m:r>
                    <m:f>
                      <m:fPr>
                        <m:ctrlPr>
                          <a:rPr lang="zh-CN" altLang="zh-CN" sz="2400" i="1">
                            <a:latin typeface="Cambria Math" panose="02040503050406030204" pitchFamily="18" charset="0"/>
                          </a:rPr>
                        </m:ctrlPr>
                      </m:fPr>
                      <m:num>
                        <m:sSub>
                          <m:sSubPr>
                            <m:ctrlPr>
                              <a:rPr lang="zh-CN" altLang="zh-CN" sz="2400" i="1">
                                <a:latin typeface="Cambria Math" panose="02040503050406030204" pitchFamily="18" charset="0"/>
                              </a:rPr>
                            </m:ctrlPr>
                          </m:sSubPr>
                          <m:e>
                            <m:r>
                              <a:rPr lang="en-US" altLang="zh-CN" sz="2400" i="1">
                                <a:latin typeface="Cambria Math"/>
                              </a:rPr>
                              <m:t>𝑀</m:t>
                            </m:r>
                          </m:e>
                          <m:sub>
                            <m:r>
                              <a:rPr lang="en-US" altLang="zh-CN" sz="2400" i="1">
                                <a:latin typeface="Cambria Math"/>
                              </a:rPr>
                              <m:t>𝑖</m:t>
                            </m:r>
                          </m:sub>
                        </m:sSub>
                      </m:num>
                      <m:den>
                        <m:sSup>
                          <m:sSupPr>
                            <m:ctrlPr>
                              <a:rPr lang="zh-CN" altLang="zh-CN" sz="2400" i="1">
                                <a:latin typeface="Cambria Math" panose="02040503050406030204" pitchFamily="18" charset="0"/>
                              </a:rPr>
                            </m:ctrlPr>
                          </m:sSupPr>
                          <m:e>
                            <m:r>
                              <a:rPr lang="en-US" altLang="zh-CN" sz="2400" i="1">
                                <a:latin typeface="Cambria Math"/>
                              </a:rPr>
                              <m:t>𝑀</m:t>
                            </m:r>
                          </m:e>
                          <m:sup>
                            <m:r>
                              <a:rPr lang="en-US" altLang="zh-CN" sz="2400" i="1">
                                <a:latin typeface="Cambria Math"/>
                              </a:rPr>
                              <m:t>𝑄</m:t>
                            </m:r>
                          </m:sup>
                        </m:sSup>
                      </m:den>
                    </m:f>
                    <m:sSub>
                      <m:sSubPr>
                        <m:ctrlPr>
                          <a:rPr lang="zh-CN" altLang="zh-CN" sz="2400" i="1">
                            <a:latin typeface="Cambria Math" panose="02040503050406030204" pitchFamily="18" charset="0"/>
                          </a:rPr>
                        </m:ctrlPr>
                      </m:sSubPr>
                      <m:e>
                        <m:r>
                          <a:rPr lang="en-US" altLang="zh-CN" sz="2400" i="1">
                            <a:latin typeface="Cambria Math"/>
                          </a:rPr>
                          <m:t>𝑃</m:t>
                        </m:r>
                      </m:e>
                      <m:sub>
                        <m:r>
                          <a:rPr lang="en-US" altLang="zh-CN" sz="2400" i="1">
                            <a:latin typeface="Cambria Math"/>
                          </a:rPr>
                          <m:t>𝑖</m:t>
                        </m:r>
                      </m:sub>
                    </m:sSub>
                    <m:r>
                      <a:rPr lang="zh-CN" altLang="en-US" sz="2400" i="1">
                        <a:latin typeface="Cambria Math" panose="02040503050406030204" pitchFamily="18" charset="0"/>
                      </a:rPr>
                      <m:t>，</m:t>
                    </m:r>
                    <m:r>
                      <a:rPr lang="zh-CN" altLang="en-US" sz="2400">
                        <a:latin typeface="Cambria Math"/>
                      </a:rPr>
                      <m:t>可得：</m:t>
                    </m:r>
                    <m:sSub>
                      <m:sSubPr>
                        <m:ctrlPr>
                          <a:rPr lang="zh-CN" altLang="zh-CN" sz="2400" i="1">
                            <a:latin typeface="Cambria Math" panose="02040503050406030204" pitchFamily="18" charset="0"/>
                          </a:rPr>
                        </m:ctrlPr>
                      </m:sSubPr>
                      <m:e>
                        <m:r>
                          <a:rPr lang="en-US" altLang="zh-CN" sz="2400">
                            <a:latin typeface="Cambria Math"/>
                          </a:rPr>
                          <m:t>𝑄</m:t>
                        </m:r>
                      </m:e>
                      <m:sub>
                        <m:r>
                          <a:rPr lang="en-US" altLang="zh-CN" sz="2400">
                            <a:latin typeface="Cambria Math"/>
                          </a:rPr>
                          <m:t>1</m:t>
                        </m:r>
                      </m:sub>
                    </m:sSub>
                    <m:r>
                      <a:rPr lang="en-US" altLang="zh-CN" sz="2400">
                        <a:latin typeface="Cambria Math"/>
                      </a:rPr>
                      <m:t>=</m:t>
                    </m:r>
                    <m:f>
                      <m:fPr>
                        <m:ctrlPr>
                          <a:rPr lang="zh-CN" altLang="zh-CN" sz="2400" i="1">
                            <a:latin typeface="Cambria Math" panose="02040503050406030204" pitchFamily="18" charset="0"/>
                          </a:rPr>
                        </m:ctrlPr>
                      </m:fPr>
                      <m:num>
                        <m:r>
                          <a:rPr lang="en-US" altLang="zh-CN" sz="2400">
                            <a:latin typeface="Cambria Math"/>
                          </a:rPr>
                          <m:t>3</m:t>
                        </m:r>
                      </m:num>
                      <m:den>
                        <m:r>
                          <a:rPr lang="en-US" altLang="zh-CN" sz="2400">
                            <a:latin typeface="Cambria Math"/>
                          </a:rPr>
                          <m:t>7</m:t>
                        </m:r>
                        <m:sSup>
                          <m:sSupPr>
                            <m:ctrlPr>
                              <a:rPr lang="zh-CN" altLang="zh-CN" sz="2400" i="1">
                                <a:latin typeface="Cambria Math" panose="02040503050406030204" pitchFamily="18" charset="0"/>
                              </a:rPr>
                            </m:ctrlPr>
                          </m:sSupPr>
                          <m:e>
                            <m:r>
                              <a:rPr lang="en-US" altLang="zh-CN" sz="2400">
                                <a:latin typeface="Cambria Math"/>
                              </a:rPr>
                              <m:t>𝑀</m:t>
                            </m:r>
                          </m:e>
                          <m:sup>
                            <m:r>
                              <a:rPr lang="en-US" altLang="zh-CN" sz="2400">
                                <a:latin typeface="Cambria Math"/>
                              </a:rPr>
                              <m:t>𝑄</m:t>
                            </m:r>
                          </m:sup>
                        </m:sSup>
                      </m:den>
                    </m:f>
                  </m:oMath>
                </a14:m>
                <a:r>
                  <a:rPr lang="zh-CN" altLang="zh-CN" sz="2000" dirty="0">
                    <a:latin typeface="Adobe 楷体 Std R" panose="02020400000000000000" pitchFamily="18" charset="-122"/>
                  </a:rPr>
                  <a:t>，</a:t>
                </a:r>
                <a14:m>
                  <m:oMath xmlns:m="http://schemas.openxmlformats.org/officeDocument/2006/math">
                    <m:sSub>
                      <m:sSubPr>
                        <m:ctrlPr>
                          <a:rPr lang="zh-CN" altLang="zh-CN" sz="2000" i="1">
                            <a:latin typeface="Cambria Math" panose="02040503050406030204" pitchFamily="18" charset="0"/>
                          </a:rPr>
                        </m:ctrlPr>
                      </m:sSubPr>
                      <m:e>
                        <m:r>
                          <a:rPr lang="en-US" altLang="zh-CN" sz="2000">
                            <a:latin typeface="Cambria Math"/>
                          </a:rPr>
                          <m:t>𝑄</m:t>
                        </m:r>
                      </m:e>
                      <m:sub>
                        <m:r>
                          <a:rPr lang="en-US" altLang="zh-CN" sz="2000">
                            <a:latin typeface="Cambria Math"/>
                          </a:rPr>
                          <m:t>2</m:t>
                        </m:r>
                      </m:sub>
                    </m:sSub>
                    <m:r>
                      <a:rPr lang="en-US" altLang="zh-CN" sz="2000">
                        <a:latin typeface="Cambria Math"/>
                      </a:rPr>
                      <m:t>=</m:t>
                    </m:r>
                    <m:f>
                      <m:fPr>
                        <m:ctrlPr>
                          <a:rPr lang="zh-CN" altLang="zh-CN" sz="2000" i="1">
                            <a:latin typeface="Cambria Math" panose="02040503050406030204" pitchFamily="18" charset="0"/>
                          </a:rPr>
                        </m:ctrlPr>
                      </m:fPr>
                      <m:num>
                        <m:r>
                          <a:rPr lang="en-US" altLang="zh-CN" sz="2000">
                            <a:latin typeface="Cambria Math"/>
                          </a:rPr>
                          <m:t>13</m:t>
                        </m:r>
                      </m:num>
                      <m:den>
                        <m:r>
                          <a:rPr lang="en-US" altLang="zh-CN" sz="2000">
                            <a:latin typeface="Cambria Math"/>
                          </a:rPr>
                          <m:t>28</m:t>
                        </m:r>
                        <m:sSup>
                          <m:sSupPr>
                            <m:ctrlPr>
                              <a:rPr lang="zh-CN" altLang="zh-CN" sz="2000" i="1">
                                <a:latin typeface="Cambria Math" panose="02040503050406030204" pitchFamily="18" charset="0"/>
                              </a:rPr>
                            </m:ctrlPr>
                          </m:sSupPr>
                          <m:e>
                            <m:r>
                              <a:rPr lang="en-US" altLang="zh-CN" sz="2000">
                                <a:latin typeface="Cambria Math"/>
                              </a:rPr>
                              <m:t>𝑀</m:t>
                            </m:r>
                          </m:e>
                          <m:sup>
                            <m:r>
                              <a:rPr lang="en-US" altLang="zh-CN" sz="2000">
                                <a:latin typeface="Cambria Math"/>
                              </a:rPr>
                              <m:t>𝑄</m:t>
                            </m:r>
                          </m:sup>
                        </m:sSup>
                      </m:den>
                    </m:f>
                    <m:r>
                      <a:rPr lang="zh-CN" altLang="en-US" sz="2000">
                        <a:latin typeface="Cambria Math"/>
                      </a:rPr>
                      <m:t>，</m:t>
                    </m:r>
                  </m:oMath>
                </a14:m>
                <a:r>
                  <a:rPr lang="zh-CN" altLang="zh-CN" sz="2000" dirty="0">
                    <a:latin typeface="Adobe 楷体 Std R" panose="02020400000000000000" pitchFamily="18" charset="-122"/>
                  </a:rPr>
                  <a:t> </a:t>
                </a:r>
                <a14:m>
                  <m:oMath xmlns:m="http://schemas.openxmlformats.org/officeDocument/2006/math">
                    <m:sSub>
                      <m:sSubPr>
                        <m:ctrlPr>
                          <a:rPr lang="zh-CN" altLang="zh-CN" sz="2000" i="1">
                            <a:latin typeface="Cambria Math" panose="02040503050406030204" pitchFamily="18" charset="0"/>
                          </a:rPr>
                        </m:ctrlPr>
                      </m:sSubPr>
                      <m:e>
                        <m:r>
                          <a:rPr lang="en-US" altLang="zh-CN" sz="2000">
                            <a:latin typeface="Cambria Math"/>
                          </a:rPr>
                          <m:t>𝑄</m:t>
                        </m:r>
                      </m:e>
                      <m:sub>
                        <m:r>
                          <a:rPr lang="en-US" altLang="zh-CN" sz="2000">
                            <a:latin typeface="Cambria Math"/>
                          </a:rPr>
                          <m:t>3</m:t>
                        </m:r>
                      </m:sub>
                    </m:sSub>
                    <m:r>
                      <a:rPr lang="en-US" altLang="zh-CN" sz="2000">
                        <a:latin typeface="Cambria Math"/>
                      </a:rPr>
                      <m:t>=1−</m:t>
                    </m:r>
                    <m:f>
                      <m:fPr>
                        <m:ctrlPr>
                          <a:rPr lang="zh-CN" altLang="zh-CN" sz="2000" i="1">
                            <a:latin typeface="Cambria Math" panose="02040503050406030204" pitchFamily="18" charset="0"/>
                          </a:rPr>
                        </m:ctrlPr>
                      </m:fPr>
                      <m:num>
                        <m:r>
                          <a:rPr lang="en-US" altLang="zh-CN" sz="2000">
                            <a:latin typeface="Cambria Math"/>
                          </a:rPr>
                          <m:t>25</m:t>
                        </m:r>
                      </m:num>
                      <m:den>
                        <m:r>
                          <a:rPr lang="en-US" altLang="zh-CN" sz="2000">
                            <a:latin typeface="Cambria Math"/>
                          </a:rPr>
                          <m:t>28</m:t>
                        </m:r>
                        <m:sSup>
                          <m:sSupPr>
                            <m:ctrlPr>
                              <a:rPr lang="zh-CN" altLang="zh-CN" sz="2000" i="1">
                                <a:latin typeface="Cambria Math" panose="02040503050406030204" pitchFamily="18" charset="0"/>
                              </a:rPr>
                            </m:ctrlPr>
                          </m:sSupPr>
                          <m:e>
                            <m:r>
                              <a:rPr lang="en-US" altLang="zh-CN" sz="2000">
                                <a:latin typeface="Cambria Math"/>
                              </a:rPr>
                              <m:t>𝑀</m:t>
                            </m:r>
                          </m:e>
                          <m:sup>
                            <m:r>
                              <a:rPr lang="en-US" altLang="zh-CN" sz="2000">
                                <a:latin typeface="Cambria Math"/>
                              </a:rPr>
                              <m:t>𝑄</m:t>
                            </m:r>
                          </m:sup>
                        </m:sSup>
                      </m:den>
                    </m:f>
                  </m:oMath>
                </a14:m>
                <a:endParaRPr lang="zh-CN" altLang="zh-CN" sz="2000" dirty="0">
                  <a:latin typeface="Adobe 楷体 Std R" panose="02020400000000000000" pitchFamily="18" charset="-122"/>
                </a:endParaRPr>
              </a:p>
              <a:p>
                <a:pPr>
                  <a:buFont typeface="Wingdings" pitchFamily="2" charset="2"/>
                  <a:buChar char="p"/>
                </a:pPr>
                <a:r>
                  <a:rPr lang="zh-CN" altLang="zh-CN" sz="2400" dirty="0">
                    <a:latin typeface="Adobe 楷体 Std R" panose="02020400000000000000" pitchFamily="18" charset="-122"/>
                  </a:rPr>
                  <a:t>计算在风险中性测度下该期权回报的</a:t>
                </a:r>
                <a:r>
                  <a:rPr lang="zh-CN" altLang="zh-CN" sz="2400" dirty="0">
                    <a:solidFill>
                      <a:srgbClr val="FF0000"/>
                    </a:solidFill>
                    <a:latin typeface="Adobe 楷体 Std R" panose="02020400000000000000" pitchFamily="18" charset="-122"/>
                  </a:rPr>
                  <a:t>期望值</a:t>
                </a:r>
                <a:r>
                  <a:rPr lang="zh-CN" altLang="zh-CN" sz="2400" dirty="0">
                    <a:latin typeface="Adobe 楷体 Std R" panose="02020400000000000000" pitchFamily="18" charset="-122"/>
                  </a:rPr>
                  <a:t>。</a:t>
                </a:r>
              </a:p>
              <a:p>
                <a:pPr marL="0" indent="0" algn="ctr">
                  <a:buNone/>
                </a:pPr>
                <a:r>
                  <a:rPr lang="en-US" altLang="zh-CN" sz="2400" dirty="0">
                    <a:latin typeface="Adobe 楷体 Std R" panose="02020400000000000000" pitchFamily="18" charset="-122"/>
                  </a:rPr>
                  <a:t> </a:t>
                </a:r>
                <a:r>
                  <a:rPr lang="en-US" altLang="zh-CN" sz="2000" dirty="0">
                    <a:latin typeface="Adobe 楷体 Std R" panose="02020400000000000000" pitchFamily="18" charset="-122"/>
                  </a:rPr>
                  <a:t>3</a:t>
                </a:r>
                <a14:m>
                  <m:oMath xmlns:m="http://schemas.openxmlformats.org/officeDocument/2006/math">
                    <m:sSub>
                      <m:sSubPr>
                        <m:ctrlPr>
                          <a:rPr lang="zh-CN" altLang="zh-CN" sz="2000" i="1">
                            <a:latin typeface="Cambria Math" panose="02040503050406030204" pitchFamily="18" charset="0"/>
                          </a:rPr>
                        </m:ctrlPr>
                      </m:sSubPr>
                      <m:e>
                        <m:r>
                          <a:rPr lang="en-US" altLang="zh-CN" sz="2000">
                            <a:latin typeface="Cambria Math"/>
                          </a:rPr>
                          <m:t>×</m:t>
                        </m:r>
                        <m:r>
                          <a:rPr lang="en-US" altLang="zh-CN" sz="2000">
                            <a:latin typeface="Cambria Math"/>
                          </a:rPr>
                          <m:t>𝑄</m:t>
                        </m:r>
                      </m:e>
                      <m:sub>
                        <m:r>
                          <a:rPr lang="en-US" altLang="zh-CN" sz="2000">
                            <a:latin typeface="Cambria Math"/>
                          </a:rPr>
                          <m:t>1</m:t>
                        </m:r>
                      </m:sub>
                    </m:sSub>
                  </m:oMath>
                </a14:m>
                <a:r>
                  <a:rPr lang="en-US" altLang="zh-CN" sz="2000" dirty="0">
                    <a:latin typeface="Adobe 楷体 Std R" panose="02020400000000000000" pitchFamily="18" charset="-122"/>
                  </a:rPr>
                  <a:t>+</a:t>
                </a:r>
                <a14:m>
                  <m:oMath xmlns:m="http://schemas.openxmlformats.org/officeDocument/2006/math">
                    <m:sSub>
                      <m:sSubPr>
                        <m:ctrlPr>
                          <a:rPr lang="zh-CN" altLang="zh-CN" sz="2000" i="1">
                            <a:latin typeface="Cambria Math" panose="02040503050406030204" pitchFamily="18" charset="0"/>
                          </a:rPr>
                        </m:ctrlPr>
                      </m:sSubPr>
                      <m:e>
                        <m:r>
                          <a:rPr lang="en-US" altLang="zh-CN" sz="2000">
                            <a:latin typeface="Cambria Math"/>
                          </a:rPr>
                          <m:t>1×</m:t>
                        </m:r>
                        <m:r>
                          <a:rPr lang="en-US" altLang="zh-CN" sz="2000">
                            <a:latin typeface="Cambria Math"/>
                          </a:rPr>
                          <m:t>𝑄</m:t>
                        </m:r>
                      </m:e>
                      <m:sub>
                        <m:r>
                          <a:rPr lang="en-US" altLang="zh-CN" sz="2000">
                            <a:latin typeface="Cambria Math"/>
                          </a:rPr>
                          <m:t>2</m:t>
                        </m:r>
                      </m:sub>
                    </m:sSub>
                    <m:r>
                      <a:rPr lang="en-US" altLang="zh-CN" sz="2000">
                        <a:latin typeface="Cambria Math"/>
                      </a:rPr>
                      <m:t>+0×</m:t>
                    </m:r>
                    <m:sSub>
                      <m:sSubPr>
                        <m:ctrlPr>
                          <a:rPr lang="zh-CN" altLang="zh-CN" sz="2000" i="1">
                            <a:latin typeface="Cambria Math" panose="02040503050406030204" pitchFamily="18" charset="0"/>
                          </a:rPr>
                        </m:ctrlPr>
                      </m:sSubPr>
                      <m:e>
                        <m:r>
                          <a:rPr lang="en-US" altLang="zh-CN" sz="2000">
                            <a:latin typeface="Cambria Math"/>
                          </a:rPr>
                          <m:t>𝑄</m:t>
                        </m:r>
                      </m:e>
                      <m:sub>
                        <m:r>
                          <a:rPr lang="en-US" altLang="zh-CN" sz="2000">
                            <a:latin typeface="Cambria Math"/>
                          </a:rPr>
                          <m:t>3</m:t>
                        </m:r>
                      </m:sub>
                    </m:sSub>
                    <m:r>
                      <a:rPr lang="en-US" altLang="zh-CN" sz="2000">
                        <a:latin typeface="Cambria Math"/>
                      </a:rPr>
                      <m:t>=</m:t>
                    </m:r>
                    <m:f>
                      <m:fPr>
                        <m:ctrlPr>
                          <a:rPr lang="zh-CN" altLang="zh-CN" sz="2000" i="1">
                            <a:latin typeface="Cambria Math" panose="02040503050406030204" pitchFamily="18" charset="0"/>
                          </a:rPr>
                        </m:ctrlPr>
                      </m:fPr>
                      <m:num>
                        <m:r>
                          <a:rPr lang="en-US" altLang="zh-CN" sz="2000">
                            <a:latin typeface="Cambria Math"/>
                          </a:rPr>
                          <m:t>9</m:t>
                        </m:r>
                      </m:num>
                      <m:den>
                        <m:r>
                          <a:rPr lang="en-US" altLang="zh-CN" sz="2000">
                            <a:latin typeface="Cambria Math"/>
                          </a:rPr>
                          <m:t>7</m:t>
                        </m:r>
                        <m:sSup>
                          <m:sSupPr>
                            <m:ctrlPr>
                              <a:rPr lang="zh-CN" altLang="zh-CN" sz="2000" i="1">
                                <a:latin typeface="Cambria Math" panose="02040503050406030204" pitchFamily="18" charset="0"/>
                              </a:rPr>
                            </m:ctrlPr>
                          </m:sSupPr>
                          <m:e>
                            <m:r>
                              <a:rPr lang="en-US" altLang="zh-CN" sz="2000">
                                <a:latin typeface="Cambria Math"/>
                              </a:rPr>
                              <m:t>𝑀</m:t>
                            </m:r>
                          </m:e>
                          <m:sup>
                            <m:r>
                              <a:rPr lang="en-US" altLang="zh-CN" sz="2000">
                                <a:latin typeface="Cambria Math"/>
                              </a:rPr>
                              <m:t>𝑄</m:t>
                            </m:r>
                          </m:sup>
                        </m:sSup>
                      </m:den>
                    </m:f>
                    <m:r>
                      <a:rPr lang="en-US" altLang="zh-CN" sz="2000">
                        <a:latin typeface="Cambria Math"/>
                      </a:rPr>
                      <m:t>+</m:t>
                    </m:r>
                    <m:f>
                      <m:fPr>
                        <m:ctrlPr>
                          <a:rPr lang="zh-CN" altLang="zh-CN" sz="2000" i="1">
                            <a:latin typeface="Cambria Math" panose="02040503050406030204" pitchFamily="18" charset="0"/>
                          </a:rPr>
                        </m:ctrlPr>
                      </m:fPr>
                      <m:num>
                        <m:r>
                          <a:rPr lang="en-US" altLang="zh-CN" sz="2000">
                            <a:latin typeface="Cambria Math"/>
                          </a:rPr>
                          <m:t>13</m:t>
                        </m:r>
                      </m:num>
                      <m:den>
                        <m:r>
                          <a:rPr lang="en-US" altLang="zh-CN" sz="2000">
                            <a:latin typeface="Cambria Math"/>
                          </a:rPr>
                          <m:t>28</m:t>
                        </m:r>
                        <m:sSup>
                          <m:sSupPr>
                            <m:ctrlPr>
                              <a:rPr lang="zh-CN" altLang="zh-CN" sz="2000" i="1">
                                <a:latin typeface="Cambria Math" panose="02040503050406030204" pitchFamily="18" charset="0"/>
                              </a:rPr>
                            </m:ctrlPr>
                          </m:sSupPr>
                          <m:e>
                            <m:r>
                              <a:rPr lang="en-US" altLang="zh-CN" sz="2000">
                                <a:latin typeface="Cambria Math"/>
                              </a:rPr>
                              <m:t>𝑀</m:t>
                            </m:r>
                          </m:e>
                          <m:sup>
                            <m:r>
                              <a:rPr lang="en-US" altLang="zh-CN" sz="2000">
                                <a:latin typeface="Cambria Math"/>
                              </a:rPr>
                              <m:t>𝑄</m:t>
                            </m:r>
                          </m:sup>
                        </m:sSup>
                      </m:den>
                    </m:f>
                  </m:oMath>
                </a14:m>
                <a:endParaRPr lang="zh-CN" altLang="zh-CN" sz="2000" dirty="0">
                  <a:latin typeface="Adobe 楷体 Std R" panose="02020400000000000000" pitchFamily="18" charset="-122"/>
                </a:endParaRPr>
              </a:p>
              <a:p>
                <a:pPr>
                  <a:buFont typeface="Wingdings" pitchFamily="2" charset="2"/>
                  <a:buChar char="p"/>
                </a:pPr>
                <a:r>
                  <a:rPr lang="zh-CN" altLang="zh-CN" sz="2400" dirty="0">
                    <a:latin typeface="Adobe 楷体 Std R" panose="02020400000000000000" pitchFamily="18" charset="-122"/>
                  </a:rPr>
                  <a:t>用</a:t>
                </a:r>
                <a14:m>
                  <m:oMath xmlns:m="http://schemas.openxmlformats.org/officeDocument/2006/math">
                    <m:sSup>
                      <m:sSupPr>
                        <m:ctrlPr>
                          <a:rPr lang="zh-CN" altLang="zh-CN" sz="2400" i="1">
                            <a:latin typeface="Cambria Math" panose="02040503050406030204" pitchFamily="18" charset="0"/>
                          </a:rPr>
                        </m:ctrlPr>
                      </m:sSupPr>
                      <m:e>
                        <m:r>
                          <a:rPr lang="en-US" altLang="zh-CN" sz="2400" i="1">
                            <a:latin typeface="Cambria Math"/>
                          </a:rPr>
                          <m:t>𝑀</m:t>
                        </m:r>
                      </m:e>
                      <m:sup>
                        <m:r>
                          <a:rPr lang="en-US" altLang="zh-CN" sz="2400" i="1">
                            <a:latin typeface="Cambria Math"/>
                          </a:rPr>
                          <m:t>𝑄</m:t>
                        </m:r>
                      </m:sup>
                    </m:sSup>
                  </m:oMath>
                </a14:m>
                <a:r>
                  <a:rPr lang="zh-CN" altLang="zh-CN" sz="2400" dirty="0">
                    <a:solidFill>
                      <a:srgbClr val="FF0000"/>
                    </a:solidFill>
                    <a:latin typeface="Adobe 楷体 Std R" panose="02020400000000000000" pitchFamily="18" charset="-122"/>
                  </a:rPr>
                  <a:t>贴现</a:t>
                </a:r>
                <a:r>
                  <a:rPr lang="zh-CN" altLang="zh-CN" sz="2400" dirty="0">
                    <a:latin typeface="Adobe 楷体 Std R" panose="02020400000000000000" pitchFamily="18" charset="-122"/>
                  </a:rPr>
                  <a:t>求出该期权价格： </a:t>
                </a:r>
              </a:p>
              <a:p>
                <a:pPr marL="0" indent="0">
                  <a:buNone/>
                </a:pPr>
                <a14:m>
                  <m:oMathPara xmlns:m="http://schemas.openxmlformats.org/officeDocument/2006/math">
                    <m:oMathParaPr>
                      <m:jc m:val="centerGroup"/>
                    </m:oMathParaPr>
                    <m:oMath xmlns:m="http://schemas.openxmlformats.org/officeDocument/2006/math">
                      <m:r>
                        <m:rPr>
                          <m:sty m:val="p"/>
                        </m:rPr>
                        <a:rPr lang="en-US" altLang="zh-CN" sz="2000">
                          <a:latin typeface="Cambria Math"/>
                        </a:rPr>
                        <m:t>c</m:t>
                      </m:r>
                      <m:r>
                        <a:rPr lang="en-US" altLang="zh-CN" sz="2000">
                          <a:latin typeface="Cambria Math"/>
                        </a:rPr>
                        <m:t>=</m:t>
                      </m:r>
                      <m:sSup>
                        <m:sSupPr>
                          <m:ctrlPr>
                            <a:rPr lang="zh-CN" altLang="zh-CN" sz="2000" i="1">
                              <a:latin typeface="Cambria Math" panose="02040503050406030204" pitchFamily="18" charset="0"/>
                            </a:rPr>
                          </m:ctrlPr>
                        </m:sSupPr>
                        <m:e>
                          <m:r>
                            <a:rPr lang="en-US" altLang="zh-CN" sz="2000">
                              <a:latin typeface="Cambria Math"/>
                            </a:rPr>
                            <m:t>𝑀</m:t>
                          </m:r>
                        </m:e>
                        <m:sup>
                          <m:r>
                            <a:rPr lang="en-US" altLang="zh-CN" sz="2000">
                              <a:latin typeface="Cambria Math"/>
                            </a:rPr>
                            <m:t>𝑄</m:t>
                          </m:r>
                        </m:sup>
                      </m:sSup>
                      <m:d>
                        <m:dPr>
                          <m:ctrlPr>
                            <a:rPr lang="zh-CN" altLang="zh-CN" sz="2000" i="1">
                              <a:latin typeface="Cambria Math" panose="02040503050406030204" pitchFamily="18" charset="0"/>
                            </a:rPr>
                          </m:ctrlPr>
                        </m:dPr>
                        <m:e>
                          <m:f>
                            <m:fPr>
                              <m:ctrlPr>
                                <a:rPr lang="zh-CN" altLang="zh-CN" sz="2000" i="1">
                                  <a:latin typeface="Cambria Math" panose="02040503050406030204" pitchFamily="18" charset="0"/>
                                </a:rPr>
                              </m:ctrlPr>
                            </m:fPr>
                            <m:num>
                              <m:r>
                                <a:rPr lang="en-US" altLang="zh-CN" sz="2000">
                                  <a:latin typeface="Cambria Math"/>
                                </a:rPr>
                                <m:t>9</m:t>
                              </m:r>
                            </m:num>
                            <m:den>
                              <m:r>
                                <a:rPr lang="en-US" altLang="zh-CN" sz="2000">
                                  <a:latin typeface="Cambria Math"/>
                                </a:rPr>
                                <m:t>7</m:t>
                              </m:r>
                              <m:sSup>
                                <m:sSupPr>
                                  <m:ctrlPr>
                                    <a:rPr lang="zh-CN" altLang="zh-CN" sz="2000" i="1">
                                      <a:latin typeface="Cambria Math" panose="02040503050406030204" pitchFamily="18" charset="0"/>
                                    </a:rPr>
                                  </m:ctrlPr>
                                </m:sSupPr>
                                <m:e>
                                  <m:r>
                                    <a:rPr lang="en-US" altLang="zh-CN" sz="2000">
                                      <a:latin typeface="Cambria Math"/>
                                    </a:rPr>
                                    <m:t>𝑀</m:t>
                                  </m:r>
                                </m:e>
                                <m:sup>
                                  <m:r>
                                    <a:rPr lang="en-US" altLang="zh-CN" sz="2000">
                                      <a:latin typeface="Cambria Math"/>
                                    </a:rPr>
                                    <m:t>𝑄</m:t>
                                  </m:r>
                                </m:sup>
                              </m:sSup>
                            </m:den>
                          </m:f>
                          <m:r>
                            <a:rPr lang="en-US" altLang="zh-CN" sz="2000">
                              <a:latin typeface="Cambria Math"/>
                            </a:rPr>
                            <m:t>+</m:t>
                          </m:r>
                          <m:f>
                            <m:fPr>
                              <m:ctrlPr>
                                <a:rPr lang="zh-CN" altLang="zh-CN" sz="2000" i="1">
                                  <a:latin typeface="Cambria Math" panose="02040503050406030204" pitchFamily="18" charset="0"/>
                                </a:rPr>
                              </m:ctrlPr>
                            </m:fPr>
                            <m:num>
                              <m:r>
                                <a:rPr lang="en-US" altLang="zh-CN" sz="2000">
                                  <a:latin typeface="Cambria Math"/>
                                </a:rPr>
                                <m:t>13</m:t>
                              </m:r>
                            </m:num>
                            <m:den>
                              <m:r>
                                <a:rPr lang="en-US" altLang="zh-CN" sz="2000">
                                  <a:latin typeface="Cambria Math"/>
                                </a:rPr>
                                <m:t>28</m:t>
                              </m:r>
                              <m:sSup>
                                <m:sSupPr>
                                  <m:ctrlPr>
                                    <a:rPr lang="zh-CN" altLang="zh-CN" sz="2000" i="1">
                                      <a:latin typeface="Cambria Math" panose="02040503050406030204" pitchFamily="18" charset="0"/>
                                    </a:rPr>
                                  </m:ctrlPr>
                                </m:sSupPr>
                                <m:e>
                                  <m:r>
                                    <a:rPr lang="en-US" altLang="zh-CN" sz="2000">
                                      <a:latin typeface="Cambria Math"/>
                                    </a:rPr>
                                    <m:t>𝑀</m:t>
                                  </m:r>
                                </m:e>
                                <m:sup>
                                  <m:r>
                                    <a:rPr lang="en-US" altLang="zh-CN" sz="2000">
                                      <a:latin typeface="Cambria Math"/>
                                    </a:rPr>
                                    <m:t>𝑄</m:t>
                                  </m:r>
                                </m:sup>
                              </m:sSup>
                            </m:den>
                          </m:f>
                        </m:e>
                      </m:d>
                      <m:r>
                        <a:rPr lang="en-US" altLang="zh-CN" sz="2000">
                          <a:latin typeface="Cambria Math"/>
                        </a:rPr>
                        <m:t>=1.75</m:t>
                      </m:r>
                    </m:oMath>
                  </m:oMathPara>
                </a14:m>
                <a:endParaRPr lang="zh-CN" altLang="zh-CN" sz="2000" dirty="0">
                  <a:latin typeface="Adobe 楷体 Std R" panose="02020400000000000000" pitchFamily="18" charset="-122"/>
                </a:endParaRP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395538" y="1179587"/>
                <a:ext cx="8229601" cy="5345757"/>
              </a:xfrm>
              <a:blipFill>
                <a:blip r:embed="rId2"/>
                <a:stretch>
                  <a:fillRect l="-296" t="-91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516859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讨论</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a:bodyPr>
              <a:lstStyle/>
              <a:p>
                <a:pPr>
                  <a:buFont typeface="Wingdings" pitchFamily="2" charset="2"/>
                  <a:buChar char="p"/>
                </a:pPr>
                <a:r>
                  <a:rPr lang="zh-CN" altLang="zh-CN" sz="2400" dirty="0"/>
                  <a:t>本例属于</a:t>
                </a:r>
                <a:r>
                  <a:rPr lang="zh-CN" altLang="zh-CN" sz="2400" dirty="0">
                    <a:solidFill>
                      <a:srgbClr val="FF0000"/>
                    </a:solidFill>
                  </a:rPr>
                  <a:t>不完全市场</a:t>
                </a:r>
                <a:r>
                  <a:rPr lang="zh-CN" altLang="zh-CN" sz="2400" dirty="0"/>
                  <a:t>，因此</a:t>
                </a:r>
                <a14:m>
                  <m:oMath xmlns:m="http://schemas.openxmlformats.org/officeDocument/2006/math">
                    <m:sSup>
                      <m:sSupPr>
                        <m:ctrlPr>
                          <a:rPr lang="zh-CN" altLang="zh-CN" sz="2400" i="1">
                            <a:latin typeface="Cambria Math" panose="02040503050406030204" pitchFamily="18" charset="0"/>
                          </a:rPr>
                        </m:ctrlPr>
                      </m:sSupPr>
                      <m:e>
                        <m:r>
                          <a:rPr lang="en-US" altLang="zh-CN" sz="2400" i="1">
                            <a:latin typeface="Cambria Math"/>
                          </a:rPr>
                          <m:t>𝑀</m:t>
                        </m:r>
                      </m:e>
                      <m:sup>
                        <m:r>
                          <a:rPr lang="en-US" altLang="zh-CN" sz="2400" i="1">
                            <a:latin typeface="Cambria Math"/>
                          </a:rPr>
                          <m:t>𝑄</m:t>
                        </m:r>
                      </m:sup>
                    </m:sSup>
                  </m:oMath>
                </a14:m>
                <a:r>
                  <a:rPr lang="zh-CN" altLang="zh-CN" sz="2400" dirty="0"/>
                  <a:t>不是唯一的。但由于该期权可以由可交易资产</a:t>
                </a:r>
                <a:r>
                  <a:rPr lang="en-US" altLang="zh-CN" sz="2400" dirty="0"/>
                  <a:t>A</a:t>
                </a:r>
                <a:r>
                  <a:rPr lang="zh-CN" altLang="zh-CN" sz="2400" dirty="0"/>
                  <a:t>和</a:t>
                </a:r>
                <a:r>
                  <a:rPr lang="en-US" altLang="zh-CN" sz="2400" dirty="0"/>
                  <a:t>B</a:t>
                </a:r>
                <a:r>
                  <a:rPr lang="zh-CN" altLang="zh-CN" sz="2400" dirty="0">
                    <a:solidFill>
                      <a:srgbClr val="FF0000"/>
                    </a:solidFill>
                  </a:rPr>
                  <a:t>复制</a:t>
                </a:r>
                <a:r>
                  <a:rPr lang="zh-CN" altLang="zh-CN" sz="2400" dirty="0"/>
                  <a:t>出来，因此仍然可以对该期权进行精确定价。</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l="-296" t="-824"/>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t>36</a:t>
            </a:fld>
            <a:endParaRPr lang="zh-CN" altLang="en-US" dirty="0"/>
          </a:p>
        </p:txBody>
      </p:sp>
    </p:spTree>
    <p:extLst>
      <p:ext uri="{BB962C8B-B14F-4D97-AF65-F5344CB8AC3E}">
        <p14:creationId xmlns:p14="http://schemas.microsoft.com/office/powerpoint/2010/main" val="20161268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67883E-D5FE-44A6-9907-F00D14115BB1}"/>
              </a:ext>
            </a:extLst>
          </p:cNvPr>
          <p:cNvSpPr>
            <a:spLocks noGrp="1"/>
          </p:cNvSpPr>
          <p:nvPr>
            <p:ph type="title"/>
          </p:nvPr>
        </p:nvSpPr>
        <p:spPr/>
        <p:txBody>
          <a:bodyPr/>
          <a:lstStyle/>
          <a:p>
            <a:r>
              <a:rPr lang="zh-CN" altLang="en-US" dirty="0"/>
              <a:t>三种相对定价法的共同点</a:t>
            </a:r>
          </a:p>
        </p:txBody>
      </p:sp>
      <p:sp>
        <p:nvSpPr>
          <p:cNvPr id="3" name="内容占位符 2">
            <a:extLst>
              <a:ext uri="{FF2B5EF4-FFF2-40B4-BE49-F238E27FC236}">
                <a16:creationId xmlns:a16="http://schemas.microsoft.com/office/drawing/2014/main" id="{49759A0E-C489-4D57-8579-C6754EEE880B}"/>
              </a:ext>
            </a:extLst>
          </p:cNvPr>
          <p:cNvSpPr>
            <a:spLocks noGrp="1"/>
          </p:cNvSpPr>
          <p:nvPr>
            <p:ph idx="1"/>
          </p:nvPr>
        </p:nvSpPr>
        <p:spPr/>
        <p:txBody>
          <a:bodyPr/>
          <a:lstStyle/>
          <a:p>
            <a:r>
              <a:rPr lang="zh-CN" altLang="en-US" dirty="0"/>
              <a:t>可复制</a:t>
            </a:r>
            <a:endParaRPr lang="en-US" altLang="zh-CN" dirty="0"/>
          </a:p>
          <a:p>
            <a:r>
              <a:rPr lang="zh-CN" altLang="en-US" dirty="0"/>
              <a:t>无套利</a:t>
            </a:r>
          </a:p>
        </p:txBody>
      </p:sp>
      <p:sp>
        <p:nvSpPr>
          <p:cNvPr id="4" name="灯片编号占位符 3">
            <a:extLst>
              <a:ext uri="{FF2B5EF4-FFF2-40B4-BE49-F238E27FC236}">
                <a16:creationId xmlns:a16="http://schemas.microsoft.com/office/drawing/2014/main" id="{C65972EB-98A0-44C5-BF7B-18CC68A0FD5E}"/>
              </a:ext>
            </a:extLst>
          </p:cNvPr>
          <p:cNvSpPr>
            <a:spLocks noGrp="1"/>
          </p:cNvSpPr>
          <p:nvPr>
            <p:ph type="sldNum" sz="quarter" idx="12"/>
          </p:nvPr>
        </p:nvSpPr>
        <p:spPr/>
        <p:txBody>
          <a:bodyPr/>
          <a:lstStyle/>
          <a:p>
            <a:fld id="{0C913308-F349-4B6D-A68A-DD1791B4A57B}" type="slidenum">
              <a:rPr lang="zh-CN" altLang="en-US" smtClean="0"/>
              <a:t>37</a:t>
            </a:fld>
            <a:endParaRPr lang="zh-CN" altLang="en-US" dirty="0"/>
          </a:p>
        </p:txBody>
      </p:sp>
    </p:spTree>
    <p:extLst>
      <p:ext uri="{BB962C8B-B14F-4D97-AF65-F5344CB8AC3E}">
        <p14:creationId xmlns:p14="http://schemas.microsoft.com/office/powerpoint/2010/main" val="42140767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457200" y="1340768"/>
            <a:ext cx="8579296" cy="5184576"/>
          </a:xfrm>
        </p:spPr>
        <p:txBody>
          <a:bodyPr>
            <a:normAutofit/>
          </a:bodyPr>
          <a:lstStyle/>
          <a:p>
            <a:pPr>
              <a:lnSpc>
                <a:spcPct val="150000"/>
              </a:lnSpc>
            </a:pPr>
            <a:r>
              <a:rPr lang="zh-CN" altLang="en-US" dirty="0">
                <a:solidFill>
                  <a:schemeClr val="tx1">
                    <a:lumMod val="50000"/>
                    <a:lumOff val="50000"/>
                  </a:schemeClr>
                </a:solidFill>
              </a:rPr>
              <a:t>绝对定价法与相对定价法</a:t>
            </a:r>
            <a:endParaRPr lang="en-US" altLang="zh-CN" dirty="0">
              <a:solidFill>
                <a:schemeClr val="tx1">
                  <a:lumMod val="50000"/>
                  <a:lumOff val="50000"/>
                </a:schemeClr>
              </a:solidFill>
            </a:endParaRPr>
          </a:p>
          <a:p>
            <a:pPr>
              <a:lnSpc>
                <a:spcPct val="150000"/>
              </a:lnSpc>
            </a:pPr>
            <a:r>
              <a:rPr lang="zh-CN" altLang="en-US" dirty="0">
                <a:solidFill>
                  <a:schemeClr val="tx1">
                    <a:lumMod val="50000"/>
                    <a:lumOff val="50000"/>
                  </a:schemeClr>
                </a:solidFill>
              </a:rPr>
              <a:t>复制定价法、风险中性定价法与状态价格定价法</a:t>
            </a:r>
            <a:endParaRPr lang="en-US" altLang="zh-CN" dirty="0">
              <a:solidFill>
                <a:schemeClr val="tx1">
                  <a:lumMod val="50000"/>
                  <a:lumOff val="50000"/>
                </a:schemeClr>
              </a:solidFill>
            </a:endParaRPr>
          </a:p>
          <a:p>
            <a:pPr>
              <a:lnSpc>
                <a:spcPct val="150000"/>
              </a:lnSpc>
            </a:pPr>
            <a:r>
              <a:rPr lang="zh-CN" altLang="en-US" dirty="0">
                <a:solidFill>
                  <a:schemeClr val="tx1"/>
                </a:solidFill>
              </a:rPr>
              <a:t>积木分析法</a:t>
            </a:r>
          </a:p>
        </p:txBody>
      </p:sp>
    </p:spTree>
    <p:extLst>
      <p:ext uri="{BB962C8B-B14F-4D97-AF65-F5344CB8AC3E}">
        <p14:creationId xmlns:p14="http://schemas.microsoft.com/office/powerpoint/2010/main" val="17977964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积木分析法</a:t>
            </a:r>
          </a:p>
        </p:txBody>
      </p:sp>
      <p:sp>
        <p:nvSpPr>
          <p:cNvPr id="3" name="内容占位符 2"/>
          <p:cNvSpPr>
            <a:spLocks noGrp="1"/>
          </p:cNvSpPr>
          <p:nvPr>
            <p:ph idx="1"/>
          </p:nvPr>
        </p:nvSpPr>
        <p:spPr/>
        <p:txBody>
          <a:bodyPr/>
          <a:lstStyle/>
          <a:p>
            <a:r>
              <a:rPr lang="zh-CN" altLang="en-US" dirty="0"/>
              <a:t>金融工程产品和方案本来就是由股票、债券等基础性证券和</a:t>
            </a:r>
            <a:r>
              <a:rPr lang="en-US" altLang="zh-CN" dirty="0"/>
              <a:t>4</a:t>
            </a:r>
            <a:r>
              <a:rPr lang="zh-CN" altLang="en-US" dirty="0"/>
              <a:t>种衍生证券构造组合形成的，积木分析法非常适合金融工程</a:t>
            </a:r>
            <a:endParaRPr lang="en-US" altLang="zh-CN" dirty="0"/>
          </a:p>
          <a:p>
            <a:endParaRPr lang="en-US" altLang="zh-CN" dirty="0"/>
          </a:p>
          <a:p>
            <a:r>
              <a:rPr lang="zh-CN" altLang="en-US" dirty="0"/>
              <a:t>积木分析法的重要工具是金融产品回报图或是损益图。</a:t>
            </a:r>
          </a:p>
        </p:txBody>
      </p:sp>
    </p:spTree>
    <p:extLst>
      <p:ext uri="{BB962C8B-B14F-4D97-AF65-F5344CB8AC3E}">
        <p14:creationId xmlns:p14="http://schemas.microsoft.com/office/powerpoint/2010/main" val="39704838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标题 1"/>
          <p:cNvSpPr>
            <a:spLocks noGrp="1"/>
          </p:cNvSpPr>
          <p:nvPr>
            <p:ph type="title"/>
          </p:nvPr>
        </p:nvSpPr>
        <p:spPr>
          <a:xfrm>
            <a:off x="467544" y="3429000"/>
            <a:ext cx="6821959" cy="1143000"/>
          </a:xfrm>
        </p:spPr>
        <p:txBody>
          <a:bodyPr/>
          <a:lstStyle/>
          <a:p>
            <a:r>
              <a:rPr lang="en-US" altLang="zh-CN" dirty="0"/>
              <a:t>1.1 </a:t>
            </a:r>
            <a:r>
              <a:rPr lang="zh-CN" altLang="en-US" dirty="0"/>
              <a:t>金融衍生产品概述</a:t>
            </a:r>
          </a:p>
        </p:txBody>
      </p:sp>
      <p:sp>
        <p:nvSpPr>
          <p:cNvPr id="4" name="灯片编号占位符 3"/>
          <p:cNvSpPr>
            <a:spLocks noGrp="1"/>
          </p:cNvSpPr>
          <p:nvPr>
            <p:ph type="sldNum" sz="quarter" idx="12"/>
          </p:nvPr>
        </p:nvSpPr>
        <p:spPr/>
        <p:txBody>
          <a:bodyPr/>
          <a:lstStyle/>
          <a:p>
            <a:pPr>
              <a:defRPr/>
            </a:pPr>
            <a:fld id="{D5EF953F-FA99-430B-B8DC-D9F271B2502A}" type="slidenum">
              <a:rPr lang="en-US" altLang="zh-CN" smtClean="0"/>
              <a:t>4</a:t>
            </a:fld>
            <a:endParaRPr lang="en-US" altLang="zh-CN"/>
          </a:p>
        </p:txBody>
      </p:sp>
    </p:spTree>
    <p:extLst>
      <p:ext uri="{BB962C8B-B14F-4D97-AF65-F5344CB8AC3E}">
        <p14:creationId xmlns:p14="http://schemas.microsoft.com/office/powerpoint/2010/main" val="23182050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f-c=-p</a:t>
            </a:r>
            <a:endParaRPr lang="zh-CN" altLang="en-US" dirty="0"/>
          </a:p>
        </p:txBody>
      </p:sp>
      <p:sp>
        <p:nvSpPr>
          <p:cNvPr id="3" name="内容占位符 2"/>
          <p:cNvSpPr>
            <a:spLocks noGrp="1"/>
          </p:cNvSpPr>
          <p:nvPr>
            <p:ph idx="1"/>
          </p:nvPr>
        </p:nvSpPr>
        <p:spPr/>
        <p:txBody>
          <a:bodyPr/>
          <a:lstStyle/>
          <a:p>
            <a:r>
              <a:rPr lang="zh-CN" altLang="en-US" dirty="0"/>
              <a:t>远期资产多头</a:t>
            </a:r>
            <a:r>
              <a:rPr lang="en-US" altLang="zh-CN" dirty="0"/>
              <a:t>+</a:t>
            </a:r>
            <a:r>
              <a:rPr lang="zh-CN" altLang="en-US" dirty="0"/>
              <a:t>看涨期权空头</a:t>
            </a:r>
            <a:r>
              <a:rPr lang="en-US" altLang="zh-CN" dirty="0"/>
              <a:t>=</a:t>
            </a:r>
            <a:r>
              <a:rPr lang="zh-CN" altLang="en-US" dirty="0"/>
              <a:t>看跌期权空头</a:t>
            </a:r>
            <a:endParaRPr lang="en-US" altLang="zh-CN" dirty="0"/>
          </a:p>
          <a:p>
            <a:endParaRPr lang="en-US" altLang="zh-CN" dirty="0"/>
          </a:p>
          <a:p>
            <a:endParaRPr lang="en-US" altLang="zh-CN" dirty="0"/>
          </a:p>
          <a:p>
            <a:endParaRPr lang="en-US" altLang="zh-CN" dirty="0"/>
          </a:p>
          <a:p>
            <a:endParaRPr lang="en-US" altLang="zh-CN" dirty="0"/>
          </a:p>
          <a:p>
            <a:endParaRPr lang="en-US" altLang="zh-CN" dirty="0"/>
          </a:p>
          <a:p>
            <a:r>
              <a:rPr lang="zh-CN" altLang="en-US" dirty="0"/>
              <a:t>同理，</a:t>
            </a:r>
            <a:r>
              <a:rPr lang="en-US" altLang="zh-CN" dirty="0"/>
              <a:t>c-p=f</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40</a:t>
            </a:fld>
            <a:endParaRPr lang="zh-CN" alt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1" y="2132856"/>
            <a:ext cx="7128791"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22439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0C913308-F349-4B6D-A68A-DD1791B4A57B}" type="slidenum">
              <a:rPr lang="zh-CN" altLang="en-US" smtClean="0"/>
              <a:t>41</a:t>
            </a:fld>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金融衍生产品：广义定义</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endParaRPr lang="en-US" altLang="zh-CN" dirty="0">
                  <a:solidFill>
                    <a:srgbClr val="000000"/>
                  </a:solidFill>
                  <a:latin typeface="AdobeHeitiStd-Regular-Identity-H"/>
                </a:endParaRPr>
              </a:p>
              <a:p>
                <a:r>
                  <a:rPr lang="zh-CN" altLang="en-US" dirty="0"/>
                  <a:t>衍生产品是指价值依赖于其标的资产的金融工具。</a:t>
                </a:r>
                <a:endParaRPr lang="en-US" altLang="zh-CN" dirty="0"/>
              </a:p>
              <a:p>
                <a14:m>
                  <m:oMath xmlns:m="http://schemas.openxmlformats.org/officeDocument/2006/math">
                    <m:r>
                      <a:rPr lang="en-US" altLang="zh-CN" b="0" i="1" smtClean="0">
                        <a:latin typeface="Cambria Math" panose="02040503050406030204" pitchFamily="18" charset="0"/>
                      </a:rPr>
                      <m:t>𝑌</m:t>
                    </m:r>
                    <m:r>
                      <a:rPr lang="en-US" altLang="zh-CN" b="0" i="1" smtClean="0">
                        <a:latin typeface="Cambria Math" panose="02040503050406030204" pitchFamily="18" charset="0"/>
                      </a:rPr>
                      <m:t>=</m:t>
                    </m:r>
                    <m:r>
                      <a:rPr lang="en-US" altLang="zh-CN" b="0" i="1" smtClean="0">
                        <a:latin typeface="Cambria Math" panose="02040503050406030204" pitchFamily="18" charset="0"/>
                      </a:rPr>
                      <m:t>𝑓</m:t>
                    </m:r>
                    <m:r>
                      <a:rPr lang="en-US" altLang="zh-CN" b="0" i="1" smtClean="0">
                        <a:latin typeface="Cambria Math" panose="02040503050406030204" pitchFamily="18" charset="0"/>
                      </a:rPr>
                      <m:t>(</m:t>
                    </m:r>
                    <m:r>
                      <a:rPr lang="en-US" altLang="zh-CN" b="0" i="1" smtClean="0">
                        <a:latin typeface="Cambria Math" panose="02040503050406030204" pitchFamily="18" charset="0"/>
                      </a:rPr>
                      <m:t>𝑋</m:t>
                    </m:r>
                    <m:r>
                      <a:rPr lang="en-US" altLang="zh-CN" b="0" i="1" smtClean="0">
                        <a:latin typeface="Cambria Math" panose="02040503050406030204" pitchFamily="18" charset="0"/>
                      </a:rPr>
                      <m:t>)</m:t>
                    </m:r>
                  </m:oMath>
                </a14:m>
                <a:r>
                  <a:rPr lang="en-US" altLang="zh-CN" dirty="0"/>
                  <a:t>, Y </a:t>
                </a:r>
                <a:r>
                  <a:rPr lang="zh-CN" altLang="en-US" dirty="0"/>
                  <a:t>是</a:t>
                </a:r>
                <a:r>
                  <a:rPr lang="en-US" altLang="zh-CN" dirty="0"/>
                  <a:t>X</a:t>
                </a:r>
                <a:r>
                  <a:rPr lang="zh-CN" altLang="en-US" dirty="0"/>
                  <a:t>的衍生品。</a:t>
                </a:r>
                <a:endParaRPr lang="en-US" altLang="zh-CN" dirty="0"/>
              </a:p>
              <a:p>
                <a:pPr lvl="1"/>
                <a:r>
                  <a:rPr lang="zh-CN" altLang="en-US" dirty="0"/>
                  <a:t>债券是利率的衍生品</a:t>
                </a:r>
                <a:endParaRPr lang="en-US" altLang="zh-CN" dirty="0"/>
              </a:p>
              <a:p>
                <a:pPr lvl="1"/>
                <a:r>
                  <a:rPr lang="zh-CN" altLang="en-US" dirty="0"/>
                  <a:t>股票是公司资产价值的衍生品</a:t>
                </a:r>
                <a:endParaRPr lang="en-US" altLang="zh-CN" dirty="0"/>
              </a:p>
              <a:p>
                <a:pPr>
                  <a:buNone/>
                </a:pP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r="-889"/>
                </a:stretch>
              </a:blipFill>
            </p:spPr>
            <p:txBody>
              <a:bodyPr/>
              <a:lstStyle/>
              <a:p>
                <a:r>
                  <a:rPr lang="zh-CN" altLang="en-US">
                    <a:noFill/>
                  </a:rPr>
                  <a:t> </a:t>
                </a:r>
              </a:p>
            </p:txBody>
          </p:sp>
        </mc:Fallback>
      </mc:AlternateContent>
      <p:sp>
        <p:nvSpPr>
          <p:cNvPr id="5" name="灯片编号占位符 4"/>
          <p:cNvSpPr>
            <a:spLocks noGrp="1"/>
          </p:cNvSpPr>
          <p:nvPr>
            <p:ph type="sldNum" sz="quarter" idx="12"/>
          </p:nvPr>
        </p:nvSpPr>
        <p:spPr/>
        <p:txBody>
          <a:bodyPr/>
          <a:lstStyle/>
          <a:p>
            <a:fld id="{7A0B34B9-D817-47F5-9B8C-94F2D5E9BE68}" type="slidenum">
              <a:rPr lang="zh-CN" altLang="en-US" smtClean="0"/>
              <a:t>5</a:t>
            </a:fld>
            <a:endParaRPr lang="zh-CN" altLang="en-US"/>
          </a:p>
        </p:txBody>
      </p:sp>
    </p:spTree>
    <p:extLst>
      <p:ext uri="{BB962C8B-B14F-4D97-AF65-F5344CB8AC3E}">
        <p14:creationId xmlns:p14="http://schemas.microsoft.com/office/powerpoint/2010/main" val="26730357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狭义的金融衍生产品：按形式分类</a:t>
            </a:r>
          </a:p>
        </p:txBody>
      </p:sp>
      <p:sp>
        <p:nvSpPr>
          <p:cNvPr id="3" name="内容占位符 2"/>
          <p:cNvSpPr>
            <a:spLocks noGrp="1"/>
          </p:cNvSpPr>
          <p:nvPr>
            <p:ph idx="1"/>
          </p:nvPr>
        </p:nvSpPr>
        <p:spPr/>
        <p:txBody>
          <a:bodyPr/>
          <a:lstStyle/>
          <a:p>
            <a:r>
              <a:rPr lang="zh-CN" altLang="en-US" dirty="0"/>
              <a:t>远期（ </a:t>
            </a:r>
            <a:r>
              <a:rPr lang="en-US" altLang="zh-CN" dirty="0"/>
              <a:t>Forwards </a:t>
            </a:r>
            <a:r>
              <a:rPr lang="zh-CN" altLang="en-US" dirty="0"/>
              <a:t>）</a:t>
            </a:r>
          </a:p>
          <a:p>
            <a:r>
              <a:rPr lang="zh-CN" altLang="en-US" dirty="0"/>
              <a:t>期货（ </a:t>
            </a:r>
            <a:r>
              <a:rPr lang="en-US" altLang="zh-CN" dirty="0"/>
              <a:t>Futures </a:t>
            </a:r>
            <a:r>
              <a:rPr lang="zh-CN" altLang="en-US" dirty="0"/>
              <a:t>）</a:t>
            </a:r>
          </a:p>
          <a:p>
            <a:r>
              <a:rPr lang="zh-CN" altLang="en-US" dirty="0"/>
              <a:t>互换（ </a:t>
            </a:r>
            <a:r>
              <a:rPr lang="en-US" altLang="zh-CN" dirty="0"/>
              <a:t>Swaps </a:t>
            </a:r>
            <a:r>
              <a:rPr lang="zh-CN" altLang="en-US" dirty="0"/>
              <a:t>）</a:t>
            </a:r>
          </a:p>
          <a:p>
            <a:r>
              <a:rPr lang="zh-CN" altLang="en-US" dirty="0"/>
              <a:t>期权（ </a:t>
            </a:r>
            <a:r>
              <a:rPr lang="en-US" altLang="zh-CN" dirty="0"/>
              <a:t>Options </a:t>
            </a:r>
            <a:r>
              <a:rPr lang="zh-CN" altLang="en-US" dirty="0"/>
              <a:t>）</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6</a:t>
            </a:fld>
            <a:endParaRPr lang="zh-CN" altLang="en-US" dirty="0"/>
          </a:p>
        </p:txBody>
      </p:sp>
    </p:spTree>
    <p:extLst>
      <p:ext uri="{BB962C8B-B14F-4D97-AF65-F5344CB8AC3E}">
        <p14:creationId xmlns:p14="http://schemas.microsoft.com/office/powerpoint/2010/main" val="38439874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金融衍生产品：按标的分类</a:t>
            </a:r>
          </a:p>
        </p:txBody>
      </p:sp>
      <p:sp>
        <p:nvSpPr>
          <p:cNvPr id="3" name="内容占位符 2"/>
          <p:cNvSpPr>
            <a:spLocks noGrp="1"/>
          </p:cNvSpPr>
          <p:nvPr>
            <p:ph idx="1"/>
          </p:nvPr>
        </p:nvSpPr>
        <p:spPr/>
        <p:txBody>
          <a:bodyPr>
            <a:normAutofit fontScale="85000" lnSpcReduction="20000"/>
          </a:bodyPr>
          <a:lstStyle/>
          <a:p>
            <a:r>
              <a:rPr lang="zh-CN" altLang="en-US" dirty="0"/>
              <a:t>股票</a:t>
            </a:r>
          </a:p>
          <a:p>
            <a:r>
              <a:rPr lang="zh-CN" altLang="en-US" dirty="0"/>
              <a:t>债券</a:t>
            </a:r>
          </a:p>
          <a:p>
            <a:r>
              <a:rPr lang="zh-CN" altLang="en-US" dirty="0"/>
              <a:t>指数</a:t>
            </a:r>
          </a:p>
          <a:p>
            <a:r>
              <a:rPr lang="zh-CN" altLang="en-US" dirty="0"/>
              <a:t>利率</a:t>
            </a:r>
          </a:p>
          <a:p>
            <a:r>
              <a:rPr lang="zh-CN" altLang="en-US" dirty="0"/>
              <a:t>汇率</a:t>
            </a:r>
          </a:p>
          <a:p>
            <a:r>
              <a:rPr lang="zh-CN" altLang="en-US" dirty="0"/>
              <a:t>商品价格</a:t>
            </a:r>
          </a:p>
          <a:p>
            <a:r>
              <a:rPr lang="zh-CN" altLang="en-US" dirty="0"/>
              <a:t>波动率</a:t>
            </a:r>
          </a:p>
          <a:p>
            <a:r>
              <a:rPr lang="zh-CN" altLang="en-US" dirty="0"/>
              <a:t>通胀率</a:t>
            </a:r>
          </a:p>
          <a:p>
            <a:r>
              <a:rPr lang="zh-CN" altLang="en-US" dirty="0"/>
              <a:t>气侯</a:t>
            </a:r>
            <a:endParaRPr lang="en-US" altLang="zh-CN" dirty="0"/>
          </a:p>
          <a:p>
            <a:r>
              <a:rPr lang="zh-CN" altLang="en-US" dirty="0"/>
              <a:t>碳排放</a:t>
            </a:r>
          </a:p>
          <a:p>
            <a:r>
              <a:rPr lang="zh-CN" altLang="en-US" dirty="0"/>
              <a:t>总统当选</a:t>
            </a:r>
          </a:p>
          <a:p>
            <a:r>
              <a:rPr lang="en-US" altLang="zh-CN" dirty="0"/>
              <a:t>……</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7</a:t>
            </a:fld>
            <a:endParaRPr lang="zh-CN" altLang="en-US" dirty="0"/>
          </a:p>
        </p:txBody>
      </p:sp>
    </p:spTree>
    <p:extLst>
      <p:ext uri="{BB962C8B-B14F-4D97-AF65-F5344CB8AC3E}">
        <p14:creationId xmlns:p14="http://schemas.microsoft.com/office/powerpoint/2010/main" val="21410790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衍生产品的运用</a:t>
            </a:r>
          </a:p>
        </p:txBody>
      </p:sp>
      <p:sp>
        <p:nvSpPr>
          <p:cNvPr id="3" name="内容占位符 2"/>
          <p:cNvSpPr>
            <a:spLocks noGrp="1"/>
          </p:cNvSpPr>
          <p:nvPr>
            <p:ph idx="1"/>
          </p:nvPr>
        </p:nvSpPr>
        <p:spPr/>
        <p:txBody>
          <a:bodyPr/>
          <a:lstStyle/>
          <a:p>
            <a:r>
              <a:rPr lang="zh-CN" altLang="en-US" dirty="0"/>
              <a:t>作为设计金融解决方案的基本工具</a:t>
            </a:r>
            <a:endParaRPr lang="en-US" altLang="zh-CN" dirty="0"/>
          </a:p>
          <a:p>
            <a:r>
              <a:rPr lang="zh-CN" altLang="en-US" dirty="0"/>
              <a:t>作为交易工具</a:t>
            </a:r>
            <a:endParaRPr lang="en-US" altLang="zh-CN" dirty="0"/>
          </a:p>
          <a:p>
            <a:pPr lvl="1"/>
            <a:r>
              <a:rPr lang="zh-CN" altLang="en-US" dirty="0"/>
              <a:t>投机（ </a:t>
            </a:r>
            <a:r>
              <a:rPr lang="en-US" altLang="zh-CN" dirty="0"/>
              <a:t>Speculation </a:t>
            </a:r>
            <a:r>
              <a:rPr lang="zh-CN" altLang="en-US" dirty="0"/>
              <a:t>）</a:t>
            </a:r>
            <a:endParaRPr lang="en-US" altLang="zh-CN" dirty="0"/>
          </a:p>
          <a:p>
            <a:pPr lvl="1"/>
            <a:r>
              <a:rPr lang="zh-CN" altLang="en-US" dirty="0"/>
              <a:t>套期保值（ </a:t>
            </a:r>
            <a:r>
              <a:rPr lang="en-US" altLang="zh-CN" dirty="0"/>
              <a:t>Hedging </a:t>
            </a:r>
            <a:r>
              <a:rPr lang="zh-CN" altLang="en-US" dirty="0"/>
              <a:t>）与风险管理</a:t>
            </a:r>
            <a:endParaRPr lang="en-US" altLang="zh-CN" dirty="0"/>
          </a:p>
          <a:p>
            <a:pPr lvl="1"/>
            <a:r>
              <a:rPr lang="zh-CN" altLang="en-US" dirty="0"/>
              <a:t>套利（ </a:t>
            </a:r>
            <a:r>
              <a:rPr lang="en-US" altLang="zh-CN" dirty="0"/>
              <a:t>Arbitrage </a:t>
            </a:r>
            <a:r>
              <a:rPr lang="zh-CN" altLang="en-US" dirty="0"/>
              <a:t>）</a:t>
            </a:r>
            <a:endParaRPr lang="en-US" altLang="zh-CN" dirty="0"/>
          </a:p>
          <a:p>
            <a:pPr lvl="1"/>
            <a:r>
              <a:rPr lang="zh-CN" altLang="en-US" dirty="0"/>
              <a:t>这三种力量在衍生品市场价格决定中的作用</a:t>
            </a:r>
          </a:p>
          <a:p>
            <a:endParaRPr lang="zh-CN" altLang="en-US" dirty="0"/>
          </a:p>
          <a:p>
            <a:pPr marL="0" indent="0">
              <a:buNone/>
            </a:pP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8</a:t>
            </a:fld>
            <a:endParaRPr lang="zh-CN" altLang="en-US" dirty="0"/>
          </a:p>
        </p:txBody>
      </p:sp>
    </p:spTree>
    <p:extLst>
      <p:ext uri="{BB962C8B-B14F-4D97-AF65-F5344CB8AC3E}">
        <p14:creationId xmlns:p14="http://schemas.microsoft.com/office/powerpoint/2010/main" val="12701808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标题 1"/>
          <p:cNvSpPr>
            <a:spLocks noGrp="1"/>
          </p:cNvSpPr>
          <p:nvPr>
            <p:ph type="title"/>
          </p:nvPr>
        </p:nvSpPr>
        <p:spPr>
          <a:xfrm>
            <a:off x="467544" y="3429000"/>
            <a:ext cx="6821959" cy="1143000"/>
          </a:xfrm>
        </p:spPr>
        <p:txBody>
          <a:bodyPr/>
          <a:lstStyle/>
          <a:p>
            <a:r>
              <a:rPr lang="en-US" altLang="zh-CN" dirty="0"/>
              <a:t>1.2 </a:t>
            </a:r>
            <a:r>
              <a:rPr lang="zh-CN" altLang="en-US" dirty="0"/>
              <a:t>设计解决方案</a:t>
            </a:r>
          </a:p>
        </p:txBody>
      </p:sp>
      <p:sp>
        <p:nvSpPr>
          <p:cNvPr id="4" name="灯片编号占位符 3"/>
          <p:cNvSpPr>
            <a:spLocks noGrp="1"/>
          </p:cNvSpPr>
          <p:nvPr>
            <p:ph type="sldNum" sz="quarter" idx="12"/>
          </p:nvPr>
        </p:nvSpPr>
        <p:spPr/>
        <p:txBody>
          <a:bodyPr/>
          <a:lstStyle/>
          <a:p>
            <a:pPr>
              <a:defRPr/>
            </a:pPr>
            <a:fld id="{D5EF953F-FA99-430B-B8DC-D9F271B2502A}" type="slidenum">
              <a:rPr lang="en-US" altLang="zh-CN" smtClean="0"/>
              <a:t>9</a:t>
            </a:fld>
            <a:endParaRPr lang="en-US" altLang="zh-CN"/>
          </a:p>
        </p:txBody>
      </p:sp>
    </p:spTree>
    <p:extLst>
      <p:ext uri="{BB962C8B-B14F-4D97-AF65-F5344CB8AC3E}">
        <p14:creationId xmlns:p14="http://schemas.microsoft.com/office/powerpoint/2010/main" val="3957559698"/>
      </p:ext>
    </p:extLst>
  </p:cSld>
  <p:clrMapOvr>
    <a:masterClrMapping/>
  </p:clrMapOvr>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4762</TotalTime>
  <Words>2083</Words>
  <Application>Microsoft Office PowerPoint</Application>
  <PresentationFormat>全屏显示(4:3)</PresentationFormat>
  <Paragraphs>237</Paragraphs>
  <Slides>42</Slides>
  <Notes>10</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58" baseType="lpstr">
      <vt:lpstr>Adobe 楷体 Std R</vt:lpstr>
      <vt:lpstr>AdobeHeitiStd-Regular-Identity-H</vt:lpstr>
      <vt:lpstr>GungsuhChe</vt:lpstr>
      <vt:lpstr>楷体</vt:lpstr>
      <vt:lpstr>Adobe Jenson Pro</vt:lpstr>
      <vt:lpstr>Adobe Jenson Pro Capt</vt:lpstr>
      <vt:lpstr>Adobe Jenson Pro Disp</vt:lpstr>
      <vt:lpstr>Arial</vt:lpstr>
      <vt:lpstr>Bradley Hand ITC</vt:lpstr>
      <vt:lpstr>Calibri</vt:lpstr>
      <vt:lpstr>Cambria Math</vt:lpstr>
      <vt:lpstr>Garamond</vt:lpstr>
      <vt:lpstr>Tahoma</vt:lpstr>
      <vt:lpstr>Wingdings</vt:lpstr>
      <vt:lpstr>1_Edge</vt:lpstr>
      <vt:lpstr>Equation</vt:lpstr>
      <vt:lpstr> 第1章 金融工程概述 </vt:lpstr>
      <vt:lpstr>1. 什么是金融工程</vt:lpstr>
      <vt:lpstr>理解金融工程</vt:lpstr>
      <vt:lpstr>1.1 金融衍生产品概述</vt:lpstr>
      <vt:lpstr>金融衍生产品：广义定义</vt:lpstr>
      <vt:lpstr>狭义的金融衍生产品：按形式分类</vt:lpstr>
      <vt:lpstr>金融衍生产品：按标的分类</vt:lpstr>
      <vt:lpstr>衍生产品的运用</vt:lpstr>
      <vt:lpstr>1.2 设计解决方案</vt:lpstr>
      <vt:lpstr>企业家面临的问题</vt:lpstr>
      <vt:lpstr>投资者面临的问题</vt:lpstr>
      <vt:lpstr>金融机构面临的问题</vt:lpstr>
      <vt:lpstr>监管者面临的问题</vt:lpstr>
      <vt:lpstr>案例 1   法国 Rhone-Poulenc 公司的员工持股计划</vt:lpstr>
      <vt:lpstr>PowerPoint 演示文稿</vt:lpstr>
      <vt:lpstr>PowerPoint 演示文稿</vt:lpstr>
      <vt:lpstr>案例 2  美国大通银行的指数存单</vt:lpstr>
      <vt:lpstr>PowerPoint 演示文稿</vt:lpstr>
      <vt:lpstr>1.3 金融衍生品的本质与功能</vt:lpstr>
      <vt:lpstr>金融衍生品的特征</vt:lpstr>
      <vt:lpstr>金融衍生品的功能</vt:lpstr>
      <vt:lpstr>2. 金融工程的基本分析方法</vt:lpstr>
      <vt:lpstr>目录</vt:lpstr>
      <vt:lpstr>衍生证券定价的基本假设</vt:lpstr>
      <vt:lpstr>无套利的定义</vt:lpstr>
      <vt:lpstr>绝对定价法与相对定价法</vt:lpstr>
      <vt:lpstr>目录</vt:lpstr>
      <vt:lpstr>【例1.1】</vt:lpstr>
      <vt:lpstr>复制定价法</vt:lpstr>
      <vt:lpstr>复制定价法基本步骤</vt:lpstr>
      <vt:lpstr>状态价格定价法</vt:lpstr>
      <vt:lpstr>状态价格定价法基本步骤</vt:lpstr>
      <vt:lpstr>测度转换</vt:lpstr>
      <vt:lpstr>风险中性定价法</vt:lpstr>
      <vt:lpstr>风险中性定价法基本步骤</vt:lpstr>
      <vt:lpstr>讨论</vt:lpstr>
      <vt:lpstr>三种相对定价法的共同点</vt:lpstr>
      <vt:lpstr>目录</vt:lpstr>
      <vt:lpstr>积木分析法</vt:lpstr>
      <vt:lpstr>f-c=-p</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风险管理 Risk Management</dc:title>
  <dc:creator>aronge</dc:creator>
  <cp:lastModifiedBy>zlzheng</cp:lastModifiedBy>
  <cp:revision>873</cp:revision>
  <cp:lastPrinted>2018-02-23T11:34:33Z</cp:lastPrinted>
  <dcterms:created xsi:type="dcterms:W3CDTF">2007-10-06T10:41:00Z</dcterms:created>
  <dcterms:modified xsi:type="dcterms:W3CDTF">2020-12-18T01:04:48Z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2052-10.1.0.5866</vt:lpwstr>
  </property>
</Properties>
</file>