
<file path=[Content_Types].xml><?xml version="1.0" encoding="utf-8"?>
<Types xmlns="http://schemas.openxmlformats.org/package/2006/content-types">
  <Default Extension="bin" ContentType="application/vnd.openxmlformats-officedocument.oleObject"/>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 id="2147492122" r:id="rId2"/>
    <p:sldMasterId id="2147492135" r:id="rId3"/>
    <p:sldMasterId id="2147492148" r:id="rId4"/>
  </p:sldMasterIdLst>
  <p:notesMasterIdLst>
    <p:notesMasterId r:id="rId68"/>
  </p:notesMasterIdLst>
  <p:handoutMasterIdLst>
    <p:handoutMasterId r:id="rId69"/>
  </p:handoutMasterIdLst>
  <p:sldIdLst>
    <p:sldId id="2363" r:id="rId5"/>
    <p:sldId id="384" r:id="rId6"/>
    <p:sldId id="292" r:id="rId7"/>
    <p:sldId id="293" r:id="rId8"/>
    <p:sldId id="294" r:id="rId9"/>
    <p:sldId id="295" r:id="rId10"/>
    <p:sldId id="299" r:id="rId11"/>
    <p:sldId id="300" r:id="rId12"/>
    <p:sldId id="389" r:id="rId13"/>
    <p:sldId id="3037" r:id="rId14"/>
    <p:sldId id="302" r:id="rId15"/>
    <p:sldId id="306" r:id="rId16"/>
    <p:sldId id="305" r:id="rId17"/>
    <p:sldId id="307" r:id="rId18"/>
    <p:sldId id="311" r:id="rId19"/>
    <p:sldId id="394" r:id="rId20"/>
    <p:sldId id="312" r:id="rId21"/>
    <p:sldId id="3039" r:id="rId22"/>
    <p:sldId id="385" r:id="rId23"/>
    <p:sldId id="3038" r:id="rId24"/>
    <p:sldId id="388" r:id="rId25"/>
    <p:sldId id="313" r:id="rId26"/>
    <p:sldId id="3061" r:id="rId27"/>
    <p:sldId id="315" r:id="rId28"/>
    <p:sldId id="316" r:id="rId29"/>
    <p:sldId id="390" r:id="rId30"/>
    <p:sldId id="391" r:id="rId31"/>
    <p:sldId id="392" r:id="rId32"/>
    <p:sldId id="317" r:id="rId33"/>
    <p:sldId id="318" r:id="rId34"/>
    <p:sldId id="320" r:id="rId35"/>
    <p:sldId id="296" r:id="rId36"/>
    <p:sldId id="321" r:id="rId37"/>
    <p:sldId id="322" r:id="rId38"/>
    <p:sldId id="395" r:id="rId39"/>
    <p:sldId id="3040" r:id="rId40"/>
    <p:sldId id="323" r:id="rId41"/>
    <p:sldId id="325" r:id="rId42"/>
    <p:sldId id="326" r:id="rId43"/>
    <p:sldId id="327" r:id="rId44"/>
    <p:sldId id="328" r:id="rId45"/>
    <p:sldId id="3041" r:id="rId46"/>
    <p:sldId id="334" r:id="rId47"/>
    <p:sldId id="335" r:id="rId48"/>
    <p:sldId id="397" r:id="rId49"/>
    <p:sldId id="336" r:id="rId50"/>
    <p:sldId id="297" r:id="rId51"/>
    <p:sldId id="337" r:id="rId52"/>
    <p:sldId id="3042" r:id="rId53"/>
    <p:sldId id="3043" r:id="rId54"/>
    <p:sldId id="339" r:id="rId55"/>
    <p:sldId id="340" r:id="rId56"/>
    <p:sldId id="3045" r:id="rId57"/>
    <p:sldId id="3044" r:id="rId58"/>
    <p:sldId id="342" r:id="rId59"/>
    <p:sldId id="343" r:id="rId60"/>
    <p:sldId id="3046" r:id="rId61"/>
    <p:sldId id="347" r:id="rId62"/>
    <p:sldId id="348" r:id="rId63"/>
    <p:sldId id="399" r:id="rId64"/>
    <p:sldId id="400" r:id="rId65"/>
    <p:sldId id="3036" r:id="rId66"/>
    <p:sldId id="580" r:id="rId67"/>
  </p:sldIdLst>
  <p:sldSz cx="12192000" cy="6858000"/>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606" autoAdjust="0"/>
    <p:restoredTop sz="99875" autoAdjust="0"/>
  </p:normalViewPr>
  <p:slideViewPr>
    <p:cSldViewPr>
      <p:cViewPr varScale="1">
        <p:scale>
          <a:sx n="72" d="100"/>
          <a:sy n="72" d="100"/>
        </p:scale>
        <p:origin x="72" y="322"/>
      </p:cViewPr>
      <p:guideLst>
        <p:guide orient="horz" pos="2160"/>
        <p:guide pos="3840"/>
      </p:guideLst>
    </p:cSldViewPr>
  </p:slideViewPr>
  <p:outlineViewPr>
    <p:cViewPr>
      <p:scale>
        <a:sx n="33" d="100"/>
        <a:sy n="33" d="100"/>
      </p:scale>
      <p:origin x="0" y="22541"/>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1"/>
            <a:ext cx="3076575" cy="511175"/>
          </a:xfrm>
          <a:prstGeom prst="rect">
            <a:avLst/>
          </a:prstGeom>
        </p:spPr>
        <p:txBody>
          <a:bodyPr vert="horz" lIns="99035" tIns="49517" rIns="99035" bIns="49517"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9" y="1"/>
            <a:ext cx="3076575" cy="511175"/>
          </a:xfrm>
          <a:prstGeom prst="rect">
            <a:avLst/>
          </a:prstGeom>
        </p:spPr>
        <p:txBody>
          <a:bodyPr vert="horz" lIns="99035" tIns="49517" rIns="99035" bIns="49517"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2" y="9721851"/>
            <a:ext cx="3076575" cy="511175"/>
          </a:xfrm>
          <a:prstGeom prst="rect">
            <a:avLst/>
          </a:prstGeom>
        </p:spPr>
        <p:txBody>
          <a:bodyPr vert="horz" lIns="99035" tIns="49517" rIns="99035" bIns="49517"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9" y="9721851"/>
            <a:ext cx="3076575" cy="511175"/>
          </a:xfrm>
          <a:prstGeom prst="rect">
            <a:avLst/>
          </a:prstGeom>
        </p:spPr>
        <p:txBody>
          <a:bodyPr vert="horz" lIns="99035" tIns="49517" rIns="99035" bIns="49517"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1"/>
            <a:ext cx="3076575" cy="511175"/>
          </a:xfrm>
          <a:prstGeom prst="rect">
            <a:avLst/>
          </a:prstGeom>
        </p:spPr>
        <p:txBody>
          <a:bodyPr vert="horz" lIns="99035" tIns="49517" rIns="99035" bIns="49517"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9" y="1"/>
            <a:ext cx="3076575" cy="511175"/>
          </a:xfrm>
          <a:prstGeom prst="rect">
            <a:avLst/>
          </a:prstGeom>
        </p:spPr>
        <p:txBody>
          <a:bodyPr vert="horz" lIns="99035" tIns="49517" rIns="99035" bIns="49517"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35" tIns="49517" rIns="99035" bIns="49517" rtlCol="0" anchor="ctr"/>
          <a:lstStyle/>
          <a:p>
            <a:pPr lvl="0"/>
            <a:endParaRPr lang="zh-CN" altLang="en-US" noProof="0"/>
          </a:p>
        </p:txBody>
      </p:sp>
      <p:sp>
        <p:nvSpPr>
          <p:cNvPr id="5" name="备注占位符 4"/>
          <p:cNvSpPr>
            <a:spLocks noGrp="1"/>
          </p:cNvSpPr>
          <p:nvPr>
            <p:ph type="body" sz="quarter" idx="3"/>
          </p:nvPr>
        </p:nvSpPr>
        <p:spPr>
          <a:xfrm>
            <a:off x="709614" y="4860925"/>
            <a:ext cx="5680075" cy="4605338"/>
          </a:xfrm>
          <a:prstGeom prst="rect">
            <a:avLst/>
          </a:prstGeom>
        </p:spPr>
        <p:txBody>
          <a:bodyPr vert="horz" lIns="99035" tIns="49517" rIns="99035" bIns="49517"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2" y="9721851"/>
            <a:ext cx="3076575" cy="511175"/>
          </a:xfrm>
          <a:prstGeom prst="rect">
            <a:avLst/>
          </a:prstGeom>
        </p:spPr>
        <p:txBody>
          <a:bodyPr vert="horz" lIns="99035" tIns="49517" rIns="99035" bIns="49517"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9" y="9721851"/>
            <a:ext cx="3076575" cy="511175"/>
          </a:xfrm>
          <a:prstGeom prst="rect">
            <a:avLst/>
          </a:prstGeom>
        </p:spPr>
        <p:txBody>
          <a:bodyPr vert="horz" lIns="99035" tIns="49517" rIns="99035" bIns="49517"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幻灯片图像占位符 1"/>
          <p:cNvSpPr>
            <a:spLocks noGrp="1" noRot="1" noChangeAspect="1" noTextEdit="1"/>
          </p:cNvSpPr>
          <p:nvPr>
            <p:ph type="sldImg"/>
          </p:nvPr>
        </p:nvSpPr>
        <p:spPr bwMode="auto">
          <a:xfrm>
            <a:off x="139700" y="768350"/>
            <a:ext cx="6819900" cy="3836988"/>
          </a:xfrm>
          <a:noFill/>
          <a:ln>
            <a:solidFill>
              <a:srgbClr val="000000"/>
            </a:solidFill>
            <a:miter lim="800000"/>
            <a:headEnd/>
            <a:tailEnd/>
          </a:ln>
        </p:spPr>
      </p:sp>
      <p:sp>
        <p:nvSpPr>
          <p:cNvPr id="3389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85700" name="灯片编号占位符 3"/>
          <p:cNvSpPr>
            <a:spLocks noGrp="1"/>
          </p:cNvSpPr>
          <p:nvPr>
            <p:ph type="sldNum" sz="quarter" idx="5"/>
          </p:nvPr>
        </p:nvSpPr>
        <p:spPr/>
        <p:txBody>
          <a:bodyPr/>
          <a:lstStyle/>
          <a:p>
            <a:pPr>
              <a:defRPr/>
            </a:pPr>
            <a:fld id="{8F05D9ED-616F-476F-B800-64A521F66648}" type="slidenum">
              <a:rPr lang="zh-CN" altLang="en-US" smtClean="0"/>
              <a:pPr>
                <a:defRPr/>
              </a:pPr>
              <a:t>63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812800" y="1219200"/>
            <a:ext cx="105664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p>
        </p:txBody>
      </p:sp>
      <p:sp>
        <p:nvSpPr>
          <p:cNvPr id="5" name="Line 8"/>
          <p:cNvSpPr>
            <a:spLocks noChangeShapeType="1"/>
          </p:cNvSpPr>
          <p:nvPr/>
        </p:nvSpPr>
        <p:spPr bwMode="auto">
          <a:xfrm>
            <a:off x="2641601" y="3962400"/>
            <a:ext cx="8682567" cy="0"/>
          </a:xfrm>
          <a:prstGeom prst="line">
            <a:avLst/>
          </a:prstGeom>
          <a:noFill/>
          <a:ln w="19050">
            <a:solidFill>
              <a:schemeClr val="accent1"/>
            </a:solidFill>
            <a:round/>
            <a:headEnd/>
            <a:tailEnd/>
          </a:ln>
        </p:spPr>
        <p:txBody>
          <a:bodyPr/>
          <a:lstStyle/>
          <a:p>
            <a:endParaRPr lang="zh-CN" altLang="en-US"/>
          </a:p>
        </p:txBody>
      </p:sp>
      <p:sp>
        <p:nvSpPr>
          <p:cNvPr id="27650" name="Rectangle 2"/>
          <p:cNvSpPr>
            <a:spLocks noGrp="1" noChangeArrowheads="1"/>
          </p:cNvSpPr>
          <p:nvPr>
            <p:ph type="ctrTitle"/>
          </p:nvPr>
        </p:nvSpPr>
        <p:spPr>
          <a:xfrm>
            <a:off x="1219201" y="1524000"/>
            <a:ext cx="10164233" cy="1752600"/>
          </a:xfrm>
        </p:spPr>
        <p:txBody>
          <a:bodyPr/>
          <a:lstStyle>
            <a:lvl1pPr>
              <a:defRPr sz="5000"/>
            </a:lvl1pPr>
          </a:lstStyle>
          <a:p>
            <a:r>
              <a:rPr lang="zh-CN" altLang="en-US" dirty="0"/>
              <a:t>单击此处编辑母版标题样式</a:t>
            </a:r>
          </a:p>
        </p:txBody>
      </p:sp>
      <p:sp>
        <p:nvSpPr>
          <p:cNvPr id="27651" name="Rectangle 3"/>
          <p:cNvSpPr>
            <a:spLocks noGrp="1" noChangeArrowheads="1"/>
          </p:cNvSpPr>
          <p:nvPr>
            <p:ph type="subTitle" idx="1"/>
          </p:nvPr>
        </p:nvSpPr>
        <p:spPr>
          <a:xfrm>
            <a:off x="2641600" y="3962400"/>
            <a:ext cx="8737600" cy="1752600"/>
          </a:xfrm>
        </p:spPr>
        <p:txBody>
          <a:bodyPr/>
          <a:lstStyle>
            <a:lvl1pPr marL="0" indent="0">
              <a:buFont typeface="Wingdings" pitchFamily="2" charset="2"/>
              <a:buNone/>
              <a:defRPr sz="2800"/>
            </a:lvl1pPr>
          </a:lstStyle>
          <a:p>
            <a:r>
              <a:rPr lang="zh-CN" altLang="en-US" dirty="0"/>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pPr>
                <a:defRPr/>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3DB898F5-AAED-4260-BC5D-21EF9E584FA9}" type="datetime10">
              <a:rPr lang="zh-CN" altLang="en-US" smtClean="0"/>
              <a:t>09:29</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C2D8457E-AA42-4D85-8BFB-0B9E1F15550B}" type="datetime10">
              <a:rPr lang="zh-CN" altLang="en-US" smtClean="0"/>
              <a:t>09:29</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75520" y="1340767"/>
            <a:ext cx="8544949" cy="5046860"/>
          </a:xfrm>
          <a:prstGeom prst="rect">
            <a:avLst/>
          </a:prstGeom>
        </p:spPr>
      </p:pic>
      <p:sp>
        <p:nvSpPr>
          <p:cNvPr id="6" name="TextBox 5"/>
          <p:cNvSpPr txBox="1"/>
          <p:nvPr userDrawn="1"/>
        </p:nvSpPr>
        <p:spPr>
          <a:xfrm>
            <a:off x="623392" y="404664"/>
            <a:ext cx="11041227"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3725108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812800" y="1219200"/>
            <a:ext cx="105664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2641601" y="3962400"/>
            <a:ext cx="8682567"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1219201" y="1524000"/>
            <a:ext cx="10164233"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2641600" y="3962400"/>
            <a:ext cx="87376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1503369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277A048F-E500-4A87-AFBE-889AC68E8E56}"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414872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16ED867C-6C65-4664-AD91-0743167F4EC6}"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972116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A08E293F-41A5-4257-AFDE-89E99F232D7A}"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4028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FD549A0D-C977-4E97-9FF3-F7334C93AA93}" type="datetime10">
              <a:rPr lang="zh-CN" altLang="en-US" smtClean="0">
                <a:solidFill>
                  <a:srgbClr val="000000"/>
                </a:solidFill>
              </a:rPr>
              <a:t>09:29</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71222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FC1247D9-96AB-4775-8379-A4437B83E05E}" type="datetime10">
              <a:rPr lang="zh-CN" altLang="en-US" smtClean="0">
                <a:solidFill>
                  <a:srgbClr val="000000"/>
                </a:solidFill>
              </a:rPr>
              <a:t>09:29</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97383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97C7DF18-A73C-4274-9B9D-689385022DAC}" type="datetime10">
              <a:rPr lang="zh-CN" altLang="en-US" smtClean="0">
                <a:solidFill>
                  <a:srgbClr val="000000"/>
                </a:solidFill>
              </a:rPr>
              <a:t>09:29</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32607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anose="020A0503050201030203" pitchFamily="18" charset="0"/>
                <a:ea typeface="Adobe 楷体 Std R" panose="02020400000000000000"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anose="020A0503050201030203" pitchFamily="18" charset="0"/>
                <a:ea typeface="Adobe 楷体 Std R" panose="02020400000000000000" pitchFamily="18" charset="-122"/>
              </a:defRPr>
            </a:lvl1pPr>
            <a:lvl2pPr>
              <a:defRPr>
                <a:latin typeface="Adobe Jenson Pro" panose="020A0503050201030203" pitchFamily="18" charset="0"/>
                <a:ea typeface="Adobe 楷体 Std R" panose="02020400000000000000" pitchFamily="18" charset="-122"/>
              </a:defRPr>
            </a:lvl2pPr>
            <a:lvl3pPr>
              <a:defRPr>
                <a:latin typeface="Adobe Jenson Pro" panose="020A0503050201030203" pitchFamily="18" charset="0"/>
                <a:ea typeface="Adobe 楷体 Std R" panose="02020400000000000000" pitchFamily="18" charset="-122"/>
              </a:defRPr>
            </a:lvl3pPr>
            <a:lvl4pPr>
              <a:defRPr>
                <a:latin typeface="Adobe Jenson Pro" panose="020A0503050201030203" pitchFamily="18" charset="0"/>
                <a:ea typeface="Adobe 楷体 Std R" panose="02020400000000000000" pitchFamily="18" charset="-122"/>
              </a:defRPr>
            </a:lvl4pPr>
            <a:lvl5pPr>
              <a:defRPr>
                <a:latin typeface="Adobe Jenson Pro" panose="020A0503050201030203" pitchFamily="18" charset="0"/>
                <a:ea typeface="Adobe 楷体 Std R" panose="02020400000000000000" pitchFamily="18"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29BD5303-A802-4725-8886-EEC890754B89}" type="datetime10">
              <a:rPr lang="zh-CN" altLang="en-US" smtClean="0"/>
              <a:t>09:29</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0A5679E0-3816-4779-963D-E4628D0E65D4}"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5267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2DD9C20B-2865-48F0-8528-E4E5953F7CC5}"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52845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EE3B43B1-7EFB-4827-BF26-612A8BEA48D2}"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72306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490FB86E-075B-4E2B-B315-09B7689FA487}"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46358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228600"/>
            <a:ext cx="1138766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02168"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02167" y="6245225"/>
            <a:ext cx="3052233" cy="476250"/>
          </a:xfrm>
          <a:prstGeom prst="rect">
            <a:avLst/>
          </a:prstGeom>
        </p:spPr>
        <p:txBody>
          <a:bodyPr/>
          <a:lstStyle>
            <a:lvl1pPr>
              <a:defRPr/>
            </a:lvl1pPr>
          </a:lstStyle>
          <a:p>
            <a:pPr>
              <a:defRPr/>
            </a:pPr>
            <a:fld id="{FACC3841-E75E-45FB-8E36-B5E885C25A07}" type="datetime10">
              <a:rPr lang="zh-CN" altLang="en-US" smtClean="0">
                <a:solidFill>
                  <a:srgbClr val="000000"/>
                </a:solidFill>
                <a:ea typeface="宋体" pitchFamily="2" charset="-122"/>
              </a:rPr>
              <a:t>09:29</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pPr>
              <a:defRPr/>
            </a:pPr>
            <a:r>
              <a:rPr lang="en-US" altLang="zh-CN">
                <a:solidFill>
                  <a:srgbClr val="000000"/>
                </a:solidFill>
              </a:rPr>
              <a:t>Copyright ©2020  Zheng, Zhenlong &amp; Chen, Rong, XMU</a:t>
            </a:r>
          </a:p>
        </p:txBody>
      </p:sp>
      <p:sp>
        <p:nvSpPr>
          <p:cNvPr id="7" name="灯片编号占位符 6"/>
          <p:cNvSpPr>
            <a:spLocks noGrp="1"/>
          </p:cNvSpPr>
          <p:nvPr>
            <p:ph type="sldNum" sz="quarter" idx="12"/>
          </p:nvPr>
        </p:nvSpPr>
        <p:spPr>
          <a:xfrm>
            <a:off x="8737601" y="6245225"/>
            <a:ext cx="3052233" cy="476250"/>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60155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812800" y="1219200"/>
            <a:ext cx="105664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2641601" y="3962400"/>
            <a:ext cx="8682567"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1219201" y="1524000"/>
            <a:ext cx="10164233"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2641600" y="3962400"/>
            <a:ext cx="87376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2526341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50C88D04-069F-403C-9084-F96A4AE17311}"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4659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FF26D03D-AECF-43EB-A0A3-E66244B139E5}"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93903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46DB48E0-82D8-426E-933C-609E02CDC2FD}"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31725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970A694E-1BA7-4F8E-87DE-28AF3A238EAC}" type="datetime10">
              <a:rPr lang="zh-CN" altLang="en-US" smtClean="0">
                <a:solidFill>
                  <a:srgbClr val="000000"/>
                </a:solidFill>
              </a:rPr>
              <a:t>09:29</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25527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37289BBF-0C64-463F-BC03-141AD529F997}" type="datetime10">
              <a:rPr lang="zh-CN" altLang="en-US" smtClean="0"/>
              <a:t>09:29</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2BC746BA-C748-43B4-93BB-0DAE75891A28}" type="datetime10">
              <a:rPr lang="zh-CN" altLang="en-US" smtClean="0">
                <a:solidFill>
                  <a:srgbClr val="000000"/>
                </a:solidFill>
              </a:rPr>
              <a:t>09:29</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513137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AB968CCC-949C-4FEA-A6E6-41E53E7A53D0}" type="datetime10">
              <a:rPr lang="zh-CN" altLang="en-US" smtClean="0">
                <a:solidFill>
                  <a:srgbClr val="000000"/>
                </a:solidFill>
              </a:rPr>
              <a:t>09:29</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22793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E60FC457-79E1-4B9A-8856-5F3639944132}"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79111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D3FFC577-6ECE-4A2C-BB64-75E83BAD9129}"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18790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05A45AB2-5F17-45C5-B0B2-8F4341CB5F11}"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65412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576B1605-21A3-46D1-9189-C1074F45A70E}"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833970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228600"/>
            <a:ext cx="1138766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02168"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02167" y="6245225"/>
            <a:ext cx="3052233" cy="476250"/>
          </a:xfrm>
          <a:prstGeom prst="rect">
            <a:avLst/>
          </a:prstGeom>
        </p:spPr>
        <p:txBody>
          <a:bodyPr/>
          <a:lstStyle>
            <a:lvl1pPr>
              <a:defRPr/>
            </a:lvl1pPr>
          </a:lstStyle>
          <a:p>
            <a:pPr>
              <a:defRPr/>
            </a:pPr>
            <a:fld id="{BA717859-1410-40E0-B011-6151353F5982}" type="datetime10">
              <a:rPr lang="zh-CN" altLang="en-US" smtClean="0">
                <a:solidFill>
                  <a:srgbClr val="000000"/>
                </a:solidFill>
                <a:ea typeface="宋体" pitchFamily="2" charset="-122"/>
              </a:rPr>
              <a:t>09:29</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pPr>
              <a:defRPr/>
            </a:pPr>
            <a:r>
              <a:rPr lang="en-US" altLang="zh-CN">
                <a:solidFill>
                  <a:srgbClr val="000000"/>
                </a:solidFill>
              </a:rPr>
              <a:t>Copyright ©2020  Zheng, Zhenlong &amp; Chen, Rong, XMU</a:t>
            </a:r>
          </a:p>
        </p:txBody>
      </p:sp>
      <p:sp>
        <p:nvSpPr>
          <p:cNvPr id="7" name="灯片编号占位符 6"/>
          <p:cNvSpPr>
            <a:spLocks noGrp="1"/>
          </p:cNvSpPr>
          <p:nvPr>
            <p:ph type="sldNum" sz="quarter" idx="12"/>
          </p:nvPr>
        </p:nvSpPr>
        <p:spPr>
          <a:xfrm>
            <a:off x="8737601" y="6245225"/>
            <a:ext cx="3052233" cy="476250"/>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845558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812800" y="1219200"/>
            <a:ext cx="105664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2641601" y="3962400"/>
            <a:ext cx="8682567"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1219201" y="1524000"/>
            <a:ext cx="10164233"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2641600" y="3962400"/>
            <a:ext cx="87376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6729798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Adobe 仿宋 Std R"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Adobe 黑体 Std R" pitchFamily="34" charset="-122"/>
              </a:defRPr>
            </a:lvl1pPr>
            <a:lvl2pPr>
              <a:defRPr>
                <a:latin typeface="Adobe Jenson Pro" pitchFamily="18" charset="0"/>
                <a:ea typeface="Adobe 黑体 Std R" pitchFamily="34" charset="-122"/>
              </a:defRPr>
            </a:lvl2pPr>
            <a:lvl3pPr>
              <a:defRPr>
                <a:latin typeface="Adobe Jenson Pro" pitchFamily="18" charset="0"/>
                <a:ea typeface="Adobe 黑体 Std R" pitchFamily="34" charset="-122"/>
              </a:defRPr>
            </a:lvl3pPr>
            <a:lvl4pPr>
              <a:defRPr>
                <a:latin typeface="Adobe Jenson Pro" pitchFamily="18" charset="0"/>
                <a:ea typeface="Adobe 黑体 Std R" pitchFamily="34" charset="-122"/>
              </a:defRPr>
            </a:lvl4pPr>
            <a:lvl5pPr>
              <a:defRPr>
                <a:latin typeface="Adobe Jenson Pro" pitchFamily="18" charset="0"/>
                <a:ea typeface="Adobe 黑体 Std R"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C7C1D032-A9A4-413A-8FD7-14DA0988225D}"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30514514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35716E04-AC7F-4BF0-8FE6-B1B53C7979CB}"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5395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0A01FE9C-9898-403C-B7A7-DAABE3E6FCAE}" type="datetime10">
              <a:rPr lang="zh-CN" altLang="en-US" smtClean="0"/>
              <a:t>09:29</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pPr>
                <a:defRPr/>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7D3776ED-2960-4184-AE56-DF1535CC64A6}"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6913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EEDD7EC1-DD26-436D-A6A0-574FBACF889A}" type="datetime10">
              <a:rPr lang="zh-CN" altLang="en-US" smtClean="0">
                <a:solidFill>
                  <a:srgbClr val="000000"/>
                </a:solidFill>
              </a:rPr>
              <a:t>09:29</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15085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F631FFBA-A406-4445-9A65-B13218AFC444}" type="datetime10">
              <a:rPr lang="zh-CN" altLang="en-US" smtClean="0">
                <a:solidFill>
                  <a:srgbClr val="000000"/>
                </a:solidFill>
              </a:rPr>
              <a:t>09:29</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416056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828EB10E-BCC5-49C0-A1D2-0423C8550FE6}" type="datetime10">
              <a:rPr lang="zh-CN" altLang="en-US" smtClean="0">
                <a:solidFill>
                  <a:srgbClr val="000000"/>
                </a:solidFill>
              </a:rPr>
              <a:t>09:29</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297093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F2CC68A0-E2D2-4701-A2C2-AEB059255104}"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15590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9B2033B5-46ED-48DB-A0B1-90FDCA0679AA}" type="datetime10">
              <a:rPr lang="zh-CN" altLang="en-US" smtClean="0">
                <a:solidFill>
                  <a:srgbClr val="000000"/>
                </a:solidFill>
              </a:rPr>
              <a:t>09:29</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1503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3C8A7111-CE13-4D85-839C-34454CC27AB7}"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29343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E3A47B58-7BA9-4290-B945-C83665A50FFF}" type="datetime10">
              <a:rPr lang="zh-CN" altLang="en-US" smtClean="0">
                <a:solidFill>
                  <a:srgbClr val="000000"/>
                </a:solidFill>
              </a:rPr>
              <a:t>09:29</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54335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228600"/>
            <a:ext cx="1138766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02168"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02167" y="6245225"/>
            <a:ext cx="3052233" cy="476250"/>
          </a:xfrm>
          <a:prstGeom prst="rect">
            <a:avLst/>
          </a:prstGeom>
        </p:spPr>
        <p:txBody>
          <a:bodyPr/>
          <a:lstStyle>
            <a:lvl1pPr>
              <a:defRPr>
                <a:ea typeface="宋体" pitchFamily="2" charset="-122"/>
              </a:defRPr>
            </a:lvl1pPr>
          </a:lstStyle>
          <a:p>
            <a:pPr>
              <a:defRPr/>
            </a:pPr>
            <a:fld id="{BDA96191-5291-4F8B-9F04-8861BFF88CB2}" type="datetime10">
              <a:rPr lang="zh-CN" altLang="en-US" smtClean="0">
                <a:solidFill>
                  <a:srgbClr val="000000"/>
                </a:solidFill>
              </a:rPr>
              <a:t>09:29</a:t>
            </a:fld>
            <a:endParaRPr lang="en-US" altLang="zh-CN">
              <a:solidFill>
                <a:srgbClr val="000000"/>
              </a:solidFill>
            </a:endParaRPr>
          </a:p>
        </p:txBody>
      </p:sp>
      <p:sp>
        <p:nvSpPr>
          <p:cNvPr id="6" name="页脚占位符 5"/>
          <p:cNvSpPr>
            <a:spLocks noGrp="1"/>
          </p:cNvSpPr>
          <p:nvPr>
            <p:ph type="ftr" sz="quarter" idx="11"/>
          </p:nvPr>
        </p:nvSpPr>
        <p:spPr>
          <a:xfrm>
            <a:off x="4165600" y="6245225"/>
            <a:ext cx="3860800" cy="476250"/>
          </a:xfrm>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灯片编号占位符 6"/>
          <p:cNvSpPr>
            <a:spLocks noGrp="1"/>
          </p:cNvSpPr>
          <p:nvPr>
            <p:ph type="sldNum" sz="quarter" idx="12"/>
          </p:nvPr>
        </p:nvSpPr>
        <p:spPr>
          <a:xfrm>
            <a:off x="8737601" y="6245225"/>
            <a:ext cx="3052233" cy="476250"/>
          </a:xfrm>
        </p:spPr>
        <p:txBody>
          <a:bodyPr/>
          <a:lstStyle>
            <a:lvl1pPr>
              <a:defRPr/>
            </a:lvl1pPr>
          </a:lstStyle>
          <a:p>
            <a:pPr>
              <a:defRPr/>
            </a:pPr>
            <a:fld id="{5CC2B108-31DF-4FE0-8872-C4A8491C00B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94330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83CFB553-79FB-4780-98AC-DA1B46FF8A38}" type="datetime10">
              <a:rPr lang="zh-CN" altLang="en-US" smtClean="0"/>
              <a:t>09:29</a:t>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9A77B379-9E67-4AB5-9267-C40C8F40682E}" type="datetime10">
              <a:rPr lang="zh-CN" altLang="en-US" smtClean="0"/>
              <a:t>09:29</a:t>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DCA60FCE-E493-4E7B-A123-56AC055ACEA3}" type="datetime10">
              <a:rPr lang="zh-CN" altLang="en-US" smtClean="0"/>
              <a:t>09:29</a:t>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EF5D56E8-62AB-4C85-8A1B-6725EE7D76E4}" type="datetime10">
              <a:rPr lang="zh-CN" altLang="en-US" smtClean="0"/>
              <a:t>09:29</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p:spPr>
        <p:txBody>
          <a:bodyPr/>
          <a:lstStyle>
            <a:lvl1pPr>
              <a:defRPr>
                <a:ea typeface="华文细黑" pitchFamily="2" charset="-122"/>
              </a:defRPr>
            </a:lvl1pPr>
          </a:lstStyle>
          <a:p>
            <a:pPr>
              <a:defRPr/>
            </a:pPr>
            <a:fld id="{9DB461D7-721A-4D70-9872-8EB1F9CFEB92}" type="datetime10">
              <a:rPr lang="zh-CN" altLang="en-US" smtClean="0"/>
              <a:t>09:29</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7814"/>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609600" y="1600201"/>
            <a:ext cx="10972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dirty="0"/>
              <a:t>Copyright ©2020  Zheng, </a:t>
            </a:r>
            <a:r>
              <a:rPr lang="en-US" altLang="zh-CN" dirty="0" err="1"/>
              <a:t>Zhenlong</a:t>
            </a:r>
            <a:r>
              <a:rPr lang="en-US" altLang="zh-CN" dirty="0"/>
              <a:t> &amp; Chen, Rong, XMU</a:t>
            </a:r>
            <a:endParaRPr lang="zh-CN" altLang="en-US" dirty="0"/>
          </a:p>
        </p:txBody>
      </p:sp>
      <p:sp>
        <p:nvSpPr>
          <p:cNvPr id="26630" name="Rectangle 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pPr>
                <a:defRPr/>
              </a:pPr>
              <a:t>‹#›</a:t>
            </a:fld>
            <a:endParaRPr lang="en-US" altLang="zh-CN" dirty="0"/>
          </a:p>
        </p:txBody>
      </p:sp>
      <p:sp>
        <p:nvSpPr>
          <p:cNvPr id="1030" name="Freeform 7"/>
          <p:cNvSpPr>
            <a:spLocks noChangeArrowheads="1"/>
          </p:cNvSpPr>
          <p:nvPr/>
        </p:nvSpPr>
        <p:spPr bwMode="auto">
          <a:xfrm>
            <a:off x="508000" y="228600"/>
            <a:ext cx="109728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p>
        </p:txBody>
      </p:sp>
      <p:sp>
        <p:nvSpPr>
          <p:cNvPr id="1031" name="Line 8"/>
          <p:cNvSpPr>
            <a:spLocks noChangeShapeType="1"/>
          </p:cNvSpPr>
          <p:nvPr/>
        </p:nvSpPr>
        <p:spPr bwMode="auto">
          <a:xfrm>
            <a:off x="609600" y="6172200"/>
            <a:ext cx="10972800" cy="0"/>
          </a:xfrm>
          <a:prstGeom prst="line">
            <a:avLst/>
          </a:prstGeom>
          <a:noFill/>
          <a:ln w="19050">
            <a:solidFill>
              <a:schemeClr val="accent1"/>
            </a:solidFill>
            <a:round/>
            <a:headEnd/>
            <a:tailEnd/>
          </a:ln>
        </p:spPr>
        <p:txBody>
          <a:bodyPr/>
          <a:lstStyle/>
          <a:p>
            <a:endParaRPr lang="zh-CN" altLang="en-US"/>
          </a:p>
        </p:txBody>
      </p:sp>
      <p:sp>
        <p:nvSpPr>
          <p:cNvPr id="2" name="矩形 1"/>
          <p:cNvSpPr/>
          <p:nvPr userDrawn="1"/>
        </p:nvSpPr>
        <p:spPr>
          <a:xfrm rot="20012815">
            <a:off x="8457627" y="5112479"/>
            <a:ext cx="2747740" cy="307777"/>
          </a:xfrm>
          <a:prstGeom prst="rect">
            <a:avLst/>
          </a:prstGeom>
        </p:spPr>
        <p:txBody>
          <a:bodyPr wrap="none">
            <a:spAutoFit/>
          </a:bodyPr>
          <a:lstStyle/>
          <a:p>
            <a:r>
              <a:rPr kumimoji="0" lang="en-US" altLang="zh-CN" sz="1400" b="0" i="0" u="none" strike="noStrike" kern="1200" cap="none" spc="0" normalizeH="0" baseline="0" noProof="0" dirty="0">
                <a:ln>
                  <a:noFill/>
                </a:ln>
                <a:solidFill>
                  <a:schemeClr val="bg1">
                    <a:lumMod val="95000"/>
                  </a:schemeClr>
                </a:solidFill>
                <a:effectLst/>
                <a:uLnTx/>
                <a:uFillTx/>
                <a:latin typeface="Adobe Jenson Pro" pitchFamily="18" charset="0"/>
                <a:ea typeface="宋体"/>
              </a:rPr>
              <a:t>Copyright ©2013  </a:t>
            </a:r>
            <a:r>
              <a:rPr kumimoji="0" lang="en-US" altLang="zh-CN" sz="1400" b="0" i="0" u="none" strike="noStrike" kern="1200" cap="none" spc="0" normalizeH="0" baseline="0" noProof="0" dirty="0" err="1">
                <a:ln>
                  <a:noFill/>
                </a:ln>
                <a:solidFill>
                  <a:schemeClr val="bg1">
                    <a:lumMod val="95000"/>
                  </a:schemeClr>
                </a:solidFill>
                <a:effectLst/>
                <a:uLnTx/>
                <a:uFillTx/>
                <a:latin typeface="Adobe Jenson Pro" pitchFamily="18" charset="0"/>
                <a:ea typeface="宋体"/>
              </a:rPr>
              <a:t>Zheng</a:t>
            </a:r>
            <a:r>
              <a:rPr kumimoji="0" lang="en-US" altLang="zh-CN" sz="1400" b="0" i="0" u="none" strike="noStrike" kern="1200" cap="none" spc="0" normalizeH="0" baseline="0" noProof="0" dirty="0">
                <a:ln>
                  <a:noFill/>
                </a:ln>
                <a:solidFill>
                  <a:schemeClr val="bg1">
                    <a:lumMod val="95000"/>
                  </a:schemeClr>
                </a:solidFill>
                <a:effectLst/>
                <a:uLnTx/>
                <a:uFillTx/>
                <a:latin typeface="Adobe Jenson Pro" pitchFamily="18" charset="0"/>
                <a:ea typeface="宋体"/>
              </a:rPr>
              <a:t>, </a:t>
            </a:r>
            <a:r>
              <a:rPr kumimoji="0" lang="en-US" altLang="zh-CN" sz="1400" b="0" i="0" u="none" strike="noStrike" kern="1200" cap="none" spc="0" normalizeH="0" baseline="0" noProof="0" dirty="0" err="1">
                <a:ln>
                  <a:noFill/>
                </a:ln>
                <a:solidFill>
                  <a:schemeClr val="bg1">
                    <a:lumMod val="95000"/>
                  </a:schemeClr>
                </a:solidFill>
                <a:effectLst/>
                <a:uLnTx/>
                <a:uFillTx/>
                <a:latin typeface="Adobe Jenson Pro" pitchFamily="18" charset="0"/>
                <a:ea typeface="宋体"/>
              </a:rPr>
              <a:t>Zhenlong</a:t>
            </a:r>
            <a:r>
              <a:rPr kumimoji="0" lang="en-US" altLang="zh-CN" sz="1400" b="0" i="0" u="none" strike="noStrike" kern="1200" cap="none" spc="0" normalizeH="0" baseline="0" noProof="0" dirty="0">
                <a:ln>
                  <a:noFill/>
                </a:ln>
                <a:solidFill>
                  <a:schemeClr val="bg1">
                    <a:lumMod val="95000"/>
                  </a:schemeClr>
                </a:solidFill>
                <a:effectLst/>
                <a:uLnTx/>
                <a:uFillTx/>
                <a:latin typeface="Adobe Jenson Pro" pitchFamily="18" charset="0"/>
                <a:ea typeface="宋体"/>
              </a:rPr>
              <a:t> </a:t>
            </a:r>
            <a:endParaRPr lang="zh-CN" altLang="en-US" sz="1400" b="0" dirty="0">
              <a:solidFill>
                <a:schemeClr val="bg1">
                  <a:lumMod val="95000"/>
                </a:schemeClr>
              </a:solidFill>
              <a:latin typeface="Adobe Jenson Pro" pitchFamily="18" charset="0"/>
            </a:endParaRPr>
          </a:p>
        </p:txBody>
      </p:sp>
    </p:spTree>
  </p:cSld>
  <p:clrMap bg1="lt1" tx1="dk1" bg2="lt2" tx2="dk2" accent1="accent1" accent2="accent2" accent3="accent3" accent4="accent4" accent5="accent5" accent6="accent6" hlink="hlink" folHlink="folHlink"/>
  <p:sldLayoutIdLst>
    <p:sldLayoutId id="2147491884" r:id="rId1"/>
    <p:sldLayoutId id="2147491885" r:id="rId2"/>
    <p:sldLayoutId id="2147491886" r:id="rId3"/>
    <p:sldLayoutId id="2147491887" r:id="rId4"/>
    <p:sldLayoutId id="2147491888" r:id="rId5"/>
    <p:sldLayoutId id="2147491889" r:id="rId6"/>
    <p:sldLayoutId id="2147491890" r:id="rId7"/>
    <p:sldLayoutId id="2147491891" r:id="rId8"/>
    <p:sldLayoutId id="2147491892" r:id="rId9"/>
    <p:sldLayoutId id="2147491893" r:id="rId10"/>
    <p:sldLayoutId id="2147491894" r:id="rId11"/>
    <p:sldLayoutId id="2147492161" r:id="rId12"/>
  </p:sldLayoutIdLst>
  <p:hf sldNum="0" hdr="0" dt="0"/>
  <p:txStyles>
    <p:titleStyle>
      <a:lvl1pPr algn="l" rtl="0" eaLnBrk="0" fontAlgn="base" hangingPunct="0">
        <a:spcBef>
          <a:spcPct val="0"/>
        </a:spcBef>
        <a:spcAft>
          <a:spcPct val="0"/>
        </a:spcAft>
        <a:defRPr sz="4200" b="1">
          <a:solidFill>
            <a:schemeClr val="tx2"/>
          </a:solidFill>
          <a:latin typeface="Adobe Jenson Pro" panose="020A0503050201030203" pitchFamily="18" charset="0"/>
          <a:ea typeface="Adobe 楷体 Std R" panose="02020400000000000000"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anose="020A0503050201030203" pitchFamily="18" charset="0"/>
          <a:ea typeface="Adobe 楷体 Std R" panose="02020400000000000000" pitchFamily="18"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anose="020A0503050201030203" pitchFamily="18" charset="0"/>
          <a:ea typeface="Adobe 楷体 Std R" panose="02020400000000000000" pitchFamily="18"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anose="020A0503050201030203" pitchFamily="18" charset="0"/>
          <a:ea typeface="Adobe 楷体 Std R" panose="02020400000000000000" pitchFamily="18"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anose="020A0503050201030203" pitchFamily="18" charset="0"/>
          <a:ea typeface="Adobe 楷体 Std R" panose="02020400000000000000" pitchFamily="18"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anose="020A0503050201030203" pitchFamily="18" charset="0"/>
          <a:ea typeface="Adobe 楷体 Std R" panose="02020400000000000000"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7814"/>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609600" y="1600201"/>
            <a:ext cx="10972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508000" y="228600"/>
            <a:ext cx="109728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609600" y="6172200"/>
            <a:ext cx="109728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163272202"/>
      </p:ext>
    </p:extLst>
  </p:cSld>
  <p:clrMap bg1="lt1" tx1="dk1" bg2="lt2" tx2="dk2" accent1="accent1" accent2="accent2" accent3="accent3" accent4="accent4" accent5="accent5" accent6="accent6" hlink="hlink" folHlink="folHlink"/>
  <p:sldLayoutIdLst>
    <p:sldLayoutId id="2147492123" r:id="rId1"/>
    <p:sldLayoutId id="2147492124" r:id="rId2"/>
    <p:sldLayoutId id="2147492125" r:id="rId3"/>
    <p:sldLayoutId id="2147492126" r:id="rId4"/>
    <p:sldLayoutId id="2147492127" r:id="rId5"/>
    <p:sldLayoutId id="2147492128" r:id="rId6"/>
    <p:sldLayoutId id="2147492129" r:id="rId7"/>
    <p:sldLayoutId id="2147492130" r:id="rId8"/>
    <p:sldLayoutId id="2147492131" r:id="rId9"/>
    <p:sldLayoutId id="2147492132" r:id="rId10"/>
    <p:sldLayoutId id="2147492133" r:id="rId11"/>
    <p:sldLayoutId id="2147492134" r:id="rId12"/>
  </p:sldLayoutIdLst>
  <p:hf sldNum="0"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7814"/>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609600" y="1600201"/>
            <a:ext cx="10972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508000" y="228600"/>
            <a:ext cx="109728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609600" y="6172200"/>
            <a:ext cx="109728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1317572038"/>
      </p:ext>
    </p:extLst>
  </p:cSld>
  <p:clrMap bg1="lt1" tx1="dk1" bg2="lt2" tx2="dk2" accent1="accent1" accent2="accent2" accent3="accent3" accent4="accent4" accent5="accent5" accent6="accent6" hlink="hlink" folHlink="folHlink"/>
  <p:sldLayoutIdLst>
    <p:sldLayoutId id="2147492136" r:id="rId1"/>
    <p:sldLayoutId id="2147492137" r:id="rId2"/>
    <p:sldLayoutId id="2147492138" r:id="rId3"/>
    <p:sldLayoutId id="2147492139" r:id="rId4"/>
    <p:sldLayoutId id="2147492140" r:id="rId5"/>
    <p:sldLayoutId id="2147492141" r:id="rId6"/>
    <p:sldLayoutId id="2147492142" r:id="rId7"/>
    <p:sldLayoutId id="2147492143" r:id="rId8"/>
    <p:sldLayoutId id="2147492144" r:id="rId9"/>
    <p:sldLayoutId id="2147492145" r:id="rId10"/>
    <p:sldLayoutId id="2147492146" r:id="rId11"/>
    <p:sldLayoutId id="2147492147" r:id="rId12"/>
  </p:sldLayoutIdLst>
  <p:hf sldNum="0"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7814"/>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609600" y="1600201"/>
            <a:ext cx="109728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508000" y="228600"/>
            <a:ext cx="109728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609600" y="6172200"/>
            <a:ext cx="109728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688005715"/>
      </p:ext>
    </p:extLst>
  </p:cSld>
  <p:clrMap bg1="lt1" tx1="dk1" bg2="lt2" tx2="dk2" accent1="accent1" accent2="accent2" accent3="accent3" accent4="accent4" accent5="accent5" accent6="accent6" hlink="hlink" folHlink="folHlink"/>
  <p:sldLayoutIdLst>
    <p:sldLayoutId id="2147492149" r:id="rId1"/>
    <p:sldLayoutId id="2147492150" r:id="rId2"/>
    <p:sldLayoutId id="2147492151" r:id="rId3"/>
    <p:sldLayoutId id="2147492152" r:id="rId4"/>
    <p:sldLayoutId id="2147492153" r:id="rId5"/>
    <p:sldLayoutId id="2147492154" r:id="rId6"/>
    <p:sldLayoutId id="2147492155" r:id="rId7"/>
    <p:sldLayoutId id="2147492156" r:id="rId8"/>
    <p:sldLayoutId id="2147492157" r:id="rId9"/>
    <p:sldLayoutId id="2147492158" r:id="rId10"/>
    <p:sldLayoutId id="2147492159" r:id="rId11"/>
    <p:sldLayoutId id="2147492160" r:id="rId12"/>
  </p:sldLayoutIdLst>
  <p:hf sldNum="0"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Adobe 黑体 Std R" pitchFamily="34"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Adobe 黑体 Std R" pitchFamily="34"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Adobe 黑体 Std R" pitchFamily="34"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Adobe 黑体 Std R" pitchFamily="34"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Adobe 黑体 Std R" pitchFamily="34"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lzheng@xmu.edu.cn" TargetMode="External"/><Relationship Id="rId2" Type="http://schemas.openxmlformats.org/officeDocument/2006/relationships/hyperlink" Target="http://efinance.org.cn/" TargetMode="External"/><Relationship Id="rId1" Type="http://schemas.openxmlformats.org/officeDocument/2006/relationships/slideLayout" Target="../slideLayouts/slideLayout1.xml"/><Relationship Id="rId4" Type="http://schemas.openxmlformats.org/officeDocument/2006/relationships/hyperlink" Target="mailto:aronge@xmu.edu.c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oleObject" Target="../embeddings/oleObject4.bin"/><Relationship Id="rId4" Type="http://schemas.openxmlformats.org/officeDocument/2006/relationships/image" Target="../media/image13.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6.wmf"/><Relationship Id="rId1" Type="http://schemas.openxmlformats.org/officeDocument/2006/relationships/slideLayout" Target="../slideLayouts/slideLayout2.xml"/><Relationship Id="rId6" Type="http://schemas.openxmlformats.org/officeDocument/2006/relationships/oleObject" Target="../embeddings/oleObject6.bin"/><Relationship Id="rId5" Type="http://schemas.openxmlformats.org/officeDocument/2006/relationships/image" Target="../media/image15.wmf"/><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17.wmf"/><Relationship Id="rId4" Type="http://schemas.openxmlformats.org/officeDocument/2006/relationships/oleObject" Target="../embeddings/oleObject7.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oleObject" Target="../embeddings/oleObject8.bin"/></Relationships>
</file>

<file path=ppt/slides/_rels/slide5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2135560" y="1196753"/>
            <a:ext cx="8064500" cy="2015455"/>
          </a:xfrm>
        </p:spPr>
        <p:txBody>
          <a:bodyPr/>
          <a:lstStyle/>
          <a:p>
            <a:pPr algn="ctr" eaLnBrk="1" hangingPunct="1"/>
            <a:br>
              <a:rPr lang="zh-CN" altLang="en-US" sz="4000" dirty="0"/>
            </a:br>
            <a:r>
              <a:rPr lang="zh-CN" altLang="en-US" sz="4000" dirty="0"/>
              <a:t>第十六章 奇异期权</a:t>
            </a:r>
            <a:br>
              <a:rPr lang="en-US" altLang="zh-CN" dirty="0"/>
            </a:br>
            <a:endParaRPr lang="zh-CN" altLang="en-US" dirty="0"/>
          </a:p>
        </p:txBody>
      </p:sp>
      <p:sp>
        <p:nvSpPr>
          <p:cNvPr id="88067" name="Rectangle 3"/>
          <p:cNvSpPr>
            <a:spLocks noGrp="1" noChangeArrowheads="1"/>
          </p:cNvSpPr>
          <p:nvPr>
            <p:ph type="subTitle" idx="1"/>
          </p:nvPr>
        </p:nvSpPr>
        <p:spPr>
          <a:xfrm>
            <a:off x="3432176" y="2565400"/>
            <a:ext cx="5864225" cy="3311872"/>
          </a:xfrm>
        </p:spPr>
        <p:txBody>
          <a:bodyPr/>
          <a:lstStyle/>
          <a:p>
            <a:pPr eaLnBrk="1" hangingPunct="1">
              <a:lnSpc>
                <a:spcPct val="90000"/>
              </a:lnSpc>
            </a:pPr>
            <a:endParaRPr lang="en-US" altLang="zh-CN" dirty="0"/>
          </a:p>
          <a:p>
            <a:pPr eaLnBrk="1" hangingPunct="1">
              <a:lnSpc>
                <a:spcPct val="90000"/>
              </a:lnSpc>
            </a:pPr>
            <a:endParaRPr lang="en-US" altLang="zh-CN" dirty="0"/>
          </a:p>
          <a:p>
            <a:pPr eaLnBrk="1" hangingPunct="1">
              <a:lnSpc>
                <a:spcPct val="90000"/>
              </a:lnSpc>
            </a:pPr>
            <a:r>
              <a:rPr lang="zh-CN" altLang="en-US" dirty="0">
                <a:ea typeface="隶书" pitchFamily="49" charset="-122"/>
              </a:rPr>
              <a:t>郑振龙 陈蓉</a:t>
            </a:r>
          </a:p>
          <a:p>
            <a:pPr eaLnBrk="1" hangingPunct="1">
              <a:lnSpc>
                <a:spcPct val="90000"/>
              </a:lnSpc>
            </a:pPr>
            <a:r>
              <a:rPr lang="zh-CN" altLang="en-US" dirty="0">
                <a:ea typeface="隶书" pitchFamily="49" charset="-122"/>
              </a:rPr>
              <a:t>厦门大学财务学系</a:t>
            </a:r>
            <a:endParaRPr lang="en-US" altLang="zh-CN" dirty="0">
              <a:ea typeface="隶书" pitchFamily="49" charset="-122"/>
            </a:endParaRPr>
          </a:p>
          <a:p>
            <a:pPr eaLnBrk="1" hangingPunct="1">
              <a:lnSpc>
                <a:spcPct val="90000"/>
              </a:lnSpc>
            </a:pPr>
            <a:r>
              <a:rPr lang="zh-CN" altLang="en-US" dirty="0">
                <a:ea typeface="隶书" pitchFamily="49" charset="-122"/>
              </a:rPr>
              <a:t>课程网站</a:t>
            </a:r>
            <a:r>
              <a:rPr lang="zh-CN" altLang="en-US" dirty="0"/>
              <a:t>：</a:t>
            </a:r>
            <a:r>
              <a:rPr lang="en-US" altLang="zh-CN" dirty="0">
                <a:cs typeface="Times New Roman" pitchFamily="18" charset="0"/>
                <a:hlinkClick r:id="rId2"/>
              </a:rPr>
              <a:t>http://efinance.org.cn</a:t>
            </a:r>
            <a:r>
              <a:rPr lang="en-US" altLang="zh-CN" dirty="0">
                <a:cs typeface="Times New Roman" pitchFamily="18" charset="0"/>
              </a:rPr>
              <a:t> </a:t>
            </a:r>
          </a:p>
          <a:p>
            <a:pPr eaLnBrk="1" hangingPunct="1">
              <a:lnSpc>
                <a:spcPct val="90000"/>
              </a:lnSpc>
            </a:pPr>
            <a:r>
              <a:rPr lang="en-US" altLang="zh-CN" dirty="0">
                <a:cs typeface="Times New Roman" pitchFamily="18" charset="0"/>
              </a:rPr>
              <a:t>Email:         </a:t>
            </a:r>
            <a:r>
              <a:rPr lang="en-US" altLang="zh-CN" dirty="0" err="1">
                <a:cs typeface="Times New Roman" pitchFamily="18" charset="0"/>
                <a:hlinkClick r:id="rId3"/>
              </a:rPr>
              <a:t>zlzheng@xmu.edu.cn</a:t>
            </a:r>
            <a:endParaRPr lang="en-US" altLang="zh-CN" dirty="0">
              <a:cs typeface="Times New Roman" pitchFamily="18" charset="0"/>
            </a:endParaRPr>
          </a:p>
          <a:p>
            <a:pPr eaLnBrk="1" hangingPunct="1">
              <a:lnSpc>
                <a:spcPct val="90000"/>
              </a:lnSpc>
            </a:pPr>
            <a:r>
              <a:rPr lang="en-US" altLang="zh-CN" dirty="0">
                <a:cs typeface="Times New Roman" pitchFamily="18" charset="0"/>
              </a:rPr>
              <a:t>                     </a:t>
            </a:r>
            <a:r>
              <a:rPr lang="en-US" altLang="zh-CN" dirty="0" err="1">
                <a:cs typeface="Times New Roman" pitchFamily="18" charset="0"/>
                <a:hlinkClick r:id="rId4"/>
              </a:rPr>
              <a:t>aronge@xmu.edu.cn</a:t>
            </a:r>
            <a:r>
              <a:rPr lang="en-US" altLang="zh-CN" dirty="0">
                <a:cs typeface="Times New Roman" pitchFamily="18" charset="0"/>
              </a:rPr>
              <a:t> </a:t>
            </a:r>
          </a:p>
          <a:p>
            <a:pPr eaLnBrk="1" hangingPunct="1">
              <a:lnSpc>
                <a:spcPct val="90000"/>
              </a:lnSpc>
            </a:pPr>
            <a:endParaRPr lang="en-US" altLang="zh-CN"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zh-CN" altLang="zh-CN" dirty="0"/>
              <a:t>取样次数</a:t>
            </a:r>
            <a:r>
              <a:rPr lang="en-US" altLang="zh-CN" dirty="0"/>
              <a:t>N</a:t>
            </a:r>
            <a:r>
              <a:rPr lang="zh-CN" altLang="zh-CN" dirty="0"/>
              <a:t>对亚式期权价格的影响</a:t>
            </a:r>
            <a:endParaRPr lang="en-US" altLang="zh-CN" sz="2700" dirty="0">
              <a:ea typeface="宋体" pitchFamily="2" charset="-122"/>
            </a:endParaRPr>
          </a:p>
        </p:txBody>
      </p:sp>
      <p:sp>
        <p:nvSpPr>
          <p:cNvPr id="8195" name="Rectangle 3"/>
          <p:cNvSpPr>
            <a:spLocks noGrp="1" noChangeArrowheads="1"/>
          </p:cNvSpPr>
          <p:nvPr>
            <p:ph idx="1"/>
          </p:nvPr>
        </p:nvSpPr>
        <p:spPr>
          <a:xfrm>
            <a:off x="623392" y="1556792"/>
            <a:ext cx="10801200" cy="4536504"/>
          </a:xfrm>
        </p:spPr>
        <p:txBody>
          <a:bodyPr/>
          <a:lstStyle/>
          <a:p>
            <a:r>
              <a:rPr lang="zh-CN" altLang="en-US" dirty="0">
                <a:ea typeface="宋体" pitchFamily="2" charset="-122"/>
              </a:rPr>
              <a:t>主要参数：</a:t>
            </a:r>
            <a:r>
              <a:rPr lang="en-US" altLang="zh-CN" dirty="0">
                <a:ea typeface="宋体" pitchFamily="2" charset="-122"/>
              </a:rPr>
              <a:t>S=40</a:t>
            </a:r>
            <a:r>
              <a:rPr lang="zh-CN" altLang="en-US" dirty="0">
                <a:ea typeface="宋体" pitchFamily="2" charset="-122"/>
              </a:rPr>
              <a:t>，</a:t>
            </a:r>
            <a:r>
              <a:rPr lang="en-US" altLang="zh-CN" dirty="0">
                <a:ea typeface="宋体" pitchFamily="2" charset="-122"/>
              </a:rPr>
              <a:t>K=40</a:t>
            </a:r>
            <a:r>
              <a:rPr lang="zh-CN" altLang="en-US" dirty="0">
                <a:ea typeface="宋体" pitchFamily="2" charset="-122"/>
              </a:rPr>
              <a:t>，</a:t>
            </a:r>
            <a:r>
              <a:rPr lang="en-US" altLang="zh-CN" dirty="0">
                <a:ea typeface="宋体" pitchFamily="2" charset="-122"/>
              </a:rPr>
              <a:t>r=8%</a:t>
            </a:r>
            <a:r>
              <a:rPr lang="zh-CN" altLang="en-US" dirty="0">
                <a:ea typeface="宋体" pitchFamily="2" charset="-122"/>
              </a:rPr>
              <a:t>，</a:t>
            </a:r>
            <a:r>
              <a:rPr lang="en-US" altLang="zh-CN" dirty="0">
                <a:ea typeface="宋体" pitchFamily="2" charset="-122"/>
              </a:rPr>
              <a:t>σ=30%</a:t>
            </a:r>
            <a:r>
              <a:rPr lang="zh-CN" altLang="en-US" dirty="0">
                <a:ea typeface="宋体" pitchFamily="2" charset="-122"/>
              </a:rPr>
              <a:t>，</a:t>
            </a:r>
            <a:r>
              <a:rPr lang="en-US" altLang="zh-CN" dirty="0">
                <a:ea typeface="宋体" pitchFamily="2" charset="-122"/>
              </a:rPr>
              <a:t>t=1</a:t>
            </a:r>
          </a:p>
          <a:p>
            <a:endParaRPr lang="en-US" altLang="zh-CN" dirty="0">
              <a:ea typeface="宋体" pitchFamily="2" charset="-122"/>
            </a:endParaRP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pic>
        <p:nvPicPr>
          <p:cNvPr id="2" name="图片 1">
            <a:extLst>
              <a:ext uri="{FF2B5EF4-FFF2-40B4-BE49-F238E27FC236}">
                <a16:creationId xmlns:a16="http://schemas.microsoft.com/office/drawing/2014/main" id="{6D547B6D-2E56-4A0F-A45D-D28D229C4516}"/>
              </a:ext>
            </a:extLst>
          </p:cNvPr>
          <p:cNvPicPr>
            <a:picLocks noChangeAspect="1"/>
          </p:cNvPicPr>
          <p:nvPr/>
        </p:nvPicPr>
        <p:blipFill>
          <a:blip r:embed="rId2"/>
          <a:stretch>
            <a:fillRect/>
          </a:stretch>
        </p:blipFill>
        <p:spPr>
          <a:xfrm>
            <a:off x="623392" y="2343150"/>
            <a:ext cx="9587408" cy="3143250"/>
          </a:xfrm>
          <a:prstGeom prst="rect">
            <a:avLst/>
          </a:prstGeom>
        </p:spPr>
      </p:pic>
    </p:spTree>
    <p:extLst>
      <p:ext uri="{BB962C8B-B14F-4D97-AF65-F5344CB8AC3E}">
        <p14:creationId xmlns:p14="http://schemas.microsoft.com/office/powerpoint/2010/main" val="1437721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zh-CN" altLang="en-US" sz="3600" dirty="0">
                <a:ea typeface="宋体" pitchFamily="2" charset="-122"/>
              </a:rPr>
              <a:t>亚式期权价格</a:t>
            </a:r>
            <a:endParaRPr lang="en-US" altLang="zh-CN" sz="3600" dirty="0">
              <a:ea typeface="宋体" pitchFamily="2" charset="-122"/>
            </a:endParaRPr>
          </a:p>
        </p:txBody>
      </p:sp>
      <p:sp>
        <p:nvSpPr>
          <p:cNvPr id="135171" name="Rectangle 3"/>
          <p:cNvSpPr>
            <a:spLocks noGrp="1" noChangeArrowheads="1"/>
          </p:cNvSpPr>
          <p:nvPr>
            <p:ph idx="1"/>
          </p:nvPr>
        </p:nvSpPr>
        <p:spPr>
          <a:xfrm>
            <a:off x="609600" y="1484784"/>
            <a:ext cx="10887000" cy="4680520"/>
          </a:xfrm>
        </p:spPr>
        <p:txBody>
          <a:bodyPr/>
          <a:lstStyle/>
          <a:p>
            <a:r>
              <a:rPr lang="zh-CN" altLang="en-US" sz="2400" dirty="0">
                <a:ea typeface="宋体" pitchFamily="2" charset="-122"/>
              </a:rPr>
              <a:t>对于平均股价亚式期权而言，平均降低了波动率，从而该期权价格较普通期权低。</a:t>
            </a:r>
            <a:endParaRPr lang="en-US" altLang="zh-CN" sz="2400" dirty="0">
              <a:ea typeface="宋体" pitchFamily="2" charset="-122"/>
            </a:endParaRPr>
          </a:p>
          <a:p>
            <a:r>
              <a:rPr lang="zh-CN" altLang="en-US" sz="2400" dirty="0">
                <a:ea typeface="宋体" pitchFamily="2" charset="-122"/>
              </a:rPr>
              <a:t>对于平均协议价格亚式期权而言，平均次数越多，标的资产期末价格与协议价格的相关性越低，期权价格越高。</a:t>
            </a:r>
            <a:endParaRPr lang="en-US" altLang="zh-CN" sz="2400" dirty="0">
              <a:ea typeface="宋体" pitchFamily="2" charset="-122"/>
            </a:endParaRP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981693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亚式期权的对冲</a:t>
            </a:r>
          </a:p>
        </p:txBody>
      </p:sp>
      <p:sp>
        <p:nvSpPr>
          <p:cNvPr id="3" name="文本占位符 2"/>
          <p:cNvSpPr>
            <a:spLocks noGrp="1"/>
          </p:cNvSpPr>
          <p:nvPr>
            <p:ph idx="1"/>
          </p:nvPr>
        </p:nvSpPr>
        <p:spPr/>
        <p:txBody>
          <a:bodyPr/>
          <a:lstStyle/>
          <a:p>
            <a:r>
              <a:rPr lang="zh-CN" altLang="en-US" dirty="0"/>
              <a:t>几何平均资产价格亚式期权有闭式解，所以可以直接计算希腊字母进行相应的对冲。</a:t>
            </a:r>
            <a:endParaRPr lang="en-US" altLang="zh-CN" dirty="0"/>
          </a:p>
          <a:p>
            <a:r>
              <a:rPr lang="zh-CN" altLang="en-US" dirty="0"/>
              <a:t>算术平均亚式期权可以用近似解析解求希腊字母，或者用数值方法计算希腊字母，然后再进行相应的对冲。</a:t>
            </a:r>
            <a:endParaRPr lang="en-US" altLang="zh-CN" dirty="0"/>
          </a:p>
          <a:p>
            <a:r>
              <a:rPr lang="zh-CN" altLang="en-US" dirty="0"/>
              <a:t>随着到期日临近，亚式期权的不确定性会越来越小，所以比普通期权的对冲更容易。</a:t>
            </a:r>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19382828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亚式期权受欢迎的原因</a:t>
            </a:r>
          </a:p>
        </p:txBody>
      </p:sp>
      <p:sp>
        <p:nvSpPr>
          <p:cNvPr id="3" name="文本占位符 2"/>
          <p:cNvSpPr>
            <a:spLocks noGrp="1"/>
          </p:cNvSpPr>
          <p:nvPr>
            <p:ph idx="1"/>
          </p:nvPr>
        </p:nvSpPr>
        <p:spPr/>
        <p:txBody>
          <a:bodyPr/>
          <a:lstStyle/>
          <a:p>
            <a:pPr lvl="0"/>
            <a:r>
              <a:rPr lang="zh-CN" altLang="en-US" sz="2800" dirty="0"/>
              <a:t>较低的期权费</a:t>
            </a:r>
            <a:endParaRPr lang="en-US" altLang="zh-CN" sz="2800" dirty="0"/>
          </a:p>
          <a:p>
            <a:pPr lvl="1"/>
            <a:r>
              <a:rPr lang="zh-CN" altLang="en-US" sz="2400" dirty="0"/>
              <a:t>因为资产价格的平均值的波动率要低于资产价格本身</a:t>
            </a:r>
          </a:p>
          <a:p>
            <a:pPr lvl="0"/>
            <a:r>
              <a:rPr lang="zh-CN" altLang="en-US" sz="2800" dirty="0"/>
              <a:t>可以为未来一段时间之内的资产购买需求进行保险。</a:t>
            </a:r>
            <a:endParaRPr lang="en-US" altLang="zh-CN" sz="2800" dirty="0"/>
          </a:p>
          <a:p>
            <a:pPr lvl="1"/>
            <a:r>
              <a:rPr lang="zh-CN" altLang="en-US" sz="2400" dirty="0"/>
              <a:t>如果未来需要资金的具体时间不确定，或者需要资金的数量随着时间和其他资产价格的变化而变化，通过亚式期权可以方便地对冲风险</a:t>
            </a:r>
            <a:endParaRPr lang="zh-CN" altLang="en-US" sz="3600" dirty="0"/>
          </a:p>
          <a:p>
            <a:pPr lvl="0"/>
            <a:r>
              <a:rPr lang="zh-CN" altLang="en-US" sz="2800" dirty="0"/>
              <a:t>可以为未来定期收到的一系列现金流进行保险。</a:t>
            </a:r>
            <a:endParaRPr lang="en-US" altLang="zh-CN" sz="2800" dirty="0"/>
          </a:p>
          <a:p>
            <a:pPr lvl="0"/>
            <a:r>
              <a:rPr lang="zh-CN" altLang="en-US" sz="2800" dirty="0"/>
              <a:t>难以操纵股票价格</a:t>
            </a:r>
          </a:p>
          <a:p>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90944925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障碍期权</a:t>
            </a:r>
          </a:p>
        </p:txBody>
      </p:sp>
      <p:sp>
        <p:nvSpPr>
          <p:cNvPr id="3" name="文本占位符 2"/>
          <p:cNvSpPr>
            <a:spLocks noGrp="1"/>
          </p:cNvSpPr>
          <p:nvPr>
            <p:ph idx="1"/>
          </p:nvPr>
        </p:nvSpPr>
        <p:spPr/>
        <p:txBody>
          <a:bodyPr/>
          <a:lstStyle/>
          <a:p>
            <a:r>
              <a:rPr lang="zh-CN" altLang="en-US" dirty="0"/>
              <a:t>障碍期权是指当标的资产价格路径穿越某一水平才会生效或者失效的期权。</a:t>
            </a:r>
            <a:endParaRPr lang="en-US" altLang="zh-CN" dirty="0"/>
          </a:p>
          <a:p>
            <a:r>
              <a:rPr lang="zh-CN" altLang="en-US" dirty="0"/>
              <a:t>根据触发后失效或生效分为</a:t>
            </a:r>
            <a:endParaRPr lang="en-US" altLang="zh-CN" dirty="0"/>
          </a:p>
          <a:p>
            <a:pPr lvl="1"/>
            <a:r>
              <a:rPr lang="zh-CN" altLang="en-US" dirty="0"/>
              <a:t>出局（</a:t>
            </a:r>
            <a:r>
              <a:rPr lang="en-US" altLang="zh-CN" dirty="0"/>
              <a:t>out</a:t>
            </a:r>
            <a:r>
              <a:rPr lang="zh-CN" altLang="en-US" dirty="0"/>
              <a:t>）</a:t>
            </a:r>
            <a:endParaRPr lang="en-US" altLang="zh-CN" dirty="0"/>
          </a:p>
          <a:p>
            <a:pPr lvl="1"/>
            <a:r>
              <a:rPr lang="zh-CN" altLang="en-US" dirty="0"/>
              <a:t>入局（或生效）（</a:t>
            </a:r>
            <a:r>
              <a:rPr lang="en-US" altLang="zh-CN" dirty="0"/>
              <a:t>in</a:t>
            </a:r>
            <a:r>
              <a:rPr lang="zh-CN" altLang="en-US" dirty="0"/>
              <a:t>）</a:t>
            </a:r>
            <a:endParaRPr lang="en-US" altLang="zh-CN" dirty="0"/>
          </a:p>
          <a:p>
            <a:r>
              <a:rPr lang="zh-CN" altLang="en-US" dirty="0"/>
              <a:t>根据障碍水平与当前价格的大小关系分为</a:t>
            </a:r>
            <a:endParaRPr lang="en-US" altLang="zh-CN" dirty="0"/>
          </a:p>
          <a:p>
            <a:pPr lvl="1"/>
            <a:r>
              <a:rPr lang="zh-CN" altLang="en-US" dirty="0"/>
              <a:t>向上（</a:t>
            </a:r>
            <a:r>
              <a:rPr lang="en-US" altLang="zh-CN" dirty="0"/>
              <a:t>up</a:t>
            </a:r>
            <a:r>
              <a:rPr lang="zh-CN" altLang="en-US" dirty="0"/>
              <a:t>）</a:t>
            </a:r>
            <a:endParaRPr lang="en-US" altLang="zh-CN" dirty="0"/>
          </a:p>
          <a:p>
            <a:pPr lvl="1"/>
            <a:r>
              <a:rPr lang="zh-CN" altLang="en-US" dirty="0"/>
              <a:t>向下（</a:t>
            </a:r>
            <a:r>
              <a:rPr lang="en-US" altLang="zh-CN" dirty="0"/>
              <a:t>down</a:t>
            </a:r>
            <a:r>
              <a:rPr lang="zh-CN" altLang="en-US" dirty="0"/>
              <a:t>）</a:t>
            </a:r>
            <a:endParaRPr lang="en-US" altLang="zh-CN" dirty="0"/>
          </a:p>
          <a:p>
            <a:r>
              <a:rPr lang="zh-CN" altLang="en-US" b="1" dirty="0"/>
              <a:t>入局期权＋出局期权＝普通期权</a:t>
            </a:r>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63099827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障碍期权的优缺点</a:t>
            </a:r>
          </a:p>
        </p:txBody>
      </p:sp>
      <p:sp>
        <p:nvSpPr>
          <p:cNvPr id="3" name="内容占位符 2"/>
          <p:cNvSpPr>
            <a:spLocks noGrp="1"/>
          </p:cNvSpPr>
          <p:nvPr>
            <p:ph idx="1"/>
          </p:nvPr>
        </p:nvSpPr>
        <p:spPr/>
        <p:txBody>
          <a:bodyPr/>
          <a:lstStyle/>
          <a:p>
            <a:pPr marL="0" indent="0">
              <a:buNone/>
            </a:pPr>
            <a:endParaRPr lang="zh-CN" altLang="en-US" dirty="0"/>
          </a:p>
        </p:txBody>
      </p:sp>
      <p:graphicFrame>
        <p:nvGraphicFramePr>
          <p:cNvPr id="8" name="表格 7"/>
          <p:cNvGraphicFramePr>
            <a:graphicFrameLocks noGrp="1"/>
          </p:cNvGraphicFramePr>
          <p:nvPr>
            <p:extLst>
              <p:ext uri="{D42A27DB-BD31-4B8C-83A1-F6EECF244321}">
                <p14:modId xmlns:p14="http://schemas.microsoft.com/office/powerpoint/2010/main" val="2999282628"/>
              </p:ext>
            </p:extLst>
          </p:nvPr>
        </p:nvGraphicFramePr>
        <p:xfrm>
          <a:off x="2279576" y="2348880"/>
          <a:ext cx="7488831" cy="2258847"/>
        </p:xfrm>
        <a:graphic>
          <a:graphicData uri="http://schemas.openxmlformats.org/drawingml/2006/table">
            <a:tbl>
              <a:tblPr firstRow="1" bandRow="1">
                <a:tableStyleId>{5C22544A-7EE6-4342-B048-85BDC9FD1C3A}</a:tableStyleId>
              </a:tblPr>
              <a:tblGrid>
                <a:gridCol w="2496277">
                  <a:extLst>
                    <a:ext uri="{9D8B030D-6E8A-4147-A177-3AD203B41FA5}">
                      <a16:colId xmlns:a16="http://schemas.microsoft.com/office/drawing/2014/main" val="20000"/>
                    </a:ext>
                  </a:extLst>
                </a:gridCol>
                <a:gridCol w="2496277">
                  <a:extLst>
                    <a:ext uri="{9D8B030D-6E8A-4147-A177-3AD203B41FA5}">
                      <a16:colId xmlns:a16="http://schemas.microsoft.com/office/drawing/2014/main" val="20001"/>
                    </a:ext>
                  </a:extLst>
                </a:gridCol>
                <a:gridCol w="2496277">
                  <a:extLst>
                    <a:ext uri="{9D8B030D-6E8A-4147-A177-3AD203B41FA5}">
                      <a16:colId xmlns:a16="http://schemas.microsoft.com/office/drawing/2014/main" val="20002"/>
                    </a:ext>
                  </a:extLst>
                </a:gridCol>
              </a:tblGrid>
              <a:tr h="448081">
                <a:tc>
                  <a:txBody>
                    <a:bodyPr/>
                    <a:lstStyle/>
                    <a:p>
                      <a:pPr algn="ctr"/>
                      <a:r>
                        <a:rPr lang="zh-CN" altLang="en-US" sz="1400" dirty="0"/>
                        <a:t>类型</a:t>
                      </a:r>
                    </a:p>
                  </a:txBody>
                  <a:tcPr marL="68580" marR="68580" marT="34290" marB="34290"/>
                </a:tc>
                <a:tc>
                  <a:txBody>
                    <a:bodyPr/>
                    <a:lstStyle/>
                    <a:p>
                      <a:pPr algn="ctr"/>
                      <a:r>
                        <a:rPr lang="zh-CN" altLang="en-US" sz="1400" dirty="0"/>
                        <a:t>优点</a:t>
                      </a:r>
                    </a:p>
                  </a:txBody>
                  <a:tcPr marL="68580" marR="68580" marT="34290" marB="34290"/>
                </a:tc>
                <a:tc>
                  <a:txBody>
                    <a:bodyPr/>
                    <a:lstStyle/>
                    <a:p>
                      <a:pPr algn="ctr"/>
                      <a:r>
                        <a:rPr lang="zh-CN" altLang="en-US" sz="1400" dirty="0"/>
                        <a:t>缺点</a:t>
                      </a:r>
                    </a:p>
                  </a:txBody>
                  <a:tcPr marL="68580" marR="68580" marT="34290" marB="34290"/>
                </a:tc>
                <a:extLst>
                  <a:ext uri="{0D108BD9-81ED-4DB2-BD59-A6C34878D82A}">
                    <a16:rowId xmlns:a16="http://schemas.microsoft.com/office/drawing/2014/main" val="10000"/>
                  </a:ext>
                </a:extLst>
              </a:tr>
              <a:tr h="905383">
                <a:tc>
                  <a:txBody>
                    <a:bodyPr/>
                    <a:lstStyle/>
                    <a:p>
                      <a:r>
                        <a:rPr lang="zh-CN" altLang="en-US" sz="1600" dirty="0"/>
                        <a:t>出局期权</a:t>
                      </a:r>
                    </a:p>
                  </a:txBody>
                  <a:tcPr marL="68580" marR="68580" marT="34290" marB="34290"/>
                </a:tc>
                <a:tc>
                  <a:txBody>
                    <a:bodyPr/>
                    <a:lstStyle/>
                    <a:p>
                      <a:r>
                        <a:rPr lang="en-US" altLang="zh-CN" sz="1600" dirty="0"/>
                        <a:t>1.</a:t>
                      </a:r>
                      <a:r>
                        <a:rPr lang="zh-CN" altLang="en-US" sz="1600" dirty="0"/>
                        <a:t>便宜</a:t>
                      </a:r>
                      <a:endParaRPr lang="en-US" altLang="zh-CN" sz="1600" dirty="0"/>
                    </a:p>
                    <a:p>
                      <a:r>
                        <a:rPr lang="en-US" altLang="zh-CN" sz="1600" dirty="0"/>
                        <a:t>2.</a:t>
                      </a:r>
                      <a:r>
                        <a:rPr lang="zh-CN" altLang="en-US" sz="1600" dirty="0"/>
                        <a:t>适用于小的价格波动</a:t>
                      </a:r>
                    </a:p>
                  </a:txBody>
                  <a:tcPr marL="68580" marR="68580" marT="34290" marB="34290"/>
                </a:tc>
                <a:tc>
                  <a:txBody>
                    <a:bodyPr/>
                    <a:lstStyle/>
                    <a:p>
                      <a:r>
                        <a:rPr lang="zh-CN" altLang="en-US" sz="1600" dirty="0"/>
                        <a:t>价格波动剧烈时容易失效</a:t>
                      </a:r>
                    </a:p>
                  </a:txBody>
                  <a:tcPr marL="68580" marR="68580" marT="34290" marB="34290"/>
                </a:tc>
                <a:extLst>
                  <a:ext uri="{0D108BD9-81ED-4DB2-BD59-A6C34878D82A}">
                    <a16:rowId xmlns:a16="http://schemas.microsoft.com/office/drawing/2014/main" val="10001"/>
                  </a:ext>
                </a:extLst>
              </a:tr>
              <a:tr h="905383">
                <a:tc>
                  <a:txBody>
                    <a:bodyPr/>
                    <a:lstStyle/>
                    <a:p>
                      <a:r>
                        <a:rPr lang="zh-CN" altLang="en-US" sz="1600" dirty="0"/>
                        <a:t>入局期权</a:t>
                      </a:r>
                    </a:p>
                  </a:txBody>
                  <a:tcPr marL="68580" marR="68580" marT="34290" marB="34290"/>
                </a:tc>
                <a:tc>
                  <a:txBody>
                    <a:bodyPr/>
                    <a:lstStyle/>
                    <a:p>
                      <a:r>
                        <a:rPr lang="en-US" altLang="zh-CN" sz="1600" dirty="0"/>
                        <a:t>1.</a:t>
                      </a:r>
                      <a:r>
                        <a:rPr lang="zh-CN" altLang="en-US" sz="1600" dirty="0"/>
                        <a:t>便宜</a:t>
                      </a:r>
                      <a:endParaRPr lang="en-US" altLang="zh-CN" sz="1600" dirty="0"/>
                    </a:p>
                    <a:p>
                      <a:r>
                        <a:rPr lang="en-US" altLang="zh-CN" sz="1600" dirty="0"/>
                        <a:t>2.</a:t>
                      </a:r>
                      <a:r>
                        <a:rPr lang="zh-CN" altLang="en-US" sz="1600" dirty="0"/>
                        <a:t>适用于大的价格波动</a:t>
                      </a:r>
                    </a:p>
                  </a:txBody>
                  <a:tcPr marL="68580" marR="68580" marT="34290" marB="34290"/>
                </a:tc>
                <a:tc>
                  <a:txBody>
                    <a:bodyPr/>
                    <a:lstStyle/>
                    <a:p>
                      <a:r>
                        <a:rPr lang="zh-CN" altLang="en-US" sz="1600" dirty="0"/>
                        <a:t>价格波动不够时难以生效</a:t>
                      </a:r>
                    </a:p>
                  </a:txBody>
                  <a:tcPr marL="68580" marR="68580" marT="34290" marB="34290"/>
                </a:tc>
                <a:extLst>
                  <a:ext uri="{0D108BD9-81ED-4DB2-BD59-A6C34878D82A}">
                    <a16:rowId xmlns:a16="http://schemas.microsoft.com/office/drawing/2014/main" val="10002"/>
                  </a:ext>
                </a:extLst>
              </a:tr>
            </a:tbl>
          </a:graphicData>
        </a:graphic>
      </p:graphicFrame>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86759654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7B6285-7D8C-480B-B6FE-D5D42CA64B90}"/>
              </a:ext>
            </a:extLst>
          </p:cNvPr>
          <p:cNvSpPr>
            <a:spLocks noGrp="1"/>
          </p:cNvSpPr>
          <p:nvPr>
            <p:ph type="title"/>
          </p:nvPr>
        </p:nvSpPr>
        <p:spPr/>
        <p:txBody>
          <a:bodyPr/>
          <a:lstStyle/>
          <a:p>
            <a:r>
              <a:rPr lang="zh-CN" altLang="en-US" dirty="0"/>
              <a:t>案例</a:t>
            </a:r>
          </a:p>
        </p:txBody>
      </p:sp>
      <p:sp>
        <p:nvSpPr>
          <p:cNvPr id="3" name="内容占位符 2">
            <a:extLst>
              <a:ext uri="{FF2B5EF4-FFF2-40B4-BE49-F238E27FC236}">
                <a16:creationId xmlns:a16="http://schemas.microsoft.com/office/drawing/2014/main" id="{FAF4DB2F-B81A-4E5D-AAA3-87247D5311E3}"/>
              </a:ext>
            </a:extLst>
          </p:cNvPr>
          <p:cNvSpPr>
            <a:spLocks noGrp="1"/>
          </p:cNvSpPr>
          <p:nvPr>
            <p:ph idx="1"/>
          </p:nvPr>
        </p:nvSpPr>
        <p:spPr/>
        <p:txBody>
          <a:bodyPr>
            <a:normAutofit lnSpcReduction="10000"/>
          </a:bodyPr>
          <a:lstStyle/>
          <a:p>
            <a:r>
              <a:rPr lang="en-US" altLang="zh-CN" dirty="0"/>
              <a:t>2014</a:t>
            </a:r>
            <a:r>
              <a:rPr lang="zh-CN" altLang="en-US" dirty="0"/>
              <a:t>年</a:t>
            </a:r>
            <a:r>
              <a:rPr lang="en-US" altLang="zh-CN" dirty="0"/>
              <a:t>2</a:t>
            </a:r>
            <a:r>
              <a:rPr lang="zh-CN" altLang="en-US" dirty="0"/>
              <a:t>月，招商银行发行了一款基于沪深</a:t>
            </a:r>
            <a:r>
              <a:rPr lang="en-US" altLang="zh-CN" dirty="0"/>
              <a:t>300</a:t>
            </a:r>
            <a:r>
              <a:rPr lang="zh-CN" altLang="en-US" dirty="0"/>
              <a:t>股价指数的附带双向连续型障碍条款的理财产品，其基本条款如下</a:t>
            </a:r>
            <a:r>
              <a:rPr lang="en-US" altLang="zh-CN" dirty="0"/>
              <a:t>(</a:t>
            </a:r>
            <a:r>
              <a:rPr lang="zh-CN" altLang="en-US" dirty="0"/>
              <a:t>其中</a:t>
            </a:r>
            <a:r>
              <a:rPr lang="en-US" altLang="zh-CN" dirty="0"/>
              <a:t>R</a:t>
            </a:r>
            <a:r>
              <a:rPr lang="zh-CN" altLang="en-US" dirty="0"/>
              <a:t>表示指数的涨跌幅度</a:t>
            </a:r>
            <a:r>
              <a:rPr lang="en-US" altLang="zh-CN" dirty="0"/>
              <a:t>)</a:t>
            </a:r>
            <a:r>
              <a:rPr lang="zh-CN" altLang="en-US" dirty="0"/>
              <a:t>：</a:t>
            </a:r>
          </a:p>
          <a:p>
            <a:pPr lvl="1"/>
            <a:r>
              <a:rPr lang="zh-CN" altLang="en-US" dirty="0"/>
              <a:t>期限：</a:t>
            </a:r>
            <a:r>
              <a:rPr lang="en-US" altLang="zh-CN" dirty="0"/>
              <a:t>2014.2.17-7.10</a:t>
            </a:r>
          </a:p>
          <a:p>
            <a:pPr lvl="1"/>
            <a:r>
              <a:rPr lang="zh-CN" altLang="en-US" dirty="0"/>
              <a:t>障碍水平：</a:t>
            </a:r>
            <a:r>
              <a:rPr lang="en-US" altLang="zh-CN" dirty="0"/>
              <a:t>R=±15%</a:t>
            </a:r>
          </a:p>
          <a:p>
            <a:pPr lvl="1"/>
            <a:r>
              <a:rPr lang="zh-CN" altLang="en-US" dirty="0"/>
              <a:t>年化收益率：</a:t>
            </a:r>
          </a:p>
          <a:p>
            <a:pPr lvl="1"/>
            <a:r>
              <a:rPr lang="zh-CN" altLang="en-US" dirty="0"/>
              <a:t>如果</a:t>
            </a:r>
            <a:r>
              <a:rPr lang="en-US" altLang="zh-CN" dirty="0"/>
              <a:t>|R|≥15%</a:t>
            </a:r>
            <a:r>
              <a:rPr lang="zh-CN" altLang="en-US" dirty="0"/>
              <a:t>，则</a:t>
            </a:r>
            <a:r>
              <a:rPr lang="en-US" altLang="zh-CN" dirty="0"/>
              <a:t>4.6</a:t>
            </a:r>
            <a:r>
              <a:rPr lang="zh-CN" altLang="en-US" dirty="0"/>
              <a:t>％</a:t>
            </a:r>
          </a:p>
          <a:p>
            <a:pPr lvl="1"/>
            <a:r>
              <a:rPr lang="zh-CN" altLang="en-US" dirty="0"/>
              <a:t>如果</a:t>
            </a:r>
            <a:r>
              <a:rPr lang="en-US" altLang="zh-CN" dirty="0"/>
              <a:t>|R|&lt;15%</a:t>
            </a:r>
            <a:r>
              <a:rPr lang="zh-CN" altLang="en-US" dirty="0"/>
              <a:t>：则</a:t>
            </a:r>
            <a:r>
              <a:rPr lang="en-US" altLang="zh-CN" dirty="0"/>
              <a:t>4.6</a:t>
            </a:r>
            <a:r>
              <a:rPr lang="zh-CN" altLang="en-US" dirty="0"/>
              <a:t>％＋</a:t>
            </a:r>
            <a:r>
              <a:rPr lang="en-US" altLang="zh-CN" dirty="0"/>
              <a:t>max</a:t>
            </a:r>
            <a:r>
              <a:rPr lang="zh-CN" altLang="en-US" dirty="0"/>
              <a:t>（</a:t>
            </a:r>
            <a:r>
              <a:rPr lang="en-US" altLang="zh-CN" dirty="0"/>
              <a:t>|R|-4.6%,0)</a:t>
            </a:r>
          </a:p>
          <a:p>
            <a:r>
              <a:rPr lang="zh-CN" altLang="en-US" dirty="0"/>
              <a:t>这款理财产品实际上是由一份年化收益率</a:t>
            </a:r>
            <a:r>
              <a:rPr lang="en-US" altLang="zh-CN" dirty="0"/>
              <a:t>4.6%</a:t>
            </a:r>
            <a:r>
              <a:rPr lang="zh-CN" altLang="en-US" dirty="0"/>
              <a:t>的债券，加上一份双障碍看涨期权，再加上一份双障碍看跌期权构成的。</a:t>
            </a:r>
          </a:p>
          <a:p>
            <a:endParaRPr lang="zh-CN" altLang="en-US" dirty="0"/>
          </a:p>
        </p:txBody>
      </p:sp>
      <p:sp>
        <p:nvSpPr>
          <p:cNvPr id="4" name="页脚占位符 3">
            <a:extLst>
              <a:ext uri="{FF2B5EF4-FFF2-40B4-BE49-F238E27FC236}">
                <a16:creationId xmlns:a16="http://schemas.microsoft.com/office/drawing/2014/main" id="{2E77C8FA-F66A-4B6F-84C7-25F6E7610E1D}"/>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759443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障碍期权的定价</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609600" y="1340768"/>
                <a:ext cx="10972800" cy="4114677"/>
              </a:xfrm>
            </p:spPr>
            <p:txBody>
              <a:bodyPr>
                <a:normAutofit fontScale="85000" lnSpcReduction="10000"/>
              </a:bodyPr>
              <a:lstStyle/>
              <a:p>
                <a:r>
                  <a:rPr lang="zh-CN" altLang="en-US" dirty="0"/>
                  <a:t>在</a:t>
                </a:r>
                <a:r>
                  <a:rPr lang="en-US" altLang="zh-CN" dirty="0"/>
                  <a:t>BS</a:t>
                </a:r>
                <a:r>
                  <a:rPr lang="zh-CN" altLang="en-US" dirty="0"/>
                  <a:t>框架下可以得到障碍期权的闭式解，例如：</a:t>
                </a:r>
                <a:endParaRPr lang="en-US" altLang="zh-CN" dirty="0"/>
              </a:p>
              <a:p>
                <a:r>
                  <a:rPr lang="zh-CN" altLang="zh-CN" dirty="0"/>
                  <a:t>向下敲入障碍看涨期权价格（</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𝑑𝑖</m:t>
                        </m:r>
                      </m:sub>
                    </m:sSub>
                  </m:oMath>
                </a14:m>
                <a:r>
                  <a:rPr lang="zh-CN" altLang="zh-CN" dirty="0"/>
                  <a:t>）</a:t>
                </a:r>
                <a:endParaRPr lang="en-US" altLang="zh-CN" dirty="0"/>
              </a:p>
              <a:p>
                <a:pPr lvl="1"/>
                <a:r>
                  <a:rPr lang="zh-CN" altLang="zh-CN" dirty="0"/>
                  <a:t>如果</a:t>
                </a:r>
                <a14:m>
                  <m:oMath xmlns:m="http://schemas.openxmlformats.org/officeDocument/2006/math">
                    <m:r>
                      <m:rPr>
                        <m:sty m:val="p"/>
                      </m:rPr>
                      <a:rPr lang="en-US" altLang="zh-CN">
                        <a:latin typeface="Cambria Math" panose="02040503050406030204" pitchFamily="18" charset="0"/>
                      </a:rPr>
                      <m:t>H</m:t>
                    </m:r>
                    <m:r>
                      <a:rPr lang="en-US" altLang="zh-CN">
                        <a:latin typeface="Cambria Math" panose="02040503050406030204" pitchFamily="18" charset="0"/>
                      </a:rPr>
                      <m:t>≤</m:t>
                    </m:r>
                    <m:r>
                      <m:rPr>
                        <m:sty m:val="p"/>
                      </m:rPr>
                      <a:rPr lang="en-US" altLang="zh-CN">
                        <a:latin typeface="Cambria Math" panose="02040503050406030204" pitchFamily="18" charset="0"/>
                      </a:rPr>
                      <m:t>K</m:t>
                    </m:r>
                  </m:oMath>
                </a14:m>
                <a:endParaRPr lang="en-US" altLang="zh-CN" dirty="0"/>
              </a:p>
              <a:p>
                <a:pPr marL="258365" lvl="1"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𝑑𝑖</m:t>
                          </m:r>
                        </m:sub>
                      </m:sSub>
                      <m:r>
                        <a:rPr lang="en-US" altLang="zh-CN" i="1">
                          <a:latin typeface="Cambria Math" panose="02040503050406030204" pitchFamily="18" charset="0"/>
                        </a:rPr>
                        <m:t>=</m:t>
                      </m:r>
                      <m:r>
                        <a:rPr lang="en-US" altLang="zh-CN" i="1">
                          <a:latin typeface="Cambria Math" panose="02040503050406030204" pitchFamily="18" charset="0"/>
                        </a:rPr>
                        <m:t>𝑆</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d>
                        </m:sup>
                      </m:sSup>
                      <m:sSup>
                        <m:sSupPr>
                          <m:ctrlPr>
                            <a:rPr lang="zh-CN" altLang="zh-CN" i="1">
                              <a:latin typeface="Cambria Math" panose="02040503050406030204" pitchFamily="18" charset="0"/>
                            </a:rPr>
                          </m:ctrlPr>
                        </m:sSupPr>
                        <m:e>
                          <m:d>
                            <m:dPr>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r>
                                    <a:rPr lang="en-US" altLang="zh-CN" i="1">
                                      <a:latin typeface="Cambria Math" panose="02040503050406030204" pitchFamily="18" charset="0"/>
                                    </a:rPr>
                                    <m:t>𝐻</m:t>
                                  </m:r>
                                </m:num>
                                <m:den>
                                  <m:r>
                                    <a:rPr lang="en-US" altLang="zh-CN" i="1">
                                      <a:latin typeface="Cambria Math" panose="02040503050406030204" pitchFamily="18" charset="0"/>
                                    </a:rPr>
                                    <m:t>𝑆</m:t>
                                  </m:r>
                                </m:den>
                              </m:f>
                            </m:e>
                          </m:d>
                        </m:e>
                        <m:sup>
                          <m:r>
                            <a:rPr lang="en-US" altLang="zh-CN" i="1">
                              <a:latin typeface="Cambria Math" panose="02040503050406030204" pitchFamily="18" charset="0"/>
                            </a:rPr>
                            <m:t>2</m:t>
                          </m:r>
                          <m:r>
                            <a:rPr lang="en-US" altLang="zh-CN" i="1">
                              <a:latin typeface="Cambria Math" panose="02040503050406030204" pitchFamily="18" charset="0"/>
                            </a:rPr>
                            <m:t>𝜆</m:t>
                          </m:r>
                        </m:sup>
                      </m:sSup>
                      <m:r>
                        <a:rPr lang="en-US" altLang="zh-CN" i="1">
                          <a:latin typeface="Cambria Math" panose="02040503050406030204" pitchFamily="18" charset="0"/>
                        </a:rPr>
                        <m:t>𝑁</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3</m:t>
                              </m:r>
                            </m:sub>
                          </m:sSub>
                        </m:e>
                      </m:d>
                      <m:r>
                        <a:rPr lang="en-US" altLang="zh-CN" i="1">
                          <a:latin typeface="Cambria Math" panose="02040503050406030204" pitchFamily="18" charset="0"/>
                        </a:rPr>
                        <m:t>−</m:t>
                      </m:r>
                      <m:r>
                        <a:rPr lang="en-US" altLang="zh-CN" i="1">
                          <a:latin typeface="Cambria Math" panose="02040503050406030204" pitchFamily="18" charset="0"/>
                        </a:rPr>
                        <m:t>𝐾</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d>
                        </m:sup>
                      </m:sSup>
                      <m:sSup>
                        <m:sSupPr>
                          <m:ctrlPr>
                            <a:rPr lang="zh-CN" altLang="zh-CN" i="1">
                              <a:latin typeface="Cambria Math" panose="02040503050406030204" pitchFamily="18" charset="0"/>
                            </a:rPr>
                          </m:ctrlPr>
                        </m:sSupPr>
                        <m:e>
                          <m:d>
                            <m:dPr>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r>
                                    <a:rPr lang="en-US" altLang="zh-CN" i="1">
                                      <a:latin typeface="Cambria Math" panose="02040503050406030204" pitchFamily="18" charset="0"/>
                                    </a:rPr>
                                    <m:t>𝐻</m:t>
                                  </m:r>
                                </m:num>
                                <m:den>
                                  <m:r>
                                    <a:rPr lang="en-US" altLang="zh-CN" i="1">
                                      <a:latin typeface="Cambria Math" panose="02040503050406030204" pitchFamily="18" charset="0"/>
                                    </a:rPr>
                                    <m:t>𝑆</m:t>
                                  </m:r>
                                </m:den>
                              </m:f>
                            </m:e>
                          </m:d>
                        </m:e>
                        <m:sup>
                          <m:r>
                            <a:rPr lang="en-US" altLang="zh-CN" i="1">
                              <a:latin typeface="Cambria Math" panose="02040503050406030204" pitchFamily="18" charset="0"/>
                            </a:rPr>
                            <m:t>2</m:t>
                          </m:r>
                          <m:r>
                            <a:rPr lang="en-US" altLang="zh-CN" i="1">
                              <a:latin typeface="Cambria Math" panose="02040503050406030204" pitchFamily="18" charset="0"/>
                            </a:rPr>
                            <m:t>𝜆</m:t>
                          </m:r>
                          <m:r>
                            <a:rPr lang="en-US" altLang="zh-CN" i="1">
                              <a:latin typeface="Cambria Math" panose="02040503050406030204" pitchFamily="18" charset="0"/>
                            </a:rPr>
                            <m:t>−2</m:t>
                          </m:r>
                        </m:sup>
                      </m:sSup>
                      <m:r>
                        <a:rPr lang="en-US" altLang="zh-CN" i="1">
                          <a:latin typeface="Cambria Math" panose="02040503050406030204" pitchFamily="18" charset="0"/>
                        </a:rPr>
                        <m:t>𝑁</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4</m:t>
                              </m:r>
                            </m:sub>
                          </m:sSub>
                        </m:e>
                      </m:d>
                    </m:oMath>
                  </m:oMathPara>
                </a14:m>
                <a:endParaRPr lang="en-US" altLang="zh-CN" dirty="0"/>
              </a:p>
              <a:p>
                <a:pPr marL="503634" lvl="2" indent="0">
                  <a:buNone/>
                </a:pPr>
                <a:r>
                  <a:rPr lang="zh-CN" altLang="en-US" dirty="0"/>
                  <a:t>其中，</a:t>
                </a:r>
                <a14:m>
                  <m:oMath xmlns:m="http://schemas.openxmlformats.org/officeDocument/2006/math">
                    <m:r>
                      <m:rPr>
                        <m:sty m:val="p"/>
                      </m:rPr>
                      <a:rPr lang="en-US" altLang="zh-CN" sz="1800">
                        <a:latin typeface="Cambria Math" panose="02040503050406030204" pitchFamily="18" charset="0"/>
                      </a:rPr>
                      <m:t>λ</m:t>
                    </m:r>
                    <m:r>
                      <a:rPr lang="en-US" altLang="zh-CN" sz="1800">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i="1">
                            <a:latin typeface="Cambria Math" panose="02040503050406030204" pitchFamily="18" charset="0"/>
                          </a:rPr>
                          <m:t>𝑟</m:t>
                        </m:r>
                        <m:r>
                          <a:rPr lang="en-US" altLang="zh-CN" sz="1800" i="1">
                            <a:latin typeface="Cambria Math" panose="02040503050406030204" pitchFamily="18" charset="0"/>
                          </a:rPr>
                          <m:t>−</m:t>
                        </m:r>
                        <m:r>
                          <a:rPr lang="en-US" altLang="zh-CN" sz="1800" i="1">
                            <a:latin typeface="Cambria Math" panose="02040503050406030204" pitchFamily="18" charset="0"/>
                          </a:rPr>
                          <m:t>𝑞</m:t>
                        </m:r>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i="1">
                                <a:latin typeface="Cambria Math" panose="02040503050406030204" pitchFamily="18" charset="0"/>
                              </a:rPr>
                              <m:t>1</m:t>
                            </m:r>
                          </m:num>
                          <m:den>
                            <m:r>
                              <a:rPr lang="en-US" altLang="zh-CN" sz="1800" i="1">
                                <a:latin typeface="Cambria Math" panose="02040503050406030204" pitchFamily="18" charset="0"/>
                              </a:rPr>
                              <m:t>2</m:t>
                            </m:r>
                          </m:den>
                        </m:f>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𝜎</m:t>
                            </m:r>
                          </m:e>
                          <m:sup>
                            <m:r>
                              <a:rPr lang="en-US" altLang="zh-CN" sz="1800" i="1">
                                <a:latin typeface="Cambria Math" panose="02040503050406030204" pitchFamily="18" charset="0"/>
                              </a:rPr>
                              <m:t>2</m:t>
                            </m:r>
                          </m:sup>
                        </m:sSup>
                      </m:num>
                      <m:den>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𝜎</m:t>
                            </m:r>
                          </m:e>
                          <m:sup>
                            <m:r>
                              <a:rPr lang="en-US" altLang="zh-CN" sz="1800" i="1">
                                <a:latin typeface="Cambria Math" panose="02040503050406030204" pitchFamily="18" charset="0"/>
                              </a:rPr>
                              <m:t>2</m:t>
                            </m:r>
                          </m:sup>
                        </m:sSup>
                      </m:den>
                    </m:f>
                  </m:oMath>
                </a14:m>
                <a:endParaRPr lang="en-US" altLang="zh-CN" sz="1800" i="1" dirty="0"/>
              </a:p>
              <a:p>
                <a:pPr marL="0" indent="-5954">
                  <a:buNone/>
                </a:pPr>
                <a:r>
                  <a:rPr lang="en-US" altLang="zh-CN" sz="2400" dirty="0"/>
                  <a:t>               </a:t>
                </a:r>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  </m:t>
                        </m:r>
                        <m:r>
                          <a:rPr lang="en-US" altLang="zh-CN" sz="1800" i="1">
                            <a:latin typeface="Cambria Math" panose="02040503050406030204" pitchFamily="18" charset="0"/>
                          </a:rPr>
                          <m:t>𝑑</m:t>
                        </m:r>
                      </m:e>
                      <m:sub>
                        <m:r>
                          <a:rPr lang="en-US" altLang="zh-CN" sz="1800" i="1">
                            <a:latin typeface="Cambria Math" panose="02040503050406030204" pitchFamily="18" charset="0"/>
                          </a:rPr>
                          <m:t>3</m:t>
                        </m:r>
                      </m:sub>
                    </m:sSub>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func>
                          <m:funcPr>
                            <m:ctrlPr>
                              <a:rPr lang="zh-CN" altLang="zh-CN" sz="1800" i="1">
                                <a:latin typeface="Cambria Math" panose="02040503050406030204" pitchFamily="18" charset="0"/>
                              </a:rPr>
                            </m:ctrlPr>
                          </m:funcPr>
                          <m:fName>
                            <m:r>
                              <m:rPr>
                                <m:sty m:val="p"/>
                              </m:rPr>
                              <a:rPr lang="en-US" altLang="zh-CN" sz="1800" i="1">
                                <a:latin typeface="Cambria Math" panose="02040503050406030204" pitchFamily="18" charset="0"/>
                              </a:rPr>
                              <m:t>ln</m:t>
                            </m:r>
                          </m:fName>
                          <m:e>
                            <m:d>
                              <m:dPr>
                                <m:begChr m:val="["/>
                                <m:endChr m:val="]"/>
                                <m:ctrlPr>
                                  <a:rPr lang="zh-CN" altLang="zh-CN" sz="1800" i="1">
                                    <a:latin typeface="Cambria Math" panose="02040503050406030204" pitchFamily="18" charset="0"/>
                                  </a:rPr>
                                </m:ctrlPr>
                              </m:dPr>
                              <m:e>
                                <m:f>
                                  <m:fPr>
                                    <m:type m:val="skw"/>
                                    <m:ctrlPr>
                                      <a:rPr lang="zh-CN" altLang="zh-CN" sz="1800" i="1">
                                        <a:latin typeface="Cambria Math" panose="02040503050406030204" pitchFamily="18" charset="0"/>
                                      </a:rPr>
                                    </m:ctrlPr>
                                  </m:fPr>
                                  <m:num>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𝐻</m:t>
                                        </m:r>
                                      </m:e>
                                      <m:sup>
                                        <m:r>
                                          <a:rPr lang="en-US" altLang="zh-CN" sz="1800" i="1">
                                            <a:latin typeface="Cambria Math" panose="02040503050406030204" pitchFamily="18" charset="0"/>
                                          </a:rPr>
                                          <m:t>2</m:t>
                                        </m:r>
                                      </m:sup>
                                    </m:sSup>
                                  </m:num>
                                  <m:den>
                                    <m:d>
                                      <m:dPr>
                                        <m:ctrlPr>
                                          <a:rPr lang="zh-CN" altLang="zh-CN" sz="1800" i="1">
                                            <a:latin typeface="Cambria Math" panose="02040503050406030204" pitchFamily="18" charset="0"/>
                                          </a:rPr>
                                        </m:ctrlPr>
                                      </m:dPr>
                                      <m:e>
                                        <m:r>
                                          <a:rPr lang="en-US" altLang="zh-CN" sz="1800" i="1">
                                            <a:latin typeface="Cambria Math" panose="02040503050406030204" pitchFamily="18" charset="0"/>
                                          </a:rPr>
                                          <m:t>𝑆𝐾</m:t>
                                        </m:r>
                                      </m:e>
                                    </m:d>
                                  </m:den>
                                </m:f>
                              </m:e>
                            </m:d>
                          </m:e>
                        </m:func>
                      </m:num>
                      <m:den>
                        <m:r>
                          <a:rPr lang="en-US" altLang="zh-CN" sz="1800" i="1">
                            <a:latin typeface="Cambria Math" panose="02040503050406030204" pitchFamily="18" charset="0"/>
                          </a:rPr>
                          <m:t>𝜎</m:t>
                        </m:r>
                        <m:rad>
                          <m:radPr>
                            <m:degHide m:val="on"/>
                            <m:ctrlPr>
                              <a:rPr lang="zh-CN" altLang="zh-CN" sz="1800" i="1">
                                <a:latin typeface="Cambria Math" panose="02040503050406030204" pitchFamily="18" charset="0"/>
                              </a:rPr>
                            </m:ctrlPr>
                          </m:radPr>
                          <m:deg/>
                          <m:e>
                            <m:r>
                              <a:rPr lang="en-US" altLang="zh-CN" sz="1800" i="1">
                                <a:latin typeface="Cambria Math" panose="02040503050406030204" pitchFamily="18" charset="0"/>
                              </a:rPr>
                              <m:t>(</m:t>
                            </m:r>
                            <m:r>
                              <a:rPr lang="en-US" altLang="zh-CN" sz="1800" i="1">
                                <a:latin typeface="Cambria Math" panose="02040503050406030204" pitchFamily="18" charset="0"/>
                              </a:rPr>
                              <m:t>𝑇</m:t>
                            </m:r>
                            <m:r>
                              <a:rPr lang="en-US" altLang="zh-CN" sz="1800" i="1">
                                <a:latin typeface="Cambria Math" panose="02040503050406030204" pitchFamily="18" charset="0"/>
                              </a:rPr>
                              <m:t>−</m:t>
                            </m:r>
                            <m:r>
                              <a:rPr lang="en-US" altLang="zh-CN" sz="1800" i="1">
                                <a:latin typeface="Cambria Math" panose="02040503050406030204" pitchFamily="18" charset="0"/>
                              </a:rPr>
                              <m:t>𝑡</m:t>
                            </m:r>
                            <m:r>
                              <a:rPr lang="en-US" altLang="zh-CN" sz="1800" i="1">
                                <a:latin typeface="Cambria Math" panose="02040503050406030204" pitchFamily="18" charset="0"/>
                              </a:rPr>
                              <m:t>)</m:t>
                            </m:r>
                          </m:e>
                        </m:rad>
                      </m:den>
                    </m:f>
                    <m:r>
                      <a:rPr lang="en-US" altLang="zh-CN" sz="1800" i="1">
                        <a:latin typeface="Cambria Math" panose="02040503050406030204" pitchFamily="18" charset="0"/>
                      </a:rPr>
                      <m:t>+</m:t>
                    </m:r>
                    <m:r>
                      <a:rPr lang="en-US" altLang="zh-CN" sz="1800" i="1">
                        <a:latin typeface="Cambria Math" panose="02040503050406030204" pitchFamily="18" charset="0"/>
                      </a:rPr>
                      <m:t>𝜆𝜎</m:t>
                    </m:r>
                    <m:rad>
                      <m:radPr>
                        <m:degHide m:val="on"/>
                        <m:ctrlPr>
                          <a:rPr lang="zh-CN" altLang="zh-CN" sz="1800" i="1">
                            <a:latin typeface="Cambria Math" panose="02040503050406030204" pitchFamily="18" charset="0"/>
                          </a:rPr>
                        </m:ctrlPr>
                      </m:radPr>
                      <m:deg/>
                      <m:e>
                        <m:d>
                          <m:dPr>
                            <m:ctrlPr>
                              <a:rPr lang="zh-CN" altLang="zh-CN" sz="1800" i="1">
                                <a:latin typeface="Cambria Math" panose="02040503050406030204" pitchFamily="18" charset="0"/>
                              </a:rPr>
                            </m:ctrlPr>
                          </m:dPr>
                          <m:e>
                            <m:r>
                              <a:rPr lang="en-US" altLang="zh-CN" sz="1800" i="1">
                                <a:latin typeface="Cambria Math" panose="02040503050406030204" pitchFamily="18" charset="0"/>
                              </a:rPr>
                              <m:t>𝑇</m:t>
                            </m:r>
                            <m:r>
                              <a:rPr lang="zh-CN" altLang="en-US" sz="1800" i="1">
                                <a:latin typeface="Cambria Math" panose="02040503050406030204" pitchFamily="18" charset="0"/>
                              </a:rPr>
                              <m:t>−</m:t>
                            </m:r>
                            <m:r>
                              <a:rPr lang="en-US" altLang="zh-CN" sz="1800" i="1">
                                <a:latin typeface="Cambria Math" panose="02040503050406030204" pitchFamily="18" charset="0"/>
                              </a:rPr>
                              <m:t>𝑡</m:t>
                            </m:r>
                          </m:e>
                        </m:d>
                      </m:e>
                    </m:rad>
                  </m:oMath>
                </a14:m>
                <a:endParaRPr lang="zh-CN" altLang="zh-CN" sz="1800" i="1" dirty="0"/>
              </a:p>
              <a:p>
                <a:pPr marL="503634" lvl="2" indent="0">
                  <a:buNone/>
                </a:pPr>
                <a:r>
                  <a:rPr lang="en-US" altLang="zh-CN" sz="1800" dirty="0"/>
                  <a:t>           </a:t>
                </a:r>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𝑑</m:t>
                        </m:r>
                      </m:e>
                      <m:sub>
                        <m:r>
                          <a:rPr lang="en-US" altLang="zh-CN" sz="1800" i="1">
                            <a:latin typeface="Cambria Math" panose="02040503050406030204" pitchFamily="18" charset="0"/>
                          </a:rPr>
                          <m:t>4</m:t>
                        </m:r>
                      </m:sub>
                    </m:sSub>
                  </m:oMath>
                </a14:m>
                <a:r>
                  <a:rPr lang="en-US" altLang="zh-CN" sz="1800" dirty="0"/>
                  <a:t>=</a:t>
                </a:r>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𝑑</m:t>
                        </m:r>
                      </m:e>
                      <m:sub>
                        <m:r>
                          <a:rPr lang="en-US" altLang="zh-CN" sz="1800" i="1">
                            <a:latin typeface="Cambria Math" panose="02040503050406030204" pitchFamily="18" charset="0"/>
                          </a:rPr>
                          <m:t>3</m:t>
                        </m:r>
                      </m:sub>
                    </m:sSub>
                    <m:r>
                      <a:rPr lang="en-US" altLang="zh-CN" sz="1800" i="1">
                        <a:latin typeface="Cambria Math" panose="02040503050406030204" pitchFamily="18" charset="0"/>
                      </a:rPr>
                      <m:t>−</m:t>
                    </m:r>
                    <m:r>
                      <a:rPr lang="en-US" altLang="zh-CN" sz="1800" i="1">
                        <a:latin typeface="Cambria Math" panose="02040503050406030204" pitchFamily="18" charset="0"/>
                      </a:rPr>
                      <m:t>𝜎</m:t>
                    </m:r>
                    <m:rad>
                      <m:radPr>
                        <m:degHide m:val="on"/>
                        <m:ctrlPr>
                          <a:rPr lang="zh-CN" altLang="zh-CN" sz="1800" i="1">
                            <a:latin typeface="Cambria Math" panose="02040503050406030204" pitchFamily="18" charset="0"/>
                          </a:rPr>
                        </m:ctrlPr>
                      </m:radPr>
                      <m:deg/>
                      <m:e>
                        <m:r>
                          <a:rPr lang="en-US" altLang="zh-CN" sz="1800" i="1">
                            <a:latin typeface="Cambria Math" panose="02040503050406030204" pitchFamily="18" charset="0"/>
                          </a:rPr>
                          <m:t>(</m:t>
                        </m:r>
                        <m:r>
                          <a:rPr lang="en-US" altLang="zh-CN" sz="1800" i="1">
                            <a:latin typeface="Cambria Math" panose="02040503050406030204" pitchFamily="18" charset="0"/>
                          </a:rPr>
                          <m:t>𝑇</m:t>
                        </m:r>
                        <m:r>
                          <a:rPr lang="en-US" altLang="zh-CN" sz="1800" i="1">
                            <a:latin typeface="Cambria Math" panose="02040503050406030204" pitchFamily="18" charset="0"/>
                          </a:rPr>
                          <m:t>−</m:t>
                        </m:r>
                        <m:r>
                          <a:rPr lang="en-US" altLang="zh-CN" sz="1800" i="1">
                            <a:latin typeface="Cambria Math" panose="02040503050406030204" pitchFamily="18" charset="0"/>
                          </a:rPr>
                          <m:t>𝑡</m:t>
                        </m:r>
                        <m:r>
                          <a:rPr lang="en-US" altLang="zh-CN" sz="1800" i="1">
                            <a:latin typeface="Cambria Math" panose="02040503050406030204" pitchFamily="18" charset="0"/>
                          </a:rPr>
                          <m:t>)</m:t>
                        </m:r>
                      </m:e>
                    </m:rad>
                  </m:oMath>
                </a14:m>
                <a:endParaRPr lang="en-US" altLang="zh-CN" sz="1800" dirty="0"/>
              </a:p>
              <a:p>
                <a:pPr marL="503634" lvl="2" indent="0">
                  <a:buNone/>
                </a:pPr>
                <a:endParaRPr lang="en-US" altLang="zh-CN" sz="1800" dirty="0"/>
              </a:p>
              <a:p>
                <a:pPr marL="257175" lvl="2" indent="-257175"/>
                <a:r>
                  <a:rPr lang="zh-CN" altLang="zh-CN" sz="3000" dirty="0">
                    <a:cs typeface="+mn-cs"/>
                  </a:rPr>
                  <a:t>向下敲出障碍看涨期权价格（</a:t>
                </a:r>
                <a14:m>
                  <m:oMath xmlns:m="http://schemas.openxmlformats.org/officeDocument/2006/math">
                    <m:sSub>
                      <m:sSubPr>
                        <m:ctrlPr>
                          <a:rPr lang="zh-CN" altLang="zh-CN" sz="3000" i="1">
                            <a:latin typeface="Cambria Math" panose="02040503050406030204" pitchFamily="18" charset="0"/>
                            <a:cs typeface="+mn-cs"/>
                          </a:rPr>
                        </m:ctrlPr>
                      </m:sSubPr>
                      <m:e>
                        <m:r>
                          <a:rPr lang="en-US" altLang="zh-CN" sz="3000">
                            <a:latin typeface="Cambria Math" panose="02040503050406030204" pitchFamily="18" charset="0"/>
                            <a:cs typeface="+mn-cs"/>
                          </a:rPr>
                          <m:t>𝑐</m:t>
                        </m:r>
                      </m:e>
                      <m:sub>
                        <m:r>
                          <a:rPr lang="en-US" altLang="zh-CN" sz="3000">
                            <a:latin typeface="Cambria Math" panose="02040503050406030204" pitchFamily="18" charset="0"/>
                            <a:cs typeface="+mn-cs"/>
                          </a:rPr>
                          <m:t>𝑑𝑜</m:t>
                        </m:r>
                      </m:sub>
                    </m:sSub>
                  </m:oMath>
                </a14:m>
                <a:r>
                  <a:rPr lang="zh-CN" altLang="zh-CN" sz="3000" dirty="0">
                    <a:cs typeface="+mn-cs"/>
                  </a:rPr>
                  <a:t>）</a:t>
                </a:r>
                <a:r>
                  <a:rPr lang="zh-CN" altLang="en-US" sz="3000" dirty="0">
                    <a:cs typeface="+mn-cs"/>
                  </a:rPr>
                  <a:t>：</a:t>
                </a:r>
                <a:r>
                  <a:rPr lang="zh-CN" altLang="zh-CN" sz="3000" dirty="0"/>
                  <a:t> </a:t>
                </a:r>
                <a14:m>
                  <m:oMath xmlns:m="http://schemas.openxmlformats.org/officeDocument/2006/math">
                    <m:sSub>
                      <m:sSubPr>
                        <m:ctrlPr>
                          <a:rPr lang="zh-CN" altLang="zh-CN" sz="3000" i="1">
                            <a:latin typeface="Cambria Math" panose="02040503050406030204" pitchFamily="18" charset="0"/>
                            <a:cs typeface="+mn-cs"/>
                          </a:rPr>
                        </m:ctrlPr>
                      </m:sSubPr>
                      <m:e>
                        <m:r>
                          <a:rPr lang="en-US" altLang="zh-CN" sz="3000">
                            <a:latin typeface="Cambria Math" panose="02040503050406030204" pitchFamily="18" charset="0"/>
                            <a:cs typeface="+mn-cs"/>
                          </a:rPr>
                          <m:t>𝑐</m:t>
                        </m:r>
                      </m:e>
                      <m:sub>
                        <m:r>
                          <a:rPr lang="en-US" altLang="zh-CN" sz="3000">
                            <a:latin typeface="Cambria Math" panose="02040503050406030204" pitchFamily="18" charset="0"/>
                            <a:cs typeface="+mn-cs"/>
                          </a:rPr>
                          <m:t>𝑑𝑜</m:t>
                        </m:r>
                      </m:sub>
                    </m:sSub>
                    <m:r>
                      <a:rPr lang="en-US" altLang="zh-CN" sz="3000">
                        <a:latin typeface="Cambria Math" panose="02040503050406030204" pitchFamily="18" charset="0"/>
                        <a:cs typeface="+mn-cs"/>
                      </a:rPr>
                      <m:t>=</m:t>
                    </m:r>
                    <m:r>
                      <m:rPr>
                        <m:sty m:val="p"/>
                      </m:rPr>
                      <a:rPr lang="en-US" altLang="zh-CN" sz="3000">
                        <a:latin typeface="Cambria Math" panose="02040503050406030204" pitchFamily="18" charset="0"/>
                        <a:cs typeface="+mn-cs"/>
                      </a:rPr>
                      <m:t>c</m:t>
                    </m:r>
                    <m:r>
                      <a:rPr lang="zh-CN" altLang="en-US" sz="3000">
                        <a:latin typeface="Cambria Math" panose="02040503050406030204" pitchFamily="18" charset="0"/>
                        <a:cs typeface="+mn-cs"/>
                      </a:rPr>
                      <m:t>−</m:t>
                    </m:r>
                    <m:sSub>
                      <m:sSubPr>
                        <m:ctrlPr>
                          <a:rPr lang="zh-CN" altLang="zh-CN" sz="3000" i="1">
                            <a:latin typeface="Cambria Math" panose="02040503050406030204" pitchFamily="18" charset="0"/>
                            <a:cs typeface="+mn-cs"/>
                          </a:rPr>
                        </m:ctrlPr>
                      </m:sSubPr>
                      <m:e>
                        <m:r>
                          <a:rPr lang="en-US" altLang="zh-CN" sz="3000">
                            <a:latin typeface="Cambria Math" panose="02040503050406030204" pitchFamily="18" charset="0"/>
                            <a:cs typeface="+mn-cs"/>
                          </a:rPr>
                          <m:t>𝑐</m:t>
                        </m:r>
                      </m:e>
                      <m:sub>
                        <m:r>
                          <a:rPr lang="en-US" altLang="zh-CN" sz="3000">
                            <a:latin typeface="Cambria Math" panose="02040503050406030204" pitchFamily="18" charset="0"/>
                            <a:cs typeface="+mn-cs"/>
                          </a:rPr>
                          <m:t>𝑑𝑖</m:t>
                        </m:r>
                      </m:sub>
                    </m:sSub>
                  </m:oMath>
                </a14:m>
                <a:endParaRPr lang="zh-CN" altLang="zh-CN" sz="2250" dirty="0">
                  <a:cs typeface="+mn-cs"/>
                </a:endParaRPr>
              </a:p>
              <a:p>
                <a:pPr marL="258365" lvl="1" indent="0">
                  <a:buNone/>
                </a:pPr>
                <a:endParaRPr lang="en-US" altLang="zh-CN" dirty="0"/>
              </a:p>
              <a:p>
                <a:pPr marL="258365" lvl="1" indent="0">
                  <a:buNone/>
                </a:pPr>
                <a:endParaRPr lang="en-US" altLang="zh-CN" dirty="0"/>
              </a:p>
              <a:p>
                <a:endParaRPr lang="zh-CN" altLang="en-US" sz="2100"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609600" y="1340768"/>
                <a:ext cx="10972800" cy="4114677"/>
              </a:xfrm>
              <a:blipFill>
                <a:blip r:embed="rId2"/>
                <a:stretch>
                  <a:fillRect l="-222" t="-2370" b="-2370"/>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9253230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F5D55C29-96EA-4946-9596-6D7A4DA5F508}"/>
                  </a:ext>
                </a:extLst>
              </p:cNvPr>
              <p:cNvSpPr>
                <a:spLocks noGrp="1"/>
              </p:cNvSpPr>
              <p:nvPr>
                <p:ph type="title"/>
              </p:nvPr>
            </p:nvSpPr>
            <p:spPr/>
            <p:txBody>
              <a:bodyPr/>
              <a:lstStyle/>
              <a:p>
                <a14:m>
                  <m:oMath xmlns:m="http://schemas.openxmlformats.org/officeDocument/2006/math">
                    <m:r>
                      <m:rPr>
                        <m:sty m:val="p"/>
                      </m:rPr>
                      <a:rPr lang="en-US" altLang="zh-CN" smtClean="0">
                        <a:latin typeface="Cambria Math" panose="02040503050406030204" pitchFamily="18" charset="0"/>
                      </a:rPr>
                      <m:t>H</m:t>
                    </m:r>
                    <m:r>
                      <a:rPr lang="en-US" altLang="zh-CN" smtClean="0">
                        <a:latin typeface="Cambria Math" panose="02040503050406030204" pitchFamily="18" charset="0"/>
                      </a:rPr>
                      <m:t>≤</m:t>
                    </m:r>
                    <m:r>
                      <m:rPr>
                        <m:sty m:val="p"/>
                      </m:rPr>
                      <a:rPr lang="en-US" altLang="zh-CN" smtClean="0">
                        <a:latin typeface="Cambria Math" panose="02040503050406030204" pitchFamily="18" charset="0"/>
                      </a:rPr>
                      <m:t>K</m:t>
                    </m:r>
                    <m:r>
                      <a:rPr lang="zh-CN" altLang="zh-CN">
                        <a:latin typeface="Cambria Math" panose="02040503050406030204" pitchFamily="18" charset="0"/>
                      </a:rPr>
                      <m:t>情形的</m:t>
                    </m:r>
                  </m:oMath>
                </a14:m>
                <a:r>
                  <a:rPr lang="zh-CN" altLang="zh-CN" dirty="0"/>
                  <a:t>向下敲出和敲入看涨期权</a:t>
                </a:r>
                <a:endParaRPr lang="zh-CN" altLang="en-US" dirty="0">
                  <a:solidFill>
                    <a:srgbClr val="FF0000"/>
                  </a:solidFill>
                </a:endParaRPr>
              </a:p>
            </p:txBody>
          </p:sp>
        </mc:Choice>
        <mc:Fallback xmlns="">
          <p:sp>
            <p:nvSpPr>
              <p:cNvPr id="2" name="标题 1">
                <a:extLst>
                  <a:ext uri="{FF2B5EF4-FFF2-40B4-BE49-F238E27FC236}">
                    <a16:creationId xmlns:a16="http://schemas.microsoft.com/office/drawing/2014/main" id="{F5D55C29-96EA-4946-9596-6D7A4DA5F508}"/>
                  </a:ext>
                </a:extLst>
              </p:cNvPr>
              <p:cNvSpPr>
                <a:spLocks noGrp="1" noRot="1" noChangeAspect="1" noMove="1" noResize="1" noEditPoints="1" noAdjustHandles="1" noChangeArrowheads="1" noChangeShapeType="1" noTextEdit="1"/>
              </p:cNvSpPr>
              <p:nvPr>
                <p:ph type="title"/>
              </p:nvPr>
            </p:nvSpPr>
            <p:spPr>
              <a:blipFill>
                <a:blip r:embed="rId2"/>
                <a:stretch>
                  <a:fillRect t="-12299"/>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A1FF2D72-0BF0-4240-A963-927DE2051E99}"/>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pic>
        <p:nvPicPr>
          <p:cNvPr id="12" name="内容占位符 11">
            <a:extLst>
              <a:ext uri="{FF2B5EF4-FFF2-40B4-BE49-F238E27FC236}">
                <a16:creationId xmlns:a16="http://schemas.microsoft.com/office/drawing/2014/main" id="{C2666778-241B-425A-B2C5-DEABDFE9F192}"/>
              </a:ext>
            </a:extLst>
          </p:cNvPr>
          <p:cNvPicPr>
            <a:picLocks noGrp="1" noChangeAspect="1"/>
          </p:cNvPicPr>
          <p:nvPr>
            <p:ph idx="1"/>
          </p:nvPr>
        </p:nvPicPr>
        <p:blipFill>
          <a:blip r:embed="rId3"/>
          <a:stretch>
            <a:fillRect/>
          </a:stretch>
        </p:blipFill>
        <p:spPr>
          <a:xfrm>
            <a:off x="609600" y="1268761"/>
            <a:ext cx="10972800" cy="4689658"/>
          </a:xfrm>
        </p:spPr>
      </p:pic>
    </p:spTree>
    <p:extLst>
      <p:ext uri="{BB962C8B-B14F-4D97-AF65-F5344CB8AC3E}">
        <p14:creationId xmlns:p14="http://schemas.microsoft.com/office/powerpoint/2010/main" val="2311097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CF0CA30E-05B1-4682-9C2C-492B0A323124}"/>
                  </a:ext>
                </a:extLst>
              </p:cNvPr>
              <p:cNvSpPr>
                <a:spLocks noGrp="1"/>
              </p:cNvSpPr>
              <p:nvPr>
                <p:ph type="title"/>
              </p:nvPr>
            </p:nvSpPr>
            <p:spPr/>
            <p:txBody>
              <a:bodyPr/>
              <a:lstStyle/>
              <a:p>
                <a14:m>
                  <m:oMath xmlns:m="http://schemas.openxmlformats.org/officeDocument/2006/math">
                    <m:r>
                      <m:rPr>
                        <m:sty m:val="p"/>
                      </m:rPr>
                      <a:rPr lang="en-US" altLang="zh-CN">
                        <a:latin typeface="Cambria Math" panose="02040503050406030204" pitchFamily="18" charset="0"/>
                      </a:rPr>
                      <m:t>H</m:t>
                    </m:r>
                    <m:r>
                      <a:rPr lang="en-US" altLang="zh-CN">
                        <a:latin typeface="Cambria Math" panose="02040503050406030204" pitchFamily="18" charset="0"/>
                      </a:rPr>
                      <m:t>&gt;</m:t>
                    </m:r>
                    <m:r>
                      <m:rPr>
                        <m:sty m:val="p"/>
                      </m:rPr>
                      <a:rPr lang="en-US" altLang="zh-CN">
                        <a:latin typeface="Cambria Math" panose="02040503050406030204" pitchFamily="18" charset="0"/>
                      </a:rPr>
                      <m:t>K</m:t>
                    </m:r>
                    <m:r>
                      <a:rPr lang="zh-CN" altLang="zh-CN">
                        <a:latin typeface="Cambria Math" panose="02040503050406030204" pitchFamily="18" charset="0"/>
                      </a:rPr>
                      <m:t>情形的</m:t>
                    </m:r>
                  </m:oMath>
                </a14:m>
                <a:r>
                  <a:rPr lang="zh-CN" altLang="zh-CN" dirty="0"/>
                  <a:t>向下敲出和敲入看涨期权</a:t>
                </a:r>
                <a:endParaRPr lang="zh-CN" altLang="en-US" dirty="0"/>
              </a:p>
            </p:txBody>
          </p:sp>
        </mc:Choice>
        <mc:Fallback xmlns="">
          <p:sp>
            <p:nvSpPr>
              <p:cNvPr id="2" name="标题 1">
                <a:extLst>
                  <a:ext uri="{FF2B5EF4-FFF2-40B4-BE49-F238E27FC236}">
                    <a16:creationId xmlns:a16="http://schemas.microsoft.com/office/drawing/2014/main" id="{CF0CA30E-05B1-4682-9C2C-492B0A323124}"/>
                  </a:ext>
                </a:extLst>
              </p:cNvPr>
              <p:cNvSpPr>
                <a:spLocks noGrp="1" noRot="1" noChangeAspect="1" noMove="1" noResize="1" noEditPoints="1" noAdjustHandles="1" noChangeArrowheads="1" noChangeShapeType="1" noTextEdit="1"/>
              </p:cNvSpPr>
              <p:nvPr>
                <p:ph type="title"/>
              </p:nvPr>
            </p:nvSpPr>
            <p:spPr>
              <a:blipFill>
                <a:blip r:embed="rId2"/>
                <a:stretch>
                  <a:fillRect t="-1229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59C8147-E728-4144-9735-3FED63EFCBA5}"/>
                  </a:ext>
                </a:extLst>
              </p:cNvPr>
              <p:cNvSpPr>
                <a:spLocks noGrp="1"/>
              </p:cNvSpPr>
              <p:nvPr>
                <p:ph idx="1"/>
              </p:nvPr>
            </p:nvSpPr>
            <p:spPr/>
            <p:txBody>
              <a:bodyPr>
                <a:normAutofit fontScale="70000" lnSpcReduction="20000"/>
              </a:bodyPr>
              <a:lstStyle/>
              <a:p>
                <a:pPr lvl="1"/>
                <a:r>
                  <a:rPr lang="zh-CN" altLang="zh-CN" dirty="0"/>
                  <a:t>如果</a:t>
                </a:r>
                <a14:m>
                  <m:oMath xmlns:m="http://schemas.openxmlformats.org/officeDocument/2006/math">
                    <m:r>
                      <m:rPr>
                        <m:sty m:val="p"/>
                      </m:rPr>
                      <a:rPr lang="en-US" altLang="zh-CN">
                        <a:latin typeface="Cambria Math" panose="02040503050406030204" pitchFamily="18" charset="0"/>
                      </a:rPr>
                      <m:t>H</m:t>
                    </m:r>
                    <m:r>
                      <a:rPr lang="en-US" altLang="zh-CN">
                        <a:latin typeface="Cambria Math" panose="02040503050406030204" pitchFamily="18" charset="0"/>
                      </a:rPr>
                      <m:t>&gt;</m:t>
                    </m:r>
                    <m:r>
                      <m:rPr>
                        <m:sty m:val="p"/>
                      </m:rPr>
                      <a:rPr lang="en-US" altLang="zh-CN">
                        <a:latin typeface="Cambria Math" panose="02040503050406030204" pitchFamily="18" charset="0"/>
                      </a:rPr>
                      <m:t>K</m:t>
                    </m:r>
                  </m:oMath>
                </a14:m>
                <a:endParaRPr lang="en-US" altLang="zh-CN" dirty="0"/>
              </a:p>
              <a:p>
                <a:pPr marL="258365" lvl="1" indent="0">
                  <a:buNone/>
                </a:pPr>
                <a14:m>
                  <m:oMathPara xmlns:m="http://schemas.openxmlformats.org/officeDocument/2006/math">
                    <m:oMathParaPr>
                      <m:jc m:val="centerGroup"/>
                    </m:oMathParaPr>
                    <m:oMath xmlns:m="http://schemas.openxmlformats.org/officeDocument/2006/math">
                      <m:sSub>
                        <m:sSubPr>
                          <m:ctrlPr>
                            <a:rPr lang="zh-CN" altLang="zh-CN" b="1" i="1">
                              <a:latin typeface="Cambria Math" panose="02040503050406030204" pitchFamily="18" charset="0"/>
                            </a:rPr>
                          </m:ctrlPr>
                        </m:sSubPr>
                        <m:e>
                          <m:r>
                            <a:rPr lang="en-US" altLang="zh-CN" b="1" i="1">
                              <a:latin typeface="Cambria Math" panose="02040503050406030204" pitchFamily="18" charset="0"/>
                            </a:rPr>
                            <m:t>𝒄</m:t>
                          </m:r>
                        </m:e>
                        <m:sub>
                          <m:r>
                            <a:rPr lang="en-US" altLang="zh-CN" b="1" i="1">
                              <a:latin typeface="Cambria Math" panose="02040503050406030204" pitchFamily="18" charset="0"/>
                            </a:rPr>
                            <m:t>𝒅𝒐</m:t>
                          </m:r>
                        </m:sub>
                      </m:sSub>
                      <m:r>
                        <a:rPr lang="en-US" altLang="zh-CN" b="1" i="1">
                          <a:latin typeface="Cambria Math" panose="02040503050406030204" pitchFamily="18" charset="0"/>
                        </a:rPr>
                        <m:t>=</m:t>
                      </m:r>
                      <m:r>
                        <a:rPr lang="en-US" altLang="zh-CN" b="1" i="1">
                          <a:latin typeface="Cambria Math" panose="02040503050406030204" pitchFamily="18" charset="0"/>
                        </a:rPr>
                        <m:t>𝑺</m:t>
                      </m:r>
                      <m:sSup>
                        <m:sSupPr>
                          <m:ctrlPr>
                            <a:rPr lang="zh-CN" altLang="zh-CN" b="1" i="1">
                              <a:latin typeface="Cambria Math" panose="02040503050406030204" pitchFamily="18" charset="0"/>
                            </a:rPr>
                          </m:ctrlPr>
                        </m:sSupPr>
                        <m:e>
                          <m:r>
                            <a:rPr lang="en-US" altLang="zh-CN" b="1" i="1">
                              <a:latin typeface="Cambria Math" panose="02040503050406030204" pitchFamily="18" charset="0"/>
                            </a:rPr>
                            <m:t>𝒆</m:t>
                          </m:r>
                        </m:e>
                        <m:sup>
                          <m:r>
                            <a:rPr lang="en-US" altLang="zh-CN" b="1" i="1">
                              <a:latin typeface="Cambria Math" panose="02040503050406030204" pitchFamily="18" charset="0"/>
                            </a:rPr>
                            <m:t>−</m:t>
                          </m:r>
                          <m:r>
                            <a:rPr lang="en-US" altLang="zh-CN" b="1" i="1">
                              <a:latin typeface="Cambria Math" panose="02040503050406030204" pitchFamily="18" charset="0"/>
                            </a:rPr>
                            <m:t>𝒒</m:t>
                          </m:r>
                          <m:d>
                            <m:dPr>
                              <m:ctrlPr>
                                <a:rPr lang="zh-CN" altLang="zh-CN" b="1" i="1">
                                  <a:latin typeface="Cambria Math" panose="02040503050406030204" pitchFamily="18" charset="0"/>
                                </a:rPr>
                              </m:ctrlPr>
                            </m:dPr>
                            <m:e>
                              <m:r>
                                <a:rPr lang="en-US" altLang="zh-CN" b="1" i="1">
                                  <a:latin typeface="Cambria Math" panose="02040503050406030204" pitchFamily="18" charset="0"/>
                                </a:rPr>
                                <m:t>𝑻</m:t>
                              </m:r>
                              <m:r>
                                <a:rPr lang="en-US" altLang="zh-CN" b="1" i="1">
                                  <a:latin typeface="Cambria Math" panose="02040503050406030204" pitchFamily="18" charset="0"/>
                                </a:rPr>
                                <m:t>−</m:t>
                              </m:r>
                              <m:r>
                                <a:rPr lang="en-US" altLang="zh-CN" b="1" i="1">
                                  <a:latin typeface="Cambria Math" panose="02040503050406030204" pitchFamily="18" charset="0"/>
                                </a:rPr>
                                <m:t>𝒕</m:t>
                              </m:r>
                            </m:e>
                          </m:d>
                        </m:sup>
                      </m:sSup>
                      <m:r>
                        <a:rPr lang="en-US" altLang="zh-CN" b="1" i="1">
                          <a:latin typeface="Cambria Math" panose="02040503050406030204" pitchFamily="18" charset="0"/>
                        </a:rPr>
                        <m:t>𝑵</m:t>
                      </m:r>
                      <m:d>
                        <m:dPr>
                          <m:ctrlPr>
                            <a:rPr lang="zh-CN" altLang="zh-CN" b="1" i="1">
                              <a:latin typeface="Cambria Math" panose="02040503050406030204" pitchFamily="18" charset="0"/>
                            </a:rPr>
                          </m:ctrlPr>
                        </m:dPr>
                        <m:e>
                          <m:sSub>
                            <m:sSubPr>
                              <m:ctrlPr>
                                <a:rPr lang="zh-CN" altLang="zh-CN" b="1" i="1">
                                  <a:latin typeface="Cambria Math" panose="02040503050406030204" pitchFamily="18" charset="0"/>
                                </a:rPr>
                              </m:ctrlPr>
                            </m:sSubPr>
                            <m:e>
                              <m:r>
                                <a:rPr lang="en-US" altLang="zh-CN" b="1" i="1">
                                  <a:latin typeface="Cambria Math" panose="02040503050406030204" pitchFamily="18" charset="0"/>
                                </a:rPr>
                                <m:t>𝒅</m:t>
                              </m:r>
                            </m:e>
                            <m:sub>
                              <m:r>
                                <a:rPr lang="en-US" altLang="zh-CN" b="1" i="1">
                                  <a:latin typeface="Cambria Math" panose="02040503050406030204" pitchFamily="18" charset="0"/>
                                </a:rPr>
                                <m:t>𝟓</m:t>
                              </m:r>
                            </m:sub>
                          </m:sSub>
                        </m:e>
                      </m:d>
                      <m:r>
                        <a:rPr lang="en-US" altLang="zh-CN" b="1" i="1">
                          <a:latin typeface="Cambria Math" panose="02040503050406030204" pitchFamily="18" charset="0"/>
                        </a:rPr>
                        <m:t>−</m:t>
                      </m:r>
                      <m:r>
                        <a:rPr lang="en-US" altLang="zh-CN" b="1" i="1">
                          <a:latin typeface="Cambria Math" panose="02040503050406030204" pitchFamily="18" charset="0"/>
                        </a:rPr>
                        <m:t>𝑲</m:t>
                      </m:r>
                      <m:sSup>
                        <m:sSupPr>
                          <m:ctrlPr>
                            <a:rPr lang="zh-CN" altLang="zh-CN" b="1" i="1">
                              <a:latin typeface="Cambria Math" panose="02040503050406030204" pitchFamily="18" charset="0"/>
                            </a:rPr>
                          </m:ctrlPr>
                        </m:sSupPr>
                        <m:e>
                          <m:r>
                            <a:rPr lang="en-US" altLang="zh-CN" b="1" i="1">
                              <a:latin typeface="Cambria Math" panose="02040503050406030204" pitchFamily="18" charset="0"/>
                            </a:rPr>
                            <m:t>𝒆</m:t>
                          </m:r>
                        </m:e>
                        <m:sup>
                          <m:r>
                            <a:rPr lang="en-US" altLang="zh-CN" b="1" i="1">
                              <a:latin typeface="Cambria Math" panose="02040503050406030204" pitchFamily="18" charset="0"/>
                            </a:rPr>
                            <m:t>−</m:t>
                          </m:r>
                          <m:r>
                            <a:rPr lang="en-US" altLang="zh-CN" b="1" i="1">
                              <a:latin typeface="Cambria Math" panose="02040503050406030204" pitchFamily="18" charset="0"/>
                            </a:rPr>
                            <m:t>𝒓</m:t>
                          </m:r>
                          <m:d>
                            <m:dPr>
                              <m:ctrlPr>
                                <a:rPr lang="zh-CN" altLang="zh-CN" b="1" i="1">
                                  <a:latin typeface="Cambria Math" panose="02040503050406030204" pitchFamily="18" charset="0"/>
                                </a:rPr>
                              </m:ctrlPr>
                            </m:dPr>
                            <m:e>
                              <m:r>
                                <a:rPr lang="en-US" altLang="zh-CN" b="1" i="1">
                                  <a:latin typeface="Cambria Math" panose="02040503050406030204" pitchFamily="18" charset="0"/>
                                </a:rPr>
                                <m:t>𝑻</m:t>
                              </m:r>
                              <m:r>
                                <a:rPr lang="en-US" altLang="zh-CN" b="1" i="1">
                                  <a:latin typeface="Cambria Math" panose="02040503050406030204" pitchFamily="18" charset="0"/>
                                </a:rPr>
                                <m:t>−</m:t>
                              </m:r>
                              <m:r>
                                <a:rPr lang="en-US" altLang="zh-CN" b="1" i="1">
                                  <a:latin typeface="Cambria Math" panose="02040503050406030204" pitchFamily="18" charset="0"/>
                                </a:rPr>
                                <m:t>𝒕</m:t>
                              </m:r>
                            </m:e>
                          </m:d>
                        </m:sup>
                      </m:sSup>
                      <m:r>
                        <a:rPr lang="en-US" altLang="zh-CN" b="1" i="1">
                          <a:latin typeface="Cambria Math" panose="02040503050406030204" pitchFamily="18" charset="0"/>
                        </a:rPr>
                        <m:t>𝑵</m:t>
                      </m:r>
                      <m:d>
                        <m:dPr>
                          <m:ctrlPr>
                            <a:rPr lang="zh-CN" altLang="zh-CN" b="1" i="1">
                              <a:latin typeface="Cambria Math" panose="02040503050406030204" pitchFamily="18" charset="0"/>
                            </a:rPr>
                          </m:ctrlPr>
                        </m:dPr>
                        <m:e>
                          <m:sSub>
                            <m:sSubPr>
                              <m:ctrlPr>
                                <a:rPr lang="zh-CN" altLang="zh-CN" b="1" i="1">
                                  <a:latin typeface="Cambria Math" panose="02040503050406030204" pitchFamily="18" charset="0"/>
                                </a:rPr>
                              </m:ctrlPr>
                            </m:sSubPr>
                            <m:e>
                              <m:r>
                                <a:rPr lang="en-US" altLang="zh-CN" b="1" i="1">
                                  <a:latin typeface="Cambria Math" panose="02040503050406030204" pitchFamily="18" charset="0"/>
                                </a:rPr>
                                <m:t>𝒅</m:t>
                              </m:r>
                            </m:e>
                            <m:sub>
                              <m:r>
                                <a:rPr lang="en-US" altLang="zh-CN" b="1" i="1">
                                  <a:latin typeface="Cambria Math" panose="02040503050406030204" pitchFamily="18" charset="0"/>
                                </a:rPr>
                                <m:t>𝟔</m:t>
                              </m:r>
                            </m:sub>
                          </m:sSub>
                        </m:e>
                      </m:d>
                    </m:oMath>
                  </m:oMathPara>
                </a14:m>
                <a:endParaRPr lang="en-US" altLang="zh-CN" b="1" i="1" dirty="0"/>
              </a:p>
              <a:p>
                <a:pPr marL="258365" lvl="1" indent="0">
                  <a:buNone/>
                </a:pPr>
                <a14:m>
                  <m:oMathPara xmlns:m="http://schemas.openxmlformats.org/officeDocument/2006/math">
                    <m:oMathParaPr>
                      <m:jc m:val="centerGroup"/>
                    </m:oMathParaPr>
                    <m:oMath xmlns:m="http://schemas.openxmlformats.org/officeDocument/2006/math">
                      <m:r>
                        <a:rPr lang="en-US" altLang="zh-CN" b="1" i="1">
                          <a:latin typeface="Cambria Math" panose="02040503050406030204" pitchFamily="18" charset="0"/>
                        </a:rPr>
                        <m:t>−</m:t>
                      </m:r>
                      <m:r>
                        <a:rPr lang="en-US" altLang="zh-CN" b="1" i="1">
                          <a:latin typeface="Cambria Math" panose="02040503050406030204" pitchFamily="18" charset="0"/>
                        </a:rPr>
                        <m:t>𝑺</m:t>
                      </m:r>
                      <m:sSup>
                        <m:sSupPr>
                          <m:ctrlPr>
                            <a:rPr lang="zh-CN" altLang="zh-CN" b="1" i="1">
                              <a:latin typeface="Cambria Math" panose="02040503050406030204" pitchFamily="18" charset="0"/>
                            </a:rPr>
                          </m:ctrlPr>
                        </m:sSupPr>
                        <m:e>
                          <m:r>
                            <a:rPr lang="en-US" altLang="zh-CN" b="1" i="1">
                              <a:latin typeface="Cambria Math" panose="02040503050406030204" pitchFamily="18" charset="0"/>
                            </a:rPr>
                            <m:t>𝒆</m:t>
                          </m:r>
                        </m:e>
                        <m:sup>
                          <m:r>
                            <a:rPr lang="en-US" altLang="zh-CN" b="1" i="1">
                              <a:latin typeface="Cambria Math" panose="02040503050406030204" pitchFamily="18" charset="0"/>
                            </a:rPr>
                            <m:t>−</m:t>
                          </m:r>
                          <m:r>
                            <a:rPr lang="en-US" altLang="zh-CN" b="1" i="1">
                              <a:latin typeface="Cambria Math" panose="02040503050406030204" pitchFamily="18" charset="0"/>
                            </a:rPr>
                            <m:t>𝒒</m:t>
                          </m:r>
                          <m:d>
                            <m:dPr>
                              <m:ctrlPr>
                                <a:rPr lang="zh-CN" altLang="zh-CN" b="1" i="1">
                                  <a:latin typeface="Cambria Math" panose="02040503050406030204" pitchFamily="18" charset="0"/>
                                </a:rPr>
                              </m:ctrlPr>
                            </m:dPr>
                            <m:e>
                              <m:r>
                                <a:rPr lang="en-US" altLang="zh-CN" b="1" i="1">
                                  <a:latin typeface="Cambria Math" panose="02040503050406030204" pitchFamily="18" charset="0"/>
                                </a:rPr>
                                <m:t>𝑻</m:t>
                              </m:r>
                              <m:r>
                                <a:rPr lang="en-US" altLang="zh-CN" b="1" i="1">
                                  <a:latin typeface="Cambria Math" panose="02040503050406030204" pitchFamily="18" charset="0"/>
                                </a:rPr>
                                <m:t>−</m:t>
                              </m:r>
                              <m:r>
                                <a:rPr lang="en-US" altLang="zh-CN" b="1" i="1">
                                  <a:latin typeface="Cambria Math" panose="02040503050406030204" pitchFamily="18" charset="0"/>
                                </a:rPr>
                                <m:t>𝒕</m:t>
                              </m:r>
                            </m:e>
                          </m:d>
                        </m:sup>
                      </m:sSup>
                      <m:sSup>
                        <m:sSupPr>
                          <m:ctrlPr>
                            <a:rPr lang="zh-CN" altLang="zh-CN" b="1" i="1">
                              <a:latin typeface="Cambria Math" panose="02040503050406030204" pitchFamily="18" charset="0"/>
                            </a:rPr>
                          </m:ctrlPr>
                        </m:sSupPr>
                        <m:e>
                          <m:d>
                            <m:dPr>
                              <m:ctrlPr>
                                <a:rPr lang="zh-CN" altLang="zh-CN" b="1" i="1">
                                  <a:latin typeface="Cambria Math" panose="02040503050406030204" pitchFamily="18" charset="0"/>
                                </a:rPr>
                              </m:ctrlPr>
                            </m:dPr>
                            <m:e>
                              <m:f>
                                <m:fPr>
                                  <m:ctrlPr>
                                    <a:rPr lang="zh-CN" altLang="zh-CN" b="1" i="1">
                                      <a:latin typeface="Cambria Math" panose="02040503050406030204" pitchFamily="18" charset="0"/>
                                    </a:rPr>
                                  </m:ctrlPr>
                                </m:fPr>
                                <m:num>
                                  <m:r>
                                    <a:rPr lang="en-US" altLang="zh-CN" b="1" i="1">
                                      <a:latin typeface="Cambria Math" panose="02040503050406030204" pitchFamily="18" charset="0"/>
                                    </a:rPr>
                                    <m:t>𝑯</m:t>
                                  </m:r>
                                </m:num>
                                <m:den>
                                  <m:r>
                                    <a:rPr lang="en-US" altLang="zh-CN" b="1" i="1">
                                      <a:latin typeface="Cambria Math" panose="02040503050406030204" pitchFamily="18" charset="0"/>
                                    </a:rPr>
                                    <m:t>𝑺</m:t>
                                  </m:r>
                                </m:den>
                              </m:f>
                            </m:e>
                          </m:d>
                        </m:e>
                        <m:sup>
                          <m:r>
                            <a:rPr lang="en-US" altLang="zh-CN" b="1" i="1">
                              <a:latin typeface="Cambria Math" panose="02040503050406030204" pitchFamily="18" charset="0"/>
                            </a:rPr>
                            <m:t>𝟐</m:t>
                          </m:r>
                          <m:r>
                            <a:rPr lang="en-US" altLang="zh-CN" b="1" i="1">
                              <a:latin typeface="Cambria Math" panose="02040503050406030204" pitchFamily="18" charset="0"/>
                            </a:rPr>
                            <m:t>𝝀</m:t>
                          </m:r>
                        </m:sup>
                      </m:sSup>
                      <m:r>
                        <a:rPr lang="en-US" altLang="zh-CN" b="1" i="1">
                          <a:latin typeface="Cambria Math" panose="02040503050406030204" pitchFamily="18" charset="0"/>
                        </a:rPr>
                        <m:t>𝑵</m:t>
                      </m:r>
                      <m:d>
                        <m:dPr>
                          <m:ctrlPr>
                            <a:rPr lang="zh-CN" altLang="zh-CN" b="1" i="1">
                              <a:latin typeface="Cambria Math" panose="02040503050406030204" pitchFamily="18" charset="0"/>
                            </a:rPr>
                          </m:ctrlPr>
                        </m:dPr>
                        <m:e>
                          <m:sSub>
                            <m:sSubPr>
                              <m:ctrlPr>
                                <a:rPr lang="zh-CN" altLang="zh-CN" b="1" i="1">
                                  <a:latin typeface="Cambria Math" panose="02040503050406030204" pitchFamily="18" charset="0"/>
                                </a:rPr>
                              </m:ctrlPr>
                            </m:sSubPr>
                            <m:e>
                              <m:r>
                                <a:rPr lang="en-US" altLang="zh-CN" b="1" i="1">
                                  <a:latin typeface="Cambria Math" panose="02040503050406030204" pitchFamily="18" charset="0"/>
                                </a:rPr>
                                <m:t>𝒅</m:t>
                              </m:r>
                            </m:e>
                            <m:sub>
                              <m:r>
                                <a:rPr lang="en-US" altLang="zh-CN" b="1" i="1">
                                  <a:latin typeface="Cambria Math" panose="02040503050406030204" pitchFamily="18" charset="0"/>
                                </a:rPr>
                                <m:t>𝟕</m:t>
                              </m:r>
                            </m:sub>
                          </m:sSub>
                        </m:e>
                      </m:d>
                      <m:r>
                        <a:rPr lang="en-US" altLang="zh-CN" b="1" i="1">
                          <a:latin typeface="Cambria Math" panose="02040503050406030204" pitchFamily="18" charset="0"/>
                        </a:rPr>
                        <m:t>−</m:t>
                      </m:r>
                      <m:r>
                        <a:rPr lang="en-US" altLang="zh-CN" b="1" i="1">
                          <a:latin typeface="Cambria Math" panose="02040503050406030204" pitchFamily="18" charset="0"/>
                        </a:rPr>
                        <m:t>𝑲</m:t>
                      </m:r>
                      <m:sSup>
                        <m:sSupPr>
                          <m:ctrlPr>
                            <a:rPr lang="zh-CN" altLang="zh-CN" b="1" i="1">
                              <a:latin typeface="Cambria Math" panose="02040503050406030204" pitchFamily="18" charset="0"/>
                            </a:rPr>
                          </m:ctrlPr>
                        </m:sSupPr>
                        <m:e>
                          <m:r>
                            <a:rPr lang="en-US" altLang="zh-CN" b="1" i="1">
                              <a:latin typeface="Cambria Math" panose="02040503050406030204" pitchFamily="18" charset="0"/>
                            </a:rPr>
                            <m:t>𝒆</m:t>
                          </m:r>
                        </m:e>
                        <m:sup>
                          <m:r>
                            <a:rPr lang="en-US" altLang="zh-CN" b="1" i="1">
                              <a:latin typeface="Cambria Math" panose="02040503050406030204" pitchFamily="18" charset="0"/>
                            </a:rPr>
                            <m:t>−</m:t>
                          </m:r>
                          <m:r>
                            <a:rPr lang="en-US" altLang="zh-CN" b="1" i="1">
                              <a:latin typeface="Cambria Math" panose="02040503050406030204" pitchFamily="18" charset="0"/>
                            </a:rPr>
                            <m:t>𝒓</m:t>
                          </m:r>
                          <m:d>
                            <m:dPr>
                              <m:ctrlPr>
                                <a:rPr lang="zh-CN" altLang="zh-CN" b="1" i="1">
                                  <a:latin typeface="Cambria Math" panose="02040503050406030204" pitchFamily="18" charset="0"/>
                                </a:rPr>
                              </m:ctrlPr>
                            </m:dPr>
                            <m:e>
                              <m:r>
                                <a:rPr lang="en-US" altLang="zh-CN" b="1" i="1">
                                  <a:latin typeface="Cambria Math" panose="02040503050406030204" pitchFamily="18" charset="0"/>
                                </a:rPr>
                                <m:t>𝑻</m:t>
                              </m:r>
                              <m:r>
                                <a:rPr lang="en-US" altLang="zh-CN" b="1" i="1">
                                  <a:latin typeface="Cambria Math" panose="02040503050406030204" pitchFamily="18" charset="0"/>
                                </a:rPr>
                                <m:t>−</m:t>
                              </m:r>
                              <m:r>
                                <a:rPr lang="en-US" altLang="zh-CN" b="1" i="1">
                                  <a:latin typeface="Cambria Math" panose="02040503050406030204" pitchFamily="18" charset="0"/>
                                </a:rPr>
                                <m:t>𝒕</m:t>
                              </m:r>
                            </m:e>
                          </m:d>
                        </m:sup>
                      </m:sSup>
                      <m:sSup>
                        <m:sSupPr>
                          <m:ctrlPr>
                            <a:rPr lang="zh-CN" altLang="zh-CN" b="1" i="1">
                              <a:latin typeface="Cambria Math" panose="02040503050406030204" pitchFamily="18" charset="0"/>
                            </a:rPr>
                          </m:ctrlPr>
                        </m:sSupPr>
                        <m:e>
                          <m:d>
                            <m:dPr>
                              <m:ctrlPr>
                                <a:rPr lang="zh-CN" altLang="zh-CN" b="1" i="1">
                                  <a:latin typeface="Cambria Math" panose="02040503050406030204" pitchFamily="18" charset="0"/>
                                </a:rPr>
                              </m:ctrlPr>
                            </m:dPr>
                            <m:e>
                              <m:f>
                                <m:fPr>
                                  <m:ctrlPr>
                                    <a:rPr lang="zh-CN" altLang="zh-CN" b="1" i="1">
                                      <a:latin typeface="Cambria Math" panose="02040503050406030204" pitchFamily="18" charset="0"/>
                                    </a:rPr>
                                  </m:ctrlPr>
                                </m:fPr>
                                <m:num>
                                  <m:r>
                                    <a:rPr lang="en-US" altLang="zh-CN" b="1" i="1">
                                      <a:latin typeface="Cambria Math" panose="02040503050406030204" pitchFamily="18" charset="0"/>
                                    </a:rPr>
                                    <m:t>𝑯</m:t>
                                  </m:r>
                                </m:num>
                                <m:den>
                                  <m:r>
                                    <a:rPr lang="en-US" altLang="zh-CN" b="1" i="1">
                                      <a:latin typeface="Cambria Math" panose="02040503050406030204" pitchFamily="18" charset="0"/>
                                    </a:rPr>
                                    <m:t>𝑺</m:t>
                                  </m:r>
                                </m:den>
                              </m:f>
                            </m:e>
                          </m:d>
                        </m:e>
                        <m:sup>
                          <m:r>
                            <a:rPr lang="en-US" altLang="zh-CN" b="1" i="1">
                              <a:latin typeface="Cambria Math" panose="02040503050406030204" pitchFamily="18" charset="0"/>
                            </a:rPr>
                            <m:t>𝟐</m:t>
                          </m:r>
                          <m:r>
                            <a:rPr lang="en-US" altLang="zh-CN" b="1" i="1">
                              <a:latin typeface="Cambria Math" panose="02040503050406030204" pitchFamily="18" charset="0"/>
                            </a:rPr>
                            <m:t>𝝀</m:t>
                          </m:r>
                          <m:r>
                            <a:rPr lang="en-US" altLang="zh-CN" b="1" i="1">
                              <a:latin typeface="Cambria Math" panose="02040503050406030204" pitchFamily="18" charset="0"/>
                            </a:rPr>
                            <m:t>−</m:t>
                          </m:r>
                          <m:r>
                            <a:rPr lang="en-US" altLang="zh-CN" b="1" i="1">
                              <a:latin typeface="Cambria Math" panose="02040503050406030204" pitchFamily="18" charset="0"/>
                            </a:rPr>
                            <m:t>𝟐</m:t>
                          </m:r>
                        </m:sup>
                      </m:sSup>
                      <m:r>
                        <a:rPr lang="en-US" altLang="zh-CN" b="1" i="1">
                          <a:latin typeface="Cambria Math" panose="02040503050406030204" pitchFamily="18" charset="0"/>
                        </a:rPr>
                        <m:t>𝑵</m:t>
                      </m:r>
                      <m:d>
                        <m:dPr>
                          <m:ctrlPr>
                            <a:rPr lang="zh-CN" altLang="zh-CN" b="1" i="1">
                              <a:latin typeface="Cambria Math" panose="02040503050406030204" pitchFamily="18" charset="0"/>
                            </a:rPr>
                          </m:ctrlPr>
                        </m:dPr>
                        <m:e>
                          <m:sSub>
                            <m:sSubPr>
                              <m:ctrlPr>
                                <a:rPr lang="zh-CN" altLang="zh-CN" b="1" i="1">
                                  <a:latin typeface="Cambria Math" panose="02040503050406030204" pitchFamily="18" charset="0"/>
                                </a:rPr>
                              </m:ctrlPr>
                            </m:sSubPr>
                            <m:e>
                              <m:r>
                                <a:rPr lang="en-US" altLang="zh-CN" b="1" i="1">
                                  <a:latin typeface="Cambria Math" panose="02040503050406030204" pitchFamily="18" charset="0"/>
                                </a:rPr>
                                <m:t>𝒅</m:t>
                              </m:r>
                            </m:e>
                            <m:sub>
                              <m:r>
                                <a:rPr lang="en-US" altLang="zh-CN" b="1" i="1">
                                  <a:latin typeface="Cambria Math" panose="02040503050406030204" pitchFamily="18" charset="0"/>
                                </a:rPr>
                                <m:t>𝟖</m:t>
                              </m:r>
                            </m:sub>
                          </m:sSub>
                        </m:e>
                      </m:d>
                    </m:oMath>
                  </m:oMathPara>
                </a14:m>
                <a:endParaRPr lang="zh-CN" altLang="zh-CN" b="1" dirty="0"/>
              </a:p>
              <a:p>
                <a:pPr marL="0" indent="0">
                  <a:buNone/>
                </a:pPr>
                <a:r>
                  <a:rPr lang="en-US" altLang="zh-CN" sz="2400" dirty="0"/>
                  <a:t>           </a:t>
                </a:r>
                <a:r>
                  <a:rPr lang="zh-CN" altLang="zh-CN" sz="2400" dirty="0"/>
                  <a:t>其中，</a:t>
                </a:r>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5</m:t>
                          </m:r>
                        </m:sub>
                      </m:sSub>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func>
                            <m:funcPr>
                              <m:ctrlPr>
                                <a:rPr lang="zh-CN" altLang="zh-CN" sz="2400" i="1">
                                  <a:latin typeface="Cambria Math" panose="02040503050406030204" pitchFamily="18" charset="0"/>
                                </a:rPr>
                              </m:ctrlPr>
                            </m:funcPr>
                            <m:fName>
                              <m:r>
                                <m:rPr>
                                  <m:sty m:val="p"/>
                                </m:rPr>
                                <a:rPr lang="en-US" altLang="zh-CN" sz="2400">
                                  <a:latin typeface="Cambria Math" panose="02040503050406030204" pitchFamily="18" charset="0"/>
                                </a:rPr>
                                <m:t>ln</m:t>
                              </m:r>
                            </m:fName>
                            <m:e>
                              <m:r>
                                <a:rPr lang="en-US" altLang="zh-CN" sz="2400" i="1">
                                  <a:latin typeface="Cambria Math" panose="02040503050406030204" pitchFamily="18" charset="0"/>
                                </a:rPr>
                                <m:t>(</m:t>
                              </m:r>
                              <m:f>
                                <m:fPr>
                                  <m:type m:val="skw"/>
                                  <m:ctrlPr>
                                    <a:rPr lang="zh-CN" altLang="zh-CN" sz="2400" i="1">
                                      <a:latin typeface="Cambria Math" panose="02040503050406030204" pitchFamily="18" charset="0"/>
                                    </a:rPr>
                                  </m:ctrlPr>
                                </m:fPr>
                                <m:num>
                                  <m:r>
                                    <a:rPr lang="en-US" altLang="zh-CN" sz="2400" i="1">
                                      <a:latin typeface="Cambria Math" panose="02040503050406030204" pitchFamily="18" charset="0"/>
                                    </a:rPr>
                                    <m:t>𝑆</m:t>
                                  </m:r>
                                </m:num>
                                <m:den>
                                  <m:r>
                                    <a:rPr lang="en-US" altLang="zh-CN" sz="2400" i="1">
                                      <a:latin typeface="Cambria Math" panose="02040503050406030204" pitchFamily="18" charset="0"/>
                                    </a:rPr>
                                    <m:t>𝐻</m:t>
                                  </m:r>
                                </m:den>
                              </m:f>
                              <m:r>
                                <a:rPr lang="en-US" altLang="zh-CN" sz="2400" i="1">
                                  <a:latin typeface="Cambria Math" panose="02040503050406030204" pitchFamily="18" charset="0"/>
                                </a:rPr>
                                <m:t>)</m:t>
                              </m:r>
                            </m:e>
                          </m:func>
                        </m:num>
                        <m:den>
                          <m:r>
                            <a:rPr lang="en-US" altLang="zh-CN" sz="2400" i="1">
                              <a:latin typeface="Cambria Math" panose="02040503050406030204" pitchFamily="18" charset="0"/>
                            </a:rPr>
                            <m:t>𝜎</m:t>
                          </m:r>
                          <m:rad>
                            <m:radPr>
                              <m:degHide m:val="on"/>
                              <m:ctrlPr>
                                <a:rPr lang="zh-CN" altLang="zh-CN" sz="2400" i="1">
                                  <a:latin typeface="Cambria Math" panose="02040503050406030204" pitchFamily="18" charset="0"/>
                                </a:rPr>
                              </m:ctrlPr>
                            </m:radPr>
                            <m:deg/>
                            <m:e>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e>
                          </m:rad>
                        </m:den>
                      </m:f>
                      <m:r>
                        <a:rPr lang="en-US" altLang="zh-CN" sz="2400" i="1">
                          <a:latin typeface="Cambria Math" panose="02040503050406030204" pitchFamily="18" charset="0"/>
                        </a:rPr>
                        <m:t>+</m:t>
                      </m:r>
                      <m:r>
                        <a:rPr lang="en-US" altLang="zh-CN" sz="2400" i="1">
                          <a:latin typeface="Cambria Math" panose="02040503050406030204" pitchFamily="18" charset="0"/>
                        </a:rPr>
                        <m:t>𝜆𝜎</m:t>
                      </m:r>
                      <m:rad>
                        <m:radPr>
                          <m:degHide m:val="on"/>
                          <m:ctrlPr>
                            <a:rPr lang="zh-CN" altLang="zh-CN" sz="2400" i="1">
                              <a:latin typeface="Cambria Math" panose="02040503050406030204" pitchFamily="18" charset="0"/>
                            </a:rPr>
                          </m:ctrlPr>
                        </m:radPr>
                        <m:deg/>
                        <m:e>
                          <m:d>
                            <m:dPr>
                              <m:ctrlPr>
                                <a:rPr lang="zh-CN" altLang="zh-CN" sz="2400" i="1">
                                  <a:latin typeface="Cambria Math" panose="02040503050406030204" pitchFamily="18" charset="0"/>
                                </a:rPr>
                              </m:ctrlPr>
                            </m:dPr>
                            <m:e>
                              <m:r>
                                <a:rPr lang="en-US" altLang="zh-CN" sz="2400" i="1">
                                  <a:latin typeface="Cambria Math" panose="02040503050406030204" pitchFamily="18" charset="0"/>
                                </a:rPr>
                                <m:t>𝑇</m:t>
                              </m:r>
                              <m:r>
                                <a:rPr lang="zh-CN" altLang="en-US" sz="2400" i="1">
                                  <a:latin typeface="Cambria Math" panose="02040503050406030204" pitchFamily="18" charset="0"/>
                                </a:rPr>
                                <m:t>−</m:t>
                              </m:r>
                              <m:r>
                                <a:rPr lang="en-US" altLang="zh-CN" sz="2400" i="1">
                                  <a:latin typeface="Cambria Math" panose="02040503050406030204" pitchFamily="18" charset="0"/>
                                </a:rPr>
                                <m:t>𝑡</m:t>
                              </m:r>
                            </m:e>
                          </m:d>
                        </m:e>
                      </m:rad>
                    </m:oMath>
                  </m:oMathPara>
                </a14:m>
                <a:endParaRPr lang="zh-CN" altLang="zh-CN" sz="2400" dirty="0"/>
              </a:p>
              <a:p>
                <a:pPr marL="0" indent="0" algn="ctr">
                  <a:buNone/>
                </a:pPr>
                <a:r>
                  <a:rPr lang="en-US"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6</m:t>
                        </m:r>
                      </m:sub>
                    </m:sSub>
                  </m:oMath>
                </a14:m>
                <a:r>
                  <a:rPr lang="en-US" altLang="zh-CN" sz="2400" dirty="0"/>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5</m:t>
                        </m:r>
                      </m:sub>
                    </m:sSub>
                    <m:r>
                      <a:rPr lang="en-US" altLang="zh-CN" sz="2400" i="1">
                        <a:latin typeface="Cambria Math" panose="02040503050406030204" pitchFamily="18" charset="0"/>
                      </a:rPr>
                      <m:t>−</m:t>
                    </m:r>
                    <m:r>
                      <a:rPr lang="en-US" altLang="zh-CN" sz="2400" i="1">
                        <a:latin typeface="Cambria Math" panose="02040503050406030204" pitchFamily="18" charset="0"/>
                      </a:rPr>
                      <m:t>𝜎</m:t>
                    </m:r>
                    <m:rad>
                      <m:radPr>
                        <m:degHide m:val="on"/>
                        <m:ctrlPr>
                          <a:rPr lang="zh-CN" altLang="zh-CN" sz="2400" i="1">
                            <a:latin typeface="Cambria Math" panose="02040503050406030204" pitchFamily="18" charset="0"/>
                          </a:rPr>
                        </m:ctrlPr>
                      </m:radPr>
                      <m:deg/>
                      <m:e>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e>
                    </m:rad>
                  </m:oMath>
                </a14:m>
                <a:endParaRPr lang="zh-CN" altLang="zh-CN" sz="2400" dirty="0"/>
              </a:p>
              <a:p>
                <a:pPr marL="0" indent="0">
                  <a:buNone/>
                </a:pPr>
                <a14:m>
                  <m:oMathPara xmlns:m="http://schemas.openxmlformats.org/officeDocument/2006/math">
                    <m:oMathParaPr>
                      <m:jc m:val="centerGroup"/>
                    </m:oMathParaPr>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7</m:t>
                          </m:r>
                        </m:sub>
                      </m:sSub>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func>
                            <m:funcPr>
                              <m:ctrlPr>
                                <a:rPr lang="zh-CN" altLang="zh-CN" sz="2400" i="1">
                                  <a:latin typeface="Cambria Math" panose="02040503050406030204" pitchFamily="18" charset="0"/>
                                </a:rPr>
                              </m:ctrlPr>
                            </m:funcPr>
                            <m:fName>
                              <m:r>
                                <m:rPr>
                                  <m:sty m:val="p"/>
                                </m:rPr>
                                <a:rPr lang="en-US" altLang="zh-CN" sz="2400">
                                  <a:latin typeface="Cambria Math" panose="02040503050406030204" pitchFamily="18" charset="0"/>
                                </a:rPr>
                                <m:t>ln</m:t>
                              </m:r>
                            </m:fName>
                            <m:e>
                              <m:r>
                                <a:rPr lang="en-US" altLang="zh-CN" sz="2400" i="1">
                                  <a:latin typeface="Cambria Math" panose="02040503050406030204" pitchFamily="18" charset="0"/>
                                </a:rPr>
                                <m:t>(</m:t>
                              </m:r>
                              <m:f>
                                <m:fPr>
                                  <m:type m:val="skw"/>
                                  <m:ctrlPr>
                                    <a:rPr lang="zh-CN" altLang="zh-CN" sz="2400" i="1">
                                      <a:latin typeface="Cambria Math" panose="02040503050406030204" pitchFamily="18" charset="0"/>
                                    </a:rPr>
                                  </m:ctrlPr>
                                </m:fPr>
                                <m:num>
                                  <m:r>
                                    <a:rPr lang="en-US" altLang="zh-CN" sz="2400" i="1">
                                      <a:latin typeface="Cambria Math" panose="02040503050406030204" pitchFamily="18" charset="0"/>
                                    </a:rPr>
                                    <m:t>𝐻</m:t>
                                  </m:r>
                                </m:num>
                                <m:den>
                                  <m:r>
                                    <a:rPr lang="en-US" altLang="zh-CN" sz="2400" i="1">
                                      <a:latin typeface="Cambria Math" panose="02040503050406030204" pitchFamily="18" charset="0"/>
                                    </a:rPr>
                                    <m:t>𝑆</m:t>
                                  </m:r>
                                </m:den>
                              </m:f>
                              <m:r>
                                <a:rPr lang="en-US" altLang="zh-CN" sz="2400" i="1">
                                  <a:latin typeface="Cambria Math" panose="02040503050406030204" pitchFamily="18" charset="0"/>
                                </a:rPr>
                                <m:t>)</m:t>
                              </m:r>
                            </m:e>
                          </m:func>
                        </m:num>
                        <m:den>
                          <m:r>
                            <a:rPr lang="en-US" altLang="zh-CN" sz="2400" i="1">
                              <a:latin typeface="Cambria Math" panose="02040503050406030204" pitchFamily="18" charset="0"/>
                            </a:rPr>
                            <m:t>𝜎</m:t>
                          </m:r>
                          <m:rad>
                            <m:radPr>
                              <m:degHide m:val="on"/>
                              <m:ctrlPr>
                                <a:rPr lang="zh-CN" altLang="zh-CN" sz="2400" i="1">
                                  <a:latin typeface="Cambria Math" panose="02040503050406030204" pitchFamily="18" charset="0"/>
                                </a:rPr>
                              </m:ctrlPr>
                            </m:radPr>
                            <m:deg/>
                            <m:e>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e>
                          </m:rad>
                        </m:den>
                      </m:f>
                      <m:r>
                        <a:rPr lang="en-US" altLang="zh-CN" sz="2400" i="1">
                          <a:latin typeface="Cambria Math" panose="02040503050406030204" pitchFamily="18" charset="0"/>
                        </a:rPr>
                        <m:t>+</m:t>
                      </m:r>
                      <m:r>
                        <a:rPr lang="en-US" altLang="zh-CN" sz="2400" i="1">
                          <a:latin typeface="Cambria Math" panose="02040503050406030204" pitchFamily="18" charset="0"/>
                        </a:rPr>
                        <m:t>𝜆𝜎</m:t>
                      </m:r>
                      <m:rad>
                        <m:radPr>
                          <m:degHide m:val="on"/>
                          <m:ctrlPr>
                            <a:rPr lang="zh-CN" altLang="zh-CN" sz="2400" i="1">
                              <a:latin typeface="Cambria Math" panose="02040503050406030204" pitchFamily="18" charset="0"/>
                            </a:rPr>
                          </m:ctrlPr>
                        </m:radPr>
                        <m:deg/>
                        <m:e>
                          <m:d>
                            <m:dPr>
                              <m:ctrlPr>
                                <a:rPr lang="zh-CN" altLang="zh-CN" sz="2400" i="1">
                                  <a:latin typeface="Cambria Math" panose="02040503050406030204" pitchFamily="18" charset="0"/>
                                </a:rPr>
                              </m:ctrlPr>
                            </m:dPr>
                            <m:e>
                              <m:r>
                                <a:rPr lang="en-US" altLang="zh-CN" sz="2400" i="1">
                                  <a:latin typeface="Cambria Math" panose="02040503050406030204" pitchFamily="18" charset="0"/>
                                </a:rPr>
                                <m:t>𝑇</m:t>
                              </m:r>
                              <m:r>
                                <a:rPr lang="zh-CN" altLang="en-US" sz="2400" i="1">
                                  <a:latin typeface="Cambria Math" panose="02040503050406030204" pitchFamily="18" charset="0"/>
                                </a:rPr>
                                <m:t>−</m:t>
                              </m:r>
                              <m:r>
                                <a:rPr lang="en-US" altLang="zh-CN" sz="2400" i="1">
                                  <a:latin typeface="Cambria Math" panose="02040503050406030204" pitchFamily="18" charset="0"/>
                                </a:rPr>
                                <m:t>𝑡</m:t>
                              </m:r>
                            </m:e>
                          </m:d>
                        </m:e>
                      </m:rad>
                    </m:oMath>
                  </m:oMathPara>
                </a14:m>
                <a:endParaRPr lang="zh-CN" altLang="zh-CN" sz="2400" dirty="0"/>
              </a:p>
              <a:p>
                <a:pPr marL="0" indent="0" algn="ctr">
                  <a:buNone/>
                </a:pP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8</m:t>
                        </m:r>
                      </m:sub>
                    </m:sSub>
                  </m:oMath>
                </a14:m>
                <a:r>
                  <a:rPr lang="en-US" altLang="zh-CN" sz="2400" dirty="0"/>
                  <a:t>=</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i="1">
                            <a:latin typeface="Cambria Math" panose="02040503050406030204" pitchFamily="18" charset="0"/>
                          </a:rPr>
                          <m:t>7</m:t>
                        </m:r>
                      </m:sub>
                    </m:sSub>
                    <m:r>
                      <a:rPr lang="en-US" altLang="zh-CN" sz="2400" i="1">
                        <a:latin typeface="Cambria Math" panose="02040503050406030204" pitchFamily="18" charset="0"/>
                      </a:rPr>
                      <m:t>−</m:t>
                    </m:r>
                    <m:r>
                      <a:rPr lang="en-US" altLang="zh-CN" sz="2400" i="1">
                        <a:latin typeface="Cambria Math" panose="02040503050406030204" pitchFamily="18" charset="0"/>
                      </a:rPr>
                      <m:t>𝜎</m:t>
                    </m:r>
                    <m:rad>
                      <m:radPr>
                        <m:degHide m:val="on"/>
                        <m:ctrlPr>
                          <a:rPr lang="zh-CN" altLang="zh-CN" sz="2400" i="1">
                            <a:latin typeface="Cambria Math" panose="02040503050406030204" pitchFamily="18" charset="0"/>
                          </a:rPr>
                        </m:ctrlPr>
                      </m:radPr>
                      <m:deg/>
                      <m:e>
                        <m:r>
                          <a:rPr lang="en-US" altLang="zh-CN" sz="2400" i="1">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e>
                    </m:rad>
                  </m:oMath>
                </a14:m>
                <a:endParaRPr lang="en-US" altLang="zh-CN" sz="2400" dirty="0"/>
              </a:p>
              <a:p>
                <a:pPr marL="0" indent="0" algn="ctr">
                  <a:buNone/>
                </a:pPr>
                <a:endParaRPr lang="en-US" altLang="zh-CN" b="1" i="1" dirty="0">
                  <a:solidFill>
                    <a:schemeClr val="tx1"/>
                  </a:solidFill>
                </a:endParaRPr>
              </a:p>
              <a:p>
                <a:pPr marL="0" indent="0" algn="ctr">
                  <a:buNone/>
                </a:pPr>
                <a14:m>
                  <m:oMathPara xmlns:m="http://schemas.openxmlformats.org/officeDocument/2006/math">
                    <m:oMathParaPr>
                      <m:jc m:val="centerGroup"/>
                    </m:oMathParaPr>
                    <m:oMath xmlns:m="http://schemas.openxmlformats.org/officeDocument/2006/math">
                      <m:sSub>
                        <m:sSubPr>
                          <m:ctrlPr>
                            <a:rPr lang="zh-CN" altLang="zh-CN" b="1" i="1" smtClean="0">
                              <a:solidFill>
                                <a:schemeClr val="tx1"/>
                              </a:solidFill>
                              <a:latin typeface="Cambria Math" panose="02040503050406030204" pitchFamily="18" charset="0"/>
                            </a:rPr>
                          </m:ctrlPr>
                        </m:sSubPr>
                        <m:e>
                          <m:r>
                            <a:rPr lang="en-US" altLang="zh-CN" b="1" i="1">
                              <a:solidFill>
                                <a:schemeClr val="tx1"/>
                              </a:solidFill>
                              <a:latin typeface="Cambria Math" panose="02040503050406030204" pitchFamily="18" charset="0"/>
                            </a:rPr>
                            <m:t>𝒄</m:t>
                          </m:r>
                        </m:e>
                        <m:sub>
                          <m:r>
                            <a:rPr lang="en-US" altLang="zh-CN" b="1" i="1">
                              <a:solidFill>
                                <a:schemeClr val="tx1"/>
                              </a:solidFill>
                              <a:latin typeface="Cambria Math" panose="02040503050406030204" pitchFamily="18" charset="0"/>
                            </a:rPr>
                            <m:t>𝒅𝒊</m:t>
                          </m:r>
                        </m:sub>
                      </m:sSub>
                      <m:r>
                        <a:rPr lang="en-US" altLang="zh-CN" b="1">
                          <a:solidFill>
                            <a:schemeClr val="tx1"/>
                          </a:solidFill>
                          <a:latin typeface="Cambria Math" panose="02040503050406030204" pitchFamily="18" charset="0"/>
                        </a:rPr>
                        <m:t>=</m:t>
                      </m:r>
                      <m:r>
                        <a:rPr lang="en-US" altLang="zh-CN" b="1" i="1">
                          <a:solidFill>
                            <a:schemeClr val="tx1"/>
                          </a:solidFill>
                          <a:latin typeface="Cambria Math" panose="02040503050406030204" pitchFamily="18" charset="0"/>
                        </a:rPr>
                        <m:t>𝐜</m:t>
                      </m:r>
                      <m:r>
                        <a:rPr lang="zh-CN" altLang="en-US" b="1" i="1">
                          <a:solidFill>
                            <a:schemeClr val="tx1"/>
                          </a:solidFill>
                          <a:latin typeface="Cambria Math" panose="02040503050406030204" pitchFamily="18" charset="0"/>
                        </a:rPr>
                        <m:t>−</m:t>
                      </m:r>
                      <m:sSub>
                        <m:sSubPr>
                          <m:ctrlPr>
                            <a:rPr lang="zh-CN" altLang="zh-CN" b="1" i="1">
                              <a:solidFill>
                                <a:schemeClr val="tx1"/>
                              </a:solidFill>
                              <a:latin typeface="Cambria Math" panose="02040503050406030204" pitchFamily="18" charset="0"/>
                            </a:rPr>
                          </m:ctrlPr>
                        </m:sSubPr>
                        <m:e>
                          <m:r>
                            <a:rPr lang="en-US" altLang="zh-CN" b="1" i="1">
                              <a:solidFill>
                                <a:schemeClr val="tx1"/>
                              </a:solidFill>
                              <a:latin typeface="Cambria Math" panose="02040503050406030204" pitchFamily="18" charset="0"/>
                            </a:rPr>
                            <m:t>𝒄</m:t>
                          </m:r>
                        </m:e>
                        <m:sub>
                          <m:r>
                            <a:rPr lang="en-US" altLang="zh-CN" b="1" i="1">
                              <a:solidFill>
                                <a:schemeClr val="tx1"/>
                              </a:solidFill>
                              <a:latin typeface="Cambria Math" panose="02040503050406030204" pitchFamily="18" charset="0"/>
                            </a:rPr>
                            <m:t>𝒅𝒐</m:t>
                          </m:r>
                        </m:sub>
                      </m:sSub>
                    </m:oMath>
                  </m:oMathPara>
                </a14:m>
                <a:endParaRPr lang="zh-CN" altLang="zh-CN" sz="2400" b="1" dirty="0"/>
              </a:p>
              <a:p>
                <a:pPr lvl="1"/>
                <a:endParaRPr lang="zh-CN" altLang="en-US" dirty="0"/>
              </a:p>
            </p:txBody>
          </p:sp>
        </mc:Choice>
        <mc:Fallback xmlns="">
          <p:sp>
            <p:nvSpPr>
              <p:cNvPr id="3" name="内容占位符 2">
                <a:extLst>
                  <a:ext uri="{FF2B5EF4-FFF2-40B4-BE49-F238E27FC236}">
                    <a16:creationId xmlns:a16="http://schemas.microsoft.com/office/drawing/2014/main" id="{159C8147-E728-4144-9735-3FED63EFCBA5}"/>
                  </a:ext>
                </a:extLst>
              </p:cNvPr>
              <p:cNvSpPr>
                <a:spLocks noGrp="1" noRot="1" noChangeAspect="1" noMove="1" noResize="1" noEditPoints="1" noAdjustHandles="1" noChangeArrowheads="1" noChangeShapeType="1" noTextEdit="1"/>
              </p:cNvSpPr>
              <p:nvPr>
                <p:ph idx="1"/>
              </p:nvPr>
            </p:nvSpPr>
            <p:spPr>
              <a:blipFill>
                <a:blip r:embed="rId3"/>
                <a:stretch>
                  <a:fillRect t="-1884"/>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A6A74388-E3F5-4D06-9A2D-8126923D4D8C}"/>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264851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r>
              <a:rPr lang="zh-CN" altLang="en-US" dirty="0"/>
              <a:t>路径依赖期权</a:t>
            </a:r>
            <a:endParaRPr lang="en-US" altLang="zh-CN" dirty="0"/>
          </a:p>
          <a:p>
            <a:r>
              <a:rPr lang="zh-CN" altLang="en-US" dirty="0"/>
              <a:t>多因子期权</a:t>
            </a:r>
            <a:endParaRPr lang="en-US" altLang="zh-CN" dirty="0"/>
          </a:p>
          <a:p>
            <a:r>
              <a:rPr lang="zh-CN" altLang="en-US" dirty="0"/>
              <a:t>时间依赖期权</a:t>
            </a:r>
            <a:endParaRPr lang="en-US" altLang="zh-CN" dirty="0"/>
          </a:p>
          <a:p>
            <a:r>
              <a:rPr lang="zh-CN" altLang="en-US" dirty="0"/>
              <a:t>其他期权</a:t>
            </a:r>
            <a:endParaRPr lang="en-US" altLang="zh-CN" dirty="0"/>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559794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5566453D-780B-4CFB-AC3B-92C824ECCB0B}"/>
                  </a:ext>
                </a:extLst>
              </p:cNvPr>
              <p:cNvSpPr>
                <a:spLocks noGrp="1"/>
              </p:cNvSpPr>
              <p:nvPr>
                <p:ph type="title"/>
              </p:nvPr>
            </p:nvSpPr>
            <p:spPr/>
            <p:txBody>
              <a:bodyPr/>
              <a:lstStyle/>
              <a:p>
                <a14:m>
                  <m:oMath xmlns:m="http://schemas.openxmlformats.org/officeDocument/2006/math">
                    <m:r>
                      <m:rPr>
                        <m:sty m:val="p"/>
                      </m:rPr>
                      <a:rPr lang="en-US" altLang="zh-CN">
                        <a:latin typeface="Cambria Math" panose="02040503050406030204" pitchFamily="18" charset="0"/>
                      </a:rPr>
                      <m:t>H</m:t>
                    </m:r>
                    <m:r>
                      <a:rPr lang="en-US" altLang="zh-CN">
                        <a:latin typeface="Cambria Math" panose="02040503050406030204" pitchFamily="18" charset="0"/>
                      </a:rPr>
                      <m:t>&gt;</m:t>
                    </m:r>
                    <m:r>
                      <m:rPr>
                        <m:sty m:val="p"/>
                      </m:rPr>
                      <a:rPr lang="en-US" altLang="zh-CN">
                        <a:latin typeface="Cambria Math" panose="02040503050406030204" pitchFamily="18" charset="0"/>
                      </a:rPr>
                      <m:t>K</m:t>
                    </m:r>
                    <m:r>
                      <a:rPr lang="zh-CN" altLang="zh-CN">
                        <a:latin typeface="Cambria Math" panose="02040503050406030204" pitchFamily="18" charset="0"/>
                      </a:rPr>
                      <m:t>情形的</m:t>
                    </m:r>
                  </m:oMath>
                </a14:m>
                <a:r>
                  <a:rPr lang="zh-CN" altLang="zh-CN" dirty="0"/>
                  <a:t>向下敲出和敲入看涨期权</a:t>
                </a:r>
                <a:endParaRPr lang="zh-CN" altLang="en-US" dirty="0"/>
              </a:p>
            </p:txBody>
          </p:sp>
        </mc:Choice>
        <mc:Fallback xmlns="">
          <p:sp>
            <p:nvSpPr>
              <p:cNvPr id="2" name="标题 1">
                <a:extLst>
                  <a:ext uri="{FF2B5EF4-FFF2-40B4-BE49-F238E27FC236}">
                    <a16:creationId xmlns:a16="http://schemas.microsoft.com/office/drawing/2014/main" id="{5566453D-780B-4CFB-AC3B-92C824ECCB0B}"/>
                  </a:ext>
                </a:extLst>
              </p:cNvPr>
              <p:cNvSpPr>
                <a:spLocks noGrp="1" noRot="1" noChangeAspect="1" noMove="1" noResize="1" noEditPoints="1" noAdjustHandles="1" noChangeArrowheads="1" noChangeShapeType="1" noTextEdit="1"/>
              </p:cNvSpPr>
              <p:nvPr>
                <p:ph type="title"/>
              </p:nvPr>
            </p:nvSpPr>
            <p:spPr>
              <a:blipFill>
                <a:blip r:embed="rId2"/>
                <a:stretch>
                  <a:fillRect t="-12299"/>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E0C8781F-CAFD-47DE-B587-49472A3AFA0E}"/>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pic>
        <p:nvPicPr>
          <p:cNvPr id="8" name="内容占位符 7">
            <a:extLst>
              <a:ext uri="{FF2B5EF4-FFF2-40B4-BE49-F238E27FC236}">
                <a16:creationId xmlns:a16="http://schemas.microsoft.com/office/drawing/2014/main" id="{E74DCE9A-160C-40C1-931F-CEB72ED3A67B}"/>
              </a:ext>
            </a:extLst>
          </p:cNvPr>
          <p:cNvPicPr>
            <a:picLocks noGrp="1" noChangeAspect="1"/>
          </p:cNvPicPr>
          <p:nvPr>
            <p:ph idx="1"/>
          </p:nvPr>
        </p:nvPicPr>
        <p:blipFill>
          <a:blip r:embed="rId3"/>
          <a:stretch>
            <a:fillRect/>
          </a:stretch>
        </p:blipFill>
        <p:spPr>
          <a:xfrm>
            <a:off x="609600" y="1124744"/>
            <a:ext cx="10972800" cy="4968552"/>
          </a:xfrm>
        </p:spPr>
      </p:pic>
    </p:spTree>
    <p:extLst>
      <p:ext uri="{BB962C8B-B14F-4D97-AF65-F5344CB8AC3E}">
        <p14:creationId xmlns:p14="http://schemas.microsoft.com/office/powerpoint/2010/main" val="2832343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FD542E-51C1-492F-B4C7-12BD5F6535FD}"/>
              </a:ext>
            </a:extLst>
          </p:cNvPr>
          <p:cNvSpPr>
            <a:spLocks noGrp="1"/>
          </p:cNvSpPr>
          <p:nvPr>
            <p:ph type="title"/>
          </p:nvPr>
        </p:nvSpPr>
        <p:spPr/>
        <p:txBody>
          <a:bodyPr/>
          <a:lstStyle/>
          <a:p>
            <a:r>
              <a:rPr lang="zh-CN" altLang="en-US" dirty="0"/>
              <a:t>向下敲出看涨期权价格的敏感性</a:t>
            </a:r>
          </a:p>
        </p:txBody>
      </p:sp>
      <p:sp>
        <p:nvSpPr>
          <p:cNvPr id="3" name="内容占位符 2">
            <a:extLst>
              <a:ext uri="{FF2B5EF4-FFF2-40B4-BE49-F238E27FC236}">
                <a16:creationId xmlns:a16="http://schemas.microsoft.com/office/drawing/2014/main" id="{AB0F341B-8AB9-4491-9C12-3FD16DCA6A79}"/>
              </a:ext>
            </a:extLst>
          </p:cNvPr>
          <p:cNvSpPr>
            <a:spLocks noGrp="1"/>
          </p:cNvSpPr>
          <p:nvPr>
            <p:ph idx="1"/>
          </p:nvPr>
        </p:nvSpPr>
        <p:spPr>
          <a:xfrm>
            <a:off x="551384" y="1417639"/>
            <a:ext cx="10972800" cy="4675657"/>
          </a:xfrm>
        </p:spPr>
        <p:txBody>
          <a:bodyPr/>
          <a:lstStyle/>
          <a:p>
            <a:r>
              <a:rPr lang="zh-CN" altLang="en-US" dirty="0"/>
              <a:t>无红利资产的向下敲出看涨期权，相关参数如下：</a:t>
            </a:r>
            <a:r>
              <a:rPr lang="en-US" altLang="zh-CN" dirty="0"/>
              <a:t>S=100</a:t>
            </a:r>
            <a:r>
              <a:rPr lang="zh-CN" altLang="en-US" dirty="0"/>
              <a:t>，</a:t>
            </a:r>
            <a:r>
              <a:rPr lang="en-US" altLang="zh-CN" dirty="0"/>
              <a:t>K=100</a:t>
            </a:r>
            <a:r>
              <a:rPr lang="zh-CN" altLang="en-US" dirty="0"/>
              <a:t>，</a:t>
            </a:r>
            <a:r>
              <a:rPr lang="en-US" altLang="zh-CN" dirty="0"/>
              <a:t>r=5%</a:t>
            </a:r>
            <a:r>
              <a:rPr lang="zh-CN" altLang="en-US" dirty="0"/>
              <a:t>，</a:t>
            </a:r>
            <a:r>
              <a:rPr lang="en-US" altLang="zh-CN" dirty="0"/>
              <a:t>σ=20%</a:t>
            </a:r>
            <a:r>
              <a:rPr lang="zh-CN" altLang="en-US" dirty="0"/>
              <a:t>，</a:t>
            </a:r>
            <a:r>
              <a:rPr lang="en-US" altLang="zh-CN" dirty="0"/>
              <a:t>q=0, T=1</a:t>
            </a:r>
            <a:r>
              <a:rPr lang="zh-CN" altLang="en-US" dirty="0"/>
              <a:t>。</a:t>
            </a:r>
          </a:p>
        </p:txBody>
      </p:sp>
      <p:sp>
        <p:nvSpPr>
          <p:cNvPr id="4" name="页脚占位符 3">
            <a:extLst>
              <a:ext uri="{FF2B5EF4-FFF2-40B4-BE49-F238E27FC236}">
                <a16:creationId xmlns:a16="http://schemas.microsoft.com/office/drawing/2014/main" id="{EE784D1C-0AB6-4E02-9AED-7B955A98CA3B}"/>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pic>
        <p:nvPicPr>
          <p:cNvPr id="5" name="图片 4">
            <a:extLst>
              <a:ext uri="{FF2B5EF4-FFF2-40B4-BE49-F238E27FC236}">
                <a16:creationId xmlns:a16="http://schemas.microsoft.com/office/drawing/2014/main" id="{8C5C7001-FF32-4D00-9B65-C74A197687DC}"/>
              </a:ext>
            </a:extLst>
          </p:cNvPr>
          <p:cNvPicPr>
            <a:picLocks noChangeAspect="1"/>
          </p:cNvPicPr>
          <p:nvPr/>
        </p:nvPicPr>
        <p:blipFill>
          <a:blip r:embed="rId2"/>
          <a:stretch>
            <a:fillRect/>
          </a:stretch>
        </p:blipFill>
        <p:spPr>
          <a:xfrm>
            <a:off x="1981200" y="2693784"/>
            <a:ext cx="8343900" cy="1063505"/>
          </a:xfrm>
          <a:prstGeom prst="rect">
            <a:avLst/>
          </a:prstGeom>
        </p:spPr>
      </p:pic>
      <p:pic>
        <p:nvPicPr>
          <p:cNvPr id="6" name="图片 5">
            <a:extLst>
              <a:ext uri="{FF2B5EF4-FFF2-40B4-BE49-F238E27FC236}">
                <a16:creationId xmlns:a16="http://schemas.microsoft.com/office/drawing/2014/main" id="{09DD4374-62DD-4FED-AD92-6B8FAF12F412}"/>
              </a:ext>
            </a:extLst>
          </p:cNvPr>
          <p:cNvPicPr>
            <a:picLocks noChangeAspect="1"/>
          </p:cNvPicPr>
          <p:nvPr/>
        </p:nvPicPr>
        <p:blipFill>
          <a:blip r:embed="rId3"/>
          <a:stretch>
            <a:fillRect/>
          </a:stretch>
        </p:blipFill>
        <p:spPr>
          <a:xfrm>
            <a:off x="2038350" y="3714751"/>
            <a:ext cx="8229600" cy="1943100"/>
          </a:xfrm>
          <a:prstGeom prst="rect">
            <a:avLst/>
          </a:prstGeom>
        </p:spPr>
      </p:pic>
    </p:spTree>
    <p:extLst>
      <p:ext uri="{BB962C8B-B14F-4D97-AF65-F5344CB8AC3E}">
        <p14:creationId xmlns:p14="http://schemas.microsoft.com/office/powerpoint/2010/main" val="1601570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障碍期权的特性和对冲</a:t>
            </a:r>
          </a:p>
        </p:txBody>
      </p:sp>
      <p:sp>
        <p:nvSpPr>
          <p:cNvPr id="3" name="文本占位符 2"/>
          <p:cNvSpPr>
            <a:spLocks noGrp="1"/>
          </p:cNvSpPr>
          <p:nvPr>
            <p:ph idx="1"/>
          </p:nvPr>
        </p:nvSpPr>
        <p:spPr/>
        <p:txBody>
          <a:bodyPr/>
          <a:lstStyle/>
          <a:p>
            <a:r>
              <a:rPr lang="zh-CN" altLang="en-US" dirty="0"/>
              <a:t>为了避免价格操纵，通常都会约定一段时间内的平均数作为触发障碍水平的标的。</a:t>
            </a:r>
            <a:endParaRPr lang="en-US" altLang="zh-CN" dirty="0"/>
          </a:p>
          <a:p>
            <a:r>
              <a:rPr lang="zh-CN" altLang="en-US" dirty="0"/>
              <a:t>敲出障碍期权的</a:t>
            </a:r>
            <a:r>
              <a:rPr lang="en-US" altLang="zh-CN" dirty="0" err="1"/>
              <a:t>vega</a:t>
            </a:r>
            <a:r>
              <a:rPr lang="zh-CN" altLang="en-US" dirty="0"/>
              <a:t>有可能为负，因为剧烈的波动意味着失效的可能性增大。</a:t>
            </a:r>
            <a:endParaRPr lang="en-US" altLang="zh-CN" dirty="0"/>
          </a:p>
          <a:p>
            <a:r>
              <a:rPr lang="zh-CN" altLang="en-US" dirty="0"/>
              <a:t>对于障碍期权的卖方来说，对冲会比较困难，因为在股价到达障碍点时期权的</a:t>
            </a:r>
            <a:r>
              <a:rPr lang="en-US" altLang="zh-CN" dirty="0"/>
              <a:t>delta</a:t>
            </a:r>
            <a:r>
              <a:rPr lang="zh-CN" altLang="en-US" dirty="0"/>
              <a:t>、</a:t>
            </a:r>
            <a:r>
              <a:rPr lang="en-US" altLang="zh-CN" dirty="0" err="1"/>
              <a:t>vega</a:t>
            </a:r>
            <a:r>
              <a:rPr lang="zh-CN" altLang="en-US" dirty="0"/>
              <a:t>会发生较大的变化。</a:t>
            </a:r>
            <a:endParaRPr lang="en-US" altLang="zh-CN" dirty="0"/>
          </a:p>
          <a:p>
            <a:r>
              <a:rPr lang="zh-CN" altLang="en-US" dirty="0"/>
              <a:t>有时可以用普通期权的组合进行静态对冲。</a:t>
            </a:r>
            <a:endParaRPr lang="en-US" altLang="zh-CN" dirty="0"/>
          </a:p>
          <a:p>
            <a:pPr>
              <a:buNone/>
            </a:pPr>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01577937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a:solidFill>
                  <a:srgbClr val="0070C0"/>
                </a:solidFill>
              </a:rPr>
              <a:t>问题</a:t>
            </a:r>
            <a:r>
              <a:rPr lang="zh-CN" altLang="en-US" dirty="0"/>
              <a:t>  </a:t>
            </a:r>
          </a:p>
        </p:txBody>
      </p:sp>
      <p:sp>
        <p:nvSpPr>
          <p:cNvPr id="3" name="文本占位符 2"/>
          <p:cNvSpPr>
            <a:spLocks noGrp="1"/>
          </p:cNvSpPr>
          <p:nvPr>
            <p:ph idx="1"/>
          </p:nvPr>
        </p:nvSpPr>
        <p:spPr/>
        <p:txBody>
          <a:bodyPr/>
          <a:lstStyle/>
          <a:p>
            <a:r>
              <a:rPr lang="zh-CN" altLang="en-US" sz="4400" dirty="0"/>
              <a:t>许多投资者梦寐以求的事情就是可以在</a:t>
            </a:r>
            <a:r>
              <a:rPr lang="zh-CN" altLang="en-US" sz="4400" dirty="0">
                <a:solidFill>
                  <a:srgbClr val="FF0000"/>
                </a:solidFill>
              </a:rPr>
              <a:t>低点买入</a:t>
            </a:r>
            <a:r>
              <a:rPr lang="zh-CN" altLang="en-US" sz="4400" dirty="0"/>
              <a:t>，在</a:t>
            </a:r>
            <a:r>
              <a:rPr lang="zh-CN" altLang="en-US" sz="4400" dirty="0">
                <a:solidFill>
                  <a:srgbClr val="FF0000"/>
                </a:solidFill>
              </a:rPr>
              <a:t>高点卖出</a:t>
            </a:r>
            <a:r>
              <a:rPr lang="zh-CN" altLang="en-US" sz="4400" dirty="0"/>
              <a:t>。有没有什么产品能够满足这种需求？</a:t>
            </a:r>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65162908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idx="1"/>
          </p:nvPr>
        </p:nvSpPr>
        <p:spPr/>
        <p:txBody>
          <a:bodyPr/>
          <a:lstStyle/>
          <a:p>
            <a:r>
              <a:rPr lang="zh-CN" altLang="en-US" dirty="0"/>
              <a:t>方案一：回溯期权</a:t>
            </a:r>
            <a:endParaRPr lang="en-US" altLang="zh-CN" dirty="0"/>
          </a:p>
          <a:p>
            <a:r>
              <a:rPr lang="zh-CN" altLang="en-US" dirty="0"/>
              <a:t>方案二：呐喊期权</a:t>
            </a:r>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86282572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回溯期权</a:t>
            </a:r>
          </a:p>
        </p:txBody>
      </p:sp>
      <p:sp>
        <p:nvSpPr>
          <p:cNvPr id="3" name="文本占位符 2"/>
          <p:cNvSpPr>
            <a:spLocks noGrp="1"/>
          </p:cNvSpPr>
          <p:nvPr>
            <p:ph idx="1"/>
          </p:nvPr>
        </p:nvSpPr>
        <p:spPr>
          <a:xfrm>
            <a:off x="609600" y="1268760"/>
            <a:ext cx="10887000" cy="4896544"/>
          </a:xfrm>
        </p:spPr>
        <p:txBody>
          <a:bodyPr/>
          <a:lstStyle/>
          <a:p>
            <a:r>
              <a:rPr lang="zh-CN" altLang="en-US" dirty="0"/>
              <a:t>回溯期权回报取决于一段时间中资产价格的最高点或最低点。</a:t>
            </a:r>
          </a:p>
        </p:txBody>
      </p:sp>
      <p:graphicFrame>
        <p:nvGraphicFramePr>
          <p:cNvPr id="4" name="表格 3"/>
          <p:cNvGraphicFramePr>
            <a:graphicFrameLocks noGrp="1"/>
          </p:cNvGraphicFramePr>
          <p:nvPr>
            <p:extLst>
              <p:ext uri="{D42A27DB-BD31-4B8C-83A1-F6EECF244321}">
                <p14:modId xmlns:p14="http://schemas.microsoft.com/office/powerpoint/2010/main" val="4176065231"/>
              </p:ext>
            </p:extLst>
          </p:nvPr>
        </p:nvGraphicFramePr>
        <p:xfrm>
          <a:off x="2190752" y="2348880"/>
          <a:ext cx="7505649" cy="2484275"/>
        </p:xfrm>
        <a:graphic>
          <a:graphicData uri="http://schemas.openxmlformats.org/drawingml/2006/table">
            <a:tbl>
              <a:tblPr firstRow="1" bandRow="1">
                <a:tableStyleId>{5C22544A-7EE6-4342-B048-85BDC9FD1C3A}</a:tableStyleId>
              </a:tblPr>
              <a:tblGrid>
                <a:gridCol w="2501883">
                  <a:extLst>
                    <a:ext uri="{9D8B030D-6E8A-4147-A177-3AD203B41FA5}">
                      <a16:colId xmlns:a16="http://schemas.microsoft.com/office/drawing/2014/main" val="20000"/>
                    </a:ext>
                  </a:extLst>
                </a:gridCol>
                <a:gridCol w="2501883">
                  <a:extLst>
                    <a:ext uri="{9D8B030D-6E8A-4147-A177-3AD203B41FA5}">
                      <a16:colId xmlns:a16="http://schemas.microsoft.com/office/drawing/2014/main" val="20001"/>
                    </a:ext>
                  </a:extLst>
                </a:gridCol>
                <a:gridCol w="2501883">
                  <a:extLst>
                    <a:ext uri="{9D8B030D-6E8A-4147-A177-3AD203B41FA5}">
                      <a16:colId xmlns:a16="http://schemas.microsoft.com/office/drawing/2014/main" val="20002"/>
                    </a:ext>
                  </a:extLst>
                </a:gridCol>
              </a:tblGrid>
              <a:tr h="496855">
                <a:tc>
                  <a:txBody>
                    <a:bodyPr/>
                    <a:lstStyle/>
                    <a:p>
                      <a:pPr algn="ctr"/>
                      <a:endParaRPr lang="zh-CN" altLang="en-US" sz="1600" dirty="0"/>
                    </a:p>
                  </a:txBody>
                  <a:tcPr marL="68580" marR="68580" marT="34290" marB="34290"/>
                </a:tc>
                <a:tc>
                  <a:txBody>
                    <a:bodyPr/>
                    <a:lstStyle/>
                    <a:p>
                      <a:pPr algn="ctr"/>
                      <a:r>
                        <a:rPr lang="zh-CN" altLang="en-US" sz="1600" dirty="0"/>
                        <a:t>回报</a:t>
                      </a:r>
                    </a:p>
                  </a:txBody>
                  <a:tcPr marL="68580" marR="68580" marT="34290" marB="34290"/>
                </a:tc>
                <a:tc>
                  <a:txBody>
                    <a:bodyPr/>
                    <a:lstStyle/>
                    <a:p>
                      <a:pPr algn="ctr"/>
                      <a:r>
                        <a:rPr lang="zh-CN" altLang="en-US" sz="1600" dirty="0"/>
                        <a:t>优势</a:t>
                      </a:r>
                    </a:p>
                  </a:txBody>
                  <a:tcPr marL="68580" marR="68580" marT="34290" marB="34290"/>
                </a:tc>
                <a:extLst>
                  <a:ext uri="{0D108BD9-81ED-4DB2-BD59-A6C34878D82A}">
                    <a16:rowId xmlns:a16="http://schemas.microsoft.com/office/drawing/2014/main" val="10000"/>
                  </a:ext>
                </a:extLst>
              </a:tr>
              <a:tr h="496855">
                <a:tc>
                  <a:txBody>
                    <a:bodyPr/>
                    <a:lstStyle/>
                    <a:p>
                      <a:pPr algn="ctr"/>
                      <a:r>
                        <a:rPr lang="zh-CN" altLang="en-US" sz="1600" dirty="0"/>
                        <a:t>浮动看涨</a:t>
                      </a:r>
                    </a:p>
                  </a:txBody>
                  <a:tcPr marL="68580" marR="68580" marT="34290" marB="34290"/>
                </a:tc>
                <a:tc>
                  <a:txBody>
                    <a:bodyPr/>
                    <a:lstStyle/>
                    <a:p>
                      <a:pPr algn="ctr"/>
                      <a:r>
                        <a:rPr lang="en-CA" sz="1600" i="1" dirty="0">
                          <a:latin typeface="Times New Roman" pitchFamily="18" charset="0"/>
                          <a:cs typeface="Times New Roman" pitchFamily="18" charset="0"/>
                        </a:rPr>
                        <a:t>Max</a:t>
                      </a:r>
                      <a:r>
                        <a:rPr lang="en-US" altLang="zh-CN" sz="1600" i="1" dirty="0">
                          <a:latin typeface="Times New Roman" pitchFamily="18" charset="0"/>
                          <a:ea typeface="宋体" charset="-122"/>
                          <a:cs typeface="Arial" charset="0"/>
                        </a:rPr>
                        <a:t>(S</a:t>
                      </a:r>
                      <a:r>
                        <a:rPr lang="en-US" altLang="zh-CN" sz="1600" i="1" baseline="-25000" dirty="0">
                          <a:latin typeface="Times New Roman" pitchFamily="18" charset="0"/>
                          <a:ea typeface="宋体" charset="-122"/>
                          <a:cs typeface="Arial" charset="0"/>
                        </a:rPr>
                        <a:t>T</a:t>
                      </a:r>
                      <a:r>
                        <a:rPr lang="en-US" altLang="zh-CN" sz="1600" dirty="0">
                          <a:latin typeface="Times New Roman" pitchFamily="18" charset="0"/>
                          <a:ea typeface="宋体" charset="-122"/>
                          <a:cs typeface="Arial" charset="0"/>
                        </a:rPr>
                        <a:t> – </a:t>
                      </a:r>
                      <a:r>
                        <a:rPr lang="en-US" altLang="zh-CN" sz="1600" i="1" dirty="0" err="1">
                          <a:latin typeface="Times New Roman" pitchFamily="18" charset="0"/>
                          <a:ea typeface="宋体" charset="-122"/>
                          <a:cs typeface="Arial" charset="0"/>
                        </a:rPr>
                        <a:t>S</a:t>
                      </a:r>
                      <a:r>
                        <a:rPr lang="en-US" altLang="zh-CN" sz="1600" baseline="-25000" dirty="0" err="1">
                          <a:latin typeface="Times New Roman" pitchFamily="18" charset="0"/>
                          <a:ea typeface="宋体" charset="-122"/>
                          <a:cs typeface="Arial" charset="0"/>
                        </a:rPr>
                        <a:t>min</a:t>
                      </a:r>
                      <a:r>
                        <a:rPr lang="en-US" altLang="zh-CN" sz="1600" dirty="0">
                          <a:latin typeface="Arial" charset="0"/>
                          <a:ea typeface="宋体" charset="-122"/>
                          <a:cs typeface="Arial" charset="0"/>
                        </a:rPr>
                        <a:t> ,0)</a:t>
                      </a:r>
                      <a:endParaRPr lang="zh-CN" altLang="en-US" sz="1600" dirty="0"/>
                    </a:p>
                  </a:txBody>
                  <a:tcPr marL="68580" marR="68580" marT="34290" marB="34290"/>
                </a:tc>
                <a:tc>
                  <a:txBody>
                    <a:bodyPr/>
                    <a:lstStyle/>
                    <a:p>
                      <a:pPr algn="ctr"/>
                      <a:r>
                        <a:rPr lang="zh-CN" altLang="en-US" sz="1600" dirty="0"/>
                        <a:t>最低价买入</a:t>
                      </a:r>
                    </a:p>
                  </a:txBody>
                  <a:tcPr marL="68580" marR="68580" marT="34290" marB="34290"/>
                </a:tc>
                <a:extLst>
                  <a:ext uri="{0D108BD9-81ED-4DB2-BD59-A6C34878D82A}">
                    <a16:rowId xmlns:a16="http://schemas.microsoft.com/office/drawing/2014/main" val="10001"/>
                  </a:ext>
                </a:extLst>
              </a:tr>
              <a:tr h="496855">
                <a:tc>
                  <a:txBody>
                    <a:bodyPr/>
                    <a:lstStyle/>
                    <a:p>
                      <a:pPr algn="ctr"/>
                      <a:r>
                        <a:rPr lang="zh-CN" altLang="en-US" sz="1600" dirty="0"/>
                        <a:t>浮动看跌</a:t>
                      </a:r>
                    </a:p>
                  </a:txBody>
                  <a:tcPr marL="68580" marR="68580" marT="34290" marB="34290"/>
                </a:tc>
                <a:tc>
                  <a:txBody>
                    <a:bodyPr/>
                    <a:lstStyle/>
                    <a:p>
                      <a:pPr algn="ctr"/>
                      <a:r>
                        <a:rPr lang="en-CA" sz="1600" i="1" dirty="0">
                          <a:latin typeface="Times New Roman" pitchFamily="18" charset="0"/>
                          <a:cs typeface="Times New Roman" pitchFamily="18" charset="0"/>
                        </a:rPr>
                        <a:t>Max</a:t>
                      </a:r>
                      <a:r>
                        <a:rPr lang="en-US" altLang="zh-CN" sz="1600" i="1" kern="1200" dirty="0">
                          <a:solidFill>
                            <a:schemeClr val="dk1"/>
                          </a:solidFill>
                          <a:latin typeface="Times New Roman" pitchFamily="18" charset="0"/>
                          <a:ea typeface="+mn-ea"/>
                          <a:cs typeface="Times New Roman" pitchFamily="18" charset="0"/>
                        </a:rPr>
                        <a:t>(</a:t>
                      </a:r>
                      <a:r>
                        <a:rPr lang="en-US" altLang="zh-CN" sz="1600" i="1" dirty="0" err="1">
                          <a:latin typeface="Times New Roman" pitchFamily="18" charset="0"/>
                          <a:ea typeface="宋体" charset="-122"/>
                          <a:cs typeface="Arial" charset="0"/>
                        </a:rPr>
                        <a:t>S</a:t>
                      </a:r>
                      <a:r>
                        <a:rPr lang="en-US" altLang="zh-CN" sz="1600" baseline="-25000" dirty="0" err="1">
                          <a:latin typeface="Times New Roman" pitchFamily="18" charset="0"/>
                          <a:ea typeface="宋体" charset="-122"/>
                          <a:cs typeface="Arial" charset="0"/>
                        </a:rPr>
                        <a:t>max</a:t>
                      </a:r>
                      <a:r>
                        <a:rPr lang="en-US" altLang="zh-CN" sz="1600" dirty="0">
                          <a:latin typeface="Times New Roman" pitchFamily="18" charset="0"/>
                          <a:ea typeface="宋体" charset="-122"/>
                          <a:cs typeface="Arial" charset="0"/>
                        </a:rPr>
                        <a:t>– </a:t>
                      </a:r>
                      <a:r>
                        <a:rPr lang="en-US" altLang="zh-CN" sz="1600" i="1" dirty="0">
                          <a:latin typeface="Times New Roman" pitchFamily="18" charset="0"/>
                          <a:ea typeface="宋体" charset="-122"/>
                          <a:cs typeface="Arial" charset="0"/>
                        </a:rPr>
                        <a:t>S</a:t>
                      </a:r>
                      <a:r>
                        <a:rPr lang="en-US" altLang="zh-CN" sz="1600" i="1" baseline="-25000" dirty="0">
                          <a:latin typeface="Times New Roman" pitchFamily="18" charset="0"/>
                          <a:ea typeface="宋体" charset="-122"/>
                          <a:cs typeface="Arial" charset="0"/>
                        </a:rPr>
                        <a:t>T</a:t>
                      </a:r>
                      <a:r>
                        <a:rPr lang="en-US" altLang="zh-CN" sz="1600" dirty="0">
                          <a:latin typeface="Times New Roman" pitchFamily="18" charset="0"/>
                          <a:ea typeface="宋体" charset="-122"/>
                          <a:cs typeface="Arial" charset="0"/>
                        </a:rPr>
                        <a:t> ,0</a:t>
                      </a:r>
                      <a:r>
                        <a:rPr lang="en-US" altLang="zh-CN" sz="1600" b="1" dirty="0">
                          <a:latin typeface="Times New Roman" pitchFamily="18" charset="0"/>
                          <a:ea typeface="宋体" charset="-122"/>
                          <a:cs typeface="Arial" charset="0"/>
                        </a:rPr>
                        <a:t>)</a:t>
                      </a:r>
                      <a:endParaRPr lang="zh-CN" altLang="en-US" sz="1600" b="1" dirty="0"/>
                    </a:p>
                  </a:txBody>
                  <a:tcPr marL="68580" marR="68580" marT="34290" marB="34290"/>
                </a:tc>
                <a:tc>
                  <a:txBody>
                    <a:bodyPr/>
                    <a:lstStyle/>
                    <a:p>
                      <a:pPr algn="ctr"/>
                      <a:r>
                        <a:rPr lang="zh-CN" altLang="en-US" sz="1600" dirty="0"/>
                        <a:t>最高价卖出</a:t>
                      </a:r>
                    </a:p>
                  </a:txBody>
                  <a:tcPr marL="68580" marR="68580" marT="34290" marB="34290"/>
                </a:tc>
                <a:extLst>
                  <a:ext uri="{0D108BD9-81ED-4DB2-BD59-A6C34878D82A}">
                    <a16:rowId xmlns:a16="http://schemas.microsoft.com/office/drawing/2014/main" val="10002"/>
                  </a:ext>
                </a:extLst>
              </a:tr>
              <a:tr h="496855">
                <a:tc>
                  <a:txBody>
                    <a:bodyPr/>
                    <a:lstStyle/>
                    <a:p>
                      <a:pPr algn="ctr"/>
                      <a:r>
                        <a:rPr lang="zh-CN" altLang="en-US" sz="1600" dirty="0"/>
                        <a:t>固定看涨</a:t>
                      </a:r>
                    </a:p>
                  </a:txBody>
                  <a:tcPr marL="68580" marR="68580" marT="34290" marB="34290"/>
                </a:tc>
                <a:tc>
                  <a:txBody>
                    <a:bodyPr/>
                    <a:lstStyle/>
                    <a:p>
                      <a:pPr algn="ctr"/>
                      <a:r>
                        <a:rPr lang="en-CA" sz="1600" i="1" dirty="0">
                          <a:latin typeface="Times New Roman" pitchFamily="18" charset="0"/>
                          <a:cs typeface="Times New Roman" pitchFamily="18" charset="0"/>
                        </a:rPr>
                        <a:t>Max</a:t>
                      </a:r>
                      <a:r>
                        <a:rPr lang="en-CA" sz="1600" i="1" kern="1200" dirty="0">
                          <a:solidFill>
                            <a:schemeClr val="dk1"/>
                          </a:solidFill>
                          <a:latin typeface="Times New Roman" pitchFamily="18" charset="0"/>
                          <a:ea typeface="+mn-ea"/>
                          <a:cs typeface="Times New Roman" pitchFamily="18" charset="0"/>
                        </a:rPr>
                        <a:t>(</a:t>
                      </a:r>
                      <a:r>
                        <a:rPr lang="en-CA" sz="1600" i="1" dirty="0" err="1">
                          <a:latin typeface="Times New Roman" pitchFamily="18" charset="0"/>
                          <a:cs typeface="Times New Roman" pitchFamily="18" charset="0"/>
                        </a:rPr>
                        <a:t>S</a:t>
                      </a:r>
                      <a:r>
                        <a:rPr lang="en-CA" sz="1600" baseline="-25000" dirty="0" err="1">
                          <a:latin typeface="Times New Roman" pitchFamily="18" charset="0"/>
                          <a:cs typeface="Times New Roman" pitchFamily="18" charset="0"/>
                        </a:rPr>
                        <a:t>max</a:t>
                      </a:r>
                      <a:r>
                        <a:rPr lang="en-CA" sz="1600" dirty="0">
                          <a:latin typeface="Arial" charset="0"/>
                          <a:cs typeface="Arial" charset="0"/>
                        </a:rPr>
                        <a:t>−</a:t>
                      </a:r>
                      <a:r>
                        <a:rPr lang="en-CA" sz="1600" i="1" dirty="0">
                          <a:latin typeface="Times New Roman" pitchFamily="18" charset="0"/>
                          <a:cs typeface="Times New Roman" pitchFamily="18" charset="0"/>
                        </a:rPr>
                        <a:t>K</a:t>
                      </a:r>
                      <a:r>
                        <a:rPr lang="en-CA" sz="1600" dirty="0">
                          <a:latin typeface="Arial" charset="0"/>
                          <a:cs typeface="Arial" charset="0"/>
                        </a:rPr>
                        <a:t>, </a:t>
                      </a:r>
                      <a:r>
                        <a:rPr lang="en-CA" sz="1600" dirty="0">
                          <a:latin typeface="Times New Roman" pitchFamily="18" charset="0"/>
                          <a:cs typeface="Times New Roman" pitchFamily="18" charset="0"/>
                        </a:rPr>
                        <a:t>0</a:t>
                      </a:r>
                      <a:r>
                        <a:rPr lang="en-CA" sz="1600" dirty="0">
                          <a:latin typeface="Arial" charset="0"/>
                          <a:cs typeface="Arial" charset="0"/>
                        </a:rPr>
                        <a:t>)</a:t>
                      </a:r>
                      <a:endParaRPr lang="zh-CN" altLang="en-US" sz="1600" dirty="0"/>
                    </a:p>
                  </a:txBody>
                  <a:tcPr marL="68580" marR="68580"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t>最高价卖出</a:t>
                      </a:r>
                    </a:p>
                  </a:txBody>
                  <a:tcPr marL="68580" marR="68580" marT="34290" marB="34290"/>
                </a:tc>
                <a:extLst>
                  <a:ext uri="{0D108BD9-81ED-4DB2-BD59-A6C34878D82A}">
                    <a16:rowId xmlns:a16="http://schemas.microsoft.com/office/drawing/2014/main" val="10003"/>
                  </a:ext>
                </a:extLst>
              </a:tr>
              <a:tr h="496855">
                <a:tc>
                  <a:txBody>
                    <a:bodyPr/>
                    <a:lstStyle/>
                    <a:p>
                      <a:pPr algn="ctr"/>
                      <a:r>
                        <a:rPr lang="zh-CN" altLang="en-US" sz="1600" dirty="0"/>
                        <a:t>固定看跌</a:t>
                      </a:r>
                    </a:p>
                  </a:txBody>
                  <a:tcPr marL="68580" marR="68580" marT="34290" marB="34290"/>
                </a:tc>
                <a:tc>
                  <a:txBody>
                    <a:bodyPr/>
                    <a:lstStyle/>
                    <a:p>
                      <a:pPr algn="ctr"/>
                      <a:r>
                        <a:rPr lang="en-CA" sz="1600" i="1" dirty="0">
                          <a:latin typeface="Times New Roman" pitchFamily="18" charset="0"/>
                          <a:cs typeface="Times New Roman" pitchFamily="18" charset="0"/>
                        </a:rPr>
                        <a:t>Max(K</a:t>
                      </a:r>
                      <a:r>
                        <a:rPr lang="en-CA" sz="1600" dirty="0">
                          <a:latin typeface="Arial" charset="0"/>
                          <a:cs typeface="Arial" charset="0"/>
                        </a:rPr>
                        <a:t> −</a:t>
                      </a:r>
                      <a:r>
                        <a:rPr lang="en-CA" sz="1600" i="1" dirty="0" err="1">
                          <a:latin typeface="Times New Roman" pitchFamily="18" charset="0"/>
                          <a:cs typeface="Times New Roman" pitchFamily="18" charset="0"/>
                        </a:rPr>
                        <a:t>S</a:t>
                      </a:r>
                      <a:r>
                        <a:rPr lang="en-CA" sz="1600" baseline="-25000" dirty="0" err="1">
                          <a:latin typeface="Times New Roman" pitchFamily="18" charset="0"/>
                          <a:cs typeface="Times New Roman" pitchFamily="18" charset="0"/>
                        </a:rPr>
                        <a:t>min</a:t>
                      </a:r>
                      <a:r>
                        <a:rPr lang="en-US" altLang="zh-CN" sz="1600" dirty="0">
                          <a:latin typeface="Times New Roman" pitchFamily="18" charset="0"/>
                          <a:ea typeface="宋体" charset="-122"/>
                          <a:cs typeface="Arial" charset="0"/>
                        </a:rPr>
                        <a:t>,0</a:t>
                      </a:r>
                      <a:r>
                        <a:rPr lang="en-US" altLang="zh-CN" sz="1600" b="1" dirty="0">
                          <a:latin typeface="Times New Roman" pitchFamily="18" charset="0"/>
                          <a:ea typeface="宋体" charset="-122"/>
                          <a:cs typeface="Arial" charset="0"/>
                        </a:rPr>
                        <a:t>)</a:t>
                      </a:r>
                      <a:endParaRPr lang="zh-CN" altLang="en-US" sz="1600" b="1" dirty="0"/>
                    </a:p>
                  </a:txBody>
                  <a:tcPr marL="68580" marR="68580" marT="34290" marB="3429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t>最低价买入</a:t>
                      </a:r>
                    </a:p>
                  </a:txBody>
                  <a:tcPr marL="68580" marR="68580" marT="34290" marB="34290"/>
                </a:tc>
                <a:extLst>
                  <a:ext uri="{0D108BD9-81ED-4DB2-BD59-A6C34878D82A}">
                    <a16:rowId xmlns:a16="http://schemas.microsoft.com/office/drawing/2014/main" val="10004"/>
                  </a:ext>
                </a:extLst>
              </a:tr>
            </a:tbl>
          </a:graphicData>
        </a:graphic>
      </p:graphicFrame>
      <p:sp>
        <p:nvSpPr>
          <p:cNvPr id="7" name="页脚占位符 6"/>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423742035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A4F2BA-F671-478E-B9F5-926CDC21410D}"/>
              </a:ext>
            </a:extLst>
          </p:cNvPr>
          <p:cNvSpPr>
            <a:spLocks noGrp="1"/>
          </p:cNvSpPr>
          <p:nvPr>
            <p:ph type="title"/>
          </p:nvPr>
        </p:nvSpPr>
        <p:spPr>
          <a:xfrm>
            <a:off x="767408" y="404664"/>
            <a:ext cx="10657184" cy="706040"/>
          </a:xfrm>
        </p:spPr>
        <p:txBody>
          <a:bodyPr/>
          <a:lstStyle/>
          <a:p>
            <a:r>
              <a:rPr lang="zh-CN" altLang="zh-CN" sz="4400" dirty="0"/>
              <a:t>回溯期权</a:t>
            </a:r>
            <a:r>
              <a:rPr lang="zh-CN" altLang="en-US" sz="4400" dirty="0"/>
              <a:t>的定价</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1E6B6AF-2285-4053-94A2-0F655FBFC588}"/>
                  </a:ext>
                </a:extLst>
              </p:cNvPr>
              <p:cNvSpPr>
                <a:spLocks noGrp="1"/>
              </p:cNvSpPr>
              <p:nvPr>
                <p:ph idx="1"/>
              </p:nvPr>
            </p:nvSpPr>
            <p:spPr>
              <a:xfrm>
                <a:off x="623392" y="1556792"/>
                <a:ext cx="10873208" cy="4608512"/>
              </a:xfrm>
            </p:spPr>
            <p:txBody>
              <a:bodyPr>
                <a:normAutofit fontScale="70000" lnSpcReduction="20000"/>
              </a:bodyPr>
              <a:lstStyle/>
              <a:p>
                <a:r>
                  <a:rPr lang="zh-CN" altLang="zh-CN" dirty="0"/>
                  <a:t>在</a:t>
                </a:r>
                <a:r>
                  <a:rPr lang="en-US" altLang="zh-CN" dirty="0"/>
                  <a:t>B-S-M</a:t>
                </a:r>
                <a:r>
                  <a:rPr lang="zh-CN" altLang="zh-CN" dirty="0"/>
                  <a:t>框架下，回溯期权都有解析解</a:t>
                </a:r>
                <a:endParaRPr lang="en-US" altLang="zh-CN" dirty="0"/>
              </a:p>
              <a:p>
                <a:r>
                  <a:rPr lang="zh-CN" altLang="zh-CN" dirty="0"/>
                  <a:t>浮动行权价看涨期权价格</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𝑓𝑙</m:t>
                        </m:r>
                      </m:sub>
                    </m:sSub>
                  </m:oMath>
                </a14:m>
                <a:r>
                  <a:rPr lang="zh-CN" altLang="zh-CN" dirty="0"/>
                  <a:t>为</a:t>
                </a:r>
                <a:endParaRPr lang="en-US" altLang="zh-CN" dirty="0"/>
              </a:p>
              <a:p>
                <a:pPr marL="0" indent="0" algn="ctr">
                  <a:buNone/>
                </a:pPr>
                <a14:m>
                  <m:oMath xmlns:m="http://schemas.openxmlformats.org/officeDocument/2006/math">
                    <m:sSub>
                      <m:sSubPr>
                        <m:ctrlPr>
                          <a:rPr lang="zh-CN" altLang="zh-CN" sz="2100" i="1">
                            <a:latin typeface="Cambria Math" panose="02040503050406030204" pitchFamily="18" charset="0"/>
                          </a:rPr>
                        </m:ctrlPr>
                      </m:sSubPr>
                      <m:e>
                        <m:r>
                          <m:rPr>
                            <m:sty m:val="p"/>
                          </m:rPr>
                          <a:rPr lang="en-US" altLang="zh-CN" sz="2100">
                            <a:latin typeface="Cambria Math" panose="02040503050406030204" pitchFamily="18" charset="0"/>
                          </a:rPr>
                          <m:t>c</m:t>
                        </m:r>
                      </m:e>
                      <m:sub>
                        <m:r>
                          <m:rPr>
                            <m:sty m:val="p"/>
                          </m:rPr>
                          <a:rPr lang="en-US" altLang="zh-CN" sz="2100">
                            <a:latin typeface="Cambria Math" panose="02040503050406030204" pitchFamily="18" charset="0"/>
                          </a:rPr>
                          <m:t>fl</m:t>
                        </m:r>
                      </m:sub>
                    </m:sSub>
                    <m:r>
                      <a:rPr lang="en-US" altLang="zh-CN" sz="2100">
                        <a:latin typeface="Cambria Math" panose="02040503050406030204" pitchFamily="18" charset="0"/>
                      </a:rPr>
                      <m:t>=</m:t>
                    </m:r>
                    <m:r>
                      <m:rPr>
                        <m:sty m:val="p"/>
                      </m:rPr>
                      <a:rPr lang="en-US" altLang="zh-CN" sz="2100">
                        <a:latin typeface="Cambria Math" panose="02040503050406030204" pitchFamily="18" charset="0"/>
                      </a:rPr>
                      <m:t>S</m:t>
                    </m:r>
                    <m:sSup>
                      <m:sSupPr>
                        <m:ctrlPr>
                          <a:rPr lang="zh-CN" altLang="zh-CN" sz="2100" i="1">
                            <a:latin typeface="Cambria Math" panose="02040503050406030204" pitchFamily="18" charset="0"/>
                          </a:rPr>
                        </m:ctrlPr>
                      </m:sSupPr>
                      <m:e>
                        <m:r>
                          <m:rPr>
                            <m:sty m:val="p"/>
                          </m:rPr>
                          <a:rPr lang="en-US" altLang="zh-CN" sz="2100">
                            <a:latin typeface="Cambria Math" panose="02040503050406030204" pitchFamily="18" charset="0"/>
                          </a:rPr>
                          <m:t>e</m:t>
                        </m:r>
                      </m:e>
                      <m:sup>
                        <m:r>
                          <a:rPr lang="en-US" altLang="zh-CN" sz="2100" i="1">
                            <a:latin typeface="Cambria Math" panose="02040503050406030204" pitchFamily="18" charset="0"/>
                          </a:rPr>
                          <m:t>−</m:t>
                        </m:r>
                        <m:r>
                          <m:rPr>
                            <m:sty m:val="p"/>
                          </m:rPr>
                          <a:rPr lang="en-US" altLang="zh-CN" sz="2100">
                            <a:latin typeface="Cambria Math" panose="02040503050406030204" pitchFamily="18" charset="0"/>
                          </a:rPr>
                          <m:t>q</m:t>
                        </m:r>
                        <m:d>
                          <m:dPr>
                            <m:ctrlPr>
                              <a:rPr lang="zh-CN" altLang="zh-CN" sz="2100" i="1">
                                <a:latin typeface="Cambria Math" panose="02040503050406030204" pitchFamily="18" charset="0"/>
                              </a:rPr>
                            </m:ctrlPr>
                          </m:dPr>
                          <m:e>
                            <m:r>
                              <m:rPr>
                                <m:sty m:val="p"/>
                              </m:rPr>
                              <a:rPr lang="en-US" altLang="zh-CN" sz="2100">
                                <a:latin typeface="Cambria Math" panose="02040503050406030204" pitchFamily="18" charset="0"/>
                              </a:rPr>
                              <m:t>T</m:t>
                            </m:r>
                            <m:r>
                              <a:rPr lang="en-US" altLang="zh-CN" sz="2100" i="1">
                                <a:latin typeface="Cambria Math" panose="02040503050406030204" pitchFamily="18" charset="0"/>
                              </a:rPr>
                              <m:t>−</m:t>
                            </m:r>
                            <m:r>
                              <m:rPr>
                                <m:sty m:val="p"/>
                              </m:rPr>
                              <a:rPr lang="en-US" altLang="zh-CN" sz="2100">
                                <a:latin typeface="Cambria Math" panose="02040503050406030204" pitchFamily="18" charset="0"/>
                              </a:rPr>
                              <m:t>t</m:t>
                            </m:r>
                          </m:e>
                        </m:d>
                      </m:sup>
                    </m:sSup>
                    <m:r>
                      <m:rPr>
                        <m:sty m:val="p"/>
                      </m:rPr>
                      <a:rPr lang="en-US" altLang="zh-CN" sz="2100">
                        <a:latin typeface="Cambria Math" panose="02040503050406030204" pitchFamily="18" charset="0"/>
                      </a:rPr>
                      <m:t>N</m:t>
                    </m:r>
                    <m:d>
                      <m:dPr>
                        <m:ctrlPr>
                          <a:rPr lang="zh-CN" altLang="zh-CN" sz="2100" i="1">
                            <a:latin typeface="Cambria Math" panose="02040503050406030204" pitchFamily="18" charset="0"/>
                          </a:rPr>
                        </m:ctrlPr>
                      </m:dPr>
                      <m:e>
                        <m:sSub>
                          <m:sSubPr>
                            <m:ctrlPr>
                              <a:rPr lang="zh-CN" altLang="zh-CN" sz="2100" i="1">
                                <a:latin typeface="Cambria Math" panose="02040503050406030204" pitchFamily="18" charset="0"/>
                              </a:rPr>
                            </m:ctrlPr>
                          </m:sSubPr>
                          <m:e>
                            <m:r>
                              <m:rPr>
                                <m:sty m:val="p"/>
                              </m:rPr>
                              <a:rPr lang="en-US" altLang="zh-CN" sz="2100">
                                <a:latin typeface="Cambria Math" panose="02040503050406030204" pitchFamily="18" charset="0"/>
                              </a:rPr>
                              <m:t>b</m:t>
                            </m:r>
                          </m:e>
                          <m:sub>
                            <m:r>
                              <a:rPr lang="en-US" altLang="zh-CN" sz="2100">
                                <a:latin typeface="Cambria Math" panose="02040503050406030204" pitchFamily="18" charset="0"/>
                              </a:rPr>
                              <m:t>1</m:t>
                            </m:r>
                          </m:sub>
                        </m:sSub>
                      </m:e>
                    </m:d>
                    <m:r>
                      <a:rPr lang="en-US" altLang="zh-CN" sz="2100" i="1">
                        <a:latin typeface="Cambria Math" panose="02040503050406030204" pitchFamily="18" charset="0"/>
                      </a:rPr>
                      <m:t>−</m:t>
                    </m:r>
                    <m:r>
                      <m:rPr>
                        <m:sty m:val="p"/>
                      </m:rPr>
                      <a:rPr lang="en-US" altLang="zh-CN" sz="2100">
                        <a:latin typeface="Cambria Math" panose="02040503050406030204" pitchFamily="18" charset="0"/>
                      </a:rPr>
                      <m:t>S</m:t>
                    </m:r>
                    <m:sSup>
                      <m:sSupPr>
                        <m:ctrlPr>
                          <a:rPr lang="zh-CN" altLang="zh-CN" sz="2100" i="1">
                            <a:latin typeface="Cambria Math" panose="02040503050406030204" pitchFamily="18" charset="0"/>
                          </a:rPr>
                        </m:ctrlPr>
                      </m:sSupPr>
                      <m:e>
                        <m:r>
                          <m:rPr>
                            <m:sty m:val="p"/>
                          </m:rPr>
                          <a:rPr lang="en-US" altLang="zh-CN" sz="2100">
                            <a:latin typeface="Cambria Math" panose="02040503050406030204" pitchFamily="18" charset="0"/>
                          </a:rPr>
                          <m:t>e</m:t>
                        </m:r>
                      </m:e>
                      <m:sup>
                        <m:r>
                          <a:rPr lang="en-US" altLang="zh-CN" sz="2100" i="1">
                            <a:latin typeface="Cambria Math" panose="02040503050406030204" pitchFamily="18" charset="0"/>
                          </a:rPr>
                          <m:t>−</m:t>
                        </m:r>
                        <m:r>
                          <m:rPr>
                            <m:sty m:val="p"/>
                          </m:rPr>
                          <a:rPr lang="en-US" altLang="zh-CN" sz="2100">
                            <a:latin typeface="Cambria Math" panose="02040503050406030204" pitchFamily="18" charset="0"/>
                          </a:rPr>
                          <m:t>q</m:t>
                        </m:r>
                        <m:d>
                          <m:dPr>
                            <m:ctrlPr>
                              <a:rPr lang="zh-CN" altLang="zh-CN" sz="2100" i="1">
                                <a:latin typeface="Cambria Math" panose="02040503050406030204" pitchFamily="18" charset="0"/>
                              </a:rPr>
                            </m:ctrlPr>
                          </m:dPr>
                          <m:e>
                            <m:r>
                              <m:rPr>
                                <m:sty m:val="p"/>
                              </m:rPr>
                              <a:rPr lang="en-US" altLang="zh-CN" sz="2100">
                                <a:latin typeface="Cambria Math" panose="02040503050406030204" pitchFamily="18" charset="0"/>
                              </a:rPr>
                              <m:t>T</m:t>
                            </m:r>
                            <m:r>
                              <a:rPr lang="en-US" altLang="zh-CN" sz="2100" i="1">
                                <a:latin typeface="Cambria Math" panose="02040503050406030204" pitchFamily="18" charset="0"/>
                              </a:rPr>
                              <m:t>−</m:t>
                            </m:r>
                            <m:r>
                              <m:rPr>
                                <m:sty m:val="p"/>
                              </m:rPr>
                              <a:rPr lang="en-US" altLang="zh-CN" sz="2100">
                                <a:latin typeface="Cambria Math" panose="02040503050406030204" pitchFamily="18" charset="0"/>
                              </a:rPr>
                              <m:t>t</m:t>
                            </m:r>
                          </m:e>
                        </m:d>
                      </m:sup>
                    </m:sSup>
                    <m:f>
                      <m:fPr>
                        <m:ctrlPr>
                          <a:rPr lang="zh-CN" altLang="zh-CN" sz="2100" i="1">
                            <a:latin typeface="Cambria Math" panose="02040503050406030204" pitchFamily="18" charset="0"/>
                          </a:rPr>
                        </m:ctrlPr>
                      </m:fPr>
                      <m:num>
                        <m:sSup>
                          <m:sSupPr>
                            <m:ctrlPr>
                              <a:rPr lang="zh-CN" altLang="zh-CN" sz="2100" i="1">
                                <a:latin typeface="Cambria Math" panose="02040503050406030204" pitchFamily="18" charset="0"/>
                              </a:rPr>
                            </m:ctrlPr>
                          </m:sSupPr>
                          <m:e>
                            <m:r>
                              <a:rPr lang="en-US" altLang="zh-CN" sz="2100" i="1">
                                <a:latin typeface="Cambria Math" panose="02040503050406030204" pitchFamily="18" charset="0"/>
                              </a:rPr>
                              <m:t>𝜎</m:t>
                            </m:r>
                          </m:e>
                          <m:sup>
                            <m:r>
                              <a:rPr lang="en-US" altLang="zh-CN" sz="2100" i="1">
                                <a:latin typeface="Cambria Math" panose="02040503050406030204" pitchFamily="18" charset="0"/>
                              </a:rPr>
                              <m:t>2</m:t>
                            </m:r>
                          </m:sup>
                        </m:sSup>
                      </m:num>
                      <m:den>
                        <m:r>
                          <a:rPr lang="en-US" altLang="zh-CN" sz="2100" i="1">
                            <a:latin typeface="Cambria Math" panose="02040503050406030204" pitchFamily="18" charset="0"/>
                          </a:rPr>
                          <m:t>2</m:t>
                        </m:r>
                        <m:d>
                          <m:dPr>
                            <m:ctrlPr>
                              <a:rPr lang="zh-CN" altLang="zh-CN" sz="2100" i="1">
                                <a:latin typeface="Cambria Math" panose="02040503050406030204" pitchFamily="18" charset="0"/>
                              </a:rPr>
                            </m:ctrlPr>
                          </m:dPr>
                          <m:e>
                            <m:r>
                              <a:rPr lang="en-US" altLang="zh-CN" sz="2100" i="1">
                                <a:latin typeface="Cambria Math" panose="02040503050406030204" pitchFamily="18" charset="0"/>
                              </a:rPr>
                              <m:t>𝑟</m:t>
                            </m:r>
                            <m:r>
                              <a:rPr lang="en-US" altLang="zh-CN" sz="2100" i="1">
                                <a:latin typeface="Cambria Math" panose="02040503050406030204" pitchFamily="18" charset="0"/>
                              </a:rPr>
                              <m:t>−</m:t>
                            </m:r>
                            <m:r>
                              <a:rPr lang="en-US" altLang="zh-CN" sz="2100" i="1">
                                <a:latin typeface="Cambria Math" panose="02040503050406030204" pitchFamily="18" charset="0"/>
                              </a:rPr>
                              <m:t>𝑞</m:t>
                            </m:r>
                          </m:e>
                        </m:d>
                      </m:den>
                    </m:f>
                    <m:r>
                      <m:rPr>
                        <m:sty m:val="p"/>
                      </m:rPr>
                      <a:rPr lang="en-US" altLang="zh-CN" sz="2100">
                        <a:latin typeface="Cambria Math" panose="02040503050406030204" pitchFamily="18" charset="0"/>
                      </a:rPr>
                      <m:t>N</m:t>
                    </m:r>
                    <m:d>
                      <m:dPr>
                        <m:ctrlPr>
                          <a:rPr lang="zh-CN" altLang="zh-CN" sz="2100" i="1">
                            <a:latin typeface="Cambria Math" panose="02040503050406030204" pitchFamily="18" charset="0"/>
                          </a:rPr>
                        </m:ctrlPr>
                      </m:dPr>
                      <m:e>
                        <m:sSub>
                          <m:sSubPr>
                            <m:ctrlPr>
                              <a:rPr lang="zh-CN" altLang="zh-CN" sz="2100" i="1">
                                <a:latin typeface="Cambria Math" panose="02040503050406030204" pitchFamily="18" charset="0"/>
                              </a:rPr>
                            </m:ctrlPr>
                          </m:sSubPr>
                          <m:e>
                            <m:r>
                              <a:rPr lang="en-US" altLang="zh-CN" sz="2100" i="1">
                                <a:latin typeface="Cambria Math" panose="02040503050406030204" pitchFamily="18" charset="0"/>
                              </a:rPr>
                              <m:t>−</m:t>
                            </m:r>
                            <m:r>
                              <m:rPr>
                                <m:sty m:val="p"/>
                              </m:rPr>
                              <a:rPr lang="en-US" altLang="zh-CN" sz="2100">
                                <a:latin typeface="Cambria Math" panose="02040503050406030204" pitchFamily="18" charset="0"/>
                              </a:rPr>
                              <m:t>b</m:t>
                            </m:r>
                          </m:e>
                          <m:sub>
                            <m:r>
                              <a:rPr lang="en-US" altLang="zh-CN" sz="2100">
                                <a:latin typeface="Cambria Math" panose="02040503050406030204" pitchFamily="18" charset="0"/>
                              </a:rPr>
                              <m:t>1</m:t>
                            </m:r>
                          </m:sub>
                        </m:sSub>
                      </m:e>
                    </m:d>
                  </m:oMath>
                </a14:m>
                <a:r>
                  <a:rPr lang="en-US" altLang="zh-CN" sz="2100" dirty="0"/>
                  <a:t> </a:t>
                </a:r>
                <a14:m>
                  <m:oMath xmlns:m="http://schemas.openxmlformats.org/officeDocument/2006/math">
                    <m:r>
                      <a:rPr lang="en-US" altLang="zh-CN" sz="2100" i="1">
                        <a:latin typeface="Cambria Math" panose="02040503050406030204" pitchFamily="18" charset="0"/>
                      </a:rPr>
                      <m:t>−</m:t>
                    </m:r>
                    <m:sSub>
                      <m:sSubPr>
                        <m:ctrlPr>
                          <a:rPr lang="zh-CN" altLang="zh-CN" sz="2100" i="1">
                            <a:latin typeface="Cambria Math" panose="02040503050406030204" pitchFamily="18" charset="0"/>
                          </a:rPr>
                        </m:ctrlPr>
                      </m:sSubPr>
                      <m:e>
                        <m:r>
                          <a:rPr lang="en-US" altLang="zh-CN" sz="2100" i="1">
                            <a:latin typeface="Cambria Math" panose="02040503050406030204" pitchFamily="18" charset="0"/>
                          </a:rPr>
                          <m:t>𝑆</m:t>
                        </m:r>
                      </m:e>
                      <m:sub>
                        <m:r>
                          <a:rPr lang="en-US" altLang="zh-CN" sz="2100" i="1">
                            <a:latin typeface="Cambria Math" panose="02040503050406030204" pitchFamily="18" charset="0"/>
                          </a:rPr>
                          <m:t>𝑚𝑖𝑛</m:t>
                        </m:r>
                      </m:sub>
                    </m:sSub>
                    <m:sSup>
                      <m:sSupPr>
                        <m:ctrlPr>
                          <a:rPr lang="zh-CN" altLang="zh-CN" sz="2100" i="1">
                            <a:latin typeface="Cambria Math" panose="02040503050406030204" pitchFamily="18" charset="0"/>
                          </a:rPr>
                        </m:ctrlPr>
                      </m:sSupPr>
                      <m:e>
                        <m:r>
                          <m:rPr>
                            <m:sty m:val="p"/>
                          </m:rPr>
                          <a:rPr lang="en-US" altLang="zh-CN" sz="2100">
                            <a:latin typeface="Cambria Math" panose="02040503050406030204" pitchFamily="18" charset="0"/>
                          </a:rPr>
                          <m:t>e</m:t>
                        </m:r>
                      </m:e>
                      <m:sup>
                        <m:r>
                          <a:rPr lang="en-US" altLang="zh-CN" sz="2100" i="1">
                            <a:latin typeface="Cambria Math" panose="02040503050406030204" pitchFamily="18" charset="0"/>
                          </a:rPr>
                          <m:t>−</m:t>
                        </m:r>
                        <m:r>
                          <m:rPr>
                            <m:sty m:val="p"/>
                          </m:rPr>
                          <a:rPr lang="en-US" altLang="zh-CN" sz="2100">
                            <a:latin typeface="Cambria Math" panose="02040503050406030204" pitchFamily="18" charset="0"/>
                          </a:rPr>
                          <m:t>r</m:t>
                        </m:r>
                        <m:d>
                          <m:dPr>
                            <m:ctrlPr>
                              <a:rPr lang="zh-CN" altLang="zh-CN" sz="2100" i="1">
                                <a:latin typeface="Cambria Math" panose="02040503050406030204" pitchFamily="18" charset="0"/>
                              </a:rPr>
                            </m:ctrlPr>
                          </m:dPr>
                          <m:e>
                            <m:r>
                              <m:rPr>
                                <m:sty m:val="p"/>
                              </m:rPr>
                              <a:rPr lang="en-US" altLang="zh-CN" sz="2100">
                                <a:latin typeface="Cambria Math" panose="02040503050406030204" pitchFamily="18" charset="0"/>
                              </a:rPr>
                              <m:t>T</m:t>
                            </m:r>
                            <m:r>
                              <a:rPr lang="en-US" altLang="zh-CN" sz="2100" i="1">
                                <a:latin typeface="Cambria Math" panose="02040503050406030204" pitchFamily="18" charset="0"/>
                              </a:rPr>
                              <m:t>−</m:t>
                            </m:r>
                            <m:r>
                              <m:rPr>
                                <m:sty m:val="p"/>
                              </m:rPr>
                              <a:rPr lang="en-US" altLang="zh-CN" sz="2100">
                                <a:latin typeface="Cambria Math" panose="02040503050406030204" pitchFamily="18" charset="0"/>
                              </a:rPr>
                              <m:t>t</m:t>
                            </m:r>
                          </m:e>
                        </m:d>
                      </m:sup>
                    </m:sSup>
                    <m:d>
                      <m:dPr>
                        <m:begChr m:val="["/>
                        <m:endChr m:val="]"/>
                        <m:ctrlPr>
                          <a:rPr lang="zh-CN" altLang="zh-CN" sz="2100" i="1">
                            <a:latin typeface="Cambria Math" panose="02040503050406030204" pitchFamily="18" charset="0"/>
                          </a:rPr>
                        </m:ctrlPr>
                      </m:dPr>
                      <m:e>
                        <m:r>
                          <m:rPr>
                            <m:sty m:val="p"/>
                          </m:rPr>
                          <a:rPr lang="en-US" altLang="zh-CN" sz="2100">
                            <a:latin typeface="Cambria Math" panose="02040503050406030204" pitchFamily="18" charset="0"/>
                          </a:rPr>
                          <m:t>N</m:t>
                        </m:r>
                        <m:d>
                          <m:dPr>
                            <m:ctrlPr>
                              <a:rPr lang="zh-CN" altLang="zh-CN" sz="2100" i="1">
                                <a:latin typeface="Cambria Math" panose="02040503050406030204" pitchFamily="18" charset="0"/>
                              </a:rPr>
                            </m:ctrlPr>
                          </m:dPr>
                          <m:e>
                            <m:sSub>
                              <m:sSubPr>
                                <m:ctrlPr>
                                  <a:rPr lang="zh-CN" altLang="zh-CN" sz="2100" i="1">
                                    <a:latin typeface="Cambria Math" panose="02040503050406030204" pitchFamily="18" charset="0"/>
                                  </a:rPr>
                                </m:ctrlPr>
                              </m:sSubPr>
                              <m:e>
                                <m:r>
                                  <m:rPr>
                                    <m:sty m:val="p"/>
                                  </m:rPr>
                                  <a:rPr lang="en-US" altLang="zh-CN" sz="2100">
                                    <a:latin typeface="Cambria Math" panose="02040503050406030204" pitchFamily="18" charset="0"/>
                                  </a:rPr>
                                  <m:t>b</m:t>
                                </m:r>
                              </m:e>
                              <m:sub>
                                <m:r>
                                  <a:rPr lang="en-US" altLang="zh-CN" sz="2100">
                                    <a:latin typeface="Cambria Math" panose="02040503050406030204" pitchFamily="18" charset="0"/>
                                  </a:rPr>
                                  <m:t>2</m:t>
                                </m:r>
                              </m:sub>
                            </m:sSub>
                          </m:e>
                        </m:d>
                        <m:r>
                          <a:rPr lang="zh-CN" altLang="en-US" sz="2100" i="1">
                            <a:latin typeface="Cambria Math" panose="02040503050406030204" pitchFamily="18" charset="0"/>
                          </a:rPr>
                          <m:t>−</m:t>
                        </m:r>
                        <m:f>
                          <m:fPr>
                            <m:ctrlPr>
                              <a:rPr lang="zh-CN" altLang="zh-CN" sz="2100" i="1">
                                <a:latin typeface="Cambria Math" panose="02040503050406030204" pitchFamily="18" charset="0"/>
                              </a:rPr>
                            </m:ctrlPr>
                          </m:fPr>
                          <m:num>
                            <m:sSup>
                              <m:sSupPr>
                                <m:ctrlPr>
                                  <a:rPr lang="zh-CN" altLang="zh-CN" sz="2100" i="1">
                                    <a:latin typeface="Cambria Math" panose="02040503050406030204" pitchFamily="18" charset="0"/>
                                  </a:rPr>
                                </m:ctrlPr>
                              </m:sSupPr>
                              <m:e>
                                <m:r>
                                  <a:rPr lang="en-US" altLang="zh-CN" sz="2100" i="1">
                                    <a:latin typeface="Cambria Math" panose="02040503050406030204" pitchFamily="18" charset="0"/>
                                  </a:rPr>
                                  <m:t>𝜎</m:t>
                                </m:r>
                              </m:e>
                              <m:sup>
                                <m:r>
                                  <a:rPr lang="en-US" altLang="zh-CN" sz="2100" i="1">
                                    <a:latin typeface="Cambria Math" panose="02040503050406030204" pitchFamily="18" charset="0"/>
                                  </a:rPr>
                                  <m:t>2</m:t>
                                </m:r>
                              </m:sup>
                            </m:sSup>
                          </m:num>
                          <m:den>
                            <m:r>
                              <a:rPr lang="en-US" altLang="zh-CN" sz="2100" i="1">
                                <a:latin typeface="Cambria Math" panose="02040503050406030204" pitchFamily="18" charset="0"/>
                              </a:rPr>
                              <m:t>2</m:t>
                            </m:r>
                            <m:d>
                              <m:dPr>
                                <m:ctrlPr>
                                  <a:rPr lang="zh-CN" altLang="zh-CN" sz="2100" i="1">
                                    <a:latin typeface="Cambria Math" panose="02040503050406030204" pitchFamily="18" charset="0"/>
                                  </a:rPr>
                                </m:ctrlPr>
                              </m:dPr>
                              <m:e>
                                <m:r>
                                  <a:rPr lang="en-US" altLang="zh-CN" sz="2100" i="1">
                                    <a:latin typeface="Cambria Math" panose="02040503050406030204" pitchFamily="18" charset="0"/>
                                  </a:rPr>
                                  <m:t>𝑟</m:t>
                                </m:r>
                                <m:r>
                                  <a:rPr lang="en-US" altLang="zh-CN" sz="2100" i="1">
                                    <a:latin typeface="Cambria Math" panose="02040503050406030204" pitchFamily="18" charset="0"/>
                                  </a:rPr>
                                  <m:t>−</m:t>
                                </m:r>
                                <m:r>
                                  <a:rPr lang="en-US" altLang="zh-CN" sz="2100" i="1">
                                    <a:latin typeface="Cambria Math" panose="02040503050406030204" pitchFamily="18" charset="0"/>
                                  </a:rPr>
                                  <m:t>𝑞</m:t>
                                </m:r>
                              </m:e>
                            </m:d>
                          </m:den>
                        </m:f>
                        <m:sSup>
                          <m:sSupPr>
                            <m:ctrlPr>
                              <a:rPr lang="zh-CN" altLang="zh-CN" sz="2100" i="1">
                                <a:latin typeface="Cambria Math" panose="02040503050406030204" pitchFamily="18" charset="0"/>
                              </a:rPr>
                            </m:ctrlPr>
                          </m:sSupPr>
                          <m:e>
                            <m:r>
                              <a:rPr lang="en-US" altLang="zh-CN" sz="2100" i="1">
                                <a:latin typeface="Cambria Math" panose="02040503050406030204" pitchFamily="18" charset="0"/>
                              </a:rPr>
                              <m:t>𝑒</m:t>
                            </m:r>
                          </m:e>
                          <m:sup>
                            <m:r>
                              <a:rPr lang="en-US" altLang="zh-CN" sz="2100" i="1">
                                <a:latin typeface="Cambria Math" panose="02040503050406030204" pitchFamily="18" charset="0"/>
                              </a:rPr>
                              <m:t>−</m:t>
                            </m:r>
                            <m:sSub>
                              <m:sSubPr>
                                <m:ctrlPr>
                                  <a:rPr lang="zh-CN" altLang="zh-CN" sz="2100" i="1">
                                    <a:latin typeface="Cambria Math" panose="02040503050406030204" pitchFamily="18" charset="0"/>
                                  </a:rPr>
                                </m:ctrlPr>
                              </m:sSubPr>
                              <m:e>
                                <m:r>
                                  <a:rPr lang="en-US" altLang="zh-CN" sz="2100" i="1">
                                    <a:latin typeface="Cambria Math" panose="02040503050406030204" pitchFamily="18" charset="0"/>
                                  </a:rPr>
                                  <m:t>𝑔</m:t>
                                </m:r>
                              </m:e>
                              <m:sub>
                                <m:r>
                                  <a:rPr lang="en-US" altLang="zh-CN" sz="2100" i="1">
                                    <a:latin typeface="Cambria Math" panose="02040503050406030204" pitchFamily="18" charset="0"/>
                                  </a:rPr>
                                  <m:t>1</m:t>
                                </m:r>
                              </m:sub>
                            </m:sSub>
                          </m:sup>
                        </m:sSup>
                        <m:r>
                          <m:rPr>
                            <m:sty m:val="p"/>
                          </m:rPr>
                          <a:rPr lang="en-US" altLang="zh-CN" sz="2100">
                            <a:latin typeface="Cambria Math" panose="02040503050406030204" pitchFamily="18" charset="0"/>
                          </a:rPr>
                          <m:t>N</m:t>
                        </m:r>
                        <m:d>
                          <m:dPr>
                            <m:ctrlPr>
                              <a:rPr lang="zh-CN" altLang="zh-CN" sz="2100" i="1">
                                <a:latin typeface="Cambria Math" panose="02040503050406030204" pitchFamily="18" charset="0"/>
                              </a:rPr>
                            </m:ctrlPr>
                          </m:dPr>
                          <m:e>
                            <m:sSub>
                              <m:sSubPr>
                                <m:ctrlPr>
                                  <a:rPr lang="zh-CN" altLang="zh-CN" sz="2100" i="1">
                                    <a:latin typeface="Cambria Math" panose="02040503050406030204" pitchFamily="18" charset="0"/>
                                  </a:rPr>
                                </m:ctrlPr>
                              </m:sSubPr>
                              <m:e>
                                <m:r>
                                  <a:rPr lang="en-US" altLang="zh-CN" sz="2100" i="1">
                                    <a:latin typeface="Cambria Math" panose="02040503050406030204" pitchFamily="18" charset="0"/>
                                  </a:rPr>
                                  <m:t>−</m:t>
                                </m:r>
                                <m:r>
                                  <m:rPr>
                                    <m:sty m:val="p"/>
                                  </m:rPr>
                                  <a:rPr lang="en-US" altLang="zh-CN" sz="2100">
                                    <a:latin typeface="Cambria Math" panose="02040503050406030204" pitchFamily="18" charset="0"/>
                                  </a:rPr>
                                  <m:t>b</m:t>
                                </m:r>
                              </m:e>
                              <m:sub>
                                <m:r>
                                  <a:rPr lang="en-US" altLang="zh-CN" sz="2100">
                                    <a:latin typeface="Cambria Math" panose="02040503050406030204" pitchFamily="18" charset="0"/>
                                  </a:rPr>
                                  <m:t>3</m:t>
                                </m:r>
                              </m:sub>
                            </m:sSub>
                          </m:e>
                        </m:d>
                      </m:e>
                    </m:d>
                  </m:oMath>
                </a14:m>
                <a:endParaRPr lang="zh-CN" altLang="zh-CN" sz="2100" dirty="0"/>
              </a:p>
              <a:p>
                <a:pPr marL="0" indent="0">
                  <a:buNone/>
                </a:pPr>
                <a:r>
                  <a:rPr lang="en-US" altLang="zh-CN" sz="2100" dirty="0"/>
                  <a:t>                                                                                         </a:t>
                </a:r>
              </a:p>
              <a:p>
                <a:pPr marL="0" indent="0">
                  <a:buNone/>
                </a:pPr>
                <a:r>
                  <a:rPr lang="en-US" altLang="zh-CN" dirty="0"/>
                  <a:t>     </a:t>
                </a:r>
                <a:r>
                  <a:rPr lang="zh-CN" altLang="zh-CN" dirty="0"/>
                  <a:t>其中，</a:t>
                </a:r>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1</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𝑆</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𝑚𝑖𝑛</m:t>
                                          </m:r>
                                        </m:sub>
                                      </m:sSub>
                                    </m:den>
                                  </m:f>
                                </m:e>
                              </m:d>
                            </m:e>
                          </m:func>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1</m:t>
                          </m:r>
                        </m:sub>
                      </m:sSub>
                      <m:r>
                        <a:rPr lang="en-US" altLang="zh-CN" i="1">
                          <a:latin typeface="Cambria Math" panose="02040503050406030204" pitchFamily="18" charset="0"/>
                        </a:rPr>
                        <m:t>−</m:t>
                      </m:r>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3</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𝑆</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𝑚𝑖𝑛</m:t>
                                          </m:r>
                                        </m:sub>
                                      </m:sSub>
                                    </m:den>
                                  </m:f>
                                </m:e>
                              </m:d>
                            </m:e>
                          </m:func>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1</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a:rPr lang="en-US" altLang="zh-CN" i="1">
                                  <a:latin typeface="Cambria Math" panose="02040503050406030204" pitchFamily="18" charset="0"/>
                                </a:rPr>
                                <m:t>2(</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𝑆</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𝑚𝑖𝑛</m:t>
                                          </m:r>
                                        </m:sub>
                                      </m:sSub>
                                    </m:den>
                                  </m:f>
                                </m:e>
                              </m:d>
                            </m:e>
                          </m:func>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den>
                      </m:f>
                    </m:oMath>
                  </m:oMathPara>
                </a14:m>
                <a:endParaRPr lang="zh-CN" altLang="zh-CN" dirty="0"/>
              </a:p>
              <a:p>
                <a:pPr marL="0" indent="0">
                  <a:buNone/>
                </a:pPr>
                <a:endParaRPr lang="zh-CN" altLang="en-US" sz="2100" dirty="0"/>
              </a:p>
            </p:txBody>
          </p:sp>
        </mc:Choice>
        <mc:Fallback xmlns="">
          <p:sp>
            <p:nvSpPr>
              <p:cNvPr id="3" name="内容占位符 2">
                <a:extLst>
                  <a:ext uri="{FF2B5EF4-FFF2-40B4-BE49-F238E27FC236}">
                    <a16:creationId xmlns:a16="http://schemas.microsoft.com/office/drawing/2014/main" id="{91E6B6AF-2285-4053-94A2-0F655FBFC588}"/>
                  </a:ext>
                </a:extLst>
              </p:cNvPr>
              <p:cNvSpPr>
                <a:spLocks noGrp="1" noRot="1" noChangeAspect="1" noMove="1" noResize="1" noEditPoints="1" noAdjustHandles="1" noChangeArrowheads="1" noChangeShapeType="1" noTextEdit="1"/>
              </p:cNvSpPr>
              <p:nvPr>
                <p:ph idx="1"/>
              </p:nvPr>
            </p:nvSpPr>
            <p:spPr>
              <a:xfrm>
                <a:off x="623392" y="1556792"/>
                <a:ext cx="10873208" cy="4608512"/>
              </a:xfrm>
              <a:blipFill>
                <a:blip r:embed="rId2"/>
                <a:stretch>
                  <a:fillRect l="-56" t="-1984"/>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3EC0EC45-74BD-4106-9805-C8AAA0082315}"/>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788274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E64B11-CFD4-4124-A139-2A22B41E0EEE}"/>
              </a:ext>
            </a:extLst>
          </p:cNvPr>
          <p:cNvSpPr>
            <a:spLocks noGrp="1"/>
          </p:cNvSpPr>
          <p:nvPr>
            <p:ph type="title"/>
          </p:nvPr>
        </p:nvSpPr>
        <p:spPr/>
        <p:txBody>
          <a:bodyPr/>
          <a:lstStyle/>
          <a:p>
            <a:r>
              <a:rPr lang="zh-CN" altLang="zh-CN" dirty="0"/>
              <a:t>浮动行权价看跌期权价格</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21E78C5-495C-418E-B280-5C2E8765AC98}"/>
                  </a:ext>
                </a:extLst>
              </p:cNvPr>
              <p:cNvSpPr>
                <a:spLocks noGrp="1"/>
              </p:cNvSpPr>
              <p:nvPr>
                <p:ph idx="1"/>
              </p:nvPr>
            </p:nvSpPr>
            <p:spPr>
              <a:xfrm>
                <a:off x="609600" y="1340768"/>
                <a:ext cx="10972800" cy="4824536"/>
              </a:xfrm>
            </p:spPr>
            <p:txBody>
              <a:bodyPr>
                <a:normAutofit fontScale="70000" lnSpcReduction="20000"/>
              </a:bodyPr>
              <a:lstStyle/>
              <a:p>
                <a:pPr marL="0" indent="0" algn="ctr">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p</m:t>
                          </m:r>
                        </m:e>
                        <m:sub>
                          <m:r>
                            <m:rPr>
                              <m:sty m:val="p"/>
                            </m:rPr>
                            <a:rPr lang="en-US" altLang="zh-CN">
                              <a:latin typeface="Cambria Math" panose="02040503050406030204" pitchFamily="18" charset="0"/>
                            </a:rPr>
                            <m:t>fl</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r</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d>
                        <m:dPr>
                          <m:begChr m:val="["/>
                          <m:endChr m:val="]"/>
                          <m:ctrlPr>
                            <a:rPr lang="zh-CN" altLang="zh-CN" i="1">
                              <a:latin typeface="Cambria Math" panose="02040503050406030204" pitchFamily="18" charset="0"/>
                            </a:rPr>
                          </m:ctrlPr>
                        </m:dPr>
                        <m:e>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b</m:t>
                                  </m:r>
                                </m:e>
                                <m:sub>
                                  <m:r>
                                    <a:rPr lang="en-US" altLang="zh-CN">
                                      <a:latin typeface="Cambria Math" panose="02040503050406030204" pitchFamily="18" charset="0"/>
                                    </a:rPr>
                                    <m:t>4</m:t>
                                  </m:r>
                                </m:sub>
                              </m:sSub>
                            </m:e>
                          </m:d>
                          <m:r>
                            <a:rPr lang="zh-CN" altLang="en-US" i="1">
                              <a:latin typeface="Cambria Math" panose="02040503050406030204" pitchFamily="18" charset="0"/>
                            </a:rPr>
                            <m:t>−</m:t>
                          </m:r>
                          <m:f>
                            <m:fPr>
                              <m:ctrlPr>
                                <a:rPr lang="zh-CN" altLang="zh-CN" i="1">
                                  <a:latin typeface="Cambria Math" panose="02040503050406030204" pitchFamily="18" charset="0"/>
                                </a:rPr>
                              </m:ctrlPr>
                            </m:fPr>
                            <m:num>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num>
                            <m:den>
                              <m:r>
                                <a:rPr lang="en-US" altLang="zh-CN" i="1">
                                  <a:latin typeface="Cambria Math" panose="02040503050406030204" pitchFamily="18" charset="0"/>
                                </a:rPr>
                                <m:t>2</m:t>
                              </m:r>
                              <m:d>
                                <m:dPr>
                                  <m:ctrlPr>
                                    <a:rPr lang="zh-CN" altLang="zh-CN" i="1">
                                      <a:latin typeface="Cambria Math" panose="02040503050406030204" pitchFamily="18" charset="0"/>
                                    </a:rPr>
                                  </m:ctrlPr>
                                </m:dPr>
                                <m:e>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e>
                              </m:d>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sSub>
                                <m:sSubPr>
                                  <m:ctrlPr>
                                    <a:rPr lang="zh-CN"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2</m:t>
                                  </m:r>
                                </m:sub>
                              </m:sSub>
                            </m:sup>
                          </m:sSup>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m:t>
                                  </m:r>
                                  <m:r>
                                    <m:rPr>
                                      <m:sty m:val="p"/>
                                    </m:rPr>
                                    <a:rPr lang="en-US" altLang="zh-CN">
                                      <a:latin typeface="Cambria Math" panose="02040503050406030204" pitchFamily="18" charset="0"/>
                                    </a:rPr>
                                    <m:t>b</m:t>
                                  </m:r>
                                </m:e>
                                <m:sub>
                                  <m:r>
                                    <a:rPr lang="en-US" altLang="zh-CN">
                                      <a:latin typeface="Cambria Math" panose="02040503050406030204" pitchFamily="18" charset="0"/>
                                    </a:rPr>
                                    <m:t>6</m:t>
                                  </m:r>
                                </m:sub>
                              </m:sSub>
                            </m:e>
                          </m:d>
                        </m:e>
                      </m:d>
                    </m:oMath>
                  </m:oMathPara>
                </a14:m>
                <a:endParaRPr lang="zh-CN" altLang="zh-CN" dirty="0"/>
              </a:p>
              <a:p>
                <a:pPr marL="0" indent="0" algn="ctr">
                  <a:buNone/>
                </a:pPr>
                <a:r>
                  <a:rPr lang="en-US" altLang="zh-CN" dirty="0"/>
                  <a:t>      </a:t>
                </a:r>
                <a14:m>
                  <m:oMath xmlns:m="http://schemas.openxmlformats.org/officeDocument/2006/math">
                    <m:r>
                      <a:rPr lang="en-US" altLang="zh-CN">
                        <a:latin typeface="Cambria Math" panose="02040503050406030204" pitchFamily="18" charset="0"/>
                      </a:rPr>
                      <m:t>+</m:t>
                    </m:r>
                    <m:r>
                      <m:rPr>
                        <m:sty m:val="p"/>
                      </m:rPr>
                      <a:rPr lang="en-US" altLang="zh-CN">
                        <a:latin typeface="Cambria Math" panose="02040503050406030204" pitchFamily="18" charset="0"/>
                      </a:rPr>
                      <m:t>S</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q</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f>
                      <m:fPr>
                        <m:ctrlPr>
                          <a:rPr lang="zh-CN" altLang="zh-CN" i="1">
                            <a:latin typeface="Cambria Math" panose="02040503050406030204" pitchFamily="18" charset="0"/>
                          </a:rPr>
                        </m:ctrlPr>
                      </m:fPr>
                      <m:num>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num>
                      <m:den>
                        <m:r>
                          <a:rPr lang="en-US" altLang="zh-CN" i="1">
                            <a:latin typeface="Cambria Math" panose="02040503050406030204" pitchFamily="18" charset="0"/>
                          </a:rPr>
                          <m:t>2</m:t>
                        </m:r>
                        <m:d>
                          <m:dPr>
                            <m:ctrlPr>
                              <a:rPr lang="zh-CN" altLang="zh-CN" i="1">
                                <a:latin typeface="Cambria Math" panose="02040503050406030204" pitchFamily="18" charset="0"/>
                              </a:rPr>
                            </m:ctrlPr>
                          </m:dPr>
                          <m:e>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e>
                        </m:d>
                      </m:den>
                    </m:f>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m:t>
                            </m:r>
                            <m:r>
                              <m:rPr>
                                <m:sty m:val="p"/>
                              </m:rPr>
                              <a:rPr lang="en-US" altLang="zh-CN">
                                <a:latin typeface="Cambria Math" panose="02040503050406030204" pitchFamily="18" charset="0"/>
                              </a:rPr>
                              <m:t>b</m:t>
                            </m:r>
                          </m:e>
                          <m:sub>
                            <m:r>
                              <a:rPr lang="en-US" altLang="zh-CN">
                                <a:latin typeface="Cambria Math" panose="02040503050406030204" pitchFamily="18" charset="0"/>
                              </a:rPr>
                              <m:t>5</m:t>
                            </m:r>
                          </m:sub>
                        </m:sSub>
                      </m:e>
                    </m:d>
                    <m:r>
                      <a:rPr lang="en-US" altLang="zh-CN" i="1">
                        <a:latin typeface="Cambria Math" panose="02040503050406030204" pitchFamily="18" charset="0"/>
                      </a:rPr>
                      <m:t>−</m:t>
                    </m:r>
                    <m:r>
                      <m:rPr>
                        <m:sty m:val="p"/>
                      </m:rPr>
                      <a:rPr lang="en-US" altLang="zh-CN">
                        <a:latin typeface="Cambria Math" panose="02040503050406030204" pitchFamily="18" charset="0"/>
                      </a:rPr>
                      <m:t>S</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q</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b</m:t>
                            </m:r>
                          </m:e>
                          <m:sub>
                            <m:r>
                              <a:rPr lang="en-US" altLang="zh-CN">
                                <a:latin typeface="Cambria Math" panose="02040503050406030204" pitchFamily="18" charset="0"/>
                              </a:rPr>
                              <m:t>5</m:t>
                            </m:r>
                          </m:sub>
                        </m:sSub>
                      </m:e>
                    </m:d>
                  </m:oMath>
                </a14:m>
                <a:r>
                  <a:rPr lang="en-US" altLang="zh-CN" dirty="0"/>
                  <a:t>   </a:t>
                </a:r>
                <a:endParaRPr lang="zh-CN" altLang="zh-CN" dirty="0"/>
              </a:p>
              <a:p>
                <a:pPr marL="0" indent="0">
                  <a:buNone/>
                </a:pPr>
                <a:r>
                  <a:rPr lang="zh-CN" altLang="zh-CN" dirty="0"/>
                  <a:t>其中，</a:t>
                </a:r>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4</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num>
                                    <m:den>
                                      <m:r>
                                        <a:rPr lang="en-US" altLang="zh-CN" i="1">
                                          <a:latin typeface="Cambria Math" panose="02040503050406030204" pitchFamily="18" charset="0"/>
                                        </a:rPr>
                                        <m:t>𝑆</m:t>
                                      </m:r>
                                    </m:den>
                                  </m:f>
                                </m:e>
                              </m:d>
                            </m:e>
                          </m:func>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5</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4</m:t>
                          </m:r>
                        </m:sub>
                      </m:sSub>
                      <m:r>
                        <a:rPr lang="en-US" altLang="zh-CN" i="1">
                          <a:latin typeface="Cambria Math" panose="02040503050406030204" pitchFamily="18" charset="0"/>
                        </a:rPr>
                        <m:t>−</m:t>
                      </m:r>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6</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num>
                                    <m:den>
                                      <m:r>
                                        <a:rPr lang="en-US" altLang="zh-CN" i="1">
                                          <a:latin typeface="Cambria Math" panose="02040503050406030204" pitchFamily="18" charset="0"/>
                                        </a:rPr>
                                        <m:t>𝑆</m:t>
                                      </m:r>
                                    </m:den>
                                  </m:f>
                                </m:e>
                              </m:d>
                            </m:e>
                          </m:func>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2</m:t>
                          </m:r>
                        </m:sub>
                      </m:sSub>
                      <m:r>
                        <a:rPr lang="en-US" altLang="zh-CN" i="1">
                          <a:latin typeface="Cambria Math" panose="02040503050406030204" pitchFamily="18" charset="0"/>
                        </a:rPr>
                        <m:t>=</m:t>
                      </m:r>
                      <m:f>
                        <m:fPr>
                          <m:ctrlPr>
                            <a:rPr lang="zh-CN" altLang="zh-CN" i="1">
                              <a:latin typeface="Cambria Math" panose="02040503050406030204" pitchFamily="18" charset="0"/>
                            </a:rPr>
                          </m:ctrlPr>
                        </m:fPr>
                        <m:num>
                          <m:func>
                            <m:funcPr>
                              <m:ctrlPr>
                                <a:rPr lang="zh-CN" altLang="zh-CN" i="1">
                                  <a:latin typeface="Cambria Math" panose="02040503050406030204" pitchFamily="18" charset="0"/>
                                </a:rPr>
                              </m:ctrlPr>
                            </m:funcPr>
                            <m:fName>
                              <m:r>
                                <a:rPr lang="en-US" altLang="zh-CN" i="1">
                                  <a:latin typeface="Cambria Math" panose="02040503050406030204" pitchFamily="18" charset="0"/>
                                </a:rPr>
                                <m:t>2(</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m:rPr>
                                  <m:sty m:val="p"/>
                                </m:rPr>
                                <a:rPr lang="en-US" altLang="zh-CN">
                                  <a:latin typeface="Cambria Math" panose="02040503050406030204" pitchFamily="18" charset="0"/>
                                </a:rPr>
                                <m:t>ln</m:t>
                              </m:r>
                            </m:fName>
                            <m:e>
                              <m:d>
                                <m:dPr>
                                  <m:ctrlPr>
                                    <a:rPr lang="zh-CN" altLang="zh-CN" i="1">
                                      <a:latin typeface="Cambria Math" panose="02040503050406030204" pitchFamily="18" charset="0"/>
                                    </a:rPr>
                                  </m:ctrlPr>
                                </m:dPr>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num>
                                    <m:den>
                                      <m:r>
                                        <a:rPr lang="en-US" altLang="zh-CN" i="1">
                                          <a:latin typeface="Cambria Math" panose="02040503050406030204" pitchFamily="18" charset="0"/>
                                        </a:rPr>
                                        <m:t>𝑆</m:t>
                                      </m:r>
                                    </m:den>
                                  </m:f>
                                </m:e>
                              </m:d>
                            </m:e>
                          </m:func>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den>
                      </m:f>
                    </m:oMath>
                  </m:oMathPara>
                </a14:m>
                <a:endParaRPr lang="zh-CN" altLang="zh-CN" dirty="0"/>
              </a:p>
              <a:p>
                <a:endParaRPr lang="zh-CN" altLang="en-US" dirty="0"/>
              </a:p>
            </p:txBody>
          </p:sp>
        </mc:Choice>
        <mc:Fallback xmlns="">
          <p:sp>
            <p:nvSpPr>
              <p:cNvPr id="3" name="内容占位符 2">
                <a:extLst>
                  <a:ext uri="{FF2B5EF4-FFF2-40B4-BE49-F238E27FC236}">
                    <a16:creationId xmlns:a16="http://schemas.microsoft.com/office/drawing/2014/main" id="{A21E78C5-495C-418E-B280-5C2E8765AC98}"/>
                  </a:ext>
                </a:extLst>
              </p:cNvPr>
              <p:cNvSpPr>
                <a:spLocks noGrp="1" noRot="1" noChangeAspect="1" noMove="1" noResize="1" noEditPoints="1" noAdjustHandles="1" noChangeArrowheads="1" noChangeShapeType="1" noTextEdit="1"/>
              </p:cNvSpPr>
              <p:nvPr>
                <p:ph idx="1"/>
              </p:nvPr>
            </p:nvSpPr>
            <p:spPr>
              <a:xfrm>
                <a:off x="609600" y="1340768"/>
                <a:ext cx="10972800" cy="4824536"/>
              </a:xfrm>
              <a:blipFill>
                <a:blip r:embed="rId2"/>
                <a:stretch>
                  <a:fillRect l="-667"/>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F98EE6CA-2EDC-405F-93FB-69944704E01A}"/>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000710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F1D045-3398-4EEC-8869-0FF554149C7E}"/>
              </a:ext>
            </a:extLst>
          </p:cNvPr>
          <p:cNvSpPr>
            <a:spLocks noGrp="1"/>
          </p:cNvSpPr>
          <p:nvPr>
            <p:ph type="title"/>
          </p:nvPr>
        </p:nvSpPr>
        <p:spPr/>
        <p:txBody>
          <a:bodyPr/>
          <a:lstStyle/>
          <a:p>
            <a:r>
              <a:rPr lang="zh-CN" altLang="zh-CN" dirty="0"/>
              <a:t>固定行权价期权价格</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9E7F285-F0A7-4FA5-A002-C32B6CB866C0}"/>
                  </a:ext>
                </a:extLst>
              </p:cNvPr>
              <p:cNvSpPr>
                <a:spLocks noGrp="1"/>
              </p:cNvSpPr>
              <p:nvPr>
                <p:ph idx="1"/>
              </p:nvPr>
            </p:nvSpPr>
            <p:spPr/>
            <p:txBody>
              <a:bodyPr/>
              <a:lstStyle/>
              <a:p>
                <a:r>
                  <a:rPr lang="zh-CN" altLang="en-US" dirty="0"/>
                  <a:t>看涨期权</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𝑓𝑖𝑥</m:t>
                        </m:r>
                      </m:sub>
                    </m:sSub>
                    <m:r>
                      <a:rPr lang="en-US" altLang="zh-CN"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𝑝</m:t>
                        </m:r>
                      </m:e>
                      <m:sub>
                        <m:r>
                          <a:rPr lang="en-US" altLang="zh-CN" i="1">
                            <a:latin typeface="Cambria Math" panose="02040503050406030204" pitchFamily="18" charset="0"/>
                          </a:rPr>
                          <m:t>𝑓𝑙</m:t>
                        </m:r>
                      </m:sub>
                      <m:sup>
                        <m:r>
                          <a:rPr lang="en-US" altLang="zh-CN" i="1">
                            <a:latin typeface="Cambria Math" panose="02040503050406030204" pitchFamily="18" charset="0"/>
                          </a:rPr>
                          <m:t>∗</m:t>
                        </m:r>
                      </m:sup>
                    </m:sSubSup>
                    <m:r>
                      <a:rPr lang="en-US" altLang="zh-CN" i="1">
                        <a:latin typeface="Cambria Math" panose="02040503050406030204" pitchFamily="18" charset="0"/>
                      </a:rPr>
                      <m:t>+</m:t>
                    </m:r>
                    <m:r>
                      <m:rPr>
                        <m:sty m:val="p"/>
                      </m:rPr>
                      <a:rPr lang="en-US" altLang="zh-CN">
                        <a:latin typeface="Cambria Math" panose="02040503050406030204" pitchFamily="18" charset="0"/>
                      </a:rPr>
                      <m:t>S</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q</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r>
                      <a:rPr lang="en-US" altLang="zh-CN" i="1">
                        <a:latin typeface="Cambria Math" panose="02040503050406030204" pitchFamily="18" charset="0"/>
                      </a:rPr>
                      <m:t>−</m:t>
                    </m:r>
                    <m:r>
                      <m:rPr>
                        <m:sty m:val="p"/>
                      </m:rPr>
                      <a:rPr lang="en-US" altLang="zh-CN">
                        <a:latin typeface="Cambria Math" panose="02040503050406030204" pitchFamily="18" charset="0"/>
                      </a:rPr>
                      <m:t>K</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r</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oMath>
                </a14:m>
                <a:r>
                  <a:rPr lang="en-US" altLang="zh-CN" dirty="0"/>
                  <a:t>   </a:t>
                </a:r>
                <a:endParaRPr lang="zh-CN" altLang="zh-CN" dirty="0"/>
              </a:p>
              <a:p>
                <a:pPr marL="245269" lvl="1" indent="0">
                  <a:buNone/>
                </a:pPr>
                <a:r>
                  <a:rPr lang="zh-CN" altLang="zh-CN" dirty="0"/>
                  <a:t>其中</a:t>
                </a:r>
                <a:r>
                  <a:rPr lang="en-US" altLang="zh-CN" dirty="0"/>
                  <a:t>, </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𝑝</m:t>
                        </m:r>
                      </m:e>
                      <m:sub>
                        <m:r>
                          <a:rPr lang="en-US" altLang="zh-CN" i="1">
                            <a:latin typeface="Cambria Math" panose="02040503050406030204" pitchFamily="18" charset="0"/>
                          </a:rPr>
                          <m:t>𝑓𝑙</m:t>
                        </m:r>
                      </m:sub>
                      <m:sup>
                        <m:r>
                          <a:rPr lang="en-US" altLang="zh-CN" i="1">
                            <a:latin typeface="Cambria Math" panose="02040503050406030204" pitchFamily="18" charset="0"/>
                          </a:rPr>
                          <m:t>∗</m:t>
                        </m:r>
                      </m:sup>
                    </m:sSubSup>
                  </m:oMath>
                </a14:m>
                <a:r>
                  <a:rPr lang="zh-CN" altLang="zh-CN" dirty="0"/>
                  <a:t>表示用</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up>
                        <m:r>
                          <a:rPr lang="en-US" altLang="zh-CN" i="1">
                            <a:latin typeface="Cambria Math" panose="02040503050406030204" pitchFamily="18" charset="0"/>
                          </a:rPr>
                          <m:t>∗</m:t>
                        </m:r>
                      </m:sup>
                    </m:sSubSup>
                    <m:r>
                      <a:rPr lang="en-US" altLang="zh-CN" i="1">
                        <a:latin typeface="Cambria Math" panose="02040503050406030204" pitchFamily="18" charset="0"/>
                      </a:rPr>
                      <m:t>=</m:t>
                    </m:r>
                    <m:r>
                      <a:rPr lang="en-US" altLang="zh-CN" i="1">
                        <a:latin typeface="Cambria Math" panose="02040503050406030204" pitchFamily="18" charset="0"/>
                      </a:rPr>
                      <m:t>𝑚𝑎𝑥</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r>
                          <a:rPr lang="en-US" altLang="zh-CN" i="1">
                            <a:latin typeface="Cambria Math" panose="02040503050406030204" pitchFamily="18" charset="0"/>
                          </a:rPr>
                          <m:t>,</m:t>
                        </m:r>
                        <m:r>
                          <a:rPr lang="en-US" altLang="zh-CN" i="1">
                            <a:latin typeface="Cambria Math" panose="02040503050406030204" pitchFamily="18" charset="0"/>
                          </a:rPr>
                          <m:t>𝐾</m:t>
                        </m:r>
                      </m:e>
                    </m:d>
                  </m:oMath>
                </a14:m>
                <a:r>
                  <a:rPr lang="zh-CN" altLang="zh-CN" dirty="0"/>
                  <a:t>代替</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p</m:t>
                        </m:r>
                      </m:e>
                      <m:sub>
                        <m:r>
                          <m:rPr>
                            <m:sty m:val="p"/>
                          </m:rPr>
                          <a:rPr lang="en-US" altLang="zh-CN">
                            <a:latin typeface="Cambria Math" panose="02040503050406030204" pitchFamily="18" charset="0"/>
                          </a:rPr>
                          <m:t>fl</m:t>
                        </m:r>
                      </m:sub>
                    </m:sSub>
                  </m:oMath>
                </a14:m>
                <a:r>
                  <a:rPr lang="zh-CN" altLang="zh-CN" dirty="0"/>
                  <a:t>中的</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𝑚𝑎𝑥</m:t>
                        </m:r>
                      </m:sub>
                    </m:sSub>
                  </m:oMath>
                </a14:m>
                <a:r>
                  <a:rPr lang="zh-CN" altLang="zh-CN" dirty="0"/>
                  <a:t>时的浮动行权价看跌期权价格。</a:t>
                </a:r>
              </a:p>
              <a:p>
                <a:r>
                  <a:rPr lang="zh-CN" altLang="en-US" dirty="0"/>
                  <a:t>看跌</a:t>
                </a:r>
                <a14:m>
                  <m:oMath xmlns:m="http://schemas.openxmlformats.org/officeDocument/2006/math">
                    <m:r>
                      <a:rPr lang="zh-CN" altLang="en-US" i="1">
                        <a:latin typeface="Cambria Math" panose="02040503050406030204" pitchFamily="18" charset="0"/>
                      </a:rPr>
                      <m:t>期权</m:t>
                    </m:r>
                    <m:sSub>
                      <m:sSubPr>
                        <m:ctrlPr>
                          <a:rPr lang="zh-CN" altLang="zh-CN" i="1">
                            <a:latin typeface="Cambria Math" panose="02040503050406030204" pitchFamily="18" charset="0"/>
                          </a:rPr>
                        </m:ctrlPr>
                      </m:sSubPr>
                      <m:e>
                        <m:r>
                          <a:rPr lang="en-US" altLang="zh-CN" i="1">
                            <a:latin typeface="Cambria Math" panose="02040503050406030204" pitchFamily="18" charset="0"/>
                          </a:rPr>
                          <m:t>𝑝</m:t>
                        </m:r>
                      </m:e>
                      <m:sub>
                        <m:r>
                          <a:rPr lang="en-US" altLang="zh-CN" i="1">
                            <a:latin typeface="Cambria Math" panose="02040503050406030204" pitchFamily="18" charset="0"/>
                          </a:rPr>
                          <m:t>𝑓𝑖𝑥</m:t>
                        </m:r>
                      </m:sub>
                    </m:sSub>
                    <m:r>
                      <a:rPr lang="en-US" altLang="zh-CN"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𝑐</m:t>
                        </m:r>
                      </m:e>
                      <m:sub>
                        <m:r>
                          <a:rPr lang="en-US" altLang="zh-CN" i="1">
                            <a:latin typeface="Cambria Math" panose="02040503050406030204" pitchFamily="18" charset="0"/>
                          </a:rPr>
                          <m:t>𝑓𝑙</m:t>
                        </m:r>
                      </m:sub>
                      <m:sup>
                        <m:r>
                          <a:rPr lang="en-US" altLang="zh-CN" i="1">
                            <a:latin typeface="Cambria Math" panose="02040503050406030204" pitchFamily="18" charset="0"/>
                          </a:rPr>
                          <m:t>∗</m:t>
                        </m:r>
                      </m:sup>
                    </m:sSubSup>
                    <m:r>
                      <a:rPr lang="en-US" altLang="zh-CN" i="1">
                        <a:latin typeface="Cambria Math" panose="02040503050406030204" pitchFamily="18" charset="0"/>
                      </a:rPr>
                      <m:t>+</m:t>
                    </m:r>
                    <m:r>
                      <m:rPr>
                        <m:sty m:val="p"/>
                      </m:rPr>
                      <a:rPr lang="en-US" altLang="zh-CN">
                        <a:latin typeface="Cambria Math" panose="02040503050406030204" pitchFamily="18" charset="0"/>
                      </a:rPr>
                      <m:t>K</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r</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r>
                      <a:rPr lang="en-US" altLang="zh-CN" i="1">
                        <a:latin typeface="Cambria Math" panose="02040503050406030204" pitchFamily="18" charset="0"/>
                      </a:rPr>
                      <m:t>−</m:t>
                    </m:r>
                    <m:r>
                      <m:rPr>
                        <m:sty m:val="p"/>
                      </m:rPr>
                      <a:rPr lang="en-US" altLang="zh-CN">
                        <a:latin typeface="Cambria Math" panose="02040503050406030204" pitchFamily="18" charset="0"/>
                      </a:rPr>
                      <m:t>S</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m:rPr>
                            <m:sty m:val="p"/>
                          </m:rPr>
                          <a:rPr lang="en-US" altLang="zh-CN">
                            <a:latin typeface="Cambria Math" panose="02040503050406030204" pitchFamily="18" charset="0"/>
                          </a:rPr>
                          <m:t>q</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T</m:t>
                            </m:r>
                            <m:r>
                              <a:rPr lang="en-US" altLang="zh-CN" i="1">
                                <a:latin typeface="Cambria Math" panose="02040503050406030204" pitchFamily="18" charset="0"/>
                              </a:rPr>
                              <m:t>−</m:t>
                            </m:r>
                            <m:r>
                              <m:rPr>
                                <m:sty m:val="p"/>
                              </m:rPr>
                              <a:rPr lang="en-US" altLang="zh-CN">
                                <a:latin typeface="Cambria Math" panose="02040503050406030204" pitchFamily="18" charset="0"/>
                              </a:rPr>
                              <m:t>t</m:t>
                            </m:r>
                          </m:e>
                        </m:d>
                      </m:sup>
                    </m:sSup>
                  </m:oMath>
                </a14:m>
                <a:r>
                  <a:rPr lang="en-US" altLang="zh-CN" dirty="0"/>
                  <a:t>   </a:t>
                </a:r>
                <a:endParaRPr lang="zh-CN" altLang="zh-CN" dirty="0"/>
              </a:p>
              <a:p>
                <a:pPr marL="245269" lvl="1" indent="0">
                  <a:buNone/>
                </a:pPr>
                <a:r>
                  <a:rPr lang="zh-CN" altLang="zh-CN" dirty="0"/>
                  <a:t>其中</a:t>
                </a:r>
                <a:r>
                  <a:rPr lang="en-US" altLang="zh-CN" dirty="0"/>
                  <a:t>, </a:t>
                </a:r>
                <a14:m>
                  <m:oMath xmlns:m="http://schemas.openxmlformats.org/officeDocument/2006/math">
                    <m:sSubSup>
                      <m:sSubSupPr>
                        <m:ctrlPr>
                          <a:rPr lang="zh-CN" altLang="zh-CN" i="1">
                            <a:latin typeface="Cambria Math" panose="02040503050406030204" pitchFamily="18" charset="0"/>
                          </a:rPr>
                        </m:ctrlPr>
                      </m:sSubSupPr>
                      <m:e>
                        <m:r>
                          <m:rPr>
                            <m:sty m:val="p"/>
                          </m:rPr>
                          <a:rPr lang="en-US" altLang="zh-CN">
                            <a:latin typeface="Cambria Math" panose="02040503050406030204" pitchFamily="18" charset="0"/>
                          </a:rPr>
                          <m:t>c</m:t>
                        </m:r>
                      </m:e>
                      <m:sub>
                        <m:r>
                          <m:rPr>
                            <m:sty m:val="p"/>
                          </m:rPr>
                          <a:rPr lang="en-US" altLang="zh-CN">
                            <a:latin typeface="Cambria Math" panose="02040503050406030204" pitchFamily="18" charset="0"/>
                          </a:rPr>
                          <m:t>fl</m:t>
                        </m:r>
                      </m:sub>
                      <m:sup>
                        <m:r>
                          <a:rPr lang="en-US" altLang="zh-CN" i="1">
                            <a:latin typeface="Cambria Math" panose="02040503050406030204" pitchFamily="18" charset="0"/>
                          </a:rPr>
                          <m:t>∗</m:t>
                        </m:r>
                      </m:sup>
                    </m:sSubSup>
                  </m:oMath>
                </a14:m>
                <a:r>
                  <a:rPr lang="zh-CN" altLang="zh-CN" dirty="0"/>
                  <a:t>表示用</a:t>
                </a:r>
                <a14:m>
                  <m:oMath xmlns:m="http://schemas.openxmlformats.org/officeDocument/2006/math">
                    <m:sSubSup>
                      <m:sSubSupPr>
                        <m:ctrlPr>
                          <a:rPr lang="zh-CN" altLang="zh-CN" i="1">
                            <a:latin typeface="Cambria Math" panose="02040503050406030204" pitchFamily="18" charset="0"/>
                          </a:rPr>
                        </m:ctrlPr>
                      </m:sSubSupPr>
                      <m:e>
                        <m:r>
                          <m:rPr>
                            <m:sty m:val="p"/>
                          </m:rPr>
                          <a:rPr lang="en-US" altLang="zh-CN">
                            <a:latin typeface="Cambria Math" panose="02040503050406030204" pitchFamily="18" charset="0"/>
                          </a:rPr>
                          <m:t>S</m:t>
                        </m:r>
                      </m:e>
                      <m:sub>
                        <m:r>
                          <m:rPr>
                            <m:sty m:val="p"/>
                          </m:rPr>
                          <a:rPr lang="en-US" altLang="zh-CN">
                            <a:latin typeface="Cambria Math" panose="02040503050406030204" pitchFamily="18" charset="0"/>
                          </a:rPr>
                          <m:t>min</m:t>
                        </m:r>
                      </m:sub>
                      <m:sup>
                        <m:r>
                          <a:rPr lang="en-US" altLang="zh-CN" i="1">
                            <a:latin typeface="Cambria Math" panose="02040503050406030204" pitchFamily="18" charset="0"/>
                          </a:rPr>
                          <m:t>∗</m:t>
                        </m:r>
                      </m:sup>
                    </m:sSubSup>
                    <m:r>
                      <a:rPr lang="en-US" altLang="zh-CN">
                        <a:latin typeface="Cambria Math" panose="02040503050406030204" pitchFamily="18" charset="0"/>
                      </a:rPr>
                      <m:t>=</m:t>
                    </m:r>
                    <m:r>
                      <m:rPr>
                        <m:sty m:val="p"/>
                      </m:rPr>
                      <a:rPr lang="en-US" altLang="zh-CN">
                        <a:latin typeface="Cambria Math" panose="02040503050406030204" pitchFamily="18" charset="0"/>
                      </a:rPr>
                      <m:t>min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m:rPr>
                                <m:sty m:val="p"/>
                              </m:rPr>
                              <a:rPr lang="en-US" altLang="zh-CN">
                                <a:latin typeface="Cambria Math" panose="02040503050406030204" pitchFamily="18" charset="0"/>
                              </a:rPr>
                              <m:t>min</m:t>
                            </m:r>
                          </m:sub>
                        </m:sSub>
                        <m:r>
                          <a:rPr lang="en-US" altLang="zh-CN">
                            <a:latin typeface="Cambria Math" panose="02040503050406030204" pitchFamily="18" charset="0"/>
                          </a:rPr>
                          <m:t>,</m:t>
                        </m:r>
                        <m:r>
                          <m:rPr>
                            <m:sty m:val="p"/>
                          </m:rPr>
                          <a:rPr lang="en-US" altLang="zh-CN">
                            <a:latin typeface="Cambria Math" panose="02040503050406030204" pitchFamily="18" charset="0"/>
                          </a:rPr>
                          <m:t>K</m:t>
                        </m:r>
                      </m:e>
                    </m:d>
                  </m:oMath>
                </a14:m>
                <a:r>
                  <a:rPr lang="zh-CN" altLang="zh-CN" dirty="0"/>
                  <a:t>代替</a:t>
                </a:r>
                <a14:m>
                  <m:oMath xmlns:m="http://schemas.openxmlformats.org/officeDocument/2006/math">
                    <m:sSub>
                      <m:sSubPr>
                        <m:ctrlPr>
                          <a:rPr lang="zh-CN" altLang="zh-CN" sz="1800" i="1">
                            <a:latin typeface="Cambria Math" panose="02040503050406030204" pitchFamily="18" charset="0"/>
                          </a:rPr>
                        </m:ctrlPr>
                      </m:sSubPr>
                      <m:e>
                        <m:r>
                          <m:rPr>
                            <m:sty m:val="p"/>
                          </m:rPr>
                          <a:rPr lang="en-US" altLang="zh-CN" sz="1800">
                            <a:latin typeface="Cambria Math" panose="02040503050406030204" pitchFamily="18" charset="0"/>
                          </a:rPr>
                          <m:t>c</m:t>
                        </m:r>
                      </m:e>
                      <m:sub>
                        <m:r>
                          <m:rPr>
                            <m:sty m:val="p"/>
                          </m:rPr>
                          <a:rPr lang="en-US" altLang="zh-CN" sz="1800">
                            <a:latin typeface="Cambria Math" panose="02040503050406030204" pitchFamily="18" charset="0"/>
                          </a:rPr>
                          <m:t>fl</m:t>
                        </m:r>
                      </m:sub>
                    </m:sSub>
                  </m:oMath>
                </a14:m>
                <a:r>
                  <a:rPr lang="zh-CN" altLang="zh-CN" dirty="0"/>
                  <a:t>中的</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m:rPr>
                            <m:sty m:val="p"/>
                          </m:rPr>
                          <a:rPr lang="en-US" altLang="zh-CN">
                            <a:latin typeface="Cambria Math" panose="02040503050406030204" pitchFamily="18" charset="0"/>
                          </a:rPr>
                          <m:t>min</m:t>
                        </m:r>
                      </m:sub>
                    </m:sSub>
                  </m:oMath>
                </a14:m>
                <a:r>
                  <a:rPr lang="zh-CN" altLang="zh-CN" dirty="0"/>
                  <a:t>时的浮动行权价看涨期权价格。</a:t>
                </a:r>
              </a:p>
              <a:p>
                <a:endParaRPr lang="zh-CN" altLang="en-US" dirty="0"/>
              </a:p>
            </p:txBody>
          </p:sp>
        </mc:Choice>
        <mc:Fallback xmlns="">
          <p:sp>
            <p:nvSpPr>
              <p:cNvPr id="3" name="内容占位符 2">
                <a:extLst>
                  <a:ext uri="{FF2B5EF4-FFF2-40B4-BE49-F238E27FC236}">
                    <a16:creationId xmlns:a16="http://schemas.microsoft.com/office/drawing/2014/main" id="{19E7F285-F0A7-4FA5-A002-C32B6CB866C0}"/>
                  </a:ext>
                </a:extLst>
              </p:cNvPr>
              <p:cNvSpPr>
                <a:spLocks noGrp="1" noRot="1" noChangeAspect="1" noMove="1" noResize="1" noEditPoints="1" noAdjustHandles="1" noChangeArrowheads="1" noChangeShapeType="1" noTextEdit="1"/>
              </p:cNvSpPr>
              <p:nvPr>
                <p:ph idx="1"/>
              </p:nvPr>
            </p:nvSpPr>
            <p:spPr>
              <a:blipFill>
                <a:blip r:embed="rId2"/>
                <a:stretch>
                  <a:fillRect l="-444" t="-808"/>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C8E71EBF-7AF3-4187-A174-02894DC9A346}"/>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946427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a:t>呐喊期权</a:t>
            </a:r>
          </a:p>
        </p:txBody>
      </p:sp>
      <p:sp>
        <p:nvSpPr>
          <p:cNvPr id="3" name="文本占位符 2"/>
          <p:cNvSpPr>
            <a:spLocks noGrp="1"/>
          </p:cNvSpPr>
          <p:nvPr>
            <p:ph idx="1"/>
          </p:nvPr>
        </p:nvSpPr>
        <p:spPr/>
        <p:txBody>
          <a:bodyPr/>
          <a:lstStyle/>
          <a:p>
            <a:r>
              <a:rPr lang="zh-CN" altLang="en-US" sz="2800" dirty="0"/>
              <a:t>呐喊期权允许投资者在期权价格处于有利位置时执行一次“呐喊”，最终的回报将等于以下两者中的较大值</a:t>
            </a:r>
            <a:endParaRPr lang="en-US" altLang="zh-CN" sz="2800" dirty="0"/>
          </a:p>
          <a:p>
            <a:pPr lvl="1" eaLnBrk="1" hangingPunct="1">
              <a:lnSpc>
                <a:spcPct val="90000"/>
              </a:lnSpc>
            </a:pPr>
            <a:r>
              <a:rPr lang="zh-CN" altLang="en-US" sz="2400" dirty="0">
                <a:ea typeface="楷体" pitchFamily="49" charset="-122"/>
                <a:cs typeface="Arial" charset="0"/>
              </a:rPr>
              <a:t>普通期权的回报</a:t>
            </a:r>
            <a:r>
              <a:rPr lang="en-US" altLang="zh-CN" sz="2400" dirty="0">
                <a:ea typeface="楷体" pitchFamily="49" charset="-122"/>
                <a:cs typeface="Arial" charset="0"/>
              </a:rPr>
              <a:t>, max(</a:t>
            </a:r>
            <a:r>
              <a:rPr lang="en-US" altLang="zh-CN" sz="2400" i="1" dirty="0">
                <a:ea typeface="楷体" pitchFamily="49" charset="-122"/>
                <a:cs typeface="Arial" charset="0"/>
              </a:rPr>
              <a:t>S</a:t>
            </a:r>
            <a:r>
              <a:rPr lang="en-US" altLang="zh-CN" sz="2400" i="1" baseline="-25000" dirty="0">
                <a:ea typeface="楷体" pitchFamily="49" charset="-122"/>
                <a:cs typeface="Arial" charset="0"/>
              </a:rPr>
              <a:t>T</a:t>
            </a:r>
            <a:r>
              <a:rPr lang="en-US" altLang="zh-CN" sz="2400" dirty="0">
                <a:ea typeface="楷体" pitchFamily="49" charset="-122"/>
                <a:cs typeface="Arial" charset="0"/>
              </a:rPr>
              <a:t> – </a:t>
            </a:r>
            <a:r>
              <a:rPr lang="en-US" altLang="zh-CN" sz="2400" i="1" dirty="0">
                <a:ea typeface="楷体" pitchFamily="49" charset="-122"/>
                <a:cs typeface="Arial" charset="0"/>
              </a:rPr>
              <a:t>K</a:t>
            </a:r>
            <a:r>
              <a:rPr lang="en-US" altLang="zh-CN" sz="2400" dirty="0">
                <a:ea typeface="楷体" pitchFamily="49" charset="-122"/>
                <a:cs typeface="Arial" charset="0"/>
              </a:rPr>
              <a:t>, 0</a:t>
            </a:r>
            <a:r>
              <a:rPr lang="zh-CN" altLang="en-US" sz="2400" dirty="0">
                <a:ea typeface="楷体" pitchFamily="49" charset="-122"/>
                <a:cs typeface="Arial" charset="0"/>
              </a:rPr>
              <a:t>）</a:t>
            </a:r>
            <a:endParaRPr lang="en-US" altLang="zh-CN" sz="2400" dirty="0">
              <a:ea typeface="楷体" pitchFamily="49" charset="-122"/>
              <a:cs typeface="Arial" charset="0"/>
            </a:endParaRPr>
          </a:p>
          <a:p>
            <a:pPr lvl="1" eaLnBrk="1" hangingPunct="1">
              <a:lnSpc>
                <a:spcPct val="90000"/>
              </a:lnSpc>
            </a:pPr>
            <a:r>
              <a:rPr lang="zh-CN" altLang="en-US" sz="2400" dirty="0">
                <a:ea typeface="楷体" pitchFamily="49" charset="-122"/>
                <a:cs typeface="Arial" charset="0"/>
              </a:rPr>
              <a:t>呐喊时刻的内在价值</a:t>
            </a:r>
            <a:r>
              <a:rPr lang="en-US" altLang="zh-CN" sz="2400" dirty="0">
                <a:ea typeface="楷体" pitchFamily="49" charset="-122"/>
                <a:cs typeface="Arial" charset="0"/>
              </a:rPr>
              <a:t>, </a:t>
            </a:r>
            <a:r>
              <a:rPr lang="en-US" altLang="zh-CN" sz="2400" i="1" dirty="0">
                <a:ea typeface="楷体" pitchFamily="49" charset="-122"/>
                <a:cs typeface="Arial" charset="0"/>
              </a:rPr>
              <a:t>S</a:t>
            </a:r>
            <a:r>
              <a:rPr lang="en-US" altLang="zh-CN" sz="2400" i="1" baseline="-25000" dirty="0">
                <a:ea typeface="楷体" pitchFamily="49" charset="-122"/>
                <a:cs typeface="Arial" charset="0"/>
              </a:rPr>
              <a:t>t</a:t>
            </a:r>
            <a:r>
              <a:rPr lang="en-US" altLang="zh-CN" sz="2400" dirty="0">
                <a:ea typeface="楷体" pitchFamily="49" charset="-122"/>
                <a:cs typeface="Arial" charset="0"/>
              </a:rPr>
              <a:t> – </a:t>
            </a:r>
            <a:r>
              <a:rPr lang="en-US" altLang="zh-CN" sz="2400" i="1" dirty="0">
                <a:ea typeface="楷体" pitchFamily="49" charset="-122"/>
                <a:cs typeface="Arial" charset="0"/>
              </a:rPr>
              <a:t>K</a:t>
            </a:r>
          </a:p>
          <a:p>
            <a:pPr eaLnBrk="1" hangingPunct="1">
              <a:lnSpc>
                <a:spcPct val="90000"/>
              </a:lnSpc>
            </a:pPr>
            <a:endParaRPr lang="en-US" altLang="zh-CN" sz="2800" dirty="0"/>
          </a:p>
          <a:p>
            <a:pPr eaLnBrk="1" hangingPunct="1">
              <a:lnSpc>
                <a:spcPct val="90000"/>
              </a:lnSpc>
            </a:pPr>
            <a:r>
              <a:rPr lang="zh-CN" altLang="en-US" sz="2800" dirty="0"/>
              <a:t>与回溯期权相比，呐喊期权的期权费更低，而且带来的参与感能吸引对自己把握价格有自信的投资者。</a:t>
            </a:r>
            <a:endParaRPr lang="en-US" altLang="zh-CN" sz="2800" dirty="0"/>
          </a:p>
          <a:p>
            <a:pPr lvl="1">
              <a:buNone/>
            </a:pPr>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68805109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奇异期权的定义</a:t>
            </a:r>
          </a:p>
        </p:txBody>
      </p:sp>
      <p:sp>
        <p:nvSpPr>
          <p:cNvPr id="3" name="文本占位符 2"/>
          <p:cNvSpPr>
            <a:spLocks noGrp="1"/>
          </p:cNvSpPr>
          <p:nvPr>
            <p:ph idx="1"/>
          </p:nvPr>
        </p:nvSpPr>
        <p:spPr/>
        <p:txBody>
          <a:bodyPr/>
          <a:lstStyle/>
          <a:p>
            <a:r>
              <a:rPr lang="zh-CN" altLang="en-US" dirty="0"/>
              <a:t>标准的欧式和美式期权被称为香草（</a:t>
            </a:r>
            <a:r>
              <a:rPr lang="en-US" altLang="zh-CN" dirty="0"/>
              <a:t>Vanilla</a:t>
            </a:r>
            <a:r>
              <a:rPr lang="zh-CN" altLang="en-US" dirty="0"/>
              <a:t>）期权，交易所交易的期权多数属于此类</a:t>
            </a:r>
            <a:endParaRPr lang="en-US" altLang="zh-CN" dirty="0"/>
          </a:p>
          <a:p>
            <a:r>
              <a:rPr lang="zh-CN" altLang="en-US" dirty="0"/>
              <a:t>在</a:t>
            </a:r>
            <a:r>
              <a:rPr lang="en-US" altLang="zh-CN" dirty="0"/>
              <a:t>OTC</a:t>
            </a:r>
            <a:r>
              <a:rPr lang="zh-CN" altLang="en-US" dirty="0"/>
              <a:t>市场上，交易活跃并为期权交易商提供了大多数利润的期权是奇异（</a:t>
            </a:r>
            <a:r>
              <a:rPr lang="en-US" altLang="zh-CN" dirty="0"/>
              <a:t>Exotic</a:t>
            </a:r>
            <a:r>
              <a:rPr lang="zh-CN" altLang="en-US" dirty="0"/>
              <a:t>）期权</a:t>
            </a:r>
            <a:endParaRPr lang="en-US" altLang="zh-CN" dirty="0"/>
          </a:p>
          <a:p>
            <a:r>
              <a:rPr lang="zh-CN" altLang="en-US" dirty="0"/>
              <a:t>奇异期权回报取决于各种独特的条款，可以用于满足特性化的对冲和投资需求而大受欢迎</a:t>
            </a:r>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65532145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呐喊期权的定价</a:t>
            </a:r>
          </a:p>
        </p:txBody>
      </p:sp>
      <p:sp>
        <p:nvSpPr>
          <p:cNvPr id="3" name="文本占位符 2"/>
          <p:cNvSpPr>
            <a:spLocks noGrp="1"/>
          </p:cNvSpPr>
          <p:nvPr>
            <p:ph idx="1"/>
          </p:nvPr>
        </p:nvSpPr>
        <p:spPr/>
        <p:txBody>
          <a:bodyPr/>
          <a:lstStyle/>
          <a:p>
            <a:r>
              <a:rPr lang="zh-CN" altLang="en-US" dirty="0"/>
              <a:t>呐喊期权类似于美式期权，没有精确的闭式解，需要通过数值方法求解。</a:t>
            </a:r>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31751968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16.2 </a:t>
            </a:r>
            <a:r>
              <a:rPr lang="zh-CN" altLang="en-US" dirty="0"/>
              <a:t>多因子期权</a:t>
            </a: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546932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多因子期权</a:t>
            </a:r>
          </a:p>
        </p:txBody>
      </p:sp>
      <p:sp>
        <p:nvSpPr>
          <p:cNvPr id="3" name="内容占位符 2"/>
          <p:cNvSpPr>
            <a:spLocks noGrp="1"/>
          </p:cNvSpPr>
          <p:nvPr>
            <p:ph idx="1"/>
          </p:nvPr>
        </p:nvSpPr>
        <p:spPr/>
        <p:txBody>
          <a:bodyPr/>
          <a:lstStyle/>
          <a:p>
            <a:r>
              <a:rPr lang="zh-CN" altLang="en-US" dirty="0"/>
              <a:t>多因子期权的价值则取决于两种或多种目标资产的价格。</a:t>
            </a:r>
          </a:p>
          <a:p>
            <a:r>
              <a:rPr lang="zh-CN" altLang="en-US" dirty="0"/>
              <a:t>常见的多因子期权包括</a:t>
            </a:r>
          </a:p>
          <a:p>
            <a:pPr lvl="1"/>
            <a:r>
              <a:rPr lang="zh-CN" altLang="en-US" dirty="0"/>
              <a:t>篮子期权（</a:t>
            </a:r>
            <a:r>
              <a:rPr lang="en-US" altLang="zh-CN" dirty="0"/>
              <a:t>Basket option)</a:t>
            </a:r>
          </a:p>
          <a:p>
            <a:pPr lvl="1"/>
            <a:r>
              <a:rPr lang="zh-CN" altLang="en-US" dirty="0"/>
              <a:t>彩虹选择权</a:t>
            </a:r>
            <a:r>
              <a:rPr lang="en-US" altLang="zh-CN" dirty="0"/>
              <a:t>(rainbow option)</a:t>
            </a:r>
          </a:p>
          <a:p>
            <a:pPr lvl="1"/>
            <a:r>
              <a:rPr lang="zh-CN" altLang="en-US" dirty="0"/>
              <a:t>变量选择权</a:t>
            </a:r>
            <a:r>
              <a:rPr lang="en-US" altLang="zh-CN" dirty="0"/>
              <a:t>(</a:t>
            </a:r>
            <a:r>
              <a:rPr lang="en-US" altLang="zh-CN" dirty="0" err="1"/>
              <a:t>quanto</a:t>
            </a:r>
            <a:r>
              <a:rPr lang="en-US" altLang="zh-CN" dirty="0"/>
              <a:t> option)</a:t>
            </a:r>
          </a:p>
          <a:p>
            <a:pPr lvl="1"/>
            <a:r>
              <a:rPr lang="zh-CN" altLang="en-US" dirty="0"/>
              <a:t>资产交换期权（</a:t>
            </a:r>
            <a:r>
              <a:rPr lang="en-US" altLang="zh-CN" dirty="0"/>
              <a:t>Exchange Option</a:t>
            </a:r>
            <a:r>
              <a:rPr lang="zh-CN" altLang="en-US" dirty="0"/>
              <a:t>）</a:t>
            </a:r>
            <a:endParaRPr lang="en-US" altLang="zh-CN" dirty="0"/>
          </a:p>
          <a:p>
            <a:pPr marL="0" indent="0">
              <a:buNone/>
            </a:pPr>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9004463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篮子期权</a:t>
            </a:r>
            <a:r>
              <a:rPr altLang="zh-CN" dirty="0"/>
              <a:t>(basket  option)</a:t>
            </a:r>
            <a:endParaRPr lang="zh-CN" altLang="en-US" dirty="0"/>
          </a:p>
        </p:txBody>
      </p:sp>
      <p:sp>
        <p:nvSpPr>
          <p:cNvPr id="3" name="文本占位符 2"/>
          <p:cNvSpPr>
            <a:spLocks noGrp="1"/>
          </p:cNvSpPr>
          <p:nvPr>
            <p:ph idx="1"/>
          </p:nvPr>
        </p:nvSpPr>
        <p:spPr/>
        <p:txBody>
          <a:bodyPr/>
          <a:lstStyle/>
          <a:p>
            <a:r>
              <a:rPr lang="zh-CN" altLang="en-US" sz="2800" dirty="0"/>
              <a:t>篮子期权的标的资产为几种资产构成的资产组合，构成资产组合的资产可以是个股、股票期权、外汇、期货等。</a:t>
            </a:r>
            <a:endParaRPr lang="en-US" altLang="zh-CN" sz="2800" dirty="0"/>
          </a:p>
          <a:p>
            <a:r>
              <a:rPr lang="zh-CN" altLang="en-US" sz="2800" dirty="0"/>
              <a:t>假设资产</a:t>
            </a:r>
            <a:r>
              <a:rPr lang="en-US" altLang="zh-CN" sz="2800" dirty="0" err="1"/>
              <a:t>i</a:t>
            </a:r>
            <a:r>
              <a:rPr lang="zh-CN" altLang="en-US" sz="2800" dirty="0"/>
              <a:t>的权重为    ，则资产组合的价格为</a:t>
            </a:r>
            <a:endParaRPr lang="en-US" altLang="zh-CN" sz="2800" dirty="0"/>
          </a:p>
          <a:p>
            <a:endParaRPr lang="en-US" altLang="zh-CN" sz="2800" dirty="0"/>
          </a:p>
          <a:p>
            <a:r>
              <a:rPr lang="zh-CN" altLang="en-US" sz="2800" dirty="0"/>
              <a:t>篮子期权的回报为</a:t>
            </a:r>
          </a:p>
        </p:txBody>
      </p:sp>
      <p:pic>
        <p:nvPicPr>
          <p:cNvPr id="171011" name="Picture 3"/>
          <p:cNvPicPr>
            <a:picLocks noChangeAspect="1" noChangeArrowheads="1"/>
          </p:cNvPicPr>
          <p:nvPr/>
        </p:nvPicPr>
        <p:blipFill>
          <a:blip r:embed="rId2" cstate="print"/>
          <a:srcRect/>
          <a:stretch>
            <a:fillRect/>
          </a:stretch>
        </p:blipFill>
        <p:spPr bwMode="auto">
          <a:xfrm>
            <a:off x="3719736" y="4365104"/>
            <a:ext cx="4464495" cy="936104"/>
          </a:xfrm>
          <a:prstGeom prst="rect">
            <a:avLst/>
          </a:prstGeom>
          <a:noFill/>
          <a:ln w="9525">
            <a:noFill/>
            <a:miter lim="800000"/>
            <a:headEnd/>
            <a:tailEnd/>
          </a:ln>
          <a:effectLst/>
        </p:spPr>
      </p:pic>
      <p:graphicFrame>
        <p:nvGraphicFramePr>
          <p:cNvPr id="171012" name="Object 4"/>
          <p:cNvGraphicFramePr>
            <a:graphicFrameLocks noChangeAspect="1"/>
          </p:cNvGraphicFramePr>
          <p:nvPr>
            <p:extLst>
              <p:ext uri="{D42A27DB-BD31-4B8C-83A1-F6EECF244321}">
                <p14:modId xmlns:p14="http://schemas.microsoft.com/office/powerpoint/2010/main" val="725760461"/>
              </p:ext>
            </p:extLst>
          </p:nvPr>
        </p:nvGraphicFramePr>
        <p:xfrm>
          <a:off x="4151785" y="3178436"/>
          <a:ext cx="3312368" cy="466588"/>
        </p:xfrm>
        <a:graphic>
          <a:graphicData uri="http://schemas.openxmlformats.org/presentationml/2006/ole">
            <mc:AlternateContent xmlns:mc="http://schemas.openxmlformats.org/markup-compatibility/2006">
              <mc:Choice xmlns:v="urn:schemas-microsoft-com:vml" Requires="v">
                <p:oleObj name="Equation" r:id="rId3" imgW="1625400" imgH="228600" progId="Equation.DSMT4">
                  <p:embed/>
                </p:oleObj>
              </mc:Choice>
              <mc:Fallback>
                <p:oleObj name="Equation" r:id="rId3" imgW="1625400" imgH="228600" progId="Equation.DSMT4">
                  <p:embed/>
                  <p:pic>
                    <p:nvPicPr>
                      <p:cNvPr id="17101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1785" y="3178436"/>
                        <a:ext cx="3312368" cy="466588"/>
                      </a:xfrm>
                      <a:prstGeom prst="rect">
                        <a:avLst/>
                      </a:prstGeom>
                      <a:noFill/>
                      <a:ln>
                        <a:noFill/>
                      </a:ln>
                      <a:effectLst/>
                    </p:spPr>
                  </p:pic>
                </p:oleObj>
              </mc:Fallback>
            </mc:AlternateContent>
          </a:graphicData>
        </a:graphic>
      </p:graphicFrame>
      <p:graphicFrame>
        <p:nvGraphicFramePr>
          <p:cNvPr id="171014" name="Object 6"/>
          <p:cNvGraphicFramePr>
            <a:graphicFrameLocks noChangeAspect="1"/>
          </p:cNvGraphicFramePr>
          <p:nvPr>
            <p:extLst>
              <p:ext uri="{D42A27DB-BD31-4B8C-83A1-F6EECF244321}">
                <p14:modId xmlns:p14="http://schemas.microsoft.com/office/powerpoint/2010/main" val="3746052540"/>
              </p:ext>
            </p:extLst>
          </p:nvPr>
        </p:nvGraphicFramePr>
        <p:xfrm>
          <a:off x="4007768" y="2564904"/>
          <a:ext cx="301229" cy="451843"/>
        </p:xfrm>
        <a:graphic>
          <a:graphicData uri="http://schemas.openxmlformats.org/presentationml/2006/ole">
            <mc:AlternateContent xmlns:mc="http://schemas.openxmlformats.org/markup-compatibility/2006">
              <mc:Choice xmlns:v="urn:schemas-microsoft-com:vml" Requires="v">
                <p:oleObj name="Equation" r:id="rId5" imgW="152280" imgH="228600" progId="Equation.DSMT4">
                  <p:embed/>
                </p:oleObj>
              </mc:Choice>
              <mc:Fallback>
                <p:oleObj name="Equation" r:id="rId5" imgW="152280" imgH="228600" progId="Equation.DSMT4">
                  <p:embed/>
                  <p:pic>
                    <p:nvPicPr>
                      <p:cNvPr id="171014"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7768" y="2564904"/>
                        <a:ext cx="301229" cy="451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47987425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篮子期权价格的决定因素</a:t>
            </a:r>
          </a:p>
        </p:txBody>
      </p:sp>
      <p:sp>
        <p:nvSpPr>
          <p:cNvPr id="3" name="文本占位符 2"/>
          <p:cNvSpPr>
            <a:spLocks noGrp="1"/>
          </p:cNvSpPr>
          <p:nvPr>
            <p:ph idx="1"/>
          </p:nvPr>
        </p:nvSpPr>
        <p:spPr/>
        <p:txBody>
          <a:bodyPr/>
          <a:lstStyle/>
          <a:p>
            <a:r>
              <a:rPr lang="zh-CN" altLang="en-US" sz="2800" dirty="0"/>
              <a:t>篮子期权一个重要的特性就是其价值取决于资产组合中各资产的多元波动率结构，特别是取决于资产的相关系数。</a:t>
            </a:r>
            <a:endParaRPr lang="en-US" altLang="zh-CN" sz="2800" dirty="0"/>
          </a:p>
          <a:p>
            <a:r>
              <a:rPr lang="zh-CN" altLang="en-US" sz="2800" dirty="0"/>
              <a:t>多元波动率和相关系数的建模较为复杂，目前仍然是学术界研究的前沿。</a:t>
            </a:r>
            <a:endParaRPr lang="en-US" altLang="zh-CN" sz="2800"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97682112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503974-C09E-46F2-B08E-5588B8492112}"/>
              </a:ext>
            </a:extLst>
          </p:cNvPr>
          <p:cNvSpPr>
            <a:spLocks noGrp="1"/>
          </p:cNvSpPr>
          <p:nvPr>
            <p:ph type="title"/>
          </p:nvPr>
        </p:nvSpPr>
        <p:spPr/>
        <p:txBody>
          <a:bodyPr/>
          <a:lstStyle/>
          <a:p>
            <a:r>
              <a:rPr lang="zh-CN" altLang="en-US" dirty="0"/>
              <a:t>伊藤引理</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FB1D3C3B-6353-493C-9E7F-0EAA18B3BDDD}"/>
                  </a:ext>
                </a:extLst>
              </p:cNvPr>
              <p:cNvSpPr>
                <a:spLocks noGrp="1"/>
              </p:cNvSpPr>
              <p:nvPr>
                <p:ph idx="1"/>
              </p:nvPr>
            </p:nvSpPr>
            <p:spPr>
              <a:xfrm>
                <a:off x="609600" y="1124744"/>
                <a:ext cx="10972800" cy="5040560"/>
              </a:xfrm>
            </p:spPr>
            <p:txBody>
              <a:bodyPr/>
              <a:lstStyle/>
              <a:p>
                <a:r>
                  <a:rPr lang="zh-CN" altLang="zh-CN" dirty="0"/>
                  <a:t>假设每个标的资产都服从如下扩散过程</a:t>
                </a:r>
                <a:r>
                  <a:rPr lang="en-US" altLang="zh-CN" dirty="0"/>
                  <a:t>:</a:t>
                </a:r>
              </a:p>
              <a:p>
                <a:endParaRPr lang="en-US" altLang="zh-CN" dirty="0"/>
              </a:p>
              <a:p>
                <a:pPr marL="0" indent="0">
                  <a:buNone/>
                </a:pPr>
                <a:r>
                  <a:rPr lang="en-US" altLang="zh-CN" dirty="0"/>
                  <a:t>    </a:t>
                </a:r>
                <a:r>
                  <a:rPr lang="zh-CN" altLang="zh-CN" dirty="0"/>
                  <a:t>其中</a:t>
                </a:r>
                <a:r>
                  <a:rPr lang="en-US" altLang="zh-CN" dirty="0"/>
                  <a:t>,</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E</m:t>
                        </m:r>
                      </m:e>
                      <m:sub>
                        <m:r>
                          <m:rPr>
                            <m:sty m:val="p"/>
                          </m:rPr>
                          <a:rPr lang="en-US" altLang="zh-CN">
                            <a:latin typeface="Cambria Math" panose="02040503050406030204" pitchFamily="18" charset="0"/>
                          </a:rPr>
                          <m:t>t</m:t>
                        </m:r>
                      </m:sub>
                    </m:sSub>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d</m:t>
                        </m:r>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m:rPr>
                                <m:sty m:val="p"/>
                              </m:rPr>
                              <a:rPr lang="en-US" altLang="zh-CN">
                                <a:latin typeface="Cambria Math" panose="02040503050406030204" pitchFamily="18" charset="0"/>
                              </a:rPr>
                              <m:t>i</m:t>
                            </m:r>
                          </m:sub>
                        </m:sSub>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dS</m:t>
                            </m:r>
                          </m:e>
                          <m:sub>
                            <m:r>
                              <m:rPr>
                                <m:sty m:val="p"/>
                              </m:rPr>
                              <a:rPr lang="en-US" altLang="zh-CN">
                                <a:latin typeface="Cambria Math" panose="02040503050406030204" pitchFamily="18" charset="0"/>
                              </a:rPr>
                              <m:t>j</m:t>
                            </m:r>
                          </m:sub>
                        </m:sSub>
                      </m:e>
                    </m:d>
                    <m:r>
                      <a:rPr lang="en-US" altLang="zh-CN">
                        <a:latin typeface="Cambria Math" panose="02040503050406030204" pitchFamily="18" charset="0"/>
                      </a:rPr>
                      <m:t>=</m:t>
                    </m:r>
                    <m:sSub>
                      <m:sSubPr>
                        <m:ctrlPr>
                          <a:rPr lang="zh-CN" altLang="zh-CN" i="1">
                            <a:latin typeface="Cambria Math" panose="02040503050406030204" pitchFamily="18" charset="0"/>
                          </a:rPr>
                        </m:ctrlPr>
                      </m:sSubPr>
                      <m:e>
                        <m:r>
                          <m:rPr>
                            <m:sty m:val="p"/>
                          </m:rPr>
                          <a:rPr lang="zh-CN" altLang="zh-CN">
                            <a:latin typeface="Cambria Math" panose="02040503050406030204" pitchFamily="18" charset="0"/>
                          </a:rPr>
                          <m:t>ρ</m:t>
                        </m:r>
                      </m:e>
                      <m:sub>
                        <m:r>
                          <m:rPr>
                            <m:sty m:val="p"/>
                          </m:rPr>
                          <a:rPr lang="en-US" altLang="zh-CN">
                            <a:latin typeface="Cambria Math" panose="02040503050406030204" pitchFamily="18" charset="0"/>
                          </a:rPr>
                          <m:t>ij</m:t>
                        </m:r>
                      </m:sub>
                    </m:sSub>
                    <m:r>
                      <a:rPr lang="en-US" altLang="zh-CN">
                        <a:latin typeface="Cambria Math" panose="02040503050406030204" pitchFamily="18" charset="0"/>
                      </a:rPr>
                      <m:t>(</m:t>
                    </m:r>
                    <m:r>
                      <m:rPr>
                        <m:sty m:val="p"/>
                      </m:rPr>
                      <a:rPr lang="en-US" altLang="zh-CN">
                        <a:latin typeface="Cambria Math" panose="02040503050406030204" pitchFamily="18" charset="0"/>
                      </a:rPr>
                      <m:t>t</m:t>
                    </m:r>
                    <m:r>
                      <a:rPr lang="en-US" altLang="zh-CN">
                        <a:latin typeface="Cambria Math" panose="02040503050406030204" pitchFamily="18" charset="0"/>
                      </a:rPr>
                      <m:t>)</m:t>
                    </m:r>
                    <m:r>
                      <m:rPr>
                        <m:sty m:val="p"/>
                      </m:rPr>
                      <a:rPr lang="en-US" altLang="zh-CN">
                        <a:latin typeface="Cambria Math" panose="02040503050406030204" pitchFamily="18" charset="0"/>
                      </a:rPr>
                      <m:t>dt</m:t>
                    </m:r>
                  </m:oMath>
                </a14:m>
                <a:r>
                  <a:rPr lang="zh-CN" altLang="zh-CN" dirty="0"/>
                  <a:t>。</a:t>
                </a:r>
                <a:endParaRPr lang="en-US" altLang="zh-CN" dirty="0"/>
              </a:p>
              <a:p>
                <a:r>
                  <a:rPr lang="zh-CN" altLang="en-US" dirty="0"/>
                  <a:t>则</a:t>
                </a:r>
                <a:r>
                  <a:rPr lang="en-US" altLang="zh-CN" i="1" dirty="0"/>
                  <a:t>f</a:t>
                </a:r>
                <a:r>
                  <a:rPr lang="en-US" altLang="zh-CN" dirty="0"/>
                  <a:t>(</a:t>
                </a:r>
                <a:r>
                  <a:rPr lang="en-US" altLang="zh-CN" i="1" dirty="0"/>
                  <a:t>S</a:t>
                </a:r>
                <a:r>
                  <a:rPr lang="en-US" altLang="zh-CN" baseline="-25000" dirty="0"/>
                  <a:t>1</a:t>
                </a:r>
                <a:r>
                  <a:rPr lang="en-US" altLang="zh-CN" dirty="0"/>
                  <a:t>,</a:t>
                </a:r>
                <a:r>
                  <a:rPr lang="en-US" altLang="zh-CN" i="1" dirty="0"/>
                  <a:t>S</a:t>
                </a:r>
                <a:r>
                  <a:rPr lang="en-US" altLang="zh-CN" baseline="-25000" dirty="0"/>
                  <a:t>2</a:t>
                </a:r>
                <a:r>
                  <a:rPr lang="en-US" altLang="zh-CN" dirty="0"/>
                  <a:t>,…,</a:t>
                </a:r>
                <a:r>
                  <a:rPr lang="en-US" altLang="zh-CN" i="1" dirty="0" err="1"/>
                  <a:t>S</a:t>
                </a:r>
                <a:r>
                  <a:rPr lang="en-US" altLang="zh-CN" i="1" baseline="-25000" dirty="0" err="1"/>
                  <a:t>n</a:t>
                </a:r>
                <a:r>
                  <a:rPr lang="en-US" altLang="zh-CN" dirty="0" err="1"/>
                  <a:t>,</a:t>
                </a:r>
                <a:r>
                  <a:rPr lang="en-US" altLang="zh-CN" i="1" dirty="0" err="1"/>
                  <a:t>t</a:t>
                </a:r>
                <a:r>
                  <a:rPr lang="en-US" altLang="zh-CN" dirty="0"/>
                  <a:t>)</a:t>
                </a:r>
                <a:r>
                  <a:rPr lang="zh-CN" altLang="zh-CN" dirty="0"/>
                  <a:t>将服从如下扩散过程：</a:t>
                </a:r>
              </a:p>
              <a:p>
                <a:endParaRPr lang="zh-CN" altLang="zh-CN" dirty="0"/>
              </a:p>
              <a:p>
                <a:endParaRPr lang="zh-CN" altLang="en-US" dirty="0"/>
              </a:p>
            </p:txBody>
          </p:sp>
        </mc:Choice>
        <mc:Fallback xmlns="">
          <p:sp>
            <p:nvSpPr>
              <p:cNvPr id="3" name="内容占位符 2">
                <a:extLst>
                  <a:ext uri="{FF2B5EF4-FFF2-40B4-BE49-F238E27FC236}">
                    <a16:creationId xmlns:a16="http://schemas.microsoft.com/office/drawing/2014/main" id="{FB1D3C3B-6353-493C-9E7F-0EAA18B3BDDD}"/>
                  </a:ext>
                </a:extLst>
              </p:cNvPr>
              <p:cNvSpPr>
                <a:spLocks noGrp="1" noRot="1" noChangeAspect="1" noMove="1" noResize="1" noEditPoints="1" noAdjustHandles="1" noChangeArrowheads="1" noChangeShapeType="1" noTextEdit="1"/>
              </p:cNvSpPr>
              <p:nvPr>
                <p:ph idx="1"/>
              </p:nvPr>
            </p:nvSpPr>
            <p:spPr>
              <a:xfrm>
                <a:off x="609600" y="1124744"/>
                <a:ext cx="10972800" cy="5040560"/>
              </a:xfrm>
              <a:blipFill>
                <a:blip r:embed="rId3"/>
                <a:stretch>
                  <a:fillRect l="-444" t="-1816"/>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756801BA-2E83-44C2-86BE-B8E07C9B61F7}"/>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graphicFrame>
        <p:nvGraphicFramePr>
          <p:cNvPr id="8" name="对象 7">
            <a:extLst>
              <a:ext uri="{FF2B5EF4-FFF2-40B4-BE49-F238E27FC236}">
                <a16:creationId xmlns:a16="http://schemas.microsoft.com/office/drawing/2014/main" id="{9C3D999A-977D-4D2A-855A-D6B2983DC6F1}"/>
              </a:ext>
            </a:extLst>
          </p:cNvPr>
          <p:cNvGraphicFramePr>
            <a:graphicFrameLocks noChangeAspect="1"/>
          </p:cNvGraphicFramePr>
          <p:nvPr>
            <p:extLst>
              <p:ext uri="{D42A27DB-BD31-4B8C-83A1-F6EECF244321}">
                <p14:modId xmlns:p14="http://schemas.microsoft.com/office/powerpoint/2010/main" val="1711914929"/>
              </p:ext>
            </p:extLst>
          </p:nvPr>
        </p:nvGraphicFramePr>
        <p:xfrm>
          <a:off x="3647728" y="1657350"/>
          <a:ext cx="3312368" cy="607219"/>
        </p:xfrm>
        <a:graphic>
          <a:graphicData uri="http://schemas.openxmlformats.org/presentationml/2006/ole">
            <mc:AlternateContent xmlns:mc="http://schemas.openxmlformats.org/markup-compatibility/2006">
              <mc:Choice xmlns:v="urn:schemas-microsoft-com:vml" Requires="v">
                <p:oleObj name="Equation" r:id="rId4" imgW="1917360" imgH="279360" progId="Equation.DSMT4">
                  <p:embed/>
                </p:oleObj>
              </mc:Choice>
              <mc:Fallback>
                <p:oleObj name="Equation" r:id="rId4" imgW="1917360" imgH="279360" progId="Equation.DSMT4">
                  <p:embed/>
                  <p:pic>
                    <p:nvPicPr>
                      <p:cNvPr id="8" name="对象 7">
                        <a:extLst>
                          <a:ext uri="{FF2B5EF4-FFF2-40B4-BE49-F238E27FC236}">
                            <a16:creationId xmlns:a16="http://schemas.microsoft.com/office/drawing/2014/main" id="{9C3D999A-977D-4D2A-855A-D6B2983DC6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7728" y="1657350"/>
                        <a:ext cx="3312368" cy="607219"/>
                      </a:xfrm>
                      <a:prstGeom prst="rect">
                        <a:avLst/>
                      </a:prstGeom>
                      <a:noFill/>
                    </p:spPr>
                  </p:pic>
                </p:oleObj>
              </mc:Fallback>
            </mc:AlternateContent>
          </a:graphicData>
        </a:graphic>
      </p:graphicFrame>
      <p:graphicFrame>
        <p:nvGraphicFramePr>
          <p:cNvPr id="9" name="对象 8">
            <a:extLst>
              <a:ext uri="{FF2B5EF4-FFF2-40B4-BE49-F238E27FC236}">
                <a16:creationId xmlns:a16="http://schemas.microsoft.com/office/drawing/2014/main" id="{4BDEE37E-007D-452E-AF03-A84A8EA1F534}"/>
              </a:ext>
            </a:extLst>
          </p:cNvPr>
          <p:cNvGraphicFramePr>
            <a:graphicFrameLocks noChangeAspect="1"/>
          </p:cNvGraphicFramePr>
          <p:nvPr>
            <p:extLst>
              <p:ext uri="{D42A27DB-BD31-4B8C-83A1-F6EECF244321}">
                <p14:modId xmlns:p14="http://schemas.microsoft.com/office/powerpoint/2010/main" val="3785696165"/>
              </p:ext>
            </p:extLst>
          </p:nvPr>
        </p:nvGraphicFramePr>
        <p:xfrm>
          <a:off x="2495600" y="3573016"/>
          <a:ext cx="6000700" cy="1800200"/>
        </p:xfrm>
        <a:graphic>
          <a:graphicData uri="http://schemas.openxmlformats.org/presentationml/2006/ole">
            <mc:AlternateContent xmlns:mc="http://schemas.openxmlformats.org/markup-compatibility/2006">
              <mc:Choice xmlns:v="urn:schemas-microsoft-com:vml" Requires="v">
                <p:oleObj name="Equation" r:id="rId6" imgW="4178160" imgH="990360" progId="Equation.DSMT4">
                  <p:embed/>
                </p:oleObj>
              </mc:Choice>
              <mc:Fallback>
                <p:oleObj name="Equation" r:id="rId6" imgW="4178160" imgH="990360" progId="Equation.DSMT4">
                  <p:embed/>
                  <p:pic>
                    <p:nvPicPr>
                      <p:cNvPr id="9" name="对象 8">
                        <a:extLst>
                          <a:ext uri="{FF2B5EF4-FFF2-40B4-BE49-F238E27FC236}">
                            <a16:creationId xmlns:a16="http://schemas.microsoft.com/office/drawing/2014/main" id="{4BDEE37E-007D-452E-AF03-A84A8EA1F5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95600" y="3573016"/>
                        <a:ext cx="6000700" cy="1800200"/>
                      </a:xfrm>
                      <a:prstGeom prst="rect">
                        <a:avLst/>
                      </a:prstGeom>
                      <a:noFill/>
                    </p:spPr>
                  </p:pic>
                </p:oleObj>
              </mc:Fallback>
            </mc:AlternateContent>
          </a:graphicData>
        </a:graphic>
      </p:graphicFrame>
    </p:spTree>
    <p:extLst>
      <p:ext uri="{BB962C8B-B14F-4D97-AF65-F5344CB8AC3E}">
        <p14:creationId xmlns:p14="http://schemas.microsoft.com/office/powerpoint/2010/main" val="32952343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060D3B-6A55-4A1F-ADFD-25C9E44EA662}"/>
              </a:ext>
            </a:extLst>
          </p:cNvPr>
          <p:cNvSpPr>
            <a:spLocks noGrp="1"/>
          </p:cNvSpPr>
          <p:nvPr>
            <p:ph type="title"/>
          </p:nvPr>
        </p:nvSpPr>
        <p:spPr/>
        <p:txBody>
          <a:bodyPr/>
          <a:lstStyle/>
          <a:p>
            <a:r>
              <a:rPr lang="zh-CN" altLang="zh-CN" dirty="0"/>
              <a:t>多维微分方程</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C4C4700-9DB1-444A-857D-B8738932E85F}"/>
                  </a:ext>
                </a:extLst>
              </p:cNvPr>
              <p:cNvSpPr>
                <a:spLocks noGrp="1"/>
              </p:cNvSpPr>
              <p:nvPr>
                <p:ph idx="1"/>
              </p:nvPr>
            </p:nvSpPr>
            <p:spPr/>
            <p:txBody>
              <a:bodyPr/>
              <a:lstStyle/>
              <a:p>
                <a:r>
                  <a:rPr lang="zh-CN" altLang="zh-CN" dirty="0"/>
                  <a:t>在</a:t>
                </a:r>
                <a:r>
                  <a:rPr lang="en-US" altLang="zh-CN" dirty="0"/>
                  <a:t>BSM</a:t>
                </a:r>
                <a:r>
                  <a:rPr lang="zh-CN" altLang="zh-CN" dirty="0"/>
                  <a:t>框架中</a:t>
                </a:r>
                <a:r>
                  <a:rPr lang="en-US" altLang="zh-CN" dirty="0"/>
                  <a:t>,</a:t>
                </a:r>
                <a:r>
                  <a:rPr lang="zh-CN" altLang="zh-CN" dirty="0"/>
                  <a:t>建立一个包括多资产期权</a:t>
                </a:r>
                <a14:m>
                  <m:oMath xmlns:m="http://schemas.openxmlformats.org/officeDocument/2006/math">
                    <m:r>
                      <a:rPr lang="en-US" altLang="zh-CN" sz="3200" i="1">
                        <a:latin typeface="Cambria Math" panose="02040503050406030204" pitchFamily="18" charset="0"/>
                      </a:rPr>
                      <m:t>𝑓</m:t>
                    </m:r>
                    <m:d>
                      <m:dPr>
                        <m:ctrlPr>
                          <a:rPr lang="en-US" altLang="zh-CN" sz="3200" i="1">
                            <a:latin typeface="Cambria Math" panose="02040503050406030204" pitchFamily="18" charset="0"/>
                          </a:rPr>
                        </m:ctrlPr>
                      </m:dPr>
                      <m:e>
                        <m:sSub>
                          <m:sSubPr>
                            <m:ctrlPr>
                              <a:rPr lang="en-US" altLang="zh-CN" sz="3200" i="1">
                                <a:latin typeface="Cambria Math" panose="02040503050406030204" pitchFamily="18" charset="0"/>
                              </a:rPr>
                            </m:ctrlPr>
                          </m:sSubPr>
                          <m:e>
                            <m:r>
                              <a:rPr lang="en-US" altLang="zh-CN" sz="3200" i="1">
                                <a:latin typeface="Cambria Math" panose="02040503050406030204" pitchFamily="18" charset="0"/>
                              </a:rPr>
                              <m:t>𝑆</m:t>
                            </m:r>
                          </m:e>
                          <m:sub>
                            <m:r>
                              <a:rPr lang="en-US" altLang="zh-CN" sz="3200" i="1">
                                <a:latin typeface="Cambria Math" panose="02040503050406030204" pitchFamily="18" charset="0"/>
                              </a:rPr>
                              <m:t>1</m:t>
                            </m:r>
                          </m:sub>
                        </m:sSub>
                        <m:r>
                          <a:rPr lang="en-US" altLang="zh-CN" sz="3200" i="1">
                            <a:latin typeface="Cambria Math" panose="02040503050406030204" pitchFamily="18" charset="0"/>
                          </a:rPr>
                          <m:t>,</m:t>
                        </m:r>
                        <m:sSub>
                          <m:sSubPr>
                            <m:ctrlPr>
                              <a:rPr lang="en-US" altLang="zh-CN" sz="3200" i="1">
                                <a:latin typeface="Cambria Math" panose="02040503050406030204" pitchFamily="18" charset="0"/>
                              </a:rPr>
                            </m:ctrlPr>
                          </m:sSubPr>
                          <m:e>
                            <m:r>
                              <a:rPr lang="en-US" altLang="zh-CN" sz="3200" i="1">
                                <a:latin typeface="Cambria Math" panose="02040503050406030204" pitchFamily="18" charset="0"/>
                              </a:rPr>
                              <m:t>𝑆</m:t>
                            </m:r>
                          </m:e>
                          <m:sub>
                            <m:r>
                              <a:rPr lang="en-US" altLang="zh-CN" sz="3200" i="1">
                                <a:latin typeface="Cambria Math" panose="02040503050406030204" pitchFamily="18" charset="0"/>
                              </a:rPr>
                              <m:t>2</m:t>
                            </m:r>
                          </m:sub>
                        </m:sSub>
                        <m:r>
                          <a:rPr lang="en-US" altLang="zh-CN" sz="3200" i="1">
                            <a:latin typeface="Cambria Math" panose="02040503050406030204" pitchFamily="18" charset="0"/>
                          </a:rPr>
                          <m:t>,</m:t>
                        </m:r>
                        <m:r>
                          <a:rPr lang="en-US" altLang="zh-CN" sz="3200" i="1">
                            <a:latin typeface="Cambria Math" panose="02040503050406030204" pitchFamily="18" charset="0"/>
                            <a:ea typeface="Cambria Math" panose="02040503050406030204" pitchFamily="18" charset="0"/>
                          </a:rPr>
                          <m:t>⋯</m:t>
                        </m:r>
                        <m:sSub>
                          <m:sSubPr>
                            <m:ctrlPr>
                              <a:rPr lang="en-US" altLang="zh-CN" sz="3200" i="1">
                                <a:latin typeface="Cambria Math" panose="02040503050406030204" pitchFamily="18" charset="0"/>
                              </a:rPr>
                            </m:ctrlPr>
                          </m:sSubPr>
                          <m:e>
                            <m:r>
                              <a:rPr lang="en-US" altLang="zh-CN" sz="3200" i="1">
                                <a:latin typeface="Cambria Math" panose="02040503050406030204" pitchFamily="18" charset="0"/>
                              </a:rPr>
                              <m:t>𝑆</m:t>
                            </m:r>
                          </m:e>
                          <m:sub>
                            <m:r>
                              <a:rPr lang="en-US" altLang="zh-CN" sz="3200" i="1">
                                <a:latin typeface="Cambria Math" panose="02040503050406030204" pitchFamily="18" charset="0"/>
                              </a:rPr>
                              <m:t>𝑛</m:t>
                            </m:r>
                          </m:sub>
                        </m:sSub>
                        <m:r>
                          <a:rPr lang="en-US" altLang="zh-CN" sz="3200" i="1">
                            <a:latin typeface="Cambria Math" panose="02040503050406030204" pitchFamily="18" charset="0"/>
                          </a:rPr>
                          <m:t>𝑡</m:t>
                        </m:r>
                        <m:r>
                          <a:rPr lang="en-US" altLang="zh-CN" sz="3200" i="1">
                            <a:latin typeface="Cambria Math" panose="02040503050406030204" pitchFamily="18" charset="0"/>
                          </a:rPr>
                          <m:t>,</m:t>
                        </m:r>
                      </m:e>
                    </m:d>
                  </m:oMath>
                </a14:m>
                <a:r>
                  <a:rPr lang="zh-CN" altLang="zh-CN" dirty="0"/>
                  <a:t>和</a:t>
                </a:r>
                <a14:m>
                  <m:oMath xmlns:m="http://schemas.openxmlformats.org/officeDocument/2006/math">
                    <m:f>
                      <m:fPr>
                        <m:ctrlPr>
                          <a:rPr lang="en-US" altLang="zh-CN" i="1">
                            <a:latin typeface="Cambria Math" panose="02040503050406030204" pitchFamily="18" charset="0"/>
                          </a:rPr>
                        </m:ctrlPr>
                      </m:fPr>
                      <m:num>
                        <m:r>
                          <a:rPr lang="zh-CN" altLang="en-US" i="1">
                            <a:latin typeface="Cambria Math" panose="02040503050406030204" pitchFamily="18" charset="0"/>
                          </a:rPr>
                          <m:t>𝜕</m:t>
                        </m:r>
                        <m:r>
                          <a:rPr lang="en-US" altLang="zh-CN" i="1">
                            <a:latin typeface="Cambria Math" panose="02040503050406030204" pitchFamily="18" charset="0"/>
                          </a:rPr>
                          <m:t>𝑓</m:t>
                        </m:r>
                      </m:num>
                      <m:den>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𝑖</m:t>
                            </m:r>
                          </m:sub>
                        </m:sSub>
                      </m:den>
                    </m:f>
                  </m:oMath>
                </a14:m>
                <a:r>
                  <a:rPr lang="zh-CN" altLang="zh-CN" dirty="0"/>
                  <a:t>份各种标的资产的组合</a:t>
                </a:r>
                <a14:m>
                  <m:oMath xmlns:m="http://schemas.openxmlformats.org/officeDocument/2006/math">
                    <m:r>
                      <a:rPr lang="zh-CN" altLang="zh-CN">
                        <a:latin typeface="Cambria Math" panose="02040503050406030204" pitchFamily="18" charset="0"/>
                      </a:rPr>
                      <m:t> </m:t>
                    </m:r>
                  </m:oMath>
                </a14:m>
                <a:r>
                  <a:rPr lang="en-US" altLang="zh-CN" dirty="0"/>
                  <a:t>,</a:t>
                </a:r>
                <a:r>
                  <a:rPr lang="zh-CN" altLang="zh-CN" dirty="0"/>
                  <a:t>就可以得到无风险组合</a:t>
                </a:r>
                <a:r>
                  <a:rPr lang="en-US" altLang="zh-CN" dirty="0"/>
                  <a:t>,</a:t>
                </a:r>
                <a:r>
                  <a:rPr lang="zh-CN" altLang="zh-CN" dirty="0"/>
                  <a:t>从而可以得到多资产期权的多维微分方程</a:t>
                </a:r>
                <a:r>
                  <a:rPr lang="en-US" altLang="zh-CN" dirty="0"/>
                  <a:t>:</a:t>
                </a:r>
              </a:p>
              <a:p>
                <a:pPr marL="0" indent="0">
                  <a:buNone/>
                </a:pPr>
                <a:r>
                  <a:rPr lang="en-US" altLang="zh-CN" dirty="0"/>
                  <a:t>                      </a:t>
                </a:r>
                <a14:m>
                  <m:oMath xmlns:m="http://schemas.openxmlformats.org/officeDocument/2006/math">
                    <m:f>
                      <m:fPr>
                        <m:ctrlPr>
                          <a:rPr lang="en-US" altLang="zh-CN" i="1" smtClean="0">
                            <a:latin typeface="Cambria Math" panose="02040503050406030204" pitchFamily="18" charset="0"/>
                          </a:rPr>
                        </m:ctrlPr>
                      </m:fPr>
                      <m:num>
                        <m:r>
                          <a:rPr lang="zh-CN" altLang="en-US" i="1" smtClean="0">
                            <a:latin typeface="Cambria Math" panose="02040503050406030204" pitchFamily="18" charset="0"/>
                          </a:rPr>
                          <m:t>𝜕</m:t>
                        </m:r>
                        <m:r>
                          <a:rPr lang="en-US" altLang="zh-CN" b="0" i="1" smtClean="0">
                            <a:latin typeface="Cambria Math" panose="02040503050406030204" pitchFamily="18" charset="0"/>
                          </a:rPr>
                          <m:t>𝑓</m:t>
                        </m:r>
                      </m:num>
                      <m:den>
                        <m:r>
                          <a:rPr lang="zh-CN" altLang="en-US" i="1" smtClean="0">
                            <a:latin typeface="Cambria Math" panose="02040503050406030204" pitchFamily="18" charset="0"/>
                          </a:rPr>
                          <m:t>𝜕</m:t>
                        </m:r>
                        <m:r>
                          <a:rPr lang="en-US" altLang="zh-CN" b="0" i="1" smtClean="0">
                            <a:latin typeface="Cambria Math" panose="02040503050406030204" pitchFamily="18" charset="0"/>
                          </a:rPr>
                          <m:t>𝑡</m:t>
                        </m:r>
                      </m:den>
                    </m:f>
                  </m:oMath>
                </a14:m>
                <a:r>
                  <a:rPr lang="en-US" altLang="zh-CN" i="1" dirty="0"/>
                  <a:t>+</a:t>
                </a:r>
                <a14:m>
                  <m:oMath xmlns:m="http://schemas.openxmlformats.org/officeDocument/2006/math">
                    <m:r>
                      <a:rPr lang="en-US" altLang="zh-CN" b="0" i="1" smtClean="0">
                        <a:latin typeface="Cambria Math" panose="02040503050406030204" pitchFamily="18" charset="0"/>
                      </a:rPr>
                      <m:t>𝑟</m:t>
                    </m:r>
                    <m:nary>
                      <m:naryPr>
                        <m:chr m:val="∑"/>
                        <m:limLoc m:val="subSup"/>
                        <m:ctrlPr>
                          <a:rPr lang="zh-CN" altLang="en-US" i="1" smtClean="0">
                            <a:latin typeface="Cambria Math" panose="02040503050406030204" pitchFamily="18" charset="0"/>
                          </a:rPr>
                        </m:ctrlPr>
                      </m:naryPr>
                      <m:sub>
                        <m:r>
                          <m:rPr>
                            <m:brk m:alnAt="25"/>
                          </m:rPr>
                          <a:rPr lang="en-US" altLang="zh-CN" b="0" i="1" smtClean="0">
                            <a:latin typeface="Cambria Math" panose="02040503050406030204" pitchFamily="18" charset="0"/>
                          </a:rPr>
                          <m:t>𝑖</m:t>
                        </m:r>
                        <m:r>
                          <a:rPr lang="en-US" altLang="zh-CN" b="0" i="1" smtClean="0">
                            <a:latin typeface="Cambria Math" panose="02040503050406030204" pitchFamily="18" charset="0"/>
                          </a:rPr>
                          <m:t>=1</m:t>
                        </m:r>
                      </m:sub>
                      <m:sup>
                        <m:r>
                          <a:rPr lang="en-US" altLang="zh-CN" b="0" i="1" smtClean="0">
                            <a:latin typeface="Cambria Math" panose="02040503050406030204" pitchFamily="18" charset="0"/>
                          </a:rPr>
                          <m:t>𝑛</m:t>
                        </m:r>
                      </m:sup>
                      <m:e>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f>
                          <m:fPr>
                            <m:ctrlPr>
                              <a:rPr lang="en-US" altLang="zh-CN" i="1">
                                <a:latin typeface="Cambria Math" panose="02040503050406030204" pitchFamily="18" charset="0"/>
                              </a:rPr>
                            </m:ctrlPr>
                          </m:fPr>
                          <m:num>
                            <m:r>
                              <a:rPr lang="zh-CN" altLang="en-US" i="1">
                                <a:latin typeface="Cambria Math" panose="02040503050406030204" pitchFamily="18" charset="0"/>
                              </a:rPr>
                              <m:t>𝜕</m:t>
                            </m:r>
                            <m:r>
                              <a:rPr lang="en-US" altLang="zh-CN" i="1">
                                <a:latin typeface="Cambria Math" panose="02040503050406030204" pitchFamily="18" charset="0"/>
                              </a:rPr>
                              <m:t>𝑓</m:t>
                            </m:r>
                          </m:num>
                          <m:den>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𝑖</m:t>
                                </m:r>
                              </m:sub>
                            </m:sSub>
                          </m:den>
                        </m:f>
                      </m:e>
                    </m:nary>
                  </m:oMath>
                </a14:m>
                <a:r>
                  <a:rPr lang="en-US" altLang="zh-CN" i="1" dirty="0"/>
                  <a:t>+</a:t>
                </a:r>
                <a14:m>
                  <m:oMath xmlns:m="http://schemas.openxmlformats.org/officeDocument/2006/math">
                    <m:f>
                      <m:fPr>
                        <m:ctrlPr>
                          <a:rPr lang="en-US" altLang="zh-CN" i="1" smtClean="0">
                            <a:latin typeface="Cambria Math" panose="02040503050406030204" pitchFamily="18" charset="0"/>
                          </a:rPr>
                        </m:ctrlPr>
                      </m:fPr>
                      <m:num>
                        <m:r>
                          <a:rPr lang="en-US" altLang="zh-CN" b="0" i="1" smtClean="0">
                            <a:latin typeface="Cambria Math" panose="02040503050406030204" pitchFamily="18" charset="0"/>
                          </a:rPr>
                          <m:t>1</m:t>
                        </m:r>
                      </m:num>
                      <m:den>
                        <m:r>
                          <a:rPr lang="en-US" altLang="zh-CN" b="0" i="1" smtClean="0">
                            <a:latin typeface="Cambria Math" panose="02040503050406030204" pitchFamily="18" charset="0"/>
                          </a:rPr>
                          <m:t>2</m:t>
                        </m:r>
                      </m:den>
                    </m:f>
                    <m:nary>
                      <m:naryPr>
                        <m:chr m:val="∑"/>
                        <m:limLoc m:val="subSup"/>
                        <m:ctrlPr>
                          <a:rPr lang="en-US" altLang="zh-CN" i="1" smtClean="0">
                            <a:latin typeface="Cambria Math" panose="02040503050406030204" pitchFamily="18" charset="0"/>
                          </a:rPr>
                        </m:ctrlPr>
                      </m:naryPr>
                      <m:sub>
                        <m:r>
                          <m:rPr>
                            <m:brk m:alnAt="25"/>
                          </m:rPr>
                          <a:rPr lang="en-US" altLang="zh-CN" b="0" i="1" smtClean="0">
                            <a:latin typeface="Cambria Math" panose="02040503050406030204" pitchFamily="18" charset="0"/>
                          </a:rPr>
                          <m:t>𝑖</m:t>
                        </m:r>
                        <m:r>
                          <a:rPr lang="en-US" altLang="zh-CN" b="0" i="1" smtClean="0">
                            <a:latin typeface="Cambria Math" panose="02040503050406030204" pitchFamily="18" charset="0"/>
                          </a:rPr>
                          <m:t>=1</m:t>
                        </m:r>
                      </m:sub>
                      <m:sup>
                        <m:r>
                          <a:rPr lang="en-US" altLang="zh-CN" b="0" i="1" smtClean="0">
                            <a:latin typeface="Cambria Math" panose="02040503050406030204" pitchFamily="18" charset="0"/>
                          </a:rPr>
                          <m:t>𝑛</m:t>
                        </m:r>
                      </m:sup>
                      <m:e>
                        <m:nary>
                          <m:naryPr>
                            <m:chr m:val="∑"/>
                            <m:limLoc m:val="subSup"/>
                            <m:ctrlPr>
                              <a:rPr lang="en-US" altLang="zh-CN" i="1" smtClean="0">
                                <a:latin typeface="Cambria Math" panose="02040503050406030204" pitchFamily="18" charset="0"/>
                              </a:rPr>
                            </m:ctrlPr>
                          </m:naryPr>
                          <m:sub>
                            <m:r>
                              <m:rPr>
                                <m:brk m:alnAt="25"/>
                              </m:rPr>
                              <a:rPr lang="en-US" altLang="zh-CN" b="0" i="1" smtClean="0">
                                <a:latin typeface="Cambria Math" panose="02040503050406030204" pitchFamily="18" charset="0"/>
                              </a:rPr>
                              <m:t>𝑗</m:t>
                            </m:r>
                            <m:r>
                              <a:rPr lang="en-US" altLang="zh-CN" b="0" i="1" smtClean="0">
                                <a:latin typeface="Cambria Math" panose="02040503050406030204" pitchFamily="18" charset="0"/>
                              </a:rPr>
                              <m:t>=1</m:t>
                            </m:r>
                          </m:sub>
                          <m:sup>
                            <m:r>
                              <a:rPr lang="en-US" altLang="zh-CN" b="0" i="1" smtClean="0">
                                <a:latin typeface="Cambria Math" panose="02040503050406030204" pitchFamily="18" charset="0"/>
                              </a:rPr>
                              <m:t>𝑛</m:t>
                            </m:r>
                          </m:sup>
                          <m:e>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𝜎</m:t>
                                </m:r>
                              </m:e>
                              <m:sub>
                                <m:r>
                                  <a:rPr lang="en-US" altLang="zh-CN" b="0" i="1" smtClean="0">
                                    <a:latin typeface="Cambria Math" panose="02040503050406030204" pitchFamily="18" charset="0"/>
                                  </a:rPr>
                                  <m:t>𝑖</m:t>
                                </m:r>
                              </m:sub>
                            </m:sSub>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𝜎</m:t>
                                </m:r>
                              </m:e>
                              <m:sub>
                                <m:r>
                                  <a:rPr lang="en-US" altLang="zh-CN" b="0" i="1" smtClean="0">
                                    <a:latin typeface="Cambria Math" panose="02040503050406030204" pitchFamily="18" charset="0"/>
                                  </a:rPr>
                                  <m:t>𝑗</m:t>
                                </m:r>
                              </m:sub>
                            </m:sSub>
                            <m:sSub>
                              <m:sSubPr>
                                <m:ctrlPr>
                                  <a:rPr lang="en-US" altLang="zh-CN" i="1" smtClean="0">
                                    <a:latin typeface="Cambria Math" panose="02040503050406030204" pitchFamily="18" charset="0"/>
                                  </a:rPr>
                                </m:ctrlPr>
                              </m:sSubPr>
                              <m:e>
                                <m:r>
                                  <a:rPr lang="zh-CN" altLang="en-US" i="1" smtClean="0">
                                    <a:latin typeface="Cambria Math" panose="02040503050406030204" pitchFamily="18" charset="0"/>
                                  </a:rPr>
                                  <m:t>𝜌</m:t>
                                </m:r>
                              </m:e>
                              <m:sub>
                                <m:r>
                                  <a:rPr lang="en-US" altLang="zh-CN" b="0" i="1" smtClean="0">
                                    <a:latin typeface="Cambria Math" panose="02040503050406030204" pitchFamily="18" charset="0"/>
                                  </a:rPr>
                                  <m:t>𝑖𝑗</m:t>
                                </m:r>
                              </m:sub>
                            </m:sSub>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𝑖</m:t>
                                </m:r>
                              </m:sub>
                            </m:sSub>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𝑗</m:t>
                                </m:r>
                              </m:sub>
                            </m:sSub>
                            <m:f>
                              <m:fPr>
                                <m:ctrlPr>
                                  <a:rPr lang="en-US" altLang="zh-CN" i="1" smtClean="0">
                                    <a:latin typeface="Cambria Math" panose="02040503050406030204" pitchFamily="18" charset="0"/>
                                  </a:rPr>
                                </m:ctrlPr>
                              </m:fPr>
                              <m:num>
                                <m:sSup>
                                  <m:sSupPr>
                                    <m:ctrlPr>
                                      <a:rPr lang="en-US" altLang="zh-CN" i="1" smtClean="0">
                                        <a:latin typeface="Cambria Math" panose="02040503050406030204" pitchFamily="18" charset="0"/>
                                      </a:rPr>
                                    </m:ctrlPr>
                                  </m:sSupPr>
                                  <m:e>
                                    <m:r>
                                      <a:rPr lang="zh-CN" altLang="en-US" i="1" smtClean="0">
                                        <a:latin typeface="Cambria Math" panose="02040503050406030204" pitchFamily="18" charset="0"/>
                                      </a:rPr>
                                      <m:t>𝜕</m:t>
                                    </m:r>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𝑓</m:t>
                                </m:r>
                              </m:num>
                              <m:den>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𝑖</m:t>
                                    </m:r>
                                  </m:sub>
                                </m:sSub>
                                <m:r>
                                  <a:rPr lang="zh-CN" altLang="en-US"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b="0" i="1" smtClean="0">
                                        <a:latin typeface="Cambria Math" panose="02040503050406030204" pitchFamily="18" charset="0"/>
                                      </a:rPr>
                                      <m:t>𝑗</m:t>
                                    </m:r>
                                  </m:sub>
                                </m:sSub>
                              </m:den>
                            </m:f>
                          </m:e>
                        </m:nary>
                      </m:e>
                    </m:nary>
                    <m:r>
                      <a:rPr lang="en-US" altLang="zh-CN" b="0" i="1" smtClean="0">
                        <a:latin typeface="Cambria Math" panose="02040503050406030204" pitchFamily="18" charset="0"/>
                      </a:rPr>
                      <m:t>=</m:t>
                    </m:r>
                    <m:r>
                      <a:rPr lang="en-US" altLang="zh-CN" b="0" i="1" smtClean="0">
                        <a:latin typeface="Cambria Math" panose="02040503050406030204" pitchFamily="18" charset="0"/>
                      </a:rPr>
                      <m:t>𝑟𝑓</m:t>
                    </m:r>
                  </m:oMath>
                </a14:m>
                <a:endParaRPr lang="zh-CN" altLang="zh-CN" dirty="0"/>
              </a:p>
            </p:txBody>
          </p:sp>
        </mc:Choice>
        <mc:Fallback xmlns="">
          <p:sp>
            <p:nvSpPr>
              <p:cNvPr id="3" name="内容占位符 2">
                <a:extLst>
                  <a:ext uri="{FF2B5EF4-FFF2-40B4-BE49-F238E27FC236}">
                    <a16:creationId xmlns:a16="http://schemas.microsoft.com/office/drawing/2014/main" id="{9C4C4700-9DB1-444A-857D-B8738932E85F}"/>
                  </a:ext>
                </a:extLst>
              </p:cNvPr>
              <p:cNvSpPr>
                <a:spLocks noGrp="1" noRot="1" noChangeAspect="1" noMove="1" noResize="1" noEditPoints="1" noAdjustHandles="1" noChangeArrowheads="1" noChangeShapeType="1" noTextEdit="1"/>
              </p:cNvSpPr>
              <p:nvPr>
                <p:ph idx="1"/>
              </p:nvPr>
            </p:nvSpPr>
            <p:spPr>
              <a:blipFill>
                <a:blip r:embed="rId2"/>
                <a:stretch>
                  <a:fillRect l="-444"/>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8F20B74C-2DB8-4748-9A5E-F283ADEC5798}"/>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0880629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篮子期权的定价</a:t>
            </a:r>
          </a:p>
        </p:txBody>
      </p:sp>
      <p:sp>
        <p:nvSpPr>
          <p:cNvPr id="3" name="文本占位符 2"/>
          <p:cNvSpPr>
            <a:spLocks noGrp="1"/>
          </p:cNvSpPr>
          <p:nvPr>
            <p:ph idx="1"/>
          </p:nvPr>
        </p:nvSpPr>
        <p:spPr/>
        <p:txBody>
          <a:bodyPr/>
          <a:lstStyle/>
          <a:p>
            <a:r>
              <a:rPr lang="zh-CN" altLang="en-US" dirty="0"/>
              <a:t>与算术平均亚式期权类似，在</a:t>
            </a:r>
            <a:r>
              <a:rPr lang="en-US" altLang="zh-CN" dirty="0"/>
              <a:t>BS</a:t>
            </a:r>
            <a:r>
              <a:rPr lang="zh-CN" altLang="en-US" dirty="0"/>
              <a:t>框架下难以得到篮子期权的闭式解。所以解决方案也类似</a:t>
            </a:r>
            <a:endParaRPr lang="en-US" altLang="zh-CN" dirty="0"/>
          </a:p>
          <a:p>
            <a:pPr marL="631031" lvl="1" indent="-385763">
              <a:buFont typeface="Wingdings" panose="05000000000000000000" pitchFamily="2" charset="2"/>
              <a:buChar char="l"/>
            </a:pPr>
            <a:r>
              <a:rPr lang="zh-CN" altLang="en-US" dirty="0"/>
              <a:t>使用数值方法求解（蒙特卡洛模拟）</a:t>
            </a:r>
            <a:endParaRPr lang="en-US" altLang="zh-CN" dirty="0"/>
          </a:p>
          <a:p>
            <a:pPr marL="631031" lvl="1" indent="-385763">
              <a:buFont typeface="Wingdings" panose="05000000000000000000" pitchFamily="2" charset="2"/>
              <a:buChar char="l"/>
            </a:pPr>
            <a:r>
              <a:rPr lang="zh-CN" altLang="en-US" dirty="0"/>
              <a:t>使用前两阶矩相等的几何正态分布近似</a:t>
            </a:r>
            <a:endParaRPr lang="en-US" altLang="zh-CN" dirty="0"/>
          </a:p>
          <a:p>
            <a:pPr marL="631031" lvl="1" indent="-385763">
              <a:buFont typeface="Wingdings" panose="05000000000000000000" pitchFamily="2" charset="2"/>
              <a:buChar char="l"/>
            </a:pPr>
            <a:r>
              <a:rPr lang="zh-CN" altLang="en-US" dirty="0"/>
              <a:t>一种更精确的近似方法是</a:t>
            </a:r>
            <a:r>
              <a:rPr lang="en-US" altLang="zh-CN" dirty="0" err="1"/>
              <a:t>Edgeworth</a:t>
            </a:r>
            <a:r>
              <a:rPr lang="zh-CN" altLang="en-US" dirty="0"/>
              <a:t>序列展开</a:t>
            </a:r>
            <a:endParaRPr lang="en-US" altLang="zh-CN" dirty="0"/>
          </a:p>
          <a:p>
            <a:pPr marL="385763" indent="-385763">
              <a:buNone/>
            </a:pPr>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5597033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彩虹期权</a:t>
            </a:r>
          </a:p>
        </p:txBody>
      </p:sp>
      <mc:AlternateContent xmlns:mc="http://schemas.openxmlformats.org/markup-compatibility/2006" xmlns:a14="http://schemas.microsoft.com/office/drawing/2010/main">
        <mc:Choice Requires="a14">
          <p:sp>
            <p:nvSpPr>
              <p:cNvPr id="303107" name="Rectangle 3"/>
              <p:cNvSpPr>
                <a:spLocks noGrp="1" noChangeArrowheads="1"/>
              </p:cNvSpPr>
              <p:nvPr>
                <p:ph idx="1"/>
              </p:nvPr>
            </p:nvSpPr>
            <p:spPr>
              <a:xfrm>
                <a:off x="609600" y="1268760"/>
                <a:ext cx="10887000" cy="4896544"/>
              </a:xfrm>
            </p:spPr>
            <p:txBody>
              <a:bodyPr/>
              <a:lstStyle/>
              <a:p>
                <a:r>
                  <a:rPr lang="zh-TW" altLang="en-US" b="1" dirty="0">
                    <a:solidFill>
                      <a:srgbClr val="0000FF"/>
                    </a:solidFill>
                  </a:rPr>
                  <a:t>较佳</a:t>
                </a:r>
                <a:r>
                  <a:rPr lang="zh-CN" altLang="en-US" b="1" dirty="0">
                    <a:solidFill>
                      <a:srgbClr val="0000FF"/>
                    </a:solidFill>
                  </a:rPr>
                  <a:t>期权</a:t>
                </a:r>
                <a:r>
                  <a:rPr lang="en-US" altLang="zh-TW" b="1" dirty="0"/>
                  <a:t>(better-of option)</a:t>
                </a:r>
              </a:p>
              <a:p>
                <a:pPr lvl="1"/>
                <a:r>
                  <a:rPr lang="zh-TW" altLang="en-US" b="1" dirty="0"/>
                  <a:t>其价值取决于数种目标资产中价值或报酬最大的，以数学式表示为：</a:t>
                </a:r>
              </a:p>
              <a:p>
                <a:pPr marL="0" indent="0" algn="ctr">
                  <a:buNone/>
                </a:pPr>
                <a14:m>
                  <m:oMath xmlns:m="http://schemas.openxmlformats.org/officeDocument/2006/math">
                    <m:r>
                      <a:rPr lang="en-US" altLang="zh-TW" sz="3200" b="0" i="1" smtClean="0">
                        <a:latin typeface="Cambria Math" panose="02040503050406030204" pitchFamily="18" charset="0"/>
                      </a:rPr>
                      <m:t>𝐶</m:t>
                    </m:r>
                    <m:r>
                      <a:rPr lang="en-US" altLang="zh-TW" sz="3200" b="0" i="1" smtClean="0">
                        <a:latin typeface="Cambria Math" panose="02040503050406030204" pitchFamily="18" charset="0"/>
                      </a:rPr>
                      <m:t>=</m:t>
                    </m:r>
                    <m:r>
                      <a:rPr lang="en-US" altLang="zh-TW" sz="3200" b="0" i="1" smtClean="0">
                        <a:latin typeface="Cambria Math" panose="02040503050406030204" pitchFamily="18" charset="0"/>
                      </a:rPr>
                      <m:t>𝑚𝑎𝑥</m:t>
                    </m:r>
                    <m:r>
                      <a:rPr lang="en-US" altLang="zh-TW" sz="3200" b="0" i="1" smtClean="0">
                        <a:latin typeface="Cambria Math" panose="02040503050406030204" pitchFamily="18" charset="0"/>
                      </a:rPr>
                      <m:t>(</m:t>
                    </m:r>
                    <m:sSub>
                      <m:sSubPr>
                        <m:ctrlPr>
                          <a:rPr lang="en-US" altLang="zh-TW" sz="3200" i="1" smtClean="0">
                            <a:latin typeface="Cambria Math" panose="02040503050406030204" pitchFamily="18" charset="0"/>
                          </a:rPr>
                        </m:ctrlPr>
                      </m:sSubPr>
                      <m:e>
                        <m:r>
                          <a:rPr lang="en-US" altLang="zh-TW" sz="3200" b="0" i="1" smtClean="0">
                            <a:latin typeface="Cambria Math" panose="02040503050406030204" pitchFamily="18" charset="0"/>
                          </a:rPr>
                          <m:t>𝑅</m:t>
                        </m:r>
                      </m:e>
                      <m:sub>
                        <m:r>
                          <a:rPr lang="en-US" altLang="zh-TW" sz="3200" b="0" i="1" smtClean="0">
                            <a:latin typeface="Cambria Math" panose="02040503050406030204" pitchFamily="18" charset="0"/>
                          </a:rPr>
                          <m:t>1</m:t>
                        </m:r>
                      </m:sub>
                    </m:sSub>
                    <m:r>
                      <a:rPr lang="en-US" altLang="zh-TW" sz="3200" b="0" i="1" smtClean="0">
                        <a:latin typeface="Cambria Math" panose="02040503050406030204" pitchFamily="18" charset="0"/>
                      </a:rPr>
                      <m:t>,</m:t>
                    </m:r>
                  </m:oMath>
                </a14:m>
                <a:r>
                  <a:rPr lang="en-US" altLang="zh-TW" sz="3200" dirty="0"/>
                  <a:t> </a:t>
                </a:r>
                <a14:m>
                  <m:oMath xmlns:m="http://schemas.openxmlformats.org/officeDocument/2006/math">
                    <m:sSub>
                      <m:sSubPr>
                        <m:ctrlPr>
                          <a:rPr lang="en-US" altLang="zh-TW" sz="3200" i="1">
                            <a:latin typeface="Cambria Math" panose="02040503050406030204" pitchFamily="18" charset="0"/>
                          </a:rPr>
                        </m:ctrlPr>
                      </m:sSubPr>
                      <m:e>
                        <m:r>
                          <a:rPr lang="en-US" altLang="zh-TW" sz="3200" b="0" i="1">
                            <a:latin typeface="Cambria Math" panose="02040503050406030204" pitchFamily="18" charset="0"/>
                          </a:rPr>
                          <m:t>𝑅</m:t>
                        </m:r>
                      </m:e>
                      <m:sub>
                        <m:r>
                          <a:rPr lang="en-US" altLang="zh-TW" sz="3200" b="0" i="1" smtClean="0">
                            <a:latin typeface="Cambria Math" panose="02040503050406030204" pitchFamily="18" charset="0"/>
                          </a:rPr>
                          <m:t>2</m:t>
                        </m:r>
                      </m:sub>
                    </m:sSub>
                    <m:r>
                      <a:rPr lang="en-US" altLang="zh-TW" sz="3200" b="0" i="1">
                        <a:latin typeface="Cambria Math" panose="02040503050406030204" pitchFamily="18" charset="0"/>
                      </a:rPr>
                      <m:t>,</m:t>
                    </m:r>
                    <m:r>
                      <a:rPr lang="en-US" altLang="zh-TW" sz="3200" b="0" i="1" smtClean="0">
                        <a:latin typeface="Cambria Math" panose="02040503050406030204" pitchFamily="18" charset="0"/>
                        <a:ea typeface="Cambria Math" panose="02040503050406030204" pitchFamily="18" charset="0"/>
                      </a:rPr>
                      <m:t>⋯</m:t>
                    </m:r>
                  </m:oMath>
                </a14:m>
                <a:r>
                  <a:rPr lang="en-US" altLang="zh-TW" sz="3200" dirty="0"/>
                  <a:t> </a:t>
                </a:r>
                <a14:m>
                  <m:oMath xmlns:m="http://schemas.openxmlformats.org/officeDocument/2006/math">
                    <m:sSub>
                      <m:sSubPr>
                        <m:ctrlPr>
                          <a:rPr lang="en-US" altLang="zh-TW" sz="3200" i="1">
                            <a:latin typeface="Cambria Math" panose="02040503050406030204" pitchFamily="18" charset="0"/>
                          </a:rPr>
                        </m:ctrlPr>
                      </m:sSubPr>
                      <m:e>
                        <m:r>
                          <a:rPr lang="en-US" altLang="zh-TW" sz="3200" b="0" i="1">
                            <a:latin typeface="Cambria Math" panose="02040503050406030204" pitchFamily="18" charset="0"/>
                          </a:rPr>
                          <m:t>𝑅</m:t>
                        </m:r>
                      </m:e>
                      <m:sub>
                        <m:r>
                          <a:rPr lang="en-US" altLang="zh-TW" sz="3200" b="0" i="1" smtClean="0">
                            <a:latin typeface="Cambria Math" panose="02040503050406030204" pitchFamily="18" charset="0"/>
                          </a:rPr>
                          <m:t>𝑛</m:t>
                        </m:r>
                      </m:sub>
                    </m:sSub>
                    <m:r>
                      <a:rPr lang="en-US" altLang="zh-TW" sz="3200" b="0" i="1">
                        <a:latin typeface="Cambria Math" panose="02040503050406030204" pitchFamily="18" charset="0"/>
                      </a:rPr>
                      <m:t>,</m:t>
                    </m:r>
                  </m:oMath>
                </a14:m>
                <a:r>
                  <a:rPr lang="en-US" altLang="zh-TW" sz="3200" dirty="0">
                    <a:latin typeface="DFKai-SB" pitchFamily="65" charset="-120"/>
                  </a:rPr>
                  <a:t>0)</a:t>
                </a:r>
              </a:p>
              <a:p>
                <a:pPr marL="0" indent="0" algn="ctr">
                  <a:buNone/>
                </a:pPr>
                <a:endParaRPr lang="zh-TW" altLang="en-US" b="1" dirty="0">
                  <a:latin typeface="DFKai-SB" pitchFamily="65" charset="-120"/>
                </a:endParaRPr>
              </a:p>
              <a:p>
                <a:r>
                  <a:rPr lang="zh-TW" altLang="en-US" b="1" dirty="0">
                    <a:solidFill>
                      <a:srgbClr val="0000FF"/>
                    </a:solidFill>
                    <a:latin typeface="DFKai-SB" pitchFamily="65" charset="-120"/>
                  </a:rPr>
                  <a:t>绩效差异选择权</a:t>
                </a:r>
                <a:r>
                  <a:rPr lang="en-US" altLang="zh-TW" b="1" dirty="0"/>
                  <a:t>(out-performance option)</a:t>
                </a:r>
                <a:r>
                  <a:rPr lang="en-US" altLang="zh-TW" b="1" dirty="0">
                    <a:latin typeface="DFKai-SB" pitchFamily="65" charset="-120"/>
                  </a:rPr>
                  <a:t> </a:t>
                </a:r>
              </a:p>
              <a:p>
                <a:pPr lvl="1" algn="ctr"/>
                <a:r>
                  <a:rPr lang="zh-TW" altLang="en-US" b="1" dirty="0"/>
                  <a:t>这种选择权取决于</a:t>
                </a:r>
                <a:r>
                  <a:rPr lang="zh-TW" altLang="en-US" b="1" dirty="0">
                    <a:latin typeface="DFKai-SB" pitchFamily="65" charset="-120"/>
                  </a:rPr>
                  <a:t>两种标的资产的绩效差异，以数学式表示为：</a:t>
                </a:r>
                <a14:m>
                  <m:oMath xmlns:m="http://schemas.openxmlformats.org/officeDocument/2006/math">
                    <m:r>
                      <a:rPr lang="en-US" altLang="zh-TW" sz="2800" b="0" i="1" smtClean="0">
                        <a:latin typeface="Cambria Math" panose="02040503050406030204" pitchFamily="18" charset="0"/>
                      </a:rPr>
                      <m:t>𝐶</m:t>
                    </m:r>
                    <m:r>
                      <a:rPr lang="en-US" altLang="zh-TW" sz="2800" b="0" i="1" smtClean="0">
                        <a:latin typeface="Cambria Math" panose="02040503050406030204" pitchFamily="18" charset="0"/>
                      </a:rPr>
                      <m:t>=</m:t>
                    </m:r>
                    <m:r>
                      <a:rPr lang="en-US" altLang="zh-TW" sz="2800" b="0" i="1" smtClean="0">
                        <a:latin typeface="Cambria Math" panose="02040503050406030204" pitchFamily="18" charset="0"/>
                      </a:rPr>
                      <m:t>𝑚𝑎𝑥</m:t>
                    </m:r>
                    <m:r>
                      <a:rPr lang="en-US" altLang="zh-TW" sz="2800" b="0" i="1" smtClean="0">
                        <a:latin typeface="Cambria Math" panose="02040503050406030204" pitchFamily="18" charset="0"/>
                      </a:rPr>
                      <m:t>(</m:t>
                    </m:r>
                    <m:sSub>
                      <m:sSubPr>
                        <m:ctrlPr>
                          <a:rPr lang="en-US" altLang="zh-TW" sz="2800" i="1" smtClean="0">
                            <a:latin typeface="Cambria Math" panose="02040503050406030204" pitchFamily="18" charset="0"/>
                          </a:rPr>
                        </m:ctrlPr>
                      </m:sSubPr>
                      <m:e>
                        <m:r>
                          <a:rPr lang="en-US" altLang="zh-TW" sz="2800" b="0" i="1" smtClean="0">
                            <a:latin typeface="Cambria Math" panose="02040503050406030204" pitchFamily="18" charset="0"/>
                          </a:rPr>
                          <m:t>𝑅</m:t>
                        </m:r>
                      </m:e>
                      <m:sub>
                        <m:r>
                          <a:rPr lang="en-US" altLang="zh-TW" sz="2800" b="0" i="1" smtClean="0">
                            <a:latin typeface="Cambria Math" panose="02040503050406030204" pitchFamily="18" charset="0"/>
                          </a:rPr>
                          <m:t>1</m:t>
                        </m:r>
                      </m:sub>
                    </m:sSub>
                    <m:r>
                      <a:rPr lang="en-US" altLang="zh-TW" sz="2800" b="0" i="1" smtClean="0">
                        <a:latin typeface="Cambria Math" panose="02040503050406030204" pitchFamily="18" charset="0"/>
                      </a:rPr>
                      <m:t>−</m:t>
                    </m:r>
                    <m:sSub>
                      <m:sSubPr>
                        <m:ctrlPr>
                          <a:rPr lang="en-US" altLang="zh-TW" sz="2800" i="1">
                            <a:latin typeface="Cambria Math" panose="02040503050406030204" pitchFamily="18" charset="0"/>
                          </a:rPr>
                        </m:ctrlPr>
                      </m:sSubPr>
                      <m:e>
                        <m:r>
                          <a:rPr lang="en-US" altLang="zh-TW" sz="2800" b="0" i="1">
                            <a:latin typeface="Cambria Math" panose="02040503050406030204" pitchFamily="18" charset="0"/>
                          </a:rPr>
                          <m:t>𝑅</m:t>
                        </m:r>
                      </m:e>
                      <m:sub>
                        <m:r>
                          <a:rPr lang="en-US" altLang="zh-TW" sz="2800" b="0" i="1" smtClean="0">
                            <a:latin typeface="Cambria Math" panose="02040503050406030204" pitchFamily="18" charset="0"/>
                          </a:rPr>
                          <m:t>2</m:t>
                        </m:r>
                      </m:sub>
                    </m:sSub>
                    <m:r>
                      <a:rPr lang="en-US" altLang="zh-TW" sz="2800" b="0" i="1">
                        <a:latin typeface="Cambria Math" panose="02040503050406030204" pitchFamily="18" charset="0"/>
                      </a:rPr>
                      <m:t>,</m:t>
                    </m:r>
                  </m:oMath>
                </a14:m>
                <a:r>
                  <a:rPr lang="en-US" altLang="zh-TW" sz="2800" dirty="0">
                    <a:latin typeface="DFKai-SB" pitchFamily="65" charset="-120"/>
                  </a:rPr>
                  <a:t>0)</a:t>
                </a:r>
                <a:endParaRPr lang="zh-TW" altLang="en-US" sz="2800" dirty="0">
                  <a:latin typeface="DFKai-SB" pitchFamily="65" charset="-120"/>
                </a:endParaRPr>
              </a:p>
              <a:p>
                <a:pPr lvl="1"/>
                <a:endParaRPr lang="zh-TW" altLang="en-US" b="1" dirty="0">
                  <a:latin typeface="DFKai-SB" pitchFamily="65" charset="-120"/>
                </a:endParaRPr>
              </a:p>
            </p:txBody>
          </p:sp>
        </mc:Choice>
        <mc:Fallback xmlns="">
          <p:sp>
            <p:nvSpPr>
              <p:cNvPr id="303107" name="Rectangle 3"/>
              <p:cNvSpPr>
                <a:spLocks noGrp="1" noRot="1" noChangeAspect="1" noMove="1" noResize="1" noEditPoints="1" noAdjustHandles="1" noChangeArrowheads="1" noChangeShapeType="1" noTextEdit="1"/>
              </p:cNvSpPr>
              <p:nvPr>
                <p:ph idx="1"/>
              </p:nvPr>
            </p:nvSpPr>
            <p:spPr>
              <a:xfrm>
                <a:off x="609600" y="1268760"/>
                <a:ext cx="10887000" cy="4896544"/>
              </a:xfrm>
              <a:blipFill>
                <a:blip r:embed="rId2"/>
                <a:stretch>
                  <a:fillRect l="-448" t="-1868"/>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6161932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价差期权</a:t>
            </a:r>
            <a:r>
              <a:rPr lang="en-US" altLang="zh-CN" dirty="0"/>
              <a:t>(spread option)</a:t>
            </a:r>
            <a:endParaRPr lang="zh-CN" altLang="en-US" dirty="0"/>
          </a:p>
        </p:txBody>
      </p:sp>
      <mc:AlternateContent xmlns:mc="http://schemas.openxmlformats.org/markup-compatibility/2006" xmlns:a14="http://schemas.microsoft.com/office/drawing/2010/main">
        <mc:Choice Requires="a14">
          <p:sp>
            <p:nvSpPr>
              <p:cNvPr id="425987" name="Rectangle 3"/>
              <p:cNvSpPr>
                <a:spLocks noGrp="1" noChangeArrowheads="1"/>
              </p:cNvSpPr>
              <p:nvPr>
                <p:ph idx="1"/>
              </p:nvPr>
            </p:nvSpPr>
            <p:spPr>
              <a:xfrm>
                <a:off x="609600" y="1417639"/>
                <a:ext cx="10972800" cy="3902075"/>
              </a:xfrm>
            </p:spPr>
            <p:txBody>
              <a:bodyPr/>
              <a:lstStyle/>
              <a:p>
                <a:pPr>
                  <a:lnSpc>
                    <a:spcPct val="120000"/>
                  </a:lnSpc>
                </a:pPr>
                <a:r>
                  <a:rPr lang="zh-TW" altLang="en-US" b="1" dirty="0">
                    <a:latin typeface="DFKai-SB" pitchFamily="65" charset="-120"/>
                  </a:rPr>
                  <a:t>与绩效差异选择权很类似，只不过是当两资产的</a:t>
                </a:r>
                <a:r>
                  <a:rPr lang="zh-CN" altLang="en-US" b="1" dirty="0">
                    <a:latin typeface="DFKai-SB" pitchFamily="65" charset="-120"/>
                  </a:rPr>
                  <a:t>回报</a:t>
                </a:r>
                <a:r>
                  <a:rPr lang="zh-TW" altLang="en-US" b="1" dirty="0">
                    <a:solidFill>
                      <a:srgbClr val="0000FF"/>
                    </a:solidFill>
                    <a:latin typeface="DFKai-SB" pitchFamily="65" charset="-120"/>
                  </a:rPr>
                  <a:t>超过某一特定值</a:t>
                </a:r>
                <a:r>
                  <a:rPr lang="zh-TW" altLang="en-US" b="1" dirty="0">
                    <a:latin typeface="DFKai-SB" pitchFamily="65" charset="-120"/>
                  </a:rPr>
                  <a:t>之后，此</a:t>
                </a:r>
                <a:r>
                  <a:rPr lang="zh-CN" altLang="en-US" b="1" dirty="0">
                    <a:latin typeface="DFKai-SB" pitchFamily="65" charset="-120"/>
                  </a:rPr>
                  <a:t>期</a:t>
                </a:r>
                <a:r>
                  <a:rPr lang="zh-TW" altLang="en-US" b="1" dirty="0">
                    <a:latin typeface="DFKai-SB" pitchFamily="65" charset="-120"/>
                  </a:rPr>
                  <a:t>权才有价值，以数学式表示：</a:t>
                </a:r>
                <a:endParaRPr lang="en-US" altLang="zh-TW" b="1" dirty="0">
                  <a:latin typeface="DFKai-SB" pitchFamily="65" charset="-120"/>
                </a:endParaRPr>
              </a:p>
              <a:p>
                <a:pPr>
                  <a:lnSpc>
                    <a:spcPct val="120000"/>
                  </a:lnSpc>
                </a:pPr>
                <a:endParaRPr lang="en-US" altLang="zh-TW" b="1" dirty="0"/>
              </a:p>
              <a:p>
                <a:pPr marL="0" indent="0">
                  <a:lnSpc>
                    <a:spcPct val="120000"/>
                  </a:lnSpc>
                  <a:buNone/>
                </a:pPr>
                <a14:m>
                  <m:oMathPara xmlns:m="http://schemas.openxmlformats.org/officeDocument/2006/math">
                    <m:oMathParaPr>
                      <m:jc m:val="centerGroup"/>
                    </m:oMathParaPr>
                    <m:oMath xmlns:m="http://schemas.openxmlformats.org/officeDocument/2006/math">
                      <m:r>
                        <a:rPr lang="en-US" altLang="zh-TW" sz="3200" b="0" i="1" smtClean="0">
                          <a:latin typeface="Cambria Math" panose="02040503050406030204" pitchFamily="18" charset="0"/>
                        </a:rPr>
                        <m:t>𝐶</m:t>
                      </m:r>
                      <m:r>
                        <a:rPr lang="en-US" altLang="zh-TW" sz="3200" b="0" i="1" smtClean="0">
                          <a:latin typeface="Cambria Math" panose="02040503050406030204" pitchFamily="18" charset="0"/>
                        </a:rPr>
                        <m:t>=</m:t>
                      </m:r>
                      <m:r>
                        <a:rPr lang="en-US" altLang="zh-TW" sz="3200" b="0" i="1" smtClean="0">
                          <a:latin typeface="Cambria Math" panose="02040503050406030204" pitchFamily="18" charset="0"/>
                        </a:rPr>
                        <m:t>𝑚𝑎𝑥</m:t>
                      </m:r>
                      <m:d>
                        <m:dPr>
                          <m:begChr m:val="["/>
                          <m:endChr m:val="]"/>
                          <m:ctrlPr>
                            <a:rPr lang="en-US" altLang="zh-TW" sz="3200" b="0" i="1" smtClean="0">
                              <a:latin typeface="Cambria Math" panose="02040503050406030204" pitchFamily="18" charset="0"/>
                            </a:rPr>
                          </m:ctrlPr>
                        </m:dPr>
                        <m:e>
                          <m:r>
                            <a:rPr lang="en-US" altLang="zh-TW" sz="3200" i="1">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i="1">
                                  <a:latin typeface="Cambria Math" panose="02040503050406030204" pitchFamily="18" charset="0"/>
                                </a:rPr>
                                <m:t>𝑅</m:t>
                              </m:r>
                            </m:e>
                            <m:sub>
                              <m:r>
                                <a:rPr lang="en-US" altLang="zh-TW" sz="3200" i="1">
                                  <a:latin typeface="Cambria Math" panose="02040503050406030204" pitchFamily="18" charset="0"/>
                                </a:rPr>
                                <m:t>1</m:t>
                              </m:r>
                            </m:sub>
                          </m:sSub>
                          <m:r>
                            <a:rPr lang="en-US" altLang="zh-TW" sz="3200" i="1">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i="1">
                                  <a:latin typeface="Cambria Math" panose="02040503050406030204" pitchFamily="18" charset="0"/>
                                </a:rPr>
                                <m:t>𝑅</m:t>
                              </m:r>
                            </m:e>
                            <m:sub>
                              <m:r>
                                <a:rPr lang="en-US" altLang="zh-TW" sz="3200" i="1">
                                  <a:latin typeface="Cambria Math" panose="02040503050406030204" pitchFamily="18" charset="0"/>
                                </a:rPr>
                                <m:t>2</m:t>
                              </m:r>
                            </m:sub>
                          </m:sSub>
                          <m:r>
                            <m:rPr>
                              <m:nor/>
                            </m:rPr>
                            <a:rPr lang="en-US" altLang="zh-TW" sz="3200" dirty="0">
                              <a:latin typeface="DFKai-SB" pitchFamily="65" charset="-120"/>
                            </a:rPr>
                            <m:t>)</m:t>
                          </m:r>
                          <m:r>
                            <m:rPr>
                              <m:nor/>
                            </m:rPr>
                            <a:rPr lang="zh-TW" altLang="en-US" sz="3200" dirty="0">
                              <a:latin typeface="DFKai-SB" pitchFamily="65" charset="-120"/>
                            </a:rPr>
                            <m:t> </m:t>
                          </m:r>
                          <m:r>
                            <a:rPr lang="en-US" altLang="zh-TW" sz="3200" b="0" i="1" dirty="0" smtClean="0">
                              <a:latin typeface="Cambria Math" panose="02040503050406030204" pitchFamily="18" charset="0"/>
                            </a:rPr>
                            <m:t>−</m:t>
                          </m:r>
                          <m:sSup>
                            <m:sSupPr>
                              <m:ctrlPr>
                                <a:rPr lang="en-US" altLang="zh-TW" sz="3200" b="0" i="1" dirty="0" smtClean="0">
                                  <a:latin typeface="Cambria Math" panose="02040503050406030204" pitchFamily="18" charset="0"/>
                                </a:rPr>
                              </m:ctrlPr>
                            </m:sSupPr>
                            <m:e>
                              <m:r>
                                <a:rPr lang="en-US" altLang="zh-TW" sz="3200" b="0" i="1" dirty="0" smtClean="0">
                                  <a:latin typeface="Cambria Math" panose="02040503050406030204" pitchFamily="18" charset="0"/>
                                </a:rPr>
                                <m:t>𝑅</m:t>
                              </m:r>
                            </m:e>
                            <m:sup>
                              <m:r>
                                <a:rPr lang="en-US" altLang="zh-TW" sz="3200" b="0" i="1" dirty="0" smtClean="0">
                                  <a:latin typeface="Cambria Math" panose="02040503050406030204" pitchFamily="18" charset="0"/>
                                </a:rPr>
                                <m:t>∗</m:t>
                              </m:r>
                            </m:sup>
                          </m:sSup>
                          <m:r>
                            <a:rPr lang="en-US" altLang="zh-TW" sz="3200" b="0" i="1" dirty="0" smtClean="0">
                              <a:latin typeface="Cambria Math" panose="02040503050406030204" pitchFamily="18" charset="0"/>
                            </a:rPr>
                            <m:t>,0</m:t>
                          </m:r>
                        </m:e>
                      </m:d>
                    </m:oMath>
                  </m:oMathPara>
                </a14:m>
                <a:endParaRPr lang="zh-TW" altLang="en-US" sz="2400" dirty="0">
                  <a:latin typeface="DFKai-SB" pitchFamily="65" charset="-120"/>
                </a:endParaRPr>
              </a:p>
              <a:p>
                <a:pPr>
                  <a:lnSpc>
                    <a:spcPct val="120000"/>
                  </a:lnSpc>
                </a:pPr>
                <a:endParaRPr lang="zh-TW" altLang="en-US" b="1" dirty="0"/>
              </a:p>
            </p:txBody>
          </p:sp>
        </mc:Choice>
        <mc:Fallback xmlns="">
          <p:sp>
            <p:nvSpPr>
              <p:cNvPr id="425987" name="Rectangle 3"/>
              <p:cNvSpPr>
                <a:spLocks noGrp="1" noRot="1" noChangeAspect="1" noMove="1" noResize="1" noEditPoints="1" noAdjustHandles="1" noChangeArrowheads="1" noChangeShapeType="1" noTextEdit="1"/>
              </p:cNvSpPr>
              <p:nvPr>
                <p:ph idx="1"/>
              </p:nvPr>
            </p:nvSpPr>
            <p:spPr>
              <a:xfrm>
                <a:off x="609600" y="1417639"/>
                <a:ext cx="10972800" cy="3902075"/>
              </a:xfrm>
              <a:blipFill>
                <a:blip r:embed="rId2"/>
                <a:stretch>
                  <a:fillRect l="-444" t="-625"/>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30203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奇异期权种类</a:t>
            </a:r>
          </a:p>
        </p:txBody>
      </p:sp>
      <p:sp>
        <p:nvSpPr>
          <p:cNvPr id="3" name="内容占位符 2"/>
          <p:cNvSpPr>
            <a:spLocks noGrp="1"/>
          </p:cNvSpPr>
          <p:nvPr>
            <p:ph idx="1"/>
          </p:nvPr>
        </p:nvSpPr>
        <p:spPr/>
        <p:txBody>
          <a:bodyPr/>
          <a:lstStyle/>
          <a:p>
            <a:r>
              <a:rPr lang="zh-CN" altLang="en-US" dirty="0"/>
              <a:t>奇异期权的种类很多，可粗略分为四类：</a:t>
            </a:r>
          </a:p>
          <a:p>
            <a:pPr lvl="1"/>
            <a:r>
              <a:rPr lang="zh-CN" altLang="en-US" dirty="0"/>
              <a:t>第一类为路径依赖期权</a:t>
            </a:r>
          </a:p>
          <a:p>
            <a:pPr lvl="1"/>
            <a:r>
              <a:rPr lang="zh-CN" altLang="en-US" dirty="0"/>
              <a:t>第二类为多因子期权</a:t>
            </a:r>
          </a:p>
          <a:p>
            <a:pPr lvl="1"/>
            <a:r>
              <a:rPr lang="zh-CN" altLang="en-US" dirty="0"/>
              <a:t>第三类为时间依赖期权</a:t>
            </a:r>
            <a:endParaRPr lang="en-US" altLang="zh-CN" dirty="0"/>
          </a:p>
          <a:p>
            <a:pPr lvl="1"/>
            <a:r>
              <a:rPr lang="zh-CN" altLang="en-US" dirty="0"/>
              <a:t>第四类为其他奇异期权</a:t>
            </a:r>
          </a:p>
          <a:p>
            <a:pPr marL="0" indent="0">
              <a:buNone/>
            </a:pPr>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203849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最大值期权</a:t>
            </a:r>
            <a:r>
              <a:rPr lang="en-US" altLang="zh-CN" dirty="0"/>
              <a:t>(maximum option)</a:t>
            </a:r>
            <a:endParaRPr lang="zh-CN" altLang="en-US" dirty="0"/>
          </a:p>
        </p:txBody>
      </p:sp>
      <mc:AlternateContent xmlns:mc="http://schemas.openxmlformats.org/markup-compatibility/2006" xmlns:a14="http://schemas.microsoft.com/office/drawing/2010/main">
        <mc:Choice Requires="a14">
          <p:sp>
            <p:nvSpPr>
              <p:cNvPr id="427011" name="Rectangle 3"/>
              <p:cNvSpPr>
                <a:spLocks noGrp="1" noChangeArrowheads="1"/>
              </p:cNvSpPr>
              <p:nvPr>
                <p:ph idx="1"/>
              </p:nvPr>
            </p:nvSpPr>
            <p:spPr>
              <a:xfrm>
                <a:off x="609600" y="1268760"/>
                <a:ext cx="10972800" cy="4824535"/>
              </a:xfrm>
            </p:spPr>
            <p:txBody>
              <a:bodyPr/>
              <a:lstStyle/>
              <a:p>
                <a:r>
                  <a:rPr lang="zh-TW" altLang="en-US" dirty="0">
                    <a:latin typeface="DFKai-SB" pitchFamily="65" charset="-120"/>
                  </a:rPr>
                  <a:t>它是取决于两种或多种股票，或目标资产的价格是否在到期日分别</a:t>
                </a:r>
                <a:r>
                  <a:rPr lang="zh-TW" altLang="en-US" dirty="0">
                    <a:solidFill>
                      <a:srgbClr val="0000FF"/>
                    </a:solidFill>
                    <a:latin typeface="DFKai-SB" pitchFamily="65" charset="-120"/>
                  </a:rPr>
                  <a:t>大于</a:t>
                </a:r>
                <a:r>
                  <a:rPr lang="zh-CN" altLang="en-US" dirty="0">
                    <a:solidFill>
                      <a:srgbClr val="0000FF"/>
                    </a:solidFill>
                    <a:latin typeface="DFKai-SB" pitchFamily="65" charset="-120"/>
                  </a:rPr>
                  <a:t>行权</a:t>
                </a:r>
                <a:r>
                  <a:rPr lang="zh-TW" altLang="en-US" dirty="0">
                    <a:solidFill>
                      <a:srgbClr val="0000FF"/>
                    </a:solidFill>
                    <a:latin typeface="DFKai-SB" pitchFamily="65" charset="-120"/>
                  </a:rPr>
                  <a:t>价格</a:t>
                </a:r>
                <a:r>
                  <a:rPr lang="zh-TW" altLang="en-US" dirty="0">
                    <a:latin typeface="DFKai-SB" pitchFamily="65" charset="-120"/>
                  </a:rPr>
                  <a:t>，以数学式表示为：</a:t>
                </a:r>
                <a:endParaRPr lang="en-US" altLang="zh-TW" dirty="0">
                  <a:latin typeface="DFKai-SB" pitchFamily="65" charset="-120"/>
                </a:endParaRPr>
              </a:p>
              <a:p>
                <a:pPr marL="0" indent="0">
                  <a:buNone/>
                </a:pPr>
                <a:endParaRPr lang="en-US" altLang="zh-TW" sz="3200" b="0" i="1" dirty="0">
                  <a:latin typeface="Cambria Math" panose="02040503050406030204" pitchFamily="18" charset="0"/>
                </a:endParaRPr>
              </a:p>
              <a:p>
                <a:pPr marL="0" indent="0" algn="ctr">
                  <a:buNone/>
                </a:pPr>
                <a14:m>
                  <m:oMath xmlns:m="http://schemas.openxmlformats.org/officeDocument/2006/math">
                    <m:r>
                      <a:rPr lang="en-US" altLang="zh-TW" sz="3200" b="0" i="1" smtClean="0">
                        <a:latin typeface="Cambria Math" panose="02040503050406030204" pitchFamily="18" charset="0"/>
                      </a:rPr>
                      <m:t>𝐶</m:t>
                    </m:r>
                    <m:r>
                      <a:rPr lang="en-US" altLang="zh-TW" sz="3200" b="0" i="1" smtClean="0">
                        <a:latin typeface="Cambria Math" panose="02040503050406030204" pitchFamily="18" charset="0"/>
                      </a:rPr>
                      <m:t>=</m:t>
                    </m:r>
                    <m:r>
                      <a:rPr lang="en-US" altLang="zh-TW" sz="3200" b="0" i="1" smtClean="0">
                        <a:latin typeface="Cambria Math" panose="02040503050406030204" pitchFamily="18" charset="0"/>
                      </a:rPr>
                      <m:t>𝑚𝑎𝑥</m:t>
                    </m:r>
                    <m:r>
                      <a:rPr lang="en-US" altLang="zh-TW" sz="3200" b="0" i="1" smtClean="0">
                        <a:latin typeface="Cambria Math" panose="02040503050406030204" pitchFamily="18" charset="0"/>
                      </a:rPr>
                      <m:t>(</m:t>
                    </m:r>
                    <m:sSub>
                      <m:sSubPr>
                        <m:ctrlPr>
                          <a:rPr lang="en-US" altLang="zh-TW" sz="3200" i="1" smtClean="0">
                            <a:latin typeface="Cambria Math" panose="02040503050406030204" pitchFamily="18" charset="0"/>
                          </a:rPr>
                        </m:ctrlPr>
                      </m:sSubPr>
                      <m:e>
                        <m:r>
                          <a:rPr lang="en-US" altLang="zh-TW" sz="3200" b="0" i="1" smtClean="0">
                            <a:latin typeface="Cambria Math" panose="02040503050406030204" pitchFamily="18" charset="0"/>
                          </a:rPr>
                          <m:t>𝑆</m:t>
                        </m:r>
                      </m:e>
                      <m:sub>
                        <m:r>
                          <a:rPr lang="en-US" altLang="zh-TW" sz="3200" b="0" i="1" smtClean="0">
                            <a:latin typeface="Cambria Math" panose="02040503050406030204" pitchFamily="18" charset="0"/>
                          </a:rPr>
                          <m:t>1</m:t>
                        </m:r>
                      </m:sub>
                    </m:sSub>
                    <m:r>
                      <a:rPr lang="en-US" altLang="zh-TW" sz="3200" b="0" i="1" smtClean="0">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b="0" i="1" smtClean="0">
                            <a:latin typeface="Cambria Math" panose="02040503050406030204" pitchFamily="18" charset="0"/>
                          </a:rPr>
                          <m:t>𝐾</m:t>
                        </m:r>
                      </m:e>
                      <m:sub>
                        <m:r>
                          <a:rPr lang="en-US" altLang="zh-TW" sz="3200" b="0" i="1" smtClean="0">
                            <a:latin typeface="Cambria Math" panose="02040503050406030204" pitchFamily="18" charset="0"/>
                          </a:rPr>
                          <m:t>1</m:t>
                        </m:r>
                      </m:sub>
                    </m:sSub>
                    <m:r>
                      <a:rPr lang="en-US" altLang="zh-TW" sz="3200" b="0" i="1">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i="1">
                            <a:latin typeface="Cambria Math" panose="02040503050406030204" pitchFamily="18" charset="0"/>
                          </a:rPr>
                          <m:t>𝑆</m:t>
                        </m:r>
                      </m:e>
                      <m:sub>
                        <m:r>
                          <a:rPr lang="en-US" altLang="zh-TW" sz="3200" b="0" i="1" smtClean="0">
                            <a:latin typeface="Cambria Math" panose="02040503050406030204" pitchFamily="18" charset="0"/>
                          </a:rPr>
                          <m:t>2</m:t>
                        </m:r>
                      </m:sub>
                    </m:sSub>
                    <m:r>
                      <a:rPr lang="en-US" altLang="zh-TW" sz="3200" i="1">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i="1">
                            <a:latin typeface="Cambria Math" panose="02040503050406030204" pitchFamily="18" charset="0"/>
                          </a:rPr>
                          <m:t>𝐾</m:t>
                        </m:r>
                      </m:e>
                      <m:sub>
                        <m:r>
                          <a:rPr lang="en-US" altLang="zh-TW" sz="3200" b="0" i="1" smtClean="0">
                            <a:latin typeface="Cambria Math" panose="02040503050406030204" pitchFamily="18" charset="0"/>
                          </a:rPr>
                          <m:t>2</m:t>
                        </m:r>
                      </m:sub>
                    </m:sSub>
                    <m:r>
                      <a:rPr lang="en-US" altLang="zh-TW" sz="3200" i="1">
                        <a:latin typeface="Cambria Math" panose="02040503050406030204" pitchFamily="18" charset="0"/>
                      </a:rPr>
                      <m:t>,</m:t>
                    </m:r>
                  </m:oMath>
                </a14:m>
                <a:r>
                  <a:rPr lang="en-US" altLang="zh-TW" sz="3200" dirty="0">
                    <a:latin typeface="DFKai-SB" pitchFamily="65" charset="-120"/>
                  </a:rPr>
                  <a:t>0)</a:t>
                </a:r>
                <a:endParaRPr lang="zh-TW" altLang="en-US" sz="3200" dirty="0">
                  <a:latin typeface="DFKai-SB" pitchFamily="65" charset="-120"/>
                </a:endParaRPr>
              </a:p>
              <a:p>
                <a:endParaRPr lang="zh-TW" altLang="en-US" dirty="0">
                  <a:latin typeface="DFKai-SB" pitchFamily="65" charset="-120"/>
                </a:endParaRPr>
              </a:p>
              <a:p>
                <a:endParaRPr lang="en-US" altLang="zh-TW" b="1" dirty="0"/>
              </a:p>
            </p:txBody>
          </p:sp>
        </mc:Choice>
        <mc:Fallback xmlns="">
          <p:sp>
            <p:nvSpPr>
              <p:cNvPr id="427011" name="Rectangle 3"/>
              <p:cNvSpPr>
                <a:spLocks noGrp="1" noRot="1" noChangeAspect="1" noMove="1" noResize="1" noEditPoints="1" noAdjustHandles="1" noChangeArrowheads="1" noChangeShapeType="1" noTextEdit="1"/>
              </p:cNvSpPr>
              <p:nvPr>
                <p:ph idx="1"/>
              </p:nvPr>
            </p:nvSpPr>
            <p:spPr>
              <a:xfrm>
                <a:off x="609600" y="1268760"/>
                <a:ext cx="10972800" cy="4824535"/>
              </a:xfrm>
              <a:blipFill>
                <a:blip r:embed="rId2"/>
                <a:stretch>
                  <a:fillRect l="-444" t="-1641"/>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6567606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最小值期权</a:t>
            </a:r>
            <a:r>
              <a:rPr lang="en-US" altLang="zh-CN" dirty="0"/>
              <a:t>(minimum option)</a:t>
            </a:r>
            <a:endParaRPr lang="zh-CN" altLang="en-US" dirty="0"/>
          </a:p>
        </p:txBody>
      </p:sp>
      <mc:AlternateContent xmlns:mc="http://schemas.openxmlformats.org/markup-compatibility/2006" xmlns:a14="http://schemas.microsoft.com/office/drawing/2010/main">
        <mc:Choice Requires="a14">
          <p:sp>
            <p:nvSpPr>
              <p:cNvPr id="414723" name="Rectangle 3"/>
              <p:cNvSpPr>
                <a:spLocks noGrp="1" noChangeArrowheads="1"/>
              </p:cNvSpPr>
              <p:nvPr>
                <p:ph idx="1"/>
              </p:nvPr>
            </p:nvSpPr>
            <p:spPr/>
            <p:txBody>
              <a:bodyPr/>
              <a:lstStyle/>
              <a:p>
                <a:r>
                  <a:rPr lang="zh-TW" altLang="en-US" dirty="0"/>
                  <a:t>其报酬取决于个别</a:t>
                </a:r>
                <a:r>
                  <a:rPr lang="zh-CN" altLang="en-US" dirty="0"/>
                  <a:t>期</a:t>
                </a:r>
                <a:r>
                  <a:rPr lang="zh-TW" altLang="en-US" dirty="0"/>
                  <a:t>权之值</a:t>
                </a:r>
                <a:r>
                  <a:rPr lang="zh-TW" altLang="en-US" dirty="0">
                    <a:solidFill>
                      <a:srgbClr val="0000FF"/>
                    </a:solidFill>
                  </a:rPr>
                  <a:t>较小</a:t>
                </a:r>
                <a:r>
                  <a:rPr lang="zh-TW" altLang="en-US" dirty="0"/>
                  <a:t>者，即：</a:t>
                </a:r>
              </a:p>
              <a:p>
                <a:pPr marL="0" indent="0">
                  <a:buNone/>
                </a:pPr>
                <a:endParaRPr lang="en-US" altLang="zh-TW" sz="2800"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altLang="zh-TW" sz="2800" b="0" i="1" smtClean="0">
                          <a:latin typeface="Cambria Math" panose="02040503050406030204" pitchFamily="18" charset="0"/>
                        </a:rPr>
                        <m:t>𝐶</m:t>
                      </m:r>
                      <m:r>
                        <a:rPr lang="en-US" altLang="zh-TW" sz="2800" b="0" i="1" smtClean="0">
                          <a:latin typeface="Cambria Math" panose="02040503050406030204" pitchFamily="18" charset="0"/>
                        </a:rPr>
                        <m:t>=</m:t>
                      </m:r>
                      <m:r>
                        <a:rPr lang="en-US" altLang="zh-TW" sz="2800" b="0" i="1" smtClean="0">
                          <a:latin typeface="Cambria Math" panose="02040503050406030204" pitchFamily="18" charset="0"/>
                        </a:rPr>
                        <m:t>𝑚𝑎𝑥</m:t>
                      </m:r>
                      <m:d>
                        <m:dPr>
                          <m:begChr m:val="["/>
                          <m:endChr m:val="]"/>
                          <m:ctrlPr>
                            <a:rPr lang="en-US" altLang="zh-TW" sz="2800" b="0" i="1" smtClean="0">
                              <a:latin typeface="Cambria Math" panose="02040503050406030204" pitchFamily="18" charset="0"/>
                            </a:rPr>
                          </m:ctrlPr>
                        </m:dPr>
                        <m:e>
                          <m:r>
                            <a:rPr lang="en-US" altLang="zh-TW" sz="2800" b="0" i="1" smtClean="0">
                              <a:latin typeface="Cambria Math" panose="02040503050406030204" pitchFamily="18" charset="0"/>
                            </a:rPr>
                            <m:t>𝑚𝑖𝑛</m:t>
                          </m:r>
                          <m:d>
                            <m:dPr>
                              <m:ctrlPr>
                                <a:rPr lang="en-US" altLang="zh-TW" sz="2800" b="0" i="1" smtClean="0">
                                  <a:latin typeface="Cambria Math" panose="02040503050406030204" pitchFamily="18" charset="0"/>
                                </a:rPr>
                              </m:ctrlPr>
                            </m:dPr>
                            <m:e>
                              <m:sSub>
                                <m:sSubPr>
                                  <m:ctrlPr>
                                    <a:rPr lang="en-US" altLang="zh-TW" sz="2800" i="1">
                                      <a:latin typeface="Cambria Math" panose="02040503050406030204" pitchFamily="18" charset="0"/>
                                    </a:rPr>
                                  </m:ctrlPr>
                                </m:sSubPr>
                                <m:e>
                                  <m:r>
                                    <a:rPr lang="en-US" altLang="zh-TW" sz="2800" b="0" i="1" smtClean="0">
                                      <a:latin typeface="Cambria Math" panose="02040503050406030204" pitchFamily="18" charset="0"/>
                                    </a:rPr>
                                    <m:t>𝑐</m:t>
                                  </m:r>
                                </m:e>
                                <m:sub>
                                  <m:r>
                                    <a:rPr lang="en-US" altLang="zh-TW" sz="2800" i="1">
                                      <a:latin typeface="Cambria Math" panose="02040503050406030204" pitchFamily="18" charset="0"/>
                                    </a:rPr>
                                    <m:t>1</m:t>
                                  </m:r>
                                </m:sub>
                              </m:sSub>
                              <m:r>
                                <a:rPr lang="en-US" altLang="zh-TW" sz="2800" i="1">
                                  <a:latin typeface="Cambria Math" panose="02040503050406030204" pitchFamily="18" charset="0"/>
                                </a:rPr>
                                <m:t>,</m:t>
                              </m:r>
                              <m:sSub>
                                <m:sSubPr>
                                  <m:ctrlPr>
                                    <a:rPr lang="en-US" altLang="zh-TW" sz="2800" i="1">
                                      <a:latin typeface="Cambria Math" panose="02040503050406030204" pitchFamily="18" charset="0"/>
                                    </a:rPr>
                                  </m:ctrlPr>
                                </m:sSubPr>
                                <m:e>
                                  <m:r>
                                    <a:rPr lang="en-US" altLang="zh-TW" sz="2800" b="0" i="1" smtClean="0">
                                      <a:latin typeface="Cambria Math" panose="02040503050406030204" pitchFamily="18" charset="0"/>
                                    </a:rPr>
                                    <m:t>𝑐</m:t>
                                  </m:r>
                                </m:e>
                                <m:sub>
                                  <m:r>
                                    <a:rPr lang="en-US" altLang="zh-TW" sz="2800" i="1">
                                      <a:latin typeface="Cambria Math" panose="02040503050406030204" pitchFamily="18" charset="0"/>
                                    </a:rPr>
                                    <m:t>2</m:t>
                                  </m:r>
                                </m:sub>
                              </m:sSub>
                              <m:r>
                                <m:rPr>
                                  <m:nor/>
                                </m:rPr>
                                <a:rPr lang="en-US" altLang="zh-TW" sz="2800" dirty="0">
                                  <a:latin typeface="DFKai-SB" pitchFamily="65" charset="-120"/>
                                </a:rPr>
                                <m:t>)</m:t>
                              </m:r>
                              <m:r>
                                <m:rPr>
                                  <m:nor/>
                                </m:rPr>
                                <a:rPr lang="zh-TW" altLang="en-US" sz="2800" dirty="0">
                                  <a:latin typeface="DFKai-SB" pitchFamily="65" charset="-120"/>
                                </a:rPr>
                                <m:t> </m:t>
                              </m:r>
                              <m:r>
                                <a:rPr lang="en-US" altLang="zh-TW" sz="2800" b="0" i="1" dirty="0" smtClean="0">
                                  <a:latin typeface="Cambria Math" panose="02040503050406030204" pitchFamily="18" charset="0"/>
                                </a:rPr>
                                <m:t>,0</m:t>
                              </m:r>
                            </m:e>
                          </m:d>
                        </m:e>
                      </m:d>
                    </m:oMath>
                  </m:oMathPara>
                </a14:m>
                <a:endParaRPr lang="zh-TW" altLang="en-US" dirty="0">
                  <a:latin typeface="DFKai-SB" pitchFamily="65" charset="-120"/>
                </a:endParaRPr>
              </a:p>
              <a:p>
                <a:endParaRPr lang="en-US" altLang="zh-TW" b="1" dirty="0"/>
              </a:p>
            </p:txBody>
          </p:sp>
        </mc:Choice>
        <mc:Fallback xmlns="">
          <p:sp>
            <p:nvSpPr>
              <p:cNvPr id="414723" name="Rectangle 3"/>
              <p:cNvSpPr>
                <a:spLocks noGrp="1" noRot="1" noChangeAspect="1" noMove="1" noResize="1" noEditPoints="1" noAdjustHandles="1" noChangeArrowheads="1" noChangeShapeType="1" noTextEdit="1"/>
              </p:cNvSpPr>
              <p:nvPr>
                <p:ph idx="1"/>
              </p:nvPr>
            </p:nvSpPr>
            <p:spPr>
              <a:blipFill>
                <a:blip r:embed="rId2"/>
                <a:stretch>
                  <a:fillRect l="-444" t="-2019"/>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1602978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最差期权</a:t>
            </a:r>
            <a:r>
              <a:rPr lang="en-US" altLang="zh-CN" dirty="0"/>
              <a:t>(worst-of option) </a:t>
            </a:r>
            <a:endParaRPr lang="zh-CN" altLang="en-US" dirty="0"/>
          </a:p>
        </p:txBody>
      </p:sp>
      <mc:AlternateContent xmlns:mc="http://schemas.openxmlformats.org/markup-compatibility/2006" xmlns:a14="http://schemas.microsoft.com/office/drawing/2010/main">
        <mc:Choice Requires="a14">
          <p:sp>
            <p:nvSpPr>
              <p:cNvPr id="428035" name="Rectangle 3"/>
              <p:cNvSpPr>
                <a:spLocks noGrp="1" noChangeArrowheads="1"/>
              </p:cNvSpPr>
              <p:nvPr>
                <p:ph idx="1"/>
              </p:nvPr>
            </p:nvSpPr>
            <p:spPr/>
            <p:txBody>
              <a:bodyPr/>
              <a:lstStyle/>
              <a:p>
                <a:r>
                  <a:rPr lang="zh-TW" altLang="en-US" dirty="0"/>
                  <a:t>其报酬为</a:t>
                </a:r>
                <a:r>
                  <a:rPr lang="zh-CN" altLang="en-US" dirty="0"/>
                  <a:t>多</a:t>
                </a:r>
                <a:r>
                  <a:rPr lang="zh-TW" altLang="en-US" dirty="0"/>
                  <a:t>种资产报酬最低者，即：</a:t>
                </a:r>
                <a:endParaRPr lang="en-US" altLang="zh-TW" dirty="0"/>
              </a:p>
              <a:p>
                <a:pPr marL="0" indent="0">
                  <a:buNone/>
                </a:pPr>
                <a14:m>
                  <m:oMathPara xmlns:m="http://schemas.openxmlformats.org/officeDocument/2006/math">
                    <m:oMathParaPr>
                      <m:jc m:val="centerGroup"/>
                    </m:oMathParaPr>
                    <m:oMath xmlns:m="http://schemas.openxmlformats.org/officeDocument/2006/math">
                      <m:r>
                        <a:rPr lang="en-US" altLang="zh-TW" sz="3200" b="0" i="1" smtClean="0">
                          <a:latin typeface="Cambria Math" panose="02040503050406030204" pitchFamily="18" charset="0"/>
                        </a:rPr>
                        <m:t>𝐶</m:t>
                      </m:r>
                      <m:r>
                        <a:rPr lang="en-US" altLang="zh-TW" sz="3200" b="0" i="1" smtClean="0">
                          <a:latin typeface="Cambria Math" panose="02040503050406030204" pitchFamily="18" charset="0"/>
                        </a:rPr>
                        <m:t>=</m:t>
                      </m:r>
                      <m:r>
                        <a:rPr lang="en-US" altLang="zh-TW" sz="3200" b="0" i="1" smtClean="0">
                          <a:latin typeface="Cambria Math" panose="02040503050406030204" pitchFamily="18" charset="0"/>
                        </a:rPr>
                        <m:t>𝑚𝑎𝑥</m:t>
                      </m:r>
                      <m:d>
                        <m:dPr>
                          <m:begChr m:val="["/>
                          <m:endChr m:val="]"/>
                          <m:ctrlPr>
                            <a:rPr lang="en-US" altLang="zh-TW" sz="3200" b="0" i="1" smtClean="0">
                              <a:latin typeface="Cambria Math" panose="02040503050406030204" pitchFamily="18" charset="0"/>
                            </a:rPr>
                          </m:ctrlPr>
                        </m:dPr>
                        <m:e>
                          <m:r>
                            <a:rPr lang="en-US" altLang="zh-TW" sz="3200" b="0" i="1" smtClean="0">
                              <a:latin typeface="Cambria Math" panose="02040503050406030204" pitchFamily="18" charset="0"/>
                            </a:rPr>
                            <m:t>𝑚𝑖𝑛</m:t>
                          </m:r>
                          <m:d>
                            <m:dPr>
                              <m:ctrlPr>
                                <a:rPr lang="en-US" altLang="zh-TW" sz="3200" b="0" i="1" smtClean="0">
                                  <a:latin typeface="Cambria Math" panose="02040503050406030204" pitchFamily="18" charset="0"/>
                                </a:rPr>
                              </m:ctrlPr>
                            </m:dPr>
                            <m:e>
                              <m:sSub>
                                <m:sSubPr>
                                  <m:ctrlPr>
                                    <a:rPr lang="en-US" altLang="zh-TW" sz="3200" i="1">
                                      <a:latin typeface="Cambria Math" panose="02040503050406030204" pitchFamily="18" charset="0"/>
                                    </a:rPr>
                                  </m:ctrlPr>
                                </m:sSubPr>
                                <m:e>
                                  <m:r>
                                    <a:rPr lang="en-US" altLang="zh-TW" sz="3200" b="0" i="1" smtClean="0">
                                      <a:latin typeface="Cambria Math" panose="02040503050406030204" pitchFamily="18" charset="0"/>
                                    </a:rPr>
                                    <m:t>𝑅</m:t>
                                  </m:r>
                                </m:e>
                                <m:sub>
                                  <m:r>
                                    <a:rPr lang="en-US" altLang="zh-TW" sz="3200" i="1">
                                      <a:latin typeface="Cambria Math" panose="02040503050406030204" pitchFamily="18" charset="0"/>
                                    </a:rPr>
                                    <m:t>1</m:t>
                                  </m:r>
                                </m:sub>
                              </m:sSub>
                              <m:r>
                                <a:rPr lang="en-US" altLang="zh-TW" sz="3200" i="1">
                                  <a:latin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b="0" i="1" smtClean="0">
                                      <a:latin typeface="Cambria Math" panose="02040503050406030204" pitchFamily="18" charset="0"/>
                                    </a:rPr>
                                    <m:t>𝑅</m:t>
                                  </m:r>
                                </m:e>
                                <m:sub>
                                  <m:r>
                                    <a:rPr lang="en-US" altLang="zh-TW" sz="3200" i="1">
                                      <a:latin typeface="Cambria Math" panose="02040503050406030204" pitchFamily="18" charset="0"/>
                                    </a:rPr>
                                    <m:t>2</m:t>
                                  </m:r>
                                </m:sub>
                              </m:sSub>
                              <m:r>
                                <a:rPr lang="en-US" altLang="zh-TW" sz="3200" b="0" i="1" smtClean="0">
                                  <a:latin typeface="Cambria Math" panose="02040503050406030204" pitchFamily="18" charset="0"/>
                                </a:rPr>
                                <m:t>,</m:t>
                              </m:r>
                              <m:r>
                                <a:rPr lang="en-US" altLang="zh-TW" sz="3200" b="0" i="1" smtClean="0">
                                  <a:latin typeface="Cambria Math" panose="02040503050406030204" pitchFamily="18" charset="0"/>
                                  <a:ea typeface="Cambria Math" panose="02040503050406030204" pitchFamily="18" charset="0"/>
                                </a:rPr>
                                <m:t>⋯</m:t>
                              </m:r>
                              <m:sSub>
                                <m:sSubPr>
                                  <m:ctrlPr>
                                    <a:rPr lang="en-US" altLang="zh-TW" sz="3200" i="1">
                                      <a:latin typeface="Cambria Math" panose="02040503050406030204" pitchFamily="18" charset="0"/>
                                    </a:rPr>
                                  </m:ctrlPr>
                                </m:sSubPr>
                                <m:e>
                                  <m:r>
                                    <a:rPr lang="en-US" altLang="zh-TW" sz="3200" i="1">
                                      <a:latin typeface="Cambria Math" panose="02040503050406030204" pitchFamily="18" charset="0"/>
                                    </a:rPr>
                                    <m:t>𝑅</m:t>
                                  </m:r>
                                </m:e>
                                <m:sub>
                                  <m:r>
                                    <a:rPr lang="en-US" altLang="zh-TW" sz="3200" b="0" i="1" smtClean="0">
                                      <a:latin typeface="Cambria Math" panose="02040503050406030204" pitchFamily="18" charset="0"/>
                                    </a:rPr>
                                    <m:t>𝑛</m:t>
                                  </m:r>
                                </m:sub>
                              </m:sSub>
                              <m:r>
                                <m:rPr>
                                  <m:nor/>
                                </m:rPr>
                                <a:rPr lang="en-US" altLang="zh-TW" sz="3200" dirty="0">
                                  <a:latin typeface="DFKai-SB" pitchFamily="65" charset="-120"/>
                                </a:rPr>
                                <m:t>)</m:t>
                              </m:r>
                              <m:r>
                                <m:rPr>
                                  <m:nor/>
                                </m:rPr>
                                <a:rPr lang="zh-TW" altLang="en-US" sz="3200" dirty="0">
                                  <a:latin typeface="DFKai-SB" pitchFamily="65" charset="-120"/>
                                </a:rPr>
                                <m:t> </m:t>
                              </m:r>
                              <m:r>
                                <a:rPr lang="en-US" altLang="zh-TW" sz="3200" b="0" i="1" dirty="0" smtClean="0">
                                  <a:latin typeface="Cambria Math" panose="02040503050406030204" pitchFamily="18" charset="0"/>
                                </a:rPr>
                                <m:t>,0</m:t>
                              </m:r>
                            </m:e>
                          </m:d>
                        </m:e>
                      </m:d>
                    </m:oMath>
                  </m:oMathPara>
                </a14:m>
                <a:endParaRPr lang="en-US" altLang="zh-TW" dirty="0"/>
              </a:p>
              <a:p>
                <a:endParaRPr lang="en-US" altLang="zh-TW" b="1" dirty="0"/>
              </a:p>
              <a:p>
                <a:endParaRPr lang="en-US" altLang="zh-TW" b="1" dirty="0"/>
              </a:p>
              <a:p>
                <a:endParaRPr lang="en-US" altLang="zh-TW" b="1" dirty="0"/>
              </a:p>
            </p:txBody>
          </p:sp>
        </mc:Choice>
        <mc:Fallback xmlns="">
          <p:sp>
            <p:nvSpPr>
              <p:cNvPr id="428035" name="Rectangle 3"/>
              <p:cNvSpPr>
                <a:spLocks noGrp="1" noRot="1" noChangeAspect="1" noMove="1" noResize="1" noEditPoints="1" noAdjustHandles="1" noChangeArrowheads="1" noChangeShapeType="1" noTextEdit="1"/>
              </p:cNvSpPr>
              <p:nvPr>
                <p:ph idx="1"/>
              </p:nvPr>
            </p:nvSpPr>
            <p:spPr>
              <a:blipFill>
                <a:blip r:embed="rId2"/>
                <a:stretch>
                  <a:fillRect l="-444" t="-2019"/>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4965255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dirty="0"/>
              <a:t>资产交换</a:t>
            </a:r>
            <a:r>
              <a:rPr lang="zh-CN" altLang="en-US" dirty="0"/>
              <a:t>期权</a:t>
            </a:r>
          </a:p>
        </p:txBody>
      </p:sp>
      <mc:AlternateContent xmlns:mc="http://schemas.openxmlformats.org/markup-compatibility/2006" xmlns:a14="http://schemas.microsoft.com/office/drawing/2010/main">
        <mc:Choice Requires="a14">
          <p:sp>
            <p:nvSpPr>
              <p:cNvPr id="433155" name="Rectangle 3"/>
              <p:cNvSpPr>
                <a:spLocks noGrp="1" noChangeArrowheads="1"/>
              </p:cNvSpPr>
              <p:nvPr>
                <p:ph idx="1"/>
              </p:nvPr>
            </p:nvSpPr>
            <p:spPr>
              <a:xfrm>
                <a:off x="609600" y="1196752"/>
                <a:ext cx="10959008" cy="4968552"/>
              </a:xfrm>
            </p:spPr>
            <p:txBody>
              <a:bodyPr>
                <a:normAutofit fontScale="92500" lnSpcReduction="10000"/>
              </a:bodyPr>
              <a:lstStyle/>
              <a:p>
                <a:pPr>
                  <a:lnSpc>
                    <a:spcPct val="120000"/>
                  </a:lnSpc>
                </a:pPr>
                <a:r>
                  <a:rPr lang="zh-TW" altLang="en-US" dirty="0"/>
                  <a:t>资产交换</a:t>
                </a:r>
                <a:r>
                  <a:rPr lang="zh-CN" altLang="en-US" dirty="0"/>
                  <a:t>期权</a:t>
                </a:r>
                <a:r>
                  <a:rPr lang="en-US" altLang="zh-TW" dirty="0"/>
                  <a:t>(option to exchange one asset for another ; exchange option)</a:t>
                </a:r>
                <a:r>
                  <a:rPr lang="zh-TW" altLang="en-US" dirty="0"/>
                  <a:t>是</a:t>
                </a:r>
                <a:r>
                  <a:rPr lang="zh-CN" altLang="en-US" dirty="0"/>
                  <a:t>期权</a:t>
                </a:r>
                <a:r>
                  <a:rPr lang="zh-TW" altLang="en-US" dirty="0"/>
                  <a:t>买方有权利以某种资产</a:t>
                </a:r>
                <a:r>
                  <a:rPr lang="zh-TW" altLang="en-US" dirty="0">
                    <a:solidFill>
                      <a:srgbClr val="0000FF"/>
                    </a:solidFill>
                  </a:rPr>
                  <a:t>交换</a:t>
                </a:r>
                <a:r>
                  <a:rPr lang="zh-TW" altLang="en-US" dirty="0"/>
                  <a:t>另一种资产。</a:t>
                </a:r>
                <a:endParaRPr lang="en-US" altLang="zh-TW" dirty="0"/>
              </a:p>
              <a:p>
                <a:pPr marL="0" indent="0" algn="ctr">
                  <a:lnSpc>
                    <a:spcPct val="120000"/>
                  </a:lnSpc>
                  <a:buNone/>
                </a:pPr>
                <a:r>
                  <a:rPr lang="en-US" altLang="zh-CN" i="1" dirty="0"/>
                  <a:t> </a:t>
                </a:r>
                <a14:m>
                  <m:oMath xmlns:m="http://schemas.openxmlformats.org/officeDocument/2006/math">
                    <m:r>
                      <a:rPr lang="en-US" altLang="zh-CN" i="1" dirty="0" smtClean="0">
                        <a:latin typeface="Cambria Math" panose="02040503050406030204" pitchFamily="18" charset="0"/>
                      </a:rPr>
                      <m:t>𝑉</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𝑞</m:t>
                            </m:r>
                          </m:e>
                          <m:sub>
                            <m:r>
                              <a:rPr lang="en-US" altLang="zh-CN" i="1">
                                <a:latin typeface="Cambria Math" panose="02040503050406030204" pitchFamily="18" charset="0"/>
                              </a:rPr>
                              <m:t>𝑉</m:t>
                            </m:r>
                          </m:sub>
                        </m:sSub>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sup>
                    </m:sSup>
                    <m:r>
                      <a:rPr lang="en-US" altLang="zh-CN" i="1" dirty="0" smtClean="0">
                        <a:latin typeface="Cambria Math" panose="02040503050406030204" pitchFamily="18" charset="0"/>
                      </a:rPr>
                      <m:t>𝑁</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h</m:t>
                    </m:r>
                    <m:r>
                      <a:rPr lang="en-US" altLang="zh-CN" i="1" baseline="-25000" dirty="0">
                        <a:latin typeface="Cambria Math" panose="02040503050406030204" pitchFamily="18" charset="0"/>
                      </a:rPr>
                      <m:t>1</m:t>
                    </m:r>
                    <m:r>
                      <a:rPr lang="en-US" altLang="zh-CN" i="1" dirty="0">
                        <a:latin typeface="Cambria Math" panose="02040503050406030204" pitchFamily="18" charset="0"/>
                      </a:rPr>
                      <m:t>)−</m:t>
                    </m:r>
                    <m:r>
                      <a:rPr lang="en-US" altLang="zh-CN" i="1" dirty="0">
                        <a:latin typeface="Cambria Math" panose="02040503050406030204" pitchFamily="18" charset="0"/>
                      </a:rPr>
                      <m:t>𝑈</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𝑞</m:t>
                            </m:r>
                          </m:e>
                          <m:sub>
                            <m:r>
                              <a:rPr lang="en-US" altLang="zh-CN" i="1">
                                <a:latin typeface="Cambria Math" panose="02040503050406030204" pitchFamily="18" charset="0"/>
                              </a:rPr>
                              <m:t>𝑈</m:t>
                            </m:r>
                          </m:sub>
                        </m:sSub>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sup>
                    </m:sSup>
                    <m:r>
                      <a:rPr lang="en-US" altLang="zh-CN" i="1" dirty="0" smtClean="0">
                        <a:latin typeface="Cambria Math" panose="02040503050406030204" pitchFamily="18" charset="0"/>
                      </a:rPr>
                      <m:t>𝑁</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h</m:t>
                    </m:r>
                    <m:r>
                      <a:rPr lang="en-US" altLang="zh-CN" i="1" baseline="-25000" dirty="0">
                        <a:latin typeface="Cambria Math" panose="02040503050406030204" pitchFamily="18" charset="0"/>
                      </a:rPr>
                      <m:t>2</m:t>
                    </m:r>
                    <m:r>
                      <a:rPr lang="en-US" altLang="zh-CN" i="1" dirty="0">
                        <a:latin typeface="Cambria Math" panose="02040503050406030204" pitchFamily="18" charset="0"/>
                      </a:rPr>
                      <m:t>)</m:t>
                    </m:r>
                  </m:oMath>
                </a14:m>
                <a:endParaRPr lang="en-US" altLang="zh-TW" b="1" dirty="0"/>
              </a:p>
              <a:p>
                <a:pPr marL="0" indent="0">
                  <a:buNone/>
                </a:pPr>
                <a:r>
                  <a:rPr lang="en-US" altLang="zh-CN" dirty="0"/>
                  <a:t>    </a:t>
                </a:r>
                <a:r>
                  <a:rPr lang="zh-CN" altLang="zh-CN" dirty="0"/>
                  <a:t>其中，</a:t>
                </a:r>
              </a:p>
              <a:p>
                <a:pPr marL="0" indent="0">
                  <a:buNone/>
                </a:pPr>
                <a14:m>
                  <m:oMathPara xmlns:m="http://schemas.openxmlformats.org/officeDocument/2006/math">
                    <m:oMathParaPr>
                      <m:jc m:val="centerGroup"/>
                    </m:oMathParaPr>
                    <m:oMath xmlns:m="http://schemas.openxmlformats.org/officeDocument/2006/math">
                      <m:r>
                        <a:rPr lang="en-US" altLang="zh-CN" i="1" dirty="0" smtClean="0">
                          <a:latin typeface="Cambria Math" panose="02040503050406030204" pitchFamily="18" charset="0"/>
                        </a:rPr>
                        <m:t>h</m:t>
                      </m:r>
                      <m:r>
                        <a:rPr lang="en-US" altLang="zh-CN" i="1" baseline="-25000" dirty="0">
                          <a:latin typeface="Cambria Math" panose="02040503050406030204" pitchFamily="18" charset="0"/>
                        </a:rPr>
                        <m:t>1</m:t>
                      </m:r>
                      <m:r>
                        <a:rPr lang="en-US" altLang="zh-CN" i="1" dirty="0">
                          <a:latin typeface="Cambria Math" panose="02040503050406030204" pitchFamily="18" charset="0"/>
                        </a:rPr>
                        <m:t>=</m:t>
                      </m:r>
                      <m:f>
                        <m:fPr>
                          <m:ctrlPr>
                            <a:rPr lang="zh-CN" altLang="zh-CN" i="1">
                              <a:latin typeface="Cambria Math" panose="02040503050406030204" pitchFamily="18" charset="0"/>
                            </a:rPr>
                          </m:ctrlPr>
                        </m:fPr>
                        <m:num>
                          <m:r>
                            <m:rPr>
                              <m:sty m:val="p"/>
                            </m:rPr>
                            <a:rPr lang="en-US" altLang="zh-CN">
                              <a:latin typeface="Cambria Math" panose="02040503050406030204" pitchFamily="18" charset="0"/>
                            </a:rPr>
                            <m:t>ln</m:t>
                          </m:r>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a:latin typeface="Cambria Math" panose="02040503050406030204" pitchFamily="18" charset="0"/>
                                </a:rPr>
                                <m:t>0</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𝑈</m:t>
                              </m:r>
                            </m:e>
                            <m:sub>
                              <m:r>
                                <a:rPr lang="en-US" altLang="zh-CN">
                                  <a:latin typeface="Cambria Math" panose="02040503050406030204" pitchFamily="18" charset="0"/>
                                </a:rPr>
                                <m:t>0</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𝑞</m:t>
                              </m:r>
                            </m:e>
                            <m:sub>
                              <m:r>
                                <a:rPr lang="en-US" altLang="zh-CN" i="1">
                                  <a:latin typeface="Cambria Math" panose="02040503050406030204" pitchFamily="18" charset="0"/>
                                </a:rPr>
                                <m:t>𝑈</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𝑞</m:t>
                              </m:r>
                            </m:e>
                            <m:sub>
                              <m:r>
                                <a:rPr lang="en-US" altLang="zh-CN" i="1">
                                  <a:latin typeface="Cambria Math" panose="02040503050406030204" pitchFamily="18" charset="0"/>
                                </a:rPr>
                                <m:t>𝑉</m:t>
                              </m:r>
                            </m:sub>
                          </m:sSub>
                          <m:r>
                            <a:rPr lang="en-US" altLang="zh-CN">
                              <a:latin typeface="Cambria Math" panose="02040503050406030204" pitchFamily="18" charset="0"/>
                            </a:rPr>
                            <m:t>+</m:t>
                          </m:r>
                          <m:f>
                            <m:fPr>
                              <m:ctrlPr>
                                <a:rPr lang="zh-CN" altLang="zh-CN" i="1">
                                  <a:latin typeface="Cambria Math" panose="02040503050406030204" pitchFamily="18" charset="0"/>
                                </a:rPr>
                              </m:ctrlPr>
                            </m:fPr>
                            <m:num>
                              <m:sSup>
                                <m:sSupPr>
                                  <m:ctrlPr>
                                    <a:rPr lang="zh-CN" altLang="zh-CN" i="1">
                                      <a:latin typeface="Cambria Math" panose="02040503050406030204" pitchFamily="18" charset="0"/>
                                    </a:rPr>
                                  </m:ctrlPr>
                                </m:sSupPr>
                                <m:e>
                                  <m:acc>
                                    <m:accPr>
                                      <m:chr m:val="̃"/>
                                      <m:ctrlPr>
                                        <a:rPr lang="zh-CN" altLang="zh-CN" i="1">
                                          <a:latin typeface="Cambria Math" panose="02040503050406030204" pitchFamily="18" charset="0"/>
                                        </a:rPr>
                                      </m:ctrlPr>
                                    </m:accPr>
                                    <m:e>
                                      <m:r>
                                        <m:rPr>
                                          <m:sty m:val="p"/>
                                        </m:rPr>
                                        <a:rPr lang="en-US" altLang="zh-CN">
                                          <a:latin typeface="Cambria Math" panose="02040503050406030204" pitchFamily="18" charset="0"/>
                                        </a:rPr>
                                        <m:t>σ</m:t>
                                      </m:r>
                                    </m:e>
                                  </m:acc>
                                </m:e>
                                <m:sup>
                                  <m:r>
                                    <a:rPr lang="en-US" altLang="zh-CN" i="1">
                                      <a:latin typeface="Cambria Math" panose="02040503050406030204" pitchFamily="18" charset="0"/>
                                    </a:rPr>
                                    <m:t>2</m:t>
                                  </m:r>
                                </m:sup>
                              </m:sSup>
                            </m:num>
                            <m:den>
                              <m:r>
                                <a:rPr lang="en-US" altLang="zh-CN">
                                  <a:latin typeface="Cambria Math" panose="02040503050406030204" pitchFamily="18" charset="0"/>
                                </a:rPr>
                                <m:t>2</m:t>
                              </m:r>
                            </m:den>
                          </m:f>
                          <m:r>
                            <a:rPr lang="en-US" altLang="zh-CN">
                              <a:latin typeface="Cambria Math" panose="02040503050406030204" pitchFamily="18" charset="0"/>
                            </a:rPr>
                            <m:t>)</m:t>
                          </m:r>
                          <m:d>
                            <m:dPr>
                              <m:ctrlPr>
                                <a:rPr lang="zh-CN" altLang="zh-CN" i="1">
                                  <a:latin typeface="Cambria Math" panose="02040503050406030204" pitchFamily="18" charset="0"/>
                                </a:rPr>
                              </m:ctrlPr>
                            </m:dPr>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d>
                        </m:num>
                        <m:den>
                          <m:acc>
                            <m:accPr>
                              <m:chr m:val="̃"/>
                              <m:ctrlPr>
                                <a:rPr lang="zh-CN" altLang="zh-CN" i="1">
                                  <a:latin typeface="Cambria Math" panose="02040503050406030204" pitchFamily="18" charset="0"/>
                                </a:rPr>
                              </m:ctrlPr>
                            </m:accPr>
                            <m:e>
                              <m:r>
                                <m:rPr>
                                  <m:sty m:val="p"/>
                                </m:rPr>
                                <a:rPr lang="en-US" altLang="zh-CN">
                                  <a:latin typeface="Cambria Math" panose="02040503050406030204" pitchFamily="18" charset="0"/>
                                </a:rPr>
                                <m:t>σ</m:t>
                              </m:r>
                            </m:e>
                          </m:acc>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e>
                          </m:rad>
                        </m:den>
                      </m:f>
                    </m:oMath>
                  </m:oMathPara>
                </a14:m>
                <a:endParaRPr lang="zh-CN" altLang="zh-CN" dirty="0"/>
              </a:p>
              <a:p>
                <a:pPr marL="0" indent="0" algn="ctr">
                  <a:buNone/>
                </a:pPr>
                <a:r>
                  <a:rPr lang="en-US" altLang="zh-CN" dirty="0"/>
                  <a:t>	</a:t>
                </a:r>
                <a14:m>
                  <m:oMath xmlns:m="http://schemas.openxmlformats.org/officeDocument/2006/math">
                    <m:r>
                      <a:rPr lang="en-US" altLang="zh-CN" i="1" dirty="0" smtClean="0">
                        <a:latin typeface="Cambria Math" panose="02040503050406030204" pitchFamily="18" charset="0"/>
                      </a:rPr>
                      <m:t>h</m:t>
                    </m:r>
                    <m:r>
                      <a:rPr lang="en-US" altLang="zh-CN" i="1" baseline="-25000" dirty="0">
                        <a:latin typeface="Cambria Math" panose="02040503050406030204" pitchFamily="18" charset="0"/>
                      </a:rPr>
                      <m:t>2</m:t>
                    </m:r>
                    <m:r>
                      <a:rPr lang="en-US" altLang="zh-CN" i="1" dirty="0">
                        <a:latin typeface="Cambria Math" panose="02040503050406030204" pitchFamily="18" charset="0"/>
                      </a:rPr>
                      <m:t>=</m:t>
                    </m:r>
                    <m:r>
                      <a:rPr lang="en-US" altLang="zh-CN" i="1" dirty="0">
                        <a:latin typeface="Cambria Math" panose="02040503050406030204" pitchFamily="18" charset="0"/>
                      </a:rPr>
                      <m:t>h</m:t>
                    </m:r>
                    <m:r>
                      <a:rPr lang="en-US" altLang="zh-CN" i="1" baseline="-25000" dirty="0">
                        <a:latin typeface="Cambria Math" panose="02040503050406030204" pitchFamily="18" charset="0"/>
                      </a:rPr>
                      <m:t>1</m:t>
                    </m:r>
                    <m:r>
                      <a:rPr lang="en-US" altLang="zh-CN" i="1" dirty="0">
                        <a:latin typeface="Cambria Math" panose="02040503050406030204" pitchFamily="18" charset="0"/>
                      </a:rPr>
                      <m:t>−</m:t>
                    </m:r>
                    <m:acc>
                      <m:accPr>
                        <m:chr m:val="̃"/>
                        <m:ctrlPr>
                          <a:rPr lang="zh-CN" altLang="zh-CN" i="1">
                            <a:latin typeface="Cambria Math" panose="02040503050406030204" pitchFamily="18" charset="0"/>
                          </a:rPr>
                        </m:ctrlPr>
                      </m:accPr>
                      <m:e>
                        <m:r>
                          <m:rPr>
                            <m:sty m:val="p"/>
                          </m:rPr>
                          <a:rPr lang="en-US" altLang="zh-CN">
                            <a:latin typeface="Cambria Math" panose="02040503050406030204" pitchFamily="18" charset="0"/>
                          </a:rPr>
                          <m:t>σ</m:t>
                        </m:r>
                      </m:e>
                    </m:acc>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e>
                    </m:rad>
                  </m:oMath>
                </a14:m>
                <a:endParaRPr lang="zh-CN" altLang="zh-CN" dirty="0"/>
              </a:p>
              <a:p>
                <a:pPr marL="0" indent="0" algn="ctr">
                  <a:buNone/>
                </a:pPr>
                <a:r>
                  <a:rPr lang="en-US" altLang="zh-CN" dirty="0"/>
                  <a:t>	</a:t>
                </a:r>
                <a14:m>
                  <m:oMath xmlns:m="http://schemas.openxmlformats.org/officeDocument/2006/math">
                    <m:acc>
                      <m:accPr>
                        <m:chr m:val="̃"/>
                        <m:ctrlPr>
                          <a:rPr lang="zh-CN" altLang="zh-CN" i="1">
                            <a:latin typeface="Cambria Math" panose="02040503050406030204" pitchFamily="18" charset="0"/>
                          </a:rPr>
                        </m:ctrlPr>
                      </m:accPr>
                      <m:e>
                        <m:r>
                          <m:rPr>
                            <m:sty m:val="p"/>
                          </m:rPr>
                          <a:rPr lang="en-US" altLang="zh-CN">
                            <a:latin typeface="Cambria Math" panose="02040503050406030204" pitchFamily="18" charset="0"/>
                          </a:rPr>
                          <m:t>σ</m:t>
                        </m:r>
                      </m:e>
                    </m:acc>
                  </m:oMath>
                </a14:m>
                <a:r>
                  <a:rPr lang="en-US" altLang="zh-CN" dirty="0"/>
                  <a:t>=</a:t>
                </a:r>
                <a14:m>
                  <m:oMath xmlns:m="http://schemas.openxmlformats.org/officeDocument/2006/math">
                    <m:rad>
                      <m:radPr>
                        <m:degHide m:val="on"/>
                        <m:ctrlPr>
                          <a:rPr lang="zh-CN" altLang="zh-CN" i="1">
                            <a:latin typeface="Cambria Math" panose="02040503050406030204" pitchFamily="18" charset="0"/>
                          </a:rPr>
                        </m:ctrlPr>
                      </m:radPr>
                      <m:deg/>
                      <m:e>
                        <m:sSubSup>
                          <m:sSubSupPr>
                            <m:ctrlPr>
                              <a:rPr lang="zh-CN" altLang="zh-CN" i="1">
                                <a:latin typeface="Cambria Math" panose="02040503050406030204" pitchFamily="18" charset="0"/>
                              </a:rPr>
                            </m:ctrlPr>
                          </m:sSubSupPr>
                          <m:e>
                            <m:r>
                              <m:rPr>
                                <m:sty m:val="p"/>
                              </m:rPr>
                              <a:rPr lang="en-US" altLang="zh-CN">
                                <a:latin typeface="Cambria Math" panose="02040503050406030204" pitchFamily="18" charset="0"/>
                              </a:rPr>
                              <m:t>σ</m:t>
                            </m:r>
                          </m:e>
                          <m:sub>
                            <m:r>
                              <a:rPr lang="en-US" altLang="zh-CN" i="1">
                                <a:latin typeface="Cambria Math" panose="02040503050406030204" pitchFamily="18" charset="0"/>
                              </a:rPr>
                              <m:t>𝑈</m:t>
                            </m:r>
                          </m:sub>
                          <m:sup>
                            <m:r>
                              <a:rPr lang="en-US" altLang="zh-CN" i="1">
                                <a:latin typeface="Cambria Math" panose="02040503050406030204" pitchFamily="18" charset="0"/>
                              </a:rPr>
                              <m:t>2</m:t>
                            </m:r>
                          </m:sup>
                        </m:sSubSup>
                        <m:r>
                          <a:rPr lang="en-US" altLang="zh-CN">
                            <a:latin typeface="Cambria Math" panose="02040503050406030204" pitchFamily="18" charset="0"/>
                          </a:rPr>
                          <m:t>+</m:t>
                        </m:r>
                        <m:sSubSup>
                          <m:sSubSupPr>
                            <m:ctrlPr>
                              <a:rPr lang="zh-CN" altLang="zh-CN" i="1">
                                <a:latin typeface="Cambria Math" panose="02040503050406030204" pitchFamily="18" charset="0"/>
                              </a:rPr>
                            </m:ctrlPr>
                          </m:sSubSupPr>
                          <m:e>
                            <m:r>
                              <m:rPr>
                                <m:sty m:val="p"/>
                              </m:rPr>
                              <a:rPr lang="en-US" altLang="zh-CN">
                                <a:latin typeface="Cambria Math" panose="02040503050406030204" pitchFamily="18" charset="0"/>
                              </a:rPr>
                              <m:t>σ</m:t>
                            </m:r>
                          </m:e>
                          <m:sub>
                            <m:r>
                              <a:rPr lang="en-US" altLang="zh-CN" i="1">
                                <a:latin typeface="Cambria Math" panose="02040503050406030204" pitchFamily="18" charset="0"/>
                              </a:rPr>
                              <m:t>𝑉</m:t>
                            </m:r>
                          </m:sub>
                          <m:sup>
                            <m:r>
                              <a:rPr lang="en-US" altLang="zh-CN" i="1">
                                <a:latin typeface="Cambria Math" panose="02040503050406030204" pitchFamily="18" charset="0"/>
                              </a:rPr>
                              <m:t>2</m:t>
                            </m:r>
                          </m:sup>
                        </m:sSubSup>
                        <m:r>
                          <m:rPr>
                            <m:nor/>
                          </m:rPr>
                          <a:rPr lang="en-US" altLang="zh-CN" i="1"/>
                          <m:t>−</m:t>
                        </m:r>
                        <m:r>
                          <a:rPr lang="en-US" altLang="zh-CN">
                            <a:latin typeface="Cambria Math" panose="02040503050406030204" pitchFamily="18" charset="0"/>
                          </a:rPr>
                          <m:t>2</m:t>
                        </m:r>
                        <m:r>
                          <a:rPr lang="en-US" altLang="zh-CN" i="1">
                            <a:latin typeface="Cambria Math" panose="02040503050406030204" pitchFamily="18" charset="0"/>
                          </a:rPr>
                          <m:t>𝜌</m:t>
                        </m:r>
                        <m:sSub>
                          <m:sSubPr>
                            <m:ctrlPr>
                              <a:rPr lang="zh-CN" altLang="zh-CN" i="1">
                                <a:latin typeface="Cambria Math" panose="02040503050406030204" pitchFamily="18" charset="0"/>
                              </a:rPr>
                            </m:ctrlPr>
                          </m:sSubPr>
                          <m:e>
                            <m:r>
                              <a:rPr lang="en-US" altLang="zh-CN" i="1">
                                <a:latin typeface="Cambria Math" panose="02040503050406030204" pitchFamily="18" charset="0"/>
                              </a:rPr>
                              <m:t>𝜎</m:t>
                            </m:r>
                          </m:e>
                          <m:sub>
                            <m:r>
                              <a:rPr lang="en-US" altLang="zh-CN" i="1">
                                <a:latin typeface="Cambria Math" panose="02040503050406030204" pitchFamily="18" charset="0"/>
                              </a:rPr>
                              <m:t>𝑈</m:t>
                            </m:r>
                          </m:sub>
                        </m:sSub>
                        <m:sSub>
                          <m:sSubPr>
                            <m:ctrlPr>
                              <a:rPr lang="zh-CN" altLang="zh-CN" i="1">
                                <a:latin typeface="Cambria Math" panose="02040503050406030204" pitchFamily="18" charset="0"/>
                              </a:rPr>
                            </m:ctrlPr>
                          </m:sSubPr>
                          <m:e>
                            <m:r>
                              <a:rPr lang="en-US" altLang="zh-CN" i="1">
                                <a:latin typeface="Cambria Math" panose="02040503050406030204" pitchFamily="18" charset="0"/>
                              </a:rPr>
                              <m:t>𝜎</m:t>
                            </m:r>
                          </m:e>
                          <m:sub>
                            <m:r>
                              <a:rPr lang="en-US" altLang="zh-CN" i="1">
                                <a:latin typeface="Cambria Math" panose="02040503050406030204" pitchFamily="18" charset="0"/>
                              </a:rPr>
                              <m:t>𝑉</m:t>
                            </m:r>
                          </m:sub>
                        </m:sSub>
                      </m:e>
                    </m:rad>
                  </m:oMath>
                </a14:m>
                <a:endParaRPr lang="zh-CN" altLang="zh-CN" dirty="0"/>
              </a:p>
              <a:p>
                <a:pPr>
                  <a:lnSpc>
                    <a:spcPct val="120000"/>
                  </a:lnSpc>
                </a:pPr>
                <a:endParaRPr lang="zh-TW" altLang="en-US" b="1" dirty="0"/>
              </a:p>
            </p:txBody>
          </p:sp>
        </mc:Choice>
        <mc:Fallback xmlns="">
          <p:sp>
            <p:nvSpPr>
              <p:cNvPr id="433155" name="Rectangle 3"/>
              <p:cNvSpPr>
                <a:spLocks noGrp="1" noRot="1" noChangeAspect="1" noMove="1" noResize="1" noEditPoints="1" noAdjustHandles="1" noChangeArrowheads="1" noChangeShapeType="1" noTextEdit="1"/>
              </p:cNvSpPr>
              <p:nvPr>
                <p:ph idx="1"/>
              </p:nvPr>
            </p:nvSpPr>
            <p:spPr>
              <a:xfrm>
                <a:off x="609600" y="1196752"/>
                <a:ext cx="10959008" cy="4968552"/>
              </a:xfrm>
              <a:blipFill>
                <a:blip r:embed="rId2"/>
                <a:stretch>
                  <a:fillRect l="-334" t="-859"/>
                </a:stretch>
              </a:blipFill>
            </p:spPr>
            <p:txBody>
              <a:bodyPr/>
              <a:lstStyle/>
              <a:p>
                <a:r>
                  <a:rPr lang="zh-CN" altLang="en-US">
                    <a:noFill/>
                  </a:rPr>
                  <a:t> </a:t>
                </a:r>
              </a:p>
            </p:txBody>
          </p:sp>
        </mc:Fallback>
      </mc:AlternateContent>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40978760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抉择型期权</a:t>
            </a:r>
            <a:r>
              <a:rPr lang="en-US" altLang="zh-CN" dirty="0"/>
              <a:t>(chooser option)</a:t>
            </a:r>
            <a:endParaRPr lang="zh-CN" altLang="en-US" dirty="0"/>
          </a:p>
        </p:txBody>
      </p:sp>
      <p:sp>
        <p:nvSpPr>
          <p:cNvPr id="307203" name="Rectangle 3"/>
          <p:cNvSpPr>
            <a:spLocks noGrp="1" noChangeArrowheads="1"/>
          </p:cNvSpPr>
          <p:nvPr>
            <p:ph idx="1"/>
          </p:nvPr>
        </p:nvSpPr>
        <p:spPr>
          <a:xfrm>
            <a:off x="623392" y="1340768"/>
            <a:ext cx="10873208" cy="4752527"/>
          </a:xfrm>
        </p:spPr>
        <p:txBody>
          <a:bodyPr/>
          <a:lstStyle/>
          <a:p>
            <a:pPr algn="just">
              <a:lnSpc>
                <a:spcPct val="120000"/>
              </a:lnSpc>
            </a:pPr>
            <a:r>
              <a:rPr lang="zh-TW" altLang="en-US" sz="2100" dirty="0"/>
              <a:t>又称为</a:t>
            </a:r>
            <a:r>
              <a:rPr lang="zh-TW" altLang="en-US" sz="2100" dirty="0">
                <a:solidFill>
                  <a:srgbClr val="0000FF"/>
                </a:solidFill>
              </a:rPr>
              <a:t>如你所愿</a:t>
            </a:r>
            <a:r>
              <a:rPr lang="zh-CN" altLang="en-US" sz="2100" dirty="0">
                <a:solidFill>
                  <a:srgbClr val="0000FF"/>
                </a:solidFill>
              </a:rPr>
              <a:t>期权</a:t>
            </a:r>
            <a:r>
              <a:rPr lang="zh-TW" altLang="en-US" sz="2100" dirty="0"/>
              <a:t>、</a:t>
            </a:r>
            <a:r>
              <a:rPr lang="zh-TW" altLang="en-US" sz="2100" dirty="0">
                <a:solidFill>
                  <a:srgbClr val="0000FF"/>
                </a:solidFill>
              </a:rPr>
              <a:t>随心所欲</a:t>
            </a:r>
            <a:r>
              <a:rPr lang="zh-CN" altLang="en-US" sz="2100" dirty="0">
                <a:solidFill>
                  <a:srgbClr val="0000FF"/>
                </a:solidFill>
              </a:rPr>
              <a:t>期权</a:t>
            </a:r>
            <a:r>
              <a:rPr lang="zh-TW" altLang="en-US" sz="2100" dirty="0"/>
              <a:t> </a:t>
            </a:r>
            <a:r>
              <a:rPr lang="en-US" altLang="zh-TW" sz="2100" dirty="0"/>
              <a:t>(as-you-like-it option)</a:t>
            </a:r>
            <a:r>
              <a:rPr lang="zh-TW" altLang="en-US" sz="2100" dirty="0"/>
              <a:t>或</a:t>
            </a:r>
            <a:r>
              <a:rPr lang="zh-TW" altLang="en-US" sz="2100" dirty="0">
                <a:solidFill>
                  <a:srgbClr val="0000FF"/>
                </a:solidFill>
              </a:rPr>
              <a:t>后来决定</a:t>
            </a:r>
            <a:r>
              <a:rPr lang="zh-CN" altLang="en-US" sz="2100" dirty="0">
                <a:solidFill>
                  <a:srgbClr val="0000FF"/>
                </a:solidFill>
              </a:rPr>
              <a:t>期权。</a:t>
            </a:r>
            <a:endParaRPr lang="zh-TW" altLang="en-US" sz="2100" dirty="0"/>
          </a:p>
          <a:p>
            <a:pPr algn="just">
              <a:lnSpc>
                <a:spcPct val="120000"/>
              </a:lnSpc>
            </a:pPr>
            <a:r>
              <a:rPr lang="zh-TW" altLang="en-US" sz="2100" dirty="0"/>
              <a:t>是一种与</a:t>
            </a:r>
            <a:r>
              <a:rPr lang="zh-TW" altLang="en-US" sz="2100" dirty="0">
                <a:solidFill>
                  <a:srgbClr val="0000FF"/>
                </a:solidFill>
              </a:rPr>
              <a:t>时间相关</a:t>
            </a:r>
            <a:r>
              <a:rPr lang="zh-TW" altLang="en-US" sz="2100" dirty="0"/>
              <a:t>的</a:t>
            </a:r>
            <a:r>
              <a:rPr lang="zh-CN" altLang="en-US" sz="2100" dirty="0"/>
              <a:t>期权</a:t>
            </a:r>
            <a:r>
              <a:rPr lang="zh-TW" altLang="en-US" sz="2100" dirty="0"/>
              <a:t>。此种选择权的持有人有权在到期前某一段期间，</a:t>
            </a:r>
            <a:r>
              <a:rPr lang="zh-TW" altLang="en-US" sz="2100" u="sng" dirty="0"/>
              <a:t>决定该</a:t>
            </a:r>
            <a:r>
              <a:rPr lang="zh-CN" altLang="en-US" sz="2100" u="sng" dirty="0"/>
              <a:t>期权</a:t>
            </a:r>
            <a:r>
              <a:rPr lang="zh-TW" altLang="en-US" sz="2100" u="sng" dirty="0"/>
              <a:t>为</a:t>
            </a:r>
            <a:r>
              <a:rPr lang="zh-CN" altLang="en-US" sz="2100" u="sng" dirty="0"/>
              <a:t>看涨期权或看跌期权</a:t>
            </a:r>
            <a:r>
              <a:rPr lang="zh-TW" altLang="en-US" sz="2100" dirty="0"/>
              <a:t>。</a:t>
            </a:r>
          </a:p>
          <a:p>
            <a:pPr algn="just">
              <a:lnSpc>
                <a:spcPct val="120000"/>
              </a:lnSpc>
            </a:pPr>
            <a:r>
              <a:rPr lang="zh-TW" altLang="en-US" sz="2100" dirty="0"/>
              <a:t>因此在决定的时间点，抉择型</a:t>
            </a:r>
            <a:r>
              <a:rPr lang="zh-CN" altLang="en-US" sz="2100" dirty="0"/>
              <a:t>期权</a:t>
            </a:r>
            <a:r>
              <a:rPr lang="zh-TW" altLang="en-US" sz="2100" dirty="0"/>
              <a:t>的价值应该是</a:t>
            </a:r>
            <a:r>
              <a:rPr lang="zh-CN" altLang="en-US" sz="2100" u="sng" dirty="0">
                <a:solidFill>
                  <a:srgbClr val="0070C0"/>
                </a:solidFill>
              </a:rPr>
              <a:t>看涨期权或看跌期权</a:t>
            </a:r>
            <a:r>
              <a:rPr lang="zh-TW" altLang="en-US" sz="2100" dirty="0">
                <a:solidFill>
                  <a:srgbClr val="0000FF"/>
                </a:solidFill>
              </a:rPr>
              <a:t>之价值较大者</a:t>
            </a:r>
            <a:r>
              <a:rPr lang="zh-TW" altLang="en-US" sz="2100" dirty="0"/>
              <a:t>。</a:t>
            </a:r>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9447400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DE7981-7EBF-4D22-B1E9-72E1B8CC97C0}"/>
              </a:ext>
            </a:extLst>
          </p:cNvPr>
          <p:cNvSpPr>
            <a:spLocks noGrp="1"/>
          </p:cNvSpPr>
          <p:nvPr>
            <p:ph type="title"/>
          </p:nvPr>
        </p:nvSpPr>
        <p:spPr/>
        <p:txBody>
          <a:bodyPr/>
          <a:lstStyle/>
          <a:p>
            <a:r>
              <a:rPr lang="zh-CN" altLang="en-US" dirty="0"/>
              <a:t>抉择型期权的定价</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3962A2BA-5BE5-41D0-9034-E5C9022E987F}"/>
                  </a:ext>
                </a:extLst>
              </p:cNvPr>
              <p:cNvSpPr>
                <a:spLocks noGrp="1"/>
              </p:cNvSpPr>
              <p:nvPr>
                <p:ph idx="1"/>
              </p:nvPr>
            </p:nvSpPr>
            <p:spPr/>
            <p:txBody>
              <a:bodyPr/>
              <a:lstStyle/>
              <a:p>
                <a:r>
                  <a:rPr lang="zh-CN" altLang="zh-CN" dirty="0"/>
                  <a:t>在</a:t>
                </a:r>
                <a:r>
                  <a:rPr lang="en-US" altLang="zh-CN" i="1" dirty="0"/>
                  <a:t>t</a:t>
                </a:r>
                <a:r>
                  <a:rPr lang="en-US" altLang="zh-CN" baseline="-25000" dirty="0"/>
                  <a:t>1</a:t>
                </a:r>
                <a:r>
                  <a:rPr lang="zh-CN" altLang="zh-CN" dirty="0"/>
                  <a:t>时刻，选择者期权的价格为</a:t>
                </a:r>
                <a:r>
                  <a:rPr lang="en-US" altLang="zh-CN" i="0" dirty="0">
                    <a:latin typeface="+mj-lt"/>
                  </a:rPr>
                  <a:t>max⁡(</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𝑐</m:t>
                        </m:r>
                      </m:e>
                      <m:sub>
                        <m:r>
                          <a:rPr lang="en-US" altLang="zh-CN" b="0" i="1" smtClean="0">
                            <a:latin typeface="Cambria Math" panose="02040503050406030204" pitchFamily="18" charset="0"/>
                          </a:rPr>
                          <m:t>1</m:t>
                        </m:r>
                      </m:sub>
                    </m:sSub>
                  </m:oMath>
                </a14:m>
                <a:r>
                  <a:rPr lang="en-US" altLang="zh-CN" i="0" dirty="0">
                    <a:latin typeface="+mj-lt"/>
                  </a:rPr>
                  <a:t>,</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𝑝</m:t>
                        </m:r>
                      </m:e>
                      <m:sub>
                        <m:r>
                          <a:rPr lang="en-US" altLang="zh-CN" i="1">
                            <a:latin typeface="Cambria Math" panose="02040503050406030204" pitchFamily="18" charset="0"/>
                          </a:rPr>
                          <m:t>1</m:t>
                        </m:r>
                      </m:sub>
                    </m:sSub>
                  </m:oMath>
                </a14:m>
                <a:r>
                  <a:rPr lang="en-US" altLang="zh-CN" i="0" dirty="0">
                    <a:latin typeface="+mj-lt"/>
                  </a:rPr>
                  <a:t>)</a:t>
                </a:r>
                <a:endParaRPr lang="zh-CN" altLang="zh-CN" dirty="0"/>
              </a:p>
              <a:p>
                <a:r>
                  <a:rPr lang="zh-CN" altLang="zh-CN" dirty="0"/>
                  <a:t>如果用</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a:rPr lang="en-US" altLang="zh-CN" i="1">
                            <a:latin typeface="Cambria Math" panose="02040503050406030204" pitchFamily="18" charset="0"/>
                          </a:rPr>
                          <m:t>1</m:t>
                        </m:r>
                      </m:sub>
                    </m:sSub>
                  </m:oMath>
                </a14:m>
                <a:r>
                  <a:rPr lang="zh-CN" altLang="zh-CN" dirty="0"/>
                  <a:t>表示</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oMath>
                </a14:m>
                <a:r>
                  <a:rPr lang="zh-CN" altLang="zh-CN" dirty="0"/>
                  <a:t>时刻的标的资产价格，则</a:t>
                </a:r>
              </a:p>
              <a:p>
                <a:pPr marL="0" indent="0">
                  <a:buNone/>
                </a:pPr>
                <a14:m>
                  <m:oMathPara xmlns:m="http://schemas.openxmlformats.org/officeDocument/2006/math">
                    <m:oMathParaPr>
                      <m:jc m:val="centerGroup"/>
                    </m:oMathParaPr>
                    <m:oMath xmlns:m="http://schemas.openxmlformats.org/officeDocument/2006/math">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max</m:t>
                          </m:r>
                        </m:fName>
                        <m:e>
                          <m:d>
                            <m:dPr>
                              <m:ctrlPr>
                                <a:rPr lang="zh-CN"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1</m:t>
                                  </m:r>
                                </m:sub>
                              </m:sSub>
                              <m:r>
                                <a:rPr lang="en-US" altLang="zh-CN">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𝑝</m:t>
                                  </m:r>
                                </m:e>
                                <m:sub>
                                  <m:r>
                                    <a:rPr lang="en-US" altLang="zh-CN" i="1">
                                      <a:latin typeface="Cambria Math" panose="02040503050406030204" pitchFamily="18" charset="0"/>
                                    </a:rPr>
                                    <m:t>1</m:t>
                                  </m:r>
                                </m:sub>
                              </m:sSub>
                            </m:e>
                          </m:d>
                        </m:e>
                      </m:func>
                      <m:r>
                        <a:rPr lang="en-US" altLang="zh-CN">
                          <a:latin typeface="Cambria Math" panose="02040503050406030204" pitchFamily="18" charset="0"/>
                        </a:rPr>
                        <m:t>=</m:t>
                      </m:r>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max</m:t>
                          </m:r>
                        </m:fName>
                        <m:e>
                          <m:d>
                            <m:dPr>
                              <m:ctrlPr>
                                <a:rPr lang="zh-CN"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1</m:t>
                                  </m:r>
                                </m:sub>
                              </m:sSub>
                              <m:r>
                                <a:rPr lang="en-US" altLang="zh-CN">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1</m:t>
                                  </m:r>
                                </m:sub>
                              </m:sSub>
                              <m:r>
                                <a:rPr lang="en-US" altLang="zh-CN">
                                  <a:latin typeface="Cambria Math" panose="02040503050406030204" pitchFamily="18" charset="0"/>
                                </a:rPr>
                                <m:t>+</m:t>
                              </m:r>
                              <m:r>
                                <m:rPr>
                                  <m:sty m:val="p"/>
                                </m:rPr>
                                <a:rPr lang="en-US" altLang="zh-CN">
                                  <a:latin typeface="Cambria Math" panose="02040503050406030204" pitchFamily="18" charset="0"/>
                                </a:rPr>
                                <m:t>K</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e>
                                  </m:d>
                                </m:sup>
                              </m:s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a:rPr lang="en-US" altLang="zh-CN" i="1">
                                      <a:latin typeface="Cambria Math" panose="02040503050406030204" pitchFamily="18" charset="0"/>
                                    </a:rPr>
                                    <m:t>1</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e>
                                  </m:d>
                                </m:sup>
                              </m:sSup>
                            </m:e>
                          </m:d>
                        </m:e>
                      </m:func>
                    </m:oMath>
                  </m:oMathPara>
                </a14:m>
                <a:endParaRPr lang="zh-CN" altLang="zh-CN" dirty="0"/>
              </a:p>
              <a:p>
                <a:pPr marL="0" indent="0">
                  <a:buNone/>
                </a:pPr>
                <a:r>
                  <a:rPr lang="en-US" altLang="zh-CN" dirty="0"/>
                  <a:t>                                    </a:t>
                </a:r>
                <a14:m>
                  <m:oMath xmlns:m="http://schemas.openxmlformats.org/officeDocument/2006/math">
                    <m:r>
                      <a:rPr lang="en-US" altLang="zh-CN">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1</m:t>
                        </m:r>
                      </m:sub>
                    </m:sSub>
                    <m:r>
                      <a:rPr lang="en-US" altLang="zh-CN">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e>
                        </m:d>
                      </m:sup>
                    </m:sSup>
                    <m:func>
                      <m:funcPr>
                        <m:ctrlPr>
                          <a:rPr lang="zh-CN" altLang="zh-CN" i="1">
                            <a:latin typeface="Cambria Math" panose="02040503050406030204" pitchFamily="18" charset="0"/>
                          </a:rPr>
                        </m:ctrlPr>
                      </m:funcPr>
                      <m:fName>
                        <m:r>
                          <m:rPr>
                            <m:sty m:val="p"/>
                          </m:rPr>
                          <a:rPr lang="en-US" altLang="zh-CN">
                            <a:latin typeface="Cambria Math" panose="02040503050406030204" pitchFamily="18" charset="0"/>
                          </a:rPr>
                          <m:t>max</m:t>
                        </m:r>
                      </m:fName>
                      <m:e>
                        <m:d>
                          <m:dPr>
                            <m:ctrlPr>
                              <a:rPr lang="zh-CN" altLang="zh-CN" i="1">
                                <a:latin typeface="Cambria Math" panose="02040503050406030204" pitchFamily="18" charset="0"/>
                              </a:rPr>
                            </m:ctrlPr>
                          </m:dPr>
                          <m:e>
                            <m:r>
                              <a:rPr lang="en-US" altLang="zh-CN">
                                <a:latin typeface="Cambria Math" panose="02040503050406030204" pitchFamily="18" charset="0"/>
                              </a:rPr>
                              <m:t>0,</m:t>
                            </m:r>
                            <m:r>
                              <m:rPr>
                                <m:sty m:val="p"/>
                              </m:rPr>
                              <a:rPr lang="en-US" altLang="zh-CN">
                                <a:latin typeface="Cambria Math" panose="02040503050406030204" pitchFamily="18" charset="0"/>
                              </a:rPr>
                              <m:t>K</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e>
                                </m:d>
                              </m:sup>
                            </m:s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S</m:t>
                                </m:r>
                              </m:e>
                              <m:sub>
                                <m:r>
                                  <a:rPr lang="en-US" altLang="zh-CN" i="1">
                                    <a:latin typeface="Cambria Math" panose="02040503050406030204" pitchFamily="18" charset="0"/>
                                  </a:rPr>
                                  <m:t>1</m:t>
                                </m:r>
                              </m:sub>
                            </m:sSub>
                          </m:e>
                        </m:d>
                      </m:e>
                    </m:func>
                  </m:oMath>
                </a14:m>
                <a:endParaRPr lang="zh-CN" altLang="zh-CN" dirty="0"/>
              </a:p>
              <a:p>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3962A2BA-5BE5-41D0-9034-E5C9022E987F}"/>
                  </a:ext>
                </a:extLst>
              </p:cNvPr>
              <p:cNvSpPr>
                <a:spLocks noGrp="1" noRot="1" noChangeAspect="1" noMove="1" noResize="1" noEditPoints="1" noAdjustHandles="1" noChangeArrowheads="1" noChangeShapeType="1" noTextEdit="1"/>
              </p:cNvSpPr>
              <p:nvPr>
                <p:ph idx="1"/>
              </p:nvPr>
            </p:nvSpPr>
            <p:spPr>
              <a:blipFill>
                <a:blip r:embed="rId2"/>
                <a:stretch>
                  <a:fillRect l="-444" t="-2288"/>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BD2B9711-F317-4B2D-9FEA-E4556657F733}"/>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4856384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16.3 </a:t>
            </a:r>
            <a:r>
              <a:rPr lang="zh-CN" altLang="en-US" dirty="0"/>
              <a:t>时间依赖期权</a:t>
            </a: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5410200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时间依赖期权</a:t>
            </a:r>
          </a:p>
        </p:txBody>
      </p:sp>
      <p:sp>
        <p:nvSpPr>
          <p:cNvPr id="3" name="内容占位符 2"/>
          <p:cNvSpPr>
            <a:spLocks noGrp="1"/>
          </p:cNvSpPr>
          <p:nvPr>
            <p:ph idx="1"/>
          </p:nvPr>
        </p:nvSpPr>
        <p:spPr/>
        <p:txBody>
          <a:bodyPr/>
          <a:lstStyle/>
          <a:p>
            <a:r>
              <a:rPr lang="zh-CN" altLang="en-US" dirty="0"/>
              <a:t>该期权的回报与时间及当时股价有关。</a:t>
            </a:r>
          </a:p>
          <a:p>
            <a:r>
              <a:rPr lang="zh-CN" altLang="en-US" dirty="0"/>
              <a:t>包括：</a:t>
            </a:r>
          </a:p>
          <a:p>
            <a:pPr lvl="1"/>
            <a:r>
              <a:rPr lang="zh-CN" altLang="en-US" dirty="0"/>
              <a:t>抉择型期权</a:t>
            </a:r>
            <a:r>
              <a:rPr lang="en-US" altLang="zh-CN" dirty="0"/>
              <a:t>(chooser option)</a:t>
            </a:r>
          </a:p>
          <a:p>
            <a:pPr lvl="1"/>
            <a:r>
              <a:rPr lang="zh-TW" altLang="en-US" dirty="0"/>
              <a:t>百慕</a:t>
            </a:r>
            <a:r>
              <a:rPr lang="zh-CN" altLang="en-US" dirty="0"/>
              <a:t>大期权</a:t>
            </a:r>
            <a:endParaRPr lang="en-US" altLang="zh-CN" dirty="0"/>
          </a:p>
          <a:p>
            <a:pPr lvl="1"/>
            <a:r>
              <a:rPr lang="zh-CN" altLang="en-US" dirty="0"/>
              <a:t>远期生效期权</a:t>
            </a:r>
            <a:r>
              <a:rPr lang="en-US" altLang="zh-CN" dirty="0"/>
              <a:t>(forward start option) </a:t>
            </a:r>
          </a:p>
          <a:p>
            <a:pPr lvl="1"/>
            <a:r>
              <a:rPr lang="zh-CN" altLang="en-US" dirty="0"/>
              <a:t>可展期期权</a:t>
            </a:r>
            <a:endParaRPr lang="en-US" altLang="zh-CN" dirty="0"/>
          </a:p>
          <a:p>
            <a:pPr lvl="1"/>
            <a:r>
              <a:rPr lang="zh-CN" altLang="en-US" dirty="0"/>
              <a:t>后付期权等</a:t>
            </a:r>
          </a:p>
          <a:p>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4280572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百慕大期权</a:t>
            </a:r>
            <a:r>
              <a:rPr lang="en-US" altLang="zh-CN" dirty="0"/>
              <a:t>(Bermudan option)</a:t>
            </a:r>
            <a:endParaRPr lang="zh-CN" altLang="en-US" dirty="0"/>
          </a:p>
        </p:txBody>
      </p:sp>
      <p:sp>
        <p:nvSpPr>
          <p:cNvPr id="311299" name="Rectangle 3"/>
          <p:cNvSpPr>
            <a:spLocks noGrp="1" noChangeArrowheads="1"/>
          </p:cNvSpPr>
          <p:nvPr>
            <p:ph idx="1"/>
          </p:nvPr>
        </p:nvSpPr>
        <p:spPr>
          <a:xfrm>
            <a:off x="609600" y="1196752"/>
            <a:ext cx="10887000" cy="4896544"/>
          </a:xfrm>
        </p:spPr>
        <p:txBody>
          <a:bodyPr/>
          <a:lstStyle/>
          <a:p>
            <a:pPr>
              <a:lnSpc>
                <a:spcPct val="120000"/>
              </a:lnSpc>
            </a:pPr>
            <a:r>
              <a:rPr lang="zh-TW" altLang="en-US" sz="2100" dirty="0"/>
              <a:t>又称为</a:t>
            </a:r>
            <a:r>
              <a:rPr lang="zh-TW" altLang="en-US" sz="2100" dirty="0">
                <a:solidFill>
                  <a:srgbClr val="0000FF"/>
                </a:solidFill>
              </a:rPr>
              <a:t>准美式</a:t>
            </a:r>
            <a:r>
              <a:rPr lang="zh-CN" altLang="en-US" sz="2100" dirty="0">
                <a:solidFill>
                  <a:srgbClr val="0000FF"/>
                </a:solidFill>
              </a:rPr>
              <a:t>期权</a:t>
            </a:r>
            <a:r>
              <a:rPr lang="en-US" altLang="zh-TW" sz="2100" dirty="0"/>
              <a:t>(quasi-American option)</a:t>
            </a:r>
            <a:r>
              <a:rPr lang="zh-TW" altLang="en-US" sz="2100" dirty="0"/>
              <a:t>或</a:t>
            </a:r>
            <a:r>
              <a:rPr lang="zh-TW" altLang="en-US" sz="2100" dirty="0">
                <a:solidFill>
                  <a:srgbClr val="0000FF"/>
                </a:solidFill>
              </a:rPr>
              <a:t>中大西洋</a:t>
            </a:r>
            <a:r>
              <a:rPr lang="zh-CN" altLang="en-US" sz="2100" dirty="0">
                <a:solidFill>
                  <a:srgbClr val="0000FF"/>
                </a:solidFill>
              </a:rPr>
              <a:t>期权</a:t>
            </a:r>
            <a:r>
              <a:rPr lang="en-US" altLang="zh-TW" sz="2100" dirty="0"/>
              <a:t>(Mid-Atlantic option)</a:t>
            </a:r>
          </a:p>
          <a:p>
            <a:pPr>
              <a:lnSpc>
                <a:spcPct val="120000"/>
              </a:lnSpc>
            </a:pPr>
            <a:r>
              <a:rPr lang="zh-TW" altLang="en-US" sz="2100" dirty="0"/>
              <a:t>它是一种</a:t>
            </a:r>
            <a:r>
              <a:rPr lang="zh-TW" altLang="en-US" sz="2100" dirty="0">
                <a:solidFill>
                  <a:srgbClr val="0000FF"/>
                </a:solidFill>
              </a:rPr>
              <a:t>介于</a:t>
            </a:r>
            <a:r>
              <a:rPr lang="zh-TW" altLang="en-US" sz="2100" u="sng" dirty="0"/>
              <a:t>欧式</a:t>
            </a:r>
            <a:r>
              <a:rPr lang="zh-TW" altLang="en-US" sz="2100" dirty="0"/>
              <a:t>和</a:t>
            </a:r>
            <a:r>
              <a:rPr lang="zh-TW" altLang="en-US" sz="2100" u="sng" dirty="0"/>
              <a:t>美式</a:t>
            </a:r>
            <a:r>
              <a:rPr lang="zh-TW" altLang="en-US" sz="2100" dirty="0"/>
              <a:t>之间的</a:t>
            </a:r>
            <a:r>
              <a:rPr lang="zh-CN" altLang="en-US" sz="2100" dirty="0"/>
              <a:t>期权</a:t>
            </a:r>
            <a:r>
              <a:rPr lang="zh-TW" altLang="en-US" sz="2100" dirty="0"/>
              <a:t>。</a:t>
            </a:r>
          </a:p>
          <a:p>
            <a:pPr>
              <a:lnSpc>
                <a:spcPct val="120000"/>
              </a:lnSpc>
            </a:pPr>
            <a:r>
              <a:rPr lang="zh-TW" altLang="en-US" sz="2100" dirty="0"/>
              <a:t>百慕达</a:t>
            </a:r>
            <a:r>
              <a:rPr lang="zh-CN" altLang="en-US" sz="2100" dirty="0"/>
              <a:t>期权</a:t>
            </a:r>
            <a:r>
              <a:rPr lang="zh-TW" altLang="en-US" sz="2100" dirty="0">
                <a:solidFill>
                  <a:srgbClr val="0000FF"/>
                </a:solidFill>
              </a:rPr>
              <a:t>在到期日之前</a:t>
            </a:r>
            <a:r>
              <a:rPr lang="zh-TW" altLang="en-US" sz="2100" dirty="0"/>
              <a:t>有</a:t>
            </a:r>
            <a:r>
              <a:rPr lang="zh-TW" altLang="en-US" sz="2100" dirty="0">
                <a:solidFill>
                  <a:srgbClr val="0000FF"/>
                </a:solidFill>
              </a:rPr>
              <a:t>几个</a:t>
            </a:r>
            <a:r>
              <a:rPr lang="zh-TW" altLang="en-US" sz="2100" dirty="0"/>
              <a:t>固定日期，买方可以提早履约，以某一固定价格换取目标资产。</a:t>
            </a:r>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5419352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dirty="0"/>
              <a:t>远期生效</a:t>
            </a:r>
            <a:r>
              <a:rPr lang="zh-CN" altLang="en-US" dirty="0"/>
              <a:t>期权</a:t>
            </a:r>
          </a:p>
        </p:txBody>
      </p:sp>
      <p:sp>
        <p:nvSpPr>
          <p:cNvPr id="308227" name="Rectangle 3"/>
          <p:cNvSpPr>
            <a:spLocks noGrp="1" noChangeArrowheads="1"/>
          </p:cNvSpPr>
          <p:nvPr>
            <p:ph idx="1"/>
          </p:nvPr>
        </p:nvSpPr>
        <p:spPr>
          <a:xfrm>
            <a:off x="609600" y="980728"/>
            <a:ext cx="10887000" cy="5184576"/>
          </a:xfrm>
        </p:spPr>
        <p:txBody>
          <a:bodyPr/>
          <a:lstStyle/>
          <a:p>
            <a:pPr>
              <a:lnSpc>
                <a:spcPct val="120000"/>
              </a:lnSpc>
            </a:pPr>
            <a:r>
              <a:rPr lang="zh-TW" altLang="en-US" sz="3600" dirty="0">
                <a:solidFill>
                  <a:srgbClr val="0000FF"/>
                </a:solidFill>
              </a:rPr>
              <a:t>远期生效</a:t>
            </a:r>
            <a:r>
              <a:rPr lang="zh-CN" altLang="en-US" sz="3600" dirty="0">
                <a:solidFill>
                  <a:srgbClr val="0000FF"/>
                </a:solidFill>
              </a:rPr>
              <a:t>期权</a:t>
            </a:r>
            <a:r>
              <a:rPr lang="zh-TW" altLang="en-US" sz="3600" dirty="0"/>
              <a:t>又称为</a:t>
            </a:r>
            <a:r>
              <a:rPr lang="zh-TW" altLang="en-US" sz="3600" dirty="0">
                <a:solidFill>
                  <a:srgbClr val="0000FF"/>
                </a:solidFill>
              </a:rPr>
              <a:t>未来生效</a:t>
            </a:r>
            <a:r>
              <a:rPr lang="zh-CN" altLang="en-US" sz="3600" dirty="0">
                <a:solidFill>
                  <a:srgbClr val="0000FF"/>
                </a:solidFill>
              </a:rPr>
              <a:t>期权。</a:t>
            </a:r>
            <a:endParaRPr lang="zh-TW" altLang="en-US" sz="3600" dirty="0"/>
          </a:p>
          <a:p>
            <a:pPr>
              <a:lnSpc>
                <a:spcPct val="120000"/>
              </a:lnSpc>
            </a:pPr>
            <a:r>
              <a:rPr lang="zh-TW" altLang="en-US" sz="3600" dirty="0"/>
              <a:t>这种</a:t>
            </a:r>
            <a:r>
              <a:rPr lang="zh-CN" altLang="en-US" sz="3600" dirty="0"/>
              <a:t>期权</a:t>
            </a:r>
            <a:r>
              <a:rPr lang="zh-TW" altLang="en-US" sz="3600" dirty="0"/>
              <a:t>的买方期初支付权利金，但在未来某一时期（譬如三个月后），此</a:t>
            </a:r>
            <a:r>
              <a:rPr lang="zh-CN" altLang="en-US" sz="3600" dirty="0"/>
              <a:t>期权</a:t>
            </a:r>
            <a:r>
              <a:rPr lang="zh-TW" altLang="en-US" sz="3600" dirty="0"/>
              <a:t>才生效。</a:t>
            </a:r>
            <a:endParaRPr lang="en-US" altLang="zh-TW" sz="3600" dirty="0"/>
          </a:p>
          <a:p>
            <a:pPr lvl="0" eaLnBrk="1" hangingPunct="1">
              <a:spcBef>
                <a:spcPct val="20000"/>
              </a:spcBef>
              <a:buClr>
                <a:srgbClr val="CC9900"/>
              </a:buClr>
              <a:buFont typeface="Wingdings" pitchFamily="2" charset="2"/>
              <a:buChar char="n"/>
            </a:pPr>
            <a:r>
              <a:rPr lang="zh-CN" altLang="en-US" sz="3600" dirty="0"/>
              <a:t>通常设计成在期权开始时行权价格等于当时的市价。</a:t>
            </a:r>
            <a:endParaRPr lang="zh-TW" altLang="en-US" sz="3200" b="1" dirty="0"/>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268897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16.1 </a:t>
            </a:r>
            <a:r>
              <a:rPr lang="zh-CN" altLang="en-US" dirty="0"/>
              <a:t>路径依赖期权</a:t>
            </a: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7981659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1F6C5A-A3E7-4B8B-9354-1F2FCDBE05C5}"/>
              </a:ext>
            </a:extLst>
          </p:cNvPr>
          <p:cNvSpPr>
            <a:spLocks noGrp="1"/>
          </p:cNvSpPr>
          <p:nvPr>
            <p:ph type="title"/>
          </p:nvPr>
        </p:nvSpPr>
        <p:spPr/>
        <p:txBody>
          <a:bodyPr/>
          <a:lstStyle/>
          <a:p>
            <a:r>
              <a:rPr lang="zh-TW" altLang="en-US" dirty="0"/>
              <a:t>远期生效</a:t>
            </a:r>
            <a:r>
              <a:rPr lang="zh-CN" altLang="en-US" dirty="0"/>
              <a:t>期权的定价</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9A6C11C-96B4-4DC8-A9D1-A83FB3D30883}"/>
                  </a:ext>
                </a:extLst>
              </p:cNvPr>
              <p:cNvSpPr>
                <a:spLocks noGrp="1"/>
              </p:cNvSpPr>
              <p:nvPr>
                <p:ph idx="1"/>
              </p:nvPr>
            </p:nvSpPr>
            <p:spPr>
              <a:xfrm>
                <a:off x="609600" y="980729"/>
                <a:ext cx="10972800" cy="5150198"/>
              </a:xfrm>
            </p:spPr>
            <p:txBody>
              <a:bodyPr/>
              <a:lstStyle/>
              <a:p>
                <a:r>
                  <a:rPr lang="zh-CN" altLang="en-US" dirty="0"/>
                  <a:t>对于无红利资产而言，该期权的价格</a:t>
                </a:r>
                <a:r>
                  <a:rPr lang="zh-CN" altLang="zh-CN" dirty="0"/>
                  <a:t>在</a:t>
                </a:r>
                <a:r>
                  <a:rPr lang="en-US" altLang="zh-CN" i="1" dirty="0"/>
                  <a:t>t</a:t>
                </a:r>
                <a:r>
                  <a:rPr lang="en-US" altLang="zh-CN" baseline="-25000" dirty="0"/>
                  <a:t>1</a:t>
                </a:r>
                <a:r>
                  <a:rPr lang="zh-CN" altLang="zh-CN" dirty="0"/>
                  <a:t>时刻显然</a:t>
                </a:r>
                <a:r>
                  <a:rPr lang="zh-CN" altLang="en-US" dirty="0"/>
                  <a:t>等于</a:t>
                </a:r>
                <a:endParaRPr lang="en-US" altLang="zh-CN" dirty="0"/>
              </a:p>
              <a:p>
                <a:pPr marL="0" indent="0">
                  <a:buNone/>
                </a:pPr>
                <a:r>
                  <a:rPr lang="en-US" altLang="zh-CN" i="1" dirty="0"/>
                  <a:t>                              c</a:t>
                </a:r>
                <a:r>
                  <a:rPr lang="en-US" altLang="zh-CN" baseline="-25000" dirty="0"/>
                  <a:t>1</a:t>
                </a:r>
                <a:r>
                  <a:rPr lang="en-US" altLang="zh-CN" i="1" dirty="0"/>
                  <a:t>=S</a:t>
                </a:r>
                <a:r>
                  <a:rPr lang="en-US" altLang="zh-CN" baseline="-25000" dirty="0"/>
                  <a:t>1</a:t>
                </a:r>
                <a:r>
                  <a:rPr lang="en-US" altLang="zh-CN" i="1" dirty="0"/>
                  <a:t>N</a:t>
                </a:r>
                <a:r>
                  <a:rPr lang="en-US" altLang="zh-CN" dirty="0"/>
                  <a:t>(</a:t>
                </a:r>
                <a:r>
                  <a:rPr lang="en-US" altLang="zh-CN" i="1" dirty="0"/>
                  <a:t>d</a:t>
                </a:r>
                <a:r>
                  <a:rPr lang="en-US" altLang="zh-CN" baseline="-25000" dirty="0"/>
                  <a:t>1</a:t>
                </a:r>
                <a:r>
                  <a:rPr lang="en-US" altLang="zh-CN" dirty="0"/>
                  <a:t>)</a:t>
                </a:r>
                <a14:m>
                  <m:oMath xmlns:m="http://schemas.openxmlformats.org/officeDocument/2006/math">
                    <m:r>
                      <a:rPr lang="en-US" altLang="zh-CN" i="1" dirty="0" smtClean="0">
                        <a:latin typeface="Cambria Math" panose="02040503050406030204" pitchFamily="18" charset="0"/>
                      </a:rPr>
                      <m:t>−</m:t>
                    </m:r>
                  </m:oMath>
                </a14:m>
                <a:r>
                  <a:rPr lang="en-US" altLang="zh-CN" i="1" dirty="0"/>
                  <a:t>S</a:t>
                </a:r>
                <a:r>
                  <a:rPr lang="en-US" altLang="zh-CN" baseline="-25000" dirty="0"/>
                  <a:t>1</a:t>
                </a:r>
                <a14:m>
                  <m:oMath xmlns:m="http://schemas.openxmlformats.org/officeDocument/2006/math">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m:rPr>
                            <m:nor/>
                          </m:rPr>
                          <a:rPr lang="en-US" altLang="zh-CN" i="1"/>
                          <m:t>−</m:t>
                        </m:r>
                        <m:r>
                          <a:rPr lang="en-US" altLang="zh-CN" i="1">
                            <a:latin typeface="Cambria Math" panose="02040503050406030204" pitchFamily="18" charset="0"/>
                          </a:rPr>
                          <m:t>𝑟</m:t>
                        </m:r>
                        <m:r>
                          <m:rPr>
                            <m:nor/>
                          </m:rPr>
                          <a:rPr lang="en-US" altLang="zh-CN"/>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r>
                          <m:rPr>
                            <m:nor/>
                          </m:rPr>
                          <a:rPr lang="en-US" altLang="zh-CN" i="1"/>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r>
                          <m:rPr>
                            <m:nor/>
                          </m:rPr>
                          <a:rPr lang="en-US" altLang="zh-CN"/>
                          <m:t>)</m:t>
                        </m:r>
                      </m:sup>
                    </m:sSup>
                  </m:oMath>
                </a14:m>
                <a:r>
                  <a:rPr lang="en-US" altLang="zh-CN" i="1" dirty="0"/>
                  <a:t>N</a:t>
                </a:r>
                <a:r>
                  <a:rPr lang="en-US" altLang="zh-CN" dirty="0"/>
                  <a:t>(</a:t>
                </a:r>
                <a:r>
                  <a:rPr lang="en-US" altLang="zh-CN" i="1" dirty="0"/>
                  <a:t>d</a:t>
                </a:r>
                <a:r>
                  <a:rPr lang="en-US" altLang="zh-CN" baseline="-25000" dirty="0"/>
                  <a:t>2</a:t>
                </a:r>
                <a:r>
                  <a:rPr lang="en-US" altLang="zh-CN" dirty="0"/>
                  <a:t>)</a:t>
                </a:r>
                <a:endParaRPr lang="zh-CN" altLang="zh-CN" dirty="0"/>
              </a:p>
              <a:p>
                <a:r>
                  <a:rPr lang="en-US" altLang="zh-CN" i="1" dirty="0"/>
                  <a:t>t</a:t>
                </a:r>
                <a:r>
                  <a:rPr lang="en-US" altLang="zh-CN" baseline="-25000" dirty="0"/>
                  <a:t>0</a:t>
                </a:r>
                <a:r>
                  <a:rPr lang="zh-CN" altLang="zh-CN" dirty="0"/>
                  <a:t>时刻的期权价值应为</a:t>
                </a:r>
                <a:r>
                  <a:rPr lang="en-US" altLang="zh-CN" i="1" dirty="0"/>
                  <a:t>c</a:t>
                </a:r>
                <a:r>
                  <a:rPr lang="en-US" altLang="zh-CN" baseline="-25000" dirty="0"/>
                  <a:t>0</a:t>
                </a:r>
                <a:r>
                  <a:rPr lang="en-US" altLang="zh-CN" i="1" dirty="0"/>
                  <a:t>=</a:t>
                </a:r>
                <a14:m>
                  <m:oMath xmlns:m="http://schemas.openxmlformats.org/officeDocument/2006/math">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m:rPr>
                            <m:nor/>
                          </m:rPr>
                          <a:rPr lang="en-US" altLang="zh-CN" i="1"/>
                          <m:t>−</m:t>
                        </m:r>
                        <m:r>
                          <a:rPr lang="en-US" altLang="zh-CN" i="1">
                            <a:latin typeface="Cambria Math" panose="02040503050406030204" pitchFamily="18" charset="0"/>
                          </a:rPr>
                          <m:t>𝑟</m:t>
                        </m:r>
                        <m:r>
                          <m:rPr>
                            <m:nor/>
                          </m:rPr>
                          <a:rPr lang="en-US" altLang="zh-CN"/>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r>
                          <m:rPr>
                            <m:nor/>
                          </m:rPr>
                          <a:rPr lang="en-US" altLang="zh-CN" i="1"/>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0</m:t>
                            </m:r>
                          </m:sub>
                        </m:sSub>
                        <m:r>
                          <m:rPr>
                            <m:nor/>
                          </m:rPr>
                          <a:rPr lang="en-US" altLang="zh-CN"/>
                          <m:t>)</m:t>
                        </m:r>
                      </m:sup>
                    </m:sSup>
                    <m:acc>
                      <m:accPr>
                        <m:chr m:val="̂"/>
                        <m:ctrlPr>
                          <a:rPr lang="en-US" altLang="zh-CN" i="1" smtClean="0">
                            <a:latin typeface="Cambria Math" panose="02040503050406030204" pitchFamily="18" charset="0"/>
                          </a:rPr>
                        </m:ctrlPr>
                      </m:accPr>
                      <m:e>
                        <m:r>
                          <a:rPr lang="en-US" altLang="zh-CN" b="0" i="1" smtClean="0">
                            <a:latin typeface="Cambria Math" panose="02040503050406030204" pitchFamily="18" charset="0"/>
                          </a:rPr>
                          <m:t>𝐸</m:t>
                        </m:r>
                      </m:e>
                    </m:acc>
                  </m:oMath>
                </a14:m>
                <a:r>
                  <a:rPr lang="en-US" altLang="zh-CN" i="0" dirty="0">
                    <a:latin typeface="+mj-lt"/>
                  </a:rPr>
                  <a:t> </a:t>
                </a:r>
                <a:r>
                  <a:rPr lang="en-US" altLang="zh-CN" dirty="0"/>
                  <a:t>[</a:t>
                </a:r>
                <a:r>
                  <a:rPr lang="en-US" altLang="zh-CN" i="1" dirty="0"/>
                  <a:t>c</a:t>
                </a:r>
                <a:r>
                  <a:rPr lang="en-US" altLang="zh-CN" baseline="-25000" dirty="0"/>
                  <a:t>1</a:t>
                </a:r>
                <a:r>
                  <a:rPr lang="en-US" altLang="zh-CN" dirty="0"/>
                  <a:t>]</a:t>
                </a:r>
              </a:p>
              <a:p>
                <a:r>
                  <a:rPr lang="zh-CN" altLang="zh-CN" dirty="0"/>
                  <a:t>由于</a:t>
                </a:r>
                <a14:m>
                  <m:oMath xmlns:m="http://schemas.openxmlformats.org/officeDocument/2006/math">
                    <m:acc>
                      <m:accPr>
                        <m:chr m:val="̂"/>
                        <m:ctrlPr>
                          <a:rPr lang="en-US" altLang="zh-CN" i="1">
                            <a:latin typeface="Cambria Math" panose="02040503050406030204" pitchFamily="18" charset="0"/>
                          </a:rPr>
                        </m:ctrlPr>
                      </m:accPr>
                      <m:e>
                        <m:r>
                          <a:rPr lang="en-US" altLang="zh-CN" i="1">
                            <a:latin typeface="Cambria Math" panose="02040503050406030204" pitchFamily="18" charset="0"/>
                          </a:rPr>
                          <m:t>𝐸</m:t>
                        </m:r>
                      </m:e>
                    </m:acc>
                  </m:oMath>
                </a14:m>
                <a:r>
                  <a:rPr lang="en-US" altLang="zh-CN" dirty="0"/>
                  <a:t>[</a:t>
                </a:r>
                <a:r>
                  <a:rPr lang="en-US" altLang="zh-CN" i="1" dirty="0"/>
                  <a:t>S</a:t>
                </a:r>
                <a:r>
                  <a:rPr lang="en-US" altLang="zh-CN" baseline="-25000" dirty="0"/>
                  <a:t>1</a:t>
                </a:r>
                <a:r>
                  <a:rPr lang="en-US" altLang="zh-CN" dirty="0"/>
                  <a:t>]</a:t>
                </a:r>
                <a:r>
                  <a:rPr lang="en-US" altLang="zh-CN" i="1" dirty="0"/>
                  <a:t>=S</a:t>
                </a:r>
                <a:r>
                  <a:rPr lang="en-US" altLang="zh-CN" baseline="-25000" dirty="0"/>
                  <a:t>0</a:t>
                </a:r>
                <a14:m>
                  <m:oMath xmlns:m="http://schemas.openxmlformats.org/officeDocument/2006/math">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b="0" i="1" smtClean="0">
                            <a:latin typeface="Cambria Math" panose="02040503050406030204" pitchFamily="18" charset="0"/>
                          </a:rPr>
                          <m:t>𝑟</m:t>
                        </m:r>
                        <m:r>
                          <a:rPr lang="zh-CN" altLang="zh-CN" i="1" smtClean="0">
                            <a:latin typeface="Cambria Math" panose="02040503050406030204" pitchFamily="18" charset="0"/>
                          </a:rPr>
                          <m:t> </m:t>
                        </m:r>
                        <m:r>
                          <m:rPr>
                            <m:nor/>
                          </m:rPr>
                          <a:rPr lang="en-US" altLang="zh-CN"/>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r>
                          <m:rPr>
                            <m:nor/>
                          </m:rPr>
                          <a:rPr lang="en-US" altLang="zh-CN" i="1"/>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0</m:t>
                            </m:r>
                          </m:sub>
                        </m:sSub>
                        <m:r>
                          <m:rPr>
                            <m:nor/>
                          </m:rPr>
                          <a:rPr lang="en-US" altLang="zh-CN"/>
                          <m:t>)</m:t>
                        </m:r>
                      </m:sup>
                    </m:sSup>
                  </m:oMath>
                </a14:m>
                <a:r>
                  <a:rPr lang="en-US" altLang="zh-CN" dirty="0"/>
                  <a:t>,</a:t>
                </a:r>
              </a:p>
              <a:p>
                <a:r>
                  <a:rPr lang="zh-CN" altLang="en-US" dirty="0"/>
                  <a:t>所以</a:t>
                </a:r>
                <a14:m>
                  <m:oMath xmlns:m="http://schemas.openxmlformats.org/officeDocument/2006/math">
                    <m:r>
                      <a:rPr lang="en-US" altLang="zh-CN" i="1" dirty="0" smtClean="0">
                        <a:latin typeface="Cambria Math" panose="02040503050406030204" pitchFamily="18" charset="0"/>
                      </a:rPr>
                      <m:t>𝑐</m:t>
                    </m:r>
                    <m:r>
                      <a:rPr lang="en-US" altLang="zh-CN" i="1" baseline="-25000" dirty="0">
                        <a:latin typeface="Cambria Math" panose="02040503050406030204" pitchFamily="18" charset="0"/>
                      </a:rPr>
                      <m:t>0</m:t>
                    </m:r>
                    <m:r>
                      <a:rPr lang="en-US" altLang="zh-CN" i="1" dirty="0">
                        <a:latin typeface="Cambria Math" panose="02040503050406030204" pitchFamily="18" charset="0"/>
                      </a:rPr>
                      <m:t>=</m:t>
                    </m:r>
                    <m:r>
                      <a:rPr lang="en-US" altLang="zh-CN" i="1" dirty="0">
                        <a:latin typeface="Cambria Math" panose="02040503050406030204" pitchFamily="18" charset="0"/>
                      </a:rPr>
                      <m:t>𝑆</m:t>
                    </m:r>
                    <m:r>
                      <a:rPr lang="en-US" altLang="zh-CN" i="1" baseline="-25000" dirty="0">
                        <a:latin typeface="Cambria Math" panose="02040503050406030204" pitchFamily="18" charset="0"/>
                      </a:rPr>
                      <m:t>0</m:t>
                    </m:r>
                    <m:r>
                      <a:rPr lang="en-US" altLang="zh-CN" i="1" dirty="0" smtClean="0">
                        <a:latin typeface="Cambria Math" panose="02040503050406030204" pitchFamily="18" charset="0"/>
                      </a:rPr>
                      <m:t>𝑁</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𝑑</m:t>
                    </m:r>
                    <m:r>
                      <a:rPr lang="en-US" altLang="zh-CN" i="1" baseline="-25000" dirty="0">
                        <a:latin typeface="Cambria Math" panose="02040503050406030204" pitchFamily="18" charset="0"/>
                      </a:rPr>
                      <m:t>1</m:t>
                    </m:r>
                    <m:r>
                      <a:rPr lang="en-US" altLang="zh-CN" i="1" dirty="0">
                        <a:latin typeface="Cambria Math" panose="02040503050406030204" pitchFamily="18" charset="0"/>
                      </a:rPr>
                      <m:t>)−</m:t>
                    </m:r>
                    <m:r>
                      <a:rPr lang="en-US" altLang="zh-CN" i="1" dirty="0">
                        <a:latin typeface="Cambria Math" panose="02040503050406030204" pitchFamily="18" charset="0"/>
                      </a:rPr>
                      <m:t>𝑆</m:t>
                    </m:r>
                    <m:r>
                      <a:rPr lang="en-US" altLang="zh-CN" i="1" baseline="-25000" dirty="0">
                        <a:latin typeface="Cambria Math" panose="02040503050406030204" pitchFamily="18" charset="0"/>
                      </a:rPr>
                      <m:t>0</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e</m:t>
                        </m:r>
                      </m:e>
                      <m:sup>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r>
                          <a:rPr lang="en-US" altLang="zh-CN">
                            <a:latin typeface="Cambria Math" panose="02040503050406030204" pitchFamily="18" charset="0"/>
                          </a:rPr>
                          <m:t>)</m:t>
                        </m:r>
                      </m:sup>
                    </m:sSup>
                    <m:r>
                      <a:rPr lang="en-US" altLang="zh-CN" i="1" dirty="0" smtClean="0">
                        <a:latin typeface="Cambria Math" panose="02040503050406030204" pitchFamily="18" charset="0"/>
                      </a:rPr>
                      <m:t>𝑁</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𝑑</m:t>
                    </m:r>
                    <m:r>
                      <a:rPr lang="en-US" altLang="zh-CN" i="1" baseline="-25000" dirty="0">
                        <a:latin typeface="Cambria Math" panose="02040503050406030204" pitchFamily="18" charset="0"/>
                      </a:rPr>
                      <m:t>2</m:t>
                    </m:r>
                    <m:r>
                      <a:rPr lang="en-US" altLang="zh-CN" i="1" dirty="0">
                        <a:latin typeface="Cambria Math" panose="02040503050406030204" pitchFamily="18" charset="0"/>
                      </a:rPr>
                      <m:t>)</m:t>
                    </m:r>
                  </m:oMath>
                </a14:m>
                <a:endParaRPr lang="en-US" altLang="zh-CN" dirty="0"/>
              </a:p>
              <a:p>
                <a:r>
                  <a:rPr lang="en-US" altLang="zh-CN" dirty="0"/>
                  <a:t>K= </a:t>
                </a:r>
                <a:r>
                  <a:rPr lang="en-US" altLang="zh-CN" i="1" dirty="0"/>
                  <a:t>S</a:t>
                </a:r>
                <a:r>
                  <a:rPr lang="en-US" altLang="zh-CN" baseline="-25000" dirty="0"/>
                  <a:t>1</a:t>
                </a:r>
                <a:r>
                  <a:rPr lang="zh-CN" altLang="en-US" dirty="0"/>
                  <a:t>的远期开始期权的价值与具有相同剩余期限的</a:t>
                </a:r>
                <a:r>
                  <a:rPr lang="en-US" altLang="zh-CN" dirty="0"/>
                  <a:t>K= </a:t>
                </a:r>
                <a:r>
                  <a:rPr lang="en-US" altLang="zh-CN" i="1" dirty="0"/>
                  <a:t>S</a:t>
                </a:r>
                <a:r>
                  <a:rPr lang="en-US" altLang="zh-CN" baseline="-25000" dirty="0"/>
                  <a:t>0</a:t>
                </a:r>
                <a:r>
                  <a:rPr lang="zh-CN" altLang="en-US" dirty="0"/>
                  <a:t>的常规期权价值完全相同。</a:t>
                </a:r>
              </a:p>
            </p:txBody>
          </p:sp>
        </mc:Choice>
        <mc:Fallback xmlns="">
          <p:sp>
            <p:nvSpPr>
              <p:cNvPr id="3" name="内容占位符 2">
                <a:extLst>
                  <a:ext uri="{FF2B5EF4-FFF2-40B4-BE49-F238E27FC236}">
                    <a16:creationId xmlns:a16="http://schemas.microsoft.com/office/drawing/2014/main" id="{99A6C11C-96B4-4DC8-A9D1-A83FB3D30883}"/>
                  </a:ext>
                </a:extLst>
              </p:cNvPr>
              <p:cNvSpPr>
                <a:spLocks noGrp="1" noRot="1" noChangeAspect="1" noMove="1" noResize="1" noEditPoints="1" noAdjustHandles="1" noChangeArrowheads="1" noChangeShapeType="1" noTextEdit="1"/>
              </p:cNvSpPr>
              <p:nvPr>
                <p:ph idx="1"/>
              </p:nvPr>
            </p:nvSpPr>
            <p:spPr>
              <a:xfrm>
                <a:off x="609600" y="980729"/>
                <a:ext cx="10972800" cy="5150198"/>
              </a:xfrm>
              <a:blipFill>
                <a:blip r:embed="rId2"/>
                <a:stretch>
                  <a:fillRect l="-444" t="-2130"/>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0344590B-F8B5-4DB3-A7FF-B4A9EB143A2E}"/>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3477839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可展期期权</a:t>
            </a:r>
            <a:r>
              <a:rPr lang="en-US" altLang="zh-CN" dirty="0"/>
              <a:t>(extendable option)</a:t>
            </a:r>
            <a:endParaRPr lang="zh-CN" altLang="en-US" dirty="0"/>
          </a:p>
        </p:txBody>
      </p:sp>
      <p:sp>
        <p:nvSpPr>
          <p:cNvPr id="432131" name="Rectangle 3"/>
          <p:cNvSpPr>
            <a:spLocks noGrp="1" noChangeArrowheads="1"/>
          </p:cNvSpPr>
          <p:nvPr>
            <p:ph idx="1"/>
          </p:nvPr>
        </p:nvSpPr>
        <p:spPr>
          <a:xfrm>
            <a:off x="609600" y="1340768"/>
            <a:ext cx="10887000" cy="4824536"/>
          </a:xfrm>
        </p:spPr>
        <p:txBody>
          <a:bodyPr/>
          <a:lstStyle/>
          <a:p>
            <a:pPr>
              <a:lnSpc>
                <a:spcPct val="120000"/>
              </a:lnSpc>
            </a:pPr>
            <a:r>
              <a:rPr lang="zh-TW" altLang="en-US" dirty="0"/>
              <a:t>顾名思义，是</a:t>
            </a:r>
            <a:r>
              <a:rPr lang="zh-CN" altLang="en-US" dirty="0"/>
              <a:t>期权</a:t>
            </a:r>
            <a:r>
              <a:rPr lang="zh-TW" altLang="en-US" dirty="0"/>
              <a:t>的</a:t>
            </a:r>
            <a:r>
              <a:rPr lang="zh-TW" altLang="en-US" dirty="0">
                <a:solidFill>
                  <a:srgbClr val="0000FF"/>
                </a:solidFill>
              </a:rPr>
              <a:t>到期日可以延长</a:t>
            </a:r>
            <a:r>
              <a:rPr lang="zh-TW" altLang="en-US" dirty="0"/>
              <a:t>的一种</a:t>
            </a:r>
            <a:r>
              <a:rPr lang="zh-CN" altLang="en-US" dirty="0"/>
              <a:t>期权</a:t>
            </a:r>
            <a:r>
              <a:rPr lang="zh-TW" altLang="en-US" dirty="0"/>
              <a:t>。</a:t>
            </a:r>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8477096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16.4 </a:t>
            </a:r>
            <a:r>
              <a:rPr lang="zh-CN" altLang="en-US" dirty="0"/>
              <a:t>其他期权</a:t>
            </a: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3217996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其他期权</a:t>
            </a:r>
          </a:p>
        </p:txBody>
      </p:sp>
      <p:sp>
        <p:nvSpPr>
          <p:cNvPr id="3" name="内容占位符 2"/>
          <p:cNvSpPr>
            <a:spLocks noGrp="1"/>
          </p:cNvSpPr>
          <p:nvPr>
            <p:ph idx="1"/>
          </p:nvPr>
        </p:nvSpPr>
        <p:spPr/>
        <p:txBody>
          <a:bodyPr/>
          <a:lstStyle/>
          <a:p>
            <a:r>
              <a:rPr lang="zh-CN" altLang="en-US" sz="4000" dirty="0"/>
              <a:t>两值期权</a:t>
            </a:r>
            <a:endParaRPr lang="en-US" altLang="zh-CN" sz="4000" dirty="0"/>
          </a:p>
          <a:p>
            <a:r>
              <a:rPr lang="zh-CN" altLang="en-US" sz="4000" dirty="0"/>
              <a:t>缺口期权</a:t>
            </a:r>
            <a:endParaRPr lang="en-US" altLang="zh-CN" sz="4000" dirty="0"/>
          </a:p>
          <a:p>
            <a:r>
              <a:rPr lang="zh-CN" altLang="en-US" sz="4000" dirty="0"/>
              <a:t>复合期权</a:t>
            </a:r>
          </a:p>
          <a:p>
            <a:endParaRPr lang="en-US" altLang="zh-CN" sz="4000" dirty="0"/>
          </a:p>
          <a:p>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6048610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两值期权</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09600" y="980728"/>
                <a:ext cx="10972800" cy="5112568"/>
              </a:xfrm>
            </p:spPr>
            <p:txBody>
              <a:bodyPr/>
              <a:lstStyle/>
              <a:p>
                <a:r>
                  <a:rPr lang="zh-CN" altLang="en-US" sz="2400" dirty="0">
                    <a:ea typeface="楷体" pitchFamily="49" charset="-122"/>
                  </a:rPr>
                  <a:t>一种是或有现金看涨期权（</a:t>
                </a:r>
                <a:r>
                  <a:rPr lang="en-US" altLang="zh-CN" sz="2400" dirty="0">
                    <a:ea typeface="楷体" pitchFamily="49" charset="-122"/>
                  </a:rPr>
                  <a:t>Cash-or-nothing Call</a:t>
                </a:r>
                <a:r>
                  <a:rPr lang="zh-CN" altLang="en-US" sz="2400" dirty="0">
                    <a:ea typeface="楷体" pitchFamily="49" charset="-122"/>
                  </a:rPr>
                  <a:t>）。到期日时，如果标的资产价格低于行权价格，该期权没有价值；如果高于行权价格，则该期权支付一个固定的数额</a:t>
                </a:r>
                <a:r>
                  <a:rPr lang="en-US" altLang="zh-CN" sz="2400" dirty="0">
                    <a:ea typeface="楷体" pitchFamily="49" charset="-122"/>
                  </a:rPr>
                  <a:t>Q</a:t>
                </a:r>
                <a:r>
                  <a:rPr lang="zh-CN" altLang="en-US" sz="2400" dirty="0">
                    <a:ea typeface="楷体" pitchFamily="49" charset="-122"/>
                  </a:rPr>
                  <a:t>。其价值为</a:t>
                </a:r>
              </a:p>
              <a:p>
                <a:pPr marL="0" indent="0" algn="ctr">
                  <a:buNone/>
                </a:pPr>
                <a:r>
                  <a:rPr lang="zh-CN" altLang="en-US" sz="4000" dirty="0">
                    <a:ea typeface="楷体" pitchFamily="49" charset="-122"/>
                  </a:rPr>
                  <a:t> </a:t>
                </a:r>
                <a:r>
                  <a:rPr lang="en-US" altLang="zh-CN" sz="2400" dirty="0">
                    <a:solidFill>
                      <a:srgbClr val="000000"/>
                    </a:solidFill>
                  </a:rPr>
                  <a:t>Q</a:t>
                </a:r>
                <a14:m>
                  <m:oMath xmlns:m="http://schemas.openxmlformats.org/officeDocument/2006/math">
                    <m:sSup>
                      <m:sSupPr>
                        <m:ctrlPr>
                          <a:rPr lang="zh-CN" altLang="en-US" sz="2400" i="1">
                            <a:solidFill>
                              <a:srgbClr val="000000"/>
                            </a:solidFill>
                            <a:latin typeface="Cambria Math" panose="02040503050406030204" pitchFamily="18" charset="0"/>
                          </a:rPr>
                        </m:ctrlPr>
                      </m:sSupPr>
                      <m:e>
                        <m:r>
                          <a:rPr lang="zh-CN" altLang="en-US" sz="2400" i="1">
                            <a:solidFill>
                              <a:srgbClr val="000000"/>
                            </a:solidFill>
                            <a:latin typeface="Cambria Math" panose="02040503050406030204" pitchFamily="18" charset="0"/>
                          </a:rPr>
                          <m:t>𝑒</m:t>
                        </m:r>
                      </m:e>
                      <m:sup>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𝑟</m:t>
                        </m:r>
                        <m:d>
                          <m:dPr>
                            <m:ctrlPr>
                              <a:rPr lang="zh-CN" altLang="en-US" sz="2400" i="1">
                                <a:solidFill>
                                  <a:srgbClr val="000000"/>
                                </a:solidFill>
                                <a:latin typeface="Cambria Math" panose="02040503050406030204" pitchFamily="18" charset="0"/>
                              </a:rPr>
                            </m:ctrlPr>
                          </m:dPr>
                          <m:e>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𝑡</m:t>
                            </m:r>
                          </m:e>
                        </m:d>
                      </m:sup>
                    </m:sSup>
                    <m:r>
                      <a:rPr lang="zh-CN" altLang="en-US" sz="2400" i="1">
                        <a:solidFill>
                          <a:srgbClr val="000000"/>
                        </a:solidFill>
                        <a:latin typeface="Cambria Math" panose="02040503050406030204" pitchFamily="18" charset="0"/>
                      </a:rPr>
                      <m:t>𝑁</m:t>
                    </m:r>
                    <m:d>
                      <m:dPr>
                        <m:ctrlPr>
                          <a:rPr lang="zh-CN" altLang="en-US" sz="2400" i="1">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𝑑</m:t>
                            </m:r>
                          </m:e>
                          <m:sub>
                            <m:r>
                              <a:rPr lang="zh-CN" altLang="en-US" sz="2400" i="1">
                                <a:solidFill>
                                  <a:srgbClr val="000000"/>
                                </a:solidFill>
                                <a:latin typeface="Cambria Math" panose="02040503050406030204" pitchFamily="18" charset="0"/>
                              </a:rPr>
                              <m:t>2</m:t>
                            </m:r>
                          </m:sub>
                        </m:sSub>
                      </m:e>
                    </m:d>
                  </m:oMath>
                </a14:m>
                <a:endParaRPr lang="en-US" altLang="zh-CN" sz="2400" dirty="0">
                  <a:ea typeface="楷体" pitchFamily="49" charset="-122"/>
                </a:endParaRPr>
              </a:p>
              <a:p>
                <a:r>
                  <a:rPr lang="zh-CN" altLang="en-US" sz="2400" dirty="0">
                    <a:ea typeface="楷体" pitchFamily="49" charset="-122"/>
                  </a:rPr>
                  <a:t>另一种两值期权是或有资产看涨期权（</a:t>
                </a:r>
                <a:r>
                  <a:rPr lang="en-US" altLang="zh-CN" sz="2400" dirty="0">
                    <a:ea typeface="楷体" pitchFamily="49" charset="-122"/>
                  </a:rPr>
                  <a:t>Asset-or-nothing Call</a:t>
                </a:r>
                <a:r>
                  <a:rPr lang="zh-CN" altLang="en-US" sz="2400" dirty="0">
                    <a:ea typeface="楷体" pitchFamily="49" charset="-122"/>
                  </a:rPr>
                  <a:t>）。如果标的资产价格在到期日时低于执行价格，该期权没有价值；如果高于执行价格，则该期权支付一个等于资产价格本身的款额。其价值为</a:t>
                </a:r>
                <a14:m>
                  <m:oMath xmlns:m="http://schemas.openxmlformats.org/officeDocument/2006/math">
                    <m:r>
                      <a:rPr lang="en-US" altLang="zh-CN" sz="2400" i="1">
                        <a:latin typeface="Cambria Math"/>
                        <a:ea typeface="楷体" pitchFamily="49" charset="-122"/>
                      </a:rPr>
                      <m:t>𝑆𝑁</m:t>
                    </m:r>
                    <m:d>
                      <m:dPr>
                        <m:ctrlPr>
                          <a:rPr lang="en-US" altLang="zh-CN" sz="2400" i="1">
                            <a:latin typeface="Cambria Math" panose="02040503050406030204" pitchFamily="18" charset="0"/>
                            <a:ea typeface="楷体" pitchFamily="49" charset="-122"/>
                          </a:rPr>
                        </m:ctrlPr>
                      </m:dPr>
                      <m:e>
                        <m:sSub>
                          <m:sSubPr>
                            <m:ctrlPr>
                              <a:rPr lang="en-US" altLang="zh-CN" sz="2400" i="1">
                                <a:latin typeface="Cambria Math" panose="02040503050406030204" pitchFamily="18" charset="0"/>
                                <a:ea typeface="楷体" pitchFamily="49" charset="-122"/>
                              </a:rPr>
                            </m:ctrlPr>
                          </m:sSubPr>
                          <m:e>
                            <m:r>
                              <a:rPr lang="en-US" altLang="zh-CN" sz="2400" i="1">
                                <a:latin typeface="Cambria Math"/>
                                <a:ea typeface="楷体" pitchFamily="49" charset="-122"/>
                              </a:rPr>
                              <m:t>𝑑</m:t>
                            </m:r>
                          </m:e>
                          <m:sub>
                            <m:r>
                              <a:rPr lang="en-US" altLang="zh-CN" sz="2400" i="1">
                                <a:latin typeface="Cambria Math"/>
                                <a:ea typeface="楷体" pitchFamily="49" charset="-122"/>
                              </a:rPr>
                              <m:t>1</m:t>
                            </m:r>
                          </m:sub>
                        </m:sSub>
                      </m:e>
                    </m:d>
                    <m:r>
                      <a:rPr lang="zh-CN" altLang="en-US" sz="2400" i="1">
                        <a:latin typeface="Cambria Math" panose="02040503050406030204" pitchFamily="18" charset="0"/>
                        <a:ea typeface="楷体" pitchFamily="49" charset="-122"/>
                      </a:rPr>
                      <m:t>。</m:t>
                    </m:r>
                  </m:oMath>
                </a14:m>
                <a:endParaRPr lang="zh-CN" altLang="en-US" sz="2400" dirty="0">
                  <a:ea typeface="楷体" pitchFamily="49" charset="-122"/>
                </a:endParaRPr>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09600" y="980728"/>
                <a:ext cx="10972800" cy="5112568"/>
              </a:xfrm>
              <a:blipFill>
                <a:blip r:embed="rId2"/>
                <a:stretch>
                  <a:fillRect l="-222" t="-1549" r="-667"/>
                </a:stretch>
              </a:blipFill>
            </p:spPr>
            <p:txBody>
              <a:bodyPr/>
              <a:lstStyle/>
              <a:p>
                <a:r>
                  <a:rPr lang="zh-CN" altLang="en-US">
                    <a:noFill/>
                  </a:rPr>
                  <a:t> </a:t>
                </a:r>
              </a:p>
            </p:txBody>
          </p:sp>
        </mc:Fallback>
      </mc:AlternateContent>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3117972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两值期权</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800" dirty="0">
                    <a:ea typeface="楷体" pitchFamily="49" charset="-122"/>
                  </a:rPr>
                  <a:t>一种是或有现金看涨期权（</a:t>
                </a:r>
                <a:r>
                  <a:rPr lang="en-US" altLang="zh-CN" sz="2800" dirty="0">
                    <a:ea typeface="楷体" pitchFamily="49" charset="-122"/>
                  </a:rPr>
                  <a:t>Cash-or-nothing Call</a:t>
                </a:r>
                <a:r>
                  <a:rPr lang="zh-CN" altLang="en-US" sz="2800" dirty="0">
                    <a:ea typeface="楷体" pitchFamily="49" charset="-122"/>
                  </a:rPr>
                  <a:t>）。到期日时，如果标的资产价格低于执行价格，该期权没有价值；如果高于执行价格，则该期权支付一个固定的数额</a:t>
                </a:r>
                <a:r>
                  <a:rPr lang="en-US" altLang="zh-CN" sz="2800" dirty="0">
                    <a:ea typeface="楷体" pitchFamily="49" charset="-122"/>
                  </a:rPr>
                  <a:t>Q</a:t>
                </a:r>
                <a:r>
                  <a:rPr lang="zh-CN" altLang="en-US" sz="2800" dirty="0">
                    <a:ea typeface="楷体" pitchFamily="49" charset="-122"/>
                  </a:rPr>
                  <a:t>。其价值为</a:t>
                </a:r>
              </a:p>
              <a:p>
                <a:pPr marL="0" indent="0">
                  <a:buNone/>
                </a:pPr>
                <a:r>
                  <a:rPr lang="zh-CN" altLang="en-US" sz="2800" dirty="0">
                    <a:ea typeface="楷体" pitchFamily="49" charset="-122"/>
                  </a:rPr>
                  <a:t>    </a:t>
                </a:r>
                <a:endParaRPr lang="en-US" altLang="zh-CN" sz="2800" dirty="0">
                  <a:ea typeface="楷体" pitchFamily="49" charset="-122"/>
                </a:endParaRPr>
              </a:p>
              <a:p>
                <a:pPr marL="0" indent="0">
                  <a:buNone/>
                </a:pPr>
                <a:endParaRPr lang="en-US" altLang="zh-CN" sz="2800" dirty="0">
                  <a:ea typeface="楷体" pitchFamily="49" charset="-122"/>
                </a:endParaRPr>
              </a:p>
              <a:p>
                <a:r>
                  <a:rPr lang="zh-CN" altLang="en-US" sz="2800" dirty="0">
                    <a:ea typeface="楷体" pitchFamily="49" charset="-122"/>
                  </a:rPr>
                  <a:t>另一种两值期权是或有资产看涨期权（</a:t>
                </a:r>
                <a:r>
                  <a:rPr lang="en-US" altLang="zh-CN" sz="2800" dirty="0">
                    <a:ea typeface="楷体" pitchFamily="49" charset="-122"/>
                  </a:rPr>
                  <a:t>Asset-or-nothing Call</a:t>
                </a:r>
                <a:r>
                  <a:rPr lang="zh-CN" altLang="en-US" sz="2800" dirty="0">
                    <a:ea typeface="楷体" pitchFamily="49" charset="-122"/>
                  </a:rPr>
                  <a:t>）。如果标的资产价格在到期日时低于执行价格，该期权没有价值；如果高于执行价格，则该期权支付一个等于资产价格本身的款额。其价值为</a:t>
                </a:r>
                <a14:m>
                  <m:oMath xmlns:m="http://schemas.openxmlformats.org/officeDocument/2006/math">
                    <m:r>
                      <a:rPr lang="en-US" altLang="zh-CN" sz="2800" i="1">
                        <a:latin typeface="Cambria Math"/>
                        <a:ea typeface="楷体" pitchFamily="49" charset="-122"/>
                      </a:rPr>
                      <m:t>𝑆𝑁</m:t>
                    </m:r>
                    <m:d>
                      <m:dPr>
                        <m:ctrlPr>
                          <a:rPr lang="en-US" altLang="zh-CN" sz="2800" i="1">
                            <a:latin typeface="Cambria Math" panose="02040503050406030204" pitchFamily="18" charset="0"/>
                            <a:ea typeface="楷体" pitchFamily="49" charset="-122"/>
                          </a:rPr>
                        </m:ctrlPr>
                      </m:dPr>
                      <m:e>
                        <m:sSub>
                          <m:sSubPr>
                            <m:ctrlPr>
                              <a:rPr lang="en-US" altLang="zh-CN" sz="2800" i="1">
                                <a:latin typeface="Cambria Math" panose="02040503050406030204" pitchFamily="18" charset="0"/>
                                <a:ea typeface="楷体" pitchFamily="49" charset="-122"/>
                              </a:rPr>
                            </m:ctrlPr>
                          </m:sSubPr>
                          <m:e>
                            <m:r>
                              <a:rPr lang="en-US" altLang="zh-CN" sz="2800" i="1">
                                <a:latin typeface="Cambria Math"/>
                                <a:ea typeface="楷体" pitchFamily="49" charset="-122"/>
                              </a:rPr>
                              <m:t>𝑑</m:t>
                            </m:r>
                          </m:e>
                          <m:sub>
                            <m:r>
                              <a:rPr lang="en-US" altLang="zh-CN" sz="2800" i="1">
                                <a:latin typeface="Cambria Math"/>
                                <a:ea typeface="楷体" pitchFamily="49" charset="-122"/>
                              </a:rPr>
                              <m:t>1</m:t>
                            </m:r>
                          </m:sub>
                        </m:sSub>
                      </m:e>
                    </m:d>
                  </m:oMath>
                </a14:m>
                <a:endParaRPr lang="zh-CN" altLang="en-US" sz="2800" dirty="0">
                  <a:ea typeface="楷体" pitchFamily="49" charset="-122"/>
                </a:endParaRPr>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l="-333" t="-2288" r="-389"/>
                </a:stretch>
              </a:blipFill>
            </p:spPr>
            <p:txBody>
              <a:bodyPr/>
              <a:lstStyle/>
              <a:p>
                <a:r>
                  <a:rPr lang="zh-CN" altLang="en-US">
                    <a:noFill/>
                  </a:rPr>
                  <a:t> </a:t>
                </a:r>
              </a:p>
            </p:txBody>
          </p:sp>
        </mc:Fallback>
      </mc:AlternateContent>
      <p:graphicFrame>
        <p:nvGraphicFramePr>
          <p:cNvPr id="7" name="对象 6"/>
          <p:cNvGraphicFramePr>
            <a:graphicFrameLocks noChangeAspect="1"/>
          </p:cNvGraphicFramePr>
          <p:nvPr>
            <p:extLst>
              <p:ext uri="{D42A27DB-BD31-4B8C-83A1-F6EECF244321}">
                <p14:modId xmlns:p14="http://schemas.microsoft.com/office/powerpoint/2010/main" val="622185033"/>
              </p:ext>
            </p:extLst>
          </p:nvPr>
        </p:nvGraphicFramePr>
        <p:xfrm>
          <a:off x="5242324" y="3140969"/>
          <a:ext cx="1861788" cy="580928"/>
        </p:xfrm>
        <a:graphic>
          <a:graphicData uri="http://schemas.openxmlformats.org/presentationml/2006/ole">
            <mc:AlternateContent xmlns:mc="http://schemas.openxmlformats.org/markup-compatibility/2006">
              <mc:Choice xmlns:v="urn:schemas-microsoft-com:vml" Requires="v">
                <p:oleObj name="Equation" r:id="rId4" imgW="952200" imgH="253800" progId="Equation.DSMT4">
                  <p:embed/>
                </p:oleObj>
              </mc:Choice>
              <mc:Fallback>
                <p:oleObj name="Equation" r:id="rId4" imgW="952200" imgH="253800" progId="Equation.DSMT4">
                  <p:embed/>
                  <p:pic>
                    <p:nvPicPr>
                      <p:cNvPr id="7" name="对象 6"/>
                      <p:cNvPicPr>
                        <a:picLocks noChangeAspect="1" noChangeArrowheads="1"/>
                      </p:cNvPicPr>
                      <p:nvPr/>
                    </p:nvPicPr>
                    <p:blipFill>
                      <a:blip r:embed="rId5"/>
                      <a:srcRect/>
                      <a:stretch>
                        <a:fillRect/>
                      </a:stretch>
                    </p:blipFill>
                    <p:spPr bwMode="auto">
                      <a:xfrm>
                        <a:off x="5242324" y="3140969"/>
                        <a:ext cx="1861788" cy="580928"/>
                      </a:xfrm>
                      <a:prstGeom prst="rect">
                        <a:avLst/>
                      </a:prstGeom>
                      <a:noFill/>
                      <a:ln>
                        <a:noFill/>
                      </a:ln>
                    </p:spPr>
                  </p:pic>
                </p:oleObj>
              </mc:Fallback>
            </mc:AlternateContent>
          </a:graphicData>
        </a:graphic>
      </p:graphicFrame>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2089421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两值期权</a:t>
            </a:r>
          </a:p>
        </p:txBody>
      </p:sp>
      <p:sp>
        <p:nvSpPr>
          <p:cNvPr id="3" name="内容占位符 2"/>
          <p:cNvSpPr>
            <a:spLocks noGrp="1"/>
          </p:cNvSpPr>
          <p:nvPr>
            <p:ph idx="1"/>
          </p:nvPr>
        </p:nvSpPr>
        <p:spPr/>
        <p:txBody>
          <a:bodyPr/>
          <a:lstStyle/>
          <a:p>
            <a:r>
              <a:rPr lang="zh-CN" altLang="en-US" dirty="0"/>
              <a:t>常规期权往往可分解为两值期权的组合。</a:t>
            </a:r>
            <a:endParaRPr lang="en-US" altLang="zh-CN" dirty="0"/>
          </a:p>
          <a:p>
            <a:pPr lvl="1"/>
            <a:r>
              <a:rPr lang="zh-CN" altLang="en-US" sz="2400" dirty="0"/>
              <a:t>比如一份常规欧式看涨期权就等于一份或有资产看涨期权多头和一份或有现金看涨期权空头之和。</a:t>
            </a:r>
            <a:endParaRPr lang="en-US" altLang="zh-CN" sz="2400" dirty="0"/>
          </a:p>
          <a:p>
            <a:pPr lvl="1"/>
            <a:r>
              <a:rPr lang="zh-CN" altLang="en-US" sz="2400" dirty="0"/>
              <a:t>一份常规欧式看跌期权等于一份或有资产看跌期权多头和一份或有现金看跌期权空头之和，其中的现金支付金额等于执行价格。</a:t>
            </a:r>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693967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b="1" dirty="0">
                <a:ea typeface="宋体" pitchFamily="2" charset="-122"/>
              </a:rPr>
              <a:t>缺口期权</a:t>
            </a:r>
            <a:r>
              <a:rPr lang="zh-CN" altLang="en-US" dirty="0">
                <a:ea typeface="宋体" pitchFamily="2" charset="-122"/>
              </a:rPr>
              <a:t>（</a:t>
            </a:r>
            <a:r>
              <a:rPr lang="en-US" altLang="zh-CN" dirty="0">
                <a:ea typeface="宋体" pitchFamily="2" charset="-122"/>
              </a:rPr>
              <a:t>Gap Options</a:t>
            </a:r>
            <a:r>
              <a:rPr lang="zh-CN" altLang="en-US" dirty="0">
                <a:ea typeface="宋体" pitchFamily="2" charset="-122"/>
              </a:rPr>
              <a:t>）</a:t>
            </a:r>
            <a:endParaRPr lang="en-US" altLang="zh-CN" dirty="0">
              <a:ea typeface="宋体" pitchFamily="2" charset="-122"/>
            </a:endParaRPr>
          </a:p>
        </p:txBody>
      </p:sp>
      <mc:AlternateContent xmlns:mc="http://schemas.openxmlformats.org/markup-compatibility/2006" xmlns:a14="http://schemas.microsoft.com/office/drawing/2010/main">
        <mc:Choice Requires="a14">
          <p:sp>
            <p:nvSpPr>
              <p:cNvPr id="16387" name="Rectangle 3"/>
              <p:cNvSpPr>
                <a:spLocks noGrp="1" noChangeArrowheads="1"/>
              </p:cNvSpPr>
              <p:nvPr>
                <p:ph idx="1"/>
              </p:nvPr>
            </p:nvSpPr>
            <p:spPr/>
            <p:txBody>
              <a:bodyPr/>
              <a:lstStyle/>
              <a:p>
                <a:pPr lvl="0" eaLnBrk="1" hangingPunct="1">
                  <a:spcBef>
                    <a:spcPct val="20000"/>
                  </a:spcBef>
                  <a:buClr>
                    <a:srgbClr val="B2B2B2"/>
                  </a:buClr>
                  <a:buSzPct val="90000"/>
                  <a:buFont typeface="Wingdings" pitchFamily="2" charset="2"/>
                  <a:buChar char="n"/>
                </a:pPr>
                <a:r>
                  <a:rPr lang="zh-CN" altLang="en-US" sz="4000" dirty="0"/>
                  <a:t>当</a:t>
                </a:r>
                <a:r>
                  <a:rPr lang="en-US" altLang="zh-CN" sz="3600" i="1" dirty="0">
                    <a:solidFill>
                      <a:srgbClr val="000000"/>
                    </a:solidFill>
                    <a:latin typeface="Arial"/>
                    <a:ea typeface="宋体" pitchFamily="2" charset="-122"/>
                  </a:rPr>
                  <a:t>S</a:t>
                </a:r>
                <a:r>
                  <a:rPr lang="en-US" altLang="zh-CN" sz="3600" dirty="0">
                    <a:solidFill>
                      <a:srgbClr val="000000"/>
                    </a:solidFill>
                    <a:latin typeface="Arial"/>
                    <a:ea typeface="宋体" pitchFamily="2" charset="-122"/>
                  </a:rPr>
                  <a:t> &gt; </a:t>
                </a:r>
                <a:r>
                  <a:rPr lang="en-US" altLang="zh-CN" sz="3600" i="1" dirty="0">
                    <a:solidFill>
                      <a:srgbClr val="000000"/>
                    </a:solidFill>
                    <a:latin typeface="Arial"/>
                    <a:ea typeface="宋体" pitchFamily="2" charset="-122"/>
                  </a:rPr>
                  <a:t>K</a:t>
                </a:r>
                <a:r>
                  <a:rPr lang="en-US" altLang="zh-CN" sz="3600" baseline="-25000" dirty="0">
                    <a:solidFill>
                      <a:srgbClr val="000000"/>
                    </a:solidFill>
                    <a:latin typeface="Arial"/>
                    <a:ea typeface="宋体" pitchFamily="2" charset="-122"/>
                  </a:rPr>
                  <a:t>2</a:t>
                </a:r>
                <a:r>
                  <a:rPr lang="zh-CN" altLang="en-US" sz="4000" dirty="0"/>
                  <a:t>时，缺口看涨期权回报为</a:t>
                </a:r>
                <a:r>
                  <a:rPr lang="en-US" altLang="zh-CN" sz="3600" i="1" dirty="0">
                    <a:solidFill>
                      <a:srgbClr val="000000"/>
                    </a:solidFill>
                    <a:latin typeface="Arial"/>
                    <a:ea typeface="宋体" pitchFamily="2" charset="-122"/>
                  </a:rPr>
                  <a:t>S</a:t>
                </a:r>
                <a:r>
                  <a:rPr lang="en-US" altLang="zh-CN" sz="3600" dirty="0">
                    <a:solidFill>
                      <a:srgbClr val="000000"/>
                    </a:solidFill>
                    <a:latin typeface="Arial"/>
                    <a:ea typeface="宋体" pitchFamily="2" charset="-122"/>
                  </a:rPr>
                  <a:t> – </a:t>
                </a:r>
                <a:r>
                  <a:rPr lang="en-US" altLang="zh-CN" sz="3600" i="1" dirty="0">
                    <a:solidFill>
                      <a:srgbClr val="000000"/>
                    </a:solidFill>
                    <a:latin typeface="Arial"/>
                    <a:ea typeface="宋体" pitchFamily="2" charset="-122"/>
                  </a:rPr>
                  <a:t>K</a:t>
                </a:r>
                <a:r>
                  <a:rPr lang="en-US" altLang="zh-CN" sz="3600" baseline="-25000" dirty="0">
                    <a:solidFill>
                      <a:srgbClr val="000000"/>
                    </a:solidFill>
                    <a:latin typeface="Arial"/>
                    <a:ea typeface="宋体" pitchFamily="2" charset="-122"/>
                  </a:rPr>
                  <a:t>1</a:t>
                </a:r>
                <a:r>
                  <a:rPr lang="en-US" altLang="zh-CN" sz="3600" dirty="0">
                    <a:solidFill>
                      <a:srgbClr val="000000"/>
                    </a:solidFill>
                    <a:latin typeface="Arial"/>
                    <a:ea typeface="宋体" pitchFamily="2" charset="-122"/>
                  </a:rPr>
                  <a:t> </a:t>
                </a:r>
                <a:r>
                  <a:rPr lang="zh-CN" altLang="en-US" sz="4000" dirty="0"/>
                  <a:t>。</a:t>
                </a:r>
                <a:r>
                  <a:rPr lang="en-US" altLang="zh-CN" sz="4000" dirty="0"/>
                  <a:t> </a:t>
                </a:r>
                <a:r>
                  <a:rPr lang="zh-CN" altLang="en-US" sz="4000" dirty="0"/>
                  <a:t>该期权价格为：</a:t>
                </a:r>
                <a:endParaRPr lang="en-US" altLang="zh-CN" sz="4000" dirty="0"/>
              </a:p>
              <a:p>
                <a:pPr marL="0" indent="0">
                  <a:buNone/>
                </a:pPr>
                <a14:m>
                  <m:oMathPara xmlns:m="http://schemas.openxmlformats.org/officeDocument/2006/math">
                    <m:oMathParaPr>
                      <m:jc m:val="centerGroup"/>
                    </m:oMathParaPr>
                    <m:oMath xmlns:m="http://schemas.openxmlformats.org/officeDocument/2006/math">
                      <m:r>
                        <m:rPr>
                          <m:nor/>
                        </m:rPr>
                        <a:rPr lang="zh-CN" altLang="en-US" sz="4000"/>
                        <m:t>C</m:t>
                      </m:r>
                      <m:d>
                        <m:dPr>
                          <m:ctrlPr>
                            <a:rPr lang="zh-CN" altLang="en-US" sz="4000" i="1">
                              <a:latin typeface="Cambria Math" panose="02040503050406030204" pitchFamily="18" charset="0"/>
                            </a:rPr>
                          </m:ctrlPr>
                        </m:dPr>
                        <m:e>
                          <m:sSub>
                            <m:sSubPr>
                              <m:ctrlPr>
                                <a:rPr lang="zh-CN" altLang="en-US" sz="4000" i="1">
                                  <a:latin typeface="Cambria Math" panose="02040503050406030204" pitchFamily="18" charset="0"/>
                                </a:rPr>
                              </m:ctrlPr>
                            </m:sSubPr>
                            <m:e>
                              <m:r>
                                <m:rPr>
                                  <m:nor/>
                                </m:rPr>
                                <a:rPr lang="zh-CN" altLang="en-US" sz="4000" i="1"/>
                                <m:t>S</m:t>
                              </m:r>
                              <m:r>
                                <m:rPr>
                                  <m:nor/>
                                </m:rPr>
                                <a:rPr lang="zh-CN" altLang="en-US" sz="4000" i="1"/>
                                <m:t>,</m:t>
                              </m:r>
                              <m:r>
                                <m:rPr>
                                  <m:nor/>
                                </m:rPr>
                                <a:rPr lang="zh-CN" altLang="en-US" sz="4000" i="1"/>
                                <m:t>K</m:t>
                              </m:r>
                            </m:e>
                            <m:sub>
                              <m:r>
                                <a:rPr lang="zh-CN" altLang="en-US" sz="4000">
                                  <a:latin typeface="Cambria Math"/>
                                </a:rPr>
                                <m:t>1</m:t>
                              </m:r>
                            </m:sub>
                          </m:sSub>
                          <m:sSub>
                            <m:sSubPr>
                              <m:ctrlPr>
                                <a:rPr lang="zh-CN" altLang="en-US" sz="4000" i="1">
                                  <a:latin typeface="Cambria Math" panose="02040503050406030204" pitchFamily="18" charset="0"/>
                                </a:rPr>
                              </m:ctrlPr>
                            </m:sSubPr>
                            <m:e>
                              <m:r>
                                <m:rPr>
                                  <m:nor/>
                                </m:rPr>
                                <a:rPr lang="zh-CN" altLang="en-US" sz="4000" i="1"/>
                                <m:t>,</m:t>
                              </m:r>
                              <m:r>
                                <m:rPr>
                                  <m:nor/>
                                </m:rPr>
                                <a:rPr lang="zh-CN" altLang="en-US" sz="4000" i="1"/>
                                <m:t>K</m:t>
                              </m:r>
                            </m:e>
                            <m:sub>
                              <m:r>
                                <a:rPr lang="zh-CN" altLang="en-US" sz="4000">
                                  <a:latin typeface="Cambria Math"/>
                                </a:rPr>
                                <m:t>2</m:t>
                              </m:r>
                            </m:sub>
                          </m:sSub>
                          <m:r>
                            <m:rPr>
                              <m:nor/>
                            </m:rPr>
                            <a:rPr lang="zh-CN" altLang="en-US" sz="4000" i="1"/>
                            <m:t>,</m:t>
                          </m:r>
                          <m:r>
                            <a:rPr lang="zh-CN" altLang="en-US" sz="4000" i="1">
                              <a:latin typeface="Cambria Math"/>
                            </a:rPr>
                            <m:t>𝜎</m:t>
                          </m:r>
                          <m:r>
                            <m:rPr>
                              <m:nor/>
                            </m:rPr>
                            <a:rPr lang="zh-CN" altLang="en-US" sz="4000" i="1"/>
                            <m:t>,</m:t>
                          </m:r>
                          <m:r>
                            <m:rPr>
                              <m:nor/>
                            </m:rPr>
                            <a:rPr lang="zh-CN" altLang="en-US" sz="4000" i="1"/>
                            <m:t>r</m:t>
                          </m:r>
                          <m:r>
                            <m:rPr>
                              <m:nor/>
                            </m:rPr>
                            <a:rPr lang="zh-CN" altLang="en-US" sz="4000" i="1"/>
                            <m:t>,</m:t>
                          </m:r>
                          <m:r>
                            <m:rPr>
                              <m:nor/>
                            </m:rPr>
                            <a:rPr lang="zh-CN" altLang="en-US" sz="4000" i="1"/>
                            <m:t>T</m:t>
                          </m:r>
                        </m:e>
                      </m:d>
                      <m:r>
                        <a:rPr lang="zh-CN" altLang="en-US" sz="4000">
                          <a:latin typeface="Cambria Math"/>
                        </a:rPr>
                        <m:t>=</m:t>
                      </m:r>
                      <m:r>
                        <a:rPr lang="en-US" altLang="zh-CN" sz="4000" i="1" smtClean="0">
                          <a:latin typeface="Cambria Math" panose="02040503050406030204" pitchFamily="18" charset="0"/>
                        </a:rPr>
                        <m:t>𝑆</m:t>
                      </m:r>
                      <m:r>
                        <m:rPr>
                          <m:nor/>
                        </m:rPr>
                        <a:rPr lang="zh-CN" altLang="en-US" sz="4000" i="1"/>
                        <m:t>N</m:t>
                      </m:r>
                      <m:d>
                        <m:dPr>
                          <m:ctrlPr>
                            <a:rPr lang="zh-CN" altLang="en-US" sz="4000" i="1">
                              <a:latin typeface="Cambria Math" panose="02040503050406030204" pitchFamily="18" charset="0"/>
                            </a:rPr>
                          </m:ctrlPr>
                        </m:dPr>
                        <m:e>
                          <m:sSub>
                            <m:sSubPr>
                              <m:ctrlPr>
                                <a:rPr lang="zh-CN" altLang="en-US" sz="4000" i="1">
                                  <a:latin typeface="Cambria Math" panose="02040503050406030204" pitchFamily="18" charset="0"/>
                                </a:rPr>
                              </m:ctrlPr>
                            </m:sSubPr>
                            <m:e>
                              <m:r>
                                <m:rPr>
                                  <m:nor/>
                                </m:rPr>
                                <a:rPr lang="zh-CN" altLang="en-US" sz="4000" i="1"/>
                                <m:t>d</m:t>
                              </m:r>
                            </m:e>
                            <m:sub>
                              <m:r>
                                <a:rPr lang="zh-CN" altLang="en-US" sz="4000">
                                  <a:latin typeface="Cambria Math"/>
                                </a:rPr>
                                <m:t>1</m:t>
                              </m:r>
                            </m:sub>
                          </m:sSub>
                        </m:e>
                      </m:d>
                      <m:r>
                        <a:rPr lang="zh-CN" altLang="en-US" sz="4000">
                          <a:latin typeface="Cambria Math"/>
                        </a:rPr>
                        <m:t>−</m:t>
                      </m:r>
                      <m:sSub>
                        <m:sSubPr>
                          <m:ctrlPr>
                            <a:rPr lang="zh-CN" altLang="en-US" sz="4000" i="1">
                              <a:latin typeface="Cambria Math" panose="02040503050406030204" pitchFamily="18" charset="0"/>
                            </a:rPr>
                          </m:ctrlPr>
                        </m:sSubPr>
                        <m:e>
                          <m:r>
                            <m:rPr>
                              <m:nor/>
                            </m:rPr>
                            <a:rPr lang="zh-CN" altLang="en-US" sz="4000" i="1"/>
                            <m:t>K</m:t>
                          </m:r>
                        </m:e>
                        <m:sub>
                          <m:r>
                            <a:rPr lang="zh-CN" altLang="en-US" sz="4000">
                              <a:latin typeface="Cambria Math"/>
                            </a:rPr>
                            <m:t>1</m:t>
                          </m:r>
                        </m:sub>
                      </m:sSub>
                      <m:sSup>
                        <m:sSupPr>
                          <m:ctrlPr>
                            <a:rPr lang="zh-CN" altLang="en-US" sz="4000" i="1">
                              <a:latin typeface="Cambria Math" panose="02040503050406030204" pitchFamily="18" charset="0"/>
                            </a:rPr>
                          </m:ctrlPr>
                        </m:sSupPr>
                        <m:e>
                          <m:r>
                            <m:rPr>
                              <m:nor/>
                            </m:rPr>
                            <a:rPr lang="zh-CN" altLang="en-US" sz="4000" i="1"/>
                            <m:t>e</m:t>
                          </m:r>
                        </m:e>
                        <m:sup>
                          <m:r>
                            <m:rPr>
                              <m:nor/>
                            </m:rPr>
                            <a:rPr lang="zh-CN" altLang="en-US" sz="4000" i="1"/>
                            <m:t>−</m:t>
                          </m:r>
                          <m:d>
                            <m:dPr>
                              <m:ctrlPr>
                                <a:rPr lang="en-US" altLang="zh-CN" sz="4000" i="1" smtClean="0">
                                  <a:latin typeface="Cambria Math" panose="02040503050406030204" pitchFamily="18" charset="0"/>
                                </a:rPr>
                              </m:ctrlPr>
                            </m:dPr>
                            <m:e>
                              <m:r>
                                <a:rPr lang="en-US" altLang="zh-CN" sz="4000" b="0" i="1" smtClean="0">
                                  <a:latin typeface="Cambria Math" panose="02040503050406030204" pitchFamily="18" charset="0"/>
                                </a:rPr>
                                <m:t>𝑇</m:t>
                              </m:r>
                              <m:r>
                                <a:rPr lang="en-US" altLang="zh-CN" sz="4000" b="0" i="1" smtClean="0">
                                  <a:latin typeface="Cambria Math" panose="02040503050406030204" pitchFamily="18" charset="0"/>
                                </a:rPr>
                                <m:t>−</m:t>
                              </m:r>
                              <m:r>
                                <a:rPr lang="en-US" altLang="zh-CN" sz="4000" b="0" i="1" smtClean="0">
                                  <a:latin typeface="Cambria Math" panose="02040503050406030204" pitchFamily="18" charset="0"/>
                                </a:rPr>
                                <m:t>𝑡</m:t>
                              </m:r>
                            </m:e>
                          </m:d>
                        </m:sup>
                      </m:sSup>
                      <m:r>
                        <m:rPr>
                          <m:nor/>
                        </m:rPr>
                        <a:rPr lang="zh-CN" altLang="en-US" sz="4000" i="1"/>
                        <m:t>N</m:t>
                      </m:r>
                      <m:d>
                        <m:dPr>
                          <m:ctrlPr>
                            <a:rPr lang="zh-CN" altLang="en-US" sz="4000" i="1">
                              <a:latin typeface="Cambria Math" panose="02040503050406030204" pitchFamily="18" charset="0"/>
                            </a:rPr>
                          </m:ctrlPr>
                        </m:dPr>
                        <m:e>
                          <m:sSub>
                            <m:sSubPr>
                              <m:ctrlPr>
                                <a:rPr lang="zh-CN" altLang="en-US" sz="4000" i="1">
                                  <a:latin typeface="Cambria Math" panose="02040503050406030204" pitchFamily="18" charset="0"/>
                                </a:rPr>
                              </m:ctrlPr>
                            </m:sSubPr>
                            <m:e>
                              <m:r>
                                <m:rPr>
                                  <m:nor/>
                                </m:rPr>
                                <a:rPr lang="zh-CN" altLang="en-US" sz="4000" i="1"/>
                                <m:t>d</m:t>
                              </m:r>
                            </m:e>
                            <m:sub>
                              <m:r>
                                <a:rPr lang="zh-CN" altLang="en-US" sz="4000">
                                  <a:latin typeface="Cambria Math"/>
                                </a:rPr>
                                <m:t>2</m:t>
                              </m:r>
                            </m:sub>
                          </m:sSub>
                        </m:e>
                      </m:d>
                    </m:oMath>
                  </m:oMathPara>
                </a14:m>
                <a:endParaRPr lang="en-US" altLang="zh-CN" sz="2800" dirty="0"/>
              </a:p>
              <a:p>
                <a:pPr marL="0" indent="0">
                  <a:buNone/>
                </a:pPr>
                <a:r>
                  <a:rPr lang="en-US" altLang="zh-CN" sz="2800" dirty="0"/>
                  <a:t>     </a:t>
                </a:r>
              </a:p>
              <a:p>
                <a:pPr marL="0" indent="0">
                  <a:buNone/>
                </a:pPr>
                <a:r>
                  <a:rPr lang="en-US" altLang="zh-CN" sz="2100" dirty="0"/>
                  <a:t>    			</a:t>
                </a:r>
              </a:p>
              <a:p>
                <a:pPr algn="ctr">
                  <a:buFont typeface="Wingdings" pitchFamily="2" charset="2"/>
                  <a:buNone/>
                </a:pPr>
                <a:r>
                  <a:rPr lang="en-US" altLang="zh-CN" dirty="0">
                    <a:ea typeface="宋体" pitchFamily="2" charset="-122"/>
                  </a:rPr>
                  <a:t>  </a:t>
                </a:r>
                <a:endParaRPr lang="en-US" altLang="zh-CN" baseline="-25000" dirty="0">
                  <a:ea typeface="宋体" pitchFamily="2" charset="-122"/>
                </a:endParaRPr>
              </a:p>
            </p:txBody>
          </p:sp>
        </mc:Choice>
        <mc:Fallback xmlns="">
          <p:sp>
            <p:nvSpPr>
              <p:cNvPr id="16387" name="Rectangle 3"/>
              <p:cNvSpPr>
                <a:spLocks noGrp="1" noRot="1" noChangeAspect="1" noMove="1" noResize="1" noEditPoints="1" noAdjustHandles="1" noChangeArrowheads="1" noChangeShapeType="1" noTextEdit="1"/>
              </p:cNvSpPr>
              <p:nvPr>
                <p:ph idx="1"/>
              </p:nvPr>
            </p:nvSpPr>
            <p:spPr>
              <a:blipFill>
                <a:blip r:embed="rId3"/>
                <a:stretch>
                  <a:fillRect l="-1500" t="-2826" r="-1889"/>
                </a:stretch>
              </a:blipFill>
            </p:spPr>
            <p:txBody>
              <a:bodyPr/>
              <a:lstStyle/>
              <a:p>
                <a:r>
                  <a:rPr lang="zh-CN" altLang="en-US">
                    <a:noFill/>
                  </a:rPr>
                  <a:t> </a:t>
                </a:r>
              </a:p>
            </p:txBody>
          </p:sp>
        </mc:Fallback>
      </mc:AlternateContent>
      <p:graphicFrame>
        <p:nvGraphicFramePr>
          <p:cNvPr id="16388" name="Object 4"/>
          <p:cNvGraphicFramePr>
            <a:graphicFrameLocks noChangeAspect="1"/>
          </p:cNvGraphicFramePr>
          <p:nvPr/>
        </p:nvGraphicFramePr>
        <p:xfrm>
          <a:off x="5816205" y="2678908"/>
          <a:ext cx="153590" cy="221456"/>
        </p:xfrm>
        <a:graphic>
          <a:graphicData uri="http://schemas.openxmlformats.org/presentationml/2006/ole">
            <mc:AlternateContent xmlns:mc="http://schemas.openxmlformats.org/markup-compatibility/2006">
              <mc:Choice xmlns:v="urn:schemas-microsoft-com:vml" Requires="v">
                <p:oleObj name="Equation" r:id="rId4" imgW="114120" imgH="164880" progId="Equation.DSMT4">
                  <p:embed/>
                </p:oleObj>
              </mc:Choice>
              <mc:Fallback>
                <p:oleObj name="Equation" r:id="rId4" imgW="114120" imgH="164880" progId="Equation.DSMT4">
                  <p:embed/>
                  <p:pic>
                    <p:nvPicPr>
                      <p:cNvPr id="16388" name="Object 4"/>
                      <p:cNvPicPr>
                        <a:picLocks noChangeAspect="1" noChangeArrowheads="1"/>
                      </p:cNvPicPr>
                      <p:nvPr/>
                    </p:nvPicPr>
                    <p:blipFill>
                      <a:blip r:embed="rId5"/>
                      <a:srcRect/>
                      <a:stretch>
                        <a:fillRect/>
                      </a:stretch>
                    </p:blipFill>
                    <p:spPr bwMode="auto">
                      <a:xfrm>
                        <a:off x="5816205" y="2678908"/>
                        <a:ext cx="153590" cy="221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页脚占位符 3"/>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3892937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dirty="0">
                <a:ea typeface="宋体" pitchFamily="2" charset="-122"/>
              </a:rPr>
              <a:t>Gap options</a:t>
            </a:r>
            <a:r>
              <a:rPr lang="en-US" altLang="zh-CN" sz="1575" dirty="0">
                <a:ea typeface="宋体" pitchFamily="2" charset="-122"/>
              </a:rPr>
              <a:t> </a:t>
            </a:r>
            <a:endParaRPr lang="en-US" altLang="zh-CN" dirty="0">
              <a:ea typeface="宋体" pitchFamily="2" charset="-122"/>
            </a:endParaRPr>
          </a:p>
        </p:txBody>
      </p:sp>
      <p:sp>
        <p:nvSpPr>
          <p:cNvPr id="19460" name="Text Box 4"/>
          <p:cNvSpPr txBox="1">
            <a:spLocks noChangeArrowheads="1"/>
          </p:cNvSpPr>
          <p:nvPr/>
        </p:nvSpPr>
        <p:spPr bwMode="auto">
          <a:xfrm>
            <a:off x="609600" y="2024845"/>
            <a:ext cx="10814992"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57175" indent="-257175" eaLnBrk="0" hangingPunct="0">
              <a:spcBef>
                <a:spcPts val="600"/>
              </a:spcBef>
              <a:buClr>
                <a:srgbClr val="35742A">
                  <a:lumMod val="75000"/>
                </a:srgbClr>
              </a:buClr>
              <a:buSzPct val="65000"/>
              <a:buBlip>
                <a:blip r:embed="rId2"/>
              </a:buBlip>
            </a:pPr>
            <a:r>
              <a:rPr lang="zh-CN" altLang="en-US" sz="2800" dirty="0">
                <a:solidFill>
                  <a:srgbClr val="000000">
                    <a:lumMod val="85000"/>
                    <a:lumOff val="15000"/>
                  </a:srgbClr>
                </a:solidFill>
                <a:latin typeface="Adobe Jenson Pro" pitchFamily="18" charset="0"/>
                <a:ea typeface="楷体" pitchFamily="49" charset="-122"/>
              </a:rPr>
              <a:t>缺口期权的好处</a:t>
            </a:r>
            <a:r>
              <a:rPr lang="en-US" altLang="zh-CN" sz="2800" dirty="0">
                <a:solidFill>
                  <a:srgbClr val="000000">
                    <a:lumMod val="85000"/>
                    <a:lumOff val="15000"/>
                  </a:srgbClr>
                </a:solidFill>
                <a:latin typeface="Adobe Jenson Pro" pitchFamily="18" charset="0"/>
                <a:ea typeface="楷体" pitchFamily="49" charset="-122"/>
              </a:rPr>
              <a:t>: </a:t>
            </a:r>
            <a:r>
              <a:rPr lang="zh-CN" altLang="en-US" sz="2800" dirty="0">
                <a:solidFill>
                  <a:srgbClr val="000000">
                    <a:lumMod val="85000"/>
                    <a:lumOff val="15000"/>
                  </a:srgbClr>
                </a:solidFill>
                <a:latin typeface="Adobe Jenson Pro" pitchFamily="18" charset="0"/>
                <a:ea typeface="楷体" pitchFamily="49" charset="-122"/>
              </a:rPr>
              <a:t>回报可以随意规定，不必象普通期权那样可以</a:t>
            </a:r>
            <a:r>
              <a:rPr lang="zh-CN" altLang="en-US" sz="2800">
                <a:solidFill>
                  <a:srgbClr val="000000">
                    <a:lumMod val="85000"/>
                    <a:lumOff val="15000"/>
                  </a:srgbClr>
                </a:solidFill>
                <a:latin typeface="Adobe Jenson Pro" pitchFamily="18" charset="0"/>
                <a:ea typeface="楷体" pitchFamily="49" charset="-122"/>
              </a:rPr>
              <a:t>必须取决于行权价格</a:t>
            </a:r>
            <a:r>
              <a:rPr lang="zh-CN" altLang="en-US" sz="2800" dirty="0">
                <a:solidFill>
                  <a:srgbClr val="000000">
                    <a:lumMod val="85000"/>
                    <a:lumOff val="15000"/>
                  </a:srgbClr>
                </a:solidFill>
                <a:latin typeface="Adobe Jenson Pro" pitchFamily="18" charset="0"/>
                <a:ea typeface="楷体" pitchFamily="49" charset="-122"/>
              </a:rPr>
              <a:t>。</a:t>
            </a:r>
            <a:endParaRPr lang="en-US" altLang="zh-CN" sz="2800" dirty="0">
              <a:solidFill>
                <a:srgbClr val="000000">
                  <a:lumMod val="85000"/>
                  <a:lumOff val="15000"/>
                </a:srgbClr>
              </a:solidFill>
              <a:latin typeface="Adobe Jenson Pro" pitchFamily="18" charset="0"/>
              <a:ea typeface="楷体" pitchFamily="49" charset="-122"/>
            </a:endParaRPr>
          </a:p>
          <a:p>
            <a:pPr marL="257175" indent="-257175" eaLnBrk="0" hangingPunct="0">
              <a:spcBef>
                <a:spcPts val="600"/>
              </a:spcBef>
              <a:buClr>
                <a:srgbClr val="35742A">
                  <a:lumMod val="75000"/>
                </a:srgbClr>
              </a:buClr>
              <a:buSzPct val="65000"/>
              <a:buBlip>
                <a:blip r:embed="rId2"/>
              </a:buBlip>
            </a:pPr>
            <a:r>
              <a:rPr lang="zh-CN" altLang="en-US" sz="2800" dirty="0">
                <a:solidFill>
                  <a:srgbClr val="000000">
                    <a:lumMod val="85000"/>
                    <a:lumOff val="15000"/>
                  </a:srgbClr>
                </a:solidFill>
                <a:latin typeface="Adobe Jenson Pro" pitchFamily="18" charset="0"/>
                <a:ea typeface="楷体" pitchFamily="49" charset="-122"/>
              </a:rPr>
              <a:t>从保险的角度看，你可以设计成当损失超过一定金额时获得</a:t>
            </a:r>
            <a:r>
              <a:rPr lang="en-US" altLang="zh-CN" sz="2800" dirty="0">
                <a:solidFill>
                  <a:srgbClr val="000000">
                    <a:lumMod val="85000"/>
                    <a:lumOff val="15000"/>
                  </a:srgbClr>
                </a:solidFill>
                <a:latin typeface="Adobe Jenson Pro" pitchFamily="18" charset="0"/>
                <a:ea typeface="楷体" pitchFamily="49" charset="-122"/>
              </a:rPr>
              <a:t>100</a:t>
            </a:r>
            <a:r>
              <a:rPr lang="zh-CN" altLang="en-US" sz="2800" dirty="0">
                <a:solidFill>
                  <a:srgbClr val="000000">
                    <a:lumMod val="85000"/>
                    <a:lumOff val="15000"/>
                  </a:srgbClr>
                </a:solidFill>
                <a:latin typeface="Adobe Jenson Pro" pitchFamily="18" charset="0"/>
                <a:ea typeface="楷体" pitchFamily="49" charset="-122"/>
              </a:rPr>
              <a:t>％的赔偿。也可以设计为损失发生时赔偿额少于实际损失一定金额。</a:t>
            </a:r>
            <a:endParaRPr lang="en-US" altLang="zh-CN" sz="2800" dirty="0">
              <a:solidFill>
                <a:srgbClr val="000000">
                  <a:lumMod val="85000"/>
                  <a:lumOff val="15000"/>
                </a:srgbClr>
              </a:solidFill>
              <a:latin typeface="Adobe Jenson Pro" pitchFamily="18" charset="0"/>
              <a:ea typeface="楷体" pitchFamily="49" charset="-122"/>
            </a:endParaRPr>
          </a:p>
          <a:p>
            <a:pPr fontAlgn="auto">
              <a:spcBef>
                <a:spcPct val="50000"/>
              </a:spcBef>
              <a:spcAft>
                <a:spcPts val="0"/>
              </a:spcAft>
            </a:pPr>
            <a:endParaRPr lang="en-US" altLang="zh-CN" dirty="0">
              <a:solidFill>
                <a:srgbClr val="000000"/>
              </a:solidFill>
              <a:latin typeface="Arial"/>
            </a:endParaRPr>
          </a:p>
          <a:p>
            <a:pPr fontAlgn="auto">
              <a:spcBef>
                <a:spcPct val="50000"/>
              </a:spcBef>
              <a:spcAft>
                <a:spcPts val="0"/>
              </a:spcAft>
            </a:pPr>
            <a:endParaRPr lang="en-US" altLang="zh-CN" dirty="0">
              <a:solidFill>
                <a:srgbClr val="000000"/>
              </a:solidFill>
              <a:latin typeface="Arial"/>
            </a:endParaRP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1965960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复合期权</a:t>
            </a:r>
            <a:r>
              <a:rPr lang="en-US" altLang="zh-CN" dirty="0"/>
              <a:t>(compound option)</a:t>
            </a:r>
            <a:endParaRPr lang="zh-CN" altLang="en-US" dirty="0"/>
          </a:p>
        </p:txBody>
      </p:sp>
      <p:sp>
        <p:nvSpPr>
          <p:cNvPr id="310275" name="Rectangle 3"/>
          <p:cNvSpPr>
            <a:spLocks noGrp="1" noChangeArrowheads="1"/>
          </p:cNvSpPr>
          <p:nvPr>
            <p:ph idx="1"/>
          </p:nvPr>
        </p:nvSpPr>
        <p:spPr>
          <a:xfrm>
            <a:off x="609600" y="1268760"/>
            <a:ext cx="10814992" cy="4896544"/>
          </a:xfrm>
        </p:spPr>
        <p:txBody>
          <a:bodyPr/>
          <a:lstStyle/>
          <a:p>
            <a:pPr>
              <a:lnSpc>
                <a:spcPct val="120000"/>
              </a:lnSpc>
            </a:pPr>
            <a:r>
              <a:rPr lang="zh-TW" altLang="en-US" sz="2800" dirty="0"/>
              <a:t>是一种</a:t>
            </a:r>
            <a:r>
              <a:rPr lang="zh-CN" altLang="en-US" sz="2800" dirty="0">
                <a:solidFill>
                  <a:srgbClr val="0000FF"/>
                </a:solidFill>
              </a:rPr>
              <a:t>期权的期权</a:t>
            </a:r>
            <a:r>
              <a:rPr lang="en-US" altLang="zh-TW" sz="2800" dirty="0"/>
              <a:t>(option on option)</a:t>
            </a:r>
            <a:r>
              <a:rPr lang="zh-TW" altLang="en-US" sz="2800" dirty="0"/>
              <a:t>。</a:t>
            </a:r>
          </a:p>
          <a:p>
            <a:pPr>
              <a:lnSpc>
                <a:spcPct val="120000"/>
              </a:lnSpc>
            </a:pPr>
            <a:r>
              <a:rPr lang="zh-TW" altLang="en-US" sz="2800" dirty="0"/>
              <a:t>复合</a:t>
            </a:r>
            <a:r>
              <a:rPr lang="zh-CN" altLang="en-US" sz="2800" dirty="0"/>
              <a:t>期权</a:t>
            </a:r>
            <a:r>
              <a:rPr lang="zh-TW" altLang="en-US" sz="2800" dirty="0"/>
              <a:t>一共可分为四种</a:t>
            </a:r>
            <a:r>
              <a:rPr lang="en-US" altLang="zh-TW" sz="2800" dirty="0"/>
              <a:t>:</a:t>
            </a:r>
          </a:p>
          <a:p>
            <a:pPr lvl="1">
              <a:lnSpc>
                <a:spcPct val="120000"/>
              </a:lnSpc>
            </a:pPr>
            <a:r>
              <a:rPr lang="zh-TW" altLang="en-US" sz="2400" dirty="0"/>
              <a:t>买权的买权</a:t>
            </a:r>
            <a:r>
              <a:rPr lang="en-US" altLang="zh-TW" sz="2400" dirty="0"/>
              <a:t>(call on call)</a:t>
            </a:r>
          </a:p>
          <a:p>
            <a:pPr lvl="1">
              <a:lnSpc>
                <a:spcPct val="120000"/>
              </a:lnSpc>
            </a:pPr>
            <a:r>
              <a:rPr lang="zh-TW" altLang="en-US" sz="2400" dirty="0"/>
              <a:t>买权的卖权</a:t>
            </a:r>
            <a:r>
              <a:rPr lang="en-US" altLang="zh-TW" sz="2400" dirty="0"/>
              <a:t>(call on put)</a:t>
            </a:r>
          </a:p>
          <a:p>
            <a:pPr lvl="1">
              <a:lnSpc>
                <a:spcPct val="120000"/>
              </a:lnSpc>
            </a:pPr>
            <a:r>
              <a:rPr lang="zh-TW" altLang="en-US" sz="2400" dirty="0"/>
              <a:t>卖权的买权</a:t>
            </a:r>
            <a:r>
              <a:rPr lang="en-US" altLang="zh-TW" sz="2400" dirty="0"/>
              <a:t>(put on call)</a:t>
            </a:r>
          </a:p>
          <a:p>
            <a:pPr lvl="1">
              <a:lnSpc>
                <a:spcPct val="120000"/>
              </a:lnSpc>
            </a:pPr>
            <a:r>
              <a:rPr lang="zh-TW" altLang="en-US" sz="2400" dirty="0"/>
              <a:t>卖权的卖权</a:t>
            </a:r>
            <a:r>
              <a:rPr lang="en-US" altLang="zh-TW" sz="2400" dirty="0"/>
              <a:t>(put on put)</a:t>
            </a:r>
          </a:p>
          <a:p>
            <a:pPr>
              <a:lnSpc>
                <a:spcPct val="120000"/>
              </a:lnSpc>
            </a:pPr>
            <a:r>
              <a:rPr lang="zh-CN" altLang="en-US" sz="2800" dirty="0"/>
              <a:t>有解析解</a:t>
            </a:r>
            <a:endParaRPr lang="en-US" altLang="zh-TW" sz="2800" dirty="0"/>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2392797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路径依赖期权</a:t>
            </a:r>
          </a:p>
        </p:txBody>
      </p:sp>
      <p:sp>
        <p:nvSpPr>
          <p:cNvPr id="3" name="内容占位符 2"/>
          <p:cNvSpPr>
            <a:spLocks noGrp="1"/>
          </p:cNvSpPr>
          <p:nvPr>
            <p:ph idx="1"/>
          </p:nvPr>
        </p:nvSpPr>
        <p:spPr/>
        <p:txBody>
          <a:bodyPr/>
          <a:lstStyle/>
          <a:p>
            <a:r>
              <a:rPr lang="zh-CN" altLang="en-US" dirty="0"/>
              <a:t>第一类奇异期权的回报与期权存续期间的标的物价格走势有关，我们称这种奇异期权为路径依赖期权</a:t>
            </a:r>
            <a:r>
              <a:rPr lang="en-US" altLang="zh-CN" dirty="0"/>
              <a:t>(path-dependent option) </a:t>
            </a:r>
            <a:r>
              <a:rPr lang="zh-CN" altLang="en-US" dirty="0"/>
              <a:t>。</a:t>
            </a:r>
          </a:p>
          <a:p>
            <a:r>
              <a:rPr lang="zh-CN" altLang="en-US" dirty="0"/>
              <a:t>常见的路径依赖期权有：</a:t>
            </a:r>
          </a:p>
          <a:p>
            <a:pPr lvl="1"/>
            <a:r>
              <a:rPr lang="zh-CN" altLang="en-US" dirty="0"/>
              <a:t>亚式期权 </a:t>
            </a:r>
            <a:r>
              <a:rPr lang="en-US" altLang="zh-CN" dirty="0"/>
              <a:t>(average rate option)</a:t>
            </a:r>
          </a:p>
          <a:p>
            <a:pPr lvl="1"/>
            <a:r>
              <a:rPr lang="zh-CN" altLang="en-US" dirty="0"/>
              <a:t>障碍期权 </a:t>
            </a:r>
            <a:r>
              <a:rPr lang="en-US" altLang="zh-CN" dirty="0"/>
              <a:t>(barrier option)</a:t>
            </a:r>
          </a:p>
          <a:p>
            <a:pPr lvl="1"/>
            <a:r>
              <a:rPr lang="zh-CN" altLang="en-US" dirty="0"/>
              <a:t>回溯期权 </a:t>
            </a:r>
            <a:r>
              <a:rPr lang="en-US" altLang="zh-CN" dirty="0"/>
              <a:t>(</a:t>
            </a:r>
            <a:r>
              <a:rPr lang="en-US" altLang="zh-CN" dirty="0" err="1"/>
              <a:t>lookback</a:t>
            </a:r>
            <a:r>
              <a:rPr lang="en-US" altLang="zh-CN" dirty="0"/>
              <a:t> option)</a:t>
            </a:r>
          </a:p>
          <a:p>
            <a:pPr lvl="1"/>
            <a:r>
              <a:rPr lang="zh-CN" altLang="en-US" dirty="0"/>
              <a:t>阶梯期权</a:t>
            </a:r>
            <a:r>
              <a:rPr lang="en-US" altLang="zh-CN" dirty="0"/>
              <a:t>(ladder option)</a:t>
            </a:r>
          </a:p>
          <a:p>
            <a:pPr lvl="1"/>
            <a:r>
              <a:rPr lang="zh-CN" altLang="en-US" dirty="0"/>
              <a:t>呐喊期权</a:t>
            </a:r>
            <a:r>
              <a:rPr lang="en-US" altLang="zh-CN" dirty="0"/>
              <a:t>(shout option)… </a:t>
            </a:r>
            <a:r>
              <a:rPr lang="zh-CN" altLang="en-US" dirty="0"/>
              <a:t>等</a:t>
            </a:r>
          </a:p>
          <a:p>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8829854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E8D6AD04-DA23-4B4B-B2B3-18D98D1B3FDA}"/>
                  </a:ext>
                </a:extLst>
              </p:cNvPr>
              <p:cNvSpPr>
                <a:spLocks noGrp="1"/>
              </p:cNvSpPr>
              <p:nvPr>
                <p:ph type="title"/>
              </p:nvPr>
            </p:nvSpPr>
            <p:spPr/>
            <p:txBody>
              <a:bodyPr/>
              <a:lstStyle/>
              <a:p>
                <a:r>
                  <a:rPr lang="zh-CN" altLang="zh-CN" dirty="0"/>
                  <a:t>看涨期权的欧式看涨期权价格（</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𝑐</m:t>
                        </m:r>
                      </m:sub>
                    </m:sSub>
                  </m:oMath>
                </a14:m>
                <a:r>
                  <a:rPr lang="zh-CN" altLang="zh-CN" dirty="0"/>
                  <a:t>）</a:t>
                </a:r>
                <a:endParaRPr lang="zh-CN" altLang="en-US" dirty="0"/>
              </a:p>
            </p:txBody>
          </p:sp>
        </mc:Choice>
        <mc:Fallback xmlns="">
          <p:sp>
            <p:nvSpPr>
              <p:cNvPr id="2" name="标题 1">
                <a:extLst>
                  <a:ext uri="{FF2B5EF4-FFF2-40B4-BE49-F238E27FC236}">
                    <a16:creationId xmlns:a16="http://schemas.microsoft.com/office/drawing/2014/main" id="{E8D6AD04-DA23-4B4B-B2B3-18D98D1B3FDA}"/>
                  </a:ext>
                </a:extLst>
              </p:cNvPr>
              <p:cNvSpPr>
                <a:spLocks noGrp="1" noRot="1" noChangeAspect="1" noMove="1" noResize="1" noEditPoints="1" noAdjustHandles="1" noChangeArrowheads="1" noChangeShapeType="1" noTextEdit="1"/>
              </p:cNvSpPr>
              <p:nvPr>
                <p:ph type="title"/>
              </p:nvPr>
            </p:nvSpPr>
            <p:spPr>
              <a:blipFill>
                <a:blip r:embed="rId2"/>
                <a:stretch>
                  <a:fillRect l="-2111" t="-1229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CB23827-3A9D-4C8D-BA7F-2858F229BCF9}"/>
                  </a:ext>
                </a:extLst>
              </p:cNvPr>
              <p:cNvSpPr>
                <a:spLocks noGrp="1"/>
              </p:cNvSpPr>
              <p:nvPr>
                <p:ph idx="1"/>
              </p:nvPr>
            </p:nvSpPr>
            <p:spPr>
              <a:xfrm>
                <a:off x="695400" y="1340768"/>
                <a:ext cx="10801200" cy="4824536"/>
              </a:xfrm>
            </p:spPr>
            <p:txBody>
              <a:bodyPr>
                <a:normAutofit fontScale="70000" lnSpcReduction="20000"/>
              </a:bodyPr>
              <a:lstStyle/>
              <a:p>
                <a:pPr marL="0" indent="0">
                  <a:buNone/>
                </a:pPr>
                <a14:m>
                  <m:oMathPara xmlns:m="http://schemas.openxmlformats.org/officeDocument/2006/math">
                    <m:oMathParaPr>
                      <m:jc m:val="centerGroup"/>
                    </m:oMathParaPr>
                    <m:oMath xmlns:m="http://schemas.openxmlformats.org/officeDocument/2006/math">
                      <m:sSub>
                        <m:sSubPr>
                          <m:ctrlPr>
                            <a:rPr lang="zh-CN" altLang="zh-CN" i="1" smtClean="0">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𝑐</m:t>
                          </m:r>
                        </m:sub>
                      </m:sSub>
                      <m:r>
                        <a:rPr lang="en-US" altLang="zh-CN" i="1">
                          <a:latin typeface="Cambria Math" panose="02040503050406030204" pitchFamily="18" charset="0"/>
                        </a:rPr>
                        <m:t>=</m:t>
                      </m:r>
                      <m:r>
                        <a:rPr lang="en-US" altLang="zh-CN" i="1">
                          <a:latin typeface="Cambria Math" panose="02040503050406030204" pitchFamily="18" charset="0"/>
                        </a:rPr>
                        <m:t>𝑆</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1</m:t>
                              </m:r>
                            </m:sub>
                          </m:sSub>
                          <m:r>
                            <a:rPr lang="zh-CN" altLang="zh-CN">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oMath>
                  </m:oMathPara>
                </a14:m>
                <a:endParaRPr lang="zh-CN" altLang="zh-CN" dirty="0"/>
              </a:p>
              <a:p>
                <a:pPr marL="0" indent="0" algn="ctr">
                  <a:buNone/>
                </a:pPr>
                <a14:m>
                  <m:oMath xmlns:m="http://schemas.openxmlformats.org/officeDocument/2006/math">
                    <m:r>
                      <a:rPr lang="zh-CN" altLang="en-US"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2</m:t>
                            </m:r>
                          </m:sub>
                        </m:sSub>
                        <m:r>
                          <a:rPr lang="zh-CN" altLang="zh-CN">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1</m:t>
                        </m:r>
                      </m:sub>
                    </m:sSub>
                    <m:r>
                      <a:rPr lang="en-US" altLang="zh-CN" i="1">
                        <a:latin typeface="Cambria Math" panose="02040503050406030204" pitchFamily="18" charset="0"/>
                      </a:rPr>
                      <m:t>𝑁</m:t>
                    </m:r>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oMath>
                </a14:m>
                <a:r>
                  <a:rPr lang="en-US" altLang="zh-CN" dirty="0"/>
                  <a:t>    </a:t>
                </a:r>
                <a:endParaRPr lang="zh-CN" altLang="zh-CN" dirty="0"/>
              </a:p>
              <a:p>
                <a:pPr marL="0" indent="0">
                  <a:buNone/>
                </a:pPr>
                <a:r>
                  <a:rPr lang="en-US" altLang="zh-CN" dirty="0"/>
                  <a:t>      </a:t>
                </a:r>
                <a:r>
                  <a:rPr lang="zh-CN" altLang="zh-CN" dirty="0"/>
                  <a:t>其中，</a:t>
                </a:r>
              </a:p>
              <a:p>
                <a:pPr marL="0" indent="0">
                  <a:buNone/>
                </a:pPr>
                <a14:m>
                  <m:oMathPara xmlns:m="http://schemas.openxmlformats.org/officeDocument/2006/math">
                    <m:oMathParaPr>
                      <m:jc m:val="centerGroup"/>
                    </m:oMathParaPr>
                    <m:oMath xmlns:m="http://schemas.openxmlformats.org/officeDocument/2006/math">
                      <m:sSub>
                        <m:sSubPr>
                          <m:ctrlPr>
                            <a:rPr lang="zh-CN" altLang="zh-CN" i="1" smtClean="0">
                              <a:latin typeface="Cambria Math" panose="02040503050406030204" pitchFamily="18" charset="0"/>
                            </a:rPr>
                          </m:ctrlPr>
                        </m:sSubPr>
                        <m:e>
                          <m:r>
                            <a:rPr lang="en-US" altLang="zh-CN" i="1">
                              <a:latin typeface="Cambria Math" panose="02040503050406030204" pitchFamily="18" charset="0"/>
                            </a:rPr>
                            <m:t>𝑒</m:t>
                          </m:r>
                        </m:e>
                        <m:sub>
                          <m:r>
                            <a:rPr lang="en-US" altLang="zh-CN">
                              <a:latin typeface="Cambria Math" panose="02040503050406030204" pitchFamily="18" charset="0"/>
                            </a:rPr>
                            <m:t>1</m:t>
                          </m:r>
                        </m:sub>
                      </m:sSub>
                      <m:r>
                        <a:rPr lang="en-US" altLang="zh-CN" smtClean="0">
                          <a:latin typeface="Cambria Math" panose="02040503050406030204" pitchFamily="18" charset="0"/>
                        </a:rPr>
                        <m:t>=</m:t>
                      </m:r>
                      <m:f>
                        <m:fPr>
                          <m:ctrlPr>
                            <a:rPr lang="zh-CN" altLang="zh-CN" i="1" smtClean="0">
                              <a:latin typeface="Cambria Math" panose="02040503050406030204" pitchFamily="18" charset="0"/>
                            </a:rPr>
                          </m:ctrlPr>
                        </m:fPr>
                        <m:num>
                          <m:r>
                            <m:rPr>
                              <m:sty m:val="p"/>
                            </m:rPr>
                            <a:rPr lang="en-US" altLang="zh-CN" i="1">
                              <a:latin typeface="Cambria Math" panose="02040503050406030204" pitchFamily="18" charset="0"/>
                            </a:rPr>
                            <m:t>ln</m:t>
                          </m:r>
                          <m:r>
                            <a:rPr lang="en-US" altLang="zh-CN">
                              <a:latin typeface="Cambria Math" panose="02040503050406030204" pitchFamily="18" charset="0"/>
                            </a:rPr>
                            <m:t>(</m:t>
                          </m:r>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𝑆</m:t>
                              </m:r>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𝑆</m:t>
                                  </m:r>
                                </m:e>
                                <m:sup>
                                  <m:r>
                                    <a:rPr lang="en-US" altLang="zh-CN" i="1">
                                      <a:latin typeface="Cambria Math" panose="02040503050406030204" pitchFamily="18" charset="0"/>
                                    </a:rPr>
                                    <m:t>∗</m:t>
                                  </m:r>
                                </m:sup>
                              </m:sSup>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num>
                                <m:den>
                                  <m:r>
                                    <a:rPr lang="en-US" altLang="zh-CN" i="1">
                                      <a:latin typeface="Cambria Math" panose="02040503050406030204" pitchFamily="18" charset="0"/>
                                    </a:rPr>
                                    <m:t>2</m:t>
                                  </m:r>
                                </m:den>
                              </m:f>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r>
                                <a:rPr lang="en-US" altLang="zh-CN" i="1">
                                  <a:latin typeface="Cambria Math" panose="02040503050406030204" pitchFamily="18" charset="0"/>
                                </a:rPr>
                                <m:t>)</m:t>
                              </m:r>
                            </m:den>
                          </m:f>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1</m:t>
                          </m:r>
                        </m:sub>
                      </m:sSub>
                      <m:r>
                        <a:rPr lang="en-US" altLang="zh-CN" i="1">
                          <a:latin typeface="Cambria Math" panose="02040503050406030204" pitchFamily="18" charset="0"/>
                        </a:rPr>
                        <m:t>−</m:t>
                      </m:r>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rad>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a:latin typeface="Cambria Math" panose="02040503050406030204" pitchFamily="18" charset="0"/>
                            </a:rPr>
                            <m:t>1</m:t>
                          </m:r>
                        </m:sub>
                      </m:sSub>
                      <m:r>
                        <a:rPr lang="en-US" altLang="zh-CN">
                          <a:latin typeface="Cambria Math" panose="02040503050406030204" pitchFamily="18" charset="0"/>
                        </a:rPr>
                        <m:t>=</m:t>
                      </m:r>
                      <m:f>
                        <m:fPr>
                          <m:ctrlPr>
                            <a:rPr lang="zh-CN" altLang="zh-CN" i="1">
                              <a:latin typeface="Cambria Math" panose="02040503050406030204" pitchFamily="18" charset="0"/>
                            </a:rPr>
                          </m:ctrlPr>
                        </m:fPr>
                        <m:num>
                          <m:r>
                            <m:rPr>
                              <m:sty m:val="p"/>
                            </m:rPr>
                            <a:rPr lang="en-US" altLang="zh-CN">
                              <a:latin typeface="Cambria Math" panose="02040503050406030204" pitchFamily="18" charset="0"/>
                            </a:rPr>
                            <m:t>ln</m:t>
                          </m:r>
                          <m:r>
                            <a:rPr lang="en-US" altLang="zh-CN">
                              <a:latin typeface="Cambria Math" panose="02040503050406030204" pitchFamily="18" charset="0"/>
                            </a:rPr>
                            <m:t>(</m:t>
                          </m:r>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𝑆</m:t>
                              </m:r>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2</m:t>
                                  </m:r>
                                </m:sub>
                              </m:sSub>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num>
                                <m:den>
                                  <m:r>
                                    <a:rPr lang="en-US" altLang="zh-CN" i="1">
                                      <a:latin typeface="Cambria Math" panose="02040503050406030204" pitchFamily="18" charset="0"/>
                                    </a:rPr>
                                    <m:t>2</m:t>
                                  </m:r>
                                </m:den>
                              </m:f>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r>
                                <a:rPr lang="en-US" altLang="zh-CN" i="1">
                                  <a:latin typeface="Cambria Math" panose="02040503050406030204" pitchFamily="18" charset="0"/>
                                </a:rPr>
                                <m:t>)</m:t>
                              </m:r>
                            </m:den>
                          </m:f>
                        </m:num>
                        <m:den>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rad>
                        </m:den>
                      </m:f>
                    </m:oMath>
                  </m:oMathPara>
                </a14:m>
                <a:endParaRPr lang="zh-CN"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1</m:t>
                          </m:r>
                        </m:sub>
                      </m:sSub>
                      <m:r>
                        <a:rPr lang="en-US" altLang="zh-CN" i="1">
                          <a:latin typeface="Cambria Math" panose="02040503050406030204" pitchFamily="18" charset="0"/>
                        </a:rPr>
                        <m:t>−</m:t>
                      </m:r>
                      <m:r>
                        <a:rPr lang="en-US" altLang="zh-CN" i="1">
                          <a:latin typeface="Cambria Math" panose="02040503050406030204" pitchFamily="18" charset="0"/>
                        </a:rPr>
                        <m:t>𝜎</m:t>
                      </m:r>
                      <m:rad>
                        <m:radPr>
                          <m:degHide m:val="on"/>
                          <m:ctrlPr>
                            <a:rPr lang="zh-CN" altLang="zh-CN" i="1">
                              <a:latin typeface="Cambria Math" panose="02040503050406030204" pitchFamily="18" charset="0"/>
                            </a:rPr>
                          </m:ctrlPr>
                        </m:radPr>
                        <m:deg/>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rad>
                    </m:oMath>
                  </m:oMathPara>
                </a14:m>
                <a:endParaRPr lang="zh-CN" altLang="zh-CN" dirty="0"/>
              </a:p>
              <a:p>
                <a:pPr marL="0" indent="0">
                  <a:buNone/>
                </a:pPr>
                <a14:m>
                  <m:oMath xmlns:m="http://schemas.openxmlformats.org/officeDocument/2006/math">
                    <m:r>
                      <m:rPr>
                        <m:sty m:val="p"/>
                      </m:rPr>
                      <a:rPr lang="en-US" altLang="zh-CN">
                        <a:latin typeface="Cambria Math" panose="02040503050406030204" pitchFamily="18" charset="0"/>
                      </a:rPr>
                      <m:t>M</m:t>
                    </m:r>
                    <m:r>
                      <a:rPr lang="en-US" altLang="zh-CN">
                        <a:latin typeface="Cambria Math" panose="02040503050406030204" pitchFamily="18" charset="0"/>
                      </a:rPr>
                      <m:t>(</m:t>
                    </m:r>
                    <m:r>
                      <m:rPr>
                        <m:sty m:val="p"/>
                      </m:rPr>
                      <a:rPr lang="en-US" altLang="zh-CN">
                        <a:latin typeface="Cambria Math" panose="02040503050406030204" pitchFamily="18" charset="0"/>
                      </a:rPr>
                      <m:t>a</m:t>
                    </m:r>
                    <m:r>
                      <a:rPr lang="en-US" altLang="zh-CN">
                        <a:latin typeface="Cambria Math" panose="02040503050406030204" pitchFamily="18" charset="0"/>
                      </a:rPr>
                      <m:t>,</m:t>
                    </m:r>
                    <m:r>
                      <m:rPr>
                        <m:sty m:val="p"/>
                      </m:rPr>
                      <a:rPr lang="en-US" altLang="zh-CN">
                        <a:latin typeface="Cambria Math" panose="02040503050406030204" pitchFamily="18" charset="0"/>
                      </a:rPr>
                      <m:t>b</m:t>
                    </m:r>
                    <m:r>
                      <a:rPr lang="en-US" altLang="zh-CN">
                        <a:latin typeface="Cambria Math" panose="02040503050406030204" pitchFamily="18" charset="0"/>
                      </a:rPr>
                      <m:t>:</m:t>
                    </m:r>
                    <m:r>
                      <m:rPr>
                        <m:sty m:val="p"/>
                      </m:rPr>
                      <a:rPr lang="en-US" altLang="zh-CN">
                        <a:latin typeface="Cambria Math" panose="02040503050406030204" pitchFamily="18" charset="0"/>
                      </a:rPr>
                      <m:t>ρ</m:t>
                    </m:r>
                    <m:r>
                      <a:rPr lang="en-US" altLang="zh-CN">
                        <a:latin typeface="Cambria Math" panose="02040503050406030204" pitchFamily="18" charset="0"/>
                      </a:rPr>
                      <m:t>)</m:t>
                    </m:r>
                  </m:oMath>
                </a14:m>
                <a:r>
                  <a:rPr lang="zh-CN" altLang="zh-CN" dirty="0"/>
                  <a:t>表示第一个变量小于</a:t>
                </a:r>
                <a:r>
                  <a:rPr lang="en-US" altLang="zh-CN" dirty="0"/>
                  <a:t>a</a:t>
                </a:r>
                <a:r>
                  <a:rPr lang="zh-CN" altLang="zh-CN" dirty="0"/>
                  <a:t>、第二个变量小于</a:t>
                </a:r>
                <a:r>
                  <a:rPr lang="en-US" altLang="zh-CN" dirty="0"/>
                  <a:t>b</a:t>
                </a:r>
                <a:r>
                  <a:rPr lang="zh-CN" altLang="zh-CN" dirty="0"/>
                  <a:t>、两个变量的相关系数等于</a:t>
                </a:r>
                <a14:m>
                  <m:oMath xmlns:m="http://schemas.openxmlformats.org/officeDocument/2006/math">
                    <m:r>
                      <m:rPr>
                        <m:sty m:val="p"/>
                      </m:rPr>
                      <a:rPr lang="en-US" altLang="zh-CN">
                        <a:latin typeface="Cambria Math" panose="02040503050406030204" pitchFamily="18" charset="0"/>
                      </a:rPr>
                      <m:t>ρ</m:t>
                    </m:r>
                  </m:oMath>
                </a14:m>
                <a:r>
                  <a:rPr lang="zh-CN" altLang="zh-CN" dirty="0"/>
                  <a:t>的双变量标准正态分布累积概率分布函数，</a:t>
                </a:r>
                <a14:m>
                  <m:oMath xmlns:m="http://schemas.openxmlformats.org/officeDocument/2006/math">
                    <m:sSup>
                      <m:sSupPr>
                        <m:ctrlPr>
                          <a:rPr lang="zh-CN" altLang="zh-CN" i="1">
                            <a:latin typeface="Cambria Math" panose="02040503050406030204" pitchFamily="18" charset="0"/>
                          </a:rPr>
                        </m:ctrlPr>
                      </m:sSupPr>
                      <m:e>
                        <m:r>
                          <a:rPr lang="en-US" altLang="zh-CN" i="1">
                            <a:latin typeface="Cambria Math" panose="02040503050406030204" pitchFamily="18" charset="0"/>
                          </a:rPr>
                          <m:t>𝑆</m:t>
                        </m:r>
                      </m:e>
                      <m:sup>
                        <m:r>
                          <a:rPr lang="zh-CN" altLang="en-US" i="1">
                            <a:latin typeface="Cambria Math" panose="02040503050406030204" pitchFamily="18" charset="0"/>
                          </a:rPr>
                          <m:t>∗</m:t>
                        </m:r>
                      </m:sup>
                    </m:sSup>
                  </m:oMath>
                </a14:m>
                <a:r>
                  <a:rPr lang="zh-CN" altLang="zh-CN" dirty="0"/>
                  <a:t>表示</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oMath>
                </a14:m>
                <a:r>
                  <a:rPr lang="zh-CN" altLang="zh-CN" dirty="0"/>
                  <a:t>时刻让第二个期权价格等于</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1</m:t>
                        </m:r>
                      </m:sub>
                    </m:sSub>
                  </m:oMath>
                </a14:m>
                <a:r>
                  <a:rPr lang="zh-CN" altLang="zh-CN" dirty="0"/>
                  <a:t>的标的资产价格。</a:t>
                </a:r>
              </a:p>
              <a:p>
                <a:endParaRPr lang="zh-CN" altLang="en-US" dirty="0"/>
              </a:p>
            </p:txBody>
          </p:sp>
        </mc:Choice>
        <mc:Fallback xmlns="">
          <p:sp>
            <p:nvSpPr>
              <p:cNvPr id="3" name="内容占位符 2">
                <a:extLst>
                  <a:ext uri="{FF2B5EF4-FFF2-40B4-BE49-F238E27FC236}">
                    <a16:creationId xmlns:a16="http://schemas.microsoft.com/office/drawing/2014/main" id="{4CB23827-3A9D-4C8D-BA7F-2858F229BCF9}"/>
                  </a:ext>
                </a:extLst>
              </p:cNvPr>
              <p:cNvSpPr>
                <a:spLocks noGrp="1" noRot="1" noChangeAspect="1" noMove="1" noResize="1" noEditPoints="1" noAdjustHandles="1" noChangeArrowheads="1" noChangeShapeType="1" noTextEdit="1"/>
              </p:cNvSpPr>
              <p:nvPr>
                <p:ph idx="1"/>
              </p:nvPr>
            </p:nvSpPr>
            <p:spPr>
              <a:xfrm>
                <a:off x="695400" y="1340768"/>
                <a:ext cx="10801200" cy="4824536"/>
              </a:xfrm>
              <a:blipFill>
                <a:blip r:embed="rId3"/>
                <a:stretch>
                  <a:fillRect l="-677"/>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FB606BF2-C9CB-45E1-84B1-DCBAE6DCAB92}"/>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8295656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45BB65-EC5E-43A3-8453-EA9435FF95F1}"/>
              </a:ext>
            </a:extLst>
          </p:cNvPr>
          <p:cNvSpPr>
            <a:spLocks noGrp="1"/>
          </p:cNvSpPr>
          <p:nvPr>
            <p:ph type="title"/>
          </p:nvPr>
        </p:nvSpPr>
        <p:spPr/>
        <p:txBody>
          <a:bodyPr/>
          <a:lstStyle/>
          <a:p>
            <a:r>
              <a:rPr lang="zh-CN" altLang="en-US" dirty="0"/>
              <a:t>其他复式期权价格</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E22121B-DF4C-43EE-B215-FD3D23C291ED}"/>
                  </a:ext>
                </a:extLst>
              </p:cNvPr>
              <p:cNvSpPr>
                <a:spLocks noGrp="1"/>
              </p:cNvSpPr>
              <p:nvPr>
                <p:ph idx="1"/>
              </p:nvPr>
            </p:nvSpPr>
            <p:spPr>
              <a:xfrm>
                <a:off x="1981200" y="1885952"/>
                <a:ext cx="8229600" cy="3569495"/>
              </a:xfrm>
            </p:spPr>
            <p:txBody>
              <a:bodyPr>
                <a:normAutofit fontScale="70000" lnSpcReduction="20000"/>
              </a:bodyPr>
              <a:lstStyle/>
              <a:p>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𝑝</m:t>
                        </m:r>
                      </m:e>
                      <m:sub>
                        <m:r>
                          <a:rPr lang="en-US" altLang="zh-CN" i="1">
                            <a:latin typeface="Cambria Math" panose="02040503050406030204" pitchFamily="18" charset="0"/>
                          </a:rPr>
                          <m:t>𝑐</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2</m:t>
                            </m:r>
                          </m:sub>
                        </m:sSub>
                        <m:r>
                          <a:rPr lang="zh-CN" altLang="zh-CN">
                            <a:latin typeface="Cambria Math" panose="02040503050406030204" pitchFamily="18" charset="0"/>
                          </a:rPr>
                          <m:t>：</m:t>
                        </m:r>
                        <m:r>
                          <a:rPr lang="en-US" altLang="zh-CN" i="1">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oMath>
                </a14:m>
                <a:endParaRPr lang="zh-CN" altLang="zh-CN" dirty="0"/>
              </a:p>
              <a:p>
                <a:pPr marL="0" indent="0">
                  <a:buNone/>
                </a:pPr>
                <a:r>
                  <a:rPr lang="en-US" altLang="zh-CN" dirty="0"/>
                  <a:t>             </a:t>
                </a:r>
                <a14:m>
                  <m:oMath xmlns:m="http://schemas.openxmlformats.org/officeDocument/2006/math">
                    <m:r>
                      <a:rPr lang="en-US" altLang="zh-CN" i="1">
                        <a:latin typeface="Cambria Math" panose="02040503050406030204" pitchFamily="18" charset="0"/>
                      </a:rPr>
                      <m:t>−</m:t>
                    </m:r>
                    <m:r>
                      <a:rPr lang="en-US" altLang="zh-CN" i="1">
                        <a:latin typeface="Cambria Math" panose="02040503050406030204" pitchFamily="18" charset="0"/>
                      </a:rPr>
                      <m:t>𝑆</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1</m:t>
                            </m:r>
                          </m:sub>
                        </m:sSub>
                        <m:r>
                          <a:rPr lang="zh-CN" altLang="zh-CN">
                            <a:latin typeface="Cambria Math" panose="02040503050406030204" pitchFamily="18" charset="0"/>
                          </a:rPr>
                          <m:t>：</m:t>
                        </m:r>
                        <m:r>
                          <a:rPr lang="en-US" altLang="zh-CN" i="1">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1</m:t>
                        </m:r>
                      </m:sub>
                    </m:sSub>
                    <m:r>
                      <a:rPr lang="en-US" altLang="zh-CN" i="1">
                        <a:latin typeface="Cambria Math" panose="02040503050406030204" pitchFamily="18" charset="0"/>
                      </a:rPr>
                      <m:t>𝑁</m:t>
                    </m:r>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oMath>
                </a14:m>
                <a:r>
                  <a:rPr lang="en-US" altLang="zh-CN" dirty="0"/>
                  <a:t>    </a:t>
                </a:r>
                <a:endParaRPr lang="zh-CN" altLang="zh-CN" dirty="0"/>
              </a:p>
              <a:p>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𝑝</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r>
                          <a:rPr lang="zh-CN" altLang="en-US"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2</m:t>
                            </m:r>
                          </m:sub>
                        </m:sSub>
                        <m:r>
                          <a:rPr lang="zh-CN" altLang="zh-CN">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oMath>
                </a14:m>
                <a:endParaRPr lang="zh-CN" altLang="zh-CN" dirty="0"/>
              </a:p>
              <a:p>
                <a:pPr marL="0" indent="0">
                  <a:buNone/>
                </a:pPr>
                <a:r>
                  <a:rPr lang="en-US" altLang="zh-CN" dirty="0"/>
                  <a:t>             </a:t>
                </a:r>
                <a14:m>
                  <m:oMath xmlns:m="http://schemas.openxmlformats.org/officeDocument/2006/math">
                    <m:r>
                      <a:rPr lang="en-US" altLang="zh-CN" i="1">
                        <a:latin typeface="Cambria Math" panose="02040503050406030204" pitchFamily="18" charset="0"/>
                      </a:rPr>
                      <m:t>−</m:t>
                    </m:r>
                    <m:r>
                      <a:rPr lang="en-US" altLang="zh-CN" i="1">
                        <a:latin typeface="Cambria Math" panose="02040503050406030204" pitchFamily="18" charset="0"/>
                      </a:rPr>
                      <m:t>𝑆</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zh-CN" altLang="en-US" i="1">
                                <a:latin typeface="Cambria Math" panose="02040503050406030204" pitchFamily="18" charset="0"/>
                              </a:rPr>
                              <m:t>−</m:t>
                            </m:r>
                            <m:r>
                              <a:rPr lang="en-US" altLang="zh-CN" i="1">
                                <a:latin typeface="Cambria Math" panose="02040503050406030204" pitchFamily="18" charset="0"/>
                              </a:rPr>
                              <m:t>𝑑</m:t>
                            </m:r>
                          </m:e>
                          <m:sub>
                            <m:r>
                              <a:rPr lang="en-US" altLang="zh-CN" i="1">
                                <a:latin typeface="Cambria Math" panose="02040503050406030204" pitchFamily="18" charset="0"/>
                              </a:rPr>
                              <m:t>1</m:t>
                            </m:r>
                          </m:sub>
                        </m:sSub>
                        <m:r>
                          <a:rPr lang="zh-CN" altLang="zh-CN">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r>
                      <a:rPr lang="zh-CN" altLang="en-US"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1</m:t>
                        </m:r>
                      </m:sub>
                    </m:sSub>
                    <m:r>
                      <a:rPr lang="en-US" altLang="zh-CN" i="1">
                        <a:latin typeface="Cambria Math" panose="02040503050406030204" pitchFamily="18" charset="0"/>
                      </a:rPr>
                      <m:t>𝑁</m:t>
                    </m:r>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oMath>
                </a14:m>
                <a:r>
                  <a:rPr lang="en-US" altLang="zh-CN" dirty="0"/>
                  <a:t>    </a:t>
                </a:r>
                <a:endParaRPr lang="zh-CN" altLang="zh-CN" dirty="0"/>
              </a:p>
              <a:p>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𝑝</m:t>
                        </m:r>
                      </m:e>
                      <m:sub>
                        <m:r>
                          <a:rPr lang="en-US" altLang="zh-CN" i="1">
                            <a:latin typeface="Cambria Math" panose="02040503050406030204" pitchFamily="18" charset="0"/>
                          </a:rPr>
                          <m:t>𝑝</m:t>
                        </m:r>
                      </m:sub>
                    </m:sSub>
                    <m:r>
                      <a:rPr lang="en-US" altLang="zh-CN" i="1">
                        <a:latin typeface="Cambria Math" panose="02040503050406030204" pitchFamily="18" charset="0"/>
                      </a:rPr>
                      <m:t>=</m:t>
                    </m:r>
                    <m:r>
                      <a:rPr lang="en-US" altLang="zh-CN" i="1">
                        <a:latin typeface="Cambria Math" panose="02040503050406030204" pitchFamily="18" charset="0"/>
                      </a:rPr>
                      <m:t>𝑆</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𝑞</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zh-CN" altLang="en-US" i="1">
                                <a:latin typeface="Cambria Math" panose="02040503050406030204" pitchFamily="18" charset="0"/>
                              </a:rPr>
                              <m:t>−</m:t>
                            </m:r>
                            <m:r>
                              <a:rPr lang="en-US" altLang="zh-CN" i="1">
                                <a:latin typeface="Cambria Math" panose="02040503050406030204" pitchFamily="18" charset="0"/>
                              </a:rPr>
                              <m:t>𝑑</m:t>
                            </m:r>
                          </m:e>
                          <m:sub>
                            <m:r>
                              <a:rPr lang="en-US" altLang="zh-CN" i="1">
                                <a:latin typeface="Cambria Math" panose="02040503050406030204" pitchFamily="18" charset="0"/>
                              </a:rPr>
                              <m:t>1</m:t>
                            </m:r>
                          </m:sub>
                        </m:sSub>
                        <m:r>
                          <a:rPr lang="zh-CN" altLang="zh-CN">
                            <a:latin typeface="Cambria Math" panose="02040503050406030204" pitchFamily="18" charset="0"/>
                          </a:rPr>
                          <m:t>：</m:t>
                        </m:r>
                        <m:r>
                          <a:rPr lang="zh-CN" altLang="en-US" i="1">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oMath>
                </a14:m>
                <a:endParaRPr lang="zh-CN" altLang="zh-CN" dirty="0"/>
              </a:p>
              <a:p>
                <a:pPr marL="0" indent="0">
                  <a:buNone/>
                </a:pPr>
                <a:r>
                  <a:rPr lang="zh-CN" altLang="en-US" dirty="0"/>
                  <a:t>             </a:t>
                </a:r>
                <a14:m>
                  <m:oMath xmlns:m="http://schemas.openxmlformats.org/officeDocument/2006/math">
                    <m:r>
                      <a:rPr lang="zh-CN" altLang="en-US"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r>
                      <a:rPr lang="en-US" altLang="zh-CN" i="1">
                        <a:latin typeface="Cambria Math" panose="02040503050406030204" pitchFamily="18" charset="0"/>
                      </a:rPr>
                      <m:t>𝑀</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zh-CN" altLang="en-US" i="1">
                                <a:latin typeface="Cambria Math" panose="02040503050406030204" pitchFamily="18" charset="0"/>
                              </a:rPr>
                              <m:t>−</m:t>
                            </m:r>
                            <m:r>
                              <a:rPr lang="en-US" altLang="zh-CN" i="1">
                                <a:latin typeface="Cambria Math" panose="02040503050406030204" pitchFamily="18" charset="0"/>
                              </a:rPr>
                              <m:t>𝑑</m:t>
                            </m:r>
                          </m:e>
                          <m:sub>
                            <m:r>
                              <a:rPr lang="en-US" altLang="zh-CN" i="1">
                                <a:latin typeface="Cambria Math" panose="02040503050406030204" pitchFamily="18" charset="0"/>
                              </a:rPr>
                              <m:t>2</m:t>
                            </m:r>
                          </m:sub>
                        </m:sSub>
                        <m:r>
                          <a:rPr lang="zh-CN" altLang="zh-CN">
                            <a:latin typeface="Cambria Math" panose="02040503050406030204" pitchFamily="18" charset="0"/>
                          </a:rPr>
                          <m:t>：</m:t>
                        </m:r>
                        <m:r>
                          <a:rPr lang="zh-CN" altLang="en-US" i="1">
                            <a:latin typeface="Cambria Math" panose="02040503050406030204" pitchFamily="18" charset="0"/>
                          </a:rPr>
                          <m:t>−</m:t>
                        </m:r>
                        <m:rad>
                          <m:radPr>
                            <m:degHide m:val="on"/>
                            <m:ctrlPr>
                              <a:rPr lang="zh-CN" altLang="zh-CN" i="1">
                                <a:latin typeface="Cambria Math" panose="02040503050406030204" pitchFamily="18" charset="0"/>
                              </a:rPr>
                            </m:ctrlPr>
                          </m:radPr>
                          <m:deg/>
                          <m:e>
                            <m:f>
                              <m:fPr>
                                <m:type m:val="lin"/>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2</m:t>
                                    </m:r>
                                  </m:sub>
                                </m:sSub>
                              </m:den>
                            </m:f>
                          </m:e>
                        </m:rad>
                      </m:e>
                    </m:d>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0</m:t>
                                </m:r>
                              </m:sub>
                            </m:sSub>
                          </m:e>
                        </m:d>
                      </m:sup>
                    </m:sSup>
                    <m:sSub>
                      <m:sSubPr>
                        <m:ctrlPr>
                          <a:rPr lang="zh-CN" altLang="zh-CN" i="1">
                            <a:latin typeface="Cambria Math" panose="02040503050406030204" pitchFamily="18" charset="0"/>
                          </a:rPr>
                        </m:ctrlPr>
                      </m:sSubPr>
                      <m:e>
                        <m:r>
                          <a:rPr lang="en-US" altLang="zh-CN" i="1">
                            <a:latin typeface="Cambria Math" panose="02040503050406030204" pitchFamily="18" charset="0"/>
                          </a:rPr>
                          <m:t>𝐾</m:t>
                        </m:r>
                      </m:e>
                      <m:sub>
                        <m:r>
                          <a:rPr lang="en-US" altLang="zh-CN" i="1">
                            <a:latin typeface="Cambria Math" panose="02040503050406030204" pitchFamily="18" charset="0"/>
                          </a:rPr>
                          <m:t>1</m:t>
                        </m:r>
                      </m:sub>
                    </m:sSub>
                    <m:r>
                      <a:rPr lang="en-US" altLang="zh-CN" i="1">
                        <a:latin typeface="Cambria Math" panose="02040503050406030204" pitchFamily="18" charset="0"/>
                      </a:rPr>
                      <m:t>𝑁</m:t>
                    </m:r>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𝑒</m:t>
                        </m:r>
                      </m:e>
                      <m:sub>
                        <m:r>
                          <a:rPr lang="en-US" altLang="zh-CN" i="1">
                            <a:latin typeface="Cambria Math" panose="02040503050406030204" pitchFamily="18" charset="0"/>
                          </a:rPr>
                          <m:t>2</m:t>
                        </m:r>
                      </m:sub>
                    </m:sSub>
                    <m:r>
                      <a:rPr lang="en-US" altLang="zh-CN" i="1">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CE22121B-DF4C-43EE-B215-FD3D23C291ED}"/>
                  </a:ext>
                </a:extLst>
              </p:cNvPr>
              <p:cNvSpPr>
                <a:spLocks noGrp="1" noRot="1" noChangeAspect="1" noMove="1" noResize="1" noEditPoints="1" noAdjustHandles="1" noChangeArrowheads="1" noChangeShapeType="1" noTextEdit="1"/>
              </p:cNvSpPr>
              <p:nvPr>
                <p:ph idx="1"/>
              </p:nvPr>
            </p:nvSpPr>
            <p:spPr>
              <a:xfrm>
                <a:off x="1981200" y="1885952"/>
                <a:ext cx="8229600" cy="3569495"/>
              </a:xfrm>
              <a:blipFill>
                <a:blip r:embed="rId2"/>
                <a:stretch>
                  <a:fillRect/>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36E1288D-8AE8-4722-B314-42642B439B89}"/>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3540891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56963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2" name="Picture 2"/>
          <p:cNvPicPr>
            <a:picLocks noGrp="1" noChangeAspect="1" noChangeArrowheads="1"/>
          </p:cNvPicPr>
          <p:nvPr>
            <p:ph idx="4294967295"/>
          </p:nvPr>
        </p:nvPicPr>
        <p:blipFill>
          <a:blip r:embed="rId3" cstate="print"/>
          <a:srcRect/>
          <a:stretch>
            <a:fillRect/>
          </a:stretch>
        </p:blipFill>
        <p:spPr>
          <a:xfrm>
            <a:off x="2238375" y="0"/>
            <a:ext cx="7786688" cy="6858000"/>
          </a:xfrm>
        </p:spPr>
      </p:pic>
      <p:sp>
        <p:nvSpPr>
          <p:cNvPr id="284675" name="TextBox 2"/>
          <p:cNvSpPr txBox="1">
            <a:spLocks noChangeArrowheads="1"/>
          </p:cNvSpPr>
          <p:nvPr/>
        </p:nvSpPr>
        <p:spPr bwMode="auto">
          <a:xfrm>
            <a:off x="3667125" y="4000500"/>
            <a:ext cx="4857750" cy="369888"/>
          </a:xfrm>
          <a:prstGeom prst="rect">
            <a:avLst/>
          </a:prstGeom>
          <a:noFill/>
          <a:ln w="9525">
            <a:noFill/>
            <a:miter lim="800000"/>
            <a:headEnd/>
            <a:tailEnd/>
          </a:ln>
        </p:spPr>
        <p:txBody>
          <a:bodyPr>
            <a:spAutoFit/>
          </a:bodyPr>
          <a:lstStyle/>
          <a:p>
            <a:endParaRPr lang="zh-CN" altLang="en-US">
              <a:ea typeface="华文细黑" pitchFamily="2" charset="-122"/>
            </a:endParaRPr>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xit" presetSubtype="0" fill="hold" nodeType="clickEffect">
                                  <p:stCondLst>
                                    <p:cond delay="0"/>
                                  </p:stCondLst>
                                  <p:childTnLst>
                                    <p:animEffect transition="out" filter="fade">
                                      <p:cBhvr>
                                        <p:cTn id="6" dur="2000"/>
                                        <p:tgtEl>
                                          <p:spTgt spid="455682"/>
                                        </p:tgtEl>
                                      </p:cBhvr>
                                    </p:animEffect>
                                    <p:anim calcmode="lin" valueType="num">
                                      <p:cBhvr>
                                        <p:cTn id="7" dur="2000"/>
                                        <p:tgtEl>
                                          <p:spTgt spid="45568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55682"/>
                                        </p:tgtEl>
                                        <p:attrNameLst>
                                          <p:attrName>ppt_h</p:attrName>
                                        </p:attrNameLst>
                                      </p:cBhvr>
                                      <p:tavLst>
                                        <p:tav tm="0">
                                          <p:val>
                                            <p:strVal val="ppt_h"/>
                                          </p:val>
                                        </p:tav>
                                        <p:tav tm="100000">
                                          <p:val>
                                            <p:strVal val="ppt_h"/>
                                          </p:val>
                                        </p:tav>
                                      </p:tavLst>
                                    </p:anim>
                                    <p:set>
                                      <p:cBhvr>
                                        <p:cTn id="9" dur="1" fill="hold">
                                          <p:stCondLst>
                                            <p:cond delay="1999"/>
                                          </p:stCondLst>
                                        </p:cTn>
                                        <p:tgtEl>
                                          <p:spTgt spid="4556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en-US" dirty="0">
                <a:ea typeface="宋体" pitchFamily="2" charset="-122"/>
              </a:rPr>
              <a:t>亚式期权</a:t>
            </a:r>
            <a:endParaRPr lang="en-US" altLang="zh-CN" dirty="0">
              <a:ea typeface="宋体" pitchFamily="2" charset="-122"/>
            </a:endParaRPr>
          </a:p>
        </p:txBody>
      </p:sp>
      <p:sp>
        <p:nvSpPr>
          <p:cNvPr id="6147" name="Rectangle 3"/>
          <p:cNvSpPr>
            <a:spLocks noGrp="1" noChangeArrowheads="1"/>
          </p:cNvSpPr>
          <p:nvPr>
            <p:ph idx="1"/>
          </p:nvPr>
        </p:nvSpPr>
        <p:spPr>
          <a:xfrm>
            <a:off x="609600" y="1052736"/>
            <a:ext cx="10972800" cy="5112568"/>
          </a:xfrm>
        </p:spPr>
        <p:txBody>
          <a:bodyPr/>
          <a:lstStyle/>
          <a:p>
            <a:r>
              <a:rPr lang="zh-CN" altLang="en-US" sz="2800" dirty="0">
                <a:ea typeface="宋体" pitchFamily="2" charset="-122"/>
              </a:rPr>
              <a:t>亚式期权的回报取决于标的资产在一段时间中的平均价格</a:t>
            </a:r>
            <a:r>
              <a:rPr lang="en-US" altLang="zh-CN" sz="2800" dirty="0">
                <a:ea typeface="宋体" pitchFamily="2" charset="-122"/>
              </a:rPr>
              <a:t>Save </a:t>
            </a:r>
          </a:p>
          <a:p>
            <a:r>
              <a:rPr lang="zh-CN" altLang="en-US" sz="2800" dirty="0">
                <a:ea typeface="宋体" pitchFamily="2" charset="-122"/>
              </a:rPr>
              <a:t>亚式期权共有</a:t>
            </a:r>
            <a:r>
              <a:rPr lang="en-US" altLang="zh-CN" sz="2800" dirty="0">
                <a:ea typeface="宋体" pitchFamily="2" charset="-122"/>
              </a:rPr>
              <a:t>8</a:t>
            </a:r>
            <a:r>
              <a:rPr lang="zh-CN" altLang="en-US" sz="2800" dirty="0">
                <a:ea typeface="宋体" pitchFamily="2" charset="-122"/>
              </a:rPr>
              <a:t>种</a:t>
            </a:r>
            <a:r>
              <a:rPr lang="en-US" altLang="zh-CN" sz="2800" dirty="0">
                <a:ea typeface="宋体" pitchFamily="2" charset="-122"/>
              </a:rPr>
              <a:t>(2</a:t>
            </a:r>
            <a:r>
              <a:rPr lang="en-US" altLang="zh-CN" sz="2800" baseline="30000" dirty="0">
                <a:ea typeface="宋体" pitchFamily="2" charset="-122"/>
              </a:rPr>
              <a:t>3</a:t>
            </a:r>
            <a:r>
              <a:rPr lang="en-US" altLang="zh-CN" sz="2800" dirty="0">
                <a:ea typeface="宋体" pitchFamily="2" charset="-122"/>
              </a:rPr>
              <a:t>) :</a:t>
            </a:r>
          </a:p>
          <a:p>
            <a:pPr lvl="1"/>
            <a:r>
              <a:rPr lang="en-US" altLang="zh-CN" sz="2400" dirty="0">
                <a:ea typeface="宋体" pitchFamily="2" charset="-122"/>
              </a:rPr>
              <a:t>Put or Call</a:t>
            </a:r>
          </a:p>
          <a:p>
            <a:pPr lvl="1"/>
            <a:r>
              <a:rPr lang="zh-CN" altLang="en-US" sz="2400" dirty="0">
                <a:ea typeface="宋体" pitchFamily="2" charset="-122"/>
              </a:rPr>
              <a:t>几何或算术平均</a:t>
            </a:r>
            <a:endParaRPr lang="en-US" altLang="zh-CN" sz="2400" dirty="0">
              <a:ea typeface="宋体" pitchFamily="2" charset="-122"/>
            </a:endParaRPr>
          </a:p>
          <a:p>
            <a:pPr lvl="1"/>
            <a:r>
              <a:rPr lang="zh-CN" altLang="en-US" sz="2400" dirty="0">
                <a:ea typeface="宋体" pitchFamily="2" charset="-122"/>
              </a:rPr>
              <a:t>平均价格替代标的资产价格还是行权价格</a:t>
            </a:r>
            <a:endParaRPr lang="en-US" altLang="zh-CN" sz="2800" dirty="0">
              <a:ea typeface="宋体" pitchFamily="2" charset="-122"/>
            </a:endParaRPr>
          </a:p>
          <a:p>
            <a:r>
              <a:rPr lang="zh-CN" altLang="en-US" sz="2800" dirty="0">
                <a:ea typeface="宋体" pitchFamily="2" charset="-122"/>
              </a:rPr>
              <a:t>几何或算术平均</a:t>
            </a:r>
            <a:r>
              <a:rPr lang="en-US" altLang="zh-CN" sz="2800" dirty="0">
                <a:ea typeface="宋体" pitchFamily="2" charset="-122"/>
              </a:rPr>
              <a:t>: </a:t>
            </a:r>
          </a:p>
          <a:p>
            <a:pPr lvl="1"/>
            <a:r>
              <a:rPr lang="zh-CN" altLang="en-US" sz="2400" dirty="0">
                <a:ea typeface="宋体" pitchFamily="2" charset="-122"/>
              </a:rPr>
              <a:t>假设我们在</a:t>
            </a:r>
            <a:r>
              <a:rPr lang="en-US" altLang="zh-CN" sz="2400" i="1" dirty="0">
                <a:ea typeface="宋体" pitchFamily="2" charset="-122"/>
              </a:rPr>
              <a:t>t</a:t>
            </a:r>
            <a:r>
              <a:rPr lang="en-US" altLang="zh-CN" sz="2400" dirty="0">
                <a:ea typeface="宋体" pitchFamily="2" charset="-122"/>
              </a:rPr>
              <a:t>=0 </a:t>
            </a:r>
            <a:r>
              <a:rPr lang="zh-CN" altLang="en-US" sz="2400" dirty="0">
                <a:ea typeface="宋体" pitchFamily="2" charset="-122"/>
              </a:rPr>
              <a:t>到</a:t>
            </a:r>
            <a:r>
              <a:rPr lang="en-US" altLang="zh-CN" sz="2400" dirty="0">
                <a:ea typeface="宋体" pitchFamily="2" charset="-122"/>
              </a:rPr>
              <a:t> </a:t>
            </a:r>
            <a:r>
              <a:rPr lang="en-US" altLang="zh-CN" sz="2400" i="1" dirty="0">
                <a:ea typeface="宋体" pitchFamily="2" charset="-122"/>
              </a:rPr>
              <a:t>t</a:t>
            </a:r>
            <a:r>
              <a:rPr lang="en-US" altLang="zh-CN" sz="2400" dirty="0">
                <a:ea typeface="宋体" pitchFamily="2" charset="-122"/>
              </a:rPr>
              <a:t>=</a:t>
            </a:r>
            <a:r>
              <a:rPr lang="en-US" altLang="zh-CN" sz="2400" i="1" dirty="0">
                <a:ea typeface="宋体" pitchFamily="2" charset="-122"/>
              </a:rPr>
              <a:t>T</a:t>
            </a:r>
            <a:r>
              <a:rPr lang="zh-CN" altLang="en-US" sz="2400" dirty="0">
                <a:ea typeface="宋体" pitchFamily="2" charset="-122"/>
              </a:rPr>
              <a:t>期间中每隔</a:t>
            </a:r>
            <a:r>
              <a:rPr lang="en-US" altLang="zh-CN" sz="2400" dirty="0">
                <a:ea typeface="宋体" pitchFamily="2" charset="-122"/>
              </a:rPr>
              <a:t>h</a:t>
            </a:r>
            <a:r>
              <a:rPr lang="zh-CN" altLang="en-US" sz="2400" dirty="0">
                <a:ea typeface="宋体" pitchFamily="2" charset="-122"/>
              </a:rPr>
              <a:t>观察一下股价。</a:t>
            </a:r>
            <a:endParaRPr lang="en-US" altLang="zh-CN" sz="2400" dirty="0">
              <a:ea typeface="宋体" pitchFamily="2" charset="-122"/>
            </a:endParaRPr>
          </a:p>
          <a:p>
            <a:pPr lvl="1"/>
            <a:r>
              <a:rPr lang="zh-CN" altLang="en-US" sz="2400" dirty="0">
                <a:ea typeface="宋体" pitchFamily="2" charset="-122"/>
              </a:rPr>
              <a:t>算术平均</a:t>
            </a:r>
            <a:r>
              <a:rPr lang="en-US" altLang="zh-CN" sz="2400" dirty="0">
                <a:ea typeface="宋体" pitchFamily="2" charset="-122"/>
              </a:rPr>
              <a:t>:	              </a:t>
            </a:r>
            <a:r>
              <a:rPr lang="zh-CN" altLang="en-US" sz="2400" dirty="0">
                <a:ea typeface="宋体" pitchFamily="2" charset="-122"/>
              </a:rPr>
              <a:t>几何平均</a:t>
            </a:r>
            <a:r>
              <a:rPr lang="en-US" altLang="zh-CN" sz="2400" dirty="0">
                <a:ea typeface="宋体" pitchFamily="2" charset="-122"/>
              </a:rPr>
              <a:t>:    </a:t>
            </a:r>
          </a:p>
          <a:p>
            <a:pPr lvl="2"/>
            <a:endParaRPr lang="en-US" altLang="zh-CN" sz="1575" dirty="0">
              <a:ea typeface="宋体" pitchFamily="2" charset="-122"/>
            </a:endParaRPr>
          </a:p>
        </p:txBody>
      </p:sp>
      <p:graphicFrame>
        <p:nvGraphicFramePr>
          <p:cNvPr id="6148" name="Object 4"/>
          <p:cNvGraphicFramePr>
            <a:graphicFrameLocks noChangeAspect="1"/>
          </p:cNvGraphicFramePr>
          <p:nvPr>
            <p:extLst>
              <p:ext uri="{D42A27DB-BD31-4B8C-83A1-F6EECF244321}">
                <p14:modId xmlns:p14="http://schemas.microsoft.com/office/powerpoint/2010/main" val="809745510"/>
              </p:ext>
            </p:extLst>
          </p:nvPr>
        </p:nvGraphicFramePr>
        <p:xfrm>
          <a:off x="2927648" y="4382764"/>
          <a:ext cx="1200150" cy="523875"/>
        </p:xfrm>
        <a:graphic>
          <a:graphicData uri="http://schemas.openxmlformats.org/presentationml/2006/ole">
            <mc:AlternateContent xmlns:mc="http://schemas.openxmlformats.org/markup-compatibility/2006">
              <mc:Choice xmlns:v="urn:schemas-microsoft-com:vml" Requires="v">
                <p:oleObj name="Equation" r:id="rId2" imgW="1193760" imgH="520560" progId="Equation.2">
                  <p:embed/>
                </p:oleObj>
              </mc:Choice>
              <mc:Fallback>
                <p:oleObj name="Equation" r:id="rId2" imgW="1193760" imgH="520560" progId="Equation.2">
                  <p:embed/>
                  <p:pic>
                    <p:nvPicPr>
                      <p:cNvPr id="6148"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648" y="4382764"/>
                        <a:ext cx="120015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49" name="Object 5"/>
          <p:cNvGraphicFramePr>
            <a:graphicFrameLocks noChangeAspect="1"/>
          </p:cNvGraphicFramePr>
          <p:nvPr>
            <p:extLst>
              <p:ext uri="{D42A27DB-BD31-4B8C-83A1-F6EECF244321}">
                <p14:modId xmlns:p14="http://schemas.microsoft.com/office/powerpoint/2010/main" val="1916647223"/>
              </p:ext>
            </p:extLst>
          </p:nvPr>
        </p:nvGraphicFramePr>
        <p:xfrm>
          <a:off x="6096000" y="4437112"/>
          <a:ext cx="2632472" cy="296466"/>
        </p:xfrm>
        <a:graphic>
          <a:graphicData uri="http://schemas.openxmlformats.org/presentationml/2006/ole">
            <mc:AlternateContent xmlns:mc="http://schemas.openxmlformats.org/markup-compatibility/2006">
              <mc:Choice xmlns:v="urn:schemas-microsoft-com:vml" Requires="v">
                <p:oleObj name="Equation" r:id="rId4" imgW="2476440" imgH="279360" progId="Equation.2">
                  <p:embed/>
                </p:oleObj>
              </mc:Choice>
              <mc:Fallback>
                <p:oleObj name="Equation" r:id="rId4" imgW="2476440" imgH="279360" progId="Equation.2">
                  <p:embed/>
                  <p:pic>
                    <p:nvPicPr>
                      <p:cNvPr id="6149"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4437112"/>
                        <a:ext cx="2632472" cy="296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页脚占位符 2"/>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1308811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ea typeface="宋体" charset="-122"/>
              </a:rPr>
              <a:t> 亚式期权</a:t>
            </a:r>
            <a:endParaRPr lang="zh-CN" altLang="en-US" sz="4000" dirty="0"/>
          </a:p>
        </p:txBody>
      </p:sp>
      <p:sp>
        <p:nvSpPr>
          <p:cNvPr id="3" name="文本占位符 2"/>
          <p:cNvSpPr>
            <a:spLocks noGrp="1"/>
          </p:cNvSpPr>
          <p:nvPr>
            <p:ph idx="1"/>
          </p:nvPr>
        </p:nvSpPr>
        <p:spPr/>
        <p:txBody>
          <a:bodyPr/>
          <a:lstStyle/>
          <a:p>
            <a:pPr eaLnBrk="1" hangingPunct="1"/>
            <a:r>
              <a:rPr lang="zh-CN" altLang="en-US" sz="2400" dirty="0">
                <a:latin typeface="Arial" charset="0"/>
                <a:ea typeface="宋体" charset="-122"/>
                <a:cs typeface="Arial" charset="0"/>
              </a:rPr>
              <a:t>平均价格作为标的资产价格：</a:t>
            </a:r>
            <a:endParaRPr lang="en-US" altLang="zh-CN" sz="2400" dirty="0">
              <a:latin typeface="Arial" charset="0"/>
              <a:ea typeface="宋体" charset="-122"/>
              <a:cs typeface="Arial" charset="0"/>
            </a:endParaRPr>
          </a:p>
          <a:p>
            <a:pPr lvl="1" eaLnBrk="1" hangingPunct="1"/>
            <a:r>
              <a:rPr lang="en-US" altLang="zh-CN" dirty="0">
                <a:latin typeface="Arial" charset="0"/>
                <a:ea typeface="宋体" charset="-122"/>
                <a:cs typeface="Arial" charset="0"/>
              </a:rPr>
              <a:t>Call</a:t>
            </a:r>
            <a:r>
              <a:rPr lang="en-US" altLang="zh-CN" dirty="0">
                <a:latin typeface="Times New Roman" pitchFamily="18" charset="0"/>
                <a:ea typeface="宋体" charset="-122"/>
                <a:cs typeface="Arial" charset="0"/>
              </a:rPr>
              <a:t>: max(</a:t>
            </a:r>
            <a:r>
              <a:rPr lang="en-US" altLang="zh-CN" i="1" dirty="0">
                <a:latin typeface="Times New Roman" pitchFamily="18" charset="0"/>
                <a:ea typeface="宋体" charset="-122"/>
                <a:cs typeface="Arial" charset="0"/>
              </a:rPr>
              <a:t>S</a:t>
            </a:r>
            <a:r>
              <a:rPr lang="en-US" altLang="zh-CN" baseline="-25000" dirty="0">
                <a:latin typeface="Times New Roman" pitchFamily="18" charset="0"/>
                <a:ea typeface="宋体" charset="-122"/>
                <a:cs typeface="Arial" charset="0"/>
              </a:rPr>
              <a:t>ave</a:t>
            </a:r>
            <a:r>
              <a:rPr lang="en-US" altLang="zh-CN" dirty="0">
                <a:latin typeface="Times New Roman" pitchFamily="18" charset="0"/>
                <a:ea typeface="宋体" charset="-122"/>
                <a:cs typeface="Arial" charset="0"/>
              </a:rPr>
              <a:t> – </a:t>
            </a:r>
            <a:r>
              <a:rPr lang="en-US" altLang="zh-CN" i="1" dirty="0">
                <a:latin typeface="Times New Roman" pitchFamily="18" charset="0"/>
                <a:ea typeface="宋体" charset="-122"/>
                <a:cs typeface="Arial" charset="0"/>
              </a:rPr>
              <a:t>K</a:t>
            </a:r>
            <a:r>
              <a:rPr lang="en-US" altLang="zh-CN" dirty="0">
                <a:latin typeface="Times New Roman" pitchFamily="18" charset="0"/>
                <a:ea typeface="宋体" charset="-122"/>
                <a:cs typeface="Arial" charset="0"/>
              </a:rPr>
              <a:t>, 0)</a:t>
            </a:r>
            <a:r>
              <a:rPr lang="en-US" altLang="zh-CN" dirty="0">
                <a:latin typeface="Arial" charset="0"/>
                <a:ea typeface="宋体" charset="-122"/>
                <a:cs typeface="Arial" charset="0"/>
              </a:rPr>
              <a:t> </a:t>
            </a:r>
          </a:p>
          <a:p>
            <a:pPr lvl="1" eaLnBrk="1" hangingPunct="1"/>
            <a:r>
              <a:rPr lang="en-US" altLang="zh-CN" dirty="0">
                <a:latin typeface="Arial" charset="0"/>
                <a:ea typeface="宋体" charset="-122"/>
                <a:cs typeface="Arial" charset="0"/>
              </a:rPr>
              <a:t>Put:</a:t>
            </a:r>
            <a:r>
              <a:rPr lang="en-US" altLang="zh-CN" dirty="0">
                <a:latin typeface="Times New Roman" pitchFamily="18" charset="0"/>
                <a:ea typeface="宋体" charset="-122"/>
                <a:cs typeface="Arial" charset="0"/>
              </a:rPr>
              <a:t>  max(</a:t>
            </a:r>
            <a:r>
              <a:rPr lang="en-US" altLang="zh-CN" i="1" dirty="0">
                <a:latin typeface="Times New Roman" pitchFamily="18" charset="0"/>
                <a:ea typeface="宋体" charset="-122"/>
                <a:cs typeface="Arial" charset="0"/>
              </a:rPr>
              <a:t>K</a:t>
            </a:r>
            <a:r>
              <a:rPr lang="en-US" altLang="zh-CN" dirty="0">
                <a:latin typeface="Times New Roman" pitchFamily="18" charset="0"/>
                <a:ea typeface="宋体" charset="-122"/>
                <a:cs typeface="Arial" charset="0"/>
              </a:rPr>
              <a:t> – </a:t>
            </a:r>
            <a:r>
              <a:rPr lang="en-US" altLang="zh-CN" i="1" dirty="0">
                <a:latin typeface="Times New Roman" pitchFamily="18" charset="0"/>
                <a:ea typeface="宋体" charset="-122"/>
                <a:cs typeface="Arial" charset="0"/>
              </a:rPr>
              <a:t>S</a:t>
            </a:r>
            <a:r>
              <a:rPr lang="en-US" altLang="zh-CN" baseline="-25000" dirty="0">
                <a:latin typeface="Times New Roman" pitchFamily="18" charset="0"/>
                <a:ea typeface="宋体" charset="-122"/>
                <a:cs typeface="Arial" charset="0"/>
              </a:rPr>
              <a:t>ave </a:t>
            </a:r>
            <a:r>
              <a:rPr lang="en-US" altLang="zh-CN" dirty="0">
                <a:latin typeface="Times New Roman" pitchFamily="18" charset="0"/>
                <a:ea typeface="宋体" charset="-122"/>
                <a:cs typeface="Arial" charset="0"/>
              </a:rPr>
              <a:t>, 0)</a:t>
            </a:r>
            <a:r>
              <a:rPr lang="en-US" altLang="zh-CN" dirty="0">
                <a:latin typeface="Arial" charset="0"/>
                <a:ea typeface="宋体" charset="-122"/>
                <a:cs typeface="Arial" charset="0"/>
              </a:rPr>
              <a:t> </a:t>
            </a:r>
          </a:p>
          <a:p>
            <a:pPr eaLnBrk="1" hangingPunct="1"/>
            <a:r>
              <a:rPr lang="zh-CN" altLang="en-US" sz="2400" dirty="0">
                <a:latin typeface="Arial" charset="0"/>
                <a:ea typeface="宋体" charset="-122"/>
                <a:cs typeface="Arial" charset="0"/>
              </a:rPr>
              <a:t>平均价格作为行权价格</a:t>
            </a:r>
            <a:r>
              <a:rPr lang="en-US" altLang="zh-CN" sz="2400" dirty="0">
                <a:latin typeface="Arial" charset="0"/>
                <a:ea typeface="宋体" charset="-122"/>
                <a:cs typeface="Arial" charset="0"/>
              </a:rPr>
              <a:t>:</a:t>
            </a:r>
          </a:p>
          <a:p>
            <a:pPr lvl="1" eaLnBrk="1" hangingPunct="1"/>
            <a:r>
              <a:rPr lang="en-US" altLang="zh-CN" dirty="0">
                <a:latin typeface="Arial" charset="0"/>
                <a:ea typeface="宋体" charset="-122"/>
                <a:cs typeface="Arial" charset="0"/>
              </a:rPr>
              <a:t>Call:</a:t>
            </a:r>
            <a:r>
              <a:rPr lang="en-US" altLang="zh-CN" dirty="0">
                <a:latin typeface="Times New Roman" pitchFamily="18" charset="0"/>
                <a:ea typeface="宋体" charset="-122"/>
                <a:cs typeface="Arial" charset="0"/>
              </a:rPr>
              <a:t> max(</a:t>
            </a:r>
            <a:r>
              <a:rPr lang="en-US" altLang="zh-CN" i="1" dirty="0">
                <a:latin typeface="Times New Roman" pitchFamily="18" charset="0"/>
                <a:ea typeface="宋体" charset="-122"/>
                <a:cs typeface="Arial" charset="0"/>
              </a:rPr>
              <a:t>S</a:t>
            </a:r>
            <a:r>
              <a:rPr lang="en-US" altLang="zh-CN" i="1" baseline="-25000" dirty="0">
                <a:latin typeface="Times New Roman" pitchFamily="18" charset="0"/>
                <a:ea typeface="宋体" charset="-122"/>
                <a:cs typeface="Arial" charset="0"/>
              </a:rPr>
              <a:t>T</a:t>
            </a:r>
            <a:r>
              <a:rPr lang="en-US" altLang="zh-CN" dirty="0">
                <a:latin typeface="Times New Roman" pitchFamily="18" charset="0"/>
                <a:ea typeface="宋体" charset="-122"/>
                <a:cs typeface="Arial" charset="0"/>
              </a:rPr>
              <a:t> – </a:t>
            </a:r>
            <a:r>
              <a:rPr lang="en-US" altLang="zh-CN" i="1" dirty="0">
                <a:latin typeface="Times New Roman" pitchFamily="18" charset="0"/>
                <a:ea typeface="宋体" charset="-122"/>
                <a:cs typeface="Arial" charset="0"/>
              </a:rPr>
              <a:t>S</a:t>
            </a:r>
            <a:r>
              <a:rPr lang="en-US" altLang="zh-CN" baseline="-25000" dirty="0">
                <a:latin typeface="Times New Roman" pitchFamily="18" charset="0"/>
                <a:ea typeface="宋体" charset="-122"/>
                <a:cs typeface="Arial" charset="0"/>
              </a:rPr>
              <a:t>ave </a:t>
            </a:r>
            <a:r>
              <a:rPr lang="en-US" altLang="zh-CN" dirty="0">
                <a:latin typeface="Times New Roman" pitchFamily="18" charset="0"/>
                <a:ea typeface="宋体" charset="-122"/>
                <a:cs typeface="Arial" charset="0"/>
              </a:rPr>
              <a:t>, 0)</a:t>
            </a:r>
            <a:r>
              <a:rPr lang="en-US" altLang="zh-CN" dirty="0">
                <a:latin typeface="Arial" charset="0"/>
                <a:ea typeface="宋体" charset="-122"/>
                <a:cs typeface="Arial" charset="0"/>
              </a:rPr>
              <a:t>  </a:t>
            </a:r>
          </a:p>
          <a:p>
            <a:pPr lvl="1" eaLnBrk="1" hangingPunct="1"/>
            <a:r>
              <a:rPr lang="en-US" altLang="zh-CN" dirty="0">
                <a:latin typeface="Arial" charset="0"/>
                <a:ea typeface="宋体" charset="-122"/>
                <a:cs typeface="Arial" charset="0"/>
              </a:rPr>
              <a:t>Put:</a:t>
            </a:r>
            <a:r>
              <a:rPr lang="en-US" altLang="zh-CN" dirty="0">
                <a:latin typeface="Times New Roman" pitchFamily="18" charset="0"/>
                <a:ea typeface="宋体" charset="-122"/>
                <a:cs typeface="Arial" charset="0"/>
              </a:rPr>
              <a:t>  max(</a:t>
            </a:r>
            <a:r>
              <a:rPr lang="en-US" altLang="zh-CN" i="1" dirty="0">
                <a:latin typeface="Times New Roman" pitchFamily="18" charset="0"/>
                <a:ea typeface="宋体" charset="-122"/>
                <a:cs typeface="Arial" charset="0"/>
              </a:rPr>
              <a:t>S</a:t>
            </a:r>
            <a:r>
              <a:rPr lang="en-US" altLang="zh-CN" baseline="-25000" dirty="0">
                <a:latin typeface="Times New Roman" pitchFamily="18" charset="0"/>
                <a:ea typeface="宋体" charset="-122"/>
                <a:cs typeface="Arial" charset="0"/>
              </a:rPr>
              <a:t>ave</a:t>
            </a:r>
            <a:r>
              <a:rPr lang="en-US" altLang="zh-CN" dirty="0">
                <a:latin typeface="Times New Roman" pitchFamily="18" charset="0"/>
                <a:ea typeface="宋体" charset="-122"/>
                <a:cs typeface="Arial" charset="0"/>
              </a:rPr>
              <a:t> – </a:t>
            </a:r>
            <a:r>
              <a:rPr lang="en-US" altLang="zh-CN" i="1" dirty="0">
                <a:latin typeface="Times New Roman" pitchFamily="18" charset="0"/>
                <a:ea typeface="宋体" charset="-122"/>
                <a:cs typeface="Arial" charset="0"/>
              </a:rPr>
              <a:t>S</a:t>
            </a:r>
            <a:r>
              <a:rPr lang="en-US" altLang="zh-CN" i="1" baseline="-25000" dirty="0">
                <a:latin typeface="Times New Roman" pitchFamily="18" charset="0"/>
                <a:ea typeface="宋体" charset="-122"/>
                <a:cs typeface="Arial" charset="0"/>
              </a:rPr>
              <a:t>T </a:t>
            </a:r>
            <a:r>
              <a:rPr lang="en-US" altLang="zh-CN" dirty="0">
                <a:latin typeface="Times New Roman" pitchFamily="18" charset="0"/>
                <a:ea typeface="宋体" charset="-122"/>
                <a:cs typeface="Arial" charset="0"/>
              </a:rPr>
              <a:t>, 0)</a:t>
            </a:r>
            <a:r>
              <a:rPr lang="en-US" altLang="zh-CN" dirty="0">
                <a:latin typeface="Arial" charset="0"/>
                <a:ea typeface="宋体" charset="-122"/>
                <a:cs typeface="Arial" charset="0"/>
              </a:rPr>
              <a:t> </a:t>
            </a:r>
          </a:p>
          <a:p>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2010856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8212DC-51EE-48C1-B1C0-CF7D4D0A3B3F}"/>
              </a:ext>
            </a:extLst>
          </p:cNvPr>
          <p:cNvSpPr>
            <a:spLocks noGrp="1"/>
          </p:cNvSpPr>
          <p:nvPr>
            <p:ph type="title"/>
          </p:nvPr>
        </p:nvSpPr>
        <p:spPr/>
        <p:txBody>
          <a:bodyPr/>
          <a:lstStyle/>
          <a:p>
            <a:r>
              <a:rPr lang="zh-CN" altLang="en-US" dirty="0"/>
              <a:t>亚式期权的定价</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8D5C0D3-2249-48D1-A84C-6B8522737469}"/>
                  </a:ext>
                </a:extLst>
              </p:cNvPr>
              <p:cNvSpPr>
                <a:spLocks noGrp="1"/>
              </p:cNvSpPr>
              <p:nvPr>
                <p:ph idx="1"/>
              </p:nvPr>
            </p:nvSpPr>
            <p:spPr>
              <a:xfrm>
                <a:off x="609600" y="1417640"/>
                <a:ext cx="10972800" cy="4747664"/>
              </a:xfrm>
            </p:spPr>
            <p:txBody>
              <a:bodyPr>
                <a:normAutofit/>
              </a:bodyPr>
              <a:lstStyle/>
              <a:p>
                <a:r>
                  <a:rPr lang="zh-CN" altLang="en-US" dirty="0"/>
                  <a:t>对于连续取样的几何平均资产价格亚式期权来说，在</a:t>
                </a:r>
                <a:r>
                  <a:rPr lang="en-US" altLang="zh-CN" dirty="0"/>
                  <a:t>B-S-M</a:t>
                </a:r>
                <a:r>
                  <a:rPr lang="zh-CN" altLang="en-US" dirty="0"/>
                  <a:t>的框架下，可以求出其价格的解析解。</a:t>
                </a:r>
                <a:endParaRPr lang="en-US" altLang="zh-CN" dirty="0"/>
              </a:p>
              <a:p>
                <a:pPr lvl="1"/>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c</m:t>
                        </m:r>
                      </m:e>
                      <m:sub>
                        <m:r>
                          <m:rPr>
                            <m:sty m:val="p"/>
                          </m:rPr>
                          <a:rPr lang="en-US" altLang="zh-CN">
                            <a:latin typeface="Cambria Math" panose="02040503050406030204" pitchFamily="18" charset="0"/>
                          </a:rPr>
                          <m:t>G</m:t>
                        </m:r>
                      </m:sub>
                    </m:sSub>
                    <m:r>
                      <a:rPr lang="en-US" altLang="zh-CN">
                        <a:latin typeface="Cambria Math" panose="02040503050406030204" pitchFamily="18" charset="0"/>
                      </a:rPr>
                      <m:t>=</m:t>
                    </m:r>
                    <m:r>
                      <m:rPr>
                        <m:sty m:val="p"/>
                      </m:rPr>
                      <a:rPr lang="en-US" altLang="zh-CN">
                        <a:latin typeface="Cambria Math" panose="02040503050406030204" pitchFamily="18" charset="0"/>
                      </a:rPr>
                      <m:t>S</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2</m:t>
                            </m:r>
                          </m:den>
                        </m:f>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+2</m:t>
                        </m:r>
                        <m:r>
                          <a:rPr lang="en-US" altLang="zh-CN" i="1">
                            <a:latin typeface="Cambria Math" panose="02040503050406030204" pitchFamily="18" charset="0"/>
                          </a:rPr>
                          <m:t>𝑞</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r>
                              <a:rPr lang="en-US" altLang="zh-CN" i="1">
                                <a:latin typeface="Cambria Math" panose="02040503050406030204" pitchFamily="18" charset="0"/>
                              </a:rPr>
                              <m:t>6</m:t>
                            </m:r>
                          </m:den>
                        </m:f>
                        <m:sSup>
                          <m:sSupPr>
                            <m:ctrlPr>
                              <a:rPr lang="zh-CN" altLang="zh-CN" i="1">
                                <a:latin typeface="Cambria Math" panose="02040503050406030204" pitchFamily="18" charset="0"/>
                              </a:rPr>
                            </m:ctrlPr>
                          </m:sSupPr>
                          <m:e>
                            <m:r>
                              <a:rPr lang="en-US" altLang="zh-CN" i="1">
                                <a:latin typeface="Cambria Math" panose="02040503050406030204" pitchFamily="18" charset="0"/>
                              </a:rPr>
                              <m:t>𝜎</m:t>
                            </m:r>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sup>
                    </m:sSup>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i="1">
                                <a:latin typeface="Cambria Math" panose="02040503050406030204" pitchFamily="18" charset="0"/>
                              </a:rPr>
                              <m:t>1</m:t>
                            </m:r>
                          </m:sub>
                        </m:sSub>
                      </m:e>
                    </m:d>
                    <m:r>
                      <a:rPr lang="en-US" altLang="zh-CN" i="1">
                        <a:latin typeface="Cambria Math" panose="02040503050406030204" pitchFamily="18" charset="0"/>
                      </a:rPr>
                      <m:t>−</m:t>
                    </m:r>
                    <m:r>
                      <m:rPr>
                        <m:sty m:val="p"/>
                      </m:rPr>
                      <a:rPr lang="en-US" altLang="zh-CN">
                        <a:latin typeface="Cambria Math" panose="02040503050406030204" pitchFamily="18" charset="0"/>
                      </a:rPr>
                      <m:t>K</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r>
                          <a:rPr lang="en-US" altLang="zh-CN" i="1">
                            <a:latin typeface="Cambria Math" panose="02040503050406030204" pitchFamily="18" charset="0"/>
                          </a:rPr>
                          <m:t>𝑟</m:t>
                        </m:r>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sup>
                    </m:sSup>
                    <m:r>
                      <m:rPr>
                        <m:sty m:val="p"/>
                      </m:rPr>
                      <a:rPr lang="en-US" altLang="zh-CN">
                        <a:latin typeface="Cambria Math" panose="02040503050406030204" pitchFamily="18" charset="0"/>
                      </a:rPr>
                      <m:t>N</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i="1">
                                <a:latin typeface="Cambria Math" panose="02040503050406030204" pitchFamily="18" charset="0"/>
                              </a:rPr>
                              <m:t>2</m:t>
                            </m:r>
                          </m:sub>
                        </m:sSub>
                      </m:e>
                    </m:d>
                  </m:oMath>
                </a14:m>
                <a:endParaRPr lang="en-US" altLang="zh-CN" dirty="0"/>
              </a:p>
              <a:p>
                <a:pPr marL="0" indent="0">
                  <a:buNone/>
                </a:pPr>
                <a:r>
                  <a:rPr lang="en-US" altLang="zh-CN" dirty="0"/>
                  <a:t>            </a:t>
                </a:r>
                <a:r>
                  <a:rPr lang="zh-CN" altLang="zh-CN" sz="1500" dirty="0"/>
                  <a:t>其中，</a:t>
                </a:r>
              </a:p>
              <a:p>
                <a:pPr marL="0" indent="0">
                  <a:buNone/>
                </a:pPr>
                <a14:m>
                  <m:oMathPara xmlns:m="http://schemas.openxmlformats.org/officeDocument/2006/math">
                    <m:oMathParaPr>
                      <m:jc m:val="centerGroup"/>
                    </m:oMathParaPr>
                    <m:oMath xmlns:m="http://schemas.openxmlformats.org/officeDocument/2006/math">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𝑎</m:t>
                          </m:r>
                        </m:e>
                        <m:sub>
                          <m:r>
                            <a:rPr lang="en-US" altLang="zh-CN" sz="1500" i="1">
                              <a:latin typeface="Cambria Math" panose="02040503050406030204" pitchFamily="18" charset="0"/>
                            </a:rPr>
                            <m:t>1</m:t>
                          </m:r>
                        </m:sub>
                      </m:sSub>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𝑙𝑛</m:t>
                          </m:r>
                          <m:d>
                            <m:dPr>
                              <m:ctrlPr>
                                <a:rPr lang="zh-CN" altLang="zh-CN" sz="1500" i="1">
                                  <a:latin typeface="Cambria Math" panose="02040503050406030204" pitchFamily="18" charset="0"/>
                                </a:rPr>
                              </m:ctrlPr>
                            </m:dPr>
                            <m:e>
                              <m:f>
                                <m:fPr>
                                  <m:type m:val="lin"/>
                                  <m:ctrlPr>
                                    <a:rPr lang="zh-CN" altLang="zh-CN" sz="1500" i="1">
                                      <a:latin typeface="Cambria Math" panose="02040503050406030204" pitchFamily="18" charset="0"/>
                                    </a:rPr>
                                  </m:ctrlPr>
                                </m:fPr>
                                <m:num>
                                  <m:r>
                                    <a:rPr lang="en-US" altLang="zh-CN" sz="1500" i="1">
                                      <a:latin typeface="Cambria Math" panose="02040503050406030204" pitchFamily="18" charset="0"/>
                                    </a:rPr>
                                    <m:t>𝑆</m:t>
                                  </m:r>
                                </m:num>
                                <m:den>
                                  <m:r>
                                    <a:rPr lang="en-US" altLang="zh-CN" sz="1500" i="1">
                                      <a:latin typeface="Cambria Math" panose="02040503050406030204" pitchFamily="18" charset="0"/>
                                    </a:rPr>
                                    <m:t>𝐾</m:t>
                                  </m:r>
                                </m:den>
                              </m:f>
                            </m:e>
                          </m:d>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num>
                            <m:den>
                              <m:r>
                                <a:rPr lang="en-US" altLang="zh-CN" sz="1500" i="1">
                                  <a:latin typeface="Cambria Math" panose="02040503050406030204" pitchFamily="18" charset="0"/>
                                </a:rPr>
                                <m:t>2</m:t>
                              </m:r>
                            </m:den>
                          </m:f>
                          <m:d>
                            <m:dPr>
                              <m:ctrlPr>
                                <a:rPr lang="zh-CN" altLang="zh-CN" sz="1500" i="1">
                                  <a:latin typeface="Cambria Math" panose="02040503050406030204" pitchFamily="18" charset="0"/>
                                </a:rPr>
                              </m:ctrlPr>
                            </m:dPr>
                            <m:e>
                              <m:r>
                                <a:rPr lang="en-US" altLang="zh-CN" sz="1500" i="1">
                                  <a:latin typeface="Cambria Math" panose="02040503050406030204" pitchFamily="18" charset="0"/>
                                </a:rPr>
                                <m:t>𝑟</m:t>
                              </m:r>
                              <m:r>
                                <a:rPr lang="zh-CN" altLang="en-US" sz="1500" i="1">
                                  <a:latin typeface="Cambria Math" panose="02040503050406030204" pitchFamily="18" charset="0"/>
                                </a:rPr>
                                <m:t>−</m:t>
                              </m:r>
                              <m:r>
                                <a:rPr lang="en-US" altLang="zh-CN" sz="1500" i="1">
                                  <a:latin typeface="Cambria Math" panose="02040503050406030204" pitchFamily="18" charset="0"/>
                                </a:rPr>
                                <m:t>2</m:t>
                              </m:r>
                              <m:r>
                                <a:rPr lang="en-US" altLang="zh-CN" sz="1500" i="1">
                                  <a:latin typeface="Cambria Math" panose="02040503050406030204" pitchFamily="18" charset="0"/>
                                </a:rPr>
                                <m:t>𝑞</m:t>
                              </m:r>
                              <m:r>
                                <a:rPr lang="en-US" altLang="zh-CN" sz="1500" i="1">
                                  <a:latin typeface="Cambria Math" panose="02040503050406030204" pitchFamily="18" charset="0"/>
                                </a:rPr>
                                <m:t>+</m:t>
                              </m:r>
                              <m:sSup>
                                <m:sSupPr>
                                  <m:ctrlPr>
                                    <a:rPr lang="zh-CN" altLang="zh-CN" sz="1500" i="1">
                                      <a:latin typeface="Cambria Math" panose="02040503050406030204" pitchFamily="18" charset="0"/>
                                    </a:rPr>
                                  </m:ctrlPr>
                                </m:sSupPr>
                                <m:e>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num>
                                    <m:den>
                                      <m:r>
                                        <a:rPr lang="en-US" altLang="zh-CN" sz="1500" i="1">
                                          <a:latin typeface="Cambria Math" panose="02040503050406030204" pitchFamily="18" charset="0"/>
                                        </a:rPr>
                                        <m:t>6</m:t>
                                      </m:r>
                                    </m:den>
                                  </m:f>
                                  <m:r>
                                    <a:rPr lang="en-US" altLang="zh-CN" sz="1500" i="1">
                                      <a:latin typeface="Cambria Math" panose="02040503050406030204" pitchFamily="18" charset="0"/>
                                    </a:rPr>
                                    <m:t>𝜎</m:t>
                                  </m:r>
                                </m:e>
                                <m:sup>
                                  <m:r>
                                    <a:rPr lang="en-US" altLang="zh-CN" sz="1500" i="1">
                                      <a:latin typeface="Cambria Math" panose="02040503050406030204" pitchFamily="18" charset="0"/>
                                    </a:rPr>
                                    <m:t>2</m:t>
                                  </m:r>
                                </m:sup>
                              </m:sSup>
                            </m:e>
                          </m:d>
                          <m:r>
                            <a:rPr lang="en-US" altLang="zh-CN" sz="1500" i="1">
                              <a:latin typeface="Cambria Math" panose="02040503050406030204" pitchFamily="18" charset="0"/>
                            </a:rPr>
                            <m:t>(</m:t>
                          </m:r>
                          <m:r>
                            <a:rPr lang="en-US" altLang="zh-CN" sz="1500" i="1">
                              <a:latin typeface="Cambria Math" panose="02040503050406030204" pitchFamily="18" charset="0"/>
                            </a:rPr>
                            <m:t>𝑇</m:t>
                          </m:r>
                          <m:r>
                            <a:rPr lang="en-US" altLang="zh-CN" sz="1500" i="1">
                              <a:latin typeface="Cambria Math" panose="02040503050406030204" pitchFamily="18" charset="0"/>
                            </a:rPr>
                            <m:t>−</m:t>
                          </m:r>
                          <m:r>
                            <a:rPr lang="en-US" altLang="zh-CN" sz="1500" i="1">
                              <a:latin typeface="Cambria Math" panose="02040503050406030204" pitchFamily="18" charset="0"/>
                            </a:rPr>
                            <m:t>𝑡</m:t>
                          </m:r>
                          <m:r>
                            <a:rPr lang="en-US" altLang="zh-CN" sz="1500" i="1">
                              <a:latin typeface="Cambria Math" panose="02040503050406030204" pitchFamily="18" charset="0"/>
                            </a:rPr>
                            <m:t>)</m:t>
                          </m:r>
                        </m:num>
                        <m:den>
                          <m:r>
                            <a:rPr lang="en-US" altLang="zh-CN" sz="1500" i="1">
                              <a:latin typeface="Cambria Math" panose="02040503050406030204" pitchFamily="18" charset="0"/>
                            </a:rPr>
                            <m:t>𝜎</m:t>
                          </m:r>
                          <m:rad>
                            <m:radPr>
                              <m:degHide m:val="on"/>
                              <m:ctrlPr>
                                <a:rPr lang="zh-CN" altLang="zh-CN" sz="1500" i="1">
                                  <a:latin typeface="Cambria Math" panose="02040503050406030204" pitchFamily="18" charset="0"/>
                                </a:rPr>
                              </m:ctrlPr>
                            </m:radPr>
                            <m:deg/>
                            <m:e>
                              <m:r>
                                <a:rPr lang="en-US" altLang="zh-CN" sz="1500" i="1">
                                  <a:latin typeface="Cambria Math" panose="02040503050406030204" pitchFamily="18" charset="0"/>
                                </a:rPr>
                                <m:t>(</m:t>
                              </m:r>
                              <m:r>
                                <a:rPr lang="en-US" altLang="zh-CN" sz="1500" i="1">
                                  <a:latin typeface="Cambria Math" panose="02040503050406030204" pitchFamily="18" charset="0"/>
                                </a:rPr>
                                <m:t>𝑇</m:t>
                              </m:r>
                              <m:r>
                                <a:rPr lang="en-US" altLang="zh-CN" sz="1500" i="1">
                                  <a:latin typeface="Cambria Math" panose="02040503050406030204" pitchFamily="18" charset="0"/>
                                </a:rPr>
                                <m:t>−</m:t>
                              </m:r>
                              <m:r>
                                <a:rPr lang="en-US" altLang="zh-CN" sz="1500" i="1">
                                  <a:latin typeface="Cambria Math" panose="02040503050406030204" pitchFamily="18" charset="0"/>
                                </a:rPr>
                                <m:t>𝑡</m:t>
                              </m:r>
                              <m:r>
                                <a:rPr lang="en-US" altLang="zh-CN" sz="1500" i="1">
                                  <a:latin typeface="Cambria Math" panose="02040503050406030204" pitchFamily="18" charset="0"/>
                                </a:rPr>
                                <m:t>)/3</m:t>
                              </m:r>
                            </m:e>
                          </m:rad>
                        </m:den>
                      </m:f>
                    </m:oMath>
                  </m:oMathPara>
                </a14:m>
                <a:endParaRPr lang="zh-CN" altLang="zh-CN" sz="1500" dirty="0"/>
              </a:p>
              <a:p>
                <a:pPr marL="0" indent="0">
                  <a:buNone/>
                </a:pPr>
                <a14:m>
                  <m:oMathPara xmlns:m="http://schemas.openxmlformats.org/officeDocument/2006/math">
                    <m:oMathParaPr>
                      <m:jc m:val="centerGroup"/>
                    </m:oMathParaPr>
                    <m:oMath xmlns:m="http://schemas.openxmlformats.org/officeDocument/2006/math">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𝑎</m:t>
                          </m:r>
                        </m:e>
                        <m:sub>
                          <m:r>
                            <a:rPr lang="en-US" altLang="zh-CN" sz="1500">
                              <a:latin typeface="Cambria Math" panose="02040503050406030204" pitchFamily="18" charset="0"/>
                            </a:rPr>
                            <m:t>2</m:t>
                          </m:r>
                        </m:sub>
                      </m:sSub>
                      <m:r>
                        <a:rPr lang="en-US" altLang="zh-CN" sz="1500">
                          <a:latin typeface="Cambria Math" panose="02040503050406030204" pitchFamily="18" charset="0"/>
                        </a:rPr>
                        <m:t>=</m:t>
                      </m:r>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𝑎</m:t>
                          </m:r>
                        </m:e>
                        <m:sub>
                          <m:r>
                            <a:rPr lang="en-US" altLang="zh-CN" sz="1500" i="1">
                              <a:latin typeface="Cambria Math" panose="02040503050406030204" pitchFamily="18" charset="0"/>
                            </a:rPr>
                            <m:t>1</m:t>
                          </m:r>
                        </m:sub>
                      </m:sSub>
                      <m:r>
                        <a:rPr lang="en-US" altLang="zh-CN" sz="1500" i="1">
                          <a:latin typeface="Cambria Math" panose="02040503050406030204" pitchFamily="18" charset="0"/>
                        </a:rPr>
                        <m:t>−</m:t>
                      </m:r>
                      <m:r>
                        <a:rPr lang="en-US" altLang="zh-CN" sz="1500" i="1">
                          <a:latin typeface="Cambria Math" panose="02040503050406030204" pitchFamily="18" charset="0"/>
                        </a:rPr>
                        <m:t>𝜎</m:t>
                      </m:r>
                      <m:rad>
                        <m:radPr>
                          <m:degHide m:val="on"/>
                          <m:ctrlPr>
                            <a:rPr lang="zh-CN" altLang="zh-CN" sz="1500" i="1">
                              <a:latin typeface="Cambria Math" panose="02040503050406030204" pitchFamily="18" charset="0"/>
                            </a:rPr>
                          </m:ctrlPr>
                        </m:radPr>
                        <m:deg/>
                        <m:e>
                          <m:r>
                            <a:rPr lang="en-US" altLang="zh-CN" sz="1500" i="1">
                              <a:latin typeface="Cambria Math" panose="02040503050406030204" pitchFamily="18" charset="0"/>
                            </a:rPr>
                            <m:t>(</m:t>
                          </m:r>
                          <m:r>
                            <a:rPr lang="en-US" altLang="zh-CN" sz="1500" i="1">
                              <a:latin typeface="Cambria Math" panose="02040503050406030204" pitchFamily="18" charset="0"/>
                            </a:rPr>
                            <m:t>𝑇</m:t>
                          </m:r>
                          <m:r>
                            <a:rPr lang="en-US" altLang="zh-CN" sz="1500" i="1">
                              <a:latin typeface="Cambria Math" panose="02040503050406030204" pitchFamily="18" charset="0"/>
                            </a:rPr>
                            <m:t>−</m:t>
                          </m:r>
                          <m:r>
                            <a:rPr lang="en-US" altLang="zh-CN" sz="1500" i="1">
                              <a:latin typeface="Cambria Math" panose="02040503050406030204" pitchFamily="18" charset="0"/>
                            </a:rPr>
                            <m:t>𝑡</m:t>
                          </m:r>
                          <m:r>
                            <a:rPr lang="en-US" altLang="zh-CN" sz="1500" i="1">
                              <a:latin typeface="Cambria Math" panose="02040503050406030204" pitchFamily="18" charset="0"/>
                            </a:rPr>
                            <m:t>)/3</m:t>
                          </m:r>
                        </m:e>
                      </m:rad>
                    </m:oMath>
                  </m:oMathPara>
                </a14:m>
                <a:endParaRPr lang="en-US" altLang="zh-CN" dirty="0"/>
              </a:p>
              <a:p>
                <a:pPr marL="0" indent="0">
                  <a:buNone/>
                </a:pPr>
                <a:endParaRPr lang="zh-CN" altLang="zh-CN" dirty="0"/>
              </a:p>
              <a:p>
                <a:pPr lvl="1"/>
                <a14:m>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𝑝</m:t>
                        </m:r>
                      </m:e>
                      <m:sub>
                        <m:r>
                          <a:rPr lang="en-US" altLang="zh-CN" sz="1800" i="1">
                            <a:latin typeface="Cambria Math" panose="02040503050406030204" pitchFamily="18" charset="0"/>
                          </a:rPr>
                          <m:t>𝐺</m:t>
                        </m:r>
                      </m:sub>
                    </m:sSub>
                    <m:r>
                      <a:rPr lang="en-US" altLang="zh-CN" sz="1800" i="1">
                        <a:latin typeface="Cambria Math" panose="02040503050406030204" pitchFamily="18" charset="0"/>
                      </a:rPr>
                      <m:t>=</m:t>
                    </m:r>
                    <m:r>
                      <a:rPr lang="en-US" altLang="zh-CN" sz="1800" i="1">
                        <a:latin typeface="Cambria Math" panose="02040503050406030204" pitchFamily="18" charset="0"/>
                      </a:rPr>
                      <m:t>𝐾</m:t>
                    </m:r>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𝑒</m:t>
                        </m:r>
                      </m:e>
                      <m:sup>
                        <m:r>
                          <a:rPr lang="en-US" altLang="zh-CN" sz="1800" i="1">
                            <a:latin typeface="Cambria Math" panose="02040503050406030204" pitchFamily="18" charset="0"/>
                          </a:rPr>
                          <m:t>−</m:t>
                        </m:r>
                        <m:r>
                          <a:rPr lang="en-US" altLang="zh-CN" sz="1800" i="1">
                            <a:latin typeface="Cambria Math" panose="02040503050406030204" pitchFamily="18" charset="0"/>
                          </a:rPr>
                          <m:t>𝑟</m:t>
                        </m:r>
                        <m:r>
                          <a:rPr lang="en-US" altLang="zh-CN" sz="1800" i="1">
                            <a:latin typeface="Cambria Math" panose="02040503050406030204" pitchFamily="18" charset="0"/>
                          </a:rPr>
                          <m:t>(</m:t>
                        </m:r>
                        <m:r>
                          <a:rPr lang="en-US" altLang="zh-CN" sz="1800" i="1">
                            <a:latin typeface="Cambria Math" panose="02040503050406030204" pitchFamily="18" charset="0"/>
                          </a:rPr>
                          <m:t>𝑇</m:t>
                        </m:r>
                        <m:r>
                          <a:rPr lang="en-US" altLang="zh-CN" sz="1800" i="1">
                            <a:latin typeface="Cambria Math" panose="02040503050406030204" pitchFamily="18" charset="0"/>
                          </a:rPr>
                          <m:t>−</m:t>
                        </m:r>
                        <m:r>
                          <a:rPr lang="en-US" altLang="zh-CN" sz="1800" i="1">
                            <a:latin typeface="Cambria Math" panose="02040503050406030204" pitchFamily="18" charset="0"/>
                          </a:rPr>
                          <m:t>𝑡</m:t>
                        </m:r>
                        <m:r>
                          <a:rPr lang="en-US" altLang="zh-CN" sz="1800" i="1">
                            <a:latin typeface="Cambria Math" panose="02040503050406030204" pitchFamily="18" charset="0"/>
                          </a:rPr>
                          <m:t>)</m:t>
                        </m:r>
                      </m:sup>
                    </m:sSup>
                    <m:r>
                      <m:rPr>
                        <m:sty m:val="p"/>
                      </m:rPr>
                      <a:rPr lang="en-US" altLang="zh-CN" sz="1800" i="1">
                        <a:latin typeface="Cambria Math" panose="02040503050406030204" pitchFamily="18" charset="0"/>
                      </a:rPr>
                      <m:t>N</m:t>
                    </m:r>
                    <m:d>
                      <m:dPr>
                        <m:ctrlPr>
                          <a:rPr lang="zh-CN" altLang="zh-CN" sz="1800" i="1">
                            <a:latin typeface="Cambria Math" panose="02040503050406030204" pitchFamily="18" charset="0"/>
                          </a:rPr>
                        </m:ctrlPr>
                      </m:dPr>
                      <m:e>
                        <m:r>
                          <a:rPr lang="zh-CN" altLang="en-US"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𝑎</m:t>
                            </m:r>
                          </m:e>
                          <m:sub>
                            <m:r>
                              <a:rPr lang="en-US" altLang="zh-CN" sz="1800" i="1">
                                <a:latin typeface="Cambria Math" panose="02040503050406030204" pitchFamily="18" charset="0"/>
                              </a:rPr>
                              <m:t>2</m:t>
                            </m:r>
                          </m:sub>
                        </m:sSub>
                      </m:e>
                    </m:d>
                    <m:r>
                      <a:rPr lang="zh-CN" altLang="en-US" sz="1800" i="1">
                        <a:latin typeface="Cambria Math" panose="02040503050406030204" pitchFamily="18" charset="0"/>
                      </a:rPr>
                      <m:t>−</m:t>
                    </m:r>
                    <m:r>
                      <m:rPr>
                        <m:sty m:val="p"/>
                      </m:rPr>
                      <a:rPr lang="en-US" altLang="zh-CN" sz="1800" i="1">
                        <a:latin typeface="Cambria Math" panose="02040503050406030204" pitchFamily="18" charset="0"/>
                      </a:rPr>
                      <m:t>S</m:t>
                    </m:r>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𝑒</m:t>
                        </m:r>
                      </m:e>
                      <m:sup>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i="1">
                                <a:latin typeface="Cambria Math" panose="02040503050406030204" pitchFamily="18" charset="0"/>
                              </a:rPr>
                              <m:t>1</m:t>
                            </m:r>
                          </m:num>
                          <m:den>
                            <m:r>
                              <a:rPr lang="en-US" altLang="zh-CN" sz="1800" i="1">
                                <a:latin typeface="Cambria Math" panose="02040503050406030204" pitchFamily="18" charset="0"/>
                              </a:rPr>
                              <m:t>2</m:t>
                            </m:r>
                          </m:den>
                        </m:f>
                        <m:r>
                          <a:rPr lang="en-US" altLang="zh-CN" sz="1800" i="1">
                            <a:latin typeface="Cambria Math" panose="02040503050406030204" pitchFamily="18" charset="0"/>
                          </a:rPr>
                          <m:t>(</m:t>
                        </m:r>
                        <m:r>
                          <a:rPr lang="en-US" altLang="zh-CN" sz="1800" i="1">
                            <a:latin typeface="Cambria Math" panose="02040503050406030204" pitchFamily="18" charset="0"/>
                          </a:rPr>
                          <m:t>𝑟</m:t>
                        </m:r>
                        <m:r>
                          <a:rPr lang="en-US" altLang="zh-CN" sz="1800" i="1">
                            <a:latin typeface="Cambria Math" panose="02040503050406030204" pitchFamily="18" charset="0"/>
                          </a:rPr>
                          <m:t>+2</m:t>
                        </m:r>
                        <m:r>
                          <a:rPr lang="en-US" altLang="zh-CN" sz="1800" i="1">
                            <a:latin typeface="Cambria Math" panose="02040503050406030204" pitchFamily="18" charset="0"/>
                          </a:rPr>
                          <m:t>𝑞</m:t>
                        </m:r>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i="1">
                                <a:latin typeface="Cambria Math" panose="02040503050406030204" pitchFamily="18" charset="0"/>
                              </a:rPr>
                              <m:t>1</m:t>
                            </m:r>
                          </m:num>
                          <m:den>
                            <m:r>
                              <a:rPr lang="en-US" altLang="zh-CN" sz="1800" i="1">
                                <a:latin typeface="Cambria Math" panose="02040503050406030204" pitchFamily="18" charset="0"/>
                              </a:rPr>
                              <m:t>6</m:t>
                            </m:r>
                          </m:den>
                        </m:f>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𝜎</m:t>
                            </m:r>
                          </m:e>
                          <m:sup>
                            <m:r>
                              <a:rPr lang="en-US" altLang="zh-CN" sz="1800" i="1">
                                <a:latin typeface="Cambria Math" panose="02040503050406030204" pitchFamily="18" charset="0"/>
                              </a:rPr>
                              <m:t>2</m:t>
                            </m:r>
                          </m:sup>
                        </m:sSup>
                        <m:r>
                          <a:rPr lang="en-US" altLang="zh-CN" sz="1800" i="1">
                            <a:latin typeface="Cambria Math" panose="02040503050406030204" pitchFamily="18" charset="0"/>
                          </a:rPr>
                          <m:t>)(</m:t>
                        </m:r>
                        <m:r>
                          <a:rPr lang="en-US" altLang="zh-CN" sz="1800" i="1">
                            <a:latin typeface="Cambria Math" panose="02040503050406030204" pitchFamily="18" charset="0"/>
                          </a:rPr>
                          <m:t>𝑇</m:t>
                        </m:r>
                        <m:r>
                          <a:rPr lang="en-US" altLang="zh-CN" sz="1800" i="1">
                            <a:latin typeface="Cambria Math" panose="02040503050406030204" pitchFamily="18" charset="0"/>
                          </a:rPr>
                          <m:t>−</m:t>
                        </m:r>
                        <m:r>
                          <a:rPr lang="en-US" altLang="zh-CN" sz="1800" i="1">
                            <a:latin typeface="Cambria Math" panose="02040503050406030204" pitchFamily="18" charset="0"/>
                          </a:rPr>
                          <m:t>𝑡</m:t>
                        </m:r>
                        <m:r>
                          <a:rPr lang="en-US" altLang="zh-CN" sz="1800" i="1">
                            <a:latin typeface="Cambria Math" panose="02040503050406030204" pitchFamily="18" charset="0"/>
                          </a:rPr>
                          <m:t>)</m:t>
                        </m:r>
                      </m:sup>
                    </m:sSup>
                    <m:r>
                      <m:rPr>
                        <m:sty m:val="p"/>
                      </m:rPr>
                      <a:rPr lang="en-US" altLang="zh-CN" sz="1800" i="1">
                        <a:latin typeface="Cambria Math" panose="02040503050406030204" pitchFamily="18" charset="0"/>
                      </a:rPr>
                      <m:t>N</m:t>
                    </m:r>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m:t>
                            </m:r>
                            <m:r>
                              <a:rPr lang="en-US" altLang="zh-CN" sz="1800" i="1">
                                <a:latin typeface="Cambria Math" panose="02040503050406030204" pitchFamily="18" charset="0"/>
                              </a:rPr>
                              <m:t>𝑎</m:t>
                            </m:r>
                          </m:e>
                          <m:sub>
                            <m:r>
                              <a:rPr lang="en-US" altLang="zh-CN" sz="1800" i="1">
                                <a:latin typeface="Cambria Math" panose="02040503050406030204" pitchFamily="18" charset="0"/>
                              </a:rPr>
                              <m:t>1</m:t>
                            </m:r>
                          </m:sub>
                        </m:sSub>
                      </m:e>
                    </m:d>
                  </m:oMath>
                </a14:m>
                <a:endParaRPr lang="zh-CN" altLang="en-US" sz="1650" i="1" dirty="0"/>
              </a:p>
            </p:txBody>
          </p:sp>
        </mc:Choice>
        <mc:Fallback xmlns="">
          <p:sp>
            <p:nvSpPr>
              <p:cNvPr id="3" name="内容占位符 2">
                <a:extLst>
                  <a:ext uri="{FF2B5EF4-FFF2-40B4-BE49-F238E27FC236}">
                    <a16:creationId xmlns:a16="http://schemas.microsoft.com/office/drawing/2014/main" id="{28D5C0D3-2249-48D1-A84C-6B8522737469}"/>
                  </a:ext>
                </a:extLst>
              </p:cNvPr>
              <p:cNvSpPr>
                <a:spLocks noGrp="1" noRot="1" noChangeAspect="1" noMove="1" noResize="1" noEditPoints="1" noAdjustHandles="1" noChangeArrowheads="1" noChangeShapeType="1" noTextEdit="1"/>
              </p:cNvSpPr>
              <p:nvPr>
                <p:ph idx="1"/>
              </p:nvPr>
            </p:nvSpPr>
            <p:spPr>
              <a:xfrm>
                <a:off x="609600" y="1417640"/>
                <a:ext cx="10972800" cy="4747664"/>
              </a:xfrm>
              <a:blipFill>
                <a:blip r:embed="rId2"/>
                <a:stretch>
                  <a:fillRect l="-444" t="-1928"/>
                </a:stretch>
              </a:blipFill>
            </p:spPr>
            <p:txBody>
              <a:bodyPr/>
              <a:lstStyle/>
              <a:p>
                <a:r>
                  <a:rPr lang="zh-CN" altLang="en-US">
                    <a:noFill/>
                  </a:rPr>
                  <a:t> </a:t>
                </a:r>
              </a:p>
            </p:txBody>
          </p:sp>
        </mc:Fallback>
      </mc:AlternateContent>
      <p:sp>
        <p:nvSpPr>
          <p:cNvPr id="4" name="页脚占位符 3">
            <a:extLst>
              <a:ext uri="{FF2B5EF4-FFF2-40B4-BE49-F238E27FC236}">
                <a16:creationId xmlns:a16="http://schemas.microsoft.com/office/drawing/2014/main" id="{0EFCCF91-0FB4-44CB-9BAF-63BA3BFF1828}"/>
              </a:ext>
            </a:extLst>
          </p:cNvPr>
          <p:cNvSpPr>
            <a:spLocks noGrp="1"/>
          </p:cNvSpPr>
          <p:nvPr>
            <p:ph type="ftr" sz="quarter" idx="11"/>
          </p:nvPr>
        </p:nvSpPr>
        <p:spPr/>
        <p:txBody>
          <a:bodyPr/>
          <a:lstStyle/>
          <a:p>
            <a:pPr>
              <a:defRPr/>
            </a:pPr>
            <a:r>
              <a:rPr lang="en-US" altLang="zh-CN"/>
              <a:t>Copyright ©2020  Zheng, Zhenlong &amp; Chen, Rong, XMU</a:t>
            </a:r>
            <a:endParaRPr lang="zh-CN" altLang="en-US" dirty="0"/>
          </a:p>
        </p:txBody>
      </p:sp>
    </p:spTree>
    <p:extLst>
      <p:ext uri="{BB962C8B-B14F-4D97-AF65-F5344CB8AC3E}">
        <p14:creationId xmlns:p14="http://schemas.microsoft.com/office/powerpoint/2010/main" val="3056158082"/>
      </p:ext>
    </p:extLst>
  </p:cSld>
  <p:clrMapOvr>
    <a:masterClrMapping/>
  </p:clrMapOvr>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20600</TotalTime>
  <Words>4046</Words>
  <Application>Microsoft Office PowerPoint</Application>
  <PresentationFormat>宽屏</PresentationFormat>
  <Paragraphs>390</Paragraphs>
  <Slides>63</Slides>
  <Notes>1</Notes>
  <HiddenSlides>0</HiddenSlides>
  <MMClips>0</MMClips>
  <ScaleCrop>false</ScaleCrop>
  <HeadingPairs>
    <vt:vector size="8" baseType="variant">
      <vt:variant>
        <vt:lpstr>已用的字体</vt:lpstr>
      </vt:variant>
      <vt:variant>
        <vt:i4>12</vt:i4>
      </vt:variant>
      <vt:variant>
        <vt:lpstr>主题</vt:lpstr>
      </vt:variant>
      <vt:variant>
        <vt:i4>4</vt:i4>
      </vt:variant>
      <vt:variant>
        <vt:lpstr>嵌入 OLE 服务器</vt:lpstr>
      </vt:variant>
      <vt:variant>
        <vt:i4>1</vt:i4>
      </vt:variant>
      <vt:variant>
        <vt:lpstr>幻灯片标题</vt:lpstr>
      </vt:variant>
      <vt:variant>
        <vt:i4>63</vt:i4>
      </vt:variant>
    </vt:vector>
  </HeadingPairs>
  <TitlesOfParts>
    <vt:vector size="80" baseType="lpstr">
      <vt:lpstr>Adobe 仿宋 Std R</vt:lpstr>
      <vt:lpstr>DFKai-SB</vt:lpstr>
      <vt:lpstr>GungsuhChe</vt:lpstr>
      <vt:lpstr>Adobe Jenson Pro</vt:lpstr>
      <vt:lpstr>Adobe Jenson Pro Capt</vt:lpstr>
      <vt:lpstr>Arial</vt:lpstr>
      <vt:lpstr>Calibri</vt:lpstr>
      <vt:lpstr>Cambria Math</vt:lpstr>
      <vt:lpstr>Garamond</vt:lpstr>
      <vt:lpstr>Tahoma</vt:lpstr>
      <vt:lpstr>Times New Roman</vt:lpstr>
      <vt:lpstr>Wingdings</vt:lpstr>
      <vt:lpstr>Edge</vt:lpstr>
      <vt:lpstr>1_Edge</vt:lpstr>
      <vt:lpstr>2_Edge</vt:lpstr>
      <vt:lpstr>3_Edge</vt:lpstr>
      <vt:lpstr>Equation</vt:lpstr>
      <vt:lpstr> 第十六章 奇异期权 </vt:lpstr>
      <vt:lpstr>目录</vt:lpstr>
      <vt:lpstr>奇异期权的定义</vt:lpstr>
      <vt:lpstr>奇异期权种类</vt:lpstr>
      <vt:lpstr>16.1 路径依赖期权</vt:lpstr>
      <vt:lpstr>路径依赖期权</vt:lpstr>
      <vt:lpstr>亚式期权</vt:lpstr>
      <vt:lpstr> 亚式期权</vt:lpstr>
      <vt:lpstr>亚式期权的定价</vt:lpstr>
      <vt:lpstr>取样次数N对亚式期权价格的影响</vt:lpstr>
      <vt:lpstr>亚式期权价格</vt:lpstr>
      <vt:lpstr>亚式期权的对冲</vt:lpstr>
      <vt:lpstr>亚式期权受欢迎的原因</vt:lpstr>
      <vt:lpstr>障碍期权</vt:lpstr>
      <vt:lpstr>障碍期权的优缺点</vt:lpstr>
      <vt:lpstr>案例</vt:lpstr>
      <vt:lpstr>障碍期权的定价</vt:lpstr>
      <vt:lpstr>H≤K情形的向下敲出和敲入看涨期权</vt:lpstr>
      <vt:lpstr>H&gt;K情形的向下敲出和敲入看涨期权</vt:lpstr>
      <vt:lpstr>H&gt;K情形的向下敲出和敲入看涨期权</vt:lpstr>
      <vt:lpstr>向下敲出看涨期权价格的敏感性</vt:lpstr>
      <vt:lpstr>障碍期权的特性和对冲</vt:lpstr>
      <vt:lpstr>问题  </vt:lpstr>
      <vt:lpstr>PowerPoint 演示文稿</vt:lpstr>
      <vt:lpstr>回溯期权</vt:lpstr>
      <vt:lpstr>回溯期权的定价</vt:lpstr>
      <vt:lpstr>浮动行权价看跌期权价格</vt:lpstr>
      <vt:lpstr>固定行权价期权价格</vt:lpstr>
      <vt:lpstr>呐喊期权</vt:lpstr>
      <vt:lpstr>呐喊期权的定价</vt:lpstr>
      <vt:lpstr>16.2 多因子期权</vt:lpstr>
      <vt:lpstr>多因子期权</vt:lpstr>
      <vt:lpstr>篮子期权(basket  option)</vt:lpstr>
      <vt:lpstr>篮子期权价格的决定因素</vt:lpstr>
      <vt:lpstr>伊藤引理</vt:lpstr>
      <vt:lpstr>多维微分方程</vt:lpstr>
      <vt:lpstr>篮子期权的定价</vt:lpstr>
      <vt:lpstr>彩虹期权</vt:lpstr>
      <vt:lpstr>价差期权(spread option)</vt:lpstr>
      <vt:lpstr>最大值期权(maximum option)</vt:lpstr>
      <vt:lpstr>最小值期权(minimum option)</vt:lpstr>
      <vt:lpstr>最差期权(worst-of option) </vt:lpstr>
      <vt:lpstr>资产交换期权</vt:lpstr>
      <vt:lpstr>抉择型期权(chooser option)</vt:lpstr>
      <vt:lpstr>抉择型期权的定价</vt:lpstr>
      <vt:lpstr>16.3 时间依赖期权</vt:lpstr>
      <vt:lpstr>时间依赖期权</vt:lpstr>
      <vt:lpstr>百慕大期权(Bermudan option)</vt:lpstr>
      <vt:lpstr>远期生效期权</vt:lpstr>
      <vt:lpstr>远期生效期权的定价</vt:lpstr>
      <vt:lpstr>可展期期权(extendable option)</vt:lpstr>
      <vt:lpstr>16.4 其他期权</vt:lpstr>
      <vt:lpstr>其他期权</vt:lpstr>
      <vt:lpstr>两值期权</vt:lpstr>
      <vt:lpstr>两值期权</vt:lpstr>
      <vt:lpstr>两值期权</vt:lpstr>
      <vt:lpstr>缺口期权（Gap Options）</vt:lpstr>
      <vt:lpstr>Gap options </vt:lpstr>
      <vt:lpstr>复合期权(compound option)</vt:lpstr>
      <vt:lpstr>看涨期权的欧式看涨期权价格（c_c）</vt:lpstr>
      <vt:lpstr>其他复式期权价格</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883</cp:revision>
  <cp:lastPrinted>2012-12-19T09:39:04Z</cp:lastPrinted>
  <dcterms:created xsi:type="dcterms:W3CDTF">2007-10-06T10:41:32Z</dcterms:created>
  <dcterms:modified xsi:type="dcterms:W3CDTF">2020-12-18T01:30:59Z</dcterms:modified>
</cp:coreProperties>
</file>