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50" r:id="rId1"/>
  </p:sldMasterIdLst>
  <p:notesMasterIdLst>
    <p:notesMasterId r:id="rId89"/>
  </p:notesMasterIdLst>
  <p:handoutMasterIdLst>
    <p:handoutMasterId r:id="rId90"/>
  </p:handoutMasterIdLst>
  <p:sldIdLst>
    <p:sldId id="2363" r:id="rId2"/>
    <p:sldId id="2657" r:id="rId3"/>
    <p:sldId id="2547" r:id="rId4"/>
    <p:sldId id="2548" r:id="rId5"/>
    <p:sldId id="2549" r:id="rId6"/>
    <p:sldId id="2550" r:id="rId7"/>
    <p:sldId id="2695" r:id="rId8"/>
    <p:sldId id="2696" r:id="rId9"/>
    <p:sldId id="2681" r:id="rId10"/>
    <p:sldId id="2697" r:id="rId11"/>
    <p:sldId id="2559" r:id="rId12"/>
    <p:sldId id="2560" r:id="rId13"/>
    <p:sldId id="2692" r:id="rId14"/>
    <p:sldId id="2698" r:id="rId15"/>
    <p:sldId id="2701" r:id="rId16"/>
    <p:sldId id="2702" r:id="rId17"/>
    <p:sldId id="2703" r:id="rId18"/>
    <p:sldId id="2704" r:id="rId19"/>
    <p:sldId id="2705" r:id="rId20"/>
    <p:sldId id="2706" r:id="rId21"/>
    <p:sldId id="2575" r:id="rId22"/>
    <p:sldId id="2707" r:id="rId23"/>
    <p:sldId id="2708" r:id="rId24"/>
    <p:sldId id="2709" r:id="rId25"/>
    <p:sldId id="2710" r:id="rId26"/>
    <p:sldId id="2699" r:id="rId27"/>
    <p:sldId id="2711" r:id="rId28"/>
    <p:sldId id="2712" r:id="rId29"/>
    <p:sldId id="2713" r:id="rId30"/>
    <p:sldId id="2714" r:id="rId31"/>
    <p:sldId id="2700" r:id="rId32"/>
    <p:sldId id="2715" r:id="rId33"/>
    <p:sldId id="2716" r:id="rId34"/>
    <p:sldId id="2717" r:id="rId35"/>
    <p:sldId id="2718" r:id="rId36"/>
    <p:sldId id="2719" r:id="rId37"/>
    <p:sldId id="2720" r:id="rId38"/>
    <p:sldId id="909" r:id="rId39"/>
    <p:sldId id="2721" r:id="rId40"/>
    <p:sldId id="2593" r:id="rId41"/>
    <p:sldId id="2594" r:id="rId42"/>
    <p:sldId id="2685" r:id="rId43"/>
    <p:sldId id="2722" r:id="rId44"/>
    <p:sldId id="2723" r:id="rId45"/>
    <p:sldId id="2724" r:id="rId46"/>
    <p:sldId id="2725" r:id="rId47"/>
    <p:sldId id="2726" r:id="rId48"/>
    <p:sldId id="2727" r:id="rId49"/>
    <p:sldId id="2728" r:id="rId50"/>
    <p:sldId id="2729" r:id="rId51"/>
    <p:sldId id="2730" r:id="rId52"/>
    <p:sldId id="2731" r:id="rId53"/>
    <p:sldId id="2732" r:id="rId54"/>
    <p:sldId id="2686" r:id="rId55"/>
    <p:sldId id="2733" r:id="rId56"/>
    <p:sldId id="2734" r:id="rId57"/>
    <p:sldId id="2735" r:id="rId58"/>
    <p:sldId id="2736" r:id="rId59"/>
    <p:sldId id="2737" r:id="rId60"/>
    <p:sldId id="2738" r:id="rId61"/>
    <p:sldId id="2739" r:id="rId62"/>
    <p:sldId id="2740" r:id="rId63"/>
    <p:sldId id="2693" r:id="rId64"/>
    <p:sldId id="2606" r:id="rId65"/>
    <p:sldId id="2741" r:id="rId66"/>
    <p:sldId id="2742" r:id="rId67"/>
    <p:sldId id="2743" r:id="rId68"/>
    <p:sldId id="2744" r:id="rId69"/>
    <p:sldId id="2690" r:id="rId70"/>
    <p:sldId id="2745" r:id="rId71"/>
    <p:sldId id="2691" r:id="rId72"/>
    <p:sldId id="2746" r:id="rId73"/>
    <p:sldId id="2747" r:id="rId74"/>
    <p:sldId id="2748" r:id="rId75"/>
    <p:sldId id="2687" r:id="rId76"/>
    <p:sldId id="2689" r:id="rId77"/>
    <p:sldId id="2749" r:id="rId78"/>
    <p:sldId id="2750" r:id="rId79"/>
    <p:sldId id="2751" r:id="rId80"/>
    <p:sldId id="2680" r:id="rId81"/>
    <p:sldId id="2752" r:id="rId82"/>
    <p:sldId id="2753" r:id="rId83"/>
    <p:sldId id="2754" r:id="rId84"/>
    <p:sldId id="2684" r:id="rId85"/>
    <p:sldId id="2755" r:id="rId86"/>
    <p:sldId id="2671" r:id="rId87"/>
    <p:sldId id="2672" r:id="rId88"/>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0E3FDE45-AF77-4B5C-9715-49D594BDF05E}" styleName="浅色样式 1 - 强调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22606" autoAdjust="0"/>
    <p:restoredTop sz="94877" autoAdjust="0"/>
  </p:normalViewPr>
  <p:slideViewPr>
    <p:cSldViewPr>
      <p:cViewPr varScale="1">
        <p:scale>
          <a:sx n="85" d="100"/>
          <a:sy n="85" d="100"/>
        </p:scale>
        <p:origin x="734" y="24"/>
      </p:cViewPr>
      <p:guideLst>
        <p:guide orient="horz" pos="2160"/>
        <p:guide pos="2880"/>
      </p:guideLst>
    </p:cSldViewPr>
  </p:slideViewPr>
  <p:notesTextViewPr>
    <p:cViewPr>
      <p:scale>
        <a:sx n="100" d="100"/>
        <a:sy n="100" d="100"/>
      </p:scale>
      <p:origin x="0" y="0"/>
    </p:cViewPr>
  </p:notesTextViewPr>
  <p:notesViewPr>
    <p:cSldViewPr>
      <p:cViewPr varScale="1">
        <p:scale>
          <a:sx n="80" d="100"/>
          <a:sy n="80" d="100"/>
        </p:scale>
        <p:origin x="-3915" y="-51"/>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handoutMaster" Target="handoutMasters/handout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oleObject" Target="&#24037;&#20316;&#31807;1" TargetMode="External"/><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5941601049868776E-2"/>
          <c:y val="2.383690452080971E-2"/>
          <c:w val="0.88965235248371732"/>
          <c:h val="0.96070814751027289"/>
        </c:manualLayout>
      </c:layout>
      <c:lineChart>
        <c:grouping val="standard"/>
        <c:varyColors val="0"/>
        <c:ser>
          <c:idx val="1"/>
          <c:order val="1"/>
          <c:tx>
            <c:strRef>
              <c:f>Sheet1!$L$3</c:f>
              <c:strCache>
                <c:ptCount val="1"/>
                <c:pt idx="0">
                  <c:v>3个月实际远期汇率-理论远期汇率</c:v>
                </c:pt>
              </c:strCache>
            </c:strRef>
          </c:tx>
          <c:spPr>
            <a:ln w="28575" cap="rnd">
              <a:solidFill>
                <a:schemeClr val="accent2"/>
              </a:solidFill>
              <a:round/>
            </a:ln>
            <a:effectLst/>
          </c:spPr>
          <c:marker>
            <c:symbol val="none"/>
          </c:marker>
          <c:cat>
            <c:strRef>
              <c:f>Sheet1!$J$4:$J$2696</c:f>
              <c:strCache>
                <c:ptCount val="2693"/>
                <c:pt idx="0">
                  <c:v>Date</c:v>
                </c:pt>
                <c:pt idx="1">
                  <c:v>2009-11-09</c:v>
                </c:pt>
                <c:pt idx="2">
                  <c:v>2009-11-10</c:v>
                </c:pt>
                <c:pt idx="3">
                  <c:v>2009-11-11</c:v>
                </c:pt>
                <c:pt idx="4">
                  <c:v>2009-11-12</c:v>
                </c:pt>
                <c:pt idx="5">
                  <c:v>2009-11-13</c:v>
                </c:pt>
                <c:pt idx="6">
                  <c:v>2009-11-16</c:v>
                </c:pt>
                <c:pt idx="7">
                  <c:v>2009-11-17</c:v>
                </c:pt>
                <c:pt idx="8">
                  <c:v>2009-11-18</c:v>
                </c:pt>
                <c:pt idx="9">
                  <c:v>2009-11-19</c:v>
                </c:pt>
                <c:pt idx="10">
                  <c:v>2009-11-20</c:v>
                </c:pt>
                <c:pt idx="11">
                  <c:v>2009-11-23</c:v>
                </c:pt>
                <c:pt idx="12">
                  <c:v>2009-11-24</c:v>
                </c:pt>
                <c:pt idx="13">
                  <c:v>2009-11-25</c:v>
                </c:pt>
                <c:pt idx="14">
                  <c:v>2009-11-26</c:v>
                </c:pt>
                <c:pt idx="15">
                  <c:v>2009-11-27</c:v>
                </c:pt>
                <c:pt idx="16">
                  <c:v>2009-11-30</c:v>
                </c:pt>
                <c:pt idx="17">
                  <c:v>2009-12-01</c:v>
                </c:pt>
                <c:pt idx="18">
                  <c:v>2009-12-02</c:v>
                </c:pt>
                <c:pt idx="19">
                  <c:v>2009-12-03</c:v>
                </c:pt>
                <c:pt idx="20">
                  <c:v>2009-12-04</c:v>
                </c:pt>
                <c:pt idx="21">
                  <c:v>2009-12-07</c:v>
                </c:pt>
                <c:pt idx="22">
                  <c:v>2009-12-08</c:v>
                </c:pt>
                <c:pt idx="23">
                  <c:v>2009-12-09</c:v>
                </c:pt>
                <c:pt idx="24">
                  <c:v>2009-12-10</c:v>
                </c:pt>
                <c:pt idx="25">
                  <c:v>2009-12-11</c:v>
                </c:pt>
                <c:pt idx="26">
                  <c:v>2009-12-14</c:v>
                </c:pt>
                <c:pt idx="27">
                  <c:v>2009-12-15</c:v>
                </c:pt>
                <c:pt idx="28">
                  <c:v>2009-12-16</c:v>
                </c:pt>
                <c:pt idx="29">
                  <c:v>2009-12-17</c:v>
                </c:pt>
                <c:pt idx="30">
                  <c:v>2009-12-18</c:v>
                </c:pt>
                <c:pt idx="31">
                  <c:v>2009-12-21</c:v>
                </c:pt>
                <c:pt idx="32">
                  <c:v>2009-12-22</c:v>
                </c:pt>
                <c:pt idx="33">
                  <c:v>2009-12-23</c:v>
                </c:pt>
                <c:pt idx="34">
                  <c:v>2009-12-24</c:v>
                </c:pt>
                <c:pt idx="35">
                  <c:v>2009-12-25</c:v>
                </c:pt>
                <c:pt idx="36">
                  <c:v>2009-12-28</c:v>
                </c:pt>
                <c:pt idx="37">
                  <c:v>2009-12-29</c:v>
                </c:pt>
                <c:pt idx="38">
                  <c:v>2009-12-30</c:v>
                </c:pt>
                <c:pt idx="39">
                  <c:v>2009-12-31</c:v>
                </c:pt>
                <c:pt idx="40">
                  <c:v>2010-01-04</c:v>
                </c:pt>
                <c:pt idx="41">
                  <c:v>2010-01-05</c:v>
                </c:pt>
                <c:pt idx="42">
                  <c:v>2010-01-06</c:v>
                </c:pt>
                <c:pt idx="43">
                  <c:v>2010-01-07</c:v>
                </c:pt>
                <c:pt idx="44">
                  <c:v>2010-01-08</c:v>
                </c:pt>
                <c:pt idx="45">
                  <c:v>2010-01-11</c:v>
                </c:pt>
                <c:pt idx="46">
                  <c:v>2010-01-12</c:v>
                </c:pt>
                <c:pt idx="47">
                  <c:v>2010-01-13</c:v>
                </c:pt>
                <c:pt idx="48">
                  <c:v>2010-01-14</c:v>
                </c:pt>
                <c:pt idx="49">
                  <c:v>2010-01-15</c:v>
                </c:pt>
                <c:pt idx="50">
                  <c:v>2010-01-18</c:v>
                </c:pt>
                <c:pt idx="51">
                  <c:v>2010-01-19</c:v>
                </c:pt>
                <c:pt idx="52">
                  <c:v>2010-01-20</c:v>
                </c:pt>
                <c:pt idx="53">
                  <c:v>2010-01-21</c:v>
                </c:pt>
                <c:pt idx="54">
                  <c:v>2010-01-22</c:v>
                </c:pt>
                <c:pt idx="55">
                  <c:v>2010-01-25</c:v>
                </c:pt>
                <c:pt idx="56">
                  <c:v>2010-01-26</c:v>
                </c:pt>
                <c:pt idx="57">
                  <c:v>2010-01-27</c:v>
                </c:pt>
                <c:pt idx="58">
                  <c:v>2010-01-28</c:v>
                </c:pt>
                <c:pt idx="59">
                  <c:v>2010-01-29</c:v>
                </c:pt>
                <c:pt idx="60">
                  <c:v>2010-02-01</c:v>
                </c:pt>
                <c:pt idx="61">
                  <c:v>2010-02-02</c:v>
                </c:pt>
                <c:pt idx="62">
                  <c:v>2010-02-03</c:v>
                </c:pt>
                <c:pt idx="63">
                  <c:v>2010-02-04</c:v>
                </c:pt>
                <c:pt idx="64">
                  <c:v>2010-02-05</c:v>
                </c:pt>
                <c:pt idx="65">
                  <c:v>2010-02-08</c:v>
                </c:pt>
                <c:pt idx="66">
                  <c:v>2010-02-09</c:v>
                </c:pt>
                <c:pt idx="67">
                  <c:v>2010-02-10</c:v>
                </c:pt>
                <c:pt idx="68">
                  <c:v>2010-02-11</c:v>
                </c:pt>
                <c:pt idx="69">
                  <c:v>2010-02-12</c:v>
                </c:pt>
                <c:pt idx="70">
                  <c:v>2010-02-20</c:v>
                </c:pt>
                <c:pt idx="71">
                  <c:v>2010-02-21</c:v>
                </c:pt>
                <c:pt idx="72">
                  <c:v>2010-02-22</c:v>
                </c:pt>
                <c:pt idx="73">
                  <c:v>2010-02-23</c:v>
                </c:pt>
                <c:pt idx="74">
                  <c:v>2010-02-24</c:v>
                </c:pt>
                <c:pt idx="75">
                  <c:v>2010-02-25</c:v>
                </c:pt>
                <c:pt idx="76">
                  <c:v>2010-02-26</c:v>
                </c:pt>
                <c:pt idx="77">
                  <c:v>2010-03-01</c:v>
                </c:pt>
                <c:pt idx="78">
                  <c:v>2010-03-02</c:v>
                </c:pt>
                <c:pt idx="79">
                  <c:v>2010-03-03</c:v>
                </c:pt>
                <c:pt idx="80">
                  <c:v>2010-03-04</c:v>
                </c:pt>
                <c:pt idx="81">
                  <c:v>2010-03-05</c:v>
                </c:pt>
                <c:pt idx="82">
                  <c:v>2010-03-08</c:v>
                </c:pt>
                <c:pt idx="83">
                  <c:v>2010-03-09</c:v>
                </c:pt>
                <c:pt idx="84">
                  <c:v>2010-03-10</c:v>
                </c:pt>
                <c:pt idx="85">
                  <c:v>2010-03-11</c:v>
                </c:pt>
                <c:pt idx="86">
                  <c:v>2010-03-12</c:v>
                </c:pt>
                <c:pt idx="87">
                  <c:v>2010-03-15</c:v>
                </c:pt>
                <c:pt idx="88">
                  <c:v>2010-03-16</c:v>
                </c:pt>
                <c:pt idx="89">
                  <c:v>2010-03-17</c:v>
                </c:pt>
                <c:pt idx="90">
                  <c:v>2010-03-18</c:v>
                </c:pt>
                <c:pt idx="91">
                  <c:v>2010-03-19</c:v>
                </c:pt>
                <c:pt idx="92">
                  <c:v>2010-03-22</c:v>
                </c:pt>
                <c:pt idx="93">
                  <c:v>2010-03-23</c:v>
                </c:pt>
                <c:pt idx="94">
                  <c:v>2010-03-24</c:v>
                </c:pt>
                <c:pt idx="95">
                  <c:v>2010-03-25</c:v>
                </c:pt>
                <c:pt idx="96">
                  <c:v>2010-03-26</c:v>
                </c:pt>
                <c:pt idx="97">
                  <c:v>2010-03-29</c:v>
                </c:pt>
                <c:pt idx="98">
                  <c:v>2010-03-30</c:v>
                </c:pt>
                <c:pt idx="99">
                  <c:v>2010-03-31</c:v>
                </c:pt>
                <c:pt idx="100">
                  <c:v>2010-04-01</c:v>
                </c:pt>
                <c:pt idx="101">
                  <c:v>2010-04-02</c:v>
                </c:pt>
                <c:pt idx="102">
                  <c:v>2010-04-06</c:v>
                </c:pt>
                <c:pt idx="103">
                  <c:v>2010-04-07</c:v>
                </c:pt>
                <c:pt idx="104">
                  <c:v>2010-04-08</c:v>
                </c:pt>
                <c:pt idx="105">
                  <c:v>2010-04-09</c:v>
                </c:pt>
                <c:pt idx="106">
                  <c:v>2010-04-12</c:v>
                </c:pt>
                <c:pt idx="107">
                  <c:v>2010-04-13</c:v>
                </c:pt>
                <c:pt idx="108">
                  <c:v>2010-04-14</c:v>
                </c:pt>
                <c:pt idx="109">
                  <c:v>2010-04-15</c:v>
                </c:pt>
                <c:pt idx="110">
                  <c:v>2010-04-16</c:v>
                </c:pt>
                <c:pt idx="111">
                  <c:v>2010-04-19</c:v>
                </c:pt>
                <c:pt idx="112">
                  <c:v>2010-04-20</c:v>
                </c:pt>
                <c:pt idx="113">
                  <c:v>2010-04-21</c:v>
                </c:pt>
                <c:pt idx="114">
                  <c:v>2010-04-22</c:v>
                </c:pt>
                <c:pt idx="115">
                  <c:v>2010-04-23</c:v>
                </c:pt>
                <c:pt idx="116">
                  <c:v>2010-04-26</c:v>
                </c:pt>
                <c:pt idx="117">
                  <c:v>2010-04-27</c:v>
                </c:pt>
                <c:pt idx="118">
                  <c:v>2010-04-28</c:v>
                </c:pt>
                <c:pt idx="119">
                  <c:v>2010-04-29</c:v>
                </c:pt>
                <c:pt idx="120">
                  <c:v>2010-04-30</c:v>
                </c:pt>
                <c:pt idx="121">
                  <c:v>2010-05-04</c:v>
                </c:pt>
                <c:pt idx="122">
                  <c:v>2010-05-05</c:v>
                </c:pt>
                <c:pt idx="123">
                  <c:v>2010-05-06</c:v>
                </c:pt>
                <c:pt idx="124">
                  <c:v>2010-05-07</c:v>
                </c:pt>
                <c:pt idx="125">
                  <c:v>2010-05-10</c:v>
                </c:pt>
                <c:pt idx="126">
                  <c:v>2010-05-11</c:v>
                </c:pt>
                <c:pt idx="127">
                  <c:v>2010-05-12</c:v>
                </c:pt>
                <c:pt idx="128">
                  <c:v>2010-05-13</c:v>
                </c:pt>
                <c:pt idx="129">
                  <c:v>2010-05-14</c:v>
                </c:pt>
                <c:pt idx="130">
                  <c:v>2010-05-17</c:v>
                </c:pt>
                <c:pt idx="131">
                  <c:v>2010-05-18</c:v>
                </c:pt>
                <c:pt idx="132">
                  <c:v>2010-05-19</c:v>
                </c:pt>
                <c:pt idx="133">
                  <c:v>2010-05-20</c:v>
                </c:pt>
                <c:pt idx="134">
                  <c:v>2010-05-21</c:v>
                </c:pt>
                <c:pt idx="135">
                  <c:v>2010-05-24</c:v>
                </c:pt>
                <c:pt idx="136">
                  <c:v>2010-05-25</c:v>
                </c:pt>
                <c:pt idx="137">
                  <c:v>2010-05-26</c:v>
                </c:pt>
                <c:pt idx="138">
                  <c:v>2010-05-27</c:v>
                </c:pt>
                <c:pt idx="139">
                  <c:v>2010-05-28</c:v>
                </c:pt>
                <c:pt idx="140">
                  <c:v>2010-05-31</c:v>
                </c:pt>
                <c:pt idx="141">
                  <c:v>2010-06-01</c:v>
                </c:pt>
                <c:pt idx="142">
                  <c:v>2010-06-02</c:v>
                </c:pt>
                <c:pt idx="143">
                  <c:v>2010-06-03</c:v>
                </c:pt>
                <c:pt idx="144">
                  <c:v>2010-06-04</c:v>
                </c:pt>
                <c:pt idx="145">
                  <c:v>2010-06-07</c:v>
                </c:pt>
                <c:pt idx="146">
                  <c:v>2010-06-08</c:v>
                </c:pt>
                <c:pt idx="147">
                  <c:v>2010-06-09</c:v>
                </c:pt>
                <c:pt idx="148">
                  <c:v>2010-06-10</c:v>
                </c:pt>
                <c:pt idx="149">
                  <c:v>2010-06-11</c:v>
                </c:pt>
                <c:pt idx="150">
                  <c:v>2010-06-12</c:v>
                </c:pt>
                <c:pt idx="151">
                  <c:v>2010-06-13</c:v>
                </c:pt>
                <c:pt idx="152">
                  <c:v>2010-06-17</c:v>
                </c:pt>
                <c:pt idx="153">
                  <c:v>2010-06-18</c:v>
                </c:pt>
                <c:pt idx="154">
                  <c:v>2010-06-21</c:v>
                </c:pt>
                <c:pt idx="155">
                  <c:v>2010-06-22</c:v>
                </c:pt>
                <c:pt idx="156">
                  <c:v>2010-06-23</c:v>
                </c:pt>
                <c:pt idx="157">
                  <c:v>2010-06-24</c:v>
                </c:pt>
                <c:pt idx="158">
                  <c:v>2010-06-25</c:v>
                </c:pt>
                <c:pt idx="159">
                  <c:v>2010-06-28</c:v>
                </c:pt>
                <c:pt idx="160">
                  <c:v>2010-06-29</c:v>
                </c:pt>
                <c:pt idx="161">
                  <c:v>2010-06-30</c:v>
                </c:pt>
                <c:pt idx="162">
                  <c:v>2010-07-01</c:v>
                </c:pt>
                <c:pt idx="163">
                  <c:v>2010-07-02</c:v>
                </c:pt>
                <c:pt idx="164">
                  <c:v>2010-07-05</c:v>
                </c:pt>
                <c:pt idx="165">
                  <c:v>2010-07-06</c:v>
                </c:pt>
                <c:pt idx="166">
                  <c:v>2010-07-07</c:v>
                </c:pt>
                <c:pt idx="167">
                  <c:v>2010-07-08</c:v>
                </c:pt>
                <c:pt idx="168">
                  <c:v>2010-07-09</c:v>
                </c:pt>
                <c:pt idx="169">
                  <c:v>2010-07-12</c:v>
                </c:pt>
                <c:pt idx="170">
                  <c:v>2010-07-13</c:v>
                </c:pt>
                <c:pt idx="171">
                  <c:v>2010-07-14</c:v>
                </c:pt>
                <c:pt idx="172">
                  <c:v>2010-07-15</c:v>
                </c:pt>
                <c:pt idx="173">
                  <c:v>2010-07-16</c:v>
                </c:pt>
                <c:pt idx="174">
                  <c:v>2010-07-19</c:v>
                </c:pt>
                <c:pt idx="175">
                  <c:v>2010-07-20</c:v>
                </c:pt>
                <c:pt idx="176">
                  <c:v>2010-07-21</c:v>
                </c:pt>
                <c:pt idx="177">
                  <c:v>2010-07-22</c:v>
                </c:pt>
                <c:pt idx="178">
                  <c:v>2010-07-23</c:v>
                </c:pt>
                <c:pt idx="179">
                  <c:v>2010-07-26</c:v>
                </c:pt>
                <c:pt idx="180">
                  <c:v>2010-07-27</c:v>
                </c:pt>
                <c:pt idx="181">
                  <c:v>2010-07-28</c:v>
                </c:pt>
                <c:pt idx="182">
                  <c:v>2010-07-29</c:v>
                </c:pt>
                <c:pt idx="183">
                  <c:v>2010-07-30</c:v>
                </c:pt>
                <c:pt idx="184">
                  <c:v>2010-08-02</c:v>
                </c:pt>
                <c:pt idx="185">
                  <c:v>2010-08-03</c:v>
                </c:pt>
                <c:pt idx="186">
                  <c:v>2010-08-04</c:v>
                </c:pt>
                <c:pt idx="187">
                  <c:v>2010-08-05</c:v>
                </c:pt>
                <c:pt idx="188">
                  <c:v>2010-08-06</c:v>
                </c:pt>
                <c:pt idx="189">
                  <c:v>2010-08-09</c:v>
                </c:pt>
                <c:pt idx="190">
                  <c:v>2010-08-10</c:v>
                </c:pt>
                <c:pt idx="191">
                  <c:v>2010-08-11</c:v>
                </c:pt>
                <c:pt idx="192">
                  <c:v>2010-08-12</c:v>
                </c:pt>
                <c:pt idx="193">
                  <c:v>2010-08-13</c:v>
                </c:pt>
                <c:pt idx="194">
                  <c:v>2010-08-16</c:v>
                </c:pt>
                <c:pt idx="195">
                  <c:v>2010-08-17</c:v>
                </c:pt>
                <c:pt idx="196">
                  <c:v>2010-08-18</c:v>
                </c:pt>
                <c:pt idx="197">
                  <c:v>2010-08-19</c:v>
                </c:pt>
                <c:pt idx="198">
                  <c:v>2010-08-20</c:v>
                </c:pt>
                <c:pt idx="199">
                  <c:v>2010-08-23</c:v>
                </c:pt>
                <c:pt idx="200">
                  <c:v>2010-08-24</c:v>
                </c:pt>
                <c:pt idx="201">
                  <c:v>2010-08-25</c:v>
                </c:pt>
                <c:pt idx="202">
                  <c:v>2010-08-26</c:v>
                </c:pt>
                <c:pt idx="203">
                  <c:v>2010-08-27</c:v>
                </c:pt>
                <c:pt idx="204">
                  <c:v>2010-08-30</c:v>
                </c:pt>
                <c:pt idx="205">
                  <c:v>2010-08-31</c:v>
                </c:pt>
                <c:pt idx="206">
                  <c:v>2010-09-01</c:v>
                </c:pt>
                <c:pt idx="207">
                  <c:v>2010-09-02</c:v>
                </c:pt>
                <c:pt idx="208">
                  <c:v>2010-09-03</c:v>
                </c:pt>
                <c:pt idx="209">
                  <c:v>2010-09-06</c:v>
                </c:pt>
                <c:pt idx="210">
                  <c:v>2010-09-07</c:v>
                </c:pt>
                <c:pt idx="211">
                  <c:v>2010-09-08</c:v>
                </c:pt>
                <c:pt idx="212">
                  <c:v>2010-09-09</c:v>
                </c:pt>
                <c:pt idx="213">
                  <c:v>2010-09-10</c:v>
                </c:pt>
                <c:pt idx="214">
                  <c:v>2010-09-13</c:v>
                </c:pt>
                <c:pt idx="215">
                  <c:v>2010-09-14</c:v>
                </c:pt>
                <c:pt idx="216">
                  <c:v>2010-09-15</c:v>
                </c:pt>
                <c:pt idx="217">
                  <c:v>2010-09-16</c:v>
                </c:pt>
                <c:pt idx="218">
                  <c:v>2010-09-17</c:v>
                </c:pt>
                <c:pt idx="219">
                  <c:v>2010-09-19</c:v>
                </c:pt>
                <c:pt idx="220">
                  <c:v>2010-09-20</c:v>
                </c:pt>
                <c:pt idx="221">
                  <c:v>2010-09-21</c:v>
                </c:pt>
                <c:pt idx="222">
                  <c:v>2010-09-25</c:v>
                </c:pt>
                <c:pt idx="223">
                  <c:v>2010-09-26</c:v>
                </c:pt>
                <c:pt idx="224">
                  <c:v>2010-09-27</c:v>
                </c:pt>
                <c:pt idx="225">
                  <c:v>2010-09-28</c:v>
                </c:pt>
                <c:pt idx="226">
                  <c:v>2010-09-29</c:v>
                </c:pt>
                <c:pt idx="227">
                  <c:v>2010-09-30</c:v>
                </c:pt>
                <c:pt idx="228">
                  <c:v>2010-10-08</c:v>
                </c:pt>
                <c:pt idx="229">
                  <c:v>2010-10-09</c:v>
                </c:pt>
                <c:pt idx="230">
                  <c:v>2010-10-11</c:v>
                </c:pt>
                <c:pt idx="231">
                  <c:v>2010-10-12</c:v>
                </c:pt>
                <c:pt idx="232">
                  <c:v>2010-10-13</c:v>
                </c:pt>
                <c:pt idx="233">
                  <c:v>2010-10-14</c:v>
                </c:pt>
                <c:pt idx="234">
                  <c:v>2010-10-15</c:v>
                </c:pt>
                <c:pt idx="235">
                  <c:v>2010-10-18</c:v>
                </c:pt>
                <c:pt idx="236">
                  <c:v>2010-10-19</c:v>
                </c:pt>
                <c:pt idx="237">
                  <c:v>2010-10-20</c:v>
                </c:pt>
                <c:pt idx="238">
                  <c:v>2010-10-21</c:v>
                </c:pt>
                <c:pt idx="239">
                  <c:v>2010-10-22</c:v>
                </c:pt>
                <c:pt idx="240">
                  <c:v>2010-10-25</c:v>
                </c:pt>
                <c:pt idx="241">
                  <c:v>2010-10-26</c:v>
                </c:pt>
                <c:pt idx="242">
                  <c:v>2010-10-27</c:v>
                </c:pt>
                <c:pt idx="243">
                  <c:v>2010-10-28</c:v>
                </c:pt>
                <c:pt idx="244">
                  <c:v>2010-10-29</c:v>
                </c:pt>
                <c:pt idx="245">
                  <c:v>2010-11-01</c:v>
                </c:pt>
                <c:pt idx="246">
                  <c:v>2010-11-02</c:v>
                </c:pt>
                <c:pt idx="247">
                  <c:v>2010-11-03</c:v>
                </c:pt>
                <c:pt idx="248">
                  <c:v>2010-11-04</c:v>
                </c:pt>
                <c:pt idx="249">
                  <c:v>2010-11-05</c:v>
                </c:pt>
                <c:pt idx="250">
                  <c:v>2010-11-08</c:v>
                </c:pt>
                <c:pt idx="251">
                  <c:v>2010-11-09</c:v>
                </c:pt>
                <c:pt idx="252">
                  <c:v>2010-11-10</c:v>
                </c:pt>
                <c:pt idx="253">
                  <c:v>2010-11-11</c:v>
                </c:pt>
                <c:pt idx="254">
                  <c:v>2010-11-12</c:v>
                </c:pt>
                <c:pt idx="255">
                  <c:v>2010-11-15</c:v>
                </c:pt>
                <c:pt idx="256">
                  <c:v>2010-11-16</c:v>
                </c:pt>
                <c:pt idx="257">
                  <c:v>2010-11-17</c:v>
                </c:pt>
                <c:pt idx="258">
                  <c:v>2010-11-18</c:v>
                </c:pt>
                <c:pt idx="259">
                  <c:v>2010-11-19</c:v>
                </c:pt>
                <c:pt idx="260">
                  <c:v>2010-11-22</c:v>
                </c:pt>
                <c:pt idx="261">
                  <c:v>2010-11-23</c:v>
                </c:pt>
                <c:pt idx="262">
                  <c:v>2010-11-24</c:v>
                </c:pt>
                <c:pt idx="263">
                  <c:v>2010-11-25</c:v>
                </c:pt>
                <c:pt idx="264">
                  <c:v>2010-11-26</c:v>
                </c:pt>
                <c:pt idx="265">
                  <c:v>2010-11-29</c:v>
                </c:pt>
                <c:pt idx="266">
                  <c:v>2010-11-30</c:v>
                </c:pt>
                <c:pt idx="267">
                  <c:v>2010-12-01</c:v>
                </c:pt>
                <c:pt idx="268">
                  <c:v>2010-12-02</c:v>
                </c:pt>
                <c:pt idx="269">
                  <c:v>2010-12-03</c:v>
                </c:pt>
                <c:pt idx="270">
                  <c:v>2010-12-06</c:v>
                </c:pt>
                <c:pt idx="271">
                  <c:v>2010-12-07</c:v>
                </c:pt>
                <c:pt idx="272">
                  <c:v>2010-12-08</c:v>
                </c:pt>
                <c:pt idx="273">
                  <c:v>2010-12-09</c:v>
                </c:pt>
                <c:pt idx="274">
                  <c:v>2010-12-10</c:v>
                </c:pt>
                <c:pt idx="275">
                  <c:v>2010-12-13</c:v>
                </c:pt>
                <c:pt idx="276">
                  <c:v>2010-12-14</c:v>
                </c:pt>
                <c:pt idx="277">
                  <c:v>2010-12-15</c:v>
                </c:pt>
                <c:pt idx="278">
                  <c:v>2010-12-16</c:v>
                </c:pt>
                <c:pt idx="279">
                  <c:v>2010-12-17</c:v>
                </c:pt>
                <c:pt idx="280">
                  <c:v>2010-12-20</c:v>
                </c:pt>
                <c:pt idx="281">
                  <c:v>2010-12-21</c:v>
                </c:pt>
                <c:pt idx="282">
                  <c:v>2010-12-22</c:v>
                </c:pt>
                <c:pt idx="283">
                  <c:v>2010-12-23</c:v>
                </c:pt>
                <c:pt idx="284">
                  <c:v>2010-12-24</c:v>
                </c:pt>
                <c:pt idx="285">
                  <c:v>2010-12-27</c:v>
                </c:pt>
                <c:pt idx="286">
                  <c:v>2010-12-28</c:v>
                </c:pt>
                <c:pt idx="287">
                  <c:v>2010-12-29</c:v>
                </c:pt>
                <c:pt idx="288">
                  <c:v>2010-12-30</c:v>
                </c:pt>
                <c:pt idx="289">
                  <c:v>2010-12-31</c:v>
                </c:pt>
                <c:pt idx="290">
                  <c:v>2011-01-04</c:v>
                </c:pt>
                <c:pt idx="291">
                  <c:v>2011-01-05</c:v>
                </c:pt>
                <c:pt idx="292">
                  <c:v>2011-01-06</c:v>
                </c:pt>
                <c:pt idx="293">
                  <c:v>2011-01-07</c:v>
                </c:pt>
                <c:pt idx="294">
                  <c:v>2011-01-10</c:v>
                </c:pt>
                <c:pt idx="295">
                  <c:v>2011-01-11</c:v>
                </c:pt>
                <c:pt idx="296">
                  <c:v>2011-01-12</c:v>
                </c:pt>
                <c:pt idx="297">
                  <c:v>2011-01-13</c:v>
                </c:pt>
                <c:pt idx="298">
                  <c:v>2011-01-14</c:v>
                </c:pt>
                <c:pt idx="299">
                  <c:v>2011-01-17</c:v>
                </c:pt>
                <c:pt idx="300">
                  <c:v>2011-01-18</c:v>
                </c:pt>
                <c:pt idx="301">
                  <c:v>2011-01-19</c:v>
                </c:pt>
                <c:pt idx="302">
                  <c:v>2011-01-20</c:v>
                </c:pt>
                <c:pt idx="303">
                  <c:v>2011-01-21</c:v>
                </c:pt>
                <c:pt idx="304">
                  <c:v>2011-01-24</c:v>
                </c:pt>
                <c:pt idx="305">
                  <c:v>2011-01-25</c:v>
                </c:pt>
                <c:pt idx="306">
                  <c:v>2011-01-26</c:v>
                </c:pt>
                <c:pt idx="307">
                  <c:v>2011-01-27</c:v>
                </c:pt>
                <c:pt idx="308">
                  <c:v>2011-01-28</c:v>
                </c:pt>
                <c:pt idx="309">
                  <c:v>2011-01-30</c:v>
                </c:pt>
                <c:pt idx="310">
                  <c:v>2011-01-31</c:v>
                </c:pt>
                <c:pt idx="311">
                  <c:v>2011-02-01</c:v>
                </c:pt>
                <c:pt idx="312">
                  <c:v>2011-02-09</c:v>
                </c:pt>
                <c:pt idx="313">
                  <c:v>2011-02-10</c:v>
                </c:pt>
                <c:pt idx="314">
                  <c:v>2011-02-11</c:v>
                </c:pt>
                <c:pt idx="315">
                  <c:v>2011-02-12</c:v>
                </c:pt>
                <c:pt idx="316">
                  <c:v>2011-02-14</c:v>
                </c:pt>
                <c:pt idx="317">
                  <c:v>2011-02-15</c:v>
                </c:pt>
                <c:pt idx="318">
                  <c:v>2011-02-16</c:v>
                </c:pt>
                <c:pt idx="319">
                  <c:v>2011-02-17</c:v>
                </c:pt>
                <c:pt idx="320">
                  <c:v>2011-02-18</c:v>
                </c:pt>
                <c:pt idx="321">
                  <c:v>2011-02-21</c:v>
                </c:pt>
                <c:pt idx="322">
                  <c:v>2011-02-22</c:v>
                </c:pt>
                <c:pt idx="323">
                  <c:v>2011-02-23</c:v>
                </c:pt>
                <c:pt idx="324">
                  <c:v>2011-02-24</c:v>
                </c:pt>
                <c:pt idx="325">
                  <c:v>2011-02-25</c:v>
                </c:pt>
                <c:pt idx="326">
                  <c:v>2011-02-28</c:v>
                </c:pt>
                <c:pt idx="327">
                  <c:v>2011-03-01</c:v>
                </c:pt>
                <c:pt idx="328">
                  <c:v>2011-03-02</c:v>
                </c:pt>
                <c:pt idx="329">
                  <c:v>2011-03-03</c:v>
                </c:pt>
                <c:pt idx="330">
                  <c:v>2011-03-04</c:v>
                </c:pt>
                <c:pt idx="331">
                  <c:v>2011-03-07</c:v>
                </c:pt>
                <c:pt idx="332">
                  <c:v>2011-03-08</c:v>
                </c:pt>
                <c:pt idx="333">
                  <c:v>2011-03-09</c:v>
                </c:pt>
                <c:pt idx="334">
                  <c:v>2011-03-10</c:v>
                </c:pt>
                <c:pt idx="335">
                  <c:v>2011-03-11</c:v>
                </c:pt>
                <c:pt idx="336">
                  <c:v>2011-03-14</c:v>
                </c:pt>
                <c:pt idx="337">
                  <c:v>2011-03-15</c:v>
                </c:pt>
                <c:pt idx="338">
                  <c:v>2011-03-16</c:v>
                </c:pt>
                <c:pt idx="339">
                  <c:v>2011-03-17</c:v>
                </c:pt>
                <c:pt idx="340">
                  <c:v>2011-03-18</c:v>
                </c:pt>
                <c:pt idx="341">
                  <c:v>2011-03-21</c:v>
                </c:pt>
                <c:pt idx="342">
                  <c:v>2011-03-22</c:v>
                </c:pt>
                <c:pt idx="343">
                  <c:v>2011-03-23</c:v>
                </c:pt>
                <c:pt idx="344">
                  <c:v>2011-03-24</c:v>
                </c:pt>
                <c:pt idx="345">
                  <c:v>2011-03-25</c:v>
                </c:pt>
                <c:pt idx="346">
                  <c:v>2011-03-28</c:v>
                </c:pt>
                <c:pt idx="347">
                  <c:v>2011-03-29</c:v>
                </c:pt>
                <c:pt idx="348">
                  <c:v>2011-03-30</c:v>
                </c:pt>
                <c:pt idx="349">
                  <c:v>2011-03-31</c:v>
                </c:pt>
                <c:pt idx="350">
                  <c:v>2011-04-01</c:v>
                </c:pt>
                <c:pt idx="351">
                  <c:v>2011-04-02</c:v>
                </c:pt>
                <c:pt idx="352">
                  <c:v>2011-04-06</c:v>
                </c:pt>
                <c:pt idx="353">
                  <c:v>2011-04-07</c:v>
                </c:pt>
                <c:pt idx="354">
                  <c:v>2011-04-08</c:v>
                </c:pt>
                <c:pt idx="355">
                  <c:v>2011-04-11</c:v>
                </c:pt>
                <c:pt idx="356">
                  <c:v>2011-04-12</c:v>
                </c:pt>
                <c:pt idx="357">
                  <c:v>2011-04-13</c:v>
                </c:pt>
                <c:pt idx="358">
                  <c:v>2011-04-14</c:v>
                </c:pt>
                <c:pt idx="359">
                  <c:v>2011-04-15</c:v>
                </c:pt>
                <c:pt idx="360">
                  <c:v>2011-04-18</c:v>
                </c:pt>
                <c:pt idx="361">
                  <c:v>2011-04-19</c:v>
                </c:pt>
                <c:pt idx="362">
                  <c:v>2011-04-20</c:v>
                </c:pt>
                <c:pt idx="363">
                  <c:v>2011-04-21</c:v>
                </c:pt>
                <c:pt idx="364">
                  <c:v>2011-04-22</c:v>
                </c:pt>
                <c:pt idx="365">
                  <c:v>2011-04-25</c:v>
                </c:pt>
                <c:pt idx="366">
                  <c:v>2011-04-26</c:v>
                </c:pt>
                <c:pt idx="367">
                  <c:v>2011-04-27</c:v>
                </c:pt>
                <c:pt idx="368">
                  <c:v>2011-04-28</c:v>
                </c:pt>
                <c:pt idx="369">
                  <c:v>2011-04-29</c:v>
                </c:pt>
                <c:pt idx="370">
                  <c:v>2011-05-03</c:v>
                </c:pt>
                <c:pt idx="371">
                  <c:v>2011-05-04</c:v>
                </c:pt>
                <c:pt idx="372">
                  <c:v>2011-05-05</c:v>
                </c:pt>
                <c:pt idx="373">
                  <c:v>2011-05-06</c:v>
                </c:pt>
                <c:pt idx="374">
                  <c:v>2011-05-09</c:v>
                </c:pt>
                <c:pt idx="375">
                  <c:v>2011-05-10</c:v>
                </c:pt>
                <c:pt idx="376">
                  <c:v>2011-05-11</c:v>
                </c:pt>
                <c:pt idx="377">
                  <c:v>2011-05-12</c:v>
                </c:pt>
                <c:pt idx="378">
                  <c:v>2011-05-13</c:v>
                </c:pt>
                <c:pt idx="379">
                  <c:v>2011-05-16</c:v>
                </c:pt>
                <c:pt idx="380">
                  <c:v>2011-05-17</c:v>
                </c:pt>
                <c:pt idx="381">
                  <c:v>2011-05-18</c:v>
                </c:pt>
                <c:pt idx="382">
                  <c:v>2011-05-19</c:v>
                </c:pt>
                <c:pt idx="383">
                  <c:v>2011-05-20</c:v>
                </c:pt>
                <c:pt idx="384">
                  <c:v>2011-05-23</c:v>
                </c:pt>
                <c:pt idx="385">
                  <c:v>2011-05-24</c:v>
                </c:pt>
                <c:pt idx="386">
                  <c:v>2011-05-25</c:v>
                </c:pt>
                <c:pt idx="387">
                  <c:v>2011-05-26</c:v>
                </c:pt>
                <c:pt idx="388">
                  <c:v>2011-05-27</c:v>
                </c:pt>
                <c:pt idx="389">
                  <c:v>2011-05-30</c:v>
                </c:pt>
                <c:pt idx="390">
                  <c:v>2011-05-31</c:v>
                </c:pt>
                <c:pt idx="391">
                  <c:v>2011-06-01</c:v>
                </c:pt>
                <c:pt idx="392">
                  <c:v>2011-06-02</c:v>
                </c:pt>
                <c:pt idx="393">
                  <c:v>2011-06-03</c:v>
                </c:pt>
                <c:pt idx="394">
                  <c:v>2011-06-07</c:v>
                </c:pt>
                <c:pt idx="395">
                  <c:v>2011-06-08</c:v>
                </c:pt>
                <c:pt idx="396">
                  <c:v>2011-06-09</c:v>
                </c:pt>
                <c:pt idx="397">
                  <c:v>2011-06-10</c:v>
                </c:pt>
                <c:pt idx="398">
                  <c:v>2011-06-13</c:v>
                </c:pt>
                <c:pt idx="399">
                  <c:v>2011-06-14</c:v>
                </c:pt>
                <c:pt idx="400">
                  <c:v>2011-06-15</c:v>
                </c:pt>
                <c:pt idx="401">
                  <c:v>2011-06-16</c:v>
                </c:pt>
                <c:pt idx="402">
                  <c:v>2011-06-17</c:v>
                </c:pt>
                <c:pt idx="403">
                  <c:v>2011-06-20</c:v>
                </c:pt>
                <c:pt idx="404">
                  <c:v>2011-06-21</c:v>
                </c:pt>
                <c:pt idx="405">
                  <c:v>2011-06-22</c:v>
                </c:pt>
                <c:pt idx="406">
                  <c:v>2011-06-23</c:v>
                </c:pt>
                <c:pt idx="407">
                  <c:v>2011-06-24</c:v>
                </c:pt>
                <c:pt idx="408">
                  <c:v>2011-06-27</c:v>
                </c:pt>
                <c:pt idx="409">
                  <c:v>2011-06-28</c:v>
                </c:pt>
                <c:pt idx="410">
                  <c:v>2011-06-29</c:v>
                </c:pt>
                <c:pt idx="411">
                  <c:v>2011-06-30</c:v>
                </c:pt>
                <c:pt idx="412">
                  <c:v>2011-07-01</c:v>
                </c:pt>
                <c:pt idx="413">
                  <c:v>2011-07-04</c:v>
                </c:pt>
                <c:pt idx="414">
                  <c:v>2011-07-05</c:v>
                </c:pt>
                <c:pt idx="415">
                  <c:v>2011-07-06</c:v>
                </c:pt>
                <c:pt idx="416">
                  <c:v>2011-07-07</c:v>
                </c:pt>
                <c:pt idx="417">
                  <c:v>2011-07-08</c:v>
                </c:pt>
                <c:pt idx="418">
                  <c:v>2011-07-11</c:v>
                </c:pt>
                <c:pt idx="419">
                  <c:v>2011-07-12</c:v>
                </c:pt>
                <c:pt idx="420">
                  <c:v>2011-07-13</c:v>
                </c:pt>
                <c:pt idx="421">
                  <c:v>2011-07-14</c:v>
                </c:pt>
                <c:pt idx="422">
                  <c:v>2011-07-15</c:v>
                </c:pt>
                <c:pt idx="423">
                  <c:v>2011-07-18</c:v>
                </c:pt>
                <c:pt idx="424">
                  <c:v>2011-07-19</c:v>
                </c:pt>
                <c:pt idx="425">
                  <c:v>2011-07-20</c:v>
                </c:pt>
                <c:pt idx="426">
                  <c:v>2011-07-21</c:v>
                </c:pt>
                <c:pt idx="427">
                  <c:v>2011-07-22</c:v>
                </c:pt>
                <c:pt idx="428">
                  <c:v>2011-07-25</c:v>
                </c:pt>
                <c:pt idx="429">
                  <c:v>2011-07-26</c:v>
                </c:pt>
                <c:pt idx="430">
                  <c:v>2011-07-27</c:v>
                </c:pt>
                <c:pt idx="431">
                  <c:v>2011-07-28</c:v>
                </c:pt>
                <c:pt idx="432">
                  <c:v>2011-07-29</c:v>
                </c:pt>
                <c:pt idx="433">
                  <c:v>2011-08-01</c:v>
                </c:pt>
                <c:pt idx="434">
                  <c:v>2011-08-02</c:v>
                </c:pt>
                <c:pt idx="435">
                  <c:v>2011-08-03</c:v>
                </c:pt>
                <c:pt idx="436">
                  <c:v>2011-08-04</c:v>
                </c:pt>
                <c:pt idx="437">
                  <c:v>2011-08-05</c:v>
                </c:pt>
                <c:pt idx="438">
                  <c:v>2011-08-08</c:v>
                </c:pt>
                <c:pt idx="439">
                  <c:v>2011-08-09</c:v>
                </c:pt>
                <c:pt idx="440">
                  <c:v>2011-08-10</c:v>
                </c:pt>
                <c:pt idx="441">
                  <c:v>2011-08-11</c:v>
                </c:pt>
                <c:pt idx="442">
                  <c:v>2011-08-12</c:v>
                </c:pt>
                <c:pt idx="443">
                  <c:v>2011-08-15</c:v>
                </c:pt>
                <c:pt idx="444">
                  <c:v>2011-08-16</c:v>
                </c:pt>
                <c:pt idx="445">
                  <c:v>2011-08-17</c:v>
                </c:pt>
                <c:pt idx="446">
                  <c:v>2011-08-18</c:v>
                </c:pt>
                <c:pt idx="447">
                  <c:v>2011-08-19</c:v>
                </c:pt>
                <c:pt idx="448">
                  <c:v>2011-08-22</c:v>
                </c:pt>
                <c:pt idx="449">
                  <c:v>2011-08-23</c:v>
                </c:pt>
                <c:pt idx="450">
                  <c:v>2011-08-24</c:v>
                </c:pt>
                <c:pt idx="451">
                  <c:v>2011-08-25</c:v>
                </c:pt>
                <c:pt idx="452">
                  <c:v>2011-08-26</c:v>
                </c:pt>
                <c:pt idx="453">
                  <c:v>2011-08-29</c:v>
                </c:pt>
                <c:pt idx="454">
                  <c:v>2011-08-30</c:v>
                </c:pt>
                <c:pt idx="455">
                  <c:v>2011-08-31</c:v>
                </c:pt>
                <c:pt idx="456">
                  <c:v>2011-09-01</c:v>
                </c:pt>
                <c:pt idx="457">
                  <c:v>2011-09-02</c:v>
                </c:pt>
                <c:pt idx="458">
                  <c:v>2011-09-05</c:v>
                </c:pt>
                <c:pt idx="459">
                  <c:v>2011-09-06</c:v>
                </c:pt>
                <c:pt idx="460">
                  <c:v>2011-09-07</c:v>
                </c:pt>
                <c:pt idx="461">
                  <c:v>2011-09-08</c:v>
                </c:pt>
                <c:pt idx="462">
                  <c:v>2011-09-09</c:v>
                </c:pt>
                <c:pt idx="463">
                  <c:v>2011-09-13</c:v>
                </c:pt>
                <c:pt idx="464">
                  <c:v>2011-09-14</c:v>
                </c:pt>
                <c:pt idx="465">
                  <c:v>2011-09-15</c:v>
                </c:pt>
                <c:pt idx="466">
                  <c:v>2011-09-16</c:v>
                </c:pt>
                <c:pt idx="467">
                  <c:v>2011-09-19</c:v>
                </c:pt>
                <c:pt idx="468">
                  <c:v>2011-09-20</c:v>
                </c:pt>
                <c:pt idx="469">
                  <c:v>2011-09-21</c:v>
                </c:pt>
                <c:pt idx="470">
                  <c:v>2011-09-22</c:v>
                </c:pt>
                <c:pt idx="471">
                  <c:v>2011-09-23</c:v>
                </c:pt>
                <c:pt idx="472">
                  <c:v>2011-09-26</c:v>
                </c:pt>
                <c:pt idx="473">
                  <c:v>2011-09-27</c:v>
                </c:pt>
                <c:pt idx="474">
                  <c:v>2011-09-28</c:v>
                </c:pt>
                <c:pt idx="475">
                  <c:v>2011-09-29</c:v>
                </c:pt>
                <c:pt idx="476">
                  <c:v>2011-09-30</c:v>
                </c:pt>
                <c:pt idx="477">
                  <c:v>2011-10-08</c:v>
                </c:pt>
                <c:pt idx="478">
                  <c:v>2011-10-09</c:v>
                </c:pt>
                <c:pt idx="479">
                  <c:v>2011-10-10</c:v>
                </c:pt>
                <c:pt idx="480">
                  <c:v>2011-10-11</c:v>
                </c:pt>
                <c:pt idx="481">
                  <c:v>2011-10-12</c:v>
                </c:pt>
                <c:pt idx="482">
                  <c:v>2011-10-13</c:v>
                </c:pt>
                <c:pt idx="483">
                  <c:v>2011-10-14</c:v>
                </c:pt>
                <c:pt idx="484">
                  <c:v>2011-10-17</c:v>
                </c:pt>
                <c:pt idx="485">
                  <c:v>2011-10-18</c:v>
                </c:pt>
                <c:pt idx="486">
                  <c:v>2011-10-19</c:v>
                </c:pt>
                <c:pt idx="487">
                  <c:v>2011-10-20</c:v>
                </c:pt>
                <c:pt idx="488">
                  <c:v>2011-10-21</c:v>
                </c:pt>
                <c:pt idx="489">
                  <c:v>2011-10-24</c:v>
                </c:pt>
                <c:pt idx="490">
                  <c:v>2011-10-25</c:v>
                </c:pt>
                <c:pt idx="491">
                  <c:v>2011-10-26</c:v>
                </c:pt>
                <c:pt idx="492">
                  <c:v>2011-10-27</c:v>
                </c:pt>
                <c:pt idx="493">
                  <c:v>2011-10-28</c:v>
                </c:pt>
                <c:pt idx="494">
                  <c:v>2011-10-31</c:v>
                </c:pt>
                <c:pt idx="495">
                  <c:v>2011-11-01</c:v>
                </c:pt>
                <c:pt idx="496">
                  <c:v>2011-11-02</c:v>
                </c:pt>
                <c:pt idx="497">
                  <c:v>2011-11-03</c:v>
                </c:pt>
                <c:pt idx="498">
                  <c:v>2011-11-04</c:v>
                </c:pt>
                <c:pt idx="499">
                  <c:v>2011-11-07</c:v>
                </c:pt>
                <c:pt idx="500">
                  <c:v>2011-11-08</c:v>
                </c:pt>
                <c:pt idx="501">
                  <c:v>2011-11-09</c:v>
                </c:pt>
                <c:pt idx="502">
                  <c:v>2011-11-10</c:v>
                </c:pt>
                <c:pt idx="503">
                  <c:v>2011-11-11</c:v>
                </c:pt>
                <c:pt idx="504">
                  <c:v>2011-11-14</c:v>
                </c:pt>
                <c:pt idx="505">
                  <c:v>2011-11-15</c:v>
                </c:pt>
                <c:pt idx="506">
                  <c:v>2011-11-16</c:v>
                </c:pt>
                <c:pt idx="507">
                  <c:v>2011-11-17</c:v>
                </c:pt>
                <c:pt idx="508">
                  <c:v>2011-11-18</c:v>
                </c:pt>
                <c:pt idx="509">
                  <c:v>2011-11-21</c:v>
                </c:pt>
                <c:pt idx="510">
                  <c:v>2011-11-22</c:v>
                </c:pt>
                <c:pt idx="511">
                  <c:v>2011-11-23</c:v>
                </c:pt>
                <c:pt idx="512">
                  <c:v>2011-11-24</c:v>
                </c:pt>
                <c:pt idx="513">
                  <c:v>2011-11-25</c:v>
                </c:pt>
                <c:pt idx="514">
                  <c:v>2011-11-28</c:v>
                </c:pt>
                <c:pt idx="515">
                  <c:v>2011-11-29</c:v>
                </c:pt>
                <c:pt idx="516">
                  <c:v>2011-11-30</c:v>
                </c:pt>
                <c:pt idx="517">
                  <c:v>2011-12-01</c:v>
                </c:pt>
                <c:pt idx="518">
                  <c:v>2011-12-02</c:v>
                </c:pt>
                <c:pt idx="519">
                  <c:v>2011-12-05</c:v>
                </c:pt>
                <c:pt idx="520">
                  <c:v>2011-12-06</c:v>
                </c:pt>
                <c:pt idx="521">
                  <c:v>2011-12-07</c:v>
                </c:pt>
                <c:pt idx="522">
                  <c:v>2011-12-08</c:v>
                </c:pt>
                <c:pt idx="523">
                  <c:v>2011-12-09</c:v>
                </c:pt>
                <c:pt idx="524">
                  <c:v>2011-12-12</c:v>
                </c:pt>
                <c:pt idx="525">
                  <c:v>2011-12-13</c:v>
                </c:pt>
                <c:pt idx="526">
                  <c:v>2011-12-14</c:v>
                </c:pt>
                <c:pt idx="527">
                  <c:v>2011-12-15</c:v>
                </c:pt>
                <c:pt idx="528">
                  <c:v>2011-12-16</c:v>
                </c:pt>
                <c:pt idx="529">
                  <c:v>2011-12-19</c:v>
                </c:pt>
                <c:pt idx="530">
                  <c:v>2011-12-20</c:v>
                </c:pt>
                <c:pt idx="531">
                  <c:v>2011-12-21</c:v>
                </c:pt>
                <c:pt idx="532">
                  <c:v>2011-12-22</c:v>
                </c:pt>
                <c:pt idx="533">
                  <c:v>2011-12-23</c:v>
                </c:pt>
                <c:pt idx="534">
                  <c:v>2011-12-26</c:v>
                </c:pt>
                <c:pt idx="535">
                  <c:v>2011-12-27</c:v>
                </c:pt>
                <c:pt idx="536">
                  <c:v>2011-12-28</c:v>
                </c:pt>
                <c:pt idx="537">
                  <c:v>2011-12-29</c:v>
                </c:pt>
                <c:pt idx="538">
                  <c:v>2011-12-30</c:v>
                </c:pt>
                <c:pt idx="539">
                  <c:v>2011-12-31</c:v>
                </c:pt>
                <c:pt idx="540">
                  <c:v>2012-01-04</c:v>
                </c:pt>
                <c:pt idx="541">
                  <c:v>2012-01-05</c:v>
                </c:pt>
                <c:pt idx="542">
                  <c:v>2012-01-06</c:v>
                </c:pt>
                <c:pt idx="543">
                  <c:v>2012-01-09</c:v>
                </c:pt>
                <c:pt idx="544">
                  <c:v>2012-01-10</c:v>
                </c:pt>
                <c:pt idx="545">
                  <c:v>2012-01-11</c:v>
                </c:pt>
                <c:pt idx="546">
                  <c:v>2012-01-12</c:v>
                </c:pt>
                <c:pt idx="547">
                  <c:v>2012-01-13</c:v>
                </c:pt>
                <c:pt idx="548">
                  <c:v>2012-01-16</c:v>
                </c:pt>
                <c:pt idx="549">
                  <c:v>2012-01-17</c:v>
                </c:pt>
                <c:pt idx="550">
                  <c:v>2012-01-18</c:v>
                </c:pt>
                <c:pt idx="551">
                  <c:v>2012-01-19</c:v>
                </c:pt>
                <c:pt idx="552">
                  <c:v>2012-01-20</c:v>
                </c:pt>
                <c:pt idx="553">
                  <c:v>2012-01-21</c:v>
                </c:pt>
                <c:pt idx="554">
                  <c:v>2012-01-29</c:v>
                </c:pt>
                <c:pt idx="555">
                  <c:v>2012-01-30</c:v>
                </c:pt>
                <c:pt idx="556">
                  <c:v>2012-01-31</c:v>
                </c:pt>
                <c:pt idx="557">
                  <c:v>2012-02-01</c:v>
                </c:pt>
                <c:pt idx="558">
                  <c:v>2012-02-02</c:v>
                </c:pt>
                <c:pt idx="559">
                  <c:v>2012-02-03</c:v>
                </c:pt>
                <c:pt idx="560">
                  <c:v>2012-02-06</c:v>
                </c:pt>
                <c:pt idx="561">
                  <c:v>2012-02-07</c:v>
                </c:pt>
                <c:pt idx="562">
                  <c:v>2012-02-08</c:v>
                </c:pt>
                <c:pt idx="563">
                  <c:v>2012-02-09</c:v>
                </c:pt>
                <c:pt idx="564">
                  <c:v>2012-02-10</c:v>
                </c:pt>
                <c:pt idx="565">
                  <c:v>2012-02-13</c:v>
                </c:pt>
                <c:pt idx="566">
                  <c:v>2012-02-14</c:v>
                </c:pt>
                <c:pt idx="567">
                  <c:v>2012-02-15</c:v>
                </c:pt>
                <c:pt idx="568">
                  <c:v>2012-02-16</c:v>
                </c:pt>
                <c:pt idx="569">
                  <c:v>2012-02-17</c:v>
                </c:pt>
                <c:pt idx="570">
                  <c:v>2012-02-20</c:v>
                </c:pt>
                <c:pt idx="571">
                  <c:v>2012-02-21</c:v>
                </c:pt>
                <c:pt idx="572">
                  <c:v>2012-02-22</c:v>
                </c:pt>
                <c:pt idx="573">
                  <c:v>2012-02-23</c:v>
                </c:pt>
                <c:pt idx="574">
                  <c:v>2012-02-24</c:v>
                </c:pt>
                <c:pt idx="575">
                  <c:v>2012-02-27</c:v>
                </c:pt>
                <c:pt idx="576">
                  <c:v>2012-02-28</c:v>
                </c:pt>
                <c:pt idx="577">
                  <c:v>2012-02-29</c:v>
                </c:pt>
                <c:pt idx="578">
                  <c:v>2012-03-01</c:v>
                </c:pt>
                <c:pt idx="579">
                  <c:v>2012-03-02</c:v>
                </c:pt>
                <c:pt idx="580">
                  <c:v>2012-03-05</c:v>
                </c:pt>
                <c:pt idx="581">
                  <c:v>2012-03-06</c:v>
                </c:pt>
                <c:pt idx="582">
                  <c:v>2012-03-07</c:v>
                </c:pt>
                <c:pt idx="583">
                  <c:v>2012-03-08</c:v>
                </c:pt>
                <c:pt idx="584">
                  <c:v>2012-03-09</c:v>
                </c:pt>
                <c:pt idx="585">
                  <c:v>2012-03-12</c:v>
                </c:pt>
                <c:pt idx="586">
                  <c:v>2012-03-13</c:v>
                </c:pt>
                <c:pt idx="587">
                  <c:v>2012-03-14</c:v>
                </c:pt>
                <c:pt idx="588">
                  <c:v>2012-03-15</c:v>
                </c:pt>
                <c:pt idx="589">
                  <c:v>2012-03-16</c:v>
                </c:pt>
                <c:pt idx="590">
                  <c:v>2012-03-19</c:v>
                </c:pt>
                <c:pt idx="591">
                  <c:v>2012-03-20</c:v>
                </c:pt>
                <c:pt idx="592">
                  <c:v>2012-03-21</c:v>
                </c:pt>
                <c:pt idx="593">
                  <c:v>2012-03-22</c:v>
                </c:pt>
                <c:pt idx="594">
                  <c:v>2012-03-23</c:v>
                </c:pt>
                <c:pt idx="595">
                  <c:v>2012-03-26</c:v>
                </c:pt>
                <c:pt idx="596">
                  <c:v>2012-03-27</c:v>
                </c:pt>
                <c:pt idx="597">
                  <c:v>2012-03-28</c:v>
                </c:pt>
                <c:pt idx="598">
                  <c:v>2012-03-29</c:v>
                </c:pt>
                <c:pt idx="599">
                  <c:v>2012-03-30</c:v>
                </c:pt>
                <c:pt idx="600">
                  <c:v>2012-03-31</c:v>
                </c:pt>
                <c:pt idx="601">
                  <c:v>2012-04-01</c:v>
                </c:pt>
                <c:pt idx="602">
                  <c:v>2012-04-05</c:v>
                </c:pt>
                <c:pt idx="603">
                  <c:v>2012-04-06</c:v>
                </c:pt>
                <c:pt idx="604">
                  <c:v>2012-04-09</c:v>
                </c:pt>
                <c:pt idx="605">
                  <c:v>2012-04-10</c:v>
                </c:pt>
                <c:pt idx="606">
                  <c:v>2012-04-11</c:v>
                </c:pt>
                <c:pt idx="607">
                  <c:v>2012-04-12</c:v>
                </c:pt>
                <c:pt idx="608">
                  <c:v>2012-04-13</c:v>
                </c:pt>
                <c:pt idx="609">
                  <c:v>2012-04-16</c:v>
                </c:pt>
                <c:pt idx="610">
                  <c:v>2012-04-17</c:v>
                </c:pt>
                <c:pt idx="611">
                  <c:v>2012-04-18</c:v>
                </c:pt>
                <c:pt idx="612">
                  <c:v>2012-04-19</c:v>
                </c:pt>
                <c:pt idx="613">
                  <c:v>2012-04-20</c:v>
                </c:pt>
                <c:pt idx="614">
                  <c:v>2012-04-23</c:v>
                </c:pt>
                <c:pt idx="615">
                  <c:v>2012-04-24</c:v>
                </c:pt>
                <c:pt idx="616">
                  <c:v>2012-04-25</c:v>
                </c:pt>
                <c:pt idx="617">
                  <c:v>2012-04-26</c:v>
                </c:pt>
                <c:pt idx="618">
                  <c:v>2012-04-27</c:v>
                </c:pt>
                <c:pt idx="619">
                  <c:v>2012-04-28</c:v>
                </c:pt>
                <c:pt idx="620">
                  <c:v>2012-05-02</c:v>
                </c:pt>
                <c:pt idx="621">
                  <c:v>2012-05-03</c:v>
                </c:pt>
                <c:pt idx="622">
                  <c:v>2012-05-04</c:v>
                </c:pt>
                <c:pt idx="623">
                  <c:v>2012-05-07</c:v>
                </c:pt>
                <c:pt idx="624">
                  <c:v>2012-05-08</c:v>
                </c:pt>
                <c:pt idx="625">
                  <c:v>2012-05-09</c:v>
                </c:pt>
                <c:pt idx="626">
                  <c:v>2012-05-10</c:v>
                </c:pt>
                <c:pt idx="627">
                  <c:v>2012-05-11</c:v>
                </c:pt>
                <c:pt idx="628">
                  <c:v>2012-05-14</c:v>
                </c:pt>
                <c:pt idx="629">
                  <c:v>2012-05-15</c:v>
                </c:pt>
                <c:pt idx="630">
                  <c:v>2012-05-16</c:v>
                </c:pt>
                <c:pt idx="631">
                  <c:v>2012-05-17</c:v>
                </c:pt>
                <c:pt idx="632">
                  <c:v>2012-05-18</c:v>
                </c:pt>
                <c:pt idx="633">
                  <c:v>2012-05-21</c:v>
                </c:pt>
                <c:pt idx="634">
                  <c:v>2012-05-22</c:v>
                </c:pt>
                <c:pt idx="635">
                  <c:v>2012-05-23</c:v>
                </c:pt>
                <c:pt idx="636">
                  <c:v>2012-05-24</c:v>
                </c:pt>
                <c:pt idx="637">
                  <c:v>2012-05-25</c:v>
                </c:pt>
                <c:pt idx="638">
                  <c:v>2012-05-28</c:v>
                </c:pt>
                <c:pt idx="639">
                  <c:v>2012-05-29</c:v>
                </c:pt>
                <c:pt idx="640">
                  <c:v>2012-05-30</c:v>
                </c:pt>
                <c:pt idx="641">
                  <c:v>2012-05-31</c:v>
                </c:pt>
                <c:pt idx="642">
                  <c:v>2012-06-01</c:v>
                </c:pt>
                <c:pt idx="643">
                  <c:v>2012-06-04</c:v>
                </c:pt>
                <c:pt idx="644">
                  <c:v>2012-06-05</c:v>
                </c:pt>
                <c:pt idx="645">
                  <c:v>2012-06-06</c:v>
                </c:pt>
                <c:pt idx="646">
                  <c:v>2012-06-07</c:v>
                </c:pt>
                <c:pt idx="647">
                  <c:v>2012-06-08</c:v>
                </c:pt>
                <c:pt idx="648">
                  <c:v>2012-06-11</c:v>
                </c:pt>
                <c:pt idx="649">
                  <c:v>2012-06-12</c:v>
                </c:pt>
                <c:pt idx="650">
                  <c:v>2012-06-13</c:v>
                </c:pt>
                <c:pt idx="651">
                  <c:v>2012-06-14</c:v>
                </c:pt>
                <c:pt idx="652">
                  <c:v>2012-06-15</c:v>
                </c:pt>
                <c:pt idx="653">
                  <c:v>2012-06-18</c:v>
                </c:pt>
                <c:pt idx="654">
                  <c:v>2012-06-19</c:v>
                </c:pt>
                <c:pt idx="655">
                  <c:v>2012-06-20</c:v>
                </c:pt>
                <c:pt idx="656">
                  <c:v>2012-06-21</c:v>
                </c:pt>
                <c:pt idx="657">
                  <c:v>2012-06-25</c:v>
                </c:pt>
                <c:pt idx="658">
                  <c:v>2012-06-26</c:v>
                </c:pt>
                <c:pt idx="659">
                  <c:v>2012-06-27</c:v>
                </c:pt>
                <c:pt idx="660">
                  <c:v>2012-06-28</c:v>
                </c:pt>
                <c:pt idx="661">
                  <c:v>2012-06-29</c:v>
                </c:pt>
                <c:pt idx="662">
                  <c:v>2012-07-02</c:v>
                </c:pt>
                <c:pt idx="663">
                  <c:v>2012-07-03</c:v>
                </c:pt>
                <c:pt idx="664">
                  <c:v>2012-07-04</c:v>
                </c:pt>
                <c:pt idx="665">
                  <c:v>2012-07-05</c:v>
                </c:pt>
                <c:pt idx="666">
                  <c:v>2012-07-06</c:v>
                </c:pt>
                <c:pt idx="667">
                  <c:v>2012-07-09</c:v>
                </c:pt>
                <c:pt idx="668">
                  <c:v>2012-07-10</c:v>
                </c:pt>
                <c:pt idx="669">
                  <c:v>2012-07-11</c:v>
                </c:pt>
                <c:pt idx="670">
                  <c:v>2012-07-12</c:v>
                </c:pt>
                <c:pt idx="671">
                  <c:v>2012-07-13</c:v>
                </c:pt>
                <c:pt idx="672">
                  <c:v>2012-07-16</c:v>
                </c:pt>
                <c:pt idx="673">
                  <c:v>2012-07-17</c:v>
                </c:pt>
                <c:pt idx="674">
                  <c:v>2012-07-18</c:v>
                </c:pt>
                <c:pt idx="675">
                  <c:v>2012-07-19</c:v>
                </c:pt>
                <c:pt idx="676">
                  <c:v>2012-07-20</c:v>
                </c:pt>
                <c:pt idx="677">
                  <c:v>2012-07-23</c:v>
                </c:pt>
                <c:pt idx="678">
                  <c:v>2012-07-24</c:v>
                </c:pt>
                <c:pt idx="679">
                  <c:v>2012-07-25</c:v>
                </c:pt>
                <c:pt idx="680">
                  <c:v>2012-07-26</c:v>
                </c:pt>
                <c:pt idx="681">
                  <c:v>2012-07-27</c:v>
                </c:pt>
                <c:pt idx="682">
                  <c:v>2012-07-30</c:v>
                </c:pt>
                <c:pt idx="683">
                  <c:v>2012-07-31</c:v>
                </c:pt>
                <c:pt idx="684">
                  <c:v>2012-08-01</c:v>
                </c:pt>
                <c:pt idx="685">
                  <c:v>2012-08-02</c:v>
                </c:pt>
                <c:pt idx="686">
                  <c:v>2012-08-03</c:v>
                </c:pt>
                <c:pt idx="687">
                  <c:v>2012-08-06</c:v>
                </c:pt>
                <c:pt idx="688">
                  <c:v>2012-08-07</c:v>
                </c:pt>
                <c:pt idx="689">
                  <c:v>2012-08-08</c:v>
                </c:pt>
                <c:pt idx="690">
                  <c:v>2012-08-09</c:v>
                </c:pt>
                <c:pt idx="691">
                  <c:v>2012-08-10</c:v>
                </c:pt>
                <c:pt idx="692">
                  <c:v>2012-08-13</c:v>
                </c:pt>
                <c:pt idx="693">
                  <c:v>2012-08-14</c:v>
                </c:pt>
                <c:pt idx="694">
                  <c:v>2012-08-15</c:v>
                </c:pt>
                <c:pt idx="695">
                  <c:v>2012-08-16</c:v>
                </c:pt>
                <c:pt idx="696">
                  <c:v>2012-08-17</c:v>
                </c:pt>
                <c:pt idx="697">
                  <c:v>2012-08-20</c:v>
                </c:pt>
                <c:pt idx="698">
                  <c:v>2012-08-21</c:v>
                </c:pt>
                <c:pt idx="699">
                  <c:v>2012-08-22</c:v>
                </c:pt>
                <c:pt idx="700">
                  <c:v>2012-08-23</c:v>
                </c:pt>
                <c:pt idx="701">
                  <c:v>2012-08-24</c:v>
                </c:pt>
                <c:pt idx="702">
                  <c:v>2012-08-27</c:v>
                </c:pt>
                <c:pt idx="703">
                  <c:v>2012-08-28</c:v>
                </c:pt>
                <c:pt idx="704">
                  <c:v>2012-08-29</c:v>
                </c:pt>
                <c:pt idx="705">
                  <c:v>2012-08-30</c:v>
                </c:pt>
                <c:pt idx="706">
                  <c:v>2012-08-31</c:v>
                </c:pt>
                <c:pt idx="707">
                  <c:v>2012-09-03</c:v>
                </c:pt>
                <c:pt idx="708">
                  <c:v>2012-09-04</c:v>
                </c:pt>
                <c:pt idx="709">
                  <c:v>2012-09-05</c:v>
                </c:pt>
                <c:pt idx="710">
                  <c:v>2012-09-06</c:v>
                </c:pt>
                <c:pt idx="711">
                  <c:v>2012-09-07</c:v>
                </c:pt>
                <c:pt idx="712">
                  <c:v>2012-09-10</c:v>
                </c:pt>
                <c:pt idx="713">
                  <c:v>2012-09-11</c:v>
                </c:pt>
                <c:pt idx="714">
                  <c:v>2012-09-12</c:v>
                </c:pt>
                <c:pt idx="715">
                  <c:v>2012-09-13</c:v>
                </c:pt>
                <c:pt idx="716">
                  <c:v>2012-09-14</c:v>
                </c:pt>
                <c:pt idx="717">
                  <c:v>2012-09-17</c:v>
                </c:pt>
                <c:pt idx="718">
                  <c:v>2012-09-18</c:v>
                </c:pt>
                <c:pt idx="719">
                  <c:v>2012-09-19</c:v>
                </c:pt>
                <c:pt idx="720">
                  <c:v>2012-09-20</c:v>
                </c:pt>
                <c:pt idx="721">
                  <c:v>2012-09-21</c:v>
                </c:pt>
                <c:pt idx="722">
                  <c:v>2012-09-24</c:v>
                </c:pt>
                <c:pt idx="723">
                  <c:v>2012-09-25</c:v>
                </c:pt>
                <c:pt idx="724">
                  <c:v>2012-09-26</c:v>
                </c:pt>
                <c:pt idx="725">
                  <c:v>2012-09-27</c:v>
                </c:pt>
                <c:pt idx="726">
                  <c:v>2012-09-28</c:v>
                </c:pt>
                <c:pt idx="727">
                  <c:v>2012-09-29</c:v>
                </c:pt>
                <c:pt idx="728">
                  <c:v>2012-10-08</c:v>
                </c:pt>
                <c:pt idx="729">
                  <c:v>2012-10-09</c:v>
                </c:pt>
                <c:pt idx="730">
                  <c:v>2012-10-10</c:v>
                </c:pt>
                <c:pt idx="731">
                  <c:v>2012-10-11</c:v>
                </c:pt>
                <c:pt idx="732">
                  <c:v>2012-10-12</c:v>
                </c:pt>
                <c:pt idx="733">
                  <c:v>2012-10-15</c:v>
                </c:pt>
                <c:pt idx="734">
                  <c:v>2012-10-16</c:v>
                </c:pt>
                <c:pt idx="735">
                  <c:v>2012-10-17</c:v>
                </c:pt>
                <c:pt idx="736">
                  <c:v>2012-10-18</c:v>
                </c:pt>
                <c:pt idx="737">
                  <c:v>2012-10-19</c:v>
                </c:pt>
                <c:pt idx="738">
                  <c:v>2012-10-22</c:v>
                </c:pt>
                <c:pt idx="739">
                  <c:v>2012-10-23</c:v>
                </c:pt>
                <c:pt idx="740">
                  <c:v>2012-10-24</c:v>
                </c:pt>
                <c:pt idx="741">
                  <c:v>2012-10-25</c:v>
                </c:pt>
                <c:pt idx="742">
                  <c:v>2012-10-26</c:v>
                </c:pt>
                <c:pt idx="743">
                  <c:v>2012-10-29</c:v>
                </c:pt>
                <c:pt idx="744">
                  <c:v>2012-10-30</c:v>
                </c:pt>
                <c:pt idx="745">
                  <c:v>2012-10-31</c:v>
                </c:pt>
                <c:pt idx="746">
                  <c:v>2012-11-01</c:v>
                </c:pt>
                <c:pt idx="747">
                  <c:v>2012-11-02</c:v>
                </c:pt>
                <c:pt idx="748">
                  <c:v>2012-11-05</c:v>
                </c:pt>
                <c:pt idx="749">
                  <c:v>2012-11-06</c:v>
                </c:pt>
                <c:pt idx="750">
                  <c:v>2012-11-07</c:v>
                </c:pt>
                <c:pt idx="751">
                  <c:v>2012-11-08</c:v>
                </c:pt>
                <c:pt idx="752">
                  <c:v>2012-11-09</c:v>
                </c:pt>
                <c:pt idx="753">
                  <c:v>2012-11-12</c:v>
                </c:pt>
                <c:pt idx="754">
                  <c:v>2012-11-13</c:v>
                </c:pt>
                <c:pt idx="755">
                  <c:v>2012-11-14</c:v>
                </c:pt>
                <c:pt idx="756">
                  <c:v>2012-11-15</c:v>
                </c:pt>
                <c:pt idx="757">
                  <c:v>2012-11-16</c:v>
                </c:pt>
                <c:pt idx="758">
                  <c:v>2012-11-19</c:v>
                </c:pt>
                <c:pt idx="759">
                  <c:v>2012-11-20</c:v>
                </c:pt>
                <c:pt idx="760">
                  <c:v>2012-11-21</c:v>
                </c:pt>
                <c:pt idx="761">
                  <c:v>2012-11-22</c:v>
                </c:pt>
                <c:pt idx="762">
                  <c:v>2012-11-23</c:v>
                </c:pt>
                <c:pt idx="763">
                  <c:v>2012-11-26</c:v>
                </c:pt>
                <c:pt idx="764">
                  <c:v>2012-11-27</c:v>
                </c:pt>
                <c:pt idx="765">
                  <c:v>2012-11-28</c:v>
                </c:pt>
                <c:pt idx="766">
                  <c:v>2012-11-29</c:v>
                </c:pt>
                <c:pt idx="767">
                  <c:v>2012-11-30</c:v>
                </c:pt>
                <c:pt idx="768">
                  <c:v>2012-12-03</c:v>
                </c:pt>
                <c:pt idx="769">
                  <c:v>2012-12-04</c:v>
                </c:pt>
                <c:pt idx="770">
                  <c:v>2012-12-05</c:v>
                </c:pt>
                <c:pt idx="771">
                  <c:v>2012-12-06</c:v>
                </c:pt>
                <c:pt idx="772">
                  <c:v>2012-12-07</c:v>
                </c:pt>
                <c:pt idx="773">
                  <c:v>2012-12-10</c:v>
                </c:pt>
                <c:pt idx="774">
                  <c:v>2012-12-11</c:v>
                </c:pt>
                <c:pt idx="775">
                  <c:v>2012-12-12</c:v>
                </c:pt>
                <c:pt idx="776">
                  <c:v>2012-12-13</c:v>
                </c:pt>
                <c:pt idx="777">
                  <c:v>2012-12-14</c:v>
                </c:pt>
                <c:pt idx="778">
                  <c:v>2012-12-17</c:v>
                </c:pt>
                <c:pt idx="779">
                  <c:v>2012-12-18</c:v>
                </c:pt>
                <c:pt idx="780">
                  <c:v>2012-12-19</c:v>
                </c:pt>
                <c:pt idx="781">
                  <c:v>2012-12-20</c:v>
                </c:pt>
                <c:pt idx="782">
                  <c:v>2012-12-21</c:v>
                </c:pt>
                <c:pt idx="783">
                  <c:v>2012-12-24</c:v>
                </c:pt>
                <c:pt idx="784">
                  <c:v>2012-12-25</c:v>
                </c:pt>
                <c:pt idx="785">
                  <c:v>2012-12-26</c:v>
                </c:pt>
                <c:pt idx="786">
                  <c:v>2012-12-27</c:v>
                </c:pt>
                <c:pt idx="787">
                  <c:v>2012-12-28</c:v>
                </c:pt>
                <c:pt idx="788">
                  <c:v>2012-12-31</c:v>
                </c:pt>
                <c:pt idx="789">
                  <c:v>2013-01-04</c:v>
                </c:pt>
                <c:pt idx="790">
                  <c:v>2013-01-05</c:v>
                </c:pt>
                <c:pt idx="791">
                  <c:v>2013-01-06</c:v>
                </c:pt>
                <c:pt idx="792">
                  <c:v>2013-01-07</c:v>
                </c:pt>
                <c:pt idx="793">
                  <c:v>2013-01-08</c:v>
                </c:pt>
                <c:pt idx="794">
                  <c:v>2013-01-09</c:v>
                </c:pt>
                <c:pt idx="795">
                  <c:v>2013-01-10</c:v>
                </c:pt>
                <c:pt idx="796">
                  <c:v>2013-01-11</c:v>
                </c:pt>
                <c:pt idx="797">
                  <c:v>2013-01-14</c:v>
                </c:pt>
                <c:pt idx="798">
                  <c:v>2013-01-15</c:v>
                </c:pt>
                <c:pt idx="799">
                  <c:v>2013-01-16</c:v>
                </c:pt>
                <c:pt idx="800">
                  <c:v>2013-01-17</c:v>
                </c:pt>
                <c:pt idx="801">
                  <c:v>2013-01-18</c:v>
                </c:pt>
                <c:pt idx="802">
                  <c:v>2013-01-21</c:v>
                </c:pt>
                <c:pt idx="803">
                  <c:v>2013-01-22</c:v>
                </c:pt>
                <c:pt idx="804">
                  <c:v>2013-01-23</c:v>
                </c:pt>
                <c:pt idx="805">
                  <c:v>2013-01-24</c:v>
                </c:pt>
                <c:pt idx="806">
                  <c:v>2013-01-25</c:v>
                </c:pt>
                <c:pt idx="807">
                  <c:v>2013-01-28</c:v>
                </c:pt>
                <c:pt idx="808">
                  <c:v>2013-01-29</c:v>
                </c:pt>
                <c:pt idx="809">
                  <c:v>2013-01-30</c:v>
                </c:pt>
                <c:pt idx="810">
                  <c:v>2013-01-31</c:v>
                </c:pt>
                <c:pt idx="811">
                  <c:v>2013-02-01</c:v>
                </c:pt>
                <c:pt idx="812">
                  <c:v>2013-02-04</c:v>
                </c:pt>
                <c:pt idx="813">
                  <c:v>2013-02-05</c:v>
                </c:pt>
                <c:pt idx="814">
                  <c:v>2013-02-06</c:v>
                </c:pt>
                <c:pt idx="815">
                  <c:v>2013-02-07</c:v>
                </c:pt>
                <c:pt idx="816">
                  <c:v>2013-02-08</c:v>
                </c:pt>
                <c:pt idx="817">
                  <c:v>2013-02-16</c:v>
                </c:pt>
                <c:pt idx="818">
                  <c:v>2013-02-17</c:v>
                </c:pt>
                <c:pt idx="819">
                  <c:v>2013-02-18</c:v>
                </c:pt>
                <c:pt idx="820">
                  <c:v>2013-02-19</c:v>
                </c:pt>
                <c:pt idx="821">
                  <c:v>2013-02-20</c:v>
                </c:pt>
                <c:pt idx="822">
                  <c:v>2013-02-21</c:v>
                </c:pt>
                <c:pt idx="823">
                  <c:v>2013-02-22</c:v>
                </c:pt>
                <c:pt idx="824">
                  <c:v>2013-02-25</c:v>
                </c:pt>
                <c:pt idx="825">
                  <c:v>2013-02-26</c:v>
                </c:pt>
                <c:pt idx="826">
                  <c:v>2013-02-27</c:v>
                </c:pt>
                <c:pt idx="827">
                  <c:v>2013-02-28</c:v>
                </c:pt>
                <c:pt idx="828">
                  <c:v>2013-03-01</c:v>
                </c:pt>
                <c:pt idx="829">
                  <c:v>2013-03-04</c:v>
                </c:pt>
                <c:pt idx="830">
                  <c:v>2013-03-05</c:v>
                </c:pt>
                <c:pt idx="831">
                  <c:v>2013-03-06</c:v>
                </c:pt>
                <c:pt idx="832">
                  <c:v>2013-03-07</c:v>
                </c:pt>
                <c:pt idx="833">
                  <c:v>2013-03-08</c:v>
                </c:pt>
                <c:pt idx="834">
                  <c:v>2013-03-11</c:v>
                </c:pt>
                <c:pt idx="835">
                  <c:v>2013-03-12</c:v>
                </c:pt>
                <c:pt idx="836">
                  <c:v>2013-03-13</c:v>
                </c:pt>
                <c:pt idx="837">
                  <c:v>2013-03-14</c:v>
                </c:pt>
                <c:pt idx="838">
                  <c:v>2013-03-15</c:v>
                </c:pt>
                <c:pt idx="839">
                  <c:v>2013-03-18</c:v>
                </c:pt>
                <c:pt idx="840">
                  <c:v>2013-03-19</c:v>
                </c:pt>
                <c:pt idx="841">
                  <c:v>2013-03-20</c:v>
                </c:pt>
                <c:pt idx="842">
                  <c:v>2013-03-21</c:v>
                </c:pt>
                <c:pt idx="843">
                  <c:v>2013-03-22</c:v>
                </c:pt>
                <c:pt idx="844">
                  <c:v>2013-03-25</c:v>
                </c:pt>
                <c:pt idx="845">
                  <c:v>2013-03-26</c:v>
                </c:pt>
                <c:pt idx="846">
                  <c:v>2013-03-27</c:v>
                </c:pt>
                <c:pt idx="847">
                  <c:v>2013-03-28</c:v>
                </c:pt>
                <c:pt idx="848">
                  <c:v>2013-03-29</c:v>
                </c:pt>
                <c:pt idx="849">
                  <c:v>2013-04-01</c:v>
                </c:pt>
                <c:pt idx="850">
                  <c:v>2013-04-02</c:v>
                </c:pt>
                <c:pt idx="851">
                  <c:v>2013-04-03</c:v>
                </c:pt>
                <c:pt idx="852">
                  <c:v>2013-04-07</c:v>
                </c:pt>
                <c:pt idx="853">
                  <c:v>2013-04-08</c:v>
                </c:pt>
                <c:pt idx="854">
                  <c:v>2013-04-09</c:v>
                </c:pt>
                <c:pt idx="855">
                  <c:v>2013-04-10</c:v>
                </c:pt>
                <c:pt idx="856">
                  <c:v>2013-04-11</c:v>
                </c:pt>
                <c:pt idx="857">
                  <c:v>2013-04-12</c:v>
                </c:pt>
                <c:pt idx="858">
                  <c:v>2013-04-15</c:v>
                </c:pt>
                <c:pt idx="859">
                  <c:v>2013-04-16</c:v>
                </c:pt>
                <c:pt idx="860">
                  <c:v>2013-04-17</c:v>
                </c:pt>
                <c:pt idx="861">
                  <c:v>2013-04-18</c:v>
                </c:pt>
                <c:pt idx="862">
                  <c:v>2013-04-19</c:v>
                </c:pt>
                <c:pt idx="863">
                  <c:v>2013-04-22</c:v>
                </c:pt>
                <c:pt idx="864">
                  <c:v>2013-04-23</c:v>
                </c:pt>
                <c:pt idx="865">
                  <c:v>2013-04-24</c:v>
                </c:pt>
                <c:pt idx="866">
                  <c:v>2013-04-25</c:v>
                </c:pt>
                <c:pt idx="867">
                  <c:v>2013-04-26</c:v>
                </c:pt>
                <c:pt idx="868">
                  <c:v>2013-04-27</c:v>
                </c:pt>
                <c:pt idx="869">
                  <c:v>2013-04-28</c:v>
                </c:pt>
                <c:pt idx="870">
                  <c:v>2013-05-02</c:v>
                </c:pt>
                <c:pt idx="871">
                  <c:v>2013-05-03</c:v>
                </c:pt>
                <c:pt idx="872">
                  <c:v>2013-05-06</c:v>
                </c:pt>
                <c:pt idx="873">
                  <c:v>2013-05-07</c:v>
                </c:pt>
                <c:pt idx="874">
                  <c:v>2013-05-08</c:v>
                </c:pt>
                <c:pt idx="875">
                  <c:v>2013-05-09</c:v>
                </c:pt>
                <c:pt idx="876">
                  <c:v>2013-05-10</c:v>
                </c:pt>
                <c:pt idx="877">
                  <c:v>2013-05-13</c:v>
                </c:pt>
                <c:pt idx="878">
                  <c:v>2013-05-14</c:v>
                </c:pt>
                <c:pt idx="879">
                  <c:v>2013-05-15</c:v>
                </c:pt>
                <c:pt idx="880">
                  <c:v>2013-05-16</c:v>
                </c:pt>
                <c:pt idx="881">
                  <c:v>2013-05-17</c:v>
                </c:pt>
                <c:pt idx="882">
                  <c:v>2013-05-20</c:v>
                </c:pt>
                <c:pt idx="883">
                  <c:v>2013-05-21</c:v>
                </c:pt>
                <c:pt idx="884">
                  <c:v>2013-05-22</c:v>
                </c:pt>
                <c:pt idx="885">
                  <c:v>2013-05-23</c:v>
                </c:pt>
                <c:pt idx="886">
                  <c:v>2013-05-24</c:v>
                </c:pt>
                <c:pt idx="887">
                  <c:v>2013-05-27</c:v>
                </c:pt>
                <c:pt idx="888">
                  <c:v>2013-05-28</c:v>
                </c:pt>
                <c:pt idx="889">
                  <c:v>2013-05-29</c:v>
                </c:pt>
                <c:pt idx="890">
                  <c:v>2013-05-30</c:v>
                </c:pt>
                <c:pt idx="891">
                  <c:v>2013-05-31</c:v>
                </c:pt>
                <c:pt idx="892">
                  <c:v>2013-06-03</c:v>
                </c:pt>
                <c:pt idx="893">
                  <c:v>2013-06-04</c:v>
                </c:pt>
                <c:pt idx="894">
                  <c:v>2013-06-05</c:v>
                </c:pt>
                <c:pt idx="895">
                  <c:v>2013-06-06</c:v>
                </c:pt>
                <c:pt idx="896">
                  <c:v>2013-06-07</c:v>
                </c:pt>
                <c:pt idx="897">
                  <c:v>2013-06-08</c:v>
                </c:pt>
                <c:pt idx="898">
                  <c:v>2013-06-09</c:v>
                </c:pt>
                <c:pt idx="899">
                  <c:v>2013-06-13</c:v>
                </c:pt>
                <c:pt idx="900">
                  <c:v>2013-06-14</c:v>
                </c:pt>
                <c:pt idx="901">
                  <c:v>2013-06-17</c:v>
                </c:pt>
                <c:pt idx="902">
                  <c:v>2013-06-18</c:v>
                </c:pt>
                <c:pt idx="903">
                  <c:v>2013-06-19</c:v>
                </c:pt>
                <c:pt idx="904">
                  <c:v>2013-06-20</c:v>
                </c:pt>
                <c:pt idx="905">
                  <c:v>2013-06-21</c:v>
                </c:pt>
                <c:pt idx="906">
                  <c:v>2013-06-24</c:v>
                </c:pt>
                <c:pt idx="907">
                  <c:v>2013-06-25</c:v>
                </c:pt>
                <c:pt idx="908">
                  <c:v>2013-06-26</c:v>
                </c:pt>
                <c:pt idx="909">
                  <c:v>2013-06-27</c:v>
                </c:pt>
                <c:pt idx="910">
                  <c:v>2013-06-28</c:v>
                </c:pt>
                <c:pt idx="911">
                  <c:v>2013-07-01</c:v>
                </c:pt>
                <c:pt idx="912">
                  <c:v>2013-07-02</c:v>
                </c:pt>
                <c:pt idx="913">
                  <c:v>2013-07-03</c:v>
                </c:pt>
                <c:pt idx="914">
                  <c:v>2013-07-04</c:v>
                </c:pt>
                <c:pt idx="915">
                  <c:v>2013-07-05</c:v>
                </c:pt>
                <c:pt idx="916">
                  <c:v>2013-07-08</c:v>
                </c:pt>
                <c:pt idx="917">
                  <c:v>2013-07-09</c:v>
                </c:pt>
                <c:pt idx="918">
                  <c:v>2013-07-10</c:v>
                </c:pt>
                <c:pt idx="919">
                  <c:v>2013-07-11</c:v>
                </c:pt>
                <c:pt idx="920">
                  <c:v>2013-07-12</c:v>
                </c:pt>
                <c:pt idx="921">
                  <c:v>2013-07-15</c:v>
                </c:pt>
                <c:pt idx="922">
                  <c:v>2013-07-16</c:v>
                </c:pt>
                <c:pt idx="923">
                  <c:v>2013-07-17</c:v>
                </c:pt>
                <c:pt idx="924">
                  <c:v>2013-07-18</c:v>
                </c:pt>
                <c:pt idx="925">
                  <c:v>2013-07-19</c:v>
                </c:pt>
                <c:pt idx="926">
                  <c:v>2013-07-22</c:v>
                </c:pt>
                <c:pt idx="927">
                  <c:v>2013-07-23</c:v>
                </c:pt>
                <c:pt idx="928">
                  <c:v>2013-07-24</c:v>
                </c:pt>
                <c:pt idx="929">
                  <c:v>2013-07-25</c:v>
                </c:pt>
                <c:pt idx="930">
                  <c:v>2013-07-26</c:v>
                </c:pt>
                <c:pt idx="931">
                  <c:v>2013-07-29</c:v>
                </c:pt>
                <c:pt idx="932">
                  <c:v>2013-07-30</c:v>
                </c:pt>
                <c:pt idx="933">
                  <c:v>2013-07-31</c:v>
                </c:pt>
                <c:pt idx="934">
                  <c:v>2013-08-01</c:v>
                </c:pt>
                <c:pt idx="935">
                  <c:v>2013-08-02</c:v>
                </c:pt>
                <c:pt idx="936">
                  <c:v>2013-08-05</c:v>
                </c:pt>
                <c:pt idx="937">
                  <c:v>2013-08-06</c:v>
                </c:pt>
                <c:pt idx="938">
                  <c:v>2013-08-07</c:v>
                </c:pt>
                <c:pt idx="939">
                  <c:v>2013-08-08</c:v>
                </c:pt>
                <c:pt idx="940">
                  <c:v>2013-08-09</c:v>
                </c:pt>
                <c:pt idx="941">
                  <c:v>2013-08-12</c:v>
                </c:pt>
                <c:pt idx="942">
                  <c:v>2013-08-13</c:v>
                </c:pt>
                <c:pt idx="943">
                  <c:v>2013-08-14</c:v>
                </c:pt>
                <c:pt idx="944">
                  <c:v>2013-08-15</c:v>
                </c:pt>
                <c:pt idx="945">
                  <c:v>2013-08-16</c:v>
                </c:pt>
                <c:pt idx="946">
                  <c:v>2013-08-19</c:v>
                </c:pt>
                <c:pt idx="947">
                  <c:v>2013-08-20</c:v>
                </c:pt>
                <c:pt idx="948">
                  <c:v>2013-08-21</c:v>
                </c:pt>
                <c:pt idx="949">
                  <c:v>2013-08-22</c:v>
                </c:pt>
                <c:pt idx="950">
                  <c:v>2013-08-23</c:v>
                </c:pt>
                <c:pt idx="951">
                  <c:v>2013-08-26</c:v>
                </c:pt>
                <c:pt idx="952">
                  <c:v>2013-08-27</c:v>
                </c:pt>
                <c:pt idx="953">
                  <c:v>2013-08-28</c:v>
                </c:pt>
                <c:pt idx="954">
                  <c:v>2013-08-29</c:v>
                </c:pt>
                <c:pt idx="955">
                  <c:v>2013-08-30</c:v>
                </c:pt>
                <c:pt idx="956">
                  <c:v>2013-09-02</c:v>
                </c:pt>
                <c:pt idx="957">
                  <c:v>2013-09-03</c:v>
                </c:pt>
                <c:pt idx="958">
                  <c:v>2013-09-04</c:v>
                </c:pt>
                <c:pt idx="959">
                  <c:v>2013-09-05</c:v>
                </c:pt>
                <c:pt idx="960">
                  <c:v>2013-09-06</c:v>
                </c:pt>
                <c:pt idx="961">
                  <c:v>2013-09-09</c:v>
                </c:pt>
                <c:pt idx="962">
                  <c:v>2013-09-10</c:v>
                </c:pt>
                <c:pt idx="963">
                  <c:v>2013-09-11</c:v>
                </c:pt>
                <c:pt idx="964">
                  <c:v>2013-09-12</c:v>
                </c:pt>
                <c:pt idx="965">
                  <c:v>2013-09-13</c:v>
                </c:pt>
                <c:pt idx="966">
                  <c:v>2013-09-16</c:v>
                </c:pt>
                <c:pt idx="967">
                  <c:v>2013-09-17</c:v>
                </c:pt>
                <c:pt idx="968">
                  <c:v>2013-09-18</c:v>
                </c:pt>
                <c:pt idx="969">
                  <c:v>2013-09-22</c:v>
                </c:pt>
                <c:pt idx="970">
                  <c:v>2013-09-23</c:v>
                </c:pt>
                <c:pt idx="971">
                  <c:v>2013-09-24</c:v>
                </c:pt>
                <c:pt idx="972">
                  <c:v>2013-09-25</c:v>
                </c:pt>
                <c:pt idx="973">
                  <c:v>2013-09-26</c:v>
                </c:pt>
                <c:pt idx="974">
                  <c:v>2013-09-27</c:v>
                </c:pt>
                <c:pt idx="975">
                  <c:v>2013-09-29</c:v>
                </c:pt>
                <c:pt idx="976">
                  <c:v>2013-09-30</c:v>
                </c:pt>
                <c:pt idx="977">
                  <c:v>2013-10-08</c:v>
                </c:pt>
                <c:pt idx="978">
                  <c:v>2013-10-09</c:v>
                </c:pt>
                <c:pt idx="979">
                  <c:v>2013-10-10</c:v>
                </c:pt>
                <c:pt idx="980">
                  <c:v>2013-10-11</c:v>
                </c:pt>
                <c:pt idx="981">
                  <c:v>2013-10-12</c:v>
                </c:pt>
                <c:pt idx="982">
                  <c:v>2013-10-14</c:v>
                </c:pt>
                <c:pt idx="983">
                  <c:v>2013-10-15</c:v>
                </c:pt>
                <c:pt idx="984">
                  <c:v>2013-10-16</c:v>
                </c:pt>
                <c:pt idx="985">
                  <c:v>2013-10-17</c:v>
                </c:pt>
                <c:pt idx="986">
                  <c:v>2013-10-18</c:v>
                </c:pt>
                <c:pt idx="987">
                  <c:v>2013-10-21</c:v>
                </c:pt>
                <c:pt idx="988">
                  <c:v>2013-10-22</c:v>
                </c:pt>
                <c:pt idx="989">
                  <c:v>2013-10-23</c:v>
                </c:pt>
                <c:pt idx="990">
                  <c:v>2013-10-24</c:v>
                </c:pt>
                <c:pt idx="991">
                  <c:v>2013-10-25</c:v>
                </c:pt>
                <c:pt idx="992">
                  <c:v>2013-10-28</c:v>
                </c:pt>
                <c:pt idx="993">
                  <c:v>2013-10-29</c:v>
                </c:pt>
                <c:pt idx="994">
                  <c:v>2013-10-30</c:v>
                </c:pt>
                <c:pt idx="995">
                  <c:v>2013-10-31</c:v>
                </c:pt>
                <c:pt idx="996">
                  <c:v>2013-11-01</c:v>
                </c:pt>
                <c:pt idx="997">
                  <c:v>2013-11-04</c:v>
                </c:pt>
                <c:pt idx="998">
                  <c:v>2013-11-05</c:v>
                </c:pt>
                <c:pt idx="999">
                  <c:v>2013-11-06</c:v>
                </c:pt>
                <c:pt idx="1000">
                  <c:v>2013-11-07</c:v>
                </c:pt>
                <c:pt idx="1001">
                  <c:v>2013-11-08</c:v>
                </c:pt>
                <c:pt idx="1002">
                  <c:v>2013-11-11</c:v>
                </c:pt>
                <c:pt idx="1003">
                  <c:v>2013-11-12</c:v>
                </c:pt>
                <c:pt idx="1004">
                  <c:v>2013-11-13</c:v>
                </c:pt>
                <c:pt idx="1005">
                  <c:v>2013-11-14</c:v>
                </c:pt>
                <c:pt idx="1006">
                  <c:v>2013-11-15</c:v>
                </c:pt>
                <c:pt idx="1007">
                  <c:v>2013-11-18</c:v>
                </c:pt>
                <c:pt idx="1008">
                  <c:v>2013-11-19</c:v>
                </c:pt>
                <c:pt idx="1009">
                  <c:v>2013-11-20</c:v>
                </c:pt>
                <c:pt idx="1010">
                  <c:v>2013-11-21</c:v>
                </c:pt>
                <c:pt idx="1011">
                  <c:v>2013-11-22</c:v>
                </c:pt>
                <c:pt idx="1012">
                  <c:v>2013-11-25</c:v>
                </c:pt>
                <c:pt idx="1013">
                  <c:v>2013-11-26</c:v>
                </c:pt>
                <c:pt idx="1014">
                  <c:v>2013-11-27</c:v>
                </c:pt>
                <c:pt idx="1015">
                  <c:v>2013-11-28</c:v>
                </c:pt>
                <c:pt idx="1016">
                  <c:v>2013-11-29</c:v>
                </c:pt>
                <c:pt idx="1017">
                  <c:v>2013-12-02</c:v>
                </c:pt>
                <c:pt idx="1018">
                  <c:v>2013-12-03</c:v>
                </c:pt>
                <c:pt idx="1019">
                  <c:v>2013-12-04</c:v>
                </c:pt>
                <c:pt idx="1020">
                  <c:v>2013-12-05</c:v>
                </c:pt>
                <c:pt idx="1021">
                  <c:v>2013-12-06</c:v>
                </c:pt>
                <c:pt idx="1022">
                  <c:v>2013-12-09</c:v>
                </c:pt>
                <c:pt idx="1023">
                  <c:v>2013-12-10</c:v>
                </c:pt>
                <c:pt idx="1024">
                  <c:v>2013-12-11</c:v>
                </c:pt>
                <c:pt idx="1025">
                  <c:v>2013-12-12</c:v>
                </c:pt>
                <c:pt idx="1026">
                  <c:v>2013-12-13</c:v>
                </c:pt>
                <c:pt idx="1027">
                  <c:v>2013-12-16</c:v>
                </c:pt>
                <c:pt idx="1028">
                  <c:v>2013-12-17</c:v>
                </c:pt>
                <c:pt idx="1029">
                  <c:v>2013-12-18</c:v>
                </c:pt>
                <c:pt idx="1030">
                  <c:v>2013-12-19</c:v>
                </c:pt>
                <c:pt idx="1031">
                  <c:v>2013-12-20</c:v>
                </c:pt>
                <c:pt idx="1032">
                  <c:v>2013-12-23</c:v>
                </c:pt>
                <c:pt idx="1033">
                  <c:v>2013-12-24</c:v>
                </c:pt>
                <c:pt idx="1034">
                  <c:v>2013-12-25</c:v>
                </c:pt>
                <c:pt idx="1035">
                  <c:v>2013-12-26</c:v>
                </c:pt>
                <c:pt idx="1036">
                  <c:v>2013-12-27</c:v>
                </c:pt>
                <c:pt idx="1037">
                  <c:v>2013-12-30</c:v>
                </c:pt>
                <c:pt idx="1038">
                  <c:v>2013-12-31</c:v>
                </c:pt>
                <c:pt idx="1039">
                  <c:v>2014-01-02</c:v>
                </c:pt>
                <c:pt idx="1040">
                  <c:v>2014-01-03</c:v>
                </c:pt>
                <c:pt idx="1041">
                  <c:v>2014-01-06</c:v>
                </c:pt>
                <c:pt idx="1042">
                  <c:v>2014-01-07</c:v>
                </c:pt>
                <c:pt idx="1043">
                  <c:v>2014-01-08</c:v>
                </c:pt>
                <c:pt idx="1044">
                  <c:v>2014-01-09</c:v>
                </c:pt>
                <c:pt idx="1045">
                  <c:v>2014-01-10</c:v>
                </c:pt>
                <c:pt idx="1046">
                  <c:v>2014-01-13</c:v>
                </c:pt>
                <c:pt idx="1047">
                  <c:v>2014-01-14</c:v>
                </c:pt>
                <c:pt idx="1048">
                  <c:v>2014-01-15</c:v>
                </c:pt>
                <c:pt idx="1049">
                  <c:v>2014-01-16</c:v>
                </c:pt>
                <c:pt idx="1050">
                  <c:v>2014-01-17</c:v>
                </c:pt>
                <c:pt idx="1051">
                  <c:v>2014-01-20</c:v>
                </c:pt>
                <c:pt idx="1052">
                  <c:v>2014-01-21</c:v>
                </c:pt>
                <c:pt idx="1053">
                  <c:v>2014-01-22</c:v>
                </c:pt>
                <c:pt idx="1054">
                  <c:v>2014-01-23</c:v>
                </c:pt>
                <c:pt idx="1055">
                  <c:v>2014-01-24</c:v>
                </c:pt>
                <c:pt idx="1056">
                  <c:v>2014-01-26</c:v>
                </c:pt>
                <c:pt idx="1057">
                  <c:v>2014-01-27</c:v>
                </c:pt>
                <c:pt idx="1058">
                  <c:v>2014-01-28</c:v>
                </c:pt>
                <c:pt idx="1059">
                  <c:v>2014-01-29</c:v>
                </c:pt>
                <c:pt idx="1060">
                  <c:v>2014-01-30</c:v>
                </c:pt>
                <c:pt idx="1061">
                  <c:v>2014-02-07</c:v>
                </c:pt>
                <c:pt idx="1062">
                  <c:v>2014-02-08</c:v>
                </c:pt>
                <c:pt idx="1063">
                  <c:v>2014-02-10</c:v>
                </c:pt>
                <c:pt idx="1064">
                  <c:v>2014-02-11</c:v>
                </c:pt>
                <c:pt idx="1065">
                  <c:v>2014-02-12</c:v>
                </c:pt>
                <c:pt idx="1066">
                  <c:v>2014-02-13</c:v>
                </c:pt>
                <c:pt idx="1067">
                  <c:v>2014-02-14</c:v>
                </c:pt>
                <c:pt idx="1068">
                  <c:v>2014-02-17</c:v>
                </c:pt>
                <c:pt idx="1069">
                  <c:v>2014-02-18</c:v>
                </c:pt>
                <c:pt idx="1070">
                  <c:v>2014-02-19</c:v>
                </c:pt>
                <c:pt idx="1071">
                  <c:v>2014-02-20</c:v>
                </c:pt>
                <c:pt idx="1072">
                  <c:v>2014-02-21</c:v>
                </c:pt>
                <c:pt idx="1073">
                  <c:v>2014-02-24</c:v>
                </c:pt>
                <c:pt idx="1074">
                  <c:v>2014-02-25</c:v>
                </c:pt>
                <c:pt idx="1075">
                  <c:v>2014-02-26</c:v>
                </c:pt>
                <c:pt idx="1076">
                  <c:v>2014-02-27</c:v>
                </c:pt>
                <c:pt idx="1077">
                  <c:v>2014-02-28</c:v>
                </c:pt>
                <c:pt idx="1078">
                  <c:v>2014-03-03</c:v>
                </c:pt>
                <c:pt idx="1079">
                  <c:v>2014-03-04</c:v>
                </c:pt>
                <c:pt idx="1080">
                  <c:v>2014-03-05</c:v>
                </c:pt>
                <c:pt idx="1081">
                  <c:v>2014-03-06</c:v>
                </c:pt>
                <c:pt idx="1082">
                  <c:v>2014-03-07</c:v>
                </c:pt>
                <c:pt idx="1083">
                  <c:v>2014-03-10</c:v>
                </c:pt>
                <c:pt idx="1084">
                  <c:v>2014-03-11</c:v>
                </c:pt>
                <c:pt idx="1085">
                  <c:v>2014-03-12</c:v>
                </c:pt>
                <c:pt idx="1086">
                  <c:v>2014-03-13</c:v>
                </c:pt>
                <c:pt idx="1087">
                  <c:v>2014-03-14</c:v>
                </c:pt>
                <c:pt idx="1088">
                  <c:v>2014-03-17</c:v>
                </c:pt>
                <c:pt idx="1089">
                  <c:v>2014-03-18</c:v>
                </c:pt>
                <c:pt idx="1090">
                  <c:v>2014-03-19</c:v>
                </c:pt>
                <c:pt idx="1091">
                  <c:v>2014-03-20</c:v>
                </c:pt>
                <c:pt idx="1092">
                  <c:v>2014-03-21</c:v>
                </c:pt>
                <c:pt idx="1093">
                  <c:v>2014-03-24</c:v>
                </c:pt>
                <c:pt idx="1094">
                  <c:v>2014-03-25</c:v>
                </c:pt>
                <c:pt idx="1095">
                  <c:v>2014-03-26</c:v>
                </c:pt>
                <c:pt idx="1096">
                  <c:v>2014-03-27</c:v>
                </c:pt>
                <c:pt idx="1097">
                  <c:v>2014-03-28</c:v>
                </c:pt>
                <c:pt idx="1098">
                  <c:v>2014-03-31</c:v>
                </c:pt>
                <c:pt idx="1099">
                  <c:v>2014-04-01</c:v>
                </c:pt>
                <c:pt idx="1100">
                  <c:v>2014-04-02</c:v>
                </c:pt>
                <c:pt idx="1101">
                  <c:v>2014-04-03</c:v>
                </c:pt>
                <c:pt idx="1102">
                  <c:v>2014-04-04</c:v>
                </c:pt>
                <c:pt idx="1103">
                  <c:v>2014-04-08</c:v>
                </c:pt>
                <c:pt idx="1104">
                  <c:v>2014-04-09</c:v>
                </c:pt>
                <c:pt idx="1105">
                  <c:v>2014-04-10</c:v>
                </c:pt>
                <c:pt idx="1106">
                  <c:v>2014-04-11</c:v>
                </c:pt>
                <c:pt idx="1107">
                  <c:v>2014-04-14</c:v>
                </c:pt>
                <c:pt idx="1108">
                  <c:v>2014-04-15</c:v>
                </c:pt>
                <c:pt idx="1109">
                  <c:v>2014-04-16</c:v>
                </c:pt>
                <c:pt idx="1110">
                  <c:v>2014-04-17</c:v>
                </c:pt>
                <c:pt idx="1111">
                  <c:v>2014-04-18</c:v>
                </c:pt>
                <c:pt idx="1112">
                  <c:v>2014-04-21</c:v>
                </c:pt>
                <c:pt idx="1113">
                  <c:v>2014-04-22</c:v>
                </c:pt>
                <c:pt idx="1114">
                  <c:v>2014-04-23</c:v>
                </c:pt>
                <c:pt idx="1115">
                  <c:v>2014-04-24</c:v>
                </c:pt>
                <c:pt idx="1116">
                  <c:v>2014-04-25</c:v>
                </c:pt>
                <c:pt idx="1117">
                  <c:v>2014-04-28</c:v>
                </c:pt>
                <c:pt idx="1118">
                  <c:v>2014-04-29</c:v>
                </c:pt>
                <c:pt idx="1119">
                  <c:v>2014-04-30</c:v>
                </c:pt>
                <c:pt idx="1120">
                  <c:v>2014-05-04</c:v>
                </c:pt>
                <c:pt idx="1121">
                  <c:v>2014-05-05</c:v>
                </c:pt>
                <c:pt idx="1122">
                  <c:v>2014-05-06</c:v>
                </c:pt>
                <c:pt idx="1123">
                  <c:v>2014-05-07</c:v>
                </c:pt>
                <c:pt idx="1124">
                  <c:v>2014-05-08</c:v>
                </c:pt>
                <c:pt idx="1125">
                  <c:v>2014-05-09</c:v>
                </c:pt>
                <c:pt idx="1126">
                  <c:v>2014-05-12</c:v>
                </c:pt>
                <c:pt idx="1127">
                  <c:v>2014-05-13</c:v>
                </c:pt>
                <c:pt idx="1128">
                  <c:v>2014-05-14</c:v>
                </c:pt>
                <c:pt idx="1129">
                  <c:v>2014-05-15</c:v>
                </c:pt>
                <c:pt idx="1130">
                  <c:v>2014-05-16</c:v>
                </c:pt>
                <c:pt idx="1131">
                  <c:v>2014-05-19</c:v>
                </c:pt>
                <c:pt idx="1132">
                  <c:v>2014-05-20</c:v>
                </c:pt>
                <c:pt idx="1133">
                  <c:v>2014-05-21</c:v>
                </c:pt>
                <c:pt idx="1134">
                  <c:v>2014-05-22</c:v>
                </c:pt>
                <c:pt idx="1135">
                  <c:v>2014-05-23</c:v>
                </c:pt>
                <c:pt idx="1136">
                  <c:v>2014-05-26</c:v>
                </c:pt>
                <c:pt idx="1137">
                  <c:v>2014-05-27</c:v>
                </c:pt>
                <c:pt idx="1138">
                  <c:v>2014-05-28</c:v>
                </c:pt>
                <c:pt idx="1139">
                  <c:v>2014-05-29</c:v>
                </c:pt>
                <c:pt idx="1140">
                  <c:v>2014-05-30</c:v>
                </c:pt>
                <c:pt idx="1141">
                  <c:v>2014-06-03</c:v>
                </c:pt>
                <c:pt idx="1142">
                  <c:v>2014-06-04</c:v>
                </c:pt>
                <c:pt idx="1143">
                  <c:v>2014-06-05</c:v>
                </c:pt>
                <c:pt idx="1144">
                  <c:v>2014-06-06</c:v>
                </c:pt>
                <c:pt idx="1145">
                  <c:v>2014-06-09</c:v>
                </c:pt>
                <c:pt idx="1146">
                  <c:v>2014-06-10</c:v>
                </c:pt>
                <c:pt idx="1147">
                  <c:v>2014-06-11</c:v>
                </c:pt>
                <c:pt idx="1148">
                  <c:v>2014-06-12</c:v>
                </c:pt>
                <c:pt idx="1149">
                  <c:v>2014-06-13</c:v>
                </c:pt>
                <c:pt idx="1150">
                  <c:v>2014-06-16</c:v>
                </c:pt>
                <c:pt idx="1151">
                  <c:v>2014-06-17</c:v>
                </c:pt>
                <c:pt idx="1152">
                  <c:v>2014-06-18</c:v>
                </c:pt>
                <c:pt idx="1153">
                  <c:v>2014-06-19</c:v>
                </c:pt>
                <c:pt idx="1154">
                  <c:v>2014-06-20</c:v>
                </c:pt>
                <c:pt idx="1155">
                  <c:v>2014-06-23</c:v>
                </c:pt>
                <c:pt idx="1156">
                  <c:v>2014-06-24</c:v>
                </c:pt>
                <c:pt idx="1157">
                  <c:v>2014-06-25</c:v>
                </c:pt>
                <c:pt idx="1158">
                  <c:v>2014-06-26</c:v>
                </c:pt>
                <c:pt idx="1159">
                  <c:v>2014-06-27</c:v>
                </c:pt>
                <c:pt idx="1160">
                  <c:v>2014-06-30</c:v>
                </c:pt>
                <c:pt idx="1161">
                  <c:v>2014-07-01</c:v>
                </c:pt>
                <c:pt idx="1162">
                  <c:v>2014-07-02</c:v>
                </c:pt>
                <c:pt idx="1163">
                  <c:v>2014-07-03</c:v>
                </c:pt>
                <c:pt idx="1164">
                  <c:v>2014-07-04</c:v>
                </c:pt>
                <c:pt idx="1165">
                  <c:v>2014-07-07</c:v>
                </c:pt>
                <c:pt idx="1166">
                  <c:v>2014-07-08</c:v>
                </c:pt>
                <c:pt idx="1167">
                  <c:v>2014-07-09</c:v>
                </c:pt>
                <c:pt idx="1168">
                  <c:v>2014-07-10</c:v>
                </c:pt>
                <c:pt idx="1169">
                  <c:v>2014-07-11</c:v>
                </c:pt>
                <c:pt idx="1170">
                  <c:v>2014-07-14</c:v>
                </c:pt>
                <c:pt idx="1171">
                  <c:v>2014-07-15</c:v>
                </c:pt>
                <c:pt idx="1172">
                  <c:v>2014-07-16</c:v>
                </c:pt>
                <c:pt idx="1173">
                  <c:v>2014-07-17</c:v>
                </c:pt>
                <c:pt idx="1174">
                  <c:v>2014-07-18</c:v>
                </c:pt>
                <c:pt idx="1175">
                  <c:v>2014-07-21</c:v>
                </c:pt>
                <c:pt idx="1176">
                  <c:v>2014-07-22</c:v>
                </c:pt>
                <c:pt idx="1177">
                  <c:v>2014-07-23</c:v>
                </c:pt>
                <c:pt idx="1178">
                  <c:v>2014-07-24</c:v>
                </c:pt>
                <c:pt idx="1179">
                  <c:v>2014-07-25</c:v>
                </c:pt>
                <c:pt idx="1180">
                  <c:v>2014-07-28</c:v>
                </c:pt>
                <c:pt idx="1181">
                  <c:v>2014-07-29</c:v>
                </c:pt>
                <c:pt idx="1182">
                  <c:v>2014-07-30</c:v>
                </c:pt>
                <c:pt idx="1183">
                  <c:v>2014-07-31</c:v>
                </c:pt>
                <c:pt idx="1184">
                  <c:v>2014-08-01</c:v>
                </c:pt>
                <c:pt idx="1185">
                  <c:v>2014-08-04</c:v>
                </c:pt>
                <c:pt idx="1186">
                  <c:v>2014-08-05</c:v>
                </c:pt>
                <c:pt idx="1187">
                  <c:v>2014-08-06</c:v>
                </c:pt>
                <c:pt idx="1188">
                  <c:v>2014-08-07</c:v>
                </c:pt>
                <c:pt idx="1189">
                  <c:v>2014-08-08</c:v>
                </c:pt>
                <c:pt idx="1190">
                  <c:v>2014-08-11</c:v>
                </c:pt>
                <c:pt idx="1191">
                  <c:v>2014-08-12</c:v>
                </c:pt>
                <c:pt idx="1192">
                  <c:v>2014-08-13</c:v>
                </c:pt>
                <c:pt idx="1193">
                  <c:v>2014-08-14</c:v>
                </c:pt>
                <c:pt idx="1194">
                  <c:v>2014-08-15</c:v>
                </c:pt>
                <c:pt idx="1195">
                  <c:v>2014-08-18</c:v>
                </c:pt>
                <c:pt idx="1196">
                  <c:v>2014-08-19</c:v>
                </c:pt>
                <c:pt idx="1197">
                  <c:v>2014-08-20</c:v>
                </c:pt>
                <c:pt idx="1198">
                  <c:v>2014-08-21</c:v>
                </c:pt>
                <c:pt idx="1199">
                  <c:v>2014-08-22</c:v>
                </c:pt>
                <c:pt idx="1200">
                  <c:v>2014-08-25</c:v>
                </c:pt>
                <c:pt idx="1201">
                  <c:v>2014-08-26</c:v>
                </c:pt>
                <c:pt idx="1202">
                  <c:v>2014-08-27</c:v>
                </c:pt>
                <c:pt idx="1203">
                  <c:v>2014-08-28</c:v>
                </c:pt>
                <c:pt idx="1204">
                  <c:v>2014-08-29</c:v>
                </c:pt>
                <c:pt idx="1205">
                  <c:v>2014-09-01</c:v>
                </c:pt>
                <c:pt idx="1206">
                  <c:v>2014-09-02</c:v>
                </c:pt>
                <c:pt idx="1207">
                  <c:v>2014-09-03</c:v>
                </c:pt>
                <c:pt idx="1208">
                  <c:v>2014-09-04</c:v>
                </c:pt>
                <c:pt idx="1209">
                  <c:v>2014-09-05</c:v>
                </c:pt>
                <c:pt idx="1210">
                  <c:v>2014-09-09</c:v>
                </c:pt>
                <c:pt idx="1211">
                  <c:v>2014-09-10</c:v>
                </c:pt>
                <c:pt idx="1212">
                  <c:v>2014-09-11</c:v>
                </c:pt>
                <c:pt idx="1213">
                  <c:v>2014-09-12</c:v>
                </c:pt>
                <c:pt idx="1214">
                  <c:v>2014-09-15</c:v>
                </c:pt>
                <c:pt idx="1215">
                  <c:v>2014-09-16</c:v>
                </c:pt>
                <c:pt idx="1216">
                  <c:v>2014-09-17</c:v>
                </c:pt>
                <c:pt idx="1217">
                  <c:v>2014-09-18</c:v>
                </c:pt>
                <c:pt idx="1218">
                  <c:v>2014-09-19</c:v>
                </c:pt>
                <c:pt idx="1219">
                  <c:v>2014-09-22</c:v>
                </c:pt>
                <c:pt idx="1220">
                  <c:v>2014-09-23</c:v>
                </c:pt>
                <c:pt idx="1221">
                  <c:v>2014-09-24</c:v>
                </c:pt>
                <c:pt idx="1222">
                  <c:v>2014-09-25</c:v>
                </c:pt>
                <c:pt idx="1223">
                  <c:v>2014-09-26</c:v>
                </c:pt>
                <c:pt idx="1224">
                  <c:v>2014-09-28</c:v>
                </c:pt>
                <c:pt idx="1225">
                  <c:v>2014-09-29</c:v>
                </c:pt>
                <c:pt idx="1226">
                  <c:v>2014-09-30</c:v>
                </c:pt>
                <c:pt idx="1227">
                  <c:v>2014-10-08</c:v>
                </c:pt>
                <c:pt idx="1228">
                  <c:v>2014-10-09</c:v>
                </c:pt>
                <c:pt idx="1229">
                  <c:v>2014-10-10</c:v>
                </c:pt>
                <c:pt idx="1230">
                  <c:v>2014-10-11</c:v>
                </c:pt>
                <c:pt idx="1231">
                  <c:v>2014-10-13</c:v>
                </c:pt>
                <c:pt idx="1232">
                  <c:v>2014-10-14</c:v>
                </c:pt>
                <c:pt idx="1233">
                  <c:v>2014-10-15</c:v>
                </c:pt>
                <c:pt idx="1234">
                  <c:v>2014-10-16</c:v>
                </c:pt>
                <c:pt idx="1235">
                  <c:v>2014-10-17</c:v>
                </c:pt>
                <c:pt idx="1236">
                  <c:v>2014-10-20</c:v>
                </c:pt>
                <c:pt idx="1237">
                  <c:v>2014-10-21</c:v>
                </c:pt>
                <c:pt idx="1238">
                  <c:v>2014-10-22</c:v>
                </c:pt>
                <c:pt idx="1239">
                  <c:v>2014-10-23</c:v>
                </c:pt>
                <c:pt idx="1240">
                  <c:v>2014-10-24</c:v>
                </c:pt>
                <c:pt idx="1241">
                  <c:v>2014-10-27</c:v>
                </c:pt>
                <c:pt idx="1242">
                  <c:v>2014-10-28</c:v>
                </c:pt>
                <c:pt idx="1243">
                  <c:v>2014-10-29</c:v>
                </c:pt>
                <c:pt idx="1244">
                  <c:v>2014-10-30</c:v>
                </c:pt>
                <c:pt idx="1245">
                  <c:v>2014-10-31</c:v>
                </c:pt>
                <c:pt idx="1246">
                  <c:v>2014-11-03</c:v>
                </c:pt>
                <c:pt idx="1247">
                  <c:v>2014-11-04</c:v>
                </c:pt>
                <c:pt idx="1248">
                  <c:v>2014-11-05</c:v>
                </c:pt>
                <c:pt idx="1249">
                  <c:v>2014-11-06</c:v>
                </c:pt>
                <c:pt idx="1250">
                  <c:v>2014-11-07</c:v>
                </c:pt>
                <c:pt idx="1251">
                  <c:v>2014-11-10</c:v>
                </c:pt>
                <c:pt idx="1252">
                  <c:v>2014-11-11</c:v>
                </c:pt>
                <c:pt idx="1253">
                  <c:v>2014-11-12</c:v>
                </c:pt>
                <c:pt idx="1254">
                  <c:v>2014-11-13</c:v>
                </c:pt>
                <c:pt idx="1255">
                  <c:v>2014-11-14</c:v>
                </c:pt>
                <c:pt idx="1256">
                  <c:v>2014-11-17</c:v>
                </c:pt>
                <c:pt idx="1257">
                  <c:v>2014-11-18</c:v>
                </c:pt>
                <c:pt idx="1258">
                  <c:v>2014-11-19</c:v>
                </c:pt>
                <c:pt idx="1259">
                  <c:v>2014-11-20</c:v>
                </c:pt>
                <c:pt idx="1260">
                  <c:v>2014-11-21</c:v>
                </c:pt>
                <c:pt idx="1261">
                  <c:v>2014-11-24</c:v>
                </c:pt>
                <c:pt idx="1262">
                  <c:v>2014-11-25</c:v>
                </c:pt>
                <c:pt idx="1263">
                  <c:v>2014-11-26</c:v>
                </c:pt>
                <c:pt idx="1264">
                  <c:v>2014-11-27</c:v>
                </c:pt>
                <c:pt idx="1265">
                  <c:v>2014-11-28</c:v>
                </c:pt>
                <c:pt idx="1266">
                  <c:v>2014-12-01</c:v>
                </c:pt>
                <c:pt idx="1267">
                  <c:v>2014-12-02</c:v>
                </c:pt>
                <c:pt idx="1268">
                  <c:v>2014-12-03</c:v>
                </c:pt>
                <c:pt idx="1269">
                  <c:v>2014-12-04</c:v>
                </c:pt>
                <c:pt idx="1270">
                  <c:v>2014-12-05</c:v>
                </c:pt>
                <c:pt idx="1271">
                  <c:v>2014-12-08</c:v>
                </c:pt>
                <c:pt idx="1272">
                  <c:v>2014-12-09</c:v>
                </c:pt>
                <c:pt idx="1273">
                  <c:v>2014-12-10</c:v>
                </c:pt>
                <c:pt idx="1274">
                  <c:v>2014-12-11</c:v>
                </c:pt>
                <c:pt idx="1275">
                  <c:v>2014-12-12</c:v>
                </c:pt>
                <c:pt idx="1276">
                  <c:v>2014-12-15</c:v>
                </c:pt>
                <c:pt idx="1277">
                  <c:v>2014-12-16</c:v>
                </c:pt>
                <c:pt idx="1278">
                  <c:v>2014-12-17</c:v>
                </c:pt>
                <c:pt idx="1279">
                  <c:v>2014-12-18</c:v>
                </c:pt>
                <c:pt idx="1280">
                  <c:v>2014-12-19</c:v>
                </c:pt>
                <c:pt idx="1281">
                  <c:v>2014-12-22</c:v>
                </c:pt>
                <c:pt idx="1282">
                  <c:v>2014-12-23</c:v>
                </c:pt>
                <c:pt idx="1283">
                  <c:v>2014-12-24</c:v>
                </c:pt>
                <c:pt idx="1284">
                  <c:v>2014-12-25</c:v>
                </c:pt>
                <c:pt idx="1285">
                  <c:v>2014-12-26</c:v>
                </c:pt>
                <c:pt idx="1286">
                  <c:v>2014-12-29</c:v>
                </c:pt>
                <c:pt idx="1287">
                  <c:v>2014-12-30</c:v>
                </c:pt>
                <c:pt idx="1288">
                  <c:v>2014-12-31</c:v>
                </c:pt>
                <c:pt idx="1289">
                  <c:v>2015-01-04</c:v>
                </c:pt>
                <c:pt idx="1290">
                  <c:v>2015-01-05</c:v>
                </c:pt>
                <c:pt idx="1291">
                  <c:v>2015-01-06</c:v>
                </c:pt>
                <c:pt idx="1292">
                  <c:v>2015-01-07</c:v>
                </c:pt>
                <c:pt idx="1293">
                  <c:v>2015-01-08</c:v>
                </c:pt>
                <c:pt idx="1294">
                  <c:v>2015-01-09</c:v>
                </c:pt>
                <c:pt idx="1295">
                  <c:v>2015-01-12</c:v>
                </c:pt>
                <c:pt idx="1296">
                  <c:v>2015-01-13</c:v>
                </c:pt>
                <c:pt idx="1297">
                  <c:v>2015-01-14</c:v>
                </c:pt>
                <c:pt idx="1298">
                  <c:v>2015-01-15</c:v>
                </c:pt>
                <c:pt idx="1299">
                  <c:v>2015-01-16</c:v>
                </c:pt>
                <c:pt idx="1300">
                  <c:v>2015-01-19</c:v>
                </c:pt>
                <c:pt idx="1301">
                  <c:v>2015-01-20</c:v>
                </c:pt>
                <c:pt idx="1302">
                  <c:v>2015-01-21</c:v>
                </c:pt>
                <c:pt idx="1303">
                  <c:v>2015-01-22</c:v>
                </c:pt>
                <c:pt idx="1304">
                  <c:v>2015-01-23</c:v>
                </c:pt>
                <c:pt idx="1305">
                  <c:v>2015-01-26</c:v>
                </c:pt>
                <c:pt idx="1306">
                  <c:v>2015-01-27</c:v>
                </c:pt>
                <c:pt idx="1307">
                  <c:v>2015-01-28</c:v>
                </c:pt>
                <c:pt idx="1308">
                  <c:v>2015-01-29</c:v>
                </c:pt>
                <c:pt idx="1309">
                  <c:v>2015-01-30</c:v>
                </c:pt>
                <c:pt idx="1310">
                  <c:v>2015-02-02</c:v>
                </c:pt>
                <c:pt idx="1311">
                  <c:v>2015-02-03</c:v>
                </c:pt>
                <c:pt idx="1312">
                  <c:v>2015-02-04</c:v>
                </c:pt>
                <c:pt idx="1313">
                  <c:v>2015-02-05</c:v>
                </c:pt>
                <c:pt idx="1314">
                  <c:v>2015-02-06</c:v>
                </c:pt>
                <c:pt idx="1315">
                  <c:v>2015-02-09</c:v>
                </c:pt>
                <c:pt idx="1316">
                  <c:v>2015-02-10</c:v>
                </c:pt>
                <c:pt idx="1317">
                  <c:v>2015-02-11</c:v>
                </c:pt>
                <c:pt idx="1318">
                  <c:v>2015-02-12</c:v>
                </c:pt>
                <c:pt idx="1319">
                  <c:v>2015-02-13</c:v>
                </c:pt>
                <c:pt idx="1320">
                  <c:v>2015-02-15</c:v>
                </c:pt>
                <c:pt idx="1321">
                  <c:v>2015-02-16</c:v>
                </c:pt>
                <c:pt idx="1322">
                  <c:v>2015-02-17</c:v>
                </c:pt>
                <c:pt idx="1323">
                  <c:v>2015-02-25</c:v>
                </c:pt>
                <c:pt idx="1324">
                  <c:v>2015-02-26</c:v>
                </c:pt>
                <c:pt idx="1325">
                  <c:v>2015-02-27</c:v>
                </c:pt>
                <c:pt idx="1326">
                  <c:v>2015-02-28</c:v>
                </c:pt>
                <c:pt idx="1327">
                  <c:v>2015-03-02</c:v>
                </c:pt>
                <c:pt idx="1328">
                  <c:v>2015-03-03</c:v>
                </c:pt>
                <c:pt idx="1329">
                  <c:v>2015-03-04</c:v>
                </c:pt>
                <c:pt idx="1330">
                  <c:v>2015-03-05</c:v>
                </c:pt>
                <c:pt idx="1331">
                  <c:v>2015-03-06</c:v>
                </c:pt>
                <c:pt idx="1332">
                  <c:v>2015-03-09</c:v>
                </c:pt>
                <c:pt idx="1333">
                  <c:v>2015-03-10</c:v>
                </c:pt>
                <c:pt idx="1334">
                  <c:v>2015-03-11</c:v>
                </c:pt>
                <c:pt idx="1335">
                  <c:v>2015-03-12</c:v>
                </c:pt>
                <c:pt idx="1336">
                  <c:v>2015-03-13</c:v>
                </c:pt>
                <c:pt idx="1337">
                  <c:v>2015-03-16</c:v>
                </c:pt>
                <c:pt idx="1338">
                  <c:v>2015-03-17</c:v>
                </c:pt>
                <c:pt idx="1339">
                  <c:v>2015-03-18</c:v>
                </c:pt>
                <c:pt idx="1340">
                  <c:v>2015-03-19</c:v>
                </c:pt>
                <c:pt idx="1341">
                  <c:v>2015-03-20</c:v>
                </c:pt>
                <c:pt idx="1342">
                  <c:v>2015-03-23</c:v>
                </c:pt>
                <c:pt idx="1343">
                  <c:v>2015-03-24</c:v>
                </c:pt>
                <c:pt idx="1344">
                  <c:v>2015-03-25</c:v>
                </c:pt>
                <c:pt idx="1345">
                  <c:v>2015-03-26</c:v>
                </c:pt>
                <c:pt idx="1346">
                  <c:v>2015-03-27</c:v>
                </c:pt>
                <c:pt idx="1347">
                  <c:v>2015-03-30</c:v>
                </c:pt>
                <c:pt idx="1348">
                  <c:v>2015-03-31</c:v>
                </c:pt>
                <c:pt idx="1349">
                  <c:v>2015-04-01</c:v>
                </c:pt>
                <c:pt idx="1350">
                  <c:v>2015-04-02</c:v>
                </c:pt>
                <c:pt idx="1351">
                  <c:v>2015-04-03</c:v>
                </c:pt>
                <c:pt idx="1352">
                  <c:v>2015-04-07</c:v>
                </c:pt>
                <c:pt idx="1353">
                  <c:v>2015-04-08</c:v>
                </c:pt>
                <c:pt idx="1354">
                  <c:v>2015-04-09</c:v>
                </c:pt>
                <c:pt idx="1355">
                  <c:v>2015-04-10</c:v>
                </c:pt>
                <c:pt idx="1356">
                  <c:v>2015-04-13</c:v>
                </c:pt>
                <c:pt idx="1357">
                  <c:v>2015-04-14</c:v>
                </c:pt>
                <c:pt idx="1358">
                  <c:v>2015-04-15</c:v>
                </c:pt>
                <c:pt idx="1359">
                  <c:v>2015-04-16</c:v>
                </c:pt>
                <c:pt idx="1360">
                  <c:v>2015-04-17</c:v>
                </c:pt>
                <c:pt idx="1361">
                  <c:v>2015-04-20</c:v>
                </c:pt>
                <c:pt idx="1362">
                  <c:v>2015-04-21</c:v>
                </c:pt>
                <c:pt idx="1363">
                  <c:v>2015-04-22</c:v>
                </c:pt>
                <c:pt idx="1364">
                  <c:v>2015-04-23</c:v>
                </c:pt>
                <c:pt idx="1365">
                  <c:v>2015-04-24</c:v>
                </c:pt>
                <c:pt idx="1366">
                  <c:v>2015-04-27</c:v>
                </c:pt>
                <c:pt idx="1367">
                  <c:v>2015-04-28</c:v>
                </c:pt>
                <c:pt idx="1368">
                  <c:v>2015-04-29</c:v>
                </c:pt>
                <c:pt idx="1369">
                  <c:v>2015-04-30</c:v>
                </c:pt>
                <c:pt idx="1370">
                  <c:v>2015-05-04</c:v>
                </c:pt>
                <c:pt idx="1371">
                  <c:v>2015-05-05</c:v>
                </c:pt>
                <c:pt idx="1372">
                  <c:v>2015-05-06</c:v>
                </c:pt>
                <c:pt idx="1373">
                  <c:v>2015-05-07</c:v>
                </c:pt>
                <c:pt idx="1374">
                  <c:v>2015-05-08</c:v>
                </c:pt>
                <c:pt idx="1375">
                  <c:v>2015-05-11</c:v>
                </c:pt>
                <c:pt idx="1376">
                  <c:v>2015-05-12</c:v>
                </c:pt>
                <c:pt idx="1377">
                  <c:v>2015-05-13</c:v>
                </c:pt>
                <c:pt idx="1378">
                  <c:v>2015-05-14</c:v>
                </c:pt>
                <c:pt idx="1379">
                  <c:v>2015-05-15</c:v>
                </c:pt>
                <c:pt idx="1380">
                  <c:v>2015-05-18</c:v>
                </c:pt>
                <c:pt idx="1381">
                  <c:v>2015-05-19</c:v>
                </c:pt>
                <c:pt idx="1382">
                  <c:v>2015-05-20</c:v>
                </c:pt>
                <c:pt idx="1383">
                  <c:v>2015-05-21</c:v>
                </c:pt>
                <c:pt idx="1384">
                  <c:v>2015-05-22</c:v>
                </c:pt>
                <c:pt idx="1385">
                  <c:v>2015-05-25</c:v>
                </c:pt>
                <c:pt idx="1386">
                  <c:v>2015-05-26</c:v>
                </c:pt>
                <c:pt idx="1387">
                  <c:v>2015-05-27</c:v>
                </c:pt>
                <c:pt idx="1388">
                  <c:v>2015-05-28</c:v>
                </c:pt>
                <c:pt idx="1389">
                  <c:v>2015-05-29</c:v>
                </c:pt>
                <c:pt idx="1390">
                  <c:v>2015-06-01</c:v>
                </c:pt>
                <c:pt idx="1391">
                  <c:v>2015-06-02</c:v>
                </c:pt>
                <c:pt idx="1392">
                  <c:v>2015-06-03</c:v>
                </c:pt>
                <c:pt idx="1393">
                  <c:v>2015-06-04</c:v>
                </c:pt>
                <c:pt idx="1394">
                  <c:v>2015-06-05</c:v>
                </c:pt>
                <c:pt idx="1395">
                  <c:v>2015-06-08</c:v>
                </c:pt>
                <c:pt idx="1396">
                  <c:v>2015-06-09</c:v>
                </c:pt>
                <c:pt idx="1397">
                  <c:v>2015-06-10</c:v>
                </c:pt>
                <c:pt idx="1398">
                  <c:v>2015-06-11</c:v>
                </c:pt>
                <c:pt idx="1399">
                  <c:v>2015-06-12</c:v>
                </c:pt>
                <c:pt idx="1400">
                  <c:v>2015-06-15</c:v>
                </c:pt>
                <c:pt idx="1401">
                  <c:v>2015-06-16</c:v>
                </c:pt>
                <c:pt idx="1402">
                  <c:v>2015-06-17</c:v>
                </c:pt>
                <c:pt idx="1403">
                  <c:v>2015-06-18</c:v>
                </c:pt>
                <c:pt idx="1404">
                  <c:v>2015-06-19</c:v>
                </c:pt>
                <c:pt idx="1405">
                  <c:v>2015-06-23</c:v>
                </c:pt>
                <c:pt idx="1406">
                  <c:v>2015-06-24</c:v>
                </c:pt>
                <c:pt idx="1407">
                  <c:v>2015-06-25</c:v>
                </c:pt>
                <c:pt idx="1408">
                  <c:v>2015-06-26</c:v>
                </c:pt>
                <c:pt idx="1409">
                  <c:v>2015-06-29</c:v>
                </c:pt>
                <c:pt idx="1410">
                  <c:v>2015-06-30</c:v>
                </c:pt>
                <c:pt idx="1411">
                  <c:v>2015-07-01</c:v>
                </c:pt>
                <c:pt idx="1412">
                  <c:v>2015-07-02</c:v>
                </c:pt>
                <c:pt idx="1413">
                  <c:v>2015-07-03</c:v>
                </c:pt>
                <c:pt idx="1414">
                  <c:v>2015-07-06</c:v>
                </c:pt>
                <c:pt idx="1415">
                  <c:v>2015-07-07</c:v>
                </c:pt>
                <c:pt idx="1416">
                  <c:v>2015-07-08</c:v>
                </c:pt>
                <c:pt idx="1417">
                  <c:v>2015-07-09</c:v>
                </c:pt>
                <c:pt idx="1418">
                  <c:v>2015-07-10</c:v>
                </c:pt>
                <c:pt idx="1419">
                  <c:v>2015-07-13</c:v>
                </c:pt>
                <c:pt idx="1420">
                  <c:v>2015-07-14</c:v>
                </c:pt>
                <c:pt idx="1421">
                  <c:v>2015-07-15</c:v>
                </c:pt>
                <c:pt idx="1422">
                  <c:v>2015-07-16</c:v>
                </c:pt>
                <c:pt idx="1423">
                  <c:v>2015-07-17</c:v>
                </c:pt>
                <c:pt idx="1424">
                  <c:v>2015-07-20</c:v>
                </c:pt>
                <c:pt idx="1425">
                  <c:v>2015-07-21</c:v>
                </c:pt>
                <c:pt idx="1426">
                  <c:v>2015-07-22</c:v>
                </c:pt>
                <c:pt idx="1427">
                  <c:v>2015-07-23</c:v>
                </c:pt>
                <c:pt idx="1428">
                  <c:v>2015-07-24</c:v>
                </c:pt>
                <c:pt idx="1429">
                  <c:v>2015-07-27</c:v>
                </c:pt>
                <c:pt idx="1430">
                  <c:v>2015-07-28</c:v>
                </c:pt>
                <c:pt idx="1431">
                  <c:v>2015-07-29</c:v>
                </c:pt>
                <c:pt idx="1432">
                  <c:v>2015-07-30</c:v>
                </c:pt>
                <c:pt idx="1433">
                  <c:v>2015-07-31</c:v>
                </c:pt>
                <c:pt idx="1434">
                  <c:v>2015-08-03</c:v>
                </c:pt>
                <c:pt idx="1435">
                  <c:v>2015-08-04</c:v>
                </c:pt>
                <c:pt idx="1436">
                  <c:v>2015-08-05</c:v>
                </c:pt>
                <c:pt idx="1437">
                  <c:v>2015-08-06</c:v>
                </c:pt>
                <c:pt idx="1438">
                  <c:v>2015-08-07</c:v>
                </c:pt>
                <c:pt idx="1439">
                  <c:v>2015-08-10</c:v>
                </c:pt>
                <c:pt idx="1440">
                  <c:v>2015-08-11</c:v>
                </c:pt>
                <c:pt idx="1441">
                  <c:v>2015-08-12</c:v>
                </c:pt>
                <c:pt idx="1442">
                  <c:v>2015-08-13</c:v>
                </c:pt>
                <c:pt idx="1443">
                  <c:v>2015-08-14</c:v>
                </c:pt>
                <c:pt idx="1444">
                  <c:v>2015-08-17</c:v>
                </c:pt>
                <c:pt idx="1445">
                  <c:v>2015-08-18</c:v>
                </c:pt>
                <c:pt idx="1446">
                  <c:v>2015-08-19</c:v>
                </c:pt>
                <c:pt idx="1447">
                  <c:v>2015-08-20</c:v>
                </c:pt>
                <c:pt idx="1448">
                  <c:v>2015-08-21</c:v>
                </c:pt>
                <c:pt idx="1449">
                  <c:v>2015-08-24</c:v>
                </c:pt>
                <c:pt idx="1450">
                  <c:v>2015-08-25</c:v>
                </c:pt>
                <c:pt idx="1451">
                  <c:v>2015-08-26</c:v>
                </c:pt>
                <c:pt idx="1452">
                  <c:v>2015-08-27</c:v>
                </c:pt>
                <c:pt idx="1453">
                  <c:v>2015-08-28</c:v>
                </c:pt>
                <c:pt idx="1454">
                  <c:v>2015-08-31</c:v>
                </c:pt>
                <c:pt idx="1455">
                  <c:v>2015-09-01</c:v>
                </c:pt>
                <c:pt idx="1456">
                  <c:v>2015-09-02</c:v>
                </c:pt>
                <c:pt idx="1457">
                  <c:v>2015-09-06</c:v>
                </c:pt>
                <c:pt idx="1458">
                  <c:v>2015-09-07</c:v>
                </c:pt>
                <c:pt idx="1459">
                  <c:v>2015-09-08</c:v>
                </c:pt>
                <c:pt idx="1460">
                  <c:v>2015-09-09</c:v>
                </c:pt>
                <c:pt idx="1461">
                  <c:v>2015-09-10</c:v>
                </c:pt>
                <c:pt idx="1462">
                  <c:v>2015-09-11</c:v>
                </c:pt>
                <c:pt idx="1463">
                  <c:v>2015-09-14</c:v>
                </c:pt>
                <c:pt idx="1464">
                  <c:v>2015-09-15</c:v>
                </c:pt>
                <c:pt idx="1465">
                  <c:v>2015-09-16</c:v>
                </c:pt>
                <c:pt idx="1466">
                  <c:v>2015-09-17</c:v>
                </c:pt>
                <c:pt idx="1467">
                  <c:v>2015-09-18</c:v>
                </c:pt>
                <c:pt idx="1468">
                  <c:v>2015-09-21</c:v>
                </c:pt>
                <c:pt idx="1469">
                  <c:v>2015-09-22</c:v>
                </c:pt>
                <c:pt idx="1470">
                  <c:v>2015-09-23</c:v>
                </c:pt>
                <c:pt idx="1471">
                  <c:v>2015-09-24</c:v>
                </c:pt>
                <c:pt idx="1472">
                  <c:v>2015-09-25</c:v>
                </c:pt>
                <c:pt idx="1473">
                  <c:v>2015-09-28</c:v>
                </c:pt>
                <c:pt idx="1474">
                  <c:v>2015-09-29</c:v>
                </c:pt>
                <c:pt idx="1475">
                  <c:v>2015-09-30</c:v>
                </c:pt>
                <c:pt idx="1476">
                  <c:v>2015-10-08</c:v>
                </c:pt>
                <c:pt idx="1477">
                  <c:v>2015-10-09</c:v>
                </c:pt>
                <c:pt idx="1478">
                  <c:v>2015-10-10</c:v>
                </c:pt>
                <c:pt idx="1479">
                  <c:v>2015-10-12</c:v>
                </c:pt>
                <c:pt idx="1480">
                  <c:v>2015-10-13</c:v>
                </c:pt>
                <c:pt idx="1481">
                  <c:v>2015-10-14</c:v>
                </c:pt>
                <c:pt idx="1482">
                  <c:v>2015-10-15</c:v>
                </c:pt>
                <c:pt idx="1483">
                  <c:v>2015-10-16</c:v>
                </c:pt>
                <c:pt idx="1484">
                  <c:v>2015-10-19</c:v>
                </c:pt>
                <c:pt idx="1485">
                  <c:v>2015-10-20</c:v>
                </c:pt>
                <c:pt idx="1486">
                  <c:v>2015-10-21</c:v>
                </c:pt>
                <c:pt idx="1487">
                  <c:v>2015-10-22</c:v>
                </c:pt>
                <c:pt idx="1488">
                  <c:v>2015-10-23</c:v>
                </c:pt>
                <c:pt idx="1489">
                  <c:v>2015-10-26</c:v>
                </c:pt>
                <c:pt idx="1490">
                  <c:v>2015-10-27</c:v>
                </c:pt>
                <c:pt idx="1491">
                  <c:v>2015-10-28</c:v>
                </c:pt>
                <c:pt idx="1492">
                  <c:v>2015-10-29</c:v>
                </c:pt>
                <c:pt idx="1493">
                  <c:v>2015-10-30</c:v>
                </c:pt>
                <c:pt idx="1494">
                  <c:v>2015-11-02</c:v>
                </c:pt>
                <c:pt idx="1495">
                  <c:v>2015-11-03</c:v>
                </c:pt>
                <c:pt idx="1496">
                  <c:v>2015-11-04</c:v>
                </c:pt>
                <c:pt idx="1497">
                  <c:v>2015-11-05</c:v>
                </c:pt>
                <c:pt idx="1498">
                  <c:v>2015-11-06</c:v>
                </c:pt>
                <c:pt idx="1499">
                  <c:v>2015-11-09</c:v>
                </c:pt>
                <c:pt idx="1500">
                  <c:v>2015-11-10</c:v>
                </c:pt>
                <c:pt idx="1501">
                  <c:v>2015-11-11</c:v>
                </c:pt>
                <c:pt idx="1502">
                  <c:v>2015-11-12</c:v>
                </c:pt>
                <c:pt idx="1503">
                  <c:v>2015-11-13</c:v>
                </c:pt>
                <c:pt idx="1504">
                  <c:v>2015-11-16</c:v>
                </c:pt>
                <c:pt idx="1505">
                  <c:v>2015-11-17</c:v>
                </c:pt>
                <c:pt idx="1506">
                  <c:v>2015-11-18</c:v>
                </c:pt>
                <c:pt idx="1507">
                  <c:v>2015-11-19</c:v>
                </c:pt>
                <c:pt idx="1508">
                  <c:v>2015-11-20</c:v>
                </c:pt>
                <c:pt idx="1509">
                  <c:v>2015-11-23</c:v>
                </c:pt>
                <c:pt idx="1510">
                  <c:v>2015-11-24</c:v>
                </c:pt>
                <c:pt idx="1511">
                  <c:v>2015-11-25</c:v>
                </c:pt>
                <c:pt idx="1512">
                  <c:v>2015-11-26</c:v>
                </c:pt>
                <c:pt idx="1513">
                  <c:v>2015-11-27</c:v>
                </c:pt>
                <c:pt idx="1514">
                  <c:v>2015-11-30</c:v>
                </c:pt>
                <c:pt idx="1515">
                  <c:v>2015-12-01</c:v>
                </c:pt>
                <c:pt idx="1516">
                  <c:v>2015-12-02</c:v>
                </c:pt>
                <c:pt idx="1517">
                  <c:v>2015-12-03</c:v>
                </c:pt>
                <c:pt idx="1518">
                  <c:v>2015-12-04</c:v>
                </c:pt>
                <c:pt idx="1519">
                  <c:v>2015-12-07</c:v>
                </c:pt>
                <c:pt idx="1520">
                  <c:v>2015-12-08</c:v>
                </c:pt>
                <c:pt idx="1521">
                  <c:v>2015-12-09</c:v>
                </c:pt>
                <c:pt idx="1522">
                  <c:v>2015-12-10</c:v>
                </c:pt>
                <c:pt idx="1523">
                  <c:v>2015-12-11</c:v>
                </c:pt>
                <c:pt idx="1524">
                  <c:v>2015-12-14</c:v>
                </c:pt>
                <c:pt idx="1525">
                  <c:v>2015-12-15</c:v>
                </c:pt>
                <c:pt idx="1526">
                  <c:v>2015-12-16</c:v>
                </c:pt>
                <c:pt idx="1527">
                  <c:v>2015-12-17</c:v>
                </c:pt>
                <c:pt idx="1528">
                  <c:v>2015-12-18</c:v>
                </c:pt>
                <c:pt idx="1529">
                  <c:v>2015-12-21</c:v>
                </c:pt>
                <c:pt idx="1530">
                  <c:v>2015-12-22</c:v>
                </c:pt>
                <c:pt idx="1531">
                  <c:v>2015-12-23</c:v>
                </c:pt>
                <c:pt idx="1532">
                  <c:v>2015-12-24</c:v>
                </c:pt>
                <c:pt idx="1533">
                  <c:v>2015-12-25</c:v>
                </c:pt>
                <c:pt idx="1534">
                  <c:v>2015-12-28</c:v>
                </c:pt>
                <c:pt idx="1535">
                  <c:v>2015-12-29</c:v>
                </c:pt>
                <c:pt idx="1536">
                  <c:v>2015-12-30</c:v>
                </c:pt>
                <c:pt idx="1537">
                  <c:v>2015-12-31</c:v>
                </c:pt>
                <c:pt idx="1538">
                  <c:v>2016-01-04</c:v>
                </c:pt>
                <c:pt idx="1539">
                  <c:v>2016-01-05</c:v>
                </c:pt>
                <c:pt idx="1540">
                  <c:v>2016-01-06</c:v>
                </c:pt>
                <c:pt idx="1541">
                  <c:v>2016-01-07</c:v>
                </c:pt>
                <c:pt idx="1542">
                  <c:v>2016-01-08</c:v>
                </c:pt>
                <c:pt idx="1543">
                  <c:v>2016-01-11</c:v>
                </c:pt>
                <c:pt idx="1544">
                  <c:v>2016-01-12</c:v>
                </c:pt>
                <c:pt idx="1545">
                  <c:v>2016-01-13</c:v>
                </c:pt>
                <c:pt idx="1546">
                  <c:v>2016-01-14</c:v>
                </c:pt>
                <c:pt idx="1547">
                  <c:v>2016-01-15</c:v>
                </c:pt>
                <c:pt idx="1548">
                  <c:v>2016-01-18</c:v>
                </c:pt>
                <c:pt idx="1549">
                  <c:v>2016-01-19</c:v>
                </c:pt>
                <c:pt idx="1550">
                  <c:v>2016-01-20</c:v>
                </c:pt>
                <c:pt idx="1551">
                  <c:v>2016-01-21</c:v>
                </c:pt>
                <c:pt idx="1552">
                  <c:v>2016-01-22</c:v>
                </c:pt>
                <c:pt idx="1553">
                  <c:v>2016-01-25</c:v>
                </c:pt>
                <c:pt idx="1554">
                  <c:v>2016-01-26</c:v>
                </c:pt>
                <c:pt idx="1555">
                  <c:v>2016-01-27</c:v>
                </c:pt>
                <c:pt idx="1556">
                  <c:v>2016-01-28</c:v>
                </c:pt>
                <c:pt idx="1557">
                  <c:v>2016-01-29</c:v>
                </c:pt>
                <c:pt idx="1558">
                  <c:v>2016-02-01</c:v>
                </c:pt>
                <c:pt idx="1559">
                  <c:v>2016-02-02</c:v>
                </c:pt>
                <c:pt idx="1560">
                  <c:v>2016-02-03</c:v>
                </c:pt>
                <c:pt idx="1561">
                  <c:v>2016-02-04</c:v>
                </c:pt>
                <c:pt idx="1562">
                  <c:v>2016-02-05</c:v>
                </c:pt>
                <c:pt idx="1563">
                  <c:v>2016-02-06</c:v>
                </c:pt>
                <c:pt idx="1564">
                  <c:v>2016-02-14</c:v>
                </c:pt>
                <c:pt idx="1565">
                  <c:v>2016-02-15</c:v>
                </c:pt>
                <c:pt idx="1566">
                  <c:v>2016-02-16</c:v>
                </c:pt>
                <c:pt idx="1567">
                  <c:v>2016-02-17</c:v>
                </c:pt>
                <c:pt idx="1568">
                  <c:v>2016-02-18</c:v>
                </c:pt>
                <c:pt idx="1569">
                  <c:v>2016-02-19</c:v>
                </c:pt>
                <c:pt idx="1570">
                  <c:v>2016-02-22</c:v>
                </c:pt>
                <c:pt idx="1571">
                  <c:v>2016-02-23</c:v>
                </c:pt>
                <c:pt idx="1572">
                  <c:v>2016-02-24</c:v>
                </c:pt>
                <c:pt idx="1573">
                  <c:v>2016-02-25</c:v>
                </c:pt>
                <c:pt idx="1574">
                  <c:v>2016-02-26</c:v>
                </c:pt>
                <c:pt idx="1575">
                  <c:v>2016-02-29</c:v>
                </c:pt>
                <c:pt idx="1576">
                  <c:v>2016-03-01</c:v>
                </c:pt>
                <c:pt idx="1577">
                  <c:v>2016-03-02</c:v>
                </c:pt>
                <c:pt idx="1578">
                  <c:v>2016-03-03</c:v>
                </c:pt>
                <c:pt idx="1579">
                  <c:v>2016-03-04</c:v>
                </c:pt>
                <c:pt idx="1580">
                  <c:v>2016-03-07</c:v>
                </c:pt>
                <c:pt idx="1581">
                  <c:v>2016-03-08</c:v>
                </c:pt>
                <c:pt idx="1582">
                  <c:v>2016-03-09</c:v>
                </c:pt>
                <c:pt idx="1583">
                  <c:v>2016-03-10</c:v>
                </c:pt>
                <c:pt idx="1584">
                  <c:v>2016-03-11</c:v>
                </c:pt>
                <c:pt idx="1585">
                  <c:v>2016-03-14</c:v>
                </c:pt>
                <c:pt idx="1586">
                  <c:v>2016-03-15</c:v>
                </c:pt>
                <c:pt idx="1587">
                  <c:v>2016-03-16</c:v>
                </c:pt>
                <c:pt idx="1588">
                  <c:v>2016-03-17</c:v>
                </c:pt>
                <c:pt idx="1589">
                  <c:v>2016-03-18</c:v>
                </c:pt>
                <c:pt idx="1590">
                  <c:v>2016-03-21</c:v>
                </c:pt>
                <c:pt idx="1591">
                  <c:v>2016-03-22</c:v>
                </c:pt>
                <c:pt idx="1592">
                  <c:v>2016-03-23</c:v>
                </c:pt>
                <c:pt idx="1593">
                  <c:v>2016-03-24</c:v>
                </c:pt>
                <c:pt idx="1594">
                  <c:v>2016-03-25</c:v>
                </c:pt>
                <c:pt idx="1595">
                  <c:v>2016-03-28</c:v>
                </c:pt>
                <c:pt idx="1596">
                  <c:v>2016-03-29</c:v>
                </c:pt>
                <c:pt idx="1597">
                  <c:v>2016-03-30</c:v>
                </c:pt>
                <c:pt idx="1598">
                  <c:v>2016-03-31</c:v>
                </c:pt>
                <c:pt idx="1599">
                  <c:v>2016-04-01</c:v>
                </c:pt>
                <c:pt idx="1600">
                  <c:v>2016-04-05</c:v>
                </c:pt>
                <c:pt idx="1601">
                  <c:v>2016-04-06</c:v>
                </c:pt>
                <c:pt idx="1602">
                  <c:v>2016-04-07</c:v>
                </c:pt>
                <c:pt idx="1603">
                  <c:v>2016-04-08</c:v>
                </c:pt>
                <c:pt idx="1604">
                  <c:v>2016-04-11</c:v>
                </c:pt>
                <c:pt idx="1605">
                  <c:v>2016-04-12</c:v>
                </c:pt>
                <c:pt idx="1606">
                  <c:v>2016-04-13</c:v>
                </c:pt>
                <c:pt idx="1607">
                  <c:v>2016-04-14</c:v>
                </c:pt>
                <c:pt idx="1608">
                  <c:v>2016-04-15</c:v>
                </c:pt>
                <c:pt idx="1609">
                  <c:v>2016-04-18</c:v>
                </c:pt>
                <c:pt idx="1610">
                  <c:v>2016-04-19</c:v>
                </c:pt>
                <c:pt idx="1611">
                  <c:v>2016-04-20</c:v>
                </c:pt>
                <c:pt idx="1612">
                  <c:v>2016-04-21</c:v>
                </c:pt>
                <c:pt idx="1613">
                  <c:v>2016-04-22</c:v>
                </c:pt>
                <c:pt idx="1614">
                  <c:v>2016-04-25</c:v>
                </c:pt>
                <c:pt idx="1615">
                  <c:v>2016-04-26</c:v>
                </c:pt>
                <c:pt idx="1616">
                  <c:v>2016-04-27</c:v>
                </c:pt>
                <c:pt idx="1617">
                  <c:v>2016-04-28</c:v>
                </c:pt>
                <c:pt idx="1618">
                  <c:v>2016-04-29</c:v>
                </c:pt>
                <c:pt idx="1619">
                  <c:v>2016-05-03</c:v>
                </c:pt>
                <c:pt idx="1620">
                  <c:v>2016-05-04</c:v>
                </c:pt>
                <c:pt idx="1621">
                  <c:v>2016-05-05</c:v>
                </c:pt>
                <c:pt idx="1622">
                  <c:v>2016-05-06</c:v>
                </c:pt>
                <c:pt idx="1623">
                  <c:v>2016-05-09</c:v>
                </c:pt>
                <c:pt idx="1624">
                  <c:v>2016-05-10</c:v>
                </c:pt>
                <c:pt idx="1625">
                  <c:v>2016-05-11</c:v>
                </c:pt>
                <c:pt idx="1626">
                  <c:v>2016-05-12</c:v>
                </c:pt>
                <c:pt idx="1627">
                  <c:v>2016-05-13</c:v>
                </c:pt>
                <c:pt idx="1628">
                  <c:v>2016-05-16</c:v>
                </c:pt>
                <c:pt idx="1629">
                  <c:v>2016-05-17</c:v>
                </c:pt>
                <c:pt idx="1630">
                  <c:v>2016-05-18</c:v>
                </c:pt>
                <c:pt idx="1631">
                  <c:v>2016-05-19</c:v>
                </c:pt>
                <c:pt idx="1632">
                  <c:v>2016-05-20</c:v>
                </c:pt>
                <c:pt idx="1633">
                  <c:v>2016-05-23</c:v>
                </c:pt>
                <c:pt idx="1634">
                  <c:v>2016-05-24</c:v>
                </c:pt>
                <c:pt idx="1635">
                  <c:v>2016-05-25</c:v>
                </c:pt>
                <c:pt idx="1636">
                  <c:v>2016-05-26</c:v>
                </c:pt>
                <c:pt idx="1637">
                  <c:v>2016-05-27</c:v>
                </c:pt>
                <c:pt idx="1638">
                  <c:v>2016-05-30</c:v>
                </c:pt>
                <c:pt idx="1639">
                  <c:v>2016-05-31</c:v>
                </c:pt>
                <c:pt idx="1640">
                  <c:v>2016-06-01</c:v>
                </c:pt>
                <c:pt idx="1641">
                  <c:v>2016-06-02</c:v>
                </c:pt>
                <c:pt idx="1642">
                  <c:v>2016-06-03</c:v>
                </c:pt>
                <c:pt idx="1643">
                  <c:v>2016-06-06</c:v>
                </c:pt>
                <c:pt idx="1644">
                  <c:v>2016-06-07</c:v>
                </c:pt>
                <c:pt idx="1645">
                  <c:v>2016-06-08</c:v>
                </c:pt>
                <c:pt idx="1646">
                  <c:v>2016-06-12</c:v>
                </c:pt>
                <c:pt idx="1647">
                  <c:v>2016-06-13</c:v>
                </c:pt>
                <c:pt idx="1648">
                  <c:v>2016-06-14</c:v>
                </c:pt>
                <c:pt idx="1649">
                  <c:v>2016-06-15</c:v>
                </c:pt>
                <c:pt idx="1650">
                  <c:v>2016-06-16</c:v>
                </c:pt>
                <c:pt idx="1651">
                  <c:v>2016-06-17</c:v>
                </c:pt>
                <c:pt idx="1652">
                  <c:v>2016-06-20</c:v>
                </c:pt>
                <c:pt idx="1653">
                  <c:v>2016-06-21</c:v>
                </c:pt>
                <c:pt idx="1654">
                  <c:v>2016-06-22</c:v>
                </c:pt>
                <c:pt idx="1655">
                  <c:v>2016-06-23</c:v>
                </c:pt>
                <c:pt idx="1656">
                  <c:v>2016-06-24</c:v>
                </c:pt>
                <c:pt idx="1657">
                  <c:v>2016-06-27</c:v>
                </c:pt>
                <c:pt idx="1658">
                  <c:v>2016-06-28</c:v>
                </c:pt>
                <c:pt idx="1659">
                  <c:v>2016-06-29</c:v>
                </c:pt>
                <c:pt idx="1660">
                  <c:v>2016-06-30</c:v>
                </c:pt>
                <c:pt idx="1661">
                  <c:v>2016-07-01</c:v>
                </c:pt>
                <c:pt idx="1662">
                  <c:v>2016-07-04</c:v>
                </c:pt>
                <c:pt idx="1663">
                  <c:v>2016-07-05</c:v>
                </c:pt>
                <c:pt idx="1664">
                  <c:v>2016-07-06</c:v>
                </c:pt>
                <c:pt idx="1665">
                  <c:v>2016-07-07</c:v>
                </c:pt>
                <c:pt idx="1666">
                  <c:v>2016-07-08</c:v>
                </c:pt>
                <c:pt idx="1667">
                  <c:v>2016-07-11</c:v>
                </c:pt>
                <c:pt idx="1668">
                  <c:v>2016-07-12</c:v>
                </c:pt>
                <c:pt idx="1669">
                  <c:v>2016-07-13</c:v>
                </c:pt>
                <c:pt idx="1670">
                  <c:v>2016-07-14</c:v>
                </c:pt>
                <c:pt idx="1671">
                  <c:v>2016-07-15</c:v>
                </c:pt>
                <c:pt idx="1672">
                  <c:v>2016-07-18</c:v>
                </c:pt>
                <c:pt idx="1673">
                  <c:v>2016-07-19</c:v>
                </c:pt>
                <c:pt idx="1674">
                  <c:v>2016-07-20</c:v>
                </c:pt>
                <c:pt idx="1675">
                  <c:v>2016-07-21</c:v>
                </c:pt>
                <c:pt idx="1676">
                  <c:v>2016-07-22</c:v>
                </c:pt>
                <c:pt idx="1677">
                  <c:v>2016-07-25</c:v>
                </c:pt>
                <c:pt idx="1678">
                  <c:v>2016-07-26</c:v>
                </c:pt>
                <c:pt idx="1679">
                  <c:v>2016-07-27</c:v>
                </c:pt>
                <c:pt idx="1680">
                  <c:v>2016-07-28</c:v>
                </c:pt>
                <c:pt idx="1681">
                  <c:v>2016-07-29</c:v>
                </c:pt>
                <c:pt idx="1682">
                  <c:v>2016-08-01</c:v>
                </c:pt>
                <c:pt idx="1683">
                  <c:v>2016-08-02</c:v>
                </c:pt>
                <c:pt idx="1684">
                  <c:v>2016-08-03</c:v>
                </c:pt>
                <c:pt idx="1685">
                  <c:v>2016-08-04</c:v>
                </c:pt>
                <c:pt idx="1686">
                  <c:v>2016-08-05</c:v>
                </c:pt>
                <c:pt idx="1687">
                  <c:v>2016-08-08</c:v>
                </c:pt>
                <c:pt idx="1688">
                  <c:v>2016-08-09</c:v>
                </c:pt>
                <c:pt idx="1689">
                  <c:v>2016-08-10</c:v>
                </c:pt>
                <c:pt idx="1690">
                  <c:v>2016-08-11</c:v>
                </c:pt>
                <c:pt idx="1691">
                  <c:v>2016-08-12</c:v>
                </c:pt>
                <c:pt idx="1692">
                  <c:v>2016-08-15</c:v>
                </c:pt>
                <c:pt idx="1693">
                  <c:v>2016-08-16</c:v>
                </c:pt>
                <c:pt idx="1694">
                  <c:v>2016-08-17</c:v>
                </c:pt>
                <c:pt idx="1695">
                  <c:v>2016-08-18</c:v>
                </c:pt>
                <c:pt idx="1696">
                  <c:v>2016-08-19</c:v>
                </c:pt>
                <c:pt idx="1697">
                  <c:v>2016-08-22</c:v>
                </c:pt>
                <c:pt idx="1698">
                  <c:v>2016-08-23</c:v>
                </c:pt>
                <c:pt idx="1699">
                  <c:v>2016-08-24</c:v>
                </c:pt>
                <c:pt idx="1700">
                  <c:v>2016-08-25</c:v>
                </c:pt>
                <c:pt idx="1701">
                  <c:v>2016-08-26</c:v>
                </c:pt>
                <c:pt idx="1702">
                  <c:v>2016-08-29</c:v>
                </c:pt>
                <c:pt idx="1703">
                  <c:v>2016-08-30</c:v>
                </c:pt>
                <c:pt idx="1704">
                  <c:v>2016-08-31</c:v>
                </c:pt>
                <c:pt idx="1705">
                  <c:v>2016-09-01</c:v>
                </c:pt>
                <c:pt idx="1706">
                  <c:v>2016-09-02</c:v>
                </c:pt>
                <c:pt idx="1707">
                  <c:v>2016-09-05</c:v>
                </c:pt>
                <c:pt idx="1708">
                  <c:v>2016-09-06</c:v>
                </c:pt>
                <c:pt idx="1709">
                  <c:v>2016-09-07</c:v>
                </c:pt>
                <c:pt idx="1710">
                  <c:v>2016-09-08</c:v>
                </c:pt>
                <c:pt idx="1711">
                  <c:v>2016-09-09</c:v>
                </c:pt>
                <c:pt idx="1712">
                  <c:v>2016-09-12</c:v>
                </c:pt>
                <c:pt idx="1713">
                  <c:v>2016-09-13</c:v>
                </c:pt>
                <c:pt idx="1714">
                  <c:v>2016-09-14</c:v>
                </c:pt>
                <c:pt idx="1715">
                  <c:v>2016-09-18</c:v>
                </c:pt>
                <c:pt idx="1716">
                  <c:v>2016-09-19</c:v>
                </c:pt>
                <c:pt idx="1717">
                  <c:v>2016-09-20</c:v>
                </c:pt>
                <c:pt idx="1718">
                  <c:v>2016-09-21</c:v>
                </c:pt>
                <c:pt idx="1719">
                  <c:v>2016-09-22</c:v>
                </c:pt>
                <c:pt idx="1720">
                  <c:v>2016-09-23</c:v>
                </c:pt>
                <c:pt idx="1721">
                  <c:v>2016-09-26</c:v>
                </c:pt>
                <c:pt idx="1722">
                  <c:v>2016-09-27</c:v>
                </c:pt>
                <c:pt idx="1723">
                  <c:v>2016-09-28</c:v>
                </c:pt>
                <c:pt idx="1724">
                  <c:v>2016-09-29</c:v>
                </c:pt>
                <c:pt idx="1725">
                  <c:v>2016-09-30</c:v>
                </c:pt>
                <c:pt idx="1726">
                  <c:v>2016-10-08</c:v>
                </c:pt>
                <c:pt idx="1727">
                  <c:v>2016-10-09</c:v>
                </c:pt>
                <c:pt idx="1728">
                  <c:v>2016-10-10</c:v>
                </c:pt>
                <c:pt idx="1729">
                  <c:v>2016-10-11</c:v>
                </c:pt>
                <c:pt idx="1730">
                  <c:v>2016-10-12</c:v>
                </c:pt>
                <c:pt idx="1731">
                  <c:v>2016-10-13</c:v>
                </c:pt>
                <c:pt idx="1732">
                  <c:v>2016-10-14</c:v>
                </c:pt>
                <c:pt idx="1733">
                  <c:v>2016-10-17</c:v>
                </c:pt>
                <c:pt idx="1734">
                  <c:v>2016-10-18</c:v>
                </c:pt>
                <c:pt idx="1735">
                  <c:v>2016-10-19</c:v>
                </c:pt>
                <c:pt idx="1736">
                  <c:v>2016-10-20</c:v>
                </c:pt>
                <c:pt idx="1737">
                  <c:v>2016-10-21</c:v>
                </c:pt>
                <c:pt idx="1738">
                  <c:v>2016-10-24</c:v>
                </c:pt>
                <c:pt idx="1739">
                  <c:v>2016-10-25</c:v>
                </c:pt>
                <c:pt idx="1740">
                  <c:v>2016-10-26</c:v>
                </c:pt>
                <c:pt idx="1741">
                  <c:v>2016-10-27</c:v>
                </c:pt>
                <c:pt idx="1742">
                  <c:v>2016-10-28</c:v>
                </c:pt>
                <c:pt idx="1743">
                  <c:v>2016-10-31</c:v>
                </c:pt>
                <c:pt idx="1744">
                  <c:v>2016-11-01</c:v>
                </c:pt>
                <c:pt idx="1745">
                  <c:v>2016-11-02</c:v>
                </c:pt>
                <c:pt idx="1746">
                  <c:v>2016-11-03</c:v>
                </c:pt>
                <c:pt idx="1747">
                  <c:v>2016-11-04</c:v>
                </c:pt>
                <c:pt idx="1748">
                  <c:v>2016-11-07</c:v>
                </c:pt>
                <c:pt idx="1749">
                  <c:v>2016-11-08</c:v>
                </c:pt>
                <c:pt idx="1750">
                  <c:v>2016-11-09</c:v>
                </c:pt>
                <c:pt idx="1751">
                  <c:v>2016-11-10</c:v>
                </c:pt>
                <c:pt idx="1752">
                  <c:v>2016-11-11</c:v>
                </c:pt>
                <c:pt idx="1753">
                  <c:v>2016-11-14</c:v>
                </c:pt>
                <c:pt idx="1754">
                  <c:v>2016-11-15</c:v>
                </c:pt>
                <c:pt idx="1755">
                  <c:v>2016-11-16</c:v>
                </c:pt>
                <c:pt idx="1756">
                  <c:v>2016-11-17</c:v>
                </c:pt>
                <c:pt idx="1757">
                  <c:v>2016-11-18</c:v>
                </c:pt>
                <c:pt idx="1758">
                  <c:v>2016-11-21</c:v>
                </c:pt>
                <c:pt idx="1759">
                  <c:v>2016-11-22</c:v>
                </c:pt>
                <c:pt idx="1760">
                  <c:v>2016-11-23</c:v>
                </c:pt>
                <c:pt idx="1761">
                  <c:v>2016-11-24</c:v>
                </c:pt>
                <c:pt idx="1762">
                  <c:v>2016-11-25</c:v>
                </c:pt>
                <c:pt idx="1763">
                  <c:v>2016-11-28</c:v>
                </c:pt>
                <c:pt idx="1764">
                  <c:v>2016-11-29</c:v>
                </c:pt>
                <c:pt idx="1765">
                  <c:v>2016-11-30</c:v>
                </c:pt>
                <c:pt idx="1766">
                  <c:v>2016-12-01</c:v>
                </c:pt>
                <c:pt idx="1767">
                  <c:v>2016-12-02</c:v>
                </c:pt>
                <c:pt idx="1768">
                  <c:v>2016-12-05</c:v>
                </c:pt>
                <c:pt idx="1769">
                  <c:v>2016-12-06</c:v>
                </c:pt>
                <c:pt idx="1770">
                  <c:v>2016-12-07</c:v>
                </c:pt>
                <c:pt idx="1771">
                  <c:v>2016-12-08</c:v>
                </c:pt>
                <c:pt idx="1772">
                  <c:v>2016-12-09</c:v>
                </c:pt>
                <c:pt idx="1773">
                  <c:v>2016-12-12</c:v>
                </c:pt>
                <c:pt idx="1774">
                  <c:v>2016-12-13</c:v>
                </c:pt>
                <c:pt idx="1775">
                  <c:v>2016-12-14</c:v>
                </c:pt>
                <c:pt idx="1776">
                  <c:v>2016-12-15</c:v>
                </c:pt>
                <c:pt idx="1777">
                  <c:v>2016-12-16</c:v>
                </c:pt>
                <c:pt idx="1778">
                  <c:v>2016-12-19</c:v>
                </c:pt>
                <c:pt idx="1779">
                  <c:v>2016-12-20</c:v>
                </c:pt>
                <c:pt idx="1780">
                  <c:v>2016-12-21</c:v>
                </c:pt>
                <c:pt idx="1781">
                  <c:v>2016-12-22</c:v>
                </c:pt>
                <c:pt idx="1782">
                  <c:v>2016-12-23</c:v>
                </c:pt>
                <c:pt idx="1783">
                  <c:v>2016-12-26</c:v>
                </c:pt>
                <c:pt idx="1784">
                  <c:v>2016-12-27</c:v>
                </c:pt>
                <c:pt idx="1785">
                  <c:v>2016-12-28</c:v>
                </c:pt>
                <c:pt idx="1786">
                  <c:v>2016-12-29</c:v>
                </c:pt>
                <c:pt idx="1787">
                  <c:v>2016-12-30</c:v>
                </c:pt>
                <c:pt idx="1788">
                  <c:v>2016-12-31</c:v>
                </c:pt>
                <c:pt idx="1789">
                  <c:v>2017-01-03</c:v>
                </c:pt>
                <c:pt idx="1790">
                  <c:v>2017-01-04</c:v>
                </c:pt>
                <c:pt idx="1791">
                  <c:v>2017-01-05</c:v>
                </c:pt>
                <c:pt idx="1792">
                  <c:v>2017-01-06</c:v>
                </c:pt>
                <c:pt idx="1793">
                  <c:v>2017-01-09</c:v>
                </c:pt>
                <c:pt idx="1794">
                  <c:v>2017-01-10</c:v>
                </c:pt>
                <c:pt idx="1795">
                  <c:v>2017-01-11</c:v>
                </c:pt>
                <c:pt idx="1796">
                  <c:v>2017-01-12</c:v>
                </c:pt>
                <c:pt idx="1797">
                  <c:v>2017-01-13</c:v>
                </c:pt>
                <c:pt idx="1798">
                  <c:v>2017-01-16</c:v>
                </c:pt>
                <c:pt idx="1799">
                  <c:v>2017-01-17</c:v>
                </c:pt>
                <c:pt idx="1800">
                  <c:v>2017-01-18</c:v>
                </c:pt>
                <c:pt idx="1801">
                  <c:v>2017-01-19</c:v>
                </c:pt>
                <c:pt idx="1802">
                  <c:v>2017-01-20</c:v>
                </c:pt>
                <c:pt idx="1803">
                  <c:v>2017-01-22</c:v>
                </c:pt>
                <c:pt idx="1804">
                  <c:v>2017-01-23</c:v>
                </c:pt>
                <c:pt idx="1805">
                  <c:v>2017-01-24</c:v>
                </c:pt>
                <c:pt idx="1806">
                  <c:v>2017-01-25</c:v>
                </c:pt>
                <c:pt idx="1807">
                  <c:v>2017-01-26</c:v>
                </c:pt>
                <c:pt idx="1808">
                  <c:v>2017-02-03</c:v>
                </c:pt>
                <c:pt idx="1809">
                  <c:v>2017-02-04</c:v>
                </c:pt>
                <c:pt idx="1810">
                  <c:v>2017-02-06</c:v>
                </c:pt>
                <c:pt idx="1811">
                  <c:v>2017-02-07</c:v>
                </c:pt>
                <c:pt idx="1812">
                  <c:v>2017-02-08</c:v>
                </c:pt>
                <c:pt idx="1813">
                  <c:v>2017-02-09</c:v>
                </c:pt>
                <c:pt idx="1814">
                  <c:v>2017-02-10</c:v>
                </c:pt>
                <c:pt idx="1815">
                  <c:v>2017-02-13</c:v>
                </c:pt>
                <c:pt idx="1816">
                  <c:v>2017-02-14</c:v>
                </c:pt>
                <c:pt idx="1817">
                  <c:v>2017-02-15</c:v>
                </c:pt>
                <c:pt idx="1818">
                  <c:v>2017-02-16</c:v>
                </c:pt>
                <c:pt idx="1819">
                  <c:v>2017-02-17</c:v>
                </c:pt>
                <c:pt idx="1820">
                  <c:v>2017-02-20</c:v>
                </c:pt>
                <c:pt idx="1821">
                  <c:v>2017-02-21</c:v>
                </c:pt>
                <c:pt idx="1822">
                  <c:v>2017-02-22</c:v>
                </c:pt>
                <c:pt idx="1823">
                  <c:v>2017-02-23</c:v>
                </c:pt>
                <c:pt idx="1824">
                  <c:v>2017-02-24</c:v>
                </c:pt>
                <c:pt idx="1825">
                  <c:v>2017-02-27</c:v>
                </c:pt>
                <c:pt idx="1826">
                  <c:v>2017-02-28</c:v>
                </c:pt>
                <c:pt idx="1827">
                  <c:v>2017-03-01</c:v>
                </c:pt>
                <c:pt idx="1828">
                  <c:v>2017-03-02</c:v>
                </c:pt>
                <c:pt idx="1829">
                  <c:v>2017-03-03</c:v>
                </c:pt>
                <c:pt idx="1830">
                  <c:v>2017-03-06</c:v>
                </c:pt>
                <c:pt idx="1831">
                  <c:v>2017-03-07</c:v>
                </c:pt>
                <c:pt idx="1832">
                  <c:v>2017-03-08</c:v>
                </c:pt>
                <c:pt idx="1833">
                  <c:v>2017-03-09</c:v>
                </c:pt>
                <c:pt idx="1834">
                  <c:v>2017-03-10</c:v>
                </c:pt>
                <c:pt idx="1835">
                  <c:v>2017-03-13</c:v>
                </c:pt>
                <c:pt idx="1836">
                  <c:v>2017-03-14</c:v>
                </c:pt>
                <c:pt idx="1837">
                  <c:v>2017-03-15</c:v>
                </c:pt>
                <c:pt idx="1838">
                  <c:v>2017-03-16</c:v>
                </c:pt>
                <c:pt idx="1839">
                  <c:v>2017-03-17</c:v>
                </c:pt>
                <c:pt idx="1840">
                  <c:v>2017-03-20</c:v>
                </c:pt>
                <c:pt idx="1841">
                  <c:v>2017-03-21</c:v>
                </c:pt>
                <c:pt idx="1842">
                  <c:v>2017-03-22</c:v>
                </c:pt>
                <c:pt idx="1843">
                  <c:v>2017-03-23</c:v>
                </c:pt>
                <c:pt idx="1844">
                  <c:v>2017-03-24</c:v>
                </c:pt>
                <c:pt idx="1845">
                  <c:v>2017-03-27</c:v>
                </c:pt>
                <c:pt idx="1846">
                  <c:v>2017-03-28</c:v>
                </c:pt>
                <c:pt idx="1847">
                  <c:v>2017-03-29</c:v>
                </c:pt>
                <c:pt idx="1848">
                  <c:v>2017-03-30</c:v>
                </c:pt>
                <c:pt idx="1849">
                  <c:v>2017-03-31</c:v>
                </c:pt>
                <c:pt idx="1850">
                  <c:v>2017-04-01</c:v>
                </c:pt>
                <c:pt idx="1851">
                  <c:v>2017-04-05</c:v>
                </c:pt>
                <c:pt idx="1852">
                  <c:v>2017-04-06</c:v>
                </c:pt>
                <c:pt idx="1853">
                  <c:v>2017-04-07</c:v>
                </c:pt>
                <c:pt idx="1854">
                  <c:v>2017-04-10</c:v>
                </c:pt>
                <c:pt idx="1855">
                  <c:v>2017-04-11</c:v>
                </c:pt>
                <c:pt idx="1856">
                  <c:v>2017-04-12</c:v>
                </c:pt>
                <c:pt idx="1857">
                  <c:v>2017-04-13</c:v>
                </c:pt>
                <c:pt idx="1858">
                  <c:v>2017-04-14</c:v>
                </c:pt>
                <c:pt idx="1859">
                  <c:v>2017-04-17</c:v>
                </c:pt>
                <c:pt idx="1860">
                  <c:v>2017-04-18</c:v>
                </c:pt>
                <c:pt idx="1861">
                  <c:v>2017-04-19</c:v>
                </c:pt>
                <c:pt idx="1862">
                  <c:v>2017-04-20</c:v>
                </c:pt>
                <c:pt idx="1863">
                  <c:v>2017-04-21</c:v>
                </c:pt>
                <c:pt idx="1864">
                  <c:v>2017-04-24</c:v>
                </c:pt>
                <c:pt idx="1865">
                  <c:v>2017-04-25</c:v>
                </c:pt>
                <c:pt idx="1866">
                  <c:v>2017-04-26</c:v>
                </c:pt>
                <c:pt idx="1867">
                  <c:v>2017-04-27</c:v>
                </c:pt>
                <c:pt idx="1868">
                  <c:v>2017-04-28</c:v>
                </c:pt>
                <c:pt idx="1869">
                  <c:v>2017-05-02</c:v>
                </c:pt>
                <c:pt idx="1870">
                  <c:v>2017-05-03</c:v>
                </c:pt>
                <c:pt idx="1871">
                  <c:v>2017-05-04</c:v>
                </c:pt>
                <c:pt idx="1872">
                  <c:v>2017-05-05</c:v>
                </c:pt>
                <c:pt idx="1873">
                  <c:v>2017-05-08</c:v>
                </c:pt>
                <c:pt idx="1874">
                  <c:v>2017-05-09</c:v>
                </c:pt>
                <c:pt idx="1875">
                  <c:v>2017-05-10</c:v>
                </c:pt>
                <c:pt idx="1876">
                  <c:v>2017-05-11</c:v>
                </c:pt>
                <c:pt idx="1877">
                  <c:v>2017-05-12</c:v>
                </c:pt>
                <c:pt idx="1878">
                  <c:v>2017-05-15</c:v>
                </c:pt>
                <c:pt idx="1879">
                  <c:v>2017-05-16</c:v>
                </c:pt>
                <c:pt idx="1880">
                  <c:v>2017-05-17</c:v>
                </c:pt>
                <c:pt idx="1881">
                  <c:v>2017-05-18</c:v>
                </c:pt>
                <c:pt idx="1882">
                  <c:v>2017-05-19</c:v>
                </c:pt>
                <c:pt idx="1883">
                  <c:v>2017-05-22</c:v>
                </c:pt>
                <c:pt idx="1884">
                  <c:v>2017-05-23</c:v>
                </c:pt>
                <c:pt idx="1885">
                  <c:v>2017-05-24</c:v>
                </c:pt>
                <c:pt idx="1886">
                  <c:v>2017-05-25</c:v>
                </c:pt>
                <c:pt idx="1887">
                  <c:v>2017-05-26</c:v>
                </c:pt>
                <c:pt idx="1888">
                  <c:v>2017-05-27</c:v>
                </c:pt>
                <c:pt idx="1889">
                  <c:v>2017-05-31</c:v>
                </c:pt>
                <c:pt idx="1890">
                  <c:v>2017-06-01</c:v>
                </c:pt>
                <c:pt idx="1891">
                  <c:v>2017-06-02</c:v>
                </c:pt>
                <c:pt idx="1892">
                  <c:v>2017-06-05</c:v>
                </c:pt>
                <c:pt idx="1893">
                  <c:v>2017-06-06</c:v>
                </c:pt>
                <c:pt idx="1894">
                  <c:v>2017-06-07</c:v>
                </c:pt>
                <c:pt idx="1895">
                  <c:v>2017-06-08</c:v>
                </c:pt>
                <c:pt idx="1896">
                  <c:v>2017-06-09</c:v>
                </c:pt>
                <c:pt idx="1897">
                  <c:v>2017-06-12</c:v>
                </c:pt>
                <c:pt idx="1898">
                  <c:v>2017-06-13</c:v>
                </c:pt>
                <c:pt idx="1899">
                  <c:v>2017-06-14</c:v>
                </c:pt>
                <c:pt idx="1900">
                  <c:v>2017-06-15</c:v>
                </c:pt>
                <c:pt idx="1901">
                  <c:v>2017-06-16</c:v>
                </c:pt>
                <c:pt idx="1902">
                  <c:v>2017-06-19</c:v>
                </c:pt>
                <c:pt idx="1903">
                  <c:v>2017-06-20</c:v>
                </c:pt>
                <c:pt idx="1904">
                  <c:v>2017-06-21</c:v>
                </c:pt>
                <c:pt idx="1905">
                  <c:v>2017-06-22</c:v>
                </c:pt>
                <c:pt idx="1906">
                  <c:v>2017-06-23</c:v>
                </c:pt>
                <c:pt idx="1907">
                  <c:v>2017-06-26</c:v>
                </c:pt>
                <c:pt idx="1908">
                  <c:v>2017-06-27</c:v>
                </c:pt>
                <c:pt idx="1909">
                  <c:v>2017-06-28</c:v>
                </c:pt>
                <c:pt idx="1910">
                  <c:v>2017-06-29</c:v>
                </c:pt>
                <c:pt idx="1911">
                  <c:v>2017-06-30</c:v>
                </c:pt>
                <c:pt idx="1912">
                  <c:v>2017-07-03</c:v>
                </c:pt>
                <c:pt idx="1913">
                  <c:v>2017-07-04</c:v>
                </c:pt>
                <c:pt idx="1914">
                  <c:v>2017-07-05</c:v>
                </c:pt>
                <c:pt idx="1915">
                  <c:v>2017-07-06</c:v>
                </c:pt>
                <c:pt idx="1916">
                  <c:v>2017-07-07</c:v>
                </c:pt>
                <c:pt idx="1917">
                  <c:v>2017-07-10</c:v>
                </c:pt>
                <c:pt idx="1918">
                  <c:v>2017-07-11</c:v>
                </c:pt>
                <c:pt idx="1919">
                  <c:v>2017-07-12</c:v>
                </c:pt>
                <c:pt idx="1920">
                  <c:v>2017-07-13</c:v>
                </c:pt>
                <c:pt idx="1921">
                  <c:v>2017-07-14</c:v>
                </c:pt>
                <c:pt idx="1922">
                  <c:v>2017-07-17</c:v>
                </c:pt>
                <c:pt idx="1923">
                  <c:v>2017-07-18</c:v>
                </c:pt>
                <c:pt idx="1924">
                  <c:v>2017-07-19</c:v>
                </c:pt>
                <c:pt idx="1925">
                  <c:v>2017-07-20</c:v>
                </c:pt>
                <c:pt idx="1926">
                  <c:v>2017-07-21</c:v>
                </c:pt>
                <c:pt idx="1927">
                  <c:v>2017-07-24</c:v>
                </c:pt>
                <c:pt idx="1928">
                  <c:v>2017-07-25</c:v>
                </c:pt>
                <c:pt idx="1929">
                  <c:v>2017-07-26</c:v>
                </c:pt>
                <c:pt idx="1930">
                  <c:v>2017-07-27</c:v>
                </c:pt>
                <c:pt idx="1931">
                  <c:v>2017-07-28</c:v>
                </c:pt>
                <c:pt idx="1932">
                  <c:v>2017-07-31</c:v>
                </c:pt>
                <c:pt idx="1933">
                  <c:v>2017-08-01</c:v>
                </c:pt>
                <c:pt idx="1934">
                  <c:v>2017-08-02</c:v>
                </c:pt>
                <c:pt idx="1935">
                  <c:v>2017-08-03</c:v>
                </c:pt>
                <c:pt idx="1936">
                  <c:v>2017-08-04</c:v>
                </c:pt>
                <c:pt idx="1937">
                  <c:v>2017-08-07</c:v>
                </c:pt>
                <c:pt idx="1938">
                  <c:v>2017-08-08</c:v>
                </c:pt>
                <c:pt idx="1939">
                  <c:v>2017-08-09</c:v>
                </c:pt>
                <c:pt idx="1940">
                  <c:v>2017-08-10</c:v>
                </c:pt>
                <c:pt idx="1941">
                  <c:v>2017-08-11</c:v>
                </c:pt>
                <c:pt idx="1942">
                  <c:v>2017-08-14</c:v>
                </c:pt>
                <c:pt idx="1943">
                  <c:v>2017-08-15</c:v>
                </c:pt>
                <c:pt idx="1944">
                  <c:v>2017-08-16</c:v>
                </c:pt>
                <c:pt idx="1945">
                  <c:v>2017-08-17</c:v>
                </c:pt>
                <c:pt idx="1946">
                  <c:v>2017-08-18</c:v>
                </c:pt>
                <c:pt idx="1947">
                  <c:v>2017-08-21</c:v>
                </c:pt>
                <c:pt idx="1948">
                  <c:v>2017-08-22</c:v>
                </c:pt>
                <c:pt idx="1949">
                  <c:v>2017-08-23</c:v>
                </c:pt>
                <c:pt idx="1950">
                  <c:v>2017-08-24</c:v>
                </c:pt>
                <c:pt idx="1951">
                  <c:v>2017-08-25</c:v>
                </c:pt>
                <c:pt idx="1952">
                  <c:v>2017-08-28</c:v>
                </c:pt>
                <c:pt idx="1953">
                  <c:v>2017-08-29</c:v>
                </c:pt>
                <c:pt idx="1954">
                  <c:v>2017-08-30</c:v>
                </c:pt>
                <c:pt idx="1955">
                  <c:v>2017-08-31</c:v>
                </c:pt>
                <c:pt idx="1956">
                  <c:v>2017-09-01</c:v>
                </c:pt>
                <c:pt idx="1957">
                  <c:v>2017-09-04</c:v>
                </c:pt>
                <c:pt idx="1958">
                  <c:v>2017-09-05</c:v>
                </c:pt>
                <c:pt idx="1959">
                  <c:v>2017-09-06</c:v>
                </c:pt>
                <c:pt idx="1960">
                  <c:v>2017-09-07</c:v>
                </c:pt>
                <c:pt idx="1961">
                  <c:v>2017-09-08</c:v>
                </c:pt>
                <c:pt idx="1962">
                  <c:v>2017-09-11</c:v>
                </c:pt>
                <c:pt idx="1963">
                  <c:v>2017-09-12</c:v>
                </c:pt>
                <c:pt idx="1964">
                  <c:v>2017-09-13</c:v>
                </c:pt>
                <c:pt idx="1965">
                  <c:v>2017-09-14</c:v>
                </c:pt>
                <c:pt idx="1966">
                  <c:v>2017-09-15</c:v>
                </c:pt>
                <c:pt idx="1967">
                  <c:v>2017-09-18</c:v>
                </c:pt>
                <c:pt idx="1968">
                  <c:v>2017-09-19</c:v>
                </c:pt>
                <c:pt idx="1969">
                  <c:v>2017-09-20</c:v>
                </c:pt>
                <c:pt idx="1970">
                  <c:v>2017-09-21</c:v>
                </c:pt>
                <c:pt idx="1971">
                  <c:v>2017-09-22</c:v>
                </c:pt>
                <c:pt idx="1972">
                  <c:v>2017-09-25</c:v>
                </c:pt>
                <c:pt idx="1973">
                  <c:v>2017-09-26</c:v>
                </c:pt>
                <c:pt idx="1974">
                  <c:v>2017-09-27</c:v>
                </c:pt>
                <c:pt idx="1975">
                  <c:v>2017-09-28</c:v>
                </c:pt>
                <c:pt idx="1976">
                  <c:v>2017-09-29</c:v>
                </c:pt>
                <c:pt idx="1977">
                  <c:v>2017-09-30</c:v>
                </c:pt>
                <c:pt idx="1978">
                  <c:v>2017-10-09</c:v>
                </c:pt>
                <c:pt idx="1979">
                  <c:v>2017-10-10</c:v>
                </c:pt>
                <c:pt idx="1980">
                  <c:v>2017-10-11</c:v>
                </c:pt>
                <c:pt idx="1981">
                  <c:v>2017-10-12</c:v>
                </c:pt>
                <c:pt idx="1982">
                  <c:v>2017-10-13</c:v>
                </c:pt>
                <c:pt idx="1983">
                  <c:v>2017-10-16</c:v>
                </c:pt>
                <c:pt idx="1984">
                  <c:v>2017-10-17</c:v>
                </c:pt>
                <c:pt idx="1985">
                  <c:v>2017-10-18</c:v>
                </c:pt>
                <c:pt idx="1986">
                  <c:v>2017-10-19</c:v>
                </c:pt>
                <c:pt idx="1987">
                  <c:v>2017-10-20</c:v>
                </c:pt>
                <c:pt idx="1988">
                  <c:v>2017-10-23</c:v>
                </c:pt>
                <c:pt idx="1989">
                  <c:v>2017-10-24</c:v>
                </c:pt>
                <c:pt idx="1990">
                  <c:v>2017-10-25</c:v>
                </c:pt>
                <c:pt idx="1991">
                  <c:v>2017-10-26</c:v>
                </c:pt>
                <c:pt idx="1992">
                  <c:v>2017-10-27</c:v>
                </c:pt>
                <c:pt idx="1993">
                  <c:v>2017-10-30</c:v>
                </c:pt>
                <c:pt idx="1994">
                  <c:v>2017-10-31</c:v>
                </c:pt>
                <c:pt idx="1995">
                  <c:v>2017-11-01</c:v>
                </c:pt>
                <c:pt idx="1996">
                  <c:v>2017-11-02</c:v>
                </c:pt>
                <c:pt idx="1997">
                  <c:v>2017-11-03</c:v>
                </c:pt>
                <c:pt idx="1998">
                  <c:v>2017-11-06</c:v>
                </c:pt>
                <c:pt idx="1999">
                  <c:v>2017-11-07</c:v>
                </c:pt>
                <c:pt idx="2000">
                  <c:v>2017-11-08</c:v>
                </c:pt>
                <c:pt idx="2001">
                  <c:v>2017-11-09</c:v>
                </c:pt>
                <c:pt idx="2002">
                  <c:v>2017-11-10</c:v>
                </c:pt>
                <c:pt idx="2003">
                  <c:v>2017-11-13</c:v>
                </c:pt>
                <c:pt idx="2004">
                  <c:v>2017-11-14</c:v>
                </c:pt>
                <c:pt idx="2005">
                  <c:v>2017-11-15</c:v>
                </c:pt>
                <c:pt idx="2006">
                  <c:v>2017-11-16</c:v>
                </c:pt>
                <c:pt idx="2007">
                  <c:v>2017-11-17</c:v>
                </c:pt>
                <c:pt idx="2008">
                  <c:v>2017-11-20</c:v>
                </c:pt>
                <c:pt idx="2009">
                  <c:v>2017-11-21</c:v>
                </c:pt>
                <c:pt idx="2010">
                  <c:v>2017-11-22</c:v>
                </c:pt>
                <c:pt idx="2011">
                  <c:v>2017-11-23</c:v>
                </c:pt>
                <c:pt idx="2012">
                  <c:v>2017-11-24</c:v>
                </c:pt>
                <c:pt idx="2013">
                  <c:v>2017-11-27</c:v>
                </c:pt>
                <c:pt idx="2014">
                  <c:v>2017-11-28</c:v>
                </c:pt>
                <c:pt idx="2015">
                  <c:v>2017-11-29</c:v>
                </c:pt>
                <c:pt idx="2016">
                  <c:v>2017-11-30</c:v>
                </c:pt>
                <c:pt idx="2017">
                  <c:v>2017-12-01</c:v>
                </c:pt>
                <c:pt idx="2018">
                  <c:v>2017-12-04</c:v>
                </c:pt>
                <c:pt idx="2019">
                  <c:v>2017-12-05</c:v>
                </c:pt>
                <c:pt idx="2020">
                  <c:v>2017-12-06</c:v>
                </c:pt>
                <c:pt idx="2021">
                  <c:v>2017-12-07</c:v>
                </c:pt>
                <c:pt idx="2022">
                  <c:v>2017-12-08</c:v>
                </c:pt>
                <c:pt idx="2023">
                  <c:v>2017-12-11</c:v>
                </c:pt>
                <c:pt idx="2024">
                  <c:v>2017-12-12</c:v>
                </c:pt>
                <c:pt idx="2025">
                  <c:v>2017-12-13</c:v>
                </c:pt>
                <c:pt idx="2026">
                  <c:v>2017-12-14</c:v>
                </c:pt>
                <c:pt idx="2027">
                  <c:v>2017-12-15</c:v>
                </c:pt>
                <c:pt idx="2028">
                  <c:v>2017-12-18</c:v>
                </c:pt>
                <c:pt idx="2029">
                  <c:v>2017-12-19</c:v>
                </c:pt>
                <c:pt idx="2030">
                  <c:v>2017-12-20</c:v>
                </c:pt>
                <c:pt idx="2031">
                  <c:v>2017-12-21</c:v>
                </c:pt>
                <c:pt idx="2032">
                  <c:v>2017-12-22</c:v>
                </c:pt>
                <c:pt idx="2033">
                  <c:v>2017-12-25</c:v>
                </c:pt>
                <c:pt idx="2034">
                  <c:v>2017-12-26</c:v>
                </c:pt>
                <c:pt idx="2035">
                  <c:v>2017-12-27</c:v>
                </c:pt>
                <c:pt idx="2036">
                  <c:v>2017-12-28</c:v>
                </c:pt>
                <c:pt idx="2037">
                  <c:v>2017-12-29</c:v>
                </c:pt>
                <c:pt idx="2038">
                  <c:v>2017-12-30</c:v>
                </c:pt>
                <c:pt idx="2039">
                  <c:v>2017-12-31</c:v>
                </c:pt>
                <c:pt idx="2040">
                  <c:v>2018-01-02</c:v>
                </c:pt>
                <c:pt idx="2041">
                  <c:v>2018-01-03</c:v>
                </c:pt>
                <c:pt idx="2042">
                  <c:v>2018-01-04</c:v>
                </c:pt>
                <c:pt idx="2043">
                  <c:v>2018-01-05</c:v>
                </c:pt>
                <c:pt idx="2044">
                  <c:v>2018-01-08</c:v>
                </c:pt>
                <c:pt idx="2045">
                  <c:v>2018-01-09</c:v>
                </c:pt>
                <c:pt idx="2046">
                  <c:v>2018-01-10</c:v>
                </c:pt>
                <c:pt idx="2047">
                  <c:v>2018-01-11</c:v>
                </c:pt>
                <c:pt idx="2048">
                  <c:v>2018-01-12</c:v>
                </c:pt>
                <c:pt idx="2049">
                  <c:v>2018-01-15</c:v>
                </c:pt>
                <c:pt idx="2050">
                  <c:v>2018-01-16</c:v>
                </c:pt>
                <c:pt idx="2051">
                  <c:v>2018-01-17</c:v>
                </c:pt>
                <c:pt idx="2052">
                  <c:v>2018-01-18</c:v>
                </c:pt>
                <c:pt idx="2053">
                  <c:v>2018-01-19</c:v>
                </c:pt>
                <c:pt idx="2054">
                  <c:v>2018-01-22</c:v>
                </c:pt>
                <c:pt idx="2055">
                  <c:v>2018-01-23</c:v>
                </c:pt>
                <c:pt idx="2056">
                  <c:v>2018-01-24</c:v>
                </c:pt>
                <c:pt idx="2057">
                  <c:v>2018-01-25</c:v>
                </c:pt>
                <c:pt idx="2058">
                  <c:v>2018-01-26</c:v>
                </c:pt>
                <c:pt idx="2059">
                  <c:v>2018-01-29</c:v>
                </c:pt>
                <c:pt idx="2060">
                  <c:v>2018-01-30</c:v>
                </c:pt>
                <c:pt idx="2061">
                  <c:v>2018-01-31</c:v>
                </c:pt>
                <c:pt idx="2062">
                  <c:v>2018-02-01</c:v>
                </c:pt>
                <c:pt idx="2063">
                  <c:v>2018-02-02</c:v>
                </c:pt>
                <c:pt idx="2064">
                  <c:v>2018-02-05</c:v>
                </c:pt>
                <c:pt idx="2065">
                  <c:v>2018-02-06</c:v>
                </c:pt>
                <c:pt idx="2066">
                  <c:v>2018-02-07</c:v>
                </c:pt>
                <c:pt idx="2067">
                  <c:v>2018-02-08</c:v>
                </c:pt>
                <c:pt idx="2068">
                  <c:v>2018-02-09</c:v>
                </c:pt>
                <c:pt idx="2069">
                  <c:v>2018-02-11</c:v>
                </c:pt>
                <c:pt idx="2070">
                  <c:v>2018-02-12</c:v>
                </c:pt>
                <c:pt idx="2071">
                  <c:v>2018-02-13</c:v>
                </c:pt>
                <c:pt idx="2072">
                  <c:v>2018-02-14</c:v>
                </c:pt>
                <c:pt idx="2073">
                  <c:v>2018-02-22</c:v>
                </c:pt>
                <c:pt idx="2074">
                  <c:v>2018-02-23</c:v>
                </c:pt>
                <c:pt idx="2075">
                  <c:v>2018-02-24</c:v>
                </c:pt>
                <c:pt idx="2076">
                  <c:v>2018-02-26</c:v>
                </c:pt>
                <c:pt idx="2077">
                  <c:v>2018-02-27</c:v>
                </c:pt>
                <c:pt idx="2078">
                  <c:v>2018-02-28</c:v>
                </c:pt>
                <c:pt idx="2079">
                  <c:v>2018-03-01</c:v>
                </c:pt>
                <c:pt idx="2080">
                  <c:v>2018-03-02</c:v>
                </c:pt>
                <c:pt idx="2081">
                  <c:v>2018-03-05</c:v>
                </c:pt>
                <c:pt idx="2082">
                  <c:v>2018-03-06</c:v>
                </c:pt>
                <c:pt idx="2083">
                  <c:v>2018-03-07</c:v>
                </c:pt>
                <c:pt idx="2084">
                  <c:v>2018-03-08</c:v>
                </c:pt>
                <c:pt idx="2085">
                  <c:v>2018-03-09</c:v>
                </c:pt>
                <c:pt idx="2086">
                  <c:v>2018-03-12</c:v>
                </c:pt>
                <c:pt idx="2087">
                  <c:v>2018-03-13</c:v>
                </c:pt>
                <c:pt idx="2088">
                  <c:v>2018-03-14</c:v>
                </c:pt>
                <c:pt idx="2089">
                  <c:v>2018-03-15</c:v>
                </c:pt>
                <c:pt idx="2090">
                  <c:v>2018-03-16</c:v>
                </c:pt>
                <c:pt idx="2091">
                  <c:v>2018-03-19</c:v>
                </c:pt>
                <c:pt idx="2092">
                  <c:v>2018-03-20</c:v>
                </c:pt>
                <c:pt idx="2093">
                  <c:v>2018-03-21</c:v>
                </c:pt>
                <c:pt idx="2094">
                  <c:v>2018-03-22</c:v>
                </c:pt>
                <c:pt idx="2095">
                  <c:v>2018-03-23</c:v>
                </c:pt>
                <c:pt idx="2096">
                  <c:v>2018-03-26</c:v>
                </c:pt>
                <c:pt idx="2097">
                  <c:v>2018-03-27</c:v>
                </c:pt>
                <c:pt idx="2098">
                  <c:v>2018-03-28</c:v>
                </c:pt>
                <c:pt idx="2099">
                  <c:v>2018-03-29</c:v>
                </c:pt>
                <c:pt idx="2100">
                  <c:v>2018-03-30</c:v>
                </c:pt>
                <c:pt idx="2101">
                  <c:v>2018-04-02</c:v>
                </c:pt>
                <c:pt idx="2102">
                  <c:v>2018-04-03</c:v>
                </c:pt>
                <c:pt idx="2103">
                  <c:v>2018-04-04</c:v>
                </c:pt>
                <c:pt idx="2104">
                  <c:v>2018-04-08</c:v>
                </c:pt>
                <c:pt idx="2105">
                  <c:v>2018-04-09</c:v>
                </c:pt>
                <c:pt idx="2106">
                  <c:v>2018-04-10</c:v>
                </c:pt>
                <c:pt idx="2107">
                  <c:v>2018-04-11</c:v>
                </c:pt>
                <c:pt idx="2108">
                  <c:v>2018-04-12</c:v>
                </c:pt>
                <c:pt idx="2109">
                  <c:v>2018-04-13</c:v>
                </c:pt>
                <c:pt idx="2110">
                  <c:v>2018-04-16</c:v>
                </c:pt>
                <c:pt idx="2111">
                  <c:v>2018-04-17</c:v>
                </c:pt>
                <c:pt idx="2112">
                  <c:v>2018-04-18</c:v>
                </c:pt>
                <c:pt idx="2113">
                  <c:v>2018-04-19</c:v>
                </c:pt>
                <c:pt idx="2114">
                  <c:v>2018-04-20</c:v>
                </c:pt>
                <c:pt idx="2115">
                  <c:v>2018-04-23</c:v>
                </c:pt>
                <c:pt idx="2116">
                  <c:v>2018-04-24</c:v>
                </c:pt>
                <c:pt idx="2117">
                  <c:v>2018-04-25</c:v>
                </c:pt>
                <c:pt idx="2118">
                  <c:v>2018-04-26</c:v>
                </c:pt>
                <c:pt idx="2119">
                  <c:v>2018-04-27</c:v>
                </c:pt>
                <c:pt idx="2120">
                  <c:v>2018-04-28</c:v>
                </c:pt>
                <c:pt idx="2121">
                  <c:v>2018-05-02</c:v>
                </c:pt>
                <c:pt idx="2122">
                  <c:v>2018-05-03</c:v>
                </c:pt>
                <c:pt idx="2123">
                  <c:v>2018-05-04</c:v>
                </c:pt>
                <c:pt idx="2124">
                  <c:v>2018-05-07</c:v>
                </c:pt>
                <c:pt idx="2125">
                  <c:v>2018-05-08</c:v>
                </c:pt>
                <c:pt idx="2126">
                  <c:v>2018-05-09</c:v>
                </c:pt>
                <c:pt idx="2127">
                  <c:v>2018-05-10</c:v>
                </c:pt>
                <c:pt idx="2128">
                  <c:v>2018-05-11</c:v>
                </c:pt>
                <c:pt idx="2129">
                  <c:v>2018-05-14</c:v>
                </c:pt>
                <c:pt idx="2130">
                  <c:v>2018-05-15</c:v>
                </c:pt>
                <c:pt idx="2131">
                  <c:v>2018-05-16</c:v>
                </c:pt>
                <c:pt idx="2132">
                  <c:v>2018-05-17</c:v>
                </c:pt>
                <c:pt idx="2133">
                  <c:v>2018-05-18</c:v>
                </c:pt>
                <c:pt idx="2134">
                  <c:v>2018-05-21</c:v>
                </c:pt>
                <c:pt idx="2135">
                  <c:v>2018-05-22</c:v>
                </c:pt>
                <c:pt idx="2136">
                  <c:v>2018-05-23</c:v>
                </c:pt>
                <c:pt idx="2137">
                  <c:v>2018-05-24</c:v>
                </c:pt>
                <c:pt idx="2138">
                  <c:v>2018-05-25</c:v>
                </c:pt>
                <c:pt idx="2139">
                  <c:v>2018-05-28</c:v>
                </c:pt>
                <c:pt idx="2140">
                  <c:v>2018-05-29</c:v>
                </c:pt>
                <c:pt idx="2141">
                  <c:v>2018-05-30</c:v>
                </c:pt>
                <c:pt idx="2142">
                  <c:v>2018-05-31</c:v>
                </c:pt>
                <c:pt idx="2143">
                  <c:v>2018-06-01</c:v>
                </c:pt>
                <c:pt idx="2144">
                  <c:v>2018-06-04</c:v>
                </c:pt>
                <c:pt idx="2145">
                  <c:v>2018-06-05</c:v>
                </c:pt>
                <c:pt idx="2146">
                  <c:v>2018-06-06</c:v>
                </c:pt>
                <c:pt idx="2147">
                  <c:v>2018-06-07</c:v>
                </c:pt>
                <c:pt idx="2148">
                  <c:v>2018-06-08</c:v>
                </c:pt>
                <c:pt idx="2149">
                  <c:v>2018-06-11</c:v>
                </c:pt>
                <c:pt idx="2150">
                  <c:v>2018-06-12</c:v>
                </c:pt>
                <c:pt idx="2151">
                  <c:v>2018-06-13</c:v>
                </c:pt>
                <c:pt idx="2152">
                  <c:v>2018-06-14</c:v>
                </c:pt>
                <c:pt idx="2153">
                  <c:v>2018-06-15</c:v>
                </c:pt>
                <c:pt idx="2154">
                  <c:v>2018-06-19</c:v>
                </c:pt>
                <c:pt idx="2155">
                  <c:v>2018-06-20</c:v>
                </c:pt>
                <c:pt idx="2156">
                  <c:v>2018-06-21</c:v>
                </c:pt>
                <c:pt idx="2157">
                  <c:v>2018-06-22</c:v>
                </c:pt>
                <c:pt idx="2158">
                  <c:v>2018-06-25</c:v>
                </c:pt>
                <c:pt idx="2159">
                  <c:v>2018-06-26</c:v>
                </c:pt>
                <c:pt idx="2160">
                  <c:v>2018-06-27</c:v>
                </c:pt>
                <c:pt idx="2161">
                  <c:v>2018-06-28</c:v>
                </c:pt>
                <c:pt idx="2162">
                  <c:v>2018-06-29</c:v>
                </c:pt>
                <c:pt idx="2163">
                  <c:v>2018-07-02</c:v>
                </c:pt>
                <c:pt idx="2164">
                  <c:v>2018-07-03</c:v>
                </c:pt>
                <c:pt idx="2165">
                  <c:v>2018-07-04</c:v>
                </c:pt>
                <c:pt idx="2166">
                  <c:v>2018-07-05</c:v>
                </c:pt>
                <c:pt idx="2167">
                  <c:v>2018-07-06</c:v>
                </c:pt>
                <c:pt idx="2168">
                  <c:v>2018-07-09</c:v>
                </c:pt>
                <c:pt idx="2169">
                  <c:v>2018-07-10</c:v>
                </c:pt>
                <c:pt idx="2170">
                  <c:v>2018-07-11</c:v>
                </c:pt>
                <c:pt idx="2171">
                  <c:v>2018-07-12</c:v>
                </c:pt>
                <c:pt idx="2172">
                  <c:v>2018-07-13</c:v>
                </c:pt>
                <c:pt idx="2173">
                  <c:v>2018-07-16</c:v>
                </c:pt>
                <c:pt idx="2174">
                  <c:v>2018-07-17</c:v>
                </c:pt>
                <c:pt idx="2175">
                  <c:v>2018-07-18</c:v>
                </c:pt>
                <c:pt idx="2176">
                  <c:v>2018-07-19</c:v>
                </c:pt>
                <c:pt idx="2177">
                  <c:v>2018-07-20</c:v>
                </c:pt>
                <c:pt idx="2178">
                  <c:v>2018-07-23</c:v>
                </c:pt>
                <c:pt idx="2179">
                  <c:v>2018-07-24</c:v>
                </c:pt>
                <c:pt idx="2180">
                  <c:v>2018-07-25</c:v>
                </c:pt>
                <c:pt idx="2181">
                  <c:v>2018-07-26</c:v>
                </c:pt>
                <c:pt idx="2182">
                  <c:v>2018-07-27</c:v>
                </c:pt>
                <c:pt idx="2183">
                  <c:v>2018-07-30</c:v>
                </c:pt>
                <c:pt idx="2184">
                  <c:v>2018-07-31</c:v>
                </c:pt>
                <c:pt idx="2185">
                  <c:v>2018-08-01</c:v>
                </c:pt>
                <c:pt idx="2186">
                  <c:v>2018-08-02</c:v>
                </c:pt>
                <c:pt idx="2187">
                  <c:v>2018-08-03</c:v>
                </c:pt>
                <c:pt idx="2188">
                  <c:v>2018-08-06</c:v>
                </c:pt>
                <c:pt idx="2189">
                  <c:v>2018-08-07</c:v>
                </c:pt>
                <c:pt idx="2190">
                  <c:v>2018-08-08</c:v>
                </c:pt>
                <c:pt idx="2191">
                  <c:v>2018-08-09</c:v>
                </c:pt>
                <c:pt idx="2192">
                  <c:v>2018-08-10</c:v>
                </c:pt>
                <c:pt idx="2193">
                  <c:v>2018-08-13</c:v>
                </c:pt>
                <c:pt idx="2194">
                  <c:v>2018-08-14</c:v>
                </c:pt>
                <c:pt idx="2195">
                  <c:v>2018-08-15</c:v>
                </c:pt>
                <c:pt idx="2196">
                  <c:v>2018-08-16</c:v>
                </c:pt>
                <c:pt idx="2197">
                  <c:v>2018-08-17</c:v>
                </c:pt>
                <c:pt idx="2198">
                  <c:v>2018-08-20</c:v>
                </c:pt>
                <c:pt idx="2199">
                  <c:v>2018-08-21</c:v>
                </c:pt>
                <c:pt idx="2200">
                  <c:v>2018-08-22</c:v>
                </c:pt>
                <c:pt idx="2201">
                  <c:v>2018-08-23</c:v>
                </c:pt>
                <c:pt idx="2202">
                  <c:v>2018-08-24</c:v>
                </c:pt>
                <c:pt idx="2203">
                  <c:v>2018-08-27</c:v>
                </c:pt>
                <c:pt idx="2204">
                  <c:v>2018-08-28</c:v>
                </c:pt>
                <c:pt idx="2205">
                  <c:v>2018-08-29</c:v>
                </c:pt>
                <c:pt idx="2206">
                  <c:v>2018-08-30</c:v>
                </c:pt>
                <c:pt idx="2207">
                  <c:v>2018-08-31</c:v>
                </c:pt>
                <c:pt idx="2208">
                  <c:v>2018-09-03</c:v>
                </c:pt>
                <c:pt idx="2209">
                  <c:v>2018-09-04</c:v>
                </c:pt>
                <c:pt idx="2210">
                  <c:v>2018-09-05</c:v>
                </c:pt>
                <c:pt idx="2211">
                  <c:v>2018-09-06</c:v>
                </c:pt>
                <c:pt idx="2212">
                  <c:v>2018-09-07</c:v>
                </c:pt>
                <c:pt idx="2213">
                  <c:v>2018-09-10</c:v>
                </c:pt>
                <c:pt idx="2214">
                  <c:v>2018-09-11</c:v>
                </c:pt>
                <c:pt idx="2215">
                  <c:v>2018-09-12</c:v>
                </c:pt>
                <c:pt idx="2216">
                  <c:v>2018-09-13</c:v>
                </c:pt>
                <c:pt idx="2217">
                  <c:v>2018-09-14</c:v>
                </c:pt>
                <c:pt idx="2218">
                  <c:v>2018-09-17</c:v>
                </c:pt>
                <c:pt idx="2219">
                  <c:v>2018-09-18</c:v>
                </c:pt>
                <c:pt idx="2220">
                  <c:v>2018-09-19</c:v>
                </c:pt>
                <c:pt idx="2221">
                  <c:v>2018-09-20</c:v>
                </c:pt>
                <c:pt idx="2222">
                  <c:v>2018-09-21</c:v>
                </c:pt>
                <c:pt idx="2223">
                  <c:v>2018-09-25</c:v>
                </c:pt>
                <c:pt idx="2224">
                  <c:v>2018-09-26</c:v>
                </c:pt>
                <c:pt idx="2225">
                  <c:v>2018-09-27</c:v>
                </c:pt>
                <c:pt idx="2226">
                  <c:v>2018-09-28</c:v>
                </c:pt>
                <c:pt idx="2227">
                  <c:v>2018-09-29</c:v>
                </c:pt>
                <c:pt idx="2228">
                  <c:v>2018-09-30</c:v>
                </c:pt>
                <c:pt idx="2229">
                  <c:v>2018-10-08</c:v>
                </c:pt>
                <c:pt idx="2230">
                  <c:v>2018-10-09</c:v>
                </c:pt>
                <c:pt idx="2231">
                  <c:v>2018-10-10</c:v>
                </c:pt>
                <c:pt idx="2232">
                  <c:v>2018-10-11</c:v>
                </c:pt>
                <c:pt idx="2233">
                  <c:v>2018-10-12</c:v>
                </c:pt>
                <c:pt idx="2234">
                  <c:v>2018-10-15</c:v>
                </c:pt>
                <c:pt idx="2235">
                  <c:v>2018-10-16</c:v>
                </c:pt>
                <c:pt idx="2236">
                  <c:v>2018-10-17</c:v>
                </c:pt>
                <c:pt idx="2237">
                  <c:v>2018-10-18</c:v>
                </c:pt>
                <c:pt idx="2238">
                  <c:v>2018-10-19</c:v>
                </c:pt>
                <c:pt idx="2239">
                  <c:v>2018-10-22</c:v>
                </c:pt>
                <c:pt idx="2240">
                  <c:v>2018-10-23</c:v>
                </c:pt>
                <c:pt idx="2241">
                  <c:v>2018-10-24</c:v>
                </c:pt>
                <c:pt idx="2242">
                  <c:v>2018-10-25</c:v>
                </c:pt>
                <c:pt idx="2243">
                  <c:v>2018-10-26</c:v>
                </c:pt>
                <c:pt idx="2244">
                  <c:v>2018-10-29</c:v>
                </c:pt>
                <c:pt idx="2245">
                  <c:v>2018-10-30</c:v>
                </c:pt>
                <c:pt idx="2246">
                  <c:v>2018-10-31</c:v>
                </c:pt>
                <c:pt idx="2247">
                  <c:v>2018-11-01</c:v>
                </c:pt>
                <c:pt idx="2248">
                  <c:v>2018-11-02</c:v>
                </c:pt>
                <c:pt idx="2249">
                  <c:v>2018-11-05</c:v>
                </c:pt>
                <c:pt idx="2250">
                  <c:v>2018-11-06</c:v>
                </c:pt>
                <c:pt idx="2251">
                  <c:v>2018-11-07</c:v>
                </c:pt>
                <c:pt idx="2252">
                  <c:v>2018-11-08</c:v>
                </c:pt>
                <c:pt idx="2253">
                  <c:v>2018-11-09</c:v>
                </c:pt>
                <c:pt idx="2254">
                  <c:v>2018-11-12</c:v>
                </c:pt>
                <c:pt idx="2255">
                  <c:v>2018-11-13</c:v>
                </c:pt>
                <c:pt idx="2256">
                  <c:v>2018-11-14</c:v>
                </c:pt>
                <c:pt idx="2257">
                  <c:v>2018-11-15</c:v>
                </c:pt>
                <c:pt idx="2258">
                  <c:v>2018-11-16</c:v>
                </c:pt>
                <c:pt idx="2259">
                  <c:v>2018-11-19</c:v>
                </c:pt>
                <c:pt idx="2260">
                  <c:v>2018-11-20</c:v>
                </c:pt>
                <c:pt idx="2261">
                  <c:v>2018-11-21</c:v>
                </c:pt>
                <c:pt idx="2262">
                  <c:v>2018-11-22</c:v>
                </c:pt>
                <c:pt idx="2263">
                  <c:v>2018-11-23</c:v>
                </c:pt>
                <c:pt idx="2264">
                  <c:v>2018-11-26</c:v>
                </c:pt>
                <c:pt idx="2265">
                  <c:v>2018-11-27</c:v>
                </c:pt>
                <c:pt idx="2266">
                  <c:v>2018-11-28</c:v>
                </c:pt>
                <c:pt idx="2267">
                  <c:v>2018-11-29</c:v>
                </c:pt>
                <c:pt idx="2268">
                  <c:v>2018-11-30</c:v>
                </c:pt>
                <c:pt idx="2269">
                  <c:v>2018-12-03</c:v>
                </c:pt>
                <c:pt idx="2270">
                  <c:v>2018-12-04</c:v>
                </c:pt>
                <c:pt idx="2271">
                  <c:v>2018-12-05</c:v>
                </c:pt>
                <c:pt idx="2272">
                  <c:v>2018-12-06</c:v>
                </c:pt>
                <c:pt idx="2273">
                  <c:v>2018-12-07</c:v>
                </c:pt>
                <c:pt idx="2274">
                  <c:v>2018-12-10</c:v>
                </c:pt>
                <c:pt idx="2275">
                  <c:v>2018-12-11</c:v>
                </c:pt>
                <c:pt idx="2276">
                  <c:v>2018-12-12</c:v>
                </c:pt>
                <c:pt idx="2277">
                  <c:v>2018-12-13</c:v>
                </c:pt>
                <c:pt idx="2278">
                  <c:v>2018-12-14</c:v>
                </c:pt>
                <c:pt idx="2279">
                  <c:v>2018-12-17</c:v>
                </c:pt>
                <c:pt idx="2280">
                  <c:v>2018-12-18</c:v>
                </c:pt>
                <c:pt idx="2281">
                  <c:v>2018-12-19</c:v>
                </c:pt>
                <c:pt idx="2282">
                  <c:v>2018-12-20</c:v>
                </c:pt>
                <c:pt idx="2283">
                  <c:v>2018-12-21</c:v>
                </c:pt>
                <c:pt idx="2284">
                  <c:v>2018-12-24</c:v>
                </c:pt>
                <c:pt idx="2285">
                  <c:v>2018-12-25</c:v>
                </c:pt>
                <c:pt idx="2286">
                  <c:v>2018-12-26</c:v>
                </c:pt>
                <c:pt idx="2287">
                  <c:v>2018-12-27</c:v>
                </c:pt>
                <c:pt idx="2288">
                  <c:v>2018-12-28</c:v>
                </c:pt>
                <c:pt idx="2289">
                  <c:v>2018-12-29</c:v>
                </c:pt>
                <c:pt idx="2290">
                  <c:v>2018-12-30</c:v>
                </c:pt>
                <c:pt idx="2291">
                  <c:v>2018-12-31</c:v>
                </c:pt>
                <c:pt idx="2292">
                  <c:v>2019-01-02</c:v>
                </c:pt>
                <c:pt idx="2293">
                  <c:v>2019-01-03</c:v>
                </c:pt>
                <c:pt idx="2294">
                  <c:v>2019-01-04</c:v>
                </c:pt>
                <c:pt idx="2295">
                  <c:v>2019-01-07</c:v>
                </c:pt>
                <c:pt idx="2296">
                  <c:v>2019-01-08</c:v>
                </c:pt>
                <c:pt idx="2297">
                  <c:v>2019-01-09</c:v>
                </c:pt>
                <c:pt idx="2298">
                  <c:v>2019-01-10</c:v>
                </c:pt>
                <c:pt idx="2299">
                  <c:v>2019-01-11</c:v>
                </c:pt>
                <c:pt idx="2300">
                  <c:v>2019-01-14</c:v>
                </c:pt>
                <c:pt idx="2301">
                  <c:v>2019-01-15</c:v>
                </c:pt>
                <c:pt idx="2302">
                  <c:v>2019-01-16</c:v>
                </c:pt>
                <c:pt idx="2303">
                  <c:v>2019-01-17</c:v>
                </c:pt>
                <c:pt idx="2304">
                  <c:v>2019-01-18</c:v>
                </c:pt>
                <c:pt idx="2305">
                  <c:v>2019-01-21</c:v>
                </c:pt>
                <c:pt idx="2306">
                  <c:v>2019-01-22</c:v>
                </c:pt>
                <c:pt idx="2307">
                  <c:v>2019-01-23</c:v>
                </c:pt>
                <c:pt idx="2308">
                  <c:v>2019-01-24</c:v>
                </c:pt>
                <c:pt idx="2309">
                  <c:v>2019-01-25</c:v>
                </c:pt>
                <c:pt idx="2310">
                  <c:v>2019-01-28</c:v>
                </c:pt>
                <c:pt idx="2311">
                  <c:v>2019-01-29</c:v>
                </c:pt>
                <c:pt idx="2312">
                  <c:v>2019-01-30</c:v>
                </c:pt>
                <c:pt idx="2313">
                  <c:v>2019-01-31</c:v>
                </c:pt>
                <c:pt idx="2314">
                  <c:v>2019-02-01</c:v>
                </c:pt>
                <c:pt idx="2315">
                  <c:v>2019-02-02</c:v>
                </c:pt>
                <c:pt idx="2316">
                  <c:v>2019-02-03</c:v>
                </c:pt>
                <c:pt idx="2317">
                  <c:v>2019-02-11</c:v>
                </c:pt>
                <c:pt idx="2318">
                  <c:v>2019-02-12</c:v>
                </c:pt>
                <c:pt idx="2319">
                  <c:v>2019-02-13</c:v>
                </c:pt>
                <c:pt idx="2320">
                  <c:v>2019-02-14</c:v>
                </c:pt>
                <c:pt idx="2321">
                  <c:v>2019-02-15</c:v>
                </c:pt>
                <c:pt idx="2322">
                  <c:v>2019-02-18</c:v>
                </c:pt>
                <c:pt idx="2323">
                  <c:v>2019-02-19</c:v>
                </c:pt>
                <c:pt idx="2324">
                  <c:v>2019-02-20</c:v>
                </c:pt>
                <c:pt idx="2325">
                  <c:v>2019-02-21</c:v>
                </c:pt>
                <c:pt idx="2326">
                  <c:v>2019-02-22</c:v>
                </c:pt>
                <c:pt idx="2327">
                  <c:v>2019-02-25</c:v>
                </c:pt>
                <c:pt idx="2328">
                  <c:v>2019-02-26</c:v>
                </c:pt>
                <c:pt idx="2329">
                  <c:v>2019-02-27</c:v>
                </c:pt>
                <c:pt idx="2330">
                  <c:v>2019-02-28</c:v>
                </c:pt>
                <c:pt idx="2331">
                  <c:v>2019-03-01</c:v>
                </c:pt>
                <c:pt idx="2332">
                  <c:v>2019-03-04</c:v>
                </c:pt>
                <c:pt idx="2333">
                  <c:v>2019-03-05</c:v>
                </c:pt>
                <c:pt idx="2334">
                  <c:v>2019-03-06</c:v>
                </c:pt>
                <c:pt idx="2335">
                  <c:v>2019-03-07</c:v>
                </c:pt>
                <c:pt idx="2336">
                  <c:v>2019-03-08</c:v>
                </c:pt>
                <c:pt idx="2337">
                  <c:v>2019-03-11</c:v>
                </c:pt>
                <c:pt idx="2338">
                  <c:v>2019-03-12</c:v>
                </c:pt>
                <c:pt idx="2339">
                  <c:v>2019-03-13</c:v>
                </c:pt>
                <c:pt idx="2340">
                  <c:v>2019-03-14</c:v>
                </c:pt>
                <c:pt idx="2341">
                  <c:v>2019-03-15</c:v>
                </c:pt>
                <c:pt idx="2342">
                  <c:v>2019-03-18</c:v>
                </c:pt>
                <c:pt idx="2343">
                  <c:v>2019-03-19</c:v>
                </c:pt>
                <c:pt idx="2344">
                  <c:v>2019-03-20</c:v>
                </c:pt>
                <c:pt idx="2345">
                  <c:v>2019-03-21</c:v>
                </c:pt>
                <c:pt idx="2346">
                  <c:v>2019-03-22</c:v>
                </c:pt>
                <c:pt idx="2347">
                  <c:v>2019-03-25</c:v>
                </c:pt>
                <c:pt idx="2348">
                  <c:v>2019-03-26</c:v>
                </c:pt>
                <c:pt idx="2349">
                  <c:v>2019-03-27</c:v>
                </c:pt>
                <c:pt idx="2350">
                  <c:v>2019-03-28</c:v>
                </c:pt>
                <c:pt idx="2351">
                  <c:v>2019-03-29</c:v>
                </c:pt>
                <c:pt idx="2352">
                  <c:v>2019-04-01</c:v>
                </c:pt>
                <c:pt idx="2353">
                  <c:v>2019-04-02</c:v>
                </c:pt>
                <c:pt idx="2354">
                  <c:v>2019-04-03</c:v>
                </c:pt>
                <c:pt idx="2355">
                  <c:v>2019-04-04</c:v>
                </c:pt>
                <c:pt idx="2356">
                  <c:v>2019-04-08</c:v>
                </c:pt>
                <c:pt idx="2357">
                  <c:v>2019-04-09</c:v>
                </c:pt>
                <c:pt idx="2358">
                  <c:v>2019-04-10</c:v>
                </c:pt>
                <c:pt idx="2359">
                  <c:v>2019-04-11</c:v>
                </c:pt>
                <c:pt idx="2360">
                  <c:v>2019-04-12</c:v>
                </c:pt>
                <c:pt idx="2361">
                  <c:v>2019-04-15</c:v>
                </c:pt>
                <c:pt idx="2362">
                  <c:v>2019-04-16</c:v>
                </c:pt>
                <c:pt idx="2363">
                  <c:v>2019-04-17</c:v>
                </c:pt>
                <c:pt idx="2364">
                  <c:v>2019-04-18</c:v>
                </c:pt>
                <c:pt idx="2365">
                  <c:v>2019-04-19</c:v>
                </c:pt>
                <c:pt idx="2366">
                  <c:v>2019-04-22</c:v>
                </c:pt>
                <c:pt idx="2367">
                  <c:v>2019-04-23</c:v>
                </c:pt>
                <c:pt idx="2368">
                  <c:v>2019-04-24</c:v>
                </c:pt>
                <c:pt idx="2369">
                  <c:v>2019-04-25</c:v>
                </c:pt>
                <c:pt idx="2370">
                  <c:v>2019-04-26</c:v>
                </c:pt>
                <c:pt idx="2371">
                  <c:v>2019-04-28</c:v>
                </c:pt>
                <c:pt idx="2372">
                  <c:v>2019-04-29</c:v>
                </c:pt>
                <c:pt idx="2373">
                  <c:v>2019-04-30</c:v>
                </c:pt>
                <c:pt idx="2374">
                  <c:v>2019-05-05</c:v>
                </c:pt>
                <c:pt idx="2375">
                  <c:v>2019-05-06</c:v>
                </c:pt>
                <c:pt idx="2376">
                  <c:v>2019-05-07</c:v>
                </c:pt>
                <c:pt idx="2377">
                  <c:v>2019-05-08</c:v>
                </c:pt>
                <c:pt idx="2378">
                  <c:v>2019-05-09</c:v>
                </c:pt>
                <c:pt idx="2379">
                  <c:v>2019-05-10</c:v>
                </c:pt>
                <c:pt idx="2380">
                  <c:v>2019-05-13</c:v>
                </c:pt>
                <c:pt idx="2381">
                  <c:v>2019-05-14</c:v>
                </c:pt>
                <c:pt idx="2382">
                  <c:v>2019-05-15</c:v>
                </c:pt>
                <c:pt idx="2383">
                  <c:v>2019-05-16</c:v>
                </c:pt>
                <c:pt idx="2384">
                  <c:v>2019-05-17</c:v>
                </c:pt>
                <c:pt idx="2385">
                  <c:v>2019-05-20</c:v>
                </c:pt>
                <c:pt idx="2386">
                  <c:v>2019-05-21</c:v>
                </c:pt>
                <c:pt idx="2387">
                  <c:v>2019-05-22</c:v>
                </c:pt>
                <c:pt idx="2388">
                  <c:v>2019-05-23</c:v>
                </c:pt>
                <c:pt idx="2389">
                  <c:v>2019-05-24</c:v>
                </c:pt>
                <c:pt idx="2390">
                  <c:v>2019-05-27</c:v>
                </c:pt>
                <c:pt idx="2391">
                  <c:v>2019-05-28</c:v>
                </c:pt>
                <c:pt idx="2392">
                  <c:v>2019-05-29</c:v>
                </c:pt>
                <c:pt idx="2393">
                  <c:v>2019-05-30</c:v>
                </c:pt>
                <c:pt idx="2394">
                  <c:v>2019-05-31</c:v>
                </c:pt>
                <c:pt idx="2395">
                  <c:v>2019-06-03</c:v>
                </c:pt>
                <c:pt idx="2396">
                  <c:v>2019-06-04</c:v>
                </c:pt>
                <c:pt idx="2397">
                  <c:v>2019-06-05</c:v>
                </c:pt>
                <c:pt idx="2398">
                  <c:v>2019-06-06</c:v>
                </c:pt>
                <c:pt idx="2399">
                  <c:v>2019-06-10</c:v>
                </c:pt>
                <c:pt idx="2400">
                  <c:v>2019-06-11</c:v>
                </c:pt>
                <c:pt idx="2401">
                  <c:v>2019-06-12</c:v>
                </c:pt>
                <c:pt idx="2402">
                  <c:v>2019-06-13</c:v>
                </c:pt>
                <c:pt idx="2403">
                  <c:v>2019-06-14</c:v>
                </c:pt>
                <c:pt idx="2404">
                  <c:v>2019-06-17</c:v>
                </c:pt>
                <c:pt idx="2405">
                  <c:v>2019-06-18</c:v>
                </c:pt>
                <c:pt idx="2406">
                  <c:v>2019-06-19</c:v>
                </c:pt>
                <c:pt idx="2407">
                  <c:v>2019-06-20</c:v>
                </c:pt>
                <c:pt idx="2408">
                  <c:v>2019-06-21</c:v>
                </c:pt>
                <c:pt idx="2409">
                  <c:v>2019-06-24</c:v>
                </c:pt>
                <c:pt idx="2410">
                  <c:v>2019-06-25</c:v>
                </c:pt>
                <c:pt idx="2411">
                  <c:v>2019-06-26</c:v>
                </c:pt>
                <c:pt idx="2412">
                  <c:v>2019-06-27</c:v>
                </c:pt>
                <c:pt idx="2413">
                  <c:v>2019-06-28</c:v>
                </c:pt>
                <c:pt idx="2414">
                  <c:v>2019-07-01</c:v>
                </c:pt>
                <c:pt idx="2415">
                  <c:v>2019-07-02</c:v>
                </c:pt>
                <c:pt idx="2416">
                  <c:v>2019-07-03</c:v>
                </c:pt>
                <c:pt idx="2417">
                  <c:v>2019-07-04</c:v>
                </c:pt>
                <c:pt idx="2418">
                  <c:v>2019-07-05</c:v>
                </c:pt>
                <c:pt idx="2419">
                  <c:v>2019-07-08</c:v>
                </c:pt>
                <c:pt idx="2420">
                  <c:v>2019-07-09</c:v>
                </c:pt>
                <c:pt idx="2421">
                  <c:v>2019-07-10</c:v>
                </c:pt>
                <c:pt idx="2422">
                  <c:v>2019-07-11</c:v>
                </c:pt>
                <c:pt idx="2423">
                  <c:v>2019-07-12</c:v>
                </c:pt>
                <c:pt idx="2424">
                  <c:v>2019-07-15</c:v>
                </c:pt>
                <c:pt idx="2425">
                  <c:v>2019-07-16</c:v>
                </c:pt>
                <c:pt idx="2426">
                  <c:v>2019-07-17</c:v>
                </c:pt>
                <c:pt idx="2427">
                  <c:v>2019-07-18</c:v>
                </c:pt>
                <c:pt idx="2428">
                  <c:v>2019-07-19</c:v>
                </c:pt>
                <c:pt idx="2429">
                  <c:v>2019-07-22</c:v>
                </c:pt>
                <c:pt idx="2430">
                  <c:v>2019-07-23</c:v>
                </c:pt>
                <c:pt idx="2431">
                  <c:v>2019-07-24</c:v>
                </c:pt>
                <c:pt idx="2432">
                  <c:v>2019-07-25</c:v>
                </c:pt>
                <c:pt idx="2433">
                  <c:v>2019-07-26</c:v>
                </c:pt>
                <c:pt idx="2434">
                  <c:v>2019-07-29</c:v>
                </c:pt>
                <c:pt idx="2435">
                  <c:v>2019-07-30</c:v>
                </c:pt>
                <c:pt idx="2436">
                  <c:v>2019-07-31</c:v>
                </c:pt>
                <c:pt idx="2437">
                  <c:v>2019-08-01</c:v>
                </c:pt>
                <c:pt idx="2438">
                  <c:v>2019-08-02</c:v>
                </c:pt>
                <c:pt idx="2439">
                  <c:v>2019-08-05</c:v>
                </c:pt>
                <c:pt idx="2440">
                  <c:v>2019-08-06</c:v>
                </c:pt>
                <c:pt idx="2441">
                  <c:v>2019-08-07</c:v>
                </c:pt>
                <c:pt idx="2442">
                  <c:v>2019-08-08</c:v>
                </c:pt>
                <c:pt idx="2443">
                  <c:v>2019-08-09</c:v>
                </c:pt>
                <c:pt idx="2444">
                  <c:v>2019-08-12</c:v>
                </c:pt>
                <c:pt idx="2445">
                  <c:v>2019-08-13</c:v>
                </c:pt>
                <c:pt idx="2446">
                  <c:v>2019-08-14</c:v>
                </c:pt>
                <c:pt idx="2447">
                  <c:v>2019-08-15</c:v>
                </c:pt>
                <c:pt idx="2448">
                  <c:v>2019-08-16</c:v>
                </c:pt>
                <c:pt idx="2449">
                  <c:v>2019-08-19</c:v>
                </c:pt>
                <c:pt idx="2450">
                  <c:v>2019-08-20</c:v>
                </c:pt>
                <c:pt idx="2451">
                  <c:v>2019-08-21</c:v>
                </c:pt>
                <c:pt idx="2452">
                  <c:v>2019-08-22</c:v>
                </c:pt>
                <c:pt idx="2453">
                  <c:v>2019-08-23</c:v>
                </c:pt>
                <c:pt idx="2454">
                  <c:v>2019-08-26</c:v>
                </c:pt>
                <c:pt idx="2455">
                  <c:v>2019-08-27</c:v>
                </c:pt>
                <c:pt idx="2456">
                  <c:v>2019-08-28</c:v>
                </c:pt>
                <c:pt idx="2457">
                  <c:v>2019-08-29</c:v>
                </c:pt>
                <c:pt idx="2458">
                  <c:v>2019-08-30</c:v>
                </c:pt>
                <c:pt idx="2459">
                  <c:v>2019-09-02</c:v>
                </c:pt>
                <c:pt idx="2460">
                  <c:v>2019-09-03</c:v>
                </c:pt>
                <c:pt idx="2461">
                  <c:v>2019-09-04</c:v>
                </c:pt>
                <c:pt idx="2462">
                  <c:v>2019-09-05</c:v>
                </c:pt>
                <c:pt idx="2463">
                  <c:v>2019-09-06</c:v>
                </c:pt>
                <c:pt idx="2464">
                  <c:v>2019-09-09</c:v>
                </c:pt>
                <c:pt idx="2465">
                  <c:v>2019-09-10</c:v>
                </c:pt>
                <c:pt idx="2466">
                  <c:v>2019-09-11</c:v>
                </c:pt>
                <c:pt idx="2467">
                  <c:v>2019-09-12</c:v>
                </c:pt>
                <c:pt idx="2468">
                  <c:v>2019-09-16</c:v>
                </c:pt>
                <c:pt idx="2469">
                  <c:v>2019-09-17</c:v>
                </c:pt>
                <c:pt idx="2470">
                  <c:v>2019-09-18</c:v>
                </c:pt>
                <c:pt idx="2471">
                  <c:v>2019-09-19</c:v>
                </c:pt>
                <c:pt idx="2472">
                  <c:v>2019-09-20</c:v>
                </c:pt>
                <c:pt idx="2473">
                  <c:v>2019-09-23</c:v>
                </c:pt>
                <c:pt idx="2474">
                  <c:v>2019-09-24</c:v>
                </c:pt>
                <c:pt idx="2475">
                  <c:v>2019-09-25</c:v>
                </c:pt>
                <c:pt idx="2476">
                  <c:v>2019-09-26</c:v>
                </c:pt>
                <c:pt idx="2477">
                  <c:v>2019-09-27</c:v>
                </c:pt>
                <c:pt idx="2478">
                  <c:v>2019-09-29</c:v>
                </c:pt>
                <c:pt idx="2479">
                  <c:v>2019-09-30</c:v>
                </c:pt>
                <c:pt idx="2480">
                  <c:v>2019-10-08</c:v>
                </c:pt>
                <c:pt idx="2481">
                  <c:v>2019-10-09</c:v>
                </c:pt>
                <c:pt idx="2482">
                  <c:v>2019-10-10</c:v>
                </c:pt>
                <c:pt idx="2483">
                  <c:v>2019-10-11</c:v>
                </c:pt>
                <c:pt idx="2484">
                  <c:v>2019-10-12</c:v>
                </c:pt>
                <c:pt idx="2485">
                  <c:v>2019-10-14</c:v>
                </c:pt>
                <c:pt idx="2486">
                  <c:v>2019-10-15</c:v>
                </c:pt>
                <c:pt idx="2487">
                  <c:v>2019-10-16</c:v>
                </c:pt>
                <c:pt idx="2488">
                  <c:v>2019-10-17</c:v>
                </c:pt>
                <c:pt idx="2489">
                  <c:v>2019-10-18</c:v>
                </c:pt>
                <c:pt idx="2490">
                  <c:v>2019-10-21</c:v>
                </c:pt>
                <c:pt idx="2491">
                  <c:v>2019-10-22</c:v>
                </c:pt>
                <c:pt idx="2492">
                  <c:v>2019-10-23</c:v>
                </c:pt>
                <c:pt idx="2493">
                  <c:v>2019-10-24</c:v>
                </c:pt>
                <c:pt idx="2494">
                  <c:v>2019-10-25</c:v>
                </c:pt>
                <c:pt idx="2495">
                  <c:v>2019-10-28</c:v>
                </c:pt>
                <c:pt idx="2496">
                  <c:v>2019-10-29</c:v>
                </c:pt>
                <c:pt idx="2497">
                  <c:v>2019-10-30</c:v>
                </c:pt>
                <c:pt idx="2498">
                  <c:v>2019-10-31</c:v>
                </c:pt>
                <c:pt idx="2499">
                  <c:v>2019-11-01</c:v>
                </c:pt>
                <c:pt idx="2500">
                  <c:v>2019-11-04</c:v>
                </c:pt>
                <c:pt idx="2501">
                  <c:v>2019-11-05</c:v>
                </c:pt>
                <c:pt idx="2502">
                  <c:v>2019-11-06</c:v>
                </c:pt>
                <c:pt idx="2503">
                  <c:v>2019-11-07</c:v>
                </c:pt>
                <c:pt idx="2504">
                  <c:v>2019-11-08</c:v>
                </c:pt>
                <c:pt idx="2505">
                  <c:v>2019-11-11</c:v>
                </c:pt>
                <c:pt idx="2506">
                  <c:v>2019-11-12</c:v>
                </c:pt>
                <c:pt idx="2507">
                  <c:v>2019-11-13</c:v>
                </c:pt>
                <c:pt idx="2508">
                  <c:v>2019-11-14</c:v>
                </c:pt>
                <c:pt idx="2509">
                  <c:v>2019-11-15</c:v>
                </c:pt>
                <c:pt idx="2510">
                  <c:v>2019-11-18</c:v>
                </c:pt>
                <c:pt idx="2511">
                  <c:v>2019-11-19</c:v>
                </c:pt>
                <c:pt idx="2512">
                  <c:v>2019-11-20</c:v>
                </c:pt>
                <c:pt idx="2513">
                  <c:v>2019-11-21</c:v>
                </c:pt>
                <c:pt idx="2514">
                  <c:v>2019-11-22</c:v>
                </c:pt>
                <c:pt idx="2515">
                  <c:v>2019-11-25</c:v>
                </c:pt>
                <c:pt idx="2516">
                  <c:v>2019-11-26</c:v>
                </c:pt>
                <c:pt idx="2517">
                  <c:v>2019-11-27</c:v>
                </c:pt>
                <c:pt idx="2518">
                  <c:v>2019-11-28</c:v>
                </c:pt>
                <c:pt idx="2519">
                  <c:v>2019-11-29</c:v>
                </c:pt>
                <c:pt idx="2520">
                  <c:v>2019-12-02</c:v>
                </c:pt>
                <c:pt idx="2521">
                  <c:v>2019-12-03</c:v>
                </c:pt>
                <c:pt idx="2522">
                  <c:v>2019-12-04</c:v>
                </c:pt>
                <c:pt idx="2523">
                  <c:v>2019-12-05</c:v>
                </c:pt>
                <c:pt idx="2524">
                  <c:v>2019-12-06</c:v>
                </c:pt>
                <c:pt idx="2525">
                  <c:v>2019-12-09</c:v>
                </c:pt>
                <c:pt idx="2526">
                  <c:v>2019-12-10</c:v>
                </c:pt>
                <c:pt idx="2527">
                  <c:v>2019-12-11</c:v>
                </c:pt>
                <c:pt idx="2528">
                  <c:v>2019-12-12</c:v>
                </c:pt>
                <c:pt idx="2529">
                  <c:v>2019-12-13</c:v>
                </c:pt>
                <c:pt idx="2530">
                  <c:v>2019-12-16</c:v>
                </c:pt>
                <c:pt idx="2531">
                  <c:v>2019-12-17</c:v>
                </c:pt>
                <c:pt idx="2532">
                  <c:v>2019-12-18</c:v>
                </c:pt>
                <c:pt idx="2533">
                  <c:v>2019-12-19</c:v>
                </c:pt>
                <c:pt idx="2534">
                  <c:v>2019-12-20</c:v>
                </c:pt>
                <c:pt idx="2535">
                  <c:v>2019-12-23</c:v>
                </c:pt>
                <c:pt idx="2536">
                  <c:v>2019-12-24</c:v>
                </c:pt>
                <c:pt idx="2537">
                  <c:v>2019-12-25</c:v>
                </c:pt>
                <c:pt idx="2538">
                  <c:v>2019-12-26</c:v>
                </c:pt>
                <c:pt idx="2539">
                  <c:v>2019-12-27</c:v>
                </c:pt>
                <c:pt idx="2540">
                  <c:v>2019-12-30</c:v>
                </c:pt>
                <c:pt idx="2541">
                  <c:v>2019-12-31</c:v>
                </c:pt>
                <c:pt idx="2542">
                  <c:v>2020-01-02</c:v>
                </c:pt>
                <c:pt idx="2543">
                  <c:v>2020-01-03</c:v>
                </c:pt>
                <c:pt idx="2544">
                  <c:v>2020-01-06</c:v>
                </c:pt>
                <c:pt idx="2545">
                  <c:v>2020-01-07</c:v>
                </c:pt>
                <c:pt idx="2546">
                  <c:v>2020-01-08</c:v>
                </c:pt>
                <c:pt idx="2547">
                  <c:v>2020-01-09</c:v>
                </c:pt>
                <c:pt idx="2548">
                  <c:v>2020-01-10</c:v>
                </c:pt>
                <c:pt idx="2549">
                  <c:v>2020-01-13</c:v>
                </c:pt>
                <c:pt idx="2550">
                  <c:v>2020-01-14</c:v>
                </c:pt>
                <c:pt idx="2551">
                  <c:v>2020-01-15</c:v>
                </c:pt>
                <c:pt idx="2552">
                  <c:v>2020-01-16</c:v>
                </c:pt>
                <c:pt idx="2553">
                  <c:v>2020-01-17</c:v>
                </c:pt>
                <c:pt idx="2554">
                  <c:v>2020-01-19</c:v>
                </c:pt>
                <c:pt idx="2555">
                  <c:v>2020-01-20</c:v>
                </c:pt>
                <c:pt idx="2556">
                  <c:v>2020-01-21</c:v>
                </c:pt>
                <c:pt idx="2557">
                  <c:v>2020-01-22</c:v>
                </c:pt>
                <c:pt idx="2558">
                  <c:v>2020-01-23</c:v>
                </c:pt>
                <c:pt idx="2559">
                  <c:v>2020-02-03</c:v>
                </c:pt>
                <c:pt idx="2560">
                  <c:v>2020-02-04</c:v>
                </c:pt>
                <c:pt idx="2561">
                  <c:v>2020-02-05</c:v>
                </c:pt>
                <c:pt idx="2562">
                  <c:v>2020-02-06</c:v>
                </c:pt>
                <c:pt idx="2563">
                  <c:v>2020-02-07</c:v>
                </c:pt>
                <c:pt idx="2564">
                  <c:v>2020-02-10</c:v>
                </c:pt>
                <c:pt idx="2565">
                  <c:v>2020-02-11</c:v>
                </c:pt>
                <c:pt idx="2566">
                  <c:v>2020-02-12</c:v>
                </c:pt>
                <c:pt idx="2567">
                  <c:v>2020-02-13</c:v>
                </c:pt>
                <c:pt idx="2568">
                  <c:v>2020-02-14</c:v>
                </c:pt>
                <c:pt idx="2569">
                  <c:v>2020-02-17</c:v>
                </c:pt>
                <c:pt idx="2570">
                  <c:v>2020-02-18</c:v>
                </c:pt>
                <c:pt idx="2571">
                  <c:v>2020-02-19</c:v>
                </c:pt>
                <c:pt idx="2572">
                  <c:v>2020-02-20</c:v>
                </c:pt>
                <c:pt idx="2573">
                  <c:v>2020-02-21</c:v>
                </c:pt>
                <c:pt idx="2574">
                  <c:v>2020-02-24</c:v>
                </c:pt>
                <c:pt idx="2575">
                  <c:v>2020-02-25</c:v>
                </c:pt>
                <c:pt idx="2576">
                  <c:v>2020-02-26</c:v>
                </c:pt>
                <c:pt idx="2577">
                  <c:v>2020-02-27</c:v>
                </c:pt>
                <c:pt idx="2578">
                  <c:v>2020-02-28</c:v>
                </c:pt>
                <c:pt idx="2579">
                  <c:v>2020-03-02</c:v>
                </c:pt>
                <c:pt idx="2580">
                  <c:v>2020-03-03</c:v>
                </c:pt>
                <c:pt idx="2581">
                  <c:v>2020-03-04</c:v>
                </c:pt>
                <c:pt idx="2582">
                  <c:v>2020-03-05</c:v>
                </c:pt>
                <c:pt idx="2583">
                  <c:v>2020-03-06</c:v>
                </c:pt>
                <c:pt idx="2584">
                  <c:v>2020-03-09</c:v>
                </c:pt>
                <c:pt idx="2585">
                  <c:v>2020-03-10</c:v>
                </c:pt>
                <c:pt idx="2586">
                  <c:v>2020-03-11</c:v>
                </c:pt>
                <c:pt idx="2587">
                  <c:v>2020-03-12</c:v>
                </c:pt>
                <c:pt idx="2588">
                  <c:v>2020-03-13</c:v>
                </c:pt>
                <c:pt idx="2589">
                  <c:v>2020-03-16</c:v>
                </c:pt>
                <c:pt idx="2590">
                  <c:v>2020-03-17</c:v>
                </c:pt>
                <c:pt idx="2591">
                  <c:v>2020-03-18</c:v>
                </c:pt>
                <c:pt idx="2592">
                  <c:v>2020-03-19</c:v>
                </c:pt>
                <c:pt idx="2593">
                  <c:v>2020-03-20</c:v>
                </c:pt>
                <c:pt idx="2594">
                  <c:v>2020-03-23</c:v>
                </c:pt>
                <c:pt idx="2595">
                  <c:v>2020-03-24</c:v>
                </c:pt>
                <c:pt idx="2596">
                  <c:v>2020-03-25</c:v>
                </c:pt>
                <c:pt idx="2597">
                  <c:v>2020-03-26</c:v>
                </c:pt>
                <c:pt idx="2598">
                  <c:v>2020-03-27</c:v>
                </c:pt>
                <c:pt idx="2599">
                  <c:v>2020-03-30</c:v>
                </c:pt>
                <c:pt idx="2600">
                  <c:v>2020-03-31</c:v>
                </c:pt>
                <c:pt idx="2601">
                  <c:v>2020-04-01</c:v>
                </c:pt>
                <c:pt idx="2602">
                  <c:v>2020-04-02</c:v>
                </c:pt>
                <c:pt idx="2603">
                  <c:v>2020-04-03</c:v>
                </c:pt>
                <c:pt idx="2604">
                  <c:v>2020-04-07</c:v>
                </c:pt>
                <c:pt idx="2605">
                  <c:v>2020-04-08</c:v>
                </c:pt>
                <c:pt idx="2606">
                  <c:v>2020-04-09</c:v>
                </c:pt>
                <c:pt idx="2607">
                  <c:v>2020-04-10</c:v>
                </c:pt>
                <c:pt idx="2608">
                  <c:v>2020-04-13</c:v>
                </c:pt>
                <c:pt idx="2609">
                  <c:v>2020-04-14</c:v>
                </c:pt>
                <c:pt idx="2610">
                  <c:v>2020-04-15</c:v>
                </c:pt>
                <c:pt idx="2611">
                  <c:v>2020-04-16</c:v>
                </c:pt>
                <c:pt idx="2612">
                  <c:v>2020-04-17</c:v>
                </c:pt>
                <c:pt idx="2613">
                  <c:v>2020-04-20</c:v>
                </c:pt>
                <c:pt idx="2614">
                  <c:v>2020-04-21</c:v>
                </c:pt>
                <c:pt idx="2615">
                  <c:v>2020-04-22</c:v>
                </c:pt>
                <c:pt idx="2616">
                  <c:v>2020-04-23</c:v>
                </c:pt>
                <c:pt idx="2617">
                  <c:v>2020-04-24</c:v>
                </c:pt>
                <c:pt idx="2618">
                  <c:v>2020-04-26</c:v>
                </c:pt>
                <c:pt idx="2619">
                  <c:v>2020-04-27</c:v>
                </c:pt>
                <c:pt idx="2620">
                  <c:v>2020-04-28</c:v>
                </c:pt>
                <c:pt idx="2621">
                  <c:v>2020-04-29</c:v>
                </c:pt>
                <c:pt idx="2622">
                  <c:v>2020-04-30</c:v>
                </c:pt>
                <c:pt idx="2623">
                  <c:v>2020-05-06</c:v>
                </c:pt>
                <c:pt idx="2624">
                  <c:v>2020-05-07</c:v>
                </c:pt>
                <c:pt idx="2625">
                  <c:v>2020-05-08</c:v>
                </c:pt>
                <c:pt idx="2626">
                  <c:v>2020-05-09</c:v>
                </c:pt>
                <c:pt idx="2627">
                  <c:v>2020-05-11</c:v>
                </c:pt>
                <c:pt idx="2628">
                  <c:v>2020-05-12</c:v>
                </c:pt>
                <c:pt idx="2629">
                  <c:v>2020-05-13</c:v>
                </c:pt>
                <c:pt idx="2630">
                  <c:v>2020-05-14</c:v>
                </c:pt>
                <c:pt idx="2631">
                  <c:v>2020-05-15</c:v>
                </c:pt>
                <c:pt idx="2632">
                  <c:v>2020-05-18</c:v>
                </c:pt>
                <c:pt idx="2633">
                  <c:v>2020-05-19</c:v>
                </c:pt>
                <c:pt idx="2634">
                  <c:v>2020-05-20</c:v>
                </c:pt>
                <c:pt idx="2635">
                  <c:v>2020-05-21</c:v>
                </c:pt>
                <c:pt idx="2636">
                  <c:v>2020-05-22</c:v>
                </c:pt>
                <c:pt idx="2637">
                  <c:v>2020-05-25</c:v>
                </c:pt>
                <c:pt idx="2638">
                  <c:v>2020-05-26</c:v>
                </c:pt>
                <c:pt idx="2639">
                  <c:v>2020-05-27</c:v>
                </c:pt>
                <c:pt idx="2640">
                  <c:v>2020-05-28</c:v>
                </c:pt>
                <c:pt idx="2641">
                  <c:v>2020-05-29</c:v>
                </c:pt>
                <c:pt idx="2642">
                  <c:v>2020-06-01</c:v>
                </c:pt>
                <c:pt idx="2643">
                  <c:v>2020-06-02</c:v>
                </c:pt>
                <c:pt idx="2644">
                  <c:v>2020-06-03</c:v>
                </c:pt>
                <c:pt idx="2645">
                  <c:v>2020-06-04</c:v>
                </c:pt>
                <c:pt idx="2646">
                  <c:v>2020-06-05</c:v>
                </c:pt>
                <c:pt idx="2647">
                  <c:v>2020-06-08</c:v>
                </c:pt>
                <c:pt idx="2648">
                  <c:v>2020-06-09</c:v>
                </c:pt>
                <c:pt idx="2649">
                  <c:v>2020-06-10</c:v>
                </c:pt>
                <c:pt idx="2650">
                  <c:v>2020-06-11</c:v>
                </c:pt>
                <c:pt idx="2651">
                  <c:v>2020-06-12</c:v>
                </c:pt>
                <c:pt idx="2652">
                  <c:v>2020-06-15</c:v>
                </c:pt>
                <c:pt idx="2653">
                  <c:v>2020-06-16</c:v>
                </c:pt>
                <c:pt idx="2654">
                  <c:v>2020-06-17</c:v>
                </c:pt>
                <c:pt idx="2655">
                  <c:v>2020-06-18</c:v>
                </c:pt>
                <c:pt idx="2656">
                  <c:v>2020-06-19</c:v>
                </c:pt>
                <c:pt idx="2657">
                  <c:v>2020-06-22</c:v>
                </c:pt>
                <c:pt idx="2658">
                  <c:v>2020-06-23</c:v>
                </c:pt>
                <c:pt idx="2659">
                  <c:v>2020-06-24</c:v>
                </c:pt>
                <c:pt idx="2660">
                  <c:v>2020-06-28</c:v>
                </c:pt>
                <c:pt idx="2661">
                  <c:v>2020-06-29</c:v>
                </c:pt>
                <c:pt idx="2662">
                  <c:v>2020-06-30</c:v>
                </c:pt>
                <c:pt idx="2663">
                  <c:v>2020-07-01</c:v>
                </c:pt>
                <c:pt idx="2664">
                  <c:v>2020-07-02</c:v>
                </c:pt>
                <c:pt idx="2665">
                  <c:v>2020-07-03</c:v>
                </c:pt>
                <c:pt idx="2666">
                  <c:v>2020-07-06</c:v>
                </c:pt>
                <c:pt idx="2667">
                  <c:v>2020-07-07</c:v>
                </c:pt>
                <c:pt idx="2668">
                  <c:v>2020-07-08</c:v>
                </c:pt>
                <c:pt idx="2669">
                  <c:v>2020-07-09</c:v>
                </c:pt>
                <c:pt idx="2670">
                  <c:v>2020-07-10</c:v>
                </c:pt>
                <c:pt idx="2671">
                  <c:v>2020-07-13</c:v>
                </c:pt>
                <c:pt idx="2672">
                  <c:v>2020-07-14</c:v>
                </c:pt>
                <c:pt idx="2673">
                  <c:v>2020-07-15</c:v>
                </c:pt>
                <c:pt idx="2674">
                  <c:v>2020-07-16</c:v>
                </c:pt>
                <c:pt idx="2675">
                  <c:v>2020-07-17</c:v>
                </c:pt>
                <c:pt idx="2676">
                  <c:v>2020-07-20</c:v>
                </c:pt>
                <c:pt idx="2677">
                  <c:v>2020-07-21</c:v>
                </c:pt>
                <c:pt idx="2678">
                  <c:v>2020-07-22</c:v>
                </c:pt>
                <c:pt idx="2679">
                  <c:v>2020-07-23</c:v>
                </c:pt>
                <c:pt idx="2680">
                  <c:v>2020-07-24</c:v>
                </c:pt>
                <c:pt idx="2681">
                  <c:v>2020-07-27</c:v>
                </c:pt>
                <c:pt idx="2682">
                  <c:v>2020-07-28</c:v>
                </c:pt>
                <c:pt idx="2683">
                  <c:v>2020-07-29</c:v>
                </c:pt>
                <c:pt idx="2684">
                  <c:v>2020-07-30</c:v>
                </c:pt>
                <c:pt idx="2685">
                  <c:v>2020-07-31</c:v>
                </c:pt>
                <c:pt idx="2686">
                  <c:v>2020-08-03</c:v>
                </c:pt>
                <c:pt idx="2687">
                  <c:v>2020-08-04</c:v>
                </c:pt>
                <c:pt idx="2688">
                  <c:v>2020-08-05</c:v>
                </c:pt>
                <c:pt idx="2689">
                  <c:v>2020-08-06</c:v>
                </c:pt>
                <c:pt idx="2690">
                  <c:v>2020-08-07</c:v>
                </c:pt>
                <c:pt idx="2691">
                  <c:v>2020-08-10</c:v>
                </c:pt>
                <c:pt idx="2692">
                  <c:v>2020-08-11</c:v>
                </c:pt>
              </c:strCache>
            </c:strRef>
          </c:cat>
          <c:val>
            <c:numRef>
              <c:f>Sheet1!$L$4:$L$2696</c:f>
              <c:numCache>
                <c:formatCode>0.00_ ;[Red]\-0.00\ </c:formatCode>
                <c:ptCount val="2693"/>
                <c:pt idx="1">
                  <c:v>-2.0075000000000002E-3</c:v>
                </c:pt>
                <c:pt idx="2">
                  <c:v>-2.2415000000000004E-3</c:v>
                </c:pt>
                <c:pt idx="3">
                  <c:v>-2.2407500000000001E-3</c:v>
                </c:pt>
                <c:pt idx="4">
                  <c:v>-7.5104999999999989E-3</c:v>
                </c:pt>
                <c:pt idx="5">
                  <c:v>-7.5080000000000017E-3</c:v>
                </c:pt>
                <c:pt idx="6">
                  <c:v>-6.8161249999999993E-3</c:v>
                </c:pt>
                <c:pt idx="7">
                  <c:v>-6.8192249999999999E-3</c:v>
                </c:pt>
                <c:pt idx="8">
                  <c:v>-8.8235999999999992E-3</c:v>
                </c:pt>
                <c:pt idx="9">
                  <c:v>-8.8353500000000005E-3</c:v>
                </c:pt>
                <c:pt idx="10">
                  <c:v>-8.3497750000000003E-3</c:v>
                </c:pt>
                <c:pt idx="11">
                  <c:v>-8.8543000000000007E-3</c:v>
                </c:pt>
                <c:pt idx="12">
                  <c:v>-8.928425000000002E-3</c:v>
                </c:pt>
                <c:pt idx="13">
                  <c:v>-1.0871925000000001E-2</c:v>
                </c:pt>
                <c:pt idx="14">
                  <c:v>-1.33718E-2</c:v>
                </c:pt>
                <c:pt idx="15">
                  <c:v>-1.0972674999999999E-2</c:v>
                </c:pt>
                <c:pt idx="16">
                  <c:v>-1.2374600000000001E-2</c:v>
                </c:pt>
                <c:pt idx="17">
                  <c:v>-1.0432225E-2</c:v>
                </c:pt>
                <c:pt idx="18">
                  <c:v>-1.388375E-2</c:v>
                </c:pt>
                <c:pt idx="19">
                  <c:v>-1.3884725000000001E-2</c:v>
                </c:pt>
                <c:pt idx="20">
                  <c:v>-1.3384100000000001E-2</c:v>
                </c:pt>
                <c:pt idx="21">
                  <c:v>-1.21341E-2</c:v>
                </c:pt>
                <c:pt idx="22">
                  <c:v>-1.2838650000000002E-2</c:v>
                </c:pt>
                <c:pt idx="23">
                  <c:v>-1.2392025000000001E-2</c:v>
                </c:pt>
                <c:pt idx="24">
                  <c:v>-1.4898624999999999E-2</c:v>
                </c:pt>
                <c:pt idx="25">
                  <c:v>-1.4903924999999998E-2</c:v>
                </c:pt>
                <c:pt idx="26">
                  <c:v>-1.3004875000000001E-2</c:v>
                </c:pt>
                <c:pt idx="27">
                  <c:v>-1.170915E-2</c:v>
                </c:pt>
                <c:pt idx="28">
                  <c:v>-1.0911375000000001E-2</c:v>
                </c:pt>
                <c:pt idx="29">
                  <c:v>-1.00138E-2</c:v>
                </c:pt>
                <c:pt idx="30">
                  <c:v>-9.4701249999999994E-3</c:v>
                </c:pt>
                <c:pt idx="31">
                  <c:v>-1.0426625E-2</c:v>
                </c:pt>
                <c:pt idx="32">
                  <c:v>-1.1431874999999999E-2</c:v>
                </c:pt>
                <c:pt idx="33">
                  <c:v>-1.2039424999999999E-2</c:v>
                </c:pt>
                <c:pt idx="34">
                  <c:v>-1.1446425E-2</c:v>
                </c:pt>
                <c:pt idx="35">
                  <c:v>-1.2071E-2</c:v>
                </c:pt>
                <c:pt idx="36">
                  <c:v>-1.207625E-2</c:v>
                </c:pt>
                <c:pt idx="37">
                  <c:v>-1.0752925E-2</c:v>
                </c:pt>
                <c:pt idx="38">
                  <c:v>-1.0454425E-2</c:v>
                </c:pt>
                <c:pt idx="39">
                  <c:v>-9.9531749999999999E-3</c:v>
                </c:pt>
                <c:pt idx="40">
                  <c:v>-8.94205E-3</c:v>
                </c:pt>
                <c:pt idx="41">
                  <c:v>-7.9432500000000007E-3</c:v>
                </c:pt>
                <c:pt idx="42">
                  <c:v>-6.9470000000000001E-3</c:v>
                </c:pt>
                <c:pt idx="43">
                  <c:v>-5.4568000000000004E-3</c:v>
                </c:pt>
                <c:pt idx="44">
                  <c:v>-4.9641249999999998E-3</c:v>
                </c:pt>
                <c:pt idx="45">
                  <c:v>-5.9726249999999996E-3</c:v>
                </c:pt>
                <c:pt idx="46">
                  <c:v>-3.3816250000000005E-3</c:v>
                </c:pt>
                <c:pt idx="47">
                  <c:v>-1.8023749999999999E-3</c:v>
                </c:pt>
                <c:pt idx="48">
                  <c:v>-1.0178750000000001E-3</c:v>
                </c:pt>
                <c:pt idx="49">
                  <c:v>-2.0341250000000003E-3</c:v>
                </c:pt>
                <c:pt idx="50">
                  <c:v>-3.0466249999999994E-3</c:v>
                </c:pt>
                <c:pt idx="51">
                  <c:v>-2.8582499999999997E-3</c:v>
                </c:pt>
                <c:pt idx="52">
                  <c:v>-1.0652999999999999E-3</c:v>
                </c:pt>
                <c:pt idx="53">
                  <c:v>-1.0825499999999998E-3</c:v>
                </c:pt>
                <c:pt idx="54">
                  <c:v>-6.6385000000000001E-4</c:v>
                </c:pt>
                <c:pt idx="55">
                  <c:v>-6.0062500000000014E-4</c:v>
                </c:pt>
                <c:pt idx="56">
                  <c:v>-1.1062500000000029E-4</c:v>
                </c:pt>
                <c:pt idx="57">
                  <c:v>1.112499999999983E-5</c:v>
                </c:pt>
                <c:pt idx="58">
                  <c:v>-8.2374999999999685E-5</c:v>
                </c:pt>
                <c:pt idx="59">
                  <c:v>-1.6393500000000004E-3</c:v>
                </c:pt>
                <c:pt idx="60">
                  <c:v>-6.4585000000000011E-4</c:v>
                </c:pt>
                <c:pt idx="61">
                  <c:v>-3.427250000000001E-4</c:v>
                </c:pt>
                <c:pt idx="62">
                  <c:v>2.024000000000001E-4</c:v>
                </c:pt>
                <c:pt idx="63">
                  <c:v>1.3566250000000004E-3</c:v>
                </c:pt>
                <c:pt idx="64">
                  <c:v>1.861475E-3</c:v>
                </c:pt>
                <c:pt idx="65">
                  <c:v>8.6124999999999971E-4</c:v>
                </c:pt>
                <c:pt idx="66">
                  <c:v>3.4299999999999999E-4</c:v>
                </c:pt>
                <c:pt idx="67">
                  <c:v>8.2425E-4</c:v>
                </c:pt>
                <c:pt idx="68">
                  <c:v>-1.5125000000000029E-4</c:v>
                </c:pt>
                <c:pt idx="69">
                  <c:v>-1.4499999999999957E-4</c:v>
                </c:pt>
                <c:pt idx="70">
                  <c:v>-7.8175000000000022E-4</c:v>
                </c:pt>
                <c:pt idx="71">
                  <c:v>-7.9374999999999997E-4</c:v>
                </c:pt>
                <c:pt idx="72">
                  <c:v>3.8922500000000042E-4</c:v>
                </c:pt>
                <c:pt idx="73">
                  <c:v>7.4209999999999999E-4</c:v>
                </c:pt>
                <c:pt idx="74">
                  <c:v>2.7813499999999997E-3</c:v>
                </c:pt>
                <c:pt idx="75">
                  <c:v>1.2746000000000003E-3</c:v>
                </c:pt>
                <c:pt idx="76">
                  <c:v>7.6847500000000013E-4</c:v>
                </c:pt>
                <c:pt idx="77">
                  <c:v>-9.79775E-4</c:v>
                </c:pt>
                <c:pt idx="78">
                  <c:v>-9.3689999999999995E-4</c:v>
                </c:pt>
                <c:pt idx="79">
                  <c:v>-1.8389999999999986E-4</c:v>
                </c:pt>
                <c:pt idx="80">
                  <c:v>-1.7357749999999995E-3</c:v>
                </c:pt>
                <c:pt idx="81">
                  <c:v>-2.5311749999999997E-3</c:v>
                </c:pt>
                <c:pt idx="82">
                  <c:v>-3.2226250000000002E-3</c:v>
                </c:pt>
                <c:pt idx="83">
                  <c:v>-4.2245E-3</c:v>
                </c:pt>
                <c:pt idx="84">
                  <c:v>-5.7199249999999998E-3</c:v>
                </c:pt>
                <c:pt idx="85">
                  <c:v>-5.7121750000000008E-3</c:v>
                </c:pt>
                <c:pt idx="86">
                  <c:v>-8.2110250000000003E-3</c:v>
                </c:pt>
                <c:pt idx="87">
                  <c:v>-8.2076750000000011E-3</c:v>
                </c:pt>
                <c:pt idx="88">
                  <c:v>-8.1990499999999994E-3</c:v>
                </c:pt>
                <c:pt idx="89">
                  <c:v>-8.1855499999999998E-3</c:v>
                </c:pt>
                <c:pt idx="90">
                  <c:v>-8.1800000000000015E-3</c:v>
                </c:pt>
                <c:pt idx="91">
                  <c:v>-8.1612500000000001E-3</c:v>
                </c:pt>
                <c:pt idx="92">
                  <c:v>-8.1478000000000002E-3</c:v>
                </c:pt>
                <c:pt idx="93">
                  <c:v>-8.1444250000000003E-3</c:v>
                </c:pt>
                <c:pt idx="94">
                  <c:v>-8.1414750000000004E-3</c:v>
                </c:pt>
                <c:pt idx="95">
                  <c:v>-8.1324750000000001E-3</c:v>
                </c:pt>
                <c:pt idx="96">
                  <c:v>-8.1293749999999994E-3</c:v>
                </c:pt>
                <c:pt idx="97">
                  <c:v>-5.5321750000000003E-3</c:v>
                </c:pt>
                <c:pt idx="98">
                  <c:v>-6.1248000000000006E-3</c:v>
                </c:pt>
                <c:pt idx="99">
                  <c:v>-7.6259999999999991E-3</c:v>
                </c:pt>
                <c:pt idx="100">
                  <c:v>-8.1197499999999985E-3</c:v>
                </c:pt>
                <c:pt idx="101">
                  <c:v>-8.4444999999999989E-3</c:v>
                </c:pt>
                <c:pt idx="102">
                  <c:v>-9.1115499999999995E-3</c:v>
                </c:pt>
                <c:pt idx="103">
                  <c:v>-9.1141250000000007E-3</c:v>
                </c:pt>
                <c:pt idx="104">
                  <c:v>-8.9152499999999996E-3</c:v>
                </c:pt>
                <c:pt idx="105">
                  <c:v>-1.3102474999999999E-2</c:v>
                </c:pt>
                <c:pt idx="106">
                  <c:v>-1.5596975000000001E-2</c:v>
                </c:pt>
                <c:pt idx="107">
                  <c:v>-1.6591974999999998E-2</c:v>
                </c:pt>
                <c:pt idx="108">
                  <c:v>-2.0088625000000002E-2</c:v>
                </c:pt>
                <c:pt idx="109">
                  <c:v>-1.8089049999999999E-2</c:v>
                </c:pt>
                <c:pt idx="110">
                  <c:v>-2.0891224999999999E-2</c:v>
                </c:pt>
                <c:pt idx="111">
                  <c:v>-1.7089975E-2</c:v>
                </c:pt>
                <c:pt idx="112">
                  <c:v>-2.8985025000000001E-2</c:v>
                </c:pt>
                <c:pt idx="113">
                  <c:v>-3.8972975E-2</c:v>
                </c:pt>
                <c:pt idx="114">
                  <c:v>-5.2055550000000006E-2</c:v>
                </c:pt>
                <c:pt idx="115">
                  <c:v>-4.6144425000000003E-2</c:v>
                </c:pt>
                <c:pt idx="116">
                  <c:v>-6.4034625000000012E-2</c:v>
                </c:pt>
                <c:pt idx="117">
                  <c:v>-5.4023725000000002E-2</c:v>
                </c:pt>
                <c:pt idx="118">
                  <c:v>-3.6996475000000001E-2</c:v>
                </c:pt>
                <c:pt idx="119">
                  <c:v>-3.598755E-2</c:v>
                </c:pt>
                <c:pt idx="120">
                  <c:v>-3.19831E-2</c:v>
                </c:pt>
                <c:pt idx="121">
                  <c:v>-3.0969675000000002E-2</c:v>
                </c:pt>
                <c:pt idx="122">
                  <c:v>-2.445785E-2</c:v>
                </c:pt>
                <c:pt idx="123">
                  <c:v>-2.2432274999999998E-2</c:v>
                </c:pt>
                <c:pt idx="124">
                  <c:v>-1.6799425E-2</c:v>
                </c:pt>
                <c:pt idx="125">
                  <c:v>-2.8919124999999997E-2</c:v>
                </c:pt>
                <c:pt idx="126">
                  <c:v>-2.7812475E-2</c:v>
                </c:pt>
                <c:pt idx="127">
                  <c:v>-2.6889274999999997E-2</c:v>
                </c:pt>
                <c:pt idx="128">
                  <c:v>-2.927505E-2</c:v>
                </c:pt>
                <c:pt idx="129">
                  <c:v>-2.715335E-2</c:v>
                </c:pt>
                <c:pt idx="130">
                  <c:v>-2.5719249999999999E-2</c:v>
                </c:pt>
                <c:pt idx="131">
                  <c:v>-2.6716525000000001E-2</c:v>
                </c:pt>
                <c:pt idx="132">
                  <c:v>-2.1680500000000002E-2</c:v>
                </c:pt>
                <c:pt idx="133">
                  <c:v>-1.6664850000000002E-2</c:v>
                </c:pt>
                <c:pt idx="134">
                  <c:v>-1.8643299999999998E-2</c:v>
                </c:pt>
                <c:pt idx="135">
                  <c:v>-1.9210274999999999E-2</c:v>
                </c:pt>
                <c:pt idx="136">
                  <c:v>-1.2690125E-2</c:v>
                </c:pt>
                <c:pt idx="137">
                  <c:v>-1.2702725000000002E-2</c:v>
                </c:pt>
                <c:pt idx="138">
                  <c:v>-1.8823149999999997E-2</c:v>
                </c:pt>
                <c:pt idx="139">
                  <c:v>-2.1890625E-2</c:v>
                </c:pt>
                <c:pt idx="140">
                  <c:v>-1.780025E-2</c:v>
                </c:pt>
                <c:pt idx="141">
                  <c:v>-1.4030625000000001E-2</c:v>
                </c:pt>
                <c:pt idx="142">
                  <c:v>-1.2616249999999999E-2</c:v>
                </c:pt>
                <c:pt idx="143">
                  <c:v>-1.3301474999999998E-2</c:v>
                </c:pt>
                <c:pt idx="144">
                  <c:v>-1.3392599999999999E-2</c:v>
                </c:pt>
                <c:pt idx="145">
                  <c:v>-8.2370250000000002E-3</c:v>
                </c:pt>
                <c:pt idx="146">
                  <c:v>-9.8250500000000001E-3</c:v>
                </c:pt>
                <c:pt idx="147">
                  <c:v>-9.8593500000000011E-3</c:v>
                </c:pt>
                <c:pt idx="148">
                  <c:v>-6.4073999999999997E-3</c:v>
                </c:pt>
                <c:pt idx="149">
                  <c:v>-8.4393500000000017E-3</c:v>
                </c:pt>
                <c:pt idx="150">
                  <c:v>-9.8317500000000002E-3</c:v>
                </c:pt>
                <c:pt idx="151">
                  <c:v>-9.892500000000002E-3</c:v>
                </c:pt>
                <c:pt idx="152">
                  <c:v>-9.5808750000000008E-3</c:v>
                </c:pt>
                <c:pt idx="153">
                  <c:v>-1.2688774999999999E-2</c:v>
                </c:pt>
                <c:pt idx="154">
                  <c:v>-2.4809299999999999E-2</c:v>
                </c:pt>
                <c:pt idx="155">
                  <c:v>-2.9158125E-2</c:v>
                </c:pt>
                <c:pt idx="156">
                  <c:v>-1.7859875000000001E-2</c:v>
                </c:pt>
                <c:pt idx="157">
                  <c:v>-1.9065275E-2</c:v>
                </c:pt>
                <c:pt idx="158">
                  <c:v>-0.113228025</c:v>
                </c:pt>
                <c:pt idx="159">
                  <c:v>-2.02384E-2</c:v>
                </c:pt>
                <c:pt idx="160">
                  <c:v>-1.8762500000000001E-2</c:v>
                </c:pt>
                <c:pt idx="161">
                  <c:v>-1.6042150000000002E-2</c:v>
                </c:pt>
                <c:pt idx="162">
                  <c:v>-1.2231974999999999E-2</c:v>
                </c:pt>
                <c:pt idx="163">
                  <c:v>-1.4718424999999999E-2</c:v>
                </c:pt>
                <c:pt idx="164">
                  <c:v>-1.3603374999999999E-2</c:v>
                </c:pt>
                <c:pt idx="165">
                  <c:v>-1.3639425E-2</c:v>
                </c:pt>
                <c:pt idx="166">
                  <c:v>-1.439255E-2</c:v>
                </c:pt>
                <c:pt idx="167">
                  <c:v>-1.3975749999999999E-2</c:v>
                </c:pt>
                <c:pt idx="168">
                  <c:v>-1.3768975000000001E-2</c:v>
                </c:pt>
                <c:pt idx="169">
                  <c:v>-1.3180599999999999E-2</c:v>
                </c:pt>
                <c:pt idx="170">
                  <c:v>-1.16034E-2</c:v>
                </c:pt>
                <c:pt idx="171">
                  <c:v>-1.2162174999999999E-2</c:v>
                </c:pt>
                <c:pt idx="172">
                  <c:v>-1.2150525000000001E-2</c:v>
                </c:pt>
                <c:pt idx="173">
                  <c:v>-1.2650375E-2</c:v>
                </c:pt>
                <c:pt idx="174">
                  <c:v>-1.0802725000000001E-2</c:v>
                </c:pt>
                <c:pt idx="175">
                  <c:v>-8.1417499999999997E-3</c:v>
                </c:pt>
                <c:pt idx="176">
                  <c:v>-8.1051249999999995E-3</c:v>
                </c:pt>
                <c:pt idx="177">
                  <c:v>-7.5099750000000003E-3</c:v>
                </c:pt>
                <c:pt idx="178">
                  <c:v>-7.6584250000000008E-3</c:v>
                </c:pt>
                <c:pt idx="179">
                  <c:v>-7.5909999999999997E-3</c:v>
                </c:pt>
                <c:pt idx="180">
                  <c:v>-8.188875E-3</c:v>
                </c:pt>
                <c:pt idx="181">
                  <c:v>-7.5742500000000003E-3</c:v>
                </c:pt>
                <c:pt idx="182">
                  <c:v>-7.4881750000000014E-3</c:v>
                </c:pt>
                <c:pt idx="183">
                  <c:v>-7.7843749999999996E-3</c:v>
                </c:pt>
                <c:pt idx="184">
                  <c:v>-7.8052750000000004E-3</c:v>
                </c:pt>
                <c:pt idx="185">
                  <c:v>-7.5250250000000012E-3</c:v>
                </c:pt>
                <c:pt idx="186">
                  <c:v>-6.5473500000000004E-3</c:v>
                </c:pt>
                <c:pt idx="187">
                  <c:v>-5.4729249999999991E-3</c:v>
                </c:pt>
                <c:pt idx="188">
                  <c:v>-7.3038749999999996E-3</c:v>
                </c:pt>
                <c:pt idx="189">
                  <c:v>-7.4283000000000005E-3</c:v>
                </c:pt>
                <c:pt idx="190">
                  <c:v>-8.311724999999999E-3</c:v>
                </c:pt>
                <c:pt idx="191">
                  <c:v>-9.2575499999999998E-3</c:v>
                </c:pt>
                <c:pt idx="192">
                  <c:v>-1.0220875000000001E-2</c:v>
                </c:pt>
                <c:pt idx="193">
                  <c:v>-1.0639300000000001E-2</c:v>
                </c:pt>
                <c:pt idx="194">
                  <c:v>-1.206105E-2</c:v>
                </c:pt>
                <c:pt idx="195">
                  <c:v>-1.2991274999999998E-2</c:v>
                </c:pt>
                <c:pt idx="196">
                  <c:v>-1.2804075E-2</c:v>
                </c:pt>
                <c:pt idx="197">
                  <c:v>-1.3320599999999998E-2</c:v>
                </c:pt>
                <c:pt idx="198">
                  <c:v>-1.1344949999999999E-2</c:v>
                </c:pt>
                <c:pt idx="199">
                  <c:v>-1.3169749999999999E-2</c:v>
                </c:pt>
                <c:pt idx="200">
                  <c:v>-1.2402750000000001E-2</c:v>
                </c:pt>
                <c:pt idx="201">
                  <c:v>-1.1342625E-2</c:v>
                </c:pt>
                <c:pt idx="202">
                  <c:v>-1.08623E-2</c:v>
                </c:pt>
                <c:pt idx="203">
                  <c:v>-1.01818E-2</c:v>
                </c:pt>
                <c:pt idx="204">
                  <c:v>-1.1258750000000001E-2</c:v>
                </c:pt>
                <c:pt idx="205">
                  <c:v>-1.0040924999999999E-2</c:v>
                </c:pt>
                <c:pt idx="206">
                  <c:v>-1.0548675E-2</c:v>
                </c:pt>
                <c:pt idx="207">
                  <c:v>-1.10458E-2</c:v>
                </c:pt>
                <c:pt idx="208">
                  <c:v>-1.0253975E-2</c:v>
                </c:pt>
                <c:pt idx="209">
                  <c:v>-1.0591024999999999E-2</c:v>
                </c:pt>
                <c:pt idx="210">
                  <c:v>-1.0600049999999998E-2</c:v>
                </c:pt>
                <c:pt idx="211">
                  <c:v>-9.1082500000000018E-3</c:v>
                </c:pt>
                <c:pt idx="212">
                  <c:v>-8.063749999999998E-3</c:v>
                </c:pt>
                <c:pt idx="213">
                  <c:v>-8.9165249999999998E-3</c:v>
                </c:pt>
                <c:pt idx="214">
                  <c:v>-1.0624024999999999E-2</c:v>
                </c:pt>
                <c:pt idx="215">
                  <c:v>-1.0648300000000001E-2</c:v>
                </c:pt>
                <c:pt idx="216">
                  <c:v>-8.171925E-3</c:v>
                </c:pt>
                <c:pt idx="217">
                  <c:v>-5.685725E-3</c:v>
                </c:pt>
                <c:pt idx="218">
                  <c:v>-4.6903499999999994E-3</c:v>
                </c:pt>
                <c:pt idx="219">
                  <c:v>-5.411E-3</c:v>
                </c:pt>
                <c:pt idx="220">
                  <c:v>-4.6964750000000012E-3</c:v>
                </c:pt>
                <c:pt idx="221">
                  <c:v>-9.7587750000000008E-3</c:v>
                </c:pt>
                <c:pt idx="222">
                  <c:v>-1.048725E-2</c:v>
                </c:pt>
                <c:pt idx="223">
                  <c:v>-1.0515749999999999E-2</c:v>
                </c:pt>
                <c:pt idx="224">
                  <c:v>-9.2195500000000017E-3</c:v>
                </c:pt>
                <c:pt idx="225">
                  <c:v>-9.2180500000000002E-3</c:v>
                </c:pt>
                <c:pt idx="226">
                  <c:v>-1.1797999999999999E-2</c:v>
                </c:pt>
                <c:pt idx="227">
                  <c:v>-1.6803249999999999E-2</c:v>
                </c:pt>
                <c:pt idx="228">
                  <c:v>-3.0918349999999997E-2</c:v>
                </c:pt>
                <c:pt idx="229">
                  <c:v>-3.1642250000000004E-2</c:v>
                </c:pt>
                <c:pt idx="230">
                  <c:v>-3.1901099999999995E-2</c:v>
                </c:pt>
                <c:pt idx="231">
                  <c:v>-2.6867849999999999E-2</c:v>
                </c:pt>
                <c:pt idx="232">
                  <c:v>-3.0308850000000002E-2</c:v>
                </c:pt>
                <c:pt idx="233">
                  <c:v>-3.278785E-2</c:v>
                </c:pt>
                <c:pt idx="234">
                  <c:v>-3.2903849999999998E-2</c:v>
                </c:pt>
                <c:pt idx="235">
                  <c:v>-3.180935E-2</c:v>
                </c:pt>
                <c:pt idx="236">
                  <c:v>-2.5910599999999999E-2</c:v>
                </c:pt>
                <c:pt idx="237">
                  <c:v>-2.9111649999999996E-2</c:v>
                </c:pt>
                <c:pt idx="238">
                  <c:v>-2.818965E-2</c:v>
                </c:pt>
                <c:pt idx="239">
                  <c:v>-2.765215E-2</c:v>
                </c:pt>
                <c:pt idx="240">
                  <c:v>-3.1237400000000002E-2</c:v>
                </c:pt>
                <c:pt idx="241">
                  <c:v>-3.1307649999999999E-2</c:v>
                </c:pt>
                <c:pt idx="242">
                  <c:v>-2.7320924999999999E-2</c:v>
                </c:pt>
                <c:pt idx="243">
                  <c:v>-3.2299050000000003E-2</c:v>
                </c:pt>
                <c:pt idx="244">
                  <c:v>-3.1430649999999997E-2</c:v>
                </c:pt>
                <c:pt idx="245">
                  <c:v>-3.3871150000000003E-2</c:v>
                </c:pt>
                <c:pt idx="246">
                  <c:v>-3.3832899999999999E-2</c:v>
                </c:pt>
                <c:pt idx="247">
                  <c:v>-4.2488150000000002E-2</c:v>
                </c:pt>
                <c:pt idx="248">
                  <c:v>-4.1397924999999995E-2</c:v>
                </c:pt>
                <c:pt idx="249">
                  <c:v>-3.3398925000000003E-2</c:v>
                </c:pt>
                <c:pt idx="250">
                  <c:v>-3.2903425E-2</c:v>
                </c:pt>
                <c:pt idx="251">
                  <c:v>-2.2329675E-2</c:v>
                </c:pt>
                <c:pt idx="252">
                  <c:v>-2.8448424999999996E-2</c:v>
                </c:pt>
                <c:pt idx="253">
                  <c:v>-2.5467674999999999E-2</c:v>
                </c:pt>
                <c:pt idx="254">
                  <c:v>-2.0493299999999999E-2</c:v>
                </c:pt>
                <c:pt idx="255">
                  <c:v>-1.5506549999999999E-2</c:v>
                </c:pt>
                <c:pt idx="256">
                  <c:v>-1.5515799999999998E-2</c:v>
                </c:pt>
                <c:pt idx="257">
                  <c:v>-1.6519549999999997E-2</c:v>
                </c:pt>
                <c:pt idx="258">
                  <c:v>-1.862805E-2</c:v>
                </c:pt>
                <c:pt idx="259">
                  <c:v>-1.8538049999999997E-2</c:v>
                </c:pt>
                <c:pt idx="260">
                  <c:v>-1.6082550000000001E-2</c:v>
                </c:pt>
                <c:pt idx="261">
                  <c:v>-1.5711050000000001E-2</c:v>
                </c:pt>
                <c:pt idx="262">
                  <c:v>-1.4912999999999999E-2</c:v>
                </c:pt>
                <c:pt idx="263">
                  <c:v>-1.4247050000000001E-2</c:v>
                </c:pt>
                <c:pt idx="264">
                  <c:v>-9.6057999999999994E-3</c:v>
                </c:pt>
                <c:pt idx="265">
                  <c:v>-1.3791399999999999E-2</c:v>
                </c:pt>
                <c:pt idx="266">
                  <c:v>-1.3873725000000002E-2</c:v>
                </c:pt>
                <c:pt idx="267">
                  <c:v>-1.5457650000000002E-2</c:v>
                </c:pt>
                <c:pt idx="268">
                  <c:v>-1.3609899999999999E-2</c:v>
                </c:pt>
                <c:pt idx="269">
                  <c:v>-1.4654649999999998E-2</c:v>
                </c:pt>
                <c:pt idx="270">
                  <c:v>-1.6676400000000001E-2</c:v>
                </c:pt>
                <c:pt idx="271">
                  <c:v>-1.4799524999999999E-2</c:v>
                </c:pt>
                <c:pt idx="272">
                  <c:v>-1.5794525E-2</c:v>
                </c:pt>
                <c:pt idx="273">
                  <c:v>-1.2567525000000001E-2</c:v>
                </c:pt>
                <c:pt idx="274">
                  <c:v>-1.13261E-2</c:v>
                </c:pt>
                <c:pt idx="275">
                  <c:v>-1.2511100000000001E-2</c:v>
                </c:pt>
                <c:pt idx="276">
                  <c:v>-1.2546549999999998E-2</c:v>
                </c:pt>
                <c:pt idx="277">
                  <c:v>-1.3784800000000002E-2</c:v>
                </c:pt>
                <c:pt idx="278">
                  <c:v>-1.4377625E-2</c:v>
                </c:pt>
                <c:pt idx="279">
                  <c:v>-1.4451125000000002E-2</c:v>
                </c:pt>
                <c:pt idx="280">
                  <c:v>-1.2538225E-2</c:v>
                </c:pt>
                <c:pt idx="281">
                  <c:v>-1.3116975000000003E-2</c:v>
                </c:pt>
                <c:pt idx="282">
                  <c:v>-1.1325475000000002E-2</c:v>
                </c:pt>
                <c:pt idx="283">
                  <c:v>-9.6904750000000005E-3</c:v>
                </c:pt>
                <c:pt idx="284">
                  <c:v>-2.1589749999999996E-3</c:v>
                </c:pt>
                <c:pt idx="285">
                  <c:v>-7.4802499999999999E-3</c:v>
                </c:pt>
                <c:pt idx="286">
                  <c:v>-1.0505250000000001E-2</c:v>
                </c:pt>
                <c:pt idx="287">
                  <c:v>-1.0801974999999998E-2</c:v>
                </c:pt>
                <c:pt idx="288">
                  <c:v>-9.7969750000000012E-3</c:v>
                </c:pt>
                <c:pt idx="289">
                  <c:v>-9.8014750000000005E-3</c:v>
                </c:pt>
                <c:pt idx="290">
                  <c:v>-9.638724999999999E-3</c:v>
                </c:pt>
                <c:pt idx="291">
                  <c:v>-8.4479750000000017E-3</c:v>
                </c:pt>
                <c:pt idx="292">
                  <c:v>-1.0334174999999999E-2</c:v>
                </c:pt>
                <c:pt idx="293">
                  <c:v>-1.1538174999999999E-2</c:v>
                </c:pt>
                <c:pt idx="294">
                  <c:v>-9.0941749999999977E-3</c:v>
                </c:pt>
                <c:pt idx="295">
                  <c:v>-9.3029250000000018E-3</c:v>
                </c:pt>
                <c:pt idx="296">
                  <c:v>-9.5299249999999999E-3</c:v>
                </c:pt>
                <c:pt idx="297">
                  <c:v>-8.1721750000000003E-3</c:v>
                </c:pt>
                <c:pt idx="298">
                  <c:v>-8.0916750000000013E-3</c:v>
                </c:pt>
                <c:pt idx="299">
                  <c:v>-7.7879250000000002E-3</c:v>
                </c:pt>
                <c:pt idx="300">
                  <c:v>-7.8599250000000002E-3</c:v>
                </c:pt>
                <c:pt idx="301">
                  <c:v>-5.1351749999999979E-3</c:v>
                </c:pt>
                <c:pt idx="302">
                  <c:v>-2.4519249999999998E-3</c:v>
                </c:pt>
                <c:pt idx="303">
                  <c:v>-2.6726749999999994E-3</c:v>
                </c:pt>
                <c:pt idx="304">
                  <c:v>-1.3664249999999982E-3</c:v>
                </c:pt>
                <c:pt idx="305">
                  <c:v>-1.8645500000000013E-3</c:v>
                </c:pt>
                <c:pt idx="306">
                  <c:v>-1.8427999999999997E-3</c:v>
                </c:pt>
                <c:pt idx="307">
                  <c:v>-7.6383000000000006E-3</c:v>
                </c:pt>
                <c:pt idx="308">
                  <c:v>-3.2908000000000017E-3</c:v>
                </c:pt>
                <c:pt idx="309">
                  <c:v>-4.2647499999999977E-3</c:v>
                </c:pt>
                <c:pt idx="310">
                  <c:v>-1.360505E-2</c:v>
                </c:pt>
                <c:pt idx="311">
                  <c:v>-1.9332999999999999E-2</c:v>
                </c:pt>
                <c:pt idx="312">
                  <c:v>-1.554475E-2</c:v>
                </c:pt>
                <c:pt idx="313">
                  <c:v>-1.50105E-2</c:v>
                </c:pt>
                <c:pt idx="314">
                  <c:v>-1.2821250000000001E-2</c:v>
                </c:pt>
                <c:pt idx="315">
                  <c:v>-1.2963499999999999E-2</c:v>
                </c:pt>
                <c:pt idx="316">
                  <c:v>-1.3227000000000001E-2</c:v>
                </c:pt>
                <c:pt idx="317">
                  <c:v>-1.4328749999999999E-2</c:v>
                </c:pt>
                <c:pt idx="318">
                  <c:v>-2.0028749999999998E-2</c:v>
                </c:pt>
                <c:pt idx="319">
                  <c:v>-2.3019999999999999E-2</c:v>
                </c:pt>
                <c:pt idx="320">
                  <c:v>-2.1005000000000003E-2</c:v>
                </c:pt>
                <c:pt idx="321">
                  <c:v>-1.931275E-2</c:v>
                </c:pt>
                <c:pt idx="322">
                  <c:v>-2.1051999999999998E-2</c:v>
                </c:pt>
                <c:pt idx="323">
                  <c:v>-2.5610500000000001E-2</c:v>
                </c:pt>
                <c:pt idx="324">
                  <c:v>-2.3522999999999999E-2</c:v>
                </c:pt>
                <c:pt idx="325">
                  <c:v>-2.2436249999999998E-2</c:v>
                </c:pt>
                <c:pt idx="326">
                  <c:v>-2.4503000000000004E-2</c:v>
                </c:pt>
                <c:pt idx="327">
                  <c:v>-2.52965E-2</c:v>
                </c:pt>
                <c:pt idx="328">
                  <c:v>-2.3914250000000001E-2</c:v>
                </c:pt>
                <c:pt idx="329">
                  <c:v>-2.3440750000000003E-2</c:v>
                </c:pt>
                <c:pt idx="330">
                  <c:v>-2.4387499999999999E-2</c:v>
                </c:pt>
                <c:pt idx="331">
                  <c:v>-2.9230000000000003E-2</c:v>
                </c:pt>
                <c:pt idx="332">
                  <c:v>-3.3027000000000001E-2</c:v>
                </c:pt>
                <c:pt idx="333">
                  <c:v>-2.9785500000000003E-2</c:v>
                </c:pt>
                <c:pt idx="334">
                  <c:v>-2.578225E-2</c:v>
                </c:pt>
                <c:pt idx="335">
                  <c:v>-2.4187500000000001E-2</c:v>
                </c:pt>
                <c:pt idx="336">
                  <c:v>-2.9703249999999997E-2</c:v>
                </c:pt>
                <c:pt idx="337">
                  <c:v>-2.7709749999999998E-2</c:v>
                </c:pt>
                <c:pt idx="338">
                  <c:v>-2.7779250000000002E-2</c:v>
                </c:pt>
                <c:pt idx="339">
                  <c:v>-3.1727749999999999E-2</c:v>
                </c:pt>
                <c:pt idx="340">
                  <c:v>-3.0742749999999999E-2</c:v>
                </c:pt>
                <c:pt idx="341">
                  <c:v>-2.6998500000000002E-2</c:v>
                </c:pt>
                <c:pt idx="342">
                  <c:v>-2.78985E-2</c:v>
                </c:pt>
                <c:pt idx="343">
                  <c:v>-2.7893500000000002E-2</c:v>
                </c:pt>
                <c:pt idx="344">
                  <c:v>-3.0257999999999997E-2</c:v>
                </c:pt>
                <c:pt idx="345">
                  <c:v>-3.0828250000000001E-2</c:v>
                </c:pt>
                <c:pt idx="346">
                  <c:v>-3.2250500000000001E-2</c:v>
                </c:pt>
                <c:pt idx="347">
                  <c:v>-3.2198999999999998E-2</c:v>
                </c:pt>
                <c:pt idx="348">
                  <c:v>-3.3652750000000002E-2</c:v>
                </c:pt>
                <c:pt idx="349">
                  <c:v>-3.5664999999999995E-2</c:v>
                </c:pt>
                <c:pt idx="350">
                  <c:v>-3.11945E-2</c:v>
                </c:pt>
                <c:pt idx="351">
                  <c:v>-3.1941250000000004E-2</c:v>
                </c:pt>
                <c:pt idx="352">
                  <c:v>-2.7841674999999996E-2</c:v>
                </c:pt>
                <c:pt idx="353">
                  <c:v>-2.9899000000000002E-2</c:v>
                </c:pt>
                <c:pt idx="354">
                  <c:v>-3.4919624999999996E-2</c:v>
                </c:pt>
                <c:pt idx="355">
                  <c:v>-3.7923624999999996E-2</c:v>
                </c:pt>
                <c:pt idx="356">
                  <c:v>-3.4918124999999994E-2</c:v>
                </c:pt>
                <c:pt idx="357">
                  <c:v>-3.8020749999999999E-2</c:v>
                </c:pt>
                <c:pt idx="358">
                  <c:v>-3.8907999999999998E-2</c:v>
                </c:pt>
                <c:pt idx="359">
                  <c:v>-3.5906375000000004E-2</c:v>
                </c:pt>
                <c:pt idx="360">
                  <c:v>-3.3982749999999999E-2</c:v>
                </c:pt>
                <c:pt idx="361">
                  <c:v>-3.1535625000000005E-2</c:v>
                </c:pt>
                <c:pt idx="362">
                  <c:v>-3.3780125000000001E-2</c:v>
                </c:pt>
                <c:pt idx="363">
                  <c:v>-3.5177874999999997E-2</c:v>
                </c:pt>
                <c:pt idx="364">
                  <c:v>-3.6942750000000003E-2</c:v>
                </c:pt>
                <c:pt idx="365">
                  <c:v>-3.4699250000000001E-2</c:v>
                </c:pt>
                <c:pt idx="366">
                  <c:v>-3.8122625E-2</c:v>
                </c:pt>
                <c:pt idx="367">
                  <c:v>-3.9495624999999999E-2</c:v>
                </c:pt>
                <c:pt idx="368">
                  <c:v>-3.6052250000000001E-2</c:v>
                </c:pt>
                <c:pt idx="369">
                  <c:v>-3.8346750000000006E-2</c:v>
                </c:pt>
                <c:pt idx="370">
                  <c:v>-3.9666874999999997E-2</c:v>
                </c:pt>
                <c:pt idx="371">
                  <c:v>-3.8115625E-2</c:v>
                </c:pt>
                <c:pt idx="372">
                  <c:v>-3.7631624999999995E-2</c:v>
                </c:pt>
                <c:pt idx="373">
                  <c:v>-3.3603250000000001E-2</c:v>
                </c:pt>
                <c:pt idx="374">
                  <c:v>-3.3710875000000001E-2</c:v>
                </c:pt>
                <c:pt idx="375">
                  <c:v>-3.3586499999999998E-2</c:v>
                </c:pt>
                <c:pt idx="376">
                  <c:v>-3.3580374999999996E-2</c:v>
                </c:pt>
                <c:pt idx="377">
                  <c:v>-3.2675375E-2</c:v>
                </c:pt>
                <c:pt idx="378">
                  <c:v>-3.0433249999999998E-2</c:v>
                </c:pt>
                <c:pt idx="379">
                  <c:v>-2.9662999999999998E-2</c:v>
                </c:pt>
                <c:pt idx="380">
                  <c:v>-3.7164374999999993E-2</c:v>
                </c:pt>
                <c:pt idx="381">
                  <c:v>-3.56555E-2</c:v>
                </c:pt>
                <c:pt idx="382">
                  <c:v>-3.5254500000000001E-2</c:v>
                </c:pt>
                <c:pt idx="383">
                  <c:v>-3.0762500000000002E-2</c:v>
                </c:pt>
                <c:pt idx="384">
                  <c:v>-2.8778624999999999E-2</c:v>
                </c:pt>
                <c:pt idx="385">
                  <c:v>-3.3845750000000001E-2</c:v>
                </c:pt>
                <c:pt idx="386">
                  <c:v>-2.9979499999999996E-2</c:v>
                </c:pt>
                <c:pt idx="387">
                  <c:v>-3.1975000000000003E-2</c:v>
                </c:pt>
                <c:pt idx="388">
                  <c:v>-2.9970300000000002E-2</c:v>
                </c:pt>
                <c:pt idx="389">
                  <c:v>-2.9500749999999999E-2</c:v>
                </c:pt>
                <c:pt idx="390">
                  <c:v>-3.228255E-2</c:v>
                </c:pt>
                <c:pt idx="391">
                  <c:v>-2.6398049999999999E-2</c:v>
                </c:pt>
                <c:pt idx="392">
                  <c:v>-2.5870500000000005E-2</c:v>
                </c:pt>
                <c:pt idx="393">
                  <c:v>-2.7451250000000003E-2</c:v>
                </c:pt>
                <c:pt idx="394">
                  <c:v>-3.4365874999999997E-2</c:v>
                </c:pt>
                <c:pt idx="395">
                  <c:v>-1.8860124999999998E-2</c:v>
                </c:pt>
                <c:pt idx="396">
                  <c:v>-1.8751749999999998E-2</c:v>
                </c:pt>
                <c:pt idx="397">
                  <c:v>-1.9245000000000002E-2</c:v>
                </c:pt>
                <c:pt idx="398">
                  <c:v>-2.3568249999999999E-2</c:v>
                </c:pt>
                <c:pt idx="399">
                  <c:v>-2.3744874999999995E-2</c:v>
                </c:pt>
                <c:pt idx="400">
                  <c:v>-1.7634500000000004E-2</c:v>
                </c:pt>
                <c:pt idx="401">
                  <c:v>-2.2304749999999998E-2</c:v>
                </c:pt>
                <c:pt idx="402">
                  <c:v>-2.4567000000000002E-2</c:v>
                </c:pt>
                <c:pt idx="403">
                  <c:v>-2.0742E-2</c:v>
                </c:pt>
                <c:pt idx="404">
                  <c:v>-2.1991500000000001E-2</c:v>
                </c:pt>
                <c:pt idx="405">
                  <c:v>-1.6434749999999998E-2</c:v>
                </c:pt>
                <c:pt idx="406">
                  <c:v>-1.1391249999999999E-2</c:v>
                </c:pt>
                <c:pt idx="407">
                  <c:v>-1.7857625000000002E-2</c:v>
                </c:pt>
                <c:pt idx="408">
                  <c:v>-2.1011125000000002E-2</c:v>
                </c:pt>
                <c:pt idx="409">
                  <c:v>-2.4038375000000001E-2</c:v>
                </c:pt>
                <c:pt idx="410">
                  <c:v>-2.3028375E-2</c:v>
                </c:pt>
                <c:pt idx="411">
                  <c:v>-2.0864875000000001E-2</c:v>
                </c:pt>
                <c:pt idx="412">
                  <c:v>-2.3352375000000002E-2</c:v>
                </c:pt>
                <c:pt idx="413">
                  <c:v>-2.5280374999999997E-2</c:v>
                </c:pt>
                <c:pt idx="414">
                  <c:v>-2.2955874999999997E-2</c:v>
                </c:pt>
                <c:pt idx="415">
                  <c:v>-2.1168875E-2</c:v>
                </c:pt>
                <c:pt idx="416">
                  <c:v>-2.1710375000000001E-2</c:v>
                </c:pt>
                <c:pt idx="417">
                  <c:v>-1.9549124999999997E-2</c:v>
                </c:pt>
                <c:pt idx="418">
                  <c:v>-1.9034374999999999E-2</c:v>
                </c:pt>
                <c:pt idx="419">
                  <c:v>-1.8855500000000001E-2</c:v>
                </c:pt>
                <c:pt idx="420">
                  <c:v>-1.7652375000000001E-2</c:v>
                </c:pt>
                <c:pt idx="421">
                  <c:v>-1.7588875E-2</c:v>
                </c:pt>
                <c:pt idx="422">
                  <c:v>-1.7429625000000001E-2</c:v>
                </c:pt>
                <c:pt idx="423">
                  <c:v>-1.8353624999999998E-2</c:v>
                </c:pt>
                <c:pt idx="424">
                  <c:v>-1.41225E-2</c:v>
                </c:pt>
                <c:pt idx="425">
                  <c:v>-1.3840999999999999E-2</c:v>
                </c:pt>
                <c:pt idx="426">
                  <c:v>-1.2257500000000001E-2</c:v>
                </c:pt>
                <c:pt idx="427">
                  <c:v>-1.3789499999999998E-2</c:v>
                </c:pt>
                <c:pt idx="428">
                  <c:v>-1.3965499999999997E-2</c:v>
                </c:pt>
                <c:pt idx="429">
                  <c:v>-1.0439249999999999E-2</c:v>
                </c:pt>
                <c:pt idx="430">
                  <c:v>-1.0917374999999998E-2</c:v>
                </c:pt>
                <c:pt idx="431">
                  <c:v>-1.0865625000000002E-2</c:v>
                </c:pt>
                <c:pt idx="432">
                  <c:v>-1.15595E-2</c:v>
                </c:pt>
                <c:pt idx="433">
                  <c:v>-9.7849499999999971E-3</c:v>
                </c:pt>
                <c:pt idx="434">
                  <c:v>-9.6101499999999979E-3</c:v>
                </c:pt>
                <c:pt idx="435">
                  <c:v>-1.1053550000000001E-2</c:v>
                </c:pt>
                <c:pt idx="436">
                  <c:v>-1.3949774999999999E-2</c:v>
                </c:pt>
                <c:pt idx="437">
                  <c:v>-1.2037475000000001E-2</c:v>
                </c:pt>
                <c:pt idx="438">
                  <c:v>-1.6728800000000002E-2</c:v>
                </c:pt>
                <c:pt idx="439">
                  <c:v>-1.3031025E-2</c:v>
                </c:pt>
                <c:pt idx="440">
                  <c:v>-1.4920974999999998E-2</c:v>
                </c:pt>
                <c:pt idx="441">
                  <c:v>-2.0755324999999998E-2</c:v>
                </c:pt>
                <c:pt idx="442">
                  <c:v>-2.0089099999999999E-2</c:v>
                </c:pt>
                <c:pt idx="443">
                  <c:v>-1.5502949999999998E-2</c:v>
                </c:pt>
                <c:pt idx="444">
                  <c:v>-1.3918425E-2</c:v>
                </c:pt>
                <c:pt idx="445">
                  <c:v>-1.1871025E-2</c:v>
                </c:pt>
                <c:pt idx="446">
                  <c:v>-1.283755E-2</c:v>
                </c:pt>
                <c:pt idx="447">
                  <c:v>-1.38245E-2</c:v>
                </c:pt>
                <c:pt idx="448">
                  <c:v>-1.429715E-2</c:v>
                </c:pt>
                <c:pt idx="449">
                  <c:v>-1.4282050000000001E-2</c:v>
                </c:pt>
                <c:pt idx="450">
                  <c:v>-1.5226549999999997E-2</c:v>
                </c:pt>
                <c:pt idx="451">
                  <c:v>-1.4164500000000002E-2</c:v>
                </c:pt>
                <c:pt idx="452">
                  <c:v>-1.0579549999999998E-2</c:v>
                </c:pt>
                <c:pt idx="453">
                  <c:v>-7.7167499999999988E-3</c:v>
                </c:pt>
                <c:pt idx="454">
                  <c:v>-8.9143499999999997E-3</c:v>
                </c:pt>
                <c:pt idx="455">
                  <c:v>-9.5929500000000011E-3</c:v>
                </c:pt>
                <c:pt idx="456">
                  <c:v>-9.1699000000000017E-3</c:v>
                </c:pt>
                <c:pt idx="457">
                  <c:v>-9.1118500000000012E-3</c:v>
                </c:pt>
                <c:pt idx="458">
                  <c:v>-1.3687800000000002E-2</c:v>
                </c:pt>
                <c:pt idx="459">
                  <c:v>-1.4138474999999999E-2</c:v>
                </c:pt>
                <c:pt idx="460">
                  <c:v>-1.6285175000000002E-2</c:v>
                </c:pt>
                <c:pt idx="461">
                  <c:v>-1.6296425E-2</c:v>
                </c:pt>
                <c:pt idx="462">
                  <c:v>-1.47834E-2</c:v>
                </c:pt>
                <c:pt idx="463">
                  <c:v>-1.5260225000000001E-2</c:v>
                </c:pt>
                <c:pt idx="464">
                  <c:v>-1.6803225000000001E-2</c:v>
                </c:pt>
                <c:pt idx="465">
                  <c:v>-1.81767E-2</c:v>
                </c:pt>
                <c:pt idx="466">
                  <c:v>-1.5163425000000001E-2</c:v>
                </c:pt>
                <c:pt idx="467">
                  <c:v>-1.465325E-2</c:v>
                </c:pt>
                <c:pt idx="468">
                  <c:v>-1.4166500000000002E-2</c:v>
                </c:pt>
                <c:pt idx="469">
                  <c:v>-1.4209350000000001E-2</c:v>
                </c:pt>
                <c:pt idx="470">
                  <c:v>-1.2577099999999999E-2</c:v>
                </c:pt>
                <c:pt idx="471">
                  <c:v>-1.3681449999999998E-2</c:v>
                </c:pt>
                <c:pt idx="472">
                  <c:v>-1.2141800000000001E-2</c:v>
                </c:pt>
                <c:pt idx="473">
                  <c:v>-1.41542E-2</c:v>
                </c:pt>
                <c:pt idx="474">
                  <c:v>-1.4976350000000003E-2</c:v>
                </c:pt>
                <c:pt idx="475">
                  <c:v>-1.5969475E-2</c:v>
                </c:pt>
                <c:pt idx="476">
                  <c:v>-1.6680675000000002E-2</c:v>
                </c:pt>
                <c:pt idx="477">
                  <c:v>-1.7605249999999999E-2</c:v>
                </c:pt>
                <c:pt idx="478">
                  <c:v>-1.7603000000000001E-2</c:v>
                </c:pt>
                <c:pt idx="479">
                  <c:v>-1.4634574999999999E-2</c:v>
                </c:pt>
                <c:pt idx="480">
                  <c:v>-1.3632E-2</c:v>
                </c:pt>
                <c:pt idx="481">
                  <c:v>-1.5083675E-2</c:v>
                </c:pt>
                <c:pt idx="482">
                  <c:v>-1.707235E-2</c:v>
                </c:pt>
                <c:pt idx="483">
                  <c:v>-1.5073949999999999E-2</c:v>
                </c:pt>
                <c:pt idx="484">
                  <c:v>-1.4086425E-2</c:v>
                </c:pt>
                <c:pt idx="485">
                  <c:v>-1.4235825000000001E-2</c:v>
                </c:pt>
                <c:pt idx="486">
                  <c:v>-1.5515574999999998E-2</c:v>
                </c:pt>
                <c:pt idx="487">
                  <c:v>-1.6171100000000001E-2</c:v>
                </c:pt>
                <c:pt idx="488">
                  <c:v>-1.5196675E-2</c:v>
                </c:pt>
                <c:pt idx="489">
                  <c:v>-1.5983299999999999E-2</c:v>
                </c:pt>
                <c:pt idx="490">
                  <c:v>-1.5535200000000001E-2</c:v>
                </c:pt>
                <c:pt idx="491">
                  <c:v>-1.30267E-2</c:v>
                </c:pt>
                <c:pt idx="492">
                  <c:v>-1.4110349999999999E-2</c:v>
                </c:pt>
                <c:pt idx="493">
                  <c:v>-1.5087150000000001E-2</c:v>
                </c:pt>
                <c:pt idx="494">
                  <c:v>-1.3488400000000001E-2</c:v>
                </c:pt>
                <c:pt idx="495">
                  <c:v>-1.2344075000000001E-2</c:v>
                </c:pt>
                <c:pt idx="496">
                  <c:v>-1.3175599999999997E-2</c:v>
                </c:pt>
                <c:pt idx="497">
                  <c:v>-1.3866750000000002E-2</c:v>
                </c:pt>
                <c:pt idx="498">
                  <c:v>-1.6166999999999997E-2</c:v>
                </c:pt>
                <c:pt idx="499">
                  <c:v>-1.4401775E-2</c:v>
                </c:pt>
                <c:pt idx="500">
                  <c:v>-1.5664575E-2</c:v>
                </c:pt>
                <c:pt idx="501">
                  <c:v>-1.6138574999999999E-2</c:v>
                </c:pt>
                <c:pt idx="502">
                  <c:v>-1.5028550000000002E-2</c:v>
                </c:pt>
                <c:pt idx="503">
                  <c:v>-1.4492449999999999E-2</c:v>
                </c:pt>
                <c:pt idx="504">
                  <c:v>-1.4502849999999998E-2</c:v>
                </c:pt>
                <c:pt idx="505">
                  <c:v>-1.47881E-2</c:v>
                </c:pt>
                <c:pt idx="506">
                  <c:v>-1.5461724999999999E-2</c:v>
                </c:pt>
                <c:pt idx="507">
                  <c:v>-1.4745149999999999E-2</c:v>
                </c:pt>
                <c:pt idx="508">
                  <c:v>-1.441805E-2</c:v>
                </c:pt>
                <c:pt idx="509">
                  <c:v>-1.3475000000000001E-2</c:v>
                </c:pt>
                <c:pt idx="510">
                  <c:v>-1.3526050000000001E-2</c:v>
                </c:pt>
                <c:pt idx="511">
                  <c:v>-1.3907725000000003E-2</c:v>
                </c:pt>
                <c:pt idx="512">
                  <c:v>-1.3889074999999999E-2</c:v>
                </c:pt>
                <c:pt idx="513">
                  <c:v>-1.3873099999999999E-2</c:v>
                </c:pt>
                <c:pt idx="514">
                  <c:v>-1.5070849999999998E-2</c:v>
                </c:pt>
                <c:pt idx="515">
                  <c:v>-1.4056650000000002E-2</c:v>
                </c:pt>
                <c:pt idx="516">
                  <c:v>-1.2891275000000002E-2</c:v>
                </c:pt>
                <c:pt idx="517">
                  <c:v>-1.269545E-2</c:v>
                </c:pt>
                <c:pt idx="518">
                  <c:v>-9.5374250000000004E-3</c:v>
                </c:pt>
                <c:pt idx="519">
                  <c:v>-8.540250000000001E-3</c:v>
                </c:pt>
                <c:pt idx="520">
                  <c:v>-8.5013750000000003E-3</c:v>
                </c:pt>
                <c:pt idx="521">
                  <c:v>-8.8605000000000003E-3</c:v>
                </c:pt>
                <c:pt idx="522">
                  <c:v>-8.3277499999999983E-3</c:v>
                </c:pt>
                <c:pt idx="523">
                  <c:v>-5.8161250000000027E-3</c:v>
                </c:pt>
                <c:pt idx="524">
                  <c:v>-6.2930000000000009E-3</c:v>
                </c:pt>
                <c:pt idx="525">
                  <c:v>-5.7621250000000016E-3</c:v>
                </c:pt>
                <c:pt idx="526">
                  <c:v>-2.7271250000000008E-3</c:v>
                </c:pt>
                <c:pt idx="527">
                  <c:v>-2.2198750000000005E-3</c:v>
                </c:pt>
                <c:pt idx="528">
                  <c:v>-5.7186249999999989E-3</c:v>
                </c:pt>
                <c:pt idx="529">
                  <c:v>-6.7088749999999987E-3</c:v>
                </c:pt>
                <c:pt idx="530">
                  <c:v>-4.2163749999999996E-3</c:v>
                </c:pt>
                <c:pt idx="531">
                  <c:v>-2.6928750000000008E-3</c:v>
                </c:pt>
                <c:pt idx="532">
                  <c:v>-1.7056250000000021E-3</c:v>
                </c:pt>
                <c:pt idx="533">
                  <c:v>7.8637500000000105E-4</c:v>
                </c:pt>
                <c:pt idx="534">
                  <c:v>-3.1930000000000005E-3</c:v>
                </c:pt>
                <c:pt idx="535">
                  <c:v>-4.7150000000000035E-4</c:v>
                </c:pt>
                <c:pt idx="536">
                  <c:v>-7.9112499999999951E-4</c:v>
                </c:pt>
                <c:pt idx="537">
                  <c:v>2.6699999999999874E-4</c:v>
                </c:pt>
                <c:pt idx="538">
                  <c:v>-1.234750000000001E-3</c:v>
                </c:pt>
                <c:pt idx="539">
                  <c:v>-2.6727499999999993E-3</c:v>
                </c:pt>
                <c:pt idx="540">
                  <c:v>2.9250000000000256E-4</c:v>
                </c:pt>
                <c:pt idx="541">
                  <c:v>8.8025000000000013E-3</c:v>
                </c:pt>
                <c:pt idx="542">
                  <c:v>2.253750000000001E-3</c:v>
                </c:pt>
                <c:pt idx="543">
                  <c:v>2.3507499999999978E-3</c:v>
                </c:pt>
                <c:pt idx="544">
                  <c:v>-2.205249999999998E-3</c:v>
                </c:pt>
                <c:pt idx="545">
                  <c:v>4.8362499999999994E-3</c:v>
                </c:pt>
                <c:pt idx="546">
                  <c:v>3.8042500000000016E-3</c:v>
                </c:pt>
                <c:pt idx="547">
                  <c:v>5.6750000000000012E-3</c:v>
                </c:pt>
                <c:pt idx="548">
                  <c:v>8.7012499999999989E-3</c:v>
                </c:pt>
                <c:pt idx="549">
                  <c:v>1.0118999999999998E-2</c:v>
                </c:pt>
                <c:pt idx="550">
                  <c:v>3.4322500000000004E-3</c:v>
                </c:pt>
                <c:pt idx="551">
                  <c:v>-4.7150000000000035E-4</c:v>
                </c:pt>
                <c:pt idx="552">
                  <c:v>-3.8650000000000021E-3</c:v>
                </c:pt>
                <c:pt idx="553">
                  <c:v>-5.2037499999999992E-3</c:v>
                </c:pt>
                <c:pt idx="554">
                  <c:v>-5.1854999999999991E-3</c:v>
                </c:pt>
                <c:pt idx="555">
                  <c:v>-7.8091250000000001E-3</c:v>
                </c:pt>
                <c:pt idx="556">
                  <c:v>-5.3111250000000016E-3</c:v>
                </c:pt>
                <c:pt idx="557">
                  <c:v>-3.0374999999999944E-4</c:v>
                </c:pt>
                <c:pt idx="558">
                  <c:v>1.977499999999992E-4</c:v>
                </c:pt>
                <c:pt idx="559">
                  <c:v>-1.7802499999999995E-3</c:v>
                </c:pt>
                <c:pt idx="560">
                  <c:v>2.3062500000000058E-4</c:v>
                </c:pt>
                <c:pt idx="561">
                  <c:v>1.8472499999999997E-3</c:v>
                </c:pt>
                <c:pt idx="562">
                  <c:v>1.3803749999999994E-3</c:v>
                </c:pt>
                <c:pt idx="563">
                  <c:v>4.467500000000001E-4</c:v>
                </c:pt>
                <c:pt idx="564">
                  <c:v>-2.0499999999998408E-5</c:v>
                </c:pt>
                <c:pt idx="565">
                  <c:v>8.1100000000000139E-4</c:v>
                </c:pt>
                <c:pt idx="566">
                  <c:v>2.534000000000002E-3</c:v>
                </c:pt>
                <c:pt idx="567">
                  <c:v>4.3442499999999992E-3</c:v>
                </c:pt>
                <c:pt idx="568">
                  <c:v>4.0227500000000003E-3</c:v>
                </c:pt>
                <c:pt idx="569">
                  <c:v>3.5175000000000011E-3</c:v>
                </c:pt>
                <c:pt idx="570">
                  <c:v>1.9457500000000011E-3</c:v>
                </c:pt>
                <c:pt idx="571">
                  <c:v>9.6650000000000067E-4</c:v>
                </c:pt>
                <c:pt idx="572">
                  <c:v>1.4652499999999989E-3</c:v>
                </c:pt>
                <c:pt idx="573">
                  <c:v>-3.4500000000001306E-5</c:v>
                </c:pt>
                <c:pt idx="574">
                  <c:v>9.6574999999999992E-4</c:v>
                </c:pt>
                <c:pt idx="575">
                  <c:v>-1.5207499999999995E-3</c:v>
                </c:pt>
                <c:pt idx="576">
                  <c:v>1.0117499999999992E-3</c:v>
                </c:pt>
                <c:pt idx="577">
                  <c:v>1.0168750000000017E-3</c:v>
                </c:pt>
                <c:pt idx="578">
                  <c:v>-2.2669999999999986E-3</c:v>
                </c:pt>
                <c:pt idx="579">
                  <c:v>-2.4371250000000018E-3</c:v>
                </c:pt>
                <c:pt idx="580">
                  <c:v>-3.4093750000000001E-3</c:v>
                </c:pt>
                <c:pt idx="581">
                  <c:v>-3.0531249999999998E-3</c:v>
                </c:pt>
                <c:pt idx="582">
                  <c:v>-1.735875E-3</c:v>
                </c:pt>
                <c:pt idx="583">
                  <c:v>-1.6537500000000024E-4</c:v>
                </c:pt>
                <c:pt idx="584">
                  <c:v>-4.0863749999999997E-3</c:v>
                </c:pt>
                <c:pt idx="585">
                  <c:v>-6.5248749999999986E-3</c:v>
                </c:pt>
                <c:pt idx="586">
                  <c:v>-9.4731249999999989E-3</c:v>
                </c:pt>
                <c:pt idx="587">
                  <c:v>-8.331125E-3</c:v>
                </c:pt>
                <c:pt idx="588">
                  <c:v>-6.0646249999999997E-3</c:v>
                </c:pt>
                <c:pt idx="589">
                  <c:v>-1.1315624999999999E-2</c:v>
                </c:pt>
                <c:pt idx="590">
                  <c:v>-2.2203749999999984E-3</c:v>
                </c:pt>
                <c:pt idx="591">
                  <c:v>-1.2321249999999993E-3</c:v>
                </c:pt>
                <c:pt idx="592">
                  <c:v>7.7462500000000036E-4</c:v>
                </c:pt>
                <c:pt idx="593">
                  <c:v>-1.9087499999999977E-4</c:v>
                </c:pt>
                <c:pt idx="594">
                  <c:v>2.3041250000000006E-3</c:v>
                </c:pt>
                <c:pt idx="595">
                  <c:v>6.2012499999999872E-4</c:v>
                </c:pt>
                <c:pt idx="596">
                  <c:v>1.3081249999999996E-3</c:v>
                </c:pt>
                <c:pt idx="597">
                  <c:v>-6.4637500000000187E-4</c:v>
                </c:pt>
                <c:pt idx="598">
                  <c:v>-3.1081250000000024E-3</c:v>
                </c:pt>
                <c:pt idx="599">
                  <c:v>-8.5625000000001702E-5</c:v>
                </c:pt>
                <c:pt idx="600">
                  <c:v>-1.2080000000000012E-3</c:v>
                </c:pt>
                <c:pt idx="601">
                  <c:v>-1.2075000000000002E-3</c:v>
                </c:pt>
                <c:pt idx="602">
                  <c:v>5.2912499999999911E-4</c:v>
                </c:pt>
                <c:pt idx="603">
                  <c:v>-6.9000000000000062E-4</c:v>
                </c:pt>
                <c:pt idx="604">
                  <c:v>-1.1147499999999994E-3</c:v>
                </c:pt>
                <c:pt idx="605">
                  <c:v>8.7124999999998919E-5</c:v>
                </c:pt>
                <c:pt idx="606">
                  <c:v>1.5601250000000007E-3</c:v>
                </c:pt>
                <c:pt idx="607">
                  <c:v>2.6668749999999987E-3</c:v>
                </c:pt>
                <c:pt idx="608">
                  <c:v>3.0733749999999989E-3</c:v>
                </c:pt>
                <c:pt idx="609">
                  <c:v>3.0753750000000013E-3</c:v>
                </c:pt>
                <c:pt idx="610">
                  <c:v>2.315625E-3</c:v>
                </c:pt>
                <c:pt idx="611">
                  <c:v>2.1806250000000007E-3</c:v>
                </c:pt>
                <c:pt idx="612">
                  <c:v>7.2212500000000119E-4</c:v>
                </c:pt>
                <c:pt idx="613">
                  <c:v>1.2496250000000018E-3</c:v>
                </c:pt>
                <c:pt idx="614">
                  <c:v>3.3016249999999999E-3</c:v>
                </c:pt>
                <c:pt idx="615">
                  <c:v>3.0238749999999997E-3</c:v>
                </c:pt>
                <c:pt idx="616">
                  <c:v>4.3546249999999983E-3</c:v>
                </c:pt>
                <c:pt idx="617">
                  <c:v>2.8733749999999988E-3</c:v>
                </c:pt>
                <c:pt idx="618">
                  <c:v>2.5863749999999997E-3</c:v>
                </c:pt>
                <c:pt idx="619">
                  <c:v>1.4407499999999985E-3</c:v>
                </c:pt>
                <c:pt idx="620">
                  <c:v>3.6183749999999988E-3</c:v>
                </c:pt>
                <c:pt idx="621">
                  <c:v>3.4348749999999983E-3</c:v>
                </c:pt>
                <c:pt idx="622">
                  <c:v>3.4536249999999997E-3</c:v>
                </c:pt>
                <c:pt idx="623">
                  <c:v>2.3180000000000006E-3</c:v>
                </c:pt>
                <c:pt idx="624">
                  <c:v>2.8076250000000002E-3</c:v>
                </c:pt>
                <c:pt idx="625">
                  <c:v>2.0473749999999997E-3</c:v>
                </c:pt>
                <c:pt idx="626">
                  <c:v>1.0926249999999996E-3</c:v>
                </c:pt>
                <c:pt idx="627">
                  <c:v>-3.7737499999999924E-4</c:v>
                </c:pt>
                <c:pt idx="628">
                  <c:v>-1.1313749999999998E-3</c:v>
                </c:pt>
                <c:pt idx="629">
                  <c:v>-1.4112500000000239E-4</c:v>
                </c:pt>
                <c:pt idx="630">
                  <c:v>2.4481250000000015E-3</c:v>
                </c:pt>
                <c:pt idx="631">
                  <c:v>5.1412499999999993E-4</c:v>
                </c:pt>
                <c:pt idx="632">
                  <c:v>1.0843750000000014E-3</c:v>
                </c:pt>
                <c:pt idx="633">
                  <c:v>1.5462499999999865E-4</c:v>
                </c:pt>
                <c:pt idx="634">
                  <c:v>-2.7137500000000046E-4</c:v>
                </c:pt>
                <c:pt idx="635">
                  <c:v>3.3387499999999905E-4</c:v>
                </c:pt>
                <c:pt idx="636">
                  <c:v>-9.4875000000000395E-5</c:v>
                </c:pt>
                <c:pt idx="637">
                  <c:v>-9.5787499999999855E-4</c:v>
                </c:pt>
                <c:pt idx="638">
                  <c:v>-4.5787499999999995E-4</c:v>
                </c:pt>
                <c:pt idx="639">
                  <c:v>8.7124999999998919E-5</c:v>
                </c:pt>
                <c:pt idx="640">
                  <c:v>1.1387499999999874E-4</c:v>
                </c:pt>
                <c:pt idx="641">
                  <c:v>1.1501249999999999E-3</c:v>
                </c:pt>
                <c:pt idx="642">
                  <c:v>6.7762500000000049E-4</c:v>
                </c:pt>
                <c:pt idx="643">
                  <c:v>5.1975000000000046E-4</c:v>
                </c:pt>
                <c:pt idx="644">
                  <c:v>1.5454999999999998E-3</c:v>
                </c:pt>
                <c:pt idx="645">
                  <c:v>3.7281250000000001E-3</c:v>
                </c:pt>
                <c:pt idx="646">
                  <c:v>4.2443750000000008E-3</c:v>
                </c:pt>
                <c:pt idx="647">
                  <c:v>1.8788750000000008E-3</c:v>
                </c:pt>
                <c:pt idx="648">
                  <c:v>2.6266250000000001E-3</c:v>
                </c:pt>
                <c:pt idx="649">
                  <c:v>4.4608750000000004E-3</c:v>
                </c:pt>
                <c:pt idx="650">
                  <c:v>5.5073750000000001E-3</c:v>
                </c:pt>
                <c:pt idx="651">
                  <c:v>4.8388750000000003E-3</c:v>
                </c:pt>
                <c:pt idx="652">
                  <c:v>4.364874999999999E-3</c:v>
                </c:pt>
                <c:pt idx="653">
                  <c:v>5.083874999999999E-3</c:v>
                </c:pt>
                <c:pt idx="654">
                  <c:v>6.607875E-3</c:v>
                </c:pt>
                <c:pt idx="655">
                  <c:v>7.3685000000000018E-3</c:v>
                </c:pt>
                <c:pt idx="656">
                  <c:v>8.5397499999999987E-3</c:v>
                </c:pt>
                <c:pt idx="657">
                  <c:v>8.8924999999999994E-3</c:v>
                </c:pt>
                <c:pt idx="658">
                  <c:v>1.01685E-2</c:v>
                </c:pt>
                <c:pt idx="659">
                  <c:v>1.037825E-2</c:v>
                </c:pt>
                <c:pt idx="660">
                  <c:v>1.13405E-2</c:v>
                </c:pt>
                <c:pt idx="661">
                  <c:v>1.1457E-2</c:v>
                </c:pt>
                <c:pt idx="662">
                  <c:v>9.9684999999999999E-3</c:v>
                </c:pt>
                <c:pt idx="663">
                  <c:v>9.9830000000000006E-3</c:v>
                </c:pt>
                <c:pt idx="664">
                  <c:v>1.13115E-2</c:v>
                </c:pt>
                <c:pt idx="665">
                  <c:v>7.8292499999999994E-3</c:v>
                </c:pt>
                <c:pt idx="666">
                  <c:v>8.1210000000000015E-3</c:v>
                </c:pt>
                <c:pt idx="667">
                  <c:v>9.1837499999999992E-3</c:v>
                </c:pt>
                <c:pt idx="668">
                  <c:v>1.0957999999999999E-2</c:v>
                </c:pt>
                <c:pt idx="669">
                  <c:v>1.3334E-2</c:v>
                </c:pt>
                <c:pt idx="670">
                  <c:v>9.9399999999999992E-3</c:v>
                </c:pt>
                <c:pt idx="671">
                  <c:v>1.104425E-2</c:v>
                </c:pt>
                <c:pt idx="672">
                  <c:v>1.3619999999999998E-2</c:v>
                </c:pt>
                <c:pt idx="673">
                  <c:v>1.5654750000000002E-2</c:v>
                </c:pt>
                <c:pt idx="674">
                  <c:v>1.7973000000000003E-2</c:v>
                </c:pt>
                <c:pt idx="675">
                  <c:v>1.8474250000000001E-2</c:v>
                </c:pt>
                <c:pt idx="676">
                  <c:v>2.1480000000000003E-2</c:v>
                </c:pt>
                <c:pt idx="677">
                  <c:v>2.6783499999999998E-2</c:v>
                </c:pt>
                <c:pt idx="678">
                  <c:v>2.8202999999999999E-2</c:v>
                </c:pt>
                <c:pt idx="679">
                  <c:v>2.7686000000000002E-2</c:v>
                </c:pt>
                <c:pt idx="680">
                  <c:v>2.7495499999999999E-2</c:v>
                </c:pt>
                <c:pt idx="681">
                  <c:v>2.821825E-2</c:v>
                </c:pt>
                <c:pt idx="682">
                  <c:v>3.1744999999999995E-2</c:v>
                </c:pt>
                <c:pt idx="683">
                  <c:v>3.1713749999999999E-2</c:v>
                </c:pt>
                <c:pt idx="684">
                  <c:v>3.3781749999999999E-2</c:v>
                </c:pt>
                <c:pt idx="685">
                  <c:v>3.1105375000000005E-2</c:v>
                </c:pt>
                <c:pt idx="686">
                  <c:v>3.0882375E-2</c:v>
                </c:pt>
                <c:pt idx="687">
                  <c:v>3.1912125000000006E-2</c:v>
                </c:pt>
                <c:pt idx="688">
                  <c:v>3.3947875000000002E-2</c:v>
                </c:pt>
                <c:pt idx="689">
                  <c:v>3.2793625E-2</c:v>
                </c:pt>
                <c:pt idx="690">
                  <c:v>3.2069E-2</c:v>
                </c:pt>
                <c:pt idx="691">
                  <c:v>3.0619250000000001E-2</c:v>
                </c:pt>
                <c:pt idx="692">
                  <c:v>3.2638E-2</c:v>
                </c:pt>
                <c:pt idx="693">
                  <c:v>3.51355E-2</c:v>
                </c:pt>
                <c:pt idx="694">
                  <c:v>3.7613250000000001E-2</c:v>
                </c:pt>
                <c:pt idx="695">
                  <c:v>3.9085249999999995E-2</c:v>
                </c:pt>
                <c:pt idx="696">
                  <c:v>3.9357999999999997E-2</c:v>
                </c:pt>
                <c:pt idx="697">
                  <c:v>4.2818000000000002E-2</c:v>
                </c:pt>
                <c:pt idx="698">
                  <c:v>4.1456750000000001E-2</c:v>
                </c:pt>
                <c:pt idx="699">
                  <c:v>4.2443624999999999E-2</c:v>
                </c:pt>
                <c:pt idx="700">
                  <c:v>3.8931375000000004E-2</c:v>
                </c:pt>
                <c:pt idx="701">
                  <c:v>3.4925125000000001E-2</c:v>
                </c:pt>
                <c:pt idx="702">
                  <c:v>3.5628999999999994E-2</c:v>
                </c:pt>
                <c:pt idx="703">
                  <c:v>3.6962125000000005E-2</c:v>
                </c:pt>
                <c:pt idx="704">
                  <c:v>3.6470625E-2</c:v>
                </c:pt>
                <c:pt idx="705">
                  <c:v>3.4973375000000001E-2</c:v>
                </c:pt>
                <c:pt idx="706">
                  <c:v>3.5464374999999999E-2</c:v>
                </c:pt>
                <c:pt idx="707">
                  <c:v>3.3943375000000005E-2</c:v>
                </c:pt>
                <c:pt idx="708">
                  <c:v>3.0537124999999998E-2</c:v>
                </c:pt>
                <c:pt idx="709">
                  <c:v>3.2925375E-2</c:v>
                </c:pt>
                <c:pt idx="710">
                  <c:v>3.8929624999999995E-2</c:v>
                </c:pt>
                <c:pt idx="711">
                  <c:v>3.7926125000000005E-2</c:v>
                </c:pt>
                <c:pt idx="712">
                  <c:v>3.7913374999999999E-2</c:v>
                </c:pt>
                <c:pt idx="713">
                  <c:v>3.6880625E-2</c:v>
                </c:pt>
                <c:pt idx="714">
                  <c:v>3.7870375000000005E-2</c:v>
                </c:pt>
                <c:pt idx="715">
                  <c:v>3.7347874999999996E-2</c:v>
                </c:pt>
                <c:pt idx="716">
                  <c:v>3.5837874999999998E-2</c:v>
                </c:pt>
                <c:pt idx="717">
                  <c:v>3.8327624999999997E-2</c:v>
                </c:pt>
                <c:pt idx="718">
                  <c:v>3.9220625000000002E-2</c:v>
                </c:pt>
                <c:pt idx="719">
                  <c:v>4.1809375000000003E-2</c:v>
                </c:pt>
                <c:pt idx="720">
                  <c:v>4.188675E-2</c:v>
                </c:pt>
                <c:pt idx="721">
                  <c:v>4.1751625000000001E-2</c:v>
                </c:pt>
                <c:pt idx="722">
                  <c:v>4.2909375E-2</c:v>
                </c:pt>
                <c:pt idx="723">
                  <c:v>4.0690250000000004E-2</c:v>
                </c:pt>
                <c:pt idx="724">
                  <c:v>3.9684875000000001E-2</c:v>
                </c:pt>
                <c:pt idx="725">
                  <c:v>4.0181874999999999E-2</c:v>
                </c:pt>
                <c:pt idx="726">
                  <c:v>4.2180000000000002E-2</c:v>
                </c:pt>
                <c:pt idx="727">
                  <c:v>4.1285750000000003E-2</c:v>
                </c:pt>
                <c:pt idx="728">
                  <c:v>4.4658625E-2</c:v>
                </c:pt>
                <c:pt idx="729">
                  <c:v>4.5646625000000003E-2</c:v>
                </c:pt>
                <c:pt idx="730">
                  <c:v>4.6634374999999999E-2</c:v>
                </c:pt>
                <c:pt idx="731">
                  <c:v>4.2601375000000004E-2</c:v>
                </c:pt>
                <c:pt idx="732">
                  <c:v>3.8579124999999999E-2</c:v>
                </c:pt>
                <c:pt idx="733">
                  <c:v>4.0777624999999998E-2</c:v>
                </c:pt>
                <c:pt idx="734">
                  <c:v>4.0763375000000004E-2</c:v>
                </c:pt>
                <c:pt idx="735">
                  <c:v>4.3054124999999999E-2</c:v>
                </c:pt>
                <c:pt idx="736">
                  <c:v>4.0537625000000001E-2</c:v>
                </c:pt>
                <c:pt idx="737">
                  <c:v>4.3024374999999997E-2</c:v>
                </c:pt>
                <c:pt idx="738">
                  <c:v>4.4034625000000001E-2</c:v>
                </c:pt>
                <c:pt idx="739">
                  <c:v>4.5058624999999998E-2</c:v>
                </c:pt>
                <c:pt idx="740">
                  <c:v>4.4825874999999994E-2</c:v>
                </c:pt>
                <c:pt idx="741">
                  <c:v>4.4511624999999999E-2</c:v>
                </c:pt>
                <c:pt idx="742">
                  <c:v>4.6506124999999995E-2</c:v>
                </c:pt>
                <c:pt idx="743">
                  <c:v>4.5976875E-2</c:v>
                </c:pt>
                <c:pt idx="744">
                  <c:v>4.4483624999999999E-2</c:v>
                </c:pt>
                <c:pt idx="745">
                  <c:v>4.5985625000000002E-2</c:v>
                </c:pt>
                <c:pt idx="746">
                  <c:v>4.5490875E-2</c:v>
                </c:pt>
                <c:pt idx="747">
                  <c:v>4.6480874999999998E-2</c:v>
                </c:pt>
                <c:pt idx="748">
                  <c:v>4.8074374999999996E-2</c:v>
                </c:pt>
                <c:pt idx="749">
                  <c:v>4.5974124999999998E-2</c:v>
                </c:pt>
                <c:pt idx="750">
                  <c:v>5.0853750000000003E-2</c:v>
                </c:pt>
                <c:pt idx="751">
                  <c:v>4.8542000000000002E-2</c:v>
                </c:pt>
                <c:pt idx="752">
                  <c:v>4.8223250000000002E-2</c:v>
                </c:pt>
                <c:pt idx="753">
                  <c:v>4.6385250000000003E-2</c:v>
                </c:pt>
                <c:pt idx="754">
                  <c:v>4.7241499999999999E-2</c:v>
                </c:pt>
                <c:pt idx="755">
                  <c:v>4.7240249999999998E-2</c:v>
                </c:pt>
                <c:pt idx="756">
                  <c:v>4.5850000000000002E-2</c:v>
                </c:pt>
                <c:pt idx="757">
                  <c:v>4.4634500000000001E-2</c:v>
                </c:pt>
                <c:pt idx="758">
                  <c:v>4.2618999999999997E-2</c:v>
                </c:pt>
                <c:pt idx="759">
                  <c:v>4.3302999999999994E-2</c:v>
                </c:pt>
                <c:pt idx="760">
                  <c:v>4.4803750000000003E-2</c:v>
                </c:pt>
                <c:pt idx="761">
                  <c:v>3.1284000000000006E-2</c:v>
                </c:pt>
                <c:pt idx="762">
                  <c:v>4.6775749999999998E-2</c:v>
                </c:pt>
                <c:pt idx="763">
                  <c:v>4.6765000000000001E-2</c:v>
                </c:pt>
                <c:pt idx="764">
                  <c:v>4.7547499999999999E-2</c:v>
                </c:pt>
                <c:pt idx="765">
                  <c:v>4.6441250000000003E-2</c:v>
                </c:pt>
                <c:pt idx="766">
                  <c:v>4.7523749999999997E-2</c:v>
                </c:pt>
                <c:pt idx="767">
                  <c:v>4.8012249999999999E-2</c:v>
                </c:pt>
                <c:pt idx="768">
                  <c:v>4.921325E-2</c:v>
                </c:pt>
                <c:pt idx="769">
                  <c:v>4.7196500000000002E-2</c:v>
                </c:pt>
                <c:pt idx="770">
                  <c:v>4.41895E-2</c:v>
                </c:pt>
                <c:pt idx="771">
                  <c:v>3.9176749999999996E-2</c:v>
                </c:pt>
                <c:pt idx="772">
                  <c:v>3.9666E-2</c:v>
                </c:pt>
                <c:pt idx="773">
                  <c:v>4.0654250000000003E-2</c:v>
                </c:pt>
                <c:pt idx="774">
                  <c:v>2.0145499999999997E-2</c:v>
                </c:pt>
                <c:pt idx="775">
                  <c:v>1.5137000000000001E-2</c:v>
                </c:pt>
                <c:pt idx="776">
                  <c:v>2.5132499999999999E-2</c:v>
                </c:pt>
                <c:pt idx="777">
                  <c:v>2.8126999999999999E-2</c:v>
                </c:pt>
                <c:pt idx="778">
                  <c:v>3.1120500000000006E-2</c:v>
                </c:pt>
                <c:pt idx="779">
                  <c:v>3.61065E-2</c:v>
                </c:pt>
                <c:pt idx="780">
                  <c:v>3.0889499999999997E-2</c:v>
                </c:pt>
                <c:pt idx="781">
                  <c:v>3.1072750000000003E-2</c:v>
                </c:pt>
                <c:pt idx="782">
                  <c:v>3.4367000000000002E-2</c:v>
                </c:pt>
                <c:pt idx="783">
                  <c:v>3.5055000000000003E-2</c:v>
                </c:pt>
                <c:pt idx="784">
                  <c:v>3.2269249999999999E-2</c:v>
                </c:pt>
                <c:pt idx="785">
                  <c:v>3.1261499999999998E-2</c:v>
                </c:pt>
                <c:pt idx="786">
                  <c:v>3.0037250000000001E-2</c:v>
                </c:pt>
                <c:pt idx="787">
                  <c:v>3.4828750000000006E-2</c:v>
                </c:pt>
                <c:pt idx="788">
                  <c:v>3.4816E-2</c:v>
                </c:pt>
                <c:pt idx="789">
                  <c:v>2.6012500000000001E-2</c:v>
                </c:pt>
                <c:pt idx="790">
                  <c:v>2.5245999999999998E-2</c:v>
                </c:pt>
                <c:pt idx="791">
                  <c:v>2.5243499999999999E-2</c:v>
                </c:pt>
                <c:pt idx="792">
                  <c:v>2.8005499999999999E-2</c:v>
                </c:pt>
                <c:pt idx="793">
                  <c:v>2.4005250000000002E-2</c:v>
                </c:pt>
                <c:pt idx="794">
                  <c:v>2.2804750000000002E-2</c:v>
                </c:pt>
                <c:pt idx="795">
                  <c:v>2.00065E-2</c:v>
                </c:pt>
                <c:pt idx="796">
                  <c:v>1.8999250000000002E-2</c:v>
                </c:pt>
                <c:pt idx="797">
                  <c:v>1.93955E-2</c:v>
                </c:pt>
                <c:pt idx="798">
                  <c:v>2.2995749999999999E-2</c:v>
                </c:pt>
                <c:pt idx="799">
                  <c:v>2.350025E-2</c:v>
                </c:pt>
                <c:pt idx="800">
                  <c:v>1.9998500000000002E-2</c:v>
                </c:pt>
                <c:pt idx="801">
                  <c:v>1.4319499999999999E-2</c:v>
                </c:pt>
                <c:pt idx="802">
                  <c:v>1.3539750000000001E-2</c:v>
                </c:pt>
                <c:pt idx="803">
                  <c:v>1.5545249999999998E-2</c:v>
                </c:pt>
                <c:pt idx="804">
                  <c:v>1.95525E-2</c:v>
                </c:pt>
                <c:pt idx="805">
                  <c:v>1.805025E-2</c:v>
                </c:pt>
                <c:pt idx="806">
                  <c:v>1.7743499999999999E-2</c:v>
                </c:pt>
                <c:pt idx="807">
                  <c:v>1.8037999999999998E-2</c:v>
                </c:pt>
                <c:pt idx="808">
                  <c:v>1.8833249999999999E-2</c:v>
                </c:pt>
                <c:pt idx="809">
                  <c:v>1.6227249999999999E-2</c:v>
                </c:pt>
                <c:pt idx="810">
                  <c:v>1.5025499999999999E-2</c:v>
                </c:pt>
                <c:pt idx="811">
                  <c:v>1.7518000000000002E-2</c:v>
                </c:pt>
                <c:pt idx="812">
                  <c:v>1.5516250000000002E-2</c:v>
                </c:pt>
                <c:pt idx="813">
                  <c:v>1.5010500000000001E-2</c:v>
                </c:pt>
                <c:pt idx="814">
                  <c:v>1.350025E-2</c:v>
                </c:pt>
                <c:pt idx="815">
                  <c:v>1.1495749999999999E-2</c:v>
                </c:pt>
                <c:pt idx="816">
                  <c:v>1.2001E-2</c:v>
                </c:pt>
                <c:pt idx="817">
                  <c:v>1.1266750000000001E-2</c:v>
                </c:pt>
                <c:pt idx="818">
                  <c:v>1.1276999999999999E-2</c:v>
                </c:pt>
                <c:pt idx="819">
                  <c:v>1.4007749999999999E-2</c:v>
                </c:pt>
                <c:pt idx="820">
                  <c:v>1.7018499999999999E-2</c:v>
                </c:pt>
                <c:pt idx="821">
                  <c:v>1.4522750000000003E-2</c:v>
                </c:pt>
                <c:pt idx="822">
                  <c:v>1.6820249999999998E-2</c:v>
                </c:pt>
                <c:pt idx="823">
                  <c:v>1.9020749999999999E-2</c:v>
                </c:pt>
                <c:pt idx="824">
                  <c:v>2.10165E-2</c:v>
                </c:pt>
                <c:pt idx="825">
                  <c:v>2.2506000000000002E-2</c:v>
                </c:pt>
                <c:pt idx="826">
                  <c:v>2.200125E-2</c:v>
                </c:pt>
                <c:pt idx="827">
                  <c:v>2.7481249999999999E-2</c:v>
                </c:pt>
                <c:pt idx="828">
                  <c:v>2.4973749999999999E-2</c:v>
                </c:pt>
                <c:pt idx="829">
                  <c:v>2.5977750000000004E-2</c:v>
                </c:pt>
                <c:pt idx="830">
                  <c:v>2.3973250000000002E-2</c:v>
                </c:pt>
                <c:pt idx="831">
                  <c:v>2.2482499999999999E-2</c:v>
                </c:pt>
                <c:pt idx="832">
                  <c:v>2.099225E-2</c:v>
                </c:pt>
                <c:pt idx="833">
                  <c:v>1.9797249999999999E-2</c:v>
                </c:pt>
                <c:pt idx="834">
                  <c:v>2.0996249999999998E-2</c:v>
                </c:pt>
                <c:pt idx="835">
                  <c:v>2.0297249999999999E-2</c:v>
                </c:pt>
                <c:pt idx="836">
                  <c:v>1.9192000000000001E-2</c:v>
                </c:pt>
                <c:pt idx="837">
                  <c:v>1.9694999999999997E-2</c:v>
                </c:pt>
                <c:pt idx="838">
                  <c:v>1.9991250000000002E-2</c:v>
                </c:pt>
                <c:pt idx="839">
                  <c:v>2.0299999999999999E-2</c:v>
                </c:pt>
                <c:pt idx="840">
                  <c:v>2.1504750000000003E-2</c:v>
                </c:pt>
                <c:pt idx="841">
                  <c:v>2.100925E-2</c:v>
                </c:pt>
                <c:pt idx="842">
                  <c:v>2.1211750000000001E-2</c:v>
                </c:pt>
                <c:pt idx="843">
                  <c:v>2.131125E-2</c:v>
                </c:pt>
                <c:pt idx="844">
                  <c:v>2.1407499999999999E-2</c:v>
                </c:pt>
                <c:pt idx="845">
                  <c:v>2.1908499999999997E-2</c:v>
                </c:pt>
                <c:pt idx="846">
                  <c:v>2.220625E-2</c:v>
                </c:pt>
                <c:pt idx="847">
                  <c:v>2.2402999999999999E-2</c:v>
                </c:pt>
                <c:pt idx="848">
                  <c:v>2.1698750000000003E-2</c:v>
                </c:pt>
                <c:pt idx="849">
                  <c:v>2.2298999999999999E-2</c:v>
                </c:pt>
                <c:pt idx="850">
                  <c:v>1.9504250000000001E-2</c:v>
                </c:pt>
                <c:pt idx="851">
                  <c:v>1.8801749999999999E-2</c:v>
                </c:pt>
                <c:pt idx="852">
                  <c:v>1.8096499999999998E-2</c:v>
                </c:pt>
                <c:pt idx="853">
                  <c:v>1.9193999999999999E-2</c:v>
                </c:pt>
                <c:pt idx="854">
                  <c:v>1.939225E-2</c:v>
                </c:pt>
                <c:pt idx="855">
                  <c:v>1.868825E-2</c:v>
                </c:pt>
                <c:pt idx="856">
                  <c:v>1.9192000000000001E-2</c:v>
                </c:pt>
                <c:pt idx="857">
                  <c:v>1.8793250000000001E-2</c:v>
                </c:pt>
                <c:pt idx="858">
                  <c:v>1.8693500000000002E-2</c:v>
                </c:pt>
                <c:pt idx="859">
                  <c:v>1.8992000000000002E-2</c:v>
                </c:pt>
                <c:pt idx="860">
                  <c:v>1.6989499999999998E-2</c:v>
                </c:pt>
                <c:pt idx="861">
                  <c:v>1.7089499999999997E-2</c:v>
                </c:pt>
                <c:pt idx="862">
                  <c:v>1.7287E-2</c:v>
                </c:pt>
                <c:pt idx="863">
                  <c:v>1.8180749999999999E-2</c:v>
                </c:pt>
                <c:pt idx="864">
                  <c:v>1.9977999999999999E-2</c:v>
                </c:pt>
                <c:pt idx="865">
                  <c:v>2.187975E-2</c:v>
                </c:pt>
                <c:pt idx="866">
                  <c:v>2.047475E-2</c:v>
                </c:pt>
                <c:pt idx="867">
                  <c:v>1.8978249999999999E-2</c:v>
                </c:pt>
                <c:pt idx="868">
                  <c:v>1.8294749999999999E-2</c:v>
                </c:pt>
                <c:pt idx="869">
                  <c:v>1.8294749999999999E-2</c:v>
                </c:pt>
                <c:pt idx="870">
                  <c:v>1.827525E-2</c:v>
                </c:pt>
                <c:pt idx="871">
                  <c:v>1.8484250000000001E-2</c:v>
                </c:pt>
                <c:pt idx="872">
                  <c:v>2.2797500000000002E-2</c:v>
                </c:pt>
                <c:pt idx="873">
                  <c:v>2.2585750000000002E-2</c:v>
                </c:pt>
                <c:pt idx="874">
                  <c:v>2.2786750000000001E-2</c:v>
                </c:pt>
                <c:pt idx="875">
                  <c:v>2.1187000000000001E-2</c:v>
                </c:pt>
                <c:pt idx="876">
                  <c:v>2.2687249999999999E-2</c:v>
                </c:pt>
                <c:pt idx="877">
                  <c:v>2.3387749999999999E-2</c:v>
                </c:pt>
                <c:pt idx="878">
                  <c:v>2.3984499999999999E-2</c:v>
                </c:pt>
                <c:pt idx="879">
                  <c:v>2.54845E-2</c:v>
                </c:pt>
                <c:pt idx="880">
                  <c:v>2.6784000000000002E-2</c:v>
                </c:pt>
                <c:pt idx="881">
                  <c:v>2.6978250000000002E-2</c:v>
                </c:pt>
                <c:pt idx="882">
                  <c:v>2.6275E-2</c:v>
                </c:pt>
                <c:pt idx="883">
                  <c:v>2.4776749999999997E-2</c:v>
                </c:pt>
                <c:pt idx="884">
                  <c:v>2.4971375000000001E-2</c:v>
                </c:pt>
                <c:pt idx="885">
                  <c:v>2.5270124999999997E-2</c:v>
                </c:pt>
                <c:pt idx="886">
                  <c:v>2.6572374999999999E-2</c:v>
                </c:pt>
                <c:pt idx="887">
                  <c:v>2.6091500000000004E-2</c:v>
                </c:pt>
                <c:pt idx="888">
                  <c:v>2.5969875000000003E-2</c:v>
                </c:pt>
                <c:pt idx="889">
                  <c:v>2.5784125000000001E-2</c:v>
                </c:pt>
                <c:pt idx="890">
                  <c:v>2.7982124999999997E-2</c:v>
                </c:pt>
                <c:pt idx="891">
                  <c:v>2.6982875E-2</c:v>
                </c:pt>
                <c:pt idx="892">
                  <c:v>2.6974625000000002E-2</c:v>
                </c:pt>
                <c:pt idx="893">
                  <c:v>2.7776125000000002E-2</c:v>
                </c:pt>
                <c:pt idx="894">
                  <c:v>2.9976625E-2</c:v>
                </c:pt>
                <c:pt idx="895">
                  <c:v>3.0951125000000003E-2</c:v>
                </c:pt>
                <c:pt idx="896">
                  <c:v>2.9752875000000002E-2</c:v>
                </c:pt>
                <c:pt idx="897">
                  <c:v>2.7730000000000001E-2</c:v>
                </c:pt>
                <c:pt idx="898">
                  <c:v>2.7637499999999999E-2</c:v>
                </c:pt>
                <c:pt idx="899">
                  <c:v>3.7170624999999999E-2</c:v>
                </c:pt>
                <c:pt idx="900">
                  <c:v>3.3956875000000004E-2</c:v>
                </c:pt>
                <c:pt idx="901">
                  <c:v>3.6385624999999998E-2</c:v>
                </c:pt>
                <c:pt idx="902">
                  <c:v>4.1358125000000003E-2</c:v>
                </c:pt>
                <c:pt idx="903">
                  <c:v>4.6959374999999998E-2</c:v>
                </c:pt>
                <c:pt idx="904">
                  <c:v>5.4673874999999997E-2</c:v>
                </c:pt>
                <c:pt idx="905">
                  <c:v>4.4206875E-2</c:v>
                </c:pt>
                <c:pt idx="906">
                  <c:v>4.4381875000000001E-2</c:v>
                </c:pt>
                <c:pt idx="907">
                  <c:v>3.6087750000000002E-2</c:v>
                </c:pt>
                <c:pt idx="908">
                  <c:v>3.5234000000000001E-2</c:v>
                </c:pt>
                <c:pt idx="909">
                  <c:v>3.48375E-2</c:v>
                </c:pt>
                <c:pt idx="910">
                  <c:v>3.2085250000000003E-2</c:v>
                </c:pt>
                <c:pt idx="911">
                  <c:v>3.4945249999999997E-2</c:v>
                </c:pt>
                <c:pt idx="912">
                  <c:v>3.325475E-2</c:v>
                </c:pt>
                <c:pt idx="913">
                  <c:v>3.221475E-2</c:v>
                </c:pt>
                <c:pt idx="914">
                  <c:v>3.0104750000000003E-2</c:v>
                </c:pt>
                <c:pt idx="915">
                  <c:v>3.0327249999999997E-2</c:v>
                </c:pt>
                <c:pt idx="916">
                  <c:v>2.86865E-2</c:v>
                </c:pt>
                <c:pt idx="917">
                  <c:v>2.8365250000000002E-2</c:v>
                </c:pt>
                <c:pt idx="918">
                  <c:v>2.8912750000000001E-2</c:v>
                </c:pt>
                <c:pt idx="919">
                  <c:v>2.7431500000000001E-2</c:v>
                </c:pt>
                <c:pt idx="920">
                  <c:v>2.9341500000000003E-2</c:v>
                </c:pt>
                <c:pt idx="921">
                  <c:v>2.7472750000000001E-2</c:v>
                </c:pt>
                <c:pt idx="922">
                  <c:v>2.4489750000000001E-2</c:v>
                </c:pt>
                <c:pt idx="923">
                  <c:v>2.5010500000000001E-2</c:v>
                </c:pt>
                <c:pt idx="924">
                  <c:v>2.7020999999999996E-2</c:v>
                </c:pt>
                <c:pt idx="925">
                  <c:v>2.6530500000000002E-2</c:v>
                </c:pt>
                <c:pt idx="926">
                  <c:v>2.9033E-2</c:v>
                </c:pt>
                <c:pt idx="927">
                  <c:v>2.9535500000000003E-2</c:v>
                </c:pt>
                <c:pt idx="928">
                  <c:v>3.0008250000000004E-2</c:v>
                </c:pt>
                <c:pt idx="929">
                  <c:v>2.8109249999999999E-2</c:v>
                </c:pt>
                <c:pt idx="930">
                  <c:v>2.8995E-2</c:v>
                </c:pt>
                <c:pt idx="931">
                  <c:v>3.0987500000000001E-2</c:v>
                </c:pt>
                <c:pt idx="932">
                  <c:v>3.0994999999999998E-2</c:v>
                </c:pt>
                <c:pt idx="933">
                  <c:v>3.1002749999999999E-2</c:v>
                </c:pt>
                <c:pt idx="934">
                  <c:v>2.925525E-2</c:v>
                </c:pt>
                <c:pt idx="935">
                  <c:v>2.7417750000000001E-2</c:v>
                </c:pt>
                <c:pt idx="936">
                  <c:v>2.7126000000000001E-2</c:v>
                </c:pt>
                <c:pt idx="937">
                  <c:v>2.65315E-2</c:v>
                </c:pt>
                <c:pt idx="938">
                  <c:v>2.733725E-2</c:v>
                </c:pt>
                <c:pt idx="939">
                  <c:v>2.373575E-2</c:v>
                </c:pt>
                <c:pt idx="940">
                  <c:v>1.1836500000000002E-2</c:v>
                </c:pt>
                <c:pt idx="941">
                  <c:v>2.333675E-2</c:v>
                </c:pt>
                <c:pt idx="942">
                  <c:v>2.4535499999999998E-2</c:v>
                </c:pt>
                <c:pt idx="943">
                  <c:v>2.6232999999999999E-2</c:v>
                </c:pt>
                <c:pt idx="944">
                  <c:v>2.3332500000000003E-2</c:v>
                </c:pt>
                <c:pt idx="945">
                  <c:v>2.2034500000000002E-2</c:v>
                </c:pt>
                <c:pt idx="946">
                  <c:v>2.4014499999999998E-2</c:v>
                </c:pt>
                <c:pt idx="947">
                  <c:v>2.399625E-2</c:v>
                </c:pt>
                <c:pt idx="948">
                  <c:v>2.3810249999999998E-2</c:v>
                </c:pt>
                <c:pt idx="949">
                  <c:v>2.130025E-2</c:v>
                </c:pt>
                <c:pt idx="950">
                  <c:v>2.1500249999999999E-2</c:v>
                </c:pt>
                <c:pt idx="951">
                  <c:v>1.784525E-2</c:v>
                </c:pt>
                <c:pt idx="952">
                  <c:v>1.5496250000000001E-2</c:v>
                </c:pt>
                <c:pt idx="953">
                  <c:v>1.5504750000000001E-2</c:v>
                </c:pt>
                <c:pt idx="954">
                  <c:v>1.8507999999999997E-2</c:v>
                </c:pt>
                <c:pt idx="955">
                  <c:v>2.0105750000000002E-2</c:v>
                </c:pt>
                <c:pt idx="956">
                  <c:v>2.1608499999999999E-2</c:v>
                </c:pt>
                <c:pt idx="957">
                  <c:v>1.8509250000000001E-2</c:v>
                </c:pt>
                <c:pt idx="958">
                  <c:v>1.6506E-2</c:v>
                </c:pt>
                <c:pt idx="959">
                  <c:v>1.6303749999999999E-2</c:v>
                </c:pt>
                <c:pt idx="960">
                  <c:v>1.8197749999999999E-2</c:v>
                </c:pt>
                <c:pt idx="961">
                  <c:v>1.8998750000000002E-2</c:v>
                </c:pt>
                <c:pt idx="962">
                  <c:v>1.8302500000000003E-2</c:v>
                </c:pt>
                <c:pt idx="963">
                  <c:v>1.829625E-2</c:v>
                </c:pt>
                <c:pt idx="964">
                  <c:v>1.7695250000000003E-2</c:v>
                </c:pt>
                <c:pt idx="965">
                  <c:v>1.8192000000000003E-2</c:v>
                </c:pt>
                <c:pt idx="966">
                  <c:v>1.7487374999999999E-2</c:v>
                </c:pt>
                <c:pt idx="967">
                  <c:v>1.7585125E-2</c:v>
                </c:pt>
                <c:pt idx="968">
                  <c:v>1.7485125000000001E-2</c:v>
                </c:pt>
                <c:pt idx="969">
                  <c:v>1.684575E-2</c:v>
                </c:pt>
                <c:pt idx="970">
                  <c:v>1.644725E-2</c:v>
                </c:pt>
                <c:pt idx="971">
                  <c:v>1.4442750000000001E-2</c:v>
                </c:pt>
                <c:pt idx="972">
                  <c:v>1.1940249999999999E-2</c:v>
                </c:pt>
                <c:pt idx="973">
                  <c:v>9.3372500000000018E-3</c:v>
                </c:pt>
                <c:pt idx="974">
                  <c:v>1.2440375E-2</c:v>
                </c:pt>
                <c:pt idx="975">
                  <c:v>1.1817000000000001E-2</c:v>
                </c:pt>
                <c:pt idx="976">
                  <c:v>9.9461250000000001E-3</c:v>
                </c:pt>
                <c:pt idx="977">
                  <c:v>1.0437749999999999E-2</c:v>
                </c:pt>
                <c:pt idx="978">
                  <c:v>1.03435E-2</c:v>
                </c:pt>
                <c:pt idx="979">
                  <c:v>8.6374999999999993E-3</c:v>
                </c:pt>
                <c:pt idx="980">
                  <c:v>6.9392499999999984E-3</c:v>
                </c:pt>
                <c:pt idx="981">
                  <c:v>6.3317499999999997E-3</c:v>
                </c:pt>
                <c:pt idx="982">
                  <c:v>3.4492499999999992E-3</c:v>
                </c:pt>
                <c:pt idx="983">
                  <c:v>-1.0548749999999998E-3</c:v>
                </c:pt>
                <c:pt idx="984">
                  <c:v>-1.5483749999999985E-3</c:v>
                </c:pt>
                <c:pt idx="985">
                  <c:v>5.4348749999999996E-3</c:v>
                </c:pt>
                <c:pt idx="986">
                  <c:v>3.9276249999999988E-3</c:v>
                </c:pt>
                <c:pt idx="987">
                  <c:v>7.9027499999999983E-3</c:v>
                </c:pt>
                <c:pt idx="988">
                  <c:v>9.3926249999999982E-3</c:v>
                </c:pt>
                <c:pt idx="989">
                  <c:v>1.1085124999999998E-2</c:v>
                </c:pt>
                <c:pt idx="990">
                  <c:v>1.3376250000000001E-2</c:v>
                </c:pt>
                <c:pt idx="991">
                  <c:v>1.0664624999999999E-2</c:v>
                </c:pt>
                <c:pt idx="992">
                  <c:v>1.0945875000000001E-2</c:v>
                </c:pt>
                <c:pt idx="993">
                  <c:v>8.0521250000000003E-3</c:v>
                </c:pt>
                <c:pt idx="994">
                  <c:v>7.863499999999999E-3</c:v>
                </c:pt>
                <c:pt idx="995">
                  <c:v>8.8680000000000009E-3</c:v>
                </c:pt>
                <c:pt idx="996">
                  <c:v>4.3631250000000007E-3</c:v>
                </c:pt>
                <c:pt idx="997">
                  <c:v>3.8650000000000004E-3</c:v>
                </c:pt>
                <c:pt idx="998">
                  <c:v>3.1617500000000022E-3</c:v>
                </c:pt>
                <c:pt idx="999">
                  <c:v>2.5651250000000006E-3</c:v>
                </c:pt>
                <c:pt idx="1000">
                  <c:v>4.5640000000000012E-3</c:v>
                </c:pt>
                <c:pt idx="1001">
                  <c:v>5.8624999999999997E-3</c:v>
                </c:pt>
                <c:pt idx="1002">
                  <c:v>8.557625000000001E-3</c:v>
                </c:pt>
                <c:pt idx="1003">
                  <c:v>8.0536250000000018E-3</c:v>
                </c:pt>
                <c:pt idx="1004">
                  <c:v>9.6539999999999994E-3</c:v>
                </c:pt>
                <c:pt idx="1005">
                  <c:v>1.0646875E-2</c:v>
                </c:pt>
                <c:pt idx="1006">
                  <c:v>9.9302499999999998E-3</c:v>
                </c:pt>
                <c:pt idx="1007">
                  <c:v>1.1319625E-2</c:v>
                </c:pt>
                <c:pt idx="1008">
                  <c:v>5.8227499999999989E-3</c:v>
                </c:pt>
                <c:pt idx="1009">
                  <c:v>1.8222499999999997E-3</c:v>
                </c:pt>
                <c:pt idx="1010">
                  <c:v>8.1649999999999778E-4</c:v>
                </c:pt>
                <c:pt idx="1011">
                  <c:v>3.5120000000000004E-3</c:v>
                </c:pt>
                <c:pt idx="1012">
                  <c:v>5.6066250000000014E-3</c:v>
                </c:pt>
                <c:pt idx="1013">
                  <c:v>3.5024999999999991E-3</c:v>
                </c:pt>
                <c:pt idx="1014">
                  <c:v>3.7912499999999995E-3</c:v>
                </c:pt>
                <c:pt idx="1015">
                  <c:v>3.7024999999999992E-3</c:v>
                </c:pt>
                <c:pt idx="1016">
                  <c:v>2.0904999999999986E-3</c:v>
                </c:pt>
                <c:pt idx="1017">
                  <c:v>1.7978750000000019E-3</c:v>
                </c:pt>
                <c:pt idx="1018">
                  <c:v>5.2619999999999993E-3</c:v>
                </c:pt>
                <c:pt idx="1019">
                  <c:v>6.6601250000000011E-3</c:v>
                </c:pt>
                <c:pt idx="1020">
                  <c:v>6.1915000000000008E-3</c:v>
                </c:pt>
                <c:pt idx="1021">
                  <c:v>4.5846250000000002E-3</c:v>
                </c:pt>
                <c:pt idx="1022">
                  <c:v>5.4612500000000008E-3</c:v>
                </c:pt>
                <c:pt idx="1023">
                  <c:v>6.6596250000000015E-3</c:v>
                </c:pt>
                <c:pt idx="1024">
                  <c:v>7.7796250000000001E-3</c:v>
                </c:pt>
                <c:pt idx="1025">
                  <c:v>9.3016249999999991E-3</c:v>
                </c:pt>
                <c:pt idx="1026">
                  <c:v>8.7721250000000004E-3</c:v>
                </c:pt>
                <c:pt idx="1027">
                  <c:v>1.3279624999999998E-2</c:v>
                </c:pt>
                <c:pt idx="1028">
                  <c:v>1.4226625000000001E-2</c:v>
                </c:pt>
                <c:pt idx="1029">
                  <c:v>1.5150250000000001E-2</c:v>
                </c:pt>
                <c:pt idx="1030">
                  <c:v>1.5554875000000001E-2</c:v>
                </c:pt>
                <c:pt idx="1031">
                  <c:v>1.3975874999999999E-2</c:v>
                </c:pt>
                <c:pt idx="1032">
                  <c:v>9.824625E-3</c:v>
                </c:pt>
                <c:pt idx="1033">
                  <c:v>1.0623624999999998E-2</c:v>
                </c:pt>
                <c:pt idx="1034">
                  <c:v>9.7949999999999982E-3</c:v>
                </c:pt>
                <c:pt idx="1035">
                  <c:v>6.1549999999999981E-3</c:v>
                </c:pt>
                <c:pt idx="1036">
                  <c:v>-2.4975000000000024E-4</c:v>
                </c:pt>
                <c:pt idx="1037">
                  <c:v>9.7339999999999996E-3</c:v>
                </c:pt>
                <c:pt idx="1038">
                  <c:v>1.0224E-2</c:v>
                </c:pt>
                <c:pt idx="1039">
                  <c:v>1.0692875000000001E-2</c:v>
                </c:pt>
                <c:pt idx="1040">
                  <c:v>8.6843749999999994E-3</c:v>
                </c:pt>
                <c:pt idx="1041">
                  <c:v>6.6653750000000003E-3</c:v>
                </c:pt>
                <c:pt idx="1042">
                  <c:v>1.6652500000000003E-3</c:v>
                </c:pt>
                <c:pt idx="1043">
                  <c:v>-2.3542499999999991E-3</c:v>
                </c:pt>
                <c:pt idx="1044">
                  <c:v>-5.5512500000000104E-4</c:v>
                </c:pt>
                <c:pt idx="1045">
                  <c:v>-2.8561250000000002E-3</c:v>
                </c:pt>
                <c:pt idx="1046">
                  <c:v>-1.6500000000000057E-4</c:v>
                </c:pt>
                <c:pt idx="1047">
                  <c:v>1.7256249999999995E-3</c:v>
                </c:pt>
                <c:pt idx="1048">
                  <c:v>-3.966874999999999E-3</c:v>
                </c:pt>
                <c:pt idx="1049">
                  <c:v>-6.8621250000000002E-3</c:v>
                </c:pt>
                <c:pt idx="1050">
                  <c:v>-5.3754999999999992E-3</c:v>
                </c:pt>
                <c:pt idx="1051">
                  <c:v>-9.3804999999999999E-3</c:v>
                </c:pt>
                <c:pt idx="1052">
                  <c:v>-7.8860000000000006E-3</c:v>
                </c:pt>
                <c:pt idx="1053">
                  <c:v>-6.388249999999999E-3</c:v>
                </c:pt>
                <c:pt idx="1054">
                  <c:v>-3.3849999999999996E-3</c:v>
                </c:pt>
                <c:pt idx="1055">
                  <c:v>-3.3981249999999988E-3</c:v>
                </c:pt>
                <c:pt idx="1056">
                  <c:v>-3.9905000000000001E-3</c:v>
                </c:pt>
                <c:pt idx="1057">
                  <c:v>-9.0699999999999928E-4</c:v>
                </c:pt>
                <c:pt idx="1058">
                  <c:v>-2.5092500000000002E-3</c:v>
                </c:pt>
                <c:pt idx="1059">
                  <c:v>-4.9109999999999987E-3</c:v>
                </c:pt>
                <c:pt idx="1060">
                  <c:v>-4.9060000000000006E-3</c:v>
                </c:pt>
                <c:pt idx="1061">
                  <c:v>-3.4153749999999974E-3</c:v>
                </c:pt>
                <c:pt idx="1062">
                  <c:v>-4.0124999999999996E-3</c:v>
                </c:pt>
                <c:pt idx="1063">
                  <c:v>-3.223124999999999E-3</c:v>
                </c:pt>
                <c:pt idx="1064">
                  <c:v>-3.1097499999999997E-3</c:v>
                </c:pt>
                <c:pt idx="1065">
                  <c:v>-4.6127499999999997E-3</c:v>
                </c:pt>
                <c:pt idx="1066">
                  <c:v>-7.9196249999999996E-3</c:v>
                </c:pt>
                <c:pt idx="1067">
                  <c:v>-7.4116250000000007E-3</c:v>
                </c:pt>
                <c:pt idx="1068">
                  <c:v>-6.4122500000000004E-3</c:v>
                </c:pt>
                <c:pt idx="1069">
                  <c:v>-8.6136249999999998E-3</c:v>
                </c:pt>
                <c:pt idx="1070">
                  <c:v>-9.415999999999999E-3</c:v>
                </c:pt>
                <c:pt idx="1071">
                  <c:v>-1.0406E-2</c:v>
                </c:pt>
                <c:pt idx="1072">
                  <c:v>-9.3566250000000004E-3</c:v>
                </c:pt>
                <c:pt idx="1073">
                  <c:v>-7.530374999999998E-3</c:v>
                </c:pt>
                <c:pt idx="1074">
                  <c:v>-9.21225E-3</c:v>
                </c:pt>
                <c:pt idx="1075">
                  <c:v>-1.3270500000000001E-2</c:v>
                </c:pt>
                <c:pt idx="1076">
                  <c:v>-1.3499749999999998E-2</c:v>
                </c:pt>
                <c:pt idx="1077">
                  <c:v>-1.5733375000000001E-2</c:v>
                </c:pt>
                <c:pt idx="1078">
                  <c:v>-1.3208375000000001E-2</c:v>
                </c:pt>
                <c:pt idx="1079">
                  <c:v>-1.1399124999999998E-2</c:v>
                </c:pt>
                <c:pt idx="1080">
                  <c:v>-9.1902500000000005E-3</c:v>
                </c:pt>
                <c:pt idx="1081">
                  <c:v>-8.3790000000000028E-3</c:v>
                </c:pt>
                <c:pt idx="1082">
                  <c:v>-7.7708750000000009E-3</c:v>
                </c:pt>
                <c:pt idx="1083">
                  <c:v>-9.2691249999999996E-3</c:v>
                </c:pt>
                <c:pt idx="1084">
                  <c:v>-6.1672500000000017E-3</c:v>
                </c:pt>
                <c:pt idx="1085">
                  <c:v>-6.164750000000001E-3</c:v>
                </c:pt>
                <c:pt idx="1086">
                  <c:v>-2.6666250000000019E-3</c:v>
                </c:pt>
                <c:pt idx="1087">
                  <c:v>-2.1628749999999999E-3</c:v>
                </c:pt>
                <c:pt idx="1088">
                  <c:v>-1.1638750000000015E-3</c:v>
                </c:pt>
                <c:pt idx="1089">
                  <c:v>-2.3628749999999995E-3</c:v>
                </c:pt>
                <c:pt idx="1090">
                  <c:v>-1.6537500000000024E-4</c:v>
                </c:pt>
                <c:pt idx="1091">
                  <c:v>-6.1659999999999996E-3</c:v>
                </c:pt>
                <c:pt idx="1092">
                  <c:v>-7.5678750000000008E-3</c:v>
                </c:pt>
                <c:pt idx="1093">
                  <c:v>-5.6622500000000006E-3</c:v>
                </c:pt>
                <c:pt idx="1094">
                  <c:v>-2.9641249999999984E-3</c:v>
                </c:pt>
                <c:pt idx="1095">
                  <c:v>-6.6666250000000015E-3</c:v>
                </c:pt>
                <c:pt idx="1096">
                  <c:v>-6.6660000000000001E-3</c:v>
                </c:pt>
                <c:pt idx="1097">
                  <c:v>-4.6666250000000015E-3</c:v>
                </c:pt>
                <c:pt idx="1098">
                  <c:v>-3.1735000000000014E-3</c:v>
                </c:pt>
                <c:pt idx="1099">
                  <c:v>3.2025000000000147E-4</c:v>
                </c:pt>
                <c:pt idx="1100">
                  <c:v>1.8252499999999998E-3</c:v>
                </c:pt>
                <c:pt idx="1101">
                  <c:v>8.2587499999999924E-4</c:v>
                </c:pt>
                <c:pt idx="1102">
                  <c:v>2.823999999999998E-3</c:v>
                </c:pt>
                <c:pt idx="1103">
                  <c:v>5.3182500000000001E-3</c:v>
                </c:pt>
                <c:pt idx="1104">
                  <c:v>5.6188749999999997E-3</c:v>
                </c:pt>
                <c:pt idx="1105">
                  <c:v>8.8176250000000008E-3</c:v>
                </c:pt>
                <c:pt idx="1106">
                  <c:v>4.3161249999999996E-3</c:v>
                </c:pt>
                <c:pt idx="1107">
                  <c:v>5.321625E-3</c:v>
                </c:pt>
                <c:pt idx="1108">
                  <c:v>4.8158749999999998E-3</c:v>
                </c:pt>
                <c:pt idx="1109">
                  <c:v>4.3196249999999988E-3</c:v>
                </c:pt>
                <c:pt idx="1110">
                  <c:v>4.3146250000000008E-3</c:v>
                </c:pt>
                <c:pt idx="1111">
                  <c:v>4.7499999999999999E-3</c:v>
                </c:pt>
                <c:pt idx="1112">
                  <c:v>4.2500000000000003E-3</c:v>
                </c:pt>
                <c:pt idx="1113">
                  <c:v>7.3215000000000008E-3</c:v>
                </c:pt>
                <c:pt idx="1114">
                  <c:v>5.8218749999999998E-3</c:v>
                </c:pt>
                <c:pt idx="1115">
                  <c:v>7.3196249999999989E-3</c:v>
                </c:pt>
                <c:pt idx="1116">
                  <c:v>1.03415E-2</c:v>
                </c:pt>
                <c:pt idx="1117">
                  <c:v>1.0816625000000002E-2</c:v>
                </c:pt>
                <c:pt idx="1118">
                  <c:v>1.0813375E-2</c:v>
                </c:pt>
                <c:pt idx="1119">
                  <c:v>1.1820875000000002E-2</c:v>
                </c:pt>
                <c:pt idx="1120">
                  <c:v>1.1294999999999999E-2</c:v>
                </c:pt>
                <c:pt idx="1121">
                  <c:v>9.8362500000000012E-3</c:v>
                </c:pt>
                <c:pt idx="1122">
                  <c:v>9.8436249999999999E-3</c:v>
                </c:pt>
                <c:pt idx="1123">
                  <c:v>1.2618125000000001E-2</c:v>
                </c:pt>
                <c:pt idx="1124">
                  <c:v>1.3060374999999999E-2</c:v>
                </c:pt>
                <c:pt idx="1125">
                  <c:v>1.0582999999999999E-2</c:v>
                </c:pt>
                <c:pt idx="1126">
                  <c:v>1.392175E-2</c:v>
                </c:pt>
                <c:pt idx="1127">
                  <c:v>1.2706124999999999E-2</c:v>
                </c:pt>
                <c:pt idx="1128">
                  <c:v>1.3763875000000002E-2</c:v>
                </c:pt>
                <c:pt idx="1129">
                  <c:v>1.3898375000000001E-2</c:v>
                </c:pt>
                <c:pt idx="1130">
                  <c:v>1.3467000000000002E-2</c:v>
                </c:pt>
                <c:pt idx="1131">
                  <c:v>1.4531875000000003E-2</c:v>
                </c:pt>
                <c:pt idx="1132">
                  <c:v>1.5627250000000002E-2</c:v>
                </c:pt>
                <c:pt idx="1133">
                  <c:v>1.5664625000000001E-2</c:v>
                </c:pt>
                <c:pt idx="1134">
                  <c:v>1.4134125000000001E-2</c:v>
                </c:pt>
                <c:pt idx="1135">
                  <c:v>1.4404624999999999E-2</c:v>
                </c:pt>
                <c:pt idx="1136">
                  <c:v>1.6296749999999999E-2</c:v>
                </c:pt>
                <c:pt idx="1137">
                  <c:v>1.5525374999999999E-2</c:v>
                </c:pt>
                <c:pt idx="1138">
                  <c:v>1.4826999999999998E-2</c:v>
                </c:pt>
                <c:pt idx="1139">
                  <c:v>1.5213875000000002E-2</c:v>
                </c:pt>
                <c:pt idx="1140">
                  <c:v>1.6256E-2</c:v>
                </c:pt>
                <c:pt idx="1141">
                  <c:v>1.6361000000000001E-2</c:v>
                </c:pt>
                <c:pt idx="1142">
                  <c:v>1.753625E-2</c:v>
                </c:pt>
                <c:pt idx="1143">
                  <c:v>1.7378250000000001E-2</c:v>
                </c:pt>
                <c:pt idx="1144">
                  <c:v>1.5809249999999997E-2</c:v>
                </c:pt>
                <c:pt idx="1145">
                  <c:v>1.3331125000000001E-2</c:v>
                </c:pt>
                <c:pt idx="1146">
                  <c:v>1.4551999999999999E-2</c:v>
                </c:pt>
                <c:pt idx="1147">
                  <c:v>1.4589249999999998E-2</c:v>
                </c:pt>
                <c:pt idx="1148">
                  <c:v>1.6611000000000001E-2</c:v>
                </c:pt>
                <c:pt idx="1149">
                  <c:v>1.6631750000000001E-2</c:v>
                </c:pt>
                <c:pt idx="1150">
                  <c:v>1.9332249999999999E-2</c:v>
                </c:pt>
                <c:pt idx="1151">
                  <c:v>1.962125E-2</c:v>
                </c:pt>
                <c:pt idx="1152">
                  <c:v>2.2335750000000001E-2</c:v>
                </c:pt>
                <c:pt idx="1153">
                  <c:v>2.1950999999999998E-2</c:v>
                </c:pt>
                <c:pt idx="1154">
                  <c:v>1.8638749999999999E-2</c:v>
                </c:pt>
                <c:pt idx="1155">
                  <c:v>2.0641250000000003E-2</c:v>
                </c:pt>
                <c:pt idx="1156">
                  <c:v>2.216425E-2</c:v>
                </c:pt>
                <c:pt idx="1157">
                  <c:v>2.3989125E-2</c:v>
                </c:pt>
                <c:pt idx="1158">
                  <c:v>2.6815750000000003E-2</c:v>
                </c:pt>
                <c:pt idx="1159">
                  <c:v>2.5916000000000002E-2</c:v>
                </c:pt>
                <c:pt idx="1160">
                  <c:v>2.7201999999999997E-2</c:v>
                </c:pt>
                <c:pt idx="1161">
                  <c:v>2.8204750000000001E-2</c:v>
                </c:pt>
                <c:pt idx="1162">
                  <c:v>2.3411500000000002E-2</c:v>
                </c:pt>
                <c:pt idx="1163">
                  <c:v>2.5205250000000002E-2</c:v>
                </c:pt>
                <c:pt idx="1164">
                  <c:v>2.5707749999999998E-2</c:v>
                </c:pt>
                <c:pt idx="1165">
                  <c:v>2.7411500000000002E-2</c:v>
                </c:pt>
                <c:pt idx="1166">
                  <c:v>2.6509000000000005E-2</c:v>
                </c:pt>
                <c:pt idx="1167">
                  <c:v>2.501275E-2</c:v>
                </c:pt>
                <c:pt idx="1168">
                  <c:v>2.5024500000000002E-2</c:v>
                </c:pt>
                <c:pt idx="1169">
                  <c:v>2.5728250000000001E-2</c:v>
                </c:pt>
                <c:pt idx="1170">
                  <c:v>2.7716250000000001E-2</c:v>
                </c:pt>
                <c:pt idx="1171">
                  <c:v>2.5911500000000001E-2</c:v>
                </c:pt>
                <c:pt idx="1172">
                  <c:v>2.9362249999999999E-2</c:v>
                </c:pt>
                <c:pt idx="1173">
                  <c:v>3.3222000000000002E-2</c:v>
                </c:pt>
                <c:pt idx="1174">
                  <c:v>3.301225E-2</c:v>
                </c:pt>
                <c:pt idx="1175">
                  <c:v>3.5716000000000005E-2</c:v>
                </c:pt>
                <c:pt idx="1176">
                  <c:v>3.5515249999999998E-2</c:v>
                </c:pt>
                <c:pt idx="1177">
                  <c:v>3.5704E-2</c:v>
                </c:pt>
                <c:pt idx="1178">
                  <c:v>3.2721500000000001E-2</c:v>
                </c:pt>
                <c:pt idx="1179">
                  <c:v>3.2718999999999998E-2</c:v>
                </c:pt>
                <c:pt idx="1180">
                  <c:v>3.1724000000000002E-2</c:v>
                </c:pt>
                <c:pt idx="1181">
                  <c:v>3.3245249999999997E-2</c:v>
                </c:pt>
                <c:pt idx="1182">
                  <c:v>3.7069999999999999E-2</c:v>
                </c:pt>
                <c:pt idx="1183">
                  <c:v>3.5793999999999999E-2</c:v>
                </c:pt>
                <c:pt idx="1184">
                  <c:v>3.4807999999999999E-2</c:v>
                </c:pt>
                <c:pt idx="1185">
                  <c:v>3.4322499999999999E-2</c:v>
                </c:pt>
                <c:pt idx="1186">
                  <c:v>3.2830499999999999E-2</c:v>
                </c:pt>
                <c:pt idx="1187">
                  <c:v>3.184E-2</c:v>
                </c:pt>
                <c:pt idx="1188">
                  <c:v>3.2647500000000003E-2</c:v>
                </c:pt>
                <c:pt idx="1189">
                  <c:v>3.4657500000000001E-2</c:v>
                </c:pt>
                <c:pt idx="1190">
                  <c:v>3.4555499999999996E-2</c:v>
                </c:pt>
                <c:pt idx="1191">
                  <c:v>3.5756499999999997E-2</c:v>
                </c:pt>
                <c:pt idx="1192">
                  <c:v>3.7363500000000001E-2</c:v>
                </c:pt>
                <c:pt idx="1193">
                  <c:v>3.8369250000000001E-2</c:v>
                </c:pt>
                <c:pt idx="1194">
                  <c:v>4.1377499999999998E-2</c:v>
                </c:pt>
                <c:pt idx="1195">
                  <c:v>4.1378999999999999E-2</c:v>
                </c:pt>
                <c:pt idx="1196">
                  <c:v>4.0888250000000001E-2</c:v>
                </c:pt>
                <c:pt idx="1197">
                  <c:v>4.4686250000000004E-2</c:v>
                </c:pt>
                <c:pt idx="1198">
                  <c:v>4.5390749999999994E-2</c:v>
                </c:pt>
                <c:pt idx="1199">
                  <c:v>4.5905000000000001E-2</c:v>
                </c:pt>
                <c:pt idx="1200">
                  <c:v>4.6810500000000005E-2</c:v>
                </c:pt>
                <c:pt idx="1201">
                  <c:v>4.3921500000000002E-2</c:v>
                </c:pt>
                <c:pt idx="1202">
                  <c:v>4.0916500000000001E-2</c:v>
                </c:pt>
                <c:pt idx="1203">
                  <c:v>4.0211749999999997E-2</c:v>
                </c:pt>
                <c:pt idx="1204">
                  <c:v>4.1219249999999999E-2</c:v>
                </c:pt>
                <c:pt idx="1205">
                  <c:v>4.2117750000000002E-2</c:v>
                </c:pt>
                <c:pt idx="1206">
                  <c:v>4.1719249999999999E-2</c:v>
                </c:pt>
                <c:pt idx="1207">
                  <c:v>4.092225E-2</c:v>
                </c:pt>
                <c:pt idx="1208">
                  <c:v>4.057475E-2</c:v>
                </c:pt>
                <c:pt idx="1209">
                  <c:v>4.1946000000000004E-2</c:v>
                </c:pt>
                <c:pt idx="1210">
                  <c:v>4.2456000000000001E-2</c:v>
                </c:pt>
                <c:pt idx="1211">
                  <c:v>4.2962750000000001E-2</c:v>
                </c:pt>
                <c:pt idx="1212">
                  <c:v>4.1980250000000004E-2</c:v>
                </c:pt>
                <c:pt idx="1213">
                  <c:v>4.0481250000000003E-2</c:v>
                </c:pt>
                <c:pt idx="1214">
                  <c:v>3.8788249999999996E-2</c:v>
                </c:pt>
                <c:pt idx="1215">
                  <c:v>4.049875E-2</c:v>
                </c:pt>
                <c:pt idx="1216">
                  <c:v>3.8811249999999999E-2</c:v>
                </c:pt>
                <c:pt idx="1217">
                  <c:v>3.8631249999999999E-2</c:v>
                </c:pt>
                <c:pt idx="1218">
                  <c:v>3.8065250000000002E-2</c:v>
                </c:pt>
                <c:pt idx="1219">
                  <c:v>3.9592499999999996E-2</c:v>
                </c:pt>
                <c:pt idx="1220">
                  <c:v>3.8817749999999998E-2</c:v>
                </c:pt>
                <c:pt idx="1221">
                  <c:v>3.74525E-2</c:v>
                </c:pt>
                <c:pt idx="1222">
                  <c:v>3.4678999999999995E-2</c:v>
                </c:pt>
                <c:pt idx="1223">
                  <c:v>3.5191500000000001E-2</c:v>
                </c:pt>
                <c:pt idx="1224">
                  <c:v>3.4618000000000003E-2</c:v>
                </c:pt>
                <c:pt idx="1225">
                  <c:v>3.5712750000000001E-2</c:v>
                </c:pt>
                <c:pt idx="1226">
                  <c:v>3.42265E-2</c:v>
                </c:pt>
                <c:pt idx="1227">
                  <c:v>3.3212749999999999E-2</c:v>
                </c:pt>
                <c:pt idx="1228">
                  <c:v>3.262425E-2</c:v>
                </c:pt>
                <c:pt idx="1229">
                  <c:v>3.2237500000000002E-2</c:v>
                </c:pt>
                <c:pt idx="1230">
                  <c:v>3.1659E-2</c:v>
                </c:pt>
                <c:pt idx="1231">
                  <c:v>3.3138500000000001E-2</c:v>
                </c:pt>
                <c:pt idx="1232">
                  <c:v>3.243625E-2</c:v>
                </c:pt>
                <c:pt idx="1233">
                  <c:v>3.3356499999999997E-2</c:v>
                </c:pt>
                <c:pt idx="1234">
                  <c:v>3.2774874999999995E-2</c:v>
                </c:pt>
                <c:pt idx="1235">
                  <c:v>3.3891375000000001E-2</c:v>
                </c:pt>
                <c:pt idx="1236">
                  <c:v>3.3617250000000001E-2</c:v>
                </c:pt>
                <c:pt idx="1237">
                  <c:v>3.2332E-2</c:v>
                </c:pt>
                <c:pt idx="1238">
                  <c:v>3.1954500000000004E-2</c:v>
                </c:pt>
                <c:pt idx="1239">
                  <c:v>3.3277750000000002E-2</c:v>
                </c:pt>
                <c:pt idx="1240">
                  <c:v>3.35115E-2</c:v>
                </c:pt>
                <c:pt idx="1241">
                  <c:v>3.3416499999999995E-2</c:v>
                </c:pt>
                <c:pt idx="1242">
                  <c:v>3.3956E-2</c:v>
                </c:pt>
                <c:pt idx="1243">
                  <c:v>3.4055750000000003E-2</c:v>
                </c:pt>
                <c:pt idx="1244">
                  <c:v>3.4557125000000001E-2</c:v>
                </c:pt>
                <c:pt idx="1245">
                  <c:v>3.4562250000000003E-2</c:v>
                </c:pt>
                <c:pt idx="1246">
                  <c:v>3.6179124999999999E-2</c:v>
                </c:pt>
                <c:pt idx="1247">
                  <c:v>3.7990125E-2</c:v>
                </c:pt>
                <c:pt idx="1248">
                  <c:v>3.9021125000000004E-2</c:v>
                </c:pt>
                <c:pt idx="1249">
                  <c:v>3.6671500000000003E-2</c:v>
                </c:pt>
                <c:pt idx="1250">
                  <c:v>3.6628249999999994E-2</c:v>
                </c:pt>
                <c:pt idx="1251">
                  <c:v>3.7668E-2</c:v>
                </c:pt>
                <c:pt idx="1252">
                  <c:v>3.6105499999999999E-2</c:v>
                </c:pt>
                <c:pt idx="1253">
                  <c:v>3.5762999999999996E-2</c:v>
                </c:pt>
                <c:pt idx="1254">
                  <c:v>3.5455250000000001E-2</c:v>
                </c:pt>
                <c:pt idx="1255">
                  <c:v>3.6197750000000001E-2</c:v>
                </c:pt>
                <c:pt idx="1256">
                  <c:v>3.9757125000000004E-2</c:v>
                </c:pt>
                <c:pt idx="1257">
                  <c:v>3.9397124999999998E-2</c:v>
                </c:pt>
                <c:pt idx="1258">
                  <c:v>4.1427249999999999E-2</c:v>
                </c:pt>
                <c:pt idx="1259">
                  <c:v>4.2339499999999995E-2</c:v>
                </c:pt>
                <c:pt idx="1260">
                  <c:v>4.1942624999999997E-2</c:v>
                </c:pt>
                <c:pt idx="1261">
                  <c:v>4.3723375000000002E-2</c:v>
                </c:pt>
                <c:pt idx="1262">
                  <c:v>4.21985E-2</c:v>
                </c:pt>
                <c:pt idx="1263">
                  <c:v>4.0181500000000002E-2</c:v>
                </c:pt>
                <c:pt idx="1264">
                  <c:v>4.1160249999999995E-2</c:v>
                </c:pt>
                <c:pt idx="1265">
                  <c:v>4.5160249999999999E-2</c:v>
                </c:pt>
                <c:pt idx="1266">
                  <c:v>4.6648750000000003E-2</c:v>
                </c:pt>
                <c:pt idx="1267">
                  <c:v>4.6629000000000004E-2</c:v>
                </c:pt>
                <c:pt idx="1268">
                  <c:v>4.8604624999999999E-2</c:v>
                </c:pt>
                <c:pt idx="1269">
                  <c:v>4.8100374999999994E-2</c:v>
                </c:pt>
                <c:pt idx="1270">
                  <c:v>4.9544749999999999E-2</c:v>
                </c:pt>
                <c:pt idx="1271">
                  <c:v>5.7521500000000003E-2</c:v>
                </c:pt>
                <c:pt idx="1272">
                  <c:v>6.1007124999999995E-2</c:v>
                </c:pt>
                <c:pt idx="1273">
                  <c:v>5.8479750000000004E-2</c:v>
                </c:pt>
                <c:pt idx="1274">
                  <c:v>5.7811500000000002E-2</c:v>
                </c:pt>
                <c:pt idx="1275">
                  <c:v>6.0778875000000003E-2</c:v>
                </c:pt>
                <c:pt idx="1276">
                  <c:v>6.1556500000000007E-2</c:v>
                </c:pt>
                <c:pt idx="1277">
                  <c:v>6.0193500000000004E-2</c:v>
                </c:pt>
                <c:pt idx="1278">
                  <c:v>5.9274625000000004E-2</c:v>
                </c:pt>
                <c:pt idx="1279">
                  <c:v>6.4427750000000006E-2</c:v>
                </c:pt>
                <c:pt idx="1280">
                  <c:v>6.0127749999999994E-2</c:v>
                </c:pt>
                <c:pt idx="1281">
                  <c:v>5.7871249999999999E-2</c:v>
                </c:pt>
                <c:pt idx="1282">
                  <c:v>5.823275E-2</c:v>
                </c:pt>
                <c:pt idx="1283">
                  <c:v>5.4526499999999999E-2</c:v>
                </c:pt>
                <c:pt idx="1284">
                  <c:v>5.6112500000000003E-2</c:v>
                </c:pt>
                <c:pt idx="1285">
                  <c:v>5.6128750000000005E-2</c:v>
                </c:pt>
                <c:pt idx="1286">
                  <c:v>5.5791499999999994E-2</c:v>
                </c:pt>
                <c:pt idx="1287">
                  <c:v>5.3038500000000002E-2</c:v>
                </c:pt>
                <c:pt idx="1288">
                  <c:v>5.0301249999999999E-2</c:v>
                </c:pt>
                <c:pt idx="1289">
                  <c:v>4.9654999999999998E-2</c:v>
                </c:pt>
                <c:pt idx="1290">
                  <c:v>5.1321500000000006E-2</c:v>
                </c:pt>
                <c:pt idx="1291">
                  <c:v>5.1435249999999995E-2</c:v>
                </c:pt>
                <c:pt idx="1292">
                  <c:v>4.6582749999999999E-2</c:v>
                </c:pt>
                <c:pt idx="1293">
                  <c:v>5.0722749999999997E-2</c:v>
                </c:pt>
                <c:pt idx="1294">
                  <c:v>5.0622750000000001E-2</c:v>
                </c:pt>
                <c:pt idx="1295">
                  <c:v>5.1866750000000003E-2</c:v>
                </c:pt>
                <c:pt idx="1296">
                  <c:v>4.87695E-2</c:v>
                </c:pt>
                <c:pt idx="1297">
                  <c:v>4.8889000000000002E-2</c:v>
                </c:pt>
                <c:pt idx="1298">
                  <c:v>4.7396500000000001E-2</c:v>
                </c:pt>
                <c:pt idx="1299">
                  <c:v>4.7218999999999997E-2</c:v>
                </c:pt>
                <c:pt idx="1300">
                  <c:v>4.8905499999999998E-2</c:v>
                </c:pt>
                <c:pt idx="1301">
                  <c:v>5.0199250000000001E-2</c:v>
                </c:pt>
                <c:pt idx="1302">
                  <c:v>4.869275E-2</c:v>
                </c:pt>
                <c:pt idx="1303">
                  <c:v>4.6890249999999994E-2</c:v>
                </c:pt>
                <c:pt idx="1304">
                  <c:v>4.4787750000000001E-2</c:v>
                </c:pt>
                <c:pt idx="1305">
                  <c:v>4.9906499999999999E-2</c:v>
                </c:pt>
                <c:pt idx="1306">
                  <c:v>4.8889000000000002E-2</c:v>
                </c:pt>
                <c:pt idx="1307">
                  <c:v>4.6885249999999996E-2</c:v>
                </c:pt>
                <c:pt idx="1308">
                  <c:v>4.6369E-2</c:v>
                </c:pt>
                <c:pt idx="1309">
                  <c:v>4.7047749999999999E-2</c:v>
                </c:pt>
                <c:pt idx="1310">
                  <c:v>5.0839249999999996E-2</c:v>
                </c:pt>
                <c:pt idx="1311">
                  <c:v>5.0546000000000001E-2</c:v>
                </c:pt>
                <c:pt idx="1312">
                  <c:v>4.9817750000000001E-2</c:v>
                </c:pt>
                <c:pt idx="1313">
                  <c:v>4.7350249999999997E-2</c:v>
                </c:pt>
                <c:pt idx="1314">
                  <c:v>4.6369E-2</c:v>
                </c:pt>
                <c:pt idx="1315">
                  <c:v>4.6385875E-2</c:v>
                </c:pt>
                <c:pt idx="1316">
                  <c:v>4.439775E-2</c:v>
                </c:pt>
                <c:pt idx="1317">
                  <c:v>4.4395249999999997E-2</c:v>
                </c:pt>
                <c:pt idx="1318">
                  <c:v>4.4892750000000002E-2</c:v>
                </c:pt>
                <c:pt idx="1319">
                  <c:v>4.4192750000000003E-2</c:v>
                </c:pt>
                <c:pt idx="1320">
                  <c:v>4.3549999999999998E-2</c:v>
                </c:pt>
                <c:pt idx="1321">
                  <c:v>4.53905E-2</c:v>
                </c:pt>
                <c:pt idx="1322">
                  <c:v>4.6391750000000002E-2</c:v>
                </c:pt>
                <c:pt idx="1323">
                  <c:v>4.740225E-2</c:v>
                </c:pt>
                <c:pt idx="1324">
                  <c:v>4.8203999999999997E-2</c:v>
                </c:pt>
                <c:pt idx="1325">
                  <c:v>4.9904625000000001E-2</c:v>
                </c:pt>
                <c:pt idx="1326">
                  <c:v>4.9250000000000002E-2</c:v>
                </c:pt>
                <c:pt idx="1327">
                  <c:v>5.2907375E-2</c:v>
                </c:pt>
                <c:pt idx="1328">
                  <c:v>5.2118124999999994E-2</c:v>
                </c:pt>
                <c:pt idx="1329">
                  <c:v>5.3919250000000002E-2</c:v>
                </c:pt>
                <c:pt idx="1330">
                  <c:v>5.4219000000000003E-2</c:v>
                </c:pt>
                <c:pt idx="1331">
                  <c:v>5.3916999999999993E-2</c:v>
                </c:pt>
                <c:pt idx="1332">
                  <c:v>5.5421749999999999E-2</c:v>
                </c:pt>
                <c:pt idx="1333">
                  <c:v>5.4422249999999998E-2</c:v>
                </c:pt>
                <c:pt idx="1334">
                  <c:v>5.3724749999999995E-2</c:v>
                </c:pt>
                <c:pt idx="1335">
                  <c:v>5.4926499999999996E-2</c:v>
                </c:pt>
                <c:pt idx="1336">
                  <c:v>5.6926625000000002E-2</c:v>
                </c:pt>
                <c:pt idx="1337">
                  <c:v>5.9912874999999997E-2</c:v>
                </c:pt>
                <c:pt idx="1338">
                  <c:v>5.6410874999999999E-2</c:v>
                </c:pt>
                <c:pt idx="1339">
                  <c:v>5.5410749999999995E-2</c:v>
                </c:pt>
                <c:pt idx="1340">
                  <c:v>5.1401374999999999E-2</c:v>
                </c:pt>
                <c:pt idx="1341">
                  <c:v>5.2412E-2</c:v>
                </c:pt>
                <c:pt idx="1342">
                  <c:v>5.1919499999999993E-2</c:v>
                </c:pt>
                <c:pt idx="1343">
                  <c:v>5.1928375000000006E-2</c:v>
                </c:pt>
                <c:pt idx="1344">
                  <c:v>5.0915624999999999E-2</c:v>
                </c:pt>
                <c:pt idx="1345">
                  <c:v>5.0938875000000002E-2</c:v>
                </c:pt>
                <c:pt idx="1346">
                  <c:v>5.2444749999999998E-2</c:v>
                </c:pt>
                <c:pt idx="1347">
                  <c:v>5.1441624999999998E-2</c:v>
                </c:pt>
                <c:pt idx="1348">
                  <c:v>5.0033124999999998E-2</c:v>
                </c:pt>
                <c:pt idx="1349">
                  <c:v>4.6933124999999999E-2</c:v>
                </c:pt>
                <c:pt idx="1350">
                  <c:v>4.5240625E-2</c:v>
                </c:pt>
                <c:pt idx="1351">
                  <c:v>4.478E-2</c:v>
                </c:pt>
                <c:pt idx="1352">
                  <c:v>4.4038124999999997E-2</c:v>
                </c:pt>
                <c:pt idx="1353">
                  <c:v>4.4601750000000003E-2</c:v>
                </c:pt>
                <c:pt idx="1354">
                  <c:v>4.5987750000000001E-2</c:v>
                </c:pt>
                <c:pt idx="1355">
                  <c:v>4.4737249999999999E-2</c:v>
                </c:pt>
                <c:pt idx="1356">
                  <c:v>4.57715E-2</c:v>
                </c:pt>
                <c:pt idx="1357">
                  <c:v>4.3805125E-2</c:v>
                </c:pt>
                <c:pt idx="1358">
                  <c:v>4.1644624999999998E-2</c:v>
                </c:pt>
                <c:pt idx="1359">
                  <c:v>4.208775E-2</c:v>
                </c:pt>
                <c:pt idx="1360">
                  <c:v>4.1731875000000002E-2</c:v>
                </c:pt>
                <c:pt idx="1361">
                  <c:v>3.7156750000000002E-2</c:v>
                </c:pt>
                <c:pt idx="1362">
                  <c:v>3.3981875000000002E-2</c:v>
                </c:pt>
                <c:pt idx="1363">
                  <c:v>3.3453499999999997E-2</c:v>
                </c:pt>
                <c:pt idx="1364">
                  <c:v>3.3834750000000004E-2</c:v>
                </c:pt>
                <c:pt idx="1365">
                  <c:v>3.1037249999999999E-2</c:v>
                </c:pt>
                <c:pt idx="1366">
                  <c:v>2.7094999999999998E-2</c:v>
                </c:pt>
                <c:pt idx="1367">
                  <c:v>2.8695375000000002E-2</c:v>
                </c:pt>
                <c:pt idx="1368">
                  <c:v>3.0107875000000003E-2</c:v>
                </c:pt>
                <c:pt idx="1369">
                  <c:v>3.2271874999999998E-2</c:v>
                </c:pt>
                <c:pt idx="1370">
                  <c:v>3.1192500000000001E-2</c:v>
                </c:pt>
                <c:pt idx="1371">
                  <c:v>2.8986000000000001E-2</c:v>
                </c:pt>
                <c:pt idx="1372">
                  <c:v>2.8375000000000001E-2</c:v>
                </c:pt>
                <c:pt idx="1373">
                  <c:v>2.8139625000000001E-2</c:v>
                </c:pt>
                <c:pt idx="1374">
                  <c:v>2.4203374999999999E-2</c:v>
                </c:pt>
                <c:pt idx="1375">
                  <c:v>1.9854000000000004E-2</c:v>
                </c:pt>
                <c:pt idx="1376">
                  <c:v>2.1684999999999999E-2</c:v>
                </c:pt>
                <c:pt idx="1377">
                  <c:v>2.109975E-2</c:v>
                </c:pt>
                <c:pt idx="1378">
                  <c:v>1.9984999999999999E-2</c:v>
                </c:pt>
                <c:pt idx="1379">
                  <c:v>2.138375E-2</c:v>
                </c:pt>
                <c:pt idx="1380">
                  <c:v>2.0189999999999996E-2</c:v>
                </c:pt>
                <c:pt idx="1381">
                  <c:v>2.1312500000000002E-2</c:v>
                </c:pt>
                <c:pt idx="1382">
                  <c:v>2.2031249999999999E-2</c:v>
                </c:pt>
                <c:pt idx="1383">
                  <c:v>2.077E-2</c:v>
                </c:pt>
                <c:pt idx="1384">
                  <c:v>2.1113750000000001E-2</c:v>
                </c:pt>
                <c:pt idx="1385">
                  <c:v>2.37425E-2</c:v>
                </c:pt>
                <c:pt idx="1386">
                  <c:v>2.9012125000000003E-2</c:v>
                </c:pt>
                <c:pt idx="1387">
                  <c:v>2.6536250000000001E-2</c:v>
                </c:pt>
                <c:pt idx="1388">
                  <c:v>2.9544375000000001E-2</c:v>
                </c:pt>
                <c:pt idx="1389">
                  <c:v>2.7549374999999997E-2</c:v>
                </c:pt>
                <c:pt idx="1390">
                  <c:v>2.8564999999999997E-2</c:v>
                </c:pt>
                <c:pt idx="1391">
                  <c:v>2.5041750000000002E-2</c:v>
                </c:pt>
                <c:pt idx="1392">
                  <c:v>2.4520499999999997E-2</c:v>
                </c:pt>
                <c:pt idx="1393">
                  <c:v>2.2491000000000004E-2</c:v>
                </c:pt>
                <c:pt idx="1394">
                  <c:v>2.19905E-2</c:v>
                </c:pt>
                <c:pt idx="1395">
                  <c:v>2.5488E-2</c:v>
                </c:pt>
                <c:pt idx="1396">
                  <c:v>2.5458749999999999E-2</c:v>
                </c:pt>
                <c:pt idx="1397">
                  <c:v>2.7464624999999999E-2</c:v>
                </c:pt>
                <c:pt idx="1398">
                  <c:v>2.6442125E-2</c:v>
                </c:pt>
                <c:pt idx="1399">
                  <c:v>2.6412625000000002E-2</c:v>
                </c:pt>
                <c:pt idx="1400">
                  <c:v>2.7808125E-2</c:v>
                </c:pt>
                <c:pt idx="1401">
                  <c:v>2.5263125000000001E-2</c:v>
                </c:pt>
                <c:pt idx="1402">
                  <c:v>2.6916750000000003E-2</c:v>
                </c:pt>
                <c:pt idx="1403">
                  <c:v>2.6567E-2</c:v>
                </c:pt>
                <c:pt idx="1404">
                  <c:v>2.7940750000000004E-2</c:v>
                </c:pt>
                <c:pt idx="1405">
                  <c:v>3.2269375000000003E-2</c:v>
                </c:pt>
                <c:pt idx="1406">
                  <c:v>3.1374374999999996E-2</c:v>
                </c:pt>
                <c:pt idx="1407">
                  <c:v>2.7780000000000003E-2</c:v>
                </c:pt>
                <c:pt idx="1408">
                  <c:v>3.0511874999999997E-2</c:v>
                </c:pt>
                <c:pt idx="1409">
                  <c:v>3.1589249999999999E-2</c:v>
                </c:pt>
                <c:pt idx="1410">
                  <c:v>3.2425500000000003E-2</c:v>
                </c:pt>
                <c:pt idx="1411">
                  <c:v>3.7676500000000002E-2</c:v>
                </c:pt>
                <c:pt idx="1412">
                  <c:v>3.5178750000000002E-2</c:v>
                </c:pt>
                <c:pt idx="1413">
                  <c:v>3.1705749999999998E-2</c:v>
                </c:pt>
                <c:pt idx="1414">
                  <c:v>3.1703124999999999E-2</c:v>
                </c:pt>
                <c:pt idx="1415">
                  <c:v>3.5228124999999999E-2</c:v>
                </c:pt>
                <c:pt idx="1416">
                  <c:v>3.6743624999999995E-2</c:v>
                </c:pt>
                <c:pt idx="1417">
                  <c:v>3.1760000000000004E-2</c:v>
                </c:pt>
                <c:pt idx="1418">
                  <c:v>2.9272000000000003E-2</c:v>
                </c:pt>
                <c:pt idx="1419">
                  <c:v>3.0294749999999999E-2</c:v>
                </c:pt>
                <c:pt idx="1420">
                  <c:v>3.0310750000000001E-2</c:v>
                </c:pt>
                <c:pt idx="1421">
                  <c:v>3.1321749999999995E-2</c:v>
                </c:pt>
                <c:pt idx="1422">
                  <c:v>3.0030000000000001E-2</c:v>
                </c:pt>
                <c:pt idx="1423">
                  <c:v>3.0349374999999998E-2</c:v>
                </c:pt>
                <c:pt idx="1424">
                  <c:v>2.9861250000000002E-2</c:v>
                </c:pt>
                <c:pt idx="1425">
                  <c:v>2.9857249999999998E-2</c:v>
                </c:pt>
                <c:pt idx="1426">
                  <c:v>2.9440499999999998E-2</c:v>
                </c:pt>
                <c:pt idx="1427">
                  <c:v>2.9337749999999999E-2</c:v>
                </c:pt>
                <c:pt idx="1428">
                  <c:v>3.062525E-2</c:v>
                </c:pt>
                <c:pt idx="1429">
                  <c:v>3.2823999999999999E-2</c:v>
                </c:pt>
                <c:pt idx="1430">
                  <c:v>3.0832499999999999E-2</c:v>
                </c:pt>
                <c:pt idx="1431">
                  <c:v>3.0133249999999997E-2</c:v>
                </c:pt>
                <c:pt idx="1432">
                  <c:v>3.0149000000000002E-2</c:v>
                </c:pt>
                <c:pt idx="1433">
                  <c:v>3.1377749999999996E-2</c:v>
                </c:pt>
                <c:pt idx="1434">
                  <c:v>2.9876749999999997E-2</c:v>
                </c:pt>
                <c:pt idx="1435">
                  <c:v>2.9177750000000002E-2</c:v>
                </c:pt>
                <c:pt idx="1436">
                  <c:v>2.8819749999999998E-2</c:v>
                </c:pt>
                <c:pt idx="1437">
                  <c:v>2.8436000000000003E-2</c:v>
                </c:pt>
                <c:pt idx="1438">
                  <c:v>2.8461500000000001E-2</c:v>
                </c:pt>
                <c:pt idx="1439">
                  <c:v>2.7479750000000001E-2</c:v>
                </c:pt>
                <c:pt idx="1440">
                  <c:v>3.2990875000000003E-2</c:v>
                </c:pt>
                <c:pt idx="1441">
                  <c:v>3.4492000000000002E-2</c:v>
                </c:pt>
                <c:pt idx="1442">
                  <c:v>3.9548750000000001E-2</c:v>
                </c:pt>
                <c:pt idx="1443">
                  <c:v>3.5068624999999999E-2</c:v>
                </c:pt>
                <c:pt idx="1444">
                  <c:v>3.6604625000000002E-2</c:v>
                </c:pt>
                <c:pt idx="1445">
                  <c:v>3.5599625000000003E-2</c:v>
                </c:pt>
                <c:pt idx="1446">
                  <c:v>3.7247374999999999E-2</c:v>
                </c:pt>
                <c:pt idx="1447">
                  <c:v>4.1590250000000002E-2</c:v>
                </c:pt>
                <c:pt idx="1448">
                  <c:v>4.3097750000000004E-2</c:v>
                </c:pt>
                <c:pt idx="1449">
                  <c:v>5.4103999999999999E-2</c:v>
                </c:pt>
                <c:pt idx="1450">
                  <c:v>5.2089999999999997E-2</c:v>
                </c:pt>
                <c:pt idx="1451">
                  <c:v>4.9069250000000002E-2</c:v>
                </c:pt>
                <c:pt idx="1452">
                  <c:v>3.6070999999999999E-2</c:v>
                </c:pt>
                <c:pt idx="1453">
                  <c:v>4.0077499999999995E-2</c:v>
                </c:pt>
                <c:pt idx="1454">
                  <c:v>4.3749999999999997E-2</c:v>
                </c:pt>
                <c:pt idx="1455">
                  <c:v>4.0078500000000003E-2</c:v>
                </c:pt>
                <c:pt idx="1456">
                  <c:v>3.9074749999999998E-2</c:v>
                </c:pt>
                <c:pt idx="1457">
                  <c:v>3.8239999999999996E-2</c:v>
                </c:pt>
                <c:pt idx="1458">
                  <c:v>4.2085000000000004E-2</c:v>
                </c:pt>
                <c:pt idx="1459">
                  <c:v>4.3092499999999999E-2</c:v>
                </c:pt>
                <c:pt idx="1460">
                  <c:v>4.2602499999999995E-2</c:v>
                </c:pt>
                <c:pt idx="1461">
                  <c:v>3.9607499999999997E-2</c:v>
                </c:pt>
                <c:pt idx="1462">
                  <c:v>4.0100499999999997E-2</c:v>
                </c:pt>
                <c:pt idx="1463">
                  <c:v>3.8873749999999999E-2</c:v>
                </c:pt>
                <c:pt idx="1464">
                  <c:v>4.0553125000000002E-2</c:v>
                </c:pt>
                <c:pt idx="1465">
                  <c:v>4.1558999999999999E-2</c:v>
                </c:pt>
                <c:pt idx="1466">
                  <c:v>4.3545750000000001E-2</c:v>
                </c:pt>
                <c:pt idx="1467">
                  <c:v>4.2959249999999997E-2</c:v>
                </c:pt>
                <c:pt idx="1468">
                  <c:v>4.2962500000000001E-2</c:v>
                </c:pt>
                <c:pt idx="1469">
                  <c:v>4.2954249999999999E-2</c:v>
                </c:pt>
                <c:pt idx="1470">
                  <c:v>4.5146749999999999E-2</c:v>
                </c:pt>
                <c:pt idx="1471">
                  <c:v>4.4436500000000004E-2</c:v>
                </c:pt>
                <c:pt idx="1472">
                  <c:v>4.4232750000000001E-2</c:v>
                </c:pt>
                <c:pt idx="1473">
                  <c:v>4.2436500000000002E-2</c:v>
                </c:pt>
                <c:pt idx="1474">
                  <c:v>3.7731250000000001E-2</c:v>
                </c:pt>
                <c:pt idx="1475">
                  <c:v>3.7429999999999998E-2</c:v>
                </c:pt>
                <c:pt idx="1476">
                  <c:v>3.9620249999999996E-2</c:v>
                </c:pt>
                <c:pt idx="1477">
                  <c:v>3.8905250000000002E-2</c:v>
                </c:pt>
                <c:pt idx="1478">
                  <c:v>3.8086000000000002E-2</c:v>
                </c:pt>
                <c:pt idx="1479">
                  <c:v>3.4869375000000001E-2</c:v>
                </c:pt>
                <c:pt idx="1480">
                  <c:v>3.6844999999999996E-2</c:v>
                </c:pt>
                <c:pt idx="1481">
                  <c:v>3.6827625000000003E-2</c:v>
                </c:pt>
                <c:pt idx="1482">
                  <c:v>3.4826375E-2</c:v>
                </c:pt>
                <c:pt idx="1483">
                  <c:v>3.4836374999999996E-2</c:v>
                </c:pt>
                <c:pt idx="1484">
                  <c:v>-7.1541250000000008E-3</c:v>
                </c:pt>
                <c:pt idx="1485">
                  <c:v>3.5063499999999997E-2</c:v>
                </c:pt>
                <c:pt idx="1486">
                  <c:v>3.71685E-2</c:v>
                </c:pt>
                <c:pt idx="1487">
                  <c:v>3.5907250000000002E-2</c:v>
                </c:pt>
                <c:pt idx="1488">
                  <c:v>3.594725E-2</c:v>
                </c:pt>
                <c:pt idx="1489">
                  <c:v>3.4097875E-2</c:v>
                </c:pt>
                <c:pt idx="1490">
                  <c:v>3.319225E-2</c:v>
                </c:pt>
                <c:pt idx="1491">
                  <c:v>3.1009749999999996E-2</c:v>
                </c:pt>
                <c:pt idx="1492">
                  <c:v>3.053225E-2</c:v>
                </c:pt>
                <c:pt idx="1493">
                  <c:v>2.7745249999999999E-2</c:v>
                </c:pt>
                <c:pt idx="1494">
                  <c:v>2.173025E-2</c:v>
                </c:pt>
                <c:pt idx="1495">
                  <c:v>2.402775E-2</c:v>
                </c:pt>
                <c:pt idx="1496">
                  <c:v>2.6824750000000001E-2</c:v>
                </c:pt>
                <c:pt idx="1497">
                  <c:v>3.26585E-2</c:v>
                </c:pt>
                <c:pt idx="1498">
                  <c:v>3.2264750000000002E-2</c:v>
                </c:pt>
                <c:pt idx="1499">
                  <c:v>3.2306500000000002E-2</c:v>
                </c:pt>
                <c:pt idx="1500">
                  <c:v>3.2305250000000001E-2</c:v>
                </c:pt>
                <c:pt idx="1501">
                  <c:v>3.1812750000000001E-2</c:v>
                </c:pt>
                <c:pt idx="1502">
                  <c:v>3.1419000000000002E-2</c:v>
                </c:pt>
                <c:pt idx="1503">
                  <c:v>3.2823999999999999E-2</c:v>
                </c:pt>
                <c:pt idx="1504">
                  <c:v>-6.6847499999999997E-3</c:v>
                </c:pt>
                <c:pt idx="1505">
                  <c:v>3.2617750000000001E-2</c:v>
                </c:pt>
                <c:pt idx="1506">
                  <c:v>3.4313749999999997E-2</c:v>
                </c:pt>
                <c:pt idx="1507">
                  <c:v>3.3834000000000003E-2</c:v>
                </c:pt>
                <c:pt idx="1508">
                  <c:v>3.0345249999999997E-2</c:v>
                </c:pt>
                <c:pt idx="1509">
                  <c:v>3.1668000000000002E-2</c:v>
                </c:pt>
                <c:pt idx="1510">
                  <c:v>2.7380749999999999E-2</c:v>
                </c:pt>
                <c:pt idx="1511">
                  <c:v>2.7891750000000003E-2</c:v>
                </c:pt>
                <c:pt idx="1512">
                  <c:v>2.760425E-2</c:v>
                </c:pt>
                <c:pt idx="1513">
                  <c:v>2.8910500000000002E-2</c:v>
                </c:pt>
                <c:pt idx="1514">
                  <c:v>3.0115499999999996E-2</c:v>
                </c:pt>
                <c:pt idx="1515">
                  <c:v>2.3438000000000001E-2</c:v>
                </c:pt>
                <c:pt idx="1516">
                  <c:v>2.9485000000000001E-2</c:v>
                </c:pt>
                <c:pt idx="1517">
                  <c:v>2.8822500000000001E-2</c:v>
                </c:pt>
                <c:pt idx="1518">
                  <c:v>2.8047500000000003E-2</c:v>
                </c:pt>
                <c:pt idx="1519">
                  <c:v>2.9872500000000003E-2</c:v>
                </c:pt>
                <c:pt idx="1520">
                  <c:v>3.078875E-2</c:v>
                </c:pt>
                <c:pt idx="1521">
                  <c:v>3.0312499999999999E-2</c:v>
                </c:pt>
                <c:pt idx="1522">
                  <c:v>2.6870000000000005E-2</c:v>
                </c:pt>
                <c:pt idx="1523">
                  <c:v>2.9152499999999998E-2</c:v>
                </c:pt>
                <c:pt idx="1524">
                  <c:v>2.9679125000000001E-2</c:v>
                </c:pt>
                <c:pt idx="1525">
                  <c:v>2.8386874999999999E-2</c:v>
                </c:pt>
                <c:pt idx="1526">
                  <c:v>2.8212500000000001E-2</c:v>
                </c:pt>
                <c:pt idx="1527">
                  <c:v>2.9303500000000003E-2</c:v>
                </c:pt>
                <c:pt idx="1528">
                  <c:v>2.9638499999999998E-2</c:v>
                </c:pt>
                <c:pt idx="1529">
                  <c:v>3.0144999999999998E-2</c:v>
                </c:pt>
                <c:pt idx="1530">
                  <c:v>3.1033125000000002E-2</c:v>
                </c:pt>
                <c:pt idx="1531">
                  <c:v>3.0024000000000002E-2</c:v>
                </c:pt>
                <c:pt idx="1532">
                  <c:v>2.9514249999999999E-2</c:v>
                </c:pt>
                <c:pt idx="1533">
                  <c:v>2.7993750000000001E-2</c:v>
                </c:pt>
                <c:pt idx="1534">
                  <c:v>2.77805E-2</c:v>
                </c:pt>
                <c:pt idx="1535">
                  <c:v>2.8296249999999998E-2</c:v>
                </c:pt>
                <c:pt idx="1536">
                  <c:v>2.9110000000000004E-2</c:v>
                </c:pt>
                <c:pt idx="1537">
                  <c:v>2.9818750000000002E-2</c:v>
                </c:pt>
                <c:pt idx="1538">
                  <c:v>3.3814249999999997E-2</c:v>
                </c:pt>
                <c:pt idx="1539">
                  <c:v>3.1327750000000001E-2</c:v>
                </c:pt>
                <c:pt idx="1540">
                  <c:v>3.1345249999999998E-2</c:v>
                </c:pt>
                <c:pt idx="1541">
                  <c:v>3.2355624999999999E-2</c:v>
                </c:pt>
                <c:pt idx="1542">
                  <c:v>2.9185250000000003E-2</c:v>
                </c:pt>
                <c:pt idx="1543">
                  <c:v>2.9709000000000003E-2</c:v>
                </c:pt>
                <c:pt idx="1544">
                  <c:v>2.9826499999999999E-2</c:v>
                </c:pt>
                <c:pt idx="1545">
                  <c:v>2.8952499999999999E-2</c:v>
                </c:pt>
                <c:pt idx="1546">
                  <c:v>2.7985250000000003E-2</c:v>
                </c:pt>
                <c:pt idx="1547">
                  <c:v>2.9029000000000003E-2</c:v>
                </c:pt>
                <c:pt idx="1548">
                  <c:v>2.9697000000000001E-2</c:v>
                </c:pt>
                <c:pt idx="1549">
                  <c:v>3.2320749999999995E-2</c:v>
                </c:pt>
                <c:pt idx="1550">
                  <c:v>3.3126999999999997E-2</c:v>
                </c:pt>
                <c:pt idx="1551">
                  <c:v>3.4081500000000001E-2</c:v>
                </c:pt>
                <c:pt idx="1552">
                  <c:v>3.177025E-2</c:v>
                </c:pt>
                <c:pt idx="1553">
                  <c:v>2.99495E-2</c:v>
                </c:pt>
                <c:pt idx="1554">
                  <c:v>3.0370249999999998E-2</c:v>
                </c:pt>
                <c:pt idx="1555">
                  <c:v>2.8985250000000001E-2</c:v>
                </c:pt>
                <c:pt idx="1556">
                  <c:v>2.9171499999999996E-2</c:v>
                </c:pt>
                <c:pt idx="1557">
                  <c:v>2.9374000000000001E-2</c:v>
                </c:pt>
                <c:pt idx="1558">
                  <c:v>2.8841500000000003E-2</c:v>
                </c:pt>
                <c:pt idx="1559">
                  <c:v>2.7345499999999998E-2</c:v>
                </c:pt>
                <c:pt idx="1560">
                  <c:v>2.7174E-2</c:v>
                </c:pt>
                <c:pt idx="1561">
                  <c:v>2.7398000000000002E-2</c:v>
                </c:pt>
                <c:pt idx="1562">
                  <c:v>2.739925E-2</c:v>
                </c:pt>
                <c:pt idx="1563">
                  <c:v>2.5855E-2</c:v>
                </c:pt>
                <c:pt idx="1564">
                  <c:v>2.587625E-2</c:v>
                </c:pt>
                <c:pt idx="1565">
                  <c:v>2.3942999999999999E-2</c:v>
                </c:pt>
                <c:pt idx="1566">
                  <c:v>1.9972999999999998E-2</c:v>
                </c:pt>
                <c:pt idx="1567">
                  <c:v>2.3813500000000001E-2</c:v>
                </c:pt>
                <c:pt idx="1568">
                  <c:v>2.4735500000000001E-2</c:v>
                </c:pt>
                <c:pt idx="1569">
                  <c:v>2.3727999999999999E-2</c:v>
                </c:pt>
                <c:pt idx="1570">
                  <c:v>2.3694E-2</c:v>
                </c:pt>
                <c:pt idx="1571">
                  <c:v>2.4255250000000003E-2</c:v>
                </c:pt>
                <c:pt idx="1572">
                  <c:v>2.4634E-2</c:v>
                </c:pt>
                <c:pt idx="1573">
                  <c:v>2.2341500000000004E-2</c:v>
                </c:pt>
                <c:pt idx="1574">
                  <c:v>1.8340249999999999E-2</c:v>
                </c:pt>
                <c:pt idx="1575">
                  <c:v>1.8835249999999998E-2</c:v>
                </c:pt>
                <c:pt idx="1576">
                  <c:v>2.0370249999999999E-2</c:v>
                </c:pt>
                <c:pt idx="1577">
                  <c:v>1.9744624999999998E-2</c:v>
                </c:pt>
                <c:pt idx="1578">
                  <c:v>1.8289000000000003E-2</c:v>
                </c:pt>
                <c:pt idx="1579">
                  <c:v>1.8303750000000001E-2</c:v>
                </c:pt>
                <c:pt idx="1580">
                  <c:v>1.8532749999999997E-2</c:v>
                </c:pt>
                <c:pt idx="1581">
                  <c:v>1.9352874999999999E-2</c:v>
                </c:pt>
                <c:pt idx="1582">
                  <c:v>1.9269000000000001E-2</c:v>
                </c:pt>
                <c:pt idx="1583">
                  <c:v>1.9070875000000001E-2</c:v>
                </c:pt>
                <c:pt idx="1584">
                  <c:v>1.7587125000000002E-2</c:v>
                </c:pt>
                <c:pt idx="1585">
                  <c:v>1.5416375E-2</c:v>
                </c:pt>
                <c:pt idx="1586">
                  <c:v>3.3622375000000003E-2</c:v>
                </c:pt>
                <c:pt idx="1587">
                  <c:v>1.8114999999999999E-2</c:v>
                </c:pt>
                <c:pt idx="1588">
                  <c:v>1.6580999999999999E-2</c:v>
                </c:pt>
                <c:pt idx="1589">
                  <c:v>1.6678249999999999E-2</c:v>
                </c:pt>
                <c:pt idx="1590">
                  <c:v>1.9374000000000002E-2</c:v>
                </c:pt>
                <c:pt idx="1591">
                  <c:v>2.1578375E-2</c:v>
                </c:pt>
                <c:pt idx="1592">
                  <c:v>2.2080249999999999E-2</c:v>
                </c:pt>
                <c:pt idx="1593">
                  <c:v>2.0574000000000002E-2</c:v>
                </c:pt>
                <c:pt idx="1594">
                  <c:v>1.78075E-2</c:v>
                </c:pt>
                <c:pt idx="1595">
                  <c:v>1.67075E-2</c:v>
                </c:pt>
                <c:pt idx="1596">
                  <c:v>1.6876625000000003E-2</c:v>
                </c:pt>
                <c:pt idx="1597">
                  <c:v>1.5534000000000001E-2</c:v>
                </c:pt>
                <c:pt idx="1598">
                  <c:v>1.7809499999999999E-2</c:v>
                </c:pt>
                <c:pt idx="1599">
                  <c:v>1.7076500000000001E-2</c:v>
                </c:pt>
                <c:pt idx="1600">
                  <c:v>1.7651499999999997E-2</c:v>
                </c:pt>
                <c:pt idx="1601">
                  <c:v>1.8463999999999998E-2</c:v>
                </c:pt>
                <c:pt idx="1602">
                  <c:v>1.9254500000000001E-2</c:v>
                </c:pt>
                <c:pt idx="1603">
                  <c:v>1.8963250000000001E-2</c:v>
                </c:pt>
                <c:pt idx="1604">
                  <c:v>1.9953374999999999E-2</c:v>
                </c:pt>
                <c:pt idx="1605">
                  <c:v>1.9956499999999999E-2</c:v>
                </c:pt>
                <c:pt idx="1606">
                  <c:v>2.0249624999999997E-2</c:v>
                </c:pt>
                <c:pt idx="1607">
                  <c:v>2.0360375E-2</c:v>
                </c:pt>
                <c:pt idx="1608">
                  <c:v>1.9762749999999999E-2</c:v>
                </c:pt>
                <c:pt idx="1609">
                  <c:v>1.8965875E-2</c:v>
                </c:pt>
                <c:pt idx="1610">
                  <c:v>1.8062125000000002E-2</c:v>
                </c:pt>
                <c:pt idx="1611">
                  <c:v>1.856025E-2</c:v>
                </c:pt>
                <c:pt idx="1612">
                  <c:v>1.8242750000000002E-2</c:v>
                </c:pt>
                <c:pt idx="1613">
                  <c:v>1.8019625000000001E-2</c:v>
                </c:pt>
                <c:pt idx="1614">
                  <c:v>1.8000875E-2</c:v>
                </c:pt>
                <c:pt idx="1615">
                  <c:v>1.7692125E-2</c:v>
                </c:pt>
                <c:pt idx="1616">
                  <c:v>1.6988375E-2</c:v>
                </c:pt>
                <c:pt idx="1617">
                  <c:v>1.6560249999999999E-2</c:v>
                </c:pt>
                <c:pt idx="1618">
                  <c:v>1.6321499999999999E-2</c:v>
                </c:pt>
                <c:pt idx="1619">
                  <c:v>1.4521250000000001E-2</c:v>
                </c:pt>
                <c:pt idx="1620">
                  <c:v>1.568775E-2</c:v>
                </c:pt>
                <c:pt idx="1621">
                  <c:v>1.63395E-2</c:v>
                </c:pt>
                <c:pt idx="1622">
                  <c:v>1.6839E-2</c:v>
                </c:pt>
                <c:pt idx="1623">
                  <c:v>1.7843999999999999E-2</c:v>
                </c:pt>
                <c:pt idx="1624">
                  <c:v>1.7840250000000002E-2</c:v>
                </c:pt>
                <c:pt idx="1625">
                  <c:v>1.8131499999999998E-2</c:v>
                </c:pt>
                <c:pt idx="1626">
                  <c:v>1.70265E-2</c:v>
                </c:pt>
                <c:pt idx="1627">
                  <c:v>1.721025E-2</c:v>
                </c:pt>
                <c:pt idx="1628">
                  <c:v>1.6796499999999999E-2</c:v>
                </c:pt>
                <c:pt idx="1629">
                  <c:v>1.6473249999999998E-2</c:v>
                </c:pt>
                <c:pt idx="1630">
                  <c:v>1.598225E-2</c:v>
                </c:pt>
                <c:pt idx="1631">
                  <c:v>1.2316500000000001E-2</c:v>
                </c:pt>
                <c:pt idx="1632">
                  <c:v>1.1131250000000001E-2</c:v>
                </c:pt>
                <c:pt idx="1633">
                  <c:v>2.4330750000000002E-2</c:v>
                </c:pt>
                <c:pt idx="1634">
                  <c:v>4.8307500000000008E-3</c:v>
                </c:pt>
                <c:pt idx="1635">
                  <c:v>1.0320124999999999E-2</c:v>
                </c:pt>
                <c:pt idx="1636">
                  <c:v>1.1732625000000002E-2</c:v>
                </c:pt>
                <c:pt idx="1637">
                  <c:v>1.1327624999999999E-2</c:v>
                </c:pt>
                <c:pt idx="1638">
                  <c:v>7.6362499999999998E-3</c:v>
                </c:pt>
                <c:pt idx="1639">
                  <c:v>1.08495E-2</c:v>
                </c:pt>
                <c:pt idx="1640">
                  <c:v>1.1338249999999999E-2</c:v>
                </c:pt>
                <c:pt idx="1641">
                  <c:v>8.3352499999999989E-3</c:v>
                </c:pt>
                <c:pt idx="1642">
                  <c:v>8.9378749999999996E-3</c:v>
                </c:pt>
                <c:pt idx="1643">
                  <c:v>9.7866250000000002E-3</c:v>
                </c:pt>
                <c:pt idx="1644">
                  <c:v>1.01765E-2</c:v>
                </c:pt>
                <c:pt idx="1645">
                  <c:v>1.018E-2</c:v>
                </c:pt>
                <c:pt idx="1646">
                  <c:v>8.5349999999999992E-3</c:v>
                </c:pt>
                <c:pt idx="1647">
                  <c:v>9.7622500000000001E-3</c:v>
                </c:pt>
                <c:pt idx="1648">
                  <c:v>1.0759999999999999E-2</c:v>
                </c:pt>
                <c:pt idx="1649">
                  <c:v>1.3260624999999998E-2</c:v>
                </c:pt>
                <c:pt idx="1650">
                  <c:v>1.7385749999999998E-2</c:v>
                </c:pt>
                <c:pt idx="1651">
                  <c:v>1.9719E-2</c:v>
                </c:pt>
                <c:pt idx="1652">
                  <c:v>1.6023250000000003E-2</c:v>
                </c:pt>
                <c:pt idx="1653">
                  <c:v>1.6711374999999997E-2</c:v>
                </c:pt>
                <c:pt idx="1654">
                  <c:v>1.8352E-2</c:v>
                </c:pt>
                <c:pt idx="1655">
                  <c:v>1.8999000000000002E-2</c:v>
                </c:pt>
                <c:pt idx="1656">
                  <c:v>1.5952500000000001E-2</c:v>
                </c:pt>
                <c:pt idx="1657">
                  <c:v>1.316325E-2</c:v>
                </c:pt>
                <c:pt idx="1658">
                  <c:v>1.3168250000000001E-2</c:v>
                </c:pt>
                <c:pt idx="1659">
                  <c:v>1.6205500000000001E-2</c:v>
                </c:pt>
                <c:pt idx="1660">
                  <c:v>1.5220500000000001E-2</c:v>
                </c:pt>
                <c:pt idx="1661">
                  <c:v>1.2818125000000001E-2</c:v>
                </c:pt>
                <c:pt idx="1662">
                  <c:v>1.3722874999999999E-2</c:v>
                </c:pt>
                <c:pt idx="1663">
                  <c:v>1.17415E-2</c:v>
                </c:pt>
                <c:pt idx="1664">
                  <c:v>1.2670249999999999E-2</c:v>
                </c:pt>
                <c:pt idx="1665">
                  <c:v>1.109775E-2</c:v>
                </c:pt>
                <c:pt idx="1666">
                  <c:v>9.8277499999999997E-3</c:v>
                </c:pt>
                <c:pt idx="1667">
                  <c:v>9.1452500000000023E-3</c:v>
                </c:pt>
                <c:pt idx="1668">
                  <c:v>1.1373375000000002E-2</c:v>
                </c:pt>
                <c:pt idx="1669">
                  <c:v>1.0432749999999999E-2</c:v>
                </c:pt>
                <c:pt idx="1670">
                  <c:v>9.4777500000000001E-3</c:v>
                </c:pt>
                <c:pt idx="1671">
                  <c:v>9.5271250000000009E-3</c:v>
                </c:pt>
                <c:pt idx="1672">
                  <c:v>9.4639999999999985E-3</c:v>
                </c:pt>
                <c:pt idx="1673">
                  <c:v>8.4802499999999982E-3</c:v>
                </c:pt>
                <c:pt idx="1674">
                  <c:v>9.100249999999999E-3</c:v>
                </c:pt>
                <c:pt idx="1675">
                  <c:v>9.6425000000000018E-3</c:v>
                </c:pt>
                <c:pt idx="1676">
                  <c:v>1.06625E-2</c:v>
                </c:pt>
                <c:pt idx="1677">
                  <c:v>1.0698750000000002E-2</c:v>
                </c:pt>
                <c:pt idx="1678">
                  <c:v>1.043E-2</c:v>
                </c:pt>
                <c:pt idx="1679">
                  <c:v>1.025625E-2</c:v>
                </c:pt>
                <c:pt idx="1680">
                  <c:v>1.0274999999999999E-2</c:v>
                </c:pt>
                <c:pt idx="1681">
                  <c:v>1.228275E-2</c:v>
                </c:pt>
                <c:pt idx="1682">
                  <c:v>1.228775E-2</c:v>
                </c:pt>
                <c:pt idx="1683">
                  <c:v>1.28215E-2</c:v>
                </c:pt>
                <c:pt idx="1684">
                  <c:v>1.3460250000000002E-2</c:v>
                </c:pt>
                <c:pt idx="1685">
                  <c:v>1.3413999999999999E-2</c:v>
                </c:pt>
                <c:pt idx="1686">
                  <c:v>1.4434625E-2</c:v>
                </c:pt>
                <c:pt idx="1687">
                  <c:v>1.4478750000000002E-2</c:v>
                </c:pt>
                <c:pt idx="1688">
                  <c:v>1.4813749999999999E-2</c:v>
                </c:pt>
                <c:pt idx="1689">
                  <c:v>1.6022750000000002E-2</c:v>
                </c:pt>
                <c:pt idx="1690">
                  <c:v>1.7130000000000003E-2</c:v>
                </c:pt>
                <c:pt idx="1691">
                  <c:v>1.4234375E-2</c:v>
                </c:pt>
                <c:pt idx="1692">
                  <c:v>1.3803275000000002E-2</c:v>
                </c:pt>
                <c:pt idx="1693">
                  <c:v>1.490445E-2</c:v>
                </c:pt>
                <c:pt idx="1694">
                  <c:v>1.6538199999999999E-2</c:v>
                </c:pt>
                <c:pt idx="1695">
                  <c:v>1.6142500000000001E-2</c:v>
                </c:pt>
                <c:pt idx="1696">
                  <c:v>1.6560274999999999E-2</c:v>
                </c:pt>
                <c:pt idx="1697">
                  <c:v>1.7677600000000002E-2</c:v>
                </c:pt>
                <c:pt idx="1698">
                  <c:v>2.1081099999999998E-2</c:v>
                </c:pt>
                <c:pt idx="1699">
                  <c:v>2.20786E-2</c:v>
                </c:pt>
                <c:pt idx="1700">
                  <c:v>2.1085824999999999E-2</c:v>
                </c:pt>
                <c:pt idx="1701">
                  <c:v>2.1893599999999999E-2</c:v>
                </c:pt>
                <c:pt idx="1702">
                  <c:v>2.10125E-2</c:v>
                </c:pt>
                <c:pt idx="1703">
                  <c:v>2.3117775E-2</c:v>
                </c:pt>
                <c:pt idx="1704">
                  <c:v>1.9613325000000001E-2</c:v>
                </c:pt>
                <c:pt idx="1705">
                  <c:v>1.9911675E-2</c:v>
                </c:pt>
                <c:pt idx="1706">
                  <c:v>2.2617775E-2</c:v>
                </c:pt>
                <c:pt idx="1707">
                  <c:v>2.2918600000000001E-2</c:v>
                </c:pt>
                <c:pt idx="1708">
                  <c:v>2.2140424999999998E-2</c:v>
                </c:pt>
                <c:pt idx="1709">
                  <c:v>1.8631399999999999E-2</c:v>
                </c:pt>
                <c:pt idx="1710">
                  <c:v>1.8961099999999998E-2</c:v>
                </c:pt>
                <c:pt idx="1711">
                  <c:v>1.9672800000000001E-2</c:v>
                </c:pt>
                <c:pt idx="1712">
                  <c:v>2.23772E-2</c:v>
                </c:pt>
                <c:pt idx="1713">
                  <c:v>2.06632E-2</c:v>
                </c:pt>
                <c:pt idx="1714">
                  <c:v>2.1163475000000001E-2</c:v>
                </c:pt>
                <c:pt idx="1715">
                  <c:v>1.9020249999999999E-2</c:v>
                </c:pt>
                <c:pt idx="1716">
                  <c:v>2.1961675E-2</c:v>
                </c:pt>
                <c:pt idx="1717">
                  <c:v>2.3967225000000002E-2</c:v>
                </c:pt>
                <c:pt idx="1718">
                  <c:v>2.5456074999999998E-2</c:v>
                </c:pt>
                <c:pt idx="1719">
                  <c:v>2.3134300000000003E-2</c:v>
                </c:pt>
                <c:pt idx="1720">
                  <c:v>2.2622349999999999E-2</c:v>
                </c:pt>
                <c:pt idx="1721">
                  <c:v>2.3422350000000002E-2</c:v>
                </c:pt>
                <c:pt idx="1722">
                  <c:v>2.35082E-2</c:v>
                </c:pt>
                <c:pt idx="1723">
                  <c:v>1.8590475000000002E-2</c:v>
                </c:pt>
                <c:pt idx="1724">
                  <c:v>1.8410275E-2</c:v>
                </c:pt>
                <c:pt idx="1725">
                  <c:v>1.7630425000000002E-2</c:v>
                </c:pt>
                <c:pt idx="1726">
                  <c:v>1.5496250000000001E-2</c:v>
                </c:pt>
                <c:pt idx="1727">
                  <c:v>1.5496250000000001E-2</c:v>
                </c:pt>
                <c:pt idx="1728">
                  <c:v>1.7480974999999999E-2</c:v>
                </c:pt>
                <c:pt idx="1729">
                  <c:v>1.8690000000000002E-2</c:v>
                </c:pt>
                <c:pt idx="1730">
                  <c:v>2.1199025E-2</c:v>
                </c:pt>
                <c:pt idx="1731">
                  <c:v>1.9893750000000002E-2</c:v>
                </c:pt>
                <c:pt idx="1732">
                  <c:v>2.0197924999999999E-2</c:v>
                </c:pt>
                <c:pt idx="1733">
                  <c:v>2.0184025000000001E-2</c:v>
                </c:pt>
                <c:pt idx="1734">
                  <c:v>2.0193050000000001E-2</c:v>
                </c:pt>
                <c:pt idx="1735">
                  <c:v>1.9841675E-2</c:v>
                </c:pt>
                <c:pt idx="1736">
                  <c:v>1.8790949999999997E-2</c:v>
                </c:pt>
                <c:pt idx="1737">
                  <c:v>1.8680449999999998E-2</c:v>
                </c:pt>
                <c:pt idx="1738">
                  <c:v>1.81768E-2</c:v>
                </c:pt>
                <c:pt idx="1739">
                  <c:v>1.8329175E-2</c:v>
                </c:pt>
                <c:pt idx="1740">
                  <c:v>1.9559975E-2</c:v>
                </c:pt>
                <c:pt idx="1741">
                  <c:v>1.3533574999999999E-2</c:v>
                </c:pt>
                <c:pt idx="1742">
                  <c:v>1.7359599999999999E-2</c:v>
                </c:pt>
                <c:pt idx="1743">
                  <c:v>1.885245E-2</c:v>
                </c:pt>
                <c:pt idx="1744">
                  <c:v>1.9138849999999999E-2</c:v>
                </c:pt>
                <c:pt idx="1745">
                  <c:v>1.9115174999999998E-2</c:v>
                </c:pt>
                <c:pt idx="1746">
                  <c:v>1.8357349999999998E-2</c:v>
                </c:pt>
                <c:pt idx="1747">
                  <c:v>1.8292025E-2</c:v>
                </c:pt>
                <c:pt idx="1748">
                  <c:v>1.757295E-2</c:v>
                </c:pt>
                <c:pt idx="1749">
                  <c:v>1.6093825000000003E-2</c:v>
                </c:pt>
                <c:pt idx="1750">
                  <c:v>1.6952500000000002E-2</c:v>
                </c:pt>
                <c:pt idx="1751">
                  <c:v>1.74799E-2</c:v>
                </c:pt>
                <c:pt idx="1752">
                  <c:v>1.7009425000000002E-2</c:v>
                </c:pt>
                <c:pt idx="1753">
                  <c:v>1.8066550000000001E-2</c:v>
                </c:pt>
                <c:pt idx="1754">
                  <c:v>1.84268E-2</c:v>
                </c:pt>
                <c:pt idx="1755">
                  <c:v>1.9190550000000001E-2</c:v>
                </c:pt>
                <c:pt idx="1756">
                  <c:v>1.9246800000000001E-2</c:v>
                </c:pt>
                <c:pt idx="1757">
                  <c:v>1.85483E-2</c:v>
                </c:pt>
                <c:pt idx="1758">
                  <c:v>1.8474325E-2</c:v>
                </c:pt>
                <c:pt idx="1759">
                  <c:v>1.9170824999999999E-2</c:v>
                </c:pt>
                <c:pt idx="1760">
                  <c:v>1.9861025000000001E-2</c:v>
                </c:pt>
                <c:pt idx="1761">
                  <c:v>2.0653649999999999E-2</c:v>
                </c:pt>
                <c:pt idx="1762">
                  <c:v>1.9636825E-2</c:v>
                </c:pt>
                <c:pt idx="1763">
                  <c:v>1.9609524999999999E-2</c:v>
                </c:pt>
                <c:pt idx="1764">
                  <c:v>2.0433674999999998E-2</c:v>
                </c:pt>
                <c:pt idx="1765">
                  <c:v>2.0745924999999998E-2</c:v>
                </c:pt>
                <c:pt idx="1766">
                  <c:v>1.9865174999999999E-2</c:v>
                </c:pt>
                <c:pt idx="1767">
                  <c:v>1.7944475000000001E-2</c:v>
                </c:pt>
                <c:pt idx="1768">
                  <c:v>1.61479E-2</c:v>
                </c:pt>
                <c:pt idx="1769">
                  <c:v>1.5717325000000001E-2</c:v>
                </c:pt>
                <c:pt idx="1770">
                  <c:v>1.0418574999999999E-2</c:v>
                </c:pt>
                <c:pt idx="1771">
                  <c:v>1.6596650000000001E-2</c:v>
                </c:pt>
                <c:pt idx="1772">
                  <c:v>1.6475E-2</c:v>
                </c:pt>
                <c:pt idx="1773">
                  <c:v>1.517755E-2</c:v>
                </c:pt>
                <c:pt idx="1774">
                  <c:v>1.5134100000000001E-2</c:v>
                </c:pt>
                <c:pt idx="1775">
                  <c:v>1.4533975000000001E-2</c:v>
                </c:pt>
                <c:pt idx="1776">
                  <c:v>1.4574175E-2</c:v>
                </c:pt>
                <c:pt idx="1777">
                  <c:v>1.3642825000000003E-2</c:v>
                </c:pt>
                <c:pt idx="1778">
                  <c:v>1.45112E-2</c:v>
                </c:pt>
                <c:pt idx="1779">
                  <c:v>1.648055E-2</c:v>
                </c:pt>
                <c:pt idx="1780">
                  <c:v>1.6453025E-2</c:v>
                </c:pt>
                <c:pt idx="1781">
                  <c:v>1.82259E-2</c:v>
                </c:pt>
                <c:pt idx="1782">
                  <c:v>1.7908400000000001E-2</c:v>
                </c:pt>
                <c:pt idx="1783">
                  <c:v>1.4996500000000001E-2</c:v>
                </c:pt>
                <c:pt idx="1784">
                  <c:v>1.5022000000000001E-2</c:v>
                </c:pt>
                <c:pt idx="1785">
                  <c:v>1.9347425000000001E-2</c:v>
                </c:pt>
                <c:pt idx="1786">
                  <c:v>2.1331975E-2</c:v>
                </c:pt>
                <c:pt idx="1787">
                  <c:v>1.8563224999999999E-2</c:v>
                </c:pt>
                <c:pt idx="1788">
                  <c:v>2.4250000000000001E-2</c:v>
                </c:pt>
                <c:pt idx="1789">
                  <c:v>2.029355E-2</c:v>
                </c:pt>
                <c:pt idx="1790">
                  <c:v>2.1159775000000002E-2</c:v>
                </c:pt>
                <c:pt idx="1791">
                  <c:v>1.97272E-2</c:v>
                </c:pt>
                <c:pt idx="1792">
                  <c:v>2.2428275000000001E-2</c:v>
                </c:pt>
                <c:pt idx="1793">
                  <c:v>2.5549074999999997E-2</c:v>
                </c:pt>
                <c:pt idx="1794">
                  <c:v>2.3963225000000001E-2</c:v>
                </c:pt>
                <c:pt idx="1795">
                  <c:v>2.1341199999999998E-2</c:v>
                </c:pt>
                <c:pt idx="1796">
                  <c:v>2.417045E-2</c:v>
                </c:pt>
                <c:pt idx="1797">
                  <c:v>2.4839424999999998E-2</c:v>
                </c:pt>
                <c:pt idx="1798">
                  <c:v>2.62048E-2</c:v>
                </c:pt>
                <c:pt idx="1799">
                  <c:v>3.0206574999999999E-2</c:v>
                </c:pt>
                <c:pt idx="1800">
                  <c:v>3.8502525000000003E-2</c:v>
                </c:pt>
                <c:pt idx="1801">
                  <c:v>3.3845550000000002E-2</c:v>
                </c:pt>
                <c:pt idx="1802">
                  <c:v>3.2055349999999996E-2</c:v>
                </c:pt>
                <c:pt idx="1803">
                  <c:v>2.942475E-2</c:v>
                </c:pt>
                <c:pt idx="1804">
                  <c:v>1.8077475000000003E-2</c:v>
                </c:pt>
                <c:pt idx="1805">
                  <c:v>2.3038199999999998E-2</c:v>
                </c:pt>
                <c:pt idx="1806">
                  <c:v>3.3868574999999998E-2</c:v>
                </c:pt>
                <c:pt idx="1807">
                  <c:v>3.3834000000000003E-2</c:v>
                </c:pt>
                <c:pt idx="1808">
                  <c:v>2.901275E-2</c:v>
                </c:pt>
                <c:pt idx="1809">
                  <c:v>2.6384499999999998E-2</c:v>
                </c:pt>
                <c:pt idx="1810">
                  <c:v>2.872185E-2</c:v>
                </c:pt>
                <c:pt idx="1811">
                  <c:v>3.3055424999999999E-2</c:v>
                </c:pt>
                <c:pt idx="1812">
                  <c:v>2.9842799999999999E-2</c:v>
                </c:pt>
                <c:pt idx="1813">
                  <c:v>3.7124299999999999E-2</c:v>
                </c:pt>
                <c:pt idx="1814">
                  <c:v>3.7158799999999999E-2</c:v>
                </c:pt>
                <c:pt idx="1815">
                  <c:v>3.5590250000000004E-2</c:v>
                </c:pt>
                <c:pt idx="1816">
                  <c:v>3.4406325000000001E-2</c:v>
                </c:pt>
                <c:pt idx="1817">
                  <c:v>3.7755950000000003E-2</c:v>
                </c:pt>
                <c:pt idx="1818">
                  <c:v>3.7011750000000003E-2</c:v>
                </c:pt>
                <c:pt idx="1819">
                  <c:v>3.6989075000000003E-2</c:v>
                </c:pt>
                <c:pt idx="1820">
                  <c:v>3.5369774999999999E-2</c:v>
                </c:pt>
                <c:pt idx="1821">
                  <c:v>3.5157600000000004E-2</c:v>
                </c:pt>
                <c:pt idx="1822">
                  <c:v>3.7090499999999998E-2</c:v>
                </c:pt>
                <c:pt idx="1823">
                  <c:v>3.9320825000000004E-2</c:v>
                </c:pt>
                <c:pt idx="1824">
                  <c:v>4.1327750000000003E-2</c:v>
                </c:pt>
                <c:pt idx="1825">
                  <c:v>3.7435400000000001E-2</c:v>
                </c:pt>
                <c:pt idx="1826">
                  <c:v>3.8799750000000001E-2</c:v>
                </c:pt>
                <c:pt idx="1827">
                  <c:v>3.84117E-2</c:v>
                </c:pt>
                <c:pt idx="1828">
                  <c:v>3.6524000000000001E-2</c:v>
                </c:pt>
                <c:pt idx="1829">
                  <c:v>3.4227924999999999E-2</c:v>
                </c:pt>
                <c:pt idx="1830">
                  <c:v>3.7034299999999999E-2</c:v>
                </c:pt>
                <c:pt idx="1831">
                  <c:v>3.653605E-2</c:v>
                </c:pt>
                <c:pt idx="1832">
                  <c:v>3.7439500000000001E-2</c:v>
                </c:pt>
                <c:pt idx="1833">
                  <c:v>3.6913149999999999E-2</c:v>
                </c:pt>
                <c:pt idx="1834">
                  <c:v>3.6567549999999997E-2</c:v>
                </c:pt>
                <c:pt idx="1835">
                  <c:v>3.5396799999999999E-2</c:v>
                </c:pt>
                <c:pt idx="1836">
                  <c:v>3.1712074999999999E-2</c:v>
                </c:pt>
                <c:pt idx="1837">
                  <c:v>3.2137175000000004E-2</c:v>
                </c:pt>
                <c:pt idx="1838">
                  <c:v>2.2281700000000002E-2</c:v>
                </c:pt>
                <c:pt idx="1839">
                  <c:v>3.2044700000000002E-2</c:v>
                </c:pt>
                <c:pt idx="1840">
                  <c:v>3.5462799999999996E-2</c:v>
                </c:pt>
                <c:pt idx="1841">
                  <c:v>3.6929049999999998E-2</c:v>
                </c:pt>
                <c:pt idx="1842">
                  <c:v>3.6022699999999998E-2</c:v>
                </c:pt>
                <c:pt idx="1843">
                  <c:v>3.3783225E-2</c:v>
                </c:pt>
                <c:pt idx="1844">
                  <c:v>3.2949199999999998E-2</c:v>
                </c:pt>
                <c:pt idx="1845">
                  <c:v>3.3288724999999998E-2</c:v>
                </c:pt>
                <c:pt idx="1846">
                  <c:v>3.3723049999999997E-2</c:v>
                </c:pt>
                <c:pt idx="1847">
                  <c:v>3.28332E-2</c:v>
                </c:pt>
                <c:pt idx="1848">
                  <c:v>3.1870275000000003E-2</c:v>
                </c:pt>
                <c:pt idx="1849">
                  <c:v>2.9391399999999998E-2</c:v>
                </c:pt>
                <c:pt idx="1850">
                  <c:v>2.6589499999999999E-2</c:v>
                </c:pt>
                <c:pt idx="1851">
                  <c:v>3.0737225E-2</c:v>
                </c:pt>
                <c:pt idx="1852">
                  <c:v>3.1092725000000002E-2</c:v>
                </c:pt>
                <c:pt idx="1853">
                  <c:v>3.0241525000000002E-2</c:v>
                </c:pt>
                <c:pt idx="1854">
                  <c:v>3.0162675E-2</c:v>
                </c:pt>
                <c:pt idx="1855">
                  <c:v>3.0194275E-2</c:v>
                </c:pt>
                <c:pt idx="1856">
                  <c:v>3.1732849999999993E-2</c:v>
                </c:pt>
                <c:pt idx="1857">
                  <c:v>3.6738350000000003E-2</c:v>
                </c:pt>
                <c:pt idx="1858">
                  <c:v>2.8391500000000004E-2</c:v>
                </c:pt>
                <c:pt idx="1859">
                  <c:v>2.8447749999999997E-2</c:v>
                </c:pt>
                <c:pt idx="1860">
                  <c:v>3.10853E-2</c:v>
                </c:pt>
                <c:pt idx="1861">
                  <c:v>3.2223924999999994E-2</c:v>
                </c:pt>
                <c:pt idx="1862">
                  <c:v>3.2751675000000001E-2</c:v>
                </c:pt>
                <c:pt idx="1863">
                  <c:v>3.1645299999999994E-2</c:v>
                </c:pt>
                <c:pt idx="1864">
                  <c:v>3.2218999999999998E-2</c:v>
                </c:pt>
                <c:pt idx="1865">
                  <c:v>3.3116224999999999E-2</c:v>
                </c:pt>
                <c:pt idx="1866">
                  <c:v>3.4908450000000001E-2</c:v>
                </c:pt>
                <c:pt idx="1867">
                  <c:v>3.2894650000000004E-2</c:v>
                </c:pt>
                <c:pt idx="1868">
                  <c:v>3.2887324999999995E-2</c:v>
                </c:pt>
                <c:pt idx="1869">
                  <c:v>3.4483800000000002E-2</c:v>
                </c:pt>
                <c:pt idx="1870">
                  <c:v>3.7400800000000005E-2</c:v>
                </c:pt>
                <c:pt idx="1871">
                  <c:v>3.4079200000000004E-2</c:v>
                </c:pt>
                <c:pt idx="1872">
                  <c:v>3.3048975000000001E-2</c:v>
                </c:pt>
                <c:pt idx="1873">
                  <c:v>3.302865E-2</c:v>
                </c:pt>
                <c:pt idx="1874">
                  <c:v>3.4143E-2</c:v>
                </c:pt>
                <c:pt idx="1875">
                  <c:v>3.5569100000000006E-2</c:v>
                </c:pt>
                <c:pt idx="1876">
                  <c:v>3.3933699999999997E-2</c:v>
                </c:pt>
                <c:pt idx="1877">
                  <c:v>3.2926900000000002E-2</c:v>
                </c:pt>
                <c:pt idx="1878">
                  <c:v>3.2452599999999998E-2</c:v>
                </c:pt>
                <c:pt idx="1879">
                  <c:v>3.3833425E-2</c:v>
                </c:pt>
                <c:pt idx="1880">
                  <c:v>3.3808725000000005E-2</c:v>
                </c:pt>
                <c:pt idx="1881">
                  <c:v>3.2919549999999999E-2</c:v>
                </c:pt>
                <c:pt idx="1882">
                  <c:v>3.3905850000000001E-2</c:v>
                </c:pt>
                <c:pt idx="1883">
                  <c:v>3.3293999999999997E-2</c:v>
                </c:pt>
                <c:pt idx="1884">
                  <c:v>3.2232675000000002E-2</c:v>
                </c:pt>
                <c:pt idx="1885">
                  <c:v>3.2799774999999996E-2</c:v>
                </c:pt>
                <c:pt idx="1886">
                  <c:v>3.0666475000000002E-2</c:v>
                </c:pt>
                <c:pt idx="1887">
                  <c:v>2.7648450000000001E-2</c:v>
                </c:pt>
                <c:pt idx="1888">
                  <c:v>2.4618000000000001E-2</c:v>
                </c:pt>
                <c:pt idx="1889">
                  <c:v>2.4114750000000001E-2</c:v>
                </c:pt>
                <c:pt idx="1890">
                  <c:v>2.8700400000000001E-2</c:v>
                </c:pt>
                <c:pt idx="1891">
                  <c:v>3.2053250000000005E-2</c:v>
                </c:pt>
                <c:pt idx="1892">
                  <c:v>3.0642650000000004E-2</c:v>
                </c:pt>
                <c:pt idx="1893">
                  <c:v>2.9903250000000003E-2</c:v>
                </c:pt>
                <c:pt idx="1894">
                  <c:v>3.3405499999999998E-2</c:v>
                </c:pt>
                <c:pt idx="1895">
                  <c:v>3.3943775000000002E-2</c:v>
                </c:pt>
                <c:pt idx="1896">
                  <c:v>3.445235E-2</c:v>
                </c:pt>
                <c:pt idx="1897">
                  <c:v>3.3663425000000004E-2</c:v>
                </c:pt>
                <c:pt idx="1898">
                  <c:v>3.2657150000000003E-2</c:v>
                </c:pt>
                <c:pt idx="1899">
                  <c:v>3.3469075000000001E-2</c:v>
                </c:pt>
                <c:pt idx="1900">
                  <c:v>3.3237849999999999E-2</c:v>
                </c:pt>
                <c:pt idx="1901">
                  <c:v>3.3580649999999997E-2</c:v>
                </c:pt>
                <c:pt idx="1902">
                  <c:v>3.1083050000000004E-2</c:v>
                </c:pt>
                <c:pt idx="1903">
                  <c:v>3.1432799999999997E-2</c:v>
                </c:pt>
                <c:pt idx="1904">
                  <c:v>3.32036E-2</c:v>
                </c:pt>
                <c:pt idx="1905">
                  <c:v>3.1358650000000002E-2</c:v>
                </c:pt>
                <c:pt idx="1906">
                  <c:v>3.1658199999999997E-2</c:v>
                </c:pt>
                <c:pt idx="1907">
                  <c:v>2.9705825000000005E-2</c:v>
                </c:pt>
                <c:pt idx="1908">
                  <c:v>3.0279399999999998E-2</c:v>
                </c:pt>
                <c:pt idx="1909">
                  <c:v>3.0360474999999998E-2</c:v>
                </c:pt>
                <c:pt idx="1910">
                  <c:v>3.2943775000000002E-2</c:v>
                </c:pt>
                <c:pt idx="1911">
                  <c:v>3.1145675000000001E-2</c:v>
                </c:pt>
                <c:pt idx="1912">
                  <c:v>3.2037549999999998E-2</c:v>
                </c:pt>
                <c:pt idx="1913">
                  <c:v>2.9053774999999997E-2</c:v>
                </c:pt>
                <c:pt idx="1914">
                  <c:v>2.6186250000000001E-2</c:v>
                </c:pt>
                <c:pt idx="1915">
                  <c:v>2.4791275000000002E-2</c:v>
                </c:pt>
                <c:pt idx="1916">
                  <c:v>2.50113E-2</c:v>
                </c:pt>
                <c:pt idx="1917">
                  <c:v>2.5155025000000001E-2</c:v>
                </c:pt>
                <c:pt idx="1918">
                  <c:v>2.6355750000000001E-2</c:v>
                </c:pt>
                <c:pt idx="1919">
                  <c:v>2.4537725E-2</c:v>
                </c:pt>
                <c:pt idx="1920">
                  <c:v>2.3034025E-2</c:v>
                </c:pt>
                <c:pt idx="1921">
                  <c:v>2.3156525000000001E-2</c:v>
                </c:pt>
                <c:pt idx="1922">
                  <c:v>2.1788775E-2</c:v>
                </c:pt>
                <c:pt idx="1923">
                  <c:v>2.0100849999999996E-2</c:v>
                </c:pt>
                <c:pt idx="1924">
                  <c:v>1.981805E-2</c:v>
                </c:pt>
                <c:pt idx="1925">
                  <c:v>2.1143499999999999E-2</c:v>
                </c:pt>
                <c:pt idx="1926">
                  <c:v>2.2398599999999998E-2</c:v>
                </c:pt>
                <c:pt idx="1927">
                  <c:v>2.4347225E-2</c:v>
                </c:pt>
                <c:pt idx="1928">
                  <c:v>2.2956675000000003E-2</c:v>
                </c:pt>
                <c:pt idx="1929">
                  <c:v>2.3157225E-2</c:v>
                </c:pt>
                <c:pt idx="1930">
                  <c:v>2.1152775000000002E-2</c:v>
                </c:pt>
                <c:pt idx="1931">
                  <c:v>2.20979E-2</c:v>
                </c:pt>
                <c:pt idx="1932">
                  <c:v>2.4036149999999999E-2</c:v>
                </c:pt>
                <c:pt idx="1933">
                  <c:v>2.441865E-2</c:v>
                </c:pt>
                <c:pt idx="1934">
                  <c:v>2.4961700000000003E-2</c:v>
                </c:pt>
                <c:pt idx="1935">
                  <c:v>1.9110174999999997E-2</c:v>
                </c:pt>
                <c:pt idx="1936">
                  <c:v>2.4598849999999998E-2</c:v>
                </c:pt>
                <c:pt idx="1937">
                  <c:v>2.4595224999999998E-2</c:v>
                </c:pt>
                <c:pt idx="1938">
                  <c:v>2.493985E-2</c:v>
                </c:pt>
                <c:pt idx="1939">
                  <c:v>2.3568425E-2</c:v>
                </c:pt>
                <c:pt idx="1940">
                  <c:v>2.5056024999999999E-2</c:v>
                </c:pt>
                <c:pt idx="1941">
                  <c:v>2.5306749999999999E-2</c:v>
                </c:pt>
                <c:pt idx="1942">
                  <c:v>2.5648424999999999E-2</c:v>
                </c:pt>
                <c:pt idx="1943">
                  <c:v>2.4668425000000001E-2</c:v>
                </c:pt>
                <c:pt idx="1944">
                  <c:v>2.4800925000000001E-2</c:v>
                </c:pt>
                <c:pt idx="1945">
                  <c:v>2.5936725000000001E-2</c:v>
                </c:pt>
                <c:pt idx="1946">
                  <c:v>2.42268E-2</c:v>
                </c:pt>
                <c:pt idx="1947">
                  <c:v>2.3820100000000004E-2</c:v>
                </c:pt>
                <c:pt idx="1948">
                  <c:v>2.4766800000000002E-2</c:v>
                </c:pt>
                <c:pt idx="1949">
                  <c:v>2.5600299999999999E-2</c:v>
                </c:pt>
                <c:pt idx="1950">
                  <c:v>2.4388299999999998E-2</c:v>
                </c:pt>
                <c:pt idx="1951">
                  <c:v>2.2572199999999997E-2</c:v>
                </c:pt>
                <c:pt idx="1952">
                  <c:v>1.7665E-2</c:v>
                </c:pt>
                <c:pt idx="1953">
                  <c:v>1.96011E-2</c:v>
                </c:pt>
                <c:pt idx="1954">
                  <c:v>1.9973525000000002E-2</c:v>
                </c:pt>
                <c:pt idx="1955">
                  <c:v>2.0912450000000003E-2</c:v>
                </c:pt>
                <c:pt idx="1956">
                  <c:v>1.9355025000000001E-2</c:v>
                </c:pt>
                <c:pt idx="1957">
                  <c:v>1.8384524999999999E-2</c:v>
                </c:pt>
                <c:pt idx="1958">
                  <c:v>1.6999299999999998E-2</c:v>
                </c:pt>
                <c:pt idx="1959">
                  <c:v>1.7925299999999998E-2</c:v>
                </c:pt>
                <c:pt idx="1960">
                  <c:v>1.645605E-2</c:v>
                </c:pt>
                <c:pt idx="1961">
                  <c:v>1.5705574999999999E-2</c:v>
                </c:pt>
                <c:pt idx="1962">
                  <c:v>1.7833175E-2</c:v>
                </c:pt>
                <c:pt idx="1963">
                  <c:v>1.6898924999999999E-2</c:v>
                </c:pt>
                <c:pt idx="1964">
                  <c:v>1.5508250000000001E-2</c:v>
                </c:pt>
                <c:pt idx="1965">
                  <c:v>2.0784025000000001E-2</c:v>
                </c:pt>
                <c:pt idx="1966">
                  <c:v>1.9897974999999998E-2</c:v>
                </c:pt>
                <c:pt idx="1967">
                  <c:v>1.9051749999999999E-2</c:v>
                </c:pt>
                <c:pt idx="1968">
                  <c:v>2.0405775000000001E-2</c:v>
                </c:pt>
                <c:pt idx="1969">
                  <c:v>1.9790149999999999E-2</c:v>
                </c:pt>
                <c:pt idx="1970">
                  <c:v>2.0552075000000003E-2</c:v>
                </c:pt>
                <c:pt idx="1971">
                  <c:v>2.0820849999999998E-2</c:v>
                </c:pt>
                <c:pt idx="1972">
                  <c:v>2.21798E-2</c:v>
                </c:pt>
                <c:pt idx="1973">
                  <c:v>2.2587574999999999E-2</c:v>
                </c:pt>
                <c:pt idx="1974">
                  <c:v>2.6940700000000005E-2</c:v>
                </c:pt>
                <c:pt idx="1975">
                  <c:v>2.4197500000000004E-2</c:v>
                </c:pt>
                <c:pt idx="1976">
                  <c:v>2.2444474999999998E-2</c:v>
                </c:pt>
                <c:pt idx="1977">
                  <c:v>1.9108750000000001E-2</c:v>
                </c:pt>
                <c:pt idx="1978">
                  <c:v>2.5215475000000001E-2</c:v>
                </c:pt>
                <c:pt idx="1979">
                  <c:v>2.2756425E-2</c:v>
                </c:pt>
                <c:pt idx="1980">
                  <c:v>2.4007774999999999E-2</c:v>
                </c:pt>
                <c:pt idx="1981">
                  <c:v>2.3502675000000001E-2</c:v>
                </c:pt>
                <c:pt idx="1982">
                  <c:v>2.4083575000000003E-2</c:v>
                </c:pt>
                <c:pt idx="1983">
                  <c:v>2.4517725000000001E-2</c:v>
                </c:pt>
                <c:pt idx="1984">
                  <c:v>2.5815575E-2</c:v>
                </c:pt>
                <c:pt idx="1985">
                  <c:v>2.4274275000000001E-2</c:v>
                </c:pt>
                <c:pt idx="1986">
                  <c:v>2.4071999999999996E-2</c:v>
                </c:pt>
                <c:pt idx="1987">
                  <c:v>2.4922399999999997E-2</c:v>
                </c:pt>
                <c:pt idx="1988">
                  <c:v>2.44703E-2</c:v>
                </c:pt>
                <c:pt idx="1989">
                  <c:v>2.3525850000000001E-2</c:v>
                </c:pt>
                <c:pt idx="1990">
                  <c:v>2.4878649999999999E-2</c:v>
                </c:pt>
                <c:pt idx="1991">
                  <c:v>2.5183649999999998E-2</c:v>
                </c:pt>
                <c:pt idx="1992">
                  <c:v>2.5074974999999999E-2</c:v>
                </c:pt>
                <c:pt idx="1993">
                  <c:v>2.5960450000000003E-2</c:v>
                </c:pt>
                <c:pt idx="1994">
                  <c:v>2.5564549999999998E-2</c:v>
                </c:pt>
                <c:pt idx="1995">
                  <c:v>2.4392074999999999E-2</c:v>
                </c:pt>
                <c:pt idx="1996">
                  <c:v>2.4453724999999996E-2</c:v>
                </c:pt>
                <c:pt idx="1997">
                  <c:v>2.5925599999999997E-2</c:v>
                </c:pt>
                <c:pt idx="1998">
                  <c:v>2.4219075E-2</c:v>
                </c:pt>
                <c:pt idx="1999">
                  <c:v>2.4877949999999999E-2</c:v>
                </c:pt>
                <c:pt idx="2000">
                  <c:v>2.5180275000000002E-2</c:v>
                </c:pt>
                <c:pt idx="2001">
                  <c:v>2.5390224999999999E-2</c:v>
                </c:pt>
                <c:pt idx="2002">
                  <c:v>2.5845475E-2</c:v>
                </c:pt>
                <c:pt idx="2003">
                  <c:v>2.95009E-2</c:v>
                </c:pt>
                <c:pt idx="2004">
                  <c:v>2.9410974999999995E-2</c:v>
                </c:pt>
                <c:pt idx="2005">
                  <c:v>2.9391000000000004E-2</c:v>
                </c:pt>
                <c:pt idx="2006">
                  <c:v>2.8300175E-2</c:v>
                </c:pt>
                <c:pt idx="2007">
                  <c:v>2.8097674999999999E-2</c:v>
                </c:pt>
                <c:pt idx="2008">
                  <c:v>2.805935E-2</c:v>
                </c:pt>
                <c:pt idx="2009">
                  <c:v>2.9974250000000001E-2</c:v>
                </c:pt>
                <c:pt idx="2010">
                  <c:v>3.0212074999999998E-2</c:v>
                </c:pt>
                <c:pt idx="2011">
                  <c:v>2.8475650000000002E-2</c:v>
                </c:pt>
                <c:pt idx="2012">
                  <c:v>2.8488574999999999E-2</c:v>
                </c:pt>
                <c:pt idx="2013">
                  <c:v>2.8417374999999998E-2</c:v>
                </c:pt>
                <c:pt idx="2014">
                  <c:v>2.8877049999999998E-2</c:v>
                </c:pt>
                <c:pt idx="2015">
                  <c:v>2.8092075000000001E-2</c:v>
                </c:pt>
                <c:pt idx="2016">
                  <c:v>2.8119950000000001E-2</c:v>
                </c:pt>
                <c:pt idx="2017">
                  <c:v>2.7076825000000002E-2</c:v>
                </c:pt>
                <c:pt idx="2018">
                  <c:v>2.7570225E-2</c:v>
                </c:pt>
                <c:pt idx="2019">
                  <c:v>2.8638049999999998E-2</c:v>
                </c:pt>
                <c:pt idx="2020">
                  <c:v>2.9024075E-2</c:v>
                </c:pt>
                <c:pt idx="2021">
                  <c:v>2.90469E-2</c:v>
                </c:pt>
                <c:pt idx="2022">
                  <c:v>2.6892449999999998E-2</c:v>
                </c:pt>
                <c:pt idx="2023">
                  <c:v>2.7410674999999999E-2</c:v>
                </c:pt>
                <c:pt idx="2024">
                  <c:v>2.8936300000000002E-2</c:v>
                </c:pt>
                <c:pt idx="2025">
                  <c:v>2.8961475E-2</c:v>
                </c:pt>
                <c:pt idx="2026">
                  <c:v>2.8215049999999995E-2</c:v>
                </c:pt>
                <c:pt idx="2027">
                  <c:v>2.7189525000000003E-2</c:v>
                </c:pt>
                <c:pt idx="2028">
                  <c:v>2.6976699999999999E-2</c:v>
                </c:pt>
                <c:pt idx="2029">
                  <c:v>2.6058825000000001E-2</c:v>
                </c:pt>
                <c:pt idx="2030">
                  <c:v>2.6005074999999999E-2</c:v>
                </c:pt>
                <c:pt idx="2031">
                  <c:v>2.75176E-2</c:v>
                </c:pt>
                <c:pt idx="2032">
                  <c:v>2.6437425000000001E-2</c:v>
                </c:pt>
                <c:pt idx="2033">
                  <c:v>1.9976999999999998E-2</c:v>
                </c:pt>
                <c:pt idx="2034">
                  <c:v>2.14775E-2</c:v>
                </c:pt>
                <c:pt idx="2035">
                  <c:v>2.9701224999999998E-2</c:v>
                </c:pt>
                <c:pt idx="2036">
                  <c:v>2.4955874999999999E-2</c:v>
                </c:pt>
                <c:pt idx="2037">
                  <c:v>2.5152450000000003E-2</c:v>
                </c:pt>
                <c:pt idx="2038">
                  <c:v>3.32E-2</c:v>
                </c:pt>
                <c:pt idx="2039">
                  <c:v>3.32E-2</c:v>
                </c:pt>
                <c:pt idx="2040">
                  <c:v>2.5407325000000001E-2</c:v>
                </c:pt>
                <c:pt idx="2041">
                  <c:v>2.4314824999999995E-2</c:v>
                </c:pt>
                <c:pt idx="2042">
                  <c:v>2.5542024999999999E-2</c:v>
                </c:pt>
                <c:pt idx="2043">
                  <c:v>2.5000574999999997E-2</c:v>
                </c:pt>
                <c:pt idx="2044">
                  <c:v>2.5871550000000004E-2</c:v>
                </c:pt>
                <c:pt idx="2045">
                  <c:v>2.6118925000000001E-2</c:v>
                </c:pt>
                <c:pt idx="2046">
                  <c:v>2.7246024999999997E-2</c:v>
                </c:pt>
                <c:pt idx="2047">
                  <c:v>2.5825225E-2</c:v>
                </c:pt>
                <c:pt idx="2048">
                  <c:v>2.5006049999999998E-2</c:v>
                </c:pt>
                <c:pt idx="2049">
                  <c:v>2.4120824999999999E-2</c:v>
                </c:pt>
                <c:pt idx="2050">
                  <c:v>2.4124449999999999E-2</c:v>
                </c:pt>
                <c:pt idx="2051">
                  <c:v>2.5264200000000001E-2</c:v>
                </c:pt>
                <c:pt idx="2052">
                  <c:v>2.5675750000000001E-2</c:v>
                </c:pt>
                <c:pt idx="2053">
                  <c:v>2.4332425000000001E-2</c:v>
                </c:pt>
                <c:pt idx="2054">
                  <c:v>2.5072749999999998E-2</c:v>
                </c:pt>
                <c:pt idx="2055">
                  <c:v>2.5822249999999998E-2</c:v>
                </c:pt>
                <c:pt idx="2056">
                  <c:v>2.6314400000000002E-2</c:v>
                </c:pt>
                <c:pt idx="2057">
                  <c:v>2.6371524999999996E-2</c:v>
                </c:pt>
                <c:pt idx="2058">
                  <c:v>2.8344249999999998E-2</c:v>
                </c:pt>
                <c:pt idx="2059">
                  <c:v>2.9163125000000002E-2</c:v>
                </c:pt>
                <c:pt idx="2060">
                  <c:v>2.8616750000000003E-2</c:v>
                </c:pt>
                <c:pt idx="2061">
                  <c:v>2.7130175000000003E-2</c:v>
                </c:pt>
                <c:pt idx="2062">
                  <c:v>2.7148450000000001E-2</c:v>
                </c:pt>
                <c:pt idx="2063">
                  <c:v>2.6003049999999996E-2</c:v>
                </c:pt>
                <c:pt idx="2064">
                  <c:v>2.5669125000000001E-2</c:v>
                </c:pt>
                <c:pt idx="2065">
                  <c:v>2.6828750000000002E-2</c:v>
                </c:pt>
                <c:pt idx="2066">
                  <c:v>2.6432225E-2</c:v>
                </c:pt>
                <c:pt idx="2067">
                  <c:v>2.748625E-2</c:v>
                </c:pt>
                <c:pt idx="2068">
                  <c:v>2.7866000000000002E-2</c:v>
                </c:pt>
                <c:pt idx="2069">
                  <c:v>2.3306500000000001E-2</c:v>
                </c:pt>
                <c:pt idx="2070">
                  <c:v>2.814345E-2</c:v>
                </c:pt>
                <c:pt idx="2071">
                  <c:v>2.5545375000000002E-2</c:v>
                </c:pt>
                <c:pt idx="2072">
                  <c:v>2.5117250000000001E-2</c:v>
                </c:pt>
                <c:pt idx="2073">
                  <c:v>2.6095574999999996E-2</c:v>
                </c:pt>
                <c:pt idx="2074">
                  <c:v>2.4171624999999999E-2</c:v>
                </c:pt>
                <c:pt idx="2075">
                  <c:v>1.9280499999999999E-2</c:v>
                </c:pt>
                <c:pt idx="2076">
                  <c:v>2.4178475000000001E-2</c:v>
                </c:pt>
                <c:pt idx="2077">
                  <c:v>2.4139875000000002E-2</c:v>
                </c:pt>
                <c:pt idx="2078">
                  <c:v>2.5410224999999998E-2</c:v>
                </c:pt>
                <c:pt idx="2079">
                  <c:v>2.4872925000000001E-2</c:v>
                </c:pt>
                <c:pt idx="2080">
                  <c:v>2.4765224999999998E-2</c:v>
                </c:pt>
                <c:pt idx="2081">
                  <c:v>2.4882249999999998E-2</c:v>
                </c:pt>
                <c:pt idx="2082">
                  <c:v>2.3585200000000001E-2</c:v>
                </c:pt>
                <c:pt idx="2083">
                  <c:v>2.3902125E-2</c:v>
                </c:pt>
                <c:pt idx="2084">
                  <c:v>2.2126749999999997E-2</c:v>
                </c:pt>
                <c:pt idx="2085">
                  <c:v>2.2869375000000001E-2</c:v>
                </c:pt>
                <c:pt idx="2086">
                  <c:v>2.4029699999999998E-2</c:v>
                </c:pt>
                <c:pt idx="2087">
                  <c:v>2.4198750000000002E-2</c:v>
                </c:pt>
                <c:pt idx="2088">
                  <c:v>2.4414999999999999E-2</c:v>
                </c:pt>
                <c:pt idx="2089">
                  <c:v>2.2709E-2</c:v>
                </c:pt>
                <c:pt idx="2090">
                  <c:v>2.1824375E-2</c:v>
                </c:pt>
                <c:pt idx="2091">
                  <c:v>2.3296225E-2</c:v>
                </c:pt>
                <c:pt idx="2092">
                  <c:v>2.2107850000000002E-2</c:v>
                </c:pt>
                <c:pt idx="2093">
                  <c:v>2.1739950000000001E-2</c:v>
                </c:pt>
                <c:pt idx="2094">
                  <c:v>1.7758674999999998E-2</c:v>
                </c:pt>
                <c:pt idx="2095">
                  <c:v>1.7106625E-2</c:v>
                </c:pt>
                <c:pt idx="2096">
                  <c:v>1.524965E-2</c:v>
                </c:pt>
                <c:pt idx="2097">
                  <c:v>1.7195249999999999E-2</c:v>
                </c:pt>
                <c:pt idx="2098">
                  <c:v>1.5726499999999997E-2</c:v>
                </c:pt>
                <c:pt idx="2099">
                  <c:v>1.5517624999999998E-2</c:v>
                </c:pt>
                <c:pt idx="2100">
                  <c:v>7.8962500000000005E-3</c:v>
                </c:pt>
                <c:pt idx="2101">
                  <c:v>6.8370000000000002E-3</c:v>
                </c:pt>
                <c:pt idx="2102">
                  <c:v>1.2925600000000001E-2</c:v>
                </c:pt>
                <c:pt idx="2103">
                  <c:v>1.1786274999999999E-2</c:v>
                </c:pt>
                <c:pt idx="2104">
                  <c:v>6.0547500000000002E-3</c:v>
                </c:pt>
                <c:pt idx="2105">
                  <c:v>1.0748499999999999E-2</c:v>
                </c:pt>
                <c:pt idx="2106">
                  <c:v>1.1975075000000002E-2</c:v>
                </c:pt>
                <c:pt idx="2107">
                  <c:v>1.0781575000000002E-2</c:v>
                </c:pt>
                <c:pt idx="2108">
                  <c:v>1.2721725000000001E-2</c:v>
                </c:pt>
                <c:pt idx="2109">
                  <c:v>1.2834524999999999E-2</c:v>
                </c:pt>
                <c:pt idx="2110">
                  <c:v>1.3505225000000001E-2</c:v>
                </c:pt>
                <c:pt idx="2111">
                  <c:v>1.4353474999999997E-2</c:v>
                </c:pt>
                <c:pt idx="2112">
                  <c:v>1.1339150000000001E-2</c:v>
                </c:pt>
                <c:pt idx="2113">
                  <c:v>1.24289E-2</c:v>
                </c:pt>
                <c:pt idx="2114">
                  <c:v>1.2055574999999999E-2</c:v>
                </c:pt>
                <c:pt idx="2115">
                  <c:v>1.3988850000000002E-2</c:v>
                </c:pt>
                <c:pt idx="2116">
                  <c:v>1.4353675000000002E-2</c:v>
                </c:pt>
                <c:pt idx="2117">
                  <c:v>1.7104025000000002E-2</c:v>
                </c:pt>
                <c:pt idx="2118">
                  <c:v>1.6516949999999999E-2</c:v>
                </c:pt>
                <c:pt idx="2119">
                  <c:v>1.4627625E-2</c:v>
                </c:pt>
                <c:pt idx="2120">
                  <c:v>8.7375000000000005E-3</c:v>
                </c:pt>
                <c:pt idx="2121">
                  <c:v>1.3399350000000001E-2</c:v>
                </c:pt>
                <c:pt idx="2122">
                  <c:v>1.2475325000000001E-2</c:v>
                </c:pt>
                <c:pt idx="2123">
                  <c:v>1.309015E-2</c:v>
                </c:pt>
                <c:pt idx="2124">
                  <c:v>8.264249999999999E-3</c:v>
                </c:pt>
                <c:pt idx="2125">
                  <c:v>1.4182749999999999E-2</c:v>
                </c:pt>
                <c:pt idx="2126">
                  <c:v>1.5256875E-2</c:v>
                </c:pt>
                <c:pt idx="2127">
                  <c:v>1.4552500000000001E-2</c:v>
                </c:pt>
                <c:pt idx="2128">
                  <c:v>1.458125E-2</c:v>
                </c:pt>
                <c:pt idx="2129">
                  <c:v>1.6025000000000001E-2</c:v>
                </c:pt>
                <c:pt idx="2130">
                  <c:v>1.7221575000000003E-2</c:v>
                </c:pt>
                <c:pt idx="2131">
                  <c:v>1.7159075000000003E-2</c:v>
                </c:pt>
                <c:pt idx="2132">
                  <c:v>1.5225625E-2</c:v>
                </c:pt>
                <c:pt idx="2133">
                  <c:v>1.5655949999999998E-2</c:v>
                </c:pt>
                <c:pt idx="2134">
                  <c:v>1.6347500000000001E-2</c:v>
                </c:pt>
                <c:pt idx="2135">
                  <c:v>1.6924999999999999E-2</c:v>
                </c:pt>
                <c:pt idx="2136">
                  <c:v>1.8092500000000001E-2</c:v>
                </c:pt>
                <c:pt idx="2137">
                  <c:v>1.671595E-2</c:v>
                </c:pt>
                <c:pt idx="2138">
                  <c:v>1.5957824999999998E-2</c:v>
                </c:pt>
                <c:pt idx="2139">
                  <c:v>1.1096E-2</c:v>
                </c:pt>
                <c:pt idx="2140">
                  <c:v>1.7263475E-2</c:v>
                </c:pt>
                <c:pt idx="2141">
                  <c:v>1.7520774999999999E-2</c:v>
                </c:pt>
                <c:pt idx="2142">
                  <c:v>1.6012624999999999E-2</c:v>
                </c:pt>
                <c:pt idx="2143">
                  <c:v>1.7147025E-2</c:v>
                </c:pt>
                <c:pt idx="2144">
                  <c:v>1.7582024999999998E-2</c:v>
                </c:pt>
                <c:pt idx="2145">
                  <c:v>1.6650974999999998E-2</c:v>
                </c:pt>
                <c:pt idx="2146">
                  <c:v>1.8567199999999999E-2</c:v>
                </c:pt>
                <c:pt idx="2147">
                  <c:v>1.7857825000000004E-2</c:v>
                </c:pt>
                <c:pt idx="2148">
                  <c:v>1.8888275E-2</c:v>
                </c:pt>
                <c:pt idx="2149">
                  <c:v>1.7624074999999999E-2</c:v>
                </c:pt>
                <c:pt idx="2150">
                  <c:v>1.5590074999999998E-2</c:v>
                </c:pt>
                <c:pt idx="2151">
                  <c:v>1.6274074999999999E-2</c:v>
                </c:pt>
                <c:pt idx="2152">
                  <c:v>1.5909224999999999E-2</c:v>
                </c:pt>
                <c:pt idx="2153">
                  <c:v>1.668385E-2</c:v>
                </c:pt>
                <c:pt idx="2154">
                  <c:v>1.7576124999999998E-2</c:v>
                </c:pt>
                <c:pt idx="2155">
                  <c:v>1.5994700000000001E-2</c:v>
                </c:pt>
                <c:pt idx="2156">
                  <c:v>1.5765149999999999E-2</c:v>
                </c:pt>
                <c:pt idx="2157">
                  <c:v>1.2756700000000001E-2</c:v>
                </c:pt>
                <c:pt idx="2158">
                  <c:v>1.2437500000000001E-2</c:v>
                </c:pt>
                <c:pt idx="2159">
                  <c:v>1.1310075000000001E-2</c:v>
                </c:pt>
                <c:pt idx="2160">
                  <c:v>1.3519450000000001E-2</c:v>
                </c:pt>
                <c:pt idx="2161">
                  <c:v>1.256345E-2</c:v>
                </c:pt>
                <c:pt idx="2162">
                  <c:v>8.8293750000000004E-3</c:v>
                </c:pt>
                <c:pt idx="2163">
                  <c:v>6.4257499999999992E-3</c:v>
                </c:pt>
                <c:pt idx="2164">
                  <c:v>4.198625000000001E-3</c:v>
                </c:pt>
                <c:pt idx="2165">
                  <c:v>7.6547750000000008E-3</c:v>
                </c:pt>
                <c:pt idx="2166">
                  <c:v>2.8680750000000012E-3</c:v>
                </c:pt>
                <c:pt idx="2167">
                  <c:v>4.4206000000000002E-3</c:v>
                </c:pt>
                <c:pt idx="2168">
                  <c:v>5.6528250000000011E-3</c:v>
                </c:pt>
                <c:pt idx="2169">
                  <c:v>7.6210999999999996E-3</c:v>
                </c:pt>
                <c:pt idx="2170">
                  <c:v>6.2624999999999998E-3</c:v>
                </c:pt>
                <c:pt idx="2171">
                  <c:v>7.5829749999999987E-3</c:v>
                </c:pt>
                <c:pt idx="2172">
                  <c:v>7.1574999999999989E-3</c:v>
                </c:pt>
                <c:pt idx="2173">
                  <c:v>5.449574999999999E-3</c:v>
                </c:pt>
                <c:pt idx="2174">
                  <c:v>6.5023500000000014E-3</c:v>
                </c:pt>
                <c:pt idx="2175">
                  <c:v>5.3987499999999999E-3</c:v>
                </c:pt>
                <c:pt idx="2176">
                  <c:v>4.7151499999999995E-3</c:v>
                </c:pt>
                <c:pt idx="2177">
                  <c:v>4.5138999999999995E-3</c:v>
                </c:pt>
                <c:pt idx="2178">
                  <c:v>4.230775E-3</c:v>
                </c:pt>
                <c:pt idx="2179">
                  <c:v>1.6707E-3</c:v>
                </c:pt>
                <c:pt idx="2180">
                  <c:v>2.7946999999999994E-3</c:v>
                </c:pt>
                <c:pt idx="2181">
                  <c:v>-1.7892999999999997E-3</c:v>
                </c:pt>
                <c:pt idx="2182">
                  <c:v>-4.23705E-3</c:v>
                </c:pt>
                <c:pt idx="2183">
                  <c:v>-1.5871750000000006E-3</c:v>
                </c:pt>
                <c:pt idx="2184">
                  <c:v>-2.4516E-3</c:v>
                </c:pt>
                <c:pt idx="2185">
                  <c:v>-3.3023749999999998E-3</c:v>
                </c:pt>
                <c:pt idx="2186">
                  <c:v>-3.2387500000000003E-3</c:v>
                </c:pt>
                <c:pt idx="2187">
                  <c:v>-5.4105000000000004E-3</c:v>
                </c:pt>
                <c:pt idx="2188">
                  <c:v>-9.5268750000000006E-3</c:v>
                </c:pt>
                <c:pt idx="2189">
                  <c:v>-7.7838999999999998E-3</c:v>
                </c:pt>
                <c:pt idx="2190">
                  <c:v>-1.2376249999999998E-2</c:v>
                </c:pt>
                <c:pt idx="2191">
                  <c:v>-9.437499999999998E-3</c:v>
                </c:pt>
                <c:pt idx="2192">
                  <c:v>-7.2043750000000007E-3</c:v>
                </c:pt>
                <c:pt idx="2193">
                  <c:v>-6.4806249999999994E-3</c:v>
                </c:pt>
                <c:pt idx="2194">
                  <c:v>-7.158025000000001E-3</c:v>
                </c:pt>
                <c:pt idx="2195">
                  <c:v>-7.7381249999999993E-3</c:v>
                </c:pt>
                <c:pt idx="2196">
                  <c:v>-7.8268750000000005E-3</c:v>
                </c:pt>
                <c:pt idx="2197">
                  <c:v>-4.7628000000000011E-3</c:v>
                </c:pt>
                <c:pt idx="2198">
                  <c:v>-3.368925E-3</c:v>
                </c:pt>
                <c:pt idx="2199">
                  <c:v>-5.505374999999999E-3</c:v>
                </c:pt>
                <c:pt idx="2200">
                  <c:v>-5.9946250000000008E-3</c:v>
                </c:pt>
                <c:pt idx="2201">
                  <c:v>-8.5140500000000004E-3</c:v>
                </c:pt>
                <c:pt idx="2202">
                  <c:v>-6.6208749999999992E-3</c:v>
                </c:pt>
                <c:pt idx="2203">
                  <c:v>-1.20375E-2</c:v>
                </c:pt>
                <c:pt idx="2204">
                  <c:v>-6.1606250000000003E-3</c:v>
                </c:pt>
                <c:pt idx="2205">
                  <c:v>-6.0109249999999994E-3</c:v>
                </c:pt>
                <c:pt idx="2206">
                  <c:v>-5.5318750000000003E-3</c:v>
                </c:pt>
                <c:pt idx="2207">
                  <c:v>-4.1331250000000005E-3</c:v>
                </c:pt>
                <c:pt idx="2208">
                  <c:v>-1.9284250000000001E-3</c:v>
                </c:pt>
                <c:pt idx="2209">
                  <c:v>-3.3381249999999999E-3</c:v>
                </c:pt>
                <c:pt idx="2210">
                  <c:v>-3.0829750000000008E-3</c:v>
                </c:pt>
                <c:pt idx="2211">
                  <c:v>-4.9485000000000067E-4</c:v>
                </c:pt>
                <c:pt idx="2212">
                  <c:v>1.256249999999996E-4</c:v>
                </c:pt>
                <c:pt idx="2213">
                  <c:v>4.8062499999999966E-4</c:v>
                </c:pt>
                <c:pt idx="2214">
                  <c:v>3.1906249999999999E-3</c:v>
                </c:pt>
                <c:pt idx="2215">
                  <c:v>3.2792500000000005E-3</c:v>
                </c:pt>
                <c:pt idx="2216">
                  <c:v>1.3213249999999999E-3</c:v>
                </c:pt>
                <c:pt idx="2217">
                  <c:v>1.5178250000000002E-3</c:v>
                </c:pt>
                <c:pt idx="2218">
                  <c:v>2.7418750000000004E-3</c:v>
                </c:pt>
                <c:pt idx="2219">
                  <c:v>2.69375E-3</c:v>
                </c:pt>
                <c:pt idx="2220">
                  <c:v>1.86995E-3</c:v>
                </c:pt>
                <c:pt idx="2221">
                  <c:v>2.6859500000000003E-3</c:v>
                </c:pt>
                <c:pt idx="2222">
                  <c:v>1.7990750000000002E-3</c:v>
                </c:pt>
                <c:pt idx="2223">
                  <c:v>1.0849999999999996E-3</c:v>
                </c:pt>
                <c:pt idx="2224">
                  <c:v>1.6903249999999999E-3</c:v>
                </c:pt>
                <c:pt idx="2225">
                  <c:v>9.4999999999999572E-5</c:v>
                </c:pt>
                <c:pt idx="2226">
                  <c:v>-1.1550000000000083E-5</c:v>
                </c:pt>
                <c:pt idx="2227">
                  <c:v>-6.0150000000000004E-3</c:v>
                </c:pt>
                <c:pt idx="2228">
                  <c:v>-6.0174999999999994E-3</c:v>
                </c:pt>
                <c:pt idx="2229">
                  <c:v>-2.6793749999999995E-3</c:v>
                </c:pt>
                <c:pt idx="2230">
                  <c:v>-1.5388999999999993E-3</c:v>
                </c:pt>
                <c:pt idx="2231">
                  <c:v>-6.2024999999999692E-5</c:v>
                </c:pt>
                <c:pt idx="2232">
                  <c:v>8.8275000000000153E-5</c:v>
                </c:pt>
                <c:pt idx="2233">
                  <c:v>-1.3389999999999916E-4</c:v>
                </c:pt>
                <c:pt idx="2234">
                  <c:v>-5.8047500000000054E-4</c:v>
                </c:pt>
                <c:pt idx="2235">
                  <c:v>-5.8859999999999935E-4</c:v>
                </c:pt>
                <c:pt idx="2236">
                  <c:v>-1.0369250000000002E-3</c:v>
                </c:pt>
                <c:pt idx="2237">
                  <c:v>-1.2075E-3</c:v>
                </c:pt>
                <c:pt idx="2238">
                  <c:v>-9.6202500000000079E-4</c:v>
                </c:pt>
                <c:pt idx="2239">
                  <c:v>-1.0905000000000022E-4</c:v>
                </c:pt>
                <c:pt idx="2240">
                  <c:v>-1.328000000000003E-4</c:v>
                </c:pt>
                <c:pt idx="2241">
                  <c:v>-4.3999999999999985E-4</c:v>
                </c:pt>
                <c:pt idx="2242">
                  <c:v>-4.9687499999999927E-4</c:v>
                </c:pt>
                <c:pt idx="2243">
                  <c:v>-8.6955000000000029E-4</c:v>
                </c:pt>
                <c:pt idx="2244">
                  <c:v>-1.0684250000000007E-3</c:v>
                </c:pt>
                <c:pt idx="2245">
                  <c:v>-8.1499999999999986E-4</c:v>
                </c:pt>
                <c:pt idx="2246">
                  <c:v>-7.2250000000000198E-5</c:v>
                </c:pt>
                <c:pt idx="2247">
                  <c:v>1.1375000000000028E-4</c:v>
                </c:pt>
                <c:pt idx="2248">
                  <c:v>4.2845000000000014E-4</c:v>
                </c:pt>
                <c:pt idx="2249">
                  <c:v>-2.4187500000000099E-4</c:v>
                </c:pt>
                <c:pt idx="2250">
                  <c:v>-4.9937500000000025E-4</c:v>
                </c:pt>
                <c:pt idx="2251">
                  <c:v>-1.1416749999999998E-3</c:v>
                </c:pt>
                <c:pt idx="2252">
                  <c:v>-1.963425E-3</c:v>
                </c:pt>
                <c:pt idx="2253">
                  <c:v>-3.507175E-3</c:v>
                </c:pt>
                <c:pt idx="2254">
                  <c:v>-2.8171750000000003E-3</c:v>
                </c:pt>
                <c:pt idx="2255">
                  <c:v>-3.4196749999999996E-3</c:v>
                </c:pt>
                <c:pt idx="2256">
                  <c:v>-3.0975E-3</c:v>
                </c:pt>
                <c:pt idx="2257">
                  <c:v>-2.5484999999999991E-3</c:v>
                </c:pt>
                <c:pt idx="2258">
                  <c:v>-3.1822500000000006E-3</c:v>
                </c:pt>
                <c:pt idx="2259">
                  <c:v>-2.7729750000000004E-3</c:v>
                </c:pt>
                <c:pt idx="2260">
                  <c:v>-2.6246749999999999E-3</c:v>
                </c:pt>
                <c:pt idx="2261">
                  <c:v>-2.43815E-3</c:v>
                </c:pt>
                <c:pt idx="2262">
                  <c:v>-2.7263750000000001E-3</c:v>
                </c:pt>
                <c:pt idx="2263">
                  <c:v>-2.8045249999999996E-3</c:v>
                </c:pt>
                <c:pt idx="2264">
                  <c:v>-2.4804749999999998E-3</c:v>
                </c:pt>
                <c:pt idx="2265">
                  <c:v>-2.6745000000000007E-3</c:v>
                </c:pt>
                <c:pt idx="2266">
                  <c:v>-2.483425E-3</c:v>
                </c:pt>
                <c:pt idx="2267">
                  <c:v>-2.3781749999999997E-3</c:v>
                </c:pt>
                <c:pt idx="2268">
                  <c:v>-2.4116749999999994E-3</c:v>
                </c:pt>
                <c:pt idx="2269">
                  <c:v>-2.7343749999999994E-3</c:v>
                </c:pt>
                <c:pt idx="2270">
                  <c:v>-3.4677999999999996E-3</c:v>
                </c:pt>
                <c:pt idx="2271">
                  <c:v>-3.3431249999999997E-3</c:v>
                </c:pt>
                <c:pt idx="2272">
                  <c:v>-3.2396750000000005E-3</c:v>
                </c:pt>
                <c:pt idx="2273">
                  <c:v>-4.0643500000000004E-3</c:v>
                </c:pt>
                <c:pt idx="2274">
                  <c:v>-4.2316500000000009E-3</c:v>
                </c:pt>
                <c:pt idx="2275">
                  <c:v>-3.4150000000000005E-3</c:v>
                </c:pt>
                <c:pt idx="2276">
                  <c:v>-3.4237499999999997E-3</c:v>
                </c:pt>
                <c:pt idx="2277">
                  <c:v>-3.2020249999999998E-3</c:v>
                </c:pt>
                <c:pt idx="2278">
                  <c:v>-2.9382750000000006E-3</c:v>
                </c:pt>
                <c:pt idx="2279">
                  <c:v>-3.1749249999999999E-3</c:v>
                </c:pt>
                <c:pt idx="2280">
                  <c:v>-3.0460000000000001E-3</c:v>
                </c:pt>
                <c:pt idx="2281">
                  <c:v>-3.2534250000000008E-3</c:v>
                </c:pt>
                <c:pt idx="2282">
                  <c:v>-3.4066249999999995E-3</c:v>
                </c:pt>
                <c:pt idx="2283">
                  <c:v>-2.8684250000000004E-3</c:v>
                </c:pt>
                <c:pt idx="2284">
                  <c:v>-3.5014000000000004E-3</c:v>
                </c:pt>
                <c:pt idx="2285">
                  <c:v>-1.0182500000000001E-2</c:v>
                </c:pt>
                <c:pt idx="2286">
                  <c:v>-1.0553E-2</c:v>
                </c:pt>
                <c:pt idx="2287">
                  <c:v>-4.2399999999999998E-3</c:v>
                </c:pt>
                <c:pt idx="2288">
                  <c:v>-4.7999999999999996E-3</c:v>
                </c:pt>
                <c:pt idx="2289">
                  <c:v>-1.1765000000000001E-2</c:v>
                </c:pt>
                <c:pt idx="2290">
                  <c:v>-3.3999999999999998E-3</c:v>
                </c:pt>
                <c:pt idx="2291">
                  <c:v>3.6190750000000007E-3</c:v>
                </c:pt>
                <c:pt idx="2292">
                  <c:v>-5.6277999999999996E-3</c:v>
                </c:pt>
                <c:pt idx="2293">
                  <c:v>-5.8275000000000002E-3</c:v>
                </c:pt>
                <c:pt idx="2294">
                  <c:v>-5.7418E-3</c:v>
                </c:pt>
                <c:pt idx="2295">
                  <c:v>-7.950475000000002E-3</c:v>
                </c:pt>
                <c:pt idx="2296">
                  <c:v>-8.1762499999999995E-3</c:v>
                </c:pt>
                <c:pt idx="2297">
                  <c:v>-5.8152999999999998E-3</c:v>
                </c:pt>
                <c:pt idx="2298">
                  <c:v>-5.184649999999999E-3</c:v>
                </c:pt>
                <c:pt idx="2299">
                  <c:v>-4.8457250000000004E-3</c:v>
                </c:pt>
                <c:pt idx="2300">
                  <c:v>-4.4391500000000002E-3</c:v>
                </c:pt>
                <c:pt idx="2301">
                  <c:v>-5.3214000000000004E-3</c:v>
                </c:pt>
                <c:pt idx="2302">
                  <c:v>-5.604225E-3</c:v>
                </c:pt>
                <c:pt idx="2303">
                  <c:v>-5.0731250000000004E-3</c:v>
                </c:pt>
                <c:pt idx="2304">
                  <c:v>-4.6305000000000009E-3</c:v>
                </c:pt>
                <c:pt idx="2305">
                  <c:v>-4.4260499999999999E-3</c:v>
                </c:pt>
                <c:pt idx="2306">
                  <c:v>-3.9593750000000002E-3</c:v>
                </c:pt>
                <c:pt idx="2307">
                  <c:v>-2.8864249999999993E-3</c:v>
                </c:pt>
                <c:pt idx="2308">
                  <c:v>-1.9696250000000005E-3</c:v>
                </c:pt>
                <c:pt idx="2309">
                  <c:v>-1.7959250000000001E-3</c:v>
                </c:pt>
                <c:pt idx="2310">
                  <c:v>-2.0662499999999991E-3</c:v>
                </c:pt>
                <c:pt idx="2311">
                  <c:v>-6.4404999999999964E-4</c:v>
                </c:pt>
                <c:pt idx="2312">
                  <c:v>-4.2937499999999931E-4</c:v>
                </c:pt>
                <c:pt idx="2313">
                  <c:v>-2.8757499999999998E-3</c:v>
                </c:pt>
                <c:pt idx="2314">
                  <c:v>-3.0404249999999998E-3</c:v>
                </c:pt>
                <c:pt idx="2315">
                  <c:v>-9.8720000000000006E-3</c:v>
                </c:pt>
                <c:pt idx="2316">
                  <c:v>-9.8720000000000006E-3</c:v>
                </c:pt>
                <c:pt idx="2317">
                  <c:v>-1.846E-3</c:v>
                </c:pt>
                <c:pt idx="2318">
                  <c:v>-1.1477999999999992E-3</c:v>
                </c:pt>
                <c:pt idx="2319">
                  <c:v>-1.245625E-3</c:v>
                </c:pt>
                <c:pt idx="2320">
                  <c:v>-1.0653000000000001E-3</c:v>
                </c:pt>
                <c:pt idx="2321">
                  <c:v>-1.1978000000000004E-3</c:v>
                </c:pt>
                <c:pt idx="2322">
                  <c:v>-2.0584250000000004E-3</c:v>
                </c:pt>
                <c:pt idx="2323">
                  <c:v>-2.2873749999999999E-3</c:v>
                </c:pt>
                <c:pt idx="2324">
                  <c:v>-9.8254999999999935E-4</c:v>
                </c:pt>
                <c:pt idx="2325">
                  <c:v>-8.9500000000000083E-4</c:v>
                </c:pt>
                <c:pt idx="2326">
                  <c:v>-9.6187499999999973E-4</c:v>
                </c:pt>
                <c:pt idx="2327">
                  <c:v>-8.5292499999999939E-4</c:v>
                </c:pt>
                <c:pt idx="2328">
                  <c:v>-4.2579999999999918E-4</c:v>
                </c:pt>
                <c:pt idx="2329">
                  <c:v>-2.2917499999999981E-4</c:v>
                </c:pt>
                <c:pt idx="2330">
                  <c:v>-3.1217499999999928E-4</c:v>
                </c:pt>
                <c:pt idx="2331">
                  <c:v>-7.7775000000000001E-4</c:v>
                </c:pt>
                <c:pt idx="2332">
                  <c:v>-9.1642500000000023E-4</c:v>
                </c:pt>
                <c:pt idx="2333">
                  <c:v>-1.058425E-3</c:v>
                </c:pt>
                <c:pt idx="2334">
                  <c:v>-1.2427499999999999E-3</c:v>
                </c:pt>
                <c:pt idx="2335">
                  <c:v>-1.3039249999999992E-3</c:v>
                </c:pt>
                <c:pt idx="2336">
                  <c:v>-1.5959249999999991E-3</c:v>
                </c:pt>
                <c:pt idx="2337">
                  <c:v>-1.570625E-3</c:v>
                </c:pt>
                <c:pt idx="2338">
                  <c:v>-7.1937500000000072E-4</c:v>
                </c:pt>
                <c:pt idx="2339">
                  <c:v>-5.1779999999999979E-4</c:v>
                </c:pt>
                <c:pt idx="2340">
                  <c:v>-1.0592500000000031E-4</c:v>
                </c:pt>
                <c:pt idx="2341">
                  <c:v>4.5562499999999987E-4</c:v>
                </c:pt>
                <c:pt idx="2342">
                  <c:v>1.2400749999999991E-3</c:v>
                </c:pt>
                <c:pt idx="2343">
                  <c:v>9.2437500000000039E-4</c:v>
                </c:pt>
                <c:pt idx="2344">
                  <c:v>4.3500000000000006E-4</c:v>
                </c:pt>
                <c:pt idx="2345">
                  <c:v>7.8875000000000028E-4</c:v>
                </c:pt>
                <c:pt idx="2346">
                  <c:v>3.8719999999999955E-4</c:v>
                </c:pt>
                <c:pt idx="2347">
                  <c:v>1.3187500000000067E-4</c:v>
                </c:pt>
                <c:pt idx="2348">
                  <c:v>3.2344999999999987E-4</c:v>
                </c:pt>
                <c:pt idx="2349">
                  <c:v>1.255E-3</c:v>
                </c:pt>
                <c:pt idx="2350">
                  <c:v>1.7048750000000004E-3</c:v>
                </c:pt>
                <c:pt idx="2351">
                  <c:v>8.2187499999999915E-4</c:v>
                </c:pt>
                <c:pt idx="2352">
                  <c:v>1.0712499999999999E-3</c:v>
                </c:pt>
                <c:pt idx="2353">
                  <c:v>8.4095000000000036E-4</c:v>
                </c:pt>
                <c:pt idx="2354">
                  <c:v>7.268750000000002E-4</c:v>
                </c:pt>
                <c:pt idx="2355">
                  <c:v>4.7657500000000051E-4</c:v>
                </c:pt>
                <c:pt idx="2356">
                  <c:v>9.7500000000000017E-4</c:v>
                </c:pt>
                <c:pt idx="2357">
                  <c:v>9.7562499999999982E-4</c:v>
                </c:pt>
                <c:pt idx="2358">
                  <c:v>1.09625E-3</c:v>
                </c:pt>
                <c:pt idx="2359">
                  <c:v>1.1418750000000007E-3</c:v>
                </c:pt>
                <c:pt idx="2360">
                  <c:v>1.1999999999999997E-3</c:v>
                </c:pt>
                <c:pt idx="2361">
                  <c:v>1.1750000000000007E-3</c:v>
                </c:pt>
                <c:pt idx="2362">
                  <c:v>1.3172000000000001E-3</c:v>
                </c:pt>
                <c:pt idx="2363">
                  <c:v>1.36125E-3</c:v>
                </c:pt>
                <c:pt idx="2364">
                  <c:v>1.0878249999999997E-3</c:v>
                </c:pt>
                <c:pt idx="2365">
                  <c:v>-5.4725000000000008E-3</c:v>
                </c:pt>
                <c:pt idx="2366">
                  <c:v>-5.5149999999999999E-3</c:v>
                </c:pt>
                <c:pt idx="2367">
                  <c:v>9.1812499999999935E-4</c:v>
                </c:pt>
                <c:pt idx="2368">
                  <c:v>8.9845000000000029E-4</c:v>
                </c:pt>
                <c:pt idx="2369">
                  <c:v>1.4544500000000004E-3</c:v>
                </c:pt>
                <c:pt idx="2370">
                  <c:v>3.1687499999999994E-4</c:v>
                </c:pt>
                <c:pt idx="2371">
                  <c:v>-6.1724999999999992E-3</c:v>
                </c:pt>
                <c:pt idx="2372">
                  <c:v>-9.9999999999999639E-5</c:v>
                </c:pt>
                <c:pt idx="2373">
                  <c:v>-9.3425000000000672E-5</c:v>
                </c:pt>
                <c:pt idx="2374">
                  <c:v>-6.5450000000000005E-3</c:v>
                </c:pt>
                <c:pt idx="2375">
                  <c:v>-7.5350000000000009E-3</c:v>
                </c:pt>
                <c:pt idx="2376">
                  <c:v>-1.2500000000000007E-3</c:v>
                </c:pt>
                <c:pt idx="2377">
                  <c:v>-1.2771750000000006E-3</c:v>
                </c:pt>
                <c:pt idx="2378">
                  <c:v>1.3062499999999985E-4</c:v>
                </c:pt>
                <c:pt idx="2379">
                  <c:v>8.2200000000000277E-5</c:v>
                </c:pt>
                <c:pt idx="2380">
                  <c:v>8.7250000000000001E-4</c:v>
                </c:pt>
                <c:pt idx="2381">
                  <c:v>7.8375000000000038E-4</c:v>
                </c:pt>
                <c:pt idx="2382">
                  <c:v>4.803250000000002E-4</c:v>
                </c:pt>
                <c:pt idx="2383">
                  <c:v>2.3407499999999982E-4</c:v>
                </c:pt>
                <c:pt idx="2384">
                  <c:v>2.0470000000000007E-4</c:v>
                </c:pt>
                <c:pt idx="2385">
                  <c:v>2.0845000000000021E-4</c:v>
                </c:pt>
                <c:pt idx="2386">
                  <c:v>2.5874999999999987E-4</c:v>
                </c:pt>
                <c:pt idx="2387">
                  <c:v>2.543750000000001E-4</c:v>
                </c:pt>
                <c:pt idx="2388">
                  <c:v>2.7907500000000097E-4</c:v>
                </c:pt>
                <c:pt idx="2389">
                  <c:v>2.0719999999999975E-4</c:v>
                </c:pt>
                <c:pt idx="2390">
                  <c:v>-5.3599999999999993E-3</c:v>
                </c:pt>
                <c:pt idx="2391">
                  <c:v>1.1218750000000003E-3</c:v>
                </c:pt>
                <c:pt idx="2392">
                  <c:v>9.1187500000000025E-4</c:v>
                </c:pt>
                <c:pt idx="2393">
                  <c:v>7.6562500000000003E-4</c:v>
                </c:pt>
                <c:pt idx="2394">
                  <c:v>1.1762500000000002E-3</c:v>
                </c:pt>
                <c:pt idx="2395">
                  <c:v>1.6362500000000001E-3</c:v>
                </c:pt>
                <c:pt idx="2396">
                  <c:v>9.3094999999999962E-4</c:v>
                </c:pt>
                <c:pt idx="2397">
                  <c:v>-1.092499999999923E-5</c:v>
                </c:pt>
                <c:pt idx="2398">
                  <c:v>-2.5250000000000023E-4</c:v>
                </c:pt>
                <c:pt idx="2399">
                  <c:v>4.3937500000000042E-4</c:v>
                </c:pt>
                <c:pt idx="2400">
                  <c:v>6.2375000000000006E-4</c:v>
                </c:pt>
                <c:pt idx="2401">
                  <c:v>1.7122000000000001E-3</c:v>
                </c:pt>
                <c:pt idx="2402">
                  <c:v>8.6562500000000018E-4</c:v>
                </c:pt>
                <c:pt idx="2403">
                  <c:v>3.750000000000018E-5</c:v>
                </c:pt>
                <c:pt idx="2404">
                  <c:v>-2.7125000000000055E-4</c:v>
                </c:pt>
                <c:pt idx="2405">
                  <c:v>-9.0092500000000066E-4</c:v>
                </c:pt>
                <c:pt idx="2406">
                  <c:v>-1.0571749999999994E-3</c:v>
                </c:pt>
                <c:pt idx="2407">
                  <c:v>-1.2196750000000001E-3</c:v>
                </c:pt>
                <c:pt idx="2408">
                  <c:v>-2.4643749999999996E-3</c:v>
                </c:pt>
                <c:pt idx="2409">
                  <c:v>-1.8153000000000006E-3</c:v>
                </c:pt>
                <c:pt idx="2410">
                  <c:v>-1.9413750000000008E-3</c:v>
                </c:pt>
                <c:pt idx="2411">
                  <c:v>-2.1202999999999994E-3</c:v>
                </c:pt>
                <c:pt idx="2412">
                  <c:v>-1.3077999999999998E-3</c:v>
                </c:pt>
                <c:pt idx="2413">
                  <c:v>-1.2203000000000006E-3</c:v>
                </c:pt>
                <c:pt idx="2414">
                  <c:v>-1.1608E-3</c:v>
                </c:pt>
                <c:pt idx="2415">
                  <c:v>-1.9599999999999995E-3</c:v>
                </c:pt>
                <c:pt idx="2416">
                  <c:v>-1.9812499999999999E-3</c:v>
                </c:pt>
                <c:pt idx="2417">
                  <c:v>-1.6109249999999989E-3</c:v>
                </c:pt>
                <c:pt idx="2418">
                  <c:v>-1.3895499999999992E-3</c:v>
                </c:pt>
                <c:pt idx="2419">
                  <c:v>-1.1631249999999999E-3</c:v>
                </c:pt>
                <c:pt idx="2420">
                  <c:v>-1.2506250000000002E-3</c:v>
                </c:pt>
                <c:pt idx="2421">
                  <c:v>-1.7012499999999999E-3</c:v>
                </c:pt>
                <c:pt idx="2422">
                  <c:v>-1.3415499999999997E-3</c:v>
                </c:pt>
                <c:pt idx="2423">
                  <c:v>-9.9437500000000047E-4</c:v>
                </c:pt>
                <c:pt idx="2424">
                  <c:v>-4.9187500000000078E-4</c:v>
                </c:pt>
                <c:pt idx="2425">
                  <c:v>-5.734249999999998E-4</c:v>
                </c:pt>
                <c:pt idx="2426">
                  <c:v>-5.762499999999994E-4</c:v>
                </c:pt>
                <c:pt idx="2427">
                  <c:v>-2.6342500000000105E-4</c:v>
                </c:pt>
                <c:pt idx="2428">
                  <c:v>-6.2904999999999905E-4</c:v>
                </c:pt>
                <c:pt idx="2429">
                  <c:v>-2.1212500000000016E-4</c:v>
                </c:pt>
                <c:pt idx="2430">
                  <c:v>-3.8125000000000002E-4</c:v>
                </c:pt>
                <c:pt idx="2431">
                  <c:v>-1.9592499999999973E-4</c:v>
                </c:pt>
                <c:pt idx="2432">
                  <c:v>-6.3125000000000315E-5</c:v>
                </c:pt>
                <c:pt idx="2433">
                  <c:v>5.4187500000000026E-4</c:v>
                </c:pt>
                <c:pt idx="2434">
                  <c:v>1.6125000000000078E-4</c:v>
                </c:pt>
                <c:pt idx="2435">
                  <c:v>1.3428249999999997E-3</c:v>
                </c:pt>
                <c:pt idx="2436">
                  <c:v>1.8540749999999993E-3</c:v>
                </c:pt>
                <c:pt idx="2437">
                  <c:v>1.7018750000000005E-3</c:v>
                </c:pt>
                <c:pt idx="2438">
                  <c:v>3.1756250000000005E-3</c:v>
                </c:pt>
                <c:pt idx="2439">
                  <c:v>5.4075E-3</c:v>
                </c:pt>
                <c:pt idx="2440">
                  <c:v>2.7799999999999999E-3</c:v>
                </c:pt>
                <c:pt idx="2441">
                  <c:v>2.803749999999999E-3</c:v>
                </c:pt>
                <c:pt idx="2442">
                  <c:v>4.7074999999999999E-3</c:v>
                </c:pt>
                <c:pt idx="2443">
                  <c:v>5.1940750000000003E-3</c:v>
                </c:pt>
                <c:pt idx="2444">
                  <c:v>4.8756249999999998E-3</c:v>
                </c:pt>
                <c:pt idx="2445">
                  <c:v>5.3353249999999993E-3</c:v>
                </c:pt>
                <c:pt idx="2446">
                  <c:v>5.1809500000000001E-3</c:v>
                </c:pt>
                <c:pt idx="2447">
                  <c:v>6.5568749999999993E-3</c:v>
                </c:pt>
                <c:pt idx="2448">
                  <c:v>6.8747000000000001E-3</c:v>
                </c:pt>
                <c:pt idx="2449">
                  <c:v>6.1062499999999997E-3</c:v>
                </c:pt>
                <c:pt idx="2450">
                  <c:v>5.7962500000000002E-3</c:v>
                </c:pt>
                <c:pt idx="2451">
                  <c:v>6.6840750000000003E-3</c:v>
                </c:pt>
                <c:pt idx="2452">
                  <c:v>6.8256249999999992E-3</c:v>
                </c:pt>
                <c:pt idx="2453">
                  <c:v>5.5859500000000001E-3</c:v>
                </c:pt>
                <c:pt idx="2454">
                  <c:v>1.7650000000000005E-3</c:v>
                </c:pt>
                <c:pt idx="2455">
                  <c:v>7.3434499999999988E-3</c:v>
                </c:pt>
                <c:pt idx="2456">
                  <c:v>6.3553250000000002E-3</c:v>
                </c:pt>
                <c:pt idx="2457">
                  <c:v>6.2788749999999997E-3</c:v>
                </c:pt>
                <c:pt idx="2458">
                  <c:v>6.0915750000000001E-3</c:v>
                </c:pt>
                <c:pt idx="2459">
                  <c:v>5.881875E-3</c:v>
                </c:pt>
                <c:pt idx="2460">
                  <c:v>6.264075E-3</c:v>
                </c:pt>
                <c:pt idx="2461">
                  <c:v>6.4259500000000006E-3</c:v>
                </c:pt>
                <c:pt idx="2462">
                  <c:v>6.4953249999999997E-3</c:v>
                </c:pt>
                <c:pt idx="2463">
                  <c:v>6.065324999999999E-3</c:v>
                </c:pt>
                <c:pt idx="2464">
                  <c:v>6.478450000000001E-3</c:v>
                </c:pt>
                <c:pt idx="2465">
                  <c:v>6.411575000000001E-3</c:v>
                </c:pt>
                <c:pt idx="2466">
                  <c:v>5.6506250000000011E-3</c:v>
                </c:pt>
                <c:pt idx="2467">
                  <c:v>5.6237499999999994E-3</c:v>
                </c:pt>
                <c:pt idx="2468">
                  <c:v>5.5678250000000002E-3</c:v>
                </c:pt>
                <c:pt idx="2469">
                  <c:v>6.9403249999999998E-3</c:v>
                </c:pt>
                <c:pt idx="2470">
                  <c:v>6.9246999999999998E-3</c:v>
                </c:pt>
                <c:pt idx="2471">
                  <c:v>6.3246999999999999E-3</c:v>
                </c:pt>
                <c:pt idx="2472">
                  <c:v>6.8440749999999998E-3</c:v>
                </c:pt>
                <c:pt idx="2473">
                  <c:v>8.253125E-3</c:v>
                </c:pt>
                <c:pt idx="2474">
                  <c:v>7.4099999999999991E-3</c:v>
                </c:pt>
                <c:pt idx="2475">
                  <c:v>9.0265750000000002E-3</c:v>
                </c:pt>
                <c:pt idx="2476">
                  <c:v>8.3309499999999984E-3</c:v>
                </c:pt>
                <c:pt idx="2477">
                  <c:v>7.8315750000000003E-3</c:v>
                </c:pt>
                <c:pt idx="2478">
                  <c:v>2.5825000000000002E-3</c:v>
                </c:pt>
                <c:pt idx="2479">
                  <c:v>7.8928249999999991E-3</c:v>
                </c:pt>
                <c:pt idx="2480">
                  <c:v>1.0013749999999998E-2</c:v>
                </c:pt>
                <c:pt idx="2481">
                  <c:v>1.0360624999999998E-2</c:v>
                </c:pt>
                <c:pt idx="2482">
                  <c:v>1.0870325E-2</c:v>
                </c:pt>
                <c:pt idx="2483">
                  <c:v>1.10072E-2</c:v>
                </c:pt>
                <c:pt idx="2484">
                  <c:v>6.0025000000000009E-3</c:v>
                </c:pt>
                <c:pt idx="2485">
                  <c:v>1.1697200000000001E-2</c:v>
                </c:pt>
                <c:pt idx="2486">
                  <c:v>1.2777825000000001E-2</c:v>
                </c:pt>
                <c:pt idx="2487">
                  <c:v>1.1078124999999999E-2</c:v>
                </c:pt>
                <c:pt idx="2488">
                  <c:v>1.0074700000000001E-2</c:v>
                </c:pt>
                <c:pt idx="2489">
                  <c:v>1.0318125000000001E-2</c:v>
                </c:pt>
                <c:pt idx="2490">
                  <c:v>1.1227500000000001E-2</c:v>
                </c:pt>
                <c:pt idx="2491">
                  <c:v>1.1157499999999999E-2</c:v>
                </c:pt>
                <c:pt idx="2492">
                  <c:v>1.1129075E-2</c:v>
                </c:pt>
                <c:pt idx="2493">
                  <c:v>1.0379075E-2</c:v>
                </c:pt>
                <c:pt idx="2494">
                  <c:v>1.1042824999999999E-2</c:v>
                </c:pt>
                <c:pt idx="2495">
                  <c:v>1.073875E-2</c:v>
                </c:pt>
                <c:pt idx="2496">
                  <c:v>1.1550325E-2</c:v>
                </c:pt>
                <c:pt idx="2497">
                  <c:v>2.112825E-3</c:v>
                </c:pt>
                <c:pt idx="2498">
                  <c:v>1.1538125E-2</c:v>
                </c:pt>
                <c:pt idx="2499">
                  <c:v>1.1683750000000001E-2</c:v>
                </c:pt>
                <c:pt idx="2500">
                  <c:v>1.1973125000000001E-2</c:v>
                </c:pt>
                <c:pt idx="2501">
                  <c:v>1.1301250000000001E-2</c:v>
                </c:pt>
                <c:pt idx="2502">
                  <c:v>1.2190625E-2</c:v>
                </c:pt>
                <c:pt idx="2503">
                  <c:v>1.2320950000000001E-2</c:v>
                </c:pt>
                <c:pt idx="2504">
                  <c:v>1.3369075000000001E-2</c:v>
                </c:pt>
                <c:pt idx="2505">
                  <c:v>1.4674075E-2</c:v>
                </c:pt>
                <c:pt idx="2506">
                  <c:v>1.5560624999999998E-2</c:v>
                </c:pt>
                <c:pt idx="2507">
                  <c:v>1.54222E-2</c:v>
                </c:pt>
                <c:pt idx="2508">
                  <c:v>1.4460325E-2</c:v>
                </c:pt>
                <c:pt idx="2509">
                  <c:v>1.5106575000000001E-2</c:v>
                </c:pt>
                <c:pt idx="2510">
                  <c:v>1.326625E-2</c:v>
                </c:pt>
                <c:pt idx="2511">
                  <c:v>1.2354075000000001E-2</c:v>
                </c:pt>
                <c:pt idx="2512">
                  <c:v>1.1366875E-2</c:v>
                </c:pt>
                <c:pt idx="2513">
                  <c:v>1.018875E-2</c:v>
                </c:pt>
                <c:pt idx="2514">
                  <c:v>1.2200625E-2</c:v>
                </c:pt>
                <c:pt idx="2515">
                  <c:v>1.3074074999999999E-2</c:v>
                </c:pt>
                <c:pt idx="2516">
                  <c:v>1.3021575000000002E-2</c:v>
                </c:pt>
                <c:pt idx="2517">
                  <c:v>1.5236875E-2</c:v>
                </c:pt>
                <c:pt idx="2518">
                  <c:v>1.5027199999999999E-2</c:v>
                </c:pt>
                <c:pt idx="2519">
                  <c:v>1.5821250000000002E-2</c:v>
                </c:pt>
                <c:pt idx="2520">
                  <c:v>1.6707824999999999E-2</c:v>
                </c:pt>
                <c:pt idx="2521">
                  <c:v>1.569125E-2</c:v>
                </c:pt>
                <c:pt idx="2522">
                  <c:v>1.5170325E-2</c:v>
                </c:pt>
                <c:pt idx="2523">
                  <c:v>1.5657500000000001E-2</c:v>
                </c:pt>
                <c:pt idx="2524">
                  <c:v>1.5165000000000001E-2</c:v>
                </c:pt>
                <c:pt idx="2525">
                  <c:v>1.5608449999999999E-2</c:v>
                </c:pt>
                <c:pt idx="2526">
                  <c:v>1.5948125E-2</c:v>
                </c:pt>
                <c:pt idx="2527">
                  <c:v>1.5143450000000001E-2</c:v>
                </c:pt>
                <c:pt idx="2528">
                  <c:v>1.5557824999999999E-2</c:v>
                </c:pt>
                <c:pt idx="2529">
                  <c:v>1.5867824999999999E-2</c:v>
                </c:pt>
                <c:pt idx="2530">
                  <c:v>1.6465250000000001E-2</c:v>
                </c:pt>
                <c:pt idx="2531">
                  <c:v>1.6966249999999999E-2</c:v>
                </c:pt>
                <c:pt idx="2532">
                  <c:v>1.677E-2</c:v>
                </c:pt>
                <c:pt idx="2533">
                  <c:v>1.6811875E-2</c:v>
                </c:pt>
                <c:pt idx="2534">
                  <c:v>1.6134374999999999E-2</c:v>
                </c:pt>
                <c:pt idx="2535">
                  <c:v>1.4866575E-2</c:v>
                </c:pt>
                <c:pt idx="2536">
                  <c:v>1.4517500000000001E-2</c:v>
                </c:pt>
                <c:pt idx="2537">
                  <c:v>9.9187500000000005E-3</c:v>
                </c:pt>
                <c:pt idx="2538">
                  <c:v>1.092625E-2</c:v>
                </c:pt>
                <c:pt idx="2539">
                  <c:v>1.6397825000000001E-2</c:v>
                </c:pt>
                <c:pt idx="2540">
                  <c:v>1.4020949999999999E-2</c:v>
                </c:pt>
                <c:pt idx="2541">
                  <c:v>1.3770949999999999E-2</c:v>
                </c:pt>
                <c:pt idx="2542">
                  <c:v>1.2365625E-2</c:v>
                </c:pt>
                <c:pt idx="2543">
                  <c:v>1.23847E-2</c:v>
                </c:pt>
                <c:pt idx="2544">
                  <c:v>1.2480625E-2</c:v>
                </c:pt>
                <c:pt idx="2545">
                  <c:v>1.19475E-2</c:v>
                </c:pt>
                <c:pt idx="2546">
                  <c:v>1.3182500000000002E-2</c:v>
                </c:pt>
                <c:pt idx="2547">
                  <c:v>1.3552199999999999E-2</c:v>
                </c:pt>
                <c:pt idx="2548">
                  <c:v>1.1934375000000001E-2</c:v>
                </c:pt>
                <c:pt idx="2549">
                  <c:v>1.3933125000000001E-2</c:v>
                </c:pt>
                <c:pt idx="2550">
                  <c:v>1.4501574999999999E-2</c:v>
                </c:pt>
                <c:pt idx="2551">
                  <c:v>1.4027824999999999E-2</c:v>
                </c:pt>
                <c:pt idx="2552">
                  <c:v>1.5596575000000001E-2</c:v>
                </c:pt>
                <c:pt idx="2553">
                  <c:v>1.6227825000000001E-2</c:v>
                </c:pt>
                <c:pt idx="2554">
                  <c:v>1.16925E-2</c:v>
                </c:pt>
                <c:pt idx="2555">
                  <c:v>1.4955324999999998E-2</c:v>
                </c:pt>
                <c:pt idx="2556">
                  <c:v>1.3868125E-2</c:v>
                </c:pt>
                <c:pt idx="2557">
                  <c:v>1.33572E-2</c:v>
                </c:pt>
                <c:pt idx="2558">
                  <c:v>1.3540324999999999E-2</c:v>
                </c:pt>
                <c:pt idx="2559">
                  <c:v>1.2222500000000001E-2</c:v>
                </c:pt>
                <c:pt idx="2560">
                  <c:v>9.2834500000000004E-3</c:v>
                </c:pt>
                <c:pt idx="2561">
                  <c:v>8.4565750000000009E-3</c:v>
                </c:pt>
                <c:pt idx="2562">
                  <c:v>1.0395325E-2</c:v>
                </c:pt>
                <c:pt idx="2563">
                  <c:v>8.6447E-3</c:v>
                </c:pt>
                <c:pt idx="2564">
                  <c:v>8.6753250000000011E-3</c:v>
                </c:pt>
                <c:pt idx="2565">
                  <c:v>9.8706250000000009E-3</c:v>
                </c:pt>
                <c:pt idx="2566">
                  <c:v>8.5118750000000003E-3</c:v>
                </c:pt>
                <c:pt idx="2567">
                  <c:v>6.5165750000000001E-3</c:v>
                </c:pt>
                <c:pt idx="2568">
                  <c:v>5.7168750000000006E-3</c:v>
                </c:pt>
                <c:pt idx="2569">
                  <c:v>6.2697000000000004E-3</c:v>
                </c:pt>
                <c:pt idx="2570">
                  <c:v>5.8740750000000003E-3</c:v>
                </c:pt>
                <c:pt idx="2571">
                  <c:v>5.8650000000000004E-3</c:v>
                </c:pt>
                <c:pt idx="2572">
                  <c:v>6.9568749999999995E-3</c:v>
                </c:pt>
                <c:pt idx="2573">
                  <c:v>7.9756250000000001E-3</c:v>
                </c:pt>
                <c:pt idx="2574">
                  <c:v>7.9265749999999999E-3</c:v>
                </c:pt>
                <c:pt idx="2575">
                  <c:v>7.7465750000000003E-3</c:v>
                </c:pt>
                <c:pt idx="2576">
                  <c:v>8.4281249999999999E-3</c:v>
                </c:pt>
                <c:pt idx="2577">
                  <c:v>7.6384500000000006E-3</c:v>
                </c:pt>
                <c:pt idx="2578">
                  <c:v>8.584375E-3</c:v>
                </c:pt>
                <c:pt idx="2579">
                  <c:v>1.0414375E-2</c:v>
                </c:pt>
                <c:pt idx="2580">
                  <c:v>1.0548125E-2</c:v>
                </c:pt>
                <c:pt idx="2581">
                  <c:v>1.5571575000000001E-2</c:v>
                </c:pt>
                <c:pt idx="2582">
                  <c:v>1.3272200000000001E-2</c:v>
                </c:pt>
                <c:pt idx="2583">
                  <c:v>1.3594999999999999E-2</c:v>
                </c:pt>
                <c:pt idx="2584">
                  <c:v>1.4625325000000002E-2</c:v>
                </c:pt>
                <c:pt idx="2585">
                  <c:v>1.4797825000000001E-2</c:v>
                </c:pt>
                <c:pt idx="2586">
                  <c:v>1.5571249999999998E-2</c:v>
                </c:pt>
                <c:pt idx="2587">
                  <c:v>1.329375E-2</c:v>
                </c:pt>
                <c:pt idx="2588">
                  <c:v>1.1902825000000001E-2</c:v>
                </c:pt>
                <c:pt idx="2589">
                  <c:v>1.1385949999999999E-2</c:v>
                </c:pt>
                <c:pt idx="2590">
                  <c:v>3.4171999999999996E-3</c:v>
                </c:pt>
                <c:pt idx="2591">
                  <c:v>2.9893749999999998E-3</c:v>
                </c:pt>
                <c:pt idx="2592">
                  <c:v>-2.272175E-3</c:v>
                </c:pt>
                <c:pt idx="2593">
                  <c:v>1.7928249999999994E-3</c:v>
                </c:pt>
                <c:pt idx="2594">
                  <c:v>-3.1409250000000001E-3</c:v>
                </c:pt>
                <c:pt idx="2595">
                  <c:v>-4.2590499999999995E-3</c:v>
                </c:pt>
                <c:pt idx="2596">
                  <c:v>-7.8574999999999982E-3</c:v>
                </c:pt>
                <c:pt idx="2597">
                  <c:v>-1.2230925E-2</c:v>
                </c:pt>
                <c:pt idx="2598">
                  <c:v>-3.0896750000000001E-3</c:v>
                </c:pt>
                <c:pt idx="2599">
                  <c:v>-8.2865500000000002E-3</c:v>
                </c:pt>
                <c:pt idx="2600">
                  <c:v>-4.1062499999999997E-3</c:v>
                </c:pt>
                <c:pt idx="2601">
                  <c:v>-1.7537499999999994E-3</c:v>
                </c:pt>
                <c:pt idx="2602">
                  <c:v>-1.09E-3</c:v>
                </c:pt>
                <c:pt idx="2603">
                  <c:v>-4.1415499999999999E-3</c:v>
                </c:pt>
                <c:pt idx="2604">
                  <c:v>-2.9253E-3</c:v>
                </c:pt>
                <c:pt idx="2605">
                  <c:v>-2.8390500000000001E-3</c:v>
                </c:pt>
                <c:pt idx="2606">
                  <c:v>-1.1478000000000003E-3</c:v>
                </c:pt>
                <c:pt idx="2607">
                  <c:v>-4.0674999999999999E-3</c:v>
                </c:pt>
                <c:pt idx="2608">
                  <c:v>-4.0625000000000001E-3</c:v>
                </c:pt>
                <c:pt idx="2609">
                  <c:v>-1.809675E-3</c:v>
                </c:pt>
                <c:pt idx="2610">
                  <c:v>-2.1802999999999996E-3</c:v>
                </c:pt>
                <c:pt idx="2611">
                  <c:v>-1.2318749999999997E-3</c:v>
                </c:pt>
                <c:pt idx="2612">
                  <c:v>-1.2350000000000002E-3</c:v>
                </c:pt>
                <c:pt idx="2613">
                  <c:v>-2.4092499999999947E-4</c:v>
                </c:pt>
                <c:pt idx="2614">
                  <c:v>-4.8249999999999991E-4</c:v>
                </c:pt>
                <c:pt idx="2615">
                  <c:v>4.6312500000000032E-4</c:v>
                </c:pt>
                <c:pt idx="2616">
                  <c:v>1.6884500000000002E-3</c:v>
                </c:pt>
                <c:pt idx="2617">
                  <c:v>3.327825E-3</c:v>
                </c:pt>
                <c:pt idx="2618">
                  <c:v>1.1075000000000002E-3</c:v>
                </c:pt>
                <c:pt idx="2619">
                  <c:v>5.6093749999999998E-3</c:v>
                </c:pt>
                <c:pt idx="2620">
                  <c:v>4.4053250000000007E-3</c:v>
                </c:pt>
                <c:pt idx="2621">
                  <c:v>2.7190749999999996E-3</c:v>
                </c:pt>
                <c:pt idx="2622">
                  <c:v>3.0903250000000005E-3</c:v>
                </c:pt>
                <c:pt idx="2623">
                  <c:v>4.519075E-3</c:v>
                </c:pt>
                <c:pt idx="2624">
                  <c:v>7.7865750000000004E-3</c:v>
                </c:pt>
                <c:pt idx="2625">
                  <c:v>7.4999999999999997E-3</c:v>
                </c:pt>
                <c:pt idx="2626">
                  <c:v>7.5025000000000005E-3</c:v>
                </c:pt>
                <c:pt idx="2627">
                  <c:v>1.008875E-2</c:v>
                </c:pt>
                <c:pt idx="2628">
                  <c:v>8.8650000000000014E-3</c:v>
                </c:pt>
                <c:pt idx="2629">
                  <c:v>8.785949999999999E-3</c:v>
                </c:pt>
                <c:pt idx="2630">
                  <c:v>8.666575000000001E-3</c:v>
                </c:pt>
                <c:pt idx="2631">
                  <c:v>9.4537499999999986E-3</c:v>
                </c:pt>
                <c:pt idx="2632">
                  <c:v>1.1546575E-2</c:v>
                </c:pt>
                <c:pt idx="2633">
                  <c:v>1.3437825E-2</c:v>
                </c:pt>
                <c:pt idx="2634">
                  <c:v>1.3348499999999999E-2</c:v>
                </c:pt>
                <c:pt idx="2635">
                  <c:v>1.088475E-2</c:v>
                </c:pt>
                <c:pt idx="2636">
                  <c:v>1.3023124999999998E-2</c:v>
                </c:pt>
                <c:pt idx="2637">
                  <c:v>1.47E-2</c:v>
                </c:pt>
                <c:pt idx="2638">
                  <c:v>1.6415625E-2</c:v>
                </c:pt>
                <c:pt idx="2639">
                  <c:v>1.8068750000000001E-2</c:v>
                </c:pt>
                <c:pt idx="2640">
                  <c:v>1.7100000000000001E-2</c:v>
                </c:pt>
                <c:pt idx="2641">
                  <c:v>1.7027500000000001E-2</c:v>
                </c:pt>
                <c:pt idx="2642">
                  <c:v>1.7302825000000001E-2</c:v>
                </c:pt>
                <c:pt idx="2643">
                  <c:v>2.1171249999999999E-2</c:v>
                </c:pt>
                <c:pt idx="2644">
                  <c:v>2.2081574999999999E-2</c:v>
                </c:pt>
                <c:pt idx="2645">
                  <c:v>2.0934075E-2</c:v>
                </c:pt>
                <c:pt idx="2646">
                  <c:v>2.2897199999999999E-2</c:v>
                </c:pt>
                <c:pt idx="2647">
                  <c:v>2.3129374999999997E-2</c:v>
                </c:pt>
                <c:pt idx="2648">
                  <c:v>2.1311074999999999E-2</c:v>
                </c:pt>
                <c:pt idx="2649">
                  <c:v>2.3755950000000001E-2</c:v>
                </c:pt>
                <c:pt idx="2650">
                  <c:v>2.3523450000000001E-2</c:v>
                </c:pt>
                <c:pt idx="2651">
                  <c:v>2.24122E-2</c:v>
                </c:pt>
                <c:pt idx="2652">
                  <c:v>2.2680000000000002E-2</c:v>
                </c:pt>
                <c:pt idx="2653">
                  <c:v>2.6022199999999999E-2</c:v>
                </c:pt>
                <c:pt idx="2654">
                  <c:v>2.5650625000000003E-2</c:v>
                </c:pt>
                <c:pt idx="2655">
                  <c:v>2.357095E-2</c:v>
                </c:pt>
                <c:pt idx="2656">
                  <c:v>2.4475324999999999E-2</c:v>
                </c:pt>
                <c:pt idx="2657">
                  <c:v>2.7699075E-2</c:v>
                </c:pt>
                <c:pt idx="2658">
                  <c:v>2.9569700000000001E-2</c:v>
                </c:pt>
                <c:pt idx="2659">
                  <c:v>2.6406875000000003E-2</c:v>
                </c:pt>
                <c:pt idx="2660">
                  <c:v>2.5677499999999999E-2</c:v>
                </c:pt>
                <c:pt idx="2661">
                  <c:v>2.7422825000000001E-2</c:v>
                </c:pt>
                <c:pt idx="2662">
                  <c:v>2.9139999999999999E-2</c:v>
                </c:pt>
                <c:pt idx="2663">
                  <c:v>-4.5587499999999994E-3</c:v>
                </c:pt>
                <c:pt idx="2664">
                  <c:v>2.7476875000000001E-2</c:v>
                </c:pt>
                <c:pt idx="2665">
                  <c:v>2.7627199999999998E-2</c:v>
                </c:pt>
                <c:pt idx="2666">
                  <c:v>2.9981250000000001E-2</c:v>
                </c:pt>
                <c:pt idx="2667">
                  <c:v>2.7913449999999999E-2</c:v>
                </c:pt>
                <c:pt idx="2668">
                  <c:v>3.0204700000000001E-2</c:v>
                </c:pt>
                <c:pt idx="2669">
                  <c:v>3.1360624999999996E-2</c:v>
                </c:pt>
                <c:pt idx="2670">
                  <c:v>3.0312824999999998E-2</c:v>
                </c:pt>
                <c:pt idx="2671">
                  <c:v>3.1480000000000001E-2</c:v>
                </c:pt>
                <c:pt idx="2672">
                  <c:v>3.0397199999999999E-2</c:v>
                </c:pt>
                <c:pt idx="2673">
                  <c:v>3.1179700000000001E-2</c:v>
                </c:pt>
                <c:pt idx="2674">
                  <c:v>3.1564374999999999E-2</c:v>
                </c:pt>
                <c:pt idx="2675">
                  <c:v>3.0188449999999999E-2</c:v>
                </c:pt>
                <c:pt idx="2676">
                  <c:v>3.0534374999999999E-2</c:v>
                </c:pt>
                <c:pt idx="2677">
                  <c:v>3.0373750000000001E-2</c:v>
                </c:pt>
                <c:pt idx="2678">
                  <c:v>3.0706250000000001E-2</c:v>
                </c:pt>
                <c:pt idx="2679">
                  <c:v>3.1058749999999996E-2</c:v>
                </c:pt>
                <c:pt idx="2680">
                  <c:v>3.1224374999999999E-2</c:v>
                </c:pt>
                <c:pt idx="2681">
                  <c:v>3.1839075000000001E-2</c:v>
                </c:pt>
                <c:pt idx="2682">
                  <c:v>3.1525625000000002E-2</c:v>
                </c:pt>
                <c:pt idx="2683">
                  <c:v>3.1086574999999998E-2</c:v>
                </c:pt>
                <c:pt idx="2684">
                  <c:v>3.28525E-2</c:v>
                </c:pt>
                <c:pt idx="2685">
                  <c:v>3.5239375000000003E-2</c:v>
                </c:pt>
                <c:pt idx="2686">
                  <c:v>3.7518999999999997E-2</c:v>
                </c:pt>
                <c:pt idx="2687">
                  <c:v>3.8626250000000001E-2</c:v>
                </c:pt>
                <c:pt idx="2688">
                  <c:v>3.6949999999999997E-2</c:v>
                </c:pt>
                <c:pt idx="2689">
                  <c:v>3.8108125E-2</c:v>
                </c:pt>
                <c:pt idx="2690">
                  <c:v>3.5923750000000004E-2</c:v>
                </c:pt>
                <c:pt idx="2691">
                  <c:v>3.4339700000000001E-2</c:v>
                </c:pt>
                <c:pt idx="2692">
                  <c:v>3.3700000000000001E-2</c:v>
                </c:pt>
              </c:numCache>
            </c:numRef>
          </c:val>
          <c:smooth val="0"/>
          <c:extLst>
            <c:ext xmlns:c16="http://schemas.microsoft.com/office/drawing/2014/chart" uri="{C3380CC4-5D6E-409C-BE32-E72D297353CC}">
              <c16:uniqueId val="{00000000-DB5E-4D83-99DA-D093EBD38C2C}"/>
            </c:ext>
          </c:extLst>
        </c:ser>
        <c:dLbls>
          <c:showLegendKey val="0"/>
          <c:showVal val="0"/>
          <c:showCatName val="0"/>
          <c:showSerName val="0"/>
          <c:showPercent val="0"/>
          <c:showBubbleSize val="0"/>
        </c:dLbls>
        <c:marker val="1"/>
        <c:smooth val="0"/>
        <c:axId val="2101904896"/>
        <c:axId val="2101903912"/>
      </c:lineChart>
      <c:lineChart>
        <c:grouping val="standard"/>
        <c:varyColors val="0"/>
        <c:ser>
          <c:idx val="0"/>
          <c:order val="0"/>
          <c:tx>
            <c:strRef>
              <c:f>Sheet1!$K$3</c:f>
              <c:strCache>
                <c:ptCount val="1"/>
                <c:pt idx="0">
                  <c:v>美元人民币即期汇率</c:v>
                </c:pt>
              </c:strCache>
            </c:strRef>
          </c:tx>
          <c:spPr>
            <a:ln w="28575" cap="rnd">
              <a:solidFill>
                <a:schemeClr val="accent1"/>
              </a:solidFill>
              <a:round/>
            </a:ln>
            <a:effectLst/>
          </c:spPr>
          <c:marker>
            <c:symbol val="none"/>
          </c:marker>
          <c:cat>
            <c:strRef>
              <c:f>Sheet1!$J$4:$J$2696</c:f>
              <c:strCache>
                <c:ptCount val="2693"/>
                <c:pt idx="0">
                  <c:v>Date</c:v>
                </c:pt>
                <c:pt idx="1">
                  <c:v>2009-11-09</c:v>
                </c:pt>
                <c:pt idx="2">
                  <c:v>2009-11-10</c:v>
                </c:pt>
                <c:pt idx="3">
                  <c:v>2009-11-11</c:v>
                </c:pt>
                <c:pt idx="4">
                  <c:v>2009-11-12</c:v>
                </c:pt>
                <c:pt idx="5">
                  <c:v>2009-11-13</c:v>
                </c:pt>
                <c:pt idx="6">
                  <c:v>2009-11-16</c:v>
                </c:pt>
                <c:pt idx="7">
                  <c:v>2009-11-17</c:v>
                </c:pt>
                <c:pt idx="8">
                  <c:v>2009-11-18</c:v>
                </c:pt>
                <c:pt idx="9">
                  <c:v>2009-11-19</c:v>
                </c:pt>
                <c:pt idx="10">
                  <c:v>2009-11-20</c:v>
                </c:pt>
                <c:pt idx="11">
                  <c:v>2009-11-23</c:v>
                </c:pt>
                <c:pt idx="12">
                  <c:v>2009-11-24</c:v>
                </c:pt>
                <c:pt idx="13">
                  <c:v>2009-11-25</c:v>
                </c:pt>
                <c:pt idx="14">
                  <c:v>2009-11-26</c:v>
                </c:pt>
                <c:pt idx="15">
                  <c:v>2009-11-27</c:v>
                </c:pt>
                <c:pt idx="16">
                  <c:v>2009-11-30</c:v>
                </c:pt>
                <c:pt idx="17">
                  <c:v>2009-12-01</c:v>
                </c:pt>
                <c:pt idx="18">
                  <c:v>2009-12-02</c:v>
                </c:pt>
                <c:pt idx="19">
                  <c:v>2009-12-03</c:v>
                </c:pt>
                <c:pt idx="20">
                  <c:v>2009-12-04</c:v>
                </c:pt>
                <c:pt idx="21">
                  <c:v>2009-12-07</c:v>
                </c:pt>
                <c:pt idx="22">
                  <c:v>2009-12-08</c:v>
                </c:pt>
                <c:pt idx="23">
                  <c:v>2009-12-09</c:v>
                </c:pt>
                <c:pt idx="24">
                  <c:v>2009-12-10</c:v>
                </c:pt>
                <c:pt idx="25">
                  <c:v>2009-12-11</c:v>
                </c:pt>
                <c:pt idx="26">
                  <c:v>2009-12-14</c:v>
                </c:pt>
                <c:pt idx="27">
                  <c:v>2009-12-15</c:v>
                </c:pt>
                <c:pt idx="28">
                  <c:v>2009-12-16</c:v>
                </c:pt>
                <c:pt idx="29">
                  <c:v>2009-12-17</c:v>
                </c:pt>
                <c:pt idx="30">
                  <c:v>2009-12-18</c:v>
                </c:pt>
                <c:pt idx="31">
                  <c:v>2009-12-21</c:v>
                </c:pt>
                <c:pt idx="32">
                  <c:v>2009-12-22</c:v>
                </c:pt>
                <c:pt idx="33">
                  <c:v>2009-12-23</c:v>
                </c:pt>
                <c:pt idx="34">
                  <c:v>2009-12-24</c:v>
                </c:pt>
                <c:pt idx="35">
                  <c:v>2009-12-25</c:v>
                </c:pt>
                <c:pt idx="36">
                  <c:v>2009-12-28</c:v>
                </c:pt>
                <c:pt idx="37">
                  <c:v>2009-12-29</c:v>
                </c:pt>
                <c:pt idx="38">
                  <c:v>2009-12-30</c:v>
                </c:pt>
                <c:pt idx="39">
                  <c:v>2009-12-31</c:v>
                </c:pt>
                <c:pt idx="40">
                  <c:v>2010-01-04</c:v>
                </c:pt>
                <c:pt idx="41">
                  <c:v>2010-01-05</c:v>
                </c:pt>
                <c:pt idx="42">
                  <c:v>2010-01-06</c:v>
                </c:pt>
                <c:pt idx="43">
                  <c:v>2010-01-07</c:v>
                </c:pt>
                <c:pt idx="44">
                  <c:v>2010-01-08</c:v>
                </c:pt>
                <c:pt idx="45">
                  <c:v>2010-01-11</c:v>
                </c:pt>
                <c:pt idx="46">
                  <c:v>2010-01-12</c:v>
                </c:pt>
                <c:pt idx="47">
                  <c:v>2010-01-13</c:v>
                </c:pt>
                <c:pt idx="48">
                  <c:v>2010-01-14</c:v>
                </c:pt>
                <c:pt idx="49">
                  <c:v>2010-01-15</c:v>
                </c:pt>
                <c:pt idx="50">
                  <c:v>2010-01-18</c:v>
                </c:pt>
                <c:pt idx="51">
                  <c:v>2010-01-19</c:v>
                </c:pt>
                <c:pt idx="52">
                  <c:v>2010-01-20</c:v>
                </c:pt>
                <c:pt idx="53">
                  <c:v>2010-01-21</c:v>
                </c:pt>
                <c:pt idx="54">
                  <c:v>2010-01-22</c:v>
                </c:pt>
                <c:pt idx="55">
                  <c:v>2010-01-25</c:v>
                </c:pt>
                <c:pt idx="56">
                  <c:v>2010-01-26</c:v>
                </c:pt>
                <c:pt idx="57">
                  <c:v>2010-01-27</c:v>
                </c:pt>
                <c:pt idx="58">
                  <c:v>2010-01-28</c:v>
                </c:pt>
                <c:pt idx="59">
                  <c:v>2010-01-29</c:v>
                </c:pt>
                <c:pt idx="60">
                  <c:v>2010-02-01</c:v>
                </c:pt>
                <c:pt idx="61">
                  <c:v>2010-02-02</c:v>
                </c:pt>
                <c:pt idx="62">
                  <c:v>2010-02-03</c:v>
                </c:pt>
                <c:pt idx="63">
                  <c:v>2010-02-04</c:v>
                </c:pt>
                <c:pt idx="64">
                  <c:v>2010-02-05</c:v>
                </c:pt>
                <c:pt idx="65">
                  <c:v>2010-02-08</c:v>
                </c:pt>
                <c:pt idx="66">
                  <c:v>2010-02-09</c:v>
                </c:pt>
                <c:pt idx="67">
                  <c:v>2010-02-10</c:v>
                </c:pt>
                <c:pt idx="68">
                  <c:v>2010-02-11</c:v>
                </c:pt>
                <c:pt idx="69">
                  <c:v>2010-02-12</c:v>
                </c:pt>
                <c:pt idx="70">
                  <c:v>2010-02-20</c:v>
                </c:pt>
                <c:pt idx="71">
                  <c:v>2010-02-21</c:v>
                </c:pt>
                <c:pt idx="72">
                  <c:v>2010-02-22</c:v>
                </c:pt>
                <c:pt idx="73">
                  <c:v>2010-02-23</c:v>
                </c:pt>
                <c:pt idx="74">
                  <c:v>2010-02-24</c:v>
                </c:pt>
                <c:pt idx="75">
                  <c:v>2010-02-25</c:v>
                </c:pt>
                <c:pt idx="76">
                  <c:v>2010-02-26</c:v>
                </c:pt>
                <c:pt idx="77">
                  <c:v>2010-03-01</c:v>
                </c:pt>
                <c:pt idx="78">
                  <c:v>2010-03-02</c:v>
                </c:pt>
                <c:pt idx="79">
                  <c:v>2010-03-03</c:v>
                </c:pt>
                <c:pt idx="80">
                  <c:v>2010-03-04</c:v>
                </c:pt>
                <c:pt idx="81">
                  <c:v>2010-03-05</c:v>
                </c:pt>
                <c:pt idx="82">
                  <c:v>2010-03-08</c:v>
                </c:pt>
                <c:pt idx="83">
                  <c:v>2010-03-09</c:v>
                </c:pt>
                <c:pt idx="84">
                  <c:v>2010-03-10</c:v>
                </c:pt>
                <c:pt idx="85">
                  <c:v>2010-03-11</c:v>
                </c:pt>
                <c:pt idx="86">
                  <c:v>2010-03-12</c:v>
                </c:pt>
                <c:pt idx="87">
                  <c:v>2010-03-15</c:v>
                </c:pt>
                <c:pt idx="88">
                  <c:v>2010-03-16</c:v>
                </c:pt>
                <c:pt idx="89">
                  <c:v>2010-03-17</c:v>
                </c:pt>
                <c:pt idx="90">
                  <c:v>2010-03-18</c:v>
                </c:pt>
                <c:pt idx="91">
                  <c:v>2010-03-19</c:v>
                </c:pt>
                <c:pt idx="92">
                  <c:v>2010-03-22</c:v>
                </c:pt>
                <c:pt idx="93">
                  <c:v>2010-03-23</c:v>
                </c:pt>
                <c:pt idx="94">
                  <c:v>2010-03-24</c:v>
                </c:pt>
                <c:pt idx="95">
                  <c:v>2010-03-25</c:v>
                </c:pt>
                <c:pt idx="96">
                  <c:v>2010-03-26</c:v>
                </c:pt>
                <c:pt idx="97">
                  <c:v>2010-03-29</c:v>
                </c:pt>
                <c:pt idx="98">
                  <c:v>2010-03-30</c:v>
                </c:pt>
                <c:pt idx="99">
                  <c:v>2010-03-31</c:v>
                </c:pt>
                <c:pt idx="100">
                  <c:v>2010-04-01</c:v>
                </c:pt>
                <c:pt idx="101">
                  <c:v>2010-04-02</c:v>
                </c:pt>
                <c:pt idx="102">
                  <c:v>2010-04-06</c:v>
                </c:pt>
                <c:pt idx="103">
                  <c:v>2010-04-07</c:v>
                </c:pt>
                <c:pt idx="104">
                  <c:v>2010-04-08</c:v>
                </c:pt>
                <c:pt idx="105">
                  <c:v>2010-04-09</c:v>
                </c:pt>
                <c:pt idx="106">
                  <c:v>2010-04-12</c:v>
                </c:pt>
                <c:pt idx="107">
                  <c:v>2010-04-13</c:v>
                </c:pt>
                <c:pt idx="108">
                  <c:v>2010-04-14</c:v>
                </c:pt>
                <c:pt idx="109">
                  <c:v>2010-04-15</c:v>
                </c:pt>
                <c:pt idx="110">
                  <c:v>2010-04-16</c:v>
                </c:pt>
                <c:pt idx="111">
                  <c:v>2010-04-19</c:v>
                </c:pt>
                <c:pt idx="112">
                  <c:v>2010-04-20</c:v>
                </c:pt>
                <c:pt idx="113">
                  <c:v>2010-04-21</c:v>
                </c:pt>
                <c:pt idx="114">
                  <c:v>2010-04-22</c:v>
                </c:pt>
                <c:pt idx="115">
                  <c:v>2010-04-23</c:v>
                </c:pt>
                <c:pt idx="116">
                  <c:v>2010-04-26</c:v>
                </c:pt>
                <c:pt idx="117">
                  <c:v>2010-04-27</c:v>
                </c:pt>
                <c:pt idx="118">
                  <c:v>2010-04-28</c:v>
                </c:pt>
                <c:pt idx="119">
                  <c:v>2010-04-29</c:v>
                </c:pt>
                <c:pt idx="120">
                  <c:v>2010-04-30</c:v>
                </c:pt>
                <c:pt idx="121">
                  <c:v>2010-05-04</c:v>
                </c:pt>
                <c:pt idx="122">
                  <c:v>2010-05-05</c:v>
                </c:pt>
                <c:pt idx="123">
                  <c:v>2010-05-06</c:v>
                </c:pt>
                <c:pt idx="124">
                  <c:v>2010-05-07</c:v>
                </c:pt>
                <c:pt idx="125">
                  <c:v>2010-05-10</c:v>
                </c:pt>
                <c:pt idx="126">
                  <c:v>2010-05-11</c:v>
                </c:pt>
                <c:pt idx="127">
                  <c:v>2010-05-12</c:v>
                </c:pt>
                <c:pt idx="128">
                  <c:v>2010-05-13</c:v>
                </c:pt>
                <c:pt idx="129">
                  <c:v>2010-05-14</c:v>
                </c:pt>
                <c:pt idx="130">
                  <c:v>2010-05-17</c:v>
                </c:pt>
                <c:pt idx="131">
                  <c:v>2010-05-18</c:v>
                </c:pt>
                <c:pt idx="132">
                  <c:v>2010-05-19</c:v>
                </c:pt>
                <c:pt idx="133">
                  <c:v>2010-05-20</c:v>
                </c:pt>
                <c:pt idx="134">
                  <c:v>2010-05-21</c:v>
                </c:pt>
                <c:pt idx="135">
                  <c:v>2010-05-24</c:v>
                </c:pt>
                <c:pt idx="136">
                  <c:v>2010-05-25</c:v>
                </c:pt>
                <c:pt idx="137">
                  <c:v>2010-05-26</c:v>
                </c:pt>
                <c:pt idx="138">
                  <c:v>2010-05-27</c:v>
                </c:pt>
                <c:pt idx="139">
                  <c:v>2010-05-28</c:v>
                </c:pt>
                <c:pt idx="140">
                  <c:v>2010-05-31</c:v>
                </c:pt>
                <c:pt idx="141">
                  <c:v>2010-06-01</c:v>
                </c:pt>
                <c:pt idx="142">
                  <c:v>2010-06-02</c:v>
                </c:pt>
                <c:pt idx="143">
                  <c:v>2010-06-03</c:v>
                </c:pt>
                <c:pt idx="144">
                  <c:v>2010-06-04</c:v>
                </c:pt>
                <c:pt idx="145">
                  <c:v>2010-06-07</c:v>
                </c:pt>
                <c:pt idx="146">
                  <c:v>2010-06-08</c:v>
                </c:pt>
                <c:pt idx="147">
                  <c:v>2010-06-09</c:v>
                </c:pt>
                <c:pt idx="148">
                  <c:v>2010-06-10</c:v>
                </c:pt>
                <c:pt idx="149">
                  <c:v>2010-06-11</c:v>
                </c:pt>
                <c:pt idx="150">
                  <c:v>2010-06-12</c:v>
                </c:pt>
                <c:pt idx="151">
                  <c:v>2010-06-13</c:v>
                </c:pt>
                <c:pt idx="152">
                  <c:v>2010-06-17</c:v>
                </c:pt>
                <c:pt idx="153">
                  <c:v>2010-06-18</c:v>
                </c:pt>
                <c:pt idx="154">
                  <c:v>2010-06-21</c:v>
                </c:pt>
                <c:pt idx="155">
                  <c:v>2010-06-22</c:v>
                </c:pt>
                <c:pt idx="156">
                  <c:v>2010-06-23</c:v>
                </c:pt>
                <c:pt idx="157">
                  <c:v>2010-06-24</c:v>
                </c:pt>
                <c:pt idx="158">
                  <c:v>2010-06-25</c:v>
                </c:pt>
                <c:pt idx="159">
                  <c:v>2010-06-28</c:v>
                </c:pt>
                <c:pt idx="160">
                  <c:v>2010-06-29</c:v>
                </c:pt>
                <c:pt idx="161">
                  <c:v>2010-06-30</c:v>
                </c:pt>
                <c:pt idx="162">
                  <c:v>2010-07-01</c:v>
                </c:pt>
                <c:pt idx="163">
                  <c:v>2010-07-02</c:v>
                </c:pt>
                <c:pt idx="164">
                  <c:v>2010-07-05</c:v>
                </c:pt>
                <c:pt idx="165">
                  <c:v>2010-07-06</c:v>
                </c:pt>
                <c:pt idx="166">
                  <c:v>2010-07-07</c:v>
                </c:pt>
                <c:pt idx="167">
                  <c:v>2010-07-08</c:v>
                </c:pt>
                <c:pt idx="168">
                  <c:v>2010-07-09</c:v>
                </c:pt>
                <c:pt idx="169">
                  <c:v>2010-07-12</c:v>
                </c:pt>
                <c:pt idx="170">
                  <c:v>2010-07-13</c:v>
                </c:pt>
                <c:pt idx="171">
                  <c:v>2010-07-14</c:v>
                </c:pt>
                <c:pt idx="172">
                  <c:v>2010-07-15</c:v>
                </c:pt>
                <c:pt idx="173">
                  <c:v>2010-07-16</c:v>
                </c:pt>
                <c:pt idx="174">
                  <c:v>2010-07-19</c:v>
                </c:pt>
                <c:pt idx="175">
                  <c:v>2010-07-20</c:v>
                </c:pt>
                <c:pt idx="176">
                  <c:v>2010-07-21</c:v>
                </c:pt>
                <c:pt idx="177">
                  <c:v>2010-07-22</c:v>
                </c:pt>
                <c:pt idx="178">
                  <c:v>2010-07-23</c:v>
                </c:pt>
                <c:pt idx="179">
                  <c:v>2010-07-26</c:v>
                </c:pt>
                <c:pt idx="180">
                  <c:v>2010-07-27</c:v>
                </c:pt>
                <c:pt idx="181">
                  <c:v>2010-07-28</c:v>
                </c:pt>
                <c:pt idx="182">
                  <c:v>2010-07-29</c:v>
                </c:pt>
                <c:pt idx="183">
                  <c:v>2010-07-30</c:v>
                </c:pt>
                <c:pt idx="184">
                  <c:v>2010-08-02</c:v>
                </c:pt>
                <c:pt idx="185">
                  <c:v>2010-08-03</c:v>
                </c:pt>
                <c:pt idx="186">
                  <c:v>2010-08-04</c:v>
                </c:pt>
                <c:pt idx="187">
                  <c:v>2010-08-05</c:v>
                </c:pt>
                <c:pt idx="188">
                  <c:v>2010-08-06</c:v>
                </c:pt>
                <c:pt idx="189">
                  <c:v>2010-08-09</c:v>
                </c:pt>
                <c:pt idx="190">
                  <c:v>2010-08-10</c:v>
                </c:pt>
                <c:pt idx="191">
                  <c:v>2010-08-11</c:v>
                </c:pt>
                <c:pt idx="192">
                  <c:v>2010-08-12</c:v>
                </c:pt>
                <c:pt idx="193">
                  <c:v>2010-08-13</c:v>
                </c:pt>
                <c:pt idx="194">
                  <c:v>2010-08-16</c:v>
                </c:pt>
                <c:pt idx="195">
                  <c:v>2010-08-17</c:v>
                </c:pt>
                <c:pt idx="196">
                  <c:v>2010-08-18</c:v>
                </c:pt>
                <c:pt idx="197">
                  <c:v>2010-08-19</c:v>
                </c:pt>
                <c:pt idx="198">
                  <c:v>2010-08-20</c:v>
                </c:pt>
                <c:pt idx="199">
                  <c:v>2010-08-23</c:v>
                </c:pt>
                <c:pt idx="200">
                  <c:v>2010-08-24</c:v>
                </c:pt>
                <c:pt idx="201">
                  <c:v>2010-08-25</c:v>
                </c:pt>
                <c:pt idx="202">
                  <c:v>2010-08-26</c:v>
                </c:pt>
                <c:pt idx="203">
                  <c:v>2010-08-27</c:v>
                </c:pt>
                <c:pt idx="204">
                  <c:v>2010-08-30</c:v>
                </c:pt>
                <c:pt idx="205">
                  <c:v>2010-08-31</c:v>
                </c:pt>
                <c:pt idx="206">
                  <c:v>2010-09-01</c:v>
                </c:pt>
                <c:pt idx="207">
                  <c:v>2010-09-02</c:v>
                </c:pt>
                <c:pt idx="208">
                  <c:v>2010-09-03</c:v>
                </c:pt>
                <c:pt idx="209">
                  <c:v>2010-09-06</c:v>
                </c:pt>
                <c:pt idx="210">
                  <c:v>2010-09-07</c:v>
                </c:pt>
                <c:pt idx="211">
                  <c:v>2010-09-08</c:v>
                </c:pt>
                <c:pt idx="212">
                  <c:v>2010-09-09</c:v>
                </c:pt>
                <c:pt idx="213">
                  <c:v>2010-09-10</c:v>
                </c:pt>
                <c:pt idx="214">
                  <c:v>2010-09-13</c:v>
                </c:pt>
                <c:pt idx="215">
                  <c:v>2010-09-14</c:v>
                </c:pt>
                <c:pt idx="216">
                  <c:v>2010-09-15</c:v>
                </c:pt>
                <c:pt idx="217">
                  <c:v>2010-09-16</c:v>
                </c:pt>
                <c:pt idx="218">
                  <c:v>2010-09-17</c:v>
                </c:pt>
                <c:pt idx="219">
                  <c:v>2010-09-19</c:v>
                </c:pt>
                <c:pt idx="220">
                  <c:v>2010-09-20</c:v>
                </c:pt>
                <c:pt idx="221">
                  <c:v>2010-09-21</c:v>
                </c:pt>
                <c:pt idx="222">
                  <c:v>2010-09-25</c:v>
                </c:pt>
                <c:pt idx="223">
                  <c:v>2010-09-26</c:v>
                </c:pt>
                <c:pt idx="224">
                  <c:v>2010-09-27</c:v>
                </c:pt>
                <c:pt idx="225">
                  <c:v>2010-09-28</c:v>
                </c:pt>
                <c:pt idx="226">
                  <c:v>2010-09-29</c:v>
                </c:pt>
                <c:pt idx="227">
                  <c:v>2010-09-30</c:v>
                </c:pt>
                <c:pt idx="228">
                  <c:v>2010-10-08</c:v>
                </c:pt>
                <c:pt idx="229">
                  <c:v>2010-10-09</c:v>
                </c:pt>
                <c:pt idx="230">
                  <c:v>2010-10-11</c:v>
                </c:pt>
                <c:pt idx="231">
                  <c:v>2010-10-12</c:v>
                </c:pt>
                <c:pt idx="232">
                  <c:v>2010-10-13</c:v>
                </c:pt>
                <c:pt idx="233">
                  <c:v>2010-10-14</c:v>
                </c:pt>
                <c:pt idx="234">
                  <c:v>2010-10-15</c:v>
                </c:pt>
                <c:pt idx="235">
                  <c:v>2010-10-18</c:v>
                </c:pt>
                <c:pt idx="236">
                  <c:v>2010-10-19</c:v>
                </c:pt>
                <c:pt idx="237">
                  <c:v>2010-10-20</c:v>
                </c:pt>
                <c:pt idx="238">
                  <c:v>2010-10-21</c:v>
                </c:pt>
                <c:pt idx="239">
                  <c:v>2010-10-22</c:v>
                </c:pt>
                <c:pt idx="240">
                  <c:v>2010-10-25</c:v>
                </c:pt>
                <c:pt idx="241">
                  <c:v>2010-10-26</c:v>
                </c:pt>
                <c:pt idx="242">
                  <c:v>2010-10-27</c:v>
                </c:pt>
                <c:pt idx="243">
                  <c:v>2010-10-28</c:v>
                </c:pt>
                <c:pt idx="244">
                  <c:v>2010-10-29</c:v>
                </c:pt>
                <c:pt idx="245">
                  <c:v>2010-11-01</c:v>
                </c:pt>
                <c:pt idx="246">
                  <c:v>2010-11-02</c:v>
                </c:pt>
                <c:pt idx="247">
                  <c:v>2010-11-03</c:v>
                </c:pt>
                <c:pt idx="248">
                  <c:v>2010-11-04</c:v>
                </c:pt>
                <c:pt idx="249">
                  <c:v>2010-11-05</c:v>
                </c:pt>
                <c:pt idx="250">
                  <c:v>2010-11-08</c:v>
                </c:pt>
                <c:pt idx="251">
                  <c:v>2010-11-09</c:v>
                </c:pt>
                <c:pt idx="252">
                  <c:v>2010-11-10</c:v>
                </c:pt>
                <c:pt idx="253">
                  <c:v>2010-11-11</c:v>
                </c:pt>
                <c:pt idx="254">
                  <c:v>2010-11-12</c:v>
                </c:pt>
                <c:pt idx="255">
                  <c:v>2010-11-15</c:v>
                </c:pt>
                <c:pt idx="256">
                  <c:v>2010-11-16</c:v>
                </c:pt>
                <c:pt idx="257">
                  <c:v>2010-11-17</c:v>
                </c:pt>
                <c:pt idx="258">
                  <c:v>2010-11-18</c:v>
                </c:pt>
                <c:pt idx="259">
                  <c:v>2010-11-19</c:v>
                </c:pt>
                <c:pt idx="260">
                  <c:v>2010-11-22</c:v>
                </c:pt>
                <c:pt idx="261">
                  <c:v>2010-11-23</c:v>
                </c:pt>
                <c:pt idx="262">
                  <c:v>2010-11-24</c:v>
                </c:pt>
                <c:pt idx="263">
                  <c:v>2010-11-25</c:v>
                </c:pt>
                <c:pt idx="264">
                  <c:v>2010-11-26</c:v>
                </c:pt>
                <c:pt idx="265">
                  <c:v>2010-11-29</c:v>
                </c:pt>
                <c:pt idx="266">
                  <c:v>2010-11-30</c:v>
                </c:pt>
                <c:pt idx="267">
                  <c:v>2010-12-01</c:v>
                </c:pt>
                <c:pt idx="268">
                  <c:v>2010-12-02</c:v>
                </c:pt>
                <c:pt idx="269">
                  <c:v>2010-12-03</c:v>
                </c:pt>
                <c:pt idx="270">
                  <c:v>2010-12-06</c:v>
                </c:pt>
                <c:pt idx="271">
                  <c:v>2010-12-07</c:v>
                </c:pt>
                <c:pt idx="272">
                  <c:v>2010-12-08</c:v>
                </c:pt>
                <c:pt idx="273">
                  <c:v>2010-12-09</c:v>
                </c:pt>
                <c:pt idx="274">
                  <c:v>2010-12-10</c:v>
                </c:pt>
                <c:pt idx="275">
                  <c:v>2010-12-13</c:v>
                </c:pt>
                <c:pt idx="276">
                  <c:v>2010-12-14</c:v>
                </c:pt>
                <c:pt idx="277">
                  <c:v>2010-12-15</c:v>
                </c:pt>
                <c:pt idx="278">
                  <c:v>2010-12-16</c:v>
                </c:pt>
                <c:pt idx="279">
                  <c:v>2010-12-17</c:v>
                </c:pt>
                <c:pt idx="280">
                  <c:v>2010-12-20</c:v>
                </c:pt>
                <c:pt idx="281">
                  <c:v>2010-12-21</c:v>
                </c:pt>
                <c:pt idx="282">
                  <c:v>2010-12-22</c:v>
                </c:pt>
                <c:pt idx="283">
                  <c:v>2010-12-23</c:v>
                </c:pt>
                <c:pt idx="284">
                  <c:v>2010-12-24</c:v>
                </c:pt>
                <c:pt idx="285">
                  <c:v>2010-12-27</c:v>
                </c:pt>
                <c:pt idx="286">
                  <c:v>2010-12-28</c:v>
                </c:pt>
                <c:pt idx="287">
                  <c:v>2010-12-29</c:v>
                </c:pt>
                <c:pt idx="288">
                  <c:v>2010-12-30</c:v>
                </c:pt>
                <c:pt idx="289">
                  <c:v>2010-12-31</c:v>
                </c:pt>
                <c:pt idx="290">
                  <c:v>2011-01-04</c:v>
                </c:pt>
                <c:pt idx="291">
                  <c:v>2011-01-05</c:v>
                </c:pt>
                <c:pt idx="292">
                  <c:v>2011-01-06</c:v>
                </c:pt>
                <c:pt idx="293">
                  <c:v>2011-01-07</c:v>
                </c:pt>
                <c:pt idx="294">
                  <c:v>2011-01-10</c:v>
                </c:pt>
                <c:pt idx="295">
                  <c:v>2011-01-11</c:v>
                </c:pt>
                <c:pt idx="296">
                  <c:v>2011-01-12</c:v>
                </c:pt>
                <c:pt idx="297">
                  <c:v>2011-01-13</c:v>
                </c:pt>
                <c:pt idx="298">
                  <c:v>2011-01-14</c:v>
                </c:pt>
                <c:pt idx="299">
                  <c:v>2011-01-17</c:v>
                </c:pt>
                <c:pt idx="300">
                  <c:v>2011-01-18</c:v>
                </c:pt>
                <c:pt idx="301">
                  <c:v>2011-01-19</c:v>
                </c:pt>
                <c:pt idx="302">
                  <c:v>2011-01-20</c:v>
                </c:pt>
                <c:pt idx="303">
                  <c:v>2011-01-21</c:v>
                </c:pt>
                <c:pt idx="304">
                  <c:v>2011-01-24</c:v>
                </c:pt>
                <c:pt idx="305">
                  <c:v>2011-01-25</c:v>
                </c:pt>
                <c:pt idx="306">
                  <c:v>2011-01-26</c:v>
                </c:pt>
                <c:pt idx="307">
                  <c:v>2011-01-27</c:v>
                </c:pt>
                <c:pt idx="308">
                  <c:v>2011-01-28</c:v>
                </c:pt>
                <c:pt idx="309">
                  <c:v>2011-01-30</c:v>
                </c:pt>
                <c:pt idx="310">
                  <c:v>2011-01-31</c:v>
                </c:pt>
                <c:pt idx="311">
                  <c:v>2011-02-01</c:v>
                </c:pt>
                <c:pt idx="312">
                  <c:v>2011-02-09</c:v>
                </c:pt>
                <c:pt idx="313">
                  <c:v>2011-02-10</c:v>
                </c:pt>
                <c:pt idx="314">
                  <c:v>2011-02-11</c:v>
                </c:pt>
                <c:pt idx="315">
                  <c:v>2011-02-12</c:v>
                </c:pt>
                <c:pt idx="316">
                  <c:v>2011-02-14</c:v>
                </c:pt>
                <c:pt idx="317">
                  <c:v>2011-02-15</c:v>
                </c:pt>
                <c:pt idx="318">
                  <c:v>2011-02-16</c:v>
                </c:pt>
                <c:pt idx="319">
                  <c:v>2011-02-17</c:v>
                </c:pt>
                <c:pt idx="320">
                  <c:v>2011-02-18</c:v>
                </c:pt>
                <c:pt idx="321">
                  <c:v>2011-02-21</c:v>
                </c:pt>
                <c:pt idx="322">
                  <c:v>2011-02-22</c:v>
                </c:pt>
                <c:pt idx="323">
                  <c:v>2011-02-23</c:v>
                </c:pt>
                <c:pt idx="324">
                  <c:v>2011-02-24</c:v>
                </c:pt>
                <c:pt idx="325">
                  <c:v>2011-02-25</c:v>
                </c:pt>
                <c:pt idx="326">
                  <c:v>2011-02-28</c:v>
                </c:pt>
                <c:pt idx="327">
                  <c:v>2011-03-01</c:v>
                </c:pt>
                <c:pt idx="328">
                  <c:v>2011-03-02</c:v>
                </c:pt>
                <c:pt idx="329">
                  <c:v>2011-03-03</c:v>
                </c:pt>
                <c:pt idx="330">
                  <c:v>2011-03-04</c:v>
                </c:pt>
                <c:pt idx="331">
                  <c:v>2011-03-07</c:v>
                </c:pt>
                <c:pt idx="332">
                  <c:v>2011-03-08</c:v>
                </c:pt>
                <c:pt idx="333">
                  <c:v>2011-03-09</c:v>
                </c:pt>
                <c:pt idx="334">
                  <c:v>2011-03-10</c:v>
                </c:pt>
                <c:pt idx="335">
                  <c:v>2011-03-11</c:v>
                </c:pt>
                <c:pt idx="336">
                  <c:v>2011-03-14</c:v>
                </c:pt>
                <c:pt idx="337">
                  <c:v>2011-03-15</c:v>
                </c:pt>
                <c:pt idx="338">
                  <c:v>2011-03-16</c:v>
                </c:pt>
                <c:pt idx="339">
                  <c:v>2011-03-17</c:v>
                </c:pt>
                <c:pt idx="340">
                  <c:v>2011-03-18</c:v>
                </c:pt>
                <c:pt idx="341">
                  <c:v>2011-03-21</c:v>
                </c:pt>
                <c:pt idx="342">
                  <c:v>2011-03-22</c:v>
                </c:pt>
                <c:pt idx="343">
                  <c:v>2011-03-23</c:v>
                </c:pt>
                <c:pt idx="344">
                  <c:v>2011-03-24</c:v>
                </c:pt>
                <c:pt idx="345">
                  <c:v>2011-03-25</c:v>
                </c:pt>
                <c:pt idx="346">
                  <c:v>2011-03-28</c:v>
                </c:pt>
                <c:pt idx="347">
                  <c:v>2011-03-29</c:v>
                </c:pt>
                <c:pt idx="348">
                  <c:v>2011-03-30</c:v>
                </c:pt>
                <c:pt idx="349">
                  <c:v>2011-03-31</c:v>
                </c:pt>
                <c:pt idx="350">
                  <c:v>2011-04-01</c:v>
                </c:pt>
                <c:pt idx="351">
                  <c:v>2011-04-02</c:v>
                </c:pt>
                <c:pt idx="352">
                  <c:v>2011-04-06</c:v>
                </c:pt>
                <c:pt idx="353">
                  <c:v>2011-04-07</c:v>
                </c:pt>
                <c:pt idx="354">
                  <c:v>2011-04-08</c:v>
                </c:pt>
                <c:pt idx="355">
                  <c:v>2011-04-11</c:v>
                </c:pt>
                <c:pt idx="356">
                  <c:v>2011-04-12</c:v>
                </c:pt>
                <c:pt idx="357">
                  <c:v>2011-04-13</c:v>
                </c:pt>
                <c:pt idx="358">
                  <c:v>2011-04-14</c:v>
                </c:pt>
                <c:pt idx="359">
                  <c:v>2011-04-15</c:v>
                </c:pt>
                <c:pt idx="360">
                  <c:v>2011-04-18</c:v>
                </c:pt>
                <c:pt idx="361">
                  <c:v>2011-04-19</c:v>
                </c:pt>
                <c:pt idx="362">
                  <c:v>2011-04-20</c:v>
                </c:pt>
                <c:pt idx="363">
                  <c:v>2011-04-21</c:v>
                </c:pt>
                <c:pt idx="364">
                  <c:v>2011-04-22</c:v>
                </c:pt>
                <c:pt idx="365">
                  <c:v>2011-04-25</c:v>
                </c:pt>
                <c:pt idx="366">
                  <c:v>2011-04-26</c:v>
                </c:pt>
                <c:pt idx="367">
                  <c:v>2011-04-27</c:v>
                </c:pt>
                <c:pt idx="368">
                  <c:v>2011-04-28</c:v>
                </c:pt>
                <c:pt idx="369">
                  <c:v>2011-04-29</c:v>
                </c:pt>
                <c:pt idx="370">
                  <c:v>2011-05-03</c:v>
                </c:pt>
                <c:pt idx="371">
                  <c:v>2011-05-04</c:v>
                </c:pt>
                <c:pt idx="372">
                  <c:v>2011-05-05</c:v>
                </c:pt>
                <c:pt idx="373">
                  <c:v>2011-05-06</c:v>
                </c:pt>
                <c:pt idx="374">
                  <c:v>2011-05-09</c:v>
                </c:pt>
                <c:pt idx="375">
                  <c:v>2011-05-10</c:v>
                </c:pt>
                <c:pt idx="376">
                  <c:v>2011-05-11</c:v>
                </c:pt>
                <c:pt idx="377">
                  <c:v>2011-05-12</c:v>
                </c:pt>
                <c:pt idx="378">
                  <c:v>2011-05-13</c:v>
                </c:pt>
                <c:pt idx="379">
                  <c:v>2011-05-16</c:v>
                </c:pt>
                <c:pt idx="380">
                  <c:v>2011-05-17</c:v>
                </c:pt>
                <c:pt idx="381">
                  <c:v>2011-05-18</c:v>
                </c:pt>
                <c:pt idx="382">
                  <c:v>2011-05-19</c:v>
                </c:pt>
                <c:pt idx="383">
                  <c:v>2011-05-20</c:v>
                </c:pt>
                <c:pt idx="384">
                  <c:v>2011-05-23</c:v>
                </c:pt>
                <c:pt idx="385">
                  <c:v>2011-05-24</c:v>
                </c:pt>
                <c:pt idx="386">
                  <c:v>2011-05-25</c:v>
                </c:pt>
                <c:pt idx="387">
                  <c:v>2011-05-26</c:v>
                </c:pt>
                <c:pt idx="388">
                  <c:v>2011-05-27</c:v>
                </c:pt>
                <c:pt idx="389">
                  <c:v>2011-05-30</c:v>
                </c:pt>
                <c:pt idx="390">
                  <c:v>2011-05-31</c:v>
                </c:pt>
                <c:pt idx="391">
                  <c:v>2011-06-01</c:v>
                </c:pt>
                <c:pt idx="392">
                  <c:v>2011-06-02</c:v>
                </c:pt>
                <c:pt idx="393">
                  <c:v>2011-06-03</c:v>
                </c:pt>
                <c:pt idx="394">
                  <c:v>2011-06-07</c:v>
                </c:pt>
                <c:pt idx="395">
                  <c:v>2011-06-08</c:v>
                </c:pt>
                <c:pt idx="396">
                  <c:v>2011-06-09</c:v>
                </c:pt>
                <c:pt idx="397">
                  <c:v>2011-06-10</c:v>
                </c:pt>
                <c:pt idx="398">
                  <c:v>2011-06-13</c:v>
                </c:pt>
                <c:pt idx="399">
                  <c:v>2011-06-14</c:v>
                </c:pt>
                <c:pt idx="400">
                  <c:v>2011-06-15</c:v>
                </c:pt>
                <c:pt idx="401">
                  <c:v>2011-06-16</c:v>
                </c:pt>
                <c:pt idx="402">
                  <c:v>2011-06-17</c:v>
                </c:pt>
                <c:pt idx="403">
                  <c:v>2011-06-20</c:v>
                </c:pt>
                <c:pt idx="404">
                  <c:v>2011-06-21</c:v>
                </c:pt>
                <c:pt idx="405">
                  <c:v>2011-06-22</c:v>
                </c:pt>
                <c:pt idx="406">
                  <c:v>2011-06-23</c:v>
                </c:pt>
                <c:pt idx="407">
                  <c:v>2011-06-24</c:v>
                </c:pt>
                <c:pt idx="408">
                  <c:v>2011-06-27</c:v>
                </c:pt>
                <c:pt idx="409">
                  <c:v>2011-06-28</c:v>
                </c:pt>
                <c:pt idx="410">
                  <c:v>2011-06-29</c:v>
                </c:pt>
                <c:pt idx="411">
                  <c:v>2011-06-30</c:v>
                </c:pt>
                <c:pt idx="412">
                  <c:v>2011-07-01</c:v>
                </c:pt>
                <c:pt idx="413">
                  <c:v>2011-07-04</c:v>
                </c:pt>
                <c:pt idx="414">
                  <c:v>2011-07-05</c:v>
                </c:pt>
                <c:pt idx="415">
                  <c:v>2011-07-06</c:v>
                </c:pt>
                <c:pt idx="416">
                  <c:v>2011-07-07</c:v>
                </c:pt>
                <c:pt idx="417">
                  <c:v>2011-07-08</c:v>
                </c:pt>
                <c:pt idx="418">
                  <c:v>2011-07-11</c:v>
                </c:pt>
                <c:pt idx="419">
                  <c:v>2011-07-12</c:v>
                </c:pt>
                <c:pt idx="420">
                  <c:v>2011-07-13</c:v>
                </c:pt>
                <c:pt idx="421">
                  <c:v>2011-07-14</c:v>
                </c:pt>
                <c:pt idx="422">
                  <c:v>2011-07-15</c:v>
                </c:pt>
                <c:pt idx="423">
                  <c:v>2011-07-18</c:v>
                </c:pt>
                <c:pt idx="424">
                  <c:v>2011-07-19</c:v>
                </c:pt>
                <c:pt idx="425">
                  <c:v>2011-07-20</c:v>
                </c:pt>
                <c:pt idx="426">
                  <c:v>2011-07-21</c:v>
                </c:pt>
                <c:pt idx="427">
                  <c:v>2011-07-22</c:v>
                </c:pt>
                <c:pt idx="428">
                  <c:v>2011-07-25</c:v>
                </c:pt>
                <c:pt idx="429">
                  <c:v>2011-07-26</c:v>
                </c:pt>
                <c:pt idx="430">
                  <c:v>2011-07-27</c:v>
                </c:pt>
                <c:pt idx="431">
                  <c:v>2011-07-28</c:v>
                </c:pt>
                <c:pt idx="432">
                  <c:v>2011-07-29</c:v>
                </c:pt>
                <c:pt idx="433">
                  <c:v>2011-08-01</c:v>
                </c:pt>
                <c:pt idx="434">
                  <c:v>2011-08-02</c:v>
                </c:pt>
                <c:pt idx="435">
                  <c:v>2011-08-03</c:v>
                </c:pt>
                <c:pt idx="436">
                  <c:v>2011-08-04</c:v>
                </c:pt>
                <c:pt idx="437">
                  <c:v>2011-08-05</c:v>
                </c:pt>
                <c:pt idx="438">
                  <c:v>2011-08-08</c:v>
                </c:pt>
                <c:pt idx="439">
                  <c:v>2011-08-09</c:v>
                </c:pt>
                <c:pt idx="440">
                  <c:v>2011-08-10</c:v>
                </c:pt>
                <c:pt idx="441">
                  <c:v>2011-08-11</c:v>
                </c:pt>
                <c:pt idx="442">
                  <c:v>2011-08-12</c:v>
                </c:pt>
                <c:pt idx="443">
                  <c:v>2011-08-15</c:v>
                </c:pt>
                <c:pt idx="444">
                  <c:v>2011-08-16</c:v>
                </c:pt>
                <c:pt idx="445">
                  <c:v>2011-08-17</c:v>
                </c:pt>
                <c:pt idx="446">
                  <c:v>2011-08-18</c:v>
                </c:pt>
                <c:pt idx="447">
                  <c:v>2011-08-19</c:v>
                </c:pt>
                <c:pt idx="448">
                  <c:v>2011-08-22</c:v>
                </c:pt>
                <c:pt idx="449">
                  <c:v>2011-08-23</c:v>
                </c:pt>
                <c:pt idx="450">
                  <c:v>2011-08-24</c:v>
                </c:pt>
                <c:pt idx="451">
                  <c:v>2011-08-25</c:v>
                </c:pt>
                <c:pt idx="452">
                  <c:v>2011-08-26</c:v>
                </c:pt>
                <c:pt idx="453">
                  <c:v>2011-08-29</c:v>
                </c:pt>
                <c:pt idx="454">
                  <c:v>2011-08-30</c:v>
                </c:pt>
                <c:pt idx="455">
                  <c:v>2011-08-31</c:v>
                </c:pt>
                <c:pt idx="456">
                  <c:v>2011-09-01</c:v>
                </c:pt>
                <c:pt idx="457">
                  <c:v>2011-09-02</c:v>
                </c:pt>
                <c:pt idx="458">
                  <c:v>2011-09-05</c:v>
                </c:pt>
                <c:pt idx="459">
                  <c:v>2011-09-06</c:v>
                </c:pt>
                <c:pt idx="460">
                  <c:v>2011-09-07</c:v>
                </c:pt>
                <c:pt idx="461">
                  <c:v>2011-09-08</c:v>
                </c:pt>
                <c:pt idx="462">
                  <c:v>2011-09-09</c:v>
                </c:pt>
                <c:pt idx="463">
                  <c:v>2011-09-13</c:v>
                </c:pt>
                <c:pt idx="464">
                  <c:v>2011-09-14</c:v>
                </c:pt>
                <c:pt idx="465">
                  <c:v>2011-09-15</c:v>
                </c:pt>
                <c:pt idx="466">
                  <c:v>2011-09-16</c:v>
                </c:pt>
                <c:pt idx="467">
                  <c:v>2011-09-19</c:v>
                </c:pt>
                <c:pt idx="468">
                  <c:v>2011-09-20</c:v>
                </c:pt>
                <c:pt idx="469">
                  <c:v>2011-09-21</c:v>
                </c:pt>
                <c:pt idx="470">
                  <c:v>2011-09-22</c:v>
                </c:pt>
                <c:pt idx="471">
                  <c:v>2011-09-23</c:v>
                </c:pt>
                <c:pt idx="472">
                  <c:v>2011-09-26</c:v>
                </c:pt>
                <c:pt idx="473">
                  <c:v>2011-09-27</c:v>
                </c:pt>
                <c:pt idx="474">
                  <c:v>2011-09-28</c:v>
                </c:pt>
                <c:pt idx="475">
                  <c:v>2011-09-29</c:v>
                </c:pt>
                <c:pt idx="476">
                  <c:v>2011-09-30</c:v>
                </c:pt>
                <c:pt idx="477">
                  <c:v>2011-10-08</c:v>
                </c:pt>
                <c:pt idx="478">
                  <c:v>2011-10-09</c:v>
                </c:pt>
                <c:pt idx="479">
                  <c:v>2011-10-10</c:v>
                </c:pt>
                <c:pt idx="480">
                  <c:v>2011-10-11</c:v>
                </c:pt>
                <c:pt idx="481">
                  <c:v>2011-10-12</c:v>
                </c:pt>
                <c:pt idx="482">
                  <c:v>2011-10-13</c:v>
                </c:pt>
                <c:pt idx="483">
                  <c:v>2011-10-14</c:v>
                </c:pt>
                <c:pt idx="484">
                  <c:v>2011-10-17</c:v>
                </c:pt>
                <c:pt idx="485">
                  <c:v>2011-10-18</c:v>
                </c:pt>
                <c:pt idx="486">
                  <c:v>2011-10-19</c:v>
                </c:pt>
                <c:pt idx="487">
                  <c:v>2011-10-20</c:v>
                </c:pt>
                <c:pt idx="488">
                  <c:v>2011-10-21</c:v>
                </c:pt>
                <c:pt idx="489">
                  <c:v>2011-10-24</c:v>
                </c:pt>
                <c:pt idx="490">
                  <c:v>2011-10-25</c:v>
                </c:pt>
                <c:pt idx="491">
                  <c:v>2011-10-26</c:v>
                </c:pt>
                <c:pt idx="492">
                  <c:v>2011-10-27</c:v>
                </c:pt>
                <c:pt idx="493">
                  <c:v>2011-10-28</c:v>
                </c:pt>
                <c:pt idx="494">
                  <c:v>2011-10-31</c:v>
                </c:pt>
                <c:pt idx="495">
                  <c:v>2011-11-01</c:v>
                </c:pt>
                <c:pt idx="496">
                  <c:v>2011-11-02</c:v>
                </c:pt>
                <c:pt idx="497">
                  <c:v>2011-11-03</c:v>
                </c:pt>
                <c:pt idx="498">
                  <c:v>2011-11-04</c:v>
                </c:pt>
                <c:pt idx="499">
                  <c:v>2011-11-07</c:v>
                </c:pt>
                <c:pt idx="500">
                  <c:v>2011-11-08</c:v>
                </c:pt>
                <c:pt idx="501">
                  <c:v>2011-11-09</c:v>
                </c:pt>
                <c:pt idx="502">
                  <c:v>2011-11-10</c:v>
                </c:pt>
                <c:pt idx="503">
                  <c:v>2011-11-11</c:v>
                </c:pt>
                <c:pt idx="504">
                  <c:v>2011-11-14</c:v>
                </c:pt>
                <c:pt idx="505">
                  <c:v>2011-11-15</c:v>
                </c:pt>
                <c:pt idx="506">
                  <c:v>2011-11-16</c:v>
                </c:pt>
                <c:pt idx="507">
                  <c:v>2011-11-17</c:v>
                </c:pt>
                <c:pt idx="508">
                  <c:v>2011-11-18</c:v>
                </c:pt>
                <c:pt idx="509">
                  <c:v>2011-11-21</c:v>
                </c:pt>
                <c:pt idx="510">
                  <c:v>2011-11-22</c:v>
                </c:pt>
                <c:pt idx="511">
                  <c:v>2011-11-23</c:v>
                </c:pt>
                <c:pt idx="512">
                  <c:v>2011-11-24</c:v>
                </c:pt>
                <c:pt idx="513">
                  <c:v>2011-11-25</c:v>
                </c:pt>
                <c:pt idx="514">
                  <c:v>2011-11-28</c:v>
                </c:pt>
                <c:pt idx="515">
                  <c:v>2011-11-29</c:v>
                </c:pt>
                <c:pt idx="516">
                  <c:v>2011-11-30</c:v>
                </c:pt>
                <c:pt idx="517">
                  <c:v>2011-12-01</c:v>
                </c:pt>
                <c:pt idx="518">
                  <c:v>2011-12-02</c:v>
                </c:pt>
                <c:pt idx="519">
                  <c:v>2011-12-05</c:v>
                </c:pt>
                <c:pt idx="520">
                  <c:v>2011-12-06</c:v>
                </c:pt>
                <c:pt idx="521">
                  <c:v>2011-12-07</c:v>
                </c:pt>
                <c:pt idx="522">
                  <c:v>2011-12-08</c:v>
                </c:pt>
                <c:pt idx="523">
                  <c:v>2011-12-09</c:v>
                </c:pt>
                <c:pt idx="524">
                  <c:v>2011-12-12</c:v>
                </c:pt>
                <c:pt idx="525">
                  <c:v>2011-12-13</c:v>
                </c:pt>
                <c:pt idx="526">
                  <c:v>2011-12-14</c:v>
                </c:pt>
                <c:pt idx="527">
                  <c:v>2011-12-15</c:v>
                </c:pt>
                <c:pt idx="528">
                  <c:v>2011-12-16</c:v>
                </c:pt>
                <c:pt idx="529">
                  <c:v>2011-12-19</c:v>
                </c:pt>
                <c:pt idx="530">
                  <c:v>2011-12-20</c:v>
                </c:pt>
                <c:pt idx="531">
                  <c:v>2011-12-21</c:v>
                </c:pt>
                <c:pt idx="532">
                  <c:v>2011-12-22</c:v>
                </c:pt>
                <c:pt idx="533">
                  <c:v>2011-12-23</c:v>
                </c:pt>
                <c:pt idx="534">
                  <c:v>2011-12-26</c:v>
                </c:pt>
                <c:pt idx="535">
                  <c:v>2011-12-27</c:v>
                </c:pt>
                <c:pt idx="536">
                  <c:v>2011-12-28</c:v>
                </c:pt>
                <c:pt idx="537">
                  <c:v>2011-12-29</c:v>
                </c:pt>
                <c:pt idx="538">
                  <c:v>2011-12-30</c:v>
                </c:pt>
                <c:pt idx="539">
                  <c:v>2011-12-31</c:v>
                </c:pt>
                <c:pt idx="540">
                  <c:v>2012-01-04</c:v>
                </c:pt>
                <c:pt idx="541">
                  <c:v>2012-01-05</c:v>
                </c:pt>
                <c:pt idx="542">
                  <c:v>2012-01-06</c:v>
                </c:pt>
                <c:pt idx="543">
                  <c:v>2012-01-09</c:v>
                </c:pt>
                <c:pt idx="544">
                  <c:v>2012-01-10</c:v>
                </c:pt>
                <c:pt idx="545">
                  <c:v>2012-01-11</c:v>
                </c:pt>
                <c:pt idx="546">
                  <c:v>2012-01-12</c:v>
                </c:pt>
                <c:pt idx="547">
                  <c:v>2012-01-13</c:v>
                </c:pt>
                <c:pt idx="548">
                  <c:v>2012-01-16</c:v>
                </c:pt>
                <c:pt idx="549">
                  <c:v>2012-01-17</c:v>
                </c:pt>
                <c:pt idx="550">
                  <c:v>2012-01-18</c:v>
                </c:pt>
                <c:pt idx="551">
                  <c:v>2012-01-19</c:v>
                </c:pt>
                <c:pt idx="552">
                  <c:v>2012-01-20</c:v>
                </c:pt>
                <c:pt idx="553">
                  <c:v>2012-01-21</c:v>
                </c:pt>
                <c:pt idx="554">
                  <c:v>2012-01-29</c:v>
                </c:pt>
                <c:pt idx="555">
                  <c:v>2012-01-30</c:v>
                </c:pt>
                <c:pt idx="556">
                  <c:v>2012-01-31</c:v>
                </c:pt>
                <c:pt idx="557">
                  <c:v>2012-02-01</c:v>
                </c:pt>
                <c:pt idx="558">
                  <c:v>2012-02-02</c:v>
                </c:pt>
                <c:pt idx="559">
                  <c:v>2012-02-03</c:v>
                </c:pt>
                <c:pt idx="560">
                  <c:v>2012-02-06</c:v>
                </c:pt>
                <c:pt idx="561">
                  <c:v>2012-02-07</c:v>
                </c:pt>
                <c:pt idx="562">
                  <c:v>2012-02-08</c:v>
                </c:pt>
                <c:pt idx="563">
                  <c:v>2012-02-09</c:v>
                </c:pt>
                <c:pt idx="564">
                  <c:v>2012-02-10</c:v>
                </c:pt>
                <c:pt idx="565">
                  <c:v>2012-02-13</c:v>
                </c:pt>
                <c:pt idx="566">
                  <c:v>2012-02-14</c:v>
                </c:pt>
                <c:pt idx="567">
                  <c:v>2012-02-15</c:v>
                </c:pt>
                <c:pt idx="568">
                  <c:v>2012-02-16</c:v>
                </c:pt>
                <c:pt idx="569">
                  <c:v>2012-02-17</c:v>
                </c:pt>
                <c:pt idx="570">
                  <c:v>2012-02-20</c:v>
                </c:pt>
                <c:pt idx="571">
                  <c:v>2012-02-21</c:v>
                </c:pt>
                <c:pt idx="572">
                  <c:v>2012-02-22</c:v>
                </c:pt>
                <c:pt idx="573">
                  <c:v>2012-02-23</c:v>
                </c:pt>
                <c:pt idx="574">
                  <c:v>2012-02-24</c:v>
                </c:pt>
                <c:pt idx="575">
                  <c:v>2012-02-27</c:v>
                </c:pt>
                <c:pt idx="576">
                  <c:v>2012-02-28</c:v>
                </c:pt>
                <c:pt idx="577">
                  <c:v>2012-02-29</c:v>
                </c:pt>
                <c:pt idx="578">
                  <c:v>2012-03-01</c:v>
                </c:pt>
                <c:pt idx="579">
                  <c:v>2012-03-02</c:v>
                </c:pt>
                <c:pt idx="580">
                  <c:v>2012-03-05</c:v>
                </c:pt>
                <c:pt idx="581">
                  <c:v>2012-03-06</c:v>
                </c:pt>
                <c:pt idx="582">
                  <c:v>2012-03-07</c:v>
                </c:pt>
                <c:pt idx="583">
                  <c:v>2012-03-08</c:v>
                </c:pt>
                <c:pt idx="584">
                  <c:v>2012-03-09</c:v>
                </c:pt>
                <c:pt idx="585">
                  <c:v>2012-03-12</c:v>
                </c:pt>
                <c:pt idx="586">
                  <c:v>2012-03-13</c:v>
                </c:pt>
                <c:pt idx="587">
                  <c:v>2012-03-14</c:v>
                </c:pt>
                <c:pt idx="588">
                  <c:v>2012-03-15</c:v>
                </c:pt>
                <c:pt idx="589">
                  <c:v>2012-03-16</c:v>
                </c:pt>
                <c:pt idx="590">
                  <c:v>2012-03-19</c:v>
                </c:pt>
                <c:pt idx="591">
                  <c:v>2012-03-20</c:v>
                </c:pt>
                <c:pt idx="592">
                  <c:v>2012-03-21</c:v>
                </c:pt>
                <c:pt idx="593">
                  <c:v>2012-03-22</c:v>
                </c:pt>
                <c:pt idx="594">
                  <c:v>2012-03-23</c:v>
                </c:pt>
                <c:pt idx="595">
                  <c:v>2012-03-26</c:v>
                </c:pt>
                <c:pt idx="596">
                  <c:v>2012-03-27</c:v>
                </c:pt>
                <c:pt idx="597">
                  <c:v>2012-03-28</c:v>
                </c:pt>
                <c:pt idx="598">
                  <c:v>2012-03-29</c:v>
                </c:pt>
                <c:pt idx="599">
                  <c:v>2012-03-30</c:v>
                </c:pt>
                <c:pt idx="600">
                  <c:v>2012-03-31</c:v>
                </c:pt>
                <c:pt idx="601">
                  <c:v>2012-04-01</c:v>
                </c:pt>
                <c:pt idx="602">
                  <c:v>2012-04-05</c:v>
                </c:pt>
                <c:pt idx="603">
                  <c:v>2012-04-06</c:v>
                </c:pt>
                <c:pt idx="604">
                  <c:v>2012-04-09</c:v>
                </c:pt>
                <c:pt idx="605">
                  <c:v>2012-04-10</c:v>
                </c:pt>
                <c:pt idx="606">
                  <c:v>2012-04-11</c:v>
                </c:pt>
                <c:pt idx="607">
                  <c:v>2012-04-12</c:v>
                </c:pt>
                <c:pt idx="608">
                  <c:v>2012-04-13</c:v>
                </c:pt>
                <c:pt idx="609">
                  <c:v>2012-04-16</c:v>
                </c:pt>
                <c:pt idx="610">
                  <c:v>2012-04-17</c:v>
                </c:pt>
                <c:pt idx="611">
                  <c:v>2012-04-18</c:v>
                </c:pt>
                <c:pt idx="612">
                  <c:v>2012-04-19</c:v>
                </c:pt>
                <c:pt idx="613">
                  <c:v>2012-04-20</c:v>
                </c:pt>
                <c:pt idx="614">
                  <c:v>2012-04-23</c:v>
                </c:pt>
                <c:pt idx="615">
                  <c:v>2012-04-24</c:v>
                </c:pt>
                <c:pt idx="616">
                  <c:v>2012-04-25</c:v>
                </c:pt>
                <c:pt idx="617">
                  <c:v>2012-04-26</c:v>
                </c:pt>
                <c:pt idx="618">
                  <c:v>2012-04-27</c:v>
                </c:pt>
                <c:pt idx="619">
                  <c:v>2012-04-28</c:v>
                </c:pt>
                <c:pt idx="620">
                  <c:v>2012-05-02</c:v>
                </c:pt>
                <c:pt idx="621">
                  <c:v>2012-05-03</c:v>
                </c:pt>
                <c:pt idx="622">
                  <c:v>2012-05-04</c:v>
                </c:pt>
                <c:pt idx="623">
                  <c:v>2012-05-07</c:v>
                </c:pt>
                <c:pt idx="624">
                  <c:v>2012-05-08</c:v>
                </c:pt>
                <c:pt idx="625">
                  <c:v>2012-05-09</c:v>
                </c:pt>
                <c:pt idx="626">
                  <c:v>2012-05-10</c:v>
                </c:pt>
                <c:pt idx="627">
                  <c:v>2012-05-11</c:v>
                </c:pt>
                <c:pt idx="628">
                  <c:v>2012-05-14</c:v>
                </c:pt>
                <c:pt idx="629">
                  <c:v>2012-05-15</c:v>
                </c:pt>
                <c:pt idx="630">
                  <c:v>2012-05-16</c:v>
                </c:pt>
                <c:pt idx="631">
                  <c:v>2012-05-17</c:v>
                </c:pt>
                <c:pt idx="632">
                  <c:v>2012-05-18</c:v>
                </c:pt>
                <c:pt idx="633">
                  <c:v>2012-05-21</c:v>
                </c:pt>
                <c:pt idx="634">
                  <c:v>2012-05-22</c:v>
                </c:pt>
                <c:pt idx="635">
                  <c:v>2012-05-23</c:v>
                </c:pt>
                <c:pt idx="636">
                  <c:v>2012-05-24</c:v>
                </c:pt>
                <c:pt idx="637">
                  <c:v>2012-05-25</c:v>
                </c:pt>
                <c:pt idx="638">
                  <c:v>2012-05-28</c:v>
                </c:pt>
                <c:pt idx="639">
                  <c:v>2012-05-29</c:v>
                </c:pt>
                <c:pt idx="640">
                  <c:v>2012-05-30</c:v>
                </c:pt>
                <c:pt idx="641">
                  <c:v>2012-05-31</c:v>
                </c:pt>
                <c:pt idx="642">
                  <c:v>2012-06-01</c:v>
                </c:pt>
                <c:pt idx="643">
                  <c:v>2012-06-04</c:v>
                </c:pt>
                <c:pt idx="644">
                  <c:v>2012-06-05</c:v>
                </c:pt>
                <c:pt idx="645">
                  <c:v>2012-06-06</c:v>
                </c:pt>
                <c:pt idx="646">
                  <c:v>2012-06-07</c:v>
                </c:pt>
                <c:pt idx="647">
                  <c:v>2012-06-08</c:v>
                </c:pt>
                <c:pt idx="648">
                  <c:v>2012-06-11</c:v>
                </c:pt>
                <c:pt idx="649">
                  <c:v>2012-06-12</c:v>
                </c:pt>
                <c:pt idx="650">
                  <c:v>2012-06-13</c:v>
                </c:pt>
                <c:pt idx="651">
                  <c:v>2012-06-14</c:v>
                </c:pt>
                <c:pt idx="652">
                  <c:v>2012-06-15</c:v>
                </c:pt>
                <c:pt idx="653">
                  <c:v>2012-06-18</c:v>
                </c:pt>
                <c:pt idx="654">
                  <c:v>2012-06-19</c:v>
                </c:pt>
                <c:pt idx="655">
                  <c:v>2012-06-20</c:v>
                </c:pt>
                <c:pt idx="656">
                  <c:v>2012-06-21</c:v>
                </c:pt>
                <c:pt idx="657">
                  <c:v>2012-06-25</c:v>
                </c:pt>
                <c:pt idx="658">
                  <c:v>2012-06-26</c:v>
                </c:pt>
                <c:pt idx="659">
                  <c:v>2012-06-27</c:v>
                </c:pt>
                <c:pt idx="660">
                  <c:v>2012-06-28</c:v>
                </c:pt>
                <c:pt idx="661">
                  <c:v>2012-06-29</c:v>
                </c:pt>
                <c:pt idx="662">
                  <c:v>2012-07-02</c:v>
                </c:pt>
                <c:pt idx="663">
                  <c:v>2012-07-03</c:v>
                </c:pt>
                <c:pt idx="664">
                  <c:v>2012-07-04</c:v>
                </c:pt>
                <c:pt idx="665">
                  <c:v>2012-07-05</c:v>
                </c:pt>
                <c:pt idx="666">
                  <c:v>2012-07-06</c:v>
                </c:pt>
                <c:pt idx="667">
                  <c:v>2012-07-09</c:v>
                </c:pt>
                <c:pt idx="668">
                  <c:v>2012-07-10</c:v>
                </c:pt>
                <c:pt idx="669">
                  <c:v>2012-07-11</c:v>
                </c:pt>
                <c:pt idx="670">
                  <c:v>2012-07-12</c:v>
                </c:pt>
                <c:pt idx="671">
                  <c:v>2012-07-13</c:v>
                </c:pt>
                <c:pt idx="672">
                  <c:v>2012-07-16</c:v>
                </c:pt>
                <c:pt idx="673">
                  <c:v>2012-07-17</c:v>
                </c:pt>
                <c:pt idx="674">
                  <c:v>2012-07-18</c:v>
                </c:pt>
                <c:pt idx="675">
                  <c:v>2012-07-19</c:v>
                </c:pt>
                <c:pt idx="676">
                  <c:v>2012-07-20</c:v>
                </c:pt>
                <c:pt idx="677">
                  <c:v>2012-07-23</c:v>
                </c:pt>
                <c:pt idx="678">
                  <c:v>2012-07-24</c:v>
                </c:pt>
                <c:pt idx="679">
                  <c:v>2012-07-25</c:v>
                </c:pt>
                <c:pt idx="680">
                  <c:v>2012-07-26</c:v>
                </c:pt>
                <c:pt idx="681">
                  <c:v>2012-07-27</c:v>
                </c:pt>
                <c:pt idx="682">
                  <c:v>2012-07-30</c:v>
                </c:pt>
                <c:pt idx="683">
                  <c:v>2012-07-31</c:v>
                </c:pt>
                <c:pt idx="684">
                  <c:v>2012-08-01</c:v>
                </c:pt>
                <c:pt idx="685">
                  <c:v>2012-08-02</c:v>
                </c:pt>
                <c:pt idx="686">
                  <c:v>2012-08-03</c:v>
                </c:pt>
                <c:pt idx="687">
                  <c:v>2012-08-06</c:v>
                </c:pt>
                <c:pt idx="688">
                  <c:v>2012-08-07</c:v>
                </c:pt>
                <c:pt idx="689">
                  <c:v>2012-08-08</c:v>
                </c:pt>
                <c:pt idx="690">
                  <c:v>2012-08-09</c:v>
                </c:pt>
                <c:pt idx="691">
                  <c:v>2012-08-10</c:v>
                </c:pt>
                <c:pt idx="692">
                  <c:v>2012-08-13</c:v>
                </c:pt>
                <c:pt idx="693">
                  <c:v>2012-08-14</c:v>
                </c:pt>
                <c:pt idx="694">
                  <c:v>2012-08-15</c:v>
                </c:pt>
                <c:pt idx="695">
                  <c:v>2012-08-16</c:v>
                </c:pt>
                <c:pt idx="696">
                  <c:v>2012-08-17</c:v>
                </c:pt>
                <c:pt idx="697">
                  <c:v>2012-08-20</c:v>
                </c:pt>
                <c:pt idx="698">
                  <c:v>2012-08-21</c:v>
                </c:pt>
                <c:pt idx="699">
                  <c:v>2012-08-22</c:v>
                </c:pt>
                <c:pt idx="700">
                  <c:v>2012-08-23</c:v>
                </c:pt>
                <c:pt idx="701">
                  <c:v>2012-08-24</c:v>
                </c:pt>
                <c:pt idx="702">
                  <c:v>2012-08-27</c:v>
                </c:pt>
                <c:pt idx="703">
                  <c:v>2012-08-28</c:v>
                </c:pt>
                <c:pt idx="704">
                  <c:v>2012-08-29</c:v>
                </c:pt>
                <c:pt idx="705">
                  <c:v>2012-08-30</c:v>
                </c:pt>
                <c:pt idx="706">
                  <c:v>2012-08-31</c:v>
                </c:pt>
                <c:pt idx="707">
                  <c:v>2012-09-03</c:v>
                </c:pt>
                <c:pt idx="708">
                  <c:v>2012-09-04</c:v>
                </c:pt>
                <c:pt idx="709">
                  <c:v>2012-09-05</c:v>
                </c:pt>
                <c:pt idx="710">
                  <c:v>2012-09-06</c:v>
                </c:pt>
                <c:pt idx="711">
                  <c:v>2012-09-07</c:v>
                </c:pt>
                <c:pt idx="712">
                  <c:v>2012-09-10</c:v>
                </c:pt>
                <c:pt idx="713">
                  <c:v>2012-09-11</c:v>
                </c:pt>
                <c:pt idx="714">
                  <c:v>2012-09-12</c:v>
                </c:pt>
                <c:pt idx="715">
                  <c:v>2012-09-13</c:v>
                </c:pt>
                <c:pt idx="716">
                  <c:v>2012-09-14</c:v>
                </c:pt>
                <c:pt idx="717">
                  <c:v>2012-09-17</c:v>
                </c:pt>
                <c:pt idx="718">
                  <c:v>2012-09-18</c:v>
                </c:pt>
                <c:pt idx="719">
                  <c:v>2012-09-19</c:v>
                </c:pt>
                <c:pt idx="720">
                  <c:v>2012-09-20</c:v>
                </c:pt>
                <c:pt idx="721">
                  <c:v>2012-09-21</c:v>
                </c:pt>
                <c:pt idx="722">
                  <c:v>2012-09-24</c:v>
                </c:pt>
                <c:pt idx="723">
                  <c:v>2012-09-25</c:v>
                </c:pt>
                <c:pt idx="724">
                  <c:v>2012-09-26</c:v>
                </c:pt>
                <c:pt idx="725">
                  <c:v>2012-09-27</c:v>
                </c:pt>
                <c:pt idx="726">
                  <c:v>2012-09-28</c:v>
                </c:pt>
                <c:pt idx="727">
                  <c:v>2012-09-29</c:v>
                </c:pt>
                <c:pt idx="728">
                  <c:v>2012-10-08</c:v>
                </c:pt>
                <c:pt idx="729">
                  <c:v>2012-10-09</c:v>
                </c:pt>
                <c:pt idx="730">
                  <c:v>2012-10-10</c:v>
                </c:pt>
                <c:pt idx="731">
                  <c:v>2012-10-11</c:v>
                </c:pt>
                <c:pt idx="732">
                  <c:v>2012-10-12</c:v>
                </c:pt>
                <c:pt idx="733">
                  <c:v>2012-10-15</c:v>
                </c:pt>
                <c:pt idx="734">
                  <c:v>2012-10-16</c:v>
                </c:pt>
                <c:pt idx="735">
                  <c:v>2012-10-17</c:v>
                </c:pt>
                <c:pt idx="736">
                  <c:v>2012-10-18</c:v>
                </c:pt>
                <c:pt idx="737">
                  <c:v>2012-10-19</c:v>
                </c:pt>
                <c:pt idx="738">
                  <c:v>2012-10-22</c:v>
                </c:pt>
                <c:pt idx="739">
                  <c:v>2012-10-23</c:v>
                </c:pt>
                <c:pt idx="740">
                  <c:v>2012-10-24</c:v>
                </c:pt>
                <c:pt idx="741">
                  <c:v>2012-10-25</c:v>
                </c:pt>
                <c:pt idx="742">
                  <c:v>2012-10-26</c:v>
                </c:pt>
                <c:pt idx="743">
                  <c:v>2012-10-29</c:v>
                </c:pt>
                <c:pt idx="744">
                  <c:v>2012-10-30</c:v>
                </c:pt>
                <c:pt idx="745">
                  <c:v>2012-10-31</c:v>
                </c:pt>
                <c:pt idx="746">
                  <c:v>2012-11-01</c:v>
                </c:pt>
                <c:pt idx="747">
                  <c:v>2012-11-02</c:v>
                </c:pt>
                <c:pt idx="748">
                  <c:v>2012-11-05</c:v>
                </c:pt>
                <c:pt idx="749">
                  <c:v>2012-11-06</c:v>
                </c:pt>
                <c:pt idx="750">
                  <c:v>2012-11-07</c:v>
                </c:pt>
                <c:pt idx="751">
                  <c:v>2012-11-08</c:v>
                </c:pt>
                <c:pt idx="752">
                  <c:v>2012-11-09</c:v>
                </c:pt>
                <c:pt idx="753">
                  <c:v>2012-11-12</c:v>
                </c:pt>
                <c:pt idx="754">
                  <c:v>2012-11-13</c:v>
                </c:pt>
                <c:pt idx="755">
                  <c:v>2012-11-14</c:v>
                </c:pt>
                <c:pt idx="756">
                  <c:v>2012-11-15</c:v>
                </c:pt>
                <c:pt idx="757">
                  <c:v>2012-11-16</c:v>
                </c:pt>
                <c:pt idx="758">
                  <c:v>2012-11-19</c:v>
                </c:pt>
                <c:pt idx="759">
                  <c:v>2012-11-20</c:v>
                </c:pt>
                <c:pt idx="760">
                  <c:v>2012-11-21</c:v>
                </c:pt>
                <c:pt idx="761">
                  <c:v>2012-11-22</c:v>
                </c:pt>
                <c:pt idx="762">
                  <c:v>2012-11-23</c:v>
                </c:pt>
                <c:pt idx="763">
                  <c:v>2012-11-26</c:v>
                </c:pt>
                <c:pt idx="764">
                  <c:v>2012-11-27</c:v>
                </c:pt>
                <c:pt idx="765">
                  <c:v>2012-11-28</c:v>
                </c:pt>
                <c:pt idx="766">
                  <c:v>2012-11-29</c:v>
                </c:pt>
                <c:pt idx="767">
                  <c:v>2012-11-30</c:v>
                </c:pt>
                <c:pt idx="768">
                  <c:v>2012-12-03</c:v>
                </c:pt>
                <c:pt idx="769">
                  <c:v>2012-12-04</c:v>
                </c:pt>
                <c:pt idx="770">
                  <c:v>2012-12-05</c:v>
                </c:pt>
                <c:pt idx="771">
                  <c:v>2012-12-06</c:v>
                </c:pt>
                <c:pt idx="772">
                  <c:v>2012-12-07</c:v>
                </c:pt>
                <c:pt idx="773">
                  <c:v>2012-12-10</c:v>
                </c:pt>
                <c:pt idx="774">
                  <c:v>2012-12-11</c:v>
                </c:pt>
                <c:pt idx="775">
                  <c:v>2012-12-12</c:v>
                </c:pt>
                <c:pt idx="776">
                  <c:v>2012-12-13</c:v>
                </c:pt>
                <c:pt idx="777">
                  <c:v>2012-12-14</c:v>
                </c:pt>
                <c:pt idx="778">
                  <c:v>2012-12-17</c:v>
                </c:pt>
                <c:pt idx="779">
                  <c:v>2012-12-18</c:v>
                </c:pt>
                <c:pt idx="780">
                  <c:v>2012-12-19</c:v>
                </c:pt>
                <c:pt idx="781">
                  <c:v>2012-12-20</c:v>
                </c:pt>
                <c:pt idx="782">
                  <c:v>2012-12-21</c:v>
                </c:pt>
                <c:pt idx="783">
                  <c:v>2012-12-24</c:v>
                </c:pt>
                <c:pt idx="784">
                  <c:v>2012-12-25</c:v>
                </c:pt>
                <c:pt idx="785">
                  <c:v>2012-12-26</c:v>
                </c:pt>
                <c:pt idx="786">
                  <c:v>2012-12-27</c:v>
                </c:pt>
                <c:pt idx="787">
                  <c:v>2012-12-28</c:v>
                </c:pt>
                <c:pt idx="788">
                  <c:v>2012-12-31</c:v>
                </c:pt>
                <c:pt idx="789">
                  <c:v>2013-01-04</c:v>
                </c:pt>
                <c:pt idx="790">
                  <c:v>2013-01-05</c:v>
                </c:pt>
                <c:pt idx="791">
                  <c:v>2013-01-06</c:v>
                </c:pt>
                <c:pt idx="792">
                  <c:v>2013-01-07</c:v>
                </c:pt>
                <c:pt idx="793">
                  <c:v>2013-01-08</c:v>
                </c:pt>
                <c:pt idx="794">
                  <c:v>2013-01-09</c:v>
                </c:pt>
                <c:pt idx="795">
                  <c:v>2013-01-10</c:v>
                </c:pt>
                <c:pt idx="796">
                  <c:v>2013-01-11</c:v>
                </c:pt>
                <c:pt idx="797">
                  <c:v>2013-01-14</c:v>
                </c:pt>
                <c:pt idx="798">
                  <c:v>2013-01-15</c:v>
                </c:pt>
                <c:pt idx="799">
                  <c:v>2013-01-16</c:v>
                </c:pt>
                <c:pt idx="800">
                  <c:v>2013-01-17</c:v>
                </c:pt>
                <c:pt idx="801">
                  <c:v>2013-01-18</c:v>
                </c:pt>
                <c:pt idx="802">
                  <c:v>2013-01-21</c:v>
                </c:pt>
                <c:pt idx="803">
                  <c:v>2013-01-22</c:v>
                </c:pt>
                <c:pt idx="804">
                  <c:v>2013-01-23</c:v>
                </c:pt>
                <c:pt idx="805">
                  <c:v>2013-01-24</c:v>
                </c:pt>
                <c:pt idx="806">
                  <c:v>2013-01-25</c:v>
                </c:pt>
                <c:pt idx="807">
                  <c:v>2013-01-28</c:v>
                </c:pt>
                <c:pt idx="808">
                  <c:v>2013-01-29</c:v>
                </c:pt>
                <c:pt idx="809">
                  <c:v>2013-01-30</c:v>
                </c:pt>
                <c:pt idx="810">
                  <c:v>2013-01-31</c:v>
                </c:pt>
                <c:pt idx="811">
                  <c:v>2013-02-01</c:v>
                </c:pt>
                <c:pt idx="812">
                  <c:v>2013-02-04</c:v>
                </c:pt>
                <c:pt idx="813">
                  <c:v>2013-02-05</c:v>
                </c:pt>
                <c:pt idx="814">
                  <c:v>2013-02-06</c:v>
                </c:pt>
                <c:pt idx="815">
                  <c:v>2013-02-07</c:v>
                </c:pt>
                <c:pt idx="816">
                  <c:v>2013-02-08</c:v>
                </c:pt>
                <c:pt idx="817">
                  <c:v>2013-02-16</c:v>
                </c:pt>
                <c:pt idx="818">
                  <c:v>2013-02-17</c:v>
                </c:pt>
                <c:pt idx="819">
                  <c:v>2013-02-18</c:v>
                </c:pt>
                <c:pt idx="820">
                  <c:v>2013-02-19</c:v>
                </c:pt>
                <c:pt idx="821">
                  <c:v>2013-02-20</c:v>
                </c:pt>
                <c:pt idx="822">
                  <c:v>2013-02-21</c:v>
                </c:pt>
                <c:pt idx="823">
                  <c:v>2013-02-22</c:v>
                </c:pt>
                <c:pt idx="824">
                  <c:v>2013-02-25</c:v>
                </c:pt>
                <c:pt idx="825">
                  <c:v>2013-02-26</c:v>
                </c:pt>
                <c:pt idx="826">
                  <c:v>2013-02-27</c:v>
                </c:pt>
                <c:pt idx="827">
                  <c:v>2013-02-28</c:v>
                </c:pt>
                <c:pt idx="828">
                  <c:v>2013-03-01</c:v>
                </c:pt>
                <c:pt idx="829">
                  <c:v>2013-03-04</c:v>
                </c:pt>
                <c:pt idx="830">
                  <c:v>2013-03-05</c:v>
                </c:pt>
                <c:pt idx="831">
                  <c:v>2013-03-06</c:v>
                </c:pt>
                <c:pt idx="832">
                  <c:v>2013-03-07</c:v>
                </c:pt>
                <c:pt idx="833">
                  <c:v>2013-03-08</c:v>
                </c:pt>
                <c:pt idx="834">
                  <c:v>2013-03-11</c:v>
                </c:pt>
                <c:pt idx="835">
                  <c:v>2013-03-12</c:v>
                </c:pt>
                <c:pt idx="836">
                  <c:v>2013-03-13</c:v>
                </c:pt>
                <c:pt idx="837">
                  <c:v>2013-03-14</c:v>
                </c:pt>
                <c:pt idx="838">
                  <c:v>2013-03-15</c:v>
                </c:pt>
                <c:pt idx="839">
                  <c:v>2013-03-18</c:v>
                </c:pt>
                <c:pt idx="840">
                  <c:v>2013-03-19</c:v>
                </c:pt>
                <c:pt idx="841">
                  <c:v>2013-03-20</c:v>
                </c:pt>
                <c:pt idx="842">
                  <c:v>2013-03-21</c:v>
                </c:pt>
                <c:pt idx="843">
                  <c:v>2013-03-22</c:v>
                </c:pt>
                <c:pt idx="844">
                  <c:v>2013-03-25</c:v>
                </c:pt>
                <c:pt idx="845">
                  <c:v>2013-03-26</c:v>
                </c:pt>
                <c:pt idx="846">
                  <c:v>2013-03-27</c:v>
                </c:pt>
                <c:pt idx="847">
                  <c:v>2013-03-28</c:v>
                </c:pt>
                <c:pt idx="848">
                  <c:v>2013-03-29</c:v>
                </c:pt>
                <c:pt idx="849">
                  <c:v>2013-04-01</c:v>
                </c:pt>
                <c:pt idx="850">
                  <c:v>2013-04-02</c:v>
                </c:pt>
                <c:pt idx="851">
                  <c:v>2013-04-03</c:v>
                </c:pt>
                <c:pt idx="852">
                  <c:v>2013-04-07</c:v>
                </c:pt>
                <c:pt idx="853">
                  <c:v>2013-04-08</c:v>
                </c:pt>
                <c:pt idx="854">
                  <c:v>2013-04-09</c:v>
                </c:pt>
                <c:pt idx="855">
                  <c:v>2013-04-10</c:v>
                </c:pt>
                <c:pt idx="856">
                  <c:v>2013-04-11</c:v>
                </c:pt>
                <c:pt idx="857">
                  <c:v>2013-04-12</c:v>
                </c:pt>
                <c:pt idx="858">
                  <c:v>2013-04-15</c:v>
                </c:pt>
                <c:pt idx="859">
                  <c:v>2013-04-16</c:v>
                </c:pt>
                <c:pt idx="860">
                  <c:v>2013-04-17</c:v>
                </c:pt>
                <c:pt idx="861">
                  <c:v>2013-04-18</c:v>
                </c:pt>
                <c:pt idx="862">
                  <c:v>2013-04-19</c:v>
                </c:pt>
                <c:pt idx="863">
                  <c:v>2013-04-22</c:v>
                </c:pt>
                <c:pt idx="864">
                  <c:v>2013-04-23</c:v>
                </c:pt>
                <c:pt idx="865">
                  <c:v>2013-04-24</c:v>
                </c:pt>
                <c:pt idx="866">
                  <c:v>2013-04-25</c:v>
                </c:pt>
                <c:pt idx="867">
                  <c:v>2013-04-26</c:v>
                </c:pt>
                <c:pt idx="868">
                  <c:v>2013-04-27</c:v>
                </c:pt>
                <c:pt idx="869">
                  <c:v>2013-04-28</c:v>
                </c:pt>
                <c:pt idx="870">
                  <c:v>2013-05-02</c:v>
                </c:pt>
                <c:pt idx="871">
                  <c:v>2013-05-03</c:v>
                </c:pt>
                <c:pt idx="872">
                  <c:v>2013-05-06</c:v>
                </c:pt>
                <c:pt idx="873">
                  <c:v>2013-05-07</c:v>
                </c:pt>
                <c:pt idx="874">
                  <c:v>2013-05-08</c:v>
                </c:pt>
                <c:pt idx="875">
                  <c:v>2013-05-09</c:v>
                </c:pt>
                <c:pt idx="876">
                  <c:v>2013-05-10</c:v>
                </c:pt>
                <c:pt idx="877">
                  <c:v>2013-05-13</c:v>
                </c:pt>
                <c:pt idx="878">
                  <c:v>2013-05-14</c:v>
                </c:pt>
                <c:pt idx="879">
                  <c:v>2013-05-15</c:v>
                </c:pt>
                <c:pt idx="880">
                  <c:v>2013-05-16</c:v>
                </c:pt>
                <c:pt idx="881">
                  <c:v>2013-05-17</c:v>
                </c:pt>
                <c:pt idx="882">
                  <c:v>2013-05-20</c:v>
                </c:pt>
                <c:pt idx="883">
                  <c:v>2013-05-21</c:v>
                </c:pt>
                <c:pt idx="884">
                  <c:v>2013-05-22</c:v>
                </c:pt>
                <c:pt idx="885">
                  <c:v>2013-05-23</c:v>
                </c:pt>
                <c:pt idx="886">
                  <c:v>2013-05-24</c:v>
                </c:pt>
                <c:pt idx="887">
                  <c:v>2013-05-27</c:v>
                </c:pt>
                <c:pt idx="888">
                  <c:v>2013-05-28</c:v>
                </c:pt>
                <c:pt idx="889">
                  <c:v>2013-05-29</c:v>
                </c:pt>
                <c:pt idx="890">
                  <c:v>2013-05-30</c:v>
                </c:pt>
                <c:pt idx="891">
                  <c:v>2013-05-31</c:v>
                </c:pt>
                <c:pt idx="892">
                  <c:v>2013-06-03</c:v>
                </c:pt>
                <c:pt idx="893">
                  <c:v>2013-06-04</c:v>
                </c:pt>
                <c:pt idx="894">
                  <c:v>2013-06-05</c:v>
                </c:pt>
                <c:pt idx="895">
                  <c:v>2013-06-06</c:v>
                </c:pt>
                <c:pt idx="896">
                  <c:v>2013-06-07</c:v>
                </c:pt>
                <c:pt idx="897">
                  <c:v>2013-06-08</c:v>
                </c:pt>
                <c:pt idx="898">
                  <c:v>2013-06-09</c:v>
                </c:pt>
                <c:pt idx="899">
                  <c:v>2013-06-13</c:v>
                </c:pt>
                <c:pt idx="900">
                  <c:v>2013-06-14</c:v>
                </c:pt>
                <c:pt idx="901">
                  <c:v>2013-06-17</c:v>
                </c:pt>
                <c:pt idx="902">
                  <c:v>2013-06-18</c:v>
                </c:pt>
                <c:pt idx="903">
                  <c:v>2013-06-19</c:v>
                </c:pt>
                <c:pt idx="904">
                  <c:v>2013-06-20</c:v>
                </c:pt>
                <c:pt idx="905">
                  <c:v>2013-06-21</c:v>
                </c:pt>
                <c:pt idx="906">
                  <c:v>2013-06-24</c:v>
                </c:pt>
                <c:pt idx="907">
                  <c:v>2013-06-25</c:v>
                </c:pt>
                <c:pt idx="908">
                  <c:v>2013-06-26</c:v>
                </c:pt>
                <c:pt idx="909">
                  <c:v>2013-06-27</c:v>
                </c:pt>
                <c:pt idx="910">
                  <c:v>2013-06-28</c:v>
                </c:pt>
                <c:pt idx="911">
                  <c:v>2013-07-01</c:v>
                </c:pt>
                <c:pt idx="912">
                  <c:v>2013-07-02</c:v>
                </c:pt>
                <c:pt idx="913">
                  <c:v>2013-07-03</c:v>
                </c:pt>
                <c:pt idx="914">
                  <c:v>2013-07-04</c:v>
                </c:pt>
                <c:pt idx="915">
                  <c:v>2013-07-05</c:v>
                </c:pt>
                <c:pt idx="916">
                  <c:v>2013-07-08</c:v>
                </c:pt>
                <c:pt idx="917">
                  <c:v>2013-07-09</c:v>
                </c:pt>
                <c:pt idx="918">
                  <c:v>2013-07-10</c:v>
                </c:pt>
                <c:pt idx="919">
                  <c:v>2013-07-11</c:v>
                </c:pt>
                <c:pt idx="920">
                  <c:v>2013-07-12</c:v>
                </c:pt>
                <c:pt idx="921">
                  <c:v>2013-07-15</c:v>
                </c:pt>
                <c:pt idx="922">
                  <c:v>2013-07-16</c:v>
                </c:pt>
                <c:pt idx="923">
                  <c:v>2013-07-17</c:v>
                </c:pt>
                <c:pt idx="924">
                  <c:v>2013-07-18</c:v>
                </c:pt>
                <c:pt idx="925">
                  <c:v>2013-07-19</c:v>
                </c:pt>
                <c:pt idx="926">
                  <c:v>2013-07-22</c:v>
                </c:pt>
                <c:pt idx="927">
                  <c:v>2013-07-23</c:v>
                </c:pt>
                <c:pt idx="928">
                  <c:v>2013-07-24</c:v>
                </c:pt>
                <c:pt idx="929">
                  <c:v>2013-07-25</c:v>
                </c:pt>
                <c:pt idx="930">
                  <c:v>2013-07-26</c:v>
                </c:pt>
                <c:pt idx="931">
                  <c:v>2013-07-29</c:v>
                </c:pt>
                <c:pt idx="932">
                  <c:v>2013-07-30</c:v>
                </c:pt>
                <c:pt idx="933">
                  <c:v>2013-07-31</c:v>
                </c:pt>
                <c:pt idx="934">
                  <c:v>2013-08-01</c:v>
                </c:pt>
                <c:pt idx="935">
                  <c:v>2013-08-02</c:v>
                </c:pt>
                <c:pt idx="936">
                  <c:v>2013-08-05</c:v>
                </c:pt>
                <c:pt idx="937">
                  <c:v>2013-08-06</c:v>
                </c:pt>
                <c:pt idx="938">
                  <c:v>2013-08-07</c:v>
                </c:pt>
                <c:pt idx="939">
                  <c:v>2013-08-08</c:v>
                </c:pt>
                <c:pt idx="940">
                  <c:v>2013-08-09</c:v>
                </c:pt>
                <c:pt idx="941">
                  <c:v>2013-08-12</c:v>
                </c:pt>
                <c:pt idx="942">
                  <c:v>2013-08-13</c:v>
                </c:pt>
                <c:pt idx="943">
                  <c:v>2013-08-14</c:v>
                </c:pt>
                <c:pt idx="944">
                  <c:v>2013-08-15</c:v>
                </c:pt>
                <c:pt idx="945">
                  <c:v>2013-08-16</c:v>
                </c:pt>
                <c:pt idx="946">
                  <c:v>2013-08-19</c:v>
                </c:pt>
                <c:pt idx="947">
                  <c:v>2013-08-20</c:v>
                </c:pt>
                <c:pt idx="948">
                  <c:v>2013-08-21</c:v>
                </c:pt>
                <c:pt idx="949">
                  <c:v>2013-08-22</c:v>
                </c:pt>
                <c:pt idx="950">
                  <c:v>2013-08-23</c:v>
                </c:pt>
                <c:pt idx="951">
                  <c:v>2013-08-26</c:v>
                </c:pt>
                <c:pt idx="952">
                  <c:v>2013-08-27</c:v>
                </c:pt>
                <c:pt idx="953">
                  <c:v>2013-08-28</c:v>
                </c:pt>
                <c:pt idx="954">
                  <c:v>2013-08-29</c:v>
                </c:pt>
                <c:pt idx="955">
                  <c:v>2013-08-30</c:v>
                </c:pt>
                <c:pt idx="956">
                  <c:v>2013-09-02</c:v>
                </c:pt>
                <c:pt idx="957">
                  <c:v>2013-09-03</c:v>
                </c:pt>
                <c:pt idx="958">
                  <c:v>2013-09-04</c:v>
                </c:pt>
                <c:pt idx="959">
                  <c:v>2013-09-05</c:v>
                </c:pt>
                <c:pt idx="960">
                  <c:v>2013-09-06</c:v>
                </c:pt>
                <c:pt idx="961">
                  <c:v>2013-09-09</c:v>
                </c:pt>
                <c:pt idx="962">
                  <c:v>2013-09-10</c:v>
                </c:pt>
                <c:pt idx="963">
                  <c:v>2013-09-11</c:v>
                </c:pt>
                <c:pt idx="964">
                  <c:v>2013-09-12</c:v>
                </c:pt>
                <c:pt idx="965">
                  <c:v>2013-09-13</c:v>
                </c:pt>
                <c:pt idx="966">
                  <c:v>2013-09-16</c:v>
                </c:pt>
                <c:pt idx="967">
                  <c:v>2013-09-17</c:v>
                </c:pt>
                <c:pt idx="968">
                  <c:v>2013-09-18</c:v>
                </c:pt>
                <c:pt idx="969">
                  <c:v>2013-09-22</c:v>
                </c:pt>
                <c:pt idx="970">
                  <c:v>2013-09-23</c:v>
                </c:pt>
                <c:pt idx="971">
                  <c:v>2013-09-24</c:v>
                </c:pt>
                <c:pt idx="972">
                  <c:v>2013-09-25</c:v>
                </c:pt>
                <c:pt idx="973">
                  <c:v>2013-09-26</c:v>
                </c:pt>
                <c:pt idx="974">
                  <c:v>2013-09-27</c:v>
                </c:pt>
                <c:pt idx="975">
                  <c:v>2013-09-29</c:v>
                </c:pt>
                <c:pt idx="976">
                  <c:v>2013-09-30</c:v>
                </c:pt>
                <c:pt idx="977">
                  <c:v>2013-10-08</c:v>
                </c:pt>
                <c:pt idx="978">
                  <c:v>2013-10-09</c:v>
                </c:pt>
                <c:pt idx="979">
                  <c:v>2013-10-10</c:v>
                </c:pt>
                <c:pt idx="980">
                  <c:v>2013-10-11</c:v>
                </c:pt>
                <c:pt idx="981">
                  <c:v>2013-10-12</c:v>
                </c:pt>
                <c:pt idx="982">
                  <c:v>2013-10-14</c:v>
                </c:pt>
                <c:pt idx="983">
                  <c:v>2013-10-15</c:v>
                </c:pt>
                <c:pt idx="984">
                  <c:v>2013-10-16</c:v>
                </c:pt>
                <c:pt idx="985">
                  <c:v>2013-10-17</c:v>
                </c:pt>
                <c:pt idx="986">
                  <c:v>2013-10-18</c:v>
                </c:pt>
                <c:pt idx="987">
                  <c:v>2013-10-21</c:v>
                </c:pt>
                <c:pt idx="988">
                  <c:v>2013-10-22</c:v>
                </c:pt>
                <c:pt idx="989">
                  <c:v>2013-10-23</c:v>
                </c:pt>
                <c:pt idx="990">
                  <c:v>2013-10-24</c:v>
                </c:pt>
                <c:pt idx="991">
                  <c:v>2013-10-25</c:v>
                </c:pt>
                <c:pt idx="992">
                  <c:v>2013-10-28</c:v>
                </c:pt>
                <c:pt idx="993">
                  <c:v>2013-10-29</c:v>
                </c:pt>
                <c:pt idx="994">
                  <c:v>2013-10-30</c:v>
                </c:pt>
                <c:pt idx="995">
                  <c:v>2013-10-31</c:v>
                </c:pt>
                <c:pt idx="996">
                  <c:v>2013-11-01</c:v>
                </c:pt>
                <c:pt idx="997">
                  <c:v>2013-11-04</c:v>
                </c:pt>
                <c:pt idx="998">
                  <c:v>2013-11-05</c:v>
                </c:pt>
                <c:pt idx="999">
                  <c:v>2013-11-06</c:v>
                </c:pt>
                <c:pt idx="1000">
                  <c:v>2013-11-07</c:v>
                </c:pt>
                <c:pt idx="1001">
                  <c:v>2013-11-08</c:v>
                </c:pt>
                <c:pt idx="1002">
                  <c:v>2013-11-11</c:v>
                </c:pt>
                <c:pt idx="1003">
                  <c:v>2013-11-12</c:v>
                </c:pt>
                <c:pt idx="1004">
                  <c:v>2013-11-13</c:v>
                </c:pt>
                <c:pt idx="1005">
                  <c:v>2013-11-14</c:v>
                </c:pt>
                <c:pt idx="1006">
                  <c:v>2013-11-15</c:v>
                </c:pt>
                <c:pt idx="1007">
                  <c:v>2013-11-18</c:v>
                </c:pt>
                <c:pt idx="1008">
                  <c:v>2013-11-19</c:v>
                </c:pt>
                <c:pt idx="1009">
                  <c:v>2013-11-20</c:v>
                </c:pt>
                <c:pt idx="1010">
                  <c:v>2013-11-21</c:v>
                </c:pt>
                <c:pt idx="1011">
                  <c:v>2013-11-22</c:v>
                </c:pt>
                <c:pt idx="1012">
                  <c:v>2013-11-25</c:v>
                </c:pt>
                <c:pt idx="1013">
                  <c:v>2013-11-26</c:v>
                </c:pt>
                <c:pt idx="1014">
                  <c:v>2013-11-27</c:v>
                </c:pt>
                <c:pt idx="1015">
                  <c:v>2013-11-28</c:v>
                </c:pt>
                <c:pt idx="1016">
                  <c:v>2013-11-29</c:v>
                </c:pt>
                <c:pt idx="1017">
                  <c:v>2013-12-02</c:v>
                </c:pt>
                <c:pt idx="1018">
                  <c:v>2013-12-03</c:v>
                </c:pt>
                <c:pt idx="1019">
                  <c:v>2013-12-04</c:v>
                </c:pt>
                <c:pt idx="1020">
                  <c:v>2013-12-05</c:v>
                </c:pt>
                <c:pt idx="1021">
                  <c:v>2013-12-06</c:v>
                </c:pt>
                <c:pt idx="1022">
                  <c:v>2013-12-09</c:v>
                </c:pt>
                <c:pt idx="1023">
                  <c:v>2013-12-10</c:v>
                </c:pt>
                <c:pt idx="1024">
                  <c:v>2013-12-11</c:v>
                </c:pt>
                <c:pt idx="1025">
                  <c:v>2013-12-12</c:v>
                </c:pt>
                <c:pt idx="1026">
                  <c:v>2013-12-13</c:v>
                </c:pt>
                <c:pt idx="1027">
                  <c:v>2013-12-16</c:v>
                </c:pt>
                <c:pt idx="1028">
                  <c:v>2013-12-17</c:v>
                </c:pt>
                <c:pt idx="1029">
                  <c:v>2013-12-18</c:v>
                </c:pt>
                <c:pt idx="1030">
                  <c:v>2013-12-19</c:v>
                </c:pt>
                <c:pt idx="1031">
                  <c:v>2013-12-20</c:v>
                </c:pt>
                <c:pt idx="1032">
                  <c:v>2013-12-23</c:v>
                </c:pt>
                <c:pt idx="1033">
                  <c:v>2013-12-24</c:v>
                </c:pt>
                <c:pt idx="1034">
                  <c:v>2013-12-25</c:v>
                </c:pt>
                <c:pt idx="1035">
                  <c:v>2013-12-26</c:v>
                </c:pt>
                <c:pt idx="1036">
                  <c:v>2013-12-27</c:v>
                </c:pt>
                <c:pt idx="1037">
                  <c:v>2013-12-30</c:v>
                </c:pt>
                <c:pt idx="1038">
                  <c:v>2013-12-31</c:v>
                </c:pt>
                <c:pt idx="1039">
                  <c:v>2014-01-02</c:v>
                </c:pt>
                <c:pt idx="1040">
                  <c:v>2014-01-03</c:v>
                </c:pt>
                <c:pt idx="1041">
                  <c:v>2014-01-06</c:v>
                </c:pt>
                <c:pt idx="1042">
                  <c:v>2014-01-07</c:v>
                </c:pt>
                <c:pt idx="1043">
                  <c:v>2014-01-08</c:v>
                </c:pt>
                <c:pt idx="1044">
                  <c:v>2014-01-09</c:v>
                </c:pt>
                <c:pt idx="1045">
                  <c:v>2014-01-10</c:v>
                </c:pt>
                <c:pt idx="1046">
                  <c:v>2014-01-13</c:v>
                </c:pt>
                <c:pt idx="1047">
                  <c:v>2014-01-14</c:v>
                </c:pt>
                <c:pt idx="1048">
                  <c:v>2014-01-15</c:v>
                </c:pt>
                <c:pt idx="1049">
                  <c:v>2014-01-16</c:v>
                </c:pt>
                <c:pt idx="1050">
                  <c:v>2014-01-17</c:v>
                </c:pt>
                <c:pt idx="1051">
                  <c:v>2014-01-20</c:v>
                </c:pt>
                <c:pt idx="1052">
                  <c:v>2014-01-21</c:v>
                </c:pt>
                <c:pt idx="1053">
                  <c:v>2014-01-22</c:v>
                </c:pt>
                <c:pt idx="1054">
                  <c:v>2014-01-23</c:v>
                </c:pt>
                <c:pt idx="1055">
                  <c:v>2014-01-24</c:v>
                </c:pt>
                <c:pt idx="1056">
                  <c:v>2014-01-26</c:v>
                </c:pt>
                <c:pt idx="1057">
                  <c:v>2014-01-27</c:v>
                </c:pt>
                <c:pt idx="1058">
                  <c:v>2014-01-28</c:v>
                </c:pt>
                <c:pt idx="1059">
                  <c:v>2014-01-29</c:v>
                </c:pt>
                <c:pt idx="1060">
                  <c:v>2014-01-30</c:v>
                </c:pt>
                <c:pt idx="1061">
                  <c:v>2014-02-07</c:v>
                </c:pt>
                <c:pt idx="1062">
                  <c:v>2014-02-08</c:v>
                </c:pt>
                <c:pt idx="1063">
                  <c:v>2014-02-10</c:v>
                </c:pt>
                <c:pt idx="1064">
                  <c:v>2014-02-11</c:v>
                </c:pt>
                <c:pt idx="1065">
                  <c:v>2014-02-12</c:v>
                </c:pt>
                <c:pt idx="1066">
                  <c:v>2014-02-13</c:v>
                </c:pt>
                <c:pt idx="1067">
                  <c:v>2014-02-14</c:v>
                </c:pt>
                <c:pt idx="1068">
                  <c:v>2014-02-17</c:v>
                </c:pt>
                <c:pt idx="1069">
                  <c:v>2014-02-18</c:v>
                </c:pt>
                <c:pt idx="1070">
                  <c:v>2014-02-19</c:v>
                </c:pt>
                <c:pt idx="1071">
                  <c:v>2014-02-20</c:v>
                </c:pt>
                <c:pt idx="1072">
                  <c:v>2014-02-21</c:v>
                </c:pt>
                <c:pt idx="1073">
                  <c:v>2014-02-24</c:v>
                </c:pt>
                <c:pt idx="1074">
                  <c:v>2014-02-25</c:v>
                </c:pt>
                <c:pt idx="1075">
                  <c:v>2014-02-26</c:v>
                </c:pt>
                <c:pt idx="1076">
                  <c:v>2014-02-27</c:v>
                </c:pt>
                <c:pt idx="1077">
                  <c:v>2014-02-28</c:v>
                </c:pt>
                <c:pt idx="1078">
                  <c:v>2014-03-03</c:v>
                </c:pt>
                <c:pt idx="1079">
                  <c:v>2014-03-04</c:v>
                </c:pt>
                <c:pt idx="1080">
                  <c:v>2014-03-05</c:v>
                </c:pt>
                <c:pt idx="1081">
                  <c:v>2014-03-06</c:v>
                </c:pt>
                <c:pt idx="1082">
                  <c:v>2014-03-07</c:v>
                </c:pt>
                <c:pt idx="1083">
                  <c:v>2014-03-10</c:v>
                </c:pt>
                <c:pt idx="1084">
                  <c:v>2014-03-11</c:v>
                </c:pt>
                <c:pt idx="1085">
                  <c:v>2014-03-12</c:v>
                </c:pt>
                <c:pt idx="1086">
                  <c:v>2014-03-13</c:v>
                </c:pt>
                <c:pt idx="1087">
                  <c:v>2014-03-14</c:v>
                </c:pt>
                <c:pt idx="1088">
                  <c:v>2014-03-17</c:v>
                </c:pt>
                <c:pt idx="1089">
                  <c:v>2014-03-18</c:v>
                </c:pt>
                <c:pt idx="1090">
                  <c:v>2014-03-19</c:v>
                </c:pt>
                <c:pt idx="1091">
                  <c:v>2014-03-20</c:v>
                </c:pt>
                <c:pt idx="1092">
                  <c:v>2014-03-21</c:v>
                </c:pt>
                <c:pt idx="1093">
                  <c:v>2014-03-24</c:v>
                </c:pt>
                <c:pt idx="1094">
                  <c:v>2014-03-25</c:v>
                </c:pt>
                <c:pt idx="1095">
                  <c:v>2014-03-26</c:v>
                </c:pt>
                <c:pt idx="1096">
                  <c:v>2014-03-27</c:v>
                </c:pt>
                <c:pt idx="1097">
                  <c:v>2014-03-28</c:v>
                </c:pt>
                <c:pt idx="1098">
                  <c:v>2014-03-31</c:v>
                </c:pt>
                <c:pt idx="1099">
                  <c:v>2014-04-01</c:v>
                </c:pt>
                <c:pt idx="1100">
                  <c:v>2014-04-02</c:v>
                </c:pt>
                <c:pt idx="1101">
                  <c:v>2014-04-03</c:v>
                </c:pt>
                <c:pt idx="1102">
                  <c:v>2014-04-04</c:v>
                </c:pt>
                <c:pt idx="1103">
                  <c:v>2014-04-08</c:v>
                </c:pt>
                <c:pt idx="1104">
                  <c:v>2014-04-09</c:v>
                </c:pt>
                <c:pt idx="1105">
                  <c:v>2014-04-10</c:v>
                </c:pt>
                <c:pt idx="1106">
                  <c:v>2014-04-11</c:v>
                </c:pt>
                <c:pt idx="1107">
                  <c:v>2014-04-14</c:v>
                </c:pt>
                <c:pt idx="1108">
                  <c:v>2014-04-15</c:v>
                </c:pt>
                <c:pt idx="1109">
                  <c:v>2014-04-16</c:v>
                </c:pt>
                <c:pt idx="1110">
                  <c:v>2014-04-17</c:v>
                </c:pt>
                <c:pt idx="1111">
                  <c:v>2014-04-18</c:v>
                </c:pt>
                <c:pt idx="1112">
                  <c:v>2014-04-21</c:v>
                </c:pt>
                <c:pt idx="1113">
                  <c:v>2014-04-22</c:v>
                </c:pt>
                <c:pt idx="1114">
                  <c:v>2014-04-23</c:v>
                </c:pt>
                <c:pt idx="1115">
                  <c:v>2014-04-24</c:v>
                </c:pt>
                <c:pt idx="1116">
                  <c:v>2014-04-25</c:v>
                </c:pt>
                <c:pt idx="1117">
                  <c:v>2014-04-28</c:v>
                </c:pt>
                <c:pt idx="1118">
                  <c:v>2014-04-29</c:v>
                </c:pt>
                <c:pt idx="1119">
                  <c:v>2014-04-30</c:v>
                </c:pt>
                <c:pt idx="1120">
                  <c:v>2014-05-04</c:v>
                </c:pt>
                <c:pt idx="1121">
                  <c:v>2014-05-05</c:v>
                </c:pt>
                <c:pt idx="1122">
                  <c:v>2014-05-06</c:v>
                </c:pt>
                <c:pt idx="1123">
                  <c:v>2014-05-07</c:v>
                </c:pt>
                <c:pt idx="1124">
                  <c:v>2014-05-08</c:v>
                </c:pt>
                <c:pt idx="1125">
                  <c:v>2014-05-09</c:v>
                </c:pt>
                <c:pt idx="1126">
                  <c:v>2014-05-12</c:v>
                </c:pt>
                <c:pt idx="1127">
                  <c:v>2014-05-13</c:v>
                </c:pt>
                <c:pt idx="1128">
                  <c:v>2014-05-14</c:v>
                </c:pt>
                <c:pt idx="1129">
                  <c:v>2014-05-15</c:v>
                </c:pt>
                <c:pt idx="1130">
                  <c:v>2014-05-16</c:v>
                </c:pt>
                <c:pt idx="1131">
                  <c:v>2014-05-19</c:v>
                </c:pt>
                <c:pt idx="1132">
                  <c:v>2014-05-20</c:v>
                </c:pt>
                <c:pt idx="1133">
                  <c:v>2014-05-21</c:v>
                </c:pt>
                <c:pt idx="1134">
                  <c:v>2014-05-22</c:v>
                </c:pt>
                <c:pt idx="1135">
                  <c:v>2014-05-23</c:v>
                </c:pt>
                <c:pt idx="1136">
                  <c:v>2014-05-26</c:v>
                </c:pt>
                <c:pt idx="1137">
                  <c:v>2014-05-27</c:v>
                </c:pt>
                <c:pt idx="1138">
                  <c:v>2014-05-28</c:v>
                </c:pt>
                <c:pt idx="1139">
                  <c:v>2014-05-29</c:v>
                </c:pt>
                <c:pt idx="1140">
                  <c:v>2014-05-30</c:v>
                </c:pt>
                <c:pt idx="1141">
                  <c:v>2014-06-03</c:v>
                </c:pt>
                <c:pt idx="1142">
                  <c:v>2014-06-04</c:v>
                </c:pt>
                <c:pt idx="1143">
                  <c:v>2014-06-05</c:v>
                </c:pt>
                <c:pt idx="1144">
                  <c:v>2014-06-06</c:v>
                </c:pt>
                <c:pt idx="1145">
                  <c:v>2014-06-09</c:v>
                </c:pt>
                <c:pt idx="1146">
                  <c:v>2014-06-10</c:v>
                </c:pt>
                <c:pt idx="1147">
                  <c:v>2014-06-11</c:v>
                </c:pt>
                <c:pt idx="1148">
                  <c:v>2014-06-12</c:v>
                </c:pt>
                <c:pt idx="1149">
                  <c:v>2014-06-13</c:v>
                </c:pt>
                <c:pt idx="1150">
                  <c:v>2014-06-16</c:v>
                </c:pt>
                <c:pt idx="1151">
                  <c:v>2014-06-17</c:v>
                </c:pt>
                <c:pt idx="1152">
                  <c:v>2014-06-18</c:v>
                </c:pt>
                <c:pt idx="1153">
                  <c:v>2014-06-19</c:v>
                </c:pt>
                <c:pt idx="1154">
                  <c:v>2014-06-20</c:v>
                </c:pt>
                <c:pt idx="1155">
                  <c:v>2014-06-23</c:v>
                </c:pt>
                <c:pt idx="1156">
                  <c:v>2014-06-24</c:v>
                </c:pt>
                <c:pt idx="1157">
                  <c:v>2014-06-25</c:v>
                </c:pt>
                <c:pt idx="1158">
                  <c:v>2014-06-26</c:v>
                </c:pt>
                <c:pt idx="1159">
                  <c:v>2014-06-27</c:v>
                </c:pt>
                <c:pt idx="1160">
                  <c:v>2014-06-30</c:v>
                </c:pt>
                <c:pt idx="1161">
                  <c:v>2014-07-01</c:v>
                </c:pt>
                <c:pt idx="1162">
                  <c:v>2014-07-02</c:v>
                </c:pt>
                <c:pt idx="1163">
                  <c:v>2014-07-03</c:v>
                </c:pt>
                <c:pt idx="1164">
                  <c:v>2014-07-04</c:v>
                </c:pt>
                <c:pt idx="1165">
                  <c:v>2014-07-07</c:v>
                </c:pt>
                <c:pt idx="1166">
                  <c:v>2014-07-08</c:v>
                </c:pt>
                <c:pt idx="1167">
                  <c:v>2014-07-09</c:v>
                </c:pt>
                <c:pt idx="1168">
                  <c:v>2014-07-10</c:v>
                </c:pt>
                <c:pt idx="1169">
                  <c:v>2014-07-11</c:v>
                </c:pt>
                <c:pt idx="1170">
                  <c:v>2014-07-14</c:v>
                </c:pt>
                <c:pt idx="1171">
                  <c:v>2014-07-15</c:v>
                </c:pt>
                <c:pt idx="1172">
                  <c:v>2014-07-16</c:v>
                </c:pt>
                <c:pt idx="1173">
                  <c:v>2014-07-17</c:v>
                </c:pt>
                <c:pt idx="1174">
                  <c:v>2014-07-18</c:v>
                </c:pt>
                <c:pt idx="1175">
                  <c:v>2014-07-21</c:v>
                </c:pt>
                <c:pt idx="1176">
                  <c:v>2014-07-22</c:v>
                </c:pt>
                <c:pt idx="1177">
                  <c:v>2014-07-23</c:v>
                </c:pt>
                <c:pt idx="1178">
                  <c:v>2014-07-24</c:v>
                </c:pt>
                <c:pt idx="1179">
                  <c:v>2014-07-25</c:v>
                </c:pt>
                <c:pt idx="1180">
                  <c:v>2014-07-28</c:v>
                </c:pt>
                <c:pt idx="1181">
                  <c:v>2014-07-29</c:v>
                </c:pt>
                <c:pt idx="1182">
                  <c:v>2014-07-30</c:v>
                </c:pt>
                <c:pt idx="1183">
                  <c:v>2014-07-31</c:v>
                </c:pt>
                <c:pt idx="1184">
                  <c:v>2014-08-01</c:v>
                </c:pt>
                <c:pt idx="1185">
                  <c:v>2014-08-04</c:v>
                </c:pt>
                <c:pt idx="1186">
                  <c:v>2014-08-05</c:v>
                </c:pt>
                <c:pt idx="1187">
                  <c:v>2014-08-06</c:v>
                </c:pt>
                <c:pt idx="1188">
                  <c:v>2014-08-07</c:v>
                </c:pt>
                <c:pt idx="1189">
                  <c:v>2014-08-08</c:v>
                </c:pt>
                <c:pt idx="1190">
                  <c:v>2014-08-11</c:v>
                </c:pt>
                <c:pt idx="1191">
                  <c:v>2014-08-12</c:v>
                </c:pt>
                <c:pt idx="1192">
                  <c:v>2014-08-13</c:v>
                </c:pt>
                <c:pt idx="1193">
                  <c:v>2014-08-14</c:v>
                </c:pt>
                <c:pt idx="1194">
                  <c:v>2014-08-15</c:v>
                </c:pt>
                <c:pt idx="1195">
                  <c:v>2014-08-18</c:v>
                </c:pt>
                <c:pt idx="1196">
                  <c:v>2014-08-19</c:v>
                </c:pt>
                <c:pt idx="1197">
                  <c:v>2014-08-20</c:v>
                </c:pt>
                <c:pt idx="1198">
                  <c:v>2014-08-21</c:v>
                </c:pt>
                <c:pt idx="1199">
                  <c:v>2014-08-22</c:v>
                </c:pt>
                <c:pt idx="1200">
                  <c:v>2014-08-25</c:v>
                </c:pt>
                <c:pt idx="1201">
                  <c:v>2014-08-26</c:v>
                </c:pt>
                <c:pt idx="1202">
                  <c:v>2014-08-27</c:v>
                </c:pt>
                <c:pt idx="1203">
                  <c:v>2014-08-28</c:v>
                </c:pt>
                <c:pt idx="1204">
                  <c:v>2014-08-29</c:v>
                </c:pt>
                <c:pt idx="1205">
                  <c:v>2014-09-01</c:v>
                </c:pt>
                <c:pt idx="1206">
                  <c:v>2014-09-02</c:v>
                </c:pt>
                <c:pt idx="1207">
                  <c:v>2014-09-03</c:v>
                </c:pt>
                <c:pt idx="1208">
                  <c:v>2014-09-04</c:v>
                </c:pt>
                <c:pt idx="1209">
                  <c:v>2014-09-05</c:v>
                </c:pt>
                <c:pt idx="1210">
                  <c:v>2014-09-09</c:v>
                </c:pt>
                <c:pt idx="1211">
                  <c:v>2014-09-10</c:v>
                </c:pt>
                <c:pt idx="1212">
                  <c:v>2014-09-11</c:v>
                </c:pt>
                <c:pt idx="1213">
                  <c:v>2014-09-12</c:v>
                </c:pt>
                <c:pt idx="1214">
                  <c:v>2014-09-15</c:v>
                </c:pt>
                <c:pt idx="1215">
                  <c:v>2014-09-16</c:v>
                </c:pt>
                <c:pt idx="1216">
                  <c:v>2014-09-17</c:v>
                </c:pt>
                <c:pt idx="1217">
                  <c:v>2014-09-18</c:v>
                </c:pt>
                <c:pt idx="1218">
                  <c:v>2014-09-19</c:v>
                </c:pt>
                <c:pt idx="1219">
                  <c:v>2014-09-22</c:v>
                </c:pt>
                <c:pt idx="1220">
                  <c:v>2014-09-23</c:v>
                </c:pt>
                <c:pt idx="1221">
                  <c:v>2014-09-24</c:v>
                </c:pt>
                <c:pt idx="1222">
                  <c:v>2014-09-25</c:v>
                </c:pt>
                <c:pt idx="1223">
                  <c:v>2014-09-26</c:v>
                </c:pt>
                <c:pt idx="1224">
                  <c:v>2014-09-28</c:v>
                </c:pt>
                <c:pt idx="1225">
                  <c:v>2014-09-29</c:v>
                </c:pt>
                <c:pt idx="1226">
                  <c:v>2014-09-30</c:v>
                </c:pt>
                <c:pt idx="1227">
                  <c:v>2014-10-08</c:v>
                </c:pt>
                <c:pt idx="1228">
                  <c:v>2014-10-09</c:v>
                </c:pt>
                <c:pt idx="1229">
                  <c:v>2014-10-10</c:v>
                </c:pt>
                <c:pt idx="1230">
                  <c:v>2014-10-11</c:v>
                </c:pt>
                <c:pt idx="1231">
                  <c:v>2014-10-13</c:v>
                </c:pt>
                <c:pt idx="1232">
                  <c:v>2014-10-14</c:v>
                </c:pt>
                <c:pt idx="1233">
                  <c:v>2014-10-15</c:v>
                </c:pt>
                <c:pt idx="1234">
                  <c:v>2014-10-16</c:v>
                </c:pt>
                <c:pt idx="1235">
                  <c:v>2014-10-17</c:v>
                </c:pt>
                <c:pt idx="1236">
                  <c:v>2014-10-20</c:v>
                </c:pt>
                <c:pt idx="1237">
                  <c:v>2014-10-21</c:v>
                </c:pt>
                <c:pt idx="1238">
                  <c:v>2014-10-22</c:v>
                </c:pt>
                <c:pt idx="1239">
                  <c:v>2014-10-23</c:v>
                </c:pt>
                <c:pt idx="1240">
                  <c:v>2014-10-24</c:v>
                </c:pt>
                <c:pt idx="1241">
                  <c:v>2014-10-27</c:v>
                </c:pt>
                <c:pt idx="1242">
                  <c:v>2014-10-28</c:v>
                </c:pt>
                <c:pt idx="1243">
                  <c:v>2014-10-29</c:v>
                </c:pt>
                <c:pt idx="1244">
                  <c:v>2014-10-30</c:v>
                </c:pt>
                <c:pt idx="1245">
                  <c:v>2014-10-31</c:v>
                </c:pt>
                <c:pt idx="1246">
                  <c:v>2014-11-03</c:v>
                </c:pt>
                <c:pt idx="1247">
                  <c:v>2014-11-04</c:v>
                </c:pt>
                <c:pt idx="1248">
                  <c:v>2014-11-05</c:v>
                </c:pt>
                <c:pt idx="1249">
                  <c:v>2014-11-06</c:v>
                </c:pt>
                <c:pt idx="1250">
                  <c:v>2014-11-07</c:v>
                </c:pt>
                <c:pt idx="1251">
                  <c:v>2014-11-10</c:v>
                </c:pt>
                <c:pt idx="1252">
                  <c:v>2014-11-11</c:v>
                </c:pt>
                <c:pt idx="1253">
                  <c:v>2014-11-12</c:v>
                </c:pt>
                <c:pt idx="1254">
                  <c:v>2014-11-13</c:v>
                </c:pt>
                <c:pt idx="1255">
                  <c:v>2014-11-14</c:v>
                </c:pt>
                <c:pt idx="1256">
                  <c:v>2014-11-17</c:v>
                </c:pt>
                <c:pt idx="1257">
                  <c:v>2014-11-18</c:v>
                </c:pt>
                <c:pt idx="1258">
                  <c:v>2014-11-19</c:v>
                </c:pt>
                <c:pt idx="1259">
                  <c:v>2014-11-20</c:v>
                </c:pt>
                <c:pt idx="1260">
                  <c:v>2014-11-21</c:v>
                </c:pt>
                <c:pt idx="1261">
                  <c:v>2014-11-24</c:v>
                </c:pt>
                <c:pt idx="1262">
                  <c:v>2014-11-25</c:v>
                </c:pt>
                <c:pt idx="1263">
                  <c:v>2014-11-26</c:v>
                </c:pt>
                <c:pt idx="1264">
                  <c:v>2014-11-27</c:v>
                </c:pt>
                <c:pt idx="1265">
                  <c:v>2014-11-28</c:v>
                </c:pt>
                <c:pt idx="1266">
                  <c:v>2014-12-01</c:v>
                </c:pt>
                <c:pt idx="1267">
                  <c:v>2014-12-02</c:v>
                </c:pt>
                <c:pt idx="1268">
                  <c:v>2014-12-03</c:v>
                </c:pt>
                <c:pt idx="1269">
                  <c:v>2014-12-04</c:v>
                </c:pt>
                <c:pt idx="1270">
                  <c:v>2014-12-05</c:v>
                </c:pt>
                <c:pt idx="1271">
                  <c:v>2014-12-08</c:v>
                </c:pt>
                <c:pt idx="1272">
                  <c:v>2014-12-09</c:v>
                </c:pt>
                <c:pt idx="1273">
                  <c:v>2014-12-10</c:v>
                </c:pt>
                <c:pt idx="1274">
                  <c:v>2014-12-11</c:v>
                </c:pt>
                <c:pt idx="1275">
                  <c:v>2014-12-12</c:v>
                </c:pt>
                <c:pt idx="1276">
                  <c:v>2014-12-15</c:v>
                </c:pt>
                <c:pt idx="1277">
                  <c:v>2014-12-16</c:v>
                </c:pt>
                <c:pt idx="1278">
                  <c:v>2014-12-17</c:v>
                </c:pt>
                <c:pt idx="1279">
                  <c:v>2014-12-18</c:v>
                </c:pt>
                <c:pt idx="1280">
                  <c:v>2014-12-19</c:v>
                </c:pt>
                <c:pt idx="1281">
                  <c:v>2014-12-22</c:v>
                </c:pt>
                <c:pt idx="1282">
                  <c:v>2014-12-23</c:v>
                </c:pt>
                <c:pt idx="1283">
                  <c:v>2014-12-24</c:v>
                </c:pt>
                <c:pt idx="1284">
                  <c:v>2014-12-25</c:v>
                </c:pt>
                <c:pt idx="1285">
                  <c:v>2014-12-26</c:v>
                </c:pt>
                <c:pt idx="1286">
                  <c:v>2014-12-29</c:v>
                </c:pt>
                <c:pt idx="1287">
                  <c:v>2014-12-30</c:v>
                </c:pt>
                <c:pt idx="1288">
                  <c:v>2014-12-31</c:v>
                </c:pt>
                <c:pt idx="1289">
                  <c:v>2015-01-04</c:v>
                </c:pt>
                <c:pt idx="1290">
                  <c:v>2015-01-05</c:v>
                </c:pt>
                <c:pt idx="1291">
                  <c:v>2015-01-06</c:v>
                </c:pt>
                <c:pt idx="1292">
                  <c:v>2015-01-07</c:v>
                </c:pt>
                <c:pt idx="1293">
                  <c:v>2015-01-08</c:v>
                </c:pt>
                <c:pt idx="1294">
                  <c:v>2015-01-09</c:v>
                </c:pt>
                <c:pt idx="1295">
                  <c:v>2015-01-12</c:v>
                </c:pt>
                <c:pt idx="1296">
                  <c:v>2015-01-13</c:v>
                </c:pt>
                <c:pt idx="1297">
                  <c:v>2015-01-14</c:v>
                </c:pt>
                <c:pt idx="1298">
                  <c:v>2015-01-15</c:v>
                </c:pt>
                <c:pt idx="1299">
                  <c:v>2015-01-16</c:v>
                </c:pt>
                <c:pt idx="1300">
                  <c:v>2015-01-19</c:v>
                </c:pt>
                <c:pt idx="1301">
                  <c:v>2015-01-20</c:v>
                </c:pt>
                <c:pt idx="1302">
                  <c:v>2015-01-21</c:v>
                </c:pt>
                <c:pt idx="1303">
                  <c:v>2015-01-22</c:v>
                </c:pt>
                <c:pt idx="1304">
                  <c:v>2015-01-23</c:v>
                </c:pt>
                <c:pt idx="1305">
                  <c:v>2015-01-26</c:v>
                </c:pt>
                <c:pt idx="1306">
                  <c:v>2015-01-27</c:v>
                </c:pt>
                <c:pt idx="1307">
                  <c:v>2015-01-28</c:v>
                </c:pt>
                <c:pt idx="1308">
                  <c:v>2015-01-29</c:v>
                </c:pt>
                <c:pt idx="1309">
                  <c:v>2015-01-30</c:v>
                </c:pt>
                <c:pt idx="1310">
                  <c:v>2015-02-02</c:v>
                </c:pt>
                <c:pt idx="1311">
                  <c:v>2015-02-03</c:v>
                </c:pt>
                <c:pt idx="1312">
                  <c:v>2015-02-04</c:v>
                </c:pt>
                <c:pt idx="1313">
                  <c:v>2015-02-05</c:v>
                </c:pt>
                <c:pt idx="1314">
                  <c:v>2015-02-06</c:v>
                </c:pt>
                <c:pt idx="1315">
                  <c:v>2015-02-09</c:v>
                </c:pt>
                <c:pt idx="1316">
                  <c:v>2015-02-10</c:v>
                </c:pt>
                <c:pt idx="1317">
                  <c:v>2015-02-11</c:v>
                </c:pt>
                <c:pt idx="1318">
                  <c:v>2015-02-12</c:v>
                </c:pt>
                <c:pt idx="1319">
                  <c:v>2015-02-13</c:v>
                </c:pt>
                <c:pt idx="1320">
                  <c:v>2015-02-15</c:v>
                </c:pt>
                <c:pt idx="1321">
                  <c:v>2015-02-16</c:v>
                </c:pt>
                <c:pt idx="1322">
                  <c:v>2015-02-17</c:v>
                </c:pt>
                <c:pt idx="1323">
                  <c:v>2015-02-25</c:v>
                </c:pt>
                <c:pt idx="1324">
                  <c:v>2015-02-26</c:v>
                </c:pt>
                <c:pt idx="1325">
                  <c:v>2015-02-27</c:v>
                </c:pt>
                <c:pt idx="1326">
                  <c:v>2015-02-28</c:v>
                </c:pt>
                <c:pt idx="1327">
                  <c:v>2015-03-02</c:v>
                </c:pt>
                <c:pt idx="1328">
                  <c:v>2015-03-03</c:v>
                </c:pt>
                <c:pt idx="1329">
                  <c:v>2015-03-04</c:v>
                </c:pt>
                <c:pt idx="1330">
                  <c:v>2015-03-05</c:v>
                </c:pt>
                <c:pt idx="1331">
                  <c:v>2015-03-06</c:v>
                </c:pt>
                <c:pt idx="1332">
                  <c:v>2015-03-09</c:v>
                </c:pt>
                <c:pt idx="1333">
                  <c:v>2015-03-10</c:v>
                </c:pt>
                <c:pt idx="1334">
                  <c:v>2015-03-11</c:v>
                </c:pt>
                <c:pt idx="1335">
                  <c:v>2015-03-12</c:v>
                </c:pt>
                <c:pt idx="1336">
                  <c:v>2015-03-13</c:v>
                </c:pt>
                <c:pt idx="1337">
                  <c:v>2015-03-16</c:v>
                </c:pt>
                <c:pt idx="1338">
                  <c:v>2015-03-17</c:v>
                </c:pt>
                <c:pt idx="1339">
                  <c:v>2015-03-18</c:v>
                </c:pt>
                <c:pt idx="1340">
                  <c:v>2015-03-19</c:v>
                </c:pt>
                <c:pt idx="1341">
                  <c:v>2015-03-20</c:v>
                </c:pt>
                <c:pt idx="1342">
                  <c:v>2015-03-23</c:v>
                </c:pt>
                <c:pt idx="1343">
                  <c:v>2015-03-24</c:v>
                </c:pt>
                <c:pt idx="1344">
                  <c:v>2015-03-25</c:v>
                </c:pt>
                <c:pt idx="1345">
                  <c:v>2015-03-26</c:v>
                </c:pt>
                <c:pt idx="1346">
                  <c:v>2015-03-27</c:v>
                </c:pt>
                <c:pt idx="1347">
                  <c:v>2015-03-30</c:v>
                </c:pt>
                <c:pt idx="1348">
                  <c:v>2015-03-31</c:v>
                </c:pt>
                <c:pt idx="1349">
                  <c:v>2015-04-01</c:v>
                </c:pt>
                <c:pt idx="1350">
                  <c:v>2015-04-02</c:v>
                </c:pt>
                <c:pt idx="1351">
                  <c:v>2015-04-03</c:v>
                </c:pt>
                <c:pt idx="1352">
                  <c:v>2015-04-07</c:v>
                </c:pt>
                <c:pt idx="1353">
                  <c:v>2015-04-08</c:v>
                </c:pt>
                <c:pt idx="1354">
                  <c:v>2015-04-09</c:v>
                </c:pt>
                <c:pt idx="1355">
                  <c:v>2015-04-10</c:v>
                </c:pt>
                <c:pt idx="1356">
                  <c:v>2015-04-13</c:v>
                </c:pt>
                <c:pt idx="1357">
                  <c:v>2015-04-14</c:v>
                </c:pt>
                <c:pt idx="1358">
                  <c:v>2015-04-15</c:v>
                </c:pt>
                <c:pt idx="1359">
                  <c:v>2015-04-16</c:v>
                </c:pt>
                <c:pt idx="1360">
                  <c:v>2015-04-17</c:v>
                </c:pt>
                <c:pt idx="1361">
                  <c:v>2015-04-20</c:v>
                </c:pt>
                <c:pt idx="1362">
                  <c:v>2015-04-21</c:v>
                </c:pt>
                <c:pt idx="1363">
                  <c:v>2015-04-22</c:v>
                </c:pt>
                <c:pt idx="1364">
                  <c:v>2015-04-23</c:v>
                </c:pt>
                <c:pt idx="1365">
                  <c:v>2015-04-24</c:v>
                </c:pt>
                <c:pt idx="1366">
                  <c:v>2015-04-27</c:v>
                </c:pt>
                <c:pt idx="1367">
                  <c:v>2015-04-28</c:v>
                </c:pt>
                <c:pt idx="1368">
                  <c:v>2015-04-29</c:v>
                </c:pt>
                <c:pt idx="1369">
                  <c:v>2015-04-30</c:v>
                </c:pt>
                <c:pt idx="1370">
                  <c:v>2015-05-04</c:v>
                </c:pt>
                <c:pt idx="1371">
                  <c:v>2015-05-05</c:v>
                </c:pt>
                <c:pt idx="1372">
                  <c:v>2015-05-06</c:v>
                </c:pt>
                <c:pt idx="1373">
                  <c:v>2015-05-07</c:v>
                </c:pt>
                <c:pt idx="1374">
                  <c:v>2015-05-08</c:v>
                </c:pt>
                <c:pt idx="1375">
                  <c:v>2015-05-11</c:v>
                </c:pt>
                <c:pt idx="1376">
                  <c:v>2015-05-12</c:v>
                </c:pt>
                <c:pt idx="1377">
                  <c:v>2015-05-13</c:v>
                </c:pt>
                <c:pt idx="1378">
                  <c:v>2015-05-14</c:v>
                </c:pt>
                <c:pt idx="1379">
                  <c:v>2015-05-15</c:v>
                </c:pt>
                <c:pt idx="1380">
                  <c:v>2015-05-18</c:v>
                </c:pt>
                <c:pt idx="1381">
                  <c:v>2015-05-19</c:v>
                </c:pt>
                <c:pt idx="1382">
                  <c:v>2015-05-20</c:v>
                </c:pt>
                <c:pt idx="1383">
                  <c:v>2015-05-21</c:v>
                </c:pt>
                <c:pt idx="1384">
                  <c:v>2015-05-22</c:v>
                </c:pt>
                <c:pt idx="1385">
                  <c:v>2015-05-25</c:v>
                </c:pt>
                <c:pt idx="1386">
                  <c:v>2015-05-26</c:v>
                </c:pt>
                <c:pt idx="1387">
                  <c:v>2015-05-27</c:v>
                </c:pt>
                <c:pt idx="1388">
                  <c:v>2015-05-28</c:v>
                </c:pt>
                <c:pt idx="1389">
                  <c:v>2015-05-29</c:v>
                </c:pt>
                <c:pt idx="1390">
                  <c:v>2015-06-01</c:v>
                </c:pt>
                <c:pt idx="1391">
                  <c:v>2015-06-02</c:v>
                </c:pt>
                <c:pt idx="1392">
                  <c:v>2015-06-03</c:v>
                </c:pt>
                <c:pt idx="1393">
                  <c:v>2015-06-04</c:v>
                </c:pt>
                <c:pt idx="1394">
                  <c:v>2015-06-05</c:v>
                </c:pt>
                <c:pt idx="1395">
                  <c:v>2015-06-08</c:v>
                </c:pt>
                <c:pt idx="1396">
                  <c:v>2015-06-09</c:v>
                </c:pt>
                <c:pt idx="1397">
                  <c:v>2015-06-10</c:v>
                </c:pt>
                <c:pt idx="1398">
                  <c:v>2015-06-11</c:v>
                </c:pt>
                <c:pt idx="1399">
                  <c:v>2015-06-12</c:v>
                </c:pt>
                <c:pt idx="1400">
                  <c:v>2015-06-15</c:v>
                </c:pt>
                <c:pt idx="1401">
                  <c:v>2015-06-16</c:v>
                </c:pt>
                <c:pt idx="1402">
                  <c:v>2015-06-17</c:v>
                </c:pt>
                <c:pt idx="1403">
                  <c:v>2015-06-18</c:v>
                </c:pt>
                <c:pt idx="1404">
                  <c:v>2015-06-19</c:v>
                </c:pt>
                <c:pt idx="1405">
                  <c:v>2015-06-23</c:v>
                </c:pt>
                <c:pt idx="1406">
                  <c:v>2015-06-24</c:v>
                </c:pt>
                <c:pt idx="1407">
                  <c:v>2015-06-25</c:v>
                </c:pt>
                <c:pt idx="1408">
                  <c:v>2015-06-26</c:v>
                </c:pt>
                <c:pt idx="1409">
                  <c:v>2015-06-29</c:v>
                </c:pt>
                <c:pt idx="1410">
                  <c:v>2015-06-30</c:v>
                </c:pt>
                <c:pt idx="1411">
                  <c:v>2015-07-01</c:v>
                </c:pt>
                <c:pt idx="1412">
                  <c:v>2015-07-02</c:v>
                </c:pt>
                <c:pt idx="1413">
                  <c:v>2015-07-03</c:v>
                </c:pt>
                <c:pt idx="1414">
                  <c:v>2015-07-06</c:v>
                </c:pt>
                <c:pt idx="1415">
                  <c:v>2015-07-07</c:v>
                </c:pt>
                <c:pt idx="1416">
                  <c:v>2015-07-08</c:v>
                </c:pt>
                <c:pt idx="1417">
                  <c:v>2015-07-09</c:v>
                </c:pt>
                <c:pt idx="1418">
                  <c:v>2015-07-10</c:v>
                </c:pt>
                <c:pt idx="1419">
                  <c:v>2015-07-13</c:v>
                </c:pt>
                <c:pt idx="1420">
                  <c:v>2015-07-14</c:v>
                </c:pt>
                <c:pt idx="1421">
                  <c:v>2015-07-15</c:v>
                </c:pt>
                <c:pt idx="1422">
                  <c:v>2015-07-16</c:v>
                </c:pt>
                <c:pt idx="1423">
                  <c:v>2015-07-17</c:v>
                </c:pt>
                <c:pt idx="1424">
                  <c:v>2015-07-20</c:v>
                </c:pt>
                <c:pt idx="1425">
                  <c:v>2015-07-21</c:v>
                </c:pt>
                <c:pt idx="1426">
                  <c:v>2015-07-22</c:v>
                </c:pt>
                <c:pt idx="1427">
                  <c:v>2015-07-23</c:v>
                </c:pt>
                <c:pt idx="1428">
                  <c:v>2015-07-24</c:v>
                </c:pt>
                <c:pt idx="1429">
                  <c:v>2015-07-27</c:v>
                </c:pt>
                <c:pt idx="1430">
                  <c:v>2015-07-28</c:v>
                </c:pt>
                <c:pt idx="1431">
                  <c:v>2015-07-29</c:v>
                </c:pt>
                <c:pt idx="1432">
                  <c:v>2015-07-30</c:v>
                </c:pt>
                <c:pt idx="1433">
                  <c:v>2015-07-31</c:v>
                </c:pt>
                <c:pt idx="1434">
                  <c:v>2015-08-03</c:v>
                </c:pt>
                <c:pt idx="1435">
                  <c:v>2015-08-04</c:v>
                </c:pt>
                <c:pt idx="1436">
                  <c:v>2015-08-05</c:v>
                </c:pt>
                <c:pt idx="1437">
                  <c:v>2015-08-06</c:v>
                </c:pt>
                <c:pt idx="1438">
                  <c:v>2015-08-07</c:v>
                </c:pt>
                <c:pt idx="1439">
                  <c:v>2015-08-10</c:v>
                </c:pt>
                <c:pt idx="1440">
                  <c:v>2015-08-11</c:v>
                </c:pt>
                <c:pt idx="1441">
                  <c:v>2015-08-12</c:v>
                </c:pt>
                <c:pt idx="1442">
                  <c:v>2015-08-13</c:v>
                </c:pt>
                <c:pt idx="1443">
                  <c:v>2015-08-14</c:v>
                </c:pt>
                <c:pt idx="1444">
                  <c:v>2015-08-17</c:v>
                </c:pt>
                <c:pt idx="1445">
                  <c:v>2015-08-18</c:v>
                </c:pt>
                <c:pt idx="1446">
                  <c:v>2015-08-19</c:v>
                </c:pt>
                <c:pt idx="1447">
                  <c:v>2015-08-20</c:v>
                </c:pt>
                <c:pt idx="1448">
                  <c:v>2015-08-21</c:v>
                </c:pt>
                <c:pt idx="1449">
                  <c:v>2015-08-24</c:v>
                </c:pt>
                <c:pt idx="1450">
                  <c:v>2015-08-25</c:v>
                </c:pt>
                <c:pt idx="1451">
                  <c:v>2015-08-26</c:v>
                </c:pt>
                <c:pt idx="1452">
                  <c:v>2015-08-27</c:v>
                </c:pt>
                <c:pt idx="1453">
                  <c:v>2015-08-28</c:v>
                </c:pt>
                <c:pt idx="1454">
                  <c:v>2015-08-31</c:v>
                </c:pt>
                <c:pt idx="1455">
                  <c:v>2015-09-01</c:v>
                </c:pt>
                <c:pt idx="1456">
                  <c:v>2015-09-02</c:v>
                </c:pt>
                <c:pt idx="1457">
                  <c:v>2015-09-06</c:v>
                </c:pt>
                <c:pt idx="1458">
                  <c:v>2015-09-07</c:v>
                </c:pt>
                <c:pt idx="1459">
                  <c:v>2015-09-08</c:v>
                </c:pt>
                <c:pt idx="1460">
                  <c:v>2015-09-09</c:v>
                </c:pt>
                <c:pt idx="1461">
                  <c:v>2015-09-10</c:v>
                </c:pt>
                <c:pt idx="1462">
                  <c:v>2015-09-11</c:v>
                </c:pt>
                <c:pt idx="1463">
                  <c:v>2015-09-14</c:v>
                </c:pt>
                <c:pt idx="1464">
                  <c:v>2015-09-15</c:v>
                </c:pt>
                <c:pt idx="1465">
                  <c:v>2015-09-16</c:v>
                </c:pt>
                <c:pt idx="1466">
                  <c:v>2015-09-17</c:v>
                </c:pt>
                <c:pt idx="1467">
                  <c:v>2015-09-18</c:v>
                </c:pt>
                <c:pt idx="1468">
                  <c:v>2015-09-21</c:v>
                </c:pt>
                <c:pt idx="1469">
                  <c:v>2015-09-22</c:v>
                </c:pt>
                <c:pt idx="1470">
                  <c:v>2015-09-23</c:v>
                </c:pt>
                <c:pt idx="1471">
                  <c:v>2015-09-24</c:v>
                </c:pt>
                <c:pt idx="1472">
                  <c:v>2015-09-25</c:v>
                </c:pt>
                <c:pt idx="1473">
                  <c:v>2015-09-28</c:v>
                </c:pt>
                <c:pt idx="1474">
                  <c:v>2015-09-29</c:v>
                </c:pt>
                <c:pt idx="1475">
                  <c:v>2015-09-30</c:v>
                </c:pt>
                <c:pt idx="1476">
                  <c:v>2015-10-08</c:v>
                </c:pt>
                <c:pt idx="1477">
                  <c:v>2015-10-09</c:v>
                </c:pt>
                <c:pt idx="1478">
                  <c:v>2015-10-10</c:v>
                </c:pt>
                <c:pt idx="1479">
                  <c:v>2015-10-12</c:v>
                </c:pt>
                <c:pt idx="1480">
                  <c:v>2015-10-13</c:v>
                </c:pt>
                <c:pt idx="1481">
                  <c:v>2015-10-14</c:v>
                </c:pt>
                <c:pt idx="1482">
                  <c:v>2015-10-15</c:v>
                </c:pt>
                <c:pt idx="1483">
                  <c:v>2015-10-16</c:v>
                </c:pt>
                <c:pt idx="1484">
                  <c:v>2015-10-19</c:v>
                </c:pt>
                <c:pt idx="1485">
                  <c:v>2015-10-20</c:v>
                </c:pt>
                <c:pt idx="1486">
                  <c:v>2015-10-21</c:v>
                </c:pt>
                <c:pt idx="1487">
                  <c:v>2015-10-22</c:v>
                </c:pt>
                <c:pt idx="1488">
                  <c:v>2015-10-23</c:v>
                </c:pt>
                <c:pt idx="1489">
                  <c:v>2015-10-26</c:v>
                </c:pt>
                <c:pt idx="1490">
                  <c:v>2015-10-27</c:v>
                </c:pt>
                <c:pt idx="1491">
                  <c:v>2015-10-28</c:v>
                </c:pt>
                <c:pt idx="1492">
                  <c:v>2015-10-29</c:v>
                </c:pt>
                <c:pt idx="1493">
                  <c:v>2015-10-30</c:v>
                </c:pt>
                <c:pt idx="1494">
                  <c:v>2015-11-02</c:v>
                </c:pt>
                <c:pt idx="1495">
                  <c:v>2015-11-03</c:v>
                </c:pt>
                <c:pt idx="1496">
                  <c:v>2015-11-04</c:v>
                </c:pt>
                <c:pt idx="1497">
                  <c:v>2015-11-05</c:v>
                </c:pt>
                <c:pt idx="1498">
                  <c:v>2015-11-06</c:v>
                </c:pt>
                <c:pt idx="1499">
                  <c:v>2015-11-09</c:v>
                </c:pt>
                <c:pt idx="1500">
                  <c:v>2015-11-10</c:v>
                </c:pt>
                <c:pt idx="1501">
                  <c:v>2015-11-11</c:v>
                </c:pt>
                <c:pt idx="1502">
                  <c:v>2015-11-12</c:v>
                </c:pt>
                <c:pt idx="1503">
                  <c:v>2015-11-13</c:v>
                </c:pt>
                <c:pt idx="1504">
                  <c:v>2015-11-16</c:v>
                </c:pt>
                <c:pt idx="1505">
                  <c:v>2015-11-17</c:v>
                </c:pt>
                <c:pt idx="1506">
                  <c:v>2015-11-18</c:v>
                </c:pt>
                <c:pt idx="1507">
                  <c:v>2015-11-19</c:v>
                </c:pt>
                <c:pt idx="1508">
                  <c:v>2015-11-20</c:v>
                </c:pt>
                <c:pt idx="1509">
                  <c:v>2015-11-23</c:v>
                </c:pt>
                <c:pt idx="1510">
                  <c:v>2015-11-24</c:v>
                </c:pt>
                <c:pt idx="1511">
                  <c:v>2015-11-25</c:v>
                </c:pt>
                <c:pt idx="1512">
                  <c:v>2015-11-26</c:v>
                </c:pt>
                <c:pt idx="1513">
                  <c:v>2015-11-27</c:v>
                </c:pt>
                <c:pt idx="1514">
                  <c:v>2015-11-30</c:v>
                </c:pt>
                <c:pt idx="1515">
                  <c:v>2015-12-01</c:v>
                </c:pt>
                <c:pt idx="1516">
                  <c:v>2015-12-02</c:v>
                </c:pt>
                <c:pt idx="1517">
                  <c:v>2015-12-03</c:v>
                </c:pt>
                <c:pt idx="1518">
                  <c:v>2015-12-04</c:v>
                </c:pt>
                <c:pt idx="1519">
                  <c:v>2015-12-07</c:v>
                </c:pt>
                <c:pt idx="1520">
                  <c:v>2015-12-08</c:v>
                </c:pt>
                <c:pt idx="1521">
                  <c:v>2015-12-09</c:v>
                </c:pt>
                <c:pt idx="1522">
                  <c:v>2015-12-10</c:v>
                </c:pt>
                <c:pt idx="1523">
                  <c:v>2015-12-11</c:v>
                </c:pt>
                <c:pt idx="1524">
                  <c:v>2015-12-14</c:v>
                </c:pt>
                <c:pt idx="1525">
                  <c:v>2015-12-15</c:v>
                </c:pt>
                <c:pt idx="1526">
                  <c:v>2015-12-16</c:v>
                </c:pt>
                <c:pt idx="1527">
                  <c:v>2015-12-17</c:v>
                </c:pt>
                <c:pt idx="1528">
                  <c:v>2015-12-18</c:v>
                </c:pt>
                <c:pt idx="1529">
                  <c:v>2015-12-21</c:v>
                </c:pt>
                <c:pt idx="1530">
                  <c:v>2015-12-22</c:v>
                </c:pt>
                <c:pt idx="1531">
                  <c:v>2015-12-23</c:v>
                </c:pt>
                <c:pt idx="1532">
                  <c:v>2015-12-24</c:v>
                </c:pt>
                <c:pt idx="1533">
                  <c:v>2015-12-25</c:v>
                </c:pt>
                <c:pt idx="1534">
                  <c:v>2015-12-28</c:v>
                </c:pt>
                <c:pt idx="1535">
                  <c:v>2015-12-29</c:v>
                </c:pt>
                <c:pt idx="1536">
                  <c:v>2015-12-30</c:v>
                </c:pt>
                <c:pt idx="1537">
                  <c:v>2015-12-31</c:v>
                </c:pt>
                <c:pt idx="1538">
                  <c:v>2016-01-04</c:v>
                </c:pt>
                <c:pt idx="1539">
                  <c:v>2016-01-05</c:v>
                </c:pt>
                <c:pt idx="1540">
                  <c:v>2016-01-06</c:v>
                </c:pt>
                <c:pt idx="1541">
                  <c:v>2016-01-07</c:v>
                </c:pt>
                <c:pt idx="1542">
                  <c:v>2016-01-08</c:v>
                </c:pt>
                <c:pt idx="1543">
                  <c:v>2016-01-11</c:v>
                </c:pt>
                <c:pt idx="1544">
                  <c:v>2016-01-12</c:v>
                </c:pt>
                <c:pt idx="1545">
                  <c:v>2016-01-13</c:v>
                </c:pt>
                <c:pt idx="1546">
                  <c:v>2016-01-14</c:v>
                </c:pt>
                <c:pt idx="1547">
                  <c:v>2016-01-15</c:v>
                </c:pt>
                <c:pt idx="1548">
                  <c:v>2016-01-18</c:v>
                </c:pt>
                <c:pt idx="1549">
                  <c:v>2016-01-19</c:v>
                </c:pt>
                <c:pt idx="1550">
                  <c:v>2016-01-20</c:v>
                </c:pt>
                <c:pt idx="1551">
                  <c:v>2016-01-21</c:v>
                </c:pt>
                <c:pt idx="1552">
                  <c:v>2016-01-22</c:v>
                </c:pt>
                <c:pt idx="1553">
                  <c:v>2016-01-25</c:v>
                </c:pt>
                <c:pt idx="1554">
                  <c:v>2016-01-26</c:v>
                </c:pt>
                <c:pt idx="1555">
                  <c:v>2016-01-27</c:v>
                </c:pt>
                <c:pt idx="1556">
                  <c:v>2016-01-28</c:v>
                </c:pt>
                <c:pt idx="1557">
                  <c:v>2016-01-29</c:v>
                </c:pt>
                <c:pt idx="1558">
                  <c:v>2016-02-01</c:v>
                </c:pt>
                <c:pt idx="1559">
                  <c:v>2016-02-02</c:v>
                </c:pt>
                <c:pt idx="1560">
                  <c:v>2016-02-03</c:v>
                </c:pt>
                <c:pt idx="1561">
                  <c:v>2016-02-04</c:v>
                </c:pt>
                <c:pt idx="1562">
                  <c:v>2016-02-05</c:v>
                </c:pt>
                <c:pt idx="1563">
                  <c:v>2016-02-06</c:v>
                </c:pt>
                <c:pt idx="1564">
                  <c:v>2016-02-14</c:v>
                </c:pt>
                <c:pt idx="1565">
                  <c:v>2016-02-15</c:v>
                </c:pt>
                <c:pt idx="1566">
                  <c:v>2016-02-16</c:v>
                </c:pt>
                <c:pt idx="1567">
                  <c:v>2016-02-17</c:v>
                </c:pt>
                <c:pt idx="1568">
                  <c:v>2016-02-18</c:v>
                </c:pt>
                <c:pt idx="1569">
                  <c:v>2016-02-19</c:v>
                </c:pt>
                <c:pt idx="1570">
                  <c:v>2016-02-22</c:v>
                </c:pt>
                <c:pt idx="1571">
                  <c:v>2016-02-23</c:v>
                </c:pt>
                <c:pt idx="1572">
                  <c:v>2016-02-24</c:v>
                </c:pt>
                <c:pt idx="1573">
                  <c:v>2016-02-25</c:v>
                </c:pt>
                <c:pt idx="1574">
                  <c:v>2016-02-26</c:v>
                </c:pt>
                <c:pt idx="1575">
                  <c:v>2016-02-29</c:v>
                </c:pt>
                <c:pt idx="1576">
                  <c:v>2016-03-01</c:v>
                </c:pt>
                <c:pt idx="1577">
                  <c:v>2016-03-02</c:v>
                </c:pt>
                <c:pt idx="1578">
                  <c:v>2016-03-03</c:v>
                </c:pt>
                <c:pt idx="1579">
                  <c:v>2016-03-04</c:v>
                </c:pt>
                <c:pt idx="1580">
                  <c:v>2016-03-07</c:v>
                </c:pt>
                <c:pt idx="1581">
                  <c:v>2016-03-08</c:v>
                </c:pt>
                <c:pt idx="1582">
                  <c:v>2016-03-09</c:v>
                </c:pt>
                <c:pt idx="1583">
                  <c:v>2016-03-10</c:v>
                </c:pt>
                <c:pt idx="1584">
                  <c:v>2016-03-11</c:v>
                </c:pt>
                <c:pt idx="1585">
                  <c:v>2016-03-14</c:v>
                </c:pt>
                <c:pt idx="1586">
                  <c:v>2016-03-15</c:v>
                </c:pt>
                <c:pt idx="1587">
                  <c:v>2016-03-16</c:v>
                </c:pt>
                <c:pt idx="1588">
                  <c:v>2016-03-17</c:v>
                </c:pt>
                <c:pt idx="1589">
                  <c:v>2016-03-18</c:v>
                </c:pt>
                <c:pt idx="1590">
                  <c:v>2016-03-21</c:v>
                </c:pt>
                <c:pt idx="1591">
                  <c:v>2016-03-22</c:v>
                </c:pt>
                <c:pt idx="1592">
                  <c:v>2016-03-23</c:v>
                </c:pt>
                <c:pt idx="1593">
                  <c:v>2016-03-24</c:v>
                </c:pt>
                <c:pt idx="1594">
                  <c:v>2016-03-25</c:v>
                </c:pt>
                <c:pt idx="1595">
                  <c:v>2016-03-28</c:v>
                </c:pt>
                <c:pt idx="1596">
                  <c:v>2016-03-29</c:v>
                </c:pt>
                <c:pt idx="1597">
                  <c:v>2016-03-30</c:v>
                </c:pt>
                <c:pt idx="1598">
                  <c:v>2016-03-31</c:v>
                </c:pt>
                <c:pt idx="1599">
                  <c:v>2016-04-01</c:v>
                </c:pt>
                <c:pt idx="1600">
                  <c:v>2016-04-05</c:v>
                </c:pt>
                <c:pt idx="1601">
                  <c:v>2016-04-06</c:v>
                </c:pt>
                <c:pt idx="1602">
                  <c:v>2016-04-07</c:v>
                </c:pt>
                <c:pt idx="1603">
                  <c:v>2016-04-08</c:v>
                </c:pt>
                <c:pt idx="1604">
                  <c:v>2016-04-11</c:v>
                </c:pt>
                <c:pt idx="1605">
                  <c:v>2016-04-12</c:v>
                </c:pt>
                <c:pt idx="1606">
                  <c:v>2016-04-13</c:v>
                </c:pt>
                <c:pt idx="1607">
                  <c:v>2016-04-14</c:v>
                </c:pt>
                <c:pt idx="1608">
                  <c:v>2016-04-15</c:v>
                </c:pt>
                <c:pt idx="1609">
                  <c:v>2016-04-18</c:v>
                </c:pt>
                <c:pt idx="1610">
                  <c:v>2016-04-19</c:v>
                </c:pt>
                <c:pt idx="1611">
                  <c:v>2016-04-20</c:v>
                </c:pt>
                <c:pt idx="1612">
                  <c:v>2016-04-21</c:v>
                </c:pt>
                <c:pt idx="1613">
                  <c:v>2016-04-22</c:v>
                </c:pt>
                <c:pt idx="1614">
                  <c:v>2016-04-25</c:v>
                </c:pt>
                <c:pt idx="1615">
                  <c:v>2016-04-26</c:v>
                </c:pt>
                <c:pt idx="1616">
                  <c:v>2016-04-27</c:v>
                </c:pt>
                <c:pt idx="1617">
                  <c:v>2016-04-28</c:v>
                </c:pt>
                <c:pt idx="1618">
                  <c:v>2016-04-29</c:v>
                </c:pt>
                <c:pt idx="1619">
                  <c:v>2016-05-03</c:v>
                </c:pt>
                <c:pt idx="1620">
                  <c:v>2016-05-04</c:v>
                </c:pt>
                <c:pt idx="1621">
                  <c:v>2016-05-05</c:v>
                </c:pt>
                <c:pt idx="1622">
                  <c:v>2016-05-06</c:v>
                </c:pt>
                <c:pt idx="1623">
                  <c:v>2016-05-09</c:v>
                </c:pt>
                <c:pt idx="1624">
                  <c:v>2016-05-10</c:v>
                </c:pt>
                <c:pt idx="1625">
                  <c:v>2016-05-11</c:v>
                </c:pt>
                <c:pt idx="1626">
                  <c:v>2016-05-12</c:v>
                </c:pt>
                <c:pt idx="1627">
                  <c:v>2016-05-13</c:v>
                </c:pt>
                <c:pt idx="1628">
                  <c:v>2016-05-16</c:v>
                </c:pt>
                <c:pt idx="1629">
                  <c:v>2016-05-17</c:v>
                </c:pt>
                <c:pt idx="1630">
                  <c:v>2016-05-18</c:v>
                </c:pt>
                <c:pt idx="1631">
                  <c:v>2016-05-19</c:v>
                </c:pt>
                <c:pt idx="1632">
                  <c:v>2016-05-20</c:v>
                </c:pt>
                <c:pt idx="1633">
                  <c:v>2016-05-23</c:v>
                </c:pt>
                <c:pt idx="1634">
                  <c:v>2016-05-24</c:v>
                </c:pt>
                <c:pt idx="1635">
                  <c:v>2016-05-25</c:v>
                </c:pt>
                <c:pt idx="1636">
                  <c:v>2016-05-26</c:v>
                </c:pt>
                <c:pt idx="1637">
                  <c:v>2016-05-27</c:v>
                </c:pt>
                <c:pt idx="1638">
                  <c:v>2016-05-30</c:v>
                </c:pt>
                <c:pt idx="1639">
                  <c:v>2016-05-31</c:v>
                </c:pt>
                <c:pt idx="1640">
                  <c:v>2016-06-01</c:v>
                </c:pt>
                <c:pt idx="1641">
                  <c:v>2016-06-02</c:v>
                </c:pt>
                <c:pt idx="1642">
                  <c:v>2016-06-03</c:v>
                </c:pt>
                <c:pt idx="1643">
                  <c:v>2016-06-06</c:v>
                </c:pt>
                <c:pt idx="1644">
                  <c:v>2016-06-07</c:v>
                </c:pt>
                <c:pt idx="1645">
                  <c:v>2016-06-08</c:v>
                </c:pt>
                <c:pt idx="1646">
                  <c:v>2016-06-12</c:v>
                </c:pt>
                <c:pt idx="1647">
                  <c:v>2016-06-13</c:v>
                </c:pt>
                <c:pt idx="1648">
                  <c:v>2016-06-14</c:v>
                </c:pt>
                <c:pt idx="1649">
                  <c:v>2016-06-15</c:v>
                </c:pt>
                <c:pt idx="1650">
                  <c:v>2016-06-16</c:v>
                </c:pt>
                <c:pt idx="1651">
                  <c:v>2016-06-17</c:v>
                </c:pt>
                <c:pt idx="1652">
                  <c:v>2016-06-20</c:v>
                </c:pt>
                <c:pt idx="1653">
                  <c:v>2016-06-21</c:v>
                </c:pt>
                <c:pt idx="1654">
                  <c:v>2016-06-22</c:v>
                </c:pt>
                <c:pt idx="1655">
                  <c:v>2016-06-23</c:v>
                </c:pt>
                <c:pt idx="1656">
                  <c:v>2016-06-24</c:v>
                </c:pt>
                <c:pt idx="1657">
                  <c:v>2016-06-27</c:v>
                </c:pt>
                <c:pt idx="1658">
                  <c:v>2016-06-28</c:v>
                </c:pt>
                <c:pt idx="1659">
                  <c:v>2016-06-29</c:v>
                </c:pt>
                <c:pt idx="1660">
                  <c:v>2016-06-30</c:v>
                </c:pt>
                <c:pt idx="1661">
                  <c:v>2016-07-01</c:v>
                </c:pt>
                <c:pt idx="1662">
                  <c:v>2016-07-04</c:v>
                </c:pt>
                <c:pt idx="1663">
                  <c:v>2016-07-05</c:v>
                </c:pt>
                <c:pt idx="1664">
                  <c:v>2016-07-06</c:v>
                </c:pt>
                <c:pt idx="1665">
                  <c:v>2016-07-07</c:v>
                </c:pt>
                <c:pt idx="1666">
                  <c:v>2016-07-08</c:v>
                </c:pt>
                <c:pt idx="1667">
                  <c:v>2016-07-11</c:v>
                </c:pt>
                <c:pt idx="1668">
                  <c:v>2016-07-12</c:v>
                </c:pt>
                <c:pt idx="1669">
                  <c:v>2016-07-13</c:v>
                </c:pt>
                <c:pt idx="1670">
                  <c:v>2016-07-14</c:v>
                </c:pt>
                <c:pt idx="1671">
                  <c:v>2016-07-15</c:v>
                </c:pt>
                <c:pt idx="1672">
                  <c:v>2016-07-18</c:v>
                </c:pt>
                <c:pt idx="1673">
                  <c:v>2016-07-19</c:v>
                </c:pt>
                <c:pt idx="1674">
                  <c:v>2016-07-20</c:v>
                </c:pt>
                <c:pt idx="1675">
                  <c:v>2016-07-21</c:v>
                </c:pt>
                <c:pt idx="1676">
                  <c:v>2016-07-22</c:v>
                </c:pt>
                <c:pt idx="1677">
                  <c:v>2016-07-25</c:v>
                </c:pt>
                <c:pt idx="1678">
                  <c:v>2016-07-26</c:v>
                </c:pt>
                <c:pt idx="1679">
                  <c:v>2016-07-27</c:v>
                </c:pt>
                <c:pt idx="1680">
                  <c:v>2016-07-28</c:v>
                </c:pt>
                <c:pt idx="1681">
                  <c:v>2016-07-29</c:v>
                </c:pt>
                <c:pt idx="1682">
                  <c:v>2016-08-01</c:v>
                </c:pt>
                <c:pt idx="1683">
                  <c:v>2016-08-02</c:v>
                </c:pt>
                <c:pt idx="1684">
                  <c:v>2016-08-03</c:v>
                </c:pt>
                <c:pt idx="1685">
                  <c:v>2016-08-04</c:v>
                </c:pt>
                <c:pt idx="1686">
                  <c:v>2016-08-05</c:v>
                </c:pt>
                <c:pt idx="1687">
                  <c:v>2016-08-08</c:v>
                </c:pt>
                <c:pt idx="1688">
                  <c:v>2016-08-09</c:v>
                </c:pt>
                <c:pt idx="1689">
                  <c:v>2016-08-10</c:v>
                </c:pt>
                <c:pt idx="1690">
                  <c:v>2016-08-11</c:v>
                </c:pt>
                <c:pt idx="1691">
                  <c:v>2016-08-12</c:v>
                </c:pt>
                <c:pt idx="1692">
                  <c:v>2016-08-15</c:v>
                </c:pt>
                <c:pt idx="1693">
                  <c:v>2016-08-16</c:v>
                </c:pt>
                <c:pt idx="1694">
                  <c:v>2016-08-17</c:v>
                </c:pt>
                <c:pt idx="1695">
                  <c:v>2016-08-18</c:v>
                </c:pt>
                <c:pt idx="1696">
                  <c:v>2016-08-19</c:v>
                </c:pt>
                <c:pt idx="1697">
                  <c:v>2016-08-22</c:v>
                </c:pt>
                <c:pt idx="1698">
                  <c:v>2016-08-23</c:v>
                </c:pt>
                <c:pt idx="1699">
                  <c:v>2016-08-24</c:v>
                </c:pt>
                <c:pt idx="1700">
                  <c:v>2016-08-25</c:v>
                </c:pt>
                <c:pt idx="1701">
                  <c:v>2016-08-26</c:v>
                </c:pt>
                <c:pt idx="1702">
                  <c:v>2016-08-29</c:v>
                </c:pt>
                <c:pt idx="1703">
                  <c:v>2016-08-30</c:v>
                </c:pt>
                <c:pt idx="1704">
                  <c:v>2016-08-31</c:v>
                </c:pt>
                <c:pt idx="1705">
                  <c:v>2016-09-01</c:v>
                </c:pt>
                <c:pt idx="1706">
                  <c:v>2016-09-02</c:v>
                </c:pt>
                <c:pt idx="1707">
                  <c:v>2016-09-05</c:v>
                </c:pt>
                <c:pt idx="1708">
                  <c:v>2016-09-06</c:v>
                </c:pt>
                <c:pt idx="1709">
                  <c:v>2016-09-07</c:v>
                </c:pt>
                <c:pt idx="1710">
                  <c:v>2016-09-08</c:v>
                </c:pt>
                <c:pt idx="1711">
                  <c:v>2016-09-09</c:v>
                </c:pt>
                <c:pt idx="1712">
                  <c:v>2016-09-12</c:v>
                </c:pt>
                <c:pt idx="1713">
                  <c:v>2016-09-13</c:v>
                </c:pt>
                <c:pt idx="1714">
                  <c:v>2016-09-14</c:v>
                </c:pt>
                <c:pt idx="1715">
                  <c:v>2016-09-18</c:v>
                </c:pt>
                <c:pt idx="1716">
                  <c:v>2016-09-19</c:v>
                </c:pt>
                <c:pt idx="1717">
                  <c:v>2016-09-20</c:v>
                </c:pt>
                <c:pt idx="1718">
                  <c:v>2016-09-21</c:v>
                </c:pt>
                <c:pt idx="1719">
                  <c:v>2016-09-22</c:v>
                </c:pt>
                <c:pt idx="1720">
                  <c:v>2016-09-23</c:v>
                </c:pt>
                <c:pt idx="1721">
                  <c:v>2016-09-26</c:v>
                </c:pt>
                <c:pt idx="1722">
                  <c:v>2016-09-27</c:v>
                </c:pt>
                <c:pt idx="1723">
                  <c:v>2016-09-28</c:v>
                </c:pt>
                <c:pt idx="1724">
                  <c:v>2016-09-29</c:v>
                </c:pt>
                <c:pt idx="1725">
                  <c:v>2016-09-30</c:v>
                </c:pt>
                <c:pt idx="1726">
                  <c:v>2016-10-08</c:v>
                </c:pt>
                <c:pt idx="1727">
                  <c:v>2016-10-09</c:v>
                </c:pt>
                <c:pt idx="1728">
                  <c:v>2016-10-10</c:v>
                </c:pt>
                <c:pt idx="1729">
                  <c:v>2016-10-11</c:v>
                </c:pt>
                <c:pt idx="1730">
                  <c:v>2016-10-12</c:v>
                </c:pt>
                <c:pt idx="1731">
                  <c:v>2016-10-13</c:v>
                </c:pt>
                <c:pt idx="1732">
                  <c:v>2016-10-14</c:v>
                </c:pt>
                <c:pt idx="1733">
                  <c:v>2016-10-17</c:v>
                </c:pt>
                <c:pt idx="1734">
                  <c:v>2016-10-18</c:v>
                </c:pt>
                <c:pt idx="1735">
                  <c:v>2016-10-19</c:v>
                </c:pt>
                <c:pt idx="1736">
                  <c:v>2016-10-20</c:v>
                </c:pt>
                <c:pt idx="1737">
                  <c:v>2016-10-21</c:v>
                </c:pt>
                <c:pt idx="1738">
                  <c:v>2016-10-24</c:v>
                </c:pt>
                <c:pt idx="1739">
                  <c:v>2016-10-25</c:v>
                </c:pt>
                <c:pt idx="1740">
                  <c:v>2016-10-26</c:v>
                </c:pt>
                <c:pt idx="1741">
                  <c:v>2016-10-27</c:v>
                </c:pt>
                <c:pt idx="1742">
                  <c:v>2016-10-28</c:v>
                </c:pt>
                <c:pt idx="1743">
                  <c:v>2016-10-31</c:v>
                </c:pt>
                <c:pt idx="1744">
                  <c:v>2016-11-01</c:v>
                </c:pt>
                <c:pt idx="1745">
                  <c:v>2016-11-02</c:v>
                </c:pt>
                <c:pt idx="1746">
                  <c:v>2016-11-03</c:v>
                </c:pt>
                <c:pt idx="1747">
                  <c:v>2016-11-04</c:v>
                </c:pt>
                <c:pt idx="1748">
                  <c:v>2016-11-07</c:v>
                </c:pt>
                <c:pt idx="1749">
                  <c:v>2016-11-08</c:v>
                </c:pt>
                <c:pt idx="1750">
                  <c:v>2016-11-09</c:v>
                </c:pt>
                <c:pt idx="1751">
                  <c:v>2016-11-10</c:v>
                </c:pt>
                <c:pt idx="1752">
                  <c:v>2016-11-11</c:v>
                </c:pt>
                <c:pt idx="1753">
                  <c:v>2016-11-14</c:v>
                </c:pt>
                <c:pt idx="1754">
                  <c:v>2016-11-15</c:v>
                </c:pt>
                <c:pt idx="1755">
                  <c:v>2016-11-16</c:v>
                </c:pt>
                <c:pt idx="1756">
                  <c:v>2016-11-17</c:v>
                </c:pt>
                <c:pt idx="1757">
                  <c:v>2016-11-18</c:v>
                </c:pt>
                <c:pt idx="1758">
                  <c:v>2016-11-21</c:v>
                </c:pt>
                <c:pt idx="1759">
                  <c:v>2016-11-22</c:v>
                </c:pt>
                <c:pt idx="1760">
                  <c:v>2016-11-23</c:v>
                </c:pt>
                <c:pt idx="1761">
                  <c:v>2016-11-24</c:v>
                </c:pt>
                <c:pt idx="1762">
                  <c:v>2016-11-25</c:v>
                </c:pt>
                <c:pt idx="1763">
                  <c:v>2016-11-28</c:v>
                </c:pt>
                <c:pt idx="1764">
                  <c:v>2016-11-29</c:v>
                </c:pt>
                <c:pt idx="1765">
                  <c:v>2016-11-30</c:v>
                </c:pt>
                <c:pt idx="1766">
                  <c:v>2016-12-01</c:v>
                </c:pt>
                <c:pt idx="1767">
                  <c:v>2016-12-02</c:v>
                </c:pt>
                <c:pt idx="1768">
                  <c:v>2016-12-05</c:v>
                </c:pt>
                <c:pt idx="1769">
                  <c:v>2016-12-06</c:v>
                </c:pt>
                <c:pt idx="1770">
                  <c:v>2016-12-07</c:v>
                </c:pt>
                <c:pt idx="1771">
                  <c:v>2016-12-08</c:v>
                </c:pt>
                <c:pt idx="1772">
                  <c:v>2016-12-09</c:v>
                </c:pt>
                <c:pt idx="1773">
                  <c:v>2016-12-12</c:v>
                </c:pt>
                <c:pt idx="1774">
                  <c:v>2016-12-13</c:v>
                </c:pt>
                <c:pt idx="1775">
                  <c:v>2016-12-14</c:v>
                </c:pt>
                <c:pt idx="1776">
                  <c:v>2016-12-15</c:v>
                </c:pt>
                <c:pt idx="1777">
                  <c:v>2016-12-16</c:v>
                </c:pt>
                <c:pt idx="1778">
                  <c:v>2016-12-19</c:v>
                </c:pt>
                <c:pt idx="1779">
                  <c:v>2016-12-20</c:v>
                </c:pt>
                <c:pt idx="1780">
                  <c:v>2016-12-21</c:v>
                </c:pt>
                <c:pt idx="1781">
                  <c:v>2016-12-22</c:v>
                </c:pt>
                <c:pt idx="1782">
                  <c:v>2016-12-23</c:v>
                </c:pt>
                <c:pt idx="1783">
                  <c:v>2016-12-26</c:v>
                </c:pt>
                <c:pt idx="1784">
                  <c:v>2016-12-27</c:v>
                </c:pt>
                <c:pt idx="1785">
                  <c:v>2016-12-28</c:v>
                </c:pt>
                <c:pt idx="1786">
                  <c:v>2016-12-29</c:v>
                </c:pt>
                <c:pt idx="1787">
                  <c:v>2016-12-30</c:v>
                </c:pt>
                <c:pt idx="1788">
                  <c:v>2016-12-31</c:v>
                </c:pt>
                <c:pt idx="1789">
                  <c:v>2017-01-03</c:v>
                </c:pt>
                <c:pt idx="1790">
                  <c:v>2017-01-04</c:v>
                </c:pt>
                <c:pt idx="1791">
                  <c:v>2017-01-05</c:v>
                </c:pt>
                <c:pt idx="1792">
                  <c:v>2017-01-06</c:v>
                </c:pt>
                <c:pt idx="1793">
                  <c:v>2017-01-09</c:v>
                </c:pt>
                <c:pt idx="1794">
                  <c:v>2017-01-10</c:v>
                </c:pt>
                <c:pt idx="1795">
                  <c:v>2017-01-11</c:v>
                </c:pt>
                <c:pt idx="1796">
                  <c:v>2017-01-12</c:v>
                </c:pt>
                <c:pt idx="1797">
                  <c:v>2017-01-13</c:v>
                </c:pt>
                <c:pt idx="1798">
                  <c:v>2017-01-16</c:v>
                </c:pt>
                <c:pt idx="1799">
                  <c:v>2017-01-17</c:v>
                </c:pt>
                <c:pt idx="1800">
                  <c:v>2017-01-18</c:v>
                </c:pt>
                <c:pt idx="1801">
                  <c:v>2017-01-19</c:v>
                </c:pt>
                <c:pt idx="1802">
                  <c:v>2017-01-20</c:v>
                </c:pt>
                <c:pt idx="1803">
                  <c:v>2017-01-22</c:v>
                </c:pt>
                <c:pt idx="1804">
                  <c:v>2017-01-23</c:v>
                </c:pt>
                <c:pt idx="1805">
                  <c:v>2017-01-24</c:v>
                </c:pt>
                <c:pt idx="1806">
                  <c:v>2017-01-25</c:v>
                </c:pt>
                <c:pt idx="1807">
                  <c:v>2017-01-26</c:v>
                </c:pt>
                <c:pt idx="1808">
                  <c:v>2017-02-03</c:v>
                </c:pt>
                <c:pt idx="1809">
                  <c:v>2017-02-04</c:v>
                </c:pt>
                <c:pt idx="1810">
                  <c:v>2017-02-06</c:v>
                </c:pt>
                <c:pt idx="1811">
                  <c:v>2017-02-07</c:v>
                </c:pt>
                <c:pt idx="1812">
                  <c:v>2017-02-08</c:v>
                </c:pt>
                <c:pt idx="1813">
                  <c:v>2017-02-09</c:v>
                </c:pt>
                <c:pt idx="1814">
                  <c:v>2017-02-10</c:v>
                </c:pt>
                <c:pt idx="1815">
                  <c:v>2017-02-13</c:v>
                </c:pt>
                <c:pt idx="1816">
                  <c:v>2017-02-14</c:v>
                </c:pt>
                <c:pt idx="1817">
                  <c:v>2017-02-15</c:v>
                </c:pt>
                <c:pt idx="1818">
                  <c:v>2017-02-16</c:v>
                </c:pt>
                <c:pt idx="1819">
                  <c:v>2017-02-17</c:v>
                </c:pt>
                <c:pt idx="1820">
                  <c:v>2017-02-20</c:v>
                </c:pt>
                <c:pt idx="1821">
                  <c:v>2017-02-21</c:v>
                </c:pt>
                <c:pt idx="1822">
                  <c:v>2017-02-22</c:v>
                </c:pt>
                <c:pt idx="1823">
                  <c:v>2017-02-23</c:v>
                </c:pt>
                <c:pt idx="1824">
                  <c:v>2017-02-24</c:v>
                </c:pt>
                <c:pt idx="1825">
                  <c:v>2017-02-27</c:v>
                </c:pt>
                <c:pt idx="1826">
                  <c:v>2017-02-28</c:v>
                </c:pt>
                <c:pt idx="1827">
                  <c:v>2017-03-01</c:v>
                </c:pt>
                <c:pt idx="1828">
                  <c:v>2017-03-02</c:v>
                </c:pt>
                <c:pt idx="1829">
                  <c:v>2017-03-03</c:v>
                </c:pt>
                <c:pt idx="1830">
                  <c:v>2017-03-06</c:v>
                </c:pt>
                <c:pt idx="1831">
                  <c:v>2017-03-07</c:v>
                </c:pt>
                <c:pt idx="1832">
                  <c:v>2017-03-08</c:v>
                </c:pt>
                <c:pt idx="1833">
                  <c:v>2017-03-09</c:v>
                </c:pt>
                <c:pt idx="1834">
                  <c:v>2017-03-10</c:v>
                </c:pt>
                <c:pt idx="1835">
                  <c:v>2017-03-13</c:v>
                </c:pt>
                <c:pt idx="1836">
                  <c:v>2017-03-14</c:v>
                </c:pt>
                <c:pt idx="1837">
                  <c:v>2017-03-15</c:v>
                </c:pt>
                <c:pt idx="1838">
                  <c:v>2017-03-16</c:v>
                </c:pt>
                <c:pt idx="1839">
                  <c:v>2017-03-17</c:v>
                </c:pt>
                <c:pt idx="1840">
                  <c:v>2017-03-20</c:v>
                </c:pt>
                <c:pt idx="1841">
                  <c:v>2017-03-21</c:v>
                </c:pt>
                <c:pt idx="1842">
                  <c:v>2017-03-22</c:v>
                </c:pt>
                <c:pt idx="1843">
                  <c:v>2017-03-23</c:v>
                </c:pt>
                <c:pt idx="1844">
                  <c:v>2017-03-24</c:v>
                </c:pt>
                <c:pt idx="1845">
                  <c:v>2017-03-27</c:v>
                </c:pt>
                <c:pt idx="1846">
                  <c:v>2017-03-28</c:v>
                </c:pt>
                <c:pt idx="1847">
                  <c:v>2017-03-29</c:v>
                </c:pt>
                <c:pt idx="1848">
                  <c:v>2017-03-30</c:v>
                </c:pt>
                <c:pt idx="1849">
                  <c:v>2017-03-31</c:v>
                </c:pt>
                <c:pt idx="1850">
                  <c:v>2017-04-01</c:v>
                </c:pt>
                <c:pt idx="1851">
                  <c:v>2017-04-05</c:v>
                </c:pt>
                <c:pt idx="1852">
                  <c:v>2017-04-06</c:v>
                </c:pt>
                <c:pt idx="1853">
                  <c:v>2017-04-07</c:v>
                </c:pt>
                <c:pt idx="1854">
                  <c:v>2017-04-10</c:v>
                </c:pt>
                <c:pt idx="1855">
                  <c:v>2017-04-11</c:v>
                </c:pt>
                <c:pt idx="1856">
                  <c:v>2017-04-12</c:v>
                </c:pt>
                <c:pt idx="1857">
                  <c:v>2017-04-13</c:v>
                </c:pt>
                <c:pt idx="1858">
                  <c:v>2017-04-14</c:v>
                </c:pt>
                <c:pt idx="1859">
                  <c:v>2017-04-17</c:v>
                </c:pt>
                <c:pt idx="1860">
                  <c:v>2017-04-18</c:v>
                </c:pt>
                <c:pt idx="1861">
                  <c:v>2017-04-19</c:v>
                </c:pt>
                <c:pt idx="1862">
                  <c:v>2017-04-20</c:v>
                </c:pt>
                <c:pt idx="1863">
                  <c:v>2017-04-21</c:v>
                </c:pt>
                <c:pt idx="1864">
                  <c:v>2017-04-24</c:v>
                </c:pt>
                <c:pt idx="1865">
                  <c:v>2017-04-25</c:v>
                </c:pt>
                <c:pt idx="1866">
                  <c:v>2017-04-26</c:v>
                </c:pt>
                <c:pt idx="1867">
                  <c:v>2017-04-27</c:v>
                </c:pt>
                <c:pt idx="1868">
                  <c:v>2017-04-28</c:v>
                </c:pt>
                <c:pt idx="1869">
                  <c:v>2017-05-02</c:v>
                </c:pt>
                <c:pt idx="1870">
                  <c:v>2017-05-03</c:v>
                </c:pt>
                <c:pt idx="1871">
                  <c:v>2017-05-04</c:v>
                </c:pt>
                <c:pt idx="1872">
                  <c:v>2017-05-05</c:v>
                </c:pt>
                <c:pt idx="1873">
                  <c:v>2017-05-08</c:v>
                </c:pt>
                <c:pt idx="1874">
                  <c:v>2017-05-09</c:v>
                </c:pt>
                <c:pt idx="1875">
                  <c:v>2017-05-10</c:v>
                </c:pt>
                <c:pt idx="1876">
                  <c:v>2017-05-11</c:v>
                </c:pt>
                <c:pt idx="1877">
                  <c:v>2017-05-12</c:v>
                </c:pt>
                <c:pt idx="1878">
                  <c:v>2017-05-15</c:v>
                </c:pt>
                <c:pt idx="1879">
                  <c:v>2017-05-16</c:v>
                </c:pt>
                <c:pt idx="1880">
                  <c:v>2017-05-17</c:v>
                </c:pt>
                <c:pt idx="1881">
                  <c:v>2017-05-18</c:v>
                </c:pt>
                <c:pt idx="1882">
                  <c:v>2017-05-19</c:v>
                </c:pt>
                <c:pt idx="1883">
                  <c:v>2017-05-22</c:v>
                </c:pt>
                <c:pt idx="1884">
                  <c:v>2017-05-23</c:v>
                </c:pt>
                <c:pt idx="1885">
                  <c:v>2017-05-24</c:v>
                </c:pt>
                <c:pt idx="1886">
                  <c:v>2017-05-25</c:v>
                </c:pt>
                <c:pt idx="1887">
                  <c:v>2017-05-26</c:v>
                </c:pt>
                <c:pt idx="1888">
                  <c:v>2017-05-27</c:v>
                </c:pt>
                <c:pt idx="1889">
                  <c:v>2017-05-31</c:v>
                </c:pt>
                <c:pt idx="1890">
                  <c:v>2017-06-01</c:v>
                </c:pt>
                <c:pt idx="1891">
                  <c:v>2017-06-02</c:v>
                </c:pt>
                <c:pt idx="1892">
                  <c:v>2017-06-05</c:v>
                </c:pt>
                <c:pt idx="1893">
                  <c:v>2017-06-06</c:v>
                </c:pt>
                <c:pt idx="1894">
                  <c:v>2017-06-07</c:v>
                </c:pt>
                <c:pt idx="1895">
                  <c:v>2017-06-08</c:v>
                </c:pt>
                <c:pt idx="1896">
                  <c:v>2017-06-09</c:v>
                </c:pt>
                <c:pt idx="1897">
                  <c:v>2017-06-12</c:v>
                </c:pt>
                <c:pt idx="1898">
                  <c:v>2017-06-13</c:v>
                </c:pt>
                <c:pt idx="1899">
                  <c:v>2017-06-14</c:v>
                </c:pt>
                <c:pt idx="1900">
                  <c:v>2017-06-15</c:v>
                </c:pt>
                <c:pt idx="1901">
                  <c:v>2017-06-16</c:v>
                </c:pt>
                <c:pt idx="1902">
                  <c:v>2017-06-19</c:v>
                </c:pt>
                <c:pt idx="1903">
                  <c:v>2017-06-20</c:v>
                </c:pt>
                <c:pt idx="1904">
                  <c:v>2017-06-21</c:v>
                </c:pt>
                <c:pt idx="1905">
                  <c:v>2017-06-22</c:v>
                </c:pt>
                <c:pt idx="1906">
                  <c:v>2017-06-23</c:v>
                </c:pt>
                <c:pt idx="1907">
                  <c:v>2017-06-26</c:v>
                </c:pt>
                <c:pt idx="1908">
                  <c:v>2017-06-27</c:v>
                </c:pt>
                <c:pt idx="1909">
                  <c:v>2017-06-28</c:v>
                </c:pt>
                <c:pt idx="1910">
                  <c:v>2017-06-29</c:v>
                </c:pt>
                <c:pt idx="1911">
                  <c:v>2017-06-30</c:v>
                </c:pt>
                <c:pt idx="1912">
                  <c:v>2017-07-03</c:v>
                </c:pt>
                <c:pt idx="1913">
                  <c:v>2017-07-04</c:v>
                </c:pt>
                <c:pt idx="1914">
                  <c:v>2017-07-05</c:v>
                </c:pt>
                <c:pt idx="1915">
                  <c:v>2017-07-06</c:v>
                </c:pt>
                <c:pt idx="1916">
                  <c:v>2017-07-07</c:v>
                </c:pt>
                <c:pt idx="1917">
                  <c:v>2017-07-10</c:v>
                </c:pt>
                <c:pt idx="1918">
                  <c:v>2017-07-11</c:v>
                </c:pt>
                <c:pt idx="1919">
                  <c:v>2017-07-12</c:v>
                </c:pt>
                <c:pt idx="1920">
                  <c:v>2017-07-13</c:v>
                </c:pt>
                <c:pt idx="1921">
                  <c:v>2017-07-14</c:v>
                </c:pt>
                <c:pt idx="1922">
                  <c:v>2017-07-17</c:v>
                </c:pt>
                <c:pt idx="1923">
                  <c:v>2017-07-18</c:v>
                </c:pt>
                <c:pt idx="1924">
                  <c:v>2017-07-19</c:v>
                </c:pt>
                <c:pt idx="1925">
                  <c:v>2017-07-20</c:v>
                </c:pt>
                <c:pt idx="1926">
                  <c:v>2017-07-21</c:v>
                </c:pt>
                <c:pt idx="1927">
                  <c:v>2017-07-24</c:v>
                </c:pt>
                <c:pt idx="1928">
                  <c:v>2017-07-25</c:v>
                </c:pt>
                <c:pt idx="1929">
                  <c:v>2017-07-26</c:v>
                </c:pt>
                <c:pt idx="1930">
                  <c:v>2017-07-27</c:v>
                </c:pt>
                <c:pt idx="1931">
                  <c:v>2017-07-28</c:v>
                </c:pt>
                <c:pt idx="1932">
                  <c:v>2017-07-31</c:v>
                </c:pt>
                <c:pt idx="1933">
                  <c:v>2017-08-01</c:v>
                </c:pt>
                <c:pt idx="1934">
                  <c:v>2017-08-02</c:v>
                </c:pt>
                <c:pt idx="1935">
                  <c:v>2017-08-03</c:v>
                </c:pt>
                <c:pt idx="1936">
                  <c:v>2017-08-04</c:v>
                </c:pt>
                <c:pt idx="1937">
                  <c:v>2017-08-07</c:v>
                </c:pt>
                <c:pt idx="1938">
                  <c:v>2017-08-08</c:v>
                </c:pt>
                <c:pt idx="1939">
                  <c:v>2017-08-09</c:v>
                </c:pt>
                <c:pt idx="1940">
                  <c:v>2017-08-10</c:v>
                </c:pt>
                <c:pt idx="1941">
                  <c:v>2017-08-11</c:v>
                </c:pt>
                <c:pt idx="1942">
                  <c:v>2017-08-14</c:v>
                </c:pt>
                <c:pt idx="1943">
                  <c:v>2017-08-15</c:v>
                </c:pt>
                <c:pt idx="1944">
                  <c:v>2017-08-16</c:v>
                </c:pt>
                <c:pt idx="1945">
                  <c:v>2017-08-17</c:v>
                </c:pt>
                <c:pt idx="1946">
                  <c:v>2017-08-18</c:v>
                </c:pt>
                <c:pt idx="1947">
                  <c:v>2017-08-21</c:v>
                </c:pt>
                <c:pt idx="1948">
                  <c:v>2017-08-22</c:v>
                </c:pt>
                <c:pt idx="1949">
                  <c:v>2017-08-23</c:v>
                </c:pt>
                <c:pt idx="1950">
                  <c:v>2017-08-24</c:v>
                </c:pt>
                <c:pt idx="1951">
                  <c:v>2017-08-25</c:v>
                </c:pt>
                <c:pt idx="1952">
                  <c:v>2017-08-28</c:v>
                </c:pt>
                <c:pt idx="1953">
                  <c:v>2017-08-29</c:v>
                </c:pt>
                <c:pt idx="1954">
                  <c:v>2017-08-30</c:v>
                </c:pt>
                <c:pt idx="1955">
                  <c:v>2017-08-31</c:v>
                </c:pt>
                <c:pt idx="1956">
                  <c:v>2017-09-01</c:v>
                </c:pt>
                <c:pt idx="1957">
                  <c:v>2017-09-04</c:v>
                </c:pt>
                <c:pt idx="1958">
                  <c:v>2017-09-05</c:v>
                </c:pt>
                <c:pt idx="1959">
                  <c:v>2017-09-06</c:v>
                </c:pt>
                <c:pt idx="1960">
                  <c:v>2017-09-07</c:v>
                </c:pt>
                <c:pt idx="1961">
                  <c:v>2017-09-08</c:v>
                </c:pt>
                <c:pt idx="1962">
                  <c:v>2017-09-11</c:v>
                </c:pt>
                <c:pt idx="1963">
                  <c:v>2017-09-12</c:v>
                </c:pt>
                <c:pt idx="1964">
                  <c:v>2017-09-13</c:v>
                </c:pt>
                <c:pt idx="1965">
                  <c:v>2017-09-14</c:v>
                </c:pt>
                <c:pt idx="1966">
                  <c:v>2017-09-15</c:v>
                </c:pt>
                <c:pt idx="1967">
                  <c:v>2017-09-18</c:v>
                </c:pt>
                <c:pt idx="1968">
                  <c:v>2017-09-19</c:v>
                </c:pt>
                <c:pt idx="1969">
                  <c:v>2017-09-20</c:v>
                </c:pt>
                <c:pt idx="1970">
                  <c:v>2017-09-21</c:v>
                </c:pt>
                <c:pt idx="1971">
                  <c:v>2017-09-22</c:v>
                </c:pt>
                <c:pt idx="1972">
                  <c:v>2017-09-25</c:v>
                </c:pt>
                <c:pt idx="1973">
                  <c:v>2017-09-26</c:v>
                </c:pt>
                <c:pt idx="1974">
                  <c:v>2017-09-27</c:v>
                </c:pt>
                <c:pt idx="1975">
                  <c:v>2017-09-28</c:v>
                </c:pt>
                <c:pt idx="1976">
                  <c:v>2017-09-29</c:v>
                </c:pt>
                <c:pt idx="1977">
                  <c:v>2017-09-30</c:v>
                </c:pt>
                <c:pt idx="1978">
                  <c:v>2017-10-09</c:v>
                </c:pt>
                <c:pt idx="1979">
                  <c:v>2017-10-10</c:v>
                </c:pt>
                <c:pt idx="1980">
                  <c:v>2017-10-11</c:v>
                </c:pt>
                <c:pt idx="1981">
                  <c:v>2017-10-12</c:v>
                </c:pt>
                <c:pt idx="1982">
                  <c:v>2017-10-13</c:v>
                </c:pt>
                <c:pt idx="1983">
                  <c:v>2017-10-16</c:v>
                </c:pt>
                <c:pt idx="1984">
                  <c:v>2017-10-17</c:v>
                </c:pt>
                <c:pt idx="1985">
                  <c:v>2017-10-18</c:v>
                </c:pt>
                <c:pt idx="1986">
                  <c:v>2017-10-19</c:v>
                </c:pt>
                <c:pt idx="1987">
                  <c:v>2017-10-20</c:v>
                </c:pt>
                <c:pt idx="1988">
                  <c:v>2017-10-23</c:v>
                </c:pt>
                <c:pt idx="1989">
                  <c:v>2017-10-24</c:v>
                </c:pt>
                <c:pt idx="1990">
                  <c:v>2017-10-25</c:v>
                </c:pt>
                <c:pt idx="1991">
                  <c:v>2017-10-26</c:v>
                </c:pt>
                <c:pt idx="1992">
                  <c:v>2017-10-27</c:v>
                </c:pt>
                <c:pt idx="1993">
                  <c:v>2017-10-30</c:v>
                </c:pt>
                <c:pt idx="1994">
                  <c:v>2017-10-31</c:v>
                </c:pt>
                <c:pt idx="1995">
                  <c:v>2017-11-01</c:v>
                </c:pt>
                <c:pt idx="1996">
                  <c:v>2017-11-02</c:v>
                </c:pt>
                <c:pt idx="1997">
                  <c:v>2017-11-03</c:v>
                </c:pt>
                <c:pt idx="1998">
                  <c:v>2017-11-06</c:v>
                </c:pt>
                <c:pt idx="1999">
                  <c:v>2017-11-07</c:v>
                </c:pt>
                <c:pt idx="2000">
                  <c:v>2017-11-08</c:v>
                </c:pt>
                <c:pt idx="2001">
                  <c:v>2017-11-09</c:v>
                </c:pt>
                <c:pt idx="2002">
                  <c:v>2017-11-10</c:v>
                </c:pt>
                <c:pt idx="2003">
                  <c:v>2017-11-13</c:v>
                </c:pt>
                <c:pt idx="2004">
                  <c:v>2017-11-14</c:v>
                </c:pt>
                <c:pt idx="2005">
                  <c:v>2017-11-15</c:v>
                </c:pt>
                <c:pt idx="2006">
                  <c:v>2017-11-16</c:v>
                </c:pt>
                <c:pt idx="2007">
                  <c:v>2017-11-17</c:v>
                </c:pt>
                <c:pt idx="2008">
                  <c:v>2017-11-20</c:v>
                </c:pt>
                <c:pt idx="2009">
                  <c:v>2017-11-21</c:v>
                </c:pt>
                <c:pt idx="2010">
                  <c:v>2017-11-22</c:v>
                </c:pt>
                <c:pt idx="2011">
                  <c:v>2017-11-23</c:v>
                </c:pt>
                <c:pt idx="2012">
                  <c:v>2017-11-24</c:v>
                </c:pt>
                <c:pt idx="2013">
                  <c:v>2017-11-27</c:v>
                </c:pt>
                <c:pt idx="2014">
                  <c:v>2017-11-28</c:v>
                </c:pt>
                <c:pt idx="2015">
                  <c:v>2017-11-29</c:v>
                </c:pt>
                <c:pt idx="2016">
                  <c:v>2017-11-30</c:v>
                </c:pt>
                <c:pt idx="2017">
                  <c:v>2017-12-01</c:v>
                </c:pt>
                <c:pt idx="2018">
                  <c:v>2017-12-04</c:v>
                </c:pt>
                <c:pt idx="2019">
                  <c:v>2017-12-05</c:v>
                </c:pt>
                <c:pt idx="2020">
                  <c:v>2017-12-06</c:v>
                </c:pt>
                <c:pt idx="2021">
                  <c:v>2017-12-07</c:v>
                </c:pt>
                <c:pt idx="2022">
                  <c:v>2017-12-08</c:v>
                </c:pt>
                <c:pt idx="2023">
                  <c:v>2017-12-11</c:v>
                </c:pt>
                <c:pt idx="2024">
                  <c:v>2017-12-12</c:v>
                </c:pt>
                <c:pt idx="2025">
                  <c:v>2017-12-13</c:v>
                </c:pt>
                <c:pt idx="2026">
                  <c:v>2017-12-14</c:v>
                </c:pt>
                <c:pt idx="2027">
                  <c:v>2017-12-15</c:v>
                </c:pt>
                <c:pt idx="2028">
                  <c:v>2017-12-18</c:v>
                </c:pt>
                <c:pt idx="2029">
                  <c:v>2017-12-19</c:v>
                </c:pt>
                <c:pt idx="2030">
                  <c:v>2017-12-20</c:v>
                </c:pt>
                <c:pt idx="2031">
                  <c:v>2017-12-21</c:v>
                </c:pt>
                <c:pt idx="2032">
                  <c:v>2017-12-22</c:v>
                </c:pt>
                <c:pt idx="2033">
                  <c:v>2017-12-25</c:v>
                </c:pt>
                <c:pt idx="2034">
                  <c:v>2017-12-26</c:v>
                </c:pt>
                <c:pt idx="2035">
                  <c:v>2017-12-27</c:v>
                </c:pt>
                <c:pt idx="2036">
                  <c:v>2017-12-28</c:v>
                </c:pt>
                <c:pt idx="2037">
                  <c:v>2017-12-29</c:v>
                </c:pt>
                <c:pt idx="2038">
                  <c:v>2017-12-30</c:v>
                </c:pt>
                <c:pt idx="2039">
                  <c:v>2017-12-31</c:v>
                </c:pt>
                <c:pt idx="2040">
                  <c:v>2018-01-02</c:v>
                </c:pt>
                <c:pt idx="2041">
                  <c:v>2018-01-03</c:v>
                </c:pt>
                <c:pt idx="2042">
                  <c:v>2018-01-04</c:v>
                </c:pt>
                <c:pt idx="2043">
                  <c:v>2018-01-05</c:v>
                </c:pt>
                <c:pt idx="2044">
                  <c:v>2018-01-08</c:v>
                </c:pt>
                <c:pt idx="2045">
                  <c:v>2018-01-09</c:v>
                </c:pt>
                <c:pt idx="2046">
                  <c:v>2018-01-10</c:v>
                </c:pt>
                <c:pt idx="2047">
                  <c:v>2018-01-11</c:v>
                </c:pt>
                <c:pt idx="2048">
                  <c:v>2018-01-12</c:v>
                </c:pt>
                <c:pt idx="2049">
                  <c:v>2018-01-15</c:v>
                </c:pt>
                <c:pt idx="2050">
                  <c:v>2018-01-16</c:v>
                </c:pt>
                <c:pt idx="2051">
                  <c:v>2018-01-17</c:v>
                </c:pt>
                <c:pt idx="2052">
                  <c:v>2018-01-18</c:v>
                </c:pt>
                <c:pt idx="2053">
                  <c:v>2018-01-19</c:v>
                </c:pt>
                <c:pt idx="2054">
                  <c:v>2018-01-22</c:v>
                </c:pt>
                <c:pt idx="2055">
                  <c:v>2018-01-23</c:v>
                </c:pt>
                <c:pt idx="2056">
                  <c:v>2018-01-24</c:v>
                </c:pt>
                <c:pt idx="2057">
                  <c:v>2018-01-25</c:v>
                </c:pt>
                <c:pt idx="2058">
                  <c:v>2018-01-26</c:v>
                </c:pt>
                <c:pt idx="2059">
                  <c:v>2018-01-29</c:v>
                </c:pt>
                <c:pt idx="2060">
                  <c:v>2018-01-30</c:v>
                </c:pt>
                <c:pt idx="2061">
                  <c:v>2018-01-31</c:v>
                </c:pt>
                <c:pt idx="2062">
                  <c:v>2018-02-01</c:v>
                </c:pt>
                <c:pt idx="2063">
                  <c:v>2018-02-02</c:v>
                </c:pt>
                <c:pt idx="2064">
                  <c:v>2018-02-05</c:v>
                </c:pt>
                <c:pt idx="2065">
                  <c:v>2018-02-06</c:v>
                </c:pt>
                <c:pt idx="2066">
                  <c:v>2018-02-07</c:v>
                </c:pt>
                <c:pt idx="2067">
                  <c:v>2018-02-08</c:v>
                </c:pt>
                <c:pt idx="2068">
                  <c:v>2018-02-09</c:v>
                </c:pt>
                <c:pt idx="2069">
                  <c:v>2018-02-11</c:v>
                </c:pt>
                <c:pt idx="2070">
                  <c:v>2018-02-12</c:v>
                </c:pt>
                <c:pt idx="2071">
                  <c:v>2018-02-13</c:v>
                </c:pt>
                <c:pt idx="2072">
                  <c:v>2018-02-14</c:v>
                </c:pt>
                <c:pt idx="2073">
                  <c:v>2018-02-22</c:v>
                </c:pt>
                <c:pt idx="2074">
                  <c:v>2018-02-23</c:v>
                </c:pt>
                <c:pt idx="2075">
                  <c:v>2018-02-24</c:v>
                </c:pt>
                <c:pt idx="2076">
                  <c:v>2018-02-26</c:v>
                </c:pt>
                <c:pt idx="2077">
                  <c:v>2018-02-27</c:v>
                </c:pt>
                <c:pt idx="2078">
                  <c:v>2018-02-28</c:v>
                </c:pt>
                <c:pt idx="2079">
                  <c:v>2018-03-01</c:v>
                </c:pt>
                <c:pt idx="2080">
                  <c:v>2018-03-02</c:v>
                </c:pt>
                <c:pt idx="2081">
                  <c:v>2018-03-05</c:v>
                </c:pt>
                <c:pt idx="2082">
                  <c:v>2018-03-06</c:v>
                </c:pt>
                <c:pt idx="2083">
                  <c:v>2018-03-07</c:v>
                </c:pt>
                <c:pt idx="2084">
                  <c:v>2018-03-08</c:v>
                </c:pt>
                <c:pt idx="2085">
                  <c:v>2018-03-09</c:v>
                </c:pt>
                <c:pt idx="2086">
                  <c:v>2018-03-12</c:v>
                </c:pt>
                <c:pt idx="2087">
                  <c:v>2018-03-13</c:v>
                </c:pt>
                <c:pt idx="2088">
                  <c:v>2018-03-14</c:v>
                </c:pt>
                <c:pt idx="2089">
                  <c:v>2018-03-15</c:v>
                </c:pt>
                <c:pt idx="2090">
                  <c:v>2018-03-16</c:v>
                </c:pt>
                <c:pt idx="2091">
                  <c:v>2018-03-19</c:v>
                </c:pt>
                <c:pt idx="2092">
                  <c:v>2018-03-20</c:v>
                </c:pt>
                <c:pt idx="2093">
                  <c:v>2018-03-21</c:v>
                </c:pt>
                <c:pt idx="2094">
                  <c:v>2018-03-22</c:v>
                </c:pt>
                <c:pt idx="2095">
                  <c:v>2018-03-23</c:v>
                </c:pt>
                <c:pt idx="2096">
                  <c:v>2018-03-26</c:v>
                </c:pt>
                <c:pt idx="2097">
                  <c:v>2018-03-27</c:v>
                </c:pt>
                <c:pt idx="2098">
                  <c:v>2018-03-28</c:v>
                </c:pt>
                <c:pt idx="2099">
                  <c:v>2018-03-29</c:v>
                </c:pt>
                <c:pt idx="2100">
                  <c:v>2018-03-30</c:v>
                </c:pt>
                <c:pt idx="2101">
                  <c:v>2018-04-02</c:v>
                </c:pt>
                <c:pt idx="2102">
                  <c:v>2018-04-03</c:v>
                </c:pt>
                <c:pt idx="2103">
                  <c:v>2018-04-04</c:v>
                </c:pt>
                <c:pt idx="2104">
                  <c:v>2018-04-08</c:v>
                </c:pt>
                <c:pt idx="2105">
                  <c:v>2018-04-09</c:v>
                </c:pt>
                <c:pt idx="2106">
                  <c:v>2018-04-10</c:v>
                </c:pt>
                <c:pt idx="2107">
                  <c:v>2018-04-11</c:v>
                </c:pt>
                <c:pt idx="2108">
                  <c:v>2018-04-12</c:v>
                </c:pt>
                <c:pt idx="2109">
                  <c:v>2018-04-13</c:v>
                </c:pt>
                <c:pt idx="2110">
                  <c:v>2018-04-16</c:v>
                </c:pt>
                <c:pt idx="2111">
                  <c:v>2018-04-17</c:v>
                </c:pt>
                <c:pt idx="2112">
                  <c:v>2018-04-18</c:v>
                </c:pt>
                <c:pt idx="2113">
                  <c:v>2018-04-19</c:v>
                </c:pt>
                <c:pt idx="2114">
                  <c:v>2018-04-20</c:v>
                </c:pt>
                <c:pt idx="2115">
                  <c:v>2018-04-23</c:v>
                </c:pt>
                <c:pt idx="2116">
                  <c:v>2018-04-24</c:v>
                </c:pt>
                <c:pt idx="2117">
                  <c:v>2018-04-25</c:v>
                </c:pt>
                <c:pt idx="2118">
                  <c:v>2018-04-26</c:v>
                </c:pt>
                <c:pt idx="2119">
                  <c:v>2018-04-27</c:v>
                </c:pt>
                <c:pt idx="2120">
                  <c:v>2018-04-28</c:v>
                </c:pt>
                <c:pt idx="2121">
                  <c:v>2018-05-02</c:v>
                </c:pt>
                <c:pt idx="2122">
                  <c:v>2018-05-03</c:v>
                </c:pt>
                <c:pt idx="2123">
                  <c:v>2018-05-04</c:v>
                </c:pt>
                <c:pt idx="2124">
                  <c:v>2018-05-07</c:v>
                </c:pt>
                <c:pt idx="2125">
                  <c:v>2018-05-08</c:v>
                </c:pt>
                <c:pt idx="2126">
                  <c:v>2018-05-09</c:v>
                </c:pt>
                <c:pt idx="2127">
                  <c:v>2018-05-10</c:v>
                </c:pt>
                <c:pt idx="2128">
                  <c:v>2018-05-11</c:v>
                </c:pt>
                <c:pt idx="2129">
                  <c:v>2018-05-14</c:v>
                </c:pt>
                <c:pt idx="2130">
                  <c:v>2018-05-15</c:v>
                </c:pt>
                <c:pt idx="2131">
                  <c:v>2018-05-16</c:v>
                </c:pt>
                <c:pt idx="2132">
                  <c:v>2018-05-17</c:v>
                </c:pt>
                <c:pt idx="2133">
                  <c:v>2018-05-18</c:v>
                </c:pt>
                <c:pt idx="2134">
                  <c:v>2018-05-21</c:v>
                </c:pt>
                <c:pt idx="2135">
                  <c:v>2018-05-22</c:v>
                </c:pt>
                <c:pt idx="2136">
                  <c:v>2018-05-23</c:v>
                </c:pt>
                <c:pt idx="2137">
                  <c:v>2018-05-24</c:v>
                </c:pt>
                <c:pt idx="2138">
                  <c:v>2018-05-25</c:v>
                </c:pt>
                <c:pt idx="2139">
                  <c:v>2018-05-28</c:v>
                </c:pt>
                <c:pt idx="2140">
                  <c:v>2018-05-29</c:v>
                </c:pt>
                <c:pt idx="2141">
                  <c:v>2018-05-30</c:v>
                </c:pt>
                <c:pt idx="2142">
                  <c:v>2018-05-31</c:v>
                </c:pt>
                <c:pt idx="2143">
                  <c:v>2018-06-01</c:v>
                </c:pt>
                <c:pt idx="2144">
                  <c:v>2018-06-04</c:v>
                </c:pt>
                <c:pt idx="2145">
                  <c:v>2018-06-05</c:v>
                </c:pt>
                <c:pt idx="2146">
                  <c:v>2018-06-06</c:v>
                </c:pt>
                <c:pt idx="2147">
                  <c:v>2018-06-07</c:v>
                </c:pt>
                <c:pt idx="2148">
                  <c:v>2018-06-08</c:v>
                </c:pt>
                <c:pt idx="2149">
                  <c:v>2018-06-11</c:v>
                </c:pt>
                <c:pt idx="2150">
                  <c:v>2018-06-12</c:v>
                </c:pt>
                <c:pt idx="2151">
                  <c:v>2018-06-13</c:v>
                </c:pt>
                <c:pt idx="2152">
                  <c:v>2018-06-14</c:v>
                </c:pt>
                <c:pt idx="2153">
                  <c:v>2018-06-15</c:v>
                </c:pt>
                <c:pt idx="2154">
                  <c:v>2018-06-19</c:v>
                </c:pt>
                <c:pt idx="2155">
                  <c:v>2018-06-20</c:v>
                </c:pt>
                <c:pt idx="2156">
                  <c:v>2018-06-21</c:v>
                </c:pt>
                <c:pt idx="2157">
                  <c:v>2018-06-22</c:v>
                </c:pt>
                <c:pt idx="2158">
                  <c:v>2018-06-25</c:v>
                </c:pt>
                <c:pt idx="2159">
                  <c:v>2018-06-26</c:v>
                </c:pt>
                <c:pt idx="2160">
                  <c:v>2018-06-27</c:v>
                </c:pt>
                <c:pt idx="2161">
                  <c:v>2018-06-28</c:v>
                </c:pt>
                <c:pt idx="2162">
                  <c:v>2018-06-29</c:v>
                </c:pt>
                <c:pt idx="2163">
                  <c:v>2018-07-02</c:v>
                </c:pt>
                <c:pt idx="2164">
                  <c:v>2018-07-03</c:v>
                </c:pt>
                <c:pt idx="2165">
                  <c:v>2018-07-04</c:v>
                </c:pt>
                <c:pt idx="2166">
                  <c:v>2018-07-05</c:v>
                </c:pt>
                <c:pt idx="2167">
                  <c:v>2018-07-06</c:v>
                </c:pt>
                <c:pt idx="2168">
                  <c:v>2018-07-09</c:v>
                </c:pt>
                <c:pt idx="2169">
                  <c:v>2018-07-10</c:v>
                </c:pt>
                <c:pt idx="2170">
                  <c:v>2018-07-11</c:v>
                </c:pt>
                <c:pt idx="2171">
                  <c:v>2018-07-12</c:v>
                </c:pt>
                <c:pt idx="2172">
                  <c:v>2018-07-13</c:v>
                </c:pt>
                <c:pt idx="2173">
                  <c:v>2018-07-16</c:v>
                </c:pt>
                <c:pt idx="2174">
                  <c:v>2018-07-17</c:v>
                </c:pt>
                <c:pt idx="2175">
                  <c:v>2018-07-18</c:v>
                </c:pt>
                <c:pt idx="2176">
                  <c:v>2018-07-19</c:v>
                </c:pt>
                <c:pt idx="2177">
                  <c:v>2018-07-20</c:v>
                </c:pt>
                <c:pt idx="2178">
                  <c:v>2018-07-23</c:v>
                </c:pt>
                <c:pt idx="2179">
                  <c:v>2018-07-24</c:v>
                </c:pt>
                <c:pt idx="2180">
                  <c:v>2018-07-25</c:v>
                </c:pt>
                <c:pt idx="2181">
                  <c:v>2018-07-26</c:v>
                </c:pt>
                <c:pt idx="2182">
                  <c:v>2018-07-27</c:v>
                </c:pt>
                <c:pt idx="2183">
                  <c:v>2018-07-30</c:v>
                </c:pt>
                <c:pt idx="2184">
                  <c:v>2018-07-31</c:v>
                </c:pt>
                <c:pt idx="2185">
                  <c:v>2018-08-01</c:v>
                </c:pt>
                <c:pt idx="2186">
                  <c:v>2018-08-02</c:v>
                </c:pt>
                <c:pt idx="2187">
                  <c:v>2018-08-03</c:v>
                </c:pt>
                <c:pt idx="2188">
                  <c:v>2018-08-06</c:v>
                </c:pt>
                <c:pt idx="2189">
                  <c:v>2018-08-07</c:v>
                </c:pt>
                <c:pt idx="2190">
                  <c:v>2018-08-08</c:v>
                </c:pt>
                <c:pt idx="2191">
                  <c:v>2018-08-09</c:v>
                </c:pt>
                <c:pt idx="2192">
                  <c:v>2018-08-10</c:v>
                </c:pt>
                <c:pt idx="2193">
                  <c:v>2018-08-13</c:v>
                </c:pt>
                <c:pt idx="2194">
                  <c:v>2018-08-14</c:v>
                </c:pt>
                <c:pt idx="2195">
                  <c:v>2018-08-15</c:v>
                </c:pt>
                <c:pt idx="2196">
                  <c:v>2018-08-16</c:v>
                </c:pt>
                <c:pt idx="2197">
                  <c:v>2018-08-17</c:v>
                </c:pt>
                <c:pt idx="2198">
                  <c:v>2018-08-20</c:v>
                </c:pt>
                <c:pt idx="2199">
                  <c:v>2018-08-21</c:v>
                </c:pt>
                <c:pt idx="2200">
                  <c:v>2018-08-22</c:v>
                </c:pt>
                <c:pt idx="2201">
                  <c:v>2018-08-23</c:v>
                </c:pt>
                <c:pt idx="2202">
                  <c:v>2018-08-24</c:v>
                </c:pt>
                <c:pt idx="2203">
                  <c:v>2018-08-27</c:v>
                </c:pt>
                <c:pt idx="2204">
                  <c:v>2018-08-28</c:v>
                </c:pt>
                <c:pt idx="2205">
                  <c:v>2018-08-29</c:v>
                </c:pt>
                <c:pt idx="2206">
                  <c:v>2018-08-30</c:v>
                </c:pt>
                <c:pt idx="2207">
                  <c:v>2018-08-31</c:v>
                </c:pt>
                <c:pt idx="2208">
                  <c:v>2018-09-03</c:v>
                </c:pt>
                <c:pt idx="2209">
                  <c:v>2018-09-04</c:v>
                </c:pt>
                <c:pt idx="2210">
                  <c:v>2018-09-05</c:v>
                </c:pt>
                <c:pt idx="2211">
                  <c:v>2018-09-06</c:v>
                </c:pt>
                <c:pt idx="2212">
                  <c:v>2018-09-07</c:v>
                </c:pt>
                <c:pt idx="2213">
                  <c:v>2018-09-10</c:v>
                </c:pt>
                <c:pt idx="2214">
                  <c:v>2018-09-11</c:v>
                </c:pt>
                <c:pt idx="2215">
                  <c:v>2018-09-12</c:v>
                </c:pt>
                <c:pt idx="2216">
                  <c:v>2018-09-13</c:v>
                </c:pt>
                <c:pt idx="2217">
                  <c:v>2018-09-14</c:v>
                </c:pt>
                <c:pt idx="2218">
                  <c:v>2018-09-17</c:v>
                </c:pt>
                <c:pt idx="2219">
                  <c:v>2018-09-18</c:v>
                </c:pt>
                <c:pt idx="2220">
                  <c:v>2018-09-19</c:v>
                </c:pt>
                <c:pt idx="2221">
                  <c:v>2018-09-20</c:v>
                </c:pt>
                <c:pt idx="2222">
                  <c:v>2018-09-21</c:v>
                </c:pt>
                <c:pt idx="2223">
                  <c:v>2018-09-25</c:v>
                </c:pt>
                <c:pt idx="2224">
                  <c:v>2018-09-26</c:v>
                </c:pt>
                <c:pt idx="2225">
                  <c:v>2018-09-27</c:v>
                </c:pt>
                <c:pt idx="2226">
                  <c:v>2018-09-28</c:v>
                </c:pt>
                <c:pt idx="2227">
                  <c:v>2018-09-29</c:v>
                </c:pt>
                <c:pt idx="2228">
                  <c:v>2018-09-30</c:v>
                </c:pt>
                <c:pt idx="2229">
                  <c:v>2018-10-08</c:v>
                </c:pt>
                <c:pt idx="2230">
                  <c:v>2018-10-09</c:v>
                </c:pt>
                <c:pt idx="2231">
                  <c:v>2018-10-10</c:v>
                </c:pt>
                <c:pt idx="2232">
                  <c:v>2018-10-11</c:v>
                </c:pt>
                <c:pt idx="2233">
                  <c:v>2018-10-12</c:v>
                </c:pt>
                <c:pt idx="2234">
                  <c:v>2018-10-15</c:v>
                </c:pt>
                <c:pt idx="2235">
                  <c:v>2018-10-16</c:v>
                </c:pt>
                <c:pt idx="2236">
                  <c:v>2018-10-17</c:v>
                </c:pt>
                <c:pt idx="2237">
                  <c:v>2018-10-18</c:v>
                </c:pt>
                <c:pt idx="2238">
                  <c:v>2018-10-19</c:v>
                </c:pt>
                <c:pt idx="2239">
                  <c:v>2018-10-22</c:v>
                </c:pt>
                <c:pt idx="2240">
                  <c:v>2018-10-23</c:v>
                </c:pt>
                <c:pt idx="2241">
                  <c:v>2018-10-24</c:v>
                </c:pt>
                <c:pt idx="2242">
                  <c:v>2018-10-25</c:v>
                </c:pt>
                <c:pt idx="2243">
                  <c:v>2018-10-26</c:v>
                </c:pt>
                <c:pt idx="2244">
                  <c:v>2018-10-29</c:v>
                </c:pt>
                <c:pt idx="2245">
                  <c:v>2018-10-30</c:v>
                </c:pt>
                <c:pt idx="2246">
                  <c:v>2018-10-31</c:v>
                </c:pt>
                <c:pt idx="2247">
                  <c:v>2018-11-01</c:v>
                </c:pt>
                <c:pt idx="2248">
                  <c:v>2018-11-02</c:v>
                </c:pt>
                <c:pt idx="2249">
                  <c:v>2018-11-05</c:v>
                </c:pt>
                <c:pt idx="2250">
                  <c:v>2018-11-06</c:v>
                </c:pt>
                <c:pt idx="2251">
                  <c:v>2018-11-07</c:v>
                </c:pt>
                <c:pt idx="2252">
                  <c:v>2018-11-08</c:v>
                </c:pt>
                <c:pt idx="2253">
                  <c:v>2018-11-09</c:v>
                </c:pt>
                <c:pt idx="2254">
                  <c:v>2018-11-12</c:v>
                </c:pt>
                <c:pt idx="2255">
                  <c:v>2018-11-13</c:v>
                </c:pt>
                <c:pt idx="2256">
                  <c:v>2018-11-14</c:v>
                </c:pt>
                <c:pt idx="2257">
                  <c:v>2018-11-15</c:v>
                </c:pt>
                <c:pt idx="2258">
                  <c:v>2018-11-16</c:v>
                </c:pt>
                <c:pt idx="2259">
                  <c:v>2018-11-19</c:v>
                </c:pt>
                <c:pt idx="2260">
                  <c:v>2018-11-20</c:v>
                </c:pt>
                <c:pt idx="2261">
                  <c:v>2018-11-21</c:v>
                </c:pt>
                <c:pt idx="2262">
                  <c:v>2018-11-22</c:v>
                </c:pt>
                <c:pt idx="2263">
                  <c:v>2018-11-23</c:v>
                </c:pt>
                <c:pt idx="2264">
                  <c:v>2018-11-26</c:v>
                </c:pt>
                <c:pt idx="2265">
                  <c:v>2018-11-27</c:v>
                </c:pt>
                <c:pt idx="2266">
                  <c:v>2018-11-28</c:v>
                </c:pt>
                <c:pt idx="2267">
                  <c:v>2018-11-29</c:v>
                </c:pt>
                <c:pt idx="2268">
                  <c:v>2018-11-30</c:v>
                </c:pt>
                <c:pt idx="2269">
                  <c:v>2018-12-03</c:v>
                </c:pt>
                <c:pt idx="2270">
                  <c:v>2018-12-04</c:v>
                </c:pt>
                <c:pt idx="2271">
                  <c:v>2018-12-05</c:v>
                </c:pt>
                <c:pt idx="2272">
                  <c:v>2018-12-06</c:v>
                </c:pt>
                <c:pt idx="2273">
                  <c:v>2018-12-07</c:v>
                </c:pt>
                <c:pt idx="2274">
                  <c:v>2018-12-10</c:v>
                </c:pt>
                <c:pt idx="2275">
                  <c:v>2018-12-11</c:v>
                </c:pt>
                <c:pt idx="2276">
                  <c:v>2018-12-12</c:v>
                </c:pt>
                <c:pt idx="2277">
                  <c:v>2018-12-13</c:v>
                </c:pt>
                <c:pt idx="2278">
                  <c:v>2018-12-14</c:v>
                </c:pt>
                <c:pt idx="2279">
                  <c:v>2018-12-17</c:v>
                </c:pt>
                <c:pt idx="2280">
                  <c:v>2018-12-18</c:v>
                </c:pt>
                <c:pt idx="2281">
                  <c:v>2018-12-19</c:v>
                </c:pt>
                <c:pt idx="2282">
                  <c:v>2018-12-20</c:v>
                </c:pt>
                <c:pt idx="2283">
                  <c:v>2018-12-21</c:v>
                </c:pt>
                <c:pt idx="2284">
                  <c:v>2018-12-24</c:v>
                </c:pt>
                <c:pt idx="2285">
                  <c:v>2018-12-25</c:v>
                </c:pt>
                <c:pt idx="2286">
                  <c:v>2018-12-26</c:v>
                </c:pt>
                <c:pt idx="2287">
                  <c:v>2018-12-27</c:v>
                </c:pt>
                <c:pt idx="2288">
                  <c:v>2018-12-28</c:v>
                </c:pt>
                <c:pt idx="2289">
                  <c:v>2018-12-29</c:v>
                </c:pt>
                <c:pt idx="2290">
                  <c:v>2018-12-30</c:v>
                </c:pt>
                <c:pt idx="2291">
                  <c:v>2018-12-31</c:v>
                </c:pt>
                <c:pt idx="2292">
                  <c:v>2019-01-02</c:v>
                </c:pt>
                <c:pt idx="2293">
                  <c:v>2019-01-03</c:v>
                </c:pt>
                <c:pt idx="2294">
                  <c:v>2019-01-04</c:v>
                </c:pt>
                <c:pt idx="2295">
                  <c:v>2019-01-07</c:v>
                </c:pt>
                <c:pt idx="2296">
                  <c:v>2019-01-08</c:v>
                </c:pt>
                <c:pt idx="2297">
                  <c:v>2019-01-09</c:v>
                </c:pt>
                <c:pt idx="2298">
                  <c:v>2019-01-10</c:v>
                </c:pt>
                <c:pt idx="2299">
                  <c:v>2019-01-11</c:v>
                </c:pt>
                <c:pt idx="2300">
                  <c:v>2019-01-14</c:v>
                </c:pt>
                <c:pt idx="2301">
                  <c:v>2019-01-15</c:v>
                </c:pt>
                <c:pt idx="2302">
                  <c:v>2019-01-16</c:v>
                </c:pt>
                <c:pt idx="2303">
                  <c:v>2019-01-17</c:v>
                </c:pt>
                <c:pt idx="2304">
                  <c:v>2019-01-18</c:v>
                </c:pt>
                <c:pt idx="2305">
                  <c:v>2019-01-21</c:v>
                </c:pt>
                <c:pt idx="2306">
                  <c:v>2019-01-22</c:v>
                </c:pt>
                <c:pt idx="2307">
                  <c:v>2019-01-23</c:v>
                </c:pt>
                <c:pt idx="2308">
                  <c:v>2019-01-24</c:v>
                </c:pt>
                <c:pt idx="2309">
                  <c:v>2019-01-25</c:v>
                </c:pt>
                <c:pt idx="2310">
                  <c:v>2019-01-28</c:v>
                </c:pt>
                <c:pt idx="2311">
                  <c:v>2019-01-29</c:v>
                </c:pt>
                <c:pt idx="2312">
                  <c:v>2019-01-30</c:v>
                </c:pt>
                <c:pt idx="2313">
                  <c:v>2019-01-31</c:v>
                </c:pt>
                <c:pt idx="2314">
                  <c:v>2019-02-01</c:v>
                </c:pt>
                <c:pt idx="2315">
                  <c:v>2019-02-02</c:v>
                </c:pt>
                <c:pt idx="2316">
                  <c:v>2019-02-03</c:v>
                </c:pt>
                <c:pt idx="2317">
                  <c:v>2019-02-11</c:v>
                </c:pt>
                <c:pt idx="2318">
                  <c:v>2019-02-12</c:v>
                </c:pt>
                <c:pt idx="2319">
                  <c:v>2019-02-13</c:v>
                </c:pt>
                <c:pt idx="2320">
                  <c:v>2019-02-14</c:v>
                </c:pt>
                <c:pt idx="2321">
                  <c:v>2019-02-15</c:v>
                </c:pt>
                <c:pt idx="2322">
                  <c:v>2019-02-18</c:v>
                </c:pt>
                <c:pt idx="2323">
                  <c:v>2019-02-19</c:v>
                </c:pt>
                <c:pt idx="2324">
                  <c:v>2019-02-20</c:v>
                </c:pt>
                <c:pt idx="2325">
                  <c:v>2019-02-21</c:v>
                </c:pt>
                <c:pt idx="2326">
                  <c:v>2019-02-22</c:v>
                </c:pt>
                <c:pt idx="2327">
                  <c:v>2019-02-25</c:v>
                </c:pt>
                <c:pt idx="2328">
                  <c:v>2019-02-26</c:v>
                </c:pt>
                <c:pt idx="2329">
                  <c:v>2019-02-27</c:v>
                </c:pt>
                <c:pt idx="2330">
                  <c:v>2019-02-28</c:v>
                </c:pt>
                <c:pt idx="2331">
                  <c:v>2019-03-01</c:v>
                </c:pt>
                <c:pt idx="2332">
                  <c:v>2019-03-04</c:v>
                </c:pt>
                <c:pt idx="2333">
                  <c:v>2019-03-05</c:v>
                </c:pt>
                <c:pt idx="2334">
                  <c:v>2019-03-06</c:v>
                </c:pt>
                <c:pt idx="2335">
                  <c:v>2019-03-07</c:v>
                </c:pt>
                <c:pt idx="2336">
                  <c:v>2019-03-08</c:v>
                </c:pt>
                <c:pt idx="2337">
                  <c:v>2019-03-11</c:v>
                </c:pt>
                <c:pt idx="2338">
                  <c:v>2019-03-12</c:v>
                </c:pt>
                <c:pt idx="2339">
                  <c:v>2019-03-13</c:v>
                </c:pt>
                <c:pt idx="2340">
                  <c:v>2019-03-14</c:v>
                </c:pt>
                <c:pt idx="2341">
                  <c:v>2019-03-15</c:v>
                </c:pt>
                <c:pt idx="2342">
                  <c:v>2019-03-18</c:v>
                </c:pt>
                <c:pt idx="2343">
                  <c:v>2019-03-19</c:v>
                </c:pt>
                <c:pt idx="2344">
                  <c:v>2019-03-20</c:v>
                </c:pt>
                <c:pt idx="2345">
                  <c:v>2019-03-21</c:v>
                </c:pt>
                <c:pt idx="2346">
                  <c:v>2019-03-22</c:v>
                </c:pt>
                <c:pt idx="2347">
                  <c:v>2019-03-25</c:v>
                </c:pt>
                <c:pt idx="2348">
                  <c:v>2019-03-26</c:v>
                </c:pt>
                <c:pt idx="2349">
                  <c:v>2019-03-27</c:v>
                </c:pt>
                <c:pt idx="2350">
                  <c:v>2019-03-28</c:v>
                </c:pt>
                <c:pt idx="2351">
                  <c:v>2019-03-29</c:v>
                </c:pt>
                <c:pt idx="2352">
                  <c:v>2019-04-01</c:v>
                </c:pt>
                <c:pt idx="2353">
                  <c:v>2019-04-02</c:v>
                </c:pt>
                <c:pt idx="2354">
                  <c:v>2019-04-03</c:v>
                </c:pt>
                <c:pt idx="2355">
                  <c:v>2019-04-04</c:v>
                </c:pt>
                <c:pt idx="2356">
                  <c:v>2019-04-08</c:v>
                </c:pt>
                <c:pt idx="2357">
                  <c:v>2019-04-09</c:v>
                </c:pt>
                <c:pt idx="2358">
                  <c:v>2019-04-10</c:v>
                </c:pt>
                <c:pt idx="2359">
                  <c:v>2019-04-11</c:v>
                </c:pt>
                <c:pt idx="2360">
                  <c:v>2019-04-12</c:v>
                </c:pt>
                <c:pt idx="2361">
                  <c:v>2019-04-15</c:v>
                </c:pt>
                <c:pt idx="2362">
                  <c:v>2019-04-16</c:v>
                </c:pt>
                <c:pt idx="2363">
                  <c:v>2019-04-17</c:v>
                </c:pt>
                <c:pt idx="2364">
                  <c:v>2019-04-18</c:v>
                </c:pt>
                <c:pt idx="2365">
                  <c:v>2019-04-19</c:v>
                </c:pt>
                <c:pt idx="2366">
                  <c:v>2019-04-22</c:v>
                </c:pt>
                <c:pt idx="2367">
                  <c:v>2019-04-23</c:v>
                </c:pt>
                <c:pt idx="2368">
                  <c:v>2019-04-24</c:v>
                </c:pt>
                <c:pt idx="2369">
                  <c:v>2019-04-25</c:v>
                </c:pt>
                <c:pt idx="2370">
                  <c:v>2019-04-26</c:v>
                </c:pt>
                <c:pt idx="2371">
                  <c:v>2019-04-28</c:v>
                </c:pt>
                <c:pt idx="2372">
                  <c:v>2019-04-29</c:v>
                </c:pt>
                <c:pt idx="2373">
                  <c:v>2019-04-30</c:v>
                </c:pt>
                <c:pt idx="2374">
                  <c:v>2019-05-05</c:v>
                </c:pt>
                <c:pt idx="2375">
                  <c:v>2019-05-06</c:v>
                </c:pt>
                <c:pt idx="2376">
                  <c:v>2019-05-07</c:v>
                </c:pt>
                <c:pt idx="2377">
                  <c:v>2019-05-08</c:v>
                </c:pt>
                <c:pt idx="2378">
                  <c:v>2019-05-09</c:v>
                </c:pt>
                <c:pt idx="2379">
                  <c:v>2019-05-10</c:v>
                </c:pt>
                <c:pt idx="2380">
                  <c:v>2019-05-13</c:v>
                </c:pt>
                <c:pt idx="2381">
                  <c:v>2019-05-14</c:v>
                </c:pt>
                <c:pt idx="2382">
                  <c:v>2019-05-15</c:v>
                </c:pt>
                <c:pt idx="2383">
                  <c:v>2019-05-16</c:v>
                </c:pt>
                <c:pt idx="2384">
                  <c:v>2019-05-17</c:v>
                </c:pt>
                <c:pt idx="2385">
                  <c:v>2019-05-20</c:v>
                </c:pt>
                <c:pt idx="2386">
                  <c:v>2019-05-21</c:v>
                </c:pt>
                <c:pt idx="2387">
                  <c:v>2019-05-22</c:v>
                </c:pt>
                <c:pt idx="2388">
                  <c:v>2019-05-23</c:v>
                </c:pt>
                <c:pt idx="2389">
                  <c:v>2019-05-24</c:v>
                </c:pt>
                <c:pt idx="2390">
                  <c:v>2019-05-27</c:v>
                </c:pt>
                <c:pt idx="2391">
                  <c:v>2019-05-28</c:v>
                </c:pt>
                <c:pt idx="2392">
                  <c:v>2019-05-29</c:v>
                </c:pt>
                <c:pt idx="2393">
                  <c:v>2019-05-30</c:v>
                </c:pt>
                <c:pt idx="2394">
                  <c:v>2019-05-31</c:v>
                </c:pt>
                <c:pt idx="2395">
                  <c:v>2019-06-03</c:v>
                </c:pt>
                <c:pt idx="2396">
                  <c:v>2019-06-04</c:v>
                </c:pt>
                <c:pt idx="2397">
                  <c:v>2019-06-05</c:v>
                </c:pt>
                <c:pt idx="2398">
                  <c:v>2019-06-06</c:v>
                </c:pt>
                <c:pt idx="2399">
                  <c:v>2019-06-10</c:v>
                </c:pt>
                <c:pt idx="2400">
                  <c:v>2019-06-11</c:v>
                </c:pt>
                <c:pt idx="2401">
                  <c:v>2019-06-12</c:v>
                </c:pt>
                <c:pt idx="2402">
                  <c:v>2019-06-13</c:v>
                </c:pt>
                <c:pt idx="2403">
                  <c:v>2019-06-14</c:v>
                </c:pt>
                <c:pt idx="2404">
                  <c:v>2019-06-17</c:v>
                </c:pt>
                <c:pt idx="2405">
                  <c:v>2019-06-18</c:v>
                </c:pt>
                <c:pt idx="2406">
                  <c:v>2019-06-19</c:v>
                </c:pt>
                <c:pt idx="2407">
                  <c:v>2019-06-20</c:v>
                </c:pt>
                <c:pt idx="2408">
                  <c:v>2019-06-21</c:v>
                </c:pt>
                <c:pt idx="2409">
                  <c:v>2019-06-24</c:v>
                </c:pt>
                <c:pt idx="2410">
                  <c:v>2019-06-25</c:v>
                </c:pt>
                <c:pt idx="2411">
                  <c:v>2019-06-26</c:v>
                </c:pt>
                <c:pt idx="2412">
                  <c:v>2019-06-27</c:v>
                </c:pt>
                <c:pt idx="2413">
                  <c:v>2019-06-28</c:v>
                </c:pt>
                <c:pt idx="2414">
                  <c:v>2019-07-01</c:v>
                </c:pt>
                <c:pt idx="2415">
                  <c:v>2019-07-02</c:v>
                </c:pt>
                <c:pt idx="2416">
                  <c:v>2019-07-03</c:v>
                </c:pt>
                <c:pt idx="2417">
                  <c:v>2019-07-04</c:v>
                </c:pt>
                <c:pt idx="2418">
                  <c:v>2019-07-05</c:v>
                </c:pt>
                <c:pt idx="2419">
                  <c:v>2019-07-08</c:v>
                </c:pt>
                <c:pt idx="2420">
                  <c:v>2019-07-09</c:v>
                </c:pt>
                <c:pt idx="2421">
                  <c:v>2019-07-10</c:v>
                </c:pt>
                <c:pt idx="2422">
                  <c:v>2019-07-11</c:v>
                </c:pt>
                <c:pt idx="2423">
                  <c:v>2019-07-12</c:v>
                </c:pt>
                <c:pt idx="2424">
                  <c:v>2019-07-15</c:v>
                </c:pt>
                <c:pt idx="2425">
                  <c:v>2019-07-16</c:v>
                </c:pt>
                <c:pt idx="2426">
                  <c:v>2019-07-17</c:v>
                </c:pt>
                <c:pt idx="2427">
                  <c:v>2019-07-18</c:v>
                </c:pt>
                <c:pt idx="2428">
                  <c:v>2019-07-19</c:v>
                </c:pt>
                <c:pt idx="2429">
                  <c:v>2019-07-22</c:v>
                </c:pt>
                <c:pt idx="2430">
                  <c:v>2019-07-23</c:v>
                </c:pt>
                <c:pt idx="2431">
                  <c:v>2019-07-24</c:v>
                </c:pt>
                <c:pt idx="2432">
                  <c:v>2019-07-25</c:v>
                </c:pt>
                <c:pt idx="2433">
                  <c:v>2019-07-26</c:v>
                </c:pt>
                <c:pt idx="2434">
                  <c:v>2019-07-29</c:v>
                </c:pt>
                <c:pt idx="2435">
                  <c:v>2019-07-30</c:v>
                </c:pt>
                <c:pt idx="2436">
                  <c:v>2019-07-31</c:v>
                </c:pt>
                <c:pt idx="2437">
                  <c:v>2019-08-01</c:v>
                </c:pt>
                <c:pt idx="2438">
                  <c:v>2019-08-02</c:v>
                </c:pt>
                <c:pt idx="2439">
                  <c:v>2019-08-05</c:v>
                </c:pt>
                <c:pt idx="2440">
                  <c:v>2019-08-06</c:v>
                </c:pt>
                <c:pt idx="2441">
                  <c:v>2019-08-07</c:v>
                </c:pt>
                <c:pt idx="2442">
                  <c:v>2019-08-08</c:v>
                </c:pt>
                <c:pt idx="2443">
                  <c:v>2019-08-09</c:v>
                </c:pt>
                <c:pt idx="2444">
                  <c:v>2019-08-12</c:v>
                </c:pt>
                <c:pt idx="2445">
                  <c:v>2019-08-13</c:v>
                </c:pt>
                <c:pt idx="2446">
                  <c:v>2019-08-14</c:v>
                </c:pt>
                <c:pt idx="2447">
                  <c:v>2019-08-15</c:v>
                </c:pt>
                <c:pt idx="2448">
                  <c:v>2019-08-16</c:v>
                </c:pt>
                <c:pt idx="2449">
                  <c:v>2019-08-19</c:v>
                </c:pt>
                <c:pt idx="2450">
                  <c:v>2019-08-20</c:v>
                </c:pt>
                <c:pt idx="2451">
                  <c:v>2019-08-21</c:v>
                </c:pt>
                <c:pt idx="2452">
                  <c:v>2019-08-22</c:v>
                </c:pt>
                <c:pt idx="2453">
                  <c:v>2019-08-23</c:v>
                </c:pt>
                <c:pt idx="2454">
                  <c:v>2019-08-26</c:v>
                </c:pt>
                <c:pt idx="2455">
                  <c:v>2019-08-27</c:v>
                </c:pt>
                <c:pt idx="2456">
                  <c:v>2019-08-28</c:v>
                </c:pt>
                <c:pt idx="2457">
                  <c:v>2019-08-29</c:v>
                </c:pt>
                <c:pt idx="2458">
                  <c:v>2019-08-30</c:v>
                </c:pt>
                <c:pt idx="2459">
                  <c:v>2019-09-02</c:v>
                </c:pt>
                <c:pt idx="2460">
                  <c:v>2019-09-03</c:v>
                </c:pt>
                <c:pt idx="2461">
                  <c:v>2019-09-04</c:v>
                </c:pt>
                <c:pt idx="2462">
                  <c:v>2019-09-05</c:v>
                </c:pt>
                <c:pt idx="2463">
                  <c:v>2019-09-06</c:v>
                </c:pt>
                <c:pt idx="2464">
                  <c:v>2019-09-09</c:v>
                </c:pt>
                <c:pt idx="2465">
                  <c:v>2019-09-10</c:v>
                </c:pt>
                <c:pt idx="2466">
                  <c:v>2019-09-11</c:v>
                </c:pt>
                <c:pt idx="2467">
                  <c:v>2019-09-12</c:v>
                </c:pt>
                <c:pt idx="2468">
                  <c:v>2019-09-16</c:v>
                </c:pt>
                <c:pt idx="2469">
                  <c:v>2019-09-17</c:v>
                </c:pt>
                <c:pt idx="2470">
                  <c:v>2019-09-18</c:v>
                </c:pt>
                <c:pt idx="2471">
                  <c:v>2019-09-19</c:v>
                </c:pt>
                <c:pt idx="2472">
                  <c:v>2019-09-20</c:v>
                </c:pt>
                <c:pt idx="2473">
                  <c:v>2019-09-23</c:v>
                </c:pt>
                <c:pt idx="2474">
                  <c:v>2019-09-24</c:v>
                </c:pt>
                <c:pt idx="2475">
                  <c:v>2019-09-25</c:v>
                </c:pt>
                <c:pt idx="2476">
                  <c:v>2019-09-26</c:v>
                </c:pt>
                <c:pt idx="2477">
                  <c:v>2019-09-27</c:v>
                </c:pt>
                <c:pt idx="2478">
                  <c:v>2019-09-29</c:v>
                </c:pt>
                <c:pt idx="2479">
                  <c:v>2019-09-30</c:v>
                </c:pt>
                <c:pt idx="2480">
                  <c:v>2019-10-08</c:v>
                </c:pt>
                <c:pt idx="2481">
                  <c:v>2019-10-09</c:v>
                </c:pt>
                <c:pt idx="2482">
                  <c:v>2019-10-10</c:v>
                </c:pt>
                <c:pt idx="2483">
                  <c:v>2019-10-11</c:v>
                </c:pt>
                <c:pt idx="2484">
                  <c:v>2019-10-12</c:v>
                </c:pt>
                <c:pt idx="2485">
                  <c:v>2019-10-14</c:v>
                </c:pt>
                <c:pt idx="2486">
                  <c:v>2019-10-15</c:v>
                </c:pt>
                <c:pt idx="2487">
                  <c:v>2019-10-16</c:v>
                </c:pt>
                <c:pt idx="2488">
                  <c:v>2019-10-17</c:v>
                </c:pt>
                <c:pt idx="2489">
                  <c:v>2019-10-18</c:v>
                </c:pt>
                <c:pt idx="2490">
                  <c:v>2019-10-21</c:v>
                </c:pt>
                <c:pt idx="2491">
                  <c:v>2019-10-22</c:v>
                </c:pt>
                <c:pt idx="2492">
                  <c:v>2019-10-23</c:v>
                </c:pt>
                <c:pt idx="2493">
                  <c:v>2019-10-24</c:v>
                </c:pt>
                <c:pt idx="2494">
                  <c:v>2019-10-25</c:v>
                </c:pt>
                <c:pt idx="2495">
                  <c:v>2019-10-28</c:v>
                </c:pt>
                <c:pt idx="2496">
                  <c:v>2019-10-29</c:v>
                </c:pt>
                <c:pt idx="2497">
                  <c:v>2019-10-30</c:v>
                </c:pt>
                <c:pt idx="2498">
                  <c:v>2019-10-31</c:v>
                </c:pt>
                <c:pt idx="2499">
                  <c:v>2019-11-01</c:v>
                </c:pt>
                <c:pt idx="2500">
                  <c:v>2019-11-04</c:v>
                </c:pt>
                <c:pt idx="2501">
                  <c:v>2019-11-05</c:v>
                </c:pt>
                <c:pt idx="2502">
                  <c:v>2019-11-06</c:v>
                </c:pt>
                <c:pt idx="2503">
                  <c:v>2019-11-07</c:v>
                </c:pt>
                <c:pt idx="2504">
                  <c:v>2019-11-08</c:v>
                </c:pt>
                <c:pt idx="2505">
                  <c:v>2019-11-11</c:v>
                </c:pt>
                <c:pt idx="2506">
                  <c:v>2019-11-12</c:v>
                </c:pt>
                <c:pt idx="2507">
                  <c:v>2019-11-13</c:v>
                </c:pt>
                <c:pt idx="2508">
                  <c:v>2019-11-14</c:v>
                </c:pt>
                <c:pt idx="2509">
                  <c:v>2019-11-15</c:v>
                </c:pt>
                <c:pt idx="2510">
                  <c:v>2019-11-18</c:v>
                </c:pt>
                <c:pt idx="2511">
                  <c:v>2019-11-19</c:v>
                </c:pt>
                <c:pt idx="2512">
                  <c:v>2019-11-20</c:v>
                </c:pt>
                <c:pt idx="2513">
                  <c:v>2019-11-21</c:v>
                </c:pt>
                <c:pt idx="2514">
                  <c:v>2019-11-22</c:v>
                </c:pt>
                <c:pt idx="2515">
                  <c:v>2019-11-25</c:v>
                </c:pt>
                <c:pt idx="2516">
                  <c:v>2019-11-26</c:v>
                </c:pt>
                <c:pt idx="2517">
                  <c:v>2019-11-27</c:v>
                </c:pt>
                <c:pt idx="2518">
                  <c:v>2019-11-28</c:v>
                </c:pt>
                <c:pt idx="2519">
                  <c:v>2019-11-29</c:v>
                </c:pt>
                <c:pt idx="2520">
                  <c:v>2019-12-02</c:v>
                </c:pt>
                <c:pt idx="2521">
                  <c:v>2019-12-03</c:v>
                </c:pt>
                <c:pt idx="2522">
                  <c:v>2019-12-04</c:v>
                </c:pt>
                <c:pt idx="2523">
                  <c:v>2019-12-05</c:v>
                </c:pt>
                <c:pt idx="2524">
                  <c:v>2019-12-06</c:v>
                </c:pt>
                <c:pt idx="2525">
                  <c:v>2019-12-09</c:v>
                </c:pt>
                <c:pt idx="2526">
                  <c:v>2019-12-10</c:v>
                </c:pt>
                <c:pt idx="2527">
                  <c:v>2019-12-11</c:v>
                </c:pt>
                <c:pt idx="2528">
                  <c:v>2019-12-12</c:v>
                </c:pt>
                <c:pt idx="2529">
                  <c:v>2019-12-13</c:v>
                </c:pt>
                <c:pt idx="2530">
                  <c:v>2019-12-16</c:v>
                </c:pt>
                <c:pt idx="2531">
                  <c:v>2019-12-17</c:v>
                </c:pt>
                <c:pt idx="2532">
                  <c:v>2019-12-18</c:v>
                </c:pt>
                <c:pt idx="2533">
                  <c:v>2019-12-19</c:v>
                </c:pt>
                <c:pt idx="2534">
                  <c:v>2019-12-20</c:v>
                </c:pt>
                <c:pt idx="2535">
                  <c:v>2019-12-23</c:v>
                </c:pt>
                <c:pt idx="2536">
                  <c:v>2019-12-24</c:v>
                </c:pt>
                <c:pt idx="2537">
                  <c:v>2019-12-25</c:v>
                </c:pt>
                <c:pt idx="2538">
                  <c:v>2019-12-26</c:v>
                </c:pt>
                <c:pt idx="2539">
                  <c:v>2019-12-27</c:v>
                </c:pt>
                <c:pt idx="2540">
                  <c:v>2019-12-30</c:v>
                </c:pt>
                <c:pt idx="2541">
                  <c:v>2019-12-31</c:v>
                </c:pt>
                <c:pt idx="2542">
                  <c:v>2020-01-02</c:v>
                </c:pt>
                <c:pt idx="2543">
                  <c:v>2020-01-03</c:v>
                </c:pt>
                <c:pt idx="2544">
                  <c:v>2020-01-06</c:v>
                </c:pt>
                <c:pt idx="2545">
                  <c:v>2020-01-07</c:v>
                </c:pt>
                <c:pt idx="2546">
                  <c:v>2020-01-08</c:v>
                </c:pt>
                <c:pt idx="2547">
                  <c:v>2020-01-09</c:v>
                </c:pt>
                <c:pt idx="2548">
                  <c:v>2020-01-10</c:v>
                </c:pt>
                <c:pt idx="2549">
                  <c:v>2020-01-13</c:v>
                </c:pt>
                <c:pt idx="2550">
                  <c:v>2020-01-14</c:v>
                </c:pt>
                <c:pt idx="2551">
                  <c:v>2020-01-15</c:v>
                </c:pt>
                <c:pt idx="2552">
                  <c:v>2020-01-16</c:v>
                </c:pt>
                <c:pt idx="2553">
                  <c:v>2020-01-17</c:v>
                </c:pt>
                <c:pt idx="2554">
                  <c:v>2020-01-19</c:v>
                </c:pt>
                <c:pt idx="2555">
                  <c:v>2020-01-20</c:v>
                </c:pt>
                <c:pt idx="2556">
                  <c:v>2020-01-21</c:v>
                </c:pt>
                <c:pt idx="2557">
                  <c:v>2020-01-22</c:v>
                </c:pt>
                <c:pt idx="2558">
                  <c:v>2020-01-23</c:v>
                </c:pt>
                <c:pt idx="2559">
                  <c:v>2020-02-03</c:v>
                </c:pt>
                <c:pt idx="2560">
                  <c:v>2020-02-04</c:v>
                </c:pt>
                <c:pt idx="2561">
                  <c:v>2020-02-05</c:v>
                </c:pt>
                <c:pt idx="2562">
                  <c:v>2020-02-06</c:v>
                </c:pt>
                <c:pt idx="2563">
                  <c:v>2020-02-07</c:v>
                </c:pt>
                <c:pt idx="2564">
                  <c:v>2020-02-10</c:v>
                </c:pt>
                <c:pt idx="2565">
                  <c:v>2020-02-11</c:v>
                </c:pt>
                <c:pt idx="2566">
                  <c:v>2020-02-12</c:v>
                </c:pt>
                <c:pt idx="2567">
                  <c:v>2020-02-13</c:v>
                </c:pt>
                <c:pt idx="2568">
                  <c:v>2020-02-14</c:v>
                </c:pt>
                <c:pt idx="2569">
                  <c:v>2020-02-17</c:v>
                </c:pt>
                <c:pt idx="2570">
                  <c:v>2020-02-18</c:v>
                </c:pt>
                <c:pt idx="2571">
                  <c:v>2020-02-19</c:v>
                </c:pt>
                <c:pt idx="2572">
                  <c:v>2020-02-20</c:v>
                </c:pt>
                <c:pt idx="2573">
                  <c:v>2020-02-21</c:v>
                </c:pt>
                <c:pt idx="2574">
                  <c:v>2020-02-24</c:v>
                </c:pt>
                <c:pt idx="2575">
                  <c:v>2020-02-25</c:v>
                </c:pt>
                <c:pt idx="2576">
                  <c:v>2020-02-26</c:v>
                </c:pt>
                <c:pt idx="2577">
                  <c:v>2020-02-27</c:v>
                </c:pt>
                <c:pt idx="2578">
                  <c:v>2020-02-28</c:v>
                </c:pt>
                <c:pt idx="2579">
                  <c:v>2020-03-02</c:v>
                </c:pt>
                <c:pt idx="2580">
                  <c:v>2020-03-03</c:v>
                </c:pt>
                <c:pt idx="2581">
                  <c:v>2020-03-04</c:v>
                </c:pt>
                <c:pt idx="2582">
                  <c:v>2020-03-05</c:v>
                </c:pt>
                <c:pt idx="2583">
                  <c:v>2020-03-06</c:v>
                </c:pt>
                <c:pt idx="2584">
                  <c:v>2020-03-09</c:v>
                </c:pt>
                <c:pt idx="2585">
                  <c:v>2020-03-10</c:v>
                </c:pt>
                <c:pt idx="2586">
                  <c:v>2020-03-11</c:v>
                </c:pt>
                <c:pt idx="2587">
                  <c:v>2020-03-12</c:v>
                </c:pt>
                <c:pt idx="2588">
                  <c:v>2020-03-13</c:v>
                </c:pt>
                <c:pt idx="2589">
                  <c:v>2020-03-16</c:v>
                </c:pt>
                <c:pt idx="2590">
                  <c:v>2020-03-17</c:v>
                </c:pt>
                <c:pt idx="2591">
                  <c:v>2020-03-18</c:v>
                </c:pt>
                <c:pt idx="2592">
                  <c:v>2020-03-19</c:v>
                </c:pt>
                <c:pt idx="2593">
                  <c:v>2020-03-20</c:v>
                </c:pt>
                <c:pt idx="2594">
                  <c:v>2020-03-23</c:v>
                </c:pt>
                <c:pt idx="2595">
                  <c:v>2020-03-24</c:v>
                </c:pt>
                <c:pt idx="2596">
                  <c:v>2020-03-25</c:v>
                </c:pt>
                <c:pt idx="2597">
                  <c:v>2020-03-26</c:v>
                </c:pt>
                <c:pt idx="2598">
                  <c:v>2020-03-27</c:v>
                </c:pt>
                <c:pt idx="2599">
                  <c:v>2020-03-30</c:v>
                </c:pt>
                <c:pt idx="2600">
                  <c:v>2020-03-31</c:v>
                </c:pt>
                <c:pt idx="2601">
                  <c:v>2020-04-01</c:v>
                </c:pt>
                <c:pt idx="2602">
                  <c:v>2020-04-02</c:v>
                </c:pt>
                <c:pt idx="2603">
                  <c:v>2020-04-03</c:v>
                </c:pt>
                <c:pt idx="2604">
                  <c:v>2020-04-07</c:v>
                </c:pt>
                <c:pt idx="2605">
                  <c:v>2020-04-08</c:v>
                </c:pt>
                <c:pt idx="2606">
                  <c:v>2020-04-09</c:v>
                </c:pt>
                <c:pt idx="2607">
                  <c:v>2020-04-10</c:v>
                </c:pt>
                <c:pt idx="2608">
                  <c:v>2020-04-13</c:v>
                </c:pt>
                <c:pt idx="2609">
                  <c:v>2020-04-14</c:v>
                </c:pt>
                <c:pt idx="2610">
                  <c:v>2020-04-15</c:v>
                </c:pt>
                <c:pt idx="2611">
                  <c:v>2020-04-16</c:v>
                </c:pt>
                <c:pt idx="2612">
                  <c:v>2020-04-17</c:v>
                </c:pt>
                <c:pt idx="2613">
                  <c:v>2020-04-20</c:v>
                </c:pt>
                <c:pt idx="2614">
                  <c:v>2020-04-21</c:v>
                </c:pt>
                <c:pt idx="2615">
                  <c:v>2020-04-22</c:v>
                </c:pt>
                <c:pt idx="2616">
                  <c:v>2020-04-23</c:v>
                </c:pt>
                <c:pt idx="2617">
                  <c:v>2020-04-24</c:v>
                </c:pt>
                <c:pt idx="2618">
                  <c:v>2020-04-26</c:v>
                </c:pt>
                <c:pt idx="2619">
                  <c:v>2020-04-27</c:v>
                </c:pt>
                <c:pt idx="2620">
                  <c:v>2020-04-28</c:v>
                </c:pt>
                <c:pt idx="2621">
                  <c:v>2020-04-29</c:v>
                </c:pt>
                <c:pt idx="2622">
                  <c:v>2020-04-30</c:v>
                </c:pt>
                <c:pt idx="2623">
                  <c:v>2020-05-06</c:v>
                </c:pt>
                <c:pt idx="2624">
                  <c:v>2020-05-07</c:v>
                </c:pt>
                <c:pt idx="2625">
                  <c:v>2020-05-08</c:v>
                </c:pt>
                <c:pt idx="2626">
                  <c:v>2020-05-09</c:v>
                </c:pt>
                <c:pt idx="2627">
                  <c:v>2020-05-11</c:v>
                </c:pt>
                <c:pt idx="2628">
                  <c:v>2020-05-12</c:v>
                </c:pt>
                <c:pt idx="2629">
                  <c:v>2020-05-13</c:v>
                </c:pt>
                <c:pt idx="2630">
                  <c:v>2020-05-14</c:v>
                </c:pt>
                <c:pt idx="2631">
                  <c:v>2020-05-15</c:v>
                </c:pt>
                <c:pt idx="2632">
                  <c:v>2020-05-18</c:v>
                </c:pt>
                <c:pt idx="2633">
                  <c:v>2020-05-19</c:v>
                </c:pt>
                <c:pt idx="2634">
                  <c:v>2020-05-20</c:v>
                </c:pt>
                <c:pt idx="2635">
                  <c:v>2020-05-21</c:v>
                </c:pt>
                <c:pt idx="2636">
                  <c:v>2020-05-22</c:v>
                </c:pt>
                <c:pt idx="2637">
                  <c:v>2020-05-25</c:v>
                </c:pt>
                <c:pt idx="2638">
                  <c:v>2020-05-26</c:v>
                </c:pt>
                <c:pt idx="2639">
                  <c:v>2020-05-27</c:v>
                </c:pt>
                <c:pt idx="2640">
                  <c:v>2020-05-28</c:v>
                </c:pt>
                <c:pt idx="2641">
                  <c:v>2020-05-29</c:v>
                </c:pt>
                <c:pt idx="2642">
                  <c:v>2020-06-01</c:v>
                </c:pt>
                <c:pt idx="2643">
                  <c:v>2020-06-02</c:v>
                </c:pt>
                <c:pt idx="2644">
                  <c:v>2020-06-03</c:v>
                </c:pt>
                <c:pt idx="2645">
                  <c:v>2020-06-04</c:v>
                </c:pt>
                <c:pt idx="2646">
                  <c:v>2020-06-05</c:v>
                </c:pt>
                <c:pt idx="2647">
                  <c:v>2020-06-08</c:v>
                </c:pt>
                <c:pt idx="2648">
                  <c:v>2020-06-09</c:v>
                </c:pt>
                <c:pt idx="2649">
                  <c:v>2020-06-10</c:v>
                </c:pt>
                <c:pt idx="2650">
                  <c:v>2020-06-11</c:v>
                </c:pt>
                <c:pt idx="2651">
                  <c:v>2020-06-12</c:v>
                </c:pt>
                <c:pt idx="2652">
                  <c:v>2020-06-15</c:v>
                </c:pt>
                <c:pt idx="2653">
                  <c:v>2020-06-16</c:v>
                </c:pt>
                <c:pt idx="2654">
                  <c:v>2020-06-17</c:v>
                </c:pt>
                <c:pt idx="2655">
                  <c:v>2020-06-18</c:v>
                </c:pt>
                <c:pt idx="2656">
                  <c:v>2020-06-19</c:v>
                </c:pt>
                <c:pt idx="2657">
                  <c:v>2020-06-22</c:v>
                </c:pt>
                <c:pt idx="2658">
                  <c:v>2020-06-23</c:v>
                </c:pt>
                <c:pt idx="2659">
                  <c:v>2020-06-24</c:v>
                </c:pt>
                <c:pt idx="2660">
                  <c:v>2020-06-28</c:v>
                </c:pt>
                <c:pt idx="2661">
                  <c:v>2020-06-29</c:v>
                </c:pt>
                <c:pt idx="2662">
                  <c:v>2020-06-30</c:v>
                </c:pt>
                <c:pt idx="2663">
                  <c:v>2020-07-01</c:v>
                </c:pt>
                <c:pt idx="2664">
                  <c:v>2020-07-02</c:v>
                </c:pt>
                <c:pt idx="2665">
                  <c:v>2020-07-03</c:v>
                </c:pt>
                <c:pt idx="2666">
                  <c:v>2020-07-06</c:v>
                </c:pt>
                <c:pt idx="2667">
                  <c:v>2020-07-07</c:v>
                </c:pt>
                <c:pt idx="2668">
                  <c:v>2020-07-08</c:v>
                </c:pt>
                <c:pt idx="2669">
                  <c:v>2020-07-09</c:v>
                </c:pt>
                <c:pt idx="2670">
                  <c:v>2020-07-10</c:v>
                </c:pt>
                <c:pt idx="2671">
                  <c:v>2020-07-13</c:v>
                </c:pt>
                <c:pt idx="2672">
                  <c:v>2020-07-14</c:v>
                </c:pt>
                <c:pt idx="2673">
                  <c:v>2020-07-15</c:v>
                </c:pt>
                <c:pt idx="2674">
                  <c:v>2020-07-16</c:v>
                </c:pt>
                <c:pt idx="2675">
                  <c:v>2020-07-17</c:v>
                </c:pt>
                <c:pt idx="2676">
                  <c:v>2020-07-20</c:v>
                </c:pt>
                <c:pt idx="2677">
                  <c:v>2020-07-21</c:v>
                </c:pt>
                <c:pt idx="2678">
                  <c:v>2020-07-22</c:v>
                </c:pt>
                <c:pt idx="2679">
                  <c:v>2020-07-23</c:v>
                </c:pt>
                <c:pt idx="2680">
                  <c:v>2020-07-24</c:v>
                </c:pt>
                <c:pt idx="2681">
                  <c:v>2020-07-27</c:v>
                </c:pt>
                <c:pt idx="2682">
                  <c:v>2020-07-28</c:v>
                </c:pt>
                <c:pt idx="2683">
                  <c:v>2020-07-29</c:v>
                </c:pt>
                <c:pt idx="2684">
                  <c:v>2020-07-30</c:v>
                </c:pt>
                <c:pt idx="2685">
                  <c:v>2020-07-31</c:v>
                </c:pt>
                <c:pt idx="2686">
                  <c:v>2020-08-03</c:v>
                </c:pt>
                <c:pt idx="2687">
                  <c:v>2020-08-04</c:v>
                </c:pt>
                <c:pt idx="2688">
                  <c:v>2020-08-05</c:v>
                </c:pt>
                <c:pt idx="2689">
                  <c:v>2020-08-06</c:v>
                </c:pt>
                <c:pt idx="2690">
                  <c:v>2020-08-07</c:v>
                </c:pt>
                <c:pt idx="2691">
                  <c:v>2020-08-10</c:v>
                </c:pt>
                <c:pt idx="2692">
                  <c:v>2020-08-11</c:v>
                </c:pt>
              </c:strCache>
            </c:strRef>
          </c:cat>
          <c:val>
            <c:numRef>
              <c:f>Sheet1!$K$4:$K$2696</c:f>
              <c:numCache>
                <c:formatCode>0.00_ ;[Red]\-0.00\ </c:formatCode>
                <c:ptCount val="2693"/>
                <c:pt idx="1">
                  <c:v>6.8273000000000001</c:v>
                </c:pt>
                <c:pt idx="2">
                  <c:v>6.8268000000000004</c:v>
                </c:pt>
                <c:pt idx="3">
                  <c:v>6.8266999999999998</c:v>
                </c:pt>
                <c:pt idx="4">
                  <c:v>6.8268000000000004</c:v>
                </c:pt>
                <c:pt idx="5">
                  <c:v>6.8273000000000001</c:v>
                </c:pt>
                <c:pt idx="6">
                  <c:v>6.8272000000000004</c:v>
                </c:pt>
                <c:pt idx="7">
                  <c:v>6.8270999999999997</c:v>
                </c:pt>
                <c:pt idx="8">
                  <c:v>6.8274999999999997</c:v>
                </c:pt>
                <c:pt idx="9">
                  <c:v>6.8273999999999999</c:v>
                </c:pt>
                <c:pt idx="10">
                  <c:v>6.8277999999999999</c:v>
                </c:pt>
                <c:pt idx="11">
                  <c:v>6.8278999999999996</c:v>
                </c:pt>
                <c:pt idx="12">
                  <c:v>6.8276000000000003</c:v>
                </c:pt>
                <c:pt idx="13">
                  <c:v>6.8274999999999997</c:v>
                </c:pt>
                <c:pt idx="14">
                  <c:v>6.8268000000000004</c:v>
                </c:pt>
                <c:pt idx="15">
                  <c:v>6.8269000000000002</c:v>
                </c:pt>
                <c:pt idx="16">
                  <c:v>6.8272000000000004</c:v>
                </c:pt>
                <c:pt idx="17">
                  <c:v>6.827</c:v>
                </c:pt>
                <c:pt idx="18">
                  <c:v>6.8268000000000004</c:v>
                </c:pt>
                <c:pt idx="19">
                  <c:v>6.827</c:v>
                </c:pt>
                <c:pt idx="20">
                  <c:v>6.8272000000000004</c:v>
                </c:pt>
                <c:pt idx="21">
                  <c:v>6.8277999999999999</c:v>
                </c:pt>
                <c:pt idx="22">
                  <c:v>6.8277000000000001</c:v>
                </c:pt>
                <c:pt idx="23">
                  <c:v>6.8278999999999996</c:v>
                </c:pt>
                <c:pt idx="24">
                  <c:v>6.8276000000000003</c:v>
                </c:pt>
                <c:pt idx="25">
                  <c:v>6.8277000000000001</c:v>
                </c:pt>
                <c:pt idx="26">
                  <c:v>6.8278999999999996</c:v>
                </c:pt>
                <c:pt idx="27">
                  <c:v>6.8277999999999999</c:v>
                </c:pt>
                <c:pt idx="28">
                  <c:v>6.8280000000000003</c:v>
                </c:pt>
                <c:pt idx="29">
                  <c:v>6.8281000000000001</c:v>
                </c:pt>
                <c:pt idx="30">
                  <c:v>6.8284000000000002</c:v>
                </c:pt>
                <c:pt idx="31">
                  <c:v>6.8282999999999996</c:v>
                </c:pt>
                <c:pt idx="32">
                  <c:v>6.8285</c:v>
                </c:pt>
                <c:pt idx="33">
                  <c:v>6.8287000000000004</c:v>
                </c:pt>
                <c:pt idx="34">
                  <c:v>6.8285</c:v>
                </c:pt>
                <c:pt idx="35">
                  <c:v>6.8282999999999996</c:v>
                </c:pt>
                <c:pt idx="36">
                  <c:v>6.8281999999999998</c:v>
                </c:pt>
                <c:pt idx="37">
                  <c:v>6.8281999999999998</c:v>
                </c:pt>
                <c:pt idx="38">
                  <c:v>6.8282999999999996</c:v>
                </c:pt>
                <c:pt idx="39">
                  <c:v>6.8281999999999998</c:v>
                </c:pt>
                <c:pt idx="40">
                  <c:v>6.8281000000000001</c:v>
                </c:pt>
                <c:pt idx="41">
                  <c:v>6.8277999999999999</c:v>
                </c:pt>
                <c:pt idx="42">
                  <c:v>6.8277000000000001</c:v>
                </c:pt>
                <c:pt idx="43">
                  <c:v>6.8276000000000003</c:v>
                </c:pt>
                <c:pt idx="44">
                  <c:v>6.8278999999999996</c:v>
                </c:pt>
                <c:pt idx="45">
                  <c:v>6.8274999999999997</c:v>
                </c:pt>
                <c:pt idx="46">
                  <c:v>6.8273999999999999</c:v>
                </c:pt>
                <c:pt idx="47">
                  <c:v>6.8273000000000001</c:v>
                </c:pt>
                <c:pt idx="48">
                  <c:v>6.8272000000000004</c:v>
                </c:pt>
                <c:pt idx="49">
                  <c:v>6.8270999999999997</c:v>
                </c:pt>
                <c:pt idx="50">
                  <c:v>6.8272000000000004</c:v>
                </c:pt>
                <c:pt idx="51">
                  <c:v>6.827</c:v>
                </c:pt>
                <c:pt idx="52">
                  <c:v>6.8273000000000001</c:v>
                </c:pt>
                <c:pt idx="53">
                  <c:v>6.8272000000000004</c:v>
                </c:pt>
                <c:pt idx="54">
                  <c:v>6.8270999999999997</c:v>
                </c:pt>
                <c:pt idx="55">
                  <c:v>6.827</c:v>
                </c:pt>
                <c:pt idx="56">
                  <c:v>6.8269000000000002</c:v>
                </c:pt>
                <c:pt idx="57">
                  <c:v>6.827</c:v>
                </c:pt>
                <c:pt idx="58">
                  <c:v>6.8270999999999997</c:v>
                </c:pt>
                <c:pt idx="59">
                  <c:v>6.827</c:v>
                </c:pt>
                <c:pt idx="60">
                  <c:v>6.8270999999999997</c:v>
                </c:pt>
                <c:pt idx="61">
                  <c:v>6.8270999999999997</c:v>
                </c:pt>
                <c:pt idx="62">
                  <c:v>6.8269000000000002</c:v>
                </c:pt>
                <c:pt idx="63">
                  <c:v>6.827</c:v>
                </c:pt>
                <c:pt idx="64">
                  <c:v>6.8272000000000004</c:v>
                </c:pt>
                <c:pt idx="65">
                  <c:v>6.8273000000000001</c:v>
                </c:pt>
                <c:pt idx="66">
                  <c:v>6.8270999999999997</c:v>
                </c:pt>
                <c:pt idx="67">
                  <c:v>6.8269000000000002</c:v>
                </c:pt>
                <c:pt idx="68">
                  <c:v>6.827</c:v>
                </c:pt>
                <c:pt idx="69">
                  <c:v>6.8269000000000002</c:v>
                </c:pt>
                <c:pt idx="70">
                  <c:v>6.8269000000000002</c:v>
                </c:pt>
                <c:pt idx="71">
                  <c:v>6.8269000000000002</c:v>
                </c:pt>
                <c:pt idx="72">
                  <c:v>6.8270999999999997</c:v>
                </c:pt>
                <c:pt idx="73">
                  <c:v>6.827</c:v>
                </c:pt>
                <c:pt idx="74">
                  <c:v>6.8270999999999997</c:v>
                </c:pt>
                <c:pt idx="75">
                  <c:v>6.827</c:v>
                </c:pt>
                <c:pt idx="76">
                  <c:v>6.8269000000000002</c:v>
                </c:pt>
                <c:pt idx="77">
                  <c:v>6.8266999999999998</c:v>
                </c:pt>
                <c:pt idx="78">
                  <c:v>6.8268000000000004</c:v>
                </c:pt>
                <c:pt idx="79">
                  <c:v>6.8266</c:v>
                </c:pt>
                <c:pt idx="80">
                  <c:v>6.8265000000000002</c:v>
                </c:pt>
                <c:pt idx="81">
                  <c:v>6.8266</c:v>
                </c:pt>
                <c:pt idx="82">
                  <c:v>6.8266</c:v>
                </c:pt>
                <c:pt idx="83">
                  <c:v>6.8265000000000002</c:v>
                </c:pt>
                <c:pt idx="84">
                  <c:v>6.8263999999999996</c:v>
                </c:pt>
                <c:pt idx="85">
                  <c:v>6.8262999999999998</c:v>
                </c:pt>
                <c:pt idx="86">
                  <c:v>6.8262</c:v>
                </c:pt>
                <c:pt idx="87">
                  <c:v>6.8261000000000003</c:v>
                </c:pt>
                <c:pt idx="88">
                  <c:v>6.8262999999999998</c:v>
                </c:pt>
                <c:pt idx="89">
                  <c:v>6.8262</c:v>
                </c:pt>
                <c:pt idx="90">
                  <c:v>6.8262</c:v>
                </c:pt>
                <c:pt idx="91">
                  <c:v>6.8262999999999998</c:v>
                </c:pt>
                <c:pt idx="92">
                  <c:v>6.8263999999999996</c:v>
                </c:pt>
                <c:pt idx="93">
                  <c:v>6.8262999999999998</c:v>
                </c:pt>
                <c:pt idx="94">
                  <c:v>6.8263999999999996</c:v>
                </c:pt>
                <c:pt idx="95">
                  <c:v>6.8266</c:v>
                </c:pt>
                <c:pt idx="96">
                  <c:v>6.8268000000000004</c:v>
                </c:pt>
                <c:pt idx="97">
                  <c:v>6.8266</c:v>
                </c:pt>
                <c:pt idx="98">
                  <c:v>6.8263999999999996</c:v>
                </c:pt>
                <c:pt idx="99">
                  <c:v>6.8262999999999998</c:v>
                </c:pt>
                <c:pt idx="100">
                  <c:v>6.8261000000000003</c:v>
                </c:pt>
                <c:pt idx="101">
                  <c:v>6.8259999999999996</c:v>
                </c:pt>
                <c:pt idx="102">
                  <c:v>6.8259999999999996</c:v>
                </c:pt>
                <c:pt idx="103">
                  <c:v>6.8258999999999999</c:v>
                </c:pt>
                <c:pt idx="104">
                  <c:v>6.8258999999999999</c:v>
                </c:pt>
                <c:pt idx="105">
                  <c:v>6.8259999999999996</c:v>
                </c:pt>
                <c:pt idx="106">
                  <c:v>6.8258999999999999</c:v>
                </c:pt>
                <c:pt idx="107">
                  <c:v>6.8259999999999996</c:v>
                </c:pt>
                <c:pt idx="108">
                  <c:v>6.8261000000000003</c:v>
                </c:pt>
                <c:pt idx="109">
                  <c:v>6.8259999999999996</c:v>
                </c:pt>
                <c:pt idx="110">
                  <c:v>6.8261000000000003</c:v>
                </c:pt>
                <c:pt idx="111">
                  <c:v>6.8262</c:v>
                </c:pt>
                <c:pt idx="112">
                  <c:v>6.8262999999999998</c:v>
                </c:pt>
                <c:pt idx="113">
                  <c:v>6.8263999999999996</c:v>
                </c:pt>
                <c:pt idx="114">
                  <c:v>6.8262999999999998</c:v>
                </c:pt>
                <c:pt idx="115">
                  <c:v>6.8263999999999996</c:v>
                </c:pt>
                <c:pt idx="116">
                  <c:v>6.8262999999999998</c:v>
                </c:pt>
                <c:pt idx="117">
                  <c:v>6.8262</c:v>
                </c:pt>
                <c:pt idx="118">
                  <c:v>6.8263999999999996</c:v>
                </c:pt>
                <c:pt idx="119">
                  <c:v>6.8265000000000002</c:v>
                </c:pt>
                <c:pt idx="120">
                  <c:v>6.8262999999999998</c:v>
                </c:pt>
                <c:pt idx="121">
                  <c:v>6.8265000000000002</c:v>
                </c:pt>
                <c:pt idx="122">
                  <c:v>6.8266999999999998</c:v>
                </c:pt>
                <c:pt idx="123">
                  <c:v>6.8269000000000002</c:v>
                </c:pt>
                <c:pt idx="124">
                  <c:v>6.8270999999999997</c:v>
                </c:pt>
                <c:pt idx="125">
                  <c:v>6.8269000000000002</c:v>
                </c:pt>
                <c:pt idx="126">
                  <c:v>6.827</c:v>
                </c:pt>
                <c:pt idx="127">
                  <c:v>6.8270999999999997</c:v>
                </c:pt>
                <c:pt idx="128">
                  <c:v>6.8272000000000004</c:v>
                </c:pt>
                <c:pt idx="129">
                  <c:v>6.8273000000000001</c:v>
                </c:pt>
                <c:pt idx="130">
                  <c:v>6.8274999999999997</c:v>
                </c:pt>
                <c:pt idx="131">
                  <c:v>6.8276000000000003</c:v>
                </c:pt>
                <c:pt idx="132">
                  <c:v>6.8277999999999999</c:v>
                </c:pt>
                <c:pt idx="133">
                  <c:v>6.8277000000000001</c:v>
                </c:pt>
                <c:pt idx="134">
                  <c:v>6.8276000000000003</c:v>
                </c:pt>
                <c:pt idx="135">
                  <c:v>6.8277000000000001</c:v>
                </c:pt>
                <c:pt idx="136">
                  <c:v>6.8278999999999996</c:v>
                </c:pt>
                <c:pt idx="137">
                  <c:v>6.8280000000000003</c:v>
                </c:pt>
                <c:pt idx="138">
                  <c:v>6.8281000000000001</c:v>
                </c:pt>
                <c:pt idx="139">
                  <c:v>6.8278999999999996</c:v>
                </c:pt>
                <c:pt idx="140">
                  <c:v>6.8280000000000003</c:v>
                </c:pt>
                <c:pt idx="141">
                  <c:v>6.8278999999999996</c:v>
                </c:pt>
                <c:pt idx="142">
                  <c:v>6.8281000000000001</c:v>
                </c:pt>
                <c:pt idx="143">
                  <c:v>6.8280000000000003</c:v>
                </c:pt>
                <c:pt idx="144">
                  <c:v>6.8281000000000001</c:v>
                </c:pt>
                <c:pt idx="145">
                  <c:v>6.8282999999999996</c:v>
                </c:pt>
                <c:pt idx="146">
                  <c:v>6.8284000000000002</c:v>
                </c:pt>
                <c:pt idx="147">
                  <c:v>6.8281999999999998</c:v>
                </c:pt>
                <c:pt idx="148">
                  <c:v>6.8281000000000001</c:v>
                </c:pt>
                <c:pt idx="149">
                  <c:v>6.8278999999999996</c:v>
                </c:pt>
                <c:pt idx="150">
                  <c:v>6.8278999999999996</c:v>
                </c:pt>
                <c:pt idx="151">
                  <c:v>6.8278999999999996</c:v>
                </c:pt>
                <c:pt idx="152">
                  <c:v>6.8277000000000001</c:v>
                </c:pt>
                <c:pt idx="153">
                  <c:v>6.8274999999999997</c:v>
                </c:pt>
                <c:pt idx="154">
                  <c:v>6.8274999999999997</c:v>
                </c:pt>
                <c:pt idx="155">
                  <c:v>6.798</c:v>
                </c:pt>
                <c:pt idx="156">
                  <c:v>6.8102</c:v>
                </c:pt>
                <c:pt idx="157">
                  <c:v>6.81</c:v>
                </c:pt>
                <c:pt idx="158">
                  <c:v>6.7896000000000001</c:v>
                </c:pt>
                <c:pt idx="159">
                  <c:v>6.7889999999999997</c:v>
                </c:pt>
                <c:pt idx="160">
                  <c:v>6.7900999999999998</c:v>
                </c:pt>
                <c:pt idx="161">
                  <c:v>6.7908999999999997</c:v>
                </c:pt>
                <c:pt idx="162">
                  <c:v>6.7858000000000001</c:v>
                </c:pt>
                <c:pt idx="163">
                  <c:v>6.7720000000000002</c:v>
                </c:pt>
                <c:pt idx="164">
                  <c:v>6.7732999999999999</c:v>
                </c:pt>
                <c:pt idx="165">
                  <c:v>6.7789999999999999</c:v>
                </c:pt>
                <c:pt idx="166">
                  <c:v>6.7781000000000002</c:v>
                </c:pt>
                <c:pt idx="167">
                  <c:v>6.7767999999999997</c:v>
                </c:pt>
                <c:pt idx="168">
                  <c:v>6.7752999999999997</c:v>
                </c:pt>
                <c:pt idx="169">
                  <c:v>6.7717999999999998</c:v>
                </c:pt>
                <c:pt idx="170">
                  <c:v>6.7801999999999998</c:v>
                </c:pt>
                <c:pt idx="171">
                  <c:v>6.7755000000000001</c:v>
                </c:pt>
                <c:pt idx="172">
                  <c:v>6.7740999999999998</c:v>
                </c:pt>
                <c:pt idx="173">
                  <c:v>6.7717999999999998</c:v>
                </c:pt>
                <c:pt idx="174">
                  <c:v>6.78</c:v>
                </c:pt>
                <c:pt idx="175">
                  <c:v>6.7812000000000001</c:v>
                </c:pt>
                <c:pt idx="176">
                  <c:v>6.7801999999999998</c:v>
                </c:pt>
                <c:pt idx="177">
                  <c:v>6.7858999999999998</c:v>
                </c:pt>
                <c:pt idx="178">
                  <c:v>6.7789999999999999</c:v>
                </c:pt>
                <c:pt idx="179">
                  <c:v>6.7778</c:v>
                </c:pt>
                <c:pt idx="180">
                  <c:v>6.7742000000000004</c:v>
                </c:pt>
                <c:pt idx="181">
                  <c:v>6.7785000000000002</c:v>
                </c:pt>
                <c:pt idx="182">
                  <c:v>6.7786999999999997</c:v>
                </c:pt>
                <c:pt idx="183">
                  <c:v>6.7750000000000004</c:v>
                </c:pt>
                <c:pt idx="184">
                  <c:v>6.7742000000000004</c:v>
                </c:pt>
                <c:pt idx="185">
                  <c:v>6.7721999999999998</c:v>
                </c:pt>
                <c:pt idx="186">
                  <c:v>6.7714999999999996</c:v>
                </c:pt>
                <c:pt idx="187">
                  <c:v>6.7782999999999998</c:v>
                </c:pt>
                <c:pt idx="188">
                  <c:v>6.7729999999999997</c:v>
                </c:pt>
                <c:pt idx="189">
                  <c:v>6.7685000000000004</c:v>
                </c:pt>
                <c:pt idx="190">
                  <c:v>6.7744999999999997</c:v>
                </c:pt>
                <c:pt idx="191">
                  <c:v>6.7767999999999997</c:v>
                </c:pt>
                <c:pt idx="192">
                  <c:v>6.8014999999999999</c:v>
                </c:pt>
                <c:pt idx="193">
                  <c:v>6.8034999999999997</c:v>
                </c:pt>
                <c:pt idx="194">
                  <c:v>6.8064</c:v>
                </c:pt>
                <c:pt idx="195">
                  <c:v>6.7979000000000003</c:v>
                </c:pt>
                <c:pt idx="196">
                  <c:v>6.7895000000000003</c:v>
                </c:pt>
                <c:pt idx="197">
                  <c:v>6.7897999999999996</c:v>
                </c:pt>
                <c:pt idx="198">
                  <c:v>6.7884000000000002</c:v>
                </c:pt>
                <c:pt idx="199">
                  <c:v>6.7988999999999997</c:v>
                </c:pt>
                <c:pt idx="200">
                  <c:v>6.7999000000000001</c:v>
                </c:pt>
                <c:pt idx="201">
                  <c:v>6.8007</c:v>
                </c:pt>
                <c:pt idx="202">
                  <c:v>6.8041</c:v>
                </c:pt>
                <c:pt idx="203">
                  <c:v>6.8000999999999996</c:v>
                </c:pt>
                <c:pt idx="204">
                  <c:v>6.8025000000000002</c:v>
                </c:pt>
                <c:pt idx="205">
                  <c:v>6.8105000000000002</c:v>
                </c:pt>
                <c:pt idx="206">
                  <c:v>6.8125999999999998</c:v>
                </c:pt>
                <c:pt idx="207">
                  <c:v>6.8003</c:v>
                </c:pt>
                <c:pt idx="208">
                  <c:v>6.7972999999999999</c:v>
                </c:pt>
                <c:pt idx="209">
                  <c:v>6.7838000000000003</c:v>
                </c:pt>
                <c:pt idx="210">
                  <c:v>6.7798999999999996</c:v>
                </c:pt>
                <c:pt idx="211">
                  <c:v>6.7907000000000002</c:v>
                </c:pt>
                <c:pt idx="212">
                  <c:v>6.7816999999999998</c:v>
                </c:pt>
                <c:pt idx="213">
                  <c:v>6.7625000000000002</c:v>
                </c:pt>
                <c:pt idx="214">
                  <c:v>6.7508999999999997</c:v>
                </c:pt>
                <c:pt idx="215">
                  <c:v>6.7378</c:v>
                </c:pt>
                <c:pt idx="216">
                  <c:v>6.7249999999999996</c:v>
                </c:pt>
                <c:pt idx="217">
                  <c:v>6.7180999999999997</c:v>
                </c:pt>
                <c:pt idx="218">
                  <c:v>6.7172000000000001</c:v>
                </c:pt>
                <c:pt idx="219">
                  <c:v>6.7172000000000001</c:v>
                </c:pt>
                <c:pt idx="220">
                  <c:v>6.7110000000000003</c:v>
                </c:pt>
                <c:pt idx="221">
                  <c:v>6.6997</c:v>
                </c:pt>
                <c:pt idx="222">
                  <c:v>6.6997</c:v>
                </c:pt>
                <c:pt idx="223">
                  <c:v>6.6997</c:v>
                </c:pt>
                <c:pt idx="224">
                  <c:v>6.7098000000000004</c:v>
                </c:pt>
                <c:pt idx="225">
                  <c:v>6.7050999999999998</c:v>
                </c:pt>
                <c:pt idx="226">
                  <c:v>6.6936</c:v>
                </c:pt>
                <c:pt idx="227">
                  <c:v>6.7011000000000003</c:v>
                </c:pt>
                <c:pt idx="228">
                  <c:v>6.6829999999999998</c:v>
                </c:pt>
                <c:pt idx="229">
                  <c:v>6.6829999999999998</c:v>
                </c:pt>
                <c:pt idx="230">
                  <c:v>6.6731999999999996</c:v>
                </c:pt>
                <c:pt idx="231">
                  <c:v>6.6775000000000002</c:v>
                </c:pt>
                <c:pt idx="232">
                  <c:v>6.6692999999999998</c:v>
                </c:pt>
                <c:pt idx="233">
                  <c:v>6.6581999999999999</c:v>
                </c:pt>
                <c:pt idx="234">
                  <c:v>6.6497000000000002</c:v>
                </c:pt>
                <c:pt idx="235">
                  <c:v>6.6540999999999997</c:v>
                </c:pt>
                <c:pt idx="236">
                  <c:v>6.6553000000000004</c:v>
                </c:pt>
                <c:pt idx="237">
                  <c:v>6.6753999999999998</c:v>
                </c:pt>
                <c:pt idx="238">
                  <c:v>6.6695000000000002</c:v>
                </c:pt>
                <c:pt idx="239">
                  <c:v>6.6759000000000004</c:v>
                </c:pt>
                <c:pt idx="240">
                  <c:v>6.6729000000000003</c:v>
                </c:pt>
                <c:pt idx="241">
                  <c:v>6.6761999999999997</c:v>
                </c:pt>
                <c:pt idx="242">
                  <c:v>6.6912000000000003</c:v>
                </c:pt>
                <c:pt idx="243">
                  <c:v>6.6985999999999999</c:v>
                </c:pt>
                <c:pt idx="244">
                  <c:v>6.6908000000000003</c:v>
                </c:pt>
                <c:pt idx="245">
                  <c:v>6.6886000000000001</c:v>
                </c:pt>
                <c:pt idx="246">
                  <c:v>6.6924999999999999</c:v>
                </c:pt>
                <c:pt idx="247">
                  <c:v>6.6818</c:v>
                </c:pt>
                <c:pt idx="248">
                  <c:v>6.6707999999999998</c:v>
                </c:pt>
                <c:pt idx="249">
                  <c:v>6.6609999999999996</c:v>
                </c:pt>
                <c:pt idx="250">
                  <c:v>6.6692</c:v>
                </c:pt>
                <c:pt idx="251">
                  <c:v>6.6580000000000004</c:v>
                </c:pt>
                <c:pt idx="252">
                  <c:v>6.6449999999999996</c:v>
                </c:pt>
                <c:pt idx="253">
                  <c:v>6.6242000000000001</c:v>
                </c:pt>
                <c:pt idx="254">
                  <c:v>6.6238999999999999</c:v>
                </c:pt>
                <c:pt idx="255">
                  <c:v>6.6303000000000001</c:v>
                </c:pt>
                <c:pt idx="256">
                  <c:v>6.6440999999999999</c:v>
                </c:pt>
                <c:pt idx="257">
                  <c:v>6.649</c:v>
                </c:pt>
                <c:pt idx="258">
                  <c:v>6.6455000000000002</c:v>
                </c:pt>
                <c:pt idx="259">
                  <c:v>6.6407999999999996</c:v>
                </c:pt>
                <c:pt idx="260">
                  <c:v>6.6388999999999996</c:v>
                </c:pt>
                <c:pt idx="261">
                  <c:v>6.6468999999999996</c:v>
                </c:pt>
                <c:pt idx="262">
                  <c:v>6.6589</c:v>
                </c:pt>
                <c:pt idx="263">
                  <c:v>6.6557000000000004</c:v>
                </c:pt>
                <c:pt idx="264">
                  <c:v>6.6553000000000004</c:v>
                </c:pt>
                <c:pt idx="265">
                  <c:v>6.67</c:v>
                </c:pt>
                <c:pt idx="266">
                  <c:v>6.6761999999999997</c:v>
                </c:pt>
                <c:pt idx="267">
                  <c:v>6.6786000000000003</c:v>
                </c:pt>
                <c:pt idx="268">
                  <c:v>6.6691000000000003</c:v>
                </c:pt>
                <c:pt idx="269">
                  <c:v>6.6604999999999999</c:v>
                </c:pt>
                <c:pt idx="270">
                  <c:v>6.6515000000000004</c:v>
                </c:pt>
                <c:pt idx="271">
                  <c:v>6.6565000000000003</c:v>
                </c:pt>
                <c:pt idx="272">
                  <c:v>6.6616</c:v>
                </c:pt>
                <c:pt idx="273">
                  <c:v>6.6654</c:v>
                </c:pt>
                <c:pt idx="274">
                  <c:v>6.6604000000000001</c:v>
                </c:pt>
                <c:pt idx="275">
                  <c:v>6.6630000000000003</c:v>
                </c:pt>
                <c:pt idx="276">
                  <c:v>6.6531000000000002</c:v>
                </c:pt>
                <c:pt idx="277">
                  <c:v>6.6566000000000001</c:v>
                </c:pt>
                <c:pt idx="278">
                  <c:v>6.6635</c:v>
                </c:pt>
                <c:pt idx="279">
                  <c:v>6.6593</c:v>
                </c:pt>
                <c:pt idx="280">
                  <c:v>6.6623000000000001</c:v>
                </c:pt>
                <c:pt idx="281">
                  <c:v>6.6597</c:v>
                </c:pt>
                <c:pt idx="282">
                  <c:v>6.6547999999999998</c:v>
                </c:pt>
                <c:pt idx="283">
                  <c:v>6.6466000000000003</c:v>
                </c:pt>
                <c:pt idx="284">
                  <c:v>6.6371000000000002</c:v>
                </c:pt>
                <c:pt idx="285">
                  <c:v>6.6304999999999996</c:v>
                </c:pt>
                <c:pt idx="286">
                  <c:v>6.6252000000000004</c:v>
                </c:pt>
                <c:pt idx="287">
                  <c:v>6.6246999999999998</c:v>
                </c:pt>
                <c:pt idx="288">
                  <c:v>6.6228999999999996</c:v>
                </c:pt>
                <c:pt idx="289">
                  <c:v>6.6227</c:v>
                </c:pt>
                <c:pt idx="290">
                  <c:v>6.6215000000000002</c:v>
                </c:pt>
                <c:pt idx="291">
                  <c:v>6.6295000000000002</c:v>
                </c:pt>
                <c:pt idx="292">
                  <c:v>6.6322000000000001</c:v>
                </c:pt>
                <c:pt idx="293">
                  <c:v>6.6341000000000001</c:v>
                </c:pt>
                <c:pt idx="294">
                  <c:v>6.6349</c:v>
                </c:pt>
                <c:pt idx="295">
                  <c:v>6.6215999999999999</c:v>
                </c:pt>
                <c:pt idx="296">
                  <c:v>6.6128</c:v>
                </c:pt>
                <c:pt idx="297">
                  <c:v>6.5997000000000003</c:v>
                </c:pt>
                <c:pt idx="298">
                  <c:v>6.5895999999999999</c:v>
                </c:pt>
                <c:pt idx="299">
                  <c:v>6.5896999999999997</c:v>
                </c:pt>
                <c:pt idx="300">
                  <c:v>6.5891000000000002</c:v>
                </c:pt>
                <c:pt idx="301">
                  <c:v>6.5884999999999998</c:v>
                </c:pt>
                <c:pt idx="302">
                  <c:v>6.5883000000000003</c:v>
                </c:pt>
                <c:pt idx="303">
                  <c:v>6.5885999999999996</c:v>
                </c:pt>
                <c:pt idx="304">
                  <c:v>6.5883000000000003</c:v>
                </c:pt>
                <c:pt idx="305">
                  <c:v>6.5880999999999998</c:v>
                </c:pt>
                <c:pt idx="306">
                  <c:v>6.5877999999999997</c:v>
                </c:pt>
                <c:pt idx="307">
                  <c:v>6.5876000000000001</c:v>
                </c:pt>
                <c:pt idx="308">
                  <c:v>6.593</c:v>
                </c:pt>
                <c:pt idx="309">
                  <c:v>6.593</c:v>
                </c:pt>
                <c:pt idx="310">
                  <c:v>6.5891000000000002</c:v>
                </c:pt>
                <c:pt idx="311">
                  <c:v>6.5860000000000003</c:v>
                </c:pt>
                <c:pt idx="312">
                  <c:v>6.585</c:v>
                </c:pt>
                <c:pt idx="313">
                  <c:v>6.5849000000000002</c:v>
                </c:pt>
                <c:pt idx="314">
                  <c:v>6.5952000000000002</c:v>
                </c:pt>
                <c:pt idx="315">
                  <c:v>6.5952000000000002</c:v>
                </c:pt>
                <c:pt idx="316">
                  <c:v>6.5984999999999996</c:v>
                </c:pt>
                <c:pt idx="317">
                  <c:v>6.5929000000000002</c:v>
                </c:pt>
                <c:pt idx="318">
                  <c:v>6.5854999999999997</c:v>
                </c:pt>
                <c:pt idx="319">
                  <c:v>6.58</c:v>
                </c:pt>
                <c:pt idx="320">
                  <c:v>6.5781000000000001</c:v>
                </c:pt>
                <c:pt idx="321">
                  <c:v>6.5705</c:v>
                </c:pt>
                <c:pt idx="322">
                  <c:v>6.5772000000000004</c:v>
                </c:pt>
                <c:pt idx="323">
                  <c:v>6.5827999999999998</c:v>
                </c:pt>
                <c:pt idx="324">
                  <c:v>6.5795000000000003</c:v>
                </c:pt>
                <c:pt idx="325">
                  <c:v>6.5757000000000003</c:v>
                </c:pt>
                <c:pt idx="326">
                  <c:v>6.5751999999999997</c:v>
                </c:pt>
                <c:pt idx="327">
                  <c:v>6.5705999999999998</c:v>
                </c:pt>
                <c:pt idx="328">
                  <c:v>6.5735999999999999</c:v>
                </c:pt>
                <c:pt idx="329">
                  <c:v>6.5694999999999997</c:v>
                </c:pt>
                <c:pt idx="330">
                  <c:v>6.5670999999999999</c:v>
                </c:pt>
                <c:pt idx="331">
                  <c:v>6.5651000000000002</c:v>
                </c:pt>
                <c:pt idx="332">
                  <c:v>6.5686999999999998</c:v>
                </c:pt>
                <c:pt idx="333">
                  <c:v>6.5747999999999998</c:v>
                </c:pt>
                <c:pt idx="334">
                  <c:v>6.5712999999999999</c:v>
                </c:pt>
                <c:pt idx="335">
                  <c:v>6.5750000000000002</c:v>
                </c:pt>
                <c:pt idx="336">
                  <c:v>6.5701000000000001</c:v>
                </c:pt>
                <c:pt idx="337">
                  <c:v>6.5678999999999998</c:v>
                </c:pt>
                <c:pt idx="338">
                  <c:v>6.5717999999999996</c:v>
                </c:pt>
                <c:pt idx="339">
                  <c:v>6.569</c:v>
                </c:pt>
                <c:pt idx="340">
                  <c:v>6.5667999999999997</c:v>
                </c:pt>
                <c:pt idx="341">
                  <c:v>6.5632000000000001</c:v>
                </c:pt>
                <c:pt idx="342">
                  <c:v>6.5591999999999997</c:v>
                </c:pt>
                <c:pt idx="343">
                  <c:v>6.5601000000000003</c:v>
                </c:pt>
                <c:pt idx="344">
                  <c:v>6.5625</c:v>
                </c:pt>
                <c:pt idx="345">
                  <c:v>6.5579999999999998</c:v>
                </c:pt>
                <c:pt idx="346">
                  <c:v>6.5617999999999999</c:v>
                </c:pt>
                <c:pt idx="347">
                  <c:v>6.5625</c:v>
                </c:pt>
                <c:pt idx="348">
                  <c:v>6.5586000000000002</c:v>
                </c:pt>
                <c:pt idx="349">
                  <c:v>6.5564</c:v>
                </c:pt>
                <c:pt idx="350">
                  <c:v>6.5526999999999997</c:v>
                </c:pt>
                <c:pt idx="351">
                  <c:v>6.5526999999999997</c:v>
                </c:pt>
                <c:pt idx="352">
                  <c:v>6.5495999999999999</c:v>
                </c:pt>
                <c:pt idx="353">
                  <c:v>6.5456000000000003</c:v>
                </c:pt>
                <c:pt idx="354">
                  <c:v>6.5419999999999998</c:v>
                </c:pt>
                <c:pt idx="355">
                  <c:v>6.5400999999999998</c:v>
                </c:pt>
                <c:pt idx="356">
                  <c:v>6.5439999999999996</c:v>
                </c:pt>
                <c:pt idx="357">
                  <c:v>6.5369000000000002</c:v>
                </c:pt>
                <c:pt idx="358">
                  <c:v>6.5339</c:v>
                </c:pt>
                <c:pt idx="359">
                  <c:v>6.5301</c:v>
                </c:pt>
                <c:pt idx="360">
                  <c:v>6.5309999999999997</c:v>
                </c:pt>
                <c:pt idx="361">
                  <c:v>6.5346000000000002</c:v>
                </c:pt>
                <c:pt idx="362">
                  <c:v>6.5293999999999999</c:v>
                </c:pt>
                <c:pt idx="363">
                  <c:v>6.5228000000000002</c:v>
                </c:pt>
                <c:pt idx="364">
                  <c:v>6.5156000000000001</c:v>
                </c:pt>
                <c:pt idx="365">
                  <c:v>6.5160999999999998</c:v>
                </c:pt>
                <c:pt idx="366">
                  <c:v>6.5172999999999996</c:v>
                </c:pt>
                <c:pt idx="367">
                  <c:v>6.5095999999999998</c:v>
                </c:pt>
                <c:pt idx="368">
                  <c:v>6.5050999999999997</c:v>
                </c:pt>
                <c:pt idx="369">
                  <c:v>6.4989999999999997</c:v>
                </c:pt>
                <c:pt idx="370">
                  <c:v>6.5002000000000004</c:v>
                </c:pt>
                <c:pt idx="371">
                  <c:v>6.5012999999999996</c:v>
                </c:pt>
                <c:pt idx="372">
                  <c:v>6.5025000000000004</c:v>
                </c:pt>
                <c:pt idx="373">
                  <c:v>6.5003000000000002</c:v>
                </c:pt>
                <c:pt idx="374">
                  <c:v>6.4988000000000001</c:v>
                </c:pt>
                <c:pt idx="375">
                  <c:v>6.4950000000000001</c:v>
                </c:pt>
                <c:pt idx="376">
                  <c:v>6.4947999999999997</c:v>
                </c:pt>
                <c:pt idx="377">
                  <c:v>6.5004999999999997</c:v>
                </c:pt>
                <c:pt idx="378">
                  <c:v>6.5016999999999996</c:v>
                </c:pt>
                <c:pt idx="379">
                  <c:v>6.5088999999999997</c:v>
                </c:pt>
                <c:pt idx="380">
                  <c:v>6.5107999999999997</c:v>
                </c:pt>
                <c:pt idx="381">
                  <c:v>6.5073999999999996</c:v>
                </c:pt>
                <c:pt idx="382">
                  <c:v>6.5048000000000004</c:v>
                </c:pt>
                <c:pt idx="383">
                  <c:v>6.4983000000000004</c:v>
                </c:pt>
                <c:pt idx="384">
                  <c:v>6.4997999999999996</c:v>
                </c:pt>
                <c:pt idx="385">
                  <c:v>6.5038</c:v>
                </c:pt>
                <c:pt idx="386">
                  <c:v>6.4949000000000003</c:v>
                </c:pt>
                <c:pt idx="387">
                  <c:v>6.4920999999999998</c:v>
                </c:pt>
                <c:pt idx="388">
                  <c:v>6.4897999999999998</c:v>
                </c:pt>
                <c:pt idx="389">
                  <c:v>6.4855999999999998</c:v>
                </c:pt>
                <c:pt idx="390">
                  <c:v>6.4844999999999997</c:v>
                </c:pt>
                <c:pt idx="391">
                  <c:v>6.4836999999999998</c:v>
                </c:pt>
                <c:pt idx="392">
                  <c:v>6.4885999999999999</c:v>
                </c:pt>
                <c:pt idx="393">
                  <c:v>6.4846000000000004</c:v>
                </c:pt>
                <c:pt idx="394">
                  <c:v>6.4816000000000003</c:v>
                </c:pt>
                <c:pt idx="395">
                  <c:v>6.4794999999999998</c:v>
                </c:pt>
                <c:pt idx="396">
                  <c:v>6.4829999999999997</c:v>
                </c:pt>
                <c:pt idx="397">
                  <c:v>6.4852999999999996</c:v>
                </c:pt>
                <c:pt idx="398">
                  <c:v>6.4892000000000003</c:v>
                </c:pt>
                <c:pt idx="399">
                  <c:v>6.4821999999999997</c:v>
                </c:pt>
                <c:pt idx="400">
                  <c:v>6.4795999999999996</c:v>
                </c:pt>
                <c:pt idx="401">
                  <c:v>6.4802999999999997</c:v>
                </c:pt>
                <c:pt idx="402">
                  <c:v>6.4715999999999996</c:v>
                </c:pt>
                <c:pt idx="403">
                  <c:v>6.4695999999999998</c:v>
                </c:pt>
                <c:pt idx="404">
                  <c:v>6.4690000000000003</c:v>
                </c:pt>
                <c:pt idx="405">
                  <c:v>6.4683000000000002</c:v>
                </c:pt>
                <c:pt idx="406">
                  <c:v>6.4736000000000002</c:v>
                </c:pt>
                <c:pt idx="407">
                  <c:v>6.4741999999999997</c:v>
                </c:pt>
                <c:pt idx="408">
                  <c:v>6.4749999999999996</c:v>
                </c:pt>
                <c:pt idx="409">
                  <c:v>6.4722999999999997</c:v>
                </c:pt>
                <c:pt idx="410">
                  <c:v>6.4718</c:v>
                </c:pt>
                <c:pt idx="411">
                  <c:v>6.4715999999999996</c:v>
                </c:pt>
                <c:pt idx="412">
                  <c:v>6.4684999999999997</c:v>
                </c:pt>
                <c:pt idx="413">
                  <c:v>6.4661</c:v>
                </c:pt>
                <c:pt idx="414">
                  <c:v>6.4649999999999999</c:v>
                </c:pt>
                <c:pt idx="415">
                  <c:v>6.4714999999999998</c:v>
                </c:pt>
                <c:pt idx="416">
                  <c:v>6.4732000000000003</c:v>
                </c:pt>
                <c:pt idx="417">
                  <c:v>6.4705000000000004</c:v>
                </c:pt>
                <c:pt idx="418">
                  <c:v>6.4709000000000003</c:v>
                </c:pt>
                <c:pt idx="419">
                  <c:v>6.4748000000000001</c:v>
                </c:pt>
                <c:pt idx="420">
                  <c:v>6.4728000000000003</c:v>
                </c:pt>
                <c:pt idx="421">
                  <c:v>6.4640000000000004</c:v>
                </c:pt>
                <c:pt idx="422">
                  <c:v>6.4664999999999999</c:v>
                </c:pt>
                <c:pt idx="423">
                  <c:v>6.468</c:v>
                </c:pt>
                <c:pt idx="424">
                  <c:v>6.4683999999999999</c:v>
                </c:pt>
                <c:pt idx="425">
                  <c:v>6.4592000000000001</c:v>
                </c:pt>
                <c:pt idx="426">
                  <c:v>6.4535999999999998</c:v>
                </c:pt>
                <c:pt idx="427">
                  <c:v>6.4494999999999996</c:v>
                </c:pt>
                <c:pt idx="428">
                  <c:v>6.4503000000000004</c:v>
                </c:pt>
                <c:pt idx="429">
                  <c:v>6.4470000000000001</c:v>
                </c:pt>
                <c:pt idx="430">
                  <c:v>6.4425999999999997</c:v>
                </c:pt>
                <c:pt idx="431">
                  <c:v>6.4438000000000004</c:v>
                </c:pt>
                <c:pt idx="432">
                  <c:v>6.4442000000000004</c:v>
                </c:pt>
                <c:pt idx="433">
                  <c:v>6.4398999999999997</c:v>
                </c:pt>
                <c:pt idx="434">
                  <c:v>6.4419000000000004</c:v>
                </c:pt>
                <c:pt idx="435">
                  <c:v>6.4440999999999997</c:v>
                </c:pt>
                <c:pt idx="436">
                  <c:v>6.4386000000000001</c:v>
                </c:pt>
                <c:pt idx="437">
                  <c:v>6.4451000000000001</c:v>
                </c:pt>
                <c:pt idx="438">
                  <c:v>6.4305000000000003</c:v>
                </c:pt>
                <c:pt idx="439">
                  <c:v>6.4335000000000004</c:v>
                </c:pt>
                <c:pt idx="440">
                  <c:v>6.4166999999999996</c:v>
                </c:pt>
                <c:pt idx="441">
                  <c:v>6.3990999999999998</c:v>
                </c:pt>
                <c:pt idx="442">
                  <c:v>6.3971999999999998</c:v>
                </c:pt>
                <c:pt idx="443">
                  <c:v>6.3949999999999996</c:v>
                </c:pt>
                <c:pt idx="444">
                  <c:v>6.3925000000000001</c:v>
                </c:pt>
                <c:pt idx="445">
                  <c:v>6.3996000000000004</c:v>
                </c:pt>
                <c:pt idx="446">
                  <c:v>6.3941999999999997</c:v>
                </c:pt>
                <c:pt idx="447">
                  <c:v>6.4032</c:v>
                </c:pt>
                <c:pt idx="448">
                  <c:v>6.3997000000000002</c:v>
                </c:pt>
                <c:pt idx="449">
                  <c:v>6.3986999999999998</c:v>
                </c:pt>
                <c:pt idx="450">
                  <c:v>6.3895999999999997</c:v>
                </c:pt>
                <c:pt idx="451">
                  <c:v>6.3936000000000002</c:v>
                </c:pt>
                <c:pt idx="452">
                  <c:v>6.3949999999999996</c:v>
                </c:pt>
                <c:pt idx="453">
                  <c:v>6.3883000000000001</c:v>
                </c:pt>
                <c:pt idx="454">
                  <c:v>6.3849</c:v>
                </c:pt>
                <c:pt idx="455">
                  <c:v>6.3867000000000003</c:v>
                </c:pt>
                <c:pt idx="456">
                  <c:v>6.3859000000000004</c:v>
                </c:pt>
                <c:pt idx="457">
                  <c:v>6.3895999999999997</c:v>
                </c:pt>
                <c:pt idx="458">
                  <c:v>6.3925999999999998</c:v>
                </c:pt>
                <c:pt idx="459">
                  <c:v>6.3945999999999996</c:v>
                </c:pt>
                <c:pt idx="460">
                  <c:v>6.3967999999999998</c:v>
                </c:pt>
                <c:pt idx="461">
                  <c:v>6.3888999999999996</c:v>
                </c:pt>
                <c:pt idx="462">
                  <c:v>6.3921999999999999</c:v>
                </c:pt>
                <c:pt idx="463">
                  <c:v>6.3982000000000001</c:v>
                </c:pt>
                <c:pt idx="464">
                  <c:v>6.3944999999999999</c:v>
                </c:pt>
                <c:pt idx="465">
                  <c:v>6.3878000000000004</c:v>
                </c:pt>
                <c:pt idx="466">
                  <c:v>6.3796999999999997</c:v>
                </c:pt>
                <c:pt idx="467">
                  <c:v>6.3848000000000003</c:v>
                </c:pt>
                <c:pt idx="468">
                  <c:v>6.3879999999999999</c:v>
                </c:pt>
                <c:pt idx="469">
                  <c:v>6.3772000000000002</c:v>
                </c:pt>
                <c:pt idx="470">
                  <c:v>6.3807999999999998</c:v>
                </c:pt>
                <c:pt idx="471">
                  <c:v>6.3840000000000003</c:v>
                </c:pt>
                <c:pt idx="472">
                  <c:v>6.3734999999999999</c:v>
                </c:pt>
                <c:pt idx="473">
                  <c:v>6.3760000000000003</c:v>
                </c:pt>
                <c:pt idx="474">
                  <c:v>6.3623000000000003</c:v>
                </c:pt>
                <c:pt idx="475">
                  <c:v>6.3665000000000003</c:v>
                </c:pt>
                <c:pt idx="476">
                  <c:v>6.3548999999999998</c:v>
                </c:pt>
                <c:pt idx="477">
                  <c:v>6.3548999999999998</c:v>
                </c:pt>
                <c:pt idx="478">
                  <c:v>6.3548999999999998</c:v>
                </c:pt>
                <c:pt idx="479">
                  <c:v>6.3586</c:v>
                </c:pt>
                <c:pt idx="480">
                  <c:v>6.3483000000000001</c:v>
                </c:pt>
                <c:pt idx="481">
                  <c:v>6.3597999999999999</c:v>
                </c:pt>
                <c:pt idx="482">
                  <c:v>6.3737000000000004</c:v>
                </c:pt>
                <c:pt idx="483">
                  <c:v>6.3761999999999999</c:v>
                </c:pt>
                <c:pt idx="484">
                  <c:v>6.3710000000000004</c:v>
                </c:pt>
                <c:pt idx="485">
                  <c:v>6.3749000000000002</c:v>
                </c:pt>
                <c:pt idx="486">
                  <c:v>6.3727</c:v>
                </c:pt>
                <c:pt idx="487">
                  <c:v>6.3651999999999997</c:v>
                </c:pt>
                <c:pt idx="488">
                  <c:v>6.3628</c:v>
                </c:pt>
                <c:pt idx="489">
                  <c:v>6.3548999999999998</c:v>
                </c:pt>
                <c:pt idx="490">
                  <c:v>6.3425000000000002</c:v>
                </c:pt>
                <c:pt idx="491">
                  <c:v>6.3456000000000001</c:v>
                </c:pt>
                <c:pt idx="492">
                  <c:v>6.3476999999999997</c:v>
                </c:pt>
                <c:pt idx="493">
                  <c:v>6.3289999999999997</c:v>
                </c:pt>
                <c:pt idx="494">
                  <c:v>6.3232999999999997</c:v>
                </c:pt>
                <c:pt idx="495">
                  <c:v>6.3292999999999999</c:v>
                </c:pt>
                <c:pt idx="496">
                  <c:v>6.3296999999999999</c:v>
                </c:pt>
                <c:pt idx="497">
                  <c:v>6.3197999999999999</c:v>
                </c:pt>
                <c:pt idx="498">
                  <c:v>6.3164999999999996</c:v>
                </c:pt>
                <c:pt idx="499">
                  <c:v>6.3212000000000002</c:v>
                </c:pt>
                <c:pt idx="500">
                  <c:v>6.3247</c:v>
                </c:pt>
                <c:pt idx="501">
                  <c:v>6.3207000000000004</c:v>
                </c:pt>
                <c:pt idx="502">
                  <c:v>6.3329000000000004</c:v>
                </c:pt>
                <c:pt idx="503">
                  <c:v>6.3316999999999997</c:v>
                </c:pt>
                <c:pt idx="504">
                  <c:v>6.3300999999999998</c:v>
                </c:pt>
                <c:pt idx="505">
                  <c:v>6.3436000000000003</c:v>
                </c:pt>
                <c:pt idx="506">
                  <c:v>6.3509000000000002</c:v>
                </c:pt>
                <c:pt idx="507">
                  <c:v>6.3552999999999997</c:v>
                </c:pt>
                <c:pt idx="508">
                  <c:v>6.3548</c:v>
                </c:pt>
                <c:pt idx="509">
                  <c:v>6.3521999999999998</c:v>
                </c:pt>
                <c:pt idx="510">
                  <c:v>6.3555000000000001</c:v>
                </c:pt>
                <c:pt idx="511">
                  <c:v>6.3498000000000001</c:v>
                </c:pt>
                <c:pt idx="512">
                  <c:v>6.3570000000000002</c:v>
                </c:pt>
                <c:pt idx="513">
                  <c:v>6.3554000000000004</c:v>
                </c:pt>
                <c:pt idx="514">
                  <c:v>6.3585000000000003</c:v>
                </c:pt>
                <c:pt idx="515">
                  <c:v>6.3586999999999998</c:v>
                </c:pt>
                <c:pt idx="516">
                  <c:v>6.3482000000000003</c:v>
                </c:pt>
                <c:pt idx="517">
                  <c:v>6.3353000000000002</c:v>
                </c:pt>
                <c:pt idx="518">
                  <c:v>6.3310000000000004</c:v>
                </c:pt>
                <c:pt idx="519">
                  <c:v>6.3349000000000002</c:v>
                </c:pt>
                <c:pt idx="520">
                  <c:v>6.3334000000000001</c:v>
                </c:pt>
                <c:pt idx="521">
                  <c:v>6.3342000000000001</c:v>
                </c:pt>
                <c:pt idx="522">
                  <c:v>6.3319000000000001</c:v>
                </c:pt>
                <c:pt idx="523">
                  <c:v>6.3352000000000004</c:v>
                </c:pt>
                <c:pt idx="524">
                  <c:v>6.3296999999999999</c:v>
                </c:pt>
                <c:pt idx="525">
                  <c:v>6.3358999999999996</c:v>
                </c:pt>
                <c:pt idx="526">
                  <c:v>6.3395999999999999</c:v>
                </c:pt>
                <c:pt idx="527">
                  <c:v>6.3421000000000003</c:v>
                </c:pt>
                <c:pt idx="528">
                  <c:v>6.3352000000000004</c:v>
                </c:pt>
                <c:pt idx="529">
                  <c:v>6.3303000000000003</c:v>
                </c:pt>
                <c:pt idx="530">
                  <c:v>6.3350999999999997</c:v>
                </c:pt>
                <c:pt idx="531">
                  <c:v>6.3247999999999998</c:v>
                </c:pt>
                <c:pt idx="532">
                  <c:v>6.3253000000000004</c:v>
                </c:pt>
                <c:pt idx="533">
                  <c:v>6.3209</c:v>
                </c:pt>
                <c:pt idx="534">
                  <c:v>6.3167</c:v>
                </c:pt>
                <c:pt idx="535">
                  <c:v>6.3151999999999999</c:v>
                </c:pt>
                <c:pt idx="536">
                  <c:v>6.3146000000000004</c:v>
                </c:pt>
                <c:pt idx="537">
                  <c:v>6.3156999999999996</c:v>
                </c:pt>
                <c:pt idx="538">
                  <c:v>6.3009000000000004</c:v>
                </c:pt>
                <c:pt idx="539">
                  <c:v>6.3009000000000004</c:v>
                </c:pt>
                <c:pt idx="540">
                  <c:v>6.3000999999999996</c:v>
                </c:pt>
                <c:pt idx="541">
                  <c:v>6.3114999999999997</c:v>
                </c:pt>
                <c:pt idx="542">
                  <c:v>6.3166000000000002</c:v>
                </c:pt>
                <c:pt idx="543">
                  <c:v>6.3235999999999999</c:v>
                </c:pt>
                <c:pt idx="544">
                  <c:v>6.3170999999999999</c:v>
                </c:pt>
                <c:pt idx="545">
                  <c:v>6.3155000000000001</c:v>
                </c:pt>
                <c:pt idx="546">
                  <c:v>6.3230000000000004</c:v>
                </c:pt>
                <c:pt idx="547">
                  <c:v>6.3201000000000001</c:v>
                </c:pt>
                <c:pt idx="548">
                  <c:v>6.3305999999999996</c:v>
                </c:pt>
                <c:pt idx="549">
                  <c:v>6.3250000000000002</c:v>
                </c:pt>
                <c:pt idx="550">
                  <c:v>6.3205</c:v>
                </c:pt>
                <c:pt idx="551">
                  <c:v>6.3173000000000004</c:v>
                </c:pt>
                <c:pt idx="552">
                  <c:v>6.3137999999999996</c:v>
                </c:pt>
                <c:pt idx="553">
                  <c:v>6.3137999999999996</c:v>
                </c:pt>
                <c:pt idx="554">
                  <c:v>6.3137999999999996</c:v>
                </c:pt>
                <c:pt idx="555">
                  <c:v>6.3056000000000001</c:v>
                </c:pt>
                <c:pt idx="556">
                  <c:v>6.3114999999999997</c:v>
                </c:pt>
                <c:pt idx="557">
                  <c:v>6.3102999999999998</c:v>
                </c:pt>
                <c:pt idx="558">
                  <c:v>6.3075000000000001</c:v>
                </c:pt>
                <c:pt idx="559">
                  <c:v>6.3102</c:v>
                </c:pt>
                <c:pt idx="560">
                  <c:v>6.3108000000000004</c:v>
                </c:pt>
                <c:pt idx="561">
                  <c:v>6.3116000000000003</c:v>
                </c:pt>
                <c:pt idx="562">
                  <c:v>6.3026999999999997</c:v>
                </c:pt>
                <c:pt idx="563">
                  <c:v>6.3009000000000004</c:v>
                </c:pt>
                <c:pt idx="564">
                  <c:v>6.2937000000000003</c:v>
                </c:pt>
                <c:pt idx="565">
                  <c:v>6.2938999999999998</c:v>
                </c:pt>
                <c:pt idx="566">
                  <c:v>6.2946999999999997</c:v>
                </c:pt>
                <c:pt idx="567">
                  <c:v>6.2957999999999998</c:v>
                </c:pt>
                <c:pt idx="568">
                  <c:v>6.2991000000000001</c:v>
                </c:pt>
                <c:pt idx="569">
                  <c:v>6.2950999999999997</c:v>
                </c:pt>
                <c:pt idx="570">
                  <c:v>6.2938000000000001</c:v>
                </c:pt>
                <c:pt idx="571">
                  <c:v>6.2960000000000003</c:v>
                </c:pt>
                <c:pt idx="572">
                  <c:v>6.2988</c:v>
                </c:pt>
                <c:pt idx="573">
                  <c:v>6.3030999999999997</c:v>
                </c:pt>
                <c:pt idx="574">
                  <c:v>6.2965</c:v>
                </c:pt>
                <c:pt idx="575">
                  <c:v>6.2984999999999998</c:v>
                </c:pt>
                <c:pt idx="576">
                  <c:v>6.2961</c:v>
                </c:pt>
                <c:pt idx="577">
                  <c:v>6.2919</c:v>
                </c:pt>
                <c:pt idx="578">
                  <c:v>6.3015999999999996</c:v>
                </c:pt>
                <c:pt idx="579">
                  <c:v>6.298</c:v>
                </c:pt>
                <c:pt idx="580">
                  <c:v>6.3121</c:v>
                </c:pt>
                <c:pt idx="581">
                  <c:v>6.3140999999999998</c:v>
                </c:pt>
                <c:pt idx="582">
                  <c:v>6.3212999999999999</c:v>
                </c:pt>
                <c:pt idx="583">
                  <c:v>6.3235000000000001</c:v>
                </c:pt>
                <c:pt idx="584">
                  <c:v>6.3072999999999997</c:v>
                </c:pt>
                <c:pt idx="585">
                  <c:v>6.3281999999999998</c:v>
                </c:pt>
                <c:pt idx="586">
                  <c:v>6.3258999999999999</c:v>
                </c:pt>
                <c:pt idx="587">
                  <c:v>6.3327999999999998</c:v>
                </c:pt>
                <c:pt idx="588">
                  <c:v>6.3358999999999996</c:v>
                </c:pt>
                <c:pt idx="589">
                  <c:v>6.32</c:v>
                </c:pt>
                <c:pt idx="590">
                  <c:v>6.3082000000000003</c:v>
                </c:pt>
                <c:pt idx="591">
                  <c:v>6.3029000000000002</c:v>
                </c:pt>
                <c:pt idx="592">
                  <c:v>6.3091999999999997</c:v>
                </c:pt>
                <c:pt idx="593">
                  <c:v>6.3003999999999998</c:v>
                </c:pt>
                <c:pt idx="594">
                  <c:v>6.2891000000000004</c:v>
                </c:pt>
                <c:pt idx="595">
                  <c:v>6.2858000000000001</c:v>
                </c:pt>
                <c:pt idx="596">
                  <c:v>6.2839999999999998</c:v>
                </c:pt>
                <c:pt idx="597">
                  <c:v>6.2911999999999999</c:v>
                </c:pt>
                <c:pt idx="598">
                  <c:v>6.2931999999999997</c:v>
                </c:pt>
                <c:pt idx="599">
                  <c:v>6.2942999999999998</c:v>
                </c:pt>
                <c:pt idx="600">
                  <c:v>6.2942999999999998</c:v>
                </c:pt>
                <c:pt idx="601">
                  <c:v>6.2942999999999998</c:v>
                </c:pt>
                <c:pt idx="602">
                  <c:v>6.3034999999999997</c:v>
                </c:pt>
                <c:pt idx="603">
                  <c:v>6.3071999999999999</c:v>
                </c:pt>
                <c:pt idx="604">
                  <c:v>6.3021000000000003</c:v>
                </c:pt>
                <c:pt idx="605">
                  <c:v>6.3048000000000002</c:v>
                </c:pt>
                <c:pt idx="606">
                  <c:v>6.3018000000000001</c:v>
                </c:pt>
                <c:pt idx="607">
                  <c:v>6.2984</c:v>
                </c:pt>
                <c:pt idx="608">
                  <c:v>6.2878999999999996</c:v>
                </c:pt>
                <c:pt idx="609">
                  <c:v>6.2960000000000003</c:v>
                </c:pt>
                <c:pt idx="610">
                  <c:v>6.2896000000000001</c:v>
                </c:pt>
                <c:pt idx="611">
                  <c:v>6.2948000000000004</c:v>
                </c:pt>
                <c:pt idx="612">
                  <c:v>6.3003999999999998</c:v>
                </c:pt>
                <c:pt idx="613">
                  <c:v>6.3041999999999998</c:v>
                </c:pt>
                <c:pt idx="614">
                  <c:v>6.2969999999999997</c:v>
                </c:pt>
                <c:pt idx="615">
                  <c:v>6.3003</c:v>
                </c:pt>
                <c:pt idx="616">
                  <c:v>6.2923</c:v>
                </c:pt>
                <c:pt idx="617">
                  <c:v>6.2828999999999997</c:v>
                </c:pt>
                <c:pt idx="618">
                  <c:v>6.2786999999999997</c:v>
                </c:pt>
                <c:pt idx="619">
                  <c:v>6.2786999999999997</c:v>
                </c:pt>
                <c:pt idx="620">
                  <c:v>6.2670000000000003</c:v>
                </c:pt>
                <c:pt idx="621">
                  <c:v>6.2697000000000003</c:v>
                </c:pt>
                <c:pt idx="622">
                  <c:v>6.2721</c:v>
                </c:pt>
                <c:pt idx="623">
                  <c:v>6.2858000000000001</c:v>
                </c:pt>
                <c:pt idx="624">
                  <c:v>6.2804000000000002</c:v>
                </c:pt>
                <c:pt idx="625">
                  <c:v>6.2865000000000002</c:v>
                </c:pt>
                <c:pt idx="626">
                  <c:v>6.2941000000000003</c:v>
                </c:pt>
                <c:pt idx="627">
                  <c:v>6.2952000000000004</c:v>
                </c:pt>
                <c:pt idx="628">
                  <c:v>6.3040000000000003</c:v>
                </c:pt>
                <c:pt idx="629">
                  <c:v>6.3109999999999999</c:v>
                </c:pt>
                <c:pt idx="630">
                  <c:v>6.3205</c:v>
                </c:pt>
                <c:pt idx="631">
                  <c:v>6.3232999999999997</c:v>
                </c:pt>
                <c:pt idx="632">
                  <c:v>6.3209</c:v>
                </c:pt>
                <c:pt idx="633">
                  <c:v>6.3116000000000003</c:v>
                </c:pt>
                <c:pt idx="634">
                  <c:v>6.3076999999999996</c:v>
                </c:pt>
                <c:pt idx="635">
                  <c:v>6.3208000000000002</c:v>
                </c:pt>
                <c:pt idx="636">
                  <c:v>6.3247</c:v>
                </c:pt>
                <c:pt idx="637">
                  <c:v>6.3259999999999996</c:v>
                </c:pt>
                <c:pt idx="638">
                  <c:v>6.3235999999999999</c:v>
                </c:pt>
                <c:pt idx="639">
                  <c:v>6.3262</c:v>
                </c:pt>
                <c:pt idx="640">
                  <c:v>6.3296999999999999</c:v>
                </c:pt>
                <c:pt idx="641">
                  <c:v>6.3354999999999997</c:v>
                </c:pt>
                <c:pt idx="642">
                  <c:v>6.3308</c:v>
                </c:pt>
                <c:pt idx="643">
                  <c:v>6.3276000000000003</c:v>
                </c:pt>
                <c:pt idx="644">
                  <c:v>6.3224999999999998</c:v>
                </c:pt>
                <c:pt idx="645">
                  <c:v>6.3261000000000003</c:v>
                </c:pt>
                <c:pt idx="646">
                  <c:v>6.3170000000000002</c:v>
                </c:pt>
                <c:pt idx="647">
                  <c:v>6.3188000000000004</c:v>
                </c:pt>
                <c:pt idx="648">
                  <c:v>6.3169000000000004</c:v>
                </c:pt>
                <c:pt idx="649">
                  <c:v>6.3292000000000002</c:v>
                </c:pt>
                <c:pt idx="650">
                  <c:v>6.3270999999999997</c:v>
                </c:pt>
                <c:pt idx="651">
                  <c:v>6.3190999999999997</c:v>
                </c:pt>
                <c:pt idx="652">
                  <c:v>6.3089000000000004</c:v>
                </c:pt>
                <c:pt idx="653">
                  <c:v>6.3005000000000004</c:v>
                </c:pt>
                <c:pt idx="654">
                  <c:v>6.3015999999999996</c:v>
                </c:pt>
                <c:pt idx="655">
                  <c:v>6.3003999999999998</c:v>
                </c:pt>
                <c:pt idx="656">
                  <c:v>6.3040000000000003</c:v>
                </c:pt>
                <c:pt idx="657">
                  <c:v>6.3230000000000004</c:v>
                </c:pt>
                <c:pt idx="658">
                  <c:v>6.3211000000000004</c:v>
                </c:pt>
                <c:pt idx="659">
                  <c:v>6.3173000000000004</c:v>
                </c:pt>
                <c:pt idx="660">
                  <c:v>6.319</c:v>
                </c:pt>
                <c:pt idx="661">
                  <c:v>6.3249000000000004</c:v>
                </c:pt>
                <c:pt idx="662">
                  <c:v>6.3146000000000004</c:v>
                </c:pt>
                <c:pt idx="663">
                  <c:v>6.3178000000000001</c:v>
                </c:pt>
                <c:pt idx="664">
                  <c:v>6.3121</c:v>
                </c:pt>
                <c:pt idx="665">
                  <c:v>6.3193000000000001</c:v>
                </c:pt>
                <c:pt idx="666">
                  <c:v>6.3249000000000004</c:v>
                </c:pt>
                <c:pt idx="667">
                  <c:v>6.3292999999999999</c:v>
                </c:pt>
                <c:pt idx="668">
                  <c:v>6.3194999999999997</c:v>
                </c:pt>
                <c:pt idx="669">
                  <c:v>6.3209</c:v>
                </c:pt>
                <c:pt idx="670">
                  <c:v>6.3215000000000003</c:v>
                </c:pt>
                <c:pt idx="671">
                  <c:v>6.3247</c:v>
                </c:pt>
                <c:pt idx="672">
                  <c:v>6.3208000000000002</c:v>
                </c:pt>
                <c:pt idx="673">
                  <c:v>6.3167</c:v>
                </c:pt>
                <c:pt idx="674">
                  <c:v>6.3140000000000001</c:v>
                </c:pt>
                <c:pt idx="675">
                  <c:v>6.3125999999999998</c:v>
                </c:pt>
                <c:pt idx="676">
                  <c:v>6.3112000000000004</c:v>
                </c:pt>
                <c:pt idx="677">
                  <c:v>6.327</c:v>
                </c:pt>
                <c:pt idx="678">
                  <c:v>6.3338999999999999</c:v>
                </c:pt>
                <c:pt idx="679">
                  <c:v>6.3429000000000002</c:v>
                </c:pt>
                <c:pt idx="680">
                  <c:v>6.3380999999999998</c:v>
                </c:pt>
                <c:pt idx="681">
                  <c:v>6.3324999999999996</c:v>
                </c:pt>
                <c:pt idx="682">
                  <c:v>6.3303000000000003</c:v>
                </c:pt>
                <c:pt idx="683">
                  <c:v>6.3319999999999999</c:v>
                </c:pt>
                <c:pt idx="684">
                  <c:v>6.3304999999999998</c:v>
                </c:pt>
                <c:pt idx="685">
                  <c:v>6.3391999999999999</c:v>
                </c:pt>
                <c:pt idx="686">
                  <c:v>6.3421000000000003</c:v>
                </c:pt>
                <c:pt idx="687">
                  <c:v>6.3353000000000002</c:v>
                </c:pt>
                <c:pt idx="688">
                  <c:v>6.3331999999999997</c:v>
                </c:pt>
                <c:pt idx="689">
                  <c:v>6.3377999999999997</c:v>
                </c:pt>
                <c:pt idx="690">
                  <c:v>6.3387000000000002</c:v>
                </c:pt>
                <c:pt idx="691">
                  <c:v>6.3446999999999996</c:v>
                </c:pt>
                <c:pt idx="692">
                  <c:v>6.3456000000000001</c:v>
                </c:pt>
                <c:pt idx="693">
                  <c:v>6.3442999999999996</c:v>
                </c:pt>
                <c:pt idx="694">
                  <c:v>6.3482000000000003</c:v>
                </c:pt>
                <c:pt idx="695">
                  <c:v>6.3494999999999999</c:v>
                </c:pt>
                <c:pt idx="696">
                  <c:v>6.3449</c:v>
                </c:pt>
                <c:pt idx="697">
                  <c:v>6.3478000000000003</c:v>
                </c:pt>
                <c:pt idx="698">
                  <c:v>6.3418000000000001</c:v>
                </c:pt>
                <c:pt idx="699">
                  <c:v>6.3348000000000004</c:v>
                </c:pt>
                <c:pt idx="700">
                  <c:v>6.3315999999999999</c:v>
                </c:pt>
                <c:pt idx="701">
                  <c:v>6.3304999999999998</c:v>
                </c:pt>
                <c:pt idx="702">
                  <c:v>6.3391999999999999</c:v>
                </c:pt>
                <c:pt idx="703">
                  <c:v>6.3411</c:v>
                </c:pt>
                <c:pt idx="704">
                  <c:v>6.3391000000000002</c:v>
                </c:pt>
                <c:pt idx="705">
                  <c:v>6.3434999999999997</c:v>
                </c:pt>
                <c:pt idx="706">
                  <c:v>6.3449</c:v>
                </c:pt>
                <c:pt idx="707">
                  <c:v>6.3414999999999999</c:v>
                </c:pt>
                <c:pt idx="708">
                  <c:v>6.3402000000000003</c:v>
                </c:pt>
                <c:pt idx="709">
                  <c:v>6.3460000000000001</c:v>
                </c:pt>
                <c:pt idx="710">
                  <c:v>6.3438999999999997</c:v>
                </c:pt>
                <c:pt idx="711">
                  <c:v>6.3411999999999997</c:v>
                </c:pt>
                <c:pt idx="712">
                  <c:v>6.3375000000000004</c:v>
                </c:pt>
                <c:pt idx="713">
                  <c:v>6.3391000000000002</c:v>
                </c:pt>
                <c:pt idx="714">
                  <c:v>6.3354999999999997</c:v>
                </c:pt>
                <c:pt idx="715">
                  <c:v>6.3338000000000001</c:v>
                </c:pt>
                <c:pt idx="716">
                  <c:v>6.3316999999999997</c:v>
                </c:pt>
                <c:pt idx="717">
                  <c:v>6.3295000000000003</c:v>
                </c:pt>
                <c:pt idx="718">
                  <c:v>6.3353000000000002</c:v>
                </c:pt>
                <c:pt idx="719">
                  <c:v>6.3391999999999999</c:v>
                </c:pt>
                <c:pt idx="720">
                  <c:v>6.3380000000000001</c:v>
                </c:pt>
                <c:pt idx="721">
                  <c:v>6.3426</c:v>
                </c:pt>
                <c:pt idx="722">
                  <c:v>6.3411</c:v>
                </c:pt>
                <c:pt idx="723">
                  <c:v>6.343</c:v>
                </c:pt>
                <c:pt idx="724">
                  <c:v>6.3442999999999996</c:v>
                </c:pt>
                <c:pt idx="725">
                  <c:v>6.3459000000000003</c:v>
                </c:pt>
                <c:pt idx="726">
                  <c:v>6.3410000000000002</c:v>
                </c:pt>
                <c:pt idx="727">
                  <c:v>6.3410000000000002</c:v>
                </c:pt>
                <c:pt idx="728">
                  <c:v>6.3426</c:v>
                </c:pt>
                <c:pt idx="729">
                  <c:v>6.3441000000000001</c:v>
                </c:pt>
                <c:pt idx="730">
                  <c:v>6.3449</c:v>
                </c:pt>
                <c:pt idx="731">
                  <c:v>6.3391000000000002</c:v>
                </c:pt>
                <c:pt idx="732">
                  <c:v>6.3263999999999996</c:v>
                </c:pt>
                <c:pt idx="733">
                  <c:v>6.3112000000000004</c:v>
                </c:pt>
                <c:pt idx="734">
                  <c:v>6.3106</c:v>
                </c:pt>
                <c:pt idx="735">
                  <c:v>6.3028000000000004</c:v>
                </c:pt>
                <c:pt idx="736">
                  <c:v>6.3021000000000003</c:v>
                </c:pt>
                <c:pt idx="737">
                  <c:v>6.3052000000000001</c:v>
                </c:pt>
                <c:pt idx="738">
                  <c:v>6.3071000000000002</c:v>
                </c:pt>
                <c:pt idx="739">
                  <c:v>6.3078000000000003</c:v>
                </c:pt>
                <c:pt idx="740">
                  <c:v>6.3080999999999996</c:v>
                </c:pt>
                <c:pt idx="741">
                  <c:v>6.3047000000000004</c:v>
                </c:pt>
                <c:pt idx="742">
                  <c:v>6.3010000000000002</c:v>
                </c:pt>
                <c:pt idx="743">
                  <c:v>6.2991999999999999</c:v>
                </c:pt>
                <c:pt idx="744">
                  <c:v>6.3028000000000004</c:v>
                </c:pt>
                <c:pt idx="745">
                  <c:v>6.3002000000000002</c:v>
                </c:pt>
                <c:pt idx="746">
                  <c:v>6.3017000000000003</c:v>
                </c:pt>
                <c:pt idx="747">
                  <c:v>6.3045</c:v>
                </c:pt>
                <c:pt idx="748">
                  <c:v>6.3082000000000003</c:v>
                </c:pt>
                <c:pt idx="749">
                  <c:v>6.3078000000000003</c:v>
                </c:pt>
                <c:pt idx="750">
                  <c:v>6.3067000000000002</c:v>
                </c:pt>
                <c:pt idx="751">
                  <c:v>6.306</c:v>
                </c:pt>
                <c:pt idx="752">
                  <c:v>6.3011999999999997</c:v>
                </c:pt>
                <c:pt idx="753">
                  <c:v>6.2919999999999998</c:v>
                </c:pt>
                <c:pt idx="754">
                  <c:v>6.2891000000000004</c:v>
                </c:pt>
                <c:pt idx="755">
                  <c:v>6.2881</c:v>
                </c:pt>
                <c:pt idx="756">
                  <c:v>6.2904999999999998</c:v>
                </c:pt>
                <c:pt idx="757">
                  <c:v>6.2945000000000002</c:v>
                </c:pt>
                <c:pt idx="758">
                  <c:v>6.2975000000000003</c:v>
                </c:pt>
                <c:pt idx="759">
                  <c:v>6.2926000000000002</c:v>
                </c:pt>
                <c:pt idx="760">
                  <c:v>6.2907999999999999</c:v>
                </c:pt>
                <c:pt idx="761">
                  <c:v>6.2918000000000003</c:v>
                </c:pt>
                <c:pt idx="762">
                  <c:v>6.2906000000000004</c:v>
                </c:pt>
                <c:pt idx="763">
                  <c:v>6.2884000000000002</c:v>
                </c:pt>
                <c:pt idx="764">
                  <c:v>6.2851999999999997</c:v>
                </c:pt>
                <c:pt idx="765">
                  <c:v>6.2901999999999996</c:v>
                </c:pt>
                <c:pt idx="766">
                  <c:v>6.2910000000000004</c:v>
                </c:pt>
                <c:pt idx="767">
                  <c:v>6.2892000000000001</c:v>
                </c:pt>
                <c:pt idx="768">
                  <c:v>6.2907999999999999</c:v>
                </c:pt>
                <c:pt idx="769">
                  <c:v>6.2885</c:v>
                </c:pt>
                <c:pt idx="770">
                  <c:v>6.2870999999999997</c:v>
                </c:pt>
                <c:pt idx="771">
                  <c:v>6.2911000000000001</c:v>
                </c:pt>
                <c:pt idx="772">
                  <c:v>6.2930000000000001</c:v>
                </c:pt>
                <c:pt idx="773">
                  <c:v>6.2922000000000002</c:v>
                </c:pt>
                <c:pt idx="774">
                  <c:v>6.2906000000000004</c:v>
                </c:pt>
                <c:pt idx="775">
                  <c:v>6.2882999999999996</c:v>
                </c:pt>
                <c:pt idx="776">
                  <c:v>6.2887000000000004</c:v>
                </c:pt>
                <c:pt idx="777">
                  <c:v>6.2923</c:v>
                </c:pt>
                <c:pt idx="778">
                  <c:v>6.2892000000000001</c:v>
                </c:pt>
                <c:pt idx="779">
                  <c:v>6.2880000000000003</c:v>
                </c:pt>
                <c:pt idx="780">
                  <c:v>6.2865000000000002</c:v>
                </c:pt>
                <c:pt idx="781">
                  <c:v>6.2877000000000001</c:v>
                </c:pt>
                <c:pt idx="782">
                  <c:v>6.2881</c:v>
                </c:pt>
                <c:pt idx="783">
                  <c:v>6.2912999999999997</c:v>
                </c:pt>
                <c:pt idx="784">
                  <c:v>6.2930999999999999</c:v>
                </c:pt>
                <c:pt idx="785">
                  <c:v>6.2942999999999998</c:v>
                </c:pt>
                <c:pt idx="786">
                  <c:v>6.2949000000000002</c:v>
                </c:pt>
                <c:pt idx="787">
                  <c:v>6.2896000000000001</c:v>
                </c:pt>
                <c:pt idx="788">
                  <c:v>6.2854999999999999</c:v>
                </c:pt>
                <c:pt idx="789">
                  <c:v>6.2896999999999998</c:v>
                </c:pt>
                <c:pt idx="790">
                  <c:v>6.2896999999999998</c:v>
                </c:pt>
                <c:pt idx="791">
                  <c:v>6.2896999999999998</c:v>
                </c:pt>
                <c:pt idx="792">
                  <c:v>6.2872000000000003</c:v>
                </c:pt>
                <c:pt idx="793">
                  <c:v>6.2804000000000002</c:v>
                </c:pt>
                <c:pt idx="794">
                  <c:v>6.2813999999999997</c:v>
                </c:pt>
                <c:pt idx="795">
                  <c:v>6.2793000000000001</c:v>
                </c:pt>
                <c:pt idx="796">
                  <c:v>6.2712000000000003</c:v>
                </c:pt>
                <c:pt idx="797">
                  <c:v>6.2694999999999999</c:v>
                </c:pt>
                <c:pt idx="798">
                  <c:v>6.2690999999999999</c:v>
                </c:pt>
                <c:pt idx="799">
                  <c:v>6.2744999999999997</c:v>
                </c:pt>
                <c:pt idx="800">
                  <c:v>6.2766999999999999</c:v>
                </c:pt>
                <c:pt idx="801">
                  <c:v>6.2751999999999999</c:v>
                </c:pt>
                <c:pt idx="802">
                  <c:v>6.2789999999999999</c:v>
                </c:pt>
                <c:pt idx="803">
                  <c:v>6.2796000000000003</c:v>
                </c:pt>
                <c:pt idx="804">
                  <c:v>6.2762000000000002</c:v>
                </c:pt>
                <c:pt idx="805">
                  <c:v>6.2782999999999998</c:v>
                </c:pt>
                <c:pt idx="806">
                  <c:v>6.2805</c:v>
                </c:pt>
                <c:pt idx="807">
                  <c:v>6.2817999999999996</c:v>
                </c:pt>
                <c:pt idx="808">
                  <c:v>6.2850999999999999</c:v>
                </c:pt>
                <c:pt idx="809">
                  <c:v>6.2805999999999997</c:v>
                </c:pt>
                <c:pt idx="810">
                  <c:v>6.2794999999999996</c:v>
                </c:pt>
                <c:pt idx="811">
                  <c:v>6.2819000000000003</c:v>
                </c:pt>
                <c:pt idx="812">
                  <c:v>6.2859999999999996</c:v>
                </c:pt>
                <c:pt idx="813">
                  <c:v>6.2850000000000001</c:v>
                </c:pt>
                <c:pt idx="814">
                  <c:v>6.2881</c:v>
                </c:pt>
                <c:pt idx="815">
                  <c:v>6.2897999999999996</c:v>
                </c:pt>
                <c:pt idx="816">
                  <c:v>6.2793000000000001</c:v>
                </c:pt>
                <c:pt idx="817">
                  <c:v>6.2793000000000001</c:v>
                </c:pt>
                <c:pt idx="818">
                  <c:v>6.2793000000000001</c:v>
                </c:pt>
                <c:pt idx="819">
                  <c:v>6.2816000000000001</c:v>
                </c:pt>
                <c:pt idx="820">
                  <c:v>6.2820999999999998</c:v>
                </c:pt>
                <c:pt idx="821">
                  <c:v>6.2804000000000002</c:v>
                </c:pt>
                <c:pt idx="822">
                  <c:v>6.2846000000000002</c:v>
                </c:pt>
                <c:pt idx="823">
                  <c:v>6.2870999999999997</c:v>
                </c:pt>
                <c:pt idx="824">
                  <c:v>6.2892000000000001</c:v>
                </c:pt>
                <c:pt idx="825">
                  <c:v>6.2855999999999996</c:v>
                </c:pt>
                <c:pt idx="826">
                  <c:v>6.2842000000000002</c:v>
                </c:pt>
                <c:pt idx="827">
                  <c:v>6.2778999999999998</c:v>
                </c:pt>
                <c:pt idx="828">
                  <c:v>6.2797999999999998</c:v>
                </c:pt>
                <c:pt idx="829">
                  <c:v>6.2821999999999996</c:v>
                </c:pt>
                <c:pt idx="830">
                  <c:v>6.2797000000000001</c:v>
                </c:pt>
                <c:pt idx="831">
                  <c:v>6.2744999999999997</c:v>
                </c:pt>
                <c:pt idx="832">
                  <c:v>6.2785000000000002</c:v>
                </c:pt>
                <c:pt idx="833">
                  <c:v>6.2718999999999996</c:v>
                </c:pt>
                <c:pt idx="834">
                  <c:v>6.2769000000000004</c:v>
                </c:pt>
                <c:pt idx="835">
                  <c:v>6.2746000000000004</c:v>
                </c:pt>
                <c:pt idx="836">
                  <c:v>6.2725999999999997</c:v>
                </c:pt>
                <c:pt idx="837">
                  <c:v>6.2751999999999999</c:v>
                </c:pt>
                <c:pt idx="838">
                  <c:v>6.2723000000000004</c:v>
                </c:pt>
                <c:pt idx="839">
                  <c:v>6.2740999999999998</c:v>
                </c:pt>
                <c:pt idx="840">
                  <c:v>6.2758000000000003</c:v>
                </c:pt>
                <c:pt idx="841">
                  <c:v>6.2716000000000003</c:v>
                </c:pt>
                <c:pt idx="842">
                  <c:v>6.2731000000000003</c:v>
                </c:pt>
                <c:pt idx="843">
                  <c:v>6.2710999999999997</c:v>
                </c:pt>
                <c:pt idx="844">
                  <c:v>6.2691999999999997</c:v>
                </c:pt>
                <c:pt idx="845">
                  <c:v>6.2714999999999996</c:v>
                </c:pt>
                <c:pt idx="846">
                  <c:v>6.2727000000000004</c:v>
                </c:pt>
                <c:pt idx="847">
                  <c:v>6.2742000000000004</c:v>
                </c:pt>
                <c:pt idx="848">
                  <c:v>6.2689000000000004</c:v>
                </c:pt>
                <c:pt idx="849">
                  <c:v>6.2674000000000003</c:v>
                </c:pt>
                <c:pt idx="850">
                  <c:v>6.2586000000000004</c:v>
                </c:pt>
                <c:pt idx="851">
                  <c:v>6.2609000000000004</c:v>
                </c:pt>
                <c:pt idx="852">
                  <c:v>6.2609000000000004</c:v>
                </c:pt>
                <c:pt idx="853">
                  <c:v>6.2649999999999997</c:v>
                </c:pt>
                <c:pt idx="854">
                  <c:v>6.2638999999999996</c:v>
                </c:pt>
                <c:pt idx="855">
                  <c:v>6.2548000000000004</c:v>
                </c:pt>
                <c:pt idx="856">
                  <c:v>6.2577999999999996</c:v>
                </c:pt>
                <c:pt idx="857">
                  <c:v>6.2506000000000004</c:v>
                </c:pt>
                <c:pt idx="858">
                  <c:v>6.2454000000000001</c:v>
                </c:pt>
                <c:pt idx="859">
                  <c:v>6.2408000000000001</c:v>
                </c:pt>
                <c:pt idx="860">
                  <c:v>6.2342000000000004</c:v>
                </c:pt>
                <c:pt idx="861">
                  <c:v>6.2416</c:v>
                </c:pt>
                <c:pt idx="862">
                  <c:v>6.2394999999999996</c:v>
                </c:pt>
                <c:pt idx="863">
                  <c:v>6.2415000000000003</c:v>
                </c:pt>
                <c:pt idx="864">
                  <c:v>6.2359999999999998</c:v>
                </c:pt>
                <c:pt idx="865">
                  <c:v>6.2384000000000004</c:v>
                </c:pt>
                <c:pt idx="866">
                  <c:v>6.23</c:v>
                </c:pt>
                <c:pt idx="867">
                  <c:v>6.2207999999999997</c:v>
                </c:pt>
                <c:pt idx="868">
                  <c:v>6.2207999999999997</c:v>
                </c:pt>
                <c:pt idx="869">
                  <c:v>6.2207999999999997</c:v>
                </c:pt>
                <c:pt idx="870">
                  <c:v>6.2081999999999997</c:v>
                </c:pt>
                <c:pt idx="871">
                  <c:v>6.2152000000000003</c:v>
                </c:pt>
                <c:pt idx="872">
                  <c:v>6.2114000000000003</c:v>
                </c:pt>
                <c:pt idx="873">
                  <c:v>6.2083000000000004</c:v>
                </c:pt>
                <c:pt idx="874">
                  <c:v>6.1980000000000004</c:v>
                </c:pt>
                <c:pt idx="875">
                  <c:v>6.1924999999999999</c:v>
                </c:pt>
                <c:pt idx="876">
                  <c:v>6.2016</c:v>
                </c:pt>
                <c:pt idx="877">
                  <c:v>6.2072000000000003</c:v>
                </c:pt>
                <c:pt idx="878">
                  <c:v>6.2035</c:v>
                </c:pt>
                <c:pt idx="879">
                  <c:v>6.2069999999999999</c:v>
                </c:pt>
                <c:pt idx="880">
                  <c:v>6.2096</c:v>
                </c:pt>
                <c:pt idx="881">
                  <c:v>6.1997</c:v>
                </c:pt>
                <c:pt idx="882">
                  <c:v>6.1997999999999998</c:v>
                </c:pt>
                <c:pt idx="883">
                  <c:v>6.1910999999999996</c:v>
                </c:pt>
                <c:pt idx="884">
                  <c:v>6.1904000000000003</c:v>
                </c:pt>
                <c:pt idx="885">
                  <c:v>6.1947000000000001</c:v>
                </c:pt>
                <c:pt idx="886">
                  <c:v>6.1867000000000001</c:v>
                </c:pt>
                <c:pt idx="887">
                  <c:v>6.1810999999999998</c:v>
                </c:pt>
                <c:pt idx="888">
                  <c:v>6.1818</c:v>
                </c:pt>
                <c:pt idx="889">
                  <c:v>6.1856</c:v>
                </c:pt>
                <c:pt idx="890">
                  <c:v>6.1820000000000004</c:v>
                </c:pt>
                <c:pt idx="891">
                  <c:v>6.1795999999999998</c:v>
                </c:pt>
                <c:pt idx="892">
                  <c:v>6.1806000000000001</c:v>
                </c:pt>
                <c:pt idx="893">
                  <c:v>6.1734999999999998</c:v>
                </c:pt>
                <c:pt idx="894">
                  <c:v>6.1757</c:v>
                </c:pt>
                <c:pt idx="895">
                  <c:v>6.1737000000000002</c:v>
                </c:pt>
                <c:pt idx="896">
                  <c:v>6.1619999999999999</c:v>
                </c:pt>
                <c:pt idx="897">
                  <c:v>6.1619999999999999</c:v>
                </c:pt>
                <c:pt idx="898">
                  <c:v>6.1619999999999999</c:v>
                </c:pt>
                <c:pt idx="899">
                  <c:v>6.1612</c:v>
                </c:pt>
                <c:pt idx="900">
                  <c:v>6.1607000000000003</c:v>
                </c:pt>
                <c:pt idx="901">
                  <c:v>6.1597999999999997</c:v>
                </c:pt>
                <c:pt idx="902">
                  <c:v>6.1650999999999998</c:v>
                </c:pt>
                <c:pt idx="903">
                  <c:v>6.1677</c:v>
                </c:pt>
                <c:pt idx="904">
                  <c:v>6.1698000000000004</c:v>
                </c:pt>
                <c:pt idx="905">
                  <c:v>6.1765999999999996</c:v>
                </c:pt>
                <c:pt idx="906">
                  <c:v>6.1806999999999999</c:v>
                </c:pt>
                <c:pt idx="907">
                  <c:v>6.1767000000000003</c:v>
                </c:pt>
                <c:pt idx="908">
                  <c:v>6.1779000000000002</c:v>
                </c:pt>
                <c:pt idx="909">
                  <c:v>6.1797000000000004</c:v>
                </c:pt>
                <c:pt idx="910">
                  <c:v>6.1787000000000001</c:v>
                </c:pt>
                <c:pt idx="911">
                  <c:v>6.1805000000000003</c:v>
                </c:pt>
                <c:pt idx="912">
                  <c:v>6.1772999999999998</c:v>
                </c:pt>
                <c:pt idx="913">
                  <c:v>6.1802999999999999</c:v>
                </c:pt>
                <c:pt idx="914">
                  <c:v>6.1755000000000004</c:v>
                </c:pt>
                <c:pt idx="915">
                  <c:v>6.1790000000000003</c:v>
                </c:pt>
                <c:pt idx="916">
                  <c:v>6.1806999999999999</c:v>
                </c:pt>
                <c:pt idx="917">
                  <c:v>6.173</c:v>
                </c:pt>
                <c:pt idx="918">
                  <c:v>6.1651999999999996</c:v>
                </c:pt>
                <c:pt idx="919">
                  <c:v>6.1599000000000004</c:v>
                </c:pt>
                <c:pt idx="920">
                  <c:v>6.1631</c:v>
                </c:pt>
                <c:pt idx="921">
                  <c:v>6.1662999999999997</c:v>
                </c:pt>
                <c:pt idx="922">
                  <c:v>6.1692</c:v>
                </c:pt>
                <c:pt idx="923">
                  <c:v>6.1651999999999996</c:v>
                </c:pt>
                <c:pt idx="924">
                  <c:v>6.1719999999999997</c:v>
                </c:pt>
                <c:pt idx="925">
                  <c:v>6.1750999999999996</c:v>
                </c:pt>
                <c:pt idx="926">
                  <c:v>6.1721000000000004</c:v>
                </c:pt>
                <c:pt idx="927">
                  <c:v>6.1702000000000004</c:v>
                </c:pt>
                <c:pt idx="928">
                  <c:v>6.1695000000000002</c:v>
                </c:pt>
                <c:pt idx="929">
                  <c:v>6.1759000000000004</c:v>
                </c:pt>
                <c:pt idx="930">
                  <c:v>6.1719999999999997</c:v>
                </c:pt>
                <c:pt idx="931">
                  <c:v>6.1704999999999997</c:v>
                </c:pt>
                <c:pt idx="932">
                  <c:v>6.1769999999999996</c:v>
                </c:pt>
                <c:pt idx="933">
                  <c:v>6.1787999999999998</c:v>
                </c:pt>
                <c:pt idx="934">
                  <c:v>6.1778000000000004</c:v>
                </c:pt>
                <c:pt idx="935">
                  <c:v>6.1817000000000002</c:v>
                </c:pt>
                <c:pt idx="936">
                  <c:v>6.1767000000000003</c:v>
                </c:pt>
                <c:pt idx="937">
                  <c:v>6.1753</c:v>
                </c:pt>
                <c:pt idx="938">
                  <c:v>6.1726000000000001</c:v>
                </c:pt>
                <c:pt idx="939">
                  <c:v>6.1703000000000001</c:v>
                </c:pt>
                <c:pt idx="940">
                  <c:v>6.1668000000000003</c:v>
                </c:pt>
                <c:pt idx="941">
                  <c:v>6.1665000000000001</c:v>
                </c:pt>
                <c:pt idx="942">
                  <c:v>6.1704999999999997</c:v>
                </c:pt>
                <c:pt idx="943">
                  <c:v>6.1719999999999997</c:v>
                </c:pt>
                <c:pt idx="944">
                  <c:v>6.1696</c:v>
                </c:pt>
                <c:pt idx="945">
                  <c:v>6.1665999999999999</c:v>
                </c:pt>
                <c:pt idx="946">
                  <c:v>6.1689999999999996</c:v>
                </c:pt>
                <c:pt idx="947">
                  <c:v>6.1696999999999997</c:v>
                </c:pt>
                <c:pt idx="948">
                  <c:v>6.1675000000000004</c:v>
                </c:pt>
                <c:pt idx="949">
                  <c:v>6.1698000000000004</c:v>
                </c:pt>
                <c:pt idx="950">
                  <c:v>6.1710000000000003</c:v>
                </c:pt>
                <c:pt idx="951">
                  <c:v>6.1680000000000001</c:v>
                </c:pt>
                <c:pt idx="952">
                  <c:v>6.1688000000000001</c:v>
                </c:pt>
                <c:pt idx="953">
                  <c:v>6.1666999999999996</c:v>
                </c:pt>
                <c:pt idx="954">
                  <c:v>6.1689999999999996</c:v>
                </c:pt>
                <c:pt idx="955">
                  <c:v>6.1708999999999996</c:v>
                </c:pt>
                <c:pt idx="956">
                  <c:v>6.1702000000000004</c:v>
                </c:pt>
                <c:pt idx="957">
                  <c:v>6.1718000000000002</c:v>
                </c:pt>
                <c:pt idx="958">
                  <c:v>6.1729000000000003</c:v>
                </c:pt>
                <c:pt idx="959">
                  <c:v>6.1696</c:v>
                </c:pt>
                <c:pt idx="960">
                  <c:v>6.1727999999999996</c:v>
                </c:pt>
                <c:pt idx="961">
                  <c:v>6.1642000000000001</c:v>
                </c:pt>
                <c:pt idx="962">
                  <c:v>6.1612</c:v>
                </c:pt>
                <c:pt idx="963">
                  <c:v>6.1600999999999999</c:v>
                </c:pt>
                <c:pt idx="964">
                  <c:v>6.1574999999999998</c:v>
                </c:pt>
                <c:pt idx="965">
                  <c:v>6.1577999999999999</c:v>
                </c:pt>
                <c:pt idx="966">
                  <c:v>6.1554000000000002</c:v>
                </c:pt>
                <c:pt idx="967">
                  <c:v>6.1570999999999998</c:v>
                </c:pt>
                <c:pt idx="968">
                  <c:v>6.1557000000000004</c:v>
                </c:pt>
                <c:pt idx="969">
                  <c:v>6.1557000000000004</c:v>
                </c:pt>
                <c:pt idx="970">
                  <c:v>6.1475</c:v>
                </c:pt>
                <c:pt idx="971">
                  <c:v>6.1485000000000003</c:v>
                </c:pt>
                <c:pt idx="972">
                  <c:v>6.1497000000000002</c:v>
                </c:pt>
                <c:pt idx="973">
                  <c:v>6.1477000000000004</c:v>
                </c:pt>
                <c:pt idx="974">
                  <c:v>6.1494999999999997</c:v>
                </c:pt>
                <c:pt idx="975">
                  <c:v>6.1494999999999997</c:v>
                </c:pt>
                <c:pt idx="976">
                  <c:v>6.1479999999999997</c:v>
                </c:pt>
                <c:pt idx="977">
                  <c:v>6.1414999999999997</c:v>
                </c:pt>
                <c:pt idx="978">
                  <c:v>6.1429999999999998</c:v>
                </c:pt>
                <c:pt idx="979">
                  <c:v>6.1452</c:v>
                </c:pt>
                <c:pt idx="980">
                  <c:v>6.1458000000000004</c:v>
                </c:pt>
                <c:pt idx="981">
                  <c:v>6.1458000000000004</c:v>
                </c:pt>
                <c:pt idx="982">
                  <c:v>6.1406000000000001</c:v>
                </c:pt>
                <c:pt idx="983">
                  <c:v>6.1412000000000004</c:v>
                </c:pt>
                <c:pt idx="984">
                  <c:v>6.1407999999999996</c:v>
                </c:pt>
                <c:pt idx="985">
                  <c:v>6.1430999999999996</c:v>
                </c:pt>
                <c:pt idx="986">
                  <c:v>6.1372</c:v>
                </c:pt>
                <c:pt idx="987">
                  <c:v>6.1352000000000002</c:v>
                </c:pt>
                <c:pt idx="988">
                  <c:v>6.1395</c:v>
                </c:pt>
                <c:pt idx="989">
                  <c:v>6.133</c:v>
                </c:pt>
                <c:pt idx="990">
                  <c:v>6.1334999999999997</c:v>
                </c:pt>
                <c:pt idx="991">
                  <c:v>6.1333000000000002</c:v>
                </c:pt>
                <c:pt idx="992">
                  <c:v>6.1336000000000004</c:v>
                </c:pt>
                <c:pt idx="993">
                  <c:v>6.1372999999999998</c:v>
                </c:pt>
                <c:pt idx="994">
                  <c:v>6.1412000000000004</c:v>
                </c:pt>
                <c:pt idx="995">
                  <c:v>6.1425000000000001</c:v>
                </c:pt>
                <c:pt idx="996">
                  <c:v>6.1452</c:v>
                </c:pt>
                <c:pt idx="997">
                  <c:v>6.1482000000000001</c:v>
                </c:pt>
                <c:pt idx="998">
                  <c:v>6.1447000000000003</c:v>
                </c:pt>
                <c:pt idx="999">
                  <c:v>6.1475</c:v>
                </c:pt>
                <c:pt idx="1000">
                  <c:v>6.1449999999999996</c:v>
                </c:pt>
                <c:pt idx="1001">
                  <c:v>6.1355000000000004</c:v>
                </c:pt>
                <c:pt idx="1002">
                  <c:v>6.1390000000000002</c:v>
                </c:pt>
                <c:pt idx="1003">
                  <c:v>6.1360000000000001</c:v>
                </c:pt>
                <c:pt idx="1004">
                  <c:v>6.1341999999999999</c:v>
                </c:pt>
                <c:pt idx="1005">
                  <c:v>6.1315</c:v>
                </c:pt>
                <c:pt idx="1006">
                  <c:v>6.1351000000000004</c:v>
                </c:pt>
                <c:pt idx="1007">
                  <c:v>6.1332000000000004</c:v>
                </c:pt>
                <c:pt idx="1008">
                  <c:v>6.1317000000000004</c:v>
                </c:pt>
                <c:pt idx="1009">
                  <c:v>6.1304999999999996</c:v>
                </c:pt>
                <c:pt idx="1010">
                  <c:v>6.1365999999999996</c:v>
                </c:pt>
                <c:pt idx="1011">
                  <c:v>6.1379999999999999</c:v>
                </c:pt>
                <c:pt idx="1012">
                  <c:v>6.1341999999999999</c:v>
                </c:pt>
                <c:pt idx="1013">
                  <c:v>6.1356999999999999</c:v>
                </c:pt>
                <c:pt idx="1014">
                  <c:v>6.133</c:v>
                </c:pt>
                <c:pt idx="1015">
                  <c:v>6.1342999999999996</c:v>
                </c:pt>
                <c:pt idx="1016">
                  <c:v>6.1325000000000003</c:v>
                </c:pt>
                <c:pt idx="1017">
                  <c:v>6.1329000000000002</c:v>
                </c:pt>
                <c:pt idx="1018">
                  <c:v>6.1352000000000002</c:v>
                </c:pt>
                <c:pt idx="1019">
                  <c:v>6.13</c:v>
                </c:pt>
                <c:pt idx="1020">
                  <c:v>6.1310000000000002</c:v>
                </c:pt>
                <c:pt idx="1021">
                  <c:v>6.1231999999999998</c:v>
                </c:pt>
                <c:pt idx="1022">
                  <c:v>6.1130000000000004</c:v>
                </c:pt>
                <c:pt idx="1023">
                  <c:v>6.1113999999999997</c:v>
                </c:pt>
                <c:pt idx="1024">
                  <c:v>6.11</c:v>
                </c:pt>
                <c:pt idx="1025">
                  <c:v>6.1115000000000004</c:v>
                </c:pt>
                <c:pt idx="1026">
                  <c:v>6.1147999999999998</c:v>
                </c:pt>
                <c:pt idx="1027">
                  <c:v>6.1124000000000001</c:v>
                </c:pt>
                <c:pt idx="1028">
                  <c:v>6.1108000000000002</c:v>
                </c:pt>
                <c:pt idx="1029">
                  <c:v>6.1105</c:v>
                </c:pt>
                <c:pt idx="1030">
                  <c:v>6.1182999999999996</c:v>
                </c:pt>
                <c:pt idx="1031">
                  <c:v>6.1196000000000002</c:v>
                </c:pt>
                <c:pt idx="1032">
                  <c:v>6.1161000000000003</c:v>
                </c:pt>
                <c:pt idx="1033">
                  <c:v>6.1144999999999996</c:v>
                </c:pt>
                <c:pt idx="1034">
                  <c:v>6.1159999999999997</c:v>
                </c:pt>
                <c:pt idx="1035">
                  <c:v>6.1155999999999997</c:v>
                </c:pt>
                <c:pt idx="1036">
                  <c:v>6.1050000000000004</c:v>
                </c:pt>
                <c:pt idx="1037">
                  <c:v>6.1024000000000003</c:v>
                </c:pt>
                <c:pt idx="1038">
                  <c:v>6.0968999999999998</c:v>
                </c:pt>
                <c:pt idx="1039">
                  <c:v>6.0990000000000002</c:v>
                </c:pt>
                <c:pt idx="1040">
                  <c:v>6.1039000000000003</c:v>
                </c:pt>
                <c:pt idx="1041">
                  <c:v>6.1059000000000001</c:v>
                </c:pt>
                <c:pt idx="1042">
                  <c:v>6.1041999999999996</c:v>
                </c:pt>
                <c:pt idx="1043">
                  <c:v>6.1078999999999999</c:v>
                </c:pt>
                <c:pt idx="1044">
                  <c:v>6.1109</c:v>
                </c:pt>
                <c:pt idx="1045">
                  <c:v>6.1007999999999996</c:v>
                </c:pt>
                <c:pt idx="1046">
                  <c:v>6.0949999999999998</c:v>
                </c:pt>
                <c:pt idx="1047">
                  <c:v>6.093</c:v>
                </c:pt>
                <c:pt idx="1048">
                  <c:v>6.1005000000000003</c:v>
                </c:pt>
                <c:pt idx="1049">
                  <c:v>6.1064999999999996</c:v>
                </c:pt>
                <c:pt idx="1050">
                  <c:v>6.1040999999999999</c:v>
                </c:pt>
                <c:pt idx="1051">
                  <c:v>6.1082999999999998</c:v>
                </c:pt>
                <c:pt idx="1052">
                  <c:v>6.1066000000000003</c:v>
                </c:pt>
                <c:pt idx="1053">
                  <c:v>6.1086999999999998</c:v>
                </c:pt>
                <c:pt idx="1054">
                  <c:v>6.1106999999999996</c:v>
                </c:pt>
                <c:pt idx="1055">
                  <c:v>6.1035000000000004</c:v>
                </c:pt>
                <c:pt idx="1056">
                  <c:v>6.1035000000000004</c:v>
                </c:pt>
                <c:pt idx="1057">
                  <c:v>6.1021999999999998</c:v>
                </c:pt>
                <c:pt idx="1058">
                  <c:v>6.1052999999999997</c:v>
                </c:pt>
                <c:pt idx="1059">
                  <c:v>6.1073000000000004</c:v>
                </c:pt>
                <c:pt idx="1060">
                  <c:v>6.1050000000000004</c:v>
                </c:pt>
                <c:pt idx="1061">
                  <c:v>6.1089000000000002</c:v>
                </c:pt>
                <c:pt idx="1062">
                  <c:v>6.1089000000000002</c:v>
                </c:pt>
                <c:pt idx="1063">
                  <c:v>6.1082999999999998</c:v>
                </c:pt>
                <c:pt idx="1064">
                  <c:v>6.1069000000000004</c:v>
                </c:pt>
                <c:pt idx="1065">
                  <c:v>6.1078000000000001</c:v>
                </c:pt>
                <c:pt idx="1066">
                  <c:v>6.11</c:v>
                </c:pt>
                <c:pt idx="1067">
                  <c:v>6.1070000000000002</c:v>
                </c:pt>
                <c:pt idx="1068">
                  <c:v>6.1052999999999997</c:v>
                </c:pt>
                <c:pt idx="1069">
                  <c:v>6.1073000000000004</c:v>
                </c:pt>
                <c:pt idx="1070">
                  <c:v>6.1102999999999996</c:v>
                </c:pt>
                <c:pt idx="1071">
                  <c:v>6.1146000000000003</c:v>
                </c:pt>
                <c:pt idx="1072">
                  <c:v>6.1176000000000004</c:v>
                </c:pt>
                <c:pt idx="1073">
                  <c:v>6.1189</c:v>
                </c:pt>
                <c:pt idx="1074">
                  <c:v>6.1184000000000003</c:v>
                </c:pt>
                <c:pt idx="1075">
                  <c:v>6.1192000000000002</c:v>
                </c:pt>
                <c:pt idx="1076">
                  <c:v>6.1223999999999998</c:v>
                </c:pt>
                <c:pt idx="1077">
                  <c:v>6.1214000000000004</c:v>
                </c:pt>
                <c:pt idx="1078">
                  <c:v>6.1189999999999998</c:v>
                </c:pt>
                <c:pt idx="1079">
                  <c:v>6.1235999999999997</c:v>
                </c:pt>
                <c:pt idx="1080">
                  <c:v>6.1257000000000001</c:v>
                </c:pt>
                <c:pt idx="1081">
                  <c:v>6.1249000000000002</c:v>
                </c:pt>
                <c:pt idx="1082">
                  <c:v>6.1200999999999999</c:v>
                </c:pt>
                <c:pt idx="1083">
                  <c:v>6.1311999999999998</c:v>
                </c:pt>
                <c:pt idx="1084">
                  <c:v>6.1326999999999998</c:v>
                </c:pt>
                <c:pt idx="1085">
                  <c:v>6.1342999999999996</c:v>
                </c:pt>
                <c:pt idx="1086">
                  <c:v>6.1319999999999997</c:v>
                </c:pt>
                <c:pt idx="1087">
                  <c:v>6.1345999999999998</c:v>
                </c:pt>
                <c:pt idx="1088">
                  <c:v>6.1321000000000003</c:v>
                </c:pt>
                <c:pt idx="1089">
                  <c:v>6.1341000000000001</c:v>
                </c:pt>
                <c:pt idx="1090">
                  <c:v>6.1351000000000004</c:v>
                </c:pt>
                <c:pt idx="1091">
                  <c:v>6.1459999999999999</c:v>
                </c:pt>
                <c:pt idx="1092">
                  <c:v>6.1475</c:v>
                </c:pt>
                <c:pt idx="1093">
                  <c:v>6.1452</c:v>
                </c:pt>
                <c:pt idx="1094">
                  <c:v>6.1425999999999998</c:v>
                </c:pt>
                <c:pt idx="1095">
                  <c:v>6.1440000000000001</c:v>
                </c:pt>
                <c:pt idx="1096">
                  <c:v>6.1464999999999996</c:v>
                </c:pt>
                <c:pt idx="1097">
                  <c:v>6.149</c:v>
                </c:pt>
                <c:pt idx="1098">
                  <c:v>6.1520999999999999</c:v>
                </c:pt>
                <c:pt idx="1099">
                  <c:v>6.1502999999999997</c:v>
                </c:pt>
                <c:pt idx="1100">
                  <c:v>6.1493000000000002</c:v>
                </c:pt>
                <c:pt idx="1101">
                  <c:v>6.1520000000000001</c:v>
                </c:pt>
                <c:pt idx="1102">
                  <c:v>6.1557000000000004</c:v>
                </c:pt>
                <c:pt idx="1103">
                  <c:v>6.1527000000000003</c:v>
                </c:pt>
                <c:pt idx="1104">
                  <c:v>6.149</c:v>
                </c:pt>
                <c:pt idx="1105">
                  <c:v>6.1509999999999998</c:v>
                </c:pt>
                <c:pt idx="1106">
                  <c:v>6.1494999999999997</c:v>
                </c:pt>
                <c:pt idx="1107">
                  <c:v>6.1531000000000002</c:v>
                </c:pt>
                <c:pt idx="1108">
                  <c:v>6.1570999999999998</c:v>
                </c:pt>
                <c:pt idx="1109">
                  <c:v>6.1589</c:v>
                </c:pt>
                <c:pt idx="1110">
                  <c:v>6.1574999999999998</c:v>
                </c:pt>
                <c:pt idx="1111">
                  <c:v>6.1585999999999999</c:v>
                </c:pt>
                <c:pt idx="1112">
                  <c:v>6.1590999999999996</c:v>
                </c:pt>
                <c:pt idx="1113">
                  <c:v>6.1609999999999996</c:v>
                </c:pt>
                <c:pt idx="1114">
                  <c:v>6.1599000000000004</c:v>
                </c:pt>
                <c:pt idx="1115">
                  <c:v>6.1589</c:v>
                </c:pt>
                <c:pt idx="1116">
                  <c:v>6.1576000000000004</c:v>
                </c:pt>
                <c:pt idx="1117">
                  <c:v>6.1565000000000003</c:v>
                </c:pt>
                <c:pt idx="1118">
                  <c:v>6.1555999999999997</c:v>
                </c:pt>
                <c:pt idx="1119">
                  <c:v>6.1580000000000004</c:v>
                </c:pt>
                <c:pt idx="1120">
                  <c:v>6.1580000000000004</c:v>
                </c:pt>
                <c:pt idx="1121">
                  <c:v>6.1559999999999997</c:v>
                </c:pt>
                <c:pt idx="1122">
                  <c:v>6.1565000000000003</c:v>
                </c:pt>
                <c:pt idx="1123">
                  <c:v>6.1542000000000003</c:v>
                </c:pt>
                <c:pt idx="1124">
                  <c:v>6.1557000000000004</c:v>
                </c:pt>
                <c:pt idx="1125">
                  <c:v>6.1581000000000001</c:v>
                </c:pt>
                <c:pt idx="1126">
                  <c:v>6.1624999999999996</c:v>
                </c:pt>
                <c:pt idx="1127">
                  <c:v>6.1635999999999997</c:v>
                </c:pt>
                <c:pt idx="1128">
                  <c:v>6.1653000000000002</c:v>
                </c:pt>
                <c:pt idx="1129">
                  <c:v>6.1639999999999997</c:v>
                </c:pt>
                <c:pt idx="1130">
                  <c:v>6.1627999999999998</c:v>
                </c:pt>
                <c:pt idx="1131">
                  <c:v>6.1635999999999997</c:v>
                </c:pt>
                <c:pt idx="1132">
                  <c:v>6.1626000000000003</c:v>
                </c:pt>
                <c:pt idx="1133">
                  <c:v>6.1645000000000003</c:v>
                </c:pt>
                <c:pt idx="1134">
                  <c:v>6.1657999999999999</c:v>
                </c:pt>
                <c:pt idx="1135">
                  <c:v>6.1680999999999999</c:v>
                </c:pt>
                <c:pt idx="1136">
                  <c:v>6.1699000000000002</c:v>
                </c:pt>
                <c:pt idx="1137">
                  <c:v>6.1687000000000003</c:v>
                </c:pt>
                <c:pt idx="1138">
                  <c:v>6.1694000000000004</c:v>
                </c:pt>
                <c:pt idx="1139">
                  <c:v>6.1704999999999997</c:v>
                </c:pt>
                <c:pt idx="1140">
                  <c:v>6.1695000000000002</c:v>
                </c:pt>
                <c:pt idx="1141">
                  <c:v>6.1710000000000003</c:v>
                </c:pt>
                <c:pt idx="1142">
                  <c:v>6.1692999999999998</c:v>
                </c:pt>
                <c:pt idx="1143">
                  <c:v>6.1707999999999998</c:v>
                </c:pt>
                <c:pt idx="1144">
                  <c:v>6.1623000000000001</c:v>
                </c:pt>
                <c:pt idx="1145">
                  <c:v>6.1485000000000003</c:v>
                </c:pt>
                <c:pt idx="1146">
                  <c:v>6.1451000000000002</c:v>
                </c:pt>
                <c:pt idx="1147">
                  <c:v>6.1505999999999998</c:v>
                </c:pt>
                <c:pt idx="1148">
                  <c:v>6.1516000000000002</c:v>
                </c:pt>
                <c:pt idx="1149">
                  <c:v>6.1502999999999997</c:v>
                </c:pt>
                <c:pt idx="1150">
                  <c:v>6.1536999999999997</c:v>
                </c:pt>
                <c:pt idx="1151">
                  <c:v>6.1528999999999998</c:v>
                </c:pt>
                <c:pt idx="1152">
                  <c:v>6.1558999999999999</c:v>
                </c:pt>
                <c:pt idx="1153">
                  <c:v>6.1531000000000002</c:v>
                </c:pt>
                <c:pt idx="1154">
                  <c:v>6.1524000000000001</c:v>
                </c:pt>
                <c:pt idx="1155">
                  <c:v>6.1557000000000004</c:v>
                </c:pt>
                <c:pt idx="1156">
                  <c:v>6.1544999999999996</c:v>
                </c:pt>
                <c:pt idx="1157">
                  <c:v>6.1555</c:v>
                </c:pt>
                <c:pt idx="1158">
                  <c:v>6.1538000000000004</c:v>
                </c:pt>
                <c:pt idx="1159">
                  <c:v>6.1543000000000001</c:v>
                </c:pt>
                <c:pt idx="1160">
                  <c:v>6.1528</c:v>
                </c:pt>
                <c:pt idx="1161">
                  <c:v>6.1523000000000003</c:v>
                </c:pt>
                <c:pt idx="1162">
                  <c:v>6.1548999999999996</c:v>
                </c:pt>
                <c:pt idx="1163">
                  <c:v>6.1581000000000001</c:v>
                </c:pt>
                <c:pt idx="1164">
                  <c:v>6.1642000000000001</c:v>
                </c:pt>
                <c:pt idx="1165">
                  <c:v>6.1657999999999999</c:v>
                </c:pt>
                <c:pt idx="1166">
                  <c:v>6.1626000000000003</c:v>
                </c:pt>
                <c:pt idx="1167">
                  <c:v>6.1565000000000003</c:v>
                </c:pt>
                <c:pt idx="1168">
                  <c:v>6.1443000000000003</c:v>
                </c:pt>
                <c:pt idx="1169">
                  <c:v>6.1468999999999996</c:v>
                </c:pt>
                <c:pt idx="1170">
                  <c:v>6.1485000000000003</c:v>
                </c:pt>
                <c:pt idx="1171">
                  <c:v>6.149</c:v>
                </c:pt>
                <c:pt idx="1172">
                  <c:v>6.1535000000000002</c:v>
                </c:pt>
                <c:pt idx="1173">
                  <c:v>6.1563999999999997</c:v>
                </c:pt>
                <c:pt idx="1174">
                  <c:v>6.1567999999999996</c:v>
                </c:pt>
                <c:pt idx="1175">
                  <c:v>6.1547000000000001</c:v>
                </c:pt>
                <c:pt idx="1176">
                  <c:v>6.1543999999999999</c:v>
                </c:pt>
                <c:pt idx="1177">
                  <c:v>6.1571999999999996</c:v>
                </c:pt>
                <c:pt idx="1178">
                  <c:v>6.1578999999999997</c:v>
                </c:pt>
                <c:pt idx="1179">
                  <c:v>6.1597</c:v>
                </c:pt>
                <c:pt idx="1180">
                  <c:v>6.1622000000000003</c:v>
                </c:pt>
                <c:pt idx="1181">
                  <c:v>6.1615000000000002</c:v>
                </c:pt>
                <c:pt idx="1182">
                  <c:v>6.1645000000000003</c:v>
                </c:pt>
                <c:pt idx="1183">
                  <c:v>6.1675000000000004</c:v>
                </c:pt>
                <c:pt idx="1184">
                  <c:v>6.1680999999999999</c:v>
                </c:pt>
                <c:pt idx="1185">
                  <c:v>6.1661000000000001</c:v>
                </c:pt>
                <c:pt idx="1186">
                  <c:v>6.1654999999999998</c:v>
                </c:pt>
                <c:pt idx="1187">
                  <c:v>6.1680999999999999</c:v>
                </c:pt>
                <c:pt idx="1188">
                  <c:v>6.1669999999999998</c:v>
                </c:pt>
                <c:pt idx="1189">
                  <c:v>6.1562000000000001</c:v>
                </c:pt>
                <c:pt idx="1190">
                  <c:v>6.1521999999999997</c:v>
                </c:pt>
                <c:pt idx="1191">
                  <c:v>6.1516999999999999</c:v>
                </c:pt>
                <c:pt idx="1192">
                  <c:v>6.1532999999999998</c:v>
                </c:pt>
                <c:pt idx="1193">
                  <c:v>6.1544999999999996</c:v>
                </c:pt>
                <c:pt idx="1194">
                  <c:v>6.1538000000000004</c:v>
                </c:pt>
                <c:pt idx="1195">
                  <c:v>6.1528</c:v>
                </c:pt>
                <c:pt idx="1196">
                  <c:v>6.1547999999999998</c:v>
                </c:pt>
                <c:pt idx="1197">
                  <c:v>6.1580000000000004</c:v>
                </c:pt>
                <c:pt idx="1198">
                  <c:v>6.1631999999999998</c:v>
                </c:pt>
                <c:pt idx="1199">
                  <c:v>6.1616999999999997</c:v>
                </c:pt>
                <c:pt idx="1200">
                  <c:v>6.1653000000000002</c:v>
                </c:pt>
                <c:pt idx="1201">
                  <c:v>6.1662999999999997</c:v>
                </c:pt>
                <c:pt idx="1202">
                  <c:v>6.1657999999999999</c:v>
                </c:pt>
                <c:pt idx="1203">
                  <c:v>6.1638000000000002</c:v>
                </c:pt>
                <c:pt idx="1204">
                  <c:v>6.1646999999999998</c:v>
                </c:pt>
                <c:pt idx="1205">
                  <c:v>6.1680000000000001</c:v>
                </c:pt>
                <c:pt idx="1206">
                  <c:v>6.1684000000000001</c:v>
                </c:pt>
                <c:pt idx="1207">
                  <c:v>6.1696999999999997</c:v>
                </c:pt>
                <c:pt idx="1208">
                  <c:v>6.1665999999999999</c:v>
                </c:pt>
                <c:pt idx="1209">
                  <c:v>6.1707000000000001</c:v>
                </c:pt>
                <c:pt idx="1210">
                  <c:v>6.1520000000000001</c:v>
                </c:pt>
                <c:pt idx="1211">
                  <c:v>6.1425000000000001</c:v>
                </c:pt>
                <c:pt idx="1212">
                  <c:v>6.1452999999999998</c:v>
                </c:pt>
                <c:pt idx="1213">
                  <c:v>6.1467999999999998</c:v>
                </c:pt>
                <c:pt idx="1214">
                  <c:v>6.1452</c:v>
                </c:pt>
                <c:pt idx="1215">
                  <c:v>6.1462000000000003</c:v>
                </c:pt>
                <c:pt idx="1216">
                  <c:v>6.1449999999999996</c:v>
                </c:pt>
                <c:pt idx="1217">
                  <c:v>6.149</c:v>
                </c:pt>
                <c:pt idx="1218">
                  <c:v>6.1455000000000002</c:v>
                </c:pt>
                <c:pt idx="1219">
                  <c:v>6.1485000000000003</c:v>
                </c:pt>
                <c:pt idx="1220">
                  <c:v>6.1470000000000002</c:v>
                </c:pt>
                <c:pt idx="1221">
                  <c:v>6.1462000000000003</c:v>
                </c:pt>
                <c:pt idx="1222">
                  <c:v>6.1497000000000002</c:v>
                </c:pt>
                <c:pt idx="1223">
                  <c:v>6.1508000000000003</c:v>
                </c:pt>
                <c:pt idx="1224">
                  <c:v>6.1508000000000003</c:v>
                </c:pt>
                <c:pt idx="1225">
                  <c:v>6.1539000000000001</c:v>
                </c:pt>
                <c:pt idx="1226">
                  <c:v>6.1524999999999999</c:v>
                </c:pt>
                <c:pt idx="1227">
                  <c:v>6.1493000000000002</c:v>
                </c:pt>
                <c:pt idx="1228">
                  <c:v>6.1460999999999997</c:v>
                </c:pt>
                <c:pt idx="1229">
                  <c:v>6.1470000000000002</c:v>
                </c:pt>
                <c:pt idx="1230">
                  <c:v>6.1470000000000002</c:v>
                </c:pt>
                <c:pt idx="1231">
                  <c:v>6.1445999999999996</c:v>
                </c:pt>
                <c:pt idx="1232">
                  <c:v>6.1407999999999996</c:v>
                </c:pt>
                <c:pt idx="1233">
                  <c:v>6.1455000000000002</c:v>
                </c:pt>
                <c:pt idx="1234">
                  <c:v>6.1395</c:v>
                </c:pt>
                <c:pt idx="1235">
                  <c:v>6.1406999999999998</c:v>
                </c:pt>
                <c:pt idx="1236">
                  <c:v>6.1435000000000004</c:v>
                </c:pt>
                <c:pt idx="1237">
                  <c:v>6.141</c:v>
                </c:pt>
                <c:pt idx="1238">
                  <c:v>6.1436999999999999</c:v>
                </c:pt>
                <c:pt idx="1239">
                  <c:v>6.1459000000000001</c:v>
                </c:pt>
                <c:pt idx="1240">
                  <c:v>6.1467000000000001</c:v>
                </c:pt>
                <c:pt idx="1241">
                  <c:v>6.1445999999999996</c:v>
                </c:pt>
                <c:pt idx="1242">
                  <c:v>6.1421000000000001</c:v>
                </c:pt>
                <c:pt idx="1243">
                  <c:v>6.1405000000000003</c:v>
                </c:pt>
                <c:pt idx="1244">
                  <c:v>6.1456999999999997</c:v>
                </c:pt>
                <c:pt idx="1245">
                  <c:v>6.1460999999999997</c:v>
                </c:pt>
                <c:pt idx="1246">
                  <c:v>6.1524999999999999</c:v>
                </c:pt>
                <c:pt idx="1247">
                  <c:v>6.1543000000000001</c:v>
                </c:pt>
                <c:pt idx="1248">
                  <c:v>6.1502999999999997</c:v>
                </c:pt>
                <c:pt idx="1249">
                  <c:v>6.1565000000000003</c:v>
                </c:pt>
                <c:pt idx="1250">
                  <c:v>6.1601999999999997</c:v>
                </c:pt>
                <c:pt idx="1251">
                  <c:v>6.1376999999999997</c:v>
                </c:pt>
                <c:pt idx="1252">
                  <c:v>6.1413000000000002</c:v>
                </c:pt>
                <c:pt idx="1253">
                  <c:v>6.1428000000000003</c:v>
                </c:pt>
                <c:pt idx="1254">
                  <c:v>6.1417999999999999</c:v>
                </c:pt>
                <c:pt idx="1255">
                  <c:v>6.1398999999999999</c:v>
                </c:pt>
                <c:pt idx="1256">
                  <c:v>6.1409000000000002</c:v>
                </c:pt>
                <c:pt idx="1257">
                  <c:v>6.1429999999999998</c:v>
                </c:pt>
                <c:pt idx="1258">
                  <c:v>6.1397000000000004</c:v>
                </c:pt>
                <c:pt idx="1259">
                  <c:v>6.1417000000000002</c:v>
                </c:pt>
                <c:pt idx="1260">
                  <c:v>6.1387</c:v>
                </c:pt>
                <c:pt idx="1261">
                  <c:v>6.1420000000000003</c:v>
                </c:pt>
                <c:pt idx="1262">
                  <c:v>6.1390000000000002</c:v>
                </c:pt>
                <c:pt idx="1263">
                  <c:v>6.1353999999999997</c:v>
                </c:pt>
                <c:pt idx="1264">
                  <c:v>6.1319999999999997</c:v>
                </c:pt>
                <c:pt idx="1265">
                  <c:v>6.1345000000000001</c:v>
                </c:pt>
                <c:pt idx="1266">
                  <c:v>6.1368999999999998</c:v>
                </c:pt>
                <c:pt idx="1267">
                  <c:v>6.1325000000000003</c:v>
                </c:pt>
                <c:pt idx="1268">
                  <c:v>6.1375999999999999</c:v>
                </c:pt>
                <c:pt idx="1269">
                  <c:v>6.1410999999999998</c:v>
                </c:pt>
                <c:pt idx="1270">
                  <c:v>6.1372999999999998</c:v>
                </c:pt>
                <c:pt idx="1271">
                  <c:v>6.1281999999999996</c:v>
                </c:pt>
                <c:pt idx="1272">
                  <c:v>6.1231</c:v>
                </c:pt>
                <c:pt idx="1273">
                  <c:v>6.1195000000000004</c:v>
                </c:pt>
                <c:pt idx="1274">
                  <c:v>6.1153000000000004</c:v>
                </c:pt>
                <c:pt idx="1275">
                  <c:v>6.1184000000000003</c:v>
                </c:pt>
                <c:pt idx="1276">
                  <c:v>6.1151999999999997</c:v>
                </c:pt>
                <c:pt idx="1277">
                  <c:v>6.1181999999999999</c:v>
                </c:pt>
                <c:pt idx="1278">
                  <c:v>6.1136999999999997</c:v>
                </c:pt>
                <c:pt idx="1279">
                  <c:v>6.1195000000000004</c:v>
                </c:pt>
                <c:pt idx="1280">
                  <c:v>6.1204999999999998</c:v>
                </c:pt>
                <c:pt idx="1281">
                  <c:v>6.1219999999999999</c:v>
                </c:pt>
                <c:pt idx="1282">
                  <c:v>6.1230000000000002</c:v>
                </c:pt>
                <c:pt idx="1283">
                  <c:v>6.1246999999999998</c:v>
                </c:pt>
                <c:pt idx="1284">
                  <c:v>6.1212999999999997</c:v>
                </c:pt>
                <c:pt idx="1285">
                  <c:v>6.1185999999999998</c:v>
                </c:pt>
                <c:pt idx="1286">
                  <c:v>6.1204999999999998</c:v>
                </c:pt>
                <c:pt idx="1287">
                  <c:v>6.1223999999999998</c:v>
                </c:pt>
                <c:pt idx="1288">
                  <c:v>6.1189999999999998</c:v>
                </c:pt>
                <c:pt idx="1289">
                  <c:v>6.1189999999999998</c:v>
                </c:pt>
                <c:pt idx="1290">
                  <c:v>6.1247999999999996</c:v>
                </c:pt>
                <c:pt idx="1291">
                  <c:v>6.1256000000000004</c:v>
                </c:pt>
                <c:pt idx="1292">
                  <c:v>6.1269</c:v>
                </c:pt>
                <c:pt idx="1293">
                  <c:v>6.1302000000000003</c:v>
                </c:pt>
                <c:pt idx="1294">
                  <c:v>6.1295999999999999</c:v>
                </c:pt>
                <c:pt idx="1295">
                  <c:v>6.1233000000000004</c:v>
                </c:pt>
                <c:pt idx="1296">
                  <c:v>6.1195000000000004</c:v>
                </c:pt>
                <c:pt idx="1297">
                  <c:v>6.1204999999999998</c:v>
                </c:pt>
                <c:pt idx="1298">
                  <c:v>6.1193</c:v>
                </c:pt>
                <c:pt idx="1299">
                  <c:v>6.1188000000000002</c:v>
                </c:pt>
                <c:pt idx="1300">
                  <c:v>6.1230000000000002</c:v>
                </c:pt>
                <c:pt idx="1301">
                  <c:v>6.1226000000000003</c:v>
                </c:pt>
                <c:pt idx="1302">
                  <c:v>6.1268000000000002</c:v>
                </c:pt>
                <c:pt idx="1303">
                  <c:v>6.1246999999999998</c:v>
                </c:pt>
                <c:pt idx="1304">
                  <c:v>6.1341999999999999</c:v>
                </c:pt>
                <c:pt idx="1305">
                  <c:v>6.1383999999999999</c:v>
                </c:pt>
                <c:pt idx="1306">
                  <c:v>6.1364000000000001</c:v>
                </c:pt>
                <c:pt idx="1307">
                  <c:v>6.1281999999999996</c:v>
                </c:pt>
                <c:pt idx="1308">
                  <c:v>6.1334999999999997</c:v>
                </c:pt>
                <c:pt idx="1309">
                  <c:v>6.1369999999999996</c:v>
                </c:pt>
                <c:pt idx="1310">
                  <c:v>6.1384999999999996</c:v>
                </c:pt>
                <c:pt idx="1311">
                  <c:v>6.1368999999999998</c:v>
                </c:pt>
                <c:pt idx="1312">
                  <c:v>6.1318000000000001</c:v>
                </c:pt>
                <c:pt idx="1313">
                  <c:v>6.1365999999999996</c:v>
                </c:pt>
                <c:pt idx="1314">
                  <c:v>6.1261000000000001</c:v>
                </c:pt>
                <c:pt idx="1315">
                  <c:v>6.1311</c:v>
                </c:pt>
                <c:pt idx="1316">
                  <c:v>6.1295000000000002</c:v>
                </c:pt>
                <c:pt idx="1317">
                  <c:v>6.1315</c:v>
                </c:pt>
                <c:pt idx="1318">
                  <c:v>6.1333000000000002</c:v>
                </c:pt>
                <c:pt idx="1319">
                  <c:v>6.1288</c:v>
                </c:pt>
                <c:pt idx="1320">
                  <c:v>6.1288</c:v>
                </c:pt>
                <c:pt idx="1321">
                  <c:v>6.1273</c:v>
                </c:pt>
                <c:pt idx="1322">
                  <c:v>6.133</c:v>
                </c:pt>
                <c:pt idx="1323">
                  <c:v>6.1383999999999999</c:v>
                </c:pt>
                <c:pt idx="1324">
                  <c:v>6.1379000000000001</c:v>
                </c:pt>
                <c:pt idx="1325">
                  <c:v>6.1475</c:v>
                </c:pt>
                <c:pt idx="1326">
                  <c:v>6.1475</c:v>
                </c:pt>
                <c:pt idx="1327">
                  <c:v>6.1513</c:v>
                </c:pt>
                <c:pt idx="1328">
                  <c:v>6.1543000000000001</c:v>
                </c:pt>
                <c:pt idx="1329">
                  <c:v>6.1524999999999999</c:v>
                </c:pt>
                <c:pt idx="1330">
                  <c:v>6.1528</c:v>
                </c:pt>
                <c:pt idx="1331">
                  <c:v>6.1532999999999998</c:v>
                </c:pt>
                <c:pt idx="1332">
                  <c:v>6.1562999999999999</c:v>
                </c:pt>
                <c:pt idx="1333">
                  <c:v>6.1571999999999996</c:v>
                </c:pt>
                <c:pt idx="1334">
                  <c:v>6.1597</c:v>
                </c:pt>
                <c:pt idx="1335">
                  <c:v>6.1616999999999997</c:v>
                </c:pt>
                <c:pt idx="1336">
                  <c:v>6.1588000000000003</c:v>
                </c:pt>
                <c:pt idx="1337">
                  <c:v>6.1615000000000002</c:v>
                </c:pt>
                <c:pt idx="1338">
                  <c:v>6.1585000000000001</c:v>
                </c:pt>
                <c:pt idx="1339">
                  <c:v>6.1555999999999997</c:v>
                </c:pt>
                <c:pt idx="1340">
                  <c:v>6.1459999999999999</c:v>
                </c:pt>
                <c:pt idx="1341">
                  <c:v>6.1496000000000004</c:v>
                </c:pt>
                <c:pt idx="1342">
                  <c:v>6.1448</c:v>
                </c:pt>
                <c:pt idx="1343">
                  <c:v>6.1398000000000001</c:v>
                </c:pt>
                <c:pt idx="1344">
                  <c:v>6.141</c:v>
                </c:pt>
                <c:pt idx="1345">
                  <c:v>6.1375000000000002</c:v>
                </c:pt>
                <c:pt idx="1346">
                  <c:v>6.1397000000000004</c:v>
                </c:pt>
                <c:pt idx="1347">
                  <c:v>6.1402000000000001</c:v>
                </c:pt>
                <c:pt idx="1348">
                  <c:v>6.1421999999999999</c:v>
                </c:pt>
                <c:pt idx="1349">
                  <c:v>6.1433999999999997</c:v>
                </c:pt>
                <c:pt idx="1350">
                  <c:v>6.1395999999999997</c:v>
                </c:pt>
                <c:pt idx="1351">
                  <c:v>6.1348000000000003</c:v>
                </c:pt>
                <c:pt idx="1352">
                  <c:v>6.1304999999999996</c:v>
                </c:pt>
                <c:pt idx="1353">
                  <c:v>6.1345000000000001</c:v>
                </c:pt>
                <c:pt idx="1354">
                  <c:v>6.1337999999999999</c:v>
                </c:pt>
                <c:pt idx="1355">
                  <c:v>6.1369999999999996</c:v>
                </c:pt>
                <c:pt idx="1356">
                  <c:v>6.1395</c:v>
                </c:pt>
                <c:pt idx="1357">
                  <c:v>6.1406999999999998</c:v>
                </c:pt>
                <c:pt idx="1358">
                  <c:v>6.1340000000000003</c:v>
                </c:pt>
                <c:pt idx="1359">
                  <c:v>6.1304999999999996</c:v>
                </c:pt>
                <c:pt idx="1360">
                  <c:v>6.1266999999999996</c:v>
                </c:pt>
                <c:pt idx="1361">
                  <c:v>6.1254999999999997</c:v>
                </c:pt>
                <c:pt idx="1362">
                  <c:v>6.1280000000000001</c:v>
                </c:pt>
                <c:pt idx="1363">
                  <c:v>6.1289999999999996</c:v>
                </c:pt>
                <c:pt idx="1364">
                  <c:v>6.1280999999999999</c:v>
                </c:pt>
                <c:pt idx="1365">
                  <c:v>6.1241000000000003</c:v>
                </c:pt>
                <c:pt idx="1366">
                  <c:v>6.1219999999999999</c:v>
                </c:pt>
                <c:pt idx="1367">
                  <c:v>6.1208999999999998</c:v>
                </c:pt>
                <c:pt idx="1368">
                  <c:v>6.1169000000000002</c:v>
                </c:pt>
                <c:pt idx="1369">
                  <c:v>6.1136999999999997</c:v>
                </c:pt>
                <c:pt idx="1370">
                  <c:v>6.1165000000000003</c:v>
                </c:pt>
                <c:pt idx="1371">
                  <c:v>6.1180000000000003</c:v>
                </c:pt>
                <c:pt idx="1372">
                  <c:v>6.1155999999999997</c:v>
                </c:pt>
                <c:pt idx="1373">
                  <c:v>6.1113</c:v>
                </c:pt>
                <c:pt idx="1374">
                  <c:v>6.1147</c:v>
                </c:pt>
                <c:pt idx="1375">
                  <c:v>6.1132</c:v>
                </c:pt>
                <c:pt idx="1376">
                  <c:v>6.1154999999999999</c:v>
                </c:pt>
                <c:pt idx="1377">
                  <c:v>6.1123000000000003</c:v>
                </c:pt>
                <c:pt idx="1378">
                  <c:v>6.1093000000000002</c:v>
                </c:pt>
                <c:pt idx="1379">
                  <c:v>6.1085000000000003</c:v>
                </c:pt>
                <c:pt idx="1380">
                  <c:v>6.1078999999999999</c:v>
                </c:pt>
                <c:pt idx="1381">
                  <c:v>6.1097999999999999</c:v>
                </c:pt>
                <c:pt idx="1382">
                  <c:v>6.1124999999999998</c:v>
                </c:pt>
                <c:pt idx="1383">
                  <c:v>6.1139000000000001</c:v>
                </c:pt>
                <c:pt idx="1384">
                  <c:v>6.1131000000000002</c:v>
                </c:pt>
                <c:pt idx="1385">
                  <c:v>6.1165000000000003</c:v>
                </c:pt>
                <c:pt idx="1386">
                  <c:v>6.1172000000000004</c:v>
                </c:pt>
                <c:pt idx="1387">
                  <c:v>6.1197999999999997</c:v>
                </c:pt>
                <c:pt idx="1388">
                  <c:v>6.1201999999999996</c:v>
                </c:pt>
                <c:pt idx="1389">
                  <c:v>6.1196000000000002</c:v>
                </c:pt>
                <c:pt idx="1390">
                  <c:v>6.1207000000000003</c:v>
                </c:pt>
                <c:pt idx="1391">
                  <c:v>6.1224999999999996</c:v>
                </c:pt>
                <c:pt idx="1392">
                  <c:v>6.1176000000000004</c:v>
                </c:pt>
                <c:pt idx="1393">
                  <c:v>6.1163999999999996</c:v>
                </c:pt>
                <c:pt idx="1394">
                  <c:v>6.1181000000000001</c:v>
                </c:pt>
                <c:pt idx="1395">
                  <c:v>6.1204999999999998</c:v>
                </c:pt>
                <c:pt idx="1396">
                  <c:v>6.1178999999999997</c:v>
                </c:pt>
                <c:pt idx="1397">
                  <c:v>6.1173000000000002</c:v>
                </c:pt>
                <c:pt idx="1398">
                  <c:v>6.1150000000000002</c:v>
                </c:pt>
                <c:pt idx="1399">
                  <c:v>6.1166999999999998</c:v>
                </c:pt>
                <c:pt idx="1400">
                  <c:v>6.1169000000000002</c:v>
                </c:pt>
                <c:pt idx="1401">
                  <c:v>6.1154999999999999</c:v>
                </c:pt>
                <c:pt idx="1402">
                  <c:v>6.1158000000000001</c:v>
                </c:pt>
                <c:pt idx="1403">
                  <c:v>6.1125999999999996</c:v>
                </c:pt>
                <c:pt idx="1404">
                  <c:v>6.1104000000000003</c:v>
                </c:pt>
                <c:pt idx="1405">
                  <c:v>6.1119000000000003</c:v>
                </c:pt>
                <c:pt idx="1406">
                  <c:v>6.1142000000000003</c:v>
                </c:pt>
                <c:pt idx="1407">
                  <c:v>6.1147999999999998</c:v>
                </c:pt>
                <c:pt idx="1408">
                  <c:v>6.1136999999999997</c:v>
                </c:pt>
                <c:pt idx="1409">
                  <c:v>6.1167999999999996</c:v>
                </c:pt>
                <c:pt idx="1410">
                  <c:v>6.1135999999999999</c:v>
                </c:pt>
                <c:pt idx="1411">
                  <c:v>6.1148999999999996</c:v>
                </c:pt>
                <c:pt idx="1412">
                  <c:v>6.1170999999999998</c:v>
                </c:pt>
                <c:pt idx="1413">
                  <c:v>6.1159999999999997</c:v>
                </c:pt>
                <c:pt idx="1414">
                  <c:v>6.1172000000000004</c:v>
                </c:pt>
                <c:pt idx="1415">
                  <c:v>6.1166</c:v>
                </c:pt>
                <c:pt idx="1416">
                  <c:v>6.1174999999999997</c:v>
                </c:pt>
                <c:pt idx="1417">
                  <c:v>6.1151</c:v>
                </c:pt>
                <c:pt idx="1418">
                  <c:v>6.1153000000000004</c:v>
                </c:pt>
                <c:pt idx="1419">
                  <c:v>6.1132999999999997</c:v>
                </c:pt>
                <c:pt idx="1420">
                  <c:v>6.1165000000000003</c:v>
                </c:pt>
                <c:pt idx="1421">
                  <c:v>6.1151999999999997</c:v>
                </c:pt>
                <c:pt idx="1422">
                  <c:v>6.1173000000000002</c:v>
                </c:pt>
                <c:pt idx="1423">
                  <c:v>6.1192000000000002</c:v>
                </c:pt>
                <c:pt idx="1424">
                  <c:v>6.1196999999999999</c:v>
                </c:pt>
                <c:pt idx="1425">
                  <c:v>6.1199000000000003</c:v>
                </c:pt>
                <c:pt idx="1426">
                  <c:v>6.1167999999999996</c:v>
                </c:pt>
                <c:pt idx="1427">
                  <c:v>6.1172000000000004</c:v>
                </c:pt>
                <c:pt idx="1428">
                  <c:v>6.1169000000000002</c:v>
                </c:pt>
                <c:pt idx="1429">
                  <c:v>6.1176000000000004</c:v>
                </c:pt>
                <c:pt idx="1430">
                  <c:v>6.1154000000000002</c:v>
                </c:pt>
                <c:pt idx="1431">
                  <c:v>6.1150000000000002</c:v>
                </c:pt>
                <c:pt idx="1432">
                  <c:v>6.1165000000000003</c:v>
                </c:pt>
                <c:pt idx="1433">
                  <c:v>6.1172000000000004</c:v>
                </c:pt>
                <c:pt idx="1434">
                  <c:v>6.1169000000000002</c:v>
                </c:pt>
                <c:pt idx="1435">
                  <c:v>6.1177000000000001</c:v>
                </c:pt>
                <c:pt idx="1436">
                  <c:v>6.1185999999999998</c:v>
                </c:pt>
                <c:pt idx="1437">
                  <c:v>6.1181000000000001</c:v>
                </c:pt>
                <c:pt idx="1438">
                  <c:v>6.1173999999999999</c:v>
                </c:pt>
                <c:pt idx="1439">
                  <c:v>6.1162000000000001</c:v>
                </c:pt>
                <c:pt idx="1440">
                  <c:v>6.2298</c:v>
                </c:pt>
                <c:pt idx="1441">
                  <c:v>6.3305999999999996</c:v>
                </c:pt>
                <c:pt idx="1442">
                  <c:v>6.4009999999999998</c:v>
                </c:pt>
                <c:pt idx="1443">
                  <c:v>6.3975</c:v>
                </c:pt>
                <c:pt idx="1444">
                  <c:v>6.3968999999999996</c:v>
                </c:pt>
                <c:pt idx="1445">
                  <c:v>6.3966000000000003</c:v>
                </c:pt>
                <c:pt idx="1446">
                  <c:v>6.3963000000000001</c:v>
                </c:pt>
                <c:pt idx="1447">
                  <c:v>6.3914999999999997</c:v>
                </c:pt>
                <c:pt idx="1448">
                  <c:v>6.3864000000000001</c:v>
                </c:pt>
                <c:pt idx="1449">
                  <c:v>6.3861999999999997</c:v>
                </c:pt>
                <c:pt idx="1450">
                  <c:v>6.3986999999999998</c:v>
                </c:pt>
                <c:pt idx="1451">
                  <c:v>6.4043000000000001</c:v>
                </c:pt>
                <c:pt idx="1452">
                  <c:v>6.4085000000000001</c:v>
                </c:pt>
                <c:pt idx="1453">
                  <c:v>6.3986000000000001</c:v>
                </c:pt>
                <c:pt idx="1454">
                  <c:v>6.3893000000000004</c:v>
                </c:pt>
                <c:pt idx="1455">
                  <c:v>6.3752000000000004</c:v>
                </c:pt>
                <c:pt idx="1456">
                  <c:v>6.3619000000000003</c:v>
                </c:pt>
                <c:pt idx="1457">
                  <c:v>6.3619000000000003</c:v>
                </c:pt>
                <c:pt idx="1458">
                  <c:v>6.3583999999999996</c:v>
                </c:pt>
                <c:pt idx="1459">
                  <c:v>6.3639000000000001</c:v>
                </c:pt>
                <c:pt idx="1460">
                  <c:v>6.3632</c:v>
                </c:pt>
                <c:pt idx="1461">
                  <c:v>6.3772000000000002</c:v>
                </c:pt>
                <c:pt idx="1462">
                  <c:v>6.3719000000000001</c:v>
                </c:pt>
                <c:pt idx="1463">
                  <c:v>6.3708999999999998</c:v>
                </c:pt>
                <c:pt idx="1464">
                  <c:v>6.3665000000000003</c:v>
                </c:pt>
                <c:pt idx="1465">
                  <c:v>6.3712</c:v>
                </c:pt>
                <c:pt idx="1466">
                  <c:v>6.367</c:v>
                </c:pt>
                <c:pt idx="1467">
                  <c:v>6.3606999999999996</c:v>
                </c:pt>
                <c:pt idx="1468">
                  <c:v>6.3676000000000004</c:v>
                </c:pt>
                <c:pt idx="1469">
                  <c:v>6.3720999999999997</c:v>
                </c:pt>
                <c:pt idx="1470">
                  <c:v>6.3773</c:v>
                </c:pt>
                <c:pt idx="1471">
                  <c:v>6.3791000000000002</c:v>
                </c:pt>
                <c:pt idx="1472">
                  <c:v>6.3784999999999998</c:v>
                </c:pt>
                <c:pt idx="1473">
                  <c:v>6.3728999999999996</c:v>
                </c:pt>
                <c:pt idx="1474">
                  <c:v>6.3659999999999997</c:v>
                </c:pt>
                <c:pt idx="1475">
                  <c:v>6.3613</c:v>
                </c:pt>
                <c:pt idx="1476">
                  <c:v>6.3505000000000003</c:v>
                </c:pt>
                <c:pt idx="1477">
                  <c:v>6.3493000000000004</c:v>
                </c:pt>
                <c:pt idx="1478">
                  <c:v>6.3493000000000004</c:v>
                </c:pt>
                <c:pt idx="1479">
                  <c:v>6.3406000000000002</c:v>
                </c:pt>
                <c:pt idx="1480">
                  <c:v>6.3231000000000002</c:v>
                </c:pt>
                <c:pt idx="1481">
                  <c:v>6.3407999999999998</c:v>
                </c:pt>
                <c:pt idx="1482">
                  <c:v>6.3402000000000003</c:v>
                </c:pt>
                <c:pt idx="1483">
                  <c:v>6.3436000000000003</c:v>
                </c:pt>
                <c:pt idx="1484">
                  <c:v>6.3526999999999996</c:v>
                </c:pt>
                <c:pt idx="1485">
                  <c:v>6.3613999999999997</c:v>
                </c:pt>
                <c:pt idx="1486">
                  <c:v>6.3472999999999997</c:v>
                </c:pt>
                <c:pt idx="1487">
                  <c:v>6.3497000000000003</c:v>
                </c:pt>
                <c:pt idx="1488">
                  <c:v>6.3594999999999997</c:v>
                </c:pt>
                <c:pt idx="1489">
                  <c:v>6.3548999999999998</c:v>
                </c:pt>
                <c:pt idx="1490">
                  <c:v>6.3494000000000002</c:v>
                </c:pt>
                <c:pt idx="1491">
                  <c:v>6.3536000000000001</c:v>
                </c:pt>
                <c:pt idx="1492">
                  <c:v>6.3596000000000004</c:v>
                </c:pt>
                <c:pt idx="1493">
                  <c:v>6.3494999999999999</c:v>
                </c:pt>
                <c:pt idx="1494">
                  <c:v>6.3154000000000003</c:v>
                </c:pt>
                <c:pt idx="1495">
                  <c:v>6.3310000000000004</c:v>
                </c:pt>
                <c:pt idx="1496">
                  <c:v>6.3342999999999998</c:v>
                </c:pt>
                <c:pt idx="1497">
                  <c:v>6.3380999999999998</c:v>
                </c:pt>
                <c:pt idx="1498">
                  <c:v>6.3459000000000003</c:v>
                </c:pt>
                <c:pt idx="1499">
                  <c:v>6.3578000000000001</c:v>
                </c:pt>
                <c:pt idx="1500">
                  <c:v>6.3601999999999999</c:v>
                </c:pt>
                <c:pt idx="1501">
                  <c:v>6.3613999999999997</c:v>
                </c:pt>
                <c:pt idx="1502">
                  <c:v>6.3628</c:v>
                </c:pt>
                <c:pt idx="1503">
                  <c:v>6.3654999999999999</c:v>
                </c:pt>
                <c:pt idx="1504">
                  <c:v>6.375</c:v>
                </c:pt>
                <c:pt idx="1505">
                  <c:v>6.3739999999999997</c:v>
                </c:pt>
                <c:pt idx="1506">
                  <c:v>6.3795999999999999</c:v>
                </c:pt>
                <c:pt idx="1507">
                  <c:v>6.3791000000000002</c:v>
                </c:pt>
                <c:pt idx="1508">
                  <c:v>6.3780000000000001</c:v>
                </c:pt>
                <c:pt idx="1509">
                  <c:v>6.3867000000000003</c:v>
                </c:pt>
                <c:pt idx="1510">
                  <c:v>6.3887999999999998</c:v>
                </c:pt>
                <c:pt idx="1511">
                  <c:v>6.3876999999999997</c:v>
                </c:pt>
                <c:pt idx="1512">
                  <c:v>6.3895999999999997</c:v>
                </c:pt>
                <c:pt idx="1513">
                  <c:v>6.3914999999999997</c:v>
                </c:pt>
                <c:pt idx="1514">
                  <c:v>6.3962000000000003</c:v>
                </c:pt>
                <c:pt idx="1515">
                  <c:v>6.3973000000000004</c:v>
                </c:pt>
                <c:pt idx="1516">
                  <c:v>6.3958000000000004</c:v>
                </c:pt>
                <c:pt idx="1517">
                  <c:v>6.3982000000000001</c:v>
                </c:pt>
                <c:pt idx="1518">
                  <c:v>6.3851000000000004</c:v>
                </c:pt>
                <c:pt idx="1519">
                  <c:v>6.3985000000000003</c:v>
                </c:pt>
                <c:pt idx="1520">
                  <c:v>6.4077999999999999</c:v>
                </c:pt>
                <c:pt idx="1521">
                  <c:v>6.4139999999999997</c:v>
                </c:pt>
                <c:pt idx="1522">
                  <c:v>6.4236000000000004</c:v>
                </c:pt>
                <c:pt idx="1523">
                  <c:v>6.4358000000000004</c:v>
                </c:pt>
                <c:pt idx="1524">
                  <c:v>6.4494999999999996</c:v>
                </c:pt>
                <c:pt idx="1525">
                  <c:v>6.4558999999999997</c:v>
                </c:pt>
                <c:pt idx="1526">
                  <c:v>6.4626000000000001</c:v>
                </c:pt>
                <c:pt idx="1527">
                  <c:v>6.4756999999999998</c:v>
                </c:pt>
                <c:pt idx="1528">
                  <c:v>6.4813999999999998</c:v>
                </c:pt>
                <c:pt idx="1529">
                  <c:v>6.4752999999999998</c:v>
                </c:pt>
                <c:pt idx="1530">
                  <c:v>6.4745999999999997</c:v>
                </c:pt>
                <c:pt idx="1531">
                  <c:v>6.4730999999999996</c:v>
                </c:pt>
                <c:pt idx="1532">
                  <c:v>6.4755000000000003</c:v>
                </c:pt>
                <c:pt idx="1533">
                  <c:v>6.4713000000000003</c:v>
                </c:pt>
                <c:pt idx="1534">
                  <c:v>6.4749999999999996</c:v>
                </c:pt>
                <c:pt idx="1535">
                  <c:v>6.4863999999999997</c:v>
                </c:pt>
                <c:pt idx="1536">
                  <c:v>6.4894999999999996</c:v>
                </c:pt>
                <c:pt idx="1537">
                  <c:v>6.4935999999999998</c:v>
                </c:pt>
                <c:pt idx="1538">
                  <c:v>6.5031999999999996</c:v>
                </c:pt>
                <c:pt idx="1539">
                  <c:v>6.5168999999999997</c:v>
                </c:pt>
                <c:pt idx="1540">
                  <c:v>6.5313999999999997</c:v>
                </c:pt>
                <c:pt idx="1541">
                  <c:v>6.5646000000000004</c:v>
                </c:pt>
                <c:pt idx="1542">
                  <c:v>6.5636000000000001</c:v>
                </c:pt>
                <c:pt idx="1543">
                  <c:v>6.5625999999999998</c:v>
                </c:pt>
                <c:pt idx="1544">
                  <c:v>6.5628000000000002</c:v>
                </c:pt>
                <c:pt idx="1545">
                  <c:v>6.5629999999999997</c:v>
                </c:pt>
                <c:pt idx="1546">
                  <c:v>6.5616000000000003</c:v>
                </c:pt>
                <c:pt idx="1547">
                  <c:v>6.5636999999999999</c:v>
                </c:pt>
                <c:pt idx="1548">
                  <c:v>6.5590000000000002</c:v>
                </c:pt>
                <c:pt idx="1549">
                  <c:v>6.5595999999999997</c:v>
                </c:pt>
                <c:pt idx="1550">
                  <c:v>6.5578000000000003</c:v>
                </c:pt>
                <c:pt idx="1551">
                  <c:v>6.5585000000000004</c:v>
                </c:pt>
                <c:pt idx="1552">
                  <c:v>6.5571999999999999</c:v>
                </c:pt>
                <c:pt idx="1553">
                  <c:v>6.5556999999999999</c:v>
                </c:pt>
                <c:pt idx="1554">
                  <c:v>6.5548000000000002</c:v>
                </c:pt>
                <c:pt idx="1555">
                  <c:v>6.5533000000000001</c:v>
                </c:pt>
                <c:pt idx="1556">
                  <c:v>6.5528000000000004</c:v>
                </c:pt>
                <c:pt idx="1557">
                  <c:v>6.5515999999999996</c:v>
                </c:pt>
                <c:pt idx="1558">
                  <c:v>6.5538999999999996</c:v>
                </c:pt>
                <c:pt idx="1559">
                  <c:v>6.5510000000000002</c:v>
                </c:pt>
                <c:pt idx="1560">
                  <c:v>6.5521000000000003</c:v>
                </c:pt>
                <c:pt idx="1561">
                  <c:v>6.5419</c:v>
                </c:pt>
                <c:pt idx="1562">
                  <c:v>6.5313999999999997</c:v>
                </c:pt>
                <c:pt idx="1563">
                  <c:v>6.5313999999999997</c:v>
                </c:pt>
                <c:pt idx="1564">
                  <c:v>6.5313999999999997</c:v>
                </c:pt>
                <c:pt idx="1565">
                  <c:v>6.5118</c:v>
                </c:pt>
                <c:pt idx="1566">
                  <c:v>6.5129999999999999</c:v>
                </c:pt>
                <c:pt idx="1567">
                  <c:v>6.5236999999999998</c:v>
                </c:pt>
                <c:pt idx="1568">
                  <c:v>6.5152000000000001</c:v>
                </c:pt>
                <c:pt idx="1569">
                  <c:v>6.5186000000000002</c:v>
                </c:pt>
                <c:pt idx="1570">
                  <c:v>6.5164999999999997</c:v>
                </c:pt>
                <c:pt idx="1571">
                  <c:v>6.5273000000000003</c:v>
                </c:pt>
                <c:pt idx="1572">
                  <c:v>6.5301999999999998</c:v>
                </c:pt>
                <c:pt idx="1573">
                  <c:v>6.5317999999999996</c:v>
                </c:pt>
                <c:pt idx="1574">
                  <c:v>6.5338000000000003</c:v>
                </c:pt>
                <c:pt idx="1575">
                  <c:v>6.5452000000000004</c:v>
                </c:pt>
                <c:pt idx="1576">
                  <c:v>6.5385</c:v>
                </c:pt>
                <c:pt idx="1577">
                  <c:v>6.5490000000000004</c:v>
                </c:pt>
                <c:pt idx="1578">
                  <c:v>6.5411999999999999</c:v>
                </c:pt>
                <c:pt idx="1579">
                  <c:v>6.5284000000000004</c:v>
                </c:pt>
                <c:pt idx="1580">
                  <c:v>6.5113000000000003</c:v>
                </c:pt>
                <c:pt idx="1581">
                  <c:v>6.5041000000000002</c:v>
                </c:pt>
                <c:pt idx="1582">
                  <c:v>6.5106000000000002</c:v>
                </c:pt>
                <c:pt idx="1583">
                  <c:v>6.5126999999999997</c:v>
                </c:pt>
                <c:pt idx="1584">
                  <c:v>6.4904999999999999</c:v>
                </c:pt>
                <c:pt idx="1585">
                  <c:v>6.4912999999999998</c:v>
                </c:pt>
                <c:pt idx="1586">
                  <c:v>6.5079000000000002</c:v>
                </c:pt>
                <c:pt idx="1587">
                  <c:v>6.5171999999999999</c:v>
                </c:pt>
                <c:pt idx="1588">
                  <c:v>6.4961000000000002</c:v>
                </c:pt>
                <c:pt idx="1589">
                  <c:v>6.4627999999999997</c:v>
                </c:pt>
                <c:pt idx="1590">
                  <c:v>6.4824000000000002</c:v>
                </c:pt>
                <c:pt idx="1591">
                  <c:v>6.4970999999999997</c:v>
                </c:pt>
                <c:pt idx="1592">
                  <c:v>6.4935999999999998</c:v>
                </c:pt>
                <c:pt idx="1593">
                  <c:v>6.5149999999999997</c:v>
                </c:pt>
                <c:pt idx="1594">
                  <c:v>6.5223000000000004</c:v>
                </c:pt>
                <c:pt idx="1595">
                  <c:v>6.5232000000000001</c:v>
                </c:pt>
                <c:pt idx="1596">
                  <c:v>6.5060000000000002</c:v>
                </c:pt>
                <c:pt idx="1597">
                  <c:v>6.4840999999999998</c:v>
                </c:pt>
                <c:pt idx="1598">
                  <c:v>6.4611999999999998</c:v>
                </c:pt>
                <c:pt idx="1599">
                  <c:v>6.4584999999999999</c:v>
                </c:pt>
                <c:pt idx="1600">
                  <c:v>6.4663000000000004</c:v>
                </c:pt>
                <c:pt idx="1601">
                  <c:v>6.4753999999999996</c:v>
                </c:pt>
                <c:pt idx="1602">
                  <c:v>6.4706999999999999</c:v>
                </c:pt>
                <c:pt idx="1603">
                  <c:v>6.4733000000000001</c:v>
                </c:pt>
                <c:pt idx="1604">
                  <c:v>6.4649000000000001</c:v>
                </c:pt>
                <c:pt idx="1605">
                  <c:v>6.4615999999999998</c:v>
                </c:pt>
                <c:pt idx="1606">
                  <c:v>6.4591000000000003</c:v>
                </c:pt>
                <c:pt idx="1607">
                  <c:v>6.4890999999999996</c:v>
                </c:pt>
                <c:pt idx="1608">
                  <c:v>6.4908000000000001</c:v>
                </c:pt>
                <c:pt idx="1609">
                  <c:v>6.4786999999999999</c:v>
                </c:pt>
                <c:pt idx="1610">
                  <c:v>6.47</c:v>
                </c:pt>
                <c:pt idx="1611">
                  <c:v>6.4579000000000004</c:v>
                </c:pt>
                <c:pt idx="1612">
                  <c:v>6.4802999999999997</c:v>
                </c:pt>
                <c:pt idx="1613">
                  <c:v>6.4897999999999998</c:v>
                </c:pt>
                <c:pt idx="1614">
                  <c:v>6.5119999999999996</c:v>
                </c:pt>
                <c:pt idx="1615">
                  <c:v>6.4882</c:v>
                </c:pt>
                <c:pt idx="1616">
                  <c:v>6.4836999999999998</c:v>
                </c:pt>
                <c:pt idx="1617">
                  <c:v>6.4954000000000001</c:v>
                </c:pt>
                <c:pt idx="1618">
                  <c:v>6.4588999999999999</c:v>
                </c:pt>
                <c:pt idx="1619">
                  <c:v>6.4565000000000001</c:v>
                </c:pt>
                <c:pt idx="1620">
                  <c:v>6.4943</c:v>
                </c:pt>
                <c:pt idx="1621">
                  <c:v>6.5128000000000004</c:v>
                </c:pt>
                <c:pt idx="1622">
                  <c:v>6.5202</c:v>
                </c:pt>
                <c:pt idx="1623">
                  <c:v>6.5105000000000004</c:v>
                </c:pt>
                <c:pt idx="1624">
                  <c:v>6.5232999999999999</c:v>
                </c:pt>
                <c:pt idx="1625">
                  <c:v>6.5209000000000001</c:v>
                </c:pt>
                <c:pt idx="1626">
                  <c:v>6.4958999999999998</c:v>
                </c:pt>
                <c:pt idx="1627">
                  <c:v>6.5246000000000004</c:v>
                </c:pt>
                <c:pt idx="1628">
                  <c:v>6.5343</c:v>
                </c:pt>
                <c:pt idx="1629">
                  <c:v>6.52</c:v>
                </c:pt>
                <c:pt idx="1630">
                  <c:v>6.5216000000000003</c:v>
                </c:pt>
                <c:pt idx="1631">
                  <c:v>6.5530999999999997</c:v>
                </c:pt>
                <c:pt idx="1632">
                  <c:v>6.5510000000000002</c:v>
                </c:pt>
                <c:pt idx="1633">
                  <c:v>6.5454999999999997</c:v>
                </c:pt>
                <c:pt idx="1634">
                  <c:v>6.5468000000000002</c:v>
                </c:pt>
                <c:pt idx="1635">
                  <c:v>6.5693000000000001</c:v>
                </c:pt>
                <c:pt idx="1636">
                  <c:v>6.5552000000000001</c:v>
                </c:pt>
                <c:pt idx="1637">
                  <c:v>6.5490000000000004</c:v>
                </c:pt>
                <c:pt idx="1638">
                  <c:v>6.5784000000000002</c:v>
                </c:pt>
                <c:pt idx="1639">
                  <c:v>6.5789999999999997</c:v>
                </c:pt>
                <c:pt idx="1640">
                  <c:v>6.5888999999999998</c:v>
                </c:pt>
                <c:pt idx="1641">
                  <c:v>6.5688000000000004</c:v>
                </c:pt>
                <c:pt idx="1642">
                  <c:v>6.5792999999999999</c:v>
                </c:pt>
                <c:pt idx="1643">
                  <c:v>6.5496999999999996</c:v>
                </c:pt>
                <c:pt idx="1644">
                  <c:v>6.5617999999999999</c:v>
                </c:pt>
                <c:pt idx="1645">
                  <c:v>6.5593000000000004</c:v>
                </c:pt>
                <c:pt idx="1646">
                  <c:v>6.5593000000000004</c:v>
                </c:pt>
                <c:pt idx="1647">
                  <c:v>6.5804999999999998</c:v>
                </c:pt>
                <c:pt idx="1648">
                  <c:v>6.5791000000000004</c:v>
                </c:pt>
                <c:pt idx="1649">
                  <c:v>6.6001000000000003</c:v>
                </c:pt>
                <c:pt idx="1650">
                  <c:v>6.5739000000000001</c:v>
                </c:pt>
                <c:pt idx="1651">
                  <c:v>6.5795000000000003</c:v>
                </c:pt>
                <c:pt idx="1652">
                  <c:v>6.5708000000000002</c:v>
                </c:pt>
                <c:pt idx="1653">
                  <c:v>6.5655999999999999</c:v>
                </c:pt>
                <c:pt idx="1654">
                  <c:v>6.5934999999999997</c:v>
                </c:pt>
                <c:pt idx="1655">
                  <c:v>6.5658000000000003</c:v>
                </c:pt>
                <c:pt idx="1656">
                  <c:v>6.5776000000000003</c:v>
                </c:pt>
                <c:pt idx="1657">
                  <c:v>6.6375000000000002</c:v>
                </c:pt>
                <c:pt idx="1658">
                  <c:v>6.6528</c:v>
                </c:pt>
                <c:pt idx="1659">
                  <c:v>6.6323999999999996</c:v>
                </c:pt>
                <c:pt idx="1660">
                  <c:v>6.6311999999999998</c:v>
                </c:pt>
                <c:pt idx="1661">
                  <c:v>6.6496000000000004</c:v>
                </c:pt>
                <c:pt idx="1662">
                  <c:v>6.6471999999999998</c:v>
                </c:pt>
                <c:pt idx="1663">
                  <c:v>6.6593999999999998</c:v>
                </c:pt>
                <c:pt idx="1664">
                  <c:v>6.6856999999999998</c:v>
                </c:pt>
                <c:pt idx="1665">
                  <c:v>6.6820000000000004</c:v>
                </c:pt>
                <c:pt idx="1666">
                  <c:v>6.6852999999999998</c:v>
                </c:pt>
                <c:pt idx="1667">
                  <c:v>6.6843000000000004</c:v>
                </c:pt>
                <c:pt idx="1668">
                  <c:v>6.6950000000000003</c:v>
                </c:pt>
                <c:pt idx="1669">
                  <c:v>6.6890999999999998</c:v>
                </c:pt>
                <c:pt idx="1670">
                  <c:v>6.6845999999999997</c:v>
                </c:pt>
                <c:pt idx="1671">
                  <c:v>6.6805000000000003</c:v>
                </c:pt>
                <c:pt idx="1672">
                  <c:v>6.6961000000000004</c:v>
                </c:pt>
                <c:pt idx="1673">
                  <c:v>6.6970999999999998</c:v>
                </c:pt>
                <c:pt idx="1674">
                  <c:v>6.6946000000000003</c:v>
                </c:pt>
                <c:pt idx="1675">
                  <c:v>6.6871999999999998</c:v>
                </c:pt>
                <c:pt idx="1676">
                  <c:v>6.6669</c:v>
                </c:pt>
                <c:pt idx="1677">
                  <c:v>6.6859999999999999</c:v>
                </c:pt>
                <c:pt idx="1678">
                  <c:v>6.6778000000000004</c:v>
                </c:pt>
                <c:pt idx="1679">
                  <c:v>6.6670999999999996</c:v>
                </c:pt>
                <c:pt idx="1680">
                  <c:v>6.6597</c:v>
                </c:pt>
                <c:pt idx="1681">
                  <c:v>6.6510999999999996</c:v>
                </c:pt>
                <c:pt idx="1682">
                  <c:v>6.6276999999999999</c:v>
                </c:pt>
                <c:pt idx="1683">
                  <c:v>6.6451000000000002</c:v>
                </c:pt>
                <c:pt idx="1684">
                  <c:v>6.6195000000000004</c:v>
                </c:pt>
                <c:pt idx="1685">
                  <c:v>6.6444000000000001</c:v>
                </c:pt>
                <c:pt idx="1686">
                  <c:v>6.6406000000000001</c:v>
                </c:pt>
                <c:pt idx="1687">
                  <c:v>6.6615000000000002</c:v>
                </c:pt>
                <c:pt idx="1688">
                  <c:v>6.6593999999999998</c:v>
                </c:pt>
                <c:pt idx="1689">
                  <c:v>6.6529999999999996</c:v>
                </c:pt>
                <c:pt idx="1690">
                  <c:v>6.6254999999999997</c:v>
                </c:pt>
                <c:pt idx="1691">
                  <c:v>6.6543000000000001</c:v>
                </c:pt>
                <c:pt idx="1692">
                  <c:v>6.6429999999999998</c:v>
                </c:pt>
                <c:pt idx="1693">
                  <c:v>6.6304999999999996</c:v>
                </c:pt>
                <c:pt idx="1694">
                  <c:v>6.6055999999999999</c:v>
                </c:pt>
                <c:pt idx="1695">
                  <c:v>6.6273</c:v>
                </c:pt>
                <c:pt idx="1696">
                  <c:v>6.6211000000000002</c:v>
                </c:pt>
                <c:pt idx="1697">
                  <c:v>6.6651999999999996</c:v>
                </c:pt>
                <c:pt idx="1698">
                  <c:v>6.6585999999999999</c:v>
                </c:pt>
                <c:pt idx="1699">
                  <c:v>6.6420000000000003</c:v>
                </c:pt>
                <c:pt idx="1700">
                  <c:v>6.6601999999999997</c:v>
                </c:pt>
                <c:pt idx="1701">
                  <c:v>6.6487999999999996</c:v>
                </c:pt>
                <c:pt idx="1702">
                  <c:v>6.6856</c:v>
                </c:pt>
                <c:pt idx="1703">
                  <c:v>6.6811999999999996</c:v>
                </c:pt>
                <c:pt idx="1704">
                  <c:v>6.6908000000000003</c:v>
                </c:pt>
                <c:pt idx="1705">
                  <c:v>6.6783999999999999</c:v>
                </c:pt>
                <c:pt idx="1706">
                  <c:v>6.6726999999999999</c:v>
                </c:pt>
                <c:pt idx="1707">
                  <c:v>6.6872999999999996</c:v>
                </c:pt>
                <c:pt idx="1708">
                  <c:v>6.6676000000000002</c:v>
                </c:pt>
                <c:pt idx="1709">
                  <c:v>6.6555</c:v>
                </c:pt>
                <c:pt idx="1710">
                  <c:v>6.6619999999999999</c:v>
                </c:pt>
                <c:pt idx="1711">
                  <c:v>6.6684000000000001</c:v>
                </c:pt>
                <c:pt idx="1712">
                  <c:v>6.6908000000000003</c:v>
                </c:pt>
                <c:pt idx="1713">
                  <c:v>6.6726000000000001</c:v>
                </c:pt>
                <c:pt idx="1714">
                  <c:v>6.6894999999999998</c:v>
                </c:pt>
                <c:pt idx="1715">
                  <c:v>6.6894999999999998</c:v>
                </c:pt>
                <c:pt idx="1716">
                  <c:v>6.6786000000000003</c:v>
                </c:pt>
                <c:pt idx="1717">
                  <c:v>6.6595000000000004</c:v>
                </c:pt>
                <c:pt idx="1718">
                  <c:v>6.6738</c:v>
                </c:pt>
                <c:pt idx="1719">
                  <c:v>6.6513</c:v>
                </c:pt>
                <c:pt idx="1720">
                  <c:v>6.6669999999999998</c:v>
                </c:pt>
                <c:pt idx="1721">
                  <c:v>6.6744000000000003</c:v>
                </c:pt>
                <c:pt idx="1722">
                  <c:v>6.6646000000000001</c:v>
                </c:pt>
                <c:pt idx="1723">
                  <c:v>6.6680999999999999</c:v>
                </c:pt>
                <c:pt idx="1724">
                  <c:v>6.67</c:v>
                </c:pt>
                <c:pt idx="1725">
                  <c:v>6.6778000000000004</c:v>
                </c:pt>
                <c:pt idx="1726">
                  <c:v>6.6778000000000004</c:v>
                </c:pt>
                <c:pt idx="1727">
                  <c:v>6.6778000000000004</c:v>
                </c:pt>
                <c:pt idx="1728">
                  <c:v>6.7008000000000001</c:v>
                </c:pt>
                <c:pt idx="1729">
                  <c:v>6.7098000000000004</c:v>
                </c:pt>
                <c:pt idx="1730">
                  <c:v>6.7257999999999996</c:v>
                </c:pt>
                <c:pt idx="1731">
                  <c:v>6.7295999999999996</c:v>
                </c:pt>
                <c:pt idx="1732">
                  <c:v>6.7157</c:v>
                </c:pt>
                <c:pt idx="1733">
                  <c:v>6.7378999999999998</c:v>
                </c:pt>
                <c:pt idx="1734">
                  <c:v>6.7302999999999997</c:v>
                </c:pt>
                <c:pt idx="1735">
                  <c:v>6.7325999999999997</c:v>
                </c:pt>
                <c:pt idx="1736">
                  <c:v>6.7310999999999996</c:v>
                </c:pt>
                <c:pt idx="1737">
                  <c:v>6.7557999999999998</c:v>
                </c:pt>
                <c:pt idx="1738">
                  <c:v>6.7690000000000001</c:v>
                </c:pt>
                <c:pt idx="1739">
                  <c:v>6.7744</c:v>
                </c:pt>
                <c:pt idx="1740">
                  <c:v>6.7705000000000002</c:v>
                </c:pt>
                <c:pt idx="1741">
                  <c:v>6.7736000000000001</c:v>
                </c:pt>
                <c:pt idx="1742">
                  <c:v>6.7858000000000001</c:v>
                </c:pt>
                <c:pt idx="1743">
                  <c:v>6.7641</c:v>
                </c:pt>
                <c:pt idx="1744">
                  <c:v>6.7733999999999996</c:v>
                </c:pt>
                <c:pt idx="1745">
                  <c:v>6.7561999999999998</c:v>
                </c:pt>
                <c:pt idx="1746">
                  <c:v>6.7491000000000003</c:v>
                </c:pt>
                <c:pt idx="1747">
                  <c:v>6.7514000000000003</c:v>
                </c:pt>
                <c:pt idx="1748">
                  <c:v>6.7725</c:v>
                </c:pt>
                <c:pt idx="1749">
                  <c:v>6.7816999999999998</c:v>
                </c:pt>
                <c:pt idx="1750">
                  <c:v>6.7831999999999999</c:v>
                </c:pt>
                <c:pt idx="1751">
                  <c:v>6.7885</c:v>
                </c:pt>
                <c:pt idx="1752">
                  <c:v>6.8114999999999997</c:v>
                </c:pt>
                <c:pt idx="1753">
                  <c:v>6.8291000000000004</c:v>
                </c:pt>
                <c:pt idx="1754">
                  <c:v>6.8494999999999999</c:v>
                </c:pt>
                <c:pt idx="1755">
                  <c:v>6.8592000000000004</c:v>
                </c:pt>
                <c:pt idx="1756">
                  <c:v>6.8692000000000002</c:v>
                </c:pt>
                <c:pt idx="1757">
                  <c:v>6.8795999999999999</c:v>
                </c:pt>
                <c:pt idx="1758">
                  <c:v>6.8985000000000003</c:v>
                </c:pt>
                <c:pt idx="1759">
                  <c:v>6.8779000000000003</c:v>
                </c:pt>
                <c:pt idx="1760">
                  <c:v>6.8903999999999996</c:v>
                </c:pt>
                <c:pt idx="1761">
                  <c:v>6.9085000000000001</c:v>
                </c:pt>
                <c:pt idx="1762">
                  <c:v>6.9168000000000003</c:v>
                </c:pt>
                <c:pt idx="1763">
                  <c:v>6.9042000000000003</c:v>
                </c:pt>
                <c:pt idx="1764">
                  <c:v>6.8888999999999996</c:v>
                </c:pt>
                <c:pt idx="1765">
                  <c:v>6.8864999999999998</c:v>
                </c:pt>
                <c:pt idx="1766">
                  <c:v>6.8958000000000004</c:v>
                </c:pt>
                <c:pt idx="1767">
                  <c:v>6.8794000000000004</c:v>
                </c:pt>
                <c:pt idx="1768">
                  <c:v>6.8869999999999996</c:v>
                </c:pt>
                <c:pt idx="1769">
                  <c:v>6.8574999999999999</c:v>
                </c:pt>
                <c:pt idx="1770">
                  <c:v>6.8807999999999998</c:v>
                </c:pt>
                <c:pt idx="1771">
                  <c:v>6.8731</c:v>
                </c:pt>
                <c:pt idx="1772">
                  <c:v>6.8971999999999998</c:v>
                </c:pt>
                <c:pt idx="1773">
                  <c:v>6.9085999999999999</c:v>
                </c:pt>
                <c:pt idx="1774">
                  <c:v>6.8933999999999997</c:v>
                </c:pt>
                <c:pt idx="1775">
                  <c:v>6.9028</c:v>
                </c:pt>
                <c:pt idx="1776">
                  <c:v>6.9288999999999996</c:v>
                </c:pt>
                <c:pt idx="1777">
                  <c:v>6.9508000000000001</c:v>
                </c:pt>
                <c:pt idx="1778">
                  <c:v>6.9311999999999996</c:v>
                </c:pt>
                <c:pt idx="1779">
                  <c:v>6.9467999999999996</c:v>
                </c:pt>
                <c:pt idx="1780">
                  <c:v>6.9489000000000001</c:v>
                </c:pt>
                <c:pt idx="1781">
                  <c:v>6.9435000000000002</c:v>
                </c:pt>
                <c:pt idx="1782">
                  <c:v>6.9462999999999999</c:v>
                </c:pt>
                <c:pt idx="1783">
                  <c:v>6.9459</c:v>
                </c:pt>
                <c:pt idx="1784">
                  <c:v>6.9462000000000002</c:v>
                </c:pt>
                <c:pt idx="1785">
                  <c:v>6.9494999999999996</c:v>
                </c:pt>
                <c:pt idx="1786">
                  <c:v>6.9497</c:v>
                </c:pt>
                <c:pt idx="1787">
                  <c:v>6.9370000000000003</c:v>
                </c:pt>
                <c:pt idx="1788">
                  <c:v>6.9370000000000003</c:v>
                </c:pt>
                <c:pt idx="1789">
                  <c:v>6.9497999999999998</c:v>
                </c:pt>
                <c:pt idx="1790">
                  <c:v>6.9526000000000003</c:v>
                </c:pt>
                <c:pt idx="1791">
                  <c:v>6.9306999999999999</c:v>
                </c:pt>
                <c:pt idx="1792">
                  <c:v>6.8667999999999996</c:v>
                </c:pt>
                <c:pt idx="1793">
                  <c:v>6.9261999999999997</c:v>
                </c:pt>
                <c:pt idx="1794">
                  <c:v>6.9234</c:v>
                </c:pt>
                <c:pt idx="1795">
                  <c:v>6.9234999999999998</c:v>
                </c:pt>
                <c:pt idx="1796">
                  <c:v>6.9141000000000004</c:v>
                </c:pt>
                <c:pt idx="1797">
                  <c:v>6.8909000000000002</c:v>
                </c:pt>
                <c:pt idx="1798">
                  <c:v>6.8874000000000004</c:v>
                </c:pt>
                <c:pt idx="1799">
                  <c:v>6.8992000000000004</c:v>
                </c:pt>
                <c:pt idx="1800">
                  <c:v>6.8525</c:v>
                </c:pt>
                <c:pt idx="1801">
                  <c:v>6.8567999999999998</c:v>
                </c:pt>
                <c:pt idx="1802">
                  <c:v>6.8693</c:v>
                </c:pt>
                <c:pt idx="1803">
                  <c:v>6.8693</c:v>
                </c:pt>
                <c:pt idx="1804">
                  <c:v>6.8571999999999997</c:v>
                </c:pt>
                <c:pt idx="1805">
                  <c:v>6.8331</c:v>
                </c:pt>
                <c:pt idx="1806">
                  <c:v>6.8596000000000004</c:v>
                </c:pt>
                <c:pt idx="1807">
                  <c:v>6.8587999999999996</c:v>
                </c:pt>
                <c:pt idx="1808">
                  <c:v>6.8555999999999999</c:v>
                </c:pt>
                <c:pt idx="1809">
                  <c:v>6.8555999999999999</c:v>
                </c:pt>
                <c:pt idx="1810">
                  <c:v>6.8605999999999998</c:v>
                </c:pt>
                <c:pt idx="1811">
                  <c:v>6.8604000000000003</c:v>
                </c:pt>
                <c:pt idx="1812">
                  <c:v>6.8849</c:v>
                </c:pt>
                <c:pt idx="1813">
                  <c:v>6.8710000000000004</c:v>
                </c:pt>
                <c:pt idx="1814">
                  <c:v>6.8818999999999999</c:v>
                </c:pt>
                <c:pt idx="1815">
                  <c:v>6.8898000000000001</c:v>
                </c:pt>
                <c:pt idx="1816">
                  <c:v>6.8806000000000003</c:v>
                </c:pt>
                <c:pt idx="1817">
                  <c:v>6.8632</c:v>
                </c:pt>
                <c:pt idx="1818">
                  <c:v>6.8628999999999998</c:v>
                </c:pt>
                <c:pt idx="1819">
                  <c:v>6.8456000000000001</c:v>
                </c:pt>
                <c:pt idx="1820">
                  <c:v>6.8742999999999999</c:v>
                </c:pt>
                <c:pt idx="1821">
                  <c:v>6.8789999999999996</c:v>
                </c:pt>
                <c:pt idx="1822">
                  <c:v>6.883</c:v>
                </c:pt>
                <c:pt idx="1823">
                  <c:v>6.8695000000000004</c:v>
                </c:pt>
                <c:pt idx="1824">
                  <c:v>6.8654999999999999</c:v>
                </c:pt>
                <c:pt idx="1825">
                  <c:v>6.8814000000000002</c:v>
                </c:pt>
                <c:pt idx="1826">
                  <c:v>6.875</c:v>
                </c:pt>
                <c:pt idx="1827">
                  <c:v>6.8798000000000004</c:v>
                </c:pt>
                <c:pt idx="1828">
                  <c:v>6.8808999999999996</c:v>
                </c:pt>
                <c:pt idx="1829">
                  <c:v>6.8895999999999997</c:v>
                </c:pt>
                <c:pt idx="1830">
                  <c:v>6.8789999999999996</c:v>
                </c:pt>
                <c:pt idx="1831">
                  <c:v>6.8956999999999997</c:v>
                </c:pt>
                <c:pt idx="1832">
                  <c:v>6.9032</c:v>
                </c:pt>
                <c:pt idx="1833">
                  <c:v>6.9124999999999996</c:v>
                </c:pt>
                <c:pt idx="1834">
                  <c:v>6.9123000000000001</c:v>
                </c:pt>
                <c:pt idx="1835">
                  <c:v>6.8987999999999996</c:v>
                </c:pt>
                <c:pt idx="1836">
                  <c:v>6.9118000000000004</c:v>
                </c:pt>
                <c:pt idx="1837">
                  <c:v>6.9115000000000002</c:v>
                </c:pt>
                <c:pt idx="1838">
                  <c:v>6.8861999999999997</c:v>
                </c:pt>
                <c:pt idx="1839">
                  <c:v>6.8872999999999998</c:v>
                </c:pt>
                <c:pt idx="1840">
                  <c:v>6.8997999999999999</c:v>
                </c:pt>
                <c:pt idx="1841">
                  <c:v>6.9070999999999998</c:v>
                </c:pt>
                <c:pt idx="1842">
                  <c:v>6.8888999999999996</c:v>
                </c:pt>
                <c:pt idx="1843">
                  <c:v>6.8856000000000002</c:v>
                </c:pt>
                <c:pt idx="1844">
                  <c:v>6.8845000000000001</c:v>
                </c:pt>
                <c:pt idx="1845">
                  <c:v>6.8700999999999999</c:v>
                </c:pt>
                <c:pt idx="1846">
                  <c:v>6.8781999999999996</c:v>
                </c:pt>
                <c:pt idx="1847">
                  <c:v>6.8914999999999997</c:v>
                </c:pt>
                <c:pt idx="1848">
                  <c:v>6.8888999999999996</c:v>
                </c:pt>
                <c:pt idx="1849">
                  <c:v>6.8993000000000002</c:v>
                </c:pt>
                <c:pt idx="1850">
                  <c:v>6.8993000000000002</c:v>
                </c:pt>
                <c:pt idx="1851">
                  <c:v>6.8906000000000001</c:v>
                </c:pt>
                <c:pt idx="1852">
                  <c:v>6.8929999999999998</c:v>
                </c:pt>
                <c:pt idx="1853">
                  <c:v>6.8948999999999998</c:v>
                </c:pt>
                <c:pt idx="1854">
                  <c:v>6.9042000000000003</c:v>
                </c:pt>
                <c:pt idx="1855">
                  <c:v>6.8956999999999997</c:v>
                </c:pt>
                <c:pt idx="1856">
                  <c:v>6.8940000000000001</c:v>
                </c:pt>
                <c:pt idx="1857">
                  <c:v>6.8651</c:v>
                </c:pt>
                <c:pt idx="1858">
                  <c:v>6.8739999999999997</c:v>
                </c:pt>
                <c:pt idx="1859">
                  <c:v>6.8784999999999998</c:v>
                </c:pt>
                <c:pt idx="1860">
                  <c:v>6.8849</c:v>
                </c:pt>
                <c:pt idx="1861">
                  <c:v>6.8663999999999996</c:v>
                </c:pt>
                <c:pt idx="1862">
                  <c:v>6.8792</c:v>
                </c:pt>
                <c:pt idx="1863">
                  <c:v>6.8822999999999999</c:v>
                </c:pt>
                <c:pt idx="1864">
                  <c:v>6.8673000000000002</c:v>
                </c:pt>
                <c:pt idx="1865">
                  <c:v>6.8833000000000002</c:v>
                </c:pt>
                <c:pt idx="1866">
                  <c:v>6.8845000000000001</c:v>
                </c:pt>
                <c:pt idx="1867">
                  <c:v>6.8895999999999997</c:v>
                </c:pt>
                <c:pt idx="1868">
                  <c:v>6.8930999999999996</c:v>
                </c:pt>
                <c:pt idx="1869">
                  <c:v>6.8956</c:v>
                </c:pt>
                <c:pt idx="1870">
                  <c:v>6.8891999999999998</c:v>
                </c:pt>
                <c:pt idx="1871">
                  <c:v>6.8956999999999997</c:v>
                </c:pt>
                <c:pt idx="1872">
                  <c:v>6.8883999999999999</c:v>
                </c:pt>
                <c:pt idx="1873">
                  <c:v>6.8947000000000003</c:v>
                </c:pt>
                <c:pt idx="1874">
                  <c:v>6.9036999999999997</c:v>
                </c:pt>
                <c:pt idx="1875">
                  <c:v>6.9066000000000001</c:v>
                </c:pt>
                <c:pt idx="1876">
                  <c:v>6.9051</c:v>
                </c:pt>
                <c:pt idx="1877">
                  <c:v>6.8948</c:v>
                </c:pt>
                <c:pt idx="1878">
                  <c:v>6.8852000000000002</c:v>
                </c:pt>
                <c:pt idx="1879">
                  <c:v>6.8789999999999996</c:v>
                </c:pt>
                <c:pt idx="1880">
                  <c:v>6.8635000000000002</c:v>
                </c:pt>
                <c:pt idx="1881">
                  <c:v>6.8612000000000002</c:v>
                </c:pt>
                <c:pt idx="1882">
                  <c:v>6.8785999999999996</c:v>
                </c:pt>
                <c:pt idx="1883">
                  <c:v>6.8673000000000002</c:v>
                </c:pt>
                <c:pt idx="1884">
                  <c:v>6.8661000000000003</c:v>
                </c:pt>
                <c:pt idx="1885">
                  <c:v>6.8757999999999999</c:v>
                </c:pt>
                <c:pt idx="1886">
                  <c:v>6.8695000000000004</c:v>
                </c:pt>
                <c:pt idx="1887">
                  <c:v>6.8697999999999997</c:v>
                </c:pt>
                <c:pt idx="1888">
                  <c:v>6.8697999999999997</c:v>
                </c:pt>
                <c:pt idx="1889">
                  <c:v>6.8632999999999997</c:v>
                </c:pt>
                <c:pt idx="1890">
                  <c:v>6.8090000000000002</c:v>
                </c:pt>
                <c:pt idx="1891">
                  <c:v>6.8070000000000004</c:v>
                </c:pt>
                <c:pt idx="1892">
                  <c:v>6.7934999999999999</c:v>
                </c:pt>
                <c:pt idx="1893">
                  <c:v>6.7934000000000001</c:v>
                </c:pt>
                <c:pt idx="1894">
                  <c:v>6.7858000000000001</c:v>
                </c:pt>
                <c:pt idx="1895">
                  <c:v>6.7930000000000001</c:v>
                </c:pt>
                <c:pt idx="1896">
                  <c:v>6.7971000000000004</c:v>
                </c:pt>
                <c:pt idx="1897">
                  <c:v>6.7948000000000004</c:v>
                </c:pt>
                <c:pt idx="1898">
                  <c:v>6.7953999999999999</c:v>
                </c:pt>
                <c:pt idx="1899">
                  <c:v>6.7938999999999998</c:v>
                </c:pt>
                <c:pt idx="1900">
                  <c:v>6.7851999999999997</c:v>
                </c:pt>
                <c:pt idx="1901">
                  <c:v>6.7995000000000001</c:v>
                </c:pt>
                <c:pt idx="1902">
                  <c:v>6.7972000000000001</c:v>
                </c:pt>
                <c:pt idx="1903">
                  <c:v>6.8095999999999997</c:v>
                </c:pt>
                <c:pt idx="1904">
                  <c:v>6.8193000000000001</c:v>
                </c:pt>
                <c:pt idx="1905">
                  <c:v>6.8197000000000001</c:v>
                </c:pt>
                <c:pt idx="1906">
                  <c:v>6.8238000000000003</c:v>
                </c:pt>
                <c:pt idx="1907">
                  <c:v>6.8220000000000001</c:v>
                </c:pt>
                <c:pt idx="1908">
                  <c:v>6.8292000000000002</c:v>
                </c:pt>
                <c:pt idx="1909">
                  <c:v>6.8052999999999999</c:v>
                </c:pt>
                <c:pt idx="1910">
                  <c:v>6.7939999999999996</c:v>
                </c:pt>
                <c:pt idx="1911">
                  <c:v>6.7744</c:v>
                </c:pt>
                <c:pt idx="1912">
                  <c:v>6.7771999999999997</c:v>
                </c:pt>
                <c:pt idx="1913">
                  <c:v>6.7888999999999999</c:v>
                </c:pt>
                <c:pt idx="1914">
                  <c:v>6.7922000000000002</c:v>
                </c:pt>
                <c:pt idx="1915">
                  <c:v>6.7953000000000001</c:v>
                </c:pt>
                <c:pt idx="1916">
                  <c:v>6.7914000000000003</c:v>
                </c:pt>
                <c:pt idx="1917">
                  <c:v>6.7964000000000002</c:v>
                </c:pt>
                <c:pt idx="1918">
                  <c:v>6.7983000000000002</c:v>
                </c:pt>
                <c:pt idx="1919">
                  <c:v>6.7868000000000004</c:v>
                </c:pt>
                <c:pt idx="1920">
                  <c:v>6.7801999999999998</c:v>
                </c:pt>
                <c:pt idx="1921">
                  <c:v>6.7774000000000001</c:v>
                </c:pt>
                <c:pt idx="1922">
                  <c:v>6.7561999999999998</c:v>
                </c:pt>
                <c:pt idx="1923">
                  <c:v>6.7610999999999999</c:v>
                </c:pt>
                <c:pt idx="1924">
                  <c:v>6.7450999999999999</c:v>
                </c:pt>
                <c:pt idx="1925">
                  <c:v>6.7464000000000004</c:v>
                </c:pt>
                <c:pt idx="1926">
                  <c:v>6.7415000000000003</c:v>
                </c:pt>
                <c:pt idx="1927">
                  <c:v>6.7409999999999997</c:v>
                </c:pt>
                <c:pt idx="1928">
                  <c:v>6.7484999999999999</c:v>
                </c:pt>
                <c:pt idx="1929">
                  <c:v>6.7529000000000003</c:v>
                </c:pt>
                <c:pt idx="1930">
                  <c:v>6.7306999999999997</c:v>
                </c:pt>
                <c:pt idx="1931">
                  <c:v>6.7373000000000003</c:v>
                </c:pt>
                <c:pt idx="1932">
                  <c:v>6.7282999999999999</c:v>
                </c:pt>
                <c:pt idx="1933">
                  <c:v>6.7148000000000003</c:v>
                </c:pt>
                <c:pt idx="1934">
                  <c:v>6.7205000000000004</c:v>
                </c:pt>
                <c:pt idx="1935">
                  <c:v>6.7210999999999999</c:v>
                </c:pt>
                <c:pt idx="1936">
                  <c:v>6.7131999999999996</c:v>
                </c:pt>
                <c:pt idx="1937">
                  <c:v>6.7228000000000003</c:v>
                </c:pt>
                <c:pt idx="1938">
                  <c:v>6.7183999999999999</c:v>
                </c:pt>
                <c:pt idx="1939">
                  <c:v>6.7074999999999996</c:v>
                </c:pt>
                <c:pt idx="1940">
                  <c:v>6.6769999999999996</c:v>
                </c:pt>
                <c:pt idx="1941">
                  <c:v>6.6642000000000001</c:v>
                </c:pt>
                <c:pt idx="1942">
                  <c:v>6.6600999999999999</c:v>
                </c:pt>
                <c:pt idx="1943">
                  <c:v>6.6688999999999998</c:v>
                </c:pt>
                <c:pt idx="1944">
                  <c:v>6.6779000000000002</c:v>
                </c:pt>
                <c:pt idx="1945">
                  <c:v>6.6708999999999996</c:v>
                </c:pt>
                <c:pt idx="1946">
                  <c:v>6.6744000000000003</c:v>
                </c:pt>
                <c:pt idx="1947">
                  <c:v>6.6708999999999996</c:v>
                </c:pt>
                <c:pt idx="1948">
                  <c:v>6.6597</c:v>
                </c:pt>
                <c:pt idx="1949">
                  <c:v>6.6632999999999996</c:v>
                </c:pt>
                <c:pt idx="1950">
                  <c:v>6.6524999999999999</c:v>
                </c:pt>
                <c:pt idx="1951">
                  <c:v>6.6578999999999997</c:v>
                </c:pt>
                <c:pt idx="1952">
                  <c:v>6.6353</c:v>
                </c:pt>
                <c:pt idx="1953">
                  <c:v>6.6292999999999997</c:v>
                </c:pt>
                <c:pt idx="1954">
                  <c:v>6.6101999999999999</c:v>
                </c:pt>
                <c:pt idx="1955">
                  <c:v>6.601</c:v>
                </c:pt>
                <c:pt idx="1956">
                  <c:v>6.5909000000000004</c:v>
                </c:pt>
                <c:pt idx="1957">
                  <c:v>6.5667999999999997</c:v>
                </c:pt>
                <c:pt idx="1958">
                  <c:v>6.5369999999999999</c:v>
                </c:pt>
                <c:pt idx="1959">
                  <c:v>6.5311000000000003</c:v>
                </c:pt>
                <c:pt idx="1960">
                  <c:v>6.5269000000000004</c:v>
                </c:pt>
                <c:pt idx="1961">
                  <c:v>6.5031999999999996</c:v>
                </c:pt>
                <c:pt idx="1962">
                  <c:v>6.4996999999999998</c:v>
                </c:pt>
                <c:pt idx="1963">
                  <c:v>6.5277000000000003</c:v>
                </c:pt>
                <c:pt idx="1964">
                  <c:v>6.5381999999999998</c:v>
                </c:pt>
                <c:pt idx="1965">
                  <c:v>6.5465</c:v>
                </c:pt>
                <c:pt idx="1966">
                  <c:v>6.5423</c:v>
                </c:pt>
                <c:pt idx="1967">
                  <c:v>6.5419</c:v>
                </c:pt>
                <c:pt idx="1968">
                  <c:v>6.5529999999999999</c:v>
                </c:pt>
                <c:pt idx="1969">
                  <c:v>6.5670000000000002</c:v>
                </c:pt>
                <c:pt idx="1970">
                  <c:v>6.5867000000000004</c:v>
                </c:pt>
                <c:pt idx="1971">
                  <c:v>6.5861000000000001</c:v>
                </c:pt>
                <c:pt idx="1972">
                  <c:v>6.5945</c:v>
                </c:pt>
                <c:pt idx="1973">
                  <c:v>6.6075999999999997</c:v>
                </c:pt>
                <c:pt idx="1974">
                  <c:v>6.6192000000000002</c:v>
                </c:pt>
                <c:pt idx="1975">
                  <c:v>6.6284999999999998</c:v>
                </c:pt>
                <c:pt idx="1976">
                  <c:v>6.6368999999999998</c:v>
                </c:pt>
                <c:pt idx="1977">
                  <c:v>6.6368999999999998</c:v>
                </c:pt>
                <c:pt idx="1978">
                  <c:v>6.6493000000000002</c:v>
                </c:pt>
                <c:pt idx="1979">
                  <c:v>6.6273</c:v>
                </c:pt>
                <c:pt idx="1980">
                  <c:v>6.5841000000000003</c:v>
                </c:pt>
                <c:pt idx="1981">
                  <c:v>6.5808</c:v>
                </c:pt>
                <c:pt idx="1982">
                  <c:v>6.5865999999999998</c:v>
                </c:pt>
                <c:pt idx="1983">
                  <c:v>6.5838999999999999</c:v>
                </c:pt>
                <c:pt idx="1984">
                  <c:v>6.5883000000000003</c:v>
                </c:pt>
                <c:pt idx="1985">
                  <c:v>6.5991</c:v>
                </c:pt>
                <c:pt idx="1986">
                  <c:v>6.6093000000000002</c:v>
                </c:pt>
                <c:pt idx="1987">
                  <c:v>6.6092000000000004</c:v>
                </c:pt>
                <c:pt idx="1988">
                  <c:v>6.6204999999999998</c:v>
                </c:pt>
                <c:pt idx="1989">
                  <c:v>6.6268000000000002</c:v>
                </c:pt>
                <c:pt idx="1990">
                  <c:v>6.6322000000000001</c:v>
                </c:pt>
                <c:pt idx="1991">
                  <c:v>6.6288</c:v>
                </c:pt>
                <c:pt idx="1992">
                  <c:v>6.6473000000000004</c:v>
                </c:pt>
                <c:pt idx="1993">
                  <c:v>6.6486999999999998</c:v>
                </c:pt>
                <c:pt idx="1994">
                  <c:v>6.6397000000000004</c:v>
                </c:pt>
                <c:pt idx="1995">
                  <c:v>6.63</c:v>
                </c:pt>
                <c:pt idx="1996">
                  <c:v>6.6196000000000002</c:v>
                </c:pt>
                <c:pt idx="1997">
                  <c:v>6.6071999999999997</c:v>
                </c:pt>
                <c:pt idx="1998">
                  <c:v>6.6246999999999998</c:v>
                </c:pt>
                <c:pt idx="1999">
                  <c:v>6.6215999999999999</c:v>
                </c:pt>
                <c:pt idx="2000">
                  <c:v>6.6276999999999999</c:v>
                </c:pt>
                <c:pt idx="2001">
                  <c:v>6.6325000000000003</c:v>
                </c:pt>
                <c:pt idx="2002">
                  <c:v>6.6281999999999996</c:v>
                </c:pt>
                <c:pt idx="2003">
                  <c:v>6.6346999999999996</c:v>
                </c:pt>
                <c:pt idx="2004">
                  <c:v>6.6398999999999999</c:v>
                </c:pt>
                <c:pt idx="2005">
                  <c:v>6.6262999999999996</c:v>
                </c:pt>
                <c:pt idx="2006">
                  <c:v>6.6285999999999996</c:v>
                </c:pt>
                <c:pt idx="2007">
                  <c:v>6.6276999999999999</c:v>
                </c:pt>
                <c:pt idx="2008">
                  <c:v>6.6271000000000004</c:v>
                </c:pt>
                <c:pt idx="2009">
                  <c:v>6.6356000000000002</c:v>
                </c:pt>
                <c:pt idx="2010">
                  <c:v>6.6289999999999996</c:v>
                </c:pt>
                <c:pt idx="2011">
                  <c:v>6.6021000000000001</c:v>
                </c:pt>
                <c:pt idx="2012">
                  <c:v>6.5810000000000004</c:v>
                </c:pt>
                <c:pt idx="2013">
                  <c:v>6.5873999999999997</c:v>
                </c:pt>
                <c:pt idx="2014">
                  <c:v>6.5944000000000003</c:v>
                </c:pt>
                <c:pt idx="2015">
                  <c:v>6.6010999999999997</c:v>
                </c:pt>
                <c:pt idx="2016">
                  <c:v>6.6033999999999997</c:v>
                </c:pt>
                <c:pt idx="2017">
                  <c:v>6.6067</c:v>
                </c:pt>
                <c:pt idx="2018">
                  <c:v>6.6105</c:v>
                </c:pt>
                <c:pt idx="2019">
                  <c:v>6.6113</c:v>
                </c:pt>
                <c:pt idx="2020">
                  <c:v>6.6162999999999998</c:v>
                </c:pt>
                <c:pt idx="2021">
                  <c:v>6.6195000000000004</c:v>
                </c:pt>
                <c:pt idx="2022">
                  <c:v>6.6218000000000004</c:v>
                </c:pt>
                <c:pt idx="2023">
                  <c:v>6.6151999999999997</c:v>
                </c:pt>
                <c:pt idx="2024">
                  <c:v>6.6162000000000001</c:v>
                </c:pt>
                <c:pt idx="2025">
                  <c:v>6.6250999999999998</c:v>
                </c:pt>
                <c:pt idx="2026">
                  <c:v>6.6032999999999999</c:v>
                </c:pt>
                <c:pt idx="2027">
                  <c:v>6.6113</c:v>
                </c:pt>
                <c:pt idx="2028">
                  <c:v>6.6162000000000001</c:v>
                </c:pt>
                <c:pt idx="2029">
                  <c:v>6.6097999999999999</c:v>
                </c:pt>
                <c:pt idx="2030">
                  <c:v>6.6066000000000003</c:v>
                </c:pt>
                <c:pt idx="2031">
                  <c:v>6.5795000000000003</c:v>
                </c:pt>
                <c:pt idx="2032">
                  <c:v>6.5820999999999996</c:v>
                </c:pt>
                <c:pt idx="2033">
                  <c:v>6.5682999999999998</c:v>
                </c:pt>
                <c:pt idx="2034">
                  <c:v>6.5415999999999999</c:v>
                </c:pt>
                <c:pt idx="2035">
                  <c:v>6.5420999999999996</c:v>
                </c:pt>
                <c:pt idx="2036">
                  <c:v>6.5411999999999999</c:v>
                </c:pt>
                <c:pt idx="2037">
                  <c:v>6.5342000000000002</c:v>
                </c:pt>
                <c:pt idx="2038">
                  <c:v>6.5342000000000002</c:v>
                </c:pt>
                <c:pt idx="2039">
                  <c:v>6.5342000000000002</c:v>
                </c:pt>
                <c:pt idx="2040">
                  <c:v>6.5079000000000002</c:v>
                </c:pt>
                <c:pt idx="2041">
                  <c:v>6.492</c:v>
                </c:pt>
                <c:pt idx="2042">
                  <c:v>6.5042999999999997</c:v>
                </c:pt>
                <c:pt idx="2043">
                  <c:v>6.4915000000000003</c:v>
                </c:pt>
                <c:pt idx="2044">
                  <c:v>6.4832000000000001</c:v>
                </c:pt>
                <c:pt idx="2045">
                  <c:v>6.4968000000000004</c:v>
                </c:pt>
                <c:pt idx="2046">
                  <c:v>6.5206999999999997</c:v>
                </c:pt>
                <c:pt idx="2047">
                  <c:v>6.5147000000000004</c:v>
                </c:pt>
                <c:pt idx="2048">
                  <c:v>6.4931999999999999</c:v>
                </c:pt>
                <c:pt idx="2049">
                  <c:v>6.4573999999999998</c:v>
                </c:pt>
                <c:pt idx="2050">
                  <c:v>6.4371999999999998</c:v>
                </c:pt>
                <c:pt idx="2051">
                  <c:v>6.4335000000000004</c:v>
                </c:pt>
                <c:pt idx="2052">
                  <c:v>6.4401000000000002</c:v>
                </c:pt>
                <c:pt idx="2053">
                  <c:v>6.4169</c:v>
                </c:pt>
                <c:pt idx="2054">
                  <c:v>6.4112</c:v>
                </c:pt>
                <c:pt idx="2055">
                  <c:v>6.4009</c:v>
                </c:pt>
                <c:pt idx="2056">
                  <c:v>6.3916000000000004</c:v>
                </c:pt>
                <c:pt idx="2057">
                  <c:v>6.3723999999999998</c:v>
                </c:pt>
                <c:pt idx="2058">
                  <c:v>6.3436000000000003</c:v>
                </c:pt>
                <c:pt idx="2059">
                  <c:v>6.3266999999999998</c:v>
                </c:pt>
                <c:pt idx="2060">
                  <c:v>6.3311999999999999</c:v>
                </c:pt>
                <c:pt idx="2061">
                  <c:v>6.3338999999999999</c:v>
                </c:pt>
                <c:pt idx="2062">
                  <c:v>6.3045</c:v>
                </c:pt>
                <c:pt idx="2063">
                  <c:v>6.2885</c:v>
                </c:pt>
                <c:pt idx="2064">
                  <c:v>6.3018999999999998</c:v>
                </c:pt>
                <c:pt idx="2065">
                  <c:v>6.3071999999999999</c:v>
                </c:pt>
                <c:pt idx="2066">
                  <c:v>6.2881999999999998</c:v>
                </c:pt>
                <c:pt idx="2067">
                  <c:v>6.2821999999999996</c:v>
                </c:pt>
                <c:pt idx="2068">
                  <c:v>6.3193999999999999</c:v>
                </c:pt>
                <c:pt idx="2069">
                  <c:v>6.3193999999999999</c:v>
                </c:pt>
                <c:pt idx="2070">
                  <c:v>6.3000999999999996</c:v>
                </c:pt>
                <c:pt idx="2071">
                  <c:v>6.3247</c:v>
                </c:pt>
                <c:pt idx="2072">
                  <c:v>6.3428000000000004</c:v>
                </c:pt>
                <c:pt idx="2073">
                  <c:v>6.3529999999999998</c:v>
                </c:pt>
                <c:pt idx="2074">
                  <c:v>6.3482000000000003</c:v>
                </c:pt>
                <c:pt idx="2075">
                  <c:v>6.3482000000000003</c:v>
                </c:pt>
                <c:pt idx="2076">
                  <c:v>6.3377999999999997</c:v>
                </c:pt>
                <c:pt idx="2077">
                  <c:v>6.3146000000000004</c:v>
                </c:pt>
                <c:pt idx="2078">
                  <c:v>6.3293999999999997</c:v>
                </c:pt>
                <c:pt idx="2079">
                  <c:v>6.3352000000000004</c:v>
                </c:pt>
                <c:pt idx="2080">
                  <c:v>6.3334000000000001</c:v>
                </c:pt>
                <c:pt idx="2081">
                  <c:v>6.3430999999999997</c:v>
                </c:pt>
                <c:pt idx="2082">
                  <c:v>6.3385999999999996</c:v>
                </c:pt>
                <c:pt idx="2083">
                  <c:v>6.3293999999999997</c:v>
                </c:pt>
                <c:pt idx="2084">
                  <c:v>6.3239000000000001</c:v>
                </c:pt>
                <c:pt idx="2085">
                  <c:v>6.3451000000000004</c:v>
                </c:pt>
                <c:pt idx="2086">
                  <c:v>6.3333000000000004</c:v>
                </c:pt>
                <c:pt idx="2087">
                  <c:v>6.3217999999999996</c:v>
                </c:pt>
                <c:pt idx="2088">
                  <c:v>6.3205</c:v>
                </c:pt>
                <c:pt idx="2089">
                  <c:v>6.3140999999999998</c:v>
                </c:pt>
                <c:pt idx="2090">
                  <c:v>6.3339999999999996</c:v>
                </c:pt>
                <c:pt idx="2091">
                  <c:v>6.3319999999999999</c:v>
                </c:pt>
                <c:pt idx="2092">
                  <c:v>6.3246000000000002</c:v>
                </c:pt>
                <c:pt idx="2093">
                  <c:v>6.3395999999999999</c:v>
                </c:pt>
                <c:pt idx="2094">
                  <c:v>6.3167</c:v>
                </c:pt>
                <c:pt idx="2095">
                  <c:v>6.3272000000000004</c:v>
                </c:pt>
                <c:pt idx="2096">
                  <c:v>6.3193000000000001</c:v>
                </c:pt>
                <c:pt idx="2097">
                  <c:v>6.2816000000000001</c:v>
                </c:pt>
                <c:pt idx="2098">
                  <c:v>6.2785000000000002</c:v>
                </c:pt>
                <c:pt idx="2099">
                  <c:v>6.3045999999999998</c:v>
                </c:pt>
                <c:pt idx="2100">
                  <c:v>6.2881</c:v>
                </c:pt>
                <c:pt idx="2101">
                  <c:v>6.2763999999999998</c:v>
                </c:pt>
                <c:pt idx="2102">
                  <c:v>6.2832999999999997</c:v>
                </c:pt>
                <c:pt idx="2103">
                  <c:v>6.2926000000000002</c:v>
                </c:pt>
                <c:pt idx="2104">
                  <c:v>6.2926000000000002</c:v>
                </c:pt>
                <c:pt idx="2105">
                  <c:v>6.3113999999999999</c:v>
                </c:pt>
                <c:pt idx="2106">
                  <c:v>6.3071000000000002</c:v>
                </c:pt>
                <c:pt idx="2107">
                  <c:v>6.2911000000000001</c:v>
                </c:pt>
                <c:pt idx="2108">
                  <c:v>6.2834000000000003</c:v>
                </c:pt>
                <c:pt idx="2109">
                  <c:v>6.2897999999999996</c:v>
                </c:pt>
                <c:pt idx="2110">
                  <c:v>6.2884000000000002</c:v>
                </c:pt>
                <c:pt idx="2111">
                  <c:v>6.2770999999999999</c:v>
                </c:pt>
                <c:pt idx="2112">
                  <c:v>6.2816999999999998</c:v>
                </c:pt>
                <c:pt idx="2113">
                  <c:v>6.2831999999999999</c:v>
                </c:pt>
                <c:pt idx="2114">
                  <c:v>6.2896999999999998</c:v>
                </c:pt>
                <c:pt idx="2115">
                  <c:v>6.3033999999999999</c:v>
                </c:pt>
                <c:pt idx="2116">
                  <c:v>6.3228999999999997</c:v>
                </c:pt>
                <c:pt idx="2117">
                  <c:v>6.3066000000000004</c:v>
                </c:pt>
                <c:pt idx="2118">
                  <c:v>6.3282999999999996</c:v>
                </c:pt>
                <c:pt idx="2119">
                  <c:v>6.3392999999999997</c:v>
                </c:pt>
                <c:pt idx="2120">
                  <c:v>6.3392999999999997</c:v>
                </c:pt>
                <c:pt idx="2121">
                  <c:v>6.367</c:v>
                </c:pt>
                <c:pt idx="2122">
                  <c:v>6.3731999999999998</c:v>
                </c:pt>
                <c:pt idx="2123">
                  <c:v>6.3521000000000001</c:v>
                </c:pt>
                <c:pt idx="2124">
                  <c:v>6.3583999999999996</c:v>
                </c:pt>
                <c:pt idx="2125">
                  <c:v>6.3673999999999999</c:v>
                </c:pt>
                <c:pt idx="2126">
                  <c:v>6.3733000000000004</c:v>
                </c:pt>
                <c:pt idx="2127">
                  <c:v>6.3768000000000002</c:v>
                </c:pt>
                <c:pt idx="2128">
                  <c:v>6.3524000000000003</c:v>
                </c:pt>
                <c:pt idx="2129">
                  <c:v>6.3345000000000002</c:v>
                </c:pt>
                <c:pt idx="2130">
                  <c:v>6.3486000000000002</c:v>
                </c:pt>
                <c:pt idx="2131">
                  <c:v>6.3745000000000003</c:v>
                </c:pt>
                <c:pt idx="2132">
                  <c:v>6.3678999999999997</c:v>
                </c:pt>
                <c:pt idx="2133">
                  <c:v>6.3762999999999996</c:v>
                </c:pt>
                <c:pt idx="2134">
                  <c:v>6.3852000000000002</c:v>
                </c:pt>
                <c:pt idx="2135">
                  <c:v>6.3799000000000001</c:v>
                </c:pt>
                <c:pt idx="2136">
                  <c:v>6.3773</c:v>
                </c:pt>
                <c:pt idx="2137">
                  <c:v>6.3815999999999997</c:v>
                </c:pt>
                <c:pt idx="2138">
                  <c:v>6.3867000000000003</c:v>
                </c:pt>
                <c:pt idx="2139">
                  <c:v>6.3962000000000003</c:v>
                </c:pt>
                <c:pt idx="2140">
                  <c:v>6.4020999999999999</c:v>
                </c:pt>
                <c:pt idx="2141">
                  <c:v>6.4207000000000001</c:v>
                </c:pt>
                <c:pt idx="2142">
                  <c:v>6.4143999999999997</c:v>
                </c:pt>
                <c:pt idx="2143">
                  <c:v>6.4077999999999999</c:v>
                </c:pt>
                <c:pt idx="2144">
                  <c:v>6.4207999999999998</c:v>
                </c:pt>
                <c:pt idx="2145">
                  <c:v>6.4157000000000002</c:v>
                </c:pt>
                <c:pt idx="2146">
                  <c:v>6.4039999999999999</c:v>
                </c:pt>
                <c:pt idx="2147">
                  <c:v>6.3918999999999997</c:v>
                </c:pt>
                <c:pt idx="2148">
                  <c:v>6.4002999999999997</c:v>
                </c:pt>
                <c:pt idx="2149">
                  <c:v>6.4063999999999997</c:v>
                </c:pt>
                <c:pt idx="2150">
                  <c:v>6.4120999999999997</c:v>
                </c:pt>
                <c:pt idx="2151">
                  <c:v>6.4156000000000004</c:v>
                </c:pt>
                <c:pt idx="2152">
                  <c:v>6.3962000000000003</c:v>
                </c:pt>
                <c:pt idx="2153">
                  <c:v>6.4306000000000001</c:v>
                </c:pt>
                <c:pt idx="2154">
                  <c:v>6.4234999999999998</c:v>
                </c:pt>
                <c:pt idx="2155">
                  <c:v>6.4585999999999997</c:v>
                </c:pt>
                <c:pt idx="2156">
                  <c:v>6.4706000000000001</c:v>
                </c:pt>
                <c:pt idx="2157">
                  <c:v>6.4804000000000004</c:v>
                </c:pt>
                <c:pt idx="2158">
                  <c:v>6.4893000000000001</c:v>
                </c:pt>
                <c:pt idx="2159">
                  <c:v>6.5179999999999998</c:v>
                </c:pt>
                <c:pt idx="2160">
                  <c:v>6.5568999999999997</c:v>
                </c:pt>
                <c:pt idx="2161">
                  <c:v>6.5960000000000001</c:v>
                </c:pt>
                <c:pt idx="2162">
                  <c:v>6.6166</c:v>
                </c:pt>
                <c:pt idx="2163">
                  <c:v>6.6157000000000004</c:v>
                </c:pt>
                <c:pt idx="2164">
                  <c:v>6.6497000000000002</c:v>
                </c:pt>
                <c:pt idx="2165">
                  <c:v>6.6595000000000004</c:v>
                </c:pt>
                <c:pt idx="2166">
                  <c:v>6.6180000000000003</c:v>
                </c:pt>
                <c:pt idx="2167">
                  <c:v>6.6336000000000004</c:v>
                </c:pt>
                <c:pt idx="2168">
                  <c:v>6.6393000000000004</c:v>
                </c:pt>
                <c:pt idx="2169">
                  <c:v>6.6258999999999997</c:v>
                </c:pt>
                <c:pt idx="2170">
                  <c:v>6.6234000000000002</c:v>
                </c:pt>
                <c:pt idx="2171">
                  <c:v>6.6726000000000001</c:v>
                </c:pt>
                <c:pt idx="2172">
                  <c:v>6.6726999999999999</c:v>
                </c:pt>
                <c:pt idx="2173">
                  <c:v>6.6757999999999997</c:v>
                </c:pt>
                <c:pt idx="2174">
                  <c:v>6.6821000000000002</c:v>
                </c:pt>
                <c:pt idx="2175">
                  <c:v>6.6913999999999998</c:v>
                </c:pt>
                <c:pt idx="2176">
                  <c:v>6.7065999999999999</c:v>
                </c:pt>
                <c:pt idx="2177">
                  <c:v>6.7671000000000001</c:v>
                </c:pt>
                <c:pt idx="2178">
                  <c:v>6.7592999999999996</c:v>
                </c:pt>
                <c:pt idx="2179">
                  <c:v>6.7891000000000004</c:v>
                </c:pt>
                <c:pt idx="2180">
                  <c:v>6.8040000000000003</c:v>
                </c:pt>
                <c:pt idx="2181">
                  <c:v>6.7662000000000004</c:v>
                </c:pt>
                <c:pt idx="2182">
                  <c:v>6.7942</c:v>
                </c:pt>
                <c:pt idx="2183">
                  <c:v>6.8131000000000004</c:v>
                </c:pt>
                <c:pt idx="2184">
                  <c:v>6.8164999999999996</c:v>
                </c:pt>
                <c:pt idx="2185">
                  <c:v>6.8292999999999999</c:v>
                </c:pt>
                <c:pt idx="2186">
                  <c:v>6.7942</c:v>
                </c:pt>
                <c:pt idx="2187">
                  <c:v>6.8322000000000003</c:v>
                </c:pt>
                <c:pt idx="2188">
                  <c:v>6.8513000000000002</c:v>
                </c:pt>
                <c:pt idx="2189">
                  <c:v>6.8430999999999997</c:v>
                </c:pt>
                <c:pt idx="2190">
                  <c:v>6.8312999999999997</c:v>
                </c:pt>
                <c:pt idx="2191">
                  <c:v>6.8316999999999997</c:v>
                </c:pt>
                <c:pt idx="2192">
                  <c:v>6.8395000000000001</c:v>
                </c:pt>
                <c:pt idx="2193">
                  <c:v>6.8628999999999998</c:v>
                </c:pt>
                <c:pt idx="2194">
                  <c:v>6.8695000000000004</c:v>
                </c:pt>
                <c:pt idx="2195">
                  <c:v>6.8856000000000002</c:v>
                </c:pt>
                <c:pt idx="2196">
                  <c:v>6.8945999999999996</c:v>
                </c:pt>
                <c:pt idx="2197">
                  <c:v>6.8894000000000002</c:v>
                </c:pt>
                <c:pt idx="2198">
                  <c:v>6.8718000000000004</c:v>
                </c:pt>
                <c:pt idx="2199">
                  <c:v>6.8360000000000003</c:v>
                </c:pt>
                <c:pt idx="2200">
                  <c:v>6.8270999999999997</c:v>
                </c:pt>
                <c:pt idx="2201">
                  <c:v>6.8367000000000004</c:v>
                </c:pt>
                <c:pt idx="2202">
                  <c:v>6.8710000000000004</c:v>
                </c:pt>
                <c:pt idx="2203">
                  <c:v>6.8507999999999996</c:v>
                </c:pt>
                <c:pt idx="2204">
                  <c:v>6.8052000000000001</c:v>
                </c:pt>
                <c:pt idx="2205">
                  <c:v>6.8071999999999999</c:v>
                </c:pt>
                <c:pt idx="2206">
                  <c:v>6.8113000000000001</c:v>
                </c:pt>
                <c:pt idx="2207">
                  <c:v>6.8246000000000002</c:v>
                </c:pt>
                <c:pt idx="2208">
                  <c:v>6.8346999999999998</c:v>
                </c:pt>
                <c:pt idx="2209">
                  <c:v>6.8182999999999998</c:v>
                </c:pt>
                <c:pt idx="2210">
                  <c:v>6.8266</c:v>
                </c:pt>
                <c:pt idx="2211">
                  <c:v>6.8216999999999999</c:v>
                </c:pt>
                <c:pt idx="2212">
                  <c:v>6.8212000000000002</c:v>
                </c:pt>
                <c:pt idx="2213">
                  <c:v>6.8388999999999998</c:v>
                </c:pt>
                <c:pt idx="2214">
                  <c:v>6.8487999999999998</c:v>
                </c:pt>
                <c:pt idx="2215">
                  <c:v>6.8545999999999996</c:v>
                </c:pt>
                <c:pt idx="2216">
                  <c:v>6.8487999999999998</c:v>
                </c:pt>
                <c:pt idx="2217">
                  <c:v>6.8361999999999998</c:v>
                </c:pt>
                <c:pt idx="2218">
                  <c:v>6.8509000000000002</c:v>
                </c:pt>
                <c:pt idx="2219">
                  <c:v>6.8554000000000004</c:v>
                </c:pt>
                <c:pt idx="2220">
                  <c:v>6.8569000000000004</c:v>
                </c:pt>
                <c:pt idx="2221">
                  <c:v>6.8529999999999998</c:v>
                </c:pt>
                <c:pt idx="2222">
                  <c:v>6.8357000000000001</c:v>
                </c:pt>
                <c:pt idx="2223">
                  <c:v>6.8440000000000003</c:v>
                </c:pt>
                <c:pt idx="2224">
                  <c:v>6.8571</c:v>
                </c:pt>
                <c:pt idx="2225">
                  <c:v>6.8642000000000003</c:v>
                </c:pt>
                <c:pt idx="2226">
                  <c:v>6.8792</c:v>
                </c:pt>
                <c:pt idx="2227">
                  <c:v>6.8792</c:v>
                </c:pt>
                <c:pt idx="2228">
                  <c:v>6.8792</c:v>
                </c:pt>
                <c:pt idx="2229">
                  <c:v>6.8956999999999997</c:v>
                </c:pt>
                <c:pt idx="2230">
                  <c:v>6.9019000000000004</c:v>
                </c:pt>
                <c:pt idx="2231">
                  <c:v>6.9071999999999996</c:v>
                </c:pt>
                <c:pt idx="2232">
                  <c:v>6.9097999999999997</c:v>
                </c:pt>
                <c:pt idx="2233">
                  <c:v>6.9119999999999999</c:v>
                </c:pt>
                <c:pt idx="2234">
                  <c:v>6.9154</c:v>
                </c:pt>
                <c:pt idx="2235">
                  <c:v>6.9119000000000002</c:v>
                </c:pt>
                <c:pt idx="2236">
                  <c:v>6.9103000000000003</c:v>
                </c:pt>
                <c:pt idx="2237">
                  <c:v>6.9275000000000002</c:v>
                </c:pt>
                <c:pt idx="2238">
                  <c:v>6.9386999999999999</c:v>
                </c:pt>
                <c:pt idx="2239">
                  <c:v>6.9236000000000004</c:v>
                </c:pt>
                <c:pt idx="2240">
                  <c:v>6.9337999999999997</c:v>
                </c:pt>
                <c:pt idx="2241">
                  <c:v>6.9356999999999998</c:v>
                </c:pt>
                <c:pt idx="2242">
                  <c:v>6.9409000000000001</c:v>
                </c:pt>
                <c:pt idx="2243">
                  <c:v>6.9509999999999996</c:v>
                </c:pt>
                <c:pt idx="2244">
                  <c:v>6.9377000000000004</c:v>
                </c:pt>
                <c:pt idx="2245">
                  <c:v>6.9573999999999998</c:v>
                </c:pt>
                <c:pt idx="2246">
                  <c:v>6.9645999999999999</c:v>
                </c:pt>
                <c:pt idx="2247">
                  <c:v>6.9669999999999996</c:v>
                </c:pt>
                <c:pt idx="2248">
                  <c:v>6.9371</c:v>
                </c:pt>
                <c:pt idx="2249">
                  <c:v>6.8975999999999997</c:v>
                </c:pt>
                <c:pt idx="2250">
                  <c:v>6.9074999999999998</c:v>
                </c:pt>
                <c:pt idx="2251">
                  <c:v>6.9065000000000003</c:v>
                </c:pt>
                <c:pt idx="2252">
                  <c:v>6.9162999999999997</c:v>
                </c:pt>
                <c:pt idx="2253">
                  <c:v>6.9329000000000001</c:v>
                </c:pt>
                <c:pt idx="2254">
                  <c:v>6.9476000000000004</c:v>
                </c:pt>
                <c:pt idx="2255">
                  <c:v>6.9629000000000003</c:v>
                </c:pt>
                <c:pt idx="2256">
                  <c:v>6.9401999999999999</c:v>
                </c:pt>
                <c:pt idx="2257">
                  <c:v>6.9391999999999996</c:v>
                </c:pt>
                <c:pt idx="2258">
                  <c:v>6.9377000000000004</c:v>
                </c:pt>
                <c:pt idx="2259">
                  <c:v>6.9245000000000001</c:v>
                </c:pt>
                <c:pt idx="2260">
                  <c:v>6.9279999999999999</c:v>
                </c:pt>
                <c:pt idx="2261">
                  <c:v>6.9448999999999996</c:v>
                </c:pt>
                <c:pt idx="2262">
                  <c:v>6.9390999999999998</c:v>
                </c:pt>
                <c:pt idx="2263">
                  <c:v>6.9306000000000001</c:v>
                </c:pt>
                <c:pt idx="2264">
                  <c:v>6.9452999999999996</c:v>
                </c:pt>
                <c:pt idx="2265">
                  <c:v>6.9462999999999999</c:v>
                </c:pt>
                <c:pt idx="2266">
                  <c:v>6.95</c:v>
                </c:pt>
                <c:pt idx="2267">
                  <c:v>6.9352999999999998</c:v>
                </c:pt>
                <c:pt idx="2268">
                  <c:v>6.9356999999999998</c:v>
                </c:pt>
                <c:pt idx="2269">
                  <c:v>6.9431000000000003</c:v>
                </c:pt>
                <c:pt idx="2270">
                  <c:v>6.8939000000000004</c:v>
                </c:pt>
                <c:pt idx="2271">
                  <c:v>6.8475999999999999</c:v>
                </c:pt>
                <c:pt idx="2272">
                  <c:v>6.8598999999999997</c:v>
                </c:pt>
                <c:pt idx="2273">
                  <c:v>6.8663999999999996</c:v>
                </c:pt>
                <c:pt idx="2274">
                  <c:v>6.8693</c:v>
                </c:pt>
                <c:pt idx="2275">
                  <c:v>6.8996000000000004</c:v>
                </c:pt>
                <c:pt idx="2276">
                  <c:v>6.9063999999999997</c:v>
                </c:pt>
                <c:pt idx="2277">
                  <c:v>6.8769</c:v>
                </c:pt>
                <c:pt idx="2278">
                  <c:v>6.875</c:v>
                </c:pt>
                <c:pt idx="2279">
                  <c:v>6.8907999999999996</c:v>
                </c:pt>
                <c:pt idx="2280">
                  <c:v>6.8853999999999997</c:v>
                </c:pt>
                <c:pt idx="2281">
                  <c:v>6.8868999999999998</c:v>
                </c:pt>
                <c:pt idx="2282">
                  <c:v>6.8936000000000002</c:v>
                </c:pt>
                <c:pt idx="2283">
                  <c:v>6.8825000000000003</c:v>
                </c:pt>
                <c:pt idx="2284">
                  <c:v>6.9005999999999998</c:v>
                </c:pt>
                <c:pt idx="2285">
                  <c:v>6.8918999999999997</c:v>
                </c:pt>
                <c:pt idx="2286">
                  <c:v>6.8845000000000001</c:v>
                </c:pt>
                <c:pt idx="2287">
                  <c:v>6.8894000000000002</c:v>
                </c:pt>
                <c:pt idx="2288">
                  <c:v>6.8632</c:v>
                </c:pt>
                <c:pt idx="2289">
                  <c:v>6.8632</c:v>
                </c:pt>
                <c:pt idx="2290">
                  <c:v>6.8632</c:v>
                </c:pt>
                <c:pt idx="2291">
                  <c:v>6.8632</c:v>
                </c:pt>
                <c:pt idx="2292">
                  <c:v>6.8482000000000003</c:v>
                </c:pt>
                <c:pt idx="2293">
                  <c:v>6.8631000000000002</c:v>
                </c:pt>
                <c:pt idx="2294">
                  <c:v>6.8586</c:v>
                </c:pt>
                <c:pt idx="2295">
                  <c:v>6.8517000000000001</c:v>
                </c:pt>
                <c:pt idx="2296">
                  <c:v>6.8402000000000003</c:v>
                </c:pt>
                <c:pt idx="2297">
                  <c:v>6.8525999999999998</c:v>
                </c:pt>
                <c:pt idx="2298">
                  <c:v>6.8159999999999998</c:v>
                </c:pt>
                <c:pt idx="2299">
                  <c:v>6.7908999999999997</c:v>
                </c:pt>
                <c:pt idx="2300">
                  <c:v>6.7560000000000002</c:v>
                </c:pt>
                <c:pt idx="2301">
                  <c:v>6.7542</c:v>
                </c:pt>
                <c:pt idx="2302">
                  <c:v>6.7614999999999998</c:v>
                </c:pt>
                <c:pt idx="2303">
                  <c:v>6.7591999999999999</c:v>
                </c:pt>
                <c:pt idx="2304">
                  <c:v>6.7664999999999997</c:v>
                </c:pt>
                <c:pt idx="2305">
                  <c:v>6.7774000000000001</c:v>
                </c:pt>
                <c:pt idx="2306">
                  <c:v>6.7854000000000001</c:v>
                </c:pt>
                <c:pt idx="2307">
                  <c:v>6.7968999999999999</c:v>
                </c:pt>
                <c:pt idx="2308">
                  <c:v>6.7801999999999998</c:v>
                </c:pt>
                <c:pt idx="2309">
                  <c:v>6.7941000000000003</c:v>
                </c:pt>
                <c:pt idx="2310">
                  <c:v>6.7472000000000003</c:v>
                </c:pt>
                <c:pt idx="2311">
                  <c:v>6.7355999999999998</c:v>
                </c:pt>
                <c:pt idx="2312">
                  <c:v>6.7343000000000002</c:v>
                </c:pt>
                <c:pt idx="2313">
                  <c:v>6.7024999999999997</c:v>
                </c:pt>
                <c:pt idx="2314">
                  <c:v>6.7081</c:v>
                </c:pt>
                <c:pt idx="2315">
                  <c:v>6.7081</c:v>
                </c:pt>
                <c:pt idx="2316">
                  <c:v>6.7081</c:v>
                </c:pt>
                <c:pt idx="2317">
                  <c:v>6.7495000000000003</c:v>
                </c:pt>
                <c:pt idx="2318">
                  <c:v>6.7765000000000004</c:v>
                </c:pt>
                <c:pt idx="2319">
                  <c:v>6.7675000000000001</c:v>
                </c:pt>
                <c:pt idx="2320">
                  <c:v>6.7744</c:v>
                </c:pt>
                <c:pt idx="2321">
                  <c:v>6.7622999999999998</c:v>
                </c:pt>
                <c:pt idx="2322">
                  <c:v>6.7659000000000002</c:v>
                </c:pt>
                <c:pt idx="2323">
                  <c:v>6.7641999999999998</c:v>
                </c:pt>
                <c:pt idx="2324">
                  <c:v>6.7557999999999998</c:v>
                </c:pt>
                <c:pt idx="2325">
                  <c:v>6.7220000000000004</c:v>
                </c:pt>
                <c:pt idx="2326">
                  <c:v>6.7150999999999996</c:v>
                </c:pt>
                <c:pt idx="2327">
                  <c:v>6.7130999999999998</c:v>
                </c:pt>
                <c:pt idx="2328">
                  <c:v>6.6951999999999998</c:v>
                </c:pt>
                <c:pt idx="2329">
                  <c:v>6.6856999999999998</c:v>
                </c:pt>
                <c:pt idx="2330">
                  <c:v>6.6901000000000002</c:v>
                </c:pt>
                <c:pt idx="2331">
                  <c:v>6.6957000000000004</c:v>
                </c:pt>
                <c:pt idx="2332">
                  <c:v>6.7049000000000003</c:v>
                </c:pt>
                <c:pt idx="2333">
                  <c:v>6.6997999999999998</c:v>
                </c:pt>
                <c:pt idx="2334">
                  <c:v>6.7053000000000003</c:v>
                </c:pt>
                <c:pt idx="2335">
                  <c:v>6.7110000000000003</c:v>
                </c:pt>
                <c:pt idx="2336">
                  <c:v>6.7234999999999996</c:v>
                </c:pt>
                <c:pt idx="2337">
                  <c:v>6.7202000000000002</c:v>
                </c:pt>
                <c:pt idx="2338">
                  <c:v>6.7127999999999997</c:v>
                </c:pt>
                <c:pt idx="2339">
                  <c:v>6.7114000000000003</c:v>
                </c:pt>
                <c:pt idx="2340">
                  <c:v>6.7008999999999999</c:v>
                </c:pt>
                <c:pt idx="2341">
                  <c:v>6.7167000000000003</c:v>
                </c:pt>
                <c:pt idx="2342">
                  <c:v>6.7088000000000001</c:v>
                </c:pt>
                <c:pt idx="2343">
                  <c:v>6.7061999999999999</c:v>
                </c:pt>
                <c:pt idx="2344">
                  <c:v>6.7100999999999997</c:v>
                </c:pt>
                <c:pt idx="2345">
                  <c:v>6.6849999999999996</c:v>
                </c:pt>
                <c:pt idx="2346">
                  <c:v>6.6943999999999999</c:v>
                </c:pt>
                <c:pt idx="2347">
                  <c:v>6.7098000000000004</c:v>
                </c:pt>
                <c:pt idx="2348">
                  <c:v>6.7042000000000002</c:v>
                </c:pt>
                <c:pt idx="2349">
                  <c:v>6.7141000000000002</c:v>
                </c:pt>
                <c:pt idx="2350">
                  <c:v>6.7263000000000002</c:v>
                </c:pt>
                <c:pt idx="2351">
                  <c:v>6.7335000000000003</c:v>
                </c:pt>
                <c:pt idx="2352">
                  <c:v>6.7192999999999996</c:v>
                </c:pt>
                <c:pt idx="2353">
                  <c:v>6.7161</c:v>
                </c:pt>
                <c:pt idx="2354">
                  <c:v>6.7194000000000003</c:v>
                </c:pt>
                <c:pt idx="2355">
                  <c:v>6.7054999999999998</c:v>
                </c:pt>
                <c:pt idx="2356">
                  <c:v>6.7201000000000004</c:v>
                </c:pt>
                <c:pt idx="2357">
                  <c:v>6.7141999999999999</c:v>
                </c:pt>
                <c:pt idx="2358">
                  <c:v>6.7110000000000003</c:v>
                </c:pt>
                <c:pt idx="2359">
                  <c:v>6.7088000000000001</c:v>
                </c:pt>
                <c:pt idx="2360">
                  <c:v>6.7220000000000004</c:v>
                </c:pt>
                <c:pt idx="2361">
                  <c:v>6.7111999999999998</c:v>
                </c:pt>
                <c:pt idx="2362">
                  <c:v>6.7096999999999998</c:v>
                </c:pt>
                <c:pt idx="2363">
                  <c:v>6.7110000000000003</c:v>
                </c:pt>
                <c:pt idx="2364">
                  <c:v>6.6910999999999996</c:v>
                </c:pt>
                <c:pt idx="2365">
                  <c:v>6.7042999999999999</c:v>
                </c:pt>
                <c:pt idx="2366">
                  <c:v>6.7035</c:v>
                </c:pt>
                <c:pt idx="2367">
                  <c:v>6.7081999999999997</c:v>
                </c:pt>
                <c:pt idx="2368">
                  <c:v>6.7205000000000004</c:v>
                </c:pt>
                <c:pt idx="2369">
                  <c:v>6.7306999999999997</c:v>
                </c:pt>
                <c:pt idx="2370">
                  <c:v>6.7306999999999997</c:v>
                </c:pt>
                <c:pt idx="2371">
                  <c:v>6.7306999999999997</c:v>
                </c:pt>
                <c:pt idx="2372">
                  <c:v>6.7309999999999999</c:v>
                </c:pt>
                <c:pt idx="2373">
                  <c:v>6.7286000000000001</c:v>
                </c:pt>
                <c:pt idx="2374">
                  <c:v>6.7286000000000001</c:v>
                </c:pt>
                <c:pt idx="2375">
                  <c:v>6.7343999999999999</c:v>
                </c:pt>
                <c:pt idx="2376">
                  <c:v>6.7614000000000001</c:v>
                </c:pt>
                <c:pt idx="2377">
                  <c:v>6.7595999999999998</c:v>
                </c:pt>
                <c:pt idx="2378">
                  <c:v>6.7664999999999997</c:v>
                </c:pt>
                <c:pt idx="2379">
                  <c:v>6.7911999999999999</c:v>
                </c:pt>
                <c:pt idx="2380">
                  <c:v>6.7953999999999999</c:v>
                </c:pt>
                <c:pt idx="2381">
                  <c:v>6.8365</c:v>
                </c:pt>
                <c:pt idx="2382">
                  <c:v>6.8648999999999996</c:v>
                </c:pt>
                <c:pt idx="2383">
                  <c:v>6.8688000000000002</c:v>
                </c:pt>
                <c:pt idx="2384">
                  <c:v>6.8859000000000004</c:v>
                </c:pt>
                <c:pt idx="2385">
                  <c:v>6.8987999999999996</c:v>
                </c:pt>
                <c:pt idx="2386">
                  <c:v>6.899</c:v>
                </c:pt>
                <c:pt idx="2387">
                  <c:v>6.8992000000000004</c:v>
                </c:pt>
                <c:pt idx="2388">
                  <c:v>6.8994</c:v>
                </c:pt>
                <c:pt idx="2389">
                  <c:v>6.8993000000000002</c:v>
                </c:pt>
                <c:pt idx="2390">
                  <c:v>6.8924000000000003</c:v>
                </c:pt>
                <c:pt idx="2391">
                  <c:v>6.8973000000000004</c:v>
                </c:pt>
                <c:pt idx="2392">
                  <c:v>6.8987999999999996</c:v>
                </c:pt>
                <c:pt idx="2393">
                  <c:v>6.899</c:v>
                </c:pt>
                <c:pt idx="2394">
                  <c:v>6.8992000000000004</c:v>
                </c:pt>
                <c:pt idx="2395">
                  <c:v>6.8895999999999997</c:v>
                </c:pt>
                <c:pt idx="2396">
                  <c:v>6.8822000000000001</c:v>
                </c:pt>
                <c:pt idx="2397">
                  <c:v>6.8902999999999999</c:v>
                </c:pt>
                <c:pt idx="2398">
                  <c:v>6.8944999999999999</c:v>
                </c:pt>
                <c:pt idx="2399">
                  <c:v>6.8925000000000001</c:v>
                </c:pt>
                <c:pt idx="2400">
                  <c:v>6.8929999999999998</c:v>
                </c:pt>
                <c:pt idx="2401">
                  <c:v>6.8932000000000002</c:v>
                </c:pt>
                <c:pt idx="2402">
                  <c:v>6.8933999999999997</c:v>
                </c:pt>
                <c:pt idx="2403">
                  <c:v>6.8936999999999999</c:v>
                </c:pt>
                <c:pt idx="2404">
                  <c:v>6.8940000000000001</c:v>
                </c:pt>
                <c:pt idx="2405">
                  <c:v>6.8941999999999997</c:v>
                </c:pt>
                <c:pt idx="2406">
                  <c:v>6.8893000000000004</c:v>
                </c:pt>
                <c:pt idx="2407">
                  <c:v>6.8804999999999996</c:v>
                </c:pt>
                <c:pt idx="2408">
                  <c:v>6.8472</c:v>
                </c:pt>
                <c:pt idx="2409">
                  <c:v>6.8502999999999998</c:v>
                </c:pt>
                <c:pt idx="2410">
                  <c:v>6.8579999999999997</c:v>
                </c:pt>
                <c:pt idx="2411">
                  <c:v>6.8700999999999999</c:v>
                </c:pt>
                <c:pt idx="2412">
                  <c:v>6.8777999999999997</c:v>
                </c:pt>
                <c:pt idx="2413">
                  <c:v>6.8746999999999998</c:v>
                </c:pt>
                <c:pt idx="2414">
                  <c:v>6.8715999999999999</c:v>
                </c:pt>
                <c:pt idx="2415">
                  <c:v>6.8513000000000002</c:v>
                </c:pt>
                <c:pt idx="2416">
                  <c:v>6.8639999999999999</c:v>
                </c:pt>
                <c:pt idx="2417">
                  <c:v>6.8704999999999998</c:v>
                </c:pt>
                <c:pt idx="2418">
                  <c:v>6.8696999999999999</c:v>
                </c:pt>
                <c:pt idx="2419">
                  <c:v>6.8880999999999997</c:v>
                </c:pt>
                <c:pt idx="2420">
                  <c:v>6.8853</c:v>
                </c:pt>
                <c:pt idx="2421">
                  <c:v>6.8856000000000002</c:v>
                </c:pt>
                <c:pt idx="2422">
                  <c:v>6.8677000000000001</c:v>
                </c:pt>
                <c:pt idx="2423">
                  <c:v>6.8662000000000001</c:v>
                </c:pt>
                <c:pt idx="2424">
                  <c:v>6.8677000000000001</c:v>
                </c:pt>
                <c:pt idx="2425">
                  <c:v>6.8710000000000004</c:v>
                </c:pt>
                <c:pt idx="2426">
                  <c:v>6.8826999999999998</c:v>
                </c:pt>
                <c:pt idx="2427">
                  <c:v>6.8761000000000001</c:v>
                </c:pt>
                <c:pt idx="2428">
                  <c:v>6.8635000000000002</c:v>
                </c:pt>
                <c:pt idx="2429">
                  <c:v>6.8758999999999997</c:v>
                </c:pt>
                <c:pt idx="2430">
                  <c:v>6.8818000000000001</c:v>
                </c:pt>
                <c:pt idx="2431">
                  <c:v>6.8860000000000001</c:v>
                </c:pt>
                <c:pt idx="2432">
                  <c:v>6.8737000000000004</c:v>
                </c:pt>
                <c:pt idx="2433">
                  <c:v>6.8795999999999999</c:v>
                </c:pt>
                <c:pt idx="2434">
                  <c:v>6.8821000000000003</c:v>
                </c:pt>
                <c:pt idx="2435">
                  <c:v>6.8861999999999997</c:v>
                </c:pt>
                <c:pt idx="2436">
                  <c:v>6.8841000000000001</c:v>
                </c:pt>
                <c:pt idx="2437">
                  <c:v>6.8937999999999997</c:v>
                </c:pt>
                <c:pt idx="2438">
                  <c:v>6.8996000000000004</c:v>
                </c:pt>
                <c:pt idx="2439">
                  <c:v>6.9225000000000003</c:v>
                </c:pt>
                <c:pt idx="2440">
                  <c:v>6.9683000000000002</c:v>
                </c:pt>
                <c:pt idx="2441">
                  <c:v>6.9996</c:v>
                </c:pt>
                <c:pt idx="2442">
                  <c:v>7.0038999999999998</c:v>
                </c:pt>
                <c:pt idx="2443">
                  <c:v>7.0136000000000003</c:v>
                </c:pt>
                <c:pt idx="2444">
                  <c:v>7.0210999999999997</c:v>
                </c:pt>
                <c:pt idx="2445">
                  <c:v>7.0326000000000004</c:v>
                </c:pt>
                <c:pt idx="2446">
                  <c:v>7.0312000000000001</c:v>
                </c:pt>
                <c:pt idx="2447">
                  <c:v>7.0267999999999997</c:v>
                </c:pt>
                <c:pt idx="2448">
                  <c:v>7.0312000000000001</c:v>
                </c:pt>
                <c:pt idx="2449">
                  <c:v>7.0365000000000002</c:v>
                </c:pt>
                <c:pt idx="2450">
                  <c:v>7.0453999999999999</c:v>
                </c:pt>
                <c:pt idx="2451">
                  <c:v>7.0433000000000003</c:v>
                </c:pt>
                <c:pt idx="2452">
                  <c:v>7.0490000000000004</c:v>
                </c:pt>
                <c:pt idx="2453">
                  <c:v>7.0571999999999999</c:v>
                </c:pt>
                <c:pt idx="2454">
                  <c:v>7.0570000000000004</c:v>
                </c:pt>
                <c:pt idx="2455">
                  <c:v>7.0810000000000004</c:v>
                </c:pt>
                <c:pt idx="2456">
                  <c:v>7.0834999999999999</c:v>
                </c:pt>
                <c:pt idx="2457">
                  <c:v>7.0857999999999999</c:v>
                </c:pt>
                <c:pt idx="2458">
                  <c:v>7.0879000000000003</c:v>
                </c:pt>
                <c:pt idx="2459">
                  <c:v>7.0883000000000003</c:v>
                </c:pt>
                <c:pt idx="2460">
                  <c:v>7.0884</c:v>
                </c:pt>
                <c:pt idx="2461">
                  <c:v>7.0877999999999997</c:v>
                </c:pt>
                <c:pt idx="2462">
                  <c:v>7.0852000000000004</c:v>
                </c:pt>
                <c:pt idx="2463">
                  <c:v>7.0854999999999997</c:v>
                </c:pt>
                <c:pt idx="2464">
                  <c:v>7.0850999999999997</c:v>
                </c:pt>
                <c:pt idx="2465">
                  <c:v>7.0846</c:v>
                </c:pt>
                <c:pt idx="2466">
                  <c:v>7.0842999999999998</c:v>
                </c:pt>
                <c:pt idx="2467">
                  <c:v>7.0846</c:v>
                </c:pt>
                <c:pt idx="2468">
                  <c:v>7.0656999999999996</c:v>
                </c:pt>
                <c:pt idx="2469">
                  <c:v>7.0730000000000004</c:v>
                </c:pt>
                <c:pt idx="2470">
                  <c:v>7.0728</c:v>
                </c:pt>
                <c:pt idx="2471">
                  <c:v>7.0731999999999999</c:v>
                </c:pt>
                <c:pt idx="2472">
                  <c:v>7.0730000000000004</c:v>
                </c:pt>
                <c:pt idx="2473">
                  <c:v>7.0734000000000004</c:v>
                </c:pt>
                <c:pt idx="2474">
                  <c:v>7.0728999999999997</c:v>
                </c:pt>
                <c:pt idx="2475">
                  <c:v>7.0724</c:v>
                </c:pt>
                <c:pt idx="2476">
                  <c:v>7.0728999999999997</c:v>
                </c:pt>
                <c:pt idx="2477">
                  <c:v>7.0731000000000002</c:v>
                </c:pt>
                <c:pt idx="2478">
                  <c:v>7.0731000000000002</c:v>
                </c:pt>
                <c:pt idx="2479">
                  <c:v>7.0728999999999997</c:v>
                </c:pt>
                <c:pt idx="2480">
                  <c:v>7.0726000000000004</c:v>
                </c:pt>
                <c:pt idx="2481">
                  <c:v>7.0728</c:v>
                </c:pt>
                <c:pt idx="2482">
                  <c:v>7.0730000000000004</c:v>
                </c:pt>
                <c:pt idx="2483">
                  <c:v>7.0727000000000002</c:v>
                </c:pt>
                <c:pt idx="2484">
                  <c:v>7.0727000000000002</c:v>
                </c:pt>
                <c:pt idx="2485">
                  <c:v>7.0724999999999998</c:v>
                </c:pt>
                <c:pt idx="2486">
                  <c:v>7.0708000000000002</c:v>
                </c:pt>
                <c:pt idx="2487">
                  <c:v>7.0746000000000002</c:v>
                </c:pt>
                <c:pt idx="2488">
                  <c:v>7.0789</c:v>
                </c:pt>
                <c:pt idx="2489">
                  <c:v>7.069</c:v>
                </c:pt>
                <c:pt idx="2490">
                  <c:v>7.0679999999999996</c:v>
                </c:pt>
                <c:pt idx="2491">
                  <c:v>7.0667999999999997</c:v>
                </c:pt>
                <c:pt idx="2492">
                  <c:v>7.0751999999999997</c:v>
                </c:pt>
                <c:pt idx="2493">
                  <c:v>7.0727000000000002</c:v>
                </c:pt>
                <c:pt idx="2494">
                  <c:v>7.0749000000000004</c:v>
                </c:pt>
                <c:pt idx="2495">
                  <c:v>7.0762</c:v>
                </c:pt>
                <c:pt idx="2496">
                  <c:v>7.0617000000000001</c:v>
                </c:pt>
                <c:pt idx="2497">
                  <c:v>7.0582000000000003</c:v>
                </c:pt>
                <c:pt idx="2498">
                  <c:v>7.0533000000000001</c:v>
                </c:pt>
                <c:pt idx="2499">
                  <c:v>7.0437000000000003</c:v>
                </c:pt>
                <c:pt idx="2500">
                  <c:v>7.0381999999999998</c:v>
                </c:pt>
                <c:pt idx="2501">
                  <c:v>7.0385</c:v>
                </c:pt>
                <c:pt idx="2502">
                  <c:v>7.008</c:v>
                </c:pt>
                <c:pt idx="2503">
                  <c:v>7.0007999999999999</c:v>
                </c:pt>
                <c:pt idx="2504">
                  <c:v>6.9945000000000004</c:v>
                </c:pt>
                <c:pt idx="2505">
                  <c:v>6.9932999999999996</c:v>
                </c:pt>
                <c:pt idx="2506">
                  <c:v>6.9988000000000001</c:v>
                </c:pt>
                <c:pt idx="2507">
                  <c:v>7.0026000000000002</c:v>
                </c:pt>
                <c:pt idx="2508">
                  <c:v>7.0083000000000002</c:v>
                </c:pt>
                <c:pt idx="2509">
                  <c:v>7.0091000000000001</c:v>
                </c:pt>
                <c:pt idx="2510">
                  <c:v>7.0037000000000003</c:v>
                </c:pt>
                <c:pt idx="2511">
                  <c:v>7.0030000000000001</c:v>
                </c:pt>
                <c:pt idx="2512">
                  <c:v>7.0118</c:v>
                </c:pt>
                <c:pt idx="2513">
                  <c:v>7.0217000000000001</c:v>
                </c:pt>
                <c:pt idx="2514">
                  <c:v>7.0305999999999997</c:v>
                </c:pt>
                <c:pt idx="2515">
                  <c:v>7.0396999999999998</c:v>
                </c:pt>
                <c:pt idx="2516">
                  <c:v>7.0343999999999998</c:v>
                </c:pt>
                <c:pt idx="2517">
                  <c:v>7.0349000000000004</c:v>
                </c:pt>
                <c:pt idx="2518">
                  <c:v>7.0270999999999999</c:v>
                </c:pt>
                <c:pt idx="2519">
                  <c:v>7.0297999999999998</c:v>
                </c:pt>
                <c:pt idx="2520">
                  <c:v>7.0262000000000002</c:v>
                </c:pt>
                <c:pt idx="2521">
                  <c:v>7.0223000000000004</c:v>
                </c:pt>
                <c:pt idx="2522">
                  <c:v>7.0381999999999998</c:v>
                </c:pt>
                <c:pt idx="2523">
                  <c:v>7.0521000000000003</c:v>
                </c:pt>
                <c:pt idx="2524">
                  <c:v>7.0382999999999996</c:v>
                </c:pt>
                <c:pt idx="2525">
                  <c:v>7.0404999999999998</c:v>
                </c:pt>
                <c:pt idx="2526">
                  <c:v>7.04</c:v>
                </c:pt>
                <c:pt idx="2527">
                  <c:v>7.0385</c:v>
                </c:pt>
                <c:pt idx="2528">
                  <c:v>7.0252999999999997</c:v>
                </c:pt>
                <c:pt idx="2529">
                  <c:v>7.0156000000000001</c:v>
                </c:pt>
                <c:pt idx="2530">
                  <c:v>6.9915000000000003</c:v>
                </c:pt>
                <c:pt idx="2531">
                  <c:v>6.9970999999999997</c:v>
                </c:pt>
                <c:pt idx="2532">
                  <c:v>6.9969000000000001</c:v>
                </c:pt>
                <c:pt idx="2533">
                  <c:v>7.0025000000000004</c:v>
                </c:pt>
                <c:pt idx="2534">
                  <c:v>7.0019999999999998</c:v>
                </c:pt>
                <c:pt idx="2535">
                  <c:v>7.0117000000000003</c:v>
                </c:pt>
                <c:pt idx="2536">
                  <c:v>7.0118999999999998</c:v>
                </c:pt>
                <c:pt idx="2537">
                  <c:v>7.0067000000000004</c:v>
                </c:pt>
                <c:pt idx="2538">
                  <c:v>6.9801000000000002</c:v>
                </c:pt>
                <c:pt idx="2539">
                  <c:v>6.9878999999999998</c:v>
                </c:pt>
                <c:pt idx="2540">
                  <c:v>6.9805000000000001</c:v>
                </c:pt>
                <c:pt idx="2541">
                  <c:v>6.9762000000000004</c:v>
                </c:pt>
                <c:pt idx="2542">
                  <c:v>6.9614000000000003</c:v>
                </c:pt>
                <c:pt idx="2543">
                  <c:v>6.9680999999999997</c:v>
                </c:pt>
                <c:pt idx="2544">
                  <c:v>6.9718</c:v>
                </c:pt>
                <c:pt idx="2545">
                  <c:v>6.9690000000000003</c:v>
                </c:pt>
                <c:pt idx="2546">
                  <c:v>6.9450000000000003</c:v>
                </c:pt>
                <c:pt idx="2547">
                  <c:v>6.9497</c:v>
                </c:pt>
                <c:pt idx="2548">
                  <c:v>6.9351000000000003</c:v>
                </c:pt>
                <c:pt idx="2549">
                  <c:v>6.9263000000000003</c:v>
                </c:pt>
                <c:pt idx="2550">
                  <c:v>6.8954000000000004</c:v>
                </c:pt>
                <c:pt idx="2551">
                  <c:v>6.8845000000000001</c:v>
                </c:pt>
                <c:pt idx="2552">
                  <c:v>6.8807</c:v>
                </c:pt>
                <c:pt idx="2553">
                  <c:v>6.8878000000000004</c:v>
                </c:pt>
                <c:pt idx="2554">
                  <c:v>6.8878000000000004</c:v>
                </c:pt>
                <c:pt idx="2555">
                  <c:v>6.8663999999999996</c:v>
                </c:pt>
                <c:pt idx="2556">
                  <c:v>6.8605999999999998</c:v>
                </c:pt>
                <c:pt idx="2557">
                  <c:v>6.8853</c:v>
                </c:pt>
                <c:pt idx="2558">
                  <c:v>6.8875999999999999</c:v>
                </c:pt>
                <c:pt idx="2559">
                  <c:v>6.9249000000000001</c:v>
                </c:pt>
                <c:pt idx="2560">
                  <c:v>6.9779</c:v>
                </c:pt>
                <c:pt idx="2561">
                  <c:v>6.9823000000000004</c:v>
                </c:pt>
                <c:pt idx="2562">
                  <c:v>6.9984999999999999</c:v>
                </c:pt>
                <c:pt idx="2563">
                  <c:v>6.9767999999999999</c:v>
                </c:pt>
                <c:pt idx="2564">
                  <c:v>6.9863</c:v>
                </c:pt>
                <c:pt idx="2565">
                  <c:v>6.9897</c:v>
                </c:pt>
                <c:pt idx="2566">
                  <c:v>6.9718</c:v>
                </c:pt>
                <c:pt idx="2567">
                  <c:v>6.9785000000000004</c:v>
                </c:pt>
                <c:pt idx="2568">
                  <c:v>6.9843000000000002</c:v>
                </c:pt>
                <c:pt idx="2569">
                  <c:v>6.9794999999999998</c:v>
                </c:pt>
                <c:pt idx="2570">
                  <c:v>6.9825999999999997</c:v>
                </c:pt>
                <c:pt idx="2571">
                  <c:v>7.0011999999999999</c:v>
                </c:pt>
                <c:pt idx="2572">
                  <c:v>7.0026000000000002</c:v>
                </c:pt>
                <c:pt idx="2573">
                  <c:v>7.0209999999999999</c:v>
                </c:pt>
                <c:pt idx="2574">
                  <c:v>7.0246000000000004</c:v>
                </c:pt>
                <c:pt idx="2575">
                  <c:v>7.0232000000000001</c:v>
                </c:pt>
                <c:pt idx="2576">
                  <c:v>7.0125999999999999</c:v>
                </c:pt>
                <c:pt idx="2577">
                  <c:v>7.0214999999999996</c:v>
                </c:pt>
                <c:pt idx="2578">
                  <c:v>7.0065999999999997</c:v>
                </c:pt>
                <c:pt idx="2579">
                  <c:v>6.9810999999999996</c:v>
                </c:pt>
                <c:pt idx="2580">
                  <c:v>6.9516</c:v>
                </c:pt>
                <c:pt idx="2581">
                  <c:v>6.9513999999999996</c:v>
                </c:pt>
                <c:pt idx="2582">
                  <c:v>6.9402999999999997</c:v>
                </c:pt>
                <c:pt idx="2583">
                  <c:v>6.9337</c:v>
                </c:pt>
                <c:pt idx="2584">
                  <c:v>6.9260000000000002</c:v>
                </c:pt>
                <c:pt idx="2585">
                  <c:v>6.9389000000000003</c:v>
                </c:pt>
                <c:pt idx="2586">
                  <c:v>6.9611999999999998</c:v>
                </c:pt>
                <c:pt idx="2587">
                  <c:v>6.9641000000000002</c:v>
                </c:pt>
                <c:pt idx="2588">
                  <c:v>7.0033000000000003</c:v>
                </c:pt>
                <c:pt idx="2589">
                  <c:v>7.0018000000000002</c:v>
                </c:pt>
                <c:pt idx="2590">
                  <c:v>7.0094000000000003</c:v>
                </c:pt>
                <c:pt idx="2591">
                  <c:v>7.0327999999999999</c:v>
                </c:pt>
                <c:pt idx="2592">
                  <c:v>7.0522</c:v>
                </c:pt>
                <c:pt idx="2593">
                  <c:v>7.1052</c:v>
                </c:pt>
                <c:pt idx="2594">
                  <c:v>7.0940000000000003</c:v>
                </c:pt>
                <c:pt idx="2595">
                  <c:v>7.0998999999999999</c:v>
                </c:pt>
                <c:pt idx="2596">
                  <c:v>7.0742000000000003</c:v>
                </c:pt>
                <c:pt idx="2597">
                  <c:v>7.0692000000000004</c:v>
                </c:pt>
                <c:pt idx="2598">
                  <c:v>7.0427</c:v>
                </c:pt>
                <c:pt idx="2599">
                  <c:v>7.0446999999999997</c:v>
                </c:pt>
                <c:pt idx="2600">
                  <c:v>7.0850999999999997</c:v>
                </c:pt>
                <c:pt idx="2601">
                  <c:v>7.0770999999999997</c:v>
                </c:pt>
                <c:pt idx="2602">
                  <c:v>7.0994999999999999</c:v>
                </c:pt>
                <c:pt idx="2603">
                  <c:v>7.1104000000000003</c:v>
                </c:pt>
                <c:pt idx="2604">
                  <c:v>7.0938999999999997</c:v>
                </c:pt>
                <c:pt idx="2605">
                  <c:v>7.0483000000000002</c:v>
                </c:pt>
                <c:pt idx="2606">
                  <c:v>7.0536000000000003</c:v>
                </c:pt>
                <c:pt idx="2607">
                  <c:v>7.0354000000000001</c:v>
                </c:pt>
                <c:pt idx="2608">
                  <c:v>7.03</c:v>
                </c:pt>
                <c:pt idx="2609">
                  <c:v>7.0406000000000004</c:v>
                </c:pt>
                <c:pt idx="2610">
                  <c:v>7.0401999999999996</c:v>
                </c:pt>
                <c:pt idx="2611">
                  <c:v>7.0713999999999997</c:v>
                </c:pt>
                <c:pt idx="2612">
                  <c:v>7.0717999999999996</c:v>
                </c:pt>
                <c:pt idx="2613">
                  <c:v>7.0656999999999996</c:v>
                </c:pt>
                <c:pt idx="2614">
                  <c:v>7.0751999999999997</c:v>
                </c:pt>
                <c:pt idx="2615">
                  <c:v>7.0903</c:v>
                </c:pt>
                <c:pt idx="2616">
                  <c:v>7.0887000000000002</c:v>
                </c:pt>
                <c:pt idx="2617">
                  <c:v>7.0803000000000003</c:v>
                </c:pt>
                <c:pt idx="2618">
                  <c:v>7.0803000000000003</c:v>
                </c:pt>
                <c:pt idx="2619">
                  <c:v>7.0702999999999996</c:v>
                </c:pt>
                <c:pt idx="2620">
                  <c:v>7.0709999999999997</c:v>
                </c:pt>
                <c:pt idx="2621">
                  <c:v>7.0704000000000002</c:v>
                </c:pt>
                <c:pt idx="2622">
                  <c:v>7.0571000000000002</c:v>
                </c:pt>
                <c:pt idx="2623">
                  <c:v>7.069</c:v>
                </c:pt>
                <c:pt idx="2624">
                  <c:v>7.0930999999999997</c:v>
                </c:pt>
                <c:pt idx="2625">
                  <c:v>7.0788000000000002</c:v>
                </c:pt>
                <c:pt idx="2626">
                  <c:v>7.0788000000000002</c:v>
                </c:pt>
                <c:pt idx="2627">
                  <c:v>7.0769000000000002</c:v>
                </c:pt>
                <c:pt idx="2628">
                  <c:v>7.0918999999999999</c:v>
                </c:pt>
                <c:pt idx="2629">
                  <c:v>7.0875000000000004</c:v>
                </c:pt>
                <c:pt idx="2630">
                  <c:v>7.0948000000000002</c:v>
                </c:pt>
                <c:pt idx="2631">
                  <c:v>7.0936000000000003</c:v>
                </c:pt>
                <c:pt idx="2632">
                  <c:v>7.1029999999999998</c:v>
                </c:pt>
                <c:pt idx="2633">
                  <c:v>7.0911999999999997</c:v>
                </c:pt>
                <c:pt idx="2634">
                  <c:v>7.0956000000000001</c:v>
                </c:pt>
                <c:pt idx="2635">
                  <c:v>7.0868000000000002</c:v>
                </c:pt>
                <c:pt idx="2636">
                  <c:v>7.0938999999999997</c:v>
                </c:pt>
                <c:pt idx="2637">
                  <c:v>7.1208999999999998</c:v>
                </c:pt>
                <c:pt idx="2638">
                  <c:v>7.1292999999999997</c:v>
                </c:pt>
                <c:pt idx="2639">
                  <c:v>7.1092000000000004</c:v>
                </c:pt>
                <c:pt idx="2640">
                  <c:v>7.1276999999999999</c:v>
                </c:pt>
                <c:pt idx="2641">
                  <c:v>7.1315999999999997</c:v>
                </c:pt>
                <c:pt idx="2642">
                  <c:v>7.1315</c:v>
                </c:pt>
                <c:pt idx="2643">
                  <c:v>7.1166999999999998</c:v>
                </c:pt>
                <c:pt idx="2644">
                  <c:v>7.1074000000000002</c:v>
                </c:pt>
                <c:pt idx="2645">
                  <c:v>7.1012000000000004</c:v>
                </c:pt>
                <c:pt idx="2646">
                  <c:v>7.0964999999999998</c:v>
                </c:pt>
                <c:pt idx="2647">
                  <c:v>7.0881999999999996</c:v>
                </c:pt>
                <c:pt idx="2648">
                  <c:v>7.0711000000000004</c:v>
                </c:pt>
                <c:pt idx="2649">
                  <c:v>7.0702999999999996</c:v>
                </c:pt>
                <c:pt idx="2650">
                  <c:v>7.0608000000000004</c:v>
                </c:pt>
                <c:pt idx="2651">
                  <c:v>7.0865</c:v>
                </c:pt>
                <c:pt idx="2652">
                  <c:v>7.0902000000000003</c:v>
                </c:pt>
                <c:pt idx="2653">
                  <c:v>7.0754999999999999</c:v>
                </c:pt>
                <c:pt idx="2654">
                  <c:v>7.0872999999999999</c:v>
                </c:pt>
                <c:pt idx="2655">
                  <c:v>7.0903</c:v>
                </c:pt>
                <c:pt idx="2656">
                  <c:v>7.0913000000000004</c:v>
                </c:pt>
                <c:pt idx="2657">
                  <c:v>7.0865</c:v>
                </c:pt>
                <c:pt idx="2658">
                  <c:v>7.0670999999999999</c:v>
                </c:pt>
                <c:pt idx="2659">
                  <c:v>7.0555000000000003</c:v>
                </c:pt>
                <c:pt idx="2660">
                  <c:v>7.0555000000000003</c:v>
                </c:pt>
                <c:pt idx="2661">
                  <c:v>7.0808</c:v>
                </c:pt>
                <c:pt idx="2662">
                  <c:v>7.0795000000000003</c:v>
                </c:pt>
                <c:pt idx="2663">
                  <c:v>7.0709999999999997</c:v>
                </c:pt>
                <c:pt idx="2664">
                  <c:v>7.0566000000000004</c:v>
                </c:pt>
                <c:pt idx="2665">
                  <c:v>7.0637999999999996</c:v>
                </c:pt>
                <c:pt idx="2666">
                  <c:v>7.0663</c:v>
                </c:pt>
                <c:pt idx="2667">
                  <c:v>7.0309999999999997</c:v>
                </c:pt>
                <c:pt idx="2668">
                  <c:v>7.0206999999999997</c:v>
                </c:pt>
                <c:pt idx="2669">
                  <c:v>7.0084999999999997</c:v>
                </c:pt>
                <c:pt idx="2670">
                  <c:v>6.9943</c:v>
                </c:pt>
                <c:pt idx="2671">
                  <c:v>6.9965000000000002</c:v>
                </c:pt>
                <c:pt idx="2672">
                  <c:v>6.9996</c:v>
                </c:pt>
                <c:pt idx="2673">
                  <c:v>6.9981999999999998</c:v>
                </c:pt>
                <c:pt idx="2674">
                  <c:v>6.9912999999999998</c:v>
                </c:pt>
                <c:pt idx="2675">
                  <c:v>7.0042999999999997</c:v>
                </c:pt>
                <c:pt idx="2676">
                  <c:v>6.9927999999999999</c:v>
                </c:pt>
                <c:pt idx="2677">
                  <c:v>6.9862000000000002</c:v>
                </c:pt>
                <c:pt idx="2678">
                  <c:v>6.9718</c:v>
                </c:pt>
                <c:pt idx="2679">
                  <c:v>6.9920999999999998</c:v>
                </c:pt>
                <c:pt idx="2680">
                  <c:v>6.9938000000000002</c:v>
                </c:pt>
                <c:pt idx="2681">
                  <c:v>7.0029000000000003</c:v>
                </c:pt>
                <c:pt idx="2682">
                  <c:v>6.9894999999999996</c:v>
                </c:pt>
                <c:pt idx="2683">
                  <c:v>6.9969000000000001</c:v>
                </c:pt>
                <c:pt idx="2684">
                  <c:v>6.9901999999999997</c:v>
                </c:pt>
                <c:pt idx="2685">
                  <c:v>6.9847999999999999</c:v>
                </c:pt>
                <c:pt idx="2686">
                  <c:v>6.9980000000000002</c:v>
                </c:pt>
                <c:pt idx="2687">
                  <c:v>6.9802999999999997</c:v>
                </c:pt>
                <c:pt idx="2688">
                  <c:v>6.9752000000000001</c:v>
                </c:pt>
                <c:pt idx="2689">
                  <c:v>6.9438000000000004</c:v>
                </c:pt>
                <c:pt idx="2690">
                  <c:v>6.9408000000000003</c:v>
                </c:pt>
                <c:pt idx="2691">
                  <c:v>6.9649000000000001</c:v>
                </c:pt>
                <c:pt idx="2692">
                  <c:v>6.9710999999999999</c:v>
                </c:pt>
              </c:numCache>
            </c:numRef>
          </c:val>
          <c:smooth val="0"/>
          <c:extLst>
            <c:ext xmlns:c16="http://schemas.microsoft.com/office/drawing/2014/chart" uri="{C3380CC4-5D6E-409C-BE32-E72D297353CC}">
              <c16:uniqueId val="{00000001-DB5E-4D83-99DA-D093EBD38C2C}"/>
            </c:ext>
          </c:extLst>
        </c:ser>
        <c:dLbls>
          <c:showLegendKey val="0"/>
          <c:showVal val="0"/>
          <c:showCatName val="0"/>
          <c:showSerName val="0"/>
          <c:showPercent val="0"/>
          <c:showBubbleSize val="0"/>
        </c:dLbls>
        <c:marker val="1"/>
        <c:smooth val="0"/>
        <c:axId val="785618936"/>
        <c:axId val="785621888"/>
      </c:lineChart>
      <c:catAx>
        <c:axId val="2101904896"/>
        <c:scaling>
          <c:orientation val="minMax"/>
        </c:scaling>
        <c:delete val="0"/>
        <c:axPos val="b"/>
        <c:numFmt formatCode="General" sourceLinked="1"/>
        <c:majorTickMark val="none"/>
        <c:minorTickMark val="none"/>
        <c:tickLblPos val="nextTo"/>
        <c:spPr>
          <a:noFill/>
          <a:ln w="2540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01903912"/>
        <c:crosses val="autoZero"/>
        <c:auto val="1"/>
        <c:lblAlgn val="ctr"/>
        <c:lblOffset val="100"/>
        <c:noMultiLvlLbl val="0"/>
      </c:catAx>
      <c:valAx>
        <c:axId val="2101903912"/>
        <c:scaling>
          <c:orientation val="minMax"/>
        </c:scaling>
        <c:delete val="0"/>
        <c:axPos val="l"/>
        <c:majorGridlines>
          <c:spPr>
            <a:ln w="9525" cap="flat" cmpd="sng" algn="ctr">
              <a:solidFill>
                <a:schemeClr val="tx1">
                  <a:lumMod val="15000"/>
                  <a:lumOff val="85000"/>
                </a:schemeClr>
              </a:solidFill>
              <a:round/>
            </a:ln>
            <a:effectLst/>
          </c:spPr>
        </c:majorGridlines>
        <c:numFmt formatCode="0.00_ ;[Red]\-0.00\ "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01904896"/>
        <c:crosses val="autoZero"/>
        <c:crossBetween val="between"/>
      </c:valAx>
      <c:valAx>
        <c:axId val="785621888"/>
        <c:scaling>
          <c:orientation val="minMax"/>
        </c:scaling>
        <c:delete val="0"/>
        <c:axPos val="r"/>
        <c:numFmt formatCode="0.00_ ;[Red]\-0.00\ "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785618936"/>
        <c:crosses val="max"/>
        <c:crossBetween val="between"/>
      </c:valAx>
      <c:catAx>
        <c:axId val="785618936"/>
        <c:scaling>
          <c:orientation val="minMax"/>
        </c:scaling>
        <c:delete val="1"/>
        <c:axPos val="b"/>
        <c:numFmt formatCode="General" sourceLinked="1"/>
        <c:majorTickMark val="out"/>
        <c:minorTickMark val="none"/>
        <c:tickLblPos val="nextTo"/>
        <c:crossAx val="785621888"/>
        <c:crosses val="autoZero"/>
        <c:auto val="1"/>
        <c:lblAlgn val="ctr"/>
        <c:lblOffset val="100"/>
        <c:noMultiLvlLbl val="0"/>
      </c:catAx>
      <c:spPr>
        <a:noFill/>
        <a:ln>
          <a:noFill/>
        </a:ln>
        <a:effectLst/>
      </c:spPr>
    </c:plotArea>
    <c:legend>
      <c:legendPos val="b"/>
      <c:layout>
        <c:manualLayout>
          <c:xMode val="edge"/>
          <c:yMode val="edge"/>
          <c:x val="0.14588424710800038"/>
          <c:y val="0.91780171937281541"/>
          <c:w val="0.70823150578399918"/>
          <c:h val="5.1210304750131996E-2"/>
        </c:manualLayout>
      </c:layout>
      <c:overlay val="0"/>
      <c:spPr>
        <a:noFill/>
        <a:ln>
          <a:noFill/>
        </a:ln>
        <a:effectLst/>
      </c:spPr>
      <c:txPr>
        <a:bodyPr rot="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A5302C8-4FA4-5040-96A6-26F3355EAC58}" type="doc">
      <dgm:prSet loTypeId="urn:microsoft.com/office/officeart/2005/8/layout/hList1" loCatId="" qsTypeId="urn:microsoft.com/office/officeart/2005/8/quickstyle/simple3" qsCatId="simple" csTypeId="urn:microsoft.com/office/officeart/2005/8/colors/accent2_2" csCatId="accent2" phldr="1"/>
      <dgm:spPr/>
      <dgm:t>
        <a:bodyPr/>
        <a:lstStyle/>
        <a:p>
          <a:endParaRPr lang="zh-CN" altLang="en-US"/>
        </a:p>
      </dgm:t>
    </dgm:pt>
    <dgm:pt modelId="{57A7E0B4-7D9E-8E44-84B7-D546AB61DCC4}">
      <dgm:prSet phldrT="[文本]"/>
      <dgm:spPr>
        <a:ln>
          <a:noFill/>
        </a:ln>
      </dgm:spPr>
      <dgm:t>
        <a:bodyPr/>
        <a:lstStyle/>
        <a:p>
          <a:r>
            <a:rPr lang="zh-CN" altLang="en-US" dirty="0">
              <a:latin typeface="Kaiti SC" panose="02010600040101010101" pitchFamily="2" charset="-122"/>
              <a:ea typeface="Kaiti SC" panose="02010600040101010101" pitchFamily="2" charset="-122"/>
            </a:rPr>
            <a:t>利率为标的</a:t>
          </a:r>
        </a:p>
      </dgm:t>
    </dgm:pt>
    <dgm:pt modelId="{93F6ED19-E9A0-2D44-B686-A8251503E9F5}" type="parTrans" cxnId="{DEF95A83-AE8C-5947-ADD2-DE8B466237B5}">
      <dgm:prSet/>
      <dgm:spPr/>
      <dgm:t>
        <a:bodyPr/>
        <a:lstStyle/>
        <a:p>
          <a:endParaRPr lang="zh-CN" altLang="en-US"/>
        </a:p>
      </dgm:t>
    </dgm:pt>
    <dgm:pt modelId="{7977360F-5A1F-EC42-8868-F1D2280042BC}" type="sibTrans" cxnId="{DEF95A83-AE8C-5947-ADD2-DE8B466237B5}">
      <dgm:prSet/>
      <dgm:spPr/>
      <dgm:t>
        <a:bodyPr/>
        <a:lstStyle/>
        <a:p>
          <a:endParaRPr lang="zh-CN" altLang="en-US"/>
        </a:p>
      </dgm:t>
    </dgm:pt>
    <dgm:pt modelId="{D667C219-A9F7-924C-A659-0F8B449B4A3A}">
      <dgm:prSet phldrT="[文本]"/>
      <dgm:spPr/>
      <dgm:t>
        <a:bodyPr/>
        <a:lstStyle/>
        <a:p>
          <a:r>
            <a:rPr lang="zh-CN" altLang="en-US" dirty="0">
              <a:latin typeface="Adobe Jenson Pro Caption" panose="020A0503050201030203" pitchFamily="18" charset="0"/>
              <a:ea typeface="Kaiti SC" panose="02010600040101010101" pitchFamily="2" charset="-122"/>
            </a:rPr>
            <a:t>欧洲美元期货（</a:t>
          </a:r>
          <a:r>
            <a:rPr lang="en-US" altLang="zh-CN" dirty="0">
              <a:latin typeface="Adobe Jenson Pro" panose="020A0503050201030203" pitchFamily="18" charset="0"/>
              <a:ea typeface="Kaiti SC" panose="02010600040101010101" pitchFamily="2" charset="-122"/>
            </a:rPr>
            <a:t>CME</a:t>
          </a:r>
          <a:r>
            <a:rPr lang="zh-CN" altLang="en-US" dirty="0">
              <a:latin typeface="Adobe Jenson Pro Caption" panose="020A0503050201030203" pitchFamily="18" charset="0"/>
              <a:ea typeface="Kaiti SC" panose="02010600040101010101" pitchFamily="2" charset="-122"/>
            </a:rPr>
            <a:t>）</a:t>
          </a:r>
        </a:p>
      </dgm:t>
    </dgm:pt>
    <dgm:pt modelId="{BB0E9DC1-014C-8A48-97FD-BAC9523500C7}" type="parTrans" cxnId="{D0186FE5-827B-7146-94E1-89739EA7029C}">
      <dgm:prSet/>
      <dgm:spPr/>
      <dgm:t>
        <a:bodyPr/>
        <a:lstStyle/>
        <a:p>
          <a:endParaRPr lang="zh-CN" altLang="en-US"/>
        </a:p>
      </dgm:t>
    </dgm:pt>
    <dgm:pt modelId="{0E894396-189F-764C-BD65-C35EF9FAAA01}" type="sibTrans" cxnId="{D0186FE5-827B-7146-94E1-89739EA7029C}">
      <dgm:prSet/>
      <dgm:spPr/>
      <dgm:t>
        <a:bodyPr/>
        <a:lstStyle/>
        <a:p>
          <a:endParaRPr lang="zh-CN" altLang="en-US"/>
        </a:p>
      </dgm:t>
    </dgm:pt>
    <dgm:pt modelId="{417E9DF7-F5F5-7F45-8124-EFB6867F0564}">
      <dgm:prSet phldrT="[文本]"/>
      <dgm:spPr>
        <a:ln>
          <a:noFill/>
        </a:ln>
      </dgm:spPr>
      <dgm:t>
        <a:bodyPr/>
        <a:lstStyle/>
        <a:p>
          <a:r>
            <a:rPr lang="zh-CN" altLang="en-US" dirty="0">
              <a:latin typeface="Kaiti SC" panose="02010600040101010101" pitchFamily="2" charset="-122"/>
              <a:ea typeface="Kaiti SC" panose="02010600040101010101" pitchFamily="2" charset="-122"/>
            </a:rPr>
            <a:t>债券为标的</a:t>
          </a:r>
        </a:p>
      </dgm:t>
    </dgm:pt>
    <dgm:pt modelId="{16F65136-BF67-5040-BD5D-8EA7C5105F30}" type="parTrans" cxnId="{E9E8A64A-396B-F646-B020-5C9A097BAF20}">
      <dgm:prSet/>
      <dgm:spPr/>
      <dgm:t>
        <a:bodyPr/>
        <a:lstStyle/>
        <a:p>
          <a:endParaRPr lang="zh-CN" altLang="en-US"/>
        </a:p>
      </dgm:t>
    </dgm:pt>
    <dgm:pt modelId="{CD072A2B-3690-0046-8728-6289CA144B75}" type="sibTrans" cxnId="{E9E8A64A-396B-F646-B020-5C9A097BAF20}">
      <dgm:prSet/>
      <dgm:spPr/>
      <dgm:t>
        <a:bodyPr/>
        <a:lstStyle/>
        <a:p>
          <a:endParaRPr lang="zh-CN" altLang="en-US"/>
        </a:p>
      </dgm:t>
    </dgm:pt>
    <dgm:pt modelId="{5ACD2CB3-F945-F942-85B4-BE146BA728D7}">
      <dgm:prSet phldrT="[文本]"/>
      <dgm:spPr/>
      <dgm:t>
        <a:bodyPr/>
        <a:lstStyle/>
        <a:p>
          <a:r>
            <a:rPr lang="en-US" altLang="zh-CN" dirty="0">
              <a:latin typeface="Adobe Jenson Pro" panose="020A0503050201030203" pitchFamily="18" charset="0"/>
              <a:ea typeface="Kaiti SC" panose="02010600040101010101" pitchFamily="2" charset="-122"/>
            </a:rPr>
            <a:t>2</a:t>
          </a:r>
          <a:r>
            <a:rPr lang="zh-CN" altLang="en-US" dirty="0">
              <a:latin typeface="Adobe Jenson Pro" panose="020A0503050201030203" pitchFamily="18" charset="0"/>
              <a:ea typeface="Kaiti SC" panose="02010600040101010101" pitchFamily="2" charset="-122"/>
            </a:rPr>
            <a:t>年期国债期货（中金所）</a:t>
          </a:r>
        </a:p>
      </dgm:t>
    </dgm:pt>
    <dgm:pt modelId="{AD56B637-9190-6E41-906B-861CAE2EB5D4}" type="sibTrans" cxnId="{94E544E4-50B7-674D-8154-62422CB78622}">
      <dgm:prSet/>
      <dgm:spPr/>
      <dgm:t>
        <a:bodyPr/>
        <a:lstStyle/>
        <a:p>
          <a:endParaRPr lang="zh-CN" altLang="en-US"/>
        </a:p>
      </dgm:t>
    </dgm:pt>
    <dgm:pt modelId="{FBABCBC7-4BCE-A347-A4DC-5160E1E9189E}" type="parTrans" cxnId="{94E544E4-50B7-674D-8154-62422CB78622}">
      <dgm:prSet/>
      <dgm:spPr/>
      <dgm:t>
        <a:bodyPr/>
        <a:lstStyle/>
        <a:p>
          <a:endParaRPr lang="zh-CN" altLang="en-US"/>
        </a:p>
      </dgm:t>
    </dgm:pt>
    <dgm:pt modelId="{37609A88-737C-4442-A563-4CC086C675A2}">
      <dgm:prSet phldrT="[文本]"/>
      <dgm:spPr/>
      <dgm:t>
        <a:bodyPr/>
        <a:lstStyle/>
        <a:p>
          <a:r>
            <a:rPr lang="en-US" altLang="zh-CN" dirty="0">
              <a:latin typeface="Adobe Jenson Pro" panose="020A0503050201030203" pitchFamily="18" charset="0"/>
              <a:ea typeface="Kaiti SC" panose="02010600040101010101" pitchFamily="2" charset="-122"/>
            </a:rPr>
            <a:t>5</a:t>
          </a:r>
          <a:r>
            <a:rPr lang="zh-CN" altLang="en-US" dirty="0">
              <a:latin typeface="Adobe Jenson Pro" panose="020A0503050201030203" pitchFamily="18" charset="0"/>
              <a:ea typeface="Kaiti SC" panose="02010600040101010101" pitchFamily="2" charset="-122"/>
            </a:rPr>
            <a:t>年期国债期货（中金所）</a:t>
          </a:r>
        </a:p>
      </dgm:t>
    </dgm:pt>
    <dgm:pt modelId="{688602AE-02AD-C341-93FC-D526915026D1}" type="parTrans" cxnId="{D59C8483-BDD4-CD49-9180-DFC0C85E9BC0}">
      <dgm:prSet/>
      <dgm:spPr/>
      <dgm:t>
        <a:bodyPr/>
        <a:lstStyle/>
        <a:p>
          <a:endParaRPr lang="zh-CN" altLang="en-US"/>
        </a:p>
      </dgm:t>
    </dgm:pt>
    <dgm:pt modelId="{627545EF-4D2F-564E-BB40-39D52D4D9EA6}" type="sibTrans" cxnId="{D59C8483-BDD4-CD49-9180-DFC0C85E9BC0}">
      <dgm:prSet/>
      <dgm:spPr/>
      <dgm:t>
        <a:bodyPr/>
        <a:lstStyle/>
        <a:p>
          <a:endParaRPr lang="zh-CN" altLang="en-US"/>
        </a:p>
      </dgm:t>
    </dgm:pt>
    <dgm:pt modelId="{B8B110C0-E781-0D41-A4D7-68BAEFB91868}">
      <dgm:prSet phldrT="[文本]"/>
      <dgm:spPr/>
      <dgm:t>
        <a:bodyPr/>
        <a:lstStyle/>
        <a:p>
          <a:r>
            <a:rPr lang="en-US" altLang="zh-CN" dirty="0">
              <a:latin typeface="Adobe Jenson Pro" panose="020A0503050201030203" pitchFamily="18" charset="0"/>
              <a:ea typeface="Kaiti SC" panose="02010600040101010101" pitchFamily="2" charset="-122"/>
            </a:rPr>
            <a:t>10</a:t>
          </a:r>
          <a:r>
            <a:rPr lang="zh-CN" altLang="en-US" dirty="0">
              <a:latin typeface="Adobe Jenson Pro" panose="020A0503050201030203" pitchFamily="18" charset="0"/>
              <a:ea typeface="Kaiti SC" panose="02010600040101010101" pitchFamily="2" charset="-122"/>
            </a:rPr>
            <a:t>年期国债期货（中金所）</a:t>
          </a:r>
        </a:p>
      </dgm:t>
    </dgm:pt>
    <dgm:pt modelId="{F96DB9BD-4B6E-8341-8BE9-D0A82D38D0B3}" type="parTrans" cxnId="{FC33C960-68E6-CB45-A7C9-2DA9DBBEF8F4}">
      <dgm:prSet/>
      <dgm:spPr/>
      <dgm:t>
        <a:bodyPr/>
        <a:lstStyle/>
        <a:p>
          <a:endParaRPr lang="zh-CN" altLang="en-US"/>
        </a:p>
      </dgm:t>
    </dgm:pt>
    <dgm:pt modelId="{D32995F4-368C-C04C-906F-A48716A47115}" type="sibTrans" cxnId="{FC33C960-68E6-CB45-A7C9-2DA9DBBEF8F4}">
      <dgm:prSet/>
      <dgm:spPr/>
      <dgm:t>
        <a:bodyPr/>
        <a:lstStyle/>
        <a:p>
          <a:endParaRPr lang="zh-CN" altLang="en-US"/>
        </a:p>
      </dgm:t>
    </dgm:pt>
    <dgm:pt modelId="{905407F5-FA03-1943-A042-E9090475C594}" type="pres">
      <dgm:prSet presAssocID="{5A5302C8-4FA4-5040-96A6-26F3355EAC58}" presName="Name0" presStyleCnt="0">
        <dgm:presLayoutVars>
          <dgm:dir/>
          <dgm:animLvl val="lvl"/>
          <dgm:resizeHandles val="exact"/>
        </dgm:presLayoutVars>
      </dgm:prSet>
      <dgm:spPr/>
    </dgm:pt>
    <dgm:pt modelId="{D7F78337-594E-1240-B7A8-C9B0467270C1}" type="pres">
      <dgm:prSet presAssocID="{57A7E0B4-7D9E-8E44-84B7-D546AB61DCC4}" presName="composite" presStyleCnt="0"/>
      <dgm:spPr/>
    </dgm:pt>
    <dgm:pt modelId="{BACA28DC-98CB-2D4A-ADD3-626FB8E8B4F0}" type="pres">
      <dgm:prSet presAssocID="{57A7E0B4-7D9E-8E44-84B7-D546AB61DCC4}" presName="parTx" presStyleLbl="alignNode1" presStyleIdx="0" presStyleCnt="2" custLinFactNeighborX="-1" custLinFactNeighborY="3526">
        <dgm:presLayoutVars>
          <dgm:chMax val="0"/>
          <dgm:chPref val="0"/>
          <dgm:bulletEnabled val="1"/>
        </dgm:presLayoutVars>
      </dgm:prSet>
      <dgm:spPr>
        <a:prstGeom prst="roundRect">
          <a:avLst/>
        </a:prstGeom>
      </dgm:spPr>
    </dgm:pt>
    <dgm:pt modelId="{0BBEE2ED-5AE6-8843-95E8-4F3E43555419}" type="pres">
      <dgm:prSet presAssocID="{57A7E0B4-7D9E-8E44-84B7-D546AB61DCC4}" presName="desTx" presStyleLbl="alignAccFollowNode1" presStyleIdx="0" presStyleCnt="2">
        <dgm:presLayoutVars>
          <dgm:bulletEnabled val="1"/>
        </dgm:presLayoutVars>
      </dgm:prSet>
      <dgm:spPr/>
    </dgm:pt>
    <dgm:pt modelId="{D4D7DB15-0DB0-7A45-9DA2-4E967CD17CC0}" type="pres">
      <dgm:prSet presAssocID="{7977360F-5A1F-EC42-8868-F1D2280042BC}" presName="space" presStyleCnt="0"/>
      <dgm:spPr/>
    </dgm:pt>
    <dgm:pt modelId="{50FE4607-B928-0D49-965D-CA397413F185}" type="pres">
      <dgm:prSet presAssocID="{417E9DF7-F5F5-7F45-8124-EFB6867F0564}" presName="composite" presStyleCnt="0"/>
      <dgm:spPr/>
    </dgm:pt>
    <dgm:pt modelId="{59947715-E4BB-6640-9234-6FFE4CB048FA}" type="pres">
      <dgm:prSet presAssocID="{417E9DF7-F5F5-7F45-8124-EFB6867F0564}" presName="parTx" presStyleLbl="alignNode1" presStyleIdx="1" presStyleCnt="2">
        <dgm:presLayoutVars>
          <dgm:chMax val="0"/>
          <dgm:chPref val="0"/>
          <dgm:bulletEnabled val="1"/>
        </dgm:presLayoutVars>
      </dgm:prSet>
      <dgm:spPr>
        <a:prstGeom prst="roundRect">
          <a:avLst/>
        </a:prstGeom>
      </dgm:spPr>
    </dgm:pt>
    <dgm:pt modelId="{59A48557-6B43-B446-B19B-0A57FF027940}" type="pres">
      <dgm:prSet presAssocID="{417E9DF7-F5F5-7F45-8124-EFB6867F0564}" presName="desTx" presStyleLbl="alignAccFollowNode1" presStyleIdx="1" presStyleCnt="2">
        <dgm:presLayoutVars>
          <dgm:bulletEnabled val="1"/>
        </dgm:presLayoutVars>
      </dgm:prSet>
      <dgm:spPr/>
    </dgm:pt>
  </dgm:ptLst>
  <dgm:cxnLst>
    <dgm:cxn modelId="{9B27B51A-5DEC-844C-9981-55F819E45EAF}" type="presOf" srcId="{37609A88-737C-4442-A563-4CC086C675A2}" destId="{59A48557-6B43-B446-B19B-0A57FF027940}" srcOrd="0" destOrd="1" presId="urn:microsoft.com/office/officeart/2005/8/layout/hList1"/>
    <dgm:cxn modelId="{3F33CA39-73CC-794F-90FB-85D3E9BA45D6}" type="presOf" srcId="{5ACD2CB3-F945-F942-85B4-BE146BA728D7}" destId="{59A48557-6B43-B446-B19B-0A57FF027940}" srcOrd="0" destOrd="0" presId="urn:microsoft.com/office/officeart/2005/8/layout/hList1"/>
    <dgm:cxn modelId="{891BD65F-22A2-FA40-ACEB-45785853099A}" type="presOf" srcId="{5A5302C8-4FA4-5040-96A6-26F3355EAC58}" destId="{905407F5-FA03-1943-A042-E9090475C594}" srcOrd="0" destOrd="0" presId="urn:microsoft.com/office/officeart/2005/8/layout/hList1"/>
    <dgm:cxn modelId="{FC33C960-68E6-CB45-A7C9-2DA9DBBEF8F4}" srcId="{417E9DF7-F5F5-7F45-8124-EFB6867F0564}" destId="{B8B110C0-E781-0D41-A4D7-68BAEFB91868}" srcOrd="2" destOrd="0" parTransId="{F96DB9BD-4B6E-8341-8BE9-D0A82D38D0B3}" sibTransId="{D32995F4-368C-C04C-906F-A48716A47115}"/>
    <dgm:cxn modelId="{E9E8A64A-396B-F646-B020-5C9A097BAF20}" srcId="{5A5302C8-4FA4-5040-96A6-26F3355EAC58}" destId="{417E9DF7-F5F5-7F45-8124-EFB6867F0564}" srcOrd="1" destOrd="0" parTransId="{16F65136-BF67-5040-BD5D-8EA7C5105F30}" sibTransId="{CD072A2B-3690-0046-8728-6289CA144B75}"/>
    <dgm:cxn modelId="{FE6E034B-E883-0F41-B8A6-3EECA3AB8283}" type="presOf" srcId="{D667C219-A9F7-924C-A659-0F8B449B4A3A}" destId="{0BBEE2ED-5AE6-8843-95E8-4F3E43555419}" srcOrd="0" destOrd="0" presId="urn:microsoft.com/office/officeart/2005/8/layout/hList1"/>
    <dgm:cxn modelId="{E6CF677C-0B13-0343-955D-0212447638FB}" type="presOf" srcId="{57A7E0B4-7D9E-8E44-84B7-D546AB61DCC4}" destId="{BACA28DC-98CB-2D4A-ADD3-626FB8E8B4F0}" srcOrd="0" destOrd="0" presId="urn:microsoft.com/office/officeart/2005/8/layout/hList1"/>
    <dgm:cxn modelId="{DEF95A83-AE8C-5947-ADD2-DE8B466237B5}" srcId="{5A5302C8-4FA4-5040-96A6-26F3355EAC58}" destId="{57A7E0B4-7D9E-8E44-84B7-D546AB61DCC4}" srcOrd="0" destOrd="0" parTransId="{93F6ED19-E9A0-2D44-B686-A8251503E9F5}" sibTransId="{7977360F-5A1F-EC42-8868-F1D2280042BC}"/>
    <dgm:cxn modelId="{D59C8483-BDD4-CD49-9180-DFC0C85E9BC0}" srcId="{417E9DF7-F5F5-7F45-8124-EFB6867F0564}" destId="{37609A88-737C-4442-A563-4CC086C675A2}" srcOrd="1" destOrd="0" parTransId="{688602AE-02AD-C341-93FC-D526915026D1}" sibTransId="{627545EF-4D2F-564E-BB40-39D52D4D9EA6}"/>
    <dgm:cxn modelId="{86F01EB1-9DB8-A340-81D5-AB443072C64E}" type="presOf" srcId="{417E9DF7-F5F5-7F45-8124-EFB6867F0564}" destId="{59947715-E4BB-6640-9234-6FFE4CB048FA}" srcOrd="0" destOrd="0" presId="urn:microsoft.com/office/officeart/2005/8/layout/hList1"/>
    <dgm:cxn modelId="{EEAD93B1-018D-5840-8031-7D35E4B8D59F}" type="presOf" srcId="{B8B110C0-E781-0D41-A4D7-68BAEFB91868}" destId="{59A48557-6B43-B446-B19B-0A57FF027940}" srcOrd="0" destOrd="2" presId="urn:microsoft.com/office/officeart/2005/8/layout/hList1"/>
    <dgm:cxn modelId="{94E544E4-50B7-674D-8154-62422CB78622}" srcId="{417E9DF7-F5F5-7F45-8124-EFB6867F0564}" destId="{5ACD2CB3-F945-F942-85B4-BE146BA728D7}" srcOrd="0" destOrd="0" parTransId="{FBABCBC7-4BCE-A347-A4DC-5160E1E9189E}" sibTransId="{AD56B637-9190-6E41-906B-861CAE2EB5D4}"/>
    <dgm:cxn modelId="{D0186FE5-827B-7146-94E1-89739EA7029C}" srcId="{57A7E0B4-7D9E-8E44-84B7-D546AB61DCC4}" destId="{D667C219-A9F7-924C-A659-0F8B449B4A3A}" srcOrd="0" destOrd="0" parTransId="{BB0E9DC1-014C-8A48-97FD-BAC9523500C7}" sibTransId="{0E894396-189F-764C-BD65-C35EF9FAAA01}"/>
    <dgm:cxn modelId="{C475406B-BC6D-9B40-B052-1E2E6174D4C4}" type="presParOf" srcId="{905407F5-FA03-1943-A042-E9090475C594}" destId="{D7F78337-594E-1240-B7A8-C9B0467270C1}" srcOrd="0" destOrd="0" presId="urn:microsoft.com/office/officeart/2005/8/layout/hList1"/>
    <dgm:cxn modelId="{02F0F842-9A8B-9E46-8109-75DF0CF8ABCF}" type="presParOf" srcId="{D7F78337-594E-1240-B7A8-C9B0467270C1}" destId="{BACA28DC-98CB-2D4A-ADD3-626FB8E8B4F0}" srcOrd="0" destOrd="0" presId="urn:microsoft.com/office/officeart/2005/8/layout/hList1"/>
    <dgm:cxn modelId="{C18EA11A-7287-FD48-AEE5-A999C3BA55C8}" type="presParOf" srcId="{D7F78337-594E-1240-B7A8-C9B0467270C1}" destId="{0BBEE2ED-5AE6-8843-95E8-4F3E43555419}" srcOrd="1" destOrd="0" presId="urn:microsoft.com/office/officeart/2005/8/layout/hList1"/>
    <dgm:cxn modelId="{CF0AD517-8505-3843-BB78-74E99021207F}" type="presParOf" srcId="{905407F5-FA03-1943-A042-E9090475C594}" destId="{D4D7DB15-0DB0-7A45-9DA2-4E967CD17CC0}" srcOrd="1" destOrd="0" presId="urn:microsoft.com/office/officeart/2005/8/layout/hList1"/>
    <dgm:cxn modelId="{32FC4A9C-CC06-A548-93E5-E33D09C3FA37}" type="presParOf" srcId="{905407F5-FA03-1943-A042-E9090475C594}" destId="{50FE4607-B928-0D49-965D-CA397413F185}" srcOrd="2" destOrd="0" presId="urn:microsoft.com/office/officeart/2005/8/layout/hList1"/>
    <dgm:cxn modelId="{04F97FC6-BFF4-CA4D-811B-E2F2FC1C1873}" type="presParOf" srcId="{50FE4607-B928-0D49-965D-CA397413F185}" destId="{59947715-E4BB-6640-9234-6FFE4CB048FA}" srcOrd="0" destOrd="0" presId="urn:microsoft.com/office/officeart/2005/8/layout/hList1"/>
    <dgm:cxn modelId="{03C95229-78A2-2A46-AA78-7A40A85EF407}" type="presParOf" srcId="{50FE4607-B928-0D49-965D-CA397413F185}" destId="{59A48557-6B43-B446-B19B-0A57FF027940}"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539DD3-B9A6-47AA-BBE0-8A24730912B1}" type="doc">
      <dgm:prSet loTypeId="urn:microsoft.com/office/officeart/2005/8/layout/process1" loCatId="process" qsTypeId="urn:microsoft.com/office/officeart/2005/8/quickstyle/simple1" qsCatId="simple" csTypeId="urn:microsoft.com/office/officeart/2005/8/colors/accent1_2" csCatId="accent1" phldr="1"/>
      <dgm:spPr/>
    </dgm:pt>
    <dgm:pt modelId="{9C42859F-500B-4782-9ABE-969F67148DF4}">
      <dgm:prSet phldrT="[文本]"/>
      <dgm:spPr>
        <a:solidFill>
          <a:srgbClr val="3399FF"/>
        </a:solidFill>
      </dgm:spPr>
      <dgm:t>
        <a:bodyPr/>
        <a:lstStyle/>
        <a:p>
          <a:r>
            <a:rPr lang="zh-CN" altLang="en-US" dirty="0">
              <a:latin typeface="楷体" panose="02010609060101010101" pitchFamily="49" charset="-122"/>
              <a:ea typeface="楷体" panose="02010609060101010101" pitchFamily="49" charset="-122"/>
            </a:rPr>
            <a:t>债券市场</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流动性较差</a:t>
          </a:r>
        </a:p>
      </dgm:t>
    </dgm:pt>
    <dgm:pt modelId="{6E4A86DF-3334-47D3-AF94-D9505EEFB839}" type="parTrans" cxnId="{D8132C38-6D01-497B-A125-788B66D55225}">
      <dgm:prSet/>
      <dgm:spPr/>
      <dgm:t>
        <a:bodyPr/>
        <a:lstStyle/>
        <a:p>
          <a:endParaRPr lang="zh-CN" altLang="en-US"/>
        </a:p>
      </dgm:t>
    </dgm:pt>
    <dgm:pt modelId="{8E3AA4F3-EA22-457A-9C0C-FCC57D9D622F}" type="sibTrans" cxnId="{D8132C38-6D01-497B-A125-788B66D55225}">
      <dgm:prSet/>
      <dgm:spPr>
        <a:solidFill>
          <a:srgbClr val="0070C0"/>
        </a:solidFill>
      </dgm:spPr>
      <dgm:t>
        <a:bodyPr/>
        <a:lstStyle/>
        <a:p>
          <a:endParaRPr lang="zh-CN" altLang="en-US"/>
        </a:p>
      </dgm:t>
    </dgm:pt>
    <dgm:pt modelId="{15F74E6F-557E-49ED-A5B6-7CE91B4B6B82}">
      <dgm:prSet phldrT="[文本]"/>
      <dgm:spPr>
        <a:solidFill>
          <a:srgbClr val="0070C0"/>
        </a:solidFill>
      </dgm:spPr>
      <dgm:t>
        <a:bodyPr/>
        <a:lstStyle/>
        <a:p>
          <a:r>
            <a:rPr lang="zh-CN" altLang="en-US" dirty="0">
              <a:latin typeface="楷体" panose="02010609060101010101" pitchFamily="49" charset="-122"/>
              <a:ea typeface="楷体" panose="02010609060101010101" pitchFamily="49" charset="-122"/>
            </a:rPr>
            <a:t>期货空方</a:t>
          </a:r>
          <a:endParaRPr lang="en-US" altLang="zh-CN" dirty="0">
            <a:latin typeface="楷体" panose="02010609060101010101" pitchFamily="49" charset="-122"/>
            <a:ea typeface="楷体" panose="02010609060101010101" pitchFamily="49" charset="-122"/>
          </a:endParaRPr>
        </a:p>
        <a:p>
          <a:r>
            <a:rPr lang="zh-CN" altLang="en-US" dirty="0">
              <a:latin typeface="楷体" panose="02010609060101010101" pitchFamily="49" charset="-122"/>
              <a:ea typeface="楷体" panose="02010609060101010101" pitchFamily="49" charset="-122"/>
            </a:rPr>
            <a:t>相对易被逼仓</a:t>
          </a:r>
        </a:p>
      </dgm:t>
    </dgm:pt>
    <dgm:pt modelId="{961CA422-CE9C-41E7-B67E-1636E91B5F46}" type="parTrans" cxnId="{F1FF4BF0-BA6A-45FF-A3EC-9EFD53A86DB1}">
      <dgm:prSet/>
      <dgm:spPr/>
      <dgm:t>
        <a:bodyPr/>
        <a:lstStyle/>
        <a:p>
          <a:endParaRPr lang="zh-CN" altLang="en-US"/>
        </a:p>
      </dgm:t>
    </dgm:pt>
    <dgm:pt modelId="{B9EA02A9-4F60-4335-8F60-BC0420F40FAD}" type="sibTrans" cxnId="{F1FF4BF0-BA6A-45FF-A3EC-9EFD53A86DB1}">
      <dgm:prSet/>
      <dgm:spPr>
        <a:solidFill>
          <a:srgbClr val="002060"/>
        </a:solidFill>
      </dgm:spPr>
      <dgm:t>
        <a:bodyPr/>
        <a:lstStyle/>
        <a:p>
          <a:endParaRPr lang="zh-CN" altLang="en-US"/>
        </a:p>
      </dgm:t>
    </dgm:pt>
    <dgm:pt modelId="{38F2524A-6D92-4E18-A009-5CFD62B91AD0}">
      <dgm:prSet phldrT="[文本]"/>
      <dgm:spPr>
        <a:solidFill>
          <a:srgbClr val="002060"/>
        </a:solidFill>
      </dgm:spPr>
      <dgm:t>
        <a:bodyPr/>
        <a:lstStyle/>
        <a:p>
          <a:r>
            <a:rPr lang="zh-CN" altLang="en-US" dirty="0">
              <a:latin typeface="楷体" panose="02010609060101010101" pitchFamily="49" charset="-122"/>
              <a:ea typeface="楷体" panose="02010609060101010101" pitchFamily="49" charset="-122"/>
            </a:rPr>
            <a:t>赋予期货空方择券期权</a:t>
          </a:r>
        </a:p>
      </dgm:t>
    </dgm:pt>
    <dgm:pt modelId="{B5CFD445-7083-42A2-A7F8-88289B9908A2}" type="parTrans" cxnId="{D31A63EE-9307-49C3-BF61-3106846759B9}">
      <dgm:prSet/>
      <dgm:spPr/>
      <dgm:t>
        <a:bodyPr/>
        <a:lstStyle/>
        <a:p>
          <a:endParaRPr lang="zh-CN" altLang="en-US"/>
        </a:p>
      </dgm:t>
    </dgm:pt>
    <dgm:pt modelId="{3717C82F-ABFA-4B7C-AA3C-E94394555EB5}" type="sibTrans" cxnId="{D31A63EE-9307-49C3-BF61-3106846759B9}">
      <dgm:prSet/>
      <dgm:spPr/>
      <dgm:t>
        <a:bodyPr/>
        <a:lstStyle/>
        <a:p>
          <a:endParaRPr lang="zh-CN" altLang="en-US"/>
        </a:p>
      </dgm:t>
    </dgm:pt>
    <dgm:pt modelId="{39EA8DCC-EA69-4DFD-852D-5033340B6B7D}" type="pres">
      <dgm:prSet presAssocID="{EA539DD3-B9A6-47AA-BBE0-8A24730912B1}" presName="Name0" presStyleCnt="0">
        <dgm:presLayoutVars>
          <dgm:dir/>
          <dgm:resizeHandles val="exact"/>
        </dgm:presLayoutVars>
      </dgm:prSet>
      <dgm:spPr/>
    </dgm:pt>
    <dgm:pt modelId="{DAB1E436-355C-4B6C-9286-8A6A083A0379}" type="pres">
      <dgm:prSet presAssocID="{9C42859F-500B-4782-9ABE-969F67148DF4}" presName="node" presStyleLbl="node1" presStyleIdx="0" presStyleCnt="3">
        <dgm:presLayoutVars>
          <dgm:bulletEnabled val="1"/>
        </dgm:presLayoutVars>
      </dgm:prSet>
      <dgm:spPr/>
    </dgm:pt>
    <dgm:pt modelId="{310471CC-9D56-4B17-A25F-529BFDCFEB5D}" type="pres">
      <dgm:prSet presAssocID="{8E3AA4F3-EA22-457A-9C0C-FCC57D9D622F}" presName="sibTrans" presStyleLbl="sibTrans2D1" presStyleIdx="0" presStyleCnt="2"/>
      <dgm:spPr/>
    </dgm:pt>
    <dgm:pt modelId="{749799F6-1A67-4CE1-ADAD-FFCC493F7D63}" type="pres">
      <dgm:prSet presAssocID="{8E3AA4F3-EA22-457A-9C0C-FCC57D9D622F}" presName="connectorText" presStyleLbl="sibTrans2D1" presStyleIdx="0" presStyleCnt="2"/>
      <dgm:spPr/>
    </dgm:pt>
    <dgm:pt modelId="{454DCBEF-6C0C-4A53-9F93-E18997ACF288}" type="pres">
      <dgm:prSet presAssocID="{15F74E6F-557E-49ED-A5B6-7CE91B4B6B82}" presName="node" presStyleLbl="node1" presStyleIdx="1" presStyleCnt="3">
        <dgm:presLayoutVars>
          <dgm:bulletEnabled val="1"/>
        </dgm:presLayoutVars>
      </dgm:prSet>
      <dgm:spPr/>
    </dgm:pt>
    <dgm:pt modelId="{261814DD-16AC-47CE-AAD0-F9ED1448D259}" type="pres">
      <dgm:prSet presAssocID="{B9EA02A9-4F60-4335-8F60-BC0420F40FAD}" presName="sibTrans" presStyleLbl="sibTrans2D1" presStyleIdx="1" presStyleCnt="2"/>
      <dgm:spPr/>
    </dgm:pt>
    <dgm:pt modelId="{C95C0CA7-3A04-452A-8B5C-ABE33BA4EDCF}" type="pres">
      <dgm:prSet presAssocID="{B9EA02A9-4F60-4335-8F60-BC0420F40FAD}" presName="connectorText" presStyleLbl="sibTrans2D1" presStyleIdx="1" presStyleCnt="2"/>
      <dgm:spPr/>
    </dgm:pt>
    <dgm:pt modelId="{2EAF9F6D-7418-4753-AE59-E70006A63055}" type="pres">
      <dgm:prSet presAssocID="{38F2524A-6D92-4E18-A009-5CFD62B91AD0}" presName="node" presStyleLbl="node1" presStyleIdx="2" presStyleCnt="3">
        <dgm:presLayoutVars>
          <dgm:bulletEnabled val="1"/>
        </dgm:presLayoutVars>
      </dgm:prSet>
      <dgm:spPr/>
    </dgm:pt>
  </dgm:ptLst>
  <dgm:cxnLst>
    <dgm:cxn modelId="{D8132C38-6D01-497B-A125-788B66D55225}" srcId="{EA539DD3-B9A6-47AA-BBE0-8A24730912B1}" destId="{9C42859F-500B-4782-9ABE-969F67148DF4}" srcOrd="0" destOrd="0" parTransId="{6E4A86DF-3334-47D3-AF94-D9505EEFB839}" sibTransId="{8E3AA4F3-EA22-457A-9C0C-FCC57D9D622F}"/>
    <dgm:cxn modelId="{93A6D945-DD2E-4B2F-B616-F2EACA12DAB9}" type="presOf" srcId="{15F74E6F-557E-49ED-A5B6-7CE91B4B6B82}" destId="{454DCBEF-6C0C-4A53-9F93-E18997ACF288}" srcOrd="0" destOrd="0" presId="urn:microsoft.com/office/officeart/2005/8/layout/process1"/>
    <dgm:cxn modelId="{0B93467A-68C9-4D20-B4DE-4ACE96E3EB70}" type="presOf" srcId="{38F2524A-6D92-4E18-A009-5CFD62B91AD0}" destId="{2EAF9F6D-7418-4753-AE59-E70006A63055}" srcOrd="0" destOrd="0" presId="urn:microsoft.com/office/officeart/2005/8/layout/process1"/>
    <dgm:cxn modelId="{2D24CF91-7049-4D09-9468-E439518048A9}" type="presOf" srcId="{B9EA02A9-4F60-4335-8F60-BC0420F40FAD}" destId="{C95C0CA7-3A04-452A-8B5C-ABE33BA4EDCF}" srcOrd="1" destOrd="0" presId="urn:microsoft.com/office/officeart/2005/8/layout/process1"/>
    <dgm:cxn modelId="{60FCB0A3-A94F-48A8-A836-5EC72024741F}" type="presOf" srcId="{8E3AA4F3-EA22-457A-9C0C-FCC57D9D622F}" destId="{749799F6-1A67-4CE1-ADAD-FFCC493F7D63}" srcOrd="1" destOrd="0" presId="urn:microsoft.com/office/officeart/2005/8/layout/process1"/>
    <dgm:cxn modelId="{1625A0AC-ED6A-4BCD-B46F-D158F632F854}" type="presOf" srcId="{9C42859F-500B-4782-9ABE-969F67148DF4}" destId="{DAB1E436-355C-4B6C-9286-8A6A083A0379}" srcOrd="0" destOrd="0" presId="urn:microsoft.com/office/officeart/2005/8/layout/process1"/>
    <dgm:cxn modelId="{D1FA5BBF-E3F2-45F0-95D7-D54D728CE197}" type="presOf" srcId="{EA539DD3-B9A6-47AA-BBE0-8A24730912B1}" destId="{39EA8DCC-EA69-4DFD-852D-5033340B6B7D}" srcOrd="0" destOrd="0" presId="urn:microsoft.com/office/officeart/2005/8/layout/process1"/>
    <dgm:cxn modelId="{F95CEDC4-F4B8-4164-8F44-76A02175F6DF}" type="presOf" srcId="{B9EA02A9-4F60-4335-8F60-BC0420F40FAD}" destId="{261814DD-16AC-47CE-AAD0-F9ED1448D259}" srcOrd="0" destOrd="0" presId="urn:microsoft.com/office/officeart/2005/8/layout/process1"/>
    <dgm:cxn modelId="{D31A63EE-9307-49C3-BF61-3106846759B9}" srcId="{EA539DD3-B9A6-47AA-BBE0-8A24730912B1}" destId="{38F2524A-6D92-4E18-A009-5CFD62B91AD0}" srcOrd="2" destOrd="0" parTransId="{B5CFD445-7083-42A2-A7F8-88289B9908A2}" sibTransId="{3717C82F-ABFA-4B7C-AA3C-E94394555EB5}"/>
    <dgm:cxn modelId="{F1FF4BF0-BA6A-45FF-A3EC-9EFD53A86DB1}" srcId="{EA539DD3-B9A6-47AA-BBE0-8A24730912B1}" destId="{15F74E6F-557E-49ED-A5B6-7CE91B4B6B82}" srcOrd="1" destOrd="0" parTransId="{961CA422-CE9C-41E7-B67E-1636E91B5F46}" sibTransId="{B9EA02A9-4F60-4335-8F60-BC0420F40FAD}"/>
    <dgm:cxn modelId="{D4AB2AF8-0E2A-48BD-AC6C-A5ABF8FC9808}" type="presOf" srcId="{8E3AA4F3-EA22-457A-9C0C-FCC57D9D622F}" destId="{310471CC-9D56-4B17-A25F-529BFDCFEB5D}" srcOrd="0" destOrd="0" presId="urn:microsoft.com/office/officeart/2005/8/layout/process1"/>
    <dgm:cxn modelId="{CABF0668-8E53-49F8-90D9-005061E7D80B}" type="presParOf" srcId="{39EA8DCC-EA69-4DFD-852D-5033340B6B7D}" destId="{DAB1E436-355C-4B6C-9286-8A6A083A0379}" srcOrd="0" destOrd="0" presId="urn:microsoft.com/office/officeart/2005/8/layout/process1"/>
    <dgm:cxn modelId="{FE9AB2CE-4872-4A22-9BD6-2C57F408F1C8}" type="presParOf" srcId="{39EA8DCC-EA69-4DFD-852D-5033340B6B7D}" destId="{310471CC-9D56-4B17-A25F-529BFDCFEB5D}" srcOrd="1" destOrd="0" presId="urn:microsoft.com/office/officeart/2005/8/layout/process1"/>
    <dgm:cxn modelId="{8AC0D578-4C16-4211-B573-DBB483CAD92F}" type="presParOf" srcId="{310471CC-9D56-4B17-A25F-529BFDCFEB5D}" destId="{749799F6-1A67-4CE1-ADAD-FFCC493F7D63}" srcOrd="0" destOrd="0" presId="urn:microsoft.com/office/officeart/2005/8/layout/process1"/>
    <dgm:cxn modelId="{B5987EA2-F832-4745-A162-5816CE6FE75D}" type="presParOf" srcId="{39EA8DCC-EA69-4DFD-852D-5033340B6B7D}" destId="{454DCBEF-6C0C-4A53-9F93-E18997ACF288}" srcOrd="2" destOrd="0" presId="urn:microsoft.com/office/officeart/2005/8/layout/process1"/>
    <dgm:cxn modelId="{D53D3DDF-C714-4D23-9F3D-D7A80D243BC3}" type="presParOf" srcId="{39EA8DCC-EA69-4DFD-852D-5033340B6B7D}" destId="{261814DD-16AC-47CE-AAD0-F9ED1448D259}" srcOrd="3" destOrd="0" presId="urn:microsoft.com/office/officeart/2005/8/layout/process1"/>
    <dgm:cxn modelId="{B2CDB29A-B444-4A80-98D7-22C9556797E0}" type="presParOf" srcId="{261814DD-16AC-47CE-AAD0-F9ED1448D259}" destId="{C95C0CA7-3A04-452A-8B5C-ABE33BA4EDCF}" srcOrd="0" destOrd="0" presId="urn:microsoft.com/office/officeart/2005/8/layout/process1"/>
    <dgm:cxn modelId="{F7945496-12FF-45B5-B427-075A7A2F620E}" type="presParOf" srcId="{39EA8DCC-EA69-4DFD-852D-5033340B6B7D}" destId="{2EAF9F6D-7418-4753-AE59-E70006A63055}" srcOrd="4" destOrd="0" presId="urn:microsoft.com/office/officeart/2005/8/layout/process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CA28DC-98CB-2D4A-ADD3-626FB8E8B4F0}">
      <dsp:nvSpPr>
        <dsp:cNvPr id="0" name=""/>
        <dsp:cNvSpPr/>
      </dsp:nvSpPr>
      <dsp:spPr>
        <a:xfrm>
          <a:off x="1" y="71175"/>
          <a:ext cx="3600364" cy="630009"/>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w="9525" cap="flat" cmpd="sng" algn="ctr">
          <a:no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Kaiti SC" panose="02010600040101010101" pitchFamily="2" charset="-122"/>
              <a:ea typeface="Kaiti SC" panose="02010600040101010101" pitchFamily="2" charset="-122"/>
            </a:rPr>
            <a:t>利率为标的</a:t>
          </a:r>
        </a:p>
      </dsp:txBody>
      <dsp:txXfrm>
        <a:off x="30756" y="101930"/>
        <a:ext cx="3538854" cy="568499"/>
      </dsp:txXfrm>
    </dsp:sp>
    <dsp:sp modelId="{0BBEE2ED-5AE6-8843-95E8-4F3E43555419}">
      <dsp:nvSpPr>
        <dsp:cNvPr id="0" name=""/>
        <dsp:cNvSpPr/>
      </dsp:nvSpPr>
      <dsp:spPr>
        <a:xfrm>
          <a:off x="37" y="678970"/>
          <a:ext cx="3600364" cy="1592099"/>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zh-CN" altLang="en-US" sz="2000" kern="1200" dirty="0">
              <a:latin typeface="Adobe Jenson Pro Caption" panose="020A0503050201030203" pitchFamily="18" charset="0"/>
              <a:ea typeface="Kaiti SC" panose="02010600040101010101" pitchFamily="2" charset="-122"/>
            </a:rPr>
            <a:t>欧洲美元期货（</a:t>
          </a:r>
          <a:r>
            <a:rPr lang="en-US" altLang="zh-CN" sz="2000" kern="1200" dirty="0">
              <a:latin typeface="Adobe Jenson Pro" panose="020A0503050201030203" pitchFamily="18" charset="0"/>
              <a:ea typeface="Kaiti SC" panose="02010600040101010101" pitchFamily="2" charset="-122"/>
            </a:rPr>
            <a:t>CME</a:t>
          </a:r>
          <a:r>
            <a:rPr lang="zh-CN" altLang="en-US" sz="2000" kern="1200" dirty="0">
              <a:latin typeface="Adobe Jenson Pro Caption" panose="020A0503050201030203" pitchFamily="18" charset="0"/>
              <a:ea typeface="Kaiti SC" panose="02010600040101010101" pitchFamily="2" charset="-122"/>
            </a:rPr>
            <a:t>）</a:t>
          </a:r>
        </a:p>
      </dsp:txBody>
      <dsp:txXfrm>
        <a:off x="37" y="678970"/>
        <a:ext cx="3600364" cy="1592099"/>
      </dsp:txXfrm>
    </dsp:sp>
    <dsp:sp modelId="{59947715-E4BB-6640-9234-6FFE4CB048FA}">
      <dsp:nvSpPr>
        <dsp:cNvPr id="0" name=""/>
        <dsp:cNvSpPr/>
      </dsp:nvSpPr>
      <dsp:spPr>
        <a:xfrm>
          <a:off x="4104453" y="48961"/>
          <a:ext cx="3600364" cy="630009"/>
        </a:xfrm>
        <a:prstGeom prst="roundRect">
          <a:avLst/>
        </a:prstGeom>
        <a:gradFill rotWithShape="0">
          <a:gsLst>
            <a:gs pos="0">
              <a:schemeClr val="accent2">
                <a:hueOff val="0"/>
                <a:satOff val="0"/>
                <a:lumOff val="0"/>
                <a:alphaOff val="0"/>
                <a:tint val="50000"/>
                <a:satMod val="300000"/>
              </a:schemeClr>
            </a:gs>
            <a:gs pos="35000">
              <a:schemeClr val="accent2">
                <a:hueOff val="0"/>
                <a:satOff val="0"/>
                <a:lumOff val="0"/>
                <a:alphaOff val="0"/>
                <a:tint val="37000"/>
                <a:satMod val="300000"/>
              </a:schemeClr>
            </a:gs>
            <a:gs pos="100000">
              <a:schemeClr val="accent2">
                <a:hueOff val="0"/>
                <a:satOff val="0"/>
                <a:lumOff val="0"/>
                <a:alphaOff val="0"/>
                <a:tint val="15000"/>
                <a:satMod val="350000"/>
              </a:schemeClr>
            </a:gs>
          </a:gsLst>
          <a:lin ang="16200000" scaled="1"/>
        </a:gradFill>
        <a:ln w="9525" cap="flat" cmpd="sng" algn="ctr">
          <a:noFill/>
          <a:prstDash val="solid"/>
        </a:ln>
        <a:effectLst>
          <a:outerShdw blurRad="40000" dist="20000" dir="5400000" rotWithShape="0">
            <a:srgbClr val="000000">
              <a:alpha val="38000"/>
            </a:srgbClr>
          </a:outerShdw>
        </a:effectLst>
      </dsp:spPr>
      <dsp:style>
        <a:lnRef idx="1">
          <a:scrgbClr r="0" g="0" b="0"/>
        </a:lnRef>
        <a:fillRef idx="2">
          <a:scrgbClr r="0" g="0" b="0"/>
        </a:fillRef>
        <a:effectRef idx="1">
          <a:scrgbClr r="0" g="0" b="0"/>
        </a:effectRef>
        <a:fontRef idx="minor">
          <a:schemeClr val="dk1"/>
        </a:fontRef>
      </dsp:style>
      <dsp:txBody>
        <a:bodyPr spcFirstLastPara="0" vert="horz" wrap="square" lIns="142240" tIns="81280" rIns="142240" bIns="81280" numCol="1" spcCol="1270" anchor="ctr" anchorCtr="0">
          <a:noAutofit/>
        </a:bodyPr>
        <a:lstStyle/>
        <a:p>
          <a:pPr marL="0" lvl="0" indent="0" algn="ctr" defTabSz="889000">
            <a:lnSpc>
              <a:spcPct val="90000"/>
            </a:lnSpc>
            <a:spcBef>
              <a:spcPct val="0"/>
            </a:spcBef>
            <a:spcAft>
              <a:spcPct val="35000"/>
            </a:spcAft>
            <a:buNone/>
          </a:pPr>
          <a:r>
            <a:rPr lang="zh-CN" altLang="en-US" sz="2000" kern="1200" dirty="0">
              <a:latin typeface="Kaiti SC" panose="02010600040101010101" pitchFamily="2" charset="-122"/>
              <a:ea typeface="Kaiti SC" panose="02010600040101010101" pitchFamily="2" charset="-122"/>
            </a:rPr>
            <a:t>债券为标的</a:t>
          </a:r>
        </a:p>
      </dsp:txBody>
      <dsp:txXfrm>
        <a:off x="4135208" y="79716"/>
        <a:ext cx="3538854" cy="568499"/>
      </dsp:txXfrm>
    </dsp:sp>
    <dsp:sp modelId="{59A48557-6B43-B446-B19B-0A57FF027940}">
      <dsp:nvSpPr>
        <dsp:cNvPr id="0" name=""/>
        <dsp:cNvSpPr/>
      </dsp:nvSpPr>
      <dsp:spPr>
        <a:xfrm>
          <a:off x="4104453" y="678970"/>
          <a:ext cx="3600364" cy="1592099"/>
        </a:xfrm>
        <a:prstGeom prst="rect">
          <a:avLst/>
        </a:prstGeom>
        <a:solidFill>
          <a:schemeClr val="accent2">
            <a:alpha val="90000"/>
            <a:tint val="40000"/>
            <a:hueOff val="0"/>
            <a:satOff val="0"/>
            <a:lumOff val="0"/>
            <a:alphaOff val="0"/>
          </a:schemeClr>
        </a:solidFill>
        <a:ln w="9525" cap="flat" cmpd="sng" algn="ctr">
          <a:solidFill>
            <a:schemeClr val="accent2">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altLang="zh-CN" sz="2000" kern="1200" dirty="0">
              <a:latin typeface="Adobe Jenson Pro" panose="020A0503050201030203" pitchFamily="18" charset="0"/>
              <a:ea typeface="Kaiti SC" panose="02010600040101010101" pitchFamily="2" charset="-122"/>
            </a:rPr>
            <a:t>2</a:t>
          </a:r>
          <a:r>
            <a:rPr lang="zh-CN" altLang="en-US" sz="2000" kern="1200" dirty="0">
              <a:latin typeface="Adobe Jenson Pro" panose="020A0503050201030203" pitchFamily="18" charset="0"/>
              <a:ea typeface="Kaiti SC" panose="02010600040101010101" pitchFamily="2" charset="-122"/>
            </a:rPr>
            <a:t>年期国债期货（中金所）</a:t>
          </a:r>
        </a:p>
        <a:p>
          <a:pPr marL="228600" lvl="1" indent="-228600" algn="l" defTabSz="889000">
            <a:lnSpc>
              <a:spcPct val="90000"/>
            </a:lnSpc>
            <a:spcBef>
              <a:spcPct val="0"/>
            </a:spcBef>
            <a:spcAft>
              <a:spcPct val="15000"/>
            </a:spcAft>
            <a:buChar char="•"/>
          </a:pPr>
          <a:r>
            <a:rPr lang="en-US" altLang="zh-CN" sz="2000" kern="1200" dirty="0">
              <a:latin typeface="Adobe Jenson Pro" panose="020A0503050201030203" pitchFamily="18" charset="0"/>
              <a:ea typeface="Kaiti SC" panose="02010600040101010101" pitchFamily="2" charset="-122"/>
            </a:rPr>
            <a:t>5</a:t>
          </a:r>
          <a:r>
            <a:rPr lang="zh-CN" altLang="en-US" sz="2000" kern="1200" dirty="0">
              <a:latin typeface="Adobe Jenson Pro" panose="020A0503050201030203" pitchFamily="18" charset="0"/>
              <a:ea typeface="Kaiti SC" panose="02010600040101010101" pitchFamily="2" charset="-122"/>
            </a:rPr>
            <a:t>年期国债期货（中金所）</a:t>
          </a:r>
        </a:p>
        <a:p>
          <a:pPr marL="228600" lvl="1" indent="-228600" algn="l" defTabSz="889000">
            <a:lnSpc>
              <a:spcPct val="90000"/>
            </a:lnSpc>
            <a:spcBef>
              <a:spcPct val="0"/>
            </a:spcBef>
            <a:spcAft>
              <a:spcPct val="15000"/>
            </a:spcAft>
            <a:buChar char="•"/>
          </a:pPr>
          <a:r>
            <a:rPr lang="en-US" altLang="zh-CN" sz="2000" kern="1200" dirty="0">
              <a:latin typeface="Adobe Jenson Pro" panose="020A0503050201030203" pitchFamily="18" charset="0"/>
              <a:ea typeface="Kaiti SC" panose="02010600040101010101" pitchFamily="2" charset="-122"/>
            </a:rPr>
            <a:t>10</a:t>
          </a:r>
          <a:r>
            <a:rPr lang="zh-CN" altLang="en-US" sz="2000" kern="1200" dirty="0">
              <a:latin typeface="Adobe Jenson Pro" panose="020A0503050201030203" pitchFamily="18" charset="0"/>
              <a:ea typeface="Kaiti SC" panose="02010600040101010101" pitchFamily="2" charset="-122"/>
            </a:rPr>
            <a:t>年期国债期货（中金所）</a:t>
          </a:r>
        </a:p>
      </dsp:txBody>
      <dsp:txXfrm>
        <a:off x="4104453" y="678970"/>
        <a:ext cx="3600364" cy="15920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AB1E436-355C-4B6C-9286-8A6A083A0379}">
      <dsp:nvSpPr>
        <dsp:cNvPr id="0" name=""/>
        <dsp:cNvSpPr/>
      </dsp:nvSpPr>
      <dsp:spPr>
        <a:xfrm>
          <a:off x="5357" y="1551582"/>
          <a:ext cx="1601390" cy="960834"/>
        </a:xfrm>
        <a:prstGeom prst="roundRect">
          <a:avLst>
            <a:gd name="adj" fmla="val 10000"/>
          </a:avLst>
        </a:prstGeom>
        <a:solidFill>
          <a:srgbClr val="3399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楷体" panose="02010609060101010101" pitchFamily="49" charset="-122"/>
              <a:ea typeface="楷体" panose="02010609060101010101" pitchFamily="49" charset="-122"/>
            </a:rPr>
            <a:t>债券市场</a:t>
          </a:r>
          <a:endParaRPr lang="en-US" altLang="zh-CN" sz="1800" kern="1200" dirty="0">
            <a:latin typeface="楷体" panose="02010609060101010101" pitchFamily="49" charset="-122"/>
            <a:ea typeface="楷体" panose="02010609060101010101" pitchFamily="49" charset="-122"/>
          </a:endParaRPr>
        </a:p>
        <a:p>
          <a:pPr marL="0" lvl="0" indent="0" algn="ctr" defTabSz="800100">
            <a:lnSpc>
              <a:spcPct val="90000"/>
            </a:lnSpc>
            <a:spcBef>
              <a:spcPct val="0"/>
            </a:spcBef>
            <a:spcAft>
              <a:spcPct val="35000"/>
            </a:spcAft>
            <a:buNone/>
          </a:pPr>
          <a:r>
            <a:rPr lang="zh-CN" altLang="en-US" sz="1800" kern="1200" dirty="0">
              <a:latin typeface="楷体" panose="02010609060101010101" pitchFamily="49" charset="-122"/>
              <a:ea typeface="楷体" panose="02010609060101010101" pitchFamily="49" charset="-122"/>
            </a:rPr>
            <a:t>流动性较差</a:t>
          </a:r>
        </a:p>
      </dsp:txBody>
      <dsp:txXfrm>
        <a:off x="33499" y="1579724"/>
        <a:ext cx="1545106" cy="904550"/>
      </dsp:txXfrm>
    </dsp:sp>
    <dsp:sp modelId="{310471CC-9D56-4B17-A25F-529BFDCFEB5D}">
      <dsp:nvSpPr>
        <dsp:cNvPr id="0" name=""/>
        <dsp:cNvSpPr/>
      </dsp:nvSpPr>
      <dsp:spPr>
        <a:xfrm>
          <a:off x="1766887" y="1833427"/>
          <a:ext cx="339494" cy="397144"/>
        </a:xfrm>
        <a:prstGeom prst="rightArrow">
          <a:avLst>
            <a:gd name="adj1" fmla="val 60000"/>
            <a:gd name="adj2" fmla="val 50000"/>
          </a:avLst>
        </a:prstGeom>
        <a:solidFill>
          <a:srgbClr val="0070C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1766887" y="1912856"/>
        <a:ext cx="237646" cy="238286"/>
      </dsp:txXfrm>
    </dsp:sp>
    <dsp:sp modelId="{454DCBEF-6C0C-4A53-9F93-E18997ACF288}">
      <dsp:nvSpPr>
        <dsp:cNvPr id="0" name=""/>
        <dsp:cNvSpPr/>
      </dsp:nvSpPr>
      <dsp:spPr>
        <a:xfrm>
          <a:off x="2247304" y="1551582"/>
          <a:ext cx="1601390" cy="960834"/>
        </a:xfrm>
        <a:prstGeom prst="roundRect">
          <a:avLst>
            <a:gd name="adj" fmla="val 10000"/>
          </a:avLst>
        </a:prstGeom>
        <a:solidFill>
          <a:srgbClr val="0070C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楷体" panose="02010609060101010101" pitchFamily="49" charset="-122"/>
              <a:ea typeface="楷体" panose="02010609060101010101" pitchFamily="49" charset="-122"/>
            </a:rPr>
            <a:t>期货空方</a:t>
          </a:r>
          <a:endParaRPr lang="en-US" altLang="zh-CN" sz="1800" kern="1200" dirty="0">
            <a:latin typeface="楷体" panose="02010609060101010101" pitchFamily="49" charset="-122"/>
            <a:ea typeface="楷体" panose="02010609060101010101" pitchFamily="49" charset="-122"/>
          </a:endParaRPr>
        </a:p>
        <a:p>
          <a:pPr marL="0" lvl="0" indent="0" algn="ctr" defTabSz="800100">
            <a:lnSpc>
              <a:spcPct val="90000"/>
            </a:lnSpc>
            <a:spcBef>
              <a:spcPct val="0"/>
            </a:spcBef>
            <a:spcAft>
              <a:spcPct val="35000"/>
            </a:spcAft>
            <a:buNone/>
          </a:pPr>
          <a:r>
            <a:rPr lang="zh-CN" altLang="en-US" sz="1800" kern="1200" dirty="0">
              <a:latin typeface="楷体" panose="02010609060101010101" pitchFamily="49" charset="-122"/>
              <a:ea typeface="楷体" panose="02010609060101010101" pitchFamily="49" charset="-122"/>
            </a:rPr>
            <a:t>相对易被逼仓</a:t>
          </a:r>
        </a:p>
      </dsp:txBody>
      <dsp:txXfrm>
        <a:off x="2275446" y="1579724"/>
        <a:ext cx="1545106" cy="904550"/>
      </dsp:txXfrm>
    </dsp:sp>
    <dsp:sp modelId="{261814DD-16AC-47CE-AAD0-F9ED1448D259}">
      <dsp:nvSpPr>
        <dsp:cNvPr id="0" name=""/>
        <dsp:cNvSpPr/>
      </dsp:nvSpPr>
      <dsp:spPr>
        <a:xfrm>
          <a:off x="4008834" y="1833427"/>
          <a:ext cx="339494" cy="397144"/>
        </a:xfrm>
        <a:prstGeom prst="rightArrow">
          <a:avLst>
            <a:gd name="adj1" fmla="val 60000"/>
            <a:gd name="adj2" fmla="val 50000"/>
          </a:avLst>
        </a:prstGeom>
        <a:solidFill>
          <a:srgbClr val="00206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622300">
            <a:lnSpc>
              <a:spcPct val="90000"/>
            </a:lnSpc>
            <a:spcBef>
              <a:spcPct val="0"/>
            </a:spcBef>
            <a:spcAft>
              <a:spcPct val="35000"/>
            </a:spcAft>
            <a:buNone/>
          </a:pPr>
          <a:endParaRPr lang="zh-CN" altLang="en-US" sz="1400" kern="1200"/>
        </a:p>
      </dsp:txBody>
      <dsp:txXfrm>
        <a:off x="4008834" y="1912856"/>
        <a:ext cx="237646" cy="238286"/>
      </dsp:txXfrm>
    </dsp:sp>
    <dsp:sp modelId="{2EAF9F6D-7418-4753-AE59-E70006A63055}">
      <dsp:nvSpPr>
        <dsp:cNvPr id="0" name=""/>
        <dsp:cNvSpPr/>
      </dsp:nvSpPr>
      <dsp:spPr>
        <a:xfrm>
          <a:off x="4489251" y="1551582"/>
          <a:ext cx="1601390" cy="960834"/>
        </a:xfrm>
        <a:prstGeom prst="roundRect">
          <a:avLst>
            <a:gd name="adj" fmla="val 10000"/>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ctr" defTabSz="800100">
            <a:lnSpc>
              <a:spcPct val="90000"/>
            </a:lnSpc>
            <a:spcBef>
              <a:spcPct val="0"/>
            </a:spcBef>
            <a:spcAft>
              <a:spcPct val="35000"/>
            </a:spcAft>
            <a:buNone/>
          </a:pPr>
          <a:r>
            <a:rPr lang="zh-CN" altLang="en-US" sz="1800" kern="1200" dirty="0">
              <a:latin typeface="楷体" panose="02010609060101010101" pitchFamily="49" charset="-122"/>
              <a:ea typeface="楷体" panose="02010609060101010101" pitchFamily="49" charset="-122"/>
            </a:rPr>
            <a:t>赋予期货空方择券期权</a:t>
          </a:r>
        </a:p>
      </dsp:txBody>
      <dsp:txXfrm>
        <a:off x="4517393" y="1579724"/>
        <a:ext cx="1545106" cy="90455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6.wmf"/><Relationship Id="rId1" Type="http://schemas.openxmlformats.org/officeDocument/2006/relationships/image" Target="../media/image1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2T00:27:30.074"/>
    </inkml:context>
    <inkml:brush xml:id="br0">
      <inkml:brushProperty name="width" value="0.05" units="cm"/>
      <inkml:brushProperty name="height" value="0.05" units="cm"/>
    </inkml:brush>
  </inkml:definitions>
  <inkml:trace contextRef="#ctx0" brushRef="#br0">0 1 32,'0'0'0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2T00:27:30.568"/>
    </inkml:context>
    <inkml:brush xml:id="br0">
      <inkml:brushProperty name="width" value="0.05" units="cm"/>
      <inkml:brushProperty name="height" value="0.05" units="cm"/>
    </inkml:brush>
  </inkml:definitions>
  <inkml:trace contextRef="#ctx0" brushRef="#br0">0 1 32,'0'0'0,"0"0"32,0 0-32</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2T00:27:33.185"/>
    </inkml:context>
    <inkml:brush xml:id="br0">
      <inkml:brushProperty name="width" value="0.05" units="cm"/>
      <inkml:brushProperty name="height" value="0.05" units="cm"/>
    </inkml:brush>
  </inkml:definitions>
  <inkml:trace contextRef="#ctx0" brushRef="#br0">0 1 32,'0'0'0,"0"0"32,0 0-32</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2T00:27:35.715"/>
    </inkml:context>
    <inkml:brush xml:id="br0">
      <inkml:brushProperty name="width" value="0.05" units="cm"/>
      <inkml:brushProperty name="height" value="0.05" units="cm"/>
    </inkml:brush>
  </inkml:definitions>
  <inkml:trace contextRef="#ctx0" brushRef="#br0">0 1 32,'0'0'0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3T11:57:51.824"/>
    </inkml:context>
    <inkml:brush xml:id="br0">
      <inkml:brushProperty name="width" value="0.05" units="cm"/>
      <inkml:brushProperty name="height" value="0.05" units="cm"/>
    </inkml:brush>
  </inkml:definitions>
  <inkml:trace contextRef="#ctx0" brushRef="#br0">1 1 32,'0'0'0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3T11:57:52.236"/>
    </inkml:context>
    <inkml:brush xml:id="br0">
      <inkml:brushProperty name="width" value="0.05" units="cm"/>
      <inkml:brushProperty name="height" value="0.05" units="cm"/>
    </inkml:brush>
  </inkml:definitions>
  <inkml:trace contextRef="#ctx0" brushRef="#br0">1 0 32,'0'0'0,"0"0"0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0-08-23T11:57:53.083"/>
    </inkml:context>
    <inkml:brush xml:id="br0">
      <inkml:brushProperty name="width" value="0.05" units="cm"/>
      <inkml:brushProperty name="height" value="0.05" units="cm"/>
    </inkml:brush>
  </inkml:definitions>
  <inkml:trace contextRef="#ctx0" brushRef="#br0">1 0 32,'0'0'0,"0"0"32,0 0 32,0 0 0,0 0 0,0 0 96,0 0-96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1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1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316420" name="灯片编号占位符 3"/>
          <p:cNvSpPr>
            <a:spLocks noGrp="1"/>
          </p:cNvSpPr>
          <p:nvPr>
            <p:ph type="sldNum" sz="quarter" idx="5"/>
          </p:nvPr>
        </p:nvSpPr>
        <p:spPr/>
        <p:txBody>
          <a:bodyPr/>
          <a:lstStyle/>
          <a:p>
            <a:pPr>
              <a:defRPr/>
            </a:pPr>
            <a:fld id="{209717BA-E3E4-4529-9DED-D8751CD5FCEC}" type="slidenum">
              <a:rPr lang="zh-CN" altLang="en-US">
                <a:solidFill>
                  <a:prstClr val="black"/>
                </a:solidFill>
              </a:rPr>
              <a:pPr>
                <a:defRPr/>
              </a:pPr>
              <a:t>13</a:t>
            </a:fld>
            <a:endParaRPr lang="zh-CN" alt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t>38</a:t>
            </a:fld>
            <a:endParaRPr lang="zh-CN" altLang="en-US"/>
          </a:p>
        </p:txBody>
      </p:sp>
    </p:spTree>
    <p:extLst>
      <p:ext uri="{BB962C8B-B14F-4D97-AF65-F5344CB8AC3E}">
        <p14:creationId xmlns:p14="http://schemas.microsoft.com/office/powerpoint/2010/main" val="399996717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05CEF27C-2A76-43A7-8CD7-1ECABEE0D39E}" type="slidenum">
              <a:rPr lang="zh-CN" altLang="en-US" smtClean="0"/>
              <a:pPr>
                <a:defRPr/>
              </a:pPr>
              <a:t>53</a:t>
            </a:fld>
            <a:endParaRPr lang="en-US" altLang="zh-CN"/>
          </a:p>
        </p:txBody>
      </p:sp>
    </p:spTree>
    <p:extLst>
      <p:ext uri="{BB962C8B-B14F-4D97-AF65-F5344CB8AC3E}">
        <p14:creationId xmlns:p14="http://schemas.microsoft.com/office/powerpoint/2010/main" val="474251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423842411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1052736"/>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6525344"/>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852936"/>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kern="1200" dirty="0">
                <a:solidFill>
                  <a:srgbClr val="2A0015"/>
                </a:solidFill>
                <a:latin typeface="Adobe 楷体 Std R" pitchFamily="18" charset="-122"/>
                <a:ea typeface="Adobe 楷体 Std R" pitchFamily="18" charset="-122"/>
                <a:cs typeface="Arial"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 efinance.org.cn</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http://aronge.net</a:t>
            </a: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baseline="0" dirty="0">
                <a:solidFill>
                  <a:srgbClr val="2A0015"/>
                </a:solidFill>
                <a:latin typeface="Adobe Jenson Pro Capt" pitchFamily="18" charset="0"/>
                <a:cs typeface="Arial"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4653136"/>
            <a:ext cx="1556792" cy="1556792"/>
          </a:xfrm>
          <a:prstGeom prst="rect">
            <a:avLst/>
          </a:prstGeom>
          <a:ln>
            <a:noFill/>
          </a:ln>
        </p:spPr>
      </p:pic>
      <p:sp>
        <p:nvSpPr>
          <p:cNvPr id="30" name="TextBox 29"/>
          <p:cNvSpPr txBox="1"/>
          <p:nvPr userDrawn="1"/>
        </p:nvSpPr>
        <p:spPr>
          <a:xfrm>
            <a:off x="2019168" y="6577607"/>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Zheng,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and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12771119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8414615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75139667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001805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2294575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77442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4520"/>
            <a:ext cx="2565366"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9144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2636912"/>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1052736"/>
            <a:ext cx="83529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0" y="6394471"/>
            <a:ext cx="973833"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2781104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3700264"/>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14036083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pPr>
              <a:defRPr/>
            </a:pP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36121490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2694551482"/>
      </p:ext>
    </p:extLst>
  </p:cSld>
  <p:clrMapOvr>
    <a:masterClrMapping/>
  </p:clrMapOvr>
  <p:transition spd="slow">
    <p:pull dir="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1_标题幻灯片">
    <p:spTree>
      <p:nvGrpSpPr>
        <p:cNvPr id="1" name=""/>
        <p:cNvGrpSpPr/>
        <p:nvPr/>
      </p:nvGrpSpPr>
      <p:grpSpPr>
        <a:xfrm>
          <a:off x="0" y="0"/>
          <a:ext cx="0" cy="0"/>
          <a:chOff x="0" y="0"/>
          <a:chExt cx="0" cy="0"/>
        </a:xfrm>
      </p:grpSpPr>
      <p:sp>
        <p:nvSpPr>
          <p:cNvPr id="27650" name="Rectangle 2"/>
          <p:cNvSpPr>
            <a:spLocks noGrp="1" noChangeArrowheads="1"/>
          </p:cNvSpPr>
          <p:nvPr>
            <p:ph type="ctrTitle"/>
          </p:nvPr>
        </p:nvSpPr>
        <p:spPr>
          <a:xfrm>
            <a:off x="914400" y="1524000"/>
            <a:ext cx="7623175"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F091472-E572-4E99-9B74-C8A68F07D037}" type="slidenum">
              <a:rPr lang="en-US" altLang="zh-CN"/>
              <a:pPr>
                <a:defRPr/>
              </a:pPr>
              <a:t>‹#›</a:t>
            </a:fld>
            <a:endParaRPr lang="en-US" altLang="zh-CN" dirty="0"/>
          </a:p>
        </p:txBody>
      </p:sp>
    </p:spTree>
    <p:extLst>
      <p:ext uri="{BB962C8B-B14F-4D97-AF65-F5344CB8AC3E}">
        <p14:creationId xmlns:p14="http://schemas.microsoft.com/office/powerpoint/2010/main" val="385069358"/>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332656"/>
            <a:ext cx="82296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05047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tx">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文本占位符 2"/>
          <p:cNvSpPr>
            <a:spLocks noGrp="1"/>
          </p:cNvSpPr>
          <p:nvPr>
            <p:ph type="body"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340767"/>
            <a:ext cx="6408712" cy="5046860"/>
          </a:xfrm>
          <a:prstGeom prst="rect">
            <a:avLst/>
          </a:prstGeom>
        </p:spPr>
      </p:pic>
      <p:sp>
        <p:nvSpPr>
          <p:cNvPr id="6" name="TextBox 5"/>
          <p:cNvSpPr txBox="1"/>
          <p:nvPr userDrawn="1"/>
        </p:nvSpPr>
        <p:spPr>
          <a:xfrm>
            <a:off x="467544" y="404664"/>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13762036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4077072"/>
            <a:ext cx="77724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6595734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7797965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57236811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6868297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0932672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4399206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3"/>
            <a:ext cx="82296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340768"/>
            <a:ext cx="82296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6525344"/>
            <a:ext cx="21336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p:nvCxnSpPr>
        <p:spPr>
          <a:xfrm>
            <a:off x="0" y="6525344"/>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7544" y="1196752"/>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p:nvSpPr>
        <p:spPr bwMode="auto">
          <a:xfrm>
            <a:off x="2555776" y="6569968"/>
            <a:ext cx="4248472"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Zheng, </a:t>
            </a:r>
            <a:r>
              <a:rPr lang="en-US" altLang="zh-CN" dirty="0" err="1">
                <a:latin typeface="Adobe Jenson Pro Capt" pitchFamily="18" charset="0"/>
                <a:ea typeface="Adobe 黑体 Std R" pitchFamily="34" charset="-122"/>
              </a:rPr>
              <a:t>Zhenlong</a:t>
            </a:r>
            <a:r>
              <a:rPr lang="en-US" altLang="zh-CN" sz="1200" dirty="0">
                <a:latin typeface="Adobe Jenson Pro Capt" pitchFamily="18" charset="0"/>
                <a:ea typeface="Adobe 黑体 Std R" pitchFamily="34" charset="-122"/>
              </a:rPr>
              <a:t> and Rong, Chen </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3235344336"/>
      </p:ext>
    </p:extLst>
  </p:cSld>
  <p:clrMap bg1="lt1" tx1="dk1" bg2="lt2" tx2="dk2" accent1="accent1" accent2="accent2" accent3="accent3" accent4="accent4" accent5="accent5" accent6="accent6" hlink="hlink" folHlink="folHlink"/>
  <p:sldLayoutIdLst>
    <p:sldLayoutId id="2147492151" r:id="rId1"/>
    <p:sldLayoutId id="2147492152" r:id="rId2"/>
    <p:sldLayoutId id="2147492153" r:id="rId3"/>
    <p:sldLayoutId id="2147492154" r:id="rId4"/>
    <p:sldLayoutId id="2147492155" r:id="rId5"/>
    <p:sldLayoutId id="2147492156" r:id="rId6"/>
    <p:sldLayoutId id="2147492157" r:id="rId7"/>
    <p:sldLayoutId id="2147492158" r:id="rId8"/>
    <p:sldLayoutId id="2147492159" r:id="rId9"/>
    <p:sldLayoutId id="2147492160" r:id="rId10"/>
    <p:sldLayoutId id="2147492161" r:id="rId11"/>
    <p:sldLayoutId id="2147492162" r:id="rId12"/>
    <p:sldLayoutId id="2147492163" r:id="rId13"/>
    <p:sldLayoutId id="2147492164" r:id="rId14"/>
    <p:sldLayoutId id="2147492165" r:id="rId15"/>
    <p:sldLayoutId id="2147492166" r:id="rId16"/>
    <p:sldLayoutId id="2147492167" r:id="rId17"/>
    <p:sldLayoutId id="2147492168" r:id="rId18"/>
    <p:sldLayoutId id="2147492169" r:id="rId19"/>
    <p:sldLayoutId id="2147492170" r:id="rId20"/>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2"/>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2"/>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2"/>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2"/>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2"/>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slideLayout" Target="../slideLayouts/slideLayout2.xml"/><Relationship Id="rId1" Type="http://schemas.openxmlformats.org/officeDocument/2006/relationships/vmlDrawing" Target="../drawings/vmlDrawing2.vml"/><Relationship Id="rId5" Type="http://schemas.openxmlformats.org/officeDocument/2006/relationships/image" Target="../media/image8.wmf"/><Relationship Id="rId4" Type="http://schemas.openxmlformats.org/officeDocument/2006/relationships/oleObject" Target="../embeddings/oleObject2.bin"/></Relationships>
</file>

<file path=ppt/slides/_rels/slide1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8" Type="http://schemas.openxmlformats.org/officeDocument/2006/relationships/customXml" Target="../ink/ink1.xml"/><Relationship Id="rId13" Type="http://schemas.openxmlformats.org/officeDocument/2006/relationships/image" Target="NULL"/><Relationship Id="rId3" Type="http://schemas.openxmlformats.org/officeDocument/2006/relationships/image" Target="NULL"/><Relationship Id="rId7" Type="http://schemas.openxmlformats.org/officeDocument/2006/relationships/image" Target="NULL"/><Relationship Id="rId12" Type="http://schemas.openxmlformats.org/officeDocument/2006/relationships/customXml" Target="../ink/ink4.xml"/><Relationship Id="rId2" Type="http://schemas.openxmlformats.org/officeDocument/2006/relationships/image" Target="NULL"/><Relationship Id="rId1" Type="http://schemas.openxmlformats.org/officeDocument/2006/relationships/slideLayout" Target="../slideLayouts/slideLayout2.xml"/><Relationship Id="rId6" Type="http://schemas.openxmlformats.org/officeDocument/2006/relationships/image" Target="NULL"/><Relationship Id="rId11" Type="http://schemas.openxmlformats.org/officeDocument/2006/relationships/customXml" Target="../ink/ink3.xml"/><Relationship Id="rId5" Type="http://schemas.openxmlformats.org/officeDocument/2006/relationships/image" Target="NULL"/><Relationship Id="rId10" Type="http://schemas.openxmlformats.org/officeDocument/2006/relationships/customXml" Target="../ink/ink2.xml"/><Relationship Id="rId4" Type="http://schemas.openxmlformats.org/officeDocument/2006/relationships/image" Target="NULL"/><Relationship Id="rId9" Type="http://schemas.openxmlformats.org/officeDocument/2006/relationships/image" Target="NUL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image" Target="../media/image14.w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image" Target="../media/image16.wmf"/><Relationship Id="rId5" Type="http://schemas.openxmlformats.org/officeDocument/2006/relationships/oleObject" Target="../embeddings/oleObject5.bin"/><Relationship Id="rId4" Type="http://schemas.openxmlformats.org/officeDocument/2006/relationships/image" Target="../media/image15.wmf"/></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1.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7.wmf"/></Relationships>
</file>

<file path=ppt/slides/_rels/slide6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NULL"/><Relationship Id="rId1" Type="http://schemas.openxmlformats.org/officeDocument/2006/relationships/slideLayout" Target="../slideLayouts/slideLayout2.xml"/><Relationship Id="rId4" Type="http://schemas.openxmlformats.org/officeDocument/2006/relationships/image" Target="NUL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NULL"/></Relationships>
</file>

<file path=ppt/slides/_rels/slide63.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NULL"/><Relationship Id="rId1" Type="http://schemas.openxmlformats.org/officeDocument/2006/relationships/slideLayout" Target="../slideLayouts/slideLayout2.xml"/><Relationship Id="rId6" Type="http://schemas.openxmlformats.org/officeDocument/2006/relationships/customXml" Target="../ink/ink7.xml"/><Relationship Id="rId5" Type="http://schemas.openxmlformats.org/officeDocument/2006/relationships/customXml" Target="../ink/ink6.xml"/><Relationship Id="rId4" Type="http://schemas.openxmlformats.org/officeDocument/2006/relationships/image" Target="NUL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NUL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第五章 股指期货、外汇远期、</a:t>
            </a:r>
            <a:br>
              <a:rPr lang="en-US" altLang="zh-CN" sz="4000" dirty="0"/>
            </a:br>
            <a:r>
              <a:rPr lang="zh-CN" altLang="en-US" sz="4000" dirty="0"/>
              <a:t>利率远期与利率期货</a:t>
            </a:r>
            <a:endParaRPr lang="zh-CN" altLang="en-US"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511E5E-B06E-4DCE-A9B0-EBB35A2788AF}"/>
              </a:ext>
            </a:extLst>
          </p:cNvPr>
          <p:cNvSpPr>
            <a:spLocks noGrp="1"/>
          </p:cNvSpPr>
          <p:nvPr>
            <p:ph type="title"/>
          </p:nvPr>
        </p:nvSpPr>
        <p:spPr/>
        <p:txBody>
          <a:bodyPr/>
          <a:lstStyle/>
          <a:p>
            <a:r>
              <a:rPr lang="zh-CN" altLang="en-US" dirty="0"/>
              <a:t>改变投资组合的系统性风险暴露</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BDA2B95B-EE86-4466-99FD-14A7B5D6E267}"/>
                  </a:ext>
                </a:extLst>
              </p:cNvPr>
              <p:cNvSpPr>
                <a:spLocks noGrp="1"/>
              </p:cNvSpPr>
              <p:nvPr>
                <p:ph idx="1"/>
              </p:nvPr>
            </p:nvSpPr>
            <p:spPr/>
            <p:txBody>
              <a:bodyPr/>
              <a:lstStyle/>
              <a:p>
                <a:pPr marL="800100" indent="-457200">
                  <a:buFont typeface="Wingdings" panose="05000000000000000000" pitchFamily="2" charset="2"/>
                  <a:buChar char="Ø"/>
                </a:pPr>
                <a:r>
                  <a:rPr lang="zh-CN" altLang="zh-CN" sz="3200" dirty="0">
                    <a:solidFill>
                      <a:srgbClr val="000000"/>
                    </a:solidFill>
                    <a:effectLst/>
                    <a:latin typeface="Adobe 楷体 Std R" panose="02020400000000000000" pitchFamily="18" charset="-122"/>
                    <a:cs typeface="Times New Roman" panose="02020603050405020304" pitchFamily="18" charset="0"/>
                  </a:rPr>
                  <a:t>设定股票组合的原</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zh-CN" altLang="zh-CN" sz="3200" dirty="0">
                    <a:solidFill>
                      <a:srgbClr val="000000"/>
                    </a:solidFill>
                    <a:effectLst/>
                    <a:latin typeface="Adobe 楷体 Std R" panose="02020400000000000000" pitchFamily="18" charset="-122"/>
                    <a:cs typeface="Times New Roman" panose="02020603050405020304" pitchFamily="18" charset="0"/>
                  </a:rPr>
                  <a:t>系数为</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en-US" altLang="zh-CN" sz="3200" dirty="0">
                    <a:solidFill>
                      <a:srgbClr val="000000"/>
                    </a:solidFill>
                    <a:effectLst/>
                    <a:latin typeface="Adobe 楷体 Std R" panose="02020400000000000000" pitchFamily="18" charset="-122"/>
                    <a:cs typeface="Times New Roman" panose="02020603050405020304" pitchFamily="18" charset="0"/>
                  </a:rPr>
                  <a:t>,</a:t>
                </a:r>
                <a:r>
                  <a:rPr lang="zh-CN" altLang="zh-CN" sz="3200" dirty="0">
                    <a:solidFill>
                      <a:srgbClr val="000000"/>
                    </a:solidFill>
                    <a:effectLst/>
                    <a:latin typeface="Adobe 楷体 Std R" panose="02020400000000000000" pitchFamily="18" charset="-122"/>
                    <a:cs typeface="Times New Roman" panose="02020603050405020304" pitchFamily="18" charset="0"/>
                  </a:rPr>
                  <a:t>目标</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zh-CN" altLang="zh-CN" sz="3200" dirty="0">
                    <a:solidFill>
                      <a:srgbClr val="000000"/>
                    </a:solidFill>
                    <a:effectLst/>
                    <a:latin typeface="Adobe 楷体 Std R" panose="02020400000000000000" pitchFamily="18" charset="-122"/>
                    <a:cs typeface="Times New Roman" panose="02020603050405020304" pitchFamily="18" charset="0"/>
                  </a:rPr>
                  <a:t>系数为</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en-US" altLang="zh-CN" sz="3200" i="1" baseline="30000" dirty="0">
                    <a:solidFill>
                      <a:srgbClr val="000000"/>
                    </a:solidFill>
                    <a:effectLst/>
                    <a:latin typeface="Adobe 楷体 Std R" panose="02020400000000000000" pitchFamily="18" charset="-122"/>
                    <a:cs typeface="Times New Roman" panose="02020603050405020304" pitchFamily="18" charset="0"/>
                  </a:rPr>
                  <a:t>*</a:t>
                </a:r>
                <a:r>
                  <a:rPr lang="en-US" altLang="zh-CN" sz="3200" dirty="0">
                    <a:solidFill>
                      <a:srgbClr val="000000"/>
                    </a:solidFill>
                    <a:effectLst/>
                    <a:latin typeface="Adobe 楷体 Std R" panose="02020400000000000000" pitchFamily="18" charset="-122"/>
                    <a:cs typeface="Times New Roman" panose="02020603050405020304" pitchFamily="18" charset="0"/>
                  </a:rPr>
                  <a:t>,</a:t>
                </a:r>
                <a:r>
                  <a:rPr lang="zh-CN" altLang="zh-CN" sz="3200" dirty="0">
                    <a:solidFill>
                      <a:srgbClr val="000000"/>
                    </a:solidFill>
                    <a:effectLst/>
                    <a:latin typeface="Adobe 楷体 Std R" panose="02020400000000000000" pitchFamily="18" charset="-122"/>
                    <a:cs typeface="Times New Roman" panose="02020603050405020304" pitchFamily="18" charset="0"/>
                  </a:rPr>
                  <a:t>则套期保值比率就应该为</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en-US" altLang="zh-CN" sz="3200" i="1" baseline="30000" dirty="0">
                    <a:solidFill>
                      <a:srgbClr val="000000"/>
                    </a:solidFill>
                    <a:effectLst/>
                    <a:latin typeface="Adobe 楷体 Std R" panose="02020400000000000000" pitchFamily="18" charset="-122"/>
                    <a:cs typeface="Times New Roman" panose="02020603050405020304" pitchFamily="18" charset="0"/>
                  </a:rPr>
                  <a:t>*</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en-US" altLang="zh-CN" sz="3200" dirty="0">
                    <a:solidFill>
                      <a:srgbClr val="000000"/>
                    </a:solidFill>
                    <a:effectLst/>
                    <a:latin typeface="Adobe 楷体 Std R" panose="02020400000000000000" pitchFamily="18" charset="-122"/>
                    <a:cs typeface="Times New Roman" panose="02020603050405020304" pitchFamily="18" charset="0"/>
                  </a:rPr>
                  <a:t>,</a:t>
                </a:r>
                <a:r>
                  <a:rPr lang="zh-CN" altLang="zh-CN" sz="3200" dirty="0">
                    <a:solidFill>
                      <a:srgbClr val="000000"/>
                    </a:solidFill>
                    <a:effectLst/>
                    <a:latin typeface="Adobe 楷体 Std R" panose="02020400000000000000" pitchFamily="18" charset="-122"/>
                    <a:cs typeface="Times New Roman" panose="02020603050405020304" pitchFamily="18" charset="0"/>
                  </a:rPr>
                  <a:t>需要交易的股指期货份数为</a:t>
                </a:r>
                <a:r>
                  <a:rPr lang="en-US" altLang="zh-CN" sz="3200" dirty="0">
                    <a:solidFill>
                      <a:srgbClr val="000000"/>
                    </a:solidFill>
                    <a:effectLst/>
                    <a:latin typeface="Adobe 楷体 Std R" panose="02020400000000000000" pitchFamily="18" charset="-122"/>
                    <a:cs typeface="Times New Roman" panose="02020603050405020304" pitchFamily="18" charset="0"/>
                  </a:rPr>
                  <a:t>:</a:t>
                </a:r>
                <a:endParaRPr lang="zh-CN" altLang="zh-CN" sz="3200" dirty="0">
                  <a:solidFill>
                    <a:srgbClr val="000000"/>
                  </a:solidFill>
                  <a:effectLst/>
                  <a:latin typeface="Adobe 楷体 Std R" panose="02020400000000000000" pitchFamily="18" charset="-122"/>
                  <a:cs typeface="Times New Roman" panose="02020603050405020304" pitchFamily="18" charset="0"/>
                </a:endParaRPr>
              </a:p>
              <a:p>
                <a:pPr indent="0" algn="ctr">
                  <a:buNone/>
                </a:pPr>
                <a:r>
                  <a:rPr lang="en-US" altLang="zh-CN" sz="3200" dirty="0">
                    <a:solidFill>
                      <a:srgbClr val="000000"/>
                    </a:solidFill>
                    <a:effectLst/>
                    <a:latin typeface="Adobe 楷体 Std R" panose="02020400000000000000" pitchFamily="18" charset="-122"/>
                    <a:cs typeface="Times New Roman" panose="02020603050405020304" pitchFamily="18" charset="0"/>
                  </a:rPr>
                  <a:t>(</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en-US" altLang="zh-CN" sz="3200" i="1" baseline="30000" dirty="0">
                    <a:solidFill>
                      <a:srgbClr val="000000"/>
                    </a:solidFill>
                    <a:effectLst/>
                    <a:latin typeface="Adobe 楷体 Std R" panose="02020400000000000000" pitchFamily="18" charset="-122"/>
                    <a:cs typeface="Times New Roman" panose="02020603050405020304" pitchFamily="18" charset="0"/>
                  </a:rPr>
                  <a:t>*</a:t>
                </a:r>
                <a:r>
                  <a:rPr lang="en-US" altLang="zh-CN" sz="3200" i="1" dirty="0">
                    <a:solidFill>
                      <a:srgbClr val="000000"/>
                    </a:solidFill>
                    <a:effectLst/>
                    <a:latin typeface="Adobe 楷体 Std R" panose="02020400000000000000" pitchFamily="18" charset="-122"/>
                    <a:cs typeface="Times New Roman" panose="02020603050405020304" pitchFamily="18" charset="0"/>
                  </a:rPr>
                  <a:t>-β</a:t>
                </a:r>
                <a:r>
                  <a:rPr lang="en-US" altLang="zh-CN" sz="3200" dirty="0">
                    <a:solidFill>
                      <a:srgbClr val="000000"/>
                    </a:solidFill>
                    <a:effectLst/>
                    <a:latin typeface="Adobe 楷体 Std R" panose="02020400000000000000" pitchFamily="18" charset="-122"/>
                    <a:cs typeface="Times New Roman" panose="02020603050405020304" pitchFamily="18" charset="0"/>
                  </a:rPr>
                  <a:t>)</a:t>
                </a:r>
                <a14:m>
                  <m:oMath xmlns:m="http://schemas.openxmlformats.org/officeDocument/2006/math">
                    <m:f>
                      <m:fPr>
                        <m:ctrlPr>
                          <a:rPr lang="zh-CN" altLang="zh-CN" sz="3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3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3200" i="1">
                                <a:solidFill>
                                  <a:srgbClr val="000000"/>
                                </a:solidFill>
                                <a:effectLst/>
                                <a:latin typeface="Cambria Math" panose="02040503050406030204" pitchFamily="18" charset="0"/>
                                <a:ea typeface="方正书宋_GBK"/>
                                <a:cs typeface="Times New Roman" panose="02020603050405020304" pitchFamily="18" charset="0"/>
                              </a:rPr>
                              <m:t>𝑉</m:t>
                            </m:r>
                          </m:e>
                          <m:sub>
                            <m:r>
                              <a:rPr lang="en-US" altLang="zh-CN" sz="3200" i="1">
                                <a:solidFill>
                                  <a:srgbClr val="000000"/>
                                </a:solidFill>
                                <a:effectLst/>
                                <a:latin typeface="Cambria Math" panose="02040503050406030204" pitchFamily="18" charset="0"/>
                                <a:ea typeface="方正书宋_GBK"/>
                                <a:cs typeface="Times New Roman" panose="02020603050405020304" pitchFamily="18" charset="0"/>
                              </a:rPr>
                              <m:t>𝐻</m:t>
                            </m:r>
                          </m:sub>
                        </m:sSub>
                      </m:num>
                      <m:den>
                        <m:sSub>
                          <m:sSubPr>
                            <m:ctrlPr>
                              <a:rPr lang="zh-CN" altLang="zh-CN" sz="32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3200" i="1">
                                <a:solidFill>
                                  <a:srgbClr val="000000"/>
                                </a:solidFill>
                                <a:effectLst/>
                                <a:latin typeface="Cambria Math" panose="02040503050406030204" pitchFamily="18" charset="0"/>
                                <a:ea typeface="方正书宋_GBK"/>
                                <a:cs typeface="Times New Roman" panose="02020603050405020304" pitchFamily="18" charset="0"/>
                              </a:rPr>
                              <m:t>𝑉</m:t>
                            </m:r>
                          </m:e>
                          <m:sub>
                            <m:r>
                              <a:rPr lang="en-US" altLang="zh-CN" sz="3200" i="1">
                                <a:solidFill>
                                  <a:srgbClr val="000000"/>
                                </a:solidFill>
                                <a:effectLst/>
                                <a:latin typeface="Cambria Math" panose="02040503050406030204" pitchFamily="18" charset="0"/>
                                <a:ea typeface="方正书宋_GBK"/>
                                <a:cs typeface="Times New Roman" panose="02020603050405020304" pitchFamily="18" charset="0"/>
                              </a:rPr>
                              <m:t>𝐺</m:t>
                            </m:r>
                          </m:sub>
                        </m:sSub>
                      </m:den>
                    </m:f>
                  </m:oMath>
                </a14:m>
                <a:r>
                  <a:rPr lang="en-US" altLang="zh-CN" sz="3200" dirty="0">
                    <a:solidFill>
                      <a:srgbClr val="000000"/>
                    </a:solidFill>
                    <a:effectLst/>
                    <a:latin typeface="Adobe 楷体 Std R" panose="02020400000000000000" pitchFamily="18" charset="-122"/>
                    <a:cs typeface="Times New Roman" panose="02020603050405020304" pitchFamily="18" charset="0"/>
                  </a:rPr>
                  <a:t>       (5.2)</a:t>
                </a:r>
                <a:endParaRPr lang="zh-CN" altLang="zh-CN" sz="3200" dirty="0">
                  <a:solidFill>
                    <a:srgbClr val="000000"/>
                  </a:solidFill>
                  <a:effectLst/>
                  <a:latin typeface="Adobe 楷体 Std R" panose="02020400000000000000" pitchFamily="18" charset="-122"/>
                  <a:cs typeface="Times New Roman" panose="02020603050405020304" pitchFamily="18" charset="0"/>
                </a:endParaRPr>
              </a:p>
              <a:p>
                <a:pPr lvl="1">
                  <a:buFont typeface="Wingdings" panose="05000000000000000000" pitchFamily="2" charset="2"/>
                  <a:buChar char="Ø"/>
                </a:pPr>
                <a:r>
                  <a:rPr lang="zh-CN" altLang="zh-CN" sz="3200" dirty="0">
                    <a:solidFill>
                      <a:srgbClr val="000000"/>
                    </a:solidFill>
                    <a:effectLst/>
                    <a:latin typeface="Adobe 楷体 Std R" panose="02020400000000000000" pitchFamily="18" charset="-122"/>
                    <a:cs typeface="Times New Roman" panose="02020603050405020304" pitchFamily="18" charset="0"/>
                  </a:rPr>
                  <a:t>其中</a:t>
                </a:r>
                <a:r>
                  <a:rPr lang="en-US" altLang="zh-CN" sz="3200" dirty="0">
                    <a:solidFill>
                      <a:srgbClr val="000000"/>
                    </a:solidFill>
                    <a:effectLst/>
                    <a:latin typeface="Adobe 楷体 Std R" panose="02020400000000000000" pitchFamily="18" charset="-122"/>
                    <a:cs typeface="Times New Roman" panose="02020603050405020304" pitchFamily="18" charset="0"/>
                  </a:rPr>
                  <a:t>:</a:t>
                </a:r>
                <a:r>
                  <a:rPr lang="en-US" altLang="zh-CN" sz="3200" i="1" dirty="0">
                    <a:solidFill>
                      <a:srgbClr val="000000"/>
                    </a:solidFill>
                    <a:effectLst/>
                    <a:latin typeface="Adobe 楷体 Std R" panose="02020400000000000000" pitchFamily="18" charset="-122"/>
                    <a:cs typeface="Times New Roman" panose="02020603050405020304" pitchFamily="18" charset="0"/>
                  </a:rPr>
                  <a:t>V</a:t>
                </a:r>
                <a:r>
                  <a:rPr lang="en-US" altLang="zh-CN" sz="3200" i="1" baseline="-25000" dirty="0">
                    <a:solidFill>
                      <a:srgbClr val="000000"/>
                    </a:solidFill>
                    <a:effectLst/>
                    <a:latin typeface="Adobe 楷体 Std R" panose="02020400000000000000" pitchFamily="18" charset="-122"/>
                    <a:cs typeface="Times New Roman" panose="02020603050405020304" pitchFamily="18" charset="0"/>
                  </a:rPr>
                  <a:t>H</a:t>
                </a:r>
                <a:r>
                  <a:rPr lang="zh-CN" altLang="zh-CN" sz="3200" dirty="0">
                    <a:solidFill>
                      <a:srgbClr val="000000"/>
                    </a:solidFill>
                    <a:effectLst/>
                    <a:latin typeface="Adobe 楷体 Std R" panose="02020400000000000000" pitchFamily="18" charset="-122"/>
                    <a:cs typeface="Times New Roman" panose="02020603050405020304" pitchFamily="18" charset="0"/>
                  </a:rPr>
                  <a:t>和</a:t>
                </a:r>
                <a:r>
                  <a:rPr lang="en-US" altLang="zh-CN" sz="3200" i="1" dirty="0">
                    <a:solidFill>
                      <a:srgbClr val="000000"/>
                    </a:solidFill>
                    <a:effectLst/>
                    <a:latin typeface="Adobe 楷体 Std R" panose="02020400000000000000" pitchFamily="18" charset="-122"/>
                    <a:cs typeface="Times New Roman" panose="02020603050405020304" pitchFamily="18" charset="0"/>
                  </a:rPr>
                  <a:t>V</a:t>
                </a:r>
                <a:r>
                  <a:rPr lang="en-US" altLang="zh-CN" sz="3200" i="1" baseline="-25000" dirty="0">
                    <a:solidFill>
                      <a:srgbClr val="000000"/>
                    </a:solidFill>
                    <a:effectLst/>
                    <a:latin typeface="Adobe 楷体 Std R" panose="02020400000000000000" pitchFamily="18" charset="-122"/>
                    <a:cs typeface="Times New Roman" panose="02020603050405020304" pitchFamily="18" charset="0"/>
                  </a:rPr>
                  <a:t>G</a:t>
                </a:r>
                <a:r>
                  <a:rPr lang="zh-CN" altLang="zh-CN" sz="3200" dirty="0">
                    <a:solidFill>
                      <a:srgbClr val="000000"/>
                    </a:solidFill>
                    <a:effectLst/>
                    <a:latin typeface="Adobe 楷体 Std R" panose="02020400000000000000" pitchFamily="18" charset="-122"/>
                    <a:cs typeface="Times New Roman" panose="02020603050405020304" pitchFamily="18" charset="0"/>
                  </a:rPr>
                  <a:t>分别代表股票投资组合的总价值与一份股指期货合约的规模。</a:t>
                </a:r>
              </a:p>
            </p:txBody>
          </p:sp>
        </mc:Choice>
        <mc:Fallback xmlns="">
          <p:sp>
            <p:nvSpPr>
              <p:cNvPr id="3" name="内容占位符 2">
                <a:extLst>
                  <a:ext uri="{FF2B5EF4-FFF2-40B4-BE49-F238E27FC236}">
                    <a16:creationId xmlns:a16="http://schemas.microsoft.com/office/drawing/2014/main" id="{BDA2B95B-EE86-4466-99FD-14A7B5D6E267}"/>
                  </a:ext>
                </a:extLst>
              </p:cNvPr>
              <p:cNvSpPr>
                <a:spLocks noGrp="1" noRot="1" noChangeAspect="1" noMove="1" noResize="1" noEditPoints="1" noAdjustHandles="1" noChangeArrowheads="1" noChangeShapeType="1" noTextEdit="1"/>
              </p:cNvSpPr>
              <p:nvPr>
                <p:ph idx="1"/>
              </p:nvPr>
            </p:nvSpPr>
            <p:spPr>
              <a:blipFill>
                <a:blip r:embed="rId2"/>
                <a:stretch>
                  <a:fillRect t="-152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4CACC7C4-71AA-4D6D-9182-949A9A45AAD5}"/>
              </a:ext>
            </a:extLst>
          </p:cNvPr>
          <p:cNvSpPr>
            <a:spLocks noGrp="1"/>
          </p:cNvSpPr>
          <p:nvPr>
            <p:ph type="sldNum" sz="quarter" idx="12"/>
          </p:nvPr>
        </p:nvSpPr>
        <p:spPr/>
        <p:txBody>
          <a:bodyPr/>
          <a:lstStyle/>
          <a:p>
            <a:fld id="{0C913308-F349-4B6D-A68A-DD1791B4A57B}" type="slidenum">
              <a:rPr lang="zh-CN" altLang="en-US" smtClean="0"/>
              <a:pPr/>
              <a:t>10</a:t>
            </a:fld>
            <a:endParaRPr lang="zh-CN" altLang="en-US" dirty="0"/>
          </a:p>
        </p:txBody>
      </p:sp>
    </p:spTree>
    <p:extLst>
      <p:ext uri="{BB962C8B-B14F-4D97-AF65-F5344CB8AC3E}">
        <p14:creationId xmlns:p14="http://schemas.microsoft.com/office/powerpoint/2010/main" val="4151983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a:t>目录</a:t>
            </a:r>
          </a:p>
        </p:txBody>
      </p:sp>
      <p:sp>
        <p:nvSpPr>
          <p:cNvPr id="56325" name="Rectangle 3"/>
          <p:cNvSpPr>
            <a:spLocks noGrp="1" noChangeArrowheads="1"/>
          </p:cNvSpPr>
          <p:nvPr>
            <p:ph idx="1"/>
          </p:nvPr>
        </p:nvSpPr>
        <p:spPr>
          <a:xfrm>
            <a:off x="457200" y="1556792"/>
            <a:ext cx="8229600" cy="4574133"/>
          </a:xfrm>
        </p:spPr>
        <p:txBody>
          <a:bodyPr/>
          <a:lstStyle/>
          <a:p>
            <a:pPr eaLnBrk="1" hangingPunct="1">
              <a:buFont typeface="Wingdings" pitchFamily="2" charset="2"/>
              <a:buNone/>
              <a:defRPr/>
            </a:pPr>
            <a:r>
              <a:rPr lang="zh-CN" altLang="en-US" sz="2800" dirty="0">
                <a:solidFill>
                  <a:schemeClr val="bg1">
                    <a:lumMod val="50000"/>
                  </a:schemeClr>
                </a:solidFill>
              </a:rPr>
              <a:t>股价指数</a:t>
            </a:r>
            <a:r>
              <a:rPr lang="zh-CN" sz="2800" dirty="0">
                <a:solidFill>
                  <a:schemeClr val="bg1">
                    <a:lumMod val="50000"/>
                  </a:schemeClr>
                </a:solidFill>
              </a:rPr>
              <a:t>期货</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p>
          <a:p>
            <a:pPr eaLnBrk="1" hangingPunct="1">
              <a:buFont typeface="Wingdings" pitchFamily="2" charset="2"/>
              <a:buNone/>
              <a:defRPr/>
            </a:pPr>
            <a:r>
              <a:rPr lang="zh-CN" sz="2800" dirty="0">
                <a:solidFill>
                  <a:schemeClr val="accent4"/>
                </a:solidFill>
              </a:rPr>
              <a:t>外汇远期</a:t>
            </a:r>
            <a:endParaRPr lang="en-US" altLang="zh-CN" sz="2800" dirty="0">
              <a:solidFill>
                <a:schemeClr val="accent4"/>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远期利率协议</a:t>
            </a:r>
            <a:endParaRPr lang="en-US" altLang="zh-CN" sz="2800" dirty="0">
              <a:solidFill>
                <a:schemeClr val="tx1">
                  <a:lumMod val="50000"/>
                  <a:lumOff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利率期货</a:t>
            </a:r>
            <a:endParaRPr lang="en-US" altLang="zh-CN" sz="2800" dirty="0">
              <a:solidFill>
                <a:schemeClr val="tx1">
                  <a:lumMod val="50000"/>
                  <a:lumOff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利率风险管理</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11</a:t>
            </a:fld>
            <a:endParaRPr lang="en-US" altLang="zh-CN" dirty="0">
              <a:solidFill>
                <a:srgbClr val="000000"/>
              </a:solidFill>
            </a:endParaRPr>
          </a:p>
        </p:txBody>
      </p:sp>
    </p:spTree>
    <p:extLst>
      <p:ext uri="{BB962C8B-B14F-4D97-AF65-F5344CB8AC3E}">
        <p14:creationId xmlns:p14="http://schemas.microsoft.com/office/powerpoint/2010/main" val="607566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50" name="标题 1"/>
          <p:cNvSpPr>
            <a:spLocks noGrp="1"/>
          </p:cNvSpPr>
          <p:nvPr>
            <p:ph type="title"/>
          </p:nvPr>
        </p:nvSpPr>
        <p:spPr/>
        <p:txBody>
          <a:bodyPr/>
          <a:lstStyle/>
          <a:p>
            <a:r>
              <a:rPr lang="en-US" altLang="zh-CN"/>
              <a:t>FXA </a:t>
            </a:r>
            <a:r>
              <a:rPr lang="zh-CN" altLang="en-US"/>
              <a:t>的定价</a:t>
            </a:r>
          </a:p>
        </p:txBody>
      </p:sp>
      <mc:AlternateContent xmlns:mc="http://schemas.openxmlformats.org/markup-compatibility/2006" xmlns:a14="http://schemas.microsoft.com/office/drawing/2010/main">
        <mc:Choice Requires="a14">
          <p:sp>
            <p:nvSpPr>
              <p:cNvPr id="6151" name="内容占位符 2"/>
              <p:cNvSpPr>
                <a:spLocks noGrp="1"/>
              </p:cNvSpPr>
              <p:nvPr>
                <p:ph idx="1"/>
              </p:nvPr>
            </p:nvSpPr>
            <p:spPr>
              <a:xfrm>
                <a:off x="467544" y="1196752"/>
                <a:ext cx="8229600" cy="4530725"/>
              </a:xfrm>
            </p:spPr>
            <p:txBody>
              <a:bodyPr/>
              <a:lstStyle/>
              <a:p>
                <a:pPr eaLnBrk="1" hangingPunct="1"/>
                <a:endParaRPr lang="en-US" altLang="zh-CN" dirty="0"/>
              </a:p>
              <a:p>
                <a:pPr eaLnBrk="1" hangingPunct="1"/>
                <a:r>
                  <a:rPr lang="zh-CN" altLang="zh-CN" dirty="0"/>
                  <a:t>FXA 的远期价值与远期汇率</a:t>
                </a:r>
              </a:p>
              <a:p>
                <a:pPr eaLnBrk="1" hangingPunct="1"/>
                <a:endParaRPr lang="zh-CN" altLang="zh-CN" dirty="0"/>
              </a:p>
              <a:p>
                <a:pPr eaLnBrk="1" hangingPunct="1"/>
                <a:endParaRPr lang="zh-CN" altLang="zh-CN" dirty="0"/>
              </a:p>
              <a:p>
                <a:pPr eaLnBrk="1" hangingPunct="1"/>
                <a:endParaRPr lang="zh-CN" altLang="zh-CN" dirty="0"/>
              </a:p>
              <a:p>
                <a:pPr eaLnBrk="1" hangingPunct="1"/>
                <a:r>
                  <a:rPr lang="zh-CN" altLang="zh-CN" dirty="0"/>
                  <a:t>利率平价关系：</a:t>
                </a:r>
              </a:p>
              <a:p>
                <a:pPr lvl="1" eaLnBrk="1" hangingPunct="1"/>
                <a:r>
                  <a:rPr lang="zh-CN" altLang="zh-CN" dirty="0"/>
                  <a:t>若</a:t>
                </a:r>
                <a14:m>
                  <m:oMath xmlns:m="http://schemas.openxmlformats.org/officeDocument/2006/math">
                    <m:sSub>
                      <m:sSubPr>
                        <m:ctrlPr>
                          <a:rPr lang="en-US" altLang="zh-CN" i="1" smtClean="0">
                            <a:latin typeface="Cambria Math" panose="02040503050406030204" pitchFamily="18" charset="0"/>
                          </a:rPr>
                        </m:ctrlPr>
                      </m:sSubPr>
                      <m:e>
                        <m:r>
                          <a:rPr lang="en-US" altLang="zh-CN" b="0" i="1" smtClean="0">
                            <a:latin typeface="Cambria Math"/>
                          </a:rPr>
                          <m:t>𝑟</m:t>
                        </m:r>
                      </m:e>
                      <m:sub>
                        <m:r>
                          <a:rPr lang="en-US" altLang="zh-CN" b="0" i="1" smtClean="0">
                            <a:latin typeface="Cambria Math"/>
                          </a:rPr>
                          <m:t>𝑓</m:t>
                        </m:r>
                      </m:sub>
                    </m:sSub>
                    <m:r>
                      <a:rPr lang="en-US" altLang="zh-CN" i="1" smtClean="0">
                        <a:latin typeface="Cambria Math"/>
                        <a:ea typeface="Cambria Math"/>
                      </a:rPr>
                      <m:t>&gt;</m:t>
                    </m:r>
                    <m:r>
                      <a:rPr lang="en-US" altLang="zh-CN" b="0" i="1" smtClean="0">
                        <a:latin typeface="Cambria Math"/>
                        <a:ea typeface="Cambria Math"/>
                      </a:rPr>
                      <m:t>𝑟</m:t>
                    </m:r>
                  </m:oMath>
                </a14:m>
                <a:r>
                  <a:rPr lang="zh-CN" altLang="zh-CN" dirty="0"/>
                  <a:t>, 外汇远期贴水；</a:t>
                </a:r>
              </a:p>
              <a:p>
                <a:pPr lvl="1" eaLnBrk="1" hangingPunct="1"/>
                <a:r>
                  <a:rPr lang="zh-CN" altLang="zh-CN" dirty="0"/>
                  <a:t>若</a:t>
                </a:r>
                <a14:m>
                  <m:oMath xmlns:m="http://schemas.openxmlformats.org/officeDocument/2006/math">
                    <m:sSub>
                      <m:sSubPr>
                        <m:ctrlPr>
                          <a:rPr lang="en-US" altLang="zh-CN" i="1">
                            <a:latin typeface="Cambria Math" panose="02040503050406030204" pitchFamily="18" charset="0"/>
                          </a:rPr>
                        </m:ctrlPr>
                      </m:sSubPr>
                      <m:e>
                        <m:r>
                          <a:rPr lang="en-US" altLang="zh-CN" i="1">
                            <a:latin typeface="Cambria Math"/>
                          </a:rPr>
                          <m:t>𝑟</m:t>
                        </m:r>
                      </m:e>
                      <m:sub>
                        <m:r>
                          <a:rPr lang="en-US" altLang="zh-CN" i="1">
                            <a:latin typeface="Cambria Math"/>
                          </a:rPr>
                          <m:t>𝑓</m:t>
                        </m:r>
                      </m:sub>
                    </m:sSub>
                    <m:r>
                      <a:rPr lang="en-US" altLang="zh-CN" i="1" smtClean="0">
                        <a:latin typeface="Cambria Math"/>
                        <a:ea typeface="Cambria Math"/>
                      </a:rPr>
                      <m:t>&lt;</m:t>
                    </m:r>
                    <m:r>
                      <a:rPr lang="en-US" altLang="zh-CN" i="1">
                        <a:latin typeface="Cambria Math"/>
                        <a:ea typeface="Cambria Math"/>
                      </a:rPr>
                      <m:t>𝑟</m:t>
                    </m:r>
                  </m:oMath>
                </a14:m>
                <a:r>
                  <a:rPr lang="en-US" altLang="zh-CN" dirty="0"/>
                  <a:t> </a:t>
                </a:r>
                <a:r>
                  <a:rPr lang="zh-CN" altLang="zh-CN" dirty="0"/>
                  <a:t>, 外汇远期升水。</a:t>
                </a:r>
                <a:endParaRPr lang="zh-CN" altLang="en-US" dirty="0"/>
              </a:p>
            </p:txBody>
          </p:sp>
        </mc:Choice>
        <mc:Fallback xmlns="">
          <p:sp>
            <p:nvSpPr>
              <p:cNvPr id="6151" name="内容占位符 2"/>
              <p:cNvSpPr>
                <a:spLocks noGrp="1" noRot="1" noChangeAspect="1" noMove="1" noResize="1" noEditPoints="1" noAdjustHandles="1" noChangeArrowheads="1" noChangeShapeType="1" noTextEdit="1"/>
              </p:cNvSpPr>
              <p:nvPr>
                <p:ph idx="1"/>
              </p:nvPr>
            </p:nvSpPr>
            <p:spPr>
              <a:xfrm>
                <a:off x="467544" y="1196752"/>
                <a:ext cx="8229600" cy="4530725"/>
              </a:xfrm>
              <a:blipFill rotWithShape="1">
                <a:blip r:embed="rId3"/>
                <a:stretch>
                  <a:fillRect b="-134"/>
                </a:stretch>
              </a:blipFill>
            </p:spPr>
            <p:txBody>
              <a:bodyPr/>
              <a:lstStyle/>
              <a:p>
                <a:r>
                  <a:rPr lang="zh-CN" altLang="en-US">
                    <a:noFill/>
                  </a:rPr>
                  <a:t> </a:t>
                </a:r>
              </a:p>
            </p:txBody>
          </p:sp>
        </mc:Fallback>
      </mc:AlternateContent>
      <p:sp>
        <p:nvSpPr>
          <p:cNvPr id="11" name="灯片编号占位符 10"/>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12</a:t>
            </a:fld>
            <a:endParaRPr lang="en-US" altLang="zh-CN" dirty="0">
              <a:solidFill>
                <a:srgbClr val="000000"/>
              </a:solidFill>
            </a:endParaRPr>
          </a:p>
        </p:txBody>
      </p:sp>
      <p:graphicFrame>
        <p:nvGraphicFramePr>
          <p:cNvPr id="6146" name="Object 4"/>
          <p:cNvGraphicFramePr>
            <a:graphicFrameLocks noChangeAspect="1"/>
          </p:cNvGraphicFramePr>
          <p:nvPr>
            <p:extLst>
              <p:ext uri="{D42A27DB-BD31-4B8C-83A1-F6EECF244321}">
                <p14:modId xmlns:p14="http://schemas.microsoft.com/office/powerpoint/2010/main" val="790253331"/>
              </p:ext>
            </p:extLst>
          </p:nvPr>
        </p:nvGraphicFramePr>
        <p:xfrm>
          <a:off x="2506663" y="2536825"/>
          <a:ext cx="3505497" cy="1169988"/>
        </p:xfrm>
        <a:graphic>
          <a:graphicData uri="http://schemas.openxmlformats.org/presentationml/2006/ole">
            <mc:AlternateContent xmlns:mc="http://schemas.openxmlformats.org/markup-compatibility/2006">
              <mc:Choice xmlns:v="urn:schemas-microsoft-com:vml" Requires="v">
                <p:oleObj spid="_x0000_s39192" name="Equation" r:id="rId4" imgW="1828800" imgH="533160" progId="Equation.DSMT4">
                  <p:embed/>
                </p:oleObj>
              </mc:Choice>
              <mc:Fallback>
                <p:oleObj name="Equation" r:id="rId4" imgW="1828800" imgH="533160" progId="Equation.DSMT4">
                  <p:embed/>
                  <p:pic>
                    <p:nvPicPr>
                      <p:cNvPr id="0" name=""/>
                      <p:cNvPicPr>
                        <a:picLocks noChangeAspect="1" noChangeArrowheads="1"/>
                      </p:cNvPicPr>
                      <p:nvPr/>
                    </p:nvPicPr>
                    <p:blipFill>
                      <a:blip r:embed="rId5"/>
                      <a:srcRect/>
                      <a:stretch>
                        <a:fillRect/>
                      </a:stretch>
                    </p:blipFill>
                    <p:spPr bwMode="auto">
                      <a:xfrm>
                        <a:off x="2506663" y="2536825"/>
                        <a:ext cx="3505497" cy="1169988"/>
                      </a:xfrm>
                      <a:prstGeom prst="rect">
                        <a:avLst/>
                      </a:prstGeom>
                      <a:noFill/>
                    </p:spPr>
                  </p:pic>
                </p:oleObj>
              </mc:Fallback>
            </mc:AlternateContent>
          </a:graphicData>
        </a:graphic>
      </p:graphicFrame>
    </p:spTree>
    <p:extLst>
      <p:ext uri="{BB962C8B-B14F-4D97-AF65-F5344CB8AC3E}">
        <p14:creationId xmlns:p14="http://schemas.microsoft.com/office/powerpoint/2010/main" val="20814630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标题 1"/>
          <p:cNvSpPr>
            <a:spLocks noGrp="1"/>
          </p:cNvSpPr>
          <p:nvPr>
            <p:ph type="title"/>
          </p:nvPr>
        </p:nvSpPr>
        <p:spPr/>
        <p:txBody>
          <a:bodyPr/>
          <a:lstStyle/>
          <a:p>
            <a:pPr eaLnBrk="1" hangingPunct="1">
              <a:defRPr/>
            </a:pPr>
            <a:r>
              <a:rPr lang="zh-CN" altLang="en-US" sz="3200" dirty="0"/>
              <a:t>美元兑人民币远期汇率的定价偏误</a:t>
            </a:r>
          </a:p>
        </p:txBody>
      </p:sp>
      <p:sp>
        <p:nvSpPr>
          <p:cNvPr id="6" name="灯片编号占位符 5"/>
          <p:cNvSpPr>
            <a:spLocks noGrp="1"/>
          </p:cNvSpPr>
          <p:nvPr>
            <p:ph type="sldNum" sz="quarter" idx="12"/>
          </p:nvPr>
        </p:nvSpPr>
        <p:spPr/>
        <p:txBody>
          <a:bodyPr/>
          <a:lstStyle/>
          <a:p>
            <a:pPr>
              <a:defRPr/>
            </a:pPr>
            <a:fld id="{A026E0BE-DD66-422C-80DA-976012E71576}" type="slidenum">
              <a:rPr lang="en-US" altLang="zh-CN" smtClean="0">
                <a:solidFill>
                  <a:srgbClr val="000000"/>
                </a:solidFill>
              </a:rPr>
              <a:pPr>
                <a:defRPr/>
              </a:pPr>
              <a:t>13</a:t>
            </a:fld>
            <a:endParaRPr lang="en-US" altLang="zh-CN">
              <a:solidFill>
                <a:srgbClr val="000000"/>
              </a:solidFill>
            </a:endParaRPr>
          </a:p>
        </p:txBody>
      </p:sp>
      <p:graphicFrame>
        <p:nvGraphicFramePr>
          <p:cNvPr id="10" name="内容占位符 9">
            <a:extLst>
              <a:ext uri="{FF2B5EF4-FFF2-40B4-BE49-F238E27FC236}">
                <a16:creationId xmlns:a16="http://schemas.microsoft.com/office/drawing/2014/main" id="{1266C867-37F8-49D9-8226-1221A25AA2F5}"/>
              </a:ext>
            </a:extLst>
          </p:cNvPr>
          <p:cNvGraphicFramePr>
            <a:graphicFrameLocks noGrp="1"/>
          </p:cNvGraphicFramePr>
          <p:nvPr>
            <p:ph idx="1"/>
            <p:extLst>
              <p:ext uri="{D42A27DB-BD31-4B8C-83A1-F6EECF244321}">
                <p14:modId xmlns:p14="http://schemas.microsoft.com/office/powerpoint/2010/main" val="3878650005"/>
              </p:ext>
            </p:extLst>
          </p:nvPr>
        </p:nvGraphicFramePr>
        <p:xfrm>
          <a:off x="457200" y="1196752"/>
          <a:ext cx="8229600" cy="532787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9428962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D29DA9-F0CF-468C-BC22-B6BFC48D640F}"/>
              </a:ext>
            </a:extLst>
          </p:cNvPr>
          <p:cNvSpPr>
            <a:spLocks noGrp="1"/>
          </p:cNvSpPr>
          <p:nvPr>
            <p:ph type="title"/>
          </p:nvPr>
        </p:nvSpPr>
        <p:spPr/>
        <p:txBody>
          <a:bodyPr/>
          <a:lstStyle/>
          <a:p>
            <a:r>
              <a:rPr lang="zh-CN" altLang="en-US" dirty="0"/>
              <a:t>定价偏误</a:t>
            </a:r>
          </a:p>
        </p:txBody>
      </p:sp>
      <p:sp>
        <p:nvSpPr>
          <p:cNvPr id="3" name="内容占位符 2">
            <a:extLst>
              <a:ext uri="{FF2B5EF4-FFF2-40B4-BE49-F238E27FC236}">
                <a16:creationId xmlns:a16="http://schemas.microsoft.com/office/drawing/2014/main" id="{5C211572-070F-4617-8788-CD7A81A34BCC}"/>
              </a:ext>
            </a:extLst>
          </p:cNvPr>
          <p:cNvSpPr>
            <a:spLocks noGrp="1"/>
          </p:cNvSpPr>
          <p:nvPr>
            <p:ph idx="1"/>
          </p:nvPr>
        </p:nvSpPr>
        <p:spPr/>
        <p:txBody>
          <a:bodyPr/>
          <a:lstStyle/>
          <a:p>
            <a:r>
              <a:rPr lang="zh-CN" altLang="en-US" dirty="0"/>
              <a:t>中国由于仍存在较严格的外汇管制</a:t>
            </a:r>
            <a:r>
              <a:rPr lang="en-US" altLang="zh-CN" dirty="0"/>
              <a:t>,</a:t>
            </a:r>
            <a:r>
              <a:rPr lang="zh-CN" altLang="en-US" dirty="0"/>
              <a:t>套利活动无法正常进行</a:t>
            </a:r>
            <a:r>
              <a:rPr lang="en-US" altLang="zh-CN" dirty="0"/>
              <a:t>,</a:t>
            </a:r>
            <a:r>
              <a:rPr lang="zh-CN" altLang="en-US" dirty="0"/>
              <a:t>因此无论是境内的人民币远期汇率</a:t>
            </a:r>
            <a:r>
              <a:rPr lang="en-US" altLang="zh-CN" dirty="0"/>
              <a:t>(CNY)</a:t>
            </a:r>
            <a:r>
              <a:rPr lang="zh-CN" altLang="en-US" dirty="0"/>
              <a:t>、离岸的人民币远期汇率</a:t>
            </a:r>
            <a:r>
              <a:rPr lang="en-US" altLang="zh-CN" dirty="0"/>
              <a:t>(CNH),</a:t>
            </a:r>
            <a:r>
              <a:rPr lang="zh-CN" altLang="en-US" dirty="0"/>
              <a:t>还是境外的人民币远期汇率</a:t>
            </a:r>
            <a:r>
              <a:rPr lang="en-US" altLang="zh-CN" dirty="0"/>
              <a:t>(NDF) ,</a:t>
            </a:r>
            <a:r>
              <a:rPr lang="zh-CN" altLang="en-US" dirty="0"/>
              <a:t>都不能满足公式</a:t>
            </a:r>
            <a:r>
              <a:rPr lang="en-US" altLang="zh-CN" dirty="0"/>
              <a:t>(5.5),</a:t>
            </a:r>
            <a:r>
              <a:rPr lang="zh-CN" altLang="en-US" dirty="0"/>
              <a:t>它们在一定程度上都受市场对人民币升值或贬值预期影响。</a:t>
            </a:r>
          </a:p>
        </p:txBody>
      </p:sp>
      <p:sp>
        <p:nvSpPr>
          <p:cNvPr id="4" name="灯片编号占位符 3">
            <a:extLst>
              <a:ext uri="{FF2B5EF4-FFF2-40B4-BE49-F238E27FC236}">
                <a16:creationId xmlns:a16="http://schemas.microsoft.com/office/drawing/2014/main" id="{B21009FB-999F-4E50-B9D9-7991E4FEA358}"/>
              </a:ext>
            </a:extLst>
          </p:cNvPr>
          <p:cNvSpPr>
            <a:spLocks noGrp="1"/>
          </p:cNvSpPr>
          <p:nvPr>
            <p:ph type="sldNum" sz="quarter" idx="12"/>
          </p:nvPr>
        </p:nvSpPr>
        <p:spPr/>
        <p:txBody>
          <a:bodyPr/>
          <a:lstStyle/>
          <a:p>
            <a:fld id="{0C913308-F349-4B6D-A68A-DD1791B4A57B}" type="slidenum">
              <a:rPr lang="zh-CN" altLang="en-US" smtClean="0"/>
              <a:pPr/>
              <a:t>14</a:t>
            </a:fld>
            <a:endParaRPr lang="zh-CN" altLang="en-US" dirty="0"/>
          </a:p>
        </p:txBody>
      </p:sp>
    </p:spTree>
    <p:extLst>
      <p:ext uri="{BB962C8B-B14F-4D97-AF65-F5344CB8AC3E}">
        <p14:creationId xmlns:p14="http://schemas.microsoft.com/office/powerpoint/2010/main" val="3648032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a:t>目录</a:t>
            </a:r>
          </a:p>
        </p:txBody>
      </p:sp>
      <p:sp>
        <p:nvSpPr>
          <p:cNvPr id="56325" name="Rectangle 3"/>
          <p:cNvSpPr>
            <a:spLocks noGrp="1" noChangeArrowheads="1"/>
          </p:cNvSpPr>
          <p:nvPr>
            <p:ph idx="1"/>
          </p:nvPr>
        </p:nvSpPr>
        <p:spPr>
          <a:xfrm>
            <a:off x="457200" y="1556792"/>
            <a:ext cx="8229600" cy="4574133"/>
          </a:xfrm>
        </p:spPr>
        <p:txBody>
          <a:bodyPr/>
          <a:lstStyle/>
          <a:p>
            <a:pPr eaLnBrk="1" hangingPunct="1">
              <a:buFont typeface="Wingdings" pitchFamily="2" charset="2"/>
              <a:buNone/>
              <a:defRPr/>
            </a:pPr>
            <a:r>
              <a:rPr lang="zh-CN" altLang="en-US" sz="2800" dirty="0">
                <a:solidFill>
                  <a:schemeClr val="bg1">
                    <a:lumMod val="50000"/>
                  </a:schemeClr>
                </a:solidFill>
              </a:rPr>
              <a:t>股价指数</a:t>
            </a:r>
            <a:r>
              <a:rPr lang="zh-CN" sz="2800" dirty="0">
                <a:solidFill>
                  <a:schemeClr val="bg1">
                    <a:lumMod val="50000"/>
                  </a:schemeClr>
                </a:solidFill>
              </a:rPr>
              <a:t>期货</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p>
          <a:p>
            <a:pPr eaLnBrk="1" hangingPunct="1">
              <a:buFont typeface="Wingdings" pitchFamily="2" charset="2"/>
              <a:buNone/>
              <a:defRPr/>
            </a:pPr>
            <a:r>
              <a:rPr lang="zh-CN" sz="2800" dirty="0">
                <a:solidFill>
                  <a:schemeClr val="bg1">
                    <a:lumMod val="50000"/>
                  </a:schemeClr>
                </a:solidFill>
              </a:rPr>
              <a:t>外汇远期</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t>远期利率协议</a:t>
            </a:r>
            <a:endParaRPr lang="en-US" altLang="zh-CN" sz="2800" dirty="0"/>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利率期货</a:t>
            </a:r>
            <a:endParaRPr lang="en-US" altLang="zh-CN" sz="2800" dirty="0">
              <a:solidFill>
                <a:schemeClr val="tx1">
                  <a:lumMod val="50000"/>
                  <a:lumOff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利率风险管理</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15</a:t>
            </a:fld>
            <a:endParaRPr lang="en-US" altLang="zh-CN" dirty="0">
              <a:solidFill>
                <a:srgbClr val="000000"/>
              </a:solidFill>
            </a:endParaRPr>
          </a:p>
        </p:txBody>
      </p:sp>
    </p:spTree>
    <p:extLst>
      <p:ext uri="{BB962C8B-B14F-4D97-AF65-F5344CB8AC3E}">
        <p14:creationId xmlns:p14="http://schemas.microsoft.com/office/powerpoint/2010/main" val="20849115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2" name="Rectangle 2"/>
          <p:cNvSpPr>
            <a:spLocks noGrp="1" noChangeArrowheads="1"/>
          </p:cNvSpPr>
          <p:nvPr>
            <p:ph type="title"/>
          </p:nvPr>
        </p:nvSpPr>
        <p:spPr>
          <a:xfrm>
            <a:off x="467544" y="332656"/>
            <a:ext cx="8568952" cy="846931"/>
          </a:xfrm>
        </p:spPr>
        <p:txBody>
          <a:bodyPr/>
          <a:lstStyle/>
          <a:p>
            <a:pPr eaLnBrk="1" hangingPunct="1"/>
            <a:r>
              <a:rPr lang="zh-CN" altLang="en-US" sz="3200" dirty="0"/>
              <a:t>远期利率协议（ </a:t>
            </a:r>
            <a:r>
              <a:rPr lang="en-US" altLang="zh-CN" sz="3200" dirty="0"/>
              <a:t>Forward Rate Agreement </a:t>
            </a:r>
            <a:r>
              <a:rPr lang="zh-CN" altLang="en-US" sz="3200" dirty="0"/>
              <a:t>）</a:t>
            </a:r>
          </a:p>
        </p:txBody>
      </p:sp>
      <p:sp>
        <p:nvSpPr>
          <p:cNvPr id="68613" name="Rectangle 3"/>
          <p:cNvSpPr>
            <a:spLocks noGrp="1" noChangeArrowheads="1"/>
          </p:cNvSpPr>
          <p:nvPr>
            <p:ph idx="1"/>
          </p:nvPr>
        </p:nvSpPr>
        <p:spPr/>
        <p:txBody>
          <a:bodyPr/>
          <a:lstStyle/>
          <a:p>
            <a:pPr eaLnBrk="1" hangingPunct="1"/>
            <a:endParaRPr lang="zh-CN" altLang="en-US" dirty="0"/>
          </a:p>
          <a:p>
            <a:pPr eaLnBrk="1" hangingPunct="1"/>
            <a:r>
              <a:rPr lang="zh-CN" altLang="en-US" dirty="0"/>
              <a:t>远期利率协议（ </a:t>
            </a:r>
            <a:r>
              <a:rPr lang="en-US" altLang="zh-CN" dirty="0"/>
              <a:t>FRA </a:t>
            </a:r>
            <a:r>
              <a:rPr lang="zh-CN" altLang="en-US" dirty="0"/>
              <a:t>）是买卖双方同意从未来某一商定的时刻开始的一定时期内按</a:t>
            </a:r>
            <a:r>
              <a:rPr lang="zh-CN" altLang="en-US" dirty="0">
                <a:solidFill>
                  <a:srgbClr val="FF0000"/>
                </a:solidFill>
              </a:rPr>
              <a:t>协议利率</a:t>
            </a:r>
            <a:r>
              <a:rPr lang="zh-CN" altLang="en-US" dirty="0"/>
              <a:t>借贷一笔数额确定、以具体货币表示的</a:t>
            </a:r>
            <a:r>
              <a:rPr lang="zh-CN" altLang="en-US" dirty="0">
                <a:solidFill>
                  <a:srgbClr val="FF0000"/>
                </a:solidFill>
              </a:rPr>
              <a:t>名义本金</a:t>
            </a:r>
            <a:r>
              <a:rPr lang="zh-CN" altLang="en-US" dirty="0"/>
              <a:t>的协议。</a:t>
            </a:r>
          </a:p>
          <a:p>
            <a:pPr eaLnBrk="1" hangingPunct="1"/>
            <a:endParaRPr lang="zh-CN" altLang="en-US" dirty="0"/>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16</a:t>
            </a:fld>
            <a:endParaRPr lang="en-US" altLang="zh-CN" dirty="0">
              <a:solidFill>
                <a:srgbClr val="000000"/>
              </a:solidFill>
            </a:endParaRPr>
          </a:p>
        </p:txBody>
      </p:sp>
    </p:spTree>
    <p:extLst>
      <p:ext uri="{BB962C8B-B14F-4D97-AF65-F5344CB8AC3E}">
        <p14:creationId xmlns:p14="http://schemas.microsoft.com/office/powerpoint/2010/main" val="37043125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2"/>
          <p:cNvSpPr>
            <a:spLocks noGrp="1" noChangeArrowheads="1"/>
          </p:cNvSpPr>
          <p:nvPr>
            <p:ph type="title"/>
          </p:nvPr>
        </p:nvSpPr>
        <p:spPr/>
        <p:txBody>
          <a:bodyPr/>
          <a:lstStyle/>
          <a:p>
            <a:pPr eaLnBrk="1" hangingPunct="1"/>
            <a:r>
              <a:rPr lang="en-US" altLang="zh-CN"/>
              <a:t>FRA </a:t>
            </a:r>
            <a:r>
              <a:rPr lang="zh-CN" altLang="en-US"/>
              <a:t>特征</a:t>
            </a:r>
          </a:p>
        </p:txBody>
      </p:sp>
      <p:sp>
        <p:nvSpPr>
          <p:cNvPr id="69637" name="Rectangle 3"/>
          <p:cNvSpPr>
            <a:spLocks noGrp="1" noChangeArrowheads="1"/>
          </p:cNvSpPr>
          <p:nvPr>
            <p:ph idx="1"/>
          </p:nvPr>
        </p:nvSpPr>
        <p:spPr>
          <a:xfrm>
            <a:off x="457200" y="1340768"/>
            <a:ext cx="8686800" cy="5184576"/>
          </a:xfrm>
        </p:spPr>
        <p:txBody>
          <a:bodyPr/>
          <a:lstStyle/>
          <a:p>
            <a:pPr eaLnBrk="1" hangingPunct="1"/>
            <a:endParaRPr lang="zh-CN" altLang="en-US" dirty="0"/>
          </a:p>
          <a:p>
            <a:pPr eaLnBrk="1" hangingPunct="1"/>
            <a:r>
              <a:rPr lang="zh-CN" altLang="en-US" dirty="0"/>
              <a:t>现金结算</a:t>
            </a:r>
          </a:p>
          <a:p>
            <a:pPr eaLnBrk="1" hangingPunct="1"/>
            <a:r>
              <a:rPr lang="zh-CN" altLang="en-US" dirty="0"/>
              <a:t>名义本金</a:t>
            </a:r>
          </a:p>
          <a:p>
            <a:pPr eaLnBrk="1" hangingPunct="1"/>
            <a:r>
              <a:rPr lang="zh-CN" altLang="en-US" dirty="0"/>
              <a:t>在 </a:t>
            </a:r>
            <a:r>
              <a:rPr lang="en-US" altLang="zh-CN" dirty="0"/>
              <a:t>FRA</a:t>
            </a:r>
            <a:r>
              <a:rPr lang="zh-CN" altLang="en-US" dirty="0"/>
              <a:t>到期时的现金结算金额为利差的贴现值。</a:t>
            </a:r>
          </a:p>
          <a:p>
            <a:pPr eaLnBrk="1" hangingPunct="1"/>
            <a:r>
              <a:rPr lang="zh-CN" altLang="en-US" dirty="0"/>
              <a:t>多头 ：</a:t>
            </a:r>
            <a:r>
              <a:rPr lang="en-US" altLang="zh-CN" dirty="0"/>
              <a:t>Fixed-rate payer  /  </a:t>
            </a:r>
            <a:r>
              <a:rPr lang="zh-CN" altLang="en-US" dirty="0"/>
              <a:t>空头： </a:t>
            </a:r>
            <a:r>
              <a:rPr lang="en-US" altLang="zh-CN" dirty="0"/>
              <a:t>Fixed-rate receiver</a:t>
            </a:r>
          </a:p>
          <a:p>
            <a:pPr eaLnBrk="1" hangingPunct="1"/>
            <a:r>
              <a:rPr lang="zh-CN" altLang="en-US" dirty="0"/>
              <a:t>报价： </a:t>
            </a:r>
            <a:r>
              <a:rPr lang="en-US" altLang="zh-CN" dirty="0"/>
              <a:t>3 × 9 SHIBOR 3.86</a:t>
            </a:r>
          </a:p>
          <a:p>
            <a:pPr eaLnBrk="1" hangingPunct="1"/>
            <a:endParaRPr lang="en-US" altLang="zh-CN" dirty="0"/>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17</a:t>
            </a:fld>
            <a:endParaRPr lang="en-US" altLang="zh-CN" dirty="0">
              <a:solidFill>
                <a:srgbClr val="000000"/>
              </a:solidFill>
            </a:endParaRPr>
          </a:p>
        </p:txBody>
      </p:sp>
    </p:spTree>
    <p:extLst>
      <p:ext uri="{BB962C8B-B14F-4D97-AF65-F5344CB8AC3E}">
        <p14:creationId xmlns:p14="http://schemas.microsoft.com/office/powerpoint/2010/main" val="14789809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CBB2182-35BB-4D40-A556-6C8444B1864B}"/>
              </a:ext>
            </a:extLst>
          </p:cNvPr>
          <p:cNvSpPr>
            <a:spLocks noGrp="1"/>
          </p:cNvSpPr>
          <p:nvPr>
            <p:ph type="title"/>
          </p:nvPr>
        </p:nvSpPr>
        <p:spPr/>
        <p:txBody>
          <a:bodyPr/>
          <a:lstStyle/>
          <a:p>
            <a:r>
              <a:rPr kumimoji="1" lang="en-US" altLang="zh-CN" dirty="0"/>
              <a:t>FRA</a:t>
            </a:r>
            <a:r>
              <a:rPr kumimoji="1" lang="zh-CN" altLang="en-US" dirty="0"/>
              <a:t>定价</a:t>
            </a:r>
          </a:p>
        </p:txBody>
      </p:sp>
      <p:sp>
        <p:nvSpPr>
          <p:cNvPr id="3" name="内容占位符 2">
            <a:extLst>
              <a:ext uri="{FF2B5EF4-FFF2-40B4-BE49-F238E27FC236}">
                <a16:creationId xmlns:a16="http://schemas.microsoft.com/office/drawing/2014/main" id="{33A2090D-DAE7-F546-9C2C-9B9F2FAE93E3}"/>
              </a:ext>
            </a:extLst>
          </p:cNvPr>
          <p:cNvSpPr>
            <a:spLocks noGrp="1"/>
          </p:cNvSpPr>
          <p:nvPr>
            <p:ph idx="1"/>
          </p:nvPr>
        </p:nvSpPr>
        <p:spPr/>
        <p:txBody>
          <a:bodyPr/>
          <a:lstStyle/>
          <a:p>
            <a:r>
              <a:rPr kumimoji="1" lang="en-US" altLang="zh-CN" dirty="0"/>
              <a:t>FRA</a:t>
            </a:r>
            <a:r>
              <a:rPr kumimoji="1" lang="zh-CN" altLang="en-US" dirty="0"/>
              <a:t>定价</a:t>
            </a:r>
            <a:endParaRPr kumimoji="1" lang="en-US" altLang="zh-CN" sz="2000" dirty="0">
              <a:solidFill>
                <a:schemeClr val="bg1">
                  <a:lumMod val="50000"/>
                </a:schemeClr>
              </a:solidFill>
              <a:highlight>
                <a:srgbClr val="C0C0C0"/>
              </a:highlight>
            </a:endParaRPr>
          </a:p>
          <a:p>
            <a:pPr lvl="1"/>
            <a:r>
              <a:rPr kumimoji="1" lang="zh-CN" altLang="en-US" dirty="0"/>
              <a:t>确定远期利率</a:t>
            </a:r>
            <a:endParaRPr kumimoji="1" lang="en-US" altLang="zh-CN" dirty="0"/>
          </a:p>
          <a:p>
            <a:pPr lvl="1"/>
            <a:r>
              <a:rPr kumimoji="1" lang="zh-CN" altLang="en-US" dirty="0"/>
              <a:t>确定</a:t>
            </a:r>
            <a:r>
              <a:rPr kumimoji="1" lang="en-US" altLang="zh-CN" dirty="0"/>
              <a:t>FRA</a:t>
            </a:r>
            <a:r>
              <a:rPr kumimoji="1" lang="zh-CN" altLang="en-US" dirty="0"/>
              <a:t>价值</a:t>
            </a:r>
            <a:endParaRPr kumimoji="1" lang="en-US" altLang="zh-CN" dirty="0"/>
          </a:p>
          <a:p>
            <a:r>
              <a:rPr lang="zh-CN" altLang="en-US" dirty="0"/>
              <a:t>远期利率是指现在时刻的将来一定期限的利率</a:t>
            </a:r>
            <a:endParaRPr kumimoji="1" lang="zh-CN" altLang="en-US" dirty="0"/>
          </a:p>
        </p:txBody>
      </p:sp>
      <p:sp>
        <p:nvSpPr>
          <p:cNvPr id="4" name="灯片编号占位符 3">
            <a:extLst>
              <a:ext uri="{FF2B5EF4-FFF2-40B4-BE49-F238E27FC236}">
                <a16:creationId xmlns:a16="http://schemas.microsoft.com/office/drawing/2014/main" id="{35EFBA5B-AAEB-2243-8A56-33B139796489}"/>
              </a:ext>
            </a:extLst>
          </p:cNvPr>
          <p:cNvSpPr>
            <a:spLocks noGrp="1"/>
          </p:cNvSpPr>
          <p:nvPr>
            <p:ph type="sldNum" sz="quarter" idx="12"/>
          </p:nvPr>
        </p:nvSpPr>
        <p:spPr/>
        <p:txBody>
          <a:bodyPr/>
          <a:lstStyle/>
          <a:p>
            <a:fld id="{0C913308-F349-4B6D-A68A-DD1791B4A57B}" type="slidenum">
              <a:rPr lang="zh-CN" altLang="en-US" smtClean="0"/>
              <a:pPr/>
              <a:t>18</a:t>
            </a:fld>
            <a:endParaRPr lang="zh-CN" altLang="en-US" dirty="0"/>
          </a:p>
        </p:txBody>
      </p:sp>
      <p:pic>
        <p:nvPicPr>
          <p:cNvPr id="6" name="图片 5">
            <a:extLst>
              <a:ext uri="{FF2B5EF4-FFF2-40B4-BE49-F238E27FC236}">
                <a16:creationId xmlns:a16="http://schemas.microsoft.com/office/drawing/2014/main" id="{E8DC9CA3-33AE-9D44-9C3A-DC7E33602B1C}"/>
              </a:ext>
            </a:extLst>
          </p:cNvPr>
          <p:cNvPicPr>
            <a:picLocks noChangeAspect="1"/>
          </p:cNvPicPr>
          <p:nvPr/>
        </p:nvPicPr>
        <p:blipFill>
          <a:blip r:embed="rId2"/>
          <a:stretch>
            <a:fillRect/>
          </a:stretch>
        </p:blipFill>
        <p:spPr>
          <a:xfrm>
            <a:off x="1547664" y="3717032"/>
            <a:ext cx="5779226" cy="1951924"/>
          </a:xfrm>
          <a:prstGeom prst="rect">
            <a:avLst/>
          </a:prstGeom>
        </p:spPr>
      </p:pic>
    </p:spTree>
    <p:extLst>
      <p:ext uri="{BB962C8B-B14F-4D97-AF65-F5344CB8AC3E}">
        <p14:creationId xmlns:p14="http://schemas.microsoft.com/office/powerpoint/2010/main" val="1910729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2FDF20C-4E1A-3649-BF59-F90BDAEB4130}"/>
              </a:ext>
            </a:extLst>
          </p:cNvPr>
          <p:cNvSpPr>
            <a:spLocks noGrp="1"/>
          </p:cNvSpPr>
          <p:nvPr>
            <p:ph type="title"/>
          </p:nvPr>
        </p:nvSpPr>
        <p:spPr/>
        <p:txBody>
          <a:bodyPr/>
          <a:lstStyle/>
          <a:p>
            <a:r>
              <a:rPr lang="en-US" altLang="zh-CN" dirty="0"/>
              <a:t>FRA </a:t>
            </a:r>
            <a:r>
              <a:rPr lang="zh-CN" altLang="en-US" dirty="0"/>
              <a:t>的定价：</a:t>
            </a:r>
            <a:r>
              <a:rPr kumimoji="1" lang="zh-CN" altLang="en-US" dirty="0"/>
              <a:t>确定远期利率</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F1DB68C7-580B-9C46-9F6D-B0326D3CD11F}"/>
                  </a:ext>
                </a:extLst>
              </p:cNvPr>
              <p:cNvSpPr>
                <a:spLocks noGrp="1"/>
              </p:cNvSpPr>
              <p:nvPr>
                <p:ph idx="1"/>
              </p:nvPr>
            </p:nvSpPr>
            <p:spPr/>
            <p:txBody>
              <a:bodyPr/>
              <a:lstStyle/>
              <a:p>
                <a:r>
                  <a:rPr kumimoji="1" lang="zh-CN" altLang="en-US" dirty="0"/>
                  <a:t>远期利率由其对应的即期利率决定</a:t>
                </a:r>
                <a:endParaRPr kumimoji="1" lang="en-US" altLang="zh-CN" dirty="0"/>
              </a:p>
              <a:p>
                <a:r>
                  <a:rPr lang="zh-CN" altLang="zh-CN" sz="2800" dirty="0">
                    <a:solidFill>
                      <a:srgbClr val="000000"/>
                    </a:solidFill>
                    <a:effectLst/>
                    <a:latin typeface="Adobe 楷体 Std R" panose="02020400000000000000" pitchFamily="18" charset="-122"/>
                    <a:cs typeface="Times New Roman" panose="02020603050405020304" pitchFamily="18" charset="0"/>
                  </a:rPr>
                  <a:t>假设现在时刻为</a:t>
                </a:r>
                <a14:m>
                  <m:oMath xmlns:m="http://schemas.openxmlformats.org/officeDocument/2006/math">
                    <m:r>
                      <a:rPr lang="en-US" altLang="zh-CN" sz="2800" i="1" dirty="0" smtClean="0">
                        <a:solidFill>
                          <a:srgbClr val="000000"/>
                        </a:solidFill>
                        <a:latin typeface="Cambria Math" panose="02040503050406030204" pitchFamily="18" charset="0"/>
                        <a:cs typeface="Times New Roman" panose="02020603050405020304" pitchFamily="18" charset="0"/>
                      </a:rPr>
                      <m:t>𝑡</m:t>
                    </m:r>
                  </m:oMath>
                </a14:m>
                <a:r>
                  <a:rPr lang="en-US" altLang="zh-CN" sz="2800" dirty="0">
                    <a:solidFill>
                      <a:srgbClr val="000000"/>
                    </a:solidFill>
                    <a:latin typeface="Adobe 楷体 Std R" panose="02020400000000000000" pitchFamily="18" charset="-122"/>
                    <a:cs typeface="Times New Roman" panose="02020603050405020304" pitchFamily="18" charset="0"/>
                  </a:rPr>
                  <a:t>, </a:t>
                </a:r>
                <a14:m>
                  <m:oMath xmlns:m="http://schemas.openxmlformats.org/officeDocument/2006/math">
                    <m:r>
                      <a:rPr lang="en-US" altLang="zh-CN" sz="2800" i="1" dirty="0" smtClean="0">
                        <a:solidFill>
                          <a:srgbClr val="000000"/>
                        </a:solidFill>
                        <a:latin typeface="Cambria Math" panose="02040503050406030204" pitchFamily="18" charset="0"/>
                        <a:cs typeface="Times New Roman" panose="02020603050405020304" pitchFamily="18" charset="0"/>
                      </a:rPr>
                      <m:t>𝑇</m:t>
                    </m:r>
                  </m:oMath>
                </a14:m>
                <a:r>
                  <a:rPr lang="zh-CN" altLang="zh-CN" sz="2800" dirty="0">
                    <a:solidFill>
                      <a:srgbClr val="000000"/>
                    </a:solidFill>
                    <a:effectLst/>
                    <a:latin typeface="Adobe 楷体 Std R" panose="02020400000000000000" pitchFamily="18" charset="-122"/>
                    <a:cs typeface="Times New Roman" panose="02020603050405020304" pitchFamily="18" charset="0"/>
                  </a:rPr>
                  <a:t>时刻到期的即期利率为</a:t>
                </a:r>
                <a14:m>
                  <m:oMath xmlns:m="http://schemas.openxmlformats.org/officeDocument/2006/math">
                    <m:r>
                      <a:rPr lang="en-US" altLang="zh-CN" sz="2800" i="1" dirty="0" smtClean="0">
                        <a:solidFill>
                          <a:srgbClr val="000000"/>
                        </a:solidFill>
                        <a:effectLst/>
                        <a:latin typeface="Cambria Math" panose="02040503050406030204" pitchFamily="18" charset="0"/>
                        <a:cs typeface="Times New Roman" panose="02020603050405020304" pitchFamily="18" charset="0"/>
                      </a:rPr>
                      <m:t>𝑟</m:t>
                    </m:r>
                  </m:oMath>
                </a14:m>
                <a:r>
                  <a:rPr lang="zh-CN" altLang="en-US" sz="2800" dirty="0">
                    <a:solidFill>
                      <a:srgbClr val="000000"/>
                    </a:solidFill>
                    <a:latin typeface="Adobe 楷体 Std R" panose="02020400000000000000" pitchFamily="18" charset="-122"/>
                    <a:cs typeface="Times New Roman" panose="02020603050405020304" pitchFamily="18" charset="0"/>
                  </a:rPr>
                  <a:t>，</a:t>
                </a:r>
                <a14:m>
                  <m:oMath xmlns:m="http://schemas.openxmlformats.org/officeDocument/2006/math">
                    <m:r>
                      <a:rPr lang="en-US" altLang="zh-CN" sz="2800" i="1" dirty="0" smtClean="0">
                        <a:solidFill>
                          <a:srgbClr val="000000"/>
                        </a:solidFill>
                        <a:effectLst/>
                        <a:latin typeface="Cambria Math" panose="02040503050406030204" pitchFamily="18" charset="0"/>
                        <a:cs typeface="Times New Roman" panose="02020603050405020304" pitchFamily="18" charset="0"/>
                      </a:rPr>
                      <m:t>𝑇</m:t>
                    </m:r>
                    <m:r>
                      <a:rPr lang="en-US" altLang="zh-CN" sz="2800" i="1" baseline="30000" dirty="0" smtClean="0">
                        <a:solidFill>
                          <a:srgbClr val="000000"/>
                        </a:solidFill>
                        <a:effectLst/>
                        <a:latin typeface="Cambria Math" panose="02040503050406030204" pitchFamily="18" charset="0"/>
                        <a:cs typeface="Times New Roman" panose="02020603050405020304" pitchFamily="18" charset="0"/>
                      </a:rPr>
                      <m:t>∗</m:t>
                    </m:r>
                  </m:oMath>
                </a14:m>
                <a:r>
                  <a:rPr lang="zh-CN" altLang="zh-CN" sz="2800" dirty="0">
                    <a:solidFill>
                      <a:srgbClr val="000000"/>
                    </a:solidFill>
                    <a:effectLst/>
                    <a:latin typeface="Adobe 楷体 Std R" panose="02020400000000000000" pitchFamily="18" charset="-122"/>
                    <a:cs typeface="Times New Roman" panose="02020603050405020304" pitchFamily="18" charset="0"/>
                  </a:rPr>
                  <a:t>时刻</a:t>
                </a:r>
                <a:r>
                  <a:rPr lang="en-US" altLang="zh-CN" sz="2800" dirty="0">
                    <a:solidFill>
                      <a:srgbClr val="000000"/>
                    </a:solidFill>
                    <a:effectLst/>
                    <a:latin typeface="Adobe 楷体 Std R" panose="02020400000000000000" pitchFamily="18" charset="-122"/>
                    <a:cs typeface="Times New Roman" panose="02020603050405020304" pitchFamily="18" charset="0"/>
                  </a:rPr>
                  <a:t>(</a:t>
                </a:r>
                <a14:m>
                  <m:oMath xmlns:m="http://schemas.openxmlformats.org/officeDocument/2006/math">
                    <m:r>
                      <a:rPr lang="en-US" altLang="zh-CN" sz="2800" i="1" dirty="0" smtClean="0">
                        <a:solidFill>
                          <a:srgbClr val="000000"/>
                        </a:solidFill>
                        <a:effectLst/>
                        <a:latin typeface="Cambria Math" panose="02040503050406030204" pitchFamily="18" charset="0"/>
                        <a:cs typeface="Times New Roman" panose="02020603050405020304" pitchFamily="18" charset="0"/>
                      </a:rPr>
                      <m:t>𝑇</m:t>
                    </m:r>
                    <m:r>
                      <a:rPr lang="en-US" altLang="zh-CN" sz="2800" i="1" baseline="30000" dirty="0" smtClean="0">
                        <a:solidFill>
                          <a:srgbClr val="000000"/>
                        </a:solidFill>
                        <a:effectLst/>
                        <a:latin typeface="Cambria Math" panose="02040503050406030204" pitchFamily="18" charset="0"/>
                        <a:cs typeface="Times New Roman" panose="02020603050405020304" pitchFamily="18" charset="0"/>
                      </a:rPr>
                      <m:t>∗</m:t>
                    </m:r>
                    <m:r>
                      <a:rPr lang="en-US" altLang="zh-CN" sz="2800" i="1" dirty="0" smtClean="0">
                        <a:solidFill>
                          <a:srgbClr val="000000"/>
                        </a:solidFill>
                        <a:effectLst/>
                        <a:latin typeface="Cambria Math" panose="02040503050406030204" pitchFamily="18" charset="0"/>
                        <a:cs typeface="Times New Roman" panose="02020603050405020304" pitchFamily="18" charset="0"/>
                      </a:rPr>
                      <m:t>&gt;</m:t>
                    </m:r>
                    <m:r>
                      <a:rPr lang="en-US" altLang="zh-CN" sz="2800" i="1" dirty="0" smtClean="0">
                        <a:solidFill>
                          <a:srgbClr val="000000"/>
                        </a:solidFill>
                        <a:effectLst/>
                        <a:latin typeface="Cambria Math" panose="02040503050406030204" pitchFamily="18" charset="0"/>
                        <a:cs typeface="Times New Roman" panose="02020603050405020304" pitchFamily="18" charset="0"/>
                      </a:rPr>
                      <m:t>𝑇</m:t>
                    </m:r>
                  </m:oMath>
                </a14:m>
                <a:r>
                  <a:rPr lang="en-US" altLang="zh-CN" sz="2800" dirty="0">
                    <a:solidFill>
                      <a:srgbClr val="000000"/>
                    </a:solidFill>
                    <a:effectLst/>
                    <a:latin typeface="Adobe 楷体 Std R" panose="02020400000000000000" pitchFamily="18" charset="-122"/>
                    <a:cs typeface="Times New Roman" panose="02020603050405020304" pitchFamily="18" charset="0"/>
                  </a:rPr>
                  <a:t>)</a:t>
                </a:r>
                <a:r>
                  <a:rPr lang="zh-CN" altLang="zh-CN" sz="2800" dirty="0">
                    <a:solidFill>
                      <a:srgbClr val="000000"/>
                    </a:solidFill>
                    <a:effectLst/>
                    <a:latin typeface="Adobe 楷体 Std R" panose="02020400000000000000" pitchFamily="18" charset="-122"/>
                    <a:cs typeface="Times New Roman" panose="02020603050405020304" pitchFamily="18" charset="0"/>
                  </a:rPr>
                  <a:t>到期的即期利率为</a:t>
                </a:r>
                <a14:m>
                  <m:oMath xmlns:m="http://schemas.openxmlformats.org/officeDocument/2006/math">
                    <m:sSup>
                      <m:sSupPr>
                        <m:ctrlPr>
                          <a:rPr lang="en-US" altLang="zh-CN" sz="2800" i="1" smtClean="0">
                            <a:solidFill>
                              <a:srgbClr val="000000"/>
                            </a:solidFill>
                            <a:effectLst/>
                            <a:latin typeface="Cambria Math" panose="02040503050406030204" pitchFamily="18" charset="0"/>
                            <a:cs typeface="Times New Roman" panose="02020603050405020304" pitchFamily="18" charset="0"/>
                          </a:rPr>
                        </m:ctrlPr>
                      </m:sSupPr>
                      <m:e>
                        <m:r>
                          <a:rPr lang="en-US" altLang="zh-CN" sz="2800" b="0" i="1" smtClean="0">
                            <a:solidFill>
                              <a:srgbClr val="000000"/>
                            </a:solidFill>
                            <a:effectLst/>
                            <a:latin typeface="Cambria Math" panose="02040503050406030204" pitchFamily="18" charset="0"/>
                            <a:cs typeface="Times New Roman" panose="02020603050405020304" pitchFamily="18" charset="0"/>
                          </a:rPr>
                          <m:t>𝑟</m:t>
                        </m:r>
                      </m:e>
                      <m:sup>
                        <m:r>
                          <a:rPr lang="en-US" altLang="zh-CN" sz="2800" b="0" i="1" smtClean="0">
                            <a:solidFill>
                              <a:srgbClr val="000000"/>
                            </a:solidFill>
                            <a:effectLst/>
                            <a:latin typeface="Cambria Math" panose="02040503050406030204" pitchFamily="18" charset="0"/>
                            <a:cs typeface="Times New Roman" panose="02020603050405020304" pitchFamily="18" charset="0"/>
                          </a:rPr>
                          <m:t>∗</m:t>
                        </m:r>
                      </m:sup>
                    </m:sSup>
                  </m:oMath>
                </a14:m>
                <a:r>
                  <a:rPr lang="en-US" altLang="zh-CN" sz="2800" dirty="0">
                    <a:solidFill>
                      <a:srgbClr val="000000"/>
                    </a:solidFill>
                    <a:effectLst/>
                    <a:latin typeface="Adobe 楷体 Std R" panose="02020400000000000000" pitchFamily="18" charset="-122"/>
                    <a:cs typeface="Times New Roman" panose="02020603050405020304" pitchFamily="18" charset="0"/>
                  </a:rPr>
                  <a:t>,</a:t>
                </a:r>
                <a:r>
                  <a:rPr lang="zh-CN" altLang="zh-CN" sz="2800" dirty="0">
                    <a:solidFill>
                      <a:srgbClr val="000000"/>
                    </a:solidFill>
                    <a:effectLst/>
                    <a:latin typeface="Adobe 楷体 Std R" panose="02020400000000000000" pitchFamily="18" charset="-122"/>
                    <a:cs typeface="Times New Roman" panose="02020603050405020304" pitchFamily="18" charset="0"/>
                  </a:rPr>
                  <a:t>则</a:t>
                </a:r>
                <a14:m>
                  <m:oMath xmlns:m="http://schemas.openxmlformats.org/officeDocument/2006/math">
                    <m:r>
                      <a:rPr lang="en-US" altLang="zh-CN" sz="2800" i="1" dirty="0" smtClean="0">
                        <a:solidFill>
                          <a:srgbClr val="000000"/>
                        </a:solidFill>
                        <a:effectLst/>
                        <a:latin typeface="Cambria Math" panose="02040503050406030204" pitchFamily="18" charset="0"/>
                        <a:cs typeface="Times New Roman" panose="02020603050405020304" pitchFamily="18" charset="0"/>
                      </a:rPr>
                      <m:t>𝑡</m:t>
                    </m:r>
                  </m:oMath>
                </a14:m>
                <a:r>
                  <a:rPr lang="zh-CN" altLang="zh-CN" sz="2800" dirty="0">
                    <a:solidFill>
                      <a:srgbClr val="000000"/>
                    </a:solidFill>
                    <a:effectLst/>
                    <a:latin typeface="Adobe 楷体 Std R" panose="02020400000000000000" pitchFamily="18" charset="-122"/>
                    <a:cs typeface="Times New Roman" panose="02020603050405020304" pitchFamily="18" charset="0"/>
                  </a:rPr>
                  <a:t>时刻的</a:t>
                </a:r>
                <a14:m>
                  <m:oMath xmlns:m="http://schemas.openxmlformats.org/officeDocument/2006/math">
                    <m:r>
                      <a:rPr lang="en-US" altLang="zh-CN" sz="2800" i="1" dirty="0" smtClean="0">
                        <a:solidFill>
                          <a:srgbClr val="000000"/>
                        </a:solidFill>
                        <a:effectLst/>
                        <a:latin typeface="Cambria Math" panose="02040503050406030204" pitchFamily="18" charset="0"/>
                        <a:cs typeface="Times New Roman" panose="02020603050405020304" pitchFamily="18" charset="0"/>
                      </a:rPr>
                      <m:t>𝑇</m:t>
                    </m:r>
                    <m:r>
                      <a:rPr lang="en-US" altLang="zh-CN" sz="2800" i="1" baseline="30000" dirty="0" smtClean="0">
                        <a:solidFill>
                          <a:srgbClr val="000000"/>
                        </a:solidFill>
                        <a:effectLst/>
                        <a:latin typeface="Cambria Math" panose="02040503050406030204" pitchFamily="18" charset="0"/>
                        <a:cs typeface="Times New Roman" panose="02020603050405020304" pitchFamily="18" charset="0"/>
                      </a:rPr>
                      <m:t>∗</m:t>
                    </m:r>
                    <m:r>
                      <a:rPr lang="en-US" altLang="zh-CN" sz="2800" i="1" dirty="0" smtClean="0">
                        <a:solidFill>
                          <a:srgbClr val="000000"/>
                        </a:solidFill>
                        <a:effectLst/>
                        <a:latin typeface="Cambria Math" panose="02040503050406030204" pitchFamily="18" charset="0"/>
                        <a:cs typeface="Times New Roman" panose="02020603050405020304" pitchFamily="18" charset="0"/>
                      </a:rPr>
                      <m:t>−</m:t>
                    </m:r>
                    <m:r>
                      <a:rPr lang="en-US" altLang="zh-CN" sz="2800" i="1" dirty="0" smtClean="0">
                        <a:solidFill>
                          <a:srgbClr val="000000"/>
                        </a:solidFill>
                        <a:effectLst/>
                        <a:latin typeface="Cambria Math" panose="02040503050406030204" pitchFamily="18" charset="0"/>
                        <a:cs typeface="Times New Roman" panose="02020603050405020304" pitchFamily="18" charset="0"/>
                      </a:rPr>
                      <m:t>𝑇</m:t>
                    </m:r>
                  </m:oMath>
                </a14:m>
                <a:r>
                  <a:rPr lang="zh-CN" altLang="zh-CN" sz="2800" dirty="0">
                    <a:solidFill>
                      <a:srgbClr val="000000"/>
                    </a:solidFill>
                    <a:effectLst/>
                    <a:latin typeface="Adobe 楷体 Std R" panose="02020400000000000000" pitchFamily="18" charset="-122"/>
                    <a:cs typeface="Times New Roman" panose="02020603050405020304" pitchFamily="18" charset="0"/>
                  </a:rPr>
                  <a:t>期间的远期利率</a:t>
                </a:r>
                <a14:m>
                  <m:oMath xmlns:m="http://schemas.openxmlformats.org/officeDocument/2006/math">
                    <m:sSub>
                      <m:sSubPr>
                        <m:ctrlPr>
                          <a:rPr lang="en-US" altLang="zh-CN" sz="2800" i="1" smtClean="0">
                            <a:solidFill>
                              <a:srgbClr val="000000"/>
                            </a:solidFill>
                            <a:effectLst/>
                            <a:latin typeface="Cambria Math" panose="02040503050406030204" pitchFamily="18" charset="0"/>
                            <a:cs typeface="Times New Roman" panose="02020603050405020304" pitchFamily="18" charset="0"/>
                          </a:rPr>
                        </m:ctrlPr>
                      </m:sSubPr>
                      <m:e>
                        <m:r>
                          <a:rPr lang="en-US" altLang="zh-CN" sz="2800" b="0" i="1" smtClean="0">
                            <a:solidFill>
                              <a:srgbClr val="000000"/>
                            </a:solidFill>
                            <a:effectLst/>
                            <a:latin typeface="Cambria Math" panose="02040503050406030204" pitchFamily="18" charset="0"/>
                            <a:cs typeface="Times New Roman" panose="02020603050405020304" pitchFamily="18" charset="0"/>
                          </a:rPr>
                          <m:t>𝑟</m:t>
                        </m:r>
                      </m:e>
                      <m:sub>
                        <m:r>
                          <a:rPr lang="en-US" altLang="zh-CN" sz="2800" b="0" i="1" smtClean="0">
                            <a:solidFill>
                              <a:srgbClr val="000000"/>
                            </a:solidFill>
                            <a:effectLst/>
                            <a:latin typeface="Cambria Math" panose="02040503050406030204" pitchFamily="18" charset="0"/>
                            <a:cs typeface="Times New Roman" panose="02020603050405020304" pitchFamily="18" charset="0"/>
                          </a:rPr>
                          <m:t>𝐹</m:t>
                        </m:r>
                      </m:sub>
                    </m:sSub>
                  </m:oMath>
                </a14:m>
                <a:r>
                  <a:rPr kumimoji="1" lang="zh-CN" altLang="en-US" dirty="0"/>
                  <a:t>为</a:t>
                </a:r>
                <a:endParaRPr kumimoji="1" lang="en-US" altLang="zh-CN" dirty="0"/>
              </a:p>
              <a:p>
                <a:pPr marL="0" indent="0">
                  <a:buNone/>
                </a:pPr>
                <a14:m>
                  <m:oMathPara xmlns:m="http://schemas.openxmlformats.org/officeDocument/2006/math">
                    <m:oMathParaPr>
                      <m:jc m:val="centerGroup"/>
                    </m:oMathParaPr>
                    <m:oMath xmlns:m="http://schemas.openxmlformats.org/officeDocument/2006/math">
                      <m:sSub>
                        <m:sSubPr>
                          <m:ctrlPr>
                            <a:rPr lang="zh-CN" altLang="en-US" sz="3200" i="1" smtClean="0">
                              <a:latin typeface="Cambria Math" panose="02040503050406030204" pitchFamily="18" charset="0"/>
                            </a:rPr>
                          </m:ctrlPr>
                        </m:sSubPr>
                        <m:e>
                          <m:r>
                            <a:rPr lang="zh-CN" altLang="en-US" sz="3200" i="1">
                              <a:latin typeface="Cambria Math" panose="02040503050406030204" pitchFamily="18" charset="0"/>
                            </a:rPr>
                            <m:t>𝑟</m:t>
                          </m:r>
                        </m:e>
                        <m:sub>
                          <m:r>
                            <a:rPr lang="zh-CN" altLang="en-US" sz="3200" i="1">
                              <a:latin typeface="Cambria Math" panose="02040503050406030204" pitchFamily="18" charset="0"/>
                            </a:rPr>
                            <m:t>𝐹</m:t>
                          </m:r>
                        </m:sub>
                      </m:sSub>
                      <m:r>
                        <a:rPr lang="zh-CN" altLang="en-US" sz="3200" i="0">
                          <a:latin typeface="Cambria Math" panose="02040503050406030204" pitchFamily="18" charset="0"/>
                        </a:rPr>
                        <m:t>=</m:t>
                      </m:r>
                      <m:f>
                        <m:fPr>
                          <m:ctrlPr>
                            <a:rPr lang="en-US" altLang="zh-CN" sz="3200" i="1" smtClean="0">
                              <a:latin typeface="Cambria Math" panose="02040503050406030204" pitchFamily="18" charset="0"/>
                            </a:rPr>
                          </m:ctrlPr>
                        </m:fPr>
                        <m:num>
                          <m:sSup>
                            <m:sSupPr>
                              <m:ctrlPr>
                                <a:rPr lang="zh-CN" altLang="en-US" sz="3200" i="1">
                                  <a:latin typeface="Cambria Math" panose="02040503050406030204" pitchFamily="18" charset="0"/>
                                </a:rPr>
                              </m:ctrlPr>
                            </m:sSupPr>
                            <m:e>
                              <m:r>
                                <a:rPr lang="zh-CN" altLang="en-US" sz="3200" i="1">
                                  <a:latin typeface="Cambria Math" panose="02040503050406030204" pitchFamily="18" charset="0"/>
                                </a:rPr>
                                <m:t>𝑟</m:t>
                              </m:r>
                            </m:e>
                            <m:sup>
                              <m:r>
                                <a:rPr lang="zh-CN" altLang="en-US" sz="3200">
                                  <a:latin typeface="Cambria Math" panose="02040503050406030204" pitchFamily="18" charset="0"/>
                                </a:rPr>
                                <m:t>∗</m:t>
                              </m:r>
                            </m:sup>
                          </m:sSup>
                          <m:d>
                            <m:dPr>
                              <m:ctrlPr>
                                <a:rPr lang="zh-CN" altLang="en-US" sz="3200" i="1">
                                  <a:latin typeface="Cambria Math" panose="02040503050406030204" pitchFamily="18" charset="0"/>
                                </a:rPr>
                              </m:ctrlPr>
                            </m:dPr>
                            <m:e>
                              <m:sSup>
                                <m:sSupPr>
                                  <m:ctrlPr>
                                    <a:rPr lang="zh-CN" altLang="en-US" sz="3200" i="1">
                                      <a:latin typeface="Cambria Math" panose="02040503050406030204" pitchFamily="18" charset="0"/>
                                    </a:rPr>
                                  </m:ctrlPr>
                                </m:sSupPr>
                                <m:e>
                                  <m:r>
                                    <a:rPr lang="zh-CN" altLang="en-US" sz="3200" i="1">
                                      <a:latin typeface="Cambria Math" panose="02040503050406030204" pitchFamily="18" charset="0"/>
                                    </a:rPr>
                                    <m:t>𝑇</m:t>
                                  </m:r>
                                </m:e>
                                <m:sup>
                                  <m:r>
                                    <a:rPr lang="zh-CN" altLang="en-US" sz="3200">
                                      <a:latin typeface="Cambria Math" panose="02040503050406030204" pitchFamily="18" charset="0"/>
                                    </a:rPr>
                                    <m:t>∗</m:t>
                                  </m:r>
                                </m:sup>
                              </m:sSup>
                              <m:r>
                                <a:rPr lang="zh-CN" altLang="en-US" sz="3200">
                                  <a:latin typeface="Cambria Math" panose="02040503050406030204" pitchFamily="18" charset="0"/>
                                </a:rPr>
                                <m:t>−</m:t>
                              </m:r>
                              <m:r>
                                <a:rPr lang="zh-CN" altLang="en-US" sz="3200" i="1">
                                  <a:latin typeface="Cambria Math" panose="02040503050406030204" pitchFamily="18" charset="0"/>
                                </a:rPr>
                                <m:t>𝑡</m:t>
                              </m:r>
                            </m:e>
                          </m:d>
                          <m:r>
                            <a:rPr lang="zh-CN" altLang="en-US" sz="3200">
                              <a:latin typeface="Cambria Math" panose="02040503050406030204" pitchFamily="18" charset="0"/>
                            </a:rPr>
                            <m:t>−</m:t>
                          </m:r>
                          <m:r>
                            <a:rPr lang="zh-CN" altLang="en-US" sz="3200" i="1">
                              <a:latin typeface="Cambria Math" panose="02040503050406030204" pitchFamily="18" charset="0"/>
                            </a:rPr>
                            <m:t>𝑟</m:t>
                          </m:r>
                          <m:d>
                            <m:dPr>
                              <m:ctrlPr>
                                <a:rPr lang="zh-CN" altLang="en-US" sz="3200" i="1">
                                  <a:latin typeface="Cambria Math" panose="02040503050406030204" pitchFamily="18" charset="0"/>
                                </a:rPr>
                              </m:ctrlPr>
                            </m:dPr>
                            <m:e>
                              <m:r>
                                <a:rPr lang="zh-CN" altLang="en-US" sz="3200" i="1">
                                  <a:latin typeface="Cambria Math" panose="02040503050406030204" pitchFamily="18" charset="0"/>
                                </a:rPr>
                                <m:t>𝑇</m:t>
                              </m:r>
                              <m:r>
                                <a:rPr lang="zh-CN" altLang="en-US" sz="3200">
                                  <a:latin typeface="Cambria Math" panose="02040503050406030204" pitchFamily="18" charset="0"/>
                                </a:rPr>
                                <m:t>−</m:t>
                              </m:r>
                              <m:r>
                                <a:rPr lang="zh-CN" altLang="en-US" sz="3200" i="1">
                                  <a:latin typeface="Cambria Math" panose="02040503050406030204" pitchFamily="18" charset="0"/>
                                </a:rPr>
                                <m:t>𝑡</m:t>
                              </m:r>
                            </m:e>
                          </m:d>
                        </m:num>
                        <m:den>
                          <m:d>
                            <m:dPr>
                              <m:ctrlPr>
                                <a:rPr lang="zh-CN" altLang="en-US" sz="3200" i="1">
                                  <a:latin typeface="Cambria Math" panose="02040503050406030204" pitchFamily="18" charset="0"/>
                                </a:rPr>
                              </m:ctrlPr>
                            </m:dPr>
                            <m:e>
                              <m:sSup>
                                <m:sSupPr>
                                  <m:ctrlPr>
                                    <a:rPr lang="zh-CN" altLang="en-US" sz="3200" i="1">
                                      <a:latin typeface="Cambria Math" panose="02040503050406030204" pitchFamily="18" charset="0"/>
                                    </a:rPr>
                                  </m:ctrlPr>
                                </m:sSupPr>
                                <m:e>
                                  <m:r>
                                    <a:rPr lang="zh-CN" altLang="en-US" sz="3200" i="1">
                                      <a:latin typeface="Cambria Math" panose="02040503050406030204" pitchFamily="18" charset="0"/>
                                    </a:rPr>
                                    <m:t>𝑇</m:t>
                                  </m:r>
                                </m:e>
                                <m:sup>
                                  <m:r>
                                    <a:rPr lang="zh-CN" altLang="en-US" sz="3200">
                                      <a:latin typeface="Cambria Math" panose="02040503050406030204" pitchFamily="18" charset="0"/>
                                    </a:rPr>
                                    <m:t>∗</m:t>
                                  </m:r>
                                </m:sup>
                              </m:sSup>
                              <m:r>
                                <a:rPr lang="zh-CN" altLang="en-US" sz="3200">
                                  <a:latin typeface="Cambria Math" panose="02040503050406030204" pitchFamily="18" charset="0"/>
                                </a:rPr>
                                <m:t>−</m:t>
                              </m:r>
                              <m:r>
                                <a:rPr lang="zh-CN" altLang="en-US" sz="3200" i="1">
                                  <a:latin typeface="Cambria Math" panose="02040503050406030204" pitchFamily="18" charset="0"/>
                                </a:rPr>
                                <m:t>𝑇</m:t>
                              </m:r>
                            </m:e>
                          </m:d>
                        </m:den>
                      </m:f>
                    </m:oMath>
                  </m:oMathPara>
                </a14:m>
                <a:endParaRPr kumimoji="1" lang="en-US" altLang="zh-CN" dirty="0"/>
              </a:p>
              <a:p>
                <a:r>
                  <a:rPr kumimoji="1" lang="zh-CN" altLang="en-US" dirty="0"/>
                  <a:t>如果上式不成立，</a:t>
                </a:r>
                <a:r>
                  <a:rPr lang="zh-CN" altLang="en-US" sz="2800" dirty="0">
                    <a:latin typeface="Times New Roman" pitchFamily="18" charset="0"/>
                  </a:rPr>
                  <a:t>就存在套利空间，套利的结果将使得上式成立</a:t>
                </a:r>
                <a:endParaRPr kumimoji="1" lang="en-US" altLang="zh-CN" dirty="0"/>
              </a:p>
              <a:p>
                <a:endParaRPr kumimoji="1" lang="en-US" altLang="zh-CN" dirty="0"/>
              </a:p>
            </p:txBody>
          </p:sp>
        </mc:Choice>
        <mc:Fallback xmlns="">
          <p:sp>
            <p:nvSpPr>
              <p:cNvPr id="3" name="内容占位符 2">
                <a:extLst>
                  <a:ext uri="{FF2B5EF4-FFF2-40B4-BE49-F238E27FC236}">
                    <a16:creationId xmlns:a16="http://schemas.microsoft.com/office/drawing/2014/main" id="{F1DB68C7-580B-9C46-9F6D-B0326D3CD11F}"/>
                  </a:ext>
                </a:extLst>
              </p:cNvPr>
              <p:cNvSpPr>
                <a:spLocks noGrp="1" noRot="1" noChangeAspect="1" noMove="1" noResize="1" noEditPoints="1" noAdjustHandles="1" noChangeArrowheads="1" noChangeShapeType="1" noTextEdit="1"/>
              </p:cNvSpPr>
              <p:nvPr>
                <p:ph idx="1"/>
              </p:nvPr>
            </p:nvSpPr>
            <p:spPr>
              <a:blipFill>
                <a:blip r:embed="rId2"/>
                <a:stretch>
                  <a:fillRect t="-1765" r="-963"/>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DF98317A-A757-9C46-8B0A-DDD8C8E98745}"/>
              </a:ext>
            </a:extLst>
          </p:cNvPr>
          <p:cNvSpPr>
            <a:spLocks noGrp="1"/>
          </p:cNvSpPr>
          <p:nvPr>
            <p:ph type="sldNum" sz="quarter" idx="12"/>
          </p:nvPr>
        </p:nvSpPr>
        <p:spPr/>
        <p:txBody>
          <a:bodyPr/>
          <a:lstStyle/>
          <a:p>
            <a:fld id="{0C913308-F349-4B6D-A68A-DD1791B4A57B}" type="slidenum">
              <a:rPr lang="zh-CN" altLang="en-US" smtClean="0"/>
              <a:pPr/>
              <a:t>19</a:t>
            </a:fld>
            <a:endParaRPr lang="zh-CN" altLang="en-US" dirty="0"/>
          </a:p>
        </p:txBody>
      </p:sp>
    </p:spTree>
    <p:extLst>
      <p:ext uri="{BB962C8B-B14F-4D97-AF65-F5344CB8AC3E}">
        <p14:creationId xmlns:p14="http://schemas.microsoft.com/office/powerpoint/2010/main" val="13752919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dirty="0"/>
              <a:t>目录</a:t>
            </a:r>
          </a:p>
        </p:txBody>
      </p:sp>
      <p:sp>
        <p:nvSpPr>
          <p:cNvPr id="56325" name="Rectangle 3"/>
          <p:cNvSpPr>
            <a:spLocks noGrp="1" noChangeArrowheads="1"/>
          </p:cNvSpPr>
          <p:nvPr>
            <p:ph idx="1"/>
          </p:nvPr>
        </p:nvSpPr>
        <p:spPr>
          <a:xfrm>
            <a:off x="457200" y="1556792"/>
            <a:ext cx="8229600" cy="4574133"/>
          </a:xfrm>
        </p:spPr>
        <p:txBody>
          <a:bodyPr>
            <a:normAutofit lnSpcReduction="10000"/>
          </a:bodyPr>
          <a:lstStyle/>
          <a:p>
            <a:pPr eaLnBrk="1" hangingPunct="1">
              <a:buFont typeface="Wingdings" pitchFamily="2" charset="2"/>
              <a:buNone/>
              <a:defRPr/>
            </a:pPr>
            <a:r>
              <a:rPr lang="zh-CN" altLang="en-US" sz="2800" dirty="0"/>
              <a:t>股价指数</a:t>
            </a:r>
            <a:r>
              <a:rPr lang="zh-CN" sz="2800" dirty="0"/>
              <a:t>期货</a:t>
            </a:r>
            <a:endParaRPr lang="en-US" altLang="zh-CN" sz="2800" dirty="0"/>
          </a:p>
          <a:p>
            <a:pPr eaLnBrk="1" hangingPunct="1">
              <a:buFont typeface="Wingdings" pitchFamily="2" charset="2"/>
              <a:buNone/>
              <a:defRPr/>
            </a:pPr>
            <a:endParaRPr lang="zh-CN" altLang="zh-CN" sz="2800" dirty="0"/>
          </a:p>
          <a:p>
            <a:pPr eaLnBrk="1" hangingPunct="1">
              <a:buNone/>
              <a:defRPr/>
            </a:pPr>
            <a:r>
              <a:rPr lang="zh-CN" sz="2800" dirty="0"/>
              <a:t>外汇远期</a:t>
            </a:r>
            <a:endParaRPr lang="en-US" altLang="zh-CN" sz="2800" dirty="0"/>
          </a:p>
          <a:p>
            <a:pPr eaLnBrk="1" hangingPunct="1">
              <a:buNone/>
              <a:defRPr/>
            </a:pPr>
            <a:endParaRPr lang="zh-CN" altLang="zh-CN" sz="2800" dirty="0"/>
          </a:p>
          <a:p>
            <a:pPr eaLnBrk="1" hangingPunct="1">
              <a:buNone/>
              <a:defRPr/>
            </a:pPr>
            <a:r>
              <a:rPr lang="zh-CN" sz="2800" dirty="0"/>
              <a:t>远期利率协议</a:t>
            </a:r>
            <a:endParaRPr lang="en-US" altLang="zh-CN" sz="2800" dirty="0"/>
          </a:p>
          <a:p>
            <a:pPr eaLnBrk="1" hangingPunct="1">
              <a:buNone/>
              <a:defRPr/>
            </a:pPr>
            <a:endParaRPr lang="zh-CN" altLang="zh-CN" sz="2800" dirty="0"/>
          </a:p>
          <a:p>
            <a:pPr eaLnBrk="1" hangingPunct="1">
              <a:buNone/>
              <a:defRPr/>
            </a:pPr>
            <a:r>
              <a:rPr lang="zh-CN" sz="2800" dirty="0"/>
              <a:t>利率期货</a:t>
            </a:r>
            <a:endParaRPr lang="en-US" altLang="zh-CN" sz="2800" dirty="0"/>
          </a:p>
          <a:p>
            <a:pPr eaLnBrk="1" hangingPunct="1">
              <a:buNone/>
              <a:defRPr/>
            </a:pPr>
            <a:endParaRPr lang="zh-CN" altLang="zh-CN" sz="2800" dirty="0"/>
          </a:p>
          <a:p>
            <a:pPr eaLnBrk="1" hangingPunct="1">
              <a:buNone/>
              <a:defRPr/>
            </a:pPr>
            <a:r>
              <a:rPr lang="zh-CN" sz="2800" dirty="0"/>
              <a:t>利率风险管理</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2</a:t>
            </a:fld>
            <a:endParaRPr lang="en-US" altLang="zh-CN" dirty="0">
              <a:solidFill>
                <a:srgbClr val="000000"/>
              </a:solidFill>
            </a:endParaRPr>
          </a:p>
        </p:txBody>
      </p:sp>
    </p:spTree>
    <p:extLst>
      <p:ext uri="{BB962C8B-B14F-4D97-AF65-F5344CB8AC3E}">
        <p14:creationId xmlns:p14="http://schemas.microsoft.com/office/powerpoint/2010/main" val="918875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5" name="标题 1"/>
          <p:cNvSpPr>
            <a:spLocks noGrp="1"/>
          </p:cNvSpPr>
          <p:nvPr>
            <p:ph type="title"/>
          </p:nvPr>
        </p:nvSpPr>
        <p:spPr/>
        <p:txBody>
          <a:bodyPr/>
          <a:lstStyle/>
          <a:p>
            <a:r>
              <a:rPr lang="en-US" altLang="zh-CN" dirty="0"/>
              <a:t>FRA</a:t>
            </a:r>
            <a:r>
              <a:rPr lang="zh-CN" altLang="en-US" dirty="0"/>
              <a:t>的定价：确定</a:t>
            </a:r>
            <a:r>
              <a:rPr lang="en-US" altLang="zh-CN" dirty="0"/>
              <a:t>FRA</a:t>
            </a:r>
            <a:r>
              <a:rPr lang="zh-CN" altLang="en-US" dirty="0"/>
              <a:t>的价值</a:t>
            </a:r>
          </a:p>
        </p:txBody>
      </p:sp>
      <mc:AlternateContent xmlns:mc="http://schemas.openxmlformats.org/markup-compatibility/2006" xmlns:a14="http://schemas.microsoft.com/office/drawing/2010/main">
        <mc:Choice Requires="a14">
          <p:sp>
            <p:nvSpPr>
              <p:cNvPr id="13316" name="内容占位符 2"/>
              <p:cNvSpPr>
                <a:spLocks noGrp="1"/>
              </p:cNvSpPr>
              <p:nvPr>
                <p:ph idx="1"/>
              </p:nvPr>
            </p:nvSpPr>
            <p:spPr/>
            <p:txBody>
              <a:bodyPr/>
              <a:lstStyle/>
              <a:p>
                <a:r>
                  <a:rPr lang="en" altLang="zh-CN" sz="2400" dirty="0"/>
                  <a:t>FRA</a:t>
                </a:r>
                <a:r>
                  <a:rPr lang="zh-CN" altLang="en-US" sz="2400" dirty="0"/>
                  <a:t>是零和游戏，多方与空方的</a:t>
                </a:r>
                <a:r>
                  <a:rPr lang="en" altLang="zh-CN" sz="2400" dirty="0"/>
                  <a:t>FRA</a:t>
                </a:r>
                <a:r>
                  <a:rPr lang="zh-CN" altLang="en-US" sz="2400" dirty="0"/>
                  <a:t>价值之和为</a:t>
                </a:r>
                <a:r>
                  <a:rPr lang="en-US" altLang="zh-CN" sz="2400" dirty="0"/>
                  <a:t>0</a:t>
                </a:r>
                <a:r>
                  <a:rPr lang="zh-CN" altLang="en-US" sz="2400" dirty="0"/>
                  <a:t>。一方价值为正时另一方价值必然为负。</a:t>
                </a:r>
                <a:endParaRPr lang="en-US" altLang="zh-CN" sz="2400" dirty="0"/>
              </a:p>
              <a:p>
                <a:r>
                  <a:rPr lang="zh-CN" altLang="en-US" sz="2400" dirty="0"/>
                  <a:t>当一份</a:t>
                </a:r>
                <a:r>
                  <a:rPr lang="en" altLang="zh-CN" sz="2400" dirty="0"/>
                  <a:t>FRA</a:t>
                </a:r>
                <a:r>
                  <a:rPr lang="zh-CN" altLang="en-US" sz="2400" dirty="0"/>
                  <a:t>的协议利率等于合理的无套利的远期利率时，该</a:t>
                </a:r>
                <a:r>
                  <a:rPr lang="en" altLang="zh-CN" sz="2400" dirty="0"/>
                  <a:t>FRA</a:t>
                </a:r>
                <a:r>
                  <a:rPr lang="zh-CN" altLang="en-US" sz="2400" dirty="0"/>
                  <a:t>对买卖双方来说是公平的，这时多空双方的合约价值都等于</a:t>
                </a:r>
                <a:r>
                  <a:rPr lang="en-US" altLang="zh-CN" sz="2400" dirty="0"/>
                  <a:t>0</a:t>
                </a:r>
                <a:r>
                  <a:rPr lang="zh-CN" altLang="en-US" sz="2400" dirty="0"/>
                  <a:t>。</a:t>
                </a:r>
              </a:p>
              <a:p>
                <a:r>
                  <a:rPr kumimoji="1" lang="zh-CN" altLang="en-US" sz="2400" dirty="0"/>
                  <a:t>如果协议利率不等于远期利率，利差的现值就是</a:t>
                </a:r>
                <a:r>
                  <a:rPr kumimoji="1" lang="en-US" altLang="zh-CN" sz="2400" dirty="0"/>
                  <a:t>FRA</a:t>
                </a:r>
                <a:r>
                  <a:rPr kumimoji="1" lang="zh-CN" altLang="en-US" sz="2400" dirty="0"/>
                  <a:t>合约的价值。</a:t>
                </a:r>
                <a:endParaRPr kumimoji="1" lang="en-US" altLang="zh-CN" sz="2400" dirty="0"/>
              </a:p>
              <a:p>
                <a:r>
                  <a:rPr kumimoji="1" lang="zh-CN" altLang="en-US" sz="2400" dirty="0"/>
                  <a:t>对于</a:t>
                </a:r>
                <a:r>
                  <a:rPr kumimoji="1" lang="en-US" altLang="zh-CN" sz="2400" dirty="0"/>
                  <a:t>FRA</a:t>
                </a:r>
                <a:r>
                  <a:rPr kumimoji="1" lang="zh-CN" altLang="en-US" sz="2400" dirty="0"/>
                  <a:t>多头来说，其合约价值为</a:t>
                </a:r>
                <a:endParaRPr lang="en-US" altLang="zh-CN" sz="2400" dirty="0"/>
              </a:p>
              <a:p>
                <a:pPr marL="0" indent="0">
                  <a:buNone/>
                </a:pPr>
                <a:r>
                  <a:rPr lang="zh-CN" altLang="en-US" sz="2400" kern="100" dirty="0">
                    <a:ea typeface="等线" panose="02010600030101010101" pitchFamily="2" charset="-122"/>
                    <a:cs typeface="Times New Roman" panose="02020603050405020304" pitchFamily="18" charset="0"/>
                  </a:rPr>
                  <a:t>                           </a:t>
                </a:r>
                <a14:m>
                  <m:oMath xmlns:m="http://schemas.openxmlformats.org/officeDocument/2006/math">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𝐴</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𝑒</m:t>
                        </m:r>
                      </m:e>
                      <m:sup>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𝑟</m:t>
                            </m:r>
                          </m:e>
                          <m: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𝐹</m:t>
                            </m:r>
                          </m:sub>
                        </m:s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𝑇</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𝑇</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𝐴</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𝑒</m:t>
                        </m:r>
                      </m:e>
                      <m:sup>
                        <m:sSub>
                          <m:sSub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𝑟</m:t>
                            </m:r>
                          </m:e>
                          <m: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𝐾</m:t>
                            </m:r>
                          </m:sub>
                        </m:sSub>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𝑇</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𝑇</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𝑒</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𝑟</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Sup>
                          <m:sSupPr>
                            <m:ctrlPr>
                              <a:rPr lang="zh-CN" altLang="zh-CN" sz="2400" i="1" kern="100">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𝑇</m:t>
                            </m:r>
                          </m:e>
                          <m: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𝑡</m:t>
                        </m:r>
                        <m:r>
                          <a:rPr lang="en-US" altLang="zh-CN" sz="2400" i="1" kern="100">
                            <a:latin typeface="Cambria Math" panose="02040503050406030204" pitchFamily="18" charset="0"/>
                            <a:ea typeface="等线" panose="02010600030101010101" pitchFamily="2" charset="-122"/>
                            <a:cs typeface="Times New Roman" panose="02020603050405020304" pitchFamily="18" charset="0"/>
                          </a:rPr>
                          <m:t>)</m:t>
                        </m:r>
                      </m:sup>
                    </m:sSup>
                  </m:oMath>
                </a14:m>
                <a:endParaRPr kumimoji="1" lang="en-US" altLang="zh-CN" dirty="0"/>
              </a:p>
              <a:p>
                <a:r>
                  <a:rPr kumimoji="1" lang="en-US" altLang="zh-CN" sz="2400" dirty="0"/>
                  <a:t>FRA</a:t>
                </a:r>
                <a:r>
                  <a:rPr kumimoji="1" lang="zh-CN" altLang="en-US" sz="2400" dirty="0"/>
                  <a:t>空头的价值正好与之相反</a:t>
                </a:r>
                <a:endParaRPr kumimoji="1" lang="en-US" altLang="zh-CN" sz="2400" dirty="0"/>
              </a:p>
              <a:p>
                <a:endParaRPr lang="zh-CN" altLang="en-US" dirty="0"/>
              </a:p>
            </p:txBody>
          </p:sp>
        </mc:Choice>
        <mc:Fallback xmlns="">
          <p:sp>
            <p:nvSpPr>
              <p:cNvPr id="13316" name="内容占位符 2"/>
              <p:cNvSpPr>
                <a:spLocks noGrp="1" noRot="1" noChangeAspect="1" noMove="1" noResize="1" noEditPoints="1" noAdjustHandles="1" noChangeArrowheads="1" noChangeShapeType="1" noTextEdit="1"/>
              </p:cNvSpPr>
              <p:nvPr>
                <p:ph idx="1"/>
              </p:nvPr>
            </p:nvSpPr>
            <p:spPr>
              <a:blipFill>
                <a:blip r:embed="rId2"/>
                <a:stretch>
                  <a:fillRect t="-1059"/>
                </a:stretch>
              </a:blipFill>
            </p:spPr>
            <p:txBody>
              <a:bodyPr/>
              <a:lstStyle/>
              <a:p>
                <a:r>
                  <a:rPr lang="zh-CN" altLang="en-US">
                    <a:noFill/>
                  </a:rPr>
                  <a:t> </a:t>
                </a:r>
              </a:p>
            </p:txBody>
          </p:sp>
        </mc:Fallback>
      </mc:AlternateContent>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20</a:t>
            </a:fld>
            <a:endParaRPr lang="en-US" altLang="zh-CN" dirty="0">
              <a:solidFill>
                <a:srgbClr val="000000"/>
              </a:solidFill>
            </a:endParaRPr>
          </a:p>
        </p:txBody>
      </p:sp>
    </p:spTree>
    <p:extLst>
      <p:ext uri="{BB962C8B-B14F-4D97-AF65-F5344CB8AC3E}">
        <p14:creationId xmlns:p14="http://schemas.microsoft.com/office/powerpoint/2010/main" val="17735454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dirty="0"/>
              <a:t>目录</a:t>
            </a:r>
          </a:p>
        </p:txBody>
      </p:sp>
      <p:sp>
        <p:nvSpPr>
          <p:cNvPr id="56325" name="Rectangle 3"/>
          <p:cNvSpPr>
            <a:spLocks noGrp="1" noChangeArrowheads="1"/>
          </p:cNvSpPr>
          <p:nvPr>
            <p:ph idx="1"/>
          </p:nvPr>
        </p:nvSpPr>
        <p:spPr>
          <a:xfrm>
            <a:off x="467544" y="1556792"/>
            <a:ext cx="8229600" cy="4574133"/>
          </a:xfrm>
        </p:spPr>
        <p:txBody>
          <a:bodyPr/>
          <a:lstStyle/>
          <a:p>
            <a:pPr eaLnBrk="1" hangingPunct="1">
              <a:buFont typeface="Wingdings" pitchFamily="2" charset="2"/>
              <a:buNone/>
              <a:defRPr/>
            </a:pPr>
            <a:r>
              <a:rPr lang="zh-CN" altLang="en-US" sz="2800" dirty="0">
                <a:solidFill>
                  <a:schemeClr val="bg1">
                    <a:lumMod val="50000"/>
                  </a:schemeClr>
                </a:solidFill>
              </a:rPr>
              <a:t>股价指数</a:t>
            </a:r>
            <a:r>
              <a:rPr lang="zh-CN" sz="2800" dirty="0">
                <a:solidFill>
                  <a:schemeClr val="bg1">
                    <a:lumMod val="50000"/>
                  </a:schemeClr>
                </a:solidFill>
              </a:rPr>
              <a:t>期货</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p>
          <a:p>
            <a:pPr eaLnBrk="1" hangingPunct="1">
              <a:buFont typeface="Wingdings" pitchFamily="2" charset="2"/>
              <a:buNone/>
              <a:defRPr/>
            </a:pPr>
            <a:r>
              <a:rPr lang="zh-CN" sz="2800" dirty="0">
                <a:solidFill>
                  <a:schemeClr val="bg1">
                    <a:lumMod val="50000"/>
                  </a:schemeClr>
                </a:solidFill>
              </a:rPr>
              <a:t>外汇远期</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bg1">
                    <a:lumMod val="50000"/>
                  </a:schemeClr>
                </a:solidFill>
              </a:rPr>
              <a:t>远期利率协议</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t>利率期货</a:t>
            </a:r>
            <a:endParaRPr lang="en-US" altLang="zh-CN" sz="2800" dirty="0"/>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利率风险管理</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21</a:t>
            </a:fld>
            <a:endParaRPr lang="en-US" altLang="zh-CN" dirty="0">
              <a:solidFill>
                <a:srgbClr val="000000"/>
              </a:solidFill>
            </a:endParaRPr>
          </a:p>
        </p:txBody>
      </p:sp>
    </p:spTree>
    <p:extLst>
      <p:ext uri="{BB962C8B-B14F-4D97-AF65-F5344CB8AC3E}">
        <p14:creationId xmlns:p14="http://schemas.microsoft.com/office/powerpoint/2010/main" val="52189347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14640A7-3006-4DBD-9491-37A6CFD11C1D}"/>
              </a:ext>
            </a:extLst>
          </p:cNvPr>
          <p:cNvSpPr>
            <a:spLocks noGrp="1"/>
          </p:cNvSpPr>
          <p:nvPr>
            <p:ph type="title"/>
          </p:nvPr>
        </p:nvSpPr>
        <p:spPr/>
        <p:txBody>
          <a:bodyPr/>
          <a:lstStyle/>
          <a:p>
            <a:r>
              <a:rPr lang="en-US" altLang="zh-CN" dirty="0">
                <a:solidFill>
                  <a:schemeClr val="accent6">
                    <a:lumMod val="75000"/>
                  </a:schemeClr>
                </a:solidFill>
              </a:rPr>
              <a:t>5.3.1 </a:t>
            </a:r>
            <a:r>
              <a:rPr lang="zh-CN" altLang="en-US" dirty="0">
                <a:solidFill>
                  <a:schemeClr val="accent6">
                    <a:lumMod val="75000"/>
                  </a:schemeClr>
                </a:solidFill>
              </a:rPr>
              <a:t>国债期货概述</a:t>
            </a:r>
          </a:p>
        </p:txBody>
      </p:sp>
      <p:sp>
        <p:nvSpPr>
          <p:cNvPr id="6" name="文本占位符 5">
            <a:extLst>
              <a:ext uri="{FF2B5EF4-FFF2-40B4-BE49-F238E27FC236}">
                <a16:creationId xmlns:a16="http://schemas.microsoft.com/office/drawing/2014/main" id="{7ED9DD89-3D0D-4D43-A599-BE4C0021375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B3ADC0B-D919-4635-B3A1-4B4DC2AAE659}"/>
              </a:ext>
            </a:extLst>
          </p:cNvPr>
          <p:cNvSpPr>
            <a:spLocks noGrp="1"/>
          </p:cNvSpPr>
          <p:nvPr>
            <p:ph type="sldNum" sz="quarter" idx="12"/>
          </p:nvPr>
        </p:nvSpPr>
        <p:spPr/>
        <p:txBody>
          <a:bodyPr/>
          <a:lstStyle/>
          <a:p>
            <a:fld id="{0C913308-F349-4B6D-A68A-DD1791B4A57B}" type="slidenum">
              <a:rPr lang="zh-CN" altLang="en-US" smtClean="0"/>
              <a:pPr/>
              <a:t>22</a:t>
            </a:fld>
            <a:endParaRPr lang="zh-CN" altLang="en-US" dirty="0"/>
          </a:p>
        </p:txBody>
      </p:sp>
    </p:spTree>
    <p:extLst>
      <p:ext uri="{BB962C8B-B14F-4D97-AF65-F5344CB8AC3E}">
        <p14:creationId xmlns:p14="http://schemas.microsoft.com/office/powerpoint/2010/main" val="31826453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Grp="1" noChangeArrowheads="1"/>
          </p:cNvSpPr>
          <p:nvPr>
            <p:ph type="title"/>
          </p:nvPr>
        </p:nvSpPr>
        <p:spPr/>
        <p:txBody>
          <a:bodyPr/>
          <a:lstStyle/>
          <a:p>
            <a:pPr eaLnBrk="1" hangingPunct="1"/>
            <a:r>
              <a:rPr lang="zh-CN" dirty="0"/>
              <a:t>利率期货</a:t>
            </a:r>
          </a:p>
        </p:txBody>
      </p:sp>
      <p:sp>
        <p:nvSpPr>
          <p:cNvPr id="67589" name="Rectangle 3"/>
          <p:cNvSpPr>
            <a:spLocks noGrp="1" noChangeArrowheads="1"/>
          </p:cNvSpPr>
          <p:nvPr>
            <p:ph idx="1"/>
          </p:nvPr>
        </p:nvSpPr>
        <p:spPr>
          <a:xfrm>
            <a:off x="457200" y="1340768"/>
            <a:ext cx="8229600" cy="5112568"/>
          </a:xfrm>
        </p:spPr>
        <p:txBody>
          <a:bodyPr/>
          <a:lstStyle/>
          <a:p>
            <a:pPr eaLnBrk="1" hangingPunct="1"/>
            <a:r>
              <a:rPr lang="zh-CN" altLang="en-US" dirty="0"/>
              <a:t>利率期货：以利率或利率敏感性证券（如债券）作为标的的期货合约</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23</a:t>
            </a:fld>
            <a:endParaRPr lang="en-US" altLang="zh-CN" dirty="0">
              <a:solidFill>
                <a:srgbClr val="000000"/>
              </a:solidFill>
            </a:endParaRPr>
          </a:p>
        </p:txBody>
      </p:sp>
      <p:graphicFrame>
        <p:nvGraphicFramePr>
          <p:cNvPr id="2" name="图示 1">
            <a:extLst>
              <a:ext uri="{FF2B5EF4-FFF2-40B4-BE49-F238E27FC236}">
                <a16:creationId xmlns:a16="http://schemas.microsoft.com/office/drawing/2014/main" id="{6A47FC2E-D374-BE41-94FA-054D09CD8076}"/>
              </a:ext>
            </a:extLst>
          </p:cNvPr>
          <p:cNvGraphicFramePr/>
          <p:nvPr/>
        </p:nvGraphicFramePr>
        <p:xfrm>
          <a:off x="827584" y="3320988"/>
          <a:ext cx="7704856" cy="232003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圆角矩形 2">
            <a:extLst>
              <a:ext uri="{FF2B5EF4-FFF2-40B4-BE49-F238E27FC236}">
                <a16:creationId xmlns:a16="http://schemas.microsoft.com/office/drawing/2014/main" id="{6D1B9C30-5CB1-3B48-B57A-E4562C4C4EB8}"/>
              </a:ext>
            </a:extLst>
          </p:cNvPr>
          <p:cNvSpPr/>
          <p:nvPr/>
        </p:nvSpPr>
        <p:spPr>
          <a:xfrm>
            <a:off x="2699792" y="2636912"/>
            <a:ext cx="3960440" cy="576064"/>
          </a:xfrm>
          <a:prstGeom prst="roundRect">
            <a:avLst/>
          </a:prstGeom>
          <a:solidFill>
            <a:schemeClr val="accent6">
              <a:lumMod val="20000"/>
              <a:lumOff val="80000"/>
            </a:schemeClr>
          </a:solidFill>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kumimoji="1" lang="zh-CN" altLang="en-US" sz="2400" dirty="0">
                <a:solidFill>
                  <a:schemeClr val="tx1"/>
                </a:solidFill>
                <a:latin typeface="Kaiti SC" panose="02010600040101010101" pitchFamily="2" charset="-122"/>
                <a:ea typeface="Kaiti SC" panose="02010600040101010101" pitchFamily="2" charset="-122"/>
              </a:rPr>
              <a:t>按标的分类</a:t>
            </a:r>
          </a:p>
        </p:txBody>
      </p:sp>
    </p:spTree>
    <p:extLst>
      <p:ext uri="{BB962C8B-B14F-4D97-AF65-F5344CB8AC3E}">
        <p14:creationId xmlns:p14="http://schemas.microsoft.com/office/powerpoint/2010/main" val="39510023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AC33F4C-577E-41AD-AEA6-FD8788B15D92}"/>
              </a:ext>
            </a:extLst>
          </p:cNvPr>
          <p:cNvSpPr>
            <a:spLocks noGrp="1"/>
          </p:cNvSpPr>
          <p:nvPr>
            <p:ph type="title"/>
          </p:nvPr>
        </p:nvSpPr>
        <p:spPr/>
        <p:txBody>
          <a:bodyPr/>
          <a:lstStyle/>
          <a:p>
            <a:r>
              <a:rPr lang="zh-CN" altLang="en-US" dirty="0"/>
              <a:t>国债期货的同与不同</a:t>
            </a:r>
          </a:p>
        </p:txBody>
      </p:sp>
      <p:sp>
        <p:nvSpPr>
          <p:cNvPr id="3" name="内容占位符 2">
            <a:extLst>
              <a:ext uri="{FF2B5EF4-FFF2-40B4-BE49-F238E27FC236}">
                <a16:creationId xmlns:a16="http://schemas.microsoft.com/office/drawing/2014/main" id="{2D47D8CD-2837-4DDB-A98D-5F6E7AFC7C76}"/>
              </a:ext>
            </a:extLst>
          </p:cNvPr>
          <p:cNvSpPr>
            <a:spLocks noGrp="1"/>
          </p:cNvSpPr>
          <p:nvPr>
            <p:ph idx="1"/>
          </p:nvPr>
        </p:nvSpPr>
        <p:spPr/>
        <p:txBody>
          <a:bodyPr/>
          <a:lstStyle/>
          <a:p>
            <a:r>
              <a:rPr lang="zh-CN" altLang="en-US" dirty="0"/>
              <a:t>同</a:t>
            </a:r>
            <a:endParaRPr lang="en-US" altLang="zh-CN" dirty="0"/>
          </a:p>
          <a:p>
            <a:pPr lvl="1"/>
            <a:r>
              <a:rPr lang="zh-CN" altLang="en-US" dirty="0"/>
              <a:t>以特定国债为标的的期货合约，约定标的国债在期货到期时的价格</a:t>
            </a:r>
            <a:endParaRPr lang="en-US" altLang="zh-CN" dirty="0"/>
          </a:p>
          <a:p>
            <a:pPr lvl="1"/>
            <a:r>
              <a:rPr lang="zh-CN" altLang="en-US" dirty="0"/>
              <a:t>前几章所介绍的期货基本原理、运行机制和定价公式均可运用在国债期货上</a:t>
            </a:r>
            <a:endParaRPr lang="en-US" altLang="zh-CN" dirty="0"/>
          </a:p>
          <a:p>
            <a:r>
              <a:rPr lang="zh-CN" altLang="en-US" dirty="0"/>
              <a:t>不同</a:t>
            </a:r>
            <a:endParaRPr lang="en-US" altLang="zh-CN" dirty="0"/>
          </a:p>
          <a:p>
            <a:pPr lvl="1"/>
            <a:r>
              <a:rPr lang="zh-CN" altLang="en-US" dirty="0"/>
              <a:t>标的债券不惟一</a:t>
            </a:r>
            <a:r>
              <a:rPr lang="en-US" altLang="zh-CN" dirty="0">
                <a:sym typeface="Wingdings" panose="05000000000000000000" pitchFamily="2" charset="2"/>
              </a:rPr>
              <a:t></a:t>
            </a:r>
            <a:r>
              <a:rPr lang="zh-CN" altLang="en-US" dirty="0">
                <a:sym typeface="Wingdings" panose="05000000000000000000" pitchFamily="2" charset="2"/>
              </a:rPr>
              <a:t>标准券</a:t>
            </a:r>
            <a:r>
              <a:rPr lang="en-US" altLang="zh-CN" dirty="0">
                <a:sym typeface="Wingdings" panose="05000000000000000000" pitchFamily="2" charset="2"/>
              </a:rPr>
              <a:t>/</a:t>
            </a:r>
            <a:r>
              <a:rPr lang="zh-CN" altLang="en-US" dirty="0">
                <a:sym typeface="Wingdings" panose="05000000000000000000" pitchFamily="2" charset="2"/>
              </a:rPr>
              <a:t>转换因子</a:t>
            </a:r>
            <a:r>
              <a:rPr lang="en-US" altLang="zh-CN" dirty="0">
                <a:sym typeface="Wingdings" panose="05000000000000000000" pitchFamily="2" charset="2"/>
              </a:rPr>
              <a:t>/</a:t>
            </a:r>
            <a:r>
              <a:rPr lang="zh-CN" altLang="en-US" dirty="0">
                <a:sym typeface="Wingdings" panose="05000000000000000000" pitchFamily="2" charset="2"/>
              </a:rPr>
              <a:t>择券期权</a:t>
            </a:r>
            <a:r>
              <a:rPr lang="en-US" altLang="zh-CN" dirty="0">
                <a:sym typeface="Wingdings" panose="05000000000000000000" pitchFamily="2" charset="2"/>
              </a:rPr>
              <a:t>…</a:t>
            </a:r>
          </a:p>
          <a:p>
            <a:pPr lvl="1"/>
            <a:r>
              <a:rPr lang="zh-CN" altLang="en-US" dirty="0">
                <a:sym typeface="Wingdings" panose="05000000000000000000" pitchFamily="2" charset="2"/>
              </a:rPr>
              <a:t>净价交易、全价交割、不同的应计利息计算方式</a:t>
            </a:r>
            <a:endParaRPr lang="en-US" altLang="zh-CN" dirty="0">
              <a:sym typeface="Wingdings" panose="05000000000000000000" pitchFamily="2" charset="2"/>
            </a:endParaRPr>
          </a:p>
          <a:p>
            <a:pPr lvl="1"/>
            <a:r>
              <a:rPr lang="zh-CN" altLang="en-US" dirty="0">
                <a:sym typeface="Wingdings" panose="05000000000000000000" pitchFamily="2" charset="2"/>
              </a:rPr>
              <a:t>标的债券在期货期限内经常需要付息</a:t>
            </a:r>
            <a:endParaRPr lang="en-US" altLang="zh-CN" dirty="0">
              <a:sym typeface="Wingdings" panose="05000000000000000000" pitchFamily="2" charset="2"/>
            </a:endParaRPr>
          </a:p>
          <a:p>
            <a:pPr lvl="1"/>
            <a:endParaRPr lang="en-US" altLang="zh-CN" dirty="0"/>
          </a:p>
          <a:p>
            <a:pPr lvl="1"/>
            <a:endParaRPr lang="en-US" altLang="zh-CN" dirty="0"/>
          </a:p>
          <a:p>
            <a:endParaRPr lang="zh-CN" altLang="en-US" dirty="0"/>
          </a:p>
        </p:txBody>
      </p:sp>
      <p:sp>
        <p:nvSpPr>
          <p:cNvPr id="4" name="灯片编号占位符 3">
            <a:extLst>
              <a:ext uri="{FF2B5EF4-FFF2-40B4-BE49-F238E27FC236}">
                <a16:creationId xmlns:a16="http://schemas.microsoft.com/office/drawing/2014/main" id="{A463D025-0B20-4386-950C-856ACD891E6E}"/>
              </a:ext>
            </a:extLst>
          </p:cNvPr>
          <p:cNvSpPr>
            <a:spLocks noGrp="1"/>
          </p:cNvSpPr>
          <p:nvPr>
            <p:ph type="sldNum" sz="quarter" idx="12"/>
          </p:nvPr>
        </p:nvSpPr>
        <p:spPr/>
        <p:txBody>
          <a:bodyPr/>
          <a:lstStyle/>
          <a:p>
            <a:fld id="{0C913308-F349-4B6D-A68A-DD1791B4A57B}" type="slidenum">
              <a:rPr lang="zh-CN" altLang="en-US" smtClean="0"/>
              <a:pPr/>
              <a:t>24</a:t>
            </a:fld>
            <a:endParaRPr lang="zh-CN" altLang="en-US" dirty="0"/>
          </a:p>
        </p:txBody>
      </p:sp>
    </p:spTree>
    <p:extLst>
      <p:ext uri="{BB962C8B-B14F-4D97-AF65-F5344CB8AC3E}">
        <p14:creationId xmlns:p14="http://schemas.microsoft.com/office/powerpoint/2010/main" val="1120720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7A6B353-78D6-4F22-A9AD-632E05BF3277}"/>
              </a:ext>
            </a:extLst>
          </p:cNvPr>
          <p:cNvSpPr>
            <a:spLocks noGrp="1"/>
          </p:cNvSpPr>
          <p:nvPr>
            <p:ph type="title"/>
          </p:nvPr>
        </p:nvSpPr>
        <p:spPr/>
        <p:txBody>
          <a:bodyPr/>
          <a:lstStyle/>
          <a:p>
            <a:r>
              <a:rPr lang="zh-CN" altLang="en-US" dirty="0"/>
              <a:t>中金所的国债期货</a:t>
            </a:r>
          </a:p>
        </p:txBody>
      </p:sp>
      <p:sp>
        <p:nvSpPr>
          <p:cNvPr id="3" name="内容占位符 2">
            <a:extLst>
              <a:ext uri="{FF2B5EF4-FFF2-40B4-BE49-F238E27FC236}">
                <a16:creationId xmlns:a16="http://schemas.microsoft.com/office/drawing/2014/main" id="{D404A834-E118-47EF-B405-8DC3782AED21}"/>
              </a:ext>
            </a:extLst>
          </p:cNvPr>
          <p:cNvSpPr>
            <a:spLocks noGrp="1"/>
          </p:cNvSpPr>
          <p:nvPr>
            <p:ph idx="1"/>
          </p:nvPr>
        </p:nvSpPr>
        <p:spPr/>
        <p:txBody>
          <a:bodyPr/>
          <a:lstStyle/>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endParaRPr lang="en-US" altLang="zh-CN" sz="2000" dirty="0">
              <a:solidFill>
                <a:schemeClr val="bg2">
                  <a:lumMod val="75000"/>
                </a:schemeClr>
              </a:solidFill>
              <a:highlight>
                <a:srgbClr val="C0C0C0"/>
              </a:highlight>
            </a:endParaRPr>
          </a:p>
          <a:p>
            <a:pPr marL="0" indent="0">
              <a:buNone/>
            </a:pPr>
            <a:r>
              <a:rPr lang="zh-CN" altLang="en-US" sz="1200" dirty="0">
                <a:solidFill>
                  <a:schemeClr val="tx1">
                    <a:lumMod val="95000"/>
                    <a:lumOff val="5000"/>
                  </a:schemeClr>
                </a:solidFill>
              </a:rPr>
              <a:t>图片来源：中国金融期货交易所</a:t>
            </a:r>
            <a:endParaRPr lang="en-US" altLang="zh-CN" sz="1200" dirty="0">
              <a:solidFill>
                <a:schemeClr val="tx1">
                  <a:lumMod val="95000"/>
                  <a:lumOff val="5000"/>
                </a:schemeClr>
              </a:solidFill>
            </a:endParaRPr>
          </a:p>
          <a:p>
            <a:endParaRPr lang="zh-CN" altLang="en-US" sz="2000" dirty="0">
              <a:solidFill>
                <a:schemeClr val="bg2">
                  <a:lumMod val="75000"/>
                </a:schemeClr>
              </a:solidFill>
              <a:highlight>
                <a:srgbClr val="C0C0C0"/>
              </a:highlight>
            </a:endParaRPr>
          </a:p>
        </p:txBody>
      </p:sp>
      <p:sp>
        <p:nvSpPr>
          <p:cNvPr id="4" name="灯片编号占位符 3">
            <a:extLst>
              <a:ext uri="{FF2B5EF4-FFF2-40B4-BE49-F238E27FC236}">
                <a16:creationId xmlns:a16="http://schemas.microsoft.com/office/drawing/2014/main" id="{65256B91-2527-45EF-8C8C-E1960C58363A}"/>
              </a:ext>
            </a:extLst>
          </p:cNvPr>
          <p:cNvSpPr>
            <a:spLocks noGrp="1"/>
          </p:cNvSpPr>
          <p:nvPr>
            <p:ph type="sldNum" sz="quarter" idx="12"/>
          </p:nvPr>
        </p:nvSpPr>
        <p:spPr/>
        <p:txBody>
          <a:bodyPr/>
          <a:lstStyle/>
          <a:p>
            <a:fld id="{0C913308-F349-4B6D-A68A-DD1791B4A57B}" type="slidenum">
              <a:rPr lang="zh-CN" altLang="en-US" smtClean="0"/>
              <a:pPr/>
              <a:t>25</a:t>
            </a:fld>
            <a:endParaRPr lang="zh-CN" altLang="en-US" dirty="0"/>
          </a:p>
        </p:txBody>
      </p:sp>
      <p:pic>
        <p:nvPicPr>
          <p:cNvPr id="5" name="内容占位符 11">
            <a:extLst>
              <a:ext uri="{FF2B5EF4-FFF2-40B4-BE49-F238E27FC236}">
                <a16:creationId xmlns:a16="http://schemas.microsoft.com/office/drawing/2014/main" id="{62912ABE-E5F6-4C60-8A05-D574909B396B}"/>
              </a:ext>
            </a:extLst>
          </p:cNvPr>
          <p:cNvPicPr>
            <a:picLocks noChangeAspect="1"/>
          </p:cNvPicPr>
          <p:nvPr/>
        </p:nvPicPr>
        <p:blipFill>
          <a:blip r:embed="rId2"/>
          <a:stretch>
            <a:fillRect/>
          </a:stretch>
        </p:blipFill>
        <p:spPr bwMode="auto">
          <a:xfrm>
            <a:off x="755576" y="3066294"/>
            <a:ext cx="8229600" cy="1761019"/>
          </a:xfrm>
          <a:prstGeom prst="rect">
            <a:avLst/>
          </a:prstGeom>
          <a:noFill/>
          <a:ln w="9525">
            <a:noFill/>
            <a:miter lim="800000"/>
            <a:headEnd/>
            <a:tailEnd/>
          </a:ln>
        </p:spPr>
      </p:pic>
      <p:pic>
        <p:nvPicPr>
          <p:cNvPr id="6" name="图片 5">
            <a:extLst>
              <a:ext uri="{FF2B5EF4-FFF2-40B4-BE49-F238E27FC236}">
                <a16:creationId xmlns:a16="http://schemas.microsoft.com/office/drawing/2014/main" id="{A249767C-B1BB-42F1-9D9F-5E6B76C9F4D1}"/>
              </a:ext>
            </a:extLst>
          </p:cNvPr>
          <p:cNvPicPr>
            <a:picLocks noChangeAspect="1"/>
          </p:cNvPicPr>
          <p:nvPr/>
        </p:nvPicPr>
        <p:blipFill>
          <a:blip r:embed="rId3"/>
          <a:stretch>
            <a:fillRect/>
          </a:stretch>
        </p:blipFill>
        <p:spPr>
          <a:xfrm>
            <a:off x="539552" y="1916832"/>
            <a:ext cx="8230313" cy="908383"/>
          </a:xfrm>
          <a:prstGeom prst="rect">
            <a:avLst/>
          </a:prstGeom>
        </p:spPr>
      </p:pic>
    </p:spTree>
    <p:extLst>
      <p:ext uri="{BB962C8B-B14F-4D97-AF65-F5344CB8AC3E}">
        <p14:creationId xmlns:p14="http://schemas.microsoft.com/office/powerpoint/2010/main" val="32527437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中金所</a:t>
            </a:r>
            <a:r>
              <a:rPr lang="en-US" altLang="zh-CN" dirty="0"/>
              <a:t>5</a:t>
            </a:r>
            <a:r>
              <a:rPr lang="zh-CN" altLang="en-US" dirty="0"/>
              <a:t>年期国债期货</a:t>
            </a:r>
          </a:p>
        </p:txBody>
      </p:sp>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sz="2800" dirty="0"/>
          </a:p>
          <a:p>
            <a:endParaRPr lang="en-US" altLang="zh-CN" sz="2800" dirty="0"/>
          </a:p>
          <a:p>
            <a:endParaRPr lang="en-US" altLang="zh-CN" sz="2800" dirty="0"/>
          </a:p>
          <a:p>
            <a:endParaRPr lang="en-US" altLang="zh-CN" sz="2800" dirty="0"/>
          </a:p>
          <a:p>
            <a:r>
              <a:rPr lang="zh-CN" altLang="en-US" sz="1200" b="1" dirty="0"/>
              <a:t>资料来源：中国金融期货交易所</a:t>
            </a:r>
            <a:endParaRPr lang="zh-CN" altLang="en-US" sz="1400"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26</a:t>
            </a:fld>
            <a:endParaRPr lang="zh-CN" altLang="en-US" dirty="0"/>
          </a:p>
        </p:txBody>
      </p:sp>
      <p:graphicFrame>
        <p:nvGraphicFramePr>
          <p:cNvPr id="5" name="内容占位符 5"/>
          <p:cNvGraphicFramePr>
            <a:graphicFrameLocks/>
          </p:cNvGraphicFramePr>
          <p:nvPr/>
        </p:nvGraphicFramePr>
        <p:xfrm>
          <a:off x="683568" y="1268760"/>
          <a:ext cx="7776864" cy="5026347"/>
        </p:xfrm>
        <a:graphic>
          <a:graphicData uri="http://schemas.openxmlformats.org/drawingml/2006/table">
            <a:tbl>
              <a:tblPr firstRow="1" bandRow="1">
                <a:tableStyleId>{21E4AEA4-8DFA-4A89-87EB-49C32662AFE0}</a:tableStyleId>
              </a:tblPr>
              <a:tblGrid>
                <a:gridCol w="2524030">
                  <a:extLst>
                    <a:ext uri="{9D8B030D-6E8A-4147-A177-3AD203B41FA5}">
                      <a16:colId xmlns:a16="http://schemas.microsoft.com/office/drawing/2014/main" val="20000"/>
                    </a:ext>
                  </a:extLst>
                </a:gridCol>
                <a:gridCol w="5252834">
                  <a:extLst>
                    <a:ext uri="{9D8B030D-6E8A-4147-A177-3AD203B41FA5}">
                      <a16:colId xmlns:a16="http://schemas.microsoft.com/office/drawing/2014/main" val="20001"/>
                    </a:ext>
                  </a:extLst>
                </a:gridCol>
              </a:tblGrid>
              <a:tr h="294104">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600" b="0" u="none" strike="noStrike" cap="none" normalizeH="0" baseline="0" dirty="0">
                          <a:ln>
                            <a:noFill/>
                          </a:ln>
                          <a:effectLst/>
                          <a:latin typeface="Adobe Jenson Pro" panose="020A0503050201030203" pitchFamily="18" charset="0"/>
                          <a:ea typeface="Adobe 黑体 Std R" pitchFamily="34" charset="-122"/>
                          <a:cs typeface="Times New Roman" pitchFamily="18" charset="0"/>
                        </a:rPr>
                        <a:t>项目</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Adobe 黑体 Std R" pitchFamily="34" charset="-122"/>
                        <a:cs typeface="Times New Roman" pitchFamily="18" charset="0"/>
                      </a:endParaRPr>
                    </a:p>
                  </a:txBody>
                  <a:tcPr marL="29083" marR="29083" marT="0" marB="0" anchor="ctr" anchorCtr="1" horzOverflow="overflow"/>
                </a:tc>
                <a:tc>
                  <a:txBody>
                    <a:bodyPr/>
                    <a:lstStyle/>
                    <a:p>
                      <a:pPr marL="0" marR="0" lvl="0" indent="304800" algn="ctr" defTabSz="914400" rtl="0" eaLnBrk="1" fontAlgn="base" latinLnBrk="0" hangingPunct="1">
                        <a:lnSpc>
                          <a:spcPct val="150000"/>
                        </a:lnSpc>
                        <a:spcBef>
                          <a:spcPct val="0"/>
                        </a:spcBef>
                        <a:spcAft>
                          <a:spcPct val="0"/>
                        </a:spcAft>
                        <a:buClrTx/>
                        <a:buSzTx/>
                        <a:buFontTx/>
                        <a:buNone/>
                        <a:tabLst/>
                      </a:pPr>
                      <a:r>
                        <a:rPr kumimoji="0" lang="zh-CN" altLang="en-US" sz="1600" b="0" u="none" strike="noStrike" cap="none" normalizeH="0" baseline="0" dirty="0">
                          <a:ln>
                            <a:noFill/>
                          </a:ln>
                          <a:effectLst/>
                          <a:latin typeface="Adobe Jenson Pro" panose="020A0503050201030203" pitchFamily="18" charset="0"/>
                          <a:ea typeface="Adobe 黑体 Std R" pitchFamily="34" charset="-122"/>
                          <a:cs typeface="Times New Roman" pitchFamily="18" charset="0"/>
                        </a:rPr>
                        <a:t>内容</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Adobe 黑体 Std R" pitchFamily="34" charset="-122"/>
                        <a:cs typeface="Times New Roman" pitchFamily="18" charset="0"/>
                      </a:endParaRPr>
                    </a:p>
                  </a:txBody>
                  <a:tcPr marL="29083" marR="29083" marT="0" marB="0" anchor="ctr" anchorCtr="1" horzOverflow="overflow"/>
                </a:tc>
                <a:extLst>
                  <a:ext uri="{0D108BD9-81ED-4DB2-BD59-A6C34878D82A}">
                    <a16:rowId xmlns:a16="http://schemas.microsoft.com/office/drawing/2014/main" val="10000"/>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合约标的</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面值为</a:t>
                      </a:r>
                      <a:r>
                        <a:rPr kumimoji="0" lang="en-US" altLang="zh-CN" sz="16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100</a:t>
                      </a:r>
                      <a:r>
                        <a:rPr kumimoji="0" lang="zh-CN" altLang="en-US" sz="1600" b="1" u="none" strike="noStrike" kern="1200"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万元人民币，票面利率</a:t>
                      </a: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为</a:t>
                      </a:r>
                      <a:r>
                        <a:rPr kumimoji="0" lang="en-US" altLang="zh-CN"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3%</a:t>
                      </a: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的名义中期国债</a:t>
                      </a:r>
                      <a:endParaRPr kumimoji="0" lang="zh-CN" altLang="en-US" sz="16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extLst>
                  <a:ext uri="{0D108BD9-81ED-4DB2-BD59-A6C34878D82A}">
                    <a16:rowId xmlns:a16="http://schemas.microsoft.com/office/drawing/2014/main" val="10001"/>
                  </a:ext>
                </a:extLst>
              </a:tr>
              <a:tr h="614275">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可交割国债</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发行期限不高于</a:t>
                      </a:r>
                      <a:r>
                        <a:rPr kumimoji="0" lang="en-US" altLang="zh-CN"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7</a:t>
                      </a: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年、在合约到期月首日剩余期限为</a:t>
                      </a:r>
                      <a:r>
                        <a:rPr kumimoji="0" lang="en-US" altLang="zh-CN"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4-5.25</a:t>
                      </a: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年的记账式附息国债</a:t>
                      </a:r>
                      <a:endParaRPr kumimoji="0" lang="zh-CN" altLang="en-US" sz="16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extLst>
                  <a:ext uri="{0D108BD9-81ED-4DB2-BD59-A6C34878D82A}">
                    <a16:rowId xmlns:a16="http://schemas.microsoft.com/office/drawing/2014/main" val="10002"/>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报价方式</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百元净价报价</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03"/>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最小变动价位</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0.005</a:t>
                      </a: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元</a:t>
                      </a:r>
                      <a:endParaRPr kumimoji="0" lang="zh-CN" altLang="en-US" sz="16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extLst>
                  <a:ext uri="{0D108BD9-81ED-4DB2-BD59-A6C34878D82A}">
                    <a16:rowId xmlns:a16="http://schemas.microsoft.com/office/drawing/2014/main" val="10004"/>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合约月份</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最近的三个季月（三、六、九、十二季月循环）</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05"/>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交易时间</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9:15-11:30</a:t>
                      </a: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a:t>
                      </a:r>
                      <a:r>
                        <a:rPr kumimoji="0" lang="en-US" altLang="zh-CN"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13:00-15:15</a:t>
                      </a: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；最后交易日：</a:t>
                      </a:r>
                      <a:r>
                        <a:rPr kumimoji="0" lang="en-US" altLang="zh-CN"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9:15-11:30</a:t>
                      </a:r>
                      <a:endParaRPr kumimoji="0" lang="zh-CN" altLang="zh-CN"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06"/>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每日价格最大波动限制</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上一交易日结算价的</a:t>
                      </a:r>
                      <a:r>
                        <a:rPr kumimoji="0" lang="zh-CN" altLang="zh-CN"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a:t>
                      </a:r>
                      <a:r>
                        <a:rPr kumimoji="0" lang="en-US" altLang="zh-CN"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1.2 %</a:t>
                      </a:r>
                      <a:endParaRPr kumimoji="0" lang="zh-CN" altLang="zh-CN"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07"/>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b="1" u="none" strike="noStrike" cap="none" normalizeH="0" baseline="0" dirty="0">
                          <a:ln>
                            <a:noFill/>
                          </a:ln>
                          <a:effectLst/>
                          <a:latin typeface="Adobe Jenson Pro" panose="020A0503050201030203" pitchFamily="18" charset="0"/>
                          <a:ea typeface="Adobe 黑体 Std R" panose="020B0400000000000000" pitchFamily="34" charset="-122"/>
                          <a:cs typeface="Times New Roman" pitchFamily="18" charset="0"/>
                        </a:rPr>
                        <a:t>最低交易保证金</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合约价值的</a:t>
                      </a:r>
                      <a:r>
                        <a:rPr kumimoji="0" lang="en-US" altLang="zh-CN" sz="1600" b="1"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rPr>
                        <a:t>1% </a:t>
                      </a:r>
                      <a:endParaRPr kumimoji="0" lang="zh-CN" altLang="zh-CN" sz="1600" b="1" i="0" u="none" strike="noStrike" cap="none" normalizeH="0" baseline="0" dirty="0">
                        <a:ln>
                          <a:noFill/>
                        </a:ln>
                        <a:solidFill>
                          <a:schemeClr val="tx1"/>
                        </a:solidFill>
                        <a:effectLst/>
                        <a:latin typeface="Adobe Jenson Pro" panose="020A0503050201030203" pitchFamily="18" charset="0"/>
                        <a:ea typeface="Adobe 黑体 Std R" panose="020B0400000000000000" pitchFamily="34" charset="-122"/>
                        <a:cs typeface="Times New Roman" pitchFamily="18" charset="0"/>
                      </a:endParaRPr>
                    </a:p>
                  </a:txBody>
                  <a:tcPr marL="29083" marR="29083" marT="0" marB="0" anchor="ctr" horzOverflow="overflow"/>
                </a:tc>
                <a:extLst>
                  <a:ext uri="{0D108BD9-81ED-4DB2-BD59-A6C34878D82A}">
                    <a16:rowId xmlns:a16="http://schemas.microsoft.com/office/drawing/2014/main" val="10008"/>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当日结算价</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最后一小时成交价格按成交量加权平均价</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09"/>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最后交易日</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合约到期月份的第二个星期五</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10"/>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交割方式</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rPr>
                        <a:t>实物交割</a:t>
                      </a:r>
                      <a:endParaRPr kumimoji="0" lang="zh-CN" altLang="en-US" sz="1600" b="0" i="0" u="none" strike="noStrike" cap="none" normalizeH="0" baseline="0" dirty="0">
                        <a:ln>
                          <a:noFill/>
                        </a:ln>
                        <a:solidFill>
                          <a:schemeClr val="tx1"/>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11"/>
                  </a:ext>
                </a:extLst>
              </a:tr>
              <a:tr h="325592">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kern="1200" cap="none" normalizeH="0" baseline="0" dirty="0">
                          <a:ln>
                            <a:noFill/>
                          </a:ln>
                          <a:solidFill>
                            <a:schemeClr val="dk1"/>
                          </a:solidFill>
                          <a:effectLst/>
                          <a:latin typeface="Adobe Jenson Pro" panose="020A0503050201030203" pitchFamily="18" charset="0"/>
                          <a:ea typeface="楷体_GB2312" pitchFamily="49" charset="-122"/>
                          <a:cs typeface="Times New Roman" pitchFamily="18" charset="0"/>
                        </a:rPr>
                        <a:t>最后交割日</a:t>
                      </a: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zh-CN" altLang="en-US" sz="1600" u="none" strike="noStrike" kern="1200" cap="none" normalizeH="0" baseline="0" dirty="0">
                          <a:ln>
                            <a:noFill/>
                          </a:ln>
                          <a:solidFill>
                            <a:schemeClr val="dk1"/>
                          </a:solidFill>
                          <a:effectLst/>
                          <a:latin typeface="Adobe Jenson Pro" panose="020A0503050201030203" pitchFamily="18" charset="0"/>
                          <a:ea typeface="楷体_GB2312" pitchFamily="49" charset="-122"/>
                          <a:cs typeface="Times New Roman" pitchFamily="18" charset="0"/>
                        </a:rPr>
                        <a:t>最后交易日后第三个交易日</a:t>
                      </a:r>
                    </a:p>
                  </a:txBody>
                  <a:tcPr marL="29083" marR="29083" marT="0" marB="0" anchor="ctr" horzOverflow="overflow"/>
                </a:tc>
                <a:extLst>
                  <a:ext uri="{0D108BD9-81ED-4DB2-BD59-A6C34878D82A}">
                    <a16:rowId xmlns:a16="http://schemas.microsoft.com/office/drawing/2014/main" val="10012"/>
                  </a:ext>
                </a:extLst>
              </a:tr>
              <a:tr h="287871">
                <a:tc>
                  <a:txBody>
                    <a:bodyPr/>
                    <a:lstStyle/>
                    <a:p>
                      <a:pPr marL="0" marR="0" lvl="0" indent="0" algn="ctr" defTabSz="914400" rtl="0" eaLnBrk="1" fontAlgn="base" latinLnBrk="0" hangingPunct="1">
                        <a:lnSpc>
                          <a:spcPct val="150000"/>
                        </a:lnSpc>
                        <a:spcBef>
                          <a:spcPct val="0"/>
                        </a:spcBef>
                        <a:spcAft>
                          <a:spcPct val="0"/>
                        </a:spcAft>
                        <a:buClrTx/>
                        <a:buSzTx/>
                        <a:buFontTx/>
                        <a:buNone/>
                        <a:tabLst/>
                      </a:pPr>
                      <a:r>
                        <a:rPr kumimoji="0" lang="zh-CN" altLang="en-US"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合约代码</a:t>
                      </a:r>
                      <a:endParaRPr kumimoji="0" lang="zh-CN" altLang="en-US" sz="1600" b="1"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tc>
                  <a:txBody>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altLang="zh-CN" sz="1600" u="none" strike="noStrike" cap="none" normalizeH="0" baseline="0" dirty="0">
                          <a:ln>
                            <a:noFill/>
                          </a:ln>
                          <a:effectLst/>
                          <a:latin typeface="Adobe Jenson Pro" panose="020A0503050201030203" pitchFamily="18" charset="0"/>
                          <a:ea typeface="楷体_GB2312" pitchFamily="49" charset="-122"/>
                          <a:cs typeface="Times New Roman" pitchFamily="18" charset="0"/>
                        </a:rPr>
                        <a:t>TF</a:t>
                      </a:r>
                      <a:endParaRPr kumimoji="0" lang="zh-CN" altLang="zh-CN" sz="1600" b="0" i="0" u="none" strike="noStrike" cap="none" normalizeH="0" baseline="0" dirty="0">
                        <a:ln>
                          <a:noFill/>
                        </a:ln>
                        <a:solidFill>
                          <a:srgbClr val="000000"/>
                        </a:solidFill>
                        <a:effectLst/>
                        <a:latin typeface="Adobe Jenson Pro" panose="020A0503050201030203" pitchFamily="18" charset="0"/>
                        <a:ea typeface="楷体_GB2312" pitchFamily="49" charset="-122"/>
                        <a:cs typeface="Times New Roman" pitchFamily="18" charset="0"/>
                      </a:endParaRPr>
                    </a:p>
                  </a:txBody>
                  <a:tcPr marL="29083" marR="29083" marT="0" marB="0" anchor="ctr" horzOverflow="overflow"/>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349767835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14640A7-3006-4DBD-9491-37A6CFD11C1D}"/>
              </a:ext>
            </a:extLst>
          </p:cNvPr>
          <p:cNvSpPr>
            <a:spLocks noGrp="1"/>
          </p:cNvSpPr>
          <p:nvPr>
            <p:ph type="title"/>
          </p:nvPr>
        </p:nvSpPr>
        <p:spPr/>
        <p:txBody>
          <a:bodyPr/>
          <a:lstStyle/>
          <a:p>
            <a:r>
              <a:rPr lang="en-US" altLang="zh-CN" dirty="0">
                <a:solidFill>
                  <a:schemeClr val="accent6">
                    <a:lumMod val="75000"/>
                  </a:schemeClr>
                </a:solidFill>
              </a:rPr>
              <a:t>5.3.2 </a:t>
            </a:r>
            <a:r>
              <a:rPr lang="zh-CN" altLang="en-US">
                <a:solidFill>
                  <a:schemeClr val="accent6">
                    <a:lumMod val="75000"/>
                  </a:schemeClr>
                </a:solidFill>
              </a:rPr>
              <a:t>国债期货的净价与全价</a:t>
            </a:r>
            <a:endParaRPr lang="zh-CN" altLang="en-US" dirty="0">
              <a:solidFill>
                <a:schemeClr val="accent6">
                  <a:lumMod val="75000"/>
                </a:schemeClr>
              </a:solidFill>
            </a:endParaRPr>
          </a:p>
        </p:txBody>
      </p:sp>
      <p:sp>
        <p:nvSpPr>
          <p:cNvPr id="6" name="文本占位符 5">
            <a:extLst>
              <a:ext uri="{FF2B5EF4-FFF2-40B4-BE49-F238E27FC236}">
                <a16:creationId xmlns:a16="http://schemas.microsoft.com/office/drawing/2014/main" id="{7ED9DD89-3D0D-4D43-A599-BE4C0021375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B3ADC0B-D919-4635-B3A1-4B4DC2AAE659}"/>
              </a:ext>
            </a:extLst>
          </p:cNvPr>
          <p:cNvSpPr>
            <a:spLocks noGrp="1"/>
          </p:cNvSpPr>
          <p:nvPr>
            <p:ph type="sldNum" sz="quarter" idx="12"/>
          </p:nvPr>
        </p:nvSpPr>
        <p:spPr/>
        <p:txBody>
          <a:bodyPr/>
          <a:lstStyle/>
          <a:p>
            <a:fld id="{0C913308-F349-4B6D-A68A-DD1791B4A57B}" type="slidenum">
              <a:rPr lang="zh-CN" altLang="en-US" smtClean="0"/>
              <a:pPr/>
              <a:t>27</a:t>
            </a:fld>
            <a:endParaRPr lang="zh-CN" altLang="en-US" dirty="0"/>
          </a:p>
        </p:txBody>
      </p:sp>
    </p:spTree>
    <p:extLst>
      <p:ext uri="{BB962C8B-B14F-4D97-AF65-F5344CB8AC3E}">
        <p14:creationId xmlns:p14="http://schemas.microsoft.com/office/powerpoint/2010/main" val="13108982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Autofit/>
          </a:bodyPr>
          <a:lstStyle/>
          <a:p>
            <a:r>
              <a:rPr lang="zh-CN" altLang="en-US" sz="3600" dirty="0"/>
              <a:t>报价与交割惯例</a:t>
            </a:r>
            <a:r>
              <a:rPr lang="en-US" altLang="zh-CN" sz="3600" dirty="0">
                <a:latin typeface="楷体" panose="02010609060101010101" pitchFamily="49" charset="-122"/>
                <a:ea typeface="楷体" panose="02010609060101010101" pitchFamily="49" charset="-122"/>
              </a:rPr>
              <a:t>:</a:t>
            </a:r>
            <a:r>
              <a:rPr lang="zh-CN" altLang="en-US" sz="3600" dirty="0"/>
              <a:t>债券现货</a:t>
            </a:r>
            <a:r>
              <a:rPr lang="en-US" altLang="zh-CN" sz="3600" dirty="0"/>
              <a:t>VS</a:t>
            </a:r>
            <a:r>
              <a:rPr lang="zh-CN" altLang="en-US" sz="3600" dirty="0"/>
              <a:t>国债期货</a:t>
            </a:r>
          </a:p>
        </p:txBody>
      </p:sp>
      <p:sp>
        <p:nvSpPr>
          <p:cNvPr id="3" name="文本占位符 2"/>
          <p:cNvSpPr>
            <a:spLocks noGrp="1"/>
          </p:cNvSpPr>
          <p:nvPr>
            <p:ph idx="1"/>
          </p:nvPr>
        </p:nvSpPr>
        <p:spPr>
          <a:xfrm>
            <a:off x="457200" y="1340768"/>
            <a:ext cx="8291264" cy="5184576"/>
          </a:xfrm>
        </p:spPr>
        <p:txBody>
          <a:bodyPr>
            <a:normAutofit/>
          </a:bodyPr>
          <a:lstStyle/>
          <a:p>
            <a:r>
              <a:rPr lang="zh-CN" altLang="en-US" dirty="0"/>
              <a:t>同：净价报价、全价交割</a:t>
            </a:r>
          </a:p>
          <a:p>
            <a:pPr lvl="1"/>
            <a:r>
              <a:rPr lang="zh-CN" altLang="en-US" dirty="0"/>
              <a:t>全价：真实的交割价格</a:t>
            </a:r>
            <a:endParaRPr lang="en-US" altLang="zh-CN" dirty="0"/>
          </a:p>
          <a:p>
            <a:pPr lvl="1"/>
            <a:r>
              <a:rPr lang="zh-CN" altLang="en-US" dirty="0"/>
              <a:t>净价</a:t>
            </a:r>
            <a:r>
              <a:rPr lang="en-US" altLang="zh-CN" dirty="0"/>
              <a:t>=</a:t>
            </a:r>
            <a:r>
              <a:rPr lang="zh-CN" altLang="en-US" dirty="0"/>
              <a:t>全价</a:t>
            </a:r>
            <a:r>
              <a:rPr lang="en-US" altLang="zh-CN" dirty="0"/>
              <a:t>-</a:t>
            </a:r>
            <a:r>
              <a:rPr lang="zh-CN" altLang="en-US" dirty="0"/>
              <a:t>应计利息</a:t>
            </a:r>
          </a:p>
          <a:p>
            <a:pPr lvl="1"/>
            <a:r>
              <a:rPr lang="zh-CN" altLang="en-US" dirty="0"/>
              <a:t>应计利息：上一个付息日至交割日的利息（按天数比例计算）</a:t>
            </a:r>
          </a:p>
          <a:p>
            <a:r>
              <a:rPr lang="zh-CN" altLang="en-US" dirty="0"/>
              <a:t>异：交割日不同</a:t>
            </a:r>
          </a:p>
          <a:p>
            <a:pPr lvl="1"/>
            <a:r>
              <a:rPr lang="zh-CN" altLang="en-US" dirty="0"/>
              <a:t>债券现货交割日：现货交易当天或下一个交易日</a:t>
            </a:r>
          </a:p>
          <a:p>
            <a:pPr lvl="1"/>
            <a:r>
              <a:rPr lang="zh-CN" altLang="en-US" dirty="0"/>
              <a:t>国债期货交割日：期货到期日</a:t>
            </a: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28</a:t>
            </a:fld>
            <a:endParaRPr lang="zh-CN" altLang="en-US" dirty="0"/>
          </a:p>
        </p:txBody>
      </p:sp>
    </p:spTree>
    <p:extLst>
      <p:ext uri="{BB962C8B-B14F-4D97-AF65-F5344CB8AC3E}">
        <p14:creationId xmlns:p14="http://schemas.microsoft.com/office/powerpoint/2010/main" val="3205323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7FAB8EC-A61A-4D66-B6F3-B89ED0B33C55}"/>
              </a:ext>
            </a:extLst>
          </p:cNvPr>
          <p:cNvSpPr>
            <a:spLocks noGrp="1"/>
          </p:cNvSpPr>
          <p:nvPr>
            <p:ph type="title"/>
          </p:nvPr>
        </p:nvSpPr>
        <p:spPr>
          <a:ln w="28575"/>
        </p:spPr>
        <p:txBody>
          <a:bodyPr/>
          <a:lstStyle/>
          <a:p>
            <a:r>
              <a:rPr lang="zh-CN" altLang="en-US" dirty="0"/>
              <a:t>中金所关于国债期货交割的规定</a:t>
            </a:r>
          </a:p>
        </p:txBody>
      </p:sp>
      <p:sp>
        <p:nvSpPr>
          <p:cNvPr id="3" name="内容占位符 2">
            <a:extLst>
              <a:ext uri="{FF2B5EF4-FFF2-40B4-BE49-F238E27FC236}">
                <a16:creationId xmlns:a16="http://schemas.microsoft.com/office/drawing/2014/main" id="{491DB68F-CBCF-47C8-83C0-1EC31DFCC22B}"/>
              </a:ext>
            </a:extLst>
          </p:cNvPr>
          <p:cNvSpPr>
            <a:spLocks noGrp="1"/>
          </p:cNvSpPr>
          <p:nvPr>
            <p:ph idx="1"/>
          </p:nvPr>
        </p:nvSpPr>
        <p:spPr>
          <a:ln>
            <a:solidFill>
              <a:srgbClr val="002060"/>
            </a:solidFill>
          </a:ln>
        </p:spPr>
        <p:txBody>
          <a:bodyPr/>
          <a:lstStyle/>
          <a:p>
            <a:endParaRPr lang="zh-CN" altLang="en-US" dirty="0"/>
          </a:p>
          <a:p>
            <a:endParaRPr lang="zh-CN" altLang="en-US" dirty="0"/>
          </a:p>
        </p:txBody>
      </p:sp>
      <p:sp>
        <p:nvSpPr>
          <p:cNvPr id="4" name="灯片编号占位符 3">
            <a:extLst>
              <a:ext uri="{FF2B5EF4-FFF2-40B4-BE49-F238E27FC236}">
                <a16:creationId xmlns:a16="http://schemas.microsoft.com/office/drawing/2014/main" id="{83DFE79D-1A57-4EDE-994F-8F75F24565C9}"/>
              </a:ext>
            </a:extLst>
          </p:cNvPr>
          <p:cNvSpPr>
            <a:spLocks noGrp="1"/>
          </p:cNvSpPr>
          <p:nvPr>
            <p:ph type="sldNum" sz="quarter" idx="12"/>
          </p:nvPr>
        </p:nvSpPr>
        <p:spPr>
          <a:xfrm>
            <a:off x="6588224" y="5661248"/>
            <a:ext cx="2133600" cy="288032"/>
          </a:xfrm>
        </p:spPr>
        <p:txBody>
          <a:bodyPr/>
          <a:lstStyle/>
          <a:p>
            <a:fld id="{0C913308-F349-4B6D-A68A-DD1791B4A57B}" type="slidenum">
              <a:rPr lang="zh-CN" altLang="en-US" smtClean="0"/>
              <a:pPr/>
              <a:t>29</a:t>
            </a:fld>
            <a:endParaRPr lang="zh-CN" altLang="en-US" dirty="0"/>
          </a:p>
        </p:txBody>
      </p:sp>
      <p:cxnSp>
        <p:nvCxnSpPr>
          <p:cNvPr id="6" name="直接连接符 5">
            <a:extLst>
              <a:ext uri="{FF2B5EF4-FFF2-40B4-BE49-F238E27FC236}">
                <a16:creationId xmlns:a16="http://schemas.microsoft.com/office/drawing/2014/main" id="{B702255D-10BD-4192-B1CB-69A4D436D9DA}"/>
              </a:ext>
            </a:extLst>
          </p:cNvPr>
          <p:cNvCxnSpPr>
            <a:cxnSpLocks/>
          </p:cNvCxnSpPr>
          <p:nvPr/>
        </p:nvCxnSpPr>
        <p:spPr>
          <a:xfrm>
            <a:off x="2839068" y="2616520"/>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10" name="直接连接符 9">
            <a:extLst>
              <a:ext uri="{FF2B5EF4-FFF2-40B4-BE49-F238E27FC236}">
                <a16:creationId xmlns:a16="http://schemas.microsoft.com/office/drawing/2014/main" id="{F9B5B992-E87D-443B-9A8A-CA35B9D4F798}"/>
              </a:ext>
            </a:extLst>
          </p:cNvPr>
          <p:cNvCxnSpPr>
            <a:cxnSpLocks/>
          </p:cNvCxnSpPr>
          <p:nvPr/>
        </p:nvCxnSpPr>
        <p:spPr>
          <a:xfrm>
            <a:off x="7087540" y="2616520"/>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12" name="直接连接符 11">
            <a:extLst>
              <a:ext uri="{FF2B5EF4-FFF2-40B4-BE49-F238E27FC236}">
                <a16:creationId xmlns:a16="http://schemas.microsoft.com/office/drawing/2014/main" id="{9871BC1B-1AD3-410C-AFBF-4114DD628955}"/>
              </a:ext>
            </a:extLst>
          </p:cNvPr>
          <p:cNvCxnSpPr>
            <a:cxnSpLocks/>
          </p:cNvCxnSpPr>
          <p:nvPr/>
        </p:nvCxnSpPr>
        <p:spPr>
          <a:xfrm flipV="1">
            <a:off x="2839067" y="2745282"/>
            <a:ext cx="4680521" cy="13124"/>
          </a:xfrm>
          <a:prstGeom prst="line">
            <a:avLst/>
          </a:prstGeom>
          <a:ln w="285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13" name="文本框 12">
            <a:extLst>
              <a:ext uri="{FF2B5EF4-FFF2-40B4-BE49-F238E27FC236}">
                <a16:creationId xmlns:a16="http://schemas.microsoft.com/office/drawing/2014/main" id="{2E5DAD73-45E1-4C25-9E83-2191E2A321CD}"/>
              </a:ext>
            </a:extLst>
          </p:cNvPr>
          <p:cNvSpPr txBox="1"/>
          <p:nvPr/>
        </p:nvSpPr>
        <p:spPr>
          <a:xfrm>
            <a:off x="2263004" y="2063015"/>
            <a:ext cx="1651444" cy="307777"/>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交割月首个交易日</a:t>
            </a:r>
            <a:endParaRPr lang="en-US" altLang="zh-CN" sz="1400" b="1" dirty="0">
              <a:solidFill>
                <a:srgbClr val="FF0000"/>
              </a:solidFill>
              <a:latin typeface="楷体" panose="02010609060101010101" pitchFamily="49" charset="-122"/>
              <a:ea typeface="楷体" panose="02010609060101010101" pitchFamily="49" charset="-122"/>
            </a:endParaRPr>
          </a:p>
        </p:txBody>
      </p:sp>
      <p:sp>
        <p:nvSpPr>
          <p:cNvPr id="17" name="文本框 16">
            <a:extLst>
              <a:ext uri="{FF2B5EF4-FFF2-40B4-BE49-F238E27FC236}">
                <a16:creationId xmlns:a16="http://schemas.microsoft.com/office/drawing/2014/main" id="{05A45FD1-1848-477A-9716-C608F5A18EE6}"/>
              </a:ext>
            </a:extLst>
          </p:cNvPr>
          <p:cNvSpPr txBox="1"/>
          <p:nvPr/>
        </p:nvSpPr>
        <p:spPr>
          <a:xfrm>
            <a:off x="6367460" y="1988840"/>
            <a:ext cx="1651444" cy="523220"/>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交割月最后交易日</a:t>
            </a:r>
            <a:endParaRPr lang="en-US" altLang="zh-CN" sz="1400" b="1" dirty="0">
              <a:solidFill>
                <a:srgbClr val="FF0000"/>
              </a:solidFill>
              <a:latin typeface="楷体" panose="02010609060101010101" pitchFamily="49" charset="-122"/>
              <a:ea typeface="楷体" panose="02010609060101010101" pitchFamily="49" charset="-122"/>
            </a:endParaRPr>
          </a:p>
          <a:p>
            <a:r>
              <a:rPr lang="zh-CN" altLang="en-US" sz="1400" b="1" dirty="0">
                <a:solidFill>
                  <a:srgbClr val="FF0000"/>
                </a:solidFill>
                <a:latin typeface="楷体" panose="02010609060101010101" pitchFamily="49" charset="-122"/>
                <a:ea typeface="楷体" panose="02010609060101010101" pitchFamily="49" charset="-122"/>
              </a:rPr>
              <a:t>（第二个周五）</a:t>
            </a:r>
          </a:p>
        </p:txBody>
      </p:sp>
      <p:sp>
        <p:nvSpPr>
          <p:cNvPr id="19" name="文本框 18">
            <a:extLst>
              <a:ext uri="{FF2B5EF4-FFF2-40B4-BE49-F238E27FC236}">
                <a16:creationId xmlns:a16="http://schemas.microsoft.com/office/drawing/2014/main" id="{78C7269C-958C-40C5-AD41-7718647488C4}"/>
              </a:ext>
            </a:extLst>
          </p:cNvPr>
          <p:cNvSpPr txBox="1"/>
          <p:nvPr/>
        </p:nvSpPr>
        <p:spPr>
          <a:xfrm>
            <a:off x="539552" y="2003066"/>
            <a:ext cx="1651444" cy="523220"/>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  国债期货空头</a:t>
            </a:r>
            <a:endParaRPr lang="en-US" altLang="zh-CN" sz="1400" b="1" dirty="0">
              <a:solidFill>
                <a:srgbClr val="FF0000"/>
              </a:solidFill>
              <a:latin typeface="楷体" panose="02010609060101010101" pitchFamily="49" charset="-122"/>
              <a:ea typeface="楷体" panose="02010609060101010101" pitchFamily="49" charset="-122"/>
            </a:endParaRPr>
          </a:p>
          <a:p>
            <a:r>
              <a:rPr lang="zh-CN" altLang="en-US" sz="1400" b="1" dirty="0">
                <a:solidFill>
                  <a:srgbClr val="FF0000"/>
                </a:solidFill>
                <a:latin typeface="楷体" panose="02010609060101010101" pitchFamily="49" charset="-122"/>
                <a:ea typeface="楷体" panose="02010609060101010101" pitchFamily="49" charset="-122"/>
              </a:rPr>
              <a:t>交割意向申报时间</a:t>
            </a:r>
          </a:p>
        </p:txBody>
      </p:sp>
      <p:sp>
        <p:nvSpPr>
          <p:cNvPr id="21" name="文本框 20">
            <a:extLst>
              <a:ext uri="{FF2B5EF4-FFF2-40B4-BE49-F238E27FC236}">
                <a16:creationId xmlns:a16="http://schemas.microsoft.com/office/drawing/2014/main" id="{DCB57B0C-7E04-4113-B9D7-5576B0ACCBE2}"/>
              </a:ext>
            </a:extLst>
          </p:cNvPr>
          <p:cNvSpPr txBox="1"/>
          <p:nvPr/>
        </p:nvSpPr>
        <p:spPr>
          <a:xfrm>
            <a:off x="2407020" y="2985471"/>
            <a:ext cx="1816236" cy="307777"/>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交割月第二个交易日</a:t>
            </a:r>
          </a:p>
        </p:txBody>
      </p:sp>
      <p:sp>
        <p:nvSpPr>
          <p:cNvPr id="23" name="文本框 22">
            <a:extLst>
              <a:ext uri="{FF2B5EF4-FFF2-40B4-BE49-F238E27FC236}">
                <a16:creationId xmlns:a16="http://schemas.microsoft.com/office/drawing/2014/main" id="{A3BD7B34-49C6-4C49-B0D3-B0C7EBD91CD9}"/>
              </a:ext>
            </a:extLst>
          </p:cNvPr>
          <p:cNvSpPr txBox="1"/>
          <p:nvPr/>
        </p:nvSpPr>
        <p:spPr>
          <a:xfrm>
            <a:off x="7007370" y="2886550"/>
            <a:ext cx="1651444" cy="523220"/>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交割月最后交易日后的第三个交易日</a:t>
            </a:r>
          </a:p>
        </p:txBody>
      </p:sp>
      <p:sp>
        <p:nvSpPr>
          <p:cNvPr id="25" name="文本框 24">
            <a:extLst>
              <a:ext uri="{FF2B5EF4-FFF2-40B4-BE49-F238E27FC236}">
                <a16:creationId xmlns:a16="http://schemas.microsoft.com/office/drawing/2014/main" id="{6E10BE5A-729A-4B32-9E2A-0D4EA24EC94D}"/>
              </a:ext>
            </a:extLst>
          </p:cNvPr>
          <p:cNvSpPr txBox="1"/>
          <p:nvPr/>
        </p:nvSpPr>
        <p:spPr>
          <a:xfrm>
            <a:off x="822844" y="2991226"/>
            <a:ext cx="1651444" cy="307777"/>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交割时间</a:t>
            </a:r>
          </a:p>
        </p:txBody>
      </p:sp>
      <p:cxnSp>
        <p:nvCxnSpPr>
          <p:cNvPr id="26" name="直接连接符 25">
            <a:extLst>
              <a:ext uri="{FF2B5EF4-FFF2-40B4-BE49-F238E27FC236}">
                <a16:creationId xmlns:a16="http://schemas.microsoft.com/office/drawing/2014/main" id="{C4E716BE-F675-481A-8C53-22D5651CA6E8}"/>
              </a:ext>
            </a:extLst>
          </p:cNvPr>
          <p:cNvCxnSpPr>
            <a:cxnSpLocks/>
          </p:cNvCxnSpPr>
          <p:nvPr/>
        </p:nvCxnSpPr>
        <p:spPr>
          <a:xfrm>
            <a:off x="2991468" y="2616520"/>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28" name="直接连接符 27">
            <a:extLst>
              <a:ext uri="{FF2B5EF4-FFF2-40B4-BE49-F238E27FC236}">
                <a16:creationId xmlns:a16="http://schemas.microsoft.com/office/drawing/2014/main" id="{D51DF729-84CD-4FE3-93FA-6BC1AF827AC2}"/>
              </a:ext>
            </a:extLst>
          </p:cNvPr>
          <p:cNvCxnSpPr>
            <a:cxnSpLocks/>
          </p:cNvCxnSpPr>
          <p:nvPr/>
        </p:nvCxnSpPr>
        <p:spPr>
          <a:xfrm>
            <a:off x="7231556" y="2612014"/>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29" name="直接连接符 28">
            <a:extLst>
              <a:ext uri="{FF2B5EF4-FFF2-40B4-BE49-F238E27FC236}">
                <a16:creationId xmlns:a16="http://schemas.microsoft.com/office/drawing/2014/main" id="{AF05828E-C5D9-485E-B431-2D86A87144B5}"/>
              </a:ext>
            </a:extLst>
          </p:cNvPr>
          <p:cNvCxnSpPr>
            <a:cxnSpLocks/>
          </p:cNvCxnSpPr>
          <p:nvPr/>
        </p:nvCxnSpPr>
        <p:spPr>
          <a:xfrm>
            <a:off x="7373992" y="2612014"/>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30" name="直接连接符 29">
            <a:extLst>
              <a:ext uri="{FF2B5EF4-FFF2-40B4-BE49-F238E27FC236}">
                <a16:creationId xmlns:a16="http://schemas.microsoft.com/office/drawing/2014/main" id="{9295F9D1-4FEB-4223-8603-63EAC39DB347}"/>
              </a:ext>
            </a:extLst>
          </p:cNvPr>
          <p:cNvCxnSpPr>
            <a:cxnSpLocks/>
          </p:cNvCxnSpPr>
          <p:nvPr/>
        </p:nvCxnSpPr>
        <p:spPr>
          <a:xfrm>
            <a:off x="7514848" y="2614390"/>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33" name="文本框 32">
            <a:extLst>
              <a:ext uri="{FF2B5EF4-FFF2-40B4-BE49-F238E27FC236}">
                <a16:creationId xmlns:a16="http://schemas.microsoft.com/office/drawing/2014/main" id="{5880E0CF-AE6E-4523-8F6E-4F13090DF9A6}"/>
              </a:ext>
            </a:extLst>
          </p:cNvPr>
          <p:cNvSpPr txBox="1"/>
          <p:nvPr/>
        </p:nvSpPr>
        <p:spPr>
          <a:xfrm>
            <a:off x="808970" y="3544329"/>
            <a:ext cx="1651444" cy="307777"/>
          </a:xfrm>
          <a:prstGeom prst="rect">
            <a:avLst/>
          </a:prstGeom>
          <a:noFill/>
        </p:spPr>
        <p:txBody>
          <a:bodyPr wrap="square" rtlCol="0">
            <a:spAutoFit/>
          </a:bodyPr>
          <a:lstStyle/>
          <a:p>
            <a:r>
              <a:rPr lang="zh-CN" altLang="en-US" sz="1400" b="1" dirty="0">
                <a:solidFill>
                  <a:srgbClr val="FF0000"/>
                </a:solidFill>
                <a:latin typeface="楷体" panose="02010609060101010101" pitchFamily="49" charset="-122"/>
                <a:ea typeface="楷体" panose="02010609060101010101" pitchFamily="49" charset="-122"/>
              </a:rPr>
              <a:t>期货应计利息</a:t>
            </a:r>
          </a:p>
        </p:txBody>
      </p:sp>
      <p:cxnSp>
        <p:nvCxnSpPr>
          <p:cNvPr id="20" name="直接连接符 19">
            <a:extLst>
              <a:ext uri="{FF2B5EF4-FFF2-40B4-BE49-F238E27FC236}">
                <a16:creationId xmlns:a16="http://schemas.microsoft.com/office/drawing/2014/main" id="{3D7ABBD4-B18C-4BC6-9721-C71A2060A867}"/>
              </a:ext>
            </a:extLst>
          </p:cNvPr>
          <p:cNvCxnSpPr>
            <a:cxnSpLocks/>
          </p:cNvCxnSpPr>
          <p:nvPr/>
        </p:nvCxnSpPr>
        <p:spPr>
          <a:xfrm>
            <a:off x="4570420" y="2636912"/>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22" name="直接连接符 21">
            <a:extLst>
              <a:ext uri="{FF2B5EF4-FFF2-40B4-BE49-F238E27FC236}">
                <a16:creationId xmlns:a16="http://schemas.microsoft.com/office/drawing/2014/main" id="{F6842573-1298-45EF-BD00-A0A908C91825}"/>
              </a:ext>
            </a:extLst>
          </p:cNvPr>
          <p:cNvCxnSpPr>
            <a:cxnSpLocks/>
          </p:cNvCxnSpPr>
          <p:nvPr/>
        </p:nvCxnSpPr>
        <p:spPr>
          <a:xfrm>
            <a:off x="4722820" y="2636912"/>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cxnSp>
        <p:nvCxnSpPr>
          <p:cNvPr id="24" name="直接连接符 23">
            <a:extLst>
              <a:ext uri="{FF2B5EF4-FFF2-40B4-BE49-F238E27FC236}">
                <a16:creationId xmlns:a16="http://schemas.microsoft.com/office/drawing/2014/main" id="{32D39335-950C-4141-AFDD-7E83637DEB72}"/>
              </a:ext>
            </a:extLst>
          </p:cNvPr>
          <p:cNvCxnSpPr>
            <a:cxnSpLocks/>
          </p:cNvCxnSpPr>
          <p:nvPr/>
        </p:nvCxnSpPr>
        <p:spPr>
          <a:xfrm>
            <a:off x="4860032" y="2636912"/>
            <a:ext cx="1580" cy="144016"/>
          </a:xfrm>
          <a:prstGeom prst="line">
            <a:avLst/>
          </a:prstGeom>
          <a:ln w="28575">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5" name="文本框 4">
            <a:extLst>
              <a:ext uri="{FF2B5EF4-FFF2-40B4-BE49-F238E27FC236}">
                <a16:creationId xmlns:a16="http://schemas.microsoft.com/office/drawing/2014/main" id="{EDBB9966-2FCA-453B-AB81-733A39F3D139}"/>
              </a:ext>
            </a:extLst>
          </p:cNvPr>
          <p:cNvSpPr txBox="1"/>
          <p:nvPr/>
        </p:nvSpPr>
        <p:spPr>
          <a:xfrm>
            <a:off x="4427984" y="3439357"/>
            <a:ext cx="291676" cy="307777"/>
          </a:xfrm>
          <a:prstGeom prst="rect">
            <a:avLst/>
          </a:prstGeom>
          <a:noFill/>
        </p:spPr>
        <p:txBody>
          <a:bodyPr wrap="square" rtlCol="0">
            <a:spAutoFit/>
          </a:bodyPr>
          <a:lstStyle/>
          <a:p>
            <a:r>
              <a:rPr lang="en-US" altLang="zh-CN" sz="1400" b="1" dirty="0">
                <a:solidFill>
                  <a:srgbClr val="FF0000"/>
                </a:solidFill>
                <a:latin typeface="Adobe Jenson Pro" panose="020A0503050201030203" pitchFamily="18" charset="0"/>
                <a:ea typeface="楷体" panose="02010609060101010101" pitchFamily="49" charset="-122"/>
              </a:rPr>
              <a:t>T</a:t>
            </a:r>
            <a:endParaRPr lang="zh-CN" altLang="en-US" sz="1400" b="1" dirty="0">
              <a:solidFill>
                <a:srgbClr val="FF0000"/>
              </a:solidFill>
              <a:latin typeface="Adobe Jenson Pro" panose="020A0503050201030203" pitchFamily="18" charset="0"/>
              <a:ea typeface="楷体" panose="02010609060101010101" pitchFamily="49" charset="-122"/>
            </a:endParaRPr>
          </a:p>
        </p:txBody>
      </p:sp>
      <p:sp>
        <p:nvSpPr>
          <p:cNvPr id="7" name="文本框 6">
            <a:extLst>
              <a:ext uri="{FF2B5EF4-FFF2-40B4-BE49-F238E27FC236}">
                <a16:creationId xmlns:a16="http://schemas.microsoft.com/office/drawing/2014/main" id="{BE5A785A-4394-48BF-A67D-C74E179A7860}"/>
              </a:ext>
            </a:extLst>
          </p:cNvPr>
          <p:cNvSpPr txBox="1"/>
          <p:nvPr/>
        </p:nvSpPr>
        <p:spPr>
          <a:xfrm>
            <a:off x="4355976" y="3447519"/>
            <a:ext cx="1573116" cy="523220"/>
          </a:xfrm>
          <a:prstGeom prst="rect">
            <a:avLst/>
          </a:prstGeom>
          <a:noFill/>
        </p:spPr>
        <p:txBody>
          <a:bodyPr wrap="square" rtlCol="0">
            <a:spAutoFit/>
          </a:bodyPr>
          <a:lstStyle/>
          <a:p>
            <a:r>
              <a:rPr lang="en-US" altLang="zh-CN" sz="1400" b="1" dirty="0">
                <a:solidFill>
                  <a:srgbClr val="FF0000"/>
                </a:solidFill>
                <a:latin typeface="Adobe Jenson Pro" panose="020A0503050201030203" pitchFamily="18" charset="0"/>
                <a:ea typeface="楷体" panose="02010609060101010101" pitchFamily="49" charset="-122"/>
              </a:rPr>
              <a:t>           T+2</a:t>
            </a:r>
          </a:p>
          <a:p>
            <a:r>
              <a:rPr lang="zh-CN" altLang="en-US" sz="1400" b="1" dirty="0">
                <a:solidFill>
                  <a:srgbClr val="FF0000"/>
                </a:solidFill>
                <a:latin typeface="Adobe Jenson Pro" panose="020A0503050201030203" pitchFamily="18" charset="0"/>
                <a:ea typeface="楷体" panose="02010609060101010101" pitchFamily="49" charset="-122"/>
              </a:rPr>
              <a:t>    （配对缴款日）</a:t>
            </a:r>
          </a:p>
        </p:txBody>
      </p:sp>
    </p:spTree>
    <p:extLst>
      <p:ext uri="{BB962C8B-B14F-4D97-AF65-F5344CB8AC3E}">
        <p14:creationId xmlns:p14="http://schemas.microsoft.com/office/powerpoint/2010/main" val="59833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nodeType="click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1000"/>
                                        <p:tgtEl>
                                          <p:spTgt spid="17"/>
                                        </p:tgtEl>
                                      </p:cBhvr>
                                    </p:animEffect>
                                    <p:anim calcmode="lin" valueType="num">
                                      <p:cBhvr>
                                        <p:cTn id="39" dur="1000" fill="hold"/>
                                        <p:tgtEl>
                                          <p:spTgt spid="17"/>
                                        </p:tgtEl>
                                        <p:attrNameLst>
                                          <p:attrName>ppt_x</p:attrName>
                                        </p:attrNameLst>
                                      </p:cBhvr>
                                      <p:tavLst>
                                        <p:tav tm="0">
                                          <p:val>
                                            <p:strVal val="#ppt_x"/>
                                          </p:val>
                                        </p:tav>
                                        <p:tav tm="100000">
                                          <p:val>
                                            <p:strVal val="#ppt_x"/>
                                          </p:val>
                                        </p:tav>
                                      </p:tavLst>
                                    </p:anim>
                                    <p:anim calcmode="lin" valueType="num">
                                      <p:cBhvr>
                                        <p:cTn id="40"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fade">
                                      <p:cBhvr>
                                        <p:cTn id="45" dur="1000"/>
                                        <p:tgtEl>
                                          <p:spTgt spid="25"/>
                                        </p:tgtEl>
                                      </p:cBhvr>
                                    </p:animEffect>
                                    <p:anim calcmode="lin" valueType="num">
                                      <p:cBhvr>
                                        <p:cTn id="46" dur="1000" fill="hold"/>
                                        <p:tgtEl>
                                          <p:spTgt spid="25"/>
                                        </p:tgtEl>
                                        <p:attrNameLst>
                                          <p:attrName>ppt_x</p:attrName>
                                        </p:attrNameLst>
                                      </p:cBhvr>
                                      <p:tavLst>
                                        <p:tav tm="0">
                                          <p:val>
                                            <p:strVal val="#ppt_x"/>
                                          </p:val>
                                        </p:tav>
                                        <p:tav tm="100000">
                                          <p:val>
                                            <p:strVal val="#ppt_x"/>
                                          </p:val>
                                        </p:tav>
                                      </p:tavLst>
                                    </p:anim>
                                    <p:anim calcmode="lin" valueType="num">
                                      <p:cBhvr>
                                        <p:cTn id="4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42" presetClass="entr" presetSubtype="0" fill="hold" grpId="0" nodeType="click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anim calcmode="lin" valueType="num">
                                      <p:cBhvr>
                                        <p:cTn id="53" dur="1000" fill="hold"/>
                                        <p:tgtEl>
                                          <p:spTgt spid="21"/>
                                        </p:tgtEl>
                                        <p:attrNameLst>
                                          <p:attrName>ppt_x</p:attrName>
                                        </p:attrNameLst>
                                      </p:cBhvr>
                                      <p:tavLst>
                                        <p:tav tm="0">
                                          <p:val>
                                            <p:strVal val="#ppt_x"/>
                                          </p:val>
                                        </p:tav>
                                        <p:tav tm="100000">
                                          <p:val>
                                            <p:strVal val="#ppt_x"/>
                                          </p:val>
                                        </p:tav>
                                      </p:tavLst>
                                    </p:anim>
                                    <p:anim calcmode="lin" valueType="num">
                                      <p:cBhvr>
                                        <p:cTn id="54" dur="1000" fill="hold"/>
                                        <p:tgtEl>
                                          <p:spTgt spid="21"/>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fade">
                                      <p:cBhvr>
                                        <p:cTn id="57" dur="1000"/>
                                        <p:tgtEl>
                                          <p:spTgt spid="26"/>
                                        </p:tgtEl>
                                      </p:cBhvr>
                                    </p:animEffect>
                                    <p:anim calcmode="lin" valueType="num">
                                      <p:cBhvr>
                                        <p:cTn id="58" dur="1000" fill="hold"/>
                                        <p:tgtEl>
                                          <p:spTgt spid="26"/>
                                        </p:tgtEl>
                                        <p:attrNameLst>
                                          <p:attrName>ppt_x</p:attrName>
                                        </p:attrNameLst>
                                      </p:cBhvr>
                                      <p:tavLst>
                                        <p:tav tm="0">
                                          <p:val>
                                            <p:strVal val="#ppt_x"/>
                                          </p:val>
                                        </p:tav>
                                        <p:tav tm="100000">
                                          <p:val>
                                            <p:strVal val="#ppt_x"/>
                                          </p:val>
                                        </p:tav>
                                      </p:tavLst>
                                    </p:anim>
                                    <p:anim calcmode="lin" valueType="num">
                                      <p:cBhvr>
                                        <p:cTn id="5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42" presetClass="entr" presetSubtype="0" fill="hold" nodeType="clickEffect">
                                  <p:stCondLst>
                                    <p:cond delay="0"/>
                                  </p:stCondLst>
                                  <p:childTnLst>
                                    <p:set>
                                      <p:cBhvr>
                                        <p:cTn id="63" dur="1" fill="hold">
                                          <p:stCondLst>
                                            <p:cond delay="0"/>
                                          </p:stCondLst>
                                        </p:cTn>
                                        <p:tgtEl>
                                          <p:spTgt spid="28"/>
                                        </p:tgtEl>
                                        <p:attrNameLst>
                                          <p:attrName>style.visibility</p:attrName>
                                        </p:attrNameLst>
                                      </p:cBhvr>
                                      <p:to>
                                        <p:strVal val="visible"/>
                                      </p:to>
                                    </p:set>
                                    <p:animEffect transition="in" filter="fade">
                                      <p:cBhvr>
                                        <p:cTn id="64" dur="1000"/>
                                        <p:tgtEl>
                                          <p:spTgt spid="28"/>
                                        </p:tgtEl>
                                      </p:cBhvr>
                                    </p:animEffect>
                                    <p:anim calcmode="lin" valueType="num">
                                      <p:cBhvr>
                                        <p:cTn id="65" dur="1000" fill="hold"/>
                                        <p:tgtEl>
                                          <p:spTgt spid="28"/>
                                        </p:tgtEl>
                                        <p:attrNameLst>
                                          <p:attrName>ppt_x</p:attrName>
                                        </p:attrNameLst>
                                      </p:cBhvr>
                                      <p:tavLst>
                                        <p:tav tm="0">
                                          <p:val>
                                            <p:strVal val="#ppt_x"/>
                                          </p:val>
                                        </p:tav>
                                        <p:tav tm="100000">
                                          <p:val>
                                            <p:strVal val="#ppt_x"/>
                                          </p:val>
                                        </p:tav>
                                      </p:tavLst>
                                    </p:anim>
                                    <p:anim calcmode="lin" valueType="num">
                                      <p:cBhvr>
                                        <p:cTn id="66" dur="1000" fill="hold"/>
                                        <p:tgtEl>
                                          <p:spTgt spid="28"/>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0"/>
                                        </p:tgtEl>
                                        <p:attrNameLst>
                                          <p:attrName>style.visibility</p:attrName>
                                        </p:attrNameLst>
                                      </p:cBhvr>
                                      <p:to>
                                        <p:strVal val="visible"/>
                                      </p:to>
                                    </p:set>
                                    <p:animEffect transition="in" filter="fade">
                                      <p:cBhvr>
                                        <p:cTn id="74" dur="1000"/>
                                        <p:tgtEl>
                                          <p:spTgt spid="30"/>
                                        </p:tgtEl>
                                      </p:cBhvr>
                                    </p:animEffect>
                                    <p:anim calcmode="lin" valueType="num">
                                      <p:cBhvr>
                                        <p:cTn id="75" dur="1000" fill="hold"/>
                                        <p:tgtEl>
                                          <p:spTgt spid="30"/>
                                        </p:tgtEl>
                                        <p:attrNameLst>
                                          <p:attrName>ppt_x</p:attrName>
                                        </p:attrNameLst>
                                      </p:cBhvr>
                                      <p:tavLst>
                                        <p:tav tm="0">
                                          <p:val>
                                            <p:strVal val="#ppt_x"/>
                                          </p:val>
                                        </p:tav>
                                        <p:tav tm="100000">
                                          <p:val>
                                            <p:strVal val="#ppt_x"/>
                                          </p:val>
                                        </p:tav>
                                      </p:tavLst>
                                    </p:anim>
                                    <p:anim calcmode="lin" valueType="num">
                                      <p:cBhvr>
                                        <p:cTn id="76" dur="1000" fill="hold"/>
                                        <p:tgtEl>
                                          <p:spTgt spid="30"/>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grpId="0" nodeType="clickEffect">
                                  <p:stCondLst>
                                    <p:cond delay="0"/>
                                  </p:stCondLst>
                                  <p:childTnLst>
                                    <p:set>
                                      <p:cBhvr>
                                        <p:cTn id="85" dur="1" fill="hold">
                                          <p:stCondLst>
                                            <p:cond delay="0"/>
                                          </p:stCondLst>
                                        </p:cTn>
                                        <p:tgtEl>
                                          <p:spTgt spid="33"/>
                                        </p:tgtEl>
                                        <p:attrNameLst>
                                          <p:attrName>style.visibility</p:attrName>
                                        </p:attrNameLst>
                                      </p:cBhvr>
                                      <p:to>
                                        <p:strVal val="visible"/>
                                      </p:to>
                                    </p:set>
                                    <p:animEffect transition="in" filter="fade">
                                      <p:cBhvr>
                                        <p:cTn id="86" dur="1000"/>
                                        <p:tgtEl>
                                          <p:spTgt spid="33"/>
                                        </p:tgtEl>
                                      </p:cBhvr>
                                    </p:animEffect>
                                    <p:anim calcmode="lin" valueType="num">
                                      <p:cBhvr>
                                        <p:cTn id="87" dur="1000" fill="hold"/>
                                        <p:tgtEl>
                                          <p:spTgt spid="33"/>
                                        </p:tgtEl>
                                        <p:attrNameLst>
                                          <p:attrName>ppt_x</p:attrName>
                                        </p:attrNameLst>
                                      </p:cBhvr>
                                      <p:tavLst>
                                        <p:tav tm="0">
                                          <p:val>
                                            <p:strVal val="#ppt_x"/>
                                          </p:val>
                                        </p:tav>
                                        <p:tav tm="100000">
                                          <p:val>
                                            <p:strVal val="#ppt_x"/>
                                          </p:val>
                                        </p:tav>
                                      </p:tavLst>
                                    </p:anim>
                                    <p:anim calcmode="lin" valueType="num">
                                      <p:cBhvr>
                                        <p:cTn id="88"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5"/>
                                        </p:tgtEl>
                                        <p:attrNameLst>
                                          <p:attrName>style.visibility</p:attrName>
                                        </p:attrNameLst>
                                      </p:cBhvr>
                                      <p:to>
                                        <p:strVal val="visible"/>
                                      </p:to>
                                    </p:set>
                                    <p:animEffect transition="in" filter="fade">
                                      <p:cBhvr>
                                        <p:cTn id="93" dur="1000"/>
                                        <p:tgtEl>
                                          <p:spTgt spid="5"/>
                                        </p:tgtEl>
                                      </p:cBhvr>
                                    </p:animEffect>
                                    <p:anim calcmode="lin" valueType="num">
                                      <p:cBhvr>
                                        <p:cTn id="94" dur="1000" fill="hold"/>
                                        <p:tgtEl>
                                          <p:spTgt spid="5"/>
                                        </p:tgtEl>
                                        <p:attrNameLst>
                                          <p:attrName>ppt_x</p:attrName>
                                        </p:attrNameLst>
                                      </p:cBhvr>
                                      <p:tavLst>
                                        <p:tav tm="0">
                                          <p:val>
                                            <p:strVal val="#ppt_x"/>
                                          </p:val>
                                        </p:tav>
                                        <p:tav tm="100000">
                                          <p:val>
                                            <p:strVal val="#ppt_x"/>
                                          </p:val>
                                        </p:tav>
                                      </p:tavLst>
                                    </p:anim>
                                    <p:anim calcmode="lin" valueType="num">
                                      <p:cBhvr>
                                        <p:cTn id="95" dur="1000" fill="hold"/>
                                        <p:tgtEl>
                                          <p:spTgt spid="5"/>
                                        </p:tgtEl>
                                        <p:attrNameLst>
                                          <p:attrName>ppt_y</p:attrName>
                                        </p:attrNameLst>
                                      </p:cBhvr>
                                      <p:tavLst>
                                        <p:tav tm="0">
                                          <p:val>
                                            <p:strVal val="#ppt_y+.1"/>
                                          </p:val>
                                        </p:tav>
                                        <p:tav tm="100000">
                                          <p:val>
                                            <p:strVal val="#ppt_y"/>
                                          </p:val>
                                        </p:tav>
                                      </p:tavLst>
                                    </p:anim>
                                  </p:childTnLst>
                                </p:cTn>
                              </p:par>
                              <p:par>
                                <p:cTn id="96" presetID="42" presetClass="entr" presetSubtype="0" fill="hold" nodeType="withEffect">
                                  <p:stCondLst>
                                    <p:cond delay="0"/>
                                  </p:stCondLst>
                                  <p:childTnLst>
                                    <p:set>
                                      <p:cBhvr>
                                        <p:cTn id="97" dur="1" fill="hold">
                                          <p:stCondLst>
                                            <p:cond delay="0"/>
                                          </p:stCondLst>
                                        </p:cTn>
                                        <p:tgtEl>
                                          <p:spTgt spid="20"/>
                                        </p:tgtEl>
                                        <p:attrNameLst>
                                          <p:attrName>style.visibility</p:attrName>
                                        </p:attrNameLst>
                                      </p:cBhvr>
                                      <p:to>
                                        <p:strVal val="visible"/>
                                      </p:to>
                                    </p:set>
                                    <p:animEffect transition="in" filter="fade">
                                      <p:cBhvr>
                                        <p:cTn id="98" dur="1000"/>
                                        <p:tgtEl>
                                          <p:spTgt spid="20"/>
                                        </p:tgtEl>
                                      </p:cBhvr>
                                    </p:animEffect>
                                    <p:anim calcmode="lin" valueType="num">
                                      <p:cBhvr>
                                        <p:cTn id="99" dur="1000" fill="hold"/>
                                        <p:tgtEl>
                                          <p:spTgt spid="20"/>
                                        </p:tgtEl>
                                        <p:attrNameLst>
                                          <p:attrName>ppt_x</p:attrName>
                                        </p:attrNameLst>
                                      </p:cBhvr>
                                      <p:tavLst>
                                        <p:tav tm="0">
                                          <p:val>
                                            <p:strVal val="#ppt_x"/>
                                          </p:val>
                                        </p:tav>
                                        <p:tav tm="100000">
                                          <p:val>
                                            <p:strVal val="#ppt_x"/>
                                          </p:val>
                                        </p:tav>
                                      </p:tavLst>
                                    </p:anim>
                                    <p:anim calcmode="lin" valueType="num">
                                      <p:cBhvr>
                                        <p:cTn id="10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7"/>
                                        </p:tgtEl>
                                        <p:attrNameLst>
                                          <p:attrName>style.visibility</p:attrName>
                                        </p:attrNameLst>
                                      </p:cBhvr>
                                      <p:to>
                                        <p:strVal val="visible"/>
                                      </p:to>
                                    </p:set>
                                    <p:animEffect transition="in" filter="fade">
                                      <p:cBhvr>
                                        <p:cTn id="105" dur="1000"/>
                                        <p:tgtEl>
                                          <p:spTgt spid="7"/>
                                        </p:tgtEl>
                                      </p:cBhvr>
                                    </p:animEffect>
                                    <p:anim calcmode="lin" valueType="num">
                                      <p:cBhvr>
                                        <p:cTn id="106" dur="1000" fill="hold"/>
                                        <p:tgtEl>
                                          <p:spTgt spid="7"/>
                                        </p:tgtEl>
                                        <p:attrNameLst>
                                          <p:attrName>ppt_x</p:attrName>
                                        </p:attrNameLst>
                                      </p:cBhvr>
                                      <p:tavLst>
                                        <p:tav tm="0">
                                          <p:val>
                                            <p:strVal val="#ppt_x"/>
                                          </p:val>
                                        </p:tav>
                                        <p:tav tm="100000">
                                          <p:val>
                                            <p:strVal val="#ppt_x"/>
                                          </p:val>
                                        </p:tav>
                                      </p:tavLst>
                                    </p:anim>
                                    <p:anim calcmode="lin" valueType="num">
                                      <p:cBhvr>
                                        <p:cTn id="107" dur="1000" fill="hold"/>
                                        <p:tgtEl>
                                          <p:spTgt spid="7"/>
                                        </p:tgtEl>
                                        <p:attrNameLst>
                                          <p:attrName>ppt_y</p:attrName>
                                        </p:attrNameLst>
                                      </p:cBhvr>
                                      <p:tavLst>
                                        <p:tav tm="0">
                                          <p:val>
                                            <p:strVal val="#ppt_y+.1"/>
                                          </p:val>
                                        </p:tav>
                                        <p:tav tm="100000">
                                          <p:val>
                                            <p:strVal val="#ppt_y"/>
                                          </p:val>
                                        </p:tav>
                                      </p:tavLst>
                                    </p:anim>
                                  </p:childTnLst>
                                </p:cTn>
                              </p:par>
                              <p:par>
                                <p:cTn id="108" presetID="42" presetClass="entr" presetSubtype="0" fill="hold" nodeType="withEffect">
                                  <p:stCondLst>
                                    <p:cond delay="0"/>
                                  </p:stCondLst>
                                  <p:childTnLst>
                                    <p:set>
                                      <p:cBhvr>
                                        <p:cTn id="109" dur="1" fill="hold">
                                          <p:stCondLst>
                                            <p:cond delay="0"/>
                                          </p:stCondLst>
                                        </p:cTn>
                                        <p:tgtEl>
                                          <p:spTgt spid="22"/>
                                        </p:tgtEl>
                                        <p:attrNameLst>
                                          <p:attrName>style.visibility</p:attrName>
                                        </p:attrNameLst>
                                      </p:cBhvr>
                                      <p:to>
                                        <p:strVal val="visible"/>
                                      </p:to>
                                    </p:set>
                                    <p:animEffect transition="in" filter="fade">
                                      <p:cBhvr>
                                        <p:cTn id="110" dur="1000"/>
                                        <p:tgtEl>
                                          <p:spTgt spid="22"/>
                                        </p:tgtEl>
                                      </p:cBhvr>
                                    </p:animEffect>
                                    <p:anim calcmode="lin" valueType="num">
                                      <p:cBhvr>
                                        <p:cTn id="111" dur="1000" fill="hold"/>
                                        <p:tgtEl>
                                          <p:spTgt spid="22"/>
                                        </p:tgtEl>
                                        <p:attrNameLst>
                                          <p:attrName>ppt_x</p:attrName>
                                        </p:attrNameLst>
                                      </p:cBhvr>
                                      <p:tavLst>
                                        <p:tav tm="0">
                                          <p:val>
                                            <p:strVal val="#ppt_x"/>
                                          </p:val>
                                        </p:tav>
                                        <p:tav tm="100000">
                                          <p:val>
                                            <p:strVal val="#ppt_x"/>
                                          </p:val>
                                        </p:tav>
                                      </p:tavLst>
                                    </p:anim>
                                    <p:anim calcmode="lin" valueType="num">
                                      <p:cBhvr>
                                        <p:cTn id="112" dur="1000" fill="hold"/>
                                        <p:tgtEl>
                                          <p:spTgt spid="22"/>
                                        </p:tgtEl>
                                        <p:attrNameLst>
                                          <p:attrName>ppt_y</p:attrName>
                                        </p:attrNameLst>
                                      </p:cBhvr>
                                      <p:tavLst>
                                        <p:tav tm="0">
                                          <p:val>
                                            <p:strVal val="#ppt_y+.1"/>
                                          </p:val>
                                        </p:tav>
                                        <p:tav tm="100000">
                                          <p:val>
                                            <p:strVal val="#ppt_y"/>
                                          </p:val>
                                        </p:tav>
                                      </p:tavLst>
                                    </p:anim>
                                  </p:childTnLst>
                                </p:cTn>
                              </p:par>
                              <p:par>
                                <p:cTn id="113" presetID="42" presetClass="entr" presetSubtype="0" fill="hold" nodeType="with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1000"/>
                                        <p:tgtEl>
                                          <p:spTgt spid="24"/>
                                        </p:tgtEl>
                                      </p:cBhvr>
                                    </p:animEffect>
                                    <p:anim calcmode="lin" valueType="num">
                                      <p:cBhvr>
                                        <p:cTn id="116" dur="1000" fill="hold"/>
                                        <p:tgtEl>
                                          <p:spTgt spid="24"/>
                                        </p:tgtEl>
                                        <p:attrNameLst>
                                          <p:attrName>ppt_x</p:attrName>
                                        </p:attrNameLst>
                                      </p:cBhvr>
                                      <p:tavLst>
                                        <p:tav tm="0">
                                          <p:val>
                                            <p:strVal val="#ppt_x"/>
                                          </p:val>
                                        </p:tav>
                                        <p:tav tm="100000">
                                          <p:val>
                                            <p:strVal val="#ppt_x"/>
                                          </p:val>
                                        </p:tav>
                                      </p:tavLst>
                                    </p:anim>
                                    <p:anim calcmode="lin" valueType="num">
                                      <p:cBhvr>
                                        <p:cTn id="117"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7" grpId="0"/>
      <p:bldP spid="19" grpId="0"/>
      <p:bldP spid="21" grpId="0"/>
      <p:bldP spid="23" grpId="0"/>
      <p:bldP spid="25" grpId="0"/>
      <p:bldP spid="33" grpId="0"/>
      <p:bldP spid="5" grpId="0"/>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dirty="0"/>
              <a:t>目录</a:t>
            </a:r>
          </a:p>
        </p:txBody>
      </p:sp>
      <p:sp>
        <p:nvSpPr>
          <p:cNvPr id="56325" name="Rectangle 3"/>
          <p:cNvSpPr>
            <a:spLocks noGrp="1" noChangeArrowheads="1"/>
          </p:cNvSpPr>
          <p:nvPr>
            <p:ph idx="1"/>
          </p:nvPr>
        </p:nvSpPr>
        <p:spPr>
          <a:xfrm>
            <a:off x="457200" y="1556792"/>
            <a:ext cx="8229600" cy="4574133"/>
          </a:xfrm>
        </p:spPr>
        <p:txBody>
          <a:bodyPr>
            <a:normAutofit lnSpcReduction="10000"/>
          </a:bodyPr>
          <a:lstStyle/>
          <a:p>
            <a:pPr eaLnBrk="1" hangingPunct="1">
              <a:buFont typeface="Wingdings" pitchFamily="2" charset="2"/>
              <a:buNone/>
              <a:defRPr/>
            </a:pPr>
            <a:r>
              <a:rPr lang="zh-CN" altLang="en-US" sz="2800" dirty="0"/>
              <a:t>股价指数</a:t>
            </a:r>
            <a:r>
              <a:rPr lang="zh-CN" sz="2800" dirty="0"/>
              <a:t>期货</a:t>
            </a:r>
            <a:endParaRPr lang="en-US" altLang="zh-CN" sz="2800" dirty="0"/>
          </a:p>
          <a:p>
            <a:pPr eaLnBrk="1" hangingPunct="1">
              <a:buFont typeface="Wingdings" pitchFamily="2" charset="2"/>
              <a:buNone/>
              <a:defRPr/>
            </a:pPr>
            <a:endParaRPr lang="zh-CN" altLang="zh-CN" sz="2800" dirty="0"/>
          </a:p>
          <a:p>
            <a:pPr eaLnBrk="1" hangingPunct="1">
              <a:buFont typeface="Wingdings" pitchFamily="2" charset="2"/>
              <a:buNone/>
              <a:defRPr/>
            </a:pPr>
            <a:r>
              <a:rPr lang="zh-CN" sz="2800" dirty="0">
                <a:solidFill>
                  <a:schemeClr val="tx1">
                    <a:lumMod val="50000"/>
                    <a:lumOff val="50000"/>
                  </a:schemeClr>
                </a:solidFill>
              </a:rPr>
              <a:t>外汇远期</a:t>
            </a:r>
            <a:endParaRPr lang="en-US" altLang="zh-CN" sz="2800" dirty="0">
              <a:solidFill>
                <a:schemeClr val="tx1">
                  <a:lumMod val="50000"/>
                  <a:lumOff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远期利率协议</a:t>
            </a:r>
            <a:endParaRPr lang="en-US" altLang="zh-CN" sz="2800" dirty="0">
              <a:solidFill>
                <a:schemeClr val="tx1">
                  <a:lumMod val="50000"/>
                  <a:lumOff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利率期货</a:t>
            </a:r>
            <a:endParaRPr lang="en-US" altLang="zh-CN" sz="2800" dirty="0">
              <a:solidFill>
                <a:schemeClr val="tx1">
                  <a:lumMod val="50000"/>
                  <a:lumOff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tx1">
                    <a:lumMod val="50000"/>
                    <a:lumOff val="50000"/>
                  </a:schemeClr>
                </a:solidFill>
              </a:rPr>
              <a:t>利率风险管理</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3</a:t>
            </a:fld>
            <a:endParaRPr lang="en-US" altLang="zh-CN" dirty="0">
              <a:solidFill>
                <a:srgbClr val="000000"/>
              </a:solidFill>
            </a:endParaRPr>
          </a:p>
        </p:txBody>
      </p:sp>
    </p:spTree>
    <p:extLst>
      <p:ext uri="{BB962C8B-B14F-4D97-AF65-F5344CB8AC3E}">
        <p14:creationId xmlns:p14="http://schemas.microsoft.com/office/powerpoint/2010/main" val="16964407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2CEC55D-AAE6-47B0-AA58-A3F66B516252}"/>
              </a:ext>
            </a:extLst>
          </p:cNvPr>
          <p:cNvSpPr>
            <a:spLocks noGrp="1"/>
          </p:cNvSpPr>
          <p:nvPr>
            <p:ph type="title"/>
          </p:nvPr>
        </p:nvSpPr>
        <p:spPr/>
        <p:txBody>
          <a:bodyPr>
            <a:noAutofit/>
          </a:bodyPr>
          <a:lstStyle/>
          <a:p>
            <a:r>
              <a:rPr lang="zh-CN" altLang="en-US" sz="3200" dirty="0"/>
              <a:t>债券现货与国债期货的应计利息计算公式</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36F74CC-A663-4BA6-AA45-EA8822FAF2BC}"/>
                  </a:ext>
                </a:extLst>
              </p:cNvPr>
              <p:cNvSpPr>
                <a:spLocks noGrp="1"/>
              </p:cNvSpPr>
              <p:nvPr>
                <p:ph idx="1"/>
              </p:nvPr>
            </p:nvSpPr>
            <p:spPr/>
            <p:txBody>
              <a:bodyPr/>
              <a:lstStyle/>
              <a:p>
                <a:r>
                  <a:rPr lang="zh-CN" altLang="en-US" dirty="0"/>
                  <a:t>每</a:t>
                </a:r>
                <a:r>
                  <a:rPr lang="en-US" altLang="zh-CN" dirty="0"/>
                  <a:t>100</a:t>
                </a:r>
                <a:r>
                  <a:rPr lang="zh-CN" altLang="en-US" dirty="0"/>
                  <a:t>元面值债券现货的应计利息</a:t>
                </a:r>
                <a:r>
                  <a:rPr lang="en-US" altLang="zh-CN" dirty="0"/>
                  <a:t>=</a:t>
                </a:r>
                <a14:m>
                  <m:oMath xmlns:m="http://schemas.openxmlformats.org/officeDocument/2006/math">
                    <m:f>
                      <m:fPr>
                        <m:ctrlPr>
                          <a:rPr lang="en-US" altLang="zh-CN" sz="2400" i="1">
                            <a:latin typeface="Cambria Math" panose="02040503050406030204" pitchFamily="18" charset="0"/>
                          </a:rPr>
                        </m:ctrlPr>
                      </m:fPr>
                      <m:num>
                        <m:r>
                          <a:rPr lang="zh-CN" altLang="en-US" sz="2400" i="1">
                            <a:latin typeface="Cambria Math" panose="02040503050406030204" pitchFamily="18" charset="0"/>
                          </a:rPr>
                          <m:t>债券票面利率</m:t>
                        </m:r>
                        <m:r>
                          <a:rPr lang="en-US" altLang="zh-CN" sz="2400" i="1">
                            <a:latin typeface="Cambria Math" panose="02040503050406030204" pitchFamily="18" charset="0"/>
                          </a:rPr>
                          <m:t>×100</m:t>
                        </m:r>
                      </m:num>
                      <m:den>
                        <m:r>
                          <a:rPr lang="zh-CN" altLang="en-US" sz="2400" i="1">
                            <a:latin typeface="Cambria Math" panose="02040503050406030204" pitchFamily="18" charset="0"/>
                          </a:rPr>
                          <m:t>每年付息次数</m:t>
                        </m:r>
                      </m:den>
                    </m:f>
                    <m:r>
                      <a:rPr lang="en-US" altLang="zh-CN" sz="2400" i="1">
                        <a:latin typeface="Cambria Math" panose="02040503050406030204" pitchFamily="18" charset="0"/>
                      </a:rPr>
                      <m:t>×</m:t>
                    </m:r>
                    <m:f>
                      <m:fPr>
                        <m:ctrlPr>
                          <a:rPr lang="en-US" altLang="zh-CN" sz="2400" i="1">
                            <a:latin typeface="Cambria Math" panose="02040503050406030204" pitchFamily="18" charset="0"/>
                          </a:rPr>
                        </m:ctrlPr>
                      </m:fPr>
                      <m:num>
                        <m:r>
                          <a:rPr lang="zh-CN" altLang="en-US" sz="2400" i="1">
                            <a:latin typeface="Cambria Math" panose="02040503050406030204" pitchFamily="18" charset="0"/>
                          </a:rPr>
                          <m:t>现货交割日</m:t>
                        </m:r>
                        <m:r>
                          <a:rPr lang="en-US" altLang="zh-CN" sz="2400" b="0" i="1" smtClean="0">
                            <a:latin typeface="Cambria Math" panose="02040503050406030204" pitchFamily="18" charset="0"/>
                          </a:rPr>
                          <m:t>−</m:t>
                        </m:r>
                        <m:r>
                          <a:rPr lang="zh-CN" altLang="en-US" sz="2400" i="1">
                            <a:latin typeface="Cambria Math" panose="02040503050406030204" pitchFamily="18" charset="0"/>
                          </a:rPr>
                          <m:t>上一个付息日</m:t>
                        </m:r>
                      </m:num>
                      <m:den>
                        <m:r>
                          <a:rPr lang="zh-CN" altLang="en-US" sz="2400" i="1" smtClean="0">
                            <a:latin typeface="Cambria Math" panose="02040503050406030204" pitchFamily="18" charset="0"/>
                          </a:rPr>
                          <m:t>当前</m:t>
                        </m:r>
                        <m:r>
                          <a:rPr lang="zh-CN" altLang="en-US" sz="2400" i="1">
                            <a:latin typeface="Cambria Math" panose="02040503050406030204" pitchFamily="18" charset="0"/>
                          </a:rPr>
                          <m:t>付息</m:t>
                        </m:r>
                        <m:r>
                          <a:rPr lang="zh-CN" altLang="en-US" sz="2400" i="1" smtClean="0">
                            <a:latin typeface="Cambria Math" panose="02040503050406030204" pitchFamily="18" charset="0"/>
                          </a:rPr>
                          <m:t>周期</m:t>
                        </m:r>
                        <m:r>
                          <a:rPr lang="zh-CN" altLang="en-US" sz="2400" i="1">
                            <a:latin typeface="Cambria Math" panose="02040503050406030204" pitchFamily="18" charset="0"/>
                          </a:rPr>
                          <m:t>实际</m:t>
                        </m:r>
                        <m:r>
                          <a:rPr lang="zh-CN" altLang="en-US" sz="2400" i="1" smtClean="0">
                            <a:latin typeface="Cambria Math" panose="02040503050406030204" pitchFamily="18" charset="0"/>
                          </a:rPr>
                          <m:t>天数</m:t>
                        </m:r>
                      </m:den>
                    </m:f>
                  </m:oMath>
                </a14:m>
                <a:endParaRPr lang="en-US" altLang="zh-CN" i="1" dirty="0">
                  <a:latin typeface="Cambria Math" panose="02040503050406030204" pitchFamily="18" charset="0"/>
                </a:endParaRPr>
              </a:p>
              <a:p>
                <a:pPr marL="0" indent="0">
                  <a:buNone/>
                </a:pPr>
                <a:r>
                  <a:rPr lang="en-US" altLang="zh-CN" i="1" dirty="0">
                    <a:latin typeface="Cambria Math" panose="02040503050406030204" pitchFamily="18" charset="0"/>
                  </a:rPr>
                  <a:t>	</a:t>
                </a:r>
                <a:endParaRPr lang="en-US" altLang="zh-CN" dirty="0">
                  <a:latin typeface="Cambria Math" panose="02040503050406030204" pitchFamily="18" charset="0"/>
                </a:endParaRPr>
              </a:p>
              <a:p>
                <a:r>
                  <a:rPr lang="zh-CN" altLang="en-US" dirty="0"/>
                  <a:t>每</a:t>
                </a:r>
                <a:r>
                  <a:rPr lang="en-US" altLang="zh-CN" dirty="0"/>
                  <a:t>100</a:t>
                </a:r>
                <a:r>
                  <a:rPr lang="zh-CN" altLang="en-US" dirty="0"/>
                  <a:t>元面值国债期货的应计利息</a:t>
                </a:r>
                <a:endParaRPr lang="en-US" altLang="zh-CN" dirty="0"/>
              </a:p>
              <a:p>
                <a:pPr marL="0" indent="0">
                  <a:buNone/>
                </a:pPr>
                <a:r>
                  <a:rPr lang="en-US" altLang="zh-CN" sz="2400" dirty="0"/>
                  <a:t>       =</a:t>
                </a:r>
                <a14:m>
                  <m:oMath xmlns:m="http://schemas.openxmlformats.org/officeDocument/2006/math">
                    <m:f>
                      <m:fPr>
                        <m:ctrlPr>
                          <a:rPr lang="en-US" altLang="zh-CN" sz="2400" i="1" smtClean="0">
                            <a:latin typeface="Cambria Math" panose="02040503050406030204" pitchFamily="18" charset="0"/>
                          </a:rPr>
                        </m:ctrlPr>
                      </m:fPr>
                      <m:num>
                        <m:r>
                          <a:rPr lang="zh-CN" altLang="en-US" sz="2400" i="1">
                            <a:latin typeface="Cambria Math" panose="02040503050406030204" pitchFamily="18" charset="0"/>
                          </a:rPr>
                          <m:t>可交割</m:t>
                        </m:r>
                        <m:r>
                          <a:rPr lang="zh-CN" altLang="en-US" sz="2400" i="1" smtClean="0">
                            <a:latin typeface="Cambria Math" panose="02040503050406030204" pitchFamily="18" charset="0"/>
                          </a:rPr>
                          <m:t>券</m:t>
                        </m:r>
                        <m:r>
                          <a:rPr lang="zh-CN" altLang="en-US" sz="2400" i="1">
                            <a:latin typeface="Cambria Math" panose="02040503050406030204" pitchFamily="18" charset="0"/>
                          </a:rPr>
                          <m:t>票面利率</m:t>
                        </m:r>
                        <m:r>
                          <a:rPr lang="en-US" altLang="zh-CN" sz="2400" i="1">
                            <a:latin typeface="Cambria Math" panose="02040503050406030204" pitchFamily="18" charset="0"/>
                          </a:rPr>
                          <m:t>×100</m:t>
                        </m:r>
                      </m:num>
                      <m:den>
                        <m:r>
                          <a:rPr lang="zh-CN" altLang="en-US" sz="2400" i="1">
                            <a:latin typeface="Cambria Math" panose="02040503050406030204" pitchFamily="18" charset="0"/>
                          </a:rPr>
                          <m:t>每年付息次数</m:t>
                        </m:r>
                      </m:den>
                    </m:f>
                    <m:r>
                      <a:rPr lang="en-US" altLang="zh-CN" sz="2400" i="1">
                        <a:latin typeface="Cambria Math" panose="02040503050406030204" pitchFamily="18" charset="0"/>
                      </a:rPr>
                      <m:t>×</m:t>
                    </m:r>
                    <m:f>
                      <m:fPr>
                        <m:ctrlPr>
                          <a:rPr lang="en-US" altLang="zh-CN" sz="2400" i="1">
                            <a:latin typeface="Cambria Math" panose="02040503050406030204" pitchFamily="18" charset="0"/>
                          </a:rPr>
                        </m:ctrlPr>
                      </m:fPr>
                      <m:num>
                        <m:r>
                          <a:rPr lang="zh-CN" altLang="en-US" sz="2400" i="1">
                            <a:latin typeface="Cambria Math" panose="02040503050406030204" pitchFamily="18" charset="0"/>
                          </a:rPr>
                          <m:t>配对缴款日</m:t>
                        </m:r>
                        <m:r>
                          <a:rPr lang="en-US" altLang="zh-CN" sz="2400" b="0" i="1" smtClean="0">
                            <a:latin typeface="Cambria Math" panose="02040503050406030204" pitchFamily="18" charset="0"/>
                          </a:rPr>
                          <m:t>−</m:t>
                        </m:r>
                        <m:r>
                          <a:rPr lang="zh-CN" altLang="en-US" sz="2400" i="1">
                            <a:latin typeface="Cambria Math" panose="02040503050406030204" pitchFamily="18" charset="0"/>
                          </a:rPr>
                          <m:t>上一个付息日</m:t>
                        </m:r>
                      </m:num>
                      <m:den>
                        <m:r>
                          <a:rPr lang="zh-CN" altLang="en-US" sz="2400" i="1" smtClean="0">
                            <a:latin typeface="Cambria Math" panose="02040503050406030204" pitchFamily="18" charset="0"/>
                          </a:rPr>
                          <m:t>当前</m:t>
                        </m:r>
                        <m:r>
                          <a:rPr lang="zh-CN" altLang="en-US" sz="2400" i="1">
                            <a:latin typeface="Cambria Math" panose="02040503050406030204" pitchFamily="18" charset="0"/>
                          </a:rPr>
                          <m:t>付息</m:t>
                        </m:r>
                        <m:r>
                          <a:rPr lang="zh-CN" altLang="en-US" sz="2400" i="1" smtClean="0">
                            <a:latin typeface="Cambria Math" panose="02040503050406030204" pitchFamily="18" charset="0"/>
                          </a:rPr>
                          <m:t>周期</m:t>
                        </m:r>
                        <m:r>
                          <a:rPr lang="zh-CN" altLang="en-US" sz="2400" i="1">
                            <a:latin typeface="Cambria Math" panose="02040503050406030204" pitchFamily="18" charset="0"/>
                          </a:rPr>
                          <m:t>实际</m:t>
                        </m:r>
                        <m:r>
                          <a:rPr lang="zh-CN" altLang="en-US" sz="2400" i="1" smtClean="0">
                            <a:latin typeface="Cambria Math" panose="02040503050406030204" pitchFamily="18" charset="0"/>
                          </a:rPr>
                          <m:t>天数</m:t>
                        </m:r>
                      </m:den>
                    </m:f>
                  </m:oMath>
                </a14:m>
                <a:endParaRPr lang="en-US" altLang="zh-CN" i="1" dirty="0">
                  <a:latin typeface="Cambria Math" panose="02040503050406030204" pitchFamily="18" charset="0"/>
                </a:endParaRPr>
              </a:p>
              <a:p>
                <a:pPr marL="0" indent="0">
                  <a:buNone/>
                </a:pPr>
                <a:r>
                  <a:rPr lang="zh-CN" altLang="en-US" sz="2400" dirty="0"/>
                  <a:t>     注：日计数基准为“实际天数</a:t>
                </a:r>
                <a:r>
                  <a:rPr lang="en-US" altLang="zh-CN" sz="2400" dirty="0"/>
                  <a:t>/</a:t>
                </a:r>
                <a:r>
                  <a:rPr lang="zh-CN" altLang="en-US" sz="2400" dirty="0"/>
                  <a:t>实际天数” 。</a:t>
                </a:r>
                <a:endParaRPr lang="en-US" altLang="zh-CN" sz="2400" dirty="0"/>
              </a:p>
            </p:txBody>
          </p:sp>
        </mc:Choice>
        <mc:Fallback xmlns="">
          <p:sp>
            <p:nvSpPr>
              <p:cNvPr id="3" name="内容占位符 2">
                <a:extLst>
                  <a:ext uri="{FF2B5EF4-FFF2-40B4-BE49-F238E27FC236}">
                    <a16:creationId xmlns:a16="http://schemas.microsoft.com/office/drawing/2014/main" id="{A36F74CC-A663-4BA6-AA45-EA8822FAF2BC}"/>
                  </a:ext>
                </a:extLst>
              </p:cNvPr>
              <p:cNvSpPr>
                <a:spLocks noGrp="1" noRot="1" noChangeAspect="1" noMove="1" noResize="1" noEditPoints="1" noAdjustHandles="1" noChangeArrowheads="1" noChangeShapeType="1" noTextEdit="1"/>
              </p:cNvSpPr>
              <p:nvPr>
                <p:ph idx="1"/>
              </p:nvPr>
            </p:nvSpPr>
            <p:spPr>
              <a:blipFill>
                <a:blip r:embed="rId2"/>
                <a:stretch>
                  <a:fillRect t="-1765"/>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21996DA-25E1-4905-A86C-0B97C5FCE8F1}"/>
              </a:ext>
            </a:extLst>
          </p:cNvPr>
          <p:cNvSpPr>
            <a:spLocks noGrp="1"/>
          </p:cNvSpPr>
          <p:nvPr>
            <p:ph type="sldNum" sz="quarter" idx="12"/>
          </p:nvPr>
        </p:nvSpPr>
        <p:spPr/>
        <p:txBody>
          <a:bodyPr/>
          <a:lstStyle/>
          <a:p>
            <a:fld id="{0C913308-F349-4B6D-A68A-DD1791B4A57B}" type="slidenum">
              <a:rPr lang="zh-CN" altLang="en-US" smtClean="0"/>
              <a:pPr/>
              <a:t>30</a:t>
            </a:fld>
            <a:endParaRPr lang="zh-CN" altLang="en-US" dirty="0"/>
          </a:p>
        </p:txBody>
      </p:sp>
    </p:spTree>
    <p:extLst>
      <p:ext uri="{BB962C8B-B14F-4D97-AF65-F5344CB8AC3E}">
        <p14:creationId xmlns:p14="http://schemas.microsoft.com/office/powerpoint/2010/main" val="16608370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2"/>
          <p:cNvSpPr>
            <a:spLocks noGrp="1" noChangeArrowheads="1"/>
          </p:cNvSpPr>
          <p:nvPr>
            <p:ph type="title"/>
          </p:nvPr>
        </p:nvSpPr>
        <p:spPr>
          <a:xfrm>
            <a:off x="467544" y="116632"/>
            <a:ext cx="8507288" cy="1139825"/>
          </a:xfrm>
        </p:spPr>
        <p:txBody>
          <a:bodyPr>
            <a:normAutofit fontScale="90000"/>
          </a:bodyPr>
          <a:lstStyle/>
          <a:p>
            <a:r>
              <a:rPr lang="zh-CN" altLang="en-US" dirty="0"/>
              <a:t> 国债期货系列案例之一：</a:t>
            </a:r>
            <a:br>
              <a:rPr lang="en-US" altLang="zh-CN" dirty="0"/>
            </a:br>
            <a:r>
              <a:rPr lang="en-US" altLang="zh-CN" dirty="0"/>
              <a:t>        </a:t>
            </a:r>
            <a:r>
              <a:rPr lang="zh-CN" altLang="en-US" dirty="0"/>
              <a:t>国债现货与国债期货的全价与净价</a:t>
            </a:r>
          </a:p>
        </p:txBody>
      </p:sp>
      <p:sp>
        <p:nvSpPr>
          <p:cNvPr id="82949" name="Rectangle 3"/>
          <p:cNvSpPr>
            <a:spLocks noGrp="1" noChangeArrowheads="1"/>
          </p:cNvSpPr>
          <p:nvPr>
            <p:ph idx="1"/>
          </p:nvPr>
        </p:nvSpPr>
        <p:spPr/>
        <p:txBody>
          <a:bodyPr>
            <a:normAutofit/>
          </a:bodyPr>
          <a:lstStyle/>
          <a:p>
            <a:pPr eaLnBrk="1" hangingPunct="1"/>
            <a:endParaRPr lang="en-US" altLang="zh-CN" dirty="0"/>
          </a:p>
          <a:p>
            <a:pPr eaLnBrk="1" hangingPunct="1"/>
            <a:r>
              <a:rPr lang="en-US" altLang="zh-CN" dirty="0"/>
              <a:t>2019</a:t>
            </a:r>
            <a:r>
              <a:rPr lang="zh-CN" altLang="en-US" dirty="0"/>
              <a:t>年</a:t>
            </a:r>
            <a:r>
              <a:rPr lang="en-US" altLang="zh-CN" dirty="0"/>
              <a:t>2</a:t>
            </a:r>
            <a:r>
              <a:rPr lang="zh-CN" altLang="en-US" dirty="0"/>
              <a:t>月</a:t>
            </a:r>
            <a:r>
              <a:rPr lang="en-US" altLang="zh-CN" dirty="0"/>
              <a:t>18</a:t>
            </a:r>
            <a:r>
              <a:rPr lang="zh-CN" altLang="en-US" dirty="0"/>
              <a:t>日，将于</a:t>
            </a:r>
            <a:r>
              <a:rPr lang="en-US" altLang="zh-CN" dirty="0"/>
              <a:t>2024</a:t>
            </a:r>
            <a:r>
              <a:rPr lang="zh-CN" altLang="en-US" dirty="0"/>
              <a:t>年</a:t>
            </a:r>
            <a:r>
              <a:rPr lang="en-US" altLang="zh-CN" dirty="0"/>
              <a:t>3</a:t>
            </a:r>
            <a:r>
              <a:rPr lang="zh-CN" altLang="en-US" dirty="0"/>
              <a:t>月</a:t>
            </a:r>
            <a:r>
              <a:rPr lang="en-US" altLang="zh-CN" dirty="0"/>
              <a:t>16</a:t>
            </a:r>
            <a:r>
              <a:rPr lang="zh-CN" altLang="en-US" dirty="0"/>
              <a:t>日到期，息票利率为</a:t>
            </a:r>
            <a:r>
              <a:rPr lang="en-US" altLang="zh-CN" dirty="0"/>
              <a:t>3.2%</a:t>
            </a:r>
            <a:r>
              <a:rPr lang="zh-CN" altLang="en-US" dirty="0"/>
              <a:t>、一年支付一次利息的</a:t>
            </a:r>
            <a:r>
              <a:rPr lang="en-US" altLang="zh-CN" dirty="0"/>
              <a:t>2017</a:t>
            </a:r>
            <a:r>
              <a:rPr lang="zh-CN" altLang="en-US" dirty="0"/>
              <a:t>年记账式附息</a:t>
            </a:r>
            <a:r>
              <a:rPr lang="en-US" altLang="zh-CN" dirty="0"/>
              <a:t>(</a:t>
            </a:r>
            <a:r>
              <a:rPr lang="zh-CN" altLang="en-US" dirty="0"/>
              <a:t>六期</a:t>
            </a:r>
            <a:r>
              <a:rPr lang="en-US" altLang="zh-CN" dirty="0"/>
              <a:t>)</a:t>
            </a:r>
            <a:r>
              <a:rPr lang="zh-CN" altLang="en-US" dirty="0"/>
              <a:t>国债（银行间市场代码为</a:t>
            </a:r>
            <a:r>
              <a:rPr lang="en-US" altLang="zh-CN" dirty="0"/>
              <a:t>170006.IB</a:t>
            </a:r>
            <a:r>
              <a:rPr lang="zh-CN" altLang="en-US" dirty="0"/>
              <a:t>）报价为</a:t>
            </a:r>
            <a:r>
              <a:rPr lang="en-US" altLang="zh-CN" dirty="0"/>
              <a:t>101.1748</a:t>
            </a:r>
            <a:r>
              <a:rPr lang="zh-CN" altLang="en-US" dirty="0"/>
              <a:t>元。国债</a:t>
            </a:r>
            <a:r>
              <a:rPr lang="en-US" altLang="zh-CN" dirty="0"/>
              <a:t>170006</a:t>
            </a:r>
            <a:r>
              <a:rPr lang="zh-CN" altLang="en-US" dirty="0"/>
              <a:t>现货交割时的现货全价应该是多少？</a:t>
            </a:r>
            <a:endParaRPr lang="en-US" altLang="zh-CN" dirty="0"/>
          </a:p>
          <a:p>
            <a:pPr eaLnBrk="1" hangingPunct="1"/>
            <a:endParaRPr lang="zh-CN" altLang="zh-CN" dirty="0"/>
          </a:p>
          <a:p>
            <a:pPr eaLnBrk="1" hangingPunct="1"/>
            <a:endParaRPr lang="en-US" altLang="zh-CN" dirty="0"/>
          </a:p>
          <a:p>
            <a:pPr eaLnBrk="1" hangingPunct="1"/>
            <a:endParaRPr lang="zh-CN" altLang="en-US" dirty="0"/>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31</a:t>
            </a:fld>
            <a:endParaRPr lang="en-US" altLang="zh-CN" dirty="0">
              <a:solidFill>
                <a:srgbClr val="000000"/>
              </a:solidFill>
            </a:endParaRPr>
          </a:p>
        </p:txBody>
      </p:sp>
    </p:spTree>
    <p:extLst>
      <p:ext uri="{BB962C8B-B14F-4D97-AF65-F5344CB8AC3E}">
        <p14:creationId xmlns:p14="http://schemas.microsoft.com/office/powerpoint/2010/main" val="38147574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8" name="Rectangle 2"/>
          <p:cNvSpPr>
            <a:spLocks noGrp="1" noChangeArrowheads="1"/>
          </p:cNvSpPr>
          <p:nvPr>
            <p:ph type="title"/>
          </p:nvPr>
        </p:nvSpPr>
        <p:spPr>
          <a:xfrm>
            <a:off x="467544" y="116632"/>
            <a:ext cx="8507288" cy="1139825"/>
          </a:xfrm>
        </p:spPr>
        <p:txBody>
          <a:bodyPr>
            <a:normAutofit fontScale="90000"/>
          </a:bodyPr>
          <a:lstStyle/>
          <a:p>
            <a:r>
              <a:rPr lang="zh-CN" altLang="en-US" dirty="0"/>
              <a:t> 国债期货系列案例之一：</a:t>
            </a:r>
            <a:br>
              <a:rPr lang="en-US" altLang="zh-CN" dirty="0"/>
            </a:br>
            <a:r>
              <a:rPr lang="en-US" altLang="zh-CN" dirty="0"/>
              <a:t>        </a:t>
            </a:r>
            <a:r>
              <a:rPr lang="zh-CN" altLang="en-US" dirty="0"/>
              <a:t>国债现货与国债期货的全价与净价</a:t>
            </a:r>
          </a:p>
        </p:txBody>
      </p:sp>
      <mc:AlternateContent xmlns:mc="http://schemas.openxmlformats.org/markup-compatibility/2006" xmlns:a14="http://schemas.microsoft.com/office/drawing/2010/main">
        <mc:Choice Requires="a14">
          <p:sp>
            <p:nvSpPr>
              <p:cNvPr id="82949" name="Rectangle 3"/>
              <p:cNvSpPr>
                <a:spLocks noGrp="1" noChangeArrowheads="1"/>
              </p:cNvSpPr>
              <p:nvPr>
                <p:ph idx="1"/>
              </p:nvPr>
            </p:nvSpPr>
            <p:spPr/>
            <p:txBody>
              <a:bodyPr>
                <a:normAutofit/>
              </a:bodyPr>
              <a:lstStyle/>
              <a:p>
                <a:pPr eaLnBrk="1" hangingPunct="1"/>
                <a:endParaRPr lang="en-US" altLang="zh-CN" dirty="0"/>
              </a:p>
              <a:p>
                <a:pPr eaLnBrk="1" hangingPunct="1"/>
                <a:r>
                  <a:rPr lang="en-US" altLang="zh-CN" dirty="0"/>
                  <a:t>2019</a:t>
                </a:r>
                <a:r>
                  <a:rPr lang="zh-CN" altLang="en-US" dirty="0"/>
                  <a:t>年 </a:t>
                </a:r>
                <a:r>
                  <a:rPr lang="en-US" altLang="zh-CN" dirty="0"/>
                  <a:t>2 </a:t>
                </a:r>
                <a:r>
                  <a:rPr lang="zh-CN" altLang="en-US" dirty="0"/>
                  <a:t>月 </a:t>
                </a:r>
                <a:r>
                  <a:rPr lang="en-US" altLang="zh-CN" dirty="0"/>
                  <a:t>18 </a:t>
                </a:r>
                <a:r>
                  <a:rPr lang="zh-CN" altLang="en-US" dirty="0"/>
                  <a:t>日，该债券每</a:t>
                </a:r>
                <a:r>
                  <a:rPr lang="en-US" altLang="zh-CN" dirty="0"/>
                  <a:t>100 </a:t>
                </a:r>
                <a:r>
                  <a:rPr lang="zh-CN" altLang="en-US" dirty="0"/>
                  <a:t>元面值的应计利息等于</a:t>
                </a:r>
                <a:endParaRPr lang="en-US" altLang="zh-CN" dirty="0"/>
              </a:p>
              <a:p>
                <a:pPr marL="0" indent="0" eaLnBrk="1" hangingPunct="1">
                  <a:buNone/>
                </a:pPr>
                <a14:m>
                  <m:oMathPara xmlns:m="http://schemas.openxmlformats.org/officeDocument/2006/math">
                    <m:oMathParaPr>
                      <m:jc m:val="centerGroup"/>
                    </m:oMathParaPr>
                    <m:oMath xmlns:m="http://schemas.openxmlformats.org/officeDocument/2006/math">
                      <m:r>
                        <a:rPr lang="en-US" altLang="zh-CN" sz="2800" i="1">
                          <a:latin typeface="Cambria Math" panose="02040503050406030204" pitchFamily="18" charset="0"/>
                        </a:rPr>
                        <m:t>3.20×</m:t>
                      </m:r>
                      <m:f>
                        <m:fPr>
                          <m:ctrlPr>
                            <a:rPr lang="zh-CN" altLang="zh-CN" sz="2800" i="1">
                              <a:latin typeface="Cambria Math" panose="02040503050406030204" pitchFamily="18" charset="0"/>
                            </a:rPr>
                          </m:ctrlPr>
                        </m:fPr>
                        <m:num>
                          <m:r>
                            <a:rPr lang="en-US" altLang="zh-CN" sz="2800" i="1">
                              <a:latin typeface="Cambria Math" panose="02040503050406030204" pitchFamily="18" charset="0"/>
                            </a:rPr>
                            <m:t>339</m:t>
                          </m:r>
                        </m:num>
                        <m:den>
                          <m:r>
                            <a:rPr lang="en-US" altLang="zh-CN" sz="2800" i="1">
                              <a:latin typeface="Cambria Math" panose="02040503050406030204" pitchFamily="18" charset="0"/>
                            </a:rPr>
                            <m:t>365</m:t>
                          </m:r>
                        </m:den>
                      </m:f>
                      <m:r>
                        <a:rPr lang="en-US" altLang="zh-CN" sz="2800" i="1">
                          <a:latin typeface="Cambria Math" panose="02040503050406030204" pitchFamily="18" charset="0"/>
                        </a:rPr>
                        <m:t>≈2.9721</m:t>
                      </m:r>
                      <m:r>
                        <a:rPr lang="zh-CN" altLang="zh-CN" sz="2800">
                          <a:latin typeface="Cambria Math" panose="02040503050406030204" pitchFamily="18" charset="0"/>
                        </a:rPr>
                        <m:t>元</m:t>
                      </m:r>
                    </m:oMath>
                  </m:oMathPara>
                </a14:m>
                <a:endParaRPr lang="en-US" altLang="zh-CN" sz="2800" dirty="0"/>
              </a:p>
              <a:p>
                <a:pPr eaLnBrk="1" hangingPunct="1"/>
                <a:endParaRPr lang="en-US" altLang="zh-CN" dirty="0"/>
              </a:p>
              <a:p>
                <a:pPr eaLnBrk="1" hangingPunct="1"/>
                <a:r>
                  <a:rPr lang="zh-CN" altLang="zh-CN" dirty="0"/>
                  <a:t>国债</a:t>
                </a:r>
                <a:r>
                  <a:rPr lang="en-US" altLang="zh-CN" dirty="0"/>
                  <a:t>170006</a:t>
                </a:r>
                <a:r>
                  <a:rPr lang="zh-CN" altLang="zh-CN" dirty="0"/>
                  <a:t>现货交割时交收的全价为</a:t>
                </a:r>
                <a:endParaRPr lang="en-US" altLang="zh-CN" dirty="0"/>
              </a:p>
              <a:p>
                <a:pPr marL="0" indent="0" eaLnBrk="1" hangingPunct="1">
                  <a:buNone/>
                </a:pPr>
                <a14:m>
                  <m:oMathPara xmlns:m="http://schemas.openxmlformats.org/officeDocument/2006/math">
                    <m:oMathParaPr>
                      <m:jc m:val="centerGroup"/>
                    </m:oMathParaPr>
                    <m:oMath xmlns:m="http://schemas.openxmlformats.org/officeDocument/2006/math">
                      <m:r>
                        <a:rPr lang="en-US" altLang="zh-CN" i="1">
                          <a:latin typeface="Cambria Math" panose="02040503050406030204" pitchFamily="18" charset="0"/>
                        </a:rPr>
                        <m:t>101.1748+2.9721=104.1469</m:t>
                      </m:r>
                      <m:r>
                        <a:rPr lang="zh-CN" altLang="zh-CN">
                          <a:latin typeface="Cambria Math" panose="02040503050406030204" pitchFamily="18" charset="0"/>
                        </a:rPr>
                        <m:t>元</m:t>
                      </m:r>
                    </m:oMath>
                  </m:oMathPara>
                </a14:m>
                <a:endParaRPr lang="zh-CN" altLang="zh-CN" dirty="0"/>
              </a:p>
              <a:p>
                <a:pPr eaLnBrk="1" hangingPunct="1"/>
                <a:endParaRPr lang="zh-CN" altLang="zh-CN" dirty="0"/>
              </a:p>
              <a:p>
                <a:pPr eaLnBrk="1" hangingPunct="1"/>
                <a:endParaRPr lang="en-US" altLang="zh-CN" dirty="0"/>
              </a:p>
              <a:p>
                <a:pPr eaLnBrk="1" hangingPunct="1"/>
                <a:endParaRPr lang="zh-CN" altLang="en-US" dirty="0"/>
              </a:p>
            </p:txBody>
          </p:sp>
        </mc:Choice>
        <mc:Fallback xmlns="">
          <p:sp>
            <p:nvSpPr>
              <p:cNvPr id="82949" name="Rectangle 3"/>
              <p:cNvSpPr>
                <a:spLocks noGrp="1" noRot="1" noChangeAspect="1" noMove="1" noResize="1" noEditPoints="1" noAdjustHandles="1" noChangeArrowheads="1" noChangeShapeType="1" noTextEdit="1"/>
              </p:cNvSpPr>
              <p:nvPr>
                <p:ph idx="1"/>
              </p:nvPr>
            </p:nvSpPr>
            <p:spPr>
              <a:blipFill>
                <a:blip r:embed="rId2"/>
                <a:stretch>
                  <a:fillRect r="-889"/>
                </a:stretch>
              </a:blipFill>
            </p:spPr>
            <p:txBody>
              <a:bodyPr/>
              <a:lstStyle/>
              <a:p>
                <a:r>
                  <a:rPr lang="zh-CN" altLang="en-US">
                    <a:noFill/>
                  </a:rPr>
                  <a:t> </a:t>
                </a:r>
              </a:p>
            </p:txBody>
          </p:sp>
        </mc:Fallback>
      </mc:AlternateContent>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32</a:t>
            </a:fld>
            <a:endParaRPr lang="en-US" altLang="zh-CN" dirty="0">
              <a:solidFill>
                <a:srgbClr val="000000"/>
              </a:solidFill>
            </a:endParaRPr>
          </a:p>
        </p:txBody>
      </p:sp>
    </p:spTree>
    <p:extLst>
      <p:ext uri="{BB962C8B-B14F-4D97-AF65-F5344CB8AC3E}">
        <p14:creationId xmlns:p14="http://schemas.microsoft.com/office/powerpoint/2010/main" val="3376469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EDCD4D6-625B-7B41-B696-2E8B6BBB094C}"/>
              </a:ext>
            </a:extLst>
          </p:cNvPr>
          <p:cNvSpPr>
            <a:spLocks noGrp="1"/>
          </p:cNvSpPr>
          <p:nvPr>
            <p:ph type="title"/>
          </p:nvPr>
        </p:nvSpPr>
        <p:spPr>
          <a:xfrm>
            <a:off x="465874" y="404664"/>
            <a:ext cx="8229600" cy="846931"/>
          </a:xfrm>
        </p:spPr>
        <p:txBody>
          <a:bodyPr>
            <a:normAutofit fontScale="90000"/>
          </a:bodyPr>
          <a:lstStyle/>
          <a:p>
            <a:r>
              <a:rPr lang="zh-CN" altLang="en-US" dirty="0"/>
              <a:t>国债期货系列案例之一：</a:t>
            </a:r>
            <a:br>
              <a:rPr lang="en-US" altLang="zh-CN" dirty="0"/>
            </a:br>
            <a:r>
              <a:rPr lang="en-US" altLang="zh-CN" dirty="0"/>
              <a:t>       </a:t>
            </a:r>
            <a:r>
              <a:rPr lang="zh-CN" altLang="en-US" dirty="0"/>
              <a:t>国债现货与国债期货的全价与净价</a:t>
            </a:r>
            <a:endParaRPr kumimoji="1"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370DA7E-BC36-244F-A053-FA40A49F7CE8}"/>
                  </a:ext>
                </a:extLst>
              </p:cNvPr>
              <p:cNvSpPr>
                <a:spLocks noGrp="1"/>
              </p:cNvSpPr>
              <p:nvPr>
                <p:ph idx="1"/>
              </p:nvPr>
            </p:nvSpPr>
            <p:spPr/>
            <p:txBody>
              <a:bodyPr>
                <a:normAutofit fontScale="92500" lnSpcReduction="10000"/>
              </a:bodyPr>
              <a:lstStyle/>
              <a:p>
                <a:r>
                  <a:rPr lang="zh-CN" altLang="zh-CN" dirty="0"/>
                  <a:t>同一天，在中金所交易的将于</a:t>
                </a:r>
                <a:r>
                  <a:rPr lang="en-US" altLang="zh-CN" dirty="0"/>
                  <a:t>2019</a:t>
                </a:r>
                <a:r>
                  <a:rPr lang="zh-CN" altLang="zh-CN" dirty="0"/>
                  <a:t>年</a:t>
                </a:r>
                <a:r>
                  <a:rPr lang="en-US" altLang="zh-CN" dirty="0"/>
                  <a:t>6</a:t>
                </a:r>
                <a:r>
                  <a:rPr lang="zh-CN" altLang="zh-CN" dirty="0"/>
                  <a:t>月到期的</a:t>
                </a:r>
                <a:r>
                  <a:rPr lang="en-US" altLang="zh-CN" dirty="0"/>
                  <a:t>5</a:t>
                </a:r>
                <a:r>
                  <a:rPr lang="zh-CN" altLang="zh-CN" dirty="0"/>
                  <a:t>年期国债期货合约</a:t>
                </a:r>
                <a:r>
                  <a:rPr lang="en-US" altLang="zh-CN" dirty="0"/>
                  <a:t>TF1906</a:t>
                </a:r>
                <a:r>
                  <a:rPr lang="zh-CN" altLang="zh-CN" dirty="0"/>
                  <a:t>收盘报价为</a:t>
                </a:r>
                <a:r>
                  <a:rPr lang="en-US" altLang="zh-CN" dirty="0"/>
                  <a:t>99.415</a:t>
                </a:r>
                <a:r>
                  <a:rPr lang="zh-CN" altLang="zh-CN" dirty="0"/>
                  <a:t>元。</a:t>
                </a:r>
                <a:r>
                  <a:rPr lang="zh-CN" altLang="en-US" dirty="0"/>
                  <a:t>国债期货的净价与全价是多少？</a:t>
                </a:r>
                <a:endParaRPr lang="en-US" altLang="zh-CN" dirty="0"/>
              </a:p>
              <a:p>
                <a:r>
                  <a:rPr lang="en-US" altLang="zh-CN" dirty="0"/>
                  <a:t>2019</a:t>
                </a:r>
                <a:r>
                  <a:rPr lang="zh-CN" altLang="en-US" dirty="0"/>
                  <a:t>年</a:t>
                </a:r>
                <a:r>
                  <a:rPr lang="en-US" altLang="zh-CN" dirty="0"/>
                  <a:t>2</a:t>
                </a:r>
                <a:r>
                  <a:rPr lang="zh-CN" altLang="en-US" dirty="0"/>
                  <a:t>月</a:t>
                </a:r>
                <a:r>
                  <a:rPr lang="en-US" altLang="zh-CN" dirty="0"/>
                  <a:t>18</a:t>
                </a:r>
                <a:r>
                  <a:rPr lang="zh-CN" altLang="en-US" dirty="0"/>
                  <a:t>日</a:t>
                </a:r>
                <a:endParaRPr lang="en-US" altLang="zh-CN" dirty="0"/>
              </a:p>
              <a:p>
                <a:pPr lvl="1"/>
                <a:r>
                  <a:rPr lang="en-US" altLang="zh-CN" dirty="0"/>
                  <a:t>TF1906</a:t>
                </a:r>
                <a:r>
                  <a:rPr lang="zh-CN" altLang="en-US" dirty="0"/>
                  <a:t>的标准券净价：</a:t>
                </a:r>
                <a:r>
                  <a:rPr lang="en-US" altLang="zh-CN" dirty="0"/>
                  <a:t>99.415</a:t>
                </a:r>
              </a:p>
              <a:p>
                <a:pPr lvl="1"/>
                <a:r>
                  <a:rPr lang="zh-CN" altLang="zh-CN" dirty="0"/>
                  <a:t>国债</a:t>
                </a:r>
                <a:r>
                  <a:rPr lang="en-US" altLang="zh-CN" dirty="0"/>
                  <a:t>170006</a:t>
                </a:r>
                <a:r>
                  <a:rPr lang="zh-CN" altLang="zh-CN" dirty="0"/>
                  <a:t>在</a:t>
                </a:r>
                <a:r>
                  <a:rPr lang="en-US" altLang="zh-CN" dirty="0"/>
                  <a:t>TF1906</a:t>
                </a:r>
                <a:r>
                  <a:rPr lang="zh-CN" altLang="zh-CN" dirty="0"/>
                  <a:t>合约中</a:t>
                </a:r>
                <a:endParaRPr lang="en-US" altLang="zh-CN" dirty="0"/>
              </a:p>
              <a:p>
                <a:pPr lvl="2"/>
                <a:r>
                  <a:rPr lang="zh-CN" altLang="en-US" dirty="0"/>
                  <a:t>转换因子：</a:t>
                </a:r>
                <a:r>
                  <a:rPr lang="en-US" altLang="zh-CN" dirty="0"/>
                  <a:t>1.0086</a:t>
                </a:r>
              </a:p>
              <a:p>
                <a:pPr lvl="2"/>
                <a:r>
                  <a:rPr lang="zh-CN" altLang="en-US" dirty="0"/>
                  <a:t>期货净价：</a:t>
                </a:r>
                <a14:m>
                  <m:oMath xmlns:m="http://schemas.openxmlformats.org/officeDocument/2006/math">
                    <m:r>
                      <a:rPr lang="en-US" altLang="zh-CN" i="1">
                        <a:latin typeface="Cambria Math" panose="02040503050406030204" pitchFamily="18" charset="0"/>
                      </a:rPr>
                      <m:t>99.415</m:t>
                    </m:r>
                    <m:r>
                      <a:rPr lang="en-US" altLang="zh-CN" i="1">
                        <a:latin typeface="Cambria Math" panose="02040503050406030204" pitchFamily="18" charset="0"/>
                        <a:ea typeface="Cambria Math" panose="02040503050406030204" pitchFamily="18" charset="0"/>
                      </a:rPr>
                      <m:t>×1.0086=100.2699690</m:t>
                    </m:r>
                    <m:r>
                      <a:rPr lang="zh-CN" altLang="en-US" i="1">
                        <a:latin typeface="Cambria Math" panose="02040503050406030204" pitchFamily="18" charset="0"/>
                        <a:ea typeface="Cambria Math" panose="02040503050406030204" pitchFamily="18" charset="0"/>
                      </a:rPr>
                      <m:t>元</m:t>
                    </m:r>
                  </m:oMath>
                </a14:m>
                <a:endParaRPr kumimoji="1" lang="en-US" altLang="zh-CN" dirty="0"/>
              </a:p>
              <a:p>
                <a:pPr lvl="2"/>
                <a:r>
                  <a:rPr lang="zh-CN" altLang="en-US" dirty="0"/>
                  <a:t>期货交割意向申报日：</a:t>
                </a:r>
                <a:r>
                  <a:rPr lang="en-US" altLang="zh-CN" dirty="0"/>
                  <a:t>2019</a:t>
                </a:r>
                <a:r>
                  <a:rPr lang="zh-CN" altLang="en-US" dirty="0"/>
                  <a:t>年</a:t>
                </a:r>
                <a:r>
                  <a:rPr lang="en-US" altLang="zh-CN" dirty="0"/>
                  <a:t>6</a:t>
                </a:r>
                <a:r>
                  <a:rPr lang="zh-CN" altLang="en-US" dirty="0"/>
                  <a:t>月</a:t>
                </a:r>
                <a:r>
                  <a:rPr lang="en-US" altLang="zh-CN" dirty="0"/>
                  <a:t>14</a:t>
                </a:r>
                <a:r>
                  <a:rPr lang="zh-CN" altLang="en-US" dirty="0"/>
                  <a:t>日</a:t>
                </a:r>
                <a:endParaRPr lang="en-US" altLang="zh-CN" dirty="0"/>
              </a:p>
              <a:p>
                <a:pPr lvl="2"/>
                <a:r>
                  <a:rPr lang="zh-CN" altLang="en-US" dirty="0"/>
                  <a:t>期货配对缴款日：</a:t>
                </a:r>
                <a:r>
                  <a:rPr lang="en-US" altLang="zh-CN" dirty="0"/>
                  <a:t>2019</a:t>
                </a:r>
                <a:r>
                  <a:rPr lang="zh-CN" altLang="en-US" dirty="0"/>
                  <a:t>年</a:t>
                </a:r>
                <a:r>
                  <a:rPr lang="en-US" altLang="zh-CN" dirty="0"/>
                  <a:t>6</a:t>
                </a:r>
                <a:r>
                  <a:rPr lang="zh-CN" altLang="en-US" dirty="0"/>
                  <a:t>月</a:t>
                </a:r>
                <a:r>
                  <a:rPr lang="en-US" altLang="zh-CN" dirty="0"/>
                  <a:t>18</a:t>
                </a:r>
                <a:r>
                  <a:rPr lang="zh-CN" altLang="en-US" dirty="0"/>
                  <a:t>日</a:t>
                </a:r>
                <a:endParaRPr lang="en-US" altLang="zh-CN" dirty="0"/>
              </a:p>
              <a:p>
                <a:pPr lvl="2"/>
                <a:r>
                  <a:rPr lang="zh-CN" altLang="en-US" dirty="0"/>
                  <a:t>期货应计利息：</a:t>
                </a:r>
                <a14:m>
                  <m:oMath xmlns:m="http://schemas.openxmlformats.org/officeDocument/2006/math">
                    <m:r>
                      <a:rPr lang="en-US" altLang="zh-CN" i="1">
                        <a:latin typeface="Cambria Math" panose="02040503050406030204" pitchFamily="18" charset="0"/>
                      </a:rPr>
                      <m:t>3.20×</m:t>
                    </m:r>
                    <m:f>
                      <m:fPr>
                        <m:ctrlPr>
                          <a:rPr lang="zh-CN" altLang="zh-CN" i="1">
                            <a:latin typeface="Cambria Math" panose="02040503050406030204" pitchFamily="18" charset="0"/>
                          </a:rPr>
                        </m:ctrlPr>
                      </m:fPr>
                      <m:num>
                        <m:r>
                          <a:rPr lang="en-US" altLang="zh-CN" i="1">
                            <a:latin typeface="Cambria Math" panose="02040503050406030204" pitchFamily="18" charset="0"/>
                          </a:rPr>
                          <m:t>94</m:t>
                        </m:r>
                      </m:num>
                      <m:den>
                        <m:r>
                          <a:rPr lang="en-US" altLang="zh-CN" i="1">
                            <a:latin typeface="Cambria Math" panose="02040503050406030204" pitchFamily="18" charset="0"/>
                          </a:rPr>
                          <m:t>366</m:t>
                        </m:r>
                      </m:den>
                    </m:f>
                    <m:r>
                      <a:rPr lang="zh-CN" altLang="zh-CN" i="1">
                        <a:latin typeface="Cambria Math" panose="02040503050406030204" pitchFamily="18" charset="0"/>
                      </a:rPr>
                      <m:t>≈</m:t>
                    </m:r>
                    <m:r>
                      <a:rPr lang="en-US" altLang="zh-CN" i="1">
                        <a:latin typeface="Cambria Math" panose="02040503050406030204" pitchFamily="18" charset="0"/>
                      </a:rPr>
                      <m:t>0.8218579</m:t>
                    </m:r>
                    <m:r>
                      <a:rPr lang="zh-CN" altLang="zh-CN">
                        <a:latin typeface="Cambria Math" panose="02040503050406030204" pitchFamily="18" charset="0"/>
                      </a:rPr>
                      <m:t>元</m:t>
                    </m:r>
                  </m:oMath>
                </a14:m>
                <a:endParaRPr lang="en-US" altLang="zh-CN" dirty="0"/>
              </a:p>
              <a:p>
                <a:pPr lvl="2"/>
                <a:r>
                  <a:rPr lang="zh-CN" altLang="en-US" dirty="0"/>
                  <a:t>期货全价：</a:t>
                </a:r>
                <a14:m>
                  <m:oMath xmlns:m="http://schemas.openxmlformats.org/officeDocument/2006/math">
                    <m:r>
                      <a:rPr lang="en-US" altLang="zh-CN" i="1">
                        <a:latin typeface="Cambria Math" panose="02040503050406030204" pitchFamily="18" charset="0"/>
                      </a:rPr>
                      <m:t>100.2699690+0.8218579≈101.0918269</m:t>
                    </m:r>
                    <m:r>
                      <a:rPr lang="zh-CN" altLang="zh-CN">
                        <a:latin typeface="Cambria Math" panose="02040503050406030204" pitchFamily="18" charset="0"/>
                      </a:rPr>
                      <m:t>元</m:t>
                    </m:r>
                  </m:oMath>
                </a14:m>
                <a:endParaRPr lang="en-US" altLang="zh-CN" dirty="0"/>
              </a:p>
              <a:p>
                <a:pPr lvl="1"/>
                <a:endParaRPr lang="zh-CN" altLang="zh-CN" dirty="0"/>
              </a:p>
              <a:p>
                <a:pPr lvl="1"/>
                <a:endParaRPr lang="en-US" altLang="zh-CN" dirty="0"/>
              </a:p>
            </p:txBody>
          </p:sp>
        </mc:Choice>
        <mc:Fallback xmlns="">
          <p:sp>
            <p:nvSpPr>
              <p:cNvPr id="3" name="内容占位符 2">
                <a:extLst>
                  <a:ext uri="{FF2B5EF4-FFF2-40B4-BE49-F238E27FC236}">
                    <a16:creationId xmlns:a16="http://schemas.microsoft.com/office/drawing/2014/main" id="{2370DA7E-BC36-244F-A053-FA40A49F7CE8}"/>
                  </a:ext>
                </a:extLst>
              </p:cNvPr>
              <p:cNvSpPr>
                <a:spLocks noGrp="1" noRot="1" noChangeAspect="1" noMove="1" noResize="1" noEditPoints="1" noAdjustHandles="1" noChangeArrowheads="1" noChangeShapeType="1" noTextEdit="1"/>
              </p:cNvSpPr>
              <p:nvPr>
                <p:ph idx="1"/>
              </p:nvPr>
            </p:nvSpPr>
            <p:spPr>
              <a:blipFill>
                <a:blip r:embed="rId2"/>
                <a:stretch>
                  <a:fillRect t="-2235"/>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D420D057-4BAD-EA43-A569-363004D7DE81}"/>
              </a:ext>
            </a:extLst>
          </p:cNvPr>
          <p:cNvSpPr>
            <a:spLocks noGrp="1"/>
          </p:cNvSpPr>
          <p:nvPr>
            <p:ph type="sldNum" sz="quarter" idx="12"/>
          </p:nvPr>
        </p:nvSpPr>
        <p:spPr/>
        <p:txBody>
          <a:bodyPr/>
          <a:lstStyle/>
          <a:p>
            <a:fld id="{0C913308-F349-4B6D-A68A-DD1791B4A57B}" type="slidenum">
              <a:rPr lang="zh-CN" altLang="en-US" smtClean="0"/>
              <a:pPr/>
              <a:t>33</a:t>
            </a:fld>
            <a:endParaRPr lang="zh-CN" altLang="en-US" dirty="0"/>
          </a:p>
        </p:txBody>
      </p:sp>
    </p:spTree>
    <p:extLst>
      <p:ext uri="{BB962C8B-B14F-4D97-AF65-F5344CB8AC3E}">
        <p14:creationId xmlns:p14="http://schemas.microsoft.com/office/powerpoint/2010/main" val="20243930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0F3816-518D-9345-844E-0D159BB5B7ED}"/>
              </a:ext>
            </a:extLst>
          </p:cNvPr>
          <p:cNvSpPr>
            <a:spLocks noGrp="1"/>
          </p:cNvSpPr>
          <p:nvPr>
            <p:ph type="title"/>
          </p:nvPr>
        </p:nvSpPr>
        <p:spPr/>
        <p:txBody>
          <a:bodyPr/>
          <a:lstStyle/>
          <a:p>
            <a:r>
              <a:rPr kumimoji="1" lang="zh-CN" altLang="en-US" dirty="0"/>
              <a:t>比较</a:t>
            </a:r>
          </a:p>
        </p:txBody>
      </p:sp>
      <p:sp>
        <p:nvSpPr>
          <p:cNvPr id="3" name="内容占位符 2">
            <a:extLst>
              <a:ext uri="{FF2B5EF4-FFF2-40B4-BE49-F238E27FC236}">
                <a16:creationId xmlns:a16="http://schemas.microsoft.com/office/drawing/2014/main" id="{67C5292B-8C52-E544-A652-36A133FDC5A3}"/>
              </a:ext>
            </a:extLst>
          </p:cNvPr>
          <p:cNvSpPr>
            <a:spLocks noGrp="1"/>
          </p:cNvSpPr>
          <p:nvPr>
            <p:ph idx="1"/>
          </p:nvPr>
        </p:nvSpPr>
        <p:spPr/>
        <p:txBody>
          <a:bodyPr/>
          <a:lstStyle/>
          <a:p>
            <a:r>
              <a:rPr kumimoji="1" lang="zh-CN" altLang="en-US" dirty="0"/>
              <a:t>国债现货：</a:t>
            </a:r>
            <a:endParaRPr kumimoji="1" lang="en-US" altLang="zh-CN" dirty="0"/>
          </a:p>
          <a:p>
            <a:pPr lvl="1"/>
            <a:r>
              <a:rPr lang="zh-CN" altLang="zh-CN" dirty="0"/>
              <a:t>每天的应计利息都会变化</a:t>
            </a:r>
            <a:endParaRPr lang="en-US" altLang="zh-CN" dirty="0"/>
          </a:p>
          <a:p>
            <a:pPr lvl="1"/>
            <a:r>
              <a:rPr lang="zh-CN" altLang="zh-CN" dirty="0"/>
              <a:t>现货的净价仅用于报价</a:t>
            </a:r>
            <a:endParaRPr lang="en-US" altLang="zh-CN" dirty="0"/>
          </a:p>
          <a:p>
            <a:pPr lvl="1"/>
            <a:r>
              <a:rPr lang="zh-CN" altLang="zh-CN" dirty="0"/>
              <a:t>而现货交割和计算盈亏时使用的都是全价</a:t>
            </a:r>
            <a:endParaRPr lang="en-US" altLang="zh-CN" dirty="0"/>
          </a:p>
          <a:p>
            <a:r>
              <a:rPr kumimoji="1" lang="zh-CN" altLang="en-US" dirty="0"/>
              <a:t>国债期货</a:t>
            </a:r>
            <a:endParaRPr kumimoji="1" lang="en-US" altLang="zh-CN" dirty="0"/>
          </a:p>
          <a:p>
            <a:pPr lvl="1"/>
            <a:r>
              <a:rPr kumimoji="1" lang="zh-CN" altLang="en-US" dirty="0"/>
              <a:t>一旦确定具体标的债券和配对缴款日，应计利息不变</a:t>
            </a:r>
            <a:endParaRPr kumimoji="1" lang="en-US" altLang="zh-CN" dirty="0"/>
          </a:p>
          <a:p>
            <a:pPr lvl="1"/>
            <a:r>
              <a:rPr lang="zh-CN" altLang="zh-CN" dirty="0"/>
              <a:t>在期货交割之前，期货交易报价、计算期货交易盈亏、盯市结算</a:t>
            </a:r>
            <a:r>
              <a:rPr lang="zh-CN" altLang="en-US" dirty="0"/>
              <a:t>中</a:t>
            </a:r>
            <a:r>
              <a:rPr lang="zh-CN" altLang="zh-CN" dirty="0"/>
              <a:t>使用的都是期货净价。</a:t>
            </a:r>
            <a:endParaRPr lang="en-US" altLang="zh-CN" dirty="0"/>
          </a:p>
          <a:p>
            <a:pPr lvl="1"/>
            <a:r>
              <a:rPr lang="zh-CN" altLang="zh-CN" dirty="0"/>
              <a:t>应计利息</a:t>
            </a:r>
            <a:r>
              <a:rPr lang="zh-CN" altLang="en-US" dirty="0"/>
              <a:t>和全价只有在期货交割、为期货定价等时候用到。</a:t>
            </a:r>
            <a:endParaRPr lang="zh-CN" altLang="zh-CN" dirty="0"/>
          </a:p>
          <a:p>
            <a:pPr lvl="1"/>
            <a:endParaRPr kumimoji="1" lang="zh-CN" altLang="en-US" dirty="0"/>
          </a:p>
        </p:txBody>
      </p:sp>
      <p:sp>
        <p:nvSpPr>
          <p:cNvPr id="4" name="灯片编号占位符 3">
            <a:extLst>
              <a:ext uri="{FF2B5EF4-FFF2-40B4-BE49-F238E27FC236}">
                <a16:creationId xmlns:a16="http://schemas.microsoft.com/office/drawing/2014/main" id="{39FD532A-5B95-AA45-B8B1-84AF4D6825F7}"/>
              </a:ext>
            </a:extLst>
          </p:cNvPr>
          <p:cNvSpPr>
            <a:spLocks noGrp="1"/>
          </p:cNvSpPr>
          <p:nvPr>
            <p:ph type="sldNum" sz="quarter" idx="12"/>
          </p:nvPr>
        </p:nvSpPr>
        <p:spPr/>
        <p:txBody>
          <a:bodyPr/>
          <a:lstStyle/>
          <a:p>
            <a:fld id="{0C913308-F349-4B6D-A68A-DD1791B4A57B}" type="slidenum">
              <a:rPr lang="zh-CN" altLang="en-US" smtClean="0"/>
              <a:pPr/>
              <a:t>34</a:t>
            </a:fld>
            <a:endParaRPr lang="zh-CN" altLang="en-US" dirty="0"/>
          </a:p>
        </p:txBody>
      </p:sp>
    </p:spTree>
    <p:extLst>
      <p:ext uri="{BB962C8B-B14F-4D97-AF65-F5344CB8AC3E}">
        <p14:creationId xmlns:p14="http://schemas.microsoft.com/office/powerpoint/2010/main" val="293099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14640A7-3006-4DBD-9491-37A6CFD11C1D}"/>
              </a:ext>
            </a:extLst>
          </p:cNvPr>
          <p:cNvSpPr>
            <a:spLocks noGrp="1"/>
          </p:cNvSpPr>
          <p:nvPr>
            <p:ph type="title"/>
          </p:nvPr>
        </p:nvSpPr>
        <p:spPr>
          <a:xfrm>
            <a:off x="683568" y="2492896"/>
            <a:ext cx="8064896" cy="1362075"/>
          </a:xfrm>
        </p:spPr>
        <p:txBody>
          <a:bodyPr/>
          <a:lstStyle/>
          <a:p>
            <a:r>
              <a:rPr lang="en-US" altLang="zh-CN" dirty="0">
                <a:solidFill>
                  <a:schemeClr val="accent6">
                    <a:lumMod val="75000"/>
                  </a:schemeClr>
                </a:solidFill>
              </a:rPr>
              <a:t>5.3.3 </a:t>
            </a:r>
            <a:r>
              <a:rPr lang="zh-CN" altLang="en-US" dirty="0">
                <a:solidFill>
                  <a:schemeClr val="accent6">
                    <a:lumMod val="75000"/>
                  </a:schemeClr>
                </a:solidFill>
              </a:rPr>
              <a:t>可交割券、标准券与转换因子</a:t>
            </a:r>
          </a:p>
        </p:txBody>
      </p:sp>
      <p:sp>
        <p:nvSpPr>
          <p:cNvPr id="6" name="文本占位符 5">
            <a:extLst>
              <a:ext uri="{FF2B5EF4-FFF2-40B4-BE49-F238E27FC236}">
                <a16:creationId xmlns:a16="http://schemas.microsoft.com/office/drawing/2014/main" id="{7ED9DD89-3D0D-4D43-A599-BE4C0021375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B3ADC0B-D919-4635-B3A1-4B4DC2AAE659}"/>
              </a:ext>
            </a:extLst>
          </p:cNvPr>
          <p:cNvSpPr>
            <a:spLocks noGrp="1"/>
          </p:cNvSpPr>
          <p:nvPr>
            <p:ph type="sldNum" sz="quarter" idx="12"/>
          </p:nvPr>
        </p:nvSpPr>
        <p:spPr/>
        <p:txBody>
          <a:bodyPr/>
          <a:lstStyle/>
          <a:p>
            <a:fld id="{0C913308-F349-4B6D-A68A-DD1791B4A57B}" type="slidenum">
              <a:rPr lang="zh-CN" altLang="en-US" smtClean="0"/>
              <a:pPr/>
              <a:t>35</a:t>
            </a:fld>
            <a:endParaRPr lang="zh-CN" altLang="en-US" dirty="0"/>
          </a:p>
        </p:txBody>
      </p:sp>
    </p:spTree>
    <p:extLst>
      <p:ext uri="{BB962C8B-B14F-4D97-AF65-F5344CB8AC3E}">
        <p14:creationId xmlns:p14="http://schemas.microsoft.com/office/powerpoint/2010/main" val="2739145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F50F06-A2FC-9C4F-AA42-ECE52CE62658}"/>
              </a:ext>
            </a:extLst>
          </p:cNvPr>
          <p:cNvSpPr>
            <a:spLocks noGrp="1"/>
          </p:cNvSpPr>
          <p:nvPr>
            <p:ph type="title"/>
          </p:nvPr>
        </p:nvSpPr>
        <p:spPr/>
        <p:txBody>
          <a:bodyPr/>
          <a:lstStyle/>
          <a:p>
            <a:r>
              <a:rPr kumimoji="1" lang="zh-CN" altLang="en-US" dirty="0"/>
              <a:t>可交割券</a:t>
            </a:r>
          </a:p>
        </p:txBody>
      </p:sp>
      <p:sp>
        <p:nvSpPr>
          <p:cNvPr id="3" name="内容占位符 2">
            <a:extLst>
              <a:ext uri="{FF2B5EF4-FFF2-40B4-BE49-F238E27FC236}">
                <a16:creationId xmlns:a16="http://schemas.microsoft.com/office/drawing/2014/main" id="{AD533718-2BDF-1845-9493-F53FD18730D1}"/>
              </a:ext>
            </a:extLst>
          </p:cNvPr>
          <p:cNvSpPr>
            <a:spLocks noGrp="1"/>
          </p:cNvSpPr>
          <p:nvPr>
            <p:ph idx="1"/>
          </p:nvPr>
        </p:nvSpPr>
        <p:spPr/>
        <p:txBody>
          <a:bodyPr/>
          <a:lstStyle/>
          <a:p>
            <a:r>
              <a:rPr lang="zh-CN" altLang="en-US" dirty="0"/>
              <a:t>可交割券：在国债期货到期时可以用于交割的债券。</a:t>
            </a:r>
            <a:endParaRPr lang="en-US" altLang="zh-CN" dirty="0"/>
          </a:p>
          <a:p>
            <a:r>
              <a:rPr lang="zh-CN" altLang="en-US" dirty="0"/>
              <a:t>中金所</a:t>
            </a:r>
            <a:r>
              <a:rPr lang="en-US" altLang="zh-CN" dirty="0"/>
              <a:t>5</a:t>
            </a:r>
            <a:r>
              <a:rPr lang="zh-CN" altLang="en-US" dirty="0"/>
              <a:t>年期国债期货：</a:t>
            </a:r>
            <a:r>
              <a:rPr lang="zh-CN" altLang="zh-CN" dirty="0">
                <a:solidFill>
                  <a:srgbClr val="FF0000"/>
                </a:solidFill>
              </a:rPr>
              <a:t>期货空方</a:t>
            </a:r>
            <a:r>
              <a:rPr lang="zh-CN" altLang="zh-CN" dirty="0"/>
              <a:t>可以选择</a:t>
            </a:r>
            <a:r>
              <a:rPr lang="zh-CN" altLang="zh-CN" dirty="0">
                <a:solidFill>
                  <a:srgbClr val="FF0000"/>
                </a:solidFill>
              </a:rPr>
              <a:t>发行期限</a:t>
            </a:r>
            <a:r>
              <a:rPr lang="zh-CN" altLang="zh-CN" dirty="0"/>
              <a:t>不高于</a:t>
            </a:r>
            <a:r>
              <a:rPr lang="en-US" altLang="zh-CN" dirty="0">
                <a:solidFill>
                  <a:srgbClr val="FF0000"/>
                </a:solidFill>
              </a:rPr>
              <a:t>7</a:t>
            </a:r>
            <a:r>
              <a:rPr lang="zh-CN" altLang="zh-CN" dirty="0"/>
              <a:t>年、</a:t>
            </a:r>
            <a:r>
              <a:rPr lang="zh-CN" altLang="zh-CN" dirty="0">
                <a:solidFill>
                  <a:srgbClr val="FF0000"/>
                </a:solidFill>
              </a:rPr>
              <a:t>合约到期月份首日剩余期限</a:t>
            </a:r>
            <a:r>
              <a:rPr lang="zh-CN" altLang="zh-CN" dirty="0"/>
              <a:t>为</a:t>
            </a:r>
            <a:r>
              <a:rPr lang="en-US" altLang="zh-CN" dirty="0">
                <a:solidFill>
                  <a:srgbClr val="FF0000"/>
                </a:solidFill>
              </a:rPr>
              <a:t>4-5.25</a:t>
            </a:r>
            <a:r>
              <a:rPr lang="zh-CN" altLang="zh-CN" dirty="0">
                <a:solidFill>
                  <a:srgbClr val="FF0000"/>
                </a:solidFill>
              </a:rPr>
              <a:t>年</a:t>
            </a:r>
            <a:r>
              <a:rPr lang="zh-CN" altLang="zh-CN" dirty="0"/>
              <a:t>的任何记账式附息国债用于交割。</a:t>
            </a:r>
            <a:endParaRPr lang="en-US" altLang="zh-CN" dirty="0"/>
          </a:p>
          <a:p>
            <a:r>
              <a:rPr lang="zh-CN" altLang="en-US" dirty="0"/>
              <a:t>国债期货可交割券的三个主要特征</a:t>
            </a:r>
            <a:endParaRPr lang="en-US" altLang="zh-CN" dirty="0">
              <a:solidFill>
                <a:schemeClr val="bg1">
                  <a:lumMod val="50000"/>
                </a:schemeClr>
              </a:solidFill>
              <a:highlight>
                <a:srgbClr val="C0C0C0"/>
              </a:highlight>
            </a:endParaRPr>
          </a:p>
          <a:p>
            <a:pPr lvl="1"/>
            <a:r>
              <a:rPr lang="zh-CN" altLang="en-US" dirty="0"/>
              <a:t>不惟一</a:t>
            </a:r>
            <a:endParaRPr lang="en-US" altLang="zh-CN" dirty="0"/>
          </a:p>
          <a:p>
            <a:pPr lvl="1"/>
            <a:r>
              <a:rPr lang="zh-CN" altLang="en-US" dirty="0"/>
              <a:t>确定并公布</a:t>
            </a:r>
            <a:endParaRPr lang="en-US" altLang="zh-CN" dirty="0"/>
          </a:p>
          <a:p>
            <a:pPr lvl="1"/>
            <a:r>
              <a:rPr lang="zh-CN" altLang="en-US" dirty="0"/>
              <a:t>数量只增不减</a:t>
            </a:r>
            <a:endParaRPr lang="en-US" altLang="zh-CN" dirty="0"/>
          </a:p>
          <a:p>
            <a:endParaRPr kumimoji="1" lang="zh-CN" altLang="en-US" dirty="0"/>
          </a:p>
        </p:txBody>
      </p:sp>
      <p:sp>
        <p:nvSpPr>
          <p:cNvPr id="4" name="灯片编号占位符 3">
            <a:extLst>
              <a:ext uri="{FF2B5EF4-FFF2-40B4-BE49-F238E27FC236}">
                <a16:creationId xmlns:a16="http://schemas.microsoft.com/office/drawing/2014/main" id="{449E8B11-1DF6-A142-A020-27A66B38E062}"/>
              </a:ext>
            </a:extLst>
          </p:cNvPr>
          <p:cNvSpPr>
            <a:spLocks noGrp="1"/>
          </p:cNvSpPr>
          <p:nvPr>
            <p:ph type="sldNum" sz="quarter" idx="12"/>
          </p:nvPr>
        </p:nvSpPr>
        <p:spPr/>
        <p:txBody>
          <a:bodyPr/>
          <a:lstStyle/>
          <a:p>
            <a:fld id="{0C913308-F349-4B6D-A68A-DD1791B4A57B}" type="slidenum">
              <a:rPr lang="zh-CN" altLang="en-US" smtClean="0"/>
              <a:pPr/>
              <a:t>36</a:t>
            </a:fld>
            <a:endParaRPr lang="zh-CN" altLang="en-US" dirty="0"/>
          </a:p>
        </p:txBody>
      </p:sp>
    </p:spTree>
    <p:extLst>
      <p:ext uri="{BB962C8B-B14F-4D97-AF65-F5344CB8AC3E}">
        <p14:creationId xmlns:p14="http://schemas.microsoft.com/office/powerpoint/2010/main" val="3473334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60ECF6-B670-464B-862E-E7D08E72D228}"/>
              </a:ext>
            </a:extLst>
          </p:cNvPr>
          <p:cNvSpPr>
            <a:spLocks noGrp="1"/>
          </p:cNvSpPr>
          <p:nvPr>
            <p:ph type="title"/>
          </p:nvPr>
        </p:nvSpPr>
        <p:spPr/>
        <p:txBody>
          <a:bodyPr/>
          <a:lstStyle/>
          <a:p>
            <a:r>
              <a:rPr lang="zh-CN" altLang="en-US" dirty="0"/>
              <a:t>可交割券、标准券与转换因子</a:t>
            </a:r>
          </a:p>
        </p:txBody>
      </p:sp>
      <p:sp>
        <p:nvSpPr>
          <p:cNvPr id="4" name="灯片编号占位符 3">
            <a:extLst>
              <a:ext uri="{FF2B5EF4-FFF2-40B4-BE49-F238E27FC236}">
                <a16:creationId xmlns:a16="http://schemas.microsoft.com/office/drawing/2014/main" id="{84290F56-83BE-4BD4-A7AD-A1EEEFF9B9A2}"/>
              </a:ext>
            </a:extLst>
          </p:cNvPr>
          <p:cNvSpPr>
            <a:spLocks noGrp="1"/>
          </p:cNvSpPr>
          <p:nvPr>
            <p:ph type="sldNum" sz="quarter" idx="12"/>
          </p:nvPr>
        </p:nvSpPr>
        <p:spPr>
          <a:xfrm>
            <a:off x="7452320" y="6525344"/>
            <a:ext cx="2133600" cy="288032"/>
          </a:xfrm>
        </p:spPr>
        <p:txBody>
          <a:bodyPr/>
          <a:lstStyle/>
          <a:p>
            <a:fld id="{0C913308-F349-4B6D-A68A-DD1791B4A57B}" type="slidenum">
              <a:rPr lang="zh-CN" altLang="en-US" smtClean="0"/>
              <a:pPr/>
              <a:t>37</a:t>
            </a:fld>
            <a:endParaRPr lang="zh-CN" altLang="en-US" dirty="0"/>
          </a:p>
        </p:txBody>
      </p:sp>
      <p:sp>
        <p:nvSpPr>
          <p:cNvPr id="5" name="矩形: 圆角 4">
            <a:extLst>
              <a:ext uri="{FF2B5EF4-FFF2-40B4-BE49-F238E27FC236}">
                <a16:creationId xmlns:a16="http://schemas.microsoft.com/office/drawing/2014/main" id="{E9B2FC90-813C-4310-BB37-4711B047B7CE}"/>
              </a:ext>
            </a:extLst>
          </p:cNvPr>
          <p:cNvSpPr/>
          <p:nvPr/>
        </p:nvSpPr>
        <p:spPr>
          <a:xfrm>
            <a:off x="1907704" y="1772816"/>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70C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可交割券</a:t>
            </a:r>
            <a:r>
              <a:rPr lang="en-US" altLang="zh-CN" dirty="0">
                <a:solidFill>
                  <a:srgbClr val="0070C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1</a:t>
            </a:r>
            <a:endParaRPr lang="zh-CN" altLang="en-US" dirty="0">
              <a:solidFill>
                <a:srgbClr val="0070C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7" name="矩形: 圆角 6">
            <a:extLst>
              <a:ext uri="{FF2B5EF4-FFF2-40B4-BE49-F238E27FC236}">
                <a16:creationId xmlns:a16="http://schemas.microsoft.com/office/drawing/2014/main" id="{36E60008-836E-4A93-91B4-F255FD20E9BD}"/>
              </a:ext>
            </a:extLst>
          </p:cNvPr>
          <p:cNvSpPr/>
          <p:nvPr/>
        </p:nvSpPr>
        <p:spPr>
          <a:xfrm>
            <a:off x="1907704" y="2492896"/>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8000"/>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rgbClr val="0080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2</a:t>
            </a:r>
            <a:endParaRPr lang="zh-CN" altLang="en-US" dirty="0">
              <a:solidFill>
                <a:srgbClr val="0080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9" name="矩形: 圆角 8">
            <a:extLst>
              <a:ext uri="{FF2B5EF4-FFF2-40B4-BE49-F238E27FC236}">
                <a16:creationId xmlns:a16="http://schemas.microsoft.com/office/drawing/2014/main" id="{B7A2D850-43D4-475B-B7ED-FEBF3C2D3723}"/>
              </a:ext>
            </a:extLst>
          </p:cNvPr>
          <p:cNvSpPr/>
          <p:nvPr/>
        </p:nvSpPr>
        <p:spPr>
          <a:xfrm>
            <a:off x="1907704" y="3276401"/>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5">
                    <a:lumMod val="50000"/>
                  </a:schemeClr>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chemeClr val="accent5">
                    <a:lumMod val="50000"/>
                  </a:schemeClr>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3</a:t>
            </a:r>
            <a:endParaRPr lang="zh-CN" altLang="en-US" dirty="0">
              <a:solidFill>
                <a:schemeClr val="accent5">
                  <a:lumMod val="50000"/>
                </a:schemeClr>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1" name="矩形: 圆角 10">
            <a:extLst>
              <a:ext uri="{FF2B5EF4-FFF2-40B4-BE49-F238E27FC236}">
                <a16:creationId xmlns:a16="http://schemas.microsoft.com/office/drawing/2014/main" id="{BA9BE3FD-8C62-4230-A4A6-B8D1E8757BDD}"/>
              </a:ext>
            </a:extLst>
          </p:cNvPr>
          <p:cNvSpPr/>
          <p:nvPr/>
        </p:nvSpPr>
        <p:spPr>
          <a:xfrm>
            <a:off x="1907704" y="4077072"/>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6600CC"/>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rgbClr val="6600CC"/>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4</a:t>
            </a:r>
            <a:endParaRPr lang="zh-CN" altLang="en-US" dirty="0">
              <a:solidFill>
                <a:srgbClr val="6600CC"/>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3" name="矩形: 圆角 12">
            <a:extLst>
              <a:ext uri="{FF2B5EF4-FFF2-40B4-BE49-F238E27FC236}">
                <a16:creationId xmlns:a16="http://schemas.microsoft.com/office/drawing/2014/main" id="{A151BF4A-8275-485B-B786-8275A7E9EB84}"/>
              </a:ext>
            </a:extLst>
          </p:cNvPr>
          <p:cNvSpPr/>
          <p:nvPr/>
        </p:nvSpPr>
        <p:spPr>
          <a:xfrm>
            <a:off x="1907704" y="4869160"/>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9900"/>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rgbClr val="FF99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5</a:t>
            </a:r>
            <a:endParaRPr lang="zh-CN" altLang="en-US" dirty="0">
              <a:solidFill>
                <a:srgbClr val="FF99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5" name="矩形: 圆角 14">
            <a:extLst>
              <a:ext uri="{FF2B5EF4-FFF2-40B4-BE49-F238E27FC236}">
                <a16:creationId xmlns:a16="http://schemas.microsoft.com/office/drawing/2014/main" id="{9F3B9758-1F56-4112-A758-F7F397AACAED}"/>
              </a:ext>
            </a:extLst>
          </p:cNvPr>
          <p:cNvSpPr/>
          <p:nvPr/>
        </p:nvSpPr>
        <p:spPr>
          <a:xfrm>
            <a:off x="1907704" y="5661248"/>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i="1" dirty="0">
                <a:solidFill>
                  <a:schemeClr val="tx1"/>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j</a:t>
            </a:r>
            <a:endParaRPr lang="zh-CN" altLang="en-US" i="1" dirty="0">
              <a:solidFill>
                <a:schemeClr val="tx1"/>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7" name="矩形: 圆角 16">
            <a:extLst>
              <a:ext uri="{FF2B5EF4-FFF2-40B4-BE49-F238E27FC236}">
                <a16:creationId xmlns:a16="http://schemas.microsoft.com/office/drawing/2014/main" id="{8F98BFB4-143A-41B6-9836-E0C5573A8265}"/>
              </a:ext>
            </a:extLst>
          </p:cNvPr>
          <p:cNvSpPr/>
          <p:nvPr/>
        </p:nvSpPr>
        <p:spPr>
          <a:xfrm>
            <a:off x="5868144" y="3501008"/>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虚拟标准券</a:t>
            </a:r>
          </a:p>
        </p:txBody>
      </p:sp>
      <p:cxnSp>
        <p:nvCxnSpPr>
          <p:cNvPr id="19" name="连接符: 肘形 18">
            <a:extLst>
              <a:ext uri="{FF2B5EF4-FFF2-40B4-BE49-F238E27FC236}">
                <a16:creationId xmlns:a16="http://schemas.microsoft.com/office/drawing/2014/main" id="{AA18BFB6-F2D7-45B4-ACBC-619C0E7F81D8}"/>
              </a:ext>
            </a:extLst>
          </p:cNvPr>
          <p:cNvCxnSpPr>
            <a:cxnSpLocks/>
          </p:cNvCxnSpPr>
          <p:nvPr/>
        </p:nvCxnSpPr>
        <p:spPr>
          <a:xfrm flipH="1" flipV="1">
            <a:off x="3635896" y="2060848"/>
            <a:ext cx="2232248" cy="1728192"/>
          </a:xfrm>
          <a:prstGeom prst="bentConnector3">
            <a:avLst>
              <a:gd name="adj1" fmla="val 16755"/>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5EA4D134-A267-4C98-B4E1-F342B38424C7}"/>
              </a:ext>
            </a:extLst>
          </p:cNvPr>
          <p:cNvCxnSpPr>
            <a:cxnSpLocks/>
          </p:cNvCxnSpPr>
          <p:nvPr/>
        </p:nvCxnSpPr>
        <p:spPr>
          <a:xfrm flipH="1">
            <a:off x="3635896" y="2780928"/>
            <a:ext cx="1872208" cy="0"/>
          </a:xfrm>
          <a:prstGeom prst="straightConnector1">
            <a:avLst/>
          </a:prstGeom>
          <a:ln w="19050">
            <a:solidFill>
              <a:schemeClr val="bg2">
                <a:lumMod val="75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46A45B71-3E18-45AA-9075-DC98E70CCCAF}"/>
              </a:ext>
            </a:extLst>
          </p:cNvPr>
          <p:cNvCxnSpPr>
            <a:cxnSpLocks/>
          </p:cNvCxnSpPr>
          <p:nvPr/>
        </p:nvCxnSpPr>
        <p:spPr>
          <a:xfrm flipH="1">
            <a:off x="3635896" y="3524549"/>
            <a:ext cx="1872208" cy="0"/>
          </a:xfrm>
          <a:prstGeom prst="straightConnector1">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连接符: 肘形 27">
            <a:extLst>
              <a:ext uri="{FF2B5EF4-FFF2-40B4-BE49-F238E27FC236}">
                <a16:creationId xmlns:a16="http://schemas.microsoft.com/office/drawing/2014/main" id="{7B88F721-F08B-4D68-BD21-7E3A245D6DAC}"/>
              </a:ext>
            </a:extLst>
          </p:cNvPr>
          <p:cNvCxnSpPr>
            <a:cxnSpLocks/>
            <a:stCxn id="17" idx="1"/>
          </p:cNvCxnSpPr>
          <p:nvPr/>
        </p:nvCxnSpPr>
        <p:spPr>
          <a:xfrm rot="10800000" flipV="1">
            <a:off x="3635896" y="3789040"/>
            <a:ext cx="2232248" cy="2160240"/>
          </a:xfrm>
          <a:prstGeom prst="bentConnector3">
            <a:avLst>
              <a:gd name="adj1" fmla="val 16982"/>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51D86F8E-914A-4C2E-85C4-CFAFA4F2494A}"/>
              </a:ext>
            </a:extLst>
          </p:cNvPr>
          <p:cNvCxnSpPr>
            <a:cxnSpLocks/>
          </p:cNvCxnSpPr>
          <p:nvPr/>
        </p:nvCxnSpPr>
        <p:spPr>
          <a:xfrm flipH="1">
            <a:off x="3635896" y="4365104"/>
            <a:ext cx="1872208" cy="0"/>
          </a:xfrm>
          <a:prstGeom prst="straightConnector1">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763AAD55-F9CF-48C0-868A-98DE914D5216}"/>
              </a:ext>
            </a:extLst>
          </p:cNvPr>
          <p:cNvCxnSpPr>
            <a:cxnSpLocks/>
          </p:cNvCxnSpPr>
          <p:nvPr/>
        </p:nvCxnSpPr>
        <p:spPr>
          <a:xfrm flipH="1">
            <a:off x="3635896" y="5157192"/>
            <a:ext cx="1872208" cy="0"/>
          </a:xfrm>
          <a:prstGeom prst="straightConnector1">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sp>
        <p:nvSpPr>
          <p:cNvPr id="33" name="文本框 32">
            <a:extLst>
              <a:ext uri="{FF2B5EF4-FFF2-40B4-BE49-F238E27FC236}">
                <a16:creationId xmlns:a16="http://schemas.microsoft.com/office/drawing/2014/main" id="{7F63E89B-890B-4253-ACC5-04F96035619A}"/>
              </a:ext>
            </a:extLst>
          </p:cNvPr>
          <p:cNvSpPr txBox="1"/>
          <p:nvPr/>
        </p:nvSpPr>
        <p:spPr>
          <a:xfrm>
            <a:off x="3995936" y="1722294"/>
            <a:ext cx="1152128" cy="338554"/>
          </a:xfrm>
          <a:prstGeom prst="rect">
            <a:avLst/>
          </a:prstGeom>
          <a:noFill/>
        </p:spPr>
        <p:txBody>
          <a:bodyPr wrap="square" rtlCol="0">
            <a:spAutoFit/>
          </a:bodyPr>
          <a:lstStyle/>
          <a:p>
            <a:r>
              <a:rPr lang="zh-CN" altLang="en-US" sz="1600" dirty="0">
                <a:solidFill>
                  <a:srgbClr val="0070C0"/>
                </a:solidFill>
                <a:latin typeface="Adobe Jenson Pro" panose="020A0503050201030203" pitchFamily="18" charset="0"/>
                <a:ea typeface="楷体" panose="02010609060101010101" pitchFamily="49" charset="-122"/>
              </a:rPr>
              <a:t>转换因子</a:t>
            </a:r>
            <a:r>
              <a:rPr lang="en-US" altLang="zh-CN" sz="1600" dirty="0">
                <a:solidFill>
                  <a:srgbClr val="0070C0"/>
                </a:solidFill>
                <a:latin typeface="Adobe Jenson Pro" panose="020A0503050201030203" pitchFamily="18" charset="0"/>
                <a:ea typeface="楷体" panose="02010609060101010101" pitchFamily="49" charset="-122"/>
              </a:rPr>
              <a:t>1</a:t>
            </a:r>
            <a:endParaRPr lang="zh-CN" altLang="en-US" sz="1600" dirty="0">
              <a:solidFill>
                <a:srgbClr val="0070C0"/>
              </a:solidFill>
              <a:latin typeface="Adobe Jenson Pro" panose="020A0503050201030203" pitchFamily="18" charset="0"/>
              <a:ea typeface="楷体" panose="02010609060101010101" pitchFamily="49" charset="-122"/>
            </a:endParaRPr>
          </a:p>
        </p:txBody>
      </p:sp>
      <p:sp>
        <p:nvSpPr>
          <p:cNvPr id="35" name="文本框 34">
            <a:extLst>
              <a:ext uri="{FF2B5EF4-FFF2-40B4-BE49-F238E27FC236}">
                <a16:creationId xmlns:a16="http://schemas.microsoft.com/office/drawing/2014/main" id="{E82BEAF9-E252-4442-95D1-CA5EFAEC29CD}"/>
              </a:ext>
            </a:extLst>
          </p:cNvPr>
          <p:cNvSpPr txBox="1"/>
          <p:nvPr/>
        </p:nvSpPr>
        <p:spPr>
          <a:xfrm>
            <a:off x="3995936" y="2452511"/>
            <a:ext cx="1152128" cy="338554"/>
          </a:xfrm>
          <a:prstGeom prst="rect">
            <a:avLst/>
          </a:prstGeom>
          <a:noFill/>
        </p:spPr>
        <p:txBody>
          <a:bodyPr wrap="square" rtlCol="0">
            <a:spAutoFit/>
          </a:bodyPr>
          <a:lstStyle/>
          <a:p>
            <a:r>
              <a:rPr lang="zh-CN" altLang="en-US" sz="1600" dirty="0">
                <a:solidFill>
                  <a:srgbClr val="008000"/>
                </a:solidFill>
                <a:latin typeface="Adobe Jenson Pro" panose="020A0503050201030203" pitchFamily="18" charset="0"/>
                <a:ea typeface="楷体" panose="02010609060101010101" pitchFamily="49" charset="-122"/>
              </a:rPr>
              <a:t>转换因子</a:t>
            </a:r>
            <a:r>
              <a:rPr lang="en-US" altLang="zh-CN" sz="1600" dirty="0">
                <a:solidFill>
                  <a:srgbClr val="008000"/>
                </a:solidFill>
                <a:latin typeface="Adobe Jenson Pro" panose="020A0503050201030203" pitchFamily="18" charset="0"/>
                <a:ea typeface="楷体" panose="02010609060101010101" pitchFamily="49" charset="-122"/>
              </a:rPr>
              <a:t>2</a:t>
            </a:r>
            <a:endParaRPr lang="zh-CN" altLang="en-US" sz="1600" dirty="0">
              <a:solidFill>
                <a:srgbClr val="008000"/>
              </a:solidFill>
              <a:latin typeface="Adobe Jenson Pro" panose="020A0503050201030203" pitchFamily="18" charset="0"/>
              <a:ea typeface="楷体" panose="02010609060101010101" pitchFamily="49" charset="-122"/>
            </a:endParaRPr>
          </a:p>
        </p:txBody>
      </p:sp>
      <p:sp>
        <p:nvSpPr>
          <p:cNvPr id="37" name="文本框 36">
            <a:extLst>
              <a:ext uri="{FF2B5EF4-FFF2-40B4-BE49-F238E27FC236}">
                <a16:creationId xmlns:a16="http://schemas.microsoft.com/office/drawing/2014/main" id="{8C7F3B24-DEB7-4A34-A30C-F63E5B6F3A76}"/>
              </a:ext>
            </a:extLst>
          </p:cNvPr>
          <p:cNvSpPr txBox="1"/>
          <p:nvPr/>
        </p:nvSpPr>
        <p:spPr>
          <a:xfrm>
            <a:off x="4139952" y="3234462"/>
            <a:ext cx="1152128" cy="338554"/>
          </a:xfrm>
          <a:prstGeom prst="rect">
            <a:avLst/>
          </a:prstGeom>
          <a:noFill/>
        </p:spPr>
        <p:txBody>
          <a:bodyPr wrap="square" rtlCol="0">
            <a:spAutoFit/>
          </a:bodyPr>
          <a:lstStyle/>
          <a:p>
            <a:r>
              <a:rPr lang="zh-CN" altLang="en-US" sz="1600" dirty="0">
                <a:solidFill>
                  <a:schemeClr val="accent5">
                    <a:lumMod val="50000"/>
                  </a:schemeClr>
                </a:solidFill>
                <a:latin typeface="Adobe Jenson Pro" panose="020A0503050201030203" pitchFamily="18" charset="0"/>
                <a:ea typeface="楷体" panose="02010609060101010101" pitchFamily="49" charset="-122"/>
              </a:rPr>
              <a:t>转换因子</a:t>
            </a:r>
            <a:r>
              <a:rPr lang="en-US" altLang="zh-CN" sz="1600" dirty="0">
                <a:solidFill>
                  <a:schemeClr val="accent5">
                    <a:lumMod val="50000"/>
                  </a:schemeClr>
                </a:solidFill>
                <a:latin typeface="Adobe Jenson Pro" panose="020A0503050201030203" pitchFamily="18" charset="0"/>
                <a:ea typeface="楷体" panose="02010609060101010101" pitchFamily="49" charset="-122"/>
              </a:rPr>
              <a:t>3</a:t>
            </a:r>
            <a:endParaRPr lang="zh-CN" altLang="en-US" sz="1600" dirty="0">
              <a:solidFill>
                <a:schemeClr val="accent5">
                  <a:lumMod val="50000"/>
                </a:schemeClr>
              </a:solidFill>
              <a:latin typeface="Adobe Jenson Pro" panose="020A0503050201030203" pitchFamily="18" charset="0"/>
              <a:ea typeface="楷体" panose="02010609060101010101" pitchFamily="49" charset="-122"/>
            </a:endParaRPr>
          </a:p>
        </p:txBody>
      </p:sp>
      <p:sp>
        <p:nvSpPr>
          <p:cNvPr id="39" name="文本框 38">
            <a:extLst>
              <a:ext uri="{FF2B5EF4-FFF2-40B4-BE49-F238E27FC236}">
                <a16:creationId xmlns:a16="http://schemas.microsoft.com/office/drawing/2014/main" id="{7A908247-22C2-4556-AB35-1E0601D9E6D5}"/>
              </a:ext>
            </a:extLst>
          </p:cNvPr>
          <p:cNvSpPr txBox="1"/>
          <p:nvPr/>
        </p:nvSpPr>
        <p:spPr>
          <a:xfrm>
            <a:off x="4067944" y="4026550"/>
            <a:ext cx="1152128" cy="338554"/>
          </a:xfrm>
          <a:prstGeom prst="rect">
            <a:avLst/>
          </a:prstGeom>
          <a:noFill/>
        </p:spPr>
        <p:txBody>
          <a:bodyPr wrap="square" rtlCol="0">
            <a:spAutoFit/>
          </a:bodyPr>
          <a:lstStyle/>
          <a:p>
            <a:r>
              <a:rPr lang="zh-CN" altLang="en-US" sz="1600" dirty="0">
                <a:solidFill>
                  <a:srgbClr val="7030A0"/>
                </a:solidFill>
                <a:latin typeface="Adobe Jenson Pro" panose="020A0503050201030203" pitchFamily="18" charset="0"/>
                <a:ea typeface="楷体" panose="02010609060101010101" pitchFamily="49" charset="-122"/>
              </a:rPr>
              <a:t>转换因子</a:t>
            </a:r>
            <a:r>
              <a:rPr lang="en-US" altLang="zh-CN" sz="1600" dirty="0">
                <a:solidFill>
                  <a:srgbClr val="7030A0"/>
                </a:solidFill>
                <a:latin typeface="Adobe Jenson Pro" panose="020A0503050201030203" pitchFamily="18" charset="0"/>
                <a:ea typeface="楷体" panose="02010609060101010101" pitchFamily="49" charset="-122"/>
              </a:rPr>
              <a:t>4</a:t>
            </a:r>
            <a:endParaRPr lang="zh-CN" altLang="en-US" sz="1600" dirty="0">
              <a:solidFill>
                <a:srgbClr val="7030A0"/>
              </a:solidFill>
              <a:latin typeface="Adobe Jenson Pro" panose="020A0503050201030203" pitchFamily="18" charset="0"/>
              <a:ea typeface="楷体" panose="02010609060101010101" pitchFamily="49" charset="-122"/>
            </a:endParaRPr>
          </a:p>
        </p:txBody>
      </p:sp>
      <p:sp>
        <p:nvSpPr>
          <p:cNvPr id="41" name="文本框 40">
            <a:extLst>
              <a:ext uri="{FF2B5EF4-FFF2-40B4-BE49-F238E27FC236}">
                <a16:creationId xmlns:a16="http://schemas.microsoft.com/office/drawing/2014/main" id="{EE6915B7-B175-4984-A9B3-6DC3B435F5CB}"/>
              </a:ext>
            </a:extLst>
          </p:cNvPr>
          <p:cNvSpPr txBox="1"/>
          <p:nvPr/>
        </p:nvSpPr>
        <p:spPr>
          <a:xfrm>
            <a:off x="4067944" y="4746630"/>
            <a:ext cx="1152128" cy="338554"/>
          </a:xfrm>
          <a:prstGeom prst="rect">
            <a:avLst/>
          </a:prstGeom>
          <a:noFill/>
        </p:spPr>
        <p:txBody>
          <a:bodyPr wrap="square" rtlCol="0">
            <a:spAutoFit/>
          </a:bodyPr>
          <a:lstStyle/>
          <a:p>
            <a:r>
              <a:rPr lang="zh-CN" altLang="en-US" sz="1600" dirty="0">
                <a:solidFill>
                  <a:srgbClr val="FF9900"/>
                </a:solidFill>
                <a:latin typeface="Adobe Jenson Pro" panose="020A0503050201030203" pitchFamily="18" charset="0"/>
                <a:ea typeface="楷体" panose="02010609060101010101" pitchFamily="49" charset="-122"/>
              </a:rPr>
              <a:t>转换因子</a:t>
            </a:r>
            <a:r>
              <a:rPr lang="en-US" altLang="zh-CN" sz="1600" dirty="0">
                <a:solidFill>
                  <a:srgbClr val="FF9900"/>
                </a:solidFill>
                <a:latin typeface="Adobe Jenson Pro" panose="020A0503050201030203" pitchFamily="18" charset="0"/>
                <a:ea typeface="楷体" panose="02010609060101010101" pitchFamily="49" charset="-122"/>
              </a:rPr>
              <a:t>5</a:t>
            </a:r>
            <a:endParaRPr lang="zh-CN" altLang="en-US" sz="1600" dirty="0">
              <a:solidFill>
                <a:srgbClr val="FF9900"/>
              </a:solidFill>
              <a:latin typeface="Adobe Jenson Pro" panose="020A0503050201030203" pitchFamily="18" charset="0"/>
              <a:ea typeface="楷体" panose="02010609060101010101" pitchFamily="49" charset="-122"/>
            </a:endParaRPr>
          </a:p>
        </p:txBody>
      </p:sp>
      <p:sp>
        <p:nvSpPr>
          <p:cNvPr id="43" name="文本框 42">
            <a:extLst>
              <a:ext uri="{FF2B5EF4-FFF2-40B4-BE49-F238E27FC236}">
                <a16:creationId xmlns:a16="http://schemas.microsoft.com/office/drawing/2014/main" id="{B6C357DD-5371-4FA2-9108-DBE325EF43DF}"/>
              </a:ext>
            </a:extLst>
          </p:cNvPr>
          <p:cNvSpPr txBox="1"/>
          <p:nvPr/>
        </p:nvSpPr>
        <p:spPr>
          <a:xfrm>
            <a:off x="4067944" y="5538718"/>
            <a:ext cx="1152128" cy="338554"/>
          </a:xfrm>
          <a:prstGeom prst="rect">
            <a:avLst/>
          </a:prstGeom>
          <a:noFill/>
        </p:spPr>
        <p:txBody>
          <a:bodyPr wrap="square" rtlCol="0">
            <a:spAutoFit/>
          </a:bodyPr>
          <a:lstStyle/>
          <a:p>
            <a:r>
              <a:rPr lang="zh-CN" altLang="en-US" sz="1600" dirty="0">
                <a:latin typeface="Adobe Jenson Pro" panose="020A0503050201030203" pitchFamily="18" charset="0"/>
                <a:ea typeface="楷体" panose="02010609060101010101" pitchFamily="49" charset="-122"/>
              </a:rPr>
              <a:t>转换因子</a:t>
            </a:r>
            <a:r>
              <a:rPr lang="en-US" altLang="zh-CN" sz="1600" i="1" dirty="0">
                <a:latin typeface="Adobe Jenson Pro" panose="020A0503050201030203" pitchFamily="18" charset="0"/>
                <a:ea typeface="楷体" panose="02010609060101010101" pitchFamily="49" charset="-122"/>
              </a:rPr>
              <a:t>j</a:t>
            </a:r>
            <a:endParaRPr lang="zh-CN" altLang="en-US" sz="1600" i="1" dirty="0">
              <a:latin typeface="Adobe Jenson Pro" panose="020A0503050201030203" pitchFamily="18" charset="0"/>
              <a:ea typeface="楷体" panose="02010609060101010101" pitchFamily="49" charset="-122"/>
            </a:endParaRPr>
          </a:p>
        </p:txBody>
      </p:sp>
    </p:spTree>
    <p:extLst>
      <p:ext uri="{BB962C8B-B14F-4D97-AF65-F5344CB8AC3E}">
        <p14:creationId xmlns:p14="http://schemas.microsoft.com/office/powerpoint/2010/main" val="249577812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5"/>
                                        </p:tgtEl>
                                        <p:attrNameLst>
                                          <p:attrName>style.visibility</p:attrName>
                                        </p:attrNameLst>
                                      </p:cBhvr>
                                      <p:to>
                                        <p:strVal val="visible"/>
                                      </p:to>
                                    </p:set>
                                    <p:animEffect transition="in" filter="fade">
                                      <p:cBhvr>
                                        <p:cTn id="32" dur="1000"/>
                                        <p:tgtEl>
                                          <p:spTgt spid="15"/>
                                        </p:tgtEl>
                                      </p:cBhvr>
                                    </p:animEffect>
                                    <p:anim calcmode="lin" valueType="num">
                                      <p:cBhvr>
                                        <p:cTn id="33" dur="1000" fill="hold"/>
                                        <p:tgtEl>
                                          <p:spTgt spid="15"/>
                                        </p:tgtEl>
                                        <p:attrNameLst>
                                          <p:attrName>ppt_x</p:attrName>
                                        </p:attrNameLst>
                                      </p:cBhvr>
                                      <p:tavLst>
                                        <p:tav tm="0">
                                          <p:val>
                                            <p:strVal val="#ppt_x"/>
                                          </p:val>
                                        </p:tav>
                                        <p:tav tm="100000">
                                          <p:val>
                                            <p:strVal val="#ppt_x"/>
                                          </p:val>
                                        </p:tav>
                                      </p:tavLst>
                                    </p:anim>
                                    <p:anim calcmode="lin" valueType="num">
                                      <p:cBhvr>
                                        <p:cTn id="34"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barn(inVertical)">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53" presetClass="entr" presetSubtype="16" fill="hold" grpId="0" nodeType="click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p:cTn id="44" dur="500" fill="hold"/>
                                        <p:tgtEl>
                                          <p:spTgt spid="33"/>
                                        </p:tgtEl>
                                        <p:attrNameLst>
                                          <p:attrName>ppt_w</p:attrName>
                                        </p:attrNameLst>
                                      </p:cBhvr>
                                      <p:tavLst>
                                        <p:tav tm="0">
                                          <p:val>
                                            <p:fltVal val="0"/>
                                          </p:val>
                                        </p:tav>
                                        <p:tav tm="100000">
                                          <p:val>
                                            <p:strVal val="#ppt_w"/>
                                          </p:val>
                                        </p:tav>
                                      </p:tavLst>
                                    </p:anim>
                                    <p:anim calcmode="lin" valueType="num">
                                      <p:cBhvr>
                                        <p:cTn id="45" dur="500" fill="hold"/>
                                        <p:tgtEl>
                                          <p:spTgt spid="33"/>
                                        </p:tgtEl>
                                        <p:attrNameLst>
                                          <p:attrName>ppt_h</p:attrName>
                                        </p:attrNameLst>
                                      </p:cBhvr>
                                      <p:tavLst>
                                        <p:tav tm="0">
                                          <p:val>
                                            <p:fltVal val="0"/>
                                          </p:val>
                                        </p:tav>
                                        <p:tav tm="100000">
                                          <p:val>
                                            <p:strVal val="#ppt_h"/>
                                          </p:val>
                                        </p:tav>
                                      </p:tavLst>
                                    </p:anim>
                                    <p:animEffect transition="in" filter="fade">
                                      <p:cBhvr>
                                        <p:cTn id="46" dur="500"/>
                                        <p:tgtEl>
                                          <p:spTgt spid="33"/>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500" fill="hold"/>
                                        <p:tgtEl>
                                          <p:spTgt spid="35"/>
                                        </p:tgtEl>
                                        <p:attrNameLst>
                                          <p:attrName>ppt_w</p:attrName>
                                        </p:attrNameLst>
                                      </p:cBhvr>
                                      <p:tavLst>
                                        <p:tav tm="0">
                                          <p:val>
                                            <p:fltVal val="0"/>
                                          </p:val>
                                        </p:tav>
                                        <p:tav tm="100000">
                                          <p:val>
                                            <p:strVal val="#ppt_w"/>
                                          </p:val>
                                        </p:tav>
                                      </p:tavLst>
                                    </p:anim>
                                    <p:anim calcmode="lin" valueType="num">
                                      <p:cBhvr>
                                        <p:cTn id="50" dur="500" fill="hold"/>
                                        <p:tgtEl>
                                          <p:spTgt spid="35"/>
                                        </p:tgtEl>
                                        <p:attrNameLst>
                                          <p:attrName>ppt_h</p:attrName>
                                        </p:attrNameLst>
                                      </p:cBhvr>
                                      <p:tavLst>
                                        <p:tav tm="0">
                                          <p:val>
                                            <p:fltVal val="0"/>
                                          </p:val>
                                        </p:tav>
                                        <p:tav tm="100000">
                                          <p:val>
                                            <p:strVal val="#ppt_h"/>
                                          </p:val>
                                        </p:tav>
                                      </p:tavLst>
                                    </p:anim>
                                    <p:animEffect transition="in" filter="fade">
                                      <p:cBhvr>
                                        <p:cTn id="51" dur="500"/>
                                        <p:tgtEl>
                                          <p:spTgt spid="3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p:cTn id="54" dur="500" fill="hold"/>
                                        <p:tgtEl>
                                          <p:spTgt spid="37"/>
                                        </p:tgtEl>
                                        <p:attrNameLst>
                                          <p:attrName>ppt_w</p:attrName>
                                        </p:attrNameLst>
                                      </p:cBhvr>
                                      <p:tavLst>
                                        <p:tav tm="0">
                                          <p:val>
                                            <p:fltVal val="0"/>
                                          </p:val>
                                        </p:tav>
                                        <p:tav tm="100000">
                                          <p:val>
                                            <p:strVal val="#ppt_w"/>
                                          </p:val>
                                        </p:tav>
                                      </p:tavLst>
                                    </p:anim>
                                    <p:anim calcmode="lin" valueType="num">
                                      <p:cBhvr>
                                        <p:cTn id="55" dur="500" fill="hold"/>
                                        <p:tgtEl>
                                          <p:spTgt spid="37"/>
                                        </p:tgtEl>
                                        <p:attrNameLst>
                                          <p:attrName>ppt_h</p:attrName>
                                        </p:attrNameLst>
                                      </p:cBhvr>
                                      <p:tavLst>
                                        <p:tav tm="0">
                                          <p:val>
                                            <p:fltVal val="0"/>
                                          </p:val>
                                        </p:tav>
                                        <p:tav tm="100000">
                                          <p:val>
                                            <p:strVal val="#ppt_h"/>
                                          </p:val>
                                        </p:tav>
                                      </p:tavLst>
                                    </p:anim>
                                    <p:animEffect transition="in" filter="fade">
                                      <p:cBhvr>
                                        <p:cTn id="56" dur="500"/>
                                        <p:tgtEl>
                                          <p:spTgt spid="37"/>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39"/>
                                        </p:tgtEl>
                                        <p:attrNameLst>
                                          <p:attrName>style.visibility</p:attrName>
                                        </p:attrNameLst>
                                      </p:cBhvr>
                                      <p:to>
                                        <p:strVal val="visible"/>
                                      </p:to>
                                    </p:set>
                                    <p:anim calcmode="lin" valueType="num">
                                      <p:cBhvr>
                                        <p:cTn id="59" dur="500" fill="hold"/>
                                        <p:tgtEl>
                                          <p:spTgt spid="39"/>
                                        </p:tgtEl>
                                        <p:attrNameLst>
                                          <p:attrName>ppt_w</p:attrName>
                                        </p:attrNameLst>
                                      </p:cBhvr>
                                      <p:tavLst>
                                        <p:tav tm="0">
                                          <p:val>
                                            <p:fltVal val="0"/>
                                          </p:val>
                                        </p:tav>
                                        <p:tav tm="100000">
                                          <p:val>
                                            <p:strVal val="#ppt_w"/>
                                          </p:val>
                                        </p:tav>
                                      </p:tavLst>
                                    </p:anim>
                                    <p:anim calcmode="lin" valueType="num">
                                      <p:cBhvr>
                                        <p:cTn id="60" dur="500" fill="hold"/>
                                        <p:tgtEl>
                                          <p:spTgt spid="39"/>
                                        </p:tgtEl>
                                        <p:attrNameLst>
                                          <p:attrName>ppt_h</p:attrName>
                                        </p:attrNameLst>
                                      </p:cBhvr>
                                      <p:tavLst>
                                        <p:tav tm="0">
                                          <p:val>
                                            <p:fltVal val="0"/>
                                          </p:val>
                                        </p:tav>
                                        <p:tav tm="100000">
                                          <p:val>
                                            <p:strVal val="#ppt_h"/>
                                          </p:val>
                                        </p:tav>
                                      </p:tavLst>
                                    </p:anim>
                                    <p:animEffect transition="in" filter="fade">
                                      <p:cBhvr>
                                        <p:cTn id="61" dur="500"/>
                                        <p:tgtEl>
                                          <p:spTgt spid="39"/>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1"/>
                                        </p:tgtEl>
                                        <p:attrNameLst>
                                          <p:attrName>style.visibility</p:attrName>
                                        </p:attrNameLst>
                                      </p:cBhvr>
                                      <p:to>
                                        <p:strVal val="visible"/>
                                      </p:to>
                                    </p:set>
                                    <p:anim calcmode="lin" valueType="num">
                                      <p:cBhvr>
                                        <p:cTn id="64" dur="500" fill="hold"/>
                                        <p:tgtEl>
                                          <p:spTgt spid="41"/>
                                        </p:tgtEl>
                                        <p:attrNameLst>
                                          <p:attrName>ppt_w</p:attrName>
                                        </p:attrNameLst>
                                      </p:cBhvr>
                                      <p:tavLst>
                                        <p:tav tm="0">
                                          <p:val>
                                            <p:fltVal val="0"/>
                                          </p:val>
                                        </p:tav>
                                        <p:tav tm="100000">
                                          <p:val>
                                            <p:strVal val="#ppt_w"/>
                                          </p:val>
                                        </p:tav>
                                      </p:tavLst>
                                    </p:anim>
                                    <p:anim calcmode="lin" valueType="num">
                                      <p:cBhvr>
                                        <p:cTn id="65" dur="500" fill="hold"/>
                                        <p:tgtEl>
                                          <p:spTgt spid="41"/>
                                        </p:tgtEl>
                                        <p:attrNameLst>
                                          <p:attrName>ppt_h</p:attrName>
                                        </p:attrNameLst>
                                      </p:cBhvr>
                                      <p:tavLst>
                                        <p:tav tm="0">
                                          <p:val>
                                            <p:fltVal val="0"/>
                                          </p:val>
                                        </p:tav>
                                        <p:tav tm="100000">
                                          <p:val>
                                            <p:strVal val="#ppt_h"/>
                                          </p:val>
                                        </p:tav>
                                      </p:tavLst>
                                    </p:anim>
                                    <p:animEffect transition="in" filter="fade">
                                      <p:cBhvr>
                                        <p:cTn id="66" dur="500"/>
                                        <p:tgtEl>
                                          <p:spTgt spid="41"/>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43"/>
                                        </p:tgtEl>
                                        <p:attrNameLst>
                                          <p:attrName>style.visibility</p:attrName>
                                        </p:attrNameLst>
                                      </p:cBhvr>
                                      <p:to>
                                        <p:strVal val="visible"/>
                                      </p:to>
                                    </p:set>
                                    <p:anim calcmode="lin" valueType="num">
                                      <p:cBhvr>
                                        <p:cTn id="69" dur="500" fill="hold"/>
                                        <p:tgtEl>
                                          <p:spTgt spid="43"/>
                                        </p:tgtEl>
                                        <p:attrNameLst>
                                          <p:attrName>ppt_w</p:attrName>
                                        </p:attrNameLst>
                                      </p:cBhvr>
                                      <p:tavLst>
                                        <p:tav tm="0">
                                          <p:val>
                                            <p:fltVal val="0"/>
                                          </p:val>
                                        </p:tav>
                                        <p:tav tm="100000">
                                          <p:val>
                                            <p:strVal val="#ppt_w"/>
                                          </p:val>
                                        </p:tav>
                                      </p:tavLst>
                                    </p:anim>
                                    <p:anim calcmode="lin" valueType="num">
                                      <p:cBhvr>
                                        <p:cTn id="70" dur="500" fill="hold"/>
                                        <p:tgtEl>
                                          <p:spTgt spid="43"/>
                                        </p:tgtEl>
                                        <p:attrNameLst>
                                          <p:attrName>ppt_h</p:attrName>
                                        </p:attrNameLst>
                                      </p:cBhvr>
                                      <p:tavLst>
                                        <p:tav tm="0">
                                          <p:val>
                                            <p:fltVal val="0"/>
                                          </p:val>
                                        </p:tav>
                                        <p:tav tm="100000">
                                          <p:val>
                                            <p:strVal val="#ppt_h"/>
                                          </p:val>
                                        </p:tav>
                                      </p:tavLst>
                                    </p:anim>
                                    <p:animEffect transition="in" filter="fade">
                                      <p:cBhvr>
                                        <p:cTn id="71" dur="500"/>
                                        <p:tgtEl>
                                          <p:spTgt spid="43"/>
                                        </p:tgtEl>
                                      </p:cBhvr>
                                    </p:animEffect>
                                  </p:childTnLst>
                                </p:cTn>
                              </p:par>
                              <p:par>
                                <p:cTn id="72" presetID="53" presetClass="entr" presetSubtype="16" fill="hold" nodeType="withEffect">
                                  <p:stCondLst>
                                    <p:cond delay="0"/>
                                  </p:stCondLst>
                                  <p:childTnLst>
                                    <p:set>
                                      <p:cBhvr>
                                        <p:cTn id="73" dur="1" fill="hold">
                                          <p:stCondLst>
                                            <p:cond delay="0"/>
                                          </p:stCondLst>
                                        </p:cTn>
                                        <p:tgtEl>
                                          <p:spTgt spid="28"/>
                                        </p:tgtEl>
                                        <p:attrNameLst>
                                          <p:attrName>style.visibility</p:attrName>
                                        </p:attrNameLst>
                                      </p:cBhvr>
                                      <p:to>
                                        <p:strVal val="visible"/>
                                      </p:to>
                                    </p:set>
                                    <p:anim calcmode="lin" valueType="num">
                                      <p:cBhvr>
                                        <p:cTn id="74" dur="500" fill="hold"/>
                                        <p:tgtEl>
                                          <p:spTgt spid="28"/>
                                        </p:tgtEl>
                                        <p:attrNameLst>
                                          <p:attrName>ppt_w</p:attrName>
                                        </p:attrNameLst>
                                      </p:cBhvr>
                                      <p:tavLst>
                                        <p:tav tm="0">
                                          <p:val>
                                            <p:fltVal val="0"/>
                                          </p:val>
                                        </p:tav>
                                        <p:tav tm="100000">
                                          <p:val>
                                            <p:strVal val="#ppt_w"/>
                                          </p:val>
                                        </p:tav>
                                      </p:tavLst>
                                    </p:anim>
                                    <p:anim calcmode="lin" valueType="num">
                                      <p:cBhvr>
                                        <p:cTn id="75" dur="500" fill="hold"/>
                                        <p:tgtEl>
                                          <p:spTgt spid="28"/>
                                        </p:tgtEl>
                                        <p:attrNameLst>
                                          <p:attrName>ppt_h</p:attrName>
                                        </p:attrNameLst>
                                      </p:cBhvr>
                                      <p:tavLst>
                                        <p:tav tm="0">
                                          <p:val>
                                            <p:fltVal val="0"/>
                                          </p:val>
                                        </p:tav>
                                        <p:tav tm="100000">
                                          <p:val>
                                            <p:strVal val="#ppt_h"/>
                                          </p:val>
                                        </p:tav>
                                      </p:tavLst>
                                    </p:anim>
                                    <p:animEffect transition="in" filter="fade">
                                      <p:cBhvr>
                                        <p:cTn id="76" dur="500"/>
                                        <p:tgtEl>
                                          <p:spTgt spid="28"/>
                                        </p:tgtEl>
                                      </p:cBhvr>
                                    </p:animEffect>
                                  </p:childTnLst>
                                </p:cTn>
                              </p:par>
                              <p:par>
                                <p:cTn id="77" presetID="53" presetClass="entr" presetSubtype="16" fill="hold" nodeType="withEffect">
                                  <p:stCondLst>
                                    <p:cond delay="0"/>
                                  </p:stCondLst>
                                  <p:childTnLst>
                                    <p:set>
                                      <p:cBhvr>
                                        <p:cTn id="78" dur="1" fill="hold">
                                          <p:stCondLst>
                                            <p:cond delay="0"/>
                                          </p:stCondLst>
                                        </p:cTn>
                                        <p:tgtEl>
                                          <p:spTgt spid="32"/>
                                        </p:tgtEl>
                                        <p:attrNameLst>
                                          <p:attrName>style.visibility</p:attrName>
                                        </p:attrNameLst>
                                      </p:cBhvr>
                                      <p:to>
                                        <p:strVal val="visible"/>
                                      </p:to>
                                    </p:set>
                                    <p:anim calcmode="lin" valueType="num">
                                      <p:cBhvr>
                                        <p:cTn id="79" dur="500" fill="hold"/>
                                        <p:tgtEl>
                                          <p:spTgt spid="32"/>
                                        </p:tgtEl>
                                        <p:attrNameLst>
                                          <p:attrName>ppt_w</p:attrName>
                                        </p:attrNameLst>
                                      </p:cBhvr>
                                      <p:tavLst>
                                        <p:tav tm="0">
                                          <p:val>
                                            <p:fltVal val="0"/>
                                          </p:val>
                                        </p:tav>
                                        <p:tav tm="100000">
                                          <p:val>
                                            <p:strVal val="#ppt_w"/>
                                          </p:val>
                                        </p:tav>
                                      </p:tavLst>
                                    </p:anim>
                                    <p:anim calcmode="lin" valueType="num">
                                      <p:cBhvr>
                                        <p:cTn id="80" dur="500" fill="hold"/>
                                        <p:tgtEl>
                                          <p:spTgt spid="32"/>
                                        </p:tgtEl>
                                        <p:attrNameLst>
                                          <p:attrName>ppt_h</p:attrName>
                                        </p:attrNameLst>
                                      </p:cBhvr>
                                      <p:tavLst>
                                        <p:tav tm="0">
                                          <p:val>
                                            <p:fltVal val="0"/>
                                          </p:val>
                                        </p:tav>
                                        <p:tav tm="100000">
                                          <p:val>
                                            <p:strVal val="#ppt_h"/>
                                          </p:val>
                                        </p:tav>
                                      </p:tavLst>
                                    </p:anim>
                                    <p:animEffect transition="in" filter="fade">
                                      <p:cBhvr>
                                        <p:cTn id="81" dur="500"/>
                                        <p:tgtEl>
                                          <p:spTgt spid="32"/>
                                        </p:tgtEl>
                                      </p:cBhvr>
                                    </p:animEffect>
                                  </p:childTnLst>
                                </p:cTn>
                              </p:par>
                              <p:par>
                                <p:cTn id="82" presetID="53" presetClass="entr" presetSubtype="16" fill="hold" nodeType="withEffect">
                                  <p:stCondLst>
                                    <p:cond delay="0"/>
                                  </p:stCondLst>
                                  <p:childTnLst>
                                    <p:set>
                                      <p:cBhvr>
                                        <p:cTn id="83" dur="1" fill="hold">
                                          <p:stCondLst>
                                            <p:cond delay="0"/>
                                          </p:stCondLst>
                                        </p:cTn>
                                        <p:tgtEl>
                                          <p:spTgt spid="31"/>
                                        </p:tgtEl>
                                        <p:attrNameLst>
                                          <p:attrName>style.visibility</p:attrName>
                                        </p:attrNameLst>
                                      </p:cBhvr>
                                      <p:to>
                                        <p:strVal val="visible"/>
                                      </p:to>
                                    </p:set>
                                    <p:anim calcmode="lin" valueType="num">
                                      <p:cBhvr>
                                        <p:cTn id="84" dur="500" fill="hold"/>
                                        <p:tgtEl>
                                          <p:spTgt spid="31"/>
                                        </p:tgtEl>
                                        <p:attrNameLst>
                                          <p:attrName>ppt_w</p:attrName>
                                        </p:attrNameLst>
                                      </p:cBhvr>
                                      <p:tavLst>
                                        <p:tav tm="0">
                                          <p:val>
                                            <p:fltVal val="0"/>
                                          </p:val>
                                        </p:tav>
                                        <p:tav tm="100000">
                                          <p:val>
                                            <p:strVal val="#ppt_w"/>
                                          </p:val>
                                        </p:tav>
                                      </p:tavLst>
                                    </p:anim>
                                    <p:anim calcmode="lin" valueType="num">
                                      <p:cBhvr>
                                        <p:cTn id="85" dur="500" fill="hold"/>
                                        <p:tgtEl>
                                          <p:spTgt spid="31"/>
                                        </p:tgtEl>
                                        <p:attrNameLst>
                                          <p:attrName>ppt_h</p:attrName>
                                        </p:attrNameLst>
                                      </p:cBhvr>
                                      <p:tavLst>
                                        <p:tav tm="0">
                                          <p:val>
                                            <p:fltVal val="0"/>
                                          </p:val>
                                        </p:tav>
                                        <p:tav tm="100000">
                                          <p:val>
                                            <p:strVal val="#ppt_h"/>
                                          </p:val>
                                        </p:tav>
                                      </p:tavLst>
                                    </p:anim>
                                    <p:animEffect transition="in" filter="fade">
                                      <p:cBhvr>
                                        <p:cTn id="86" dur="500"/>
                                        <p:tgtEl>
                                          <p:spTgt spid="31"/>
                                        </p:tgtEl>
                                      </p:cBhvr>
                                    </p:animEffect>
                                  </p:childTnLst>
                                </p:cTn>
                              </p:par>
                              <p:par>
                                <p:cTn id="87" presetID="53" presetClass="entr" presetSubtype="16" fill="hold" nodeType="withEffect">
                                  <p:stCondLst>
                                    <p:cond delay="0"/>
                                  </p:stCondLst>
                                  <p:childTnLst>
                                    <p:set>
                                      <p:cBhvr>
                                        <p:cTn id="88" dur="1" fill="hold">
                                          <p:stCondLst>
                                            <p:cond delay="0"/>
                                          </p:stCondLst>
                                        </p:cTn>
                                        <p:tgtEl>
                                          <p:spTgt spid="25"/>
                                        </p:tgtEl>
                                        <p:attrNameLst>
                                          <p:attrName>style.visibility</p:attrName>
                                        </p:attrNameLst>
                                      </p:cBhvr>
                                      <p:to>
                                        <p:strVal val="visible"/>
                                      </p:to>
                                    </p:set>
                                    <p:anim calcmode="lin" valueType="num">
                                      <p:cBhvr>
                                        <p:cTn id="89" dur="500" fill="hold"/>
                                        <p:tgtEl>
                                          <p:spTgt spid="25"/>
                                        </p:tgtEl>
                                        <p:attrNameLst>
                                          <p:attrName>ppt_w</p:attrName>
                                        </p:attrNameLst>
                                      </p:cBhvr>
                                      <p:tavLst>
                                        <p:tav tm="0">
                                          <p:val>
                                            <p:fltVal val="0"/>
                                          </p:val>
                                        </p:tav>
                                        <p:tav tm="100000">
                                          <p:val>
                                            <p:strVal val="#ppt_w"/>
                                          </p:val>
                                        </p:tav>
                                      </p:tavLst>
                                    </p:anim>
                                    <p:anim calcmode="lin" valueType="num">
                                      <p:cBhvr>
                                        <p:cTn id="90" dur="500" fill="hold"/>
                                        <p:tgtEl>
                                          <p:spTgt spid="25"/>
                                        </p:tgtEl>
                                        <p:attrNameLst>
                                          <p:attrName>ppt_h</p:attrName>
                                        </p:attrNameLst>
                                      </p:cBhvr>
                                      <p:tavLst>
                                        <p:tav tm="0">
                                          <p:val>
                                            <p:fltVal val="0"/>
                                          </p:val>
                                        </p:tav>
                                        <p:tav tm="100000">
                                          <p:val>
                                            <p:strVal val="#ppt_h"/>
                                          </p:val>
                                        </p:tav>
                                      </p:tavLst>
                                    </p:anim>
                                    <p:animEffect transition="in" filter="fade">
                                      <p:cBhvr>
                                        <p:cTn id="91" dur="500"/>
                                        <p:tgtEl>
                                          <p:spTgt spid="25"/>
                                        </p:tgtEl>
                                      </p:cBhvr>
                                    </p:animEffect>
                                  </p:childTnLst>
                                </p:cTn>
                              </p:par>
                              <p:par>
                                <p:cTn id="92" presetID="53" presetClass="entr" presetSubtype="16" fill="hold" nodeType="withEffect">
                                  <p:stCondLst>
                                    <p:cond delay="0"/>
                                  </p:stCondLst>
                                  <p:childTnLst>
                                    <p:set>
                                      <p:cBhvr>
                                        <p:cTn id="93" dur="1" fill="hold">
                                          <p:stCondLst>
                                            <p:cond delay="0"/>
                                          </p:stCondLst>
                                        </p:cTn>
                                        <p:tgtEl>
                                          <p:spTgt spid="23"/>
                                        </p:tgtEl>
                                        <p:attrNameLst>
                                          <p:attrName>style.visibility</p:attrName>
                                        </p:attrNameLst>
                                      </p:cBhvr>
                                      <p:to>
                                        <p:strVal val="visible"/>
                                      </p:to>
                                    </p:set>
                                    <p:anim calcmode="lin" valueType="num">
                                      <p:cBhvr>
                                        <p:cTn id="94" dur="500" fill="hold"/>
                                        <p:tgtEl>
                                          <p:spTgt spid="23"/>
                                        </p:tgtEl>
                                        <p:attrNameLst>
                                          <p:attrName>ppt_w</p:attrName>
                                        </p:attrNameLst>
                                      </p:cBhvr>
                                      <p:tavLst>
                                        <p:tav tm="0">
                                          <p:val>
                                            <p:fltVal val="0"/>
                                          </p:val>
                                        </p:tav>
                                        <p:tav tm="100000">
                                          <p:val>
                                            <p:strVal val="#ppt_w"/>
                                          </p:val>
                                        </p:tav>
                                      </p:tavLst>
                                    </p:anim>
                                    <p:anim calcmode="lin" valueType="num">
                                      <p:cBhvr>
                                        <p:cTn id="95" dur="500" fill="hold"/>
                                        <p:tgtEl>
                                          <p:spTgt spid="23"/>
                                        </p:tgtEl>
                                        <p:attrNameLst>
                                          <p:attrName>ppt_h</p:attrName>
                                        </p:attrNameLst>
                                      </p:cBhvr>
                                      <p:tavLst>
                                        <p:tav tm="0">
                                          <p:val>
                                            <p:fltVal val="0"/>
                                          </p:val>
                                        </p:tav>
                                        <p:tav tm="100000">
                                          <p:val>
                                            <p:strVal val="#ppt_h"/>
                                          </p:val>
                                        </p:tav>
                                      </p:tavLst>
                                    </p:anim>
                                    <p:animEffect transition="in" filter="fade">
                                      <p:cBhvr>
                                        <p:cTn id="96" dur="500"/>
                                        <p:tgtEl>
                                          <p:spTgt spid="23"/>
                                        </p:tgtEl>
                                      </p:cBhvr>
                                    </p:animEffect>
                                  </p:childTnLst>
                                </p:cTn>
                              </p:par>
                              <p:par>
                                <p:cTn id="97" presetID="53" presetClass="entr" presetSubtype="16" fill="hold" nodeType="withEffect">
                                  <p:stCondLst>
                                    <p:cond delay="0"/>
                                  </p:stCondLst>
                                  <p:childTnLst>
                                    <p:set>
                                      <p:cBhvr>
                                        <p:cTn id="98" dur="1" fill="hold">
                                          <p:stCondLst>
                                            <p:cond delay="0"/>
                                          </p:stCondLst>
                                        </p:cTn>
                                        <p:tgtEl>
                                          <p:spTgt spid="19"/>
                                        </p:tgtEl>
                                        <p:attrNameLst>
                                          <p:attrName>style.visibility</p:attrName>
                                        </p:attrNameLst>
                                      </p:cBhvr>
                                      <p:to>
                                        <p:strVal val="visible"/>
                                      </p:to>
                                    </p:set>
                                    <p:anim calcmode="lin" valueType="num">
                                      <p:cBhvr>
                                        <p:cTn id="99" dur="500" fill="hold"/>
                                        <p:tgtEl>
                                          <p:spTgt spid="19"/>
                                        </p:tgtEl>
                                        <p:attrNameLst>
                                          <p:attrName>ppt_w</p:attrName>
                                        </p:attrNameLst>
                                      </p:cBhvr>
                                      <p:tavLst>
                                        <p:tav tm="0">
                                          <p:val>
                                            <p:fltVal val="0"/>
                                          </p:val>
                                        </p:tav>
                                        <p:tav tm="100000">
                                          <p:val>
                                            <p:strVal val="#ppt_w"/>
                                          </p:val>
                                        </p:tav>
                                      </p:tavLst>
                                    </p:anim>
                                    <p:anim calcmode="lin" valueType="num">
                                      <p:cBhvr>
                                        <p:cTn id="100" dur="500" fill="hold"/>
                                        <p:tgtEl>
                                          <p:spTgt spid="19"/>
                                        </p:tgtEl>
                                        <p:attrNameLst>
                                          <p:attrName>ppt_h</p:attrName>
                                        </p:attrNameLst>
                                      </p:cBhvr>
                                      <p:tavLst>
                                        <p:tav tm="0">
                                          <p:val>
                                            <p:fltVal val="0"/>
                                          </p:val>
                                        </p:tav>
                                        <p:tav tm="100000">
                                          <p:val>
                                            <p:strVal val="#ppt_h"/>
                                          </p:val>
                                        </p:tav>
                                      </p:tavLst>
                                    </p:anim>
                                    <p:animEffect transition="in" filter="fade">
                                      <p:cBhvr>
                                        <p:cTn id="10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5" grpId="0" animBg="1"/>
      <p:bldP spid="17" grpId="0" animBg="1"/>
      <p:bldP spid="33" grpId="0"/>
      <p:bldP spid="35" grpId="0"/>
      <p:bldP spid="37" grpId="0"/>
      <p:bldP spid="39" grpId="0"/>
      <p:bldP spid="41" grpId="0"/>
      <p:bldP spid="4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圆角矩形 26"/>
          <p:cNvSpPr/>
          <p:nvPr/>
        </p:nvSpPr>
        <p:spPr>
          <a:xfrm>
            <a:off x="899565" y="1894357"/>
            <a:ext cx="7344874" cy="1060309"/>
          </a:xfrm>
          <a:prstGeom prst="roundRect">
            <a:avLst>
              <a:gd name="adj" fmla="val 0"/>
            </a:avLst>
          </a:prstGeom>
          <a:solidFill>
            <a:srgbClr val="0066CC"/>
          </a:solidFill>
          <a:ln w="31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2800" dirty="0">
                <a:latin typeface="楷体" panose="02010609060101010101" pitchFamily="49" charset="-122"/>
                <a:ea typeface="楷体" panose="02010609060101010101" pitchFamily="49" charset="-122"/>
              </a:rPr>
              <a:t>标准券：真实可交割债券价值的衡量标准</a:t>
            </a:r>
            <a:endParaRPr lang="en-US" altLang="zh-CN" sz="2800" dirty="0">
              <a:latin typeface="楷体" panose="02010609060101010101" pitchFamily="49" charset="-122"/>
              <a:ea typeface="楷体" panose="02010609060101010101" pitchFamily="49" charset="-122"/>
            </a:endParaRPr>
          </a:p>
          <a:p>
            <a:pPr algn="ctr">
              <a:lnSpc>
                <a:spcPct val="120000"/>
              </a:lnSpc>
            </a:pPr>
            <a:endParaRPr lang="zh-CN" altLang="en-US" sz="1280" dirty="0">
              <a:cs typeface="+mn-ea"/>
              <a:sym typeface="+mn-lt"/>
            </a:endParaRPr>
          </a:p>
        </p:txBody>
      </p:sp>
      <p:sp>
        <p:nvSpPr>
          <p:cNvPr id="40" name="矩形 93"/>
          <p:cNvSpPr/>
          <p:nvPr/>
        </p:nvSpPr>
        <p:spPr>
          <a:xfrm>
            <a:off x="859905" y="1825740"/>
            <a:ext cx="385009" cy="385009"/>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80">
              <a:cs typeface="+mn-ea"/>
              <a:sym typeface="+mn-lt"/>
            </a:endParaRPr>
          </a:p>
        </p:txBody>
      </p:sp>
      <p:sp>
        <p:nvSpPr>
          <p:cNvPr id="41" name="矩形 93"/>
          <p:cNvSpPr/>
          <p:nvPr/>
        </p:nvSpPr>
        <p:spPr>
          <a:xfrm rot="10800000">
            <a:off x="7895844" y="2623525"/>
            <a:ext cx="399758" cy="399758"/>
          </a:xfrm>
          <a:custGeom>
            <a:avLst/>
            <a:gdLst/>
            <a:ahLst/>
            <a:cxnLst/>
            <a:rect l="l" t="t" r="r" b="b"/>
            <a:pathLst>
              <a:path w="504056" h="504056">
                <a:moveTo>
                  <a:pt x="0" y="0"/>
                </a:moveTo>
                <a:lnTo>
                  <a:pt x="504056" y="0"/>
                </a:lnTo>
                <a:lnTo>
                  <a:pt x="504056" y="144016"/>
                </a:lnTo>
                <a:lnTo>
                  <a:pt x="144016" y="144016"/>
                </a:lnTo>
                <a:lnTo>
                  <a:pt x="144016" y="504056"/>
                </a:lnTo>
                <a:lnTo>
                  <a:pt x="0" y="504056"/>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280">
              <a:cs typeface="+mn-ea"/>
              <a:sym typeface="+mn-lt"/>
            </a:endParaRPr>
          </a:p>
        </p:txBody>
      </p:sp>
      <p:sp>
        <p:nvSpPr>
          <p:cNvPr id="23" name="TextBox 23"/>
          <p:cNvSpPr txBox="1"/>
          <p:nvPr/>
        </p:nvSpPr>
        <p:spPr>
          <a:xfrm>
            <a:off x="2627785" y="4760103"/>
            <a:ext cx="1826870" cy="600164"/>
          </a:xfrm>
          <a:prstGeom prst="rect">
            <a:avLst/>
          </a:prstGeom>
          <a:noFill/>
        </p:spPr>
        <p:txBody>
          <a:bodyPr wrap="square" rtlCol="0">
            <a:spAutoFit/>
          </a:bodyPr>
          <a:lstStyle/>
          <a:p>
            <a:pPr lvl="1" eaLnBrk="1" hangingPunct="1"/>
            <a:r>
              <a:rPr lang="zh-CN" altLang="en-US" sz="1100" b="1" dirty="0">
                <a:latin typeface="楷体" panose="02010609060101010101" pitchFamily="49" charset="-122"/>
                <a:ea typeface="楷体" panose="02010609060101010101" pitchFamily="49" charset="-122"/>
              </a:rPr>
              <a:t>在交割月的剩余期限满足可交割券期限，且为整数年</a:t>
            </a:r>
            <a:endParaRPr lang="en-US" altLang="zh-CN" sz="1100" b="1" dirty="0">
              <a:latin typeface="楷体" panose="02010609060101010101" pitchFamily="49" charset="-122"/>
              <a:ea typeface="楷体" panose="02010609060101010101" pitchFamily="49" charset="-122"/>
            </a:endParaRPr>
          </a:p>
        </p:txBody>
      </p:sp>
      <p:sp>
        <p:nvSpPr>
          <p:cNvPr id="2" name="椭圆 1">
            <a:extLst>
              <a:ext uri="{FF2B5EF4-FFF2-40B4-BE49-F238E27FC236}">
                <a16:creationId xmlns:a16="http://schemas.microsoft.com/office/drawing/2014/main" id="{10E7A6CA-B87C-4909-A028-6B2C939EB167}"/>
              </a:ext>
            </a:extLst>
          </p:cNvPr>
          <p:cNvSpPr/>
          <p:nvPr/>
        </p:nvSpPr>
        <p:spPr>
          <a:xfrm>
            <a:off x="1379581" y="3287067"/>
            <a:ext cx="1349337" cy="1349337"/>
          </a:xfrm>
          <a:prstGeom prst="ellipse">
            <a:avLst/>
          </a:prstGeom>
          <a:solidFill>
            <a:srgbClr val="0192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虚拟</a:t>
            </a:r>
            <a:endParaRPr lang="en-US" altLang="zh-CN" dirty="0">
              <a:latin typeface="楷体" panose="02010609060101010101" pitchFamily="49" charset="-122"/>
              <a:ea typeface="楷体" panose="02010609060101010101" pitchFamily="49" charset="-122"/>
            </a:endParaRPr>
          </a:p>
          <a:p>
            <a:pPr algn="ctr"/>
            <a:r>
              <a:rPr lang="zh-CN" altLang="en-US" dirty="0">
                <a:latin typeface="楷体" panose="02010609060101010101" pitchFamily="49" charset="-122"/>
                <a:ea typeface="楷体" panose="02010609060101010101" pitchFamily="49" charset="-122"/>
              </a:rPr>
              <a:t>国债</a:t>
            </a:r>
          </a:p>
        </p:txBody>
      </p:sp>
      <p:sp>
        <p:nvSpPr>
          <p:cNvPr id="19" name="椭圆 18">
            <a:extLst>
              <a:ext uri="{FF2B5EF4-FFF2-40B4-BE49-F238E27FC236}">
                <a16:creationId xmlns:a16="http://schemas.microsoft.com/office/drawing/2014/main" id="{DF69B12C-DD01-4FEF-B097-944C5DAFE280}"/>
              </a:ext>
            </a:extLst>
          </p:cNvPr>
          <p:cNvSpPr/>
          <p:nvPr/>
        </p:nvSpPr>
        <p:spPr>
          <a:xfrm>
            <a:off x="3078316" y="3287067"/>
            <a:ext cx="1349337" cy="1349337"/>
          </a:xfrm>
          <a:prstGeom prst="ellipse">
            <a:avLst/>
          </a:prstGeom>
          <a:solidFill>
            <a:srgbClr val="71DA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整数</a:t>
            </a:r>
            <a:endParaRPr lang="en-US" altLang="zh-CN" dirty="0">
              <a:latin typeface="楷体" panose="02010609060101010101" pitchFamily="49" charset="-122"/>
              <a:ea typeface="楷体" panose="02010609060101010101" pitchFamily="49" charset="-122"/>
            </a:endParaRPr>
          </a:p>
          <a:p>
            <a:pPr algn="ctr"/>
            <a:r>
              <a:rPr lang="zh-CN" altLang="en-US" dirty="0">
                <a:latin typeface="楷体" panose="02010609060101010101" pitchFamily="49" charset="-122"/>
                <a:ea typeface="楷体" panose="02010609060101010101" pitchFamily="49" charset="-122"/>
              </a:rPr>
              <a:t>期限</a:t>
            </a:r>
            <a:endParaRPr lang="en-US" altLang="zh-CN" dirty="0">
              <a:latin typeface="楷体" panose="02010609060101010101" pitchFamily="49" charset="-122"/>
              <a:ea typeface="楷体" panose="02010609060101010101" pitchFamily="49" charset="-122"/>
            </a:endParaRPr>
          </a:p>
        </p:txBody>
      </p:sp>
      <p:sp>
        <p:nvSpPr>
          <p:cNvPr id="20" name="椭圆 19">
            <a:extLst>
              <a:ext uri="{FF2B5EF4-FFF2-40B4-BE49-F238E27FC236}">
                <a16:creationId xmlns:a16="http://schemas.microsoft.com/office/drawing/2014/main" id="{F0D8B917-E486-41CA-BA1A-9E5AFBA378F8}"/>
              </a:ext>
            </a:extLst>
          </p:cNvPr>
          <p:cNvSpPr/>
          <p:nvPr/>
        </p:nvSpPr>
        <p:spPr>
          <a:xfrm>
            <a:off x="4777051" y="3287067"/>
            <a:ext cx="1349337" cy="1349337"/>
          </a:xfrm>
          <a:prstGeom prst="ellipse">
            <a:avLst/>
          </a:prstGeom>
          <a:solidFill>
            <a:srgbClr val="004F8A"/>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dobe Jenson Pro" panose="020A0503050201030203" pitchFamily="18" charset="0"/>
                <a:ea typeface="楷体" panose="02010609060101010101" pitchFamily="49" charset="-122"/>
              </a:rPr>
              <a:t>票面利率</a:t>
            </a:r>
            <a:r>
              <a:rPr lang="en-US" altLang="zh-CN" dirty="0">
                <a:latin typeface="Adobe Jenson Pro" panose="020A0503050201030203" pitchFamily="18" charset="0"/>
                <a:ea typeface="楷体" panose="02010609060101010101" pitchFamily="49" charset="-122"/>
              </a:rPr>
              <a:t>3%</a:t>
            </a:r>
            <a:endParaRPr lang="zh-CN" altLang="en-US" dirty="0">
              <a:latin typeface="Adobe Jenson Pro" panose="020A0503050201030203" pitchFamily="18" charset="0"/>
              <a:ea typeface="楷体" panose="02010609060101010101" pitchFamily="49" charset="-122"/>
            </a:endParaRPr>
          </a:p>
        </p:txBody>
      </p:sp>
      <p:sp>
        <p:nvSpPr>
          <p:cNvPr id="31" name="椭圆 30">
            <a:extLst>
              <a:ext uri="{FF2B5EF4-FFF2-40B4-BE49-F238E27FC236}">
                <a16:creationId xmlns:a16="http://schemas.microsoft.com/office/drawing/2014/main" id="{D99D99B2-BF47-4EA7-860D-8FF7DCFEE144}"/>
              </a:ext>
            </a:extLst>
          </p:cNvPr>
          <p:cNvSpPr/>
          <p:nvPr/>
        </p:nvSpPr>
        <p:spPr>
          <a:xfrm>
            <a:off x="6475785" y="3287067"/>
            <a:ext cx="1349337" cy="1349337"/>
          </a:xfrm>
          <a:prstGeom prst="ellipse">
            <a:avLst/>
          </a:prstGeom>
          <a:solidFill>
            <a:srgbClr val="0070C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Adobe Jenson Pro" panose="020A0503050201030203" pitchFamily="18" charset="0"/>
                <a:ea typeface="楷体" panose="02010609060101010101" pitchFamily="49" charset="-122"/>
              </a:rPr>
              <a:t>面值</a:t>
            </a:r>
            <a:r>
              <a:rPr lang="en-US" altLang="zh-CN" dirty="0">
                <a:latin typeface="Adobe Jenson Pro" panose="020A0503050201030203" pitchFamily="18" charset="0"/>
                <a:ea typeface="楷体" panose="02010609060101010101" pitchFamily="49" charset="-122"/>
              </a:rPr>
              <a:t>100</a:t>
            </a:r>
            <a:r>
              <a:rPr lang="zh-CN" altLang="en-US" dirty="0">
                <a:latin typeface="Adobe Jenson Pro" panose="020A0503050201030203" pitchFamily="18" charset="0"/>
                <a:ea typeface="楷体" panose="02010609060101010101" pitchFamily="49" charset="-122"/>
              </a:rPr>
              <a:t>万</a:t>
            </a:r>
          </a:p>
        </p:txBody>
      </p:sp>
      <p:sp>
        <p:nvSpPr>
          <p:cNvPr id="3" name="标题 2">
            <a:extLst>
              <a:ext uri="{FF2B5EF4-FFF2-40B4-BE49-F238E27FC236}">
                <a16:creationId xmlns:a16="http://schemas.microsoft.com/office/drawing/2014/main" id="{98C72676-66DE-4BFD-BC45-668C8CE212EF}"/>
              </a:ext>
            </a:extLst>
          </p:cNvPr>
          <p:cNvSpPr>
            <a:spLocks noGrp="1"/>
          </p:cNvSpPr>
          <p:nvPr>
            <p:ph type="title"/>
          </p:nvPr>
        </p:nvSpPr>
        <p:spPr/>
        <p:txBody>
          <a:bodyPr/>
          <a:lstStyle/>
          <a:p>
            <a:r>
              <a:rPr lang="zh-CN" altLang="en-US" dirty="0"/>
              <a:t>标准券</a:t>
            </a:r>
          </a:p>
        </p:txBody>
      </p:sp>
      <p:sp>
        <p:nvSpPr>
          <p:cNvPr id="15" name="矩形: 圆角 14">
            <a:extLst>
              <a:ext uri="{FF2B5EF4-FFF2-40B4-BE49-F238E27FC236}">
                <a16:creationId xmlns:a16="http://schemas.microsoft.com/office/drawing/2014/main" id="{6CD3DEEA-F88A-4396-9C98-E2A9AEB0C386}"/>
              </a:ext>
            </a:extLst>
          </p:cNvPr>
          <p:cNvSpPr/>
          <p:nvPr/>
        </p:nvSpPr>
        <p:spPr>
          <a:xfrm>
            <a:off x="3131840" y="5733256"/>
            <a:ext cx="3409816" cy="480172"/>
          </a:xfrm>
          <a:prstGeom prst="roundRect">
            <a:avLst/>
          </a:prstGeom>
          <a:solidFill>
            <a:schemeClr val="accent1">
              <a:lumMod val="40000"/>
              <a:lumOff val="6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在交割月，标准券净价</a:t>
            </a:r>
            <a:r>
              <a:rPr lang="en-US" altLang="zh-CN"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a:t>
            </a:r>
            <a:r>
              <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全价</a:t>
            </a:r>
            <a:r>
              <a:rPr lang="en-US" altLang="zh-CN"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=100</a:t>
            </a:r>
            <a:endPar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endParaRPr>
          </a:p>
        </p:txBody>
      </p:sp>
      <p:sp>
        <p:nvSpPr>
          <p:cNvPr id="16" name="TextBox 23">
            <a:extLst>
              <a:ext uri="{FF2B5EF4-FFF2-40B4-BE49-F238E27FC236}">
                <a16:creationId xmlns:a16="http://schemas.microsoft.com/office/drawing/2014/main" id="{A3D4FDE7-EE63-4B16-B4FD-03CFCC2BA83C}"/>
              </a:ext>
            </a:extLst>
          </p:cNvPr>
          <p:cNvSpPr txBox="1"/>
          <p:nvPr/>
        </p:nvSpPr>
        <p:spPr>
          <a:xfrm>
            <a:off x="4427984" y="4844741"/>
            <a:ext cx="1826870" cy="430887"/>
          </a:xfrm>
          <a:prstGeom prst="rect">
            <a:avLst/>
          </a:prstGeom>
          <a:noFill/>
        </p:spPr>
        <p:txBody>
          <a:bodyPr wrap="square" rtlCol="0">
            <a:spAutoFit/>
          </a:bodyPr>
          <a:lstStyle/>
          <a:p>
            <a:pPr lvl="1" eaLnBrk="1" hangingPunct="1"/>
            <a:r>
              <a:rPr lang="zh-CN" altLang="en-US" sz="1100" b="1" dirty="0">
                <a:latin typeface="Adobe Jenson Pro" panose="020A0503050201030203" pitchFamily="18" charset="0"/>
                <a:ea typeface="楷体" panose="02010609060101010101" pitchFamily="49" charset="-122"/>
              </a:rPr>
              <a:t>如果以</a:t>
            </a:r>
            <a:r>
              <a:rPr lang="en-US" altLang="zh-CN" sz="1100" b="1" dirty="0">
                <a:latin typeface="Adobe Jenson Pro" panose="020A0503050201030203" pitchFamily="18" charset="0"/>
                <a:ea typeface="楷体" panose="02010609060101010101" pitchFamily="49" charset="-122"/>
              </a:rPr>
              <a:t>3%</a:t>
            </a:r>
            <a:r>
              <a:rPr lang="zh-CN" altLang="en-US" sz="1100" b="1" dirty="0">
                <a:latin typeface="Adobe Jenson Pro" panose="020A0503050201030203" pitchFamily="18" charset="0"/>
                <a:ea typeface="楷体" panose="02010609060101010101" pitchFamily="49" charset="-122"/>
              </a:rPr>
              <a:t>贴现，价值等于面值</a:t>
            </a:r>
            <a:endParaRPr lang="en-US" altLang="zh-CN" sz="1100" b="1" dirty="0">
              <a:latin typeface="Adobe Jenson Pro" panose="020A0503050201030203" pitchFamily="18" charset="0"/>
              <a:ea typeface="楷体" panose="02010609060101010101" pitchFamily="49" charset="-122"/>
            </a:endParaRPr>
          </a:p>
        </p:txBody>
      </p:sp>
      <p:sp>
        <p:nvSpPr>
          <p:cNvPr id="17" name="TextBox 23">
            <a:extLst>
              <a:ext uri="{FF2B5EF4-FFF2-40B4-BE49-F238E27FC236}">
                <a16:creationId xmlns:a16="http://schemas.microsoft.com/office/drawing/2014/main" id="{60D8B81F-97DF-4A71-BA57-36A68FCE5590}"/>
              </a:ext>
            </a:extLst>
          </p:cNvPr>
          <p:cNvSpPr txBox="1"/>
          <p:nvPr/>
        </p:nvSpPr>
        <p:spPr>
          <a:xfrm>
            <a:off x="6084168" y="4844741"/>
            <a:ext cx="1826870" cy="430887"/>
          </a:xfrm>
          <a:prstGeom prst="rect">
            <a:avLst/>
          </a:prstGeom>
          <a:noFill/>
        </p:spPr>
        <p:txBody>
          <a:bodyPr wrap="square" rtlCol="0">
            <a:spAutoFit/>
          </a:bodyPr>
          <a:lstStyle/>
          <a:p>
            <a:pPr lvl="1" eaLnBrk="1" hangingPunct="1"/>
            <a:r>
              <a:rPr lang="en-US" altLang="zh-CN" sz="1100" b="1" dirty="0">
                <a:latin typeface="Adobe Jenson Pro" panose="020A0503050201030203" pitchFamily="18" charset="0"/>
                <a:ea typeface="楷体" panose="02010609060101010101" pitchFamily="49" charset="-122"/>
              </a:rPr>
              <a:t>        1</a:t>
            </a:r>
            <a:r>
              <a:rPr lang="zh-CN" altLang="en-US" sz="1100" b="1" dirty="0">
                <a:latin typeface="Adobe Jenson Pro" panose="020A0503050201030203" pitchFamily="18" charset="0"/>
                <a:ea typeface="楷体" panose="02010609060101010101" pitchFamily="49" charset="-122"/>
              </a:rPr>
              <a:t>万张</a:t>
            </a:r>
            <a:endParaRPr lang="en-US" altLang="zh-CN" sz="1100" b="1" dirty="0">
              <a:latin typeface="Adobe Jenson Pro" panose="020A0503050201030203" pitchFamily="18" charset="0"/>
              <a:ea typeface="楷体" panose="02010609060101010101" pitchFamily="49" charset="-122"/>
            </a:endParaRPr>
          </a:p>
          <a:p>
            <a:pPr lvl="1" eaLnBrk="1" hangingPunct="1"/>
            <a:r>
              <a:rPr lang="zh-CN" altLang="en-US" sz="1100" b="1" dirty="0">
                <a:latin typeface="Adobe Jenson Pro" panose="020A0503050201030203" pitchFamily="18" charset="0"/>
                <a:ea typeface="楷体" panose="02010609060101010101" pitchFamily="49" charset="-122"/>
              </a:rPr>
              <a:t>面值</a:t>
            </a:r>
            <a:r>
              <a:rPr lang="en-US" altLang="zh-CN" sz="1100" b="1" dirty="0">
                <a:latin typeface="Adobe Jenson Pro" panose="020A0503050201030203" pitchFamily="18" charset="0"/>
                <a:ea typeface="楷体" panose="02010609060101010101" pitchFamily="49" charset="-122"/>
              </a:rPr>
              <a:t>100</a:t>
            </a:r>
            <a:r>
              <a:rPr lang="zh-CN" altLang="en-US" sz="1100" b="1" dirty="0">
                <a:latin typeface="Adobe Jenson Pro" panose="020A0503050201030203" pitchFamily="18" charset="0"/>
                <a:ea typeface="楷体" panose="02010609060101010101" pitchFamily="49" charset="-122"/>
              </a:rPr>
              <a:t>的债券</a:t>
            </a:r>
            <a:endParaRPr lang="en-US" altLang="zh-CN" sz="1100" b="1" dirty="0">
              <a:latin typeface="Adobe Jenson Pro" panose="020A0503050201030203" pitchFamily="18" charset="0"/>
              <a:ea typeface="楷体" panose="02010609060101010101" pitchFamily="49" charset="-122"/>
            </a:endParaRPr>
          </a:p>
        </p:txBody>
      </p:sp>
      <p:sp>
        <p:nvSpPr>
          <p:cNvPr id="21" name="TextBox 23">
            <a:extLst>
              <a:ext uri="{FF2B5EF4-FFF2-40B4-BE49-F238E27FC236}">
                <a16:creationId xmlns:a16="http://schemas.microsoft.com/office/drawing/2014/main" id="{ABD17304-49B4-47DC-88B3-70409E073225}"/>
              </a:ext>
            </a:extLst>
          </p:cNvPr>
          <p:cNvSpPr txBox="1"/>
          <p:nvPr/>
        </p:nvSpPr>
        <p:spPr>
          <a:xfrm>
            <a:off x="1088946" y="4844740"/>
            <a:ext cx="1826870" cy="430887"/>
          </a:xfrm>
          <a:prstGeom prst="rect">
            <a:avLst/>
          </a:prstGeom>
          <a:noFill/>
        </p:spPr>
        <p:txBody>
          <a:bodyPr wrap="square" rtlCol="0">
            <a:spAutoFit/>
          </a:bodyPr>
          <a:lstStyle/>
          <a:p>
            <a:pPr lvl="1" eaLnBrk="1" hangingPunct="1"/>
            <a:r>
              <a:rPr lang="zh-CN" altLang="en-US" sz="1100" b="1" dirty="0">
                <a:latin typeface="楷体" panose="02010609060101010101" pitchFamily="49" charset="-122"/>
                <a:ea typeface="楷体" panose="02010609060101010101" pitchFamily="49" charset="-122"/>
              </a:rPr>
              <a:t>不易受到真实</a:t>
            </a:r>
            <a:endParaRPr lang="en-US" altLang="zh-CN" sz="1100" b="1" dirty="0">
              <a:latin typeface="楷体" panose="02010609060101010101" pitchFamily="49" charset="-122"/>
              <a:ea typeface="楷体" panose="02010609060101010101" pitchFamily="49" charset="-122"/>
            </a:endParaRPr>
          </a:p>
          <a:p>
            <a:pPr lvl="1" eaLnBrk="1" hangingPunct="1"/>
            <a:r>
              <a:rPr lang="zh-CN" altLang="en-US" sz="1100" b="1" dirty="0">
                <a:latin typeface="楷体" panose="02010609060101010101" pitchFamily="49" charset="-122"/>
                <a:ea typeface="楷体" panose="02010609060101010101" pitchFamily="49" charset="-122"/>
              </a:rPr>
              <a:t>市场变化影响</a:t>
            </a:r>
            <a:endParaRPr lang="en-US" altLang="zh-CN" sz="1100" b="1" dirty="0">
              <a:latin typeface="楷体" panose="02010609060101010101" pitchFamily="49" charset="-122"/>
              <a:ea typeface="楷体" panose="02010609060101010101" pitchFamily="49" charset="-122"/>
            </a:endParaRPr>
          </a:p>
        </p:txBody>
      </p:sp>
      <p:sp>
        <p:nvSpPr>
          <p:cNvPr id="9" name="右大括号 8">
            <a:extLst>
              <a:ext uri="{FF2B5EF4-FFF2-40B4-BE49-F238E27FC236}">
                <a16:creationId xmlns:a16="http://schemas.microsoft.com/office/drawing/2014/main" id="{A8B712BD-9202-407B-8210-7983549E1DEA}"/>
              </a:ext>
            </a:extLst>
          </p:cNvPr>
          <p:cNvSpPr/>
          <p:nvPr/>
        </p:nvSpPr>
        <p:spPr>
          <a:xfrm rot="5400000">
            <a:off x="4582517" y="4612589"/>
            <a:ext cx="281558" cy="1742752"/>
          </a:xfrm>
          <a:prstGeom prst="rightBrace">
            <a:avLst/>
          </a:prstGeom>
          <a:ln w="28575">
            <a:solidFill>
              <a:srgbClr val="004F8A"/>
            </a:solidFill>
          </a:ln>
          <a:effectLst>
            <a:outerShdw blurRad="50800" dist="38100" dir="2700000" algn="tl" rotWithShape="0">
              <a:prstClr val="black">
                <a:alpha val="40000"/>
              </a:prstClr>
            </a:outerShdw>
          </a:effectLst>
          <a:scene3d>
            <a:camera prst="orthographicFront"/>
            <a:lightRig rig="threePt" dir="t"/>
          </a:scene3d>
          <a:sp3d>
            <a:bevelT/>
          </a:sp3d>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7501987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fade">
                                      <p:cBhvr>
                                        <p:cTn id="12" dur="1000"/>
                                        <p:tgtEl>
                                          <p:spTgt spid="21"/>
                                        </p:tgtEl>
                                      </p:cBhvr>
                                    </p:animEffect>
                                    <p:anim calcmode="lin" valueType="num">
                                      <p:cBhvr>
                                        <p:cTn id="13" dur="1000" fill="hold"/>
                                        <p:tgtEl>
                                          <p:spTgt spid="21"/>
                                        </p:tgtEl>
                                        <p:attrNameLst>
                                          <p:attrName>ppt_x</p:attrName>
                                        </p:attrNameLst>
                                      </p:cBhvr>
                                      <p:tavLst>
                                        <p:tav tm="0">
                                          <p:val>
                                            <p:strVal val="#ppt_x"/>
                                          </p:val>
                                        </p:tav>
                                        <p:tav tm="100000">
                                          <p:val>
                                            <p:strVal val="#ppt_x"/>
                                          </p:val>
                                        </p:tav>
                                      </p:tavLst>
                                    </p:anim>
                                    <p:anim calcmode="lin" valueType="num">
                                      <p:cBhvr>
                                        <p:cTn id="14"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barn(inVertical)">
                                      <p:cBhvr>
                                        <p:cTn id="19" dur="500"/>
                                        <p:tgtEl>
                                          <p:spTgt spid="19"/>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fade">
                                      <p:cBhvr>
                                        <p:cTn id="24" dur="1000"/>
                                        <p:tgtEl>
                                          <p:spTgt spid="23"/>
                                        </p:tgtEl>
                                      </p:cBhvr>
                                    </p:animEffect>
                                    <p:anim calcmode="lin" valueType="num">
                                      <p:cBhvr>
                                        <p:cTn id="25" dur="1000" fill="hold"/>
                                        <p:tgtEl>
                                          <p:spTgt spid="23"/>
                                        </p:tgtEl>
                                        <p:attrNameLst>
                                          <p:attrName>ppt_x</p:attrName>
                                        </p:attrNameLst>
                                      </p:cBhvr>
                                      <p:tavLst>
                                        <p:tav tm="0">
                                          <p:val>
                                            <p:strVal val="#ppt_x"/>
                                          </p:val>
                                        </p:tav>
                                        <p:tav tm="100000">
                                          <p:val>
                                            <p:strVal val="#ppt_x"/>
                                          </p:val>
                                        </p:tav>
                                      </p:tavLst>
                                    </p:anim>
                                    <p:anim calcmode="lin" valueType="num">
                                      <p:cBhvr>
                                        <p:cTn id="26"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barn(inVertical)">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grpId="0" nodeType="clickEffect">
                                  <p:stCondLst>
                                    <p:cond delay="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1000"/>
                                        <p:tgtEl>
                                          <p:spTgt spid="16"/>
                                        </p:tgtEl>
                                      </p:cBhvr>
                                    </p:animEffect>
                                    <p:anim calcmode="lin" valueType="num">
                                      <p:cBhvr>
                                        <p:cTn id="37" dur="1000" fill="hold"/>
                                        <p:tgtEl>
                                          <p:spTgt spid="16"/>
                                        </p:tgtEl>
                                        <p:attrNameLst>
                                          <p:attrName>ppt_x</p:attrName>
                                        </p:attrNameLst>
                                      </p:cBhvr>
                                      <p:tavLst>
                                        <p:tav tm="0">
                                          <p:val>
                                            <p:strVal val="#ppt_x"/>
                                          </p:val>
                                        </p:tav>
                                        <p:tav tm="100000">
                                          <p:val>
                                            <p:strVal val="#ppt_x"/>
                                          </p:val>
                                        </p:tav>
                                      </p:tavLst>
                                    </p:anim>
                                    <p:anim calcmode="lin" valueType="num">
                                      <p:cBhvr>
                                        <p:cTn id="38"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p:cTn id="43" dur="500" fill="hold"/>
                                        <p:tgtEl>
                                          <p:spTgt spid="9"/>
                                        </p:tgtEl>
                                        <p:attrNameLst>
                                          <p:attrName>ppt_w</p:attrName>
                                        </p:attrNameLst>
                                      </p:cBhvr>
                                      <p:tavLst>
                                        <p:tav tm="0">
                                          <p:val>
                                            <p:fltVal val="0"/>
                                          </p:val>
                                        </p:tav>
                                        <p:tav tm="100000">
                                          <p:val>
                                            <p:strVal val="#ppt_w"/>
                                          </p:val>
                                        </p:tav>
                                      </p:tavLst>
                                    </p:anim>
                                    <p:anim calcmode="lin" valueType="num">
                                      <p:cBhvr>
                                        <p:cTn id="44" dur="500" fill="hold"/>
                                        <p:tgtEl>
                                          <p:spTgt spid="9"/>
                                        </p:tgtEl>
                                        <p:attrNameLst>
                                          <p:attrName>ppt_h</p:attrName>
                                        </p:attrNameLst>
                                      </p:cBhvr>
                                      <p:tavLst>
                                        <p:tav tm="0">
                                          <p:val>
                                            <p:fltVal val="0"/>
                                          </p:val>
                                        </p:tav>
                                        <p:tav tm="100000">
                                          <p:val>
                                            <p:strVal val="#ppt_h"/>
                                          </p:val>
                                        </p:tav>
                                      </p:tavLst>
                                    </p:anim>
                                    <p:animEffect transition="in" filter="fade">
                                      <p:cBhvr>
                                        <p:cTn id="45" dur="500"/>
                                        <p:tgtEl>
                                          <p:spTgt spid="9"/>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15"/>
                                        </p:tgtEl>
                                        <p:attrNameLst>
                                          <p:attrName>style.visibility</p:attrName>
                                        </p:attrNameLst>
                                      </p:cBhvr>
                                      <p:to>
                                        <p:strVal val="visible"/>
                                      </p:to>
                                    </p:set>
                                    <p:anim calcmode="lin" valueType="num">
                                      <p:cBhvr>
                                        <p:cTn id="48" dur="500" fill="hold"/>
                                        <p:tgtEl>
                                          <p:spTgt spid="15"/>
                                        </p:tgtEl>
                                        <p:attrNameLst>
                                          <p:attrName>ppt_w</p:attrName>
                                        </p:attrNameLst>
                                      </p:cBhvr>
                                      <p:tavLst>
                                        <p:tav tm="0">
                                          <p:val>
                                            <p:fltVal val="0"/>
                                          </p:val>
                                        </p:tav>
                                        <p:tav tm="100000">
                                          <p:val>
                                            <p:strVal val="#ppt_w"/>
                                          </p:val>
                                        </p:tav>
                                      </p:tavLst>
                                    </p:anim>
                                    <p:anim calcmode="lin" valueType="num">
                                      <p:cBhvr>
                                        <p:cTn id="49" dur="500" fill="hold"/>
                                        <p:tgtEl>
                                          <p:spTgt spid="15"/>
                                        </p:tgtEl>
                                        <p:attrNameLst>
                                          <p:attrName>ppt_h</p:attrName>
                                        </p:attrNameLst>
                                      </p:cBhvr>
                                      <p:tavLst>
                                        <p:tav tm="0">
                                          <p:val>
                                            <p:fltVal val="0"/>
                                          </p:val>
                                        </p:tav>
                                        <p:tav tm="100000">
                                          <p:val>
                                            <p:strVal val="#ppt_h"/>
                                          </p:val>
                                        </p:tav>
                                      </p:tavLst>
                                    </p:anim>
                                    <p:animEffect transition="in" filter="fade">
                                      <p:cBhvr>
                                        <p:cTn id="50" dur="5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31"/>
                                        </p:tgtEl>
                                        <p:attrNameLst>
                                          <p:attrName>style.visibility</p:attrName>
                                        </p:attrNameLst>
                                      </p:cBhvr>
                                      <p:to>
                                        <p:strVal val="visible"/>
                                      </p:to>
                                    </p:set>
                                    <p:animEffect transition="in" filter="barn(inVertical)">
                                      <p:cBhvr>
                                        <p:cTn id="55" dur="500"/>
                                        <p:tgtEl>
                                          <p:spTgt spid="31"/>
                                        </p:tgtEl>
                                      </p:cBhvr>
                                    </p:animEffect>
                                  </p:childTnLst>
                                </p:cTn>
                              </p:par>
                            </p:childTnLst>
                          </p:cTn>
                        </p:par>
                      </p:childTnLst>
                    </p:cTn>
                  </p:par>
                  <p:par>
                    <p:cTn id="56" fill="hold">
                      <p:stCondLst>
                        <p:cond delay="indefinite"/>
                      </p:stCondLst>
                      <p:childTnLst>
                        <p:par>
                          <p:cTn id="57" fill="hold">
                            <p:stCondLst>
                              <p:cond delay="0"/>
                            </p:stCondLst>
                            <p:childTnLst>
                              <p:par>
                                <p:cTn id="58" presetID="42" presetClass="entr" presetSubtype="0" fill="hold" grpId="0" nodeType="click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fade">
                                      <p:cBhvr>
                                        <p:cTn id="60" dur="1000"/>
                                        <p:tgtEl>
                                          <p:spTgt spid="17"/>
                                        </p:tgtEl>
                                      </p:cBhvr>
                                    </p:animEffect>
                                    <p:anim calcmode="lin" valueType="num">
                                      <p:cBhvr>
                                        <p:cTn id="61" dur="1000" fill="hold"/>
                                        <p:tgtEl>
                                          <p:spTgt spid="17"/>
                                        </p:tgtEl>
                                        <p:attrNameLst>
                                          <p:attrName>ppt_x</p:attrName>
                                        </p:attrNameLst>
                                      </p:cBhvr>
                                      <p:tavLst>
                                        <p:tav tm="0">
                                          <p:val>
                                            <p:strVal val="#ppt_x"/>
                                          </p:val>
                                        </p:tav>
                                        <p:tav tm="100000">
                                          <p:val>
                                            <p:strVal val="#ppt_x"/>
                                          </p:val>
                                        </p:tav>
                                      </p:tavLst>
                                    </p:anim>
                                    <p:anim calcmode="lin" valueType="num">
                                      <p:cBhvr>
                                        <p:cTn id="62"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31"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 calcmode="lin" valueType="num">
                                      <p:cBhvr>
                                        <p:cTn id="67" dur="1000" fill="hold"/>
                                        <p:tgtEl>
                                          <p:spTgt spid="27"/>
                                        </p:tgtEl>
                                        <p:attrNameLst>
                                          <p:attrName>ppt_w</p:attrName>
                                        </p:attrNameLst>
                                      </p:cBhvr>
                                      <p:tavLst>
                                        <p:tav tm="0">
                                          <p:val>
                                            <p:fltVal val="0"/>
                                          </p:val>
                                        </p:tav>
                                        <p:tav tm="100000">
                                          <p:val>
                                            <p:strVal val="#ppt_w"/>
                                          </p:val>
                                        </p:tav>
                                      </p:tavLst>
                                    </p:anim>
                                    <p:anim calcmode="lin" valueType="num">
                                      <p:cBhvr>
                                        <p:cTn id="68" dur="1000" fill="hold"/>
                                        <p:tgtEl>
                                          <p:spTgt spid="27"/>
                                        </p:tgtEl>
                                        <p:attrNameLst>
                                          <p:attrName>ppt_h</p:attrName>
                                        </p:attrNameLst>
                                      </p:cBhvr>
                                      <p:tavLst>
                                        <p:tav tm="0">
                                          <p:val>
                                            <p:fltVal val="0"/>
                                          </p:val>
                                        </p:tav>
                                        <p:tav tm="100000">
                                          <p:val>
                                            <p:strVal val="#ppt_h"/>
                                          </p:val>
                                        </p:tav>
                                      </p:tavLst>
                                    </p:anim>
                                    <p:anim calcmode="lin" valueType="num">
                                      <p:cBhvr>
                                        <p:cTn id="69" dur="1000" fill="hold"/>
                                        <p:tgtEl>
                                          <p:spTgt spid="27"/>
                                        </p:tgtEl>
                                        <p:attrNameLst>
                                          <p:attrName>style.rotation</p:attrName>
                                        </p:attrNameLst>
                                      </p:cBhvr>
                                      <p:tavLst>
                                        <p:tav tm="0">
                                          <p:val>
                                            <p:fltVal val="90"/>
                                          </p:val>
                                        </p:tav>
                                        <p:tav tm="100000">
                                          <p:val>
                                            <p:fltVal val="0"/>
                                          </p:val>
                                        </p:tav>
                                      </p:tavLst>
                                    </p:anim>
                                    <p:animEffect transition="in" filter="fade">
                                      <p:cBhvr>
                                        <p:cTn id="70" dur="1000"/>
                                        <p:tgtEl>
                                          <p:spTgt spid="27"/>
                                        </p:tgtEl>
                                      </p:cBhvr>
                                    </p:animEffect>
                                  </p:childTnLst>
                                </p:cTn>
                              </p:par>
                            </p:childTnLst>
                          </p:cTn>
                        </p:par>
                      </p:childTnLst>
                    </p:cTn>
                  </p:par>
                  <p:par>
                    <p:cTn id="71" fill="hold">
                      <p:stCondLst>
                        <p:cond delay="indefinite"/>
                      </p:stCondLst>
                      <p:childTnLst>
                        <p:par>
                          <p:cTn id="72" fill="hold">
                            <p:stCondLst>
                              <p:cond delay="0"/>
                            </p:stCondLst>
                            <p:childTnLst>
                              <p:par>
                                <p:cTn id="73" presetID="22" presetClass="entr" presetSubtype="4" fill="hold" grpId="0" nodeType="clickEffect">
                                  <p:stCondLst>
                                    <p:cond delay="0"/>
                                  </p:stCondLst>
                                  <p:childTnLst>
                                    <p:set>
                                      <p:cBhvr>
                                        <p:cTn id="74" dur="1" fill="hold">
                                          <p:stCondLst>
                                            <p:cond delay="0"/>
                                          </p:stCondLst>
                                        </p:cTn>
                                        <p:tgtEl>
                                          <p:spTgt spid="40"/>
                                        </p:tgtEl>
                                        <p:attrNameLst>
                                          <p:attrName>style.visibility</p:attrName>
                                        </p:attrNameLst>
                                      </p:cBhvr>
                                      <p:to>
                                        <p:strVal val="visible"/>
                                      </p:to>
                                    </p:set>
                                    <p:animEffect transition="in" filter="wipe(down)">
                                      <p:cBhvr>
                                        <p:cTn id="75" dur="500"/>
                                        <p:tgtEl>
                                          <p:spTgt spid="40"/>
                                        </p:tgtEl>
                                      </p:cBhvr>
                                    </p:animEffect>
                                  </p:childTnLst>
                                </p:cTn>
                              </p:par>
                              <p:par>
                                <p:cTn id="76" presetID="22" presetClass="entr" presetSubtype="4" fill="hold" grpId="0" nodeType="withEffect">
                                  <p:stCondLst>
                                    <p:cond delay="0"/>
                                  </p:stCondLst>
                                  <p:childTnLst>
                                    <p:set>
                                      <p:cBhvr>
                                        <p:cTn id="77" dur="1" fill="hold">
                                          <p:stCondLst>
                                            <p:cond delay="0"/>
                                          </p:stCondLst>
                                        </p:cTn>
                                        <p:tgtEl>
                                          <p:spTgt spid="41"/>
                                        </p:tgtEl>
                                        <p:attrNameLst>
                                          <p:attrName>style.visibility</p:attrName>
                                        </p:attrNameLst>
                                      </p:cBhvr>
                                      <p:to>
                                        <p:strVal val="visible"/>
                                      </p:to>
                                    </p:set>
                                    <p:animEffect transition="in" filter="wipe(down)">
                                      <p:cBhvr>
                                        <p:cTn id="7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0" grpId="0" animBg="1"/>
      <p:bldP spid="41" grpId="0" animBg="1"/>
      <p:bldP spid="23" grpId="0"/>
      <p:bldP spid="2" grpId="0" animBg="1"/>
      <p:bldP spid="19" grpId="0" animBg="1"/>
      <p:bldP spid="20" grpId="0" animBg="1"/>
      <p:bldP spid="31" grpId="0" animBg="1"/>
      <p:bldP spid="15" grpId="0" animBg="1"/>
      <p:bldP spid="16" grpId="0"/>
      <p:bldP spid="17" grpId="0"/>
      <p:bldP spid="21" grpId="0"/>
      <p:bldP spid="9"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A60ECF6-B670-464B-862E-E7D08E72D228}"/>
              </a:ext>
            </a:extLst>
          </p:cNvPr>
          <p:cNvSpPr>
            <a:spLocks noGrp="1"/>
          </p:cNvSpPr>
          <p:nvPr>
            <p:ph type="title"/>
          </p:nvPr>
        </p:nvSpPr>
        <p:spPr/>
        <p:txBody>
          <a:bodyPr/>
          <a:lstStyle/>
          <a:p>
            <a:r>
              <a:rPr lang="zh-CN" altLang="en-US" dirty="0"/>
              <a:t>转换因子体系</a:t>
            </a:r>
          </a:p>
        </p:txBody>
      </p:sp>
      <p:sp>
        <p:nvSpPr>
          <p:cNvPr id="4" name="灯片编号占位符 3">
            <a:extLst>
              <a:ext uri="{FF2B5EF4-FFF2-40B4-BE49-F238E27FC236}">
                <a16:creationId xmlns:a16="http://schemas.microsoft.com/office/drawing/2014/main" id="{84290F56-83BE-4BD4-A7AD-A1EEEFF9B9A2}"/>
              </a:ext>
            </a:extLst>
          </p:cNvPr>
          <p:cNvSpPr>
            <a:spLocks noGrp="1"/>
          </p:cNvSpPr>
          <p:nvPr>
            <p:ph type="sldNum" sz="quarter" idx="12"/>
          </p:nvPr>
        </p:nvSpPr>
        <p:spPr>
          <a:xfrm>
            <a:off x="6732240" y="6525344"/>
            <a:ext cx="2133600" cy="288032"/>
          </a:xfrm>
        </p:spPr>
        <p:txBody>
          <a:bodyPr/>
          <a:lstStyle/>
          <a:p>
            <a:fld id="{0C913308-F349-4B6D-A68A-DD1791B4A57B}" type="slidenum">
              <a:rPr lang="zh-CN" altLang="en-US" smtClean="0"/>
              <a:pPr/>
              <a:t>39</a:t>
            </a:fld>
            <a:endParaRPr lang="zh-CN" altLang="en-US" dirty="0"/>
          </a:p>
        </p:txBody>
      </p:sp>
      <p:sp>
        <p:nvSpPr>
          <p:cNvPr id="5" name="矩形: 圆角 4">
            <a:extLst>
              <a:ext uri="{FF2B5EF4-FFF2-40B4-BE49-F238E27FC236}">
                <a16:creationId xmlns:a16="http://schemas.microsoft.com/office/drawing/2014/main" id="{E9B2FC90-813C-4310-BB37-4711B047B7CE}"/>
              </a:ext>
            </a:extLst>
          </p:cNvPr>
          <p:cNvSpPr/>
          <p:nvPr/>
        </p:nvSpPr>
        <p:spPr>
          <a:xfrm>
            <a:off x="2987824" y="2039362"/>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70C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可交割券</a:t>
            </a:r>
            <a:r>
              <a:rPr lang="en-US" altLang="zh-CN" dirty="0">
                <a:solidFill>
                  <a:srgbClr val="0070C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1</a:t>
            </a:r>
            <a:endParaRPr lang="zh-CN" altLang="en-US" dirty="0">
              <a:solidFill>
                <a:srgbClr val="0070C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7" name="矩形: 圆角 6">
            <a:extLst>
              <a:ext uri="{FF2B5EF4-FFF2-40B4-BE49-F238E27FC236}">
                <a16:creationId xmlns:a16="http://schemas.microsoft.com/office/drawing/2014/main" id="{36E60008-836E-4A93-91B4-F255FD20E9BD}"/>
              </a:ext>
            </a:extLst>
          </p:cNvPr>
          <p:cNvSpPr/>
          <p:nvPr/>
        </p:nvSpPr>
        <p:spPr>
          <a:xfrm>
            <a:off x="2987824" y="2759442"/>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008000"/>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rgbClr val="0080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2</a:t>
            </a:r>
            <a:endParaRPr lang="zh-CN" altLang="en-US" dirty="0">
              <a:solidFill>
                <a:srgbClr val="0080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9" name="矩形: 圆角 8">
            <a:extLst>
              <a:ext uri="{FF2B5EF4-FFF2-40B4-BE49-F238E27FC236}">
                <a16:creationId xmlns:a16="http://schemas.microsoft.com/office/drawing/2014/main" id="{B7A2D850-43D4-475B-B7ED-FEBF3C2D3723}"/>
              </a:ext>
            </a:extLst>
          </p:cNvPr>
          <p:cNvSpPr/>
          <p:nvPr/>
        </p:nvSpPr>
        <p:spPr>
          <a:xfrm>
            <a:off x="2987824" y="3542947"/>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accent5">
                    <a:lumMod val="50000"/>
                  </a:schemeClr>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chemeClr val="accent5">
                    <a:lumMod val="50000"/>
                  </a:schemeClr>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3</a:t>
            </a:r>
            <a:endParaRPr lang="zh-CN" altLang="en-US" dirty="0">
              <a:solidFill>
                <a:schemeClr val="accent5">
                  <a:lumMod val="50000"/>
                </a:schemeClr>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1" name="矩形: 圆角 10">
            <a:extLst>
              <a:ext uri="{FF2B5EF4-FFF2-40B4-BE49-F238E27FC236}">
                <a16:creationId xmlns:a16="http://schemas.microsoft.com/office/drawing/2014/main" id="{BA9BE3FD-8C62-4230-A4A6-B8D1E8757BDD}"/>
              </a:ext>
            </a:extLst>
          </p:cNvPr>
          <p:cNvSpPr/>
          <p:nvPr/>
        </p:nvSpPr>
        <p:spPr>
          <a:xfrm>
            <a:off x="2987824" y="4343618"/>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6600CC"/>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rgbClr val="6600CC"/>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4</a:t>
            </a:r>
            <a:endParaRPr lang="zh-CN" altLang="en-US" dirty="0">
              <a:solidFill>
                <a:srgbClr val="6600CC"/>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3" name="矩形: 圆角 12">
            <a:extLst>
              <a:ext uri="{FF2B5EF4-FFF2-40B4-BE49-F238E27FC236}">
                <a16:creationId xmlns:a16="http://schemas.microsoft.com/office/drawing/2014/main" id="{A151BF4A-8275-485B-B786-8275A7E9EB84}"/>
              </a:ext>
            </a:extLst>
          </p:cNvPr>
          <p:cNvSpPr/>
          <p:nvPr/>
        </p:nvSpPr>
        <p:spPr>
          <a:xfrm>
            <a:off x="2987824" y="5135706"/>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9900"/>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dirty="0">
                <a:solidFill>
                  <a:srgbClr val="FF99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5</a:t>
            </a:r>
            <a:endParaRPr lang="zh-CN" altLang="en-US" dirty="0">
              <a:solidFill>
                <a:srgbClr val="FF99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5" name="矩形: 圆角 14">
            <a:extLst>
              <a:ext uri="{FF2B5EF4-FFF2-40B4-BE49-F238E27FC236}">
                <a16:creationId xmlns:a16="http://schemas.microsoft.com/office/drawing/2014/main" id="{9F3B9758-1F56-4112-A758-F7F397AACAED}"/>
              </a:ext>
            </a:extLst>
          </p:cNvPr>
          <p:cNvSpPr/>
          <p:nvPr/>
        </p:nvSpPr>
        <p:spPr>
          <a:xfrm>
            <a:off x="2987824" y="5927794"/>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effectLst>
                  <a:outerShdw blurRad="50800" dist="38100" dir="2700000" algn="tl" rotWithShape="0">
                    <a:prstClr val="black">
                      <a:alpha val="40000"/>
                    </a:prstClr>
                  </a:outerShdw>
                </a:effectLst>
                <a:latin typeface="楷体" panose="02010609060101010101" pitchFamily="49" charset="-122"/>
                <a:ea typeface="楷体" panose="02010609060101010101" pitchFamily="49" charset="-122"/>
              </a:rPr>
              <a:t>可交割券</a:t>
            </a:r>
            <a:r>
              <a:rPr lang="en-US" altLang="zh-CN" i="1" dirty="0">
                <a:solidFill>
                  <a:schemeClr val="tx1"/>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j</a:t>
            </a:r>
            <a:endParaRPr lang="zh-CN" altLang="en-US" i="1" dirty="0">
              <a:solidFill>
                <a:schemeClr val="tx1"/>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endParaRPr>
          </a:p>
        </p:txBody>
      </p:sp>
      <p:sp>
        <p:nvSpPr>
          <p:cNvPr id="17" name="矩形: 圆角 16">
            <a:extLst>
              <a:ext uri="{FF2B5EF4-FFF2-40B4-BE49-F238E27FC236}">
                <a16:creationId xmlns:a16="http://schemas.microsoft.com/office/drawing/2014/main" id="{8F98BFB4-143A-41B6-9836-E0C5573A8265}"/>
              </a:ext>
            </a:extLst>
          </p:cNvPr>
          <p:cNvSpPr/>
          <p:nvPr/>
        </p:nvSpPr>
        <p:spPr>
          <a:xfrm>
            <a:off x="6948264" y="3767554"/>
            <a:ext cx="1656184" cy="576064"/>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rgbClr val="FF0000"/>
                </a:solidFill>
                <a:effectLst>
                  <a:outerShdw blurRad="50800" dist="38100" dir="2700000" algn="tl" rotWithShape="0">
                    <a:prstClr val="black">
                      <a:alpha val="40000"/>
                    </a:prstClr>
                  </a:outerShdw>
                </a:effectLst>
                <a:latin typeface="Adobe Jenson Pro" panose="020A0503050201030203" pitchFamily="18" charset="0"/>
                <a:ea typeface="楷体" panose="02010609060101010101" pitchFamily="49" charset="-122"/>
              </a:rPr>
              <a:t>虚拟标准券</a:t>
            </a:r>
          </a:p>
        </p:txBody>
      </p:sp>
      <p:cxnSp>
        <p:nvCxnSpPr>
          <p:cNvPr id="19" name="连接符: 肘形 18">
            <a:extLst>
              <a:ext uri="{FF2B5EF4-FFF2-40B4-BE49-F238E27FC236}">
                <a16:creationId xmlns:a16="http://schemas.microsoft.com/office/drawing/2014/main" id="{AA18BFB6-F2D7-45B4-ACBC-619C0E7F81D8}"/>
              </a:ext>
            </a:extLst>
          </p:cNvPr>
          <p:cNvCxnSpPr>
            <a:cxnSpLocks/>
          </p:cNvCxnSpPr>
          <p:nvPr/>
        </p:nvCxnSpPr>
        <p:spPr>
          <a:xfrm flipH="1" flipV="1">
            <a:off x="4716016" y="2327394"/>
            <a:ext cx="2232248" cy="1728192"/>
          </a:xfrm>
          <a:prstGeom prst="bentConnector3">
            <a:avLst>
              <a:gd name="adj1" fmla="val 16755"/>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3" name="直接箭头连接符 22">
            <a:extLst>
              <a:ext uri="{FF2B5EF4-FFF2-40B4-BE49-F238E27FC236}">
                <a16:creationId xmlns:a16="http://schemas.microsoft.com/office/drawing/2014/main" id="{5EA4D134-A267-4C98-B4E1-F342B38424C7}"/>
              </a:ext>
            </a:extLst>
          </p:cNvPr>
          <p:cNvCxnSpPr>
            <a:cxnSpLocks/>
          </p:cNvCxnSpPr>
          <p:nvPr/>
        </p:nvCxnSpPr>
        <p:spPr>
          <a:xfrm flipH="1">
            <a:off x="4716016" y="3047474"/>
            <a:ext cx="1872208" cy="0"/>
          </a:xfrm>
          <a:prstGeom prst="straightConnector1">
            <a:avLst/>
          </a:prstGeom>
          <a:ln w="19050">
            <a:solidFill>
              <a:schemeClr val="bg2">
                <a:lumMod val="75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5" name="直接箭头连接符 24">
            <a:extLst>
              <a:ext uri="{FF2B5EF4-FFF2-40B4-BE49-F238E27FC236}">
                <a16:creationId xmlns:a16="http://schemas.microsoft.com/office/drawing/2014/main" id="{46A45B71-3E18-45AA-9075-DC98E70CCCAF}"/>
              </a:ext>
            </a:extLst>
          </p:cNvPr>
          <p:cNvCxnSpPr>
            <a:cxnSpLocks/>
          </p:cNvCxnSpPr>
          <p:nvPr/>
        </p:nvCxnSpPr>
        <p:spPr>
          <a:xfrm flipH="1">
            <a:off x="4716016" y="3791095"/>
            <a:ext cx="1872208" cy="0"/>
          </a:xfrm>
          <a:prstGeom prst="straightConnector1">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28" name="连接符: 肘形 27">
            <a:extLst>
              <a:ext uri="{FF2B5EF4-FFF2-40B4-BE49-F238E27FC236}">
                <a16:creationId xmlns:a16="http://schemas.microsoft.com/office/drawing/2014/main" id="{7B88F721-F08B-4D68-BD21-7E3A245D6DAC}"/>
              </a:ext>
            </a:extLst>
          </p:cNvPr>
          <p:cNvCxnSpPr>
            <a:cxnSpLocks/>
            <a:stCxn id="17" idx="1"/>
          </p:cNvCxnSpPr>
          <p:nvPr/>
        </p:nvCxnSpPr>
        <p:spPr>
          <a:xfrm rot="10800000" flipV="1">
            <a:off x="4684906" y="4055586"/>
            <a:ext cx="2263358" cy="2197098"/>
          </a:xfrm>
          <a:prstGeom prst="bentConnector3">
            <a:avLst>
              <a:gd name="adj1" fmla="val 16740"/>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1" name="直接箭头连接符 30">
            <a:extLst>
              <a:ext uri="{FF2B5EF4-FFF2-40B4-BE49-F238E27FC236}">
                <a16:creationId xmlns:a16="http://schemas.microsoft.com/office/drawing/2014/main" id="{51D86F8E-914A-4C2E-85C4-CFAFA4F2494A}"/>
              </a:ext>
            </a:extLst>
          </p:cNvPr>
          <p:cNvCxnSpPr>
            <a:cxnSpLocks/>
          </p:cNvCxnSpPr>
          <p:nvPr/>
        </p:nvCxnSpPr>
        <p:spPr>
          <a:xfrm flipH="1">
            <a:off x="4716016" y="4631650"/>
            <a:ext cx="1872208" cy="0"/>
          </a:xfrm>
          <a:prstGeom prst="straightConnector1">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cxnSp>
        <p:nvCxnSpPr>
          <p:cNvPr id="32" name="直接箭头连接符 31">
            <a:extLst>
              <a:ext uri="{FF2B5EF4-FFF2-40B4-BE49-F238E27FC236}">
                <a16:creationId xmlns:a16="http://schemas.microsoft.com/office/drawing/2014/main" id="{763AAD55-F9CF-48C0-868A-98DE914D5216}"/>
              </a:ext>
            </a:extLst>
          </p:cNvPr>
          <p:cNvCxnSpPr>
            <a:cxnSpLocks/>
          </p:cNvCxnSpPr>
          <p:nvPr/>
        </p:nvCxnSpPr>
        <p:spPr>
          <a:xfrm flipH="1">
            <a:off x="4716016" y="5423738"/>
            <a:ext cx="1872208" cy="0"/>
          </a:xfrm>
          <a:prstGeom prst="straightConnector1">
            <a:avLst/>
          </a:prstGeom>
          <a:ln w="19050">
            <a:solidFill>
              <a:schemeClr val="bg1">
                <a:lumMod val="50000"/>
              </a:schemeClr>
            </a:solidFill>
            <a:tailEnd type="triangle"/>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33" name="文本框 32">
                <a:extLst>
                  <a:ext uri="{FF2B5EF4-FFF2-40B4-BE49-F238E27FC236}">
                    <a16:creationId xmlns:a16="http://schemas.microsoft.com/office/drawing/2014/main" id="{7F63E89B-890B-4253-ACC5-04F96035619A}"/>
                  </a:ext>
                </a:extLst>
              </p:cNvPr>
              <p:cNvSpPr txBox="1"/>
              <p:nvPr/>
            </p:nvSpPr>
            <p:spPr>
              <a:xfrm>
                <a:off x="4792918" y="1833226"/>
                <a:ext cx="2268252" cy="515654"/>
              </a:xfrm>
              <a:prstGeom prst="rect">
                <a:avLst/>
              </a:prstGeom>
              <a:noFill/>
            </p:spPr>
            <p:txBody>
              <a:bodyPr wrap="square" rtlCol="0">
                <a:spAutoFit/>
              </a:bodyPr>
              <a:lstStyle/>
              <a:p>
                <a:r>
                  <a:rPr lang="zh-CN" altLang="en-US" sz="1600" dirty="0">
                    <a:solidFill>
                      <a:srgbClr val="0070C0"/>
                    </a:solidFill>
                    <a:latin typeface="Adobe Jenson Pro" panose="020A0503050201030203" pitchFamily="18" charset="0"/>
                    <a:ea typeface="楷体" panose="02010609060101010101" pitchFamily="49" charset="-122"/>
                  </a:rPr>
                  <a:t>转换因子</a:t>
                </a:r>
                <a:r>
                  <a:rPr lang="en-US" altLang="zh-CN" sz="1600" dirty="0">
                    <a:solidFill>
                      <a:srgbClr val="0070C0"/>
                    </a:solidFill>
                    <a:latin typeface="Adobe Jenson Pro" panose="020A0503050201030203" pitchFamily="18" charset="0"/>
                    <a:ea typeface="楷体" panose="02010609060101010101" pitchFamily="49" charset="-122"/>
                  </a:rPr>
                  <a:t>1=</a:t>
                </a:r>
                <a14:m>
                  <m:oMath xmlns:m="http://schemas.openxmlformats.org/officeDocument/2006/math">
                    <m:f>
                      <m:fPr>
                        <m:ctrlPr>
                          <a:rPr lang="en-US" altLang="zh-CN" sz="1600" i="1" smtClean="0">
                            <a:solidFill>
                              <a:srgbClr val="0070C0"/>
                            </a:solidFill>
                            <a:latin typeface="Cambria Math" panose="02040503050406030204" pitchFamily="18" charset="0"/>
                            <a:ea typeface="楷体" panose="02010609060101010101" pitchFamily="49" charset="-122"/>
                          </a:rPr>
                        </m:ctrlPr>
                      </m:fPr>
                      <m:num>
                        <m:r>
                          <a:rPr lang="zh-CN" altLang="en-US" sz="1600" i="1">
                            <a:solidFill>
                              <a:srgbClr val="0070C0"/>
                            </a:solidFill>
                            <a:latin typeface="Cambria Math" panose="02040503050406030204" pitchFamily="18" charset="0"/>
                            <a:ea typeface="楷体" panose="02010609060101010101" pitchFamily="49" charset="-122"/>
                          </a:rPr>
                          <m:t>净价</m:t>
                        </m:r>
                        <m:r>
                          <a:rPr lang="en-US" altLang="zh-CN" sz="1600" i="1" smtClean="0">
                            <a:solidFill>
                              <a:srgbClr val="0070C0"/>
                            </a:solidFill>
                            <a:latin typeface="Cambria Math" panose="02040503050406030204" pitchFamily="18" charset="0"/>
                            <a:ea typeface="楷体" panose="02010609060101010101" pitchFamily="49" charset="-122"/>
                          </a:rPr>
                          <m:t>1</m:t>
                        </m:r>
                      </m:num>
                      <m:den>
                        <m:r>
                          <a:rPr lang="en-US" altLang="zh-CN" sz="1600" i="1">
                            <a:solidFill>
                              <a:srgbClr val="0070C0"/>
                            </a:solidFill>
                            <a:latin typeface="Cambria Math" panose="02040503050406030204" pitchFamily="18" charset="0"/>
                            <a:ea typeface="楷体" panose="02010609060101010101" pitchFamily="49" charset="-122"/>
                          </a:rPr>
                          <m:t>1</m:t>
                        </m:r>
                        <m:r>
                          <a:rPr lang="en-US" altLang="zh-CN" sz="1600" i="1" smtClean="0">
                            <a:solidFill>
                              <a:srgbClr val="0070C0"/>
                            </a:solidFill>
                            <a:latin typeface="Cambria Math" panose="02040503050406030204" pitchFamily="18" charset="0"/>
                            <a:ea typeface="楷体" panose="02010609060101010101" pitchFamily="49" charset="-122"/>
                          </a:rPr>
                          <m:t>0</m:t>
                        </m:r>
                        <m:r>
                          <a:rPr lang="en-US" altLang="zh-CN" sz="1600" i="1">
                            <a:solidFill>
                              <a:srgbClr val="0070C0"/>
                            </a:solidFill>
                            <a:latin typeface="Cambria Math" panose="02040503050406030204" pitchFamily="18" charset="0"/>
                            <a:ea typeface="楷体" panose="02010609060101010101" pitchFamily="49" charset="-122"/>
                          </a:rPr>
                          <m:t>0</m:t>
                        </m:r>
                      </m:den>
                    </m:f>
                  </m:oMath>
                </a14:m>
                <a:endParaRPr lang="zh-CN" altLang="en-US" sz="1600" dirty="0">
                  <a:solidFill>
                    <a:srgbClr val="0070C0"/>
                  </a:solidFill>
                  <a:latin typeface="Adobe Jenson Pro" panose="020A0503050201030203" pitchFamily="18" charset="0"/>
                  <a:ea typeface="楷体" panose="02010609060101010101" pitchFamily="49" charset="-122"/>
                </a:endParaRPr>
              </a:p>
            </p:txBody>
          </p:sp>
        </mc:Choice>
        <mc:Fallback xmlns="">
          <p:sp>
            <p:nvSpPr>
              <p:cNvPr id="33" name="文本框 32">
                <a:extLst>
                  <a:ext uri="{FF2B5EF4-FFF2-40B4-BE49-F238E27FC236}">
                    <a16:creationId xmlns:a16="http://schemas.microsoft.com/office/drawing/2014/main" id="{7F63E89B-890B-4253-ACC5-04F96035619A}"/>
                  </a:ext>
                </a:extLst>
              </p:cNvPr>
              <p:cNvSpPr txBox="1">
                <a:spLocks noRot="1" noChangeAspect="1" noMove="1" noResize="1" noEditPoints="1" noAdjustHandles="1" noChangeArrowheads="1" noChangeShapeType="1" noTextEdit="1"/>
              </p:cNvSpPr>
              <p:nvPr/>
            </p:nvSpPr>
            <p:spPr>
              <a:xfrm>
                <a:off x="4792918" y="1833226"/>
                <a:ext cx="2268252" cy="515654"/>
              </a:xfrm>
              <a:prstGeom prst="rect">
                <a:avLst/>
              </a:prstGeom>
              <a:blipFill>
                <a:blip r:embed="rId2"/>
                <a:stretch>
                  <a:fillRect l="-1344" b="-71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5" name="文本框 34">
                <a:extLst>
                  <a:ext uri="{FF2B5EF4-FFF2-40B4-BE49-F238E27FC236}">
                    <a16:creationId xmlns:a16="http://schemas.microsoft.com/office/drawing/2014/main" id="{E82BEAF9-E252-4442-95D1-CA5EFAEC29CD}"/>
                  </a:ext>
                </a:extLst>
              </p:cNvPr>
              <p:cNvSpPr txBox="1"/>
              <p:nvPr/>
            </p:nvSpPr>
            <p:spPr>
              <a:xfrm>
                <a:off x="4760540" y="2553306"/>
                <a:ext cx="1944216" cy="515654"/>
              </a:xfrm>
              <a:prstGeom prst="rect">
                <a:avLst/>
              </a:prstGeom>
              <a:noFill/>
            </p:spPr>
            <p:txBody>
              <a:bodyPr wrap="square" rtlCol="0">
                <a:spAutoFit/>
              </a:bodyPr>
              <a:lstStyle/>
              <a:p>
                <a:r>
                  <a:rPr lang="zh-CN" altLang="en-US" sz="1600" dirty="0">
                    <a:solidFill>
                      <a:srgbClr val="008000"/>
                    </a:solidFill>
                    <a:latin typeface="Adobe Jenson Pro" panose="020A0503050201030203" pitchFamily="18" charset="0"/>
                    <a:ea typeface="楷体" panose="02010609060101010101" pitchFamily="49" charset="-122"/>
                  </a:rPr>
                  <a:t>转换因子</a:t>
                </a:r>
                <a:r>
                  <a:rPr lang="en-US" altLang="zh-CN" sz="1600" dirty="0">
                    <a:solidFill>
                      <a:srgbClr val="008000"/>
                    </a:solidFill>
                    <a:latin typeface="Adobe Jenson Pro" panose="020A0503050201030203" pitchFamily="18" charset="0"/>
                    <a:ea typeface="楷体" panose="02010609060101010101" pitchFamily="49" charset="-122"/>
                  </a:rPr>
                  <a:t>2 =</a:t>
                </a:r>
                <a14:m>
                  <m:oMath xmlns:m="http://schemas.openxmlformats.org/officeDocument/2006/math">
                    <m:f>
                      <m:fPr>
                        <m:ctrlPr>
                          <a:rPr lang="en-US" altLang="zh-CN" sz="1600" i="1" smtClean="0">
                            <a:solidFill>
                              <a:srgbClr val="008000"/>
                            </a:solidFill>
                            <a:latin typeface="Cambria Math" panose="02040503050406030204" pitchFamily="18" charset="0"/>
                            <a:ea typeface="楷体" panose="02010609060101010101" pitchFamily="49" charset="-122"/>
                          </a:rPr>
                        </m:ctrlPr>
                      </m:fPr>
                      <m:num>
                        <m:r>
                          <a:rPr lang="zh-CN" altLang="en-US" sz="1600" i="1">
                            <a:solidFill>
                              <a:srgbClr val="008000"/>
                            </a:solidFill>
                            <a:latin typeface="Cambria Math" panose="02040503050406030204" pitchFamily="18" charset="0"/>
                            <a:ea typeface="楷体" panose="02010609060101010101" pitchFamily="49" charset="-122"/>
                          </a:rPr>
                          <m:t>净价</m:t>
                        </m:r>
                        <m:r>
                          <a:rPr lang="en-US" altLang="zh-CN" sz="1600" b="0" i="1" smtClean="0">
                            <a:solidFill>
                              <a:srgbClr val="008000"/>
                            </a:solidFill>
                            <a:latin typeface="Cambria Math" panose="02040503050406030204" pitchFamily="18" charset="0"/>
                            <a:ea typeface="楷体" panose="02010609060101010101" pitchFamily="49" charset="-122"/>
                          </a:rPr>
                          <m:t>2</m:t>
                        </m:r>
                      </m:num>
                      <m:den>
                        <m:r>
                          <a:rPr lang="en-US" altLang="zh-CN" sz="1600" i="1">
                            <a:solidFill>
                              <a:srgbClr val="008000"/>
                            </a:solidFill>
                            <a:latin typeface="Cambria Math" panose="02040503050406030204" pitchFamily="18" charset="0"/>
                            <a:ea typeface="楷体" panose="02010609060101010101" pitchFamily="49" charset="-122"/>
                          </a:rPr>
                          <m:t>1</m:t>
                        </m:r>
                        <m:r>
                          <a:rPr lang="en-US" altLang="zh-CN" sz="1600" i="1" smtClean="0">
                            <a:solidFill>
                              <a:srgbClr val="008000"/>
                            </a:solidFill>
                            <a:latin typeface="Cambria Math" panose="02040503050406030204" pitchFamily="18" charset="0"/>
                            <a:ea typeface="楷体" panose="02010609060101010101" pitchFamily="49" charset="-122"/>
                          </a:rPr>
                          <m:t>0</m:t>
                        </m:r>
                        <m:r>
                          <a:rPr lang="en-US" altLang="zh-CN" sz="1600" i="1">
                            <a:solidFill>
                              <a:srgbClr val="008000"/>
                            </a:solidFill>
                            <a:latin typeface="Cambria Math" panose="02040503050406030204" pitchFamily="18" charset="0"/>
                            <a:ea typeface="楷体" panose="02010609060101010101" pitchFamily="49" charset="-122"/>
                          </a:rPr>
                          <m:t>0</m:t>
                        </m:r>
                      </m:den>
                    </m:f>
                  </m:oMath>
                </a14:m>
                <a:endParaRPr lang="zh-CN" altLang="en-US" sz="1600" dirty="0">
                  <a:solidFill>
                    <a:srgbClr val="008000"/>
                  </a:solidFill>
                  <a:latin typeface="Adobe Jenson Pro" panose="020A0503050201030203" pitchFamily="18" charset="0"/>
                  <a:ea typeface="楷体" panose="02010609060101010101" pitchFamily="49" charset="-122"/>
                </a:endParaRPr>
              </a:p>
            </p:txBody>
          </p:sp>
        </mc:Choice>
        <mc:Fallback xmlns="">
          <p:sp>
            <p:nvSpPr>
              <p:cNvPr id="35" name="文本框 34">
                <a:extLst>
                  <a:ext uri="{FF2B5EF4-FFF2-40B4-BE49-F238E27FC236}">
                    <a16:creationId xmlns:a16="http://schemas.microsoft.com/office/drawing/2014/main" id="{E82BEAF9-E252-4442-95D1-CA5EFAEC29CD}"/>
                  </a:ext>
                </a:extLst>
              </p:cNvPr>
              <p:cNvSpPr txBox="1">
                <a:spLocks noRot="1" noChangeAspect="1" noMove="1" noResize="1" noEditPoints="1" noAdjustHandles="1" noChangeArrowheads="1" noChangeShapeType="1" noTextEdit="1"/>
              </p:cNvSpPr>
              <p:nvPr/>
            </p:nvSpPr>
            <p:spPr>
              <a:xfrm>
                <a:off x="4760540" y="2553306"/>
                <a:ext cx="1944216" cy="515654"/>
              </a:xfrm>
              <a:prstGeom prst="rect">
                <a:avLst/>
              </a:prstGeom>
              <a:blipFill>
                <a:blip r:embed="rId3"/>
                <a:stretch>
                  <a:fillRect l="-1881" b="-71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37" name="文本框 36">
                <a:extLst>
                  <a:ext uri="{FF2B5EF4-FFF2-40B4-BE49-F238E27FC236}">
                    <a16:creationId xmlns:a16="http://schemas.microsoft.com/office/drawing/2014/main" id="{8C7F3B24-DEB7-4A34-A30C-F63E5B6F3A76}"/>
                  </a:ext>
                </a:extLst>
              </p:cNvPr>
              <p:cNvSpPr txBox="1"/>
              <p:nvPr/>
            </p:nvSpPr>
            <p:spPr>
              <a:xfrm>
                <a:off x="4788024" y="3284985"/>
                <a:ext cx="1920568" cy="515654"/>
              </a:xfrm>
              <a:prstGeom prst="rect">
                <a:avLst/>
              </a:prstGeom>
              <a:noFill/>
            </p:spPr>
            <p:txBody>
              <a:bodyPr wrap="square" rtlCol="0">
                <a:spAutoFit/>
              </a:bodyPr>
              <a:lstStyle/>
              <a:p>
                <a:r>
                  <a:rPr lang="zh-CN" altLang="en-US" sz="1600" dirty="0">
                    <a:solidFill>
                      <a:schemeClr val="accent5">
                        <a:lumMod val="50000"/>
                      </a:schemeClr>
                    </a:solidFill>
                    <a:latin typeface="Adobe Jenson Pro" panose="020A0503050201030203" pitchFamily="18" charset="0"/>
                    <a:ea typeface="楷体" panose="02010609060101010101" pitchFamily="49" charset="-122"/>
                  </a:rPr>
                  <a:t>转换因子</a:t>
                </a:r>
                <a:r>
                  <a:rPr lang="en-US" altLang="zh-CN" sz="1600" dirty="0">
                    <a:solidFill>
                      <a:schemeClr val="accent5">
                        <a:lumMod val="50000"/>
                      </a:schemeClr>
                    </a:solidFill>
                    <a:latin typeface="Adobe Jenson Pro" panose="020A0503050201030203" pitchFamily="18" charset="0"/>
                    <a:ea typeface="楷体" panose="02010609060101010101" pitchFamily="49" charset="-122"/>
                  </a:rPr>
                  <a:t>3=</a:t>
                </a:r>
                <a14:m>
                  <m:oMath xmlns:m="http://schemas.openxmlformats.org/officeDocument/2006/math">
                    <m:f>
                      <m:fPr>
                        <m:ctrlPr>
                          <a:rPr lang="en-US" altLang="zh-CN" sz="1600" i="1" smtClean="0">
                            <a:solidFill>
                              <a:schemeClr val="accent5">
                                <a:lumMod val="50000"/>
                              </a:schemeClr>
                            </a:solidFill>
                            <a:latin typeface="Cambria Math" panose="02040503050406030204" pitchFamily="18" charset="0"/>
                            <a:ea typeface="楷体" panose="02010609060101010101" pitchFamily="49" charset="-122"/>
                          </a:rPr>
                        </m:ctrlPr>
                      </m:fPr>
                      <m:num>
                        <m:r>
                          <a:rPr lang="zh-CN" altLang="en-US" sz="1600" i="1">
                            <a:solidFill>
                              <a:schemeClr val="accent5">
                                <a:lumMod val="50000"/>
                              </a:schemeClr>
                            </a:solidFill>
                            <a:latin typeface="Cambria Math" panose="02040503050406030204" pitchFamily="18" charset="0"/>
                            <a:ea typeface="楷体" panose="02010609060101010101" pitchFamily="49" charset="-122"/>
                          </a:rPr>
                          <m:t>净价</m:t>
                        </m:r>
                        <m:r>
                          <a:rPr lang="en-US" altLang="zh-CN" sz="1600" b="0" i="1" smtClean="0">
                            <a:solidFill>
                              <a:schemeClr val="accent5">
                                <a:lumMod val="50000"/>
                              </a:schemeClr>
                            </a:solidFill>
                            <a:latin typeface="Cambria Math" panose="02040503050406030204" pitchFamily="18" charset="0"/>
                            <a:ea typeface="楷体" panose="02010609060101010101" pitchFamily="49" charset="-122"/>
                          </a:rPr>
                          <m:t>3</m:t>
                        </m:r>
                      </m:num>
                      <m:den>
                        <m:r>
                          <a:rPr lang="en-US" altLang="zh-CN" sz="1600" i="1">
                            <a:solidFill>
                              <a:schemeClr val="accent5">
                                <a:lumMod val="50000"/>
                              </a:schemeClr>
                            </a:solidFill>
                            <a:latin typeface="Cambria Math" panose="02040503050406030204" pitchFamily="18" charset="0"/>
                            <a:ea typeface="楷体" panose="02010609060101010101" pitchFamily="49" charset="-122"/>
                          </a:rPr>
                          <m:t>1</m:t>
                        </m:r>
                        <m:r>
                          <a:rPr lang="en-US" altLang="zh-CN" sz="1600" i="1" smtClean="0">
                            <a:solidFill>
                              <a:schemeClr val="accent5">
                                <a:lumMod val="50000"/>
                              </a:schemeClr>
                            </a:solidFill>
                            <a:latin typeface="Cambria Math" panose="02040503050406030204" pitchFamily="18" charset="0"/>
                            <a:ea typeface="楷体" panose="02010609060101010101" pitchFamily="49" charset="-122"/>
                          </a:rPr>
                          <m:t>0</m:t>
                        </m:r>
                        <m:r>
                          <a:rPr lang="en-US" altLang="zh-CN" sz="1600" i="1">
                            <a:solidFill>
                              <a:schemeClr val="accent5">
                                <a:lumMod val="50000"/>
                              </a:schemeClr>
                            </a:solidFill>
                            <a:latin typeface="Cambria Math" panose="02040503050406030204" pitchFamily="18" charset="0"/>
                            <a:ea typeface="楷体" panose="02010609060101010101" pitchFamily="49" charset="-122"/>
                          </a:rPr>
                          <m:t>0</m:t>
                        </m:r>
                      </m:den>
                    </m:f>
                  </m:oMath>
                </a14:m>
                <a:endParaRPr lang="zh-CN" altLang="en-US" sz="1600" dirty="0">
                  <a:solidFill>
                    <a:schemeClr val="accent5">
                      <a:lumMod val="50000"/>
                    </a:schemeClr>
                  </a:solidFill>
                  <a:latin typeface="Adobe Jenson Pro" panose="020A0503050201030203" pitchFamily="18" charset="0"/>
                  <a:ea typeface="楷体" panose="02010609060101010101" pitchFamily="49" charset="-122"/>
                </a:endParaRPr>
              </a:p>
            </p:txBody>
          </p:sp>
        </mc:Choice>
        <mc:Fallback xmlns="">
          <p:sp>
            <p:nvSpPr>
              <p:cNvPr id="37" name="文本框 36">
                <a:extLst>
                  <a:ext uri="{FF2B5EF4-FFF2-40B4-BE49-F238E27FC236}">
                    <a16:creationId xmlns:a16="http://schemas.microsoft.com/office/drawing/2014/main" id="{8C7F3B24-DEB7-4A34-A30C-F63E5B6F3A76}"/>
                  </a:ext>
                </a:extLst>
              </p:cNvPr>
              <p:cNvSpPr txBox="1">
                <a:spLocks noRot="1" noChangeAspect="1" noMove="1" noResize="1" noEditPoints="1" noAdjustHandles="1" noChangeArrowheads="1" noChangeShapeType="1" noTextEdit="1"/>
              </p:cNvSpPr>
              <p:nvPr/>
            </p:nvSpPr>
            <p:spPr>
              <a:xfrm>
                <a:off x="4788024" y="3284985"/>
                <a:ext cx="1920568" cy="515654"/>
              </a:xfrm>
              <a:prstGeom prst="rect">
                <a:avLst/>
              </a:prstGeom>
              <a:blipFill>
                <a:blip r:embed="rId4"/>
                <a:stretch>
                  <a:fillRect l="-1587" b="-7143"/>
                </a:stretch>
              </a:blipFill>
            </p:spPr>
            <p:txBody>
              <a:bodyPr/>
              <a:lstStyle/>
              <a:p>
                <a:r>
                  <a:rPr lang="zh-CN" altLang="en-US">
                    <a:noFill/>
                  </a:rPr>
                  <a:t> </a:t>
                </a:r>
              </a:p>
            </p:txBody>
          </p:sp>
        </mc:Fallback>
      </mc:AlternateContent>
      <p:sp>
        <p:nvSpPr>
          <p:cNvPr id="24" name="矩形: 圆角 23">
            <a:extLst>
              <a:ext uri="{FF2B5EF4-FFF2-40B4-BE49-F238E27FC236}">
                <a16:creationId xmlns:a16="http://schemas.microsoft.com/office/drawing/2014/main" id="{ED7F670F-92E6-4825-85ED-31E360866AF8}"/>
              </a:ext>
            </a:extLst>
          </p:cNvPr>
          <p:cNvSpPr/>
          <p:nvPr/>
        </p:nvSpPr>
        <p:spPr>
          <a:xfrm>
            <a:off x="882316" y="2055962"/>
            <a:ext cx="494692" cy="4196723"/>
          </a:xfrm>
          <a:prstGeom prst="round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同样定价条件</a:t>
            </a:r>
            <a:endParaRPr lang="en-US" altLang="zh-CN"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endParaRPr>
          </a:p>
          <a:p>
            <a:pPr algn="ctr"/>
            <a:r>
              <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：交割月</a:t>
            </a:r>
            <a:r>
              <a:rPr lang="en-US" altLang="zh-CN"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a:t>
            </a:r>
            <a:r>
              <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贴现率</a:t>
            </a:r>
            <a:r>
              <a:rPr lang="en-US" altLang="zh-CN"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rPr>
              <a:t>3%</a:t>
            </a:r>
            <a:endParaRPr lang="zh-CN" altLang="en-US" sz="1600" dirty="0">
              <a:solidFill>
                <a:srgbClr val="002060"/>
              </a:solidFill>
              <a:effectLst>
                <a:outerShdw blurRad="38100" dist="38100" dir="2700000" algn="tl">
                  <a:srgbClr val="000000">
                    <a:alpha val="43137"/>
                  </a:srgbClr>
                </a:outerShdw>
              </a:effectLst>
              <a:latin typeface="Adobe Jenson Pro" panose="020A0503050201030203" pitchFamily="18" charset="0"/>
              <a:ea typeface="楷体" panose="02010609060101010101" pitchFamily="49" charset="-122"/>
            </a:endParaRPr>
          </a:p>
        </p:txBody>
      </p:sp>
      <p:sp>
        <p:nvSpPr>
          <p:cNvPr id="3" name="椭圆 2">
            <a:extLst>
              <a:ext uri="{FF2B5EF4-FFF2-40B4-BE49-F238E27FC236}">
                <a16:creationId xmlns:a16="http://schemas.microsoft.com/office/drawing/2014/main" id="{67162FDE-8A81-4AC6-844B-EEB850BBFC0E}"/>
              </a:ext>
            </a:extLst>
          </p:cNvPr>
          <p:cNvSpPr/>
          <p:nvPr/>
        </p:nvSpPr>
        <p:spPr>
          <a:xfrm>
            <a:off x="7236296" y="4509119"/>
            <a:ext cx="1277812" cy="410563"/>
          </a:xfrm>
          <a:prstGeom prst="ellipse">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100</a:t>
            </a:r>
            <a:endParaRPr lang="zh-CN" altLang="en-US" dirty="0"/>
          </a:p>
        </p:txBody>
      </p:sp>
      <p:sp>
        <p:nvSpPr>
          <p:cNvPr id="10" name="流程图: 接点 9">
            <a:extLst>
              <a:ext uri="{FF2B5EF4-FFF2-40B4-BE49-F238E27FC236}">
                <a16:creationId xmlns:a16="http://schemas.microsoft.com/office/drawing/2014/main" id="{396CE3DC-AD0D-4874-A263-4F7E0AB1E70D}"/>
              </a:ext>
            </a:extLst>
          </p:cNvPr>
          <p:cNvSpPr/>
          <p:nvPr/>
        </p:nvSpPr>
        <p:spPr>
          <a:xfrm>
            <a:off x="1863180" y="1994103"/>
            <a:ext cx="792088" cy="626586"/>
          </a:xfrm>
          <a:prstGeom prst="flowChartConnector">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dobe Jenson Pro" panose="020A0503050201030203" pitchFamily="18" charset="0"/>
                <a:ea typeface="楷体" panose="02010609060101010101" pitchFamily="49" charset="-122"/>
              </a:rPr>
              <a:t>净价</a:t>
            </a:r>
            <a:r>
              <a:rPr lang="en-US" altLang="zh-CN" sz="1100" b="1" dirty="0">
                <a:latin typeface="Adobe Jenson Pro" panose="020A0503050201030203" pitchFamily="18" charset="0"/>
                <a:ea typeface="楷体" panose="02010609060101010101" pitchFamily="49" charset="-122"/>
              </a:rPr>
              <a:t>1</a:t>
            </a:r>
            <a:endParaRPr lang="zh-CN" altLang="en-US" sz="1100" b="1" dirty="0">
              <a:latin typeface="Adobe Jenson Pro" panose="020A0503050201030203" pitchFamily="18" charset="0"/>
              <a:ea typeface="楷体" panose="02010609060101010101" pitchFamily="49" charset="-122"/>
            </a:endParaRPr>
          </a:p>
        </p:txBody>
      </p:sp>
      <p:sp>
        <p:nvSpPr>
          <p:cNvPr id="12" name="流程图: 接点 11">
            <a:extLst>
              <a:ext uri="{FF2B5EF4-FFF2-40B4-BE49-F238E27FC236}">
                <a16:creationId xmlns:a16="http://schemas.microsoft.com/office/drawing/2014/main" id="{AB6A1241-BCFC-414C-AE30-877BB7C3379B}"/>
              </a:ext>
            </a:extLst>
          </p:cNvPr>
          <p:cNvSpPr/>
          <p:nvPr/>
        </p:nvSpPr>
        <p:spPr>
          <a:xfrm>
            <a:off x="1835696" y="2802414"/>
            <a:ext cx="792088" cy="626586"/>
          </a:xfrm>
          <a:prstGeom prst="flowChartConnector">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dobe Jenson Pro" panose="020A0503050201030203" pitchFamily="18" charset="0"/>
                <a:ea typeface="楷体" panose="02010609060101010101" pitchFamily="49" charset="-122"/>
              </a:rPr>
              <a:t>净价</a:t>
            </a:r>
            <a:r>
              <a:rPr lang="en-US" altLang="zh-CN" sz="1100" b="1" dirty="0">
                <a:latin typeface="Adobe Jenson Pro" panose="020A0503050201030203" pitchFamily="18" charset="0"/>
                <a:ea typeface="楷体" panose="02010609060101010101" pitchFamily="49" charset="-122"/>
              </a:rPr>
              <a:t>2</a:t>
            </a:r>
            <a:endParaRPr lang="zh-CN" altLang="en-US" sz="1100" b="1" dirty="0">
              <a:latin typeface="Adobe Jenson Pro" panose="020A0503050201030203" pitchFamily="18" charset="0"/>
              <a:ea typeface="楷体" panose="02010609060101010101" pitchFamily="49" charset="-122"/>
            </a:endParaRPr>
          </a:p>
        </p:txBody>
      </p:sp>
      <p:sp>
        <p:nvSpPr>
          <p:cNvPr id="14" name="流程图: 接点 13">
            <a:extLst>
              <a:ext uri="{FF2B5EF4-FFF2-40B4-BE49-F238E27FC236}">
                <a16:creationId xmlns:a16="http://schemas.microsoft.com/office/drawing/2014/main" id="{033EB00C-FA95-45A3-BC14-F60E5DB58EA7}"/>
              </a:ext>
            </a:extLst>
          </p:cNvPr>
          <p:cNvSpPr/>
          <p:nvPr/>
        </p:nvSpPr>
        <p:spPr>
          <a:xfrm>
            <a:off x="1835696" y="4353233"/>
            <a:ext cx="792088" cy="626586"/>
          </a:xfrm>
          <a:prstGeom prst="flowChartConnector">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dobe Jenson Pro" panose="020A0503050201030203" pitchFamily="18" charset="0"/>
                <a:ea typeface="楷体" panose="02010609060101010101" pitchFamily="49" charset="-122"/>
              </a:rPr>
              <a:t>净价</a:t>
            </a:r>
            <a:r>
              <a:rPr lang="en-US" altLang="zh-CN" sz="1100" b="1" dirty="0">
                <a:latin typeface="Adobe Jenson Pro" panose="020A0503050201030203" pitchFamily="18" charset="0"/>
                <a:ea typeface="楷体" panose="02010609060101010101" pitchFamily="49" charset="-122"/>
              </a:rPr>
              <a:t>4</a:t>
            </a:r>
            <a:endParaRPr lang="zh-CN" altLang="en-US" sz="1100" b="1" dirty="0">
              <a:latin typeface="Adobe Jenson Pro" panose="020A0503050201030203" pitchFamily="18" charset="0"/>
              <a:ea typeface="楷体" panose="02010609060101010101" pitchFamily="49" charset="-122"/>
            </a:endParaRPr>
          </a:p>
        </p:txBody>
      </p:sp>
      <p:sp>
        <p:nvSpPr>
          <p:cNvPr id="16" name="流程图: 接点 15">
            <a:extLst>
              <a:ext uri="{FF2B5EF4-FFF2-40B4-BE49-F238E27FC236}">
                <a16:creationId xmlns:a16="http://schemas.microsoft.com/office/drawing/2014/main" id="{BEA9E3A6-C754-4B09-B726-E6F47B274DAB}"/>
              </a:ext>
            </a:extLst>
          </p:cNvPr>
          <p:cNvSpPr/>
          <p:nvPr/>
        </p:nvSpPr>
        <p:spPr>
          <a:xfrm>
            <a:off x="1835696" y="3526269"/>
            <a:ext cx="792088" cy="626586"/>
          </a:xfrm>
          <a:prstGeom prst="flowChartConnector">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dobe Jenson Pro" panose="020A0503050201030203" pitchFamily="18" charset="0"/>
                <a:ea typeface="楷体" panose="02010609060101010101" pitchFamily="49" charset="-122"/>
              </a:rPr>
              <a:t>净价</a:t>
            </a:r>
            <a:r>
              <a:rPr lang="en-US" altLang="zh-CN" sz="1100" b="1" dirty="0">
                <a:latin typeface="Adobe Jenson Pro" panose="020A0503050201030203" pitchFamily="18" charset="0"/>
                <a:ea typeface="楷体" panose="02010609060101010101" pitchFamily="49" charset="-122"/>
              </a:rPr>
              <a:t>3</a:t>
            </a:r>
            <a:endParaRPr lang="zh-CN" altLang="en-US" sz="1100" b="1" dirty="0">
              <a:latin typeface="Adobe Jenson Pro" panose="020A0503050201030203" pitchFamily="18" charset="0"/>
              <a:ea typeface="楷体" panose="02010609060101010101" pitchFamily="49" charset="-122"/>
            </a:endParaRPr>
          </a:p>
        </p:txBody>
      </p:sp>
      <p:sp>
        <p:nvSpPr>
          <p:cNvPr id="18" name="流程图: 接点 17">
            <a:extLst>
              <a:ext uri="{FF2B5EF4-FFF2-40B4-BE49-F238E27FC236}">
                <a16:creationId xmlns:a16="http://schemas.microsoft.com/office/drawing/2014/main" id="{8A6F037E-3564-48C7-BF63-F2428CD1B5E0}"/>
              </a:ext>
            </a:extLst>
          </p:cNvPr>
          <p:cNvSpPr/>
          <p:nvPr/>
        </p:nvSpPr>
        <p:spPr>
          <a:xfrm>
            <a:off x="1835696" y="5132219"/>
            <a:ext cx="792088" cy="626586"/>
          </a:xfrm>
          <a:prstGeom prst="flowChartConnector">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dobe Jenson Pro" panose="020A0503050201030203" pitchFamily="18" charset="0"/>
                <a:ea typeface="楷体" panose="02010609060101010101" pitchFamily="49" charset="-122"/>
              </a:rPr>
              <a:t>净价</a:t>
            </a:r>
            <a:r>
              <a:rPr lang="en-US" altLang="zh-CN" sz="1100" b="1" dirty="0">
                <a:latin typeface="Adobe Jenson Pro" panose="020A0503050201030203" pitchFamily="18" charset="0"/>
                <a:ea typeface="楷体" panose="02010609060101010101" pitchFamily="49" charset="-122"/>
              </a:rPr>
              <a:t>5</a:t>
            </a:r>
            <a:endParaRPr lang="zh-CN" altLang="en-US" sz="1100" b="1" dirty="0">
              <a:latin typeface="Adobe Jenson Pro" panose="020A0503050201030203" pitchFamily="18" charset="0"/>
              <a:ea typeface="楷体" panose="02010609060101010101" pitchFamily="49" charset="-122"/>
            </a:endParaRPr>
          </a:p>
        </p:txBody>
      </p:sp>
      <p:sp>
        <p:nvSpPr>
          <p:cNvPr id="20" name="流程图: 接点 19">
            <a:extLst>
              <a:ext uri="{FF2B5EF4-FFF2-40B4-BE49-F238E27FC236}">
                <a16:creationId xmlns:a16="http://schemas.microsoft.com/office/drawing/2014/main" id="{666B0FD0-DC69-45AD-917B-068AE210C4C9}"/>
              </a:ext>
            </a:extLst>
          </p:cNvPr>
          <p:cNvSpPr/>
          <p:nvPr/>
        </p:nvSpPr>
        <p:spPr>
          <a:xfrm>
            <a:off x="1835696" y="5898758"/>
            <a:ext cx="792088" cy="626586"/>
          </a:xfrm>
          <a:prstGeom prst="flowChartConnector">
            <a:avLst/>
          </a:prstGeom>
          <a:solidFill>
            <a:srgbClr val="0066C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100" b="1" dirty="0">
                <a:latin typeface="Adobe Jenson Pro" panose="020A0503050201030203" pitchFamily="18" charset="0"/>
                <a:ea typeface="楷体" panose="02010609060101010101" pitchFamily="49" charset="-122"/>
              </a:rPr>
              <a:t>净价</a:t>
            </a:r>
            <a:r>
              <a:rPr lang="en-US" altLang="zh-CN" sz="1100" b="1" i="1" dirty="0">
                <a:latin typeface="Adobe Jenson Pro" panose="020A0503050201030203" pitchFamily="18" charset="0"/>
                <a:ea typeface="楷体" panose="02010609060101010101" pitchFamily="49" charset="-122"/>
              </a:rPr>
              <a:t>j</a:t>
            </a:r>
            <a:endParaRPr lang="zh-CN" altLang="en-US" sz="1100" b="1" i="1" dirty="0">
              <a:latin typeface="Adobe Jenson Pro" panose="020A0503050201030203" pitchFamily="18" charset="0"/>
              <a:ea typeface="楷体" panose="02010609060101010101" pitchFamily="49" charset="-122"/>
            </a:endParaRPr>
          </a:p>
        </p:txBody>
      </p:sp>
      <mc:AlternateContent xmlns:mc="http://schemas.openxmlformats.org/markup-compatibility/2006" xmlns:a14="http://schemas.microsoft.com/office/drawing/2010/main">
        <mc:Choice Requires="a14">
          <p:sp>
            <p:nvSpPr>
              <p:cNvPr id="21" name="文本框 20">
                <a:extLst>
                  <a:ext uri="{FF2B5EF4-FFF2-40B4-BE49-F238E27FC236}">
                    <a16:creationId xmlns:a16="http://schemas.microsoft.com/office/drawing/2014/main" id="{EEEBC7D7-7F46-48D1-8578-44C432C3DC9A}"/>
                  </a:ext>
                </a:extLst>
              </p:cNvPr>
              <p:cNvSpPr txBox="1"/>
              <p:nvPr/>
            </p:nvSpPr>
            <p:spPr>
              <a:xfrm>
                <a:off x="4788024" y="4137482"/>
                <a:ext cx="1920568" cy="515654"/>
              </a:xfrm>
              <a:prstGeom prst="rect">
                <a:avLst/>
              </a:prstGeom>
              <a:noFill/>
            </p:spPr>
            <p:txBody>
              <a:bodyPr wrap="square" rtlCol="0">
                <a:spAutoFit/>
              </a:bodyPr>
              <a:lstStyle/>
              <a:p>
                <a:r>
                  <a:rPr lang="zh-CN" altLang="en-US" sz="1600" dirty="0">
                    <a:solidFill>
                      <a:srgbClr val="7030A0"/>
                    </a:solidFill>
                    <a:latin typeface="Adobe Jenson Pro" panose="020A0503050201030203" pitchFamily="18" charset="0"/>
                    <a:ea typeface="楷体" panose="02010609060101010101" pitchFamily="49" charset="-122"/>
                  </a:rPr>
                  <a:t>转换因子</a:t>
                </a:r>
                <a:r>
                  <a:rPr lang="en-US" altLang="zh-CN" sz="1600" dirty="0">
                    <a:solidFill>
                      <a:srgbClr val="7030A0"/>
                    </a:solidFill>
                    <a:latin typeface="Adobe Jenson Pro" panose="020A0503050201030203" pitchFamily="18" charset="0"/>
                    <a:ea typeface="楷体" panose="02010609060101010101" pitchFamily="49" charset="-122"/>
                  </a:rPr>
                  <a:t>4=</a:t>
                </a:r>
                <a14:m>
                  <m:oMath xmlns:m="http://schemas.openxmlformats.org/officeDocument/2006/math">
                    <m:f>
                      <m:fPr>
                        <m:ctrlPr>
                          <a:rPr lang="en-US" altLang="zh-CN" sz="1600" i="1" smtClean="0">
                            <a:solidFill>
                              <a:srgbClr val="7030A0"/>
                            </a:solidFill>
                            <a:latin typeface="Cambria Math" panose="02040503050406030204" pitchFamily="18" charset="0"/>
                            <a:ea typeface="楷体" panose="02010609060101010101" pitchFamily="49" charset="-122"/>
                          </a:rPr>
                        </m:ctrlPr>
                      </m:fPr>
                      <m:num>
                        <m:r>
                          <a:rPr lang="zh-CN" altLang="en-US" sz="1600" i="1">
                            <a:solidFill>
                              <a:srgbClr val="7030A0"/>
                            </a:solidFill>
                            <a:latin typeface="Cambria Math" panose="02040503050406030204" pitchFamily="18" charset="0"/>
                            <a:ea typeface="楷体" panose="02010609060101010101" pitchFamily="49" charset="-122"/>
                          </a:rPr>
                          <m:t>净价</m:t>
                        </m:r>
                        <m:r>
                          <a:rPr lang="en-US" altLang="zh-CN" sz="1600" b="0" i="1" smtClean="0">
                            <a:solidFill>
                              <a:srgbClr val="7030A0"/>
                            </a:solidFill>
                            <a:latin typeface="Cambria Math" panose="02040503050406030204" pitchFamily="18" charset="0"/>
                            <a:ea typeface="楷体" panose="02010609060101010101" pitchFamily="49" charset="-122"/>
                          </a:rPr>
                          <m:t>4</m:t>
                        </m:r>
                      </m:num>
                      <m:den>
                        <m:r>
                          <a:rPr lang="en-US" altLang="zh-CN" sz="1600" i="1">
                            <a:solidFill>
                              <a:srgbClr val="7030A0"/>
                            </a:solidFill>
                            <a:latin typeface="Cambria Math" panose="02040503050406030204" pitchFamily="18" charset="0"/>
                            <a:ea typeface="楷体" panose="02010609060101010101" pitchFamily="49" charset="-122"/>
                          </a:rPr>
                          <m:t>1</m:t>
                        </m:r>
                        <m:r>
                          <a:rPr lang="en-US" altLang="zh-CN" sz="1600" i="1" smtClean="0">
                            <a:solidFill>
                              <a:srgbClr val="7030A0"/>
                            </a:solidFill>
                            <a:latin typeface="Cambria Math" panose="02040503050406030204" pitchFamily="18" charset="0"/>
                            <a:ea typeface="楷体" panose="02010609060101010101" pitchFamily="49" charset="-122"/>
                          </a:rPr>
                          <m:t>0</m:t>
                        </m:r>
                        <m:r>
                          <a:rPr lang="en-US" altLang="zh-CN" sz="1600" i="1">
                            <a:solidFill>
                              <a:srgbClr val="7030A0"/>
                            </a:solidFill>
                            <a:latin typeface="Cambria Math" panose="02040503050406030204" pitchFamily="18" charset="0"/>
                            <a:ea typeface="楷体" panose="02010609060101010101" pitchFamily="49" charset="-122"/>
                          </a:rPr>
                          <m:t>0</m:t>
                        </m:r>
                      </m:den>
                    </m:f>
                  </m:oMath>
                </a14:m>
                <a:endParaRPr lang="zh-CN" altLang="en-US" sz="1600" dirty="0">
                  <a:solidFill>
                    <a:srgbClr val="7030A0"/>
                  </a:solidFill>
                  <a:latin typeface="Adobe Jenson Pro" panose="020A0503050201030203" pitchFamily="18" charset="0"/>
                  <a:ea typeface="楷体" panose="02010609060101010101" pitchFamily="49" charset="-122"/>
                </a:endParaRPr>
              </a:p>
            </p:txBody>
          </p:sp>
        </mc:Choice>
        <mc:Fallback xmlns="">
          <p:sp>
            <p:nvSpPr>
              <p:cNvPr id="21" name="文本框 20">
                <a:extLst>
                  <a:ext uri="{FF2B5EF4-FFF2-40B4-BE49-F238E27FC236}">
                    <a16:creationId xmlns:a16="http://schemas.microsoft.com/office/drawing/2014/main" id="{EEEBC7D7-7F46-48D1-8578-44C432C3DC9A}"/>
                  </a:ext>
                </a:extLst>
              </p:cNvPr>
              <p:cNvSpPr txBox="1">
                <a:spLocks noRot="1" noChangeAspect="1" noMove="1" noResize="1" noEditPoints="1" noAdjustHandles="1" noChangeArrowheads="1" noChangeShapeType="1" noTextEdit="1"/>
              </p:cNvSpPr>
              <p:nvPr/>
            </p:nvSpPr>
            <p:spPr>
              <a:xfrm>
                <a:off x="4788024" y="4137482"/>
                <a:ext cx="1920568" cy="515654"/>
              </a:xfrm>
              <a:prstGeom prst="rect">
                <a:avLst/>
              </a:prstGeom>
              <a:blipFill>
                <a:blip r:embed="rId5"/>
                <a:stretch>
                  <a:fillRect l="-1587" b="-71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2" name="文本框 21">
                <a:extLst>
                  <a:ext uri="{FF2B5EF4-FFF2-40B4-BE49-F238E27FC236}">
                    <a16:creationId xmlns:a16="http://schemas.microsoft.com/office/drawing/2014/main" id="{FBCE5B4D-5A9C-4C66-B5C4-850545785329}"/>
                  </a:ext>
                </a:extLst>
              </p:cNvPr>
              <p:cNvSpPr txBox="1"/>
              <p:nvPr/>
            </p:nvSpPr>
            <p:spPr>
              <a:xfrm>
                <a:off x="4798253" y="4929570"/>
                <a:ext cx="1920568" cy="515654"/>
              </a:xfrm>
              <a:prstGeom prst="rect">
                <a:avLst/>
              </a:prstGeom>
              <a:noFill/>
            </p:spPr>
            <p:txBody>
              <a:bodyPr wrap="square" rtlCol="0">
                <a:spAutoFit/>
              </a:bodyPr>
              <a:lstStyle/>
              <a:p>
                <a:r>
                  <a:rPr lang="zh-CN" altLang="en-US" sz="1600" dirty="0">
                    <a:solidFill>
                      <a:srgbClr val="FF9900"/>
                    </a:solidFill>
                    <a:latin typeface="Adobe Jenson Pro" panose="020A0503050201030203" pitchFamily="18" charset="0"/>
                    <a:ea typeface="楷体" panose="02010609060101010101" pitchFamily="49" charset="-122"/>
                  </a:rPr>
                  <a:t>转换因子</a:t>
                </a:r>
                <a:r>
                  <a:rPr lang="en-US" altLang="zh-CN" sz="1600" dirty="0">
                    <a:solidFill>
                      <a:srgbClr val="FF9900"/>
                    </a:solidFill>
                    <a:latin typeface="Adobe Jenson Pro" panose="020A0503050201030203" pitchFamily="18" charset="0"/>
                    <a:ea typeface="楷体" panose="02010609060101010101" pitchFamily="49" charset="-122"/>
                  </a:rPr>
                  <a:t>5=</a:t>
                </a:r>
                <a14:m>
                  <m:oMath xmlns:m="http://schemas.openxmlformats.org/officeDocument/2006/math">
                    <m:f>
                      <m:fPr>
                        <m:ctrlPr>
                          <a:rPr lang="en-US" altLang="zh-CN" sz="1600" i="1" smtClean="0">
                            <a:solidFill>
                              <a:srgbClr val="FF9900"/>
                            </a:solidFill>
                            <a:latin typeface="Cambria Math" panose="02040503050406030204" pitchFamily="18" charset="0"/>
                            <a:ea typeface="楷体" panose="02010609060101010101" pitchFamily="49" charset="-122"/>
                          </a:rPr>
                        </m:ctrlPr>
                      </m:fPr>
                      <m:num>
                        <m:r>
                          <a:rPr lang="zh-CN" altLang="en-US" sz="1600" i="1">
                            <a:solidFill>
                              <a:srgbClr val="FF9900"/>
                            </a:solidFill>
                            <a:latin typeface="Cambria Math" panose="02040503050406030204" pitchFamily="18" charset="0"/>
                            <a:ea typeface="楷体" panose="02010609060101010101" pitchFamily="49" charset="-122"/>
                          </a:rPr>
                          <m:t>净价</m:t>
                        </m:r>
                        <m:r>
                          <a:rPr lang="en-US" altLang="zh-CN" sz="1600" b="0" i="1" smtClean="0">
                            <a:solidFill>
                              <a:srgbClr val="FF9900"/>
                            </a:solidFill>
                            <a:latin typeface="Cambria Math" panose="02040503050406030204" pitchFamily="18" charset="0"/>
                            <a:ea typeface="楷体" panose="02010609060101010101" pitchFamily="49" charset="-122"/>
                          </a:rPr>
                          <m:t>5</m:t>
                        </m:r>
                      </m:num>
                      <m:den>
                        <m:r>
                          <a:rPr lang="en-US" altLang="zh-CN" sz="1600" i="1">
                            <a:solidFill>
                              <a:srgbClr val="FF9900"/>
                            </a:solidFill>
                            <a:latin typeface="Cambria Math" panose="02040503050406030204" pitchFamily="18" charset="0"/>
                            <a:ea typeface="楷体" panose="02010609060101010101" pitchFamily="49" charset="-122"/>
                          </a:rPr>
                          <m:t>1</m:t>
                        </m:r>
                        <m:r>
                          <a:rPr lang="en-US" altLang="zh-CN" sz="1600" i="1" smtClean="0">
                            <a:solidFill>
                              <a:srgbClr val="FF9900"/>
                            </a:solidFill>
                            <a:latin typeface="Cambria Math" panose="02040503050406030204" pitchFamily="18" charset="0"/>
                            <a:ea typeface="楷体" panose="02010609060101010101" pitchFamily="49" charset="-122"/>
                          </a:rPr>
                          <m:t>0</m:t>
                        </m:r>
                        <m:r>
                          <a:rPr lang="en-US" altLang="zh-CN" sz="1600" i="1">
                            <a:solidFill>
                              <a:srgbClr val="FF9900"/>
                            </a:solidFill>
                            <a:latin typeface="Cambria Math" panose="02040503050406030204" pitchFamily="18" charset="0"/>
                            <a:ea typeface="楷体" panose="02010609060101010101" pitchFamily="49" charset="-122"/>
                          </a:rPr>
                          <m:t>0</m:t>
                        </m:r>
                      </m:den>
                    </m:f>
                  </m:oMath>
                </a14:m>
                <a:endParaRPr lang="zh-CN" altLang="en-US" sz="1600" dirty="0">
                  <a:solidFill>
                    <a:srgbClr val="FF9900"/>
                  </a:solidFill>
                  <a:latin typeface="Adobe Jenson Pro" panose="020A0503050201030203" pitchFamily="18" charset="0"/>
                  <a:ea typeface="楷体" panose="02010609060101010101" pitchFamily="49" charset="-122"/>
                </a:endParaRPr>
              </a:p>
            </p:txBody>
          </p:sp>
        </mc:Choice>
        <mc:Fallback xmlns="">
          <p:sp>
            <p:nvSpPr>
              <p:cNvPr id="22" name="文本框 21">
                <a:extLst>
                  <a:ext uri="{FF2B5EF4-FFF2-40B4-BE49-F238E27FC236}">
                    <a16:creationId xmlns:a16="http://schemas.microsoft.com/office/drawing/2014/main" id="{FBCE5B4D-5A9C-4C66-B5C4-850545785329}"/>
                  </a:ext>
                </a:extLst>
              </p:cNvPr>
              <p:cNvSpPr txBox="1">
                <a:spLocks noRot="1" noChangeAspect="1" noMove="1" noResize="1" noEditPoints="1" noAdjustHandles="1" noChangeArrowheads="1" noChangeShapeType="1" noTextEdit="1"/>
              </p:cNvSpPr>
              <p:nvPr/>
            </p:nvSpPr>
            <p:spPr>
              <a:xfrm>
                <a:off x="4798253" y="4929570"/>
                <a:ext cx="1920568" cy="515654"/>
              </a:xfrm>
              <a:prstGeom prst="rect">
                <a:avLst/>
              </a:prstGeom>
              <a:blipFill>
                <a:blip r:embed="rId6"/>
                <a:stretch>
                  <a:fillRect l="-1587" b="-7143"/>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9" name="文本框 28">
                <a:extLst>
                  <a:ext uri="{FF2B5EF4-FFF2-40B4-BE49-F238E27FC236}">
                    <a16:creationId xmlns:a16="http://schemas.microsoft.com/office/drawing/2014/main" id="{8D63074A-F389-45AA-99A2-FB850568A203}"/>
                  </a:ext>
                </a:extLst>
              </p:cNvPr>
              <p:cNvSpPr txBox="1"/>
              <p:nvPr/>
            </p:nvSpPr>
            <p:spPr>
              <a:xfrm>
                <a:off x="4716016" y="5721658"/>
                <a:ext cx="1920568" cy="515654"/>
              </a:xfrm>
              <a:prstGeom prst="rect">
                <a:avLst/>
              </a:prstGeom>
              <a:noFill/>
            </p:spPr>
            <p:txBody>
              <a:bodyPr wrap="square" rtlCol="0">
                <a:spAutoFit/>
              </a:bodyPr>
              <a:lstStyle/>
              <a:p>
                <a:r>
                  <a:rPr lang="zh-CN" altLang="en-US" sz="1600" dirty="0">
                    <a:solidFill>
                      <a:schemeClr val="tx1"/>
                    </a:solidFill>
                    <a:latin typeface="Adobe Jenson Pro" panose="020A0503050201030203" pitchFamily="18" charset="0"/>
                    <a:ea typeface="楷体" panose="02010609060101010101" pitchFamily="49" charset="-122"/>
                  </a:rPr>
                  <a:t>转换因子</a:t>
                </a:r>
                <a:r>
                  <a:rPr lang="en-US" altLang="zh-CN" sz="1600" i="1" dirty="0">
                    <a:solidFill>
                      <a:schemeClr val="tx1"/>
                    </a:solidFill>
                    <a:latin typeface="Adobe Jenson Pro" panose="020A0503050201030203" pitchFamily="18" charset="0"/>
                    <a:ea typeface="楷体" panose="02010609060101010101" pitchFamily="49" charset="-122"/>
                  </a:rPr>
                  <a:t>j</a:t>
                </a:r>
                <a:r>
                  <a:rPr lang="en-US" altLang="zh-CN" sz="1600" dirty="0">
                    <a:solidFill>
                      <a:schemeClr val="tx1"/>
                    </a:solidFill>
                    <a:latin typeface="Adobe Jenson Pro" panose="020A0503050201030203" pitchFamily="18" charset="0"/>
                    <a:ea typeface="楷体" panose="02010609060101010101" pitchFamily="49" charset="-122"/>
                  </a:rPr>
                  <a:t>=</a:t>
                </a:r>
                <a14:m>
                  <m:oMath xmlns:m="http://schemas.openxmlformats.org/officeDocument/2006/math">
                    <m:f>
                      <m:fPr>
                        <m:ctrlPr>
                          <a:rPr lang="en-US" altLang="zh-CN" sz="1600" i="1" smtClean="0">
                            <a:solidFill>
                              <a:schemeClr val="tx1"/>
                            </a:solidFill>
                            <a:latin typeface="Cambria Math" panose="02040503050406030204" pitchFamily="18" charset="0"/>
                            <a:ea typeface="楷体" panose="02010609060101010101" pitchFamily="49" charset="-122"/>
                          </a:rPr>
                        </m:ctrlPr>
                      </m:fPr>
                      <m:num>
                        <m:r>
                          <a:rPr lang="zh-CN" altLang="en-US" sz="1600" i="1">
                            <a:solidFill>
                              <a:schemeClr val="tx1"/>
                            </a:solidFill>
                            <a:latin typeface="Cambria Math" panose="02040503050406030204" pitchFamily="18" charset="0"/>
                            <a:ea typeface="楷体" panose="02010609060101010101" pitchFamily="49" charset="-122"/>
                          </a:rPr>
                          <m:t>净价</m:t>
                        </m:r>
                        <m:r>
                          <a:rPr lang="en-US" altLang="zh-CN" sz="1600" b="0" i="1" smtClean="0">
                            <a:solidFill>
                              <a:schemeClr val="tx1"/>
                            </a:solidFill>
                            <a:latin typeface="Cambria Math" panose="02040503050406030204" pitchFamily="18" charset="0"/>
                            <a:ea typeface="楷体" panose="02010609060101010101" pitchFamily="49" charset="-122"/>
                          </a:rPr>
                          <m:t>𝑗</m:t>
                        </m:r>
                      </m:num>
                      <m:den>
                        <m:r>
                          <a:rPr lang="en-US" altLang="zh-CN" sz="1600" i="1">
                            <a:solidFill>
                              <a:schemeClr val="tx1"/>
                            </a:solidFill>
                            <a:latin typeface="Cambria Math" panose="02040503050406030204" pitchFamily="18" charset="0"/>
                            <a:ea typeface="楷体" panose="02010609060101010101" pitchFamily="49" charset="-122"/>
                          </a:rPr>
                          <m:t>1</m:t>
                        </m:r>
                        <m:r>
                          <a:rPr lang="en-US" altLang="zh-CN" sz="1600" i="1" smtClean="0">
                            <a:solidFill>
                              <a:schemeClr val="tx1"/>
                            </a:solidFill>
                            <a:latin typeface="Cambria Math" panose="02040503050406030204" pitchFamily="18" charset="0"/>
                            <a:ea typeface="楷体" panose="02010609060101010101" pitchFamily="49" charset="-122"/>
                          </a:rPr>
                          <m:t>0</m:t>
                        </m:r>
                        <m:r>
                          <a:rPr lang="en-US" altLang="zh-CN" sz="1600" i="1">
                            <a:solidFill>
                              <a:schemeClr val="tx1"/>
                            </a:solidFill>
                            <a:latin typeface="Cambria Math" panose="02040503050406030204" pitchFamily="18" charset="0"/>
                            <a:ea typeface="楷体" panose="02010609060101010101" pitchFamily="49" charset="-122"/>
                          </a:rPr>
                          <m:t>0</m:t>
                        </m:r>
                      </m:den>
                    </m:f>
                  </m:oMath>
                </a14:m>
                <a:endParaRPr lang="zh-CN" altLang="en-US" sz="1600" dirty="0">
                  <a:solidFill>
                    <a:schemeClr val="tx1"/>
                  </a:solidFill>
                  <a:latin typeface="Adobe Jenson Pro" panose="020A0503050201030203" pitchFamily="18" charset="0"/>
                  <a:ea typeface="楷体" panose="02010609060101010101" pitchFamily="49" charset="-122"/>
                </a:endParaRPr>
              </a:p>
            </p:txBody>
          </p:sp>
        </mc:Choice>
        <mc:Fallback xmlns="">
          <p:sp>
            <p:nvSpPr>
              <p:cNvPr id="29" name="文本框 28">
                <a:extLst>
                  <a:ext uri="{FF2B5EF4-FFF2-40B4-BE49-F238E27FC236}">
                    <a16:creationId xmlns:a16="http://schemas.microsoft.com/office/drawing/2014/main" id="{8D63074A-F389-45AA-99A2-FB850568A203}"/>
                  </a:ext>
                </a:extLst>
              </p:cNvPr>
              <p:cNvSpPr txBox="1">
                <a:spLocks noRot="1" noChangeAspect="1" noMove="1" noResize="1" noEditPoints="1" noAdjustHandles="1" noChangeArrowheads="1" noChangeShapeType="1" noTextEdit="1"/>
              </p:cNvSpPr>
              <p:nvPr/>
            </p:nvSpPr>
            <p:spPr>
              <a:xfrm>
                <a:off x="4716016" y="5721658"/>
                <a:ext cx="1920568" cy="515654"/>
              </a:xfrm>
              <a:prstGeom prst="rect">
                <a:avLst/>
              </a:prstGeom>
              <a:blipFill>
                <a:blip r:embed="rId7"/>
                <a:stretch>
                  <a:fillRect l="-1905" b="-9524"/>
                </a:stretch>
              </a:blipFill>
            </p:spPr>
            <p:txBody>
              <a:bodyPr/>
              <a:lstStyle/>
              <a:p>
                <a:r>
                  <a:rPr lang="zh-CN" altLang="en-US">
                    <a:noFill/>
                  </a:rPr>
                  <a:t> </a:t>
                </a:r>
              </a:p>
            </p:txBody>
          </p:sp>
        </mc:Fallback>
      </mc:AlternateContent>
      <mc:AlternateContent xmlns:mc="http://schemas.openxmlformats.org/markup-compatibility/2006" xmlns:p14="http://schemas.microsoft.com/office/powerpoint/2010/main">
        <mc:Choice Requires="p14">
          <p:contentPart p14:bwMode="auto" r:id="rId8">
            <p14:nvContentPartPr>
              <p14:cNvPr id="30" name="墨迹 29">
                <a:extLst>
                  <a:ext uri="{FF2B5EF4-FFF2-40B4-BE49-F238E27FC236}">
                    <a16:creationId xmlns:a16="http://schemas.microsoft.com/office/drawing/2014/main" id="{314A2B4D-F967-42E2-8FBC-DDA57671AF3C}"/>
                  </a:ext>
                </a:extLst>
              </p14:cNvPr>
              <p14:cNvContentPartPr/>
              <p14:nvPr/>
            </p14:nvContentPartPr>
            <p14:xfrm>
              <a:off x="5711366" y="2055962"/>
              <a:ext cx="360" cy="360"/>
            </p14:xfrm>
          </p:contentPart>
        </mc:Choice>
        <mc:Fallback xmlns="">
          <p:pic>
            <p:nvPicPr>
              <p:cNvPr id="30" name="墨迹 29">
                <a:extLst>
                  <a:ext uri="{FF2B5EF4-FFF2-40B4-BE49-F238E27FC236}">
                    <a16:creationId xmlns:a16="http://schemas.microsoft.com/office/drawing/2014/main" id="{314A2B4D-F967-42E2-8FBC-DDA57671AF3C}"/>
                  </a:ext>
                </a:extLst>
              </p:cNvPr>
              <p:cNvPicPr/>
              <p:nvPr/>
            </p:nvPicPr>
            <p:blipFill>
              <a:blip r:embed="rId9"/>
              <a:stretch>
                <a:fillRect/>
              </a:stretch>
            </p:blipFill>
            <p:spPr>
              <a:xfrm>
                <a:off x="5702366" y="204732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4" name="墨迹 33">
                <a:extLst>
                  <a:ext uri="{FF2B5EF4-FFF2-40B4-BE49-F238E27FC236}">
                    <a16:creationId xmlns:a16="http://schemas.microsoft.com/office/drawing/2014/main" id="{C6E6D1CB-B62C-43AC-9461-5B2D433E505C}"/>
                  </a:ext>
                </a:extLst>
              </p14:cNvPr>
              <p14:cNvContentPartPr/>
              <p14:nvPr/>
            </p14:nvContentPartPr>
            <p14:xfrm>
              <a:off x="5743046" y="2083682"/>
              <a:ext cx="360" cy="360"/>
            </p14:xfrm>
          </p:contentPart>
        </mc:Choice>
        <mc:Fallback xmlns="">
          <p:pic>
            <p:nvPicPr>
              <p:cNvPr id="34" name="墨迹 33">
                <a:extLst>
                  <a:ext uri="{FF2B5EF4-FFF2-40B4-BE49-F238E27FC236}">
                    <a16:creationId xmlns:a16="http://schemas.microsoft.com/office/drawing/2014/main" id="{C6E6D1CB-B62C-43AC-9461-5B2D433E505C}"/>
                  </a:ext>
                </a:extLst>
              </p:cNvPr>
              <p:cNvPicPr/>
              <p:nvPr/>
            </p:nvPicPr>
            <p:blipFill>
              <a:blip r:embed="rId9"/>
              <a:stretch>
                <a:fillRect/>
              </a:stretch>
            </p:blipFill>
            <p:spPr>
              <a:xfrm>
                <a:off x="5734046" y="207504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6" name="墨迹 35">
                <a:extLst>
                  <a:ext uri="{FF2B5EF4-FFF2-40B4-BE49-F238E27FC236}">
                    <a16:creationId xmlns:a16="http://schemas.microsoft.com/office/drawing/2014/main" id="{8E92B4B1-9AA5-400B-821C-FEA29453AD06}"/>
                  </a:ext>
                </a:extLst>
              </p14:cNvPr>
              <p14:cNvContentPartPr/>
              <p14:nvPr/>
            </p14:nvContentPartPr>
            <p14:xfrm>
              <a:off x="2467766" y="2111402"/>
              <a:ext cx="360" cy="360"/>
            </p14:xfrm>
          </p:contentPart>
        </mc:Choice>
        <mc:Fallback xmlns="">
          <p:pic>
            <p:nvPicPr>
              <p:cNvPr id="36" name="墨迹 35">
                <a:extLst>
                  <a:ext uri="{FF2B5EF4-FFF2-40B4-BE49-F238E27FC236}">
                    <a16:creationId xmlns:a16="http://schemas.microsoft.com/office/drawing/2014/main" id="{8E92B4B1-9AA5-400B-821C-FEA29453AD06}"/>
                  </a:ext>
                </a:extLst>
              </p:cNvPr>
              <p:cNvPicPr/>
              <p:nvPr/>
            </p:nvPicPr>
            <p:blipFill>
              <a:blip r:embed="rId9"/>
              <a:stretch>
                <a:fillRect/>
              </a:stretch>
            </p:blipFill>
            <p:spPr>
              <a:xfrm>
                <a:off x="2458766" y="2102762"/>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8" name="墨迹 37">
                <a:extLst>
                  <a:ext uri="{FF2B5EF4-FFF2-40B4-BE49-F238E27FC236}">
                    <a16:creationId xmlns:a16="http://schemas.microsoft.com/office/drawing/2014/main" id="{3017C261-0133-4B5E-AFF5-39EFC9164047}"/>
                  </a:ext>
                </a:extLst>
              </p14:cNvPr>
              <p14:cNvContentPartPr/>
              <p14:nvPr/>
            </p14:nvContentPartPr>
            <p14:xfrm>
              <a:off x="5273246" y="2040482"/>
              <a:ext cx="360" cy="360"/>
            </p14:xfrm>
          </p:contentPart>
        </mc:Choice>
        <mc:Fallback xmlns="">
          <p:pic>
            <p:nvPicPr>
              <p:cNvPr id="38" name="墨迹 37">
                <a:extLst>
                  <a:ext uri="{FF2B5EF4-FFF2-40B4-BE49-F238E27FC236}">
                    <a16:creationId xmlns:a16="http://schemas.microsoft.com/office/drawing/2014/main" id="{3017C261-0133-4B5E-AFF5-39EFC9164047}"/>
                  </a:ext>
                </a:extLst>
              </p:cNvPr>
              <p:cNvPicPr/>
              <p:nvPr/>
            </p:nvPicPr>
            <p:blipFill>
              <a:blip r:embed="rId9"/>
              <a:stretch>
                <a:fillRect/>
              </a:stretch>
            </p:blipFill>
            <p:spPr>
              <a:xfrm>
                <a:off x="5264246" y="2031842"/>
                <a:ext cx="18000" cy="18000"/>
              </a:xfrm>
              <a:prstGeom prst="rect">
                <a:avLst/>
              </a:prstGeom>
            </p:spPr>
          </p:pic>
        </mc:Fallback>
      </mc:AlternateContent>
      <mc:AlternateContent xmlns:mc="http://schemas.openxmlformats.org/markup-compatibility/2006" xmlns:a14="http://schemas.microsoft.com/office/drawing/2010/main">
        <mc:Choice Requires="a14">
          <p:sp>
            <p:nvSpPr>
              <p:cNvPr id="41" name="文本框 40">
                <a:extLst>
                  <a:ext uri="{FF2B5EF4-FFF2-40B4-BE49-F238E27FC236}">
                    <a16:creationId xmlns:a16="http://schemas.microsoft.com/office/drawing/2014/main" id="{529979D2-157D-4008-8E88-F2EE50BF2728}"/>
                  </a:ext>
                </a:extLst>
              </p:cNvPr>
              <p:cNvSpPr txBox="1"/>
              <p:nvPr/>
            </p:nvSpPr>
            <p:spPr>
              <a:xfrm>
                <a:off x="1567286" y="1132834"/>
                <a:ext cx="6153444" cy="749567"/>
              </a:xfrm>
              <a:prstGeom prst="round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zh-CN" altLang="zh-CN" b="1" smtClean="0">
                          <a:solidFill>
                            <a:srgbClr val="FF0000"/>
                          </a:solidFill>
                          <a:effectLst>
                            <a:outerShdw blurRad="38100" dist="38100" dir="2700000" algn="tl">
                              <a:srgbClr val="000000">
                                <a:alpha val="43137"/>
                              </a:srgbClr>
                            </a:outerShdw>
                          </a:effectLst>
                          <a:latin typeface="Cambria Math" panose="02040503050406030204" pitchFamily="18" charset="0"/>
                        </a:rPr>
                        <m:t>真实可交割券</m:t>
                      </m:r>
                      <m:r>
                        <a:rPr lang="en-US" altLang="zh-CN" b="1" i="1">
                          <a:solidFill>
                            <a:srgbClr val="FF0000"/>
                          </a:solidFill>
                          <a:effectLst>
                            <a:outerShdw blurRad="38100" dist="38100" dir="2700000" algn="tl">
                              <a:srgbClr val="000000">
                                <a:alpha val="43137"/>
                              </a:srgbClr>
                            </a:outerShdw>
                          </a:effectLst>
                          <a:latin typeface="Cambria Math" panose="02040503050406030204" pitchFamily="18" charset="0"/>
                        </a:rPr>
                        <m:t>𝒋</m:t>
                      </m:r>
                      <m:r>
                        <m:rPr>
                          <m:nor/>
                        </m:rPr>
                        <a:rPr lang="zh-CN" altLang="zh-CN" b="1" i="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m:t>  </m:t>
                      </m:r>
                      <m:r>
                        <a:rPr lang="zh-CN" altLang="zh-CN" b="1">
                          <a:solidFill>
                            <a:srgbClr val="FF0000"/>
                          </a:solidFill>
                          <a:effectLst>
                            <a:outerShdw blurRad="38100" dist="38100" dir="2700000" algn="tl">
                              <a:srgbClr val="000000">
                                <a:alpha val="43137"/>
                              </a:srgbClr>
                            </a:outerShdw>
                          </a:effectLst>
                          <a:latin typeface="Cambria Math" panose="02040503050406030204" pitchFamily="18" charset="0"/>
                        </a:rPr>
                        <m:t>的转换因子</m:t>
                      </m:r>
                      <m:r>
                        <a:rPr lang="en-US" altLang="zh-CN" b="1">
                          <a:solidFill>
                            <a:srgbClr val="FF0000"/>
                          </a:solidFill>
                          <a:effectLst>
                            <a:outerShdw blurRad="38100" dist="38100" dir="2700000" algn="tl">
                              <a:srgbClr val="000000">
                                <a:alpha val="43137"/>
                              </a:srgbClr>
                            </a:outerShdw>
                          </a:effectLst>
                          <a:latin typeface="Cambria Math" panose="02040503050406030204" pitchFamily="18" charset="0"/>
                        </a:rPr>
                        <m:t>=</m:t>
                      </m:r>
                      <m:f>
                        <m:fPr>
                          <m:ctrlPr>
                            <a:rPr lang="zh-CN" altLang="zh-CN" b="1" i="1">
                              <a:solidFill>
                                <a:srgbClr val="FF0000"/>
                              </a:solidFill>
                              <a:effectLst>
                                <a:outerShdw blurRad="38100" dist="38100" dir="2700000" algn="tl">
                                  <a:srgbClr val="000000">
                                    <a:alpha val="43137"/>
                                  </a:srgbClr>
                                </a:outerShdw>
                              </a:effectLst>
                              <a:latin typeface="Cambria Math" panose="02040503050406030204" pitchFamily="18" charset="0"/>
                            </a:rPr>
                          </m:ctrlPr>
                        </m:fPr>
                        <m:num>
                          <m:r>
                            <a:rPr lang="zh-CN" altLang="zh-CN" b="1">
                              <a:solidFill>
                                <a:srgbClr val="FF0000"/>
                              </a:solidFill>
                              <a:effectLst>
                                <a:outerShdw blurRad="38100" dist="38100" dir="2700000" algn="tl">
                                  <a:srgbClr val="000000">
                                    <a:alpha val="43137"/>
                                  </a:srgbClr>
                                </a:outerShdw>
                              </a:effectLst>
                              <a:latin typeface="Cambria Math" panose="02040503050406030204" pitchFamily="18" charset="0"/>
                            </a:rPr>
                            <m:t>真实可交割券</m:t>
                          </m:r>
                          <m:r>
                            <a:rPr lang="en-US" altLang="zh-CN" b="1" i="1">
                              <a:solidFill>
                                <a:srgbClr val="FF0000"/>
                              </a:solidFill>
                              <a:effectLst>
                                <a:outerShdw blurRad="38100" dist="38100" dir="2700000" algn="tl">
                                  <a:srgbClr val="000000">
                                    <a:alpha val="43137"/>
                                  </a:srgbClr>
                                </a:outerShdw>
                              </a:effectLst>
                              <a:latin typeface="Cambria Math" panose="02040503050406030204" pitchFamily="18" charset="0"/>
                            </a:rPr>
                            <m:t>𝒋</m:t>
                          </m:r>
                          <m:r>
                            <m:rPr>
                              <m:nor/>
                            </m:rPr>
                            <a:rPr lang="zh-CN" altLang="zh-CN" b="1" i="1">
                              <a:solidFill>
                                <a:srgbClr val="FF0000"/>
                              </a:solidFill>
                              <a:effectLst>
                                <a:outerShdw blurRad="38100" dist="38100" dir="2700000" algn="tl">
                                  <a:srgbClr val="000000">
                                    <a:alpha val="43137"/>
                                  </a:srgbClr>
                                </a:outerShdw>
                              </a:effectLst>
                              <a:latin typeface="楷体" panose="02010609060101010101" pitchFamily="49" charset="-122"/>
                              <a:ea typeface="楷体" panose="02010609060101010101" pitchFamily="49" charset="-122"/>
                            </a:rPr>
                            <m:t>  </m:t>
                          </m:r>
                          <m:r>
                            <a:rPr lang="zh-CN" altLang="zh-CN" b="1">
                              <a:solidFill>
                                <a:srgbClr val="FF0000"/>
                              </a:solidFill>
                              <a:effectLst>
                                <a:outerShdw blurRad="38100" dist="38100" dir="2700000" algn="tl">
                                  <a:srgbClr val="000000">
                                    <a:alpha val="43137"/>
                                  </a:srgbClr>
                                </a:outerShdw>
                              </a:effectLst>
                              <a:latin typeface="Cambria Math" panose="02040503050406030204" pitchFamily="18" charset="0"/>
                            </a:rPr>
                            <m:t>净价</m:t>
                          </m:r>
                        </m:num>
                        <m:den>
                          <m:r>
                            <a:rPr lang="zh-CN" altLang="zh-CN" b="1">
                              <a:solidFill>
                                <a:srgbClr val="FF0000"/>
                              </a:solidFill>
                              <a:effectLst>
                                <a:outerShdw blurRad="38100" dist="38100" dir="2700000" algn="tl">
                                  <a:srgbClr val="000000">
                                    <a:alpha val="43137"/>
                                  </a:srgbClr>
                                </a:outerShdw>
                              </a:effectLst>
                              <a:latin typeface="Cambria Math" panose="02040503050406030204" pitchFamily="18" charset="0"/>
                            </a:rPr>
                            <m:t>国债期货标准券</m:t>
                          </m:r>
                          <m:r>
                            <a:rPr lang="zh-CN" altLang="en-US" b="1" i="1">
                              <a:solidFill>
                                <a:srgbClr val="FF0000"/>
                              </a:solidFill>
                              <a:effectLst>
                                <a:outerShdw blurRad="38100" dist="38100" dir="2700000" algn="tl">
                                  <a:srgbClr val="000000">
                                    <a:alpha val="43137"/>
                                  </a:srgbClr>
                                </a:outerShdw>
                              </a:effectLst>
                              <a:latin typeface="Cambria Math" panose="02040503050406030204" pitchFamily="18" charset="0"/>
                            </a:rPr>
                            <m:t>净价</m:t>
                          </m:r>
                        </m:den>
                      </m:f>
                    </m:oMath>
                  </m:oMathPara>
                </a14:m>
                <a:endParaRPr lang="zh-CN" altLang="en-US" b="1" dirty="0">
                  <a:latin typeface="楷体" panose="02010609060101010101" pitchFamily="49" charset="-122"/>
                  <a:ea typeface="楷体" panose="02010609060101010101" pitchFamily="49" charset="-122"/>
                </a:endParaRPr>
              </a:p>
            </p:txBody>
          </p:sp>
        </mc:Choice>
        <mc:Fallback xmlns="">
          <p:sp>
            <p:nvSpPr>
              <p:cNvPr id="41" name="文本框 40">
                <a:extLst>
                  <a:ext uri="{FF2B5EF4-FFF2-40B4-BE49-F238E27FC236}">
                    <a16:creationId xmlns:a16="http://schemas.microsoft.com/office/drawing/2014/main" id="{529979D2-157D-4008-8E88-F2EE50BF2728}"/>
                  </a:ext>
                </a:extLst>
              </p:cNvPr>
              <p:cNvSpPr txBox="1">
                <a:spLocks noRot="1" noChangeAspect="1" noMove="1" noResize="1" noEditPoints="1" noAdjustHandles="1" noChangeArrowheads="1" noChangeShapeType="1" noTextEdit="1"/>
              </p:cNvSpPr>
              <p:nvPr/>
            </p:nvSpPr>
            <p:spPr>
              <a:xfrm>
                <a:off x="1567286" y="1132834"/>
                <a:ext cx="6153444" cy="749567"/>
              </a:xfrm>
              <a:prstGeom prst="roundRect">
                <a:avLst/>
              </a:prstGeom>
              <a:blipFill>
                <a:blip r:embed="rId13"/>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709645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fade">
                                      <p:cBhvr>
                                        <p:cTn id="7" dur="1000"/>
                                        <p:tgtEl>
                                          <p:spTgt spid="24"/>
                                        </p:tgtEl>
                                      </p:cBhvr>
                                    </p:animEffect>
                                    <p:anim calcmode="lin" valueType="num">
                                      <p:cBhvr>
                                        <p:cTn id="8" dur="1000" fill="hold"/>
                                        <p:tgtEl>
                                          <p:spTgt spid="24"/>
                                        </p:tgtEl>
                                        <p:attrNameLst>
                                          <p:attrName>ppt_x</p:attrName>
                                        </p:attrNameLst>
                                      </p:cBhvr>
                                      <p:tavLst>
                                        <p:tav tm="0">
                                          <p:val>
                                            <p:strVal val="#ppt_x"/>
                                          </p:val>
                                        </p:tav>
                                        <p:tav tm="100000">
                                          <p:val>
                                            <p:strVal val="#ppt_x"/>
                                          </p:val>
                                        </p:tav>
                                      </p:tavLst>
                                    </p:anim>
                                    <p:anim calcmode="lin" valueType="num">
                                      <p:cBhvr>
                                        <p:cTn id="9" dur="1000" fill="hold"/>
                                        <p:tgtEl>
                                          <p:spTgt spid="2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1000"/>
                                        <p:tgtEl>
                                          <p:spTgt spid="13"/>
                                        </p:tgtEl>
                                      </p:cBhvr>
                                    </p:animEffect>
                                    <p:anim calcmode="lin" valueType="num">
                                      <p:cBhvr>
                                        <p:cTn id="33" dur="1000" fill="hold"/>
                                        <p:tgtEl>
                                          <p:spTgt spid="13"/>
                                        </p:tgtEl>
                                        <p:attrNameLst>
                                          <p:attrName>ppt_x</p:attrName>
                                        </p:attrNameLst>
                                      </p:cBhvr>
                                      <p:tavLst>
                                        <p:tav tm="0">
                                          <p:val>
                                            <p:strVal val="#ppt_x"/>
                                          </p:val>
                                        </p:tav>
                                        <p:tav tm="100000">
                                          <p:val>
                                            <p:strVal val="#ppt_x"/>
                                          </p:val>
                                        </p:tav>
                                      </p:tavLst>
                                    </p:anim>
                                    <p:anim calcmode="lin" valueType="num">
                                      <p:cBhvr>
                                        <p:cTn id="34" dur="1000" fill="hold"/>
                                        <p:tgtEl>
                                          <p:spTgt spid="1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fade">
                                      <p:cBhvr>
                                        <p:cTn id="42" dur="1000"/>
                                        <p:tgtEl>
                                          <p:spTgt spid="17"/>
                                        </p:tgtEl>
                                      </p:cBhvr>
                                    </p:animEffect>
                                    <p:anim calcmode="lin" valueType="num">
                                      <p:cBhvr>
                                        <p:cTn id="43" dur="1000" fill="hold"/>
                                        <p:tgtEl>
                                          <p:spTgt spid="17"/>
                                        </p:tgtEl>
                                        <p:attrNameLst>
                                          <p:attrName>ppt_x</p:attrName>
                                        </p:attrNameLst>
                                      </p:cBhvr>
                                      <p:tavLst>
                                        <p:tav tm="0">
                                          <p:val>
                                            <p:strVal val="#ppt_x"/>
                                          </p:val>
                                        </p:tav>
                                        <p:tav tm="100000">
                                          <p:val>
                                            <p:strVal val="#ppt_x"/>
                                          </p:val>
                                        </p:tav>
                                      </p:tavLst>
                                    </p:anim>
                                    <p:anim calcmode="lin" valueType="num">
                                      <p:cBhvr>
                                        <p:cTn id="4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6" presetClass="entr" presetSubtype="0"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down)">
                                      <p:cBhvr>
                                        <p:cTn id="49" dur="580">
                                          <p:stCondLst>
                                            <p:cond delay="0"/>
                                          </p:stCondLst>
                                        </p:cTn>
                                        <p:tgtEl>
                                          <p:spTgt spid="3"/>
                                        </p:tgtEl>
                                      </p:cBhvr>
                                    </p:animEffect>
                                    <p:anim calcmode="lin" valueType="num">
                                      <p:cBhvr>
                                        <p:cTn id="50"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55" dur="26">
                                          <p:stCondLst>
                                            <p:cond delay="650"/>
                                          </p:stCondLst>
                                        </p:cTn>
                                        <p:tgtEl>
                                          <p:spTgt spid="3"/>
                                        </p:tgtEl>
                                      </p:cBhvr>
                                      <p:to x="100000" y="60000"/>
                                    </p:animScale>
                                    <p:animScale>
                                      <p:cBhvr>
                                        <p:cTn id="56" dur="166" decel="50000">
                                          <p:stCondLst>
                                            <p:cond delay="676"/>
                                          </p:stCondLst>
                                        </p:cTn>
                                        <p:tgtEl>
                                          <p:spTgt spid="3"/>
                                        </p:tgtEl>
                                      </p:cBhvr>
                                      <p:to x="100000" y="100000"/>
                                    </p:animScale>
                                    <p:animScale>
                                      <p:cBhvr>
                                        <p:cTn id="57" dur="26">
                                          <p:stCondLst>
                                            <p:cond delay="1312"/>
                                          </p:stCondLst>
                                        </p:cTn>
                                        <p:tgtEl>
                                          <p:spTgt spid="3"/>
                                        </p:tgtEl>
                                      </p:cBhvr>
                                      <p:to x="100000" y="80000"/>
                                    </p:animScale>
                                    <p:animScale>
                                      <p:cBhvr>
                                        <p:cTn id="58" dur="166" decel="50000">
                                          <p:stCondLst>
                                            <p:cond delay="1338"/>
                                          </p:stCondLst>
                                        </p:cTn>
                                        <p:tgtEl>
                                          <p:spTgt spid="3"/>
                                        </p:tgtEl>
                                      </p:cBhvr>
                                      <p:to x="100000" y="100000"/>
                                    </p:animScale>
                                    <p:animScale>
                                      <p:cBhvr>
                                        <p:cTn id="59" dur="26">
                                          <p:stCondLst>
                                            <p:cond delay="1642"/>
                                          </p:stCondLst>
                                        </p:cTn>
                                        <p:tgtEl>
                                          <p:spTgt spid="3"/>
                                        </p:tgtEl>
                                      </p:cBhvr>
                                      <p:to x="100000" y="90000"/>
                                    </p:animScale>
                                    <p:animScale>
                                      <p:cBhvr>
                                        <p:cTn id="60" dur="166" decel="50000">
                                          <p:stCondLst>
                                            <p:cond delay="1668"/>
                                          </p:stCondLst>
                                        </p:cTn>
                                        <p:tgtEl>
                                          <p:spTgt spid="3"/>
                                        </p:tgtEl>
                                      </p:cBhvr>
                                      <p:to x="100000" y="100000"/>
                                    </p:animScale>
                                    <p:animScale>
                                      <p:cBhvr>
                                        <p:cTn id="61" dur="26">
                                          <p:stCondLst>
                                            <p:cond delay="1808"/>
                                          </p:stCondLst>
                                        </p:cTn>
                                        <p:tgtEl>
                                          <p:spTgt spid="3"/>
                                        </p:tgtEl>
                                      </p:cBhvr>
                                      <p:to x="100000" y="95000"/>
                                    </p:animScale>
                                    <p:animScale>
                                      <p:cBhvr>
                                        <p:cTn id="62" dur="166" decel="50000">
                                          <p:stCondLst>
                                            <p:cond delay="1834"/>
                                          </p:stCondLst>
                                        </p:cTn>
                                        <p:tgtEl>
                                          <p:spTgt spid="3"/>
                                        </p:tgtEl>
                                      </p:cBhvr>
                                      <p:to x="100000" y="100000"/>
                                    </p:animScale>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000"/>
                                        <p:tgtEl>
                                          <p:spTgt spid="10"/>
                                        </p:tgtEl>
                                      </p:cBhvr>
                                    </p:animEffect>
                                    <p:anim calcmode="lin" valueType="num">
                                      <p:cBhvr>
                                        <p:cTn id="68" dur="1000" fill="hold"/>
                                        <p:tgtEl>
                                          <p:spTgt spid="10"/>
                                        </p:tgtEl>
                                        <p:attrNameLst>
                                          <p:attrName>ppt_x</p:attrName>
                                        </p:attrNameLst>
                                      </p:cBhvr>
                                      <p:tavLst>
                                        <p:tav tm="0">
                                          <p:val>
                                            <p:strVal val="#ppt_x"/>
                                          </p:val>
                                        </p:tav>
                                        <p:tav tm="100000">
                                          <p:val>
                                            <p:strVal val="#ppt_x"/>
                                          </p:val>
                                        </p:tav>
                                      </p:tavLst>
                                    </p:anim>
                                    <p:anim calcmode="lin" valueType="num">
                                      <p:cBhvr>
                                        <p:cTn id="69" dur="1000" fill="hold"/>
                                        <p:tgtEl>
                                          <p:spTgt spid="10"/>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33"/>
                                        </p:tgtEl>
                                        <p:attrNameLst>
                                          <p:attrName>style.visibility</p:attrName>
                                        </p:attrNameLst>
                                      </p:cBhvr>
                                      <p:to>
                                        <p:strVal val="visible"/>
                                      </p:to>
                                    </p:set>
                                    <p:animEffect transition="in" filter="fade">
                                      <p:cBhvr>
                                        <p:cTn id="72" dur="1000"/>
                                        <p:tgtEl>
                                          <p:spTgt spid="33"/>
                                        </p:tgtEl>
                                      </p:cBhvr>
                                    </p:animEffect>
                                    <p:anim calcmode="lin" valueType="num">
                                      <p:cBhvr>
                                        <p:cTn id="73" dur="1000" fill="hold"/>
                                        <p:tgtEl>
                                          <p:spTgt spid="33"/>
                                        </p:tgtEl>
                                        <p:attrNameLst>
                                          <p:attrName>ppt_x</p:attrName>
                                        </p:attrNameLst>
                                      </p:cBhvr>
                                      <p:tavLst>
                                        <p:tav tm="0">
                                          <p:val>
                                            <p:strVal val="#ppt_x"/>
                                          </p:val>
                                        </p:tav>
                                        <p:tav tm="100000">
                                          <p:val>
                                            <p:strVal val="#ppt_x"/>
                                          </p:val>
                                        </p:tav>
                                      </p:tavLst>
                                    </p:anim>
                                    <p:anim calcmode="lin" valueType="num">
                                      <p:cBhvr>
                                        <p:cTn id="74" dur="1000" fill="hold"/>
                                        <p:tgtEl>
                                          <p:spTgt spid="33"/>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19"/>
                                        </p:tgtEl>
                                        <p:attrNameLst>
                                          <p:attrName>style.visibility</p:attrName>
                                        </p:attrNameLst>
                                      </p:cBhvr>
                                      <p:to>
                                        <p:strVal val="visible"/>
                                      </p:to>
                                    </p:set>
                                    <p:animEffect transition="in" filter="fade">
                                      <p:cBhvr>
                                        <p:cTn id="77" dur="1000"/>
                                        <p:tgtEl>
                                          <p:spTgt spid="19"/>
                                        </p:tgtEl>
                                      </p:cBhvr>
                                    </p:animEffect>
                                    <p:anim calcmode="lin" valueType="num">
                                      <p:cBhvr>
                                        <p:cTn id="78" dur="1000" fill="hold"/>
                                        <p:tgtEl>
                                          <p:spTgt spid="19"/>
                                        </p:tgtEl>
                                        <p:attrNameLst>
                                          <p:attrName>ppt_x</p:attrName>
                                        </p:attrNameLst>
                                      </p:cBhvr>
                                      <p:tavLst>
                                        <p:tav tm="0">
                                          <p:val>
                                            <p:strVal val="#ppt_x"/>
                                          </p:val>
                                        </p:tav>
                                        <p:tav tm="100000">
                                          <p:val>
                                            <p:strVal val="#ppt_x"/>
                                          </p:val>
                                        </p:tav>
                                      </p:tavLst>
                                    </p:anim>
                                    <p:anim calcmode="lin" valueType="num">
                                      <p:cBhvr>
                                        <p:cTn id="7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42" presetClass="entr" presetSubtype="0" fill="hold" nodeType="clickEffect">
                                  <p:stCondLst>
                                    <p:cond delay="0"/>
                                  </p:stCondLst>
                                  <p:childTnLst>
                                    <p:set>
                                      <p:cBhvr>
                                        <p:cTn id="83" dur="1" fill="hold">
                                          <p:stCondLst>
                                            <p:cond delay="0"/>
                                          </p:stCondLst>
                                        </p:cTn>
                                        <p:tgtEl>
                                          <p:spTgt spid="23"/>
                                        </p:tgtEl>
                                        <p:attrNameLst>
                                          <p:attrName>style.visibility</p:attrName>
                                        </p:attrNameLst>
                                      </p:cBhvr>
                                      <p:to>
                                        <p:strVal val="visible"/>
                                      </p:to>
                                    </p:set>
                                    <p:animEffect transition="in" filter="fade">
                                      <p:cBhvr>
                                        <p:cTn id="84" dur="1000"/>
                                        <p:tgtEl>
                                          <p:spTgt spid="23"/>
                                        </p:tgtEl>
                                      </p:cBhvr>
                                    </p:animEffect>
                                    <p:anim calcmode="lin" valueType="num">
                                      <p:cBhvr>
                                        <p:cTn id="85" dur="1000" fill="hold"/>
                                        <p:tgtEl>
                                          <p:spTgt spid="23"/>
                                        </p:tgtEl>
                                        <p:attrNameLst>
                                          <p:attrName>ppt_x</p:attrName>
                                        </p:attrNameLst>
                                      </p:cBhvr>
                                      <p:tavLst>
                                        <p:tav tm="0">
                                          <p:val>
                                            <p:strVal val="#ppt_x"/>
                                          </p:val>
                                        </p:tav>
                                        <p:tav tm="100000">
                                          <p:val>
                                            <p:strVal val="#ppt_x"/>
                                          </p:val>
                                        </p:tav>
                                      </p:tavLst>
                                    </p:anim>
                                    <p:anim calcmode="lin" valueType="num">
                                      <p:cBhvr>
                                        <p:cTn id="86" dur="1000" fill="hold"/>
                                        <p:tgtEl>
                                          <p:spTgt spid="23"/>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Effect transition="in" filter="fade">
                                      <p:cBhvr>
                                        <p:cTn id="89" dur="1000"/>
                                        <p:tgtEl>
                                          <p:spTgt spid="35"/>
                                        </p:tgtEl>
                                      </p:cBhvr>
                                    </p:animEffect>
                                    <p:anim calcmode="lin" valueType="num">
                                      <p:cBhvr>
                                        <p:cTn id="90" dur="1000" fill="hold"/>
                                        <p:tgtEl>
                                          <p:spTgt spid="35"/>
                                        </p:tgtEl>
                                        <p:attrNameLst>
                                          <p:attrName>ppt_x</p:attrName>
                                        </p:attrNameLst>
                                      </p:cBhvr>
                                      <p:tavLst>
                                        <p:tav tm="0">
                                          <p:val>
                                            <p:strVal val="#ppt_x"/>
                                          </p:val>
                                        </p:tav>
                                        <p:tav tm="100000">
                                          <p:val>
                                            <p:strVal val="#ppt_x"/>
                                          </p:val>
                                        </p:tav>
                                      </p:tavLst>
                                    </p:anim>
                                    <p:anim calcmode="lin" valueType="num">
                                      <p:cBhvr>
                                        <p:cTn id="91" dur="1000" fill="hold"/>
                                        <p:tgtEl>
                                          <p:spTgt spid="3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12"/>
                                        </p:tgtEl>
                                        <p:attrNameLst>
                                          <p:attrName>style.visibility</p:attrName>
                                        </p:attrNameLst>
                                      </p:cBhvr>
                                      <p:to>
                                        <p:strVal val="visible"/>
                                      </p:to>
                                    </p:set>
                                    <p:animEffect transition="in" filter="fade">
                                      <p:cBhvr>
                                        <p:cTn id="94" dur="1000"/>
                                        <p:tgtEl>
                                          <p:spTgt spid="12"/>
                                        </p:tgtEl>
                                      </p:cBhvr>
                                    </p:animEffect>
                                    <p:anim calcmode="lin" valueType="num">
                                      <p:cBhvr>
                                        <p:cTn id="95" dur="1000" fill="hold"/>
                                        <p:tgtEl>
                                          <p:spTgt spid="12"/>
                                        </p:tgtEl>
                                        <p:attrNameLst>
                                          <p:attrName>ppt_x</p:attrName>
                                        </p:attrNameLst>
                                      </p:cBhvr>
                                      <p:tavLst>
                                        <p:tav tm="0">
                                          <p:val>
                                            <p:strVal val="#ppt_x"/>
                                          </p:val>
                                        </p:tav>
                                        <p:tav tm="100000">
                                          <p:val>
                                            <p:strVal val="#ppt_x"/>
                                          </p:val>
                                        </p:tav>
                                      </p:tavLst>
                                    </p:anim>
                                    <p:anim calcmode="lin" valueType="num">
                                      <p:cBhvr>
                                        <p:cTn id="96"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97" fill="hold">
                      <p:stCondLst>
                        <p:cond delay="indefinite"/>
                      </p:stCondLst>
                      <p:childTnLst>
                        <p:par>
                          <p:cTn id="98" fill="hold">
                            <p:stCondLst>
                              <p:cond delay="0"/>
                            </p:stCondLst>
                            <p:childTnLst>
                              <p:par>
                                <p:cTn id="99" presetID="42" presetClass="entr" presetSubtype="0" fill="hold" nodeType="clickEffect">
                                  <p:stCondLst>
                                    <p:cond delay="0"/>
                                  </p:stCondLst>
                                  <p:childTnLst>
                                    <p:set>
                                      <p:cBhvr>
                                        <p:cTn id="100" dur="1" fill="hold">
                                          <p:stCondLst>
                                            <p:cond delay="0"/>
                                          </p:stCondLst>
                                        </p:cTn>
                                        <p:tgtEl>
                                          <p:spTgt spid="25"/>
                                        </p:tgtEl>
                                        <p:attrNameLst>
                                          <p:attrName>style.visibility</p:attrName>
                                        </p:attrNameLst>
                                      </p:cBhvr>
                                      <p:to>
                                        <p:strVal val="visible"/>
                                      </p:to>
                                    </p:set>
                                    <p:animEffect transition="in" filter="fade">
                                      <p:cBhvr>
                                        <p:cTn id="101" dur="1000"/>
                                        <p:tgtEl>
                                          <p:spTgt spid="25"/>
                                        </p:tgtEl>
                                      </p:cBhvr>
                                    </p:animEffect>
                                    <p:anim calcmode="lin" valueType="num">
                                      <p:cBhvr>
                                        <p:cTn id="102" dur="1000" fill="hold"/>
                                        <p:tgtEl>
                                          <p:spTgt spid="25"/>
                                        </p:tgtEl>
                                        <p:attrNameLst>
                                          <p:attrName>ppt_x</p:attrName>
                                        </p:attrNameLst>
                                      </p:cBhvr>
                                      <p:tavLst>
                                        <p:tav tm="0">
                                          <p:val>
                                            <p:strVal val="#ppt_x"/>
                                          </p:val>
                                        </p:tav>
                                        <p:tav tm="100000">
                                          <p:val>
                                            <p:strVal val="#ppt_x"/>
                                          </p:val>
                                        </p:tav>
                                      </p:tavLst>
                                    </p:anim>
                                    <p:anim calcmode="lin" valueType="num">
                                      <p:cBhvr>
                                        <p:cTn id="103" dur="1000" fill="hold"/>
                                        <p:tgtEl>
                                          <p:spTgt spid="25"/>
                                        </p:tgtEl>
                                        <p:attrNameLst>
                                          <p:attrName>ppt_y</p:attrName>
                                        </p:attrNameLst>
                                      </p:cBhvr>
                                      <p:tavLst>
                                        <p:tav tm="0">
                                          <p:val>
                                            <p:strVal val="#ppt_y+.1"/>
                                          </p:val>
                                        </p:tav>
                                        <p:tav tm="100000">
                                          <p:val>
                                            <p:strVal val="#ppt_y"/>
                                          </p:val>
                                        </p:tav>
                                      </p:tavLst>
                                    </p:anim>
                                  </p:childTnLst>
                                </p:cTn>
                              </p:par>
                              <p:par>
                                <p:cTn id="104" presetID="42" presetClass="entr" presetSubtype="0" fill="hold" grpId="0" nodeType="withEffect">
                                  <p:stCondLst>
                                    <p:cond delay="0"/>
                                  </p:stCondLst>
                                  <p:childTnLst>
                                    <p:set>
                                      <p:cBhvr>
                                        <p:cTn id="105" dur="1" fill="hold">
                                          <p:stCondLst>
                                            <p:cond delay="0"/>
                                          </p:stCondLst>
                                        </p:cTn>
                                        <p:tgtEl>
                                          <p:spTgt spid="21"/>
                                        </p:tgtEl>
                                        <p:attrNameLst>
                                          <p:attrName>style.visibility</p:attrName>
                                        </p:attrNameLst>
                                      </p:cBhvr>
                                      <p:to>
                                        <p:strVal val="visible"/>
                                      </p:to>
                                    </p:set>
                                    <p:animEffect transition="in" filter="fade">
                                      <p:cBhvr>
                                        <p:cTn id="106" dur="1000"/>
                                        <p:tgtEl>
                                          <p:spTgt spid="21"/>
                                        </p:tgtEl>
                                      </p:cBhvr>
                                    </p:animEffect>
                                    <p:anim calcmode="lin" valueType="num">
                                      <p:cBhvr>
                                        <p:cTn id="107" dur="1000" fill="hold"/>
                                        <p:tgtEl>
                                          <p:spTgt spid="21"/>
                                        </p:tgtEl>
                                        <p:attrNameLst>
                                          <p:attrName>ppt_x</p:attrName>
                                        </p:attrNameLst>
                                      </p:cBhvr>
                                      <p:tavLst>
                                        <p:tav tm="0">
                                          <p:val>
                                            <p:strVal val="#ppt_x"/>
                                          </p:val>
                                        </p:tav>
                                        <p:tav tm="100000">
                                          <p:val>
                                            <p:strVal val="#ppt_x"/>
                                          </p:val>
                                        </p:tav>
                                      </p:tavLst>
                                    </p:anim>
                                    <p:anim calcmode="lin" valueType="num">
                                      <p:cBhvr>
                                        <p:cTn id="108" dur="1000" fill="hold"/>
                                        <p:tgtEl>
                                          <p:spTgt spid="21"/>
                                        </p:tgtEl>
                                        <p:attrNameLst>
                                          <p:attrName>ppt_y</p:attrName>
                                        </p:attrNameLst>
                                      </p:cBhvr>
                                      <p:tavLst>
                                        <p:tav tm="0">
                                          <p:val>
                                            <p:strVal val="#ppt_y+.1"/>
                                          </p:val>
                                        </p:tav>
                                        <p:tav tm="100000">
                                          <p:val>
                                            <p:strVal val="#ppt_y"/>
                                          </p:val>
                                        </p:tav>
                                      </p:tavLst>
                                    </p:anim>
                                  </p:childTnLst>
                                </p:cTn>
                              </p:par>
                              <p:par>
                                <p:cTn id="109" presetID="42" presetClass="entr" presetSubtype="0" fill="hold" nodeType="withEffect">
                                  <p:stCondLst>
                                    <p:cond delay="0"/>
                                  </p:stCondLst>
                                  <p:childTnLst>
                                    <p:set>
                                      <p:cBhvr>
                                        <p:cTn id="110" dur="1" fill="hold">
                                          <p:stCondLst>
                                            <p:cond delay="0"/>
                                          </p:stCondLst>
                                        </p:cTn>
                                        <p:tgtEl>
                                          <p:spTgt spid="31"/>
                                        </p:tgtEl>
                                        <p:attrNameLst>
                                          <p:attrName>style.visibility</p:attrName>
                                        </p:attrNameLst>
                                      </p:cBhvr>
                                      <p:to>
                                        <p:strVal val="visible"/>
                                      </p:to>
                                    </p:set>
                                    <p:animEffect transition="in" filter="fade">
                                      <p:cBhvr>
                                        <p:cTn id="111" dur="1000"/>
                                        <p:tgtEl>
                                          <p:spTgt spid="31"/>
                                        </p:tgtEl>
                                      </p:cBhvr>
                                    </p:animEffect>
                                    <p:anim calcmode="lin" valueType="num">
                                      <p:cBhvr>
                                        <p:cTn id="112" dur="1000" fill="hold"/>
                                        <p:tgtEl>
                                          <p:spTgt spid="31"/>
                                        </p:tgtEl>
                                        <p:attrNameLst>
                                          <p:attrName>ppt_x</p:attrName>
                                        </p:attrNameLst>
                                      </p:cBhvr>
                                      <p:tavLst>
                                        <p:tav tm="0">
                                          <p:val>
                                            <p:strVal val="#ppt_x"/>
                                          </p:val>
                                        </p:tav>
                                        <p:tav tm="100000">
                                          <p:val>
                                            <p:strVal val="#ppt_x"/>
                                          </p:val>
                                        </p:tav>
                                      </p:tavLst>
                                    </p:anim>
                                    <p:anim calcmode="lin" valueType="num">
                                      <p:cBhvr>
                                        <p:cTn id="113" dur="1000" fill="hold"/>
                                        <p:tgtEl>
                                          <p:spTgt spid="31"/>
                                        </p:tgtEl>
                                        <p:attrNameLst>
                                          <p:attrName>ppt_y</p:attrName>
                                        </p:attrNameLst>
                                      </p:cBhvr>
                                      <p:tavLst>
                                        <p:tav tm="0">
                                          <p:val>
                                            <p:strVal val="#ppt_y+.1"/>
                                          </p:val>
                                        </p:tav>
                                        <p:tav tm="100000">
                                          <p:val>
                                            <p:strVal val="#ppt_y"/>
                                          </p:val>
                                        </p:tav>
                                      </p:tavLst>
                                    </p:anim>
                                  </p:childTnLst>
                                </p:cTn>
                              </p:par>
                              <p:par>
                                <p:cTn id="114" presetID="42" presetClass="entr" presetSubtype="0" fill="hold" nodeType="withEffect">
                                  <p:stCondLst>
                                    <p:cond delay="0"/>
                                  </p:stCondLst>
                                  <p:childTnLst>
                                    <p:set>
                                      <p:cBhvr>
                                        <p:cTn id="115" dur="1" fill="hold">
                                          <p:stCondLst>
                                            <p:cond delay="0"/>
                                          </p:stCondLst>
                                        </p:cTn>
                                        <p:tgtEl>
                                          <p:spTgt spid="32"/>
                                        </p:tgtEl>
                                        <p:attrNameLst>
                                          <p:attrName>style.visibility</p:attrName>
                                        </p:attrNameLst>
                                      </p:cBhvr>
                                      <p:to>
                                        <p:strVal val="visible"/>
                                      </p:to>
                                    </p:set>
                                    <p:animEffect transition="in" filter="fade">
                                      <p:cBhvr>
                                        <p:cTn id="116" dur="1000"/>
                                        <p:tgtEl>
                                          <p:spTgt spid="32"/>
                                        </p:tgtEl>
                                      </p:cBhvr>
                                    </p:animEffect>
                                    <p:anim calcmode="lin" valueType="num">
                                      <p:cBhvr>
                                        <p:cTn id="117" dur="1000" fill="hold"/>
                                        <p:tgtEl>
                                          <p:spTgt spid="32"/>
                                        </p:tgtEl>
                                        <p:attrNameLst>
                                          <p:attrName>ppt_x</p:attrName>
                                        </p:attrNameLst>
                                      </p:cBhvr>
                                      <p:tavLst>
                                        <p:tav tm="0">
                                          <p:val>
                                            <p:strVal val="#ppt_x"/>
                                          </p:val>
                                        </p:tav>
                                        <p:tav tm="100000">
                                          <p:val>
                                            <p:strVal val="#ppt_x"/>
                                          </p:val>
                                        </p:tav>
                                      </p:tavLst>
                                    </p:anim>
                                    <p:anim calcmode="lin" valueType="num">
                                      <p:cBhvr>
                                        <p:cTn id="118" dur="1000" fill="hold"/>
                                        <p:tgtEl>
                                          <p:spTgt spid="32"/>
                                        </p:tgtEl>
                                        <p:attrNameLst>
                                          <p:attrName>ppt_y</p:attrName>
                                        </p:attrNameLst>
                                      </p:cBhvr>
                                      <p:tavLst>
                                        <p:tav tm="0">
                                          <p:val>
                                            <p:strVal val="#ppt_y+.1"/>
                                          </p:val>
                                        </p:tav>
                                        <p:tav tm="100000">
                                          <p:val>
                                            <p:strVal val="#ppt_y"/>
                                          </p:val>
                                        </p:tav>
                                      </p:tavLst>
                                    </p:anim>
                                  </p:childTnLst>
                                </p:cTn>
                              </p:par>
                              <p:par>
                                <p:cTn id="119" presetID="42" presetClass="entr" presetSubtype="0" fill="hold" nodeType="withEffect">
                                  <p:stCondLst>
                                    <p:cond delay="0"/>
                                  </p:stCondLst>
                                  <p:childTnLst>
                                    <p:set>
                                      <p:cBhvr>
                                        <p:cTn id="120" dur="1" fill="hold">
                                          <p:stCondLst>
                                            <p:cond delay="0"/>
                                          </p:stCondLst>
                                        </p:cTn>
                                        <p:tgtEl>
                                          <p:spTgt spid="28"/>
                                        </p:tgtEl>
                                        <p:attrNameLst>
                                          <p:attrName>style.visibility</p:attrName>
                                        </p:attrNameLst>
                                      </p:cBhvr>
                                      <p:to>
                                        <p:strVal val="visible"/>
                                      </p:to>
                                    </p:set>
                                    <p:animEffect transition="in" filter="fade">
                                      <p:cBhvr>
                                        <p:cTn id="121" dur="1000"/>
                                        <p:tgtEl>
                                          <p:spTgt spid="28"/>
                                        </p:tgtEl>
                                      </p:cBhvr>
                                    </p:animEffect>
                                    <p:anim calcmode="lin" valueType="num">
                                      <p:cBhvr>
                                        <p:cTn id="122" dur="1000" fill="hold"/>
                                        <p:tgtEl>
                                          <p:spTgt spid="28"/>
                                        </p:tgtEl>
                                        <p:attrNameLst>
                                          <p:attrName>ppt_x</p:attrName>
                                        </p:attrNameLst>
                                      </p:cBhvr>
                                      <p:tavLst>
                                        <p:tav tm="0">
                                          <p:val>
                                            <p:strVal val="#ppt_x"/>
                                          </p:val>
                                        </p:tav>
                                        <p:tav tm="100000">
                                          <p:val>
                                            <p:strVal val="#ppt_x"/>
                                          </p:val>
                                        </p:tav>
                                      </p:tavLst>
                                    </p:anim>
                                    <p:anim calcmode="lin" valueType="num">
                                      <p:cBhvr>
                                        <p:cTn id="123" dur="1000" fill="hold"/>
                                        <p:tgtEl>
                                          <p:spTgt spid="28"/>
                                        </p:tgtEl>
                                        <p:attrNameLst>
                                          <p:attrName>ppt_y</p:attrName>
                                        </p:attrNameLst>
                                      </p:cBhvr>
                                      <p:tavLst>
                                        <p:tav tm="0">
                                          <p:val>
                                            <p:strVal val="#ppt_y+.1"/>
                                          </p:val>
                                        </p:tav>
                                        <p:tav tm="100000">
                                          <p:val>
                                            <p:strVal val="#ppt_y"/>
                                          </p:val>
                                        </p:tav>
                                      </p:tavLst>
                                    </p:anim>
                                  </p:childTnLst>
                                </p:cTn>
                              </p:par>
                              <p:par>
                                <p:cTn id="124" presetID="42" presetClass="entr" presetSubtype="0" fill="hold" grpId="0" nodeType="withEffect">
                                  <p:stCondLst>
                                    <p:cond delay="0"/>
                                  </p:stCondLst>
                                  <p:childTnLst>
                                    <p:set>
                                      <p:cBhvr>
                                        <p:cTn id="125" dur="1" fill="hold">
                                          <p:stCondLst>
                                            <p:cond delay="0"/>
                                          </p:stCondLst>
                                        </p:cTn>
                                        <p:tgtEl>
                                          <p:spTgt spid="29"/>
                                        </p:tgtEl>
                                        <p:attrNameLst>
                                          <p:attrName>style.visibility</p:attrName>
                                        </p:attrNameLst>
                                      </p:cBhvr>
                                      <p:to>
                                        <p:strVal val="visible"/>
                                      </p:to>
                                    </p:set>
                                    <p:animEffect transition="in" filter="fade">
                                      <p:cBhvr>
                                        <p:cTn id="126" dur="1000"/>
                                        <p:tgtEl>
                                          <p:spTgt spid="29"/>
                                        </p:tgtEl>
                                      </p:cBhvr>
                                    </p:animEffect>
                                    <p:anim calcmode="lin" valueType="num">
                                      <p:cBhvr>
                                        <p:cTn id="127" dur="1000" fill="hold"/>
                                        <p:tgtEl>
                                          <p:spTgt spid="29"/>
                                        </p:tgtEl>
                                        <p:attrNameLst>
                                          <p:attrName>ppt_x</p:attrName>
                                        </p:attrNameLst>
                                      </p:cBhvr>
                                      <p:tavLst>
                                        <p:tav tm="0">
                                          <p:val>
                                            <p:strVal val="#ppt_x"/>
                                          </p:val>
                                        </p:tav>
                                        <p:tav tm="100000">
                                          <p:val>
                                            <p:strVal val="#ppt_x"/>
                                          </p:val>
                                        </p:tav>
                                      </p:tavLst>
                                    </p:anim>
                                    <p:anim calcmode="lin" valueType="num">
                                      <p:cBhvr>
                                        <p:cTn id="128" dur="1000" fill="hold"/>
                                        <p:tgtEl>
                                          <p:spTgt spid="29"/>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22"/>
                                        </p:tgtEl>
                                        <p:attrNameLst>
                                          <p:attrName>style.visibility</p:attrName>
                                        </p:attrNameLst>
                                      </p:cBhvr>
                                      <p:to>
                                        <p:strVal val="visible"/>
                                      </p:to>
                                    </p:set>
                                    <p:animEffect transition="in" filter="fade">
                                      <p:cBhvr>
                                        <p:cTn id="131" dur="1000"/>
                                        <p:tgtEl>
                                          <p:spTgt spid="22"/>
                                        </p:tgtEl>
                                      </p:cBhvr>
                                    </p:animEffect>
                                    <p:anim calcmode="lin" valueType="num">
                                      <p:cBhvr>
                                        <p:cTn id="132" dur="1000" fill="hold"/>
                                        <p:tgtEl>
                                          <p:spTgt spid="22"/>
                                        </p:tgtEl>
                                        <p:attrNameLst>
                                          <p:attrName>ppt_x</p:attrName>
                                        </p:attrNameLst>
                                      </p:cBhvr>
                                      <p:tavLst>
                                        <p:tav tm="0">
                                          <p:val>
                                            <p:strVal val="#ppt_x"/>
                                          </p:val>
                                        </p:tav>
                                        <p:tav tm="100000">
                                          <p:val>
                                            <p:strVal val="#ppt_x"/>
                                          </p:val>
                                        </p:tav>
                                      </p:tavLst>
                                    </p:anim>
                                    <p:anim calcmode="lin" valueType="num">
                                      <p:cBhvr>
                                        <p:cTn id="133" dur="1000" fill="hold"/>
                                        <p:tgtEl>
                                          <p:spTgt spid="22"/>
                                        </p:tgtEl>
                                        <p:attrNameLst>
                                          <p:attrName>ppt_y</p:attrName>
                                        </p:attrNameLst>
                                      </p:cBhvr>
                                      <p:tavLst>
                                        <p:tav tm="0">
                                          <p:val>
                                            <p:strVal val="#ppt_y+.1"/>
                                          </p:val>
                                        </p:tav>
                                        <p:tav tm="100000">
                                          <p:val>
                                            <p:strVal val="#ppt_y"/>
                                          </p:val>
                                        </p:tav>
                                      </p:tavLst>
                                    </p:anim>
                                  </p:childTnLst>
                                </p:cTn>
                              </p:par>
                              <p:par>
                                <p:cTn id="134" presetID="42" presetClass="entr" presetSubtype="0" fill="hold" grpId="0" nodeType="withEffect">
                                  <p:stCondLst>
                                    <p:cond delay="0"/>
                                  </p:stCondLst>
                                  <p:childTnLst>
                                    <p:set>
                                      <p:cBhvr>
                                        <p:cTn id="135" dur="1" fill="hold">
                                          <p:stCondLst>
                                            <p:cond delay="0"/>
                                          </p:stCondLst>
                                        </p:cTn>
                                        <p:tgtEl>
                                          <p:spTgt spid="37"/>
                                        </p:tgtEl>
                                        <p:attrNameLst>
                                          <p:attrName>style.visibility</p:attrName>
                                        </p:attrNameLst>
                                      </p:cBhvr>
                                      <p:to>
                                        <p:strVal val="visible"/>
                                      </p:to>
                                    </p:set>
                                    <p:animEffect transition="in" filter="fade">
                                      <p:cBhvr>
                                        <p:cTn id="136" dur="1000"/>
                                        <p:tgtEl>
                                          <p:spTgt spid="37"/>
                                        </p:tgtEl>
                                      </p:cBhvr>
                                    </p:animEffect>
                                    <p:anim calcmode="lin" valueType="num">
                                      <p:cBhvr>
                                        <p:cTn id="137" dur="1000" fill="hold"/>
                                        <p:tgtEl>
                                          <p:spTgt spid="37"/>
                                        </p:tgtEl>
                                        <p:attrNameLst>
                                          <p:attrName>ppt_x</p:attrName>
                                        </p:attrNameLst>
                                      </p:cBhvr>
                                      <p:tavLst>
                                        <p:tav tm="0">
                                          <p:val>
                                            <p:strVal val="#ppt_x"/>
                                          </p:val>
                                        </p:tav>
                                        <p:tav tm="100000">
                                          <p:val>
                                            <p:strVal val="#ppt_x"/>
                                          </p:val>
                                        </p:tav>
                                      </p:tavLst>
                                    </p:anim>
                                    <p:anim calcmode="lin" valueType="num">
                                      <p:cBhvr>
                                        <p:cTn id="138" dur="1000" fill="hold"/>
                                        <p:tgtEl>
                                          <p:spTgt spid="37"/>
                                        </p:tgtEl>
                                        <p:attrNameLst>
                                          <p:attrName>ppt_y</p:attrName>
                                        </p:attrNameLst>
                                      </p:cBhvr>
                                      <p:tavLst>
                                        <p:tav tm="0">
                                          <p:val>
                                            <p:strVal val="#ppt_y+.1"/>
                                          </p:val>
                                        </p:tav>
                                        <p:tav tm="100000">
                                          <p:val>
                                            <p:strVal val="#ppt_y"/>
                                          </p:val>
                                        </p:tav>
                                      </p:tavLst>
                                    </p:anim>
                                  </p:childTnLst>
                                </p:cTn>
                              </p:par>
                              <p:par>
                                <p:cTn id="139" presetID="42" presetClass="entr" presetSubtype="0" fill="hold" grpId="0" nodeType="withEffect">
                                  <p:stCondLst>
                                    <p:cond delay="0"/>
                                  </p:stCondLst>
                                  <p:childTnLst>
                                    <p:set>
                                      <p:cBhvr>
                                        <p:cTn id="140" dur="1" fill="hold">
                                          <p:stCondLst>
                                            <p:cond delay="0"/>
                                          </p:stCondLst>
                                        </p:cTn>
                                        <p:tgtEl>
                                          <p:spTgt spid="16"/>
                                        </p:tgtEl>
                                        <p:attrNameLst>
                                          <p:attrName>style.visibility</p:attrName>
                                        </p:attrNameLst>
                                      </p:cBhvr>
                                      <p:to>
                                        <p:strVal val="visible"/>
                                      </p:to>
                                    </p:set>
                                    <p:animEffect transition="in" filter="fade">
                                      <p:cBhvr>
                                        <p:cTn id="141" dur="1000"/>
                                        <p:tgtEl>
                                          <p:spTgt spid="16"/>
                                        </p:tgtEl>
                                      </p:cBhvr>
                                    </p:animEffect>
                                    <p:anim calcmode="lin" valueType="num">
                                      <p:cBhvr>
                                        <p:cTn id="142" dur="1000" fill="hold"/>
                                        <p:tgtEl>
                                          <p:spTgt spid="16"/>
                                        </p:tgtEl>
                                        <p:attrNameLst>
                                          <p:attrName>ppt_x</p:attrName>
                                        </p:attrNameLst>
                                      </p:cBhvr>
                                      <p:tavLst>
                                        <p:tav tm="0">
                                          <p:val>
                                            <p:strVal val="#ppt_x"/>
                                          </p:val>
                                        </p:tav>
                                        <p:tav tm="100000">
                                          <p:val>
                                            <p:strVal val="#ppt_x"/>
                                          </p:val>
                                        </p:tav>
                                      </p:tavLst>
                                    </p:anim>
                                    <p:anim calcmode="lin" valueType="num">
                                      <p:cBhvr>
                                        <p:cTn id="143" dur="1000" fill="hold"/>
                                        <p:tgtEl>
                                          <p:spTgt spid="16"/>
                                        </p:tgtEl>
                                        <p:attrNameLst>
                                          <p:attrName>ppt_y</p:attrName>
                                        </p:attrNameLst>
                                      </p:cBhvr>
                                      <p:tavLst>
                                        <p:tav tm="0">
                                          <p:val>
                                            <p:strVal val="#ppt_y+.1"/>
                                          </p:val>
                                        </p:tav>
                                        <p:tav tm="100000">
                                          <p:val>
                                            <p:strVal val="#ppt_y"/>
                                          </p:val>
                                        </p:tav>
                                      </p:tavLst>
                                    </p:anim>
                                  </p:childTnLst>
                                </p:cTn>
                              </p:par>
                              <p:par>
                                <p:cTn id="144" presetID="42" presetClass="entr" presetSubtype="0" fill="hold" grpId="0" nodeType="withEffect">
                                  <p:stCondLst>
                                    <p:cond delay="0"/>
                                  </p:stCondLst>
                                  <p:childTnLst>
                                    <p:set>
                                      <p:cBhvr>
                                        <p:cTn id="145" dur="1" fill="hold">
                                          <p:stCondLst>
                                            <p:cond delay="0"/>
                                          </p:stCondLst>
                                        </p:cTn>
                                        <p:tgtEl>
                                          <p:spTgt spid="14"/>
                                        </p:tgtEl>
                                        <p:attrNameLst>
                                          <p:attrName>style.visibility</p:attrName>
                                        </p:attrNameLst>
                                      </p:cBhvr>
                                      <p:to>
                                        <p:strVal val="visible"/>
                                      </p:to>
                                    </p:set>
                                    <p:animEffect transition="in" filter="fade">
                                      <p:cBhvr>
                                        <p:cTn id="146" dur="1000"/>
                                        <p:tgtEl>
                                          <p:spTgt spid="14"/>
                                        </p:tgtEl>
                                      </p:cBhvr>
                                    </p:animEffect>
                                    <p:anim calcmode="lin" valueType="num">
                                      <p:cBhvr>
                                        <p:cTn id="147" dur="1000" fill="hold"/>
                                        <p:tgtEl>
                                          <p:spTgt spid="14"/>
                                        </p:tgtEl>
                                        <p:attrNameLst>
                                          <p:attrName>ppt_x</p:attrName>
                                        </p:attrNameLst>
                                      </p:cBhvr>
                                      <p:tavLst>
                                        <p:tav tm="0">
                                          <p:val>
                                            <p:strVal val="#ppt_x"/>
                                          </p:val>
                                        </p:tav>
                                        <p:tav tm="100000">
                                          <p:val>
                                            <p:strVal val="#ppt_x"/>
                                          </p:val>
                                        </p:tav>
                                      </p:tavLst>
                                    </p:anim>
                                    <p:anim calcmode="lin" valueType="num">
                                      <p:cBhvr>
                                        <p:cTn id="148" dur="1000" fill="hold"/>
                                        <p:tgtEl>
                                          <p:spTgt spid="14"/>
                                        </p:tgtEl>
                                        <p:attrNameLst>
                                          <p:attrName>ppt_y</p:attrName>
                                        </p:attrNameLst>
                                      </p:cBhvr>
                                      <p:tavLst>
                                        <p:tav tm="0">
                                          <p:val>
                                            <p:strVal val="#ppt_y+.1"/>
                                          </p:val>
                                        </p:tav>
                                        <p:tav tm="100000">
                                          <p:val>
                                            <p:strVal val="#ppt_y"/>
                                          </p:val>
                                        </p:tav>
                                      </p:tavLst>
                                    </p:anim>
                                  </p:childTnLst>
                                </p:cTn>
                              </p:par>
                              <p:par>
                                <p:cTn id="149" presetID="42" presetClass="entr" presetSubtype="0" fill="hold" grpId="0" nodeType="withEffect">
                                  <p:stCondLst>
                                    <p:cond delay="0"/>
                                  </p:stCondLst>
                                  <p:childTnLst>
                                    <p:set>
                                      <p:cBhvr>
                                        <p:cTn id="150" dur="1" fill="hold">
                                          <p:stCondLst>
                                            <p:cond delay="0"/>
                                          </p:stCondLst>
                                        </p:cTn>
                                        <p:tgtEl>
                                          <p:spTgt spid="18"/>
                                        </p:tgtEl>
                                        <p:attrNameLst>
                                          <p:attrName>style.visibility</p:attrName>
                                        </p:attrNameLst>
                                      </p:cBhvr>
                                      <p:to>
                                        <p:strVal val="visible"/>
                                      </p:to>
                                    </p:set>
                                    <p:animEffect transition="in" filter="fade">
                                      <p:cBhvr>
                                        <p:cTn id="151" dur="1000"/>
                                        <p:tgtEl>
                                          <p:spTgt spid="18"/>
                                        </p:tgtEl>
                                      </p:cBhvr>
                                    </p:animEffect>
                                    <p:anim calcmode="lin" valueType="num">
                                      <p:cBhvr>
                                        <p:cTn id="152" dur="1000" fill="hold"/>
                                        <p:tgtEl>
                                          <p:spTgt spid="18"/>
                                        </p:tgtEl>
                                        <p:attrNameLst>
                                          <p:attrName>ppt_x</p:attrName>
                                        </p:attrNameLst>
                                      </p:cBhvr>
                                      <p:tavLst>
                                        <p:tav tm="0">
                                          <p:val>
                                            <p:strVal val="#ppt_x"/>
                                          </p:val>
                                        </p:tav>
                                        <p:tav tm="100000">
                                          <p:val>
                                            <p:strVal val="#ppt_x"/>
                                          </p:val>
                                        </p:tav>
                                      </p:tavLst>
                                    </p:anim>
                                    <p:anim calcmode="lin" valueType="num">
                                      <p:cBhvr>
                                        <p:cTn id="153" dur="1000" fill="hold"/>
                                        <p:tgtEl>
                                          <p:spTgt spid="18"/>
                                        </p:tgtEl>
                                        <p:attrNameLst>
                                          <p:attrName>ppt_y</p:attrName>
                                        </p:attrNameLst>
                                      </p:cBhvr>
                                      <p:tavLst>
                                        <p:tav tm="0">
                                          <p:val>
                                            <p:strVal val="#ppt_y+.1"/>
                                          </p:val>
                                        </p:tav>
                                        <p:tav tm="100000">
                                          <p:val>
                                            <p:strVal val="#ppt_y"/>
                                          </p:val>
                                        </p:tav>
                                      </p:tavLst>
                                    </p:anim>
                                  </p:childTnLst>
                                </p:cTn>
                              </p:par>
                              <p:par>
                                <p:cTn id="154" presetID="42" presetClass="entr" presetSubtype="0" fill="hold" grpId="0" nodeType="withEffect">
                                  <p:stCondLst>
                                    <p:cond delay="0"/>
                                  </p:stCondLst>
                                  <p:childTnLst>
                                    <p:set>
                                      <p:cBhvr>
                                        <p:cTn id="155" dur="1" fill="hold">
                                          <p:stCondLst>
                                            <p:cond delay="0"/>
                                          </p:stCondLst>
                                        </p:cTn>
                                        <p:tgtEl>
                                          <p:spTgt spid="20"/>
                                        </p:tgtEl>
                                        <p:attrNameLst>
                                          <p:attrName>style.visibility</p:attrName>
                                        </p:attrNameLst>
                                      </p:cBhvr>
                                      <p:to>
                                        <p:strVal val="visible"/>
                                      </p:to>
                                    </p:set>
                                    <p:animEffect transition="in" filter="fade">
                                      <p:cBhvr>
                                        <p:cTn id="156" dur="1000"/>
                                        <p:tgtEl>
                                          <p:spTgt spid="20"/>
                                        </p:tgtEl>
                                      </p:cBhvr>
                                    </p:animEffect>
                                    <p:anim calcmode="lin" valueType="num">
                                      <p:cBhvr>
                                        <p:cTn id="157" dur="1000" fill="hold"/>
                                        <p:tgtEl>
                                          <p:spTgt spid="20"/>
                                        </p:tgtEl>
                                        <p:attrNameLst>
                                          <p:attrName>ppt_x</p:attrName>
                                        </p:attrNameLst>
                                      </p:cBhvr>
                                      <p:tavLst>
                                        <p:tav tm="0">
                                          <p:val>
                                            <p:strVal val="#ppt_x"/>
                                          </p:val>
                                        </p:tav>
                                        <p:tav tm="100000">
                                          <p:val>
                                            <p:strVal val="#ppt_x"/>
                                          </p:val>
                                        </p:tav>
                                      </p:tavLst>
                                    </p:anim>
                                    <p:anim calcmode="lin" valueType="num">
                                      <p:cBhvr>
                                        <p:cTn id="158"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53" presetClass="entr" presetSubtype="16" fill="hold" grpId="0" nodeType="clickEffect">
                                  <p:stCondLst>
                                    <p:cond delay="0"/>
                                  </p:stCondLst>
                                  <p:childTnLst>
                                    <p:set>
                                      <p:cBhvr>
                                        <p:cTn id="162" dur="1" fill="hold">
                                          <p:stCondLst>
                                            <p:cond delay="0"/>
                                          </p:stCondLst>
                                        </p:cTn>
                                        <p:tgtEl>
                                          <p:spTgt spid="41"/>
                                        </p:tgtEl>
                                        <p:attrNameLst>
                                          <p:attrName>style.visibility</p:attrName>
                                        </p:attrNameLst>
                                      </p:cBhvr>
                                      <p:to>
                                        <p:strVal val="visible"/>
                                      </p:to>
                                    </p:set>
                                    <p:anim calcmode="lin" valueType="num">
                                      <p:cBhvr>
                                        <p:cTn id="163" dur="500" fill="hold"/>
                                        <p:tgtEl>
                                          <p:spTgt spid="41"/>
                                        </p:tgtEl>
                                        <p:attrNameLst>
                                          <p:attrName>ppt_w</p:attrName>
                                        </p:attrNameLst>
                                      </p:cBhvr>
                                      <p:tavLst>
                                        <p:tav tm="0">
                                          <p:val>
                                            <p:fltVal val="0"/>
                                          </p:val>
                                        </p:tav>
                                        <p:tav tm="100000">
                                          <p:val>
                                            <p:strVal val="#ppt_w"/>
                                          </p:val>
                                        </p:tav>
                                      </p:tavLst>
                                    </p:anim>
                                    <p:anim calcmode="lin" valueType="num">
                                      <p:cBhvr>
                                        <p:cTn id="164" dur="500" fill="hold"/>
                                        <p:tgtEl>
                                          <p:spTgt spid="41"/>
                                        </p:tgtEl>
                                        <p:attrNameLst>
                                          <p:attrName>ppt_h</p:attrName>
                                        </p:attrNameLst>
                                      </p:cBhvr>
                                      <p:tavLst>
                                        <p:tav tm="0">
                                          <p:val>
                                            <p:fltVal val="0"/>
                                          </p:val>
                                        </p:tav>
                                        <p:tav tm="100000">
                                          <p:val>
                                            <p:strVal val="#ppt_h"/>
                                          </p:val>
                                        </p:tav>
                                      </p:tavLst>
                                    </p:anim>
                                    <p:animEffect transition="in" filter="fade">
                                      <p:cBhvr>
                                        <p:cTn id="165"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5" grpId="0" animBg="1"/>
      <p:bldP spid="17" grpId="0" animBg="1"/>
      <p:bldP spid="33" grpId="0"/>
      <p:bldP spid="35" grpId="0"/>
      <p:bldP spid="37" grpId="0"/>
      <p:bldP spid="24" grpId="0" animBg="1"/>
      <p:bldP spid="3" grpId="0" animBg="1"/>
      <p:bldP spid="10" grpId="0" animBg="1"/>
      <p:bldP spid="12" grpId="0" animBg="1"/>
      <p:bldP spid="14" grpId="0" animBg="1"/>
      <p:bldP spid="16" grpId="0" animBg="1"/>
      <p:bldP spid="18" grpId="0" animBg="1"/>
      <p:bldP spid="20" grpId="0" animBg="1"/>
      <p:bldP spid="21" grpId="0"/>
      <p:bldP spid="22" grpId="0"/>
      <p:bldP spid="29"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8" name="Rectangle 2"/>
          <p:cNvSpPr>
            <a:spLocks noGrp="1" noChangeArrowheads="1"/>
          </p:cNvSpPr>
          <p:nvPr>
            <p:ph type="title"/>
          </p:nvPr>
        </p:nvSpPr>
        <p:spPr/>
        <p:txBody>
          <a:bodyPr/>
          <a:lstStyle/>
          <a:p>
            <a:pPr eaLnBrk="1" hangingPunct="1"/>
            <a:r>
              <a:rPr lang="zh-CN" altLang="en-US" dirty="0"/>
              <a:t>股价指数期货概述 </a:t>
            </a:r>
            <a:r>
              <a:rPr lang="en-US" altLang="zh-CN" dirty="0"/>
              <a:t>I</a:t>
            </a:r>
          </a:p>
        </p:txBody>
      </p:sp>
      <p:sp>
        <p:nvSpPr>
          <p:cNvPr id="57349" name="Rectangle 3"/>
          <p:cNvSpPr>
            <a:spLocks noGrp="1" noChangeArrowheads="1"/>
          </p:cNvSpPr>
          <p:nvPr>
            <p:ph idx="1"/>
          </p:nvPr>
        </p:nvSpPr>
        <p:spPr>
          <a:xfrm>
            <a:off x="457200" y="1268760"/>
            <a:ext cx="8229600" cy="4862165"/>
          </a:xfrm>
        </p:spPr>
        <p:txBody>
          <a:bodyPr/>
          <a:lstStyle/>
          <a:p>
            <a:pPr eaLnBrk="1" hangingPunct="1"/>
            <a:r>
              <a:rPr lang="zh-CN" altLang="en-US" dirty="0"/>
              <a:t>股价指数</a:t>
            </a:r>
            <a:endParaRPr lang="zh-CN" dirty="0"/>
          </a:p>
          <a:p>
            <a:pPr lvl="1" eaLnBrk="1" hangingPunct="1"/>
            <a:r>
              <a:rPr lang="zh-CN" dirty="0"/>
              <a:t>运用统计学中的指数方法编制而成的、反映股市中总体股价或某类股票价格变动和走势情况的一种相对指标。</a:t>
            </a:r>
            <a:endParaRPr lang="en-US" altLang="zh-CN" dirty="0"/>
          </a:p>
          <a:p>
            <a:pPr lvl="1" eaLnBrk="1" hangingPunct="1"/>
            <a:endParaRPr lang="en-US" altLang="zh-CN" dirty="0"/>
          </a:p>
          <a:p>
            <a:pPr eaLnBrk="1" hangingPunct="1"/>
            <a:r>
              <a:rPr lang="zh-CN" dirty="0"/>
              <a:t>股指期货</a:t>
            </a:r>
          </a:p>
          <a:p>
            <a:pPr lvl="1" eaLnBrk="1" hangingPunct="1"/>
            <a:r>
              <a:rPr lang="zh-CN" dirty="0"/>
              <a:t>以</a:t>
            </a:r>
            <a:r>
              <a:rPr lang="zh-CN" altLang="en-US" dirty="0"/>
              <a:t>股价指数</a:t>
            </a:r>
            <a:r>
              <a:rPr lang="zh-CN" dirty="0"/>
              <a:t>作为标的资产的</a:t>
            </a:r>
            <a:r>
              <a:rPr lang="zh-CN" altLang="en-US" dirty="0"/>
              <a:t>股价指数</a:t>
            </a:r>
            <a:r>
              <a:rPr lang="zh-CN" dirty="0"/>
              <a:t>期货，交易双方约定在将来某一特定时间交收“一定点数的股价指数”的标准化期货合约。</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4</a:t>
            </a:fld>
            <a:endParaRPr lang="en-US" altLang="zh-CN" dirty="0">
              <a:solidFill>
                <a:srgbClr val="000000"/>
              </a:solidFill>
            </a:endParaRPr>
          </a:p>
        </p:txBody>
      </p:sp>
    </p:spTree>
    <p:extLst>
      <p:ext uri="{BB962C8B-B14F-4D97-AF65-F5344CB8AC3E}">
        <p14:creationId xmlns:p14="http://schemas.microsoft.com/office/powerpoint/2010/main" val="19315841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0" name="Rectangle 2"/>
          <p:cNvSpPr>
            <a:spLocks noGrp="1" noChangeArrowheads="1"/>
          </p:cNvSpPr>
          <p:nvPr>
            <p:ph type="title"/>
          </p:nvPr>
        </p:nvSpPr>
        <p:spPr/>
        <p:txBody>
          <a:bodyPr>
            <a:noAutofit/>
          </a:bodyPr>
          <a:lstStyle/>
          <a:p>
            <a:pPr eaLnBrk="1" hangingPunct="1"/>
            <a:r>
              <a:rPr lang="zh-CN" altLang="en-US" sz="3200" dirty="0"/>
              <a:t>国债期货系列案例之二：转换因子的计算</a:t>
            </a:r>
            <a:endParaRPr lang="en-US" altLang="zh-CN" sz="3200" dirty="0"/>
          </a:p>
        </p:txBody>
      </p:sp>
      <p:sp>
        <p:nvSpPr>
          <p:cNvPr id="86021" name="Rectangle 3"/>
          <p:cNvSpPr>
            <a:spLocks noGrp="1" noChangeArrowheads="1"/>
          </p:cNvSpPr>
          <p:nvPr>
            <p:ph idx="1"/>
          </p:nvPr>
        </p:nvSpPr>
        <p:spPr>
          <a:xfrm>
            <a:off x="467544" y="1412776"/>
            <a:ext cx="8229600" cy="4530725"/>
          </a:xfrm>
        </p:spPr>
        <p:txBody>
          <a:bodyPr/>
          <a:lstStyle/>
          <a:p>
            <a:pPr eaLnBrk="1" hangingPunct="1"/>
            <a:r>
              <a:rPr lang="zh-CN" altLang="zh-CN" dirty="0"/>
              <a:t>前述代码为</a:t>
            </a:r>
            <a:r>
              <a:rPr lang="en-US" altLang="zh-CN" dirty="0"/>
              <a:t>170006.IB</a:t>
            </a:r>
            <a:r>
              <a:rPr lang="zh-CN" altLang="zh-CN" dirty="0"/>
              <a:t>的国债是否属于</a:t>
            </a:r>
            <a:r>
              <a:rPr lang="en-US" altLang="zh-CN" dirty="0"/>
              <a:t>5</a:t>
            </a:r>
            <a:r>
              <a:rPr lang="zh-CN" altLang="zh-CN" dirty="0"/>
              <a:t>年期国债期货合约</a:t>
            </a:r>
            <a:r>
              <a:rPr lang="en-US" altLang="zh-CN" dirty="0"/>
              <a:t>TF1906</a:t>
            </a:r>
            <a:r>
              <a:rPr lang="zh-CN" altLang="en-US" dirty="0"/>
              <a:t>和</a:t>
            </a:r>
            <a:r>
              <a:rPr lang="en-US" altLang="zh-CN" dirty="0"/>
              <a:t>TF1909</a:t>
            </a:r>
            <a:r>
              <a:rPr lang="zh-CN" altLang="zh-CN" dirty="0"/>
              <a:t>的可交割券？如果是，其转换因子分别为多少？</a:t>
            </a:r>
            <a:endParaRPr lang="en-US" altLang="zh-CN" dirty="0"/>
          </a:p>
          <a:p>
            <a:pPr eaLnBrk="1" hangingPunct="1"/>
            <a:endParaRPr lang="en-US" altLang="zh-CN" dirty="0"/>
          </a:p>
          <a:p>
            <a:pPr eaLnBrk="1" hangingPunct="1"/>
            <a:r>
              <a:rPr lang="en-US" altLang="zh-CN" dirty="0"/>
              <a:t>5</a:t>
            </a:r>
            <a:r>
              <a:rPr lang="zh-CN" altLang="en-US" dirty="0"/>
              <a:t>年期国债期货合约</a:t>
            </a:r>
            <a:r>
              <a:rPr lang="en-US" altLang="zh-CN" dirty="0"/>
              <a:t>TF1906</a:t>
            </a:r>
            <a:r>
              <a:rPr lang="zh-CN" altLang="en-US" dirty="0"/>
              <a:t>和</a:t>
            </a:r>
            <a:r>
              <a:rPr lang="en-US" altLang="zh-CN" dirty="0"/>
              <a:t>TF1909</a:t>
            </a:r>
            <a:r>
              <a:rPr lang="zh-CN" altLang="en-US" dirty="0"/>
              <a:t>的到期月首日分别为</a:t>
            </a:r>
            <a:r>
              <a:rPr lang="en-US" altLang="zh-CN" dirty="0"/>
              <a:t>2019</a:t>
            </a:r>
            <a:r>
              <a:rPr lang="zh-CN" altLang="en-US" dirty="0"/>
              <a:t>年</a:t>
            </a:r>
            <a:r>
              <a:rPr lang="en-US" altLang="zh-CN" dirty="0"/>
              <a:t>6</a:t>
            </a:r>
            <a:r>
              <a:rPr lang="zh-CN" altLang="en-US" dirty="0"/>
              <a:t>月</a:t>
            </a:r>
            <a:r>
              <a:rPr lang="en-US" altLang="zh-CN" dirty="0"/>
              <a:t>1</a:t>
            </a:r>
            <a:r>
              <a:rPr lang="zh-CN" altLang="en-US" dirty="0"/>
              <a:t>日与</a:t>
            </a:r>
            <a:r>
              <a:rPr lang="en-US" altLang="zh-CN" dirty="0"/>
              <a:t>2019</a:t>
            </a:r>
            <a:r>
              <a:rPr lang="zh-CN" altLang="en-US" dirty="0"/>
              <a:t>年</a:t>
            </a:r>
            <a:r>
              <a:rPr lang="en-US" altLang="zh-CN" dirty="0"/>
              <a:t>9</a:t>
            </a:r>
            <a:r>
              <a:rPr lang="zh-CN" altLang="en-US" dirty="0"/>
              <a:t>月</a:t>
            </a:r>
            <a:r>
              <a:rPr lang="en-US" altLang="zh-CN" dirty="0"/>
              <a:t>1</a:t>
            </a:r>
            <a:r>
              <a:rPr lang="zh-CN" altLang="en-US" dirty="0"/>
              <a:t>日，在这两天，国债</a:t>
            </a:r>
            <a:r>
              <a:rPr lang="en-US" altLang="zh-CN" dirty="0"/>
              <a:t>170006</a:t>
            </a:r>
            <a:r>
              <a:rPr lang="zh-CN" altLang="en-US" dirty="0"/>
              <a:t>的剩余期限分别为</a:t>
            </a:r>
            <a:r>
              <a:rPr lang="en-US" altLang="zh-CN" dirty="0"/>
              <a:t>4</a:t>
            </a:r>
            <a:r>
              <a:rPr lang="zh-CN" altLang="en-US" dirty="0"/>
              <a:t>年</a:t>
            </a:r>
            <a:r>
              <a:rPr lang="en-US" altLang="zh-CN" dirty="0"/>
              <a:t>9</a:t>
            </a:r>
            <a:r>
              <a:rPr lang="zh-CN" altLang="en-US" dirty="0"/>
              <a:t>个月又</a:t>
            </a:r>
            <a:r>
              <a:rPr lang="en-US" altLang="zh-CN" dirty="0"/>
              <a:t>16</a:t>
            </a:r>
            <a:r>
              <a:rPr lang="zh-CN" altLang="en-US" dirty="0"/>
              <a:t>天和</a:t>
            </a:r>
            <a:r>
              <a:rPr lang="en-US" altLang="zh-CN" dirty="0"/>
              <a:t>4</a:t>
            </a:r>
            <a:r>
              <a:rPr lang="zh-CN" altLang="en-US" dirty="0"/>
              <a:t>年</a:t>
            </a:r>
            <a:r>
              <a:rPr lang="en-US" altLang="zh-CN" dirty="0"/>
              <a:t>6</a:t>
            </a:r>
            <a:r>
              <a:rPr lang="zh-CN" altLang="en-US" dirty="0"/>
              <a:t>个月又</a:t>
            </a:r>
            <a:r>
              <a:rPr lang="en-US" altLang="zh-CN" dirty="0"/>
              <a:t>16</a:t>
            </a:r>
            <a:r>
              <a:rPr lang="zh-CN" altLang="en-US" dirty="0"/>
              <a:t>天，因此是这两个国债期货合约的可交割券。</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40</a:t>
            </a:fld>
            <a:endParaRPr lang="en-US" altLang="zh-CN" dirty="0">
              <a:solidFill>
                <a:srgbClr val="000000"/>
              </a:solidFill>
            </a:endParaRPr>
          </a:p>
        </p:txBody>
      </p:sp>
    </p:spTree>
    <p:extLst>
      <p:ext uri="{BB962C8B-B14F-4D97-AF65-F5344CB8AC3E}">
        <p14:creationId xmlns:p14="http://schemas.microsoft.com/office/powerpoint/2010/main" val="2798587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5" name="标题 1"/>
          <p:cNvSpPr>
            <a:spLocks noGrp="1"/>
          </p:cNvSpPr>
          <p:nvPr>
            <p:ph type="title"/>
          </p:nvPr>
        </p:nvSpPr>
        <p:spPr/>
        <p:txBody>
          <a:bodyPr/>
          <a:lstStyle/>
          <a:p>
            <a:endParaRPr lang="zh-CN" altLang="en-US" dirty="0"/>
          </a:p>
        </p:txBody>
      </p:sp>
      <p:sp>
        <p:nvSpPr>
          <p:cNvPr id="18436" name="内容占位符 2"/>
          <p:cNvSpPr>
            <a:spLocks noGrp="1"/>
          </p:cNvSpPr>
          <p:nvPr>
            <p:ph idx="1"/>
          </p:nvPr>
        </p:nvSpPr>
        <p:spPr>
          <a:xfrm>
            <a:off x="467544" y="1340768"/>
            <a:ext cx="8229600" cy="4530725"/>
          </a:xfrm>
        </p:spPr>
        <p:txBody>
          <a:bodyPr/>
          <a:lstStyle/>
          <a:p>
            <a:endParaRPr lang="en-US" altLang="zh-CN" sz="2800" dirty="0"/>
          </a:p>
          <a:p>
            <a:r>
              <a:rPr lang="zh-CN" altLang="en-US" sz="2800" dirty="0"/>
              <a:t>中金所规定计算转换因子时取整数月份，因此将</a:t>
            </a:r>
            <a:r>
              <a:rPr lang="en-US" altLang="zh-CN" sz="2800" dirty="0"/>
              <a:t>16</a:t>
            </a:r>
            <a:r>
              <a:rPr lang="zh-CN" altLang="en-US" sz="2800" dirty="0"/>
              <a:t>天舍去。根据转换因子的定义，我们首先将国债</a:t>
            </a:r>
            <a:r>
              <a:rPr lang="en-US" altLang="zh-CN" sz="2800" dirty="0"/>
              <a:t>170006</a:t>
            </a:r>
            <a:r>
              <a:rPr lang="zh-CN" altLang="en-US" sz="2800" dirty="0"/>
              <a:t>每</a:t>
            </a:r>
            <a:r>
              <a:rPr lang="en-US" altLang="zh-CN" sz="2800" dirty="0"/>
              <a:t>1</a:t>
            </a:r>
            <a:r>
              <a:rPr lang="zh-CN" altLang="en-US" sz="2800" dirty="0"/>
              <a:t>元面值的未来现金流用一年计息一次的年利率</a:t>
            </a:r>
            <a:r>
              <a:rPr lang="en-US" altLang="zh-CN" sz="2800" dirty="0"/>
              <a:t>3%</a:t>
            </a:r>
            <a:r>
              <a:rPr lang="zh-CN" altLang="en-US" sz="2800" dirty="0"/>
              <a:t>贴现至</a:t>
            </a:r>
            <a:r>
              <a:rPr lang="en-US" altLang="zh-CN" sz="2800" dirty="0"/>
              <a:t>2019</a:t>
            </a:r>
            <a:r>
              <a:rPr lang="zh-CN" altLang="en-US" sz="2800" dirty="0"/>
              <a:t>年</a:t>
            </a:r>
            <a:r>
              <a:rPr lang="en-US" altLang="zh-CN" sz="2800" dirty="0"/>
              <a:t>6</a:t>
            </a:r>
            <a:r>
              <a:rPr lang="zh-CN" altLang="en-US" sz="2800" dirty="0"/>
              <a:t>月，得到</a:t>
            </a:r>
            <a:endParaRPr lang="en-US" altLang="zh-CN" sz="2800" dirty="0"/>
          </a:p>
          <a:p>
            <a:endParaRPr lang="en-US" altLang="zh-CN" sz="2800" dirty="0"/>
          </a:p>
          <a:p>
            <a:endParaRPr lang="en-US" altLang="zh-CN" dirty="0"/>
          </a:p>
          <a:p>
            <a:endParaRPr lang="en-US" altLang="zh-CN" dirty="0"/>
          </a:p>
          <a:p>
            <a:endParaRPr lang="en-US" altLang="zh-CN" dirty="0"/>
          </a:p>
          <a:p>
            <a:endParaRPr lang="zh-CN" altLang="en-US" dirty="0"/>
          </a:p>
          <a:p>
            <a:endParaRPr lang="zh-CN" altLang="en-US" dirty="0"/>
          </a:p>
        </p:txBody>
      </p:sp>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41</a:t>
            </a:fld>
            <a:endParaRPr lang="en-US" altLang="zh-CN" dirty="0">
              <a:solidFill>
                <a:srgbClr val="000000"/>
              </a:solidFill>
            </a:endParaRPr>
          </a:p>
        </p:txBody>
      </p:sp>
      <p:sp>
        <p:nvSpPr>
          <p:cNvPr id="4" name="Rectangle 66"/>
          <p:cNvSpPr>
            <a:spLocks noChangeArrowheads="1"/>
          </p:cNvSpPr>
          <p:nvPr/>
        </p:nvSpPr>
        <p:spPr bwMode="auto">
          <a:xfrm>
            <a:off x="2843808" y="3356992"/>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5" name="对象 4"/>
          <p:cNvGraphicFramePr>
            <a:graphicFrameLocks noChangeAspect="1"/>
          </p:cNvGraphicFramePr>
          <p:nvPr/>
        </p:nvGraphicFramePr>
        <p:xfrm>
          <a:off x="2051720" y="4149080"/>
          <a:ext cx="5240649" cy="1257756"/>
        </p:xfrm>
        <a:graphic>
          <a:graphicData uri="http://schemas.openxmlformats.org/presentationml/2006/ole">
            <mc:AlternateContent xmlns:mc="http://schemas.openxmlformats.org/markup-compatibility/2006">
              <mc:Choice xmlns:v="urn:schemas-microsoft-com:vml" Requires="v">
                <p:oleObj spid="_x0000_s110594" name="Equation" r:id="rId3" imgW="1904760" imgH="431640" progId="Equation.DSMT4">
                  <p:embed/>
                </p:oleObj>
              </mc:Choice>
              <mc:Fallback>
                <p:oleObj name="Equation" r:id="rId3" imgW="1904760" imgH="431640" progId="Equation.DSMT4">
                  <p:embed/>
                  <p:pic>
                    <p:nvPicPr>
                      <p:cNvPr id="5" name="对象 4"/>
                      <p:cNvPicPr>
                        <a:picLocks noChangeAspect="1" noChangeArrowheads="1"/>
                      </p:cNvPicPr>
                      <p:nvPr/>
                    </p:nvPicPr>
                    <p:blipFill>
                      <a:blip r:embed="rId4"/>
                      <a:srcRect/>
                      <a:stretch>
                        <a:fillRect/>
                      </a:stretch>
                    </p:blipFill>
                    <p:spPr bwMode="auto">
                      <a:xfrm>
                        <a:off x="2051720" y="4149080"/>
                        <a:ext cx="5240649" cy="1257756"/>
                      </a:xfrm>
                      <a:prstGeom prst="rect">
                        <a:avLst/>
                      </a:prstGeom>
                      <a:noFill/>
                    </p:spPr>
                  </p:pic>
                </p:oleObj>
              </mc:Fallback>
            </mc:AlternateContent>
          </a:graphicData>
        </a:graphic>
      </p:graphicFrame>
    </p:spTree>
    <p:extLst>
      <p:ext uri="{BB962C8B-B14F-4D97-AF65-F5344CB8AC3E}">
        <p14:creationId xmlns:p14="http://schemas.microsoft.com/office/powerpoint/2010/main" val="18716502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r>
              <a:rPr lang="zh-CN" altLang="en-US" dirty="0"/>
              <a:t>然后将其减去</a:t>
            </a:r>
            <a:r>
              <a:rPr lang="en-US" altLang="zh-CN" dirty="0"/>
              <a:t>2019</a:t>
            </a:r>
            <a:r>
              <a:rPr lang="zh-CN" altLang="en-US" dirty="0"/>
              <a:t>年</a:t>
            </a:r>
            <a:r>
              <a:rPr lang="en-US" altLang="zh-CN" dirty="0"/>
              <a:t>6</a:t>
            </a:r>
            <a:r>
              <a:rPr lang="zh-CN" altLang="en-US" dirty="0"/>
              <a:t>月的近似应计利息（因为上一个付息日在</a:t>
            </a:r>
            <a:r>
              <a:rPr lang="en-US" altLang="zh-CN" dirty="0"/>
              <a:t>2019</a:t>
            </a:r>
            <a:r>
              <a:rPr lang="zh-CN" altLang="en-US" dirty="0"/>
              <a:t>年</a:t>
            </a:r>
            <a:r>
              <a:rPr lang="en-US" altLang="zh-CN" dirty="0"/>
              <a:t>3</a:t>
            </a:r>
            <a:r>
              <a:rPr lang="zh-CN" altLang="en-US" dirty="0"/>
              <a:t>月，按</a:t>
            </a:r>
            <a:r>
              <a:rPr lang="en-US" altLang="zh-CN" dirty="0"/>
              <a:t>3</a:t>
            </a:r>
            <a:r>
              <a:rPr lang="zh-CN" altLang="en-US" dirty="0"/>
              <a:t>个月计），就得到国债</a:t>
            </a:r>
            <a:r>
              <a:rPr lang="en-US" altLang="zh-CN" dirty="0"/>
              <a:t>170006</a:t>
            </a:r>
            <a:r>
              <a:rPr lang="zh-CN" altLang="en-US" dirty="0"/>
              <a:t>在国债期货合约</a:t>
            </a:r>
            <a:r>
              <a:rPr lang="en-US" altLang="zh-CN" dirty="0"/>
              <a:t>TF1906</a:t>
            </a:r>
            <a:r>
              <a:rPr lang="zh-CN" altLang="en-US" dirty="0"/>
              <a:t>中的转换因子为</a:t>
            </a:r>
            <a:endParaRPr lang="en-US" altLang="zh-CN" dirty="0"/>
          </a:p>
          <a:p>
            <a:endParaRPr lang="en-US" altLang="zh-CN" sz="3200" dirty="0"/>
          </a:p>
          <a:p>
            <a:r>
              <a:rPr lang="zh-CN" altLang="en-US" dirty="0"/>
              <a:t>类似地，我们也可以计算国债</a:t>
            </a:r>
            <a:r>
              <a:rPr lang="en-US" altLang="zh-CN" dirty="0"/>
              <a:t>170006</a:t>
            </a:r>
            <a:r>
              <a:rPr lang="zh-CN" altLang="en-US" dirty="0"/>
              <a:t>在国债期货合约</a:t>
            </a:r>
            <a:r>
              <a:rPr lang="en-US" altLang="zh-CN" dirty="0"/>
              <a:t>TF1909</a:t>
            </a:r>
            <a:r>
              <a:rPr lang="zh-CN" altLang="en-US" dirty="0"/>
              <a:t>中的转换因子为</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42</a:t>
            </a:fld>
            <a:endParaRPr lang="zh-CN" altLang="en-US" dirty="0"/>
          </a:p>
        </p:txBody>
      </p:sp>
      <p:sp>
        <p:nvSpPr>
          <p:cNvPr id="5" name="Rectangle 2"/>
          <p:cNvSpPr>
            <a:spLocks noChangeArrowheads="1"/>
          </p:cNvSpPr>
          <p:nvPr/>
        </p:nvSpPr>
        <p:spPr bwMode="auto">
          <a:xfrm>
            <a:off x="2339752" y="2996951"/>
            <a:ext cx="17281920"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zh-CN" altLang="en-US"/>
          </a:p>
        </p:txBody>
      </p:sp>
      <p:graphicFrame>
        <p:nvGraphicFramePr>
          <p:cNvPr id="6" name="对象 5"/>
          <p:cNvGraphicFramePr>
            <a:graphicFrameLocks noChangeAspect="1"/>
          </p:cNvGraphicFramePr>
          <p:nvPr/>
        </p:nvGraphicFramePr>
        <p:xfrm>
          <a:off x="2987824" y="2852936"/>
          <a:ext cx="4487862" cy="936625"/>
        </p:xfrm>
        <a:graphic>
          <a:graphicData uri="http://schemas.openxmlformats.org/presentationml/2006/ole">
            <mc:AlternateContent xmlns:mc="http://schemas.openxmlformats.org/markup-compatibility/2006">
              <mc:Choice xmlns:v="urn:schemas-microsoft-com:vml" Requires="v">
                <p:oleObj spid="_x0000_s111618" name="Equation" r:id="rId3" imgW="1422360" imgH="330120" progId="Equation.DSMT4">
                  <p:embed/>
                </p:oleObj>
              </mc:Choice>
              <mc:Fallback>
                <p:oleObj name="Equation" r:id="rId3" imgW="1422360" imgH="330120" progId="Equation.DSMT4">
                  <p:embed/>
                  <p:pic>
                    <p:nvPicPr>
                      <p:cNvPr id="6" name="对象 5"/>
                      <p:cNvPicPr>
                        <a:picLocks noChangeAspect="1" noChangeArrowheads="1"/>
                      </p:cNvPicPr>
                      <p:nvPr/>
                    </p:nvPicPr>
                    <p:blipFill>
                      <a:blip r:embed="rId4"/>
                      <a:srcRect/>
                      <a:stretch>
                        <a:fillRect/>
                      </a:stretch>
                    </p:blipFill>
                    <p:spPr bwMode="auto">
                      <a:xfrm>
                        <a:off x="2987824" y="2852936"/>
                        <a:ext cx="4487862" cy="936625"/>
                      </a:xfrm>
                      <a:prstGeom prst="rect">
                        <a:avLst/>
                      </a:prstGeom>
                      <a:noFill/>
                    </p:spPr>
                  </p:pic>
                </p:oleObj>
              </mc:Fallback>
            </mc:AlternateContent>
          </a:graphicData>
        </a:graphic>
      </p:graphicFrame>
      <p:sp>
        <p:nvSpPr>
          <p:cNvPr id="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8" name="对象 7"/>
          <p:cNvGraphicFramePr>
            <a:graphicFrameLocks noChangeAspect="1"/>
          </p:cNvGraphicFramePr>
          <p:nvPr/>
        </p:nvGraphicFramePr>
        <p:xfrm>
          <a:off x="1162050" y="5176838"/>
          <a:ext cx="7215188" cy="1287462"/>
        </p:xfrm>
        <a:graphic>
          <a:graphicData uri="http://schemas.openxmlformats.org/presentationml/2006/ole">
            <mc:AlternateContent xmlns:mc="http://schemas.openxmlformats.org/markup-compatibility/2006">
              <mc:Choice xmlns:v="urn:schemas-microsoft-com:vml" Requires="v">
                <p:oleObj spid="_x0000_s111619" name="Equation" r:id="rId5" imgW="2971800" imgH="507960" progId="Equation.DSMT4">
                  <p:embed/>
                </p:oleObj>
              </mc:Choice>
              <mc:Fallback>
                <p:oleObj name="Equation" r:id="rId5" imgW="2971800" imgH="507960" progId="Equation.DSMT4">
                  <p:embed/>
                  <p:pic>
                    <p:nvPicPr>
                      <p:cNvPr id="8" name="对象 7"/>
                      <p:cNvPicPr>
                        <a:picLocks noChangeAspect="1" noChangeArrowheads="1"/>
                      </p:cNvPicPr>
                      <p:nvPr/>
                    </p:nvPicPr>
                    <p:blipFill>
                      <a:blip r:embed="rId6"/>
                      <a:srcRect/>
                      <a:stretch>
                        <a:fillRect/>
                      </a:stretch>
                    </p:blipFill>
                    <p:spPr bwMode="auto">
                      <a:xfrm>
                        <a:off x="1162050" y="5176838"/>
                        <a:ext cx="7215188" cy="1287462"/>
                      </a:xfrm>
                      <a:prstGeom prst="rect">
                        <a:avLst/>
                      </a:prstGeom>
                      <a:noFill/>
                    </p:spPr>
                  </p:pic>
                </p:oleObj>
              </mc:Fallback>
            </mc:AlternateContent>
          </a:graphicData>
        </a:graphic>
      </p:graphicFrame>
    </p:spTree>
    <p:extLst>
      <p:ext uri="{BB962C8B-B14F-4D97-AF65-F5344CB8AC3E}">
        <p14:creationId xmlns:p14="http://schemas.microsoft.com/office/powerpoint/2010/main" val="2052751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75DD175-3CAB-40EF-B696-37B5616269F3}"/>
              </a:ext>
            </a:extLst>
          </p:cNvPr>
          <p:cNvSpPr>
            <a:spLocks noGrp="1"/>
          </p:cNvSpPr>
          <p:nvPr>
            <p:ph type="title"/>
          </p:nvPr>
        </p:nvSpPr>
        <p:spPr/>
        <p:txBody>
          <a:bodyPr/>
          <a:lstStyle/>
          <a:p>
            <a:r>
              <a:rPr lang="zh-CN" altLang="en-US" dirty="0"/>
              <a:t>中金所转换因子计算规则</a:t>
            </a:r>
          </a:p>
        </p:txBody>
      </p:sp>
      <p:sp>
        <p:nvSpPr>
          <p:cNvPr id="3" name="内容占位符 2">
            <a:extLst>
              <a:ext uri="{FF2B5EF4-FFF2-40B4-BE49-F238E27FC236}">
                <a16:creationId xmlns:a16="http://schemas.microsoft.com/office/drawing/2014/main" id="{C321C64C-33AE-458F-AA1E-A1B9B4412110}"/>
              </a:ext>
            </a:extLst>
          </p:cNvPr>
          <p:cNvSpPr>
            <a:spLocks noGrp="1"/>
          </p:cNvSpPr>
          <p:nvPr>
            <p:ph idx="1"/>
          </p:nvPr>
        </p:nvSpPr>
        <p:spPr/>
        <p:txBody>
          <a:bodyPr/>
          <a:lstStyle/>
          <a:p>
            <a:r>
              <a:rPr lang="zh-CN" altLang="en-US" dirty="0"/>
              <a:t>剩余期限近似到月</a:t>
            </a:r>
            <a:endParaRPr lang="en-US" altLang="zh-CN" dirty="0"/>
          </a:p>
          <a:p>
            <a:r>
              <a:rPr lang="zh-CN" altLang="en-US" dirty="0"/>
              <a:t>净价的转换因子</a:t>
            </a:r>
          </a:p>
        </p:txBody>
      </p:sp>
      <p:sp>
        <p:nvSpPr>
          <p:cNvPr id="4" name="灯片编号占位符 3">
            <a:extLst>
              <a:ext uri="{FF2B5EF4-FFF2-40B4-BE49-F238E27FC236}">
                <a16:creationId xmlns:a16="http://schemas.microsoft.com/office/drawing/2014/main" id="{7838CB8A-336B-4FE1-91BD-FFD22F1034EA}"/>
              </a:ext>
            </a:extLst>
          </p:cNvPr>
          <p:cNvSpPr>
            <a:spLocks noGrp="1"/>
          </p:cNvSpPr>
          <p:nvPr>
            <p:ph type="sldNum" sz="quarter" idx="12"/>
          </p:nvPr>
        </p:nvSpPr>
        <p:spPr/>
        <p:txBody>
          <a:bodyPr/>
          <a:lstStyle/>
          <a:p>
            <a:fld id="{0C913308-F349-4B6D-A68A-DD1791B4A57B}" type="slidenum">
              <a:rPr lang="zh-CN" altLang="en-US" smtClean="0"/>
              <a:pPr/>
              <a:t>43</a:t>
            </a:fld>
            <a:endParaRPr lang="zh-CN" altLang="en-US" dirty="0"/>
          </a:p>
        </p:txBody>
      </p:sp>
    </p:spTree>
    <p:extLst>
      <p:ext uri="{BB962C8B-B14F-4D97-AF65-F5344CB8AC3E}">
        <p14:creationId xmlns:p14="http://schemas.microsoft.com/office/powerpoint/2010/main" val="2950416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D0271E3-BA9A-4574-B3C6-D68BA11D7FC9}"/>
              </a:ext>
            </a:extLst>
          </p:cNvPr>
          <p:cNvSpPr>
            <a:spLocks noGrp="1"/>
          </p:cNvSpPr>
          <p:nvPr>
            <p:ph type="title"/>
          </p:nvPr>
        </p:nvSpPr>
        <p:spPr/>
        <p:txBody>
          <a:bodyPr>
            <a:noAutofit/>
          </a:bodyPr>
          <a:lstStyle/>
          <a:p>
            <a:r>
              <a:rPr lang="zh-CN" altLang="en-US" sz="3200" dirty="0"/>
              <a:t>中金所国债期货转换因子</a:t>
            </a:r>
            <a:r>
              <a:rPr lang="en-US" altLang="zh-CN" sz="3200" dirty="0"/>
              <a:t>(conversion factor)</a:t>
            </a:r>
            <a:endParaRPr lang="zh-CN" altLang="en-US" sz="3200" dirty="0"/>
          </a:p>
        </p:txBody>
      </p:sp>
      <p:sp>
        <p:nvSpPr>
          <p:cNvPr id="3" name="内容占位符 2">
            <a:extLst>
              <a:ext uri="{FF2B5EF4-FFF2-40B4-BE49-F238E27FC236}">
                <a16:creationId xmlns:a16="http://schemas.microsoft.com/office/drawing/2014/main" id="{F56CA2CA-AEA9-4B7A-B6C0-39A980AC0AB3}"/>
              </a:ext>
            </a:extLst>
          </p:cNvPr>
          <p:cNvSpPr>
            <a:spLocks noGrp="1"/>
          </p:cNvSpPr>
          <p:nvPr>
            <p:ph idx="1"/>
          </p:nvPr>
        </p:nvSpPr>
        <p:spPr/>
        <p:txBody>
          <a:bodyPr/>
          <a:lstStyle/>
          <a:p>
            <a:pPr marL="0" indent="0">
              <a:buNone/>
            </a:pPr>
            <a:endParaRPr lang="zh-CN" altLang="en-US" dirty="0"/>
          </a:p>
        </p:txBody>
      </p:sp>
      <p:sp>
        <p:nvSpPr>
          <p:cNvPr id="4" name="灯片编号占位符 3">
            <a:extLst>
              <a:ext uri="{FF2B5EF4-FFF2-40B4-BE49-F238E27FC236}">
                <a16:creationId xmlns:a16="http://schemas.microsoft.com/office/drawing/2014/main" id="{6DE0249A-ECE0-41BB-9159-C3DB02BEAC91}"/>
              </a:ext>
            </a:extLst>
          </p:cNvPr>
          <p:cNvSpPr>
            <a:spLocks noGrp="1"/>
          </p:cNvSpPr>
          <p:nvPr>
            <p:ph type="sldNum" sz="quarter" idx="12"/>
          </p:nvPr>
        </p:nvSpPr>
        <p:spPr/>
        <p:txBody>
          <a:bodyPr/>
          <a:lstStyle/>
          <a:p>
            <a:fld id="{0C913308-F349-4B6D-A68A-DD1791B4A57B}" type="slidenum">
              <a:rPr lang="zh-CN" altLang="en-US" smtClean="0"/>
              <a:pPr/>
              <a:t>44</a:t>
            </a:fld>
            <a:endParaRPr lang="zh-CN" altLang="en-US" dirty="0"/>
          </a:p>
        </p:txBody>
      </p:sp>
      <p:grpSp>
        <p:nvGrpSpPr>
          <p:cNvPr id="5" name="组合 4">
            <a:extLst>
              <a:ext uri="{FF2B5EF4-FFF2-40B4-BE49-F238E27FC236}">
                <a16:creationId xmlns:a16="http://schemas.microsoft.com/office/drawing/2014/main" id="{80E81A14-C37B-4632-B0CC-19F6C39EE092}"/>
              </a:ext>
            </a:extLst>
          </p:cNvPr>
          <p:cNvGrpSpPr/>
          <p:nvPr/>
        </p:nvGrpSpPr>
        <p:grpSpPr>
          <a:xfrm>
            <a:off x="1742805" y="3571531"/>
            <a:ext cx="812971" cy="672075"/>
            <a:chOff x="2123728" y="2499742"/>
            <a:chExt cx="1080120" cy="504056"/>
          </a:xfrm>
        </p:grpSpPr>
        <p:cxnSp>
          <p:nvCxnSpPr>
            <p:cNvPr id="6" name="直接连接符 5">
              <a:extLst>
                <a:ext uri="{FF2B5EF4-FFF2-40B4-BE49-F238E27FC236}">
                  <a16:creationId xmlns:a16="http://schemas.microsoft.com/office/drawing/2014/main" id="{4E1FA125-F1F5-4B43-89F5-67D3C98326C5}"/>
                </a:ext>
              </a:extLst>
            </p:cNvPr>
            <p:cNvCxnSpPr/>
            <p:nvPr/>
          </p:nvCxnSpPr>
          <p:spPr>
            <a:xfrm>
              <a:off x="2123728" y="2751770"/>
              <a:ext cx="40142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7" name="直接连接符 6">
              <a:extLst>
                <a:ext uri="{FF2B5EF4-FFF2-40B4-BE49-F238E27FC236}">
                  <a16:creationId xmlns:a16="http://schemas.microsoft.com/office/drawing/2014/main" id="{8959F1ED-0138-4D42-BF44-54A682C35DE8}"/>
                </a:ext>
              </a:extLst>
            </p:cNvPr>
            <p:cNvCxnSpPr/>
            <p:nvPr/>
          </p:nvCxnSpPr>
          <p:spPr>
            <a:xfrm flipV="1">
              <a:off x="2525148" y="2499742"/>
              <a:ext cx="116628" cy="252028"/>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B3DCC632-C5EA-4896-9759-B75581F31E29}"/>
                </a:ext>
              </a:extLst>
            </p:cNvPr>
            <p:cNvCxnSpPr/>
            <p:nvPr/>
          </p:nvCxnSpPr>
          <p:spPr>
            <a:xfrm>
              <a:off x="2641776" y="2499742"/>
              <a:ext cx="238272" cy="504056"/>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0AFF3E6F-E34E-4825-B0A1-33CE55A7FBB6}"/>
                </a:ext>
              </a:extLst>
            </p:cNvPr>
            <p:cNvCxnSpPr/>
            <p:nvPr/>
          </p:nvCxnSpPr>
          <p:spPr>
            <a:xfrm flipV="1">
              <a:off x="2880048" y="2776706"/>
              <a:ext cx="46520" cy="227092"/>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665F7DA8-406D-4A35-A473-F39312FFF922}"/>
                </a:ext>
              </a:extLst>
            </p:cNvPr>
            <p:cNvCxnSpPr/>
            <p:nvPr/>
          </p:nvCxnSpPr>
          <p:spPr>
            <a:xfrm>
              <a:off x="2926568" y="2776706"/>
              <a:ext cx="277280" cy="0"/>
            </a:xfrm>
            <a:prstGeom prst="line">
              <a:avLst/>
            </a:prstGeom>
            <a:ln w="28575">
              <a:solidFill>
                <a:schemeClr val="tx1"/>
              </a:solidFill>
              <a:prstDash val="sysDot"/>
            </a:ln>
          </p:spPr>
          <p:style>
            <a:lnRef idx="1">
              <a:schemeClr val="accent1"/>
            </a:lnRef>
            <a:fillRef idx="0">
              <a:schemeClr val="accent1"/>
            </a:fillRef>
            <a:effectRef idx="0">
              <a:schemeClr val="accent1"/>
            </a:effectRef>
            <a:fontRef idx="minor">
              <a:schemeClr val="tx1"/>
            </a:fontRef>
          </p:style>
        </p:cxnSp>
      </p:grpSp>
      <p:sp>
        <p:nvSpPr>
          <p:cNvPr id="11" name="椭圆 10">
            <a:extLst>
              <a:ext uri="{FF2B5EF4-FFF2-40B4-BE49-F238E27FC236}">
                <a16:creationId xmlns:a16="http://schemas.microsoft.com/office/drawing/2014/main" id="{7EBF8AE1-EB72-4CE3-BEEC-05B9BB36739A}"/>
              </a:ext>
            </a:extLst>
          </p:cNvPr>
          <p:cNvSpPr/>
          <p:nvPr/>
        </p:nvSpPr>
        <p:spPr>
          <a:xfrm>
            <a:off x="298561" y="3176169"/>
            <a:ext cx="1454895" cy="1513773"/>
          </a:xfrm>
          <a:prstGeom prst="ellipse">
            <a:avLst/>
          </a:prstGeom>
          <a:solidFill>
            <a:srgbClr val="FFB407"/>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b="1" dirty="0">
                <a:solidFill>
                  <a:srgbClr val="FFFFFF"/>
                </a:solidFill>
                <a:latin typeface="Adobe 黑体 Std R" panose="020B0400000000000000" pitchFamily="34" charset="-122"/>
                <a:ea typeface="Adobe 黑体 Std R" panose="020B0400000000000000" pitchFamily="34" charset="-122"/>
              </a:rPr>
              <a:t>中金所</a:t>
            </a:r>
            <a:endParaRPr lang="en-US" altLang="zh-CN" sz="1600" b="1" dirty="0">
              <a:solidFill>
                <a:srgbClr val="FFFFFF"/>
              </a:solidFill>
              <a:latin typeface="Adobe 黑体 Std R" panose="020B0400000000000000" pitchFamily="34" charset="-122"/>
              <a:ea typeface="Adobe 黑体 Std R" panose="020B0400000000000000" pitchFamily="34" charset="-122"/>
            </a:endParaRPr>
          </a:p>
          <a:p>
            <a:pPr algn="ctr"/>
            <a:r>
              <a:rPr lang="zh-CN" altLang="en-US" sz="1600" b="1" dirty="0">
                <a:solidFill>
                  <a:srgbClr val="FFFFFF"/>
                </a:solidFill>
                <a:latin typeface="Adobe 黑体 Std R" panose="020B0400000000000000" pitchFamily="34" charset="-122"/>
                <a:ea typeface="Adobe 黑体 Std R" panose="020B0400000000000000" pitchFamily="34" charset="-122"/>
              </a:rPr>
              <a:t>国债期货</a:t>
            </a:r>
            <a:endParaRPr lang="en-US" altLang="zh-CN" sz="1600" b="1" dirty="0">
              <a:solidFill>
                <a:srgbClr val="FFFFFF"/>
              </a:solidFill>
              <a:latin typeface="Adobe 黑体 Std R" panose="020B0400000000000000" pitchFamily="34" charset="-122"/>
              <a:ea typeface="Adobe 黑体 Std R" panose="020B0400000000000000" pitchFamily="34" charset="-122"/>
            </a:endParaRPr>
          </a:p>
          <a:p>
            <a:pPr algn="ctr"/>
            <a:r>
              <a:rPr lang="zh-CN" altLang="en-US" sz="1600" b="1" dirty="0">
                <a:solidFill>
                  <a:srgbClr val="FFFFFF"/>
                </a:solidFill>
                <a:latin typeface="Adobe 黑体 Std R" panose="020B0400000000000000" pitchFamily="34" charset="-122"/>
                <a:ea typeface="Adobe 黑体 Std R" panose="020B0400000000000000" pitchFamily="34" charset="-122"/>
              </a:rPr>
              <a:t>转换因子</a:t>
            </a:r>
          </a:p>
        </p:txBody>
      </p:sp>
      <p:sp>
        <p:nvSpPr>
          <p:cNvPr id="12" name="椭圆 11">
            <a:extLst>
              <a:ext uri="{FF2B5EF4-FFF2-40B4-BE49-F238E27FC236}">
                <a16:creationId xmlns:a16="http://schemas.microsoft.com/office/drawing/2014/main" id="{6B3AE291-ADD5-4F67-856D-5809CCFA3FE8}"/>
              </a:ext>
            </a:extLst>
          </p:cNvPr>
          <p:cNvSpPr/>
          <p:nvPr/>
        </p:nvSpPr>
        <p:spPr>
          <a:xfrm>
            <a:off x="2543481" y="2276872"/>
            <a:ext cx="3424964" cy="3413400"/>
          </a:xfrm>
          <a:prstGeom prst="ellipse">
            <a:avLst/>
          </a:prstGeom>
          <a:solidFill>
            <a:srgbClr val="596784"/>
          </a:solidFill>
          <a:ln w="381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en-US" altLang="zh-CN" sz="2400" dirty="0">
              <a:latin typeface="Adobe Jenson Pro" panose="020A0503050201030203" pitchFamily="18" charset="0"/>
              <a:ea typeface="楷体" panose="02010609060101010101" pitchFamily="49" charset="-122"/>
            </a:endParaRPr>
          </a:p>
          <a:p>
            <a:r>
              <a:rPr lang="zh-CN" altLang="en-US" sz="2400" dirty="0">
                <a:latin typeface="Adobe Jenson Pro" panose="020A0503050201030203" pitchFamily="18" charset="0"/>
                <a:ea typeface="楷体" panose="02010609060101010101" pitchFamily="49" charset="-122"/>
              </a:rPr>
              <a:t>  </a:t>
            </a:r>
            <a:r>
              <a:rPr lang="zh-CN" altLang="en-US" sz="1700" dirty="0">
                <a:latin typeface="Adobe Jenson Pro" panose="020A0503050201030203" pitchFamily="18" charset="0"/>
                <a:ea typeface="楷体" panose="02010609060101010101" pitchFamily="49" charset="-122"/>
              </a:rPr>
              <a:t>每</a:t>
            </a:r>
            <a:r>
              <a:rPr lang="en-US" altLang="zh-CN" sz="1700" dirty="0">
                <a:latin typeface="Adobe Jenson Pro" panose="020A0503050201030203" pitchFamily="18" charset="0"/>
                <a:ea typeface="楷体" panose="02010609060101010101" pitchFamily="49" charset="-122"/>
              </a:rPr>
              <a:t>1</a:t>
            </a:r>
            <a:r>
              <a:rPr lang="zh-CN" altLang="en-US" sz="1700" dirty="0">
                <a:latin typeface="Adobe Jenson Pro" panose="020A0503050201030203" pitchFamily="18" charset="0"/>
                <a:ea typeface="楷体" panose="02010609060101010101" pitchFamily="49" charset="-122"/>
              </a:rPr>
              <a:t>元面值的可交割债券的未来现金流按 </a:t>
            </a:r>
            <a:r>
              <a:rPr lang="en-US" altLang="zh-CN" sz="1700" dirty="0">
                <a:latin typeface="Adobe Jenson Pro" panose="020A0503050201030203" pitchFamily="18" charset="0"/>
                <a:ea typeface="楷体" panose="02010609060101010101" pitchFamily="49" charset="-122"/>
              </a:rPr>
              <a:t>3% </a:t>
            </a:r>
            <a:r>
              <a:rPr lang="zh-CN" altLang="en-US" sz="1700" dirty="0">
                <a:latin typeface="Adobe Jenson Pro" panose="020A0503050201030203" pitchFamily="18" charset="0"/>
                <a:ea typeface="楷体" panose="02010609060101010101" pitchFamily="49" charset="-122"/>
              </a:rPr>
              <a:t>的年到期收益率贴现到交割月的价值，再扣掉该债券在交割月的应计利息（按月计算）后的余额。</a:t>
            </a:r>
          </a:p>
          <a:p>
            <a:pPr algn="ctr"/>
            <a:endParaRPr lang="zh-CN" altLang="en-US" sz="2133" dirty="0">
              <a:solidFill>
                <a:srgbClr val="4D4D4D"/>
              </a:solidFill>
              <a:latin typeface="微软雅黑"/>
            </a:endParaRPr>
          </a:p>
        </p:txBody>
      </p:sp>
      <p:sp>
        <p:nvSpPr>
          <p:cNvPr id="14" name="椭圆 13">
            <a:extLst>
              <a:ext uri="{FF2B5EF4-FFF2-40B4-BE49-F238E27FC236}">
                <a16:creationId xmlns:a16="http://schemas.microsoft.com/office/drawing/2014/main" id="{B4B3FACA-D1D5-44E1-A345-321C7C73DA6C}"/>
              </a:ext>
            </a:extLst>
          </p:cNvPr>
          <p:cNvSpPr/>
          <p:nvPr/>
        </p:nvSpPr>
        <p:spPr>
          <a:xfrm>
            <a:off x="5652120" y="1844824"/>
            <a:ext cx="593925" cy="593925"/>
          </a:xfrm>
          <a:prstGeom prst="ellipse">
            <a:avLst/>
          </a:prstGeom>
          <a:solidFill>
            <a:srgbClr val="FFB407"/>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4D4D4D"/>
              </a:solidFill>
              <a:latin typeface="微软雅黑"/>
            </a:endParaRPr>
          </a:p>
        </p:txBody>
      </p:sp>
      <p:sp>
        <p:nvSpPr>
          <p:cNvPr id="15" name="椭圆 14">
            <a:extLst>
              <a:ext uri="{FF2B5EF4-FFF2-40B4-BE49-F238E27FC236}">
                <a16:creationId xmlns:a16="http://schemas.microsoft.com/office/drawing/2014/main" id="{A715DCC8-E50B-42B6-9B5B-F15B10DC0353}"/>
              </a:ext>
            </a:extLst>
          </p:cNvPr>
          <p:cNvSpPr/>
          <p:nvPr/>
        </p:nvSpPr>
        <p:spPr>
          <a:xfrm>
            <a:off x="6156176" y="3645024"/>
            <a:ext cx="593925" cy="593925"/>
          </a:xfrm>
          <a:prstGeom prst="ellipse">
            <a:avLst/>
          </a:prstGeom>
          <a:solidFill>
            <a:srgbClr val="596784"/>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4D4D4D"/>
              </a:solidFill>
              <a:latin typeface="微软雅黑"/>
            </a:endParaRPr>
          </a:p>
        </p:txBody>
      </p:sp>
      <p:sp>
        <p:nvSpPr>
          <p:cNvPr id="16" name="椭圆 15">
            <a:extLst>
              <a:ext uri="{FF2B5EF4-FFF2-40B4-BE49-F238E27FC236}">
                <a16:creationId xmlns:a16="http://schemas.microsoft.com/office/drawing/2014/main" id="{0BD14639-4535-4571-BBC5-E3F11D172F17}"/>
              </a:ext>
            </a:extLst>
          </p:cNvPr>
          <p:cNvSpPr/>
          <p:nvPr/>
        </p:nvSpPr>
        <p:spPr>
          <a:xfrm>
            <a:off x="5652120" y="5297473"/>
            <a:ext cx="593925" cy="593925"/>
          </a:xfrm>
          <a:prstGeom prst="ellipse">
            <a:avLst/>
          </a:prstGeom>
          <a:solidFill>
            <a:srgbClr val="FFB407"/>
          </a:solidFill>
          <a:ln w="25400">
            <a:noFill/>
          </a:ln>
          <a:effectLst>
            <a:outerShdw blurRad="254000" dist="63500" dir="2700000" algn="tl" rotWithShape="0">
              <a:prstClr val="black">
                <a:alpha val="20000"/>
              </a:prstClr>
            </a:outerShdw>
          </a:effectLst>
          <a:scene3d>
            <a:camera prst="orthographicFront"/>
            <a:lightRig rig="twoPt" dir="t"/>
          </a:scene3d>
          <a:sp3d prstMaterial="plastic">
            <a:extrusionClr>
              <a:schemeClr val="accent1"/>
            </a:extrusionClr>
            <a:contourClr>
              <a:schemeClr val="tx2"/>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rgbClr val="4D4D4D"/>
              </a:solidFill>
              <a:latin typeface="微软雅黑"/>
            </a:endParaRPr>
          </a:p>
        </p:txBody>
      </p:sp>
      <p:sp>
        <p:nvSpPr>
          <p:cNvPr id="17" name="Text Box 5">
            <a:extLst>
              <a:ext uri="{FF2B5EF4-FFF2-40B4-BE49-F238E27FC236}">
                <a16:creationId xmlns:a16="http://schemas.microsoft.com/office/drawing/2014/main" id="{8D1F269F-3189-463C-9AB2-0CB7C789E3C0}"/>
              </a:ext>
            </a:extLst>
          </p:cNvPr>
          <p:cNvSpPr txBox="1">
            <a:spLocks noChangeArrowheads="1"/>
          </p:cNvSpPr>
          <p:nvPr/>
        </p:nvSpPr>
        <p:spPr bwMode="auto">
          <a:xfrm>
            <a:off x="6453138" y="1662245"/>
            <a:ext cx="2757932" cy="787523"/>
          </a:xfrm>
          <a:prstGeom prst="rect">
            <a:avLst/>
          </a:prstGeom>
          <a:noFill/>
          <a:ln w="9525">
            <a:noFill/>
            <a:miter lim="800000"/>
            <a:headEnd/>
            <a:tailEnd/>
          </a:ln>
        </p:spPr>
        <p:txBody>
          <a:bodyPr wrap="square">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同一个债券可以是多个</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国债期货合约可交割券</a:t>
            </a:r>
          </a:p>
        </p:txBody>
      </p:sp>
      <p:sp>
        <p:nvSpPr>
          <p:cNvPr id="18" name="Text Box 5">
            <a:extLst>
              <a:ext uri="{FF2B5EF4-FFF2-40B4-BE49-F238E27FC236}">
                <a16:creationId xmlns:a16="http://schemas.microsoft.com/office/drawing/2014/main" id="{66203E4E-3197-4F59-AFC8-F8719381ABF7}"/>
              </a:ext>
            </a:extLst>
          </p:cNvPr>
          <p:cNvSpPr txBox="1">
            <a:spLocks noChangeArrowheads="1"/>
          </p:cNvSpPr>
          <p:nvPr/>
        </p:nvSpPr>
        <p:spPr bwMode="auto">
          <a:xfrm>
            <a:off x="6894117" y="3486848"/>
            <a:ext cx="2757932" cy="1156855"/>
          </a:xfrm>
          <a:prstGeom prst="rect">
            <a:avLst/>
          </a:prstGeom>
          <a:noFill/>
          <a:ln w="9525">
            <a:noFill/>
            <a:miter lim="800000"/>
            <a:headEnd/>
            <a:tailEnd/>
          </a:ln>
        </p:spPr>
        <p:txBody>
          <a:bodyPr wrap="square">
            <a:spAutoFit/>
          </a:bodyPr>
          <a:lstStyle/>
          <a:p>
            <a:pPr>
              <a:lnSpc>
                <a:spcPct val="150000"/>
              </a:lnSpc>
            </a:pPr>
            <a:r>
              <a:rPr lang="zh-CN" altLang="zh-CN" sz="1600" dirty="0">
                <a:solidFill>
                  <a:schemeClr val="tx1">
                    <a:lumMod val="50000"/>
                    <a:lumOff val="50000"/>
                  </a:schemeClr>
                </a:solidFill>
                <a:latin typeface="微软雅黑" panose="020B0503020204020204" pitchFamily="34" charset="-122"/>
                <a:ea typeface="微软雅黑" panose="020B0503020204020204" pitchFamily="34" charset="-122"/>
              </a:rPr>
              <a:t>同一个债券对于不同国债</a:t>
            </a:r>
            <a:endParaRPr lang="en-US" altLang="zh-CN" sz="1600"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zh-CN" sz="1600" dirty="0">
                <a:solidFill>
                  <a:schemeClr val="tx1">
                    <a:lumMod val="50000"/>
                    <a:lumOff val="50000"/>
                  </a:schemeClr>
                </a:solidFill>
                <a:latin typeface="微软雅黑" panose="020B0503020204020204" pitchFamily="34" charset="-122"/>
                <a:ea typeface="微软雅黑" panose="020B0503020204020204" pitchFamily="34" charset="-122"/>
              </a:rPr>
              <a:t>期货合约的转换因子</a:t>
            </a: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是不同的。</a:t>
            </a:r>
          </a:p>
        </p:txBody>
      </p:sp>
      <p:sp>
        <p:nvSpPr>
          <p:cNvPr id="20" name="Text Box 5">
            <a:extLst>
              <a:ext uri="{FF2B5EF4-FFF2-40B4-BE49-F238E27FC236}">
                <a16:creationId xmlns:a16="http://schemas.microsoft.com/office/drawing/2014/main" id="{4B7C87F8-E6EE-4127-83F7-69679BDD2187}"/>
              </a:ext>
            </a:extLst>
          </p:cNvPr>
          <p:cNvSpPr txBox="1">
            <a:spLocks noChangeArrowheads="1"/>
          </p:cNvSpPr>
          <p:nvPr/>
        </p:nvSpPr>
        <p:spPr bwMode="auto">
          <a:xfrm>
            <a:off x="6558709" y="5271942"/>
            <a:ext cx="2757932" cy="787523"/>
          </a:xfrm>
          <a:prstGeom prst="rect">
            <a:avLst/>
          </a:prstGeom>
          <a:noFill/>
          <a:ln w="9525">
            <a:noFill/>
            <a:miter lim="800000"/>
            <a:headEnd/>
            <a:tailEnd/>
          </a:ln>
        </p:spPr>
        <p:txBody>
          <a:bodyPr wrap="square">
            <a:spAutoFit/>
          </a:bodyPr>
          <a:lstStyle/>
          <a:p>
            <a:pPr>
              <a:lnSpc>
                <a:spcPct val="150000"/>
              </a:lnSpc>
            </a:pPr>
            <a:r>
              <a:rPr lang="zh-CN" altLang="en-US" sz="1600" dirty="0">
                <a:solidFill>
                  <a:schemeClr val="tx1">
                    <a:lumMod val="50000"/>
                    <a:lumOff val="50000"/>
                  </a:schemeClr>
                </a:solidFill>
                <a:latin typeface="微软雅黑" panose="020B0503020204020204" pitchFamily="34" charset="-122"/>
                <a:ea typeface="微软雅黑" panose="020B0503020204020204" pitchFamily="34" charset="-122"/>
              </a:rPr>
              <a:t>给定国债期货合约的可交割券的转换因子不变</a:t>
            </a:r>
          </a:p>
        </p:txBody>
      </p:sp>
      <p:sp>
        <p:nvSpPr>
          <p:cNvPr id="21" name="Freeform 73">
            <a:extLst>
              <a:ext uri="{FF2B5EF4-FFF2-40B4-BE49-F238E27FC236}">
                <a16:creationId xmlns:a16="http://schemas.microsoft.com/office/drawing/2014/main" id="{5B0BE24D-EA21-41A2-AF04-28A48EB8CE9D}"/>
              </a:ext>
            </a:extLst>
          </p:cNvPr>
          <p:cNvSpPr>
            <a:spLocks noEditPoints="1"/>
          </p:cNvSpPr>
          <p:nvPr/>
        </p:nvSpPr>
        <p:spPr bwMode="auto">
          <a:xfrm>
            <a:off x="5764891" y="5427532"/>
            <a:ext cx="391285" cy="321591"/>
          </a:xfrm>
          <a:custGeom>
            <a:avLst/>
            <a:gdLst>
              <a:gd name="T0" fmla="*/ 19 w 144"/>
              <a:gd name="T1" fmla="*/ 67 h 118"/>
              <a:gd name="T2" fmla="*/ 85 w 144"/>
              <a:gd name="T3" fmla="*/ 67 h 118"/>
              <a:gd name="T4" fmla="*/ 60 w 144"/>
              <a:gd name="T5" fmla="*/ 15 h 118"/>
              <a:gd name="T6" fmla="*/ 44 w 144"/>
              <a:gd name="T7" fmla="*/ 24 h 118"/>
              <a:gd name="T8" fmla="*/ 21 w 144"/>
              <a:gd name="T9" fmla="*/ 24 h 118"/>
              <a:gd name="T10" fmla="*/ 16 w 144"/>
              <a:gd name="T11" fmla="*/ 42 h 118"/>
              <a:gd name="T12" fmla="*/ 0 w 144"/>
              <a:gd name="T13" fmla="*/ 58 h 118"/>
              <a:gd name="T14" fmla="*/ 10 w 144"/>
              <a:gd name="T15" fmla="*/ 75 h 118"/>
              <a:gd name="T16" fmla="*/ 10 w 144"/>
              <a:gd name="T17" fmla="*/ 98 h 118"/>
              <a:gd name="T18" fmla="*/ 28 w 144"/>
              <a:gd name="T19" fmla="*/ 102 h 118"/>
              <a:gd name="T20" fmla="*/ 44 w 144"/>
              <a:gd name="T21" fmla="*/ 118 h 118"/>
              <a:gd name="T22" fmla="*/ 60 w 144"/>
              <a:gd name="T23" fmla="*/ 109 h 118"/>
              <a:gd name="T24" fmla="*/ 83 w 144"/>
              <a:gd name="T25" fmla="*/ 109 h 118"/>
              <a:gd name="T26" fmla="*/ 88 w 144"/>
              <a:gd name="T27" fmla="*/ 91 h 118"/>
              <a:gd name="T28" fmla="*/ 104 w 144"/>
              <a:gd name="T29" fmla="*/ 75 h 118"/>
              <a:gd name="T30" fmla="*/ 94 w 144"/>
              <a:gd name="T31" fmla="*/ 58 h 118"/>
              <a:gd name="T32" fmla="*/ 95 w 144"/>
              <a:gd name="T33" fmla="*/ 36 h 118"/>
              <a:gd name="T34" fmla="*/ 76 w 144"/>
              <a:gd name="T35" fmla="*/ 31 h 118"/>
              <a:gd name="T36" fmla="*/ 60 w 144"/>
              <a:gd name="T37" fmla="*/ 15 h 118"/>
              <a:gd name="T38" fmla="*/ 106 w 144"/>
              <a:gd name="T39" fmla="*/ 25 h 118"/>
              <a:gd name="T40" fmla="*/ 132 w 144"/>
              <a:gd name="T41" fmla="*/ 25 h 118"/>
              <a:gd name="T42" fmla="*/ 123 w 144"/>
              <a:gd name="T43" fmla="*/ 0 h 118"/>
              <a:gd name="T44" fmla="*/ 115 w 144"/>
              <a:gd name="T45" fmla="*/ 4 h 118"/>
              <a:gd name="T46" fmla="*/ 104 w 144"/>
              <a:gd name="T47" fmla="*/ 4 h 118"/>
              <a:gd name="T48" fmla="*/ 102 w 144"/>
              <a:gd name="T49" fmla="*/ 13 h 118"/>
              <a:gd name="T50" fmla="*/ 94 w 144"/>
              <a:gd name="T51" fmla="*/ 21 h 118"/>
              <a:gd name="T52" fmla="*/ 99 w 144"/>
              <a:gd name="T53" fmla="*/ 29 h 118"/>
              <a:gd name="T54" fmla="*/ 99 w 144"/>
              <a:gd name="T55" fmla="*/ 40 h 118"/>
              <a:gd name="T56" fmla="*/ 107 w 144"/>
              <a:gd name="T57" fmla="*/ 42 h 118"/>
              <a:gd name="T58" fmla="*/ 115 w 144"/>
              <a:gd name="T59" fmla="*/ 50 h 118"/>
              <a:gd name="T60" fmla="*/ 123 w 144"/>
              <a:gd name="T61" fmla="*/ 45 h 118"/>
              <a:gd name="T62" fmla="*/ 134 w 144"/>
              <a:gd name="T63" fmla="*/ 45 h 118"/>
              <a:gd name="T64" fmla="*/ 136 w 144"/>
              <a:gd name="T65" fmla="*/ 36 h 118"/>
              <a:gd name="T66" fmla="*/ 144 w 144"/>
              <a:gd name="T67" fmla="*/ 29 h 118"/>
              <a:gd name="T68" fmla="*/ 139 w 144"/>
              <a:gd name="T69" fmla="*/ 21 h 118"/>
              <a:gd name="T70" fmla="*/ 139 w 144"/>
              <a:gd name="T71" fmla="*/ 10 h 118"/>
              <a:gd name="T72" fmla="*/ 131 w 144"/>
              <a:gd name="T73" fmla="*/ 8 h 118"/>
              <a:gd name="T74" fmla="*/ 123 w 144"/>
              <a:gd name="T75"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 h="118">
                <a:moveTo>
                  <a:pt x="52" y="99"/>
                </a:moveTo>
                <a:cubicBezTo>
                  <a:pt x="34" y="99"/>
                  <a:pt x="19" y="85"/>
                  <a:pt x="19" y="67"/>
                </a:cubicBezTo>
                <a:cubicBezTo>
                  <a:pt x="19" y="48"/>
                  <a:pt x="34" y="34"/>
                  <a:pt x="52" y="34"/>
                </a:cubicBezTo>
                <a:cubicBezTo>
                  <a:pt x="70" y="34"/>
                  <a:pt x="85" y="48"/>
                  <a:pt x="85" y="67"/>
                </a:cubicBezTo>
                <a:cubicBezTo>
                  <a:pt x="85" y="85"/>
                  <a:pt x="70" y="99"/>
                  <a:pt x="52" y="99"/>
                </a:cubicBezTo>
                <a:moveTo>
                  <a:pt x="60" y="15"/>
                </a:moveTo>
                <a:cubicBezTo>
                  <a:pt x="44" y="15"/>
                  <a:pt x="44" y="15"/>
                  <a:pt x="44" y="15"/>
                </a:cubicBezTo>
                <a:cubicBezTo>
                  <a:pt x="44" y="24"/>
                  <a:pt x="44" y="24"/>
                  <a:pt x="44" y="24"/>
                </a:cubicBezTo>
                <a:cubicBezTo>
                  <a:pt x="38" y="25"/>
                  <a:pt x="33" y="28"/>
                  <a:pt x="28" y="31"/>
                </a:cubicBezTo>
                <a:cubicBezTo>
                  <a:pt x="21" y="24"/>
                  <a:pt x="21" y="24"/>
                  <a:pt x="21" y="24"/>
                </a:cubicBezTo>
                <a:cubicBezTo>
                  <a:pt x="10" y="36"/>
                  <a:pt x="10" y="36"/>
                  <a:pt x="10" y="36"/>
                </a:cubicBezTo>
                <a:cubicBezTo>
                  <a:pt x="16" y="42"/>
                  <a:pt x="16" y="42"/>
                  <a:pt x="16" y="42"/>
                </a:cubicBezTo>
                <a:cubicBezTo>
                  <a:pt x="13" y="47"/>
                  <a:pt x="11" y="53"/>
                  <a:pt x="10" y="58"/>
                </a:cubicBezTo>
                <a:cubicBezTo>
                  <a:pt x="0" y="58"/>
                  <a:pt x="0" y="58"/>
                  <a:pt x="0" y="58"/>
                </a:cubicBezTo>
                <a:cubicBezTo>
                  <a:pt x="0" y="75"/>
                  <a:pt x="0" y="75"/>
                  <a:pt x="0" y="75"/>
                </a:cubicBezTo>
                <a:cubicBezTo>
                  <a:pt x="10" y="75"/>
                  <a:pt x="10" y="75"/>
                  <a:pt x="10" y="75"/>
                </a:cubicBezTo>
                <a:cubicBezTo>
                  <a:pt x="11" y="81"/>
                  <a:pt x="13" y="86"/>
                  <a:pt x="16" y="91"/>
                </a:cubicBezTo>
                <a:cubicBezTo>
                  <a:pt x="10" y="98"/>
                  <a:pt x="10" y="98"/>
                  <a:pt x="10" y="98"/>
                </a:cubicBezTo>
                <a:cubicBezTo>
                  <a:pt x="21" y="109"/>
                  <a:pt x="21" y="109"/>
                  <a:pt x="21" y="109"/>
                </a:cubicBezTo>
                <a:cubicBezTo>
                  <a:pt x="28" y="102"/>
                  <a:pt x="28" y="102"/>
                  <a:pt x="28" y="102"/>
                </a:cubicBezTo>
                <a:cubicBezTo>
                  <a:pt x="33" y="105"/>
                  <a:pt x="38" y="108"/>
                  <a:pt x="44" y="109"/>
                </a:cubicBezTo>
                <a:cubicBezTo>
                  <a:pt x="44" y="118"/>
                  <a:pt x="44" y="118"/>
                  <a:pt x="44" y="118"/>
                </a:cubicBezTo>
                <a:cubicBezTo>
                  <a:pt x="60" y="118"/>
                  <a:pt x="60" y="118"/>
                  <a:pt x="60" y="118"/>
                </a:cubicBezTo>
                <a:cubicBezTo>
                  <a:pt x="60" y="109"/>
                  <a:pt x="60" y="109"/>
                  <a:pt x="60" y="109"/>
                </a:cubicBezTo>
                <a:cubicBezTo>
                  <a:pt x="66" y="108"/>
                  <a:pt x="72" y="105"/>
                  <a:pt x="76" y="102"/>
                </a:cubicBezTo>
                <a:cubicBezTo>
                  <a:pt x="83" y="109"/>
                  <a:pt x="83" y="109"/>
                  <a:pt x="83" y="109"/>
                </a:cubicBezTo>
                <a:cubicBezTo>
                  <a:pt x="95" y="98"/>
                  <a:pt x="95" y="98"/>
                  <a:pt x="95" y="98"/>
                </a:cubicBezTo>
                <a:cubicBezTo>
                  <a:pt x="88" y="91"/>
                  <a:pt x="88" y="91"/>
                  <a:pt x="88" y="91"/>
                </a:cubicBezTo>
                <a:cubicBezTo>
                  <a:pt x="91" y="86"/>
                  <a:pt x="93" y="81"/>
                  <a:pt x="94" y="75"/>
                </a:cubicBezTo>
                <a:cubicBezTo>
                  <a:pt x="104" y="75"/>
                  <a:pt x="104" y="75"/>
                  <a:pt x="104" y="75"/>
                </a:cubicBezTo>
                <a:cubicBezTo>
                  <a:pt x="104" y="58"/>
                  <a:pt x="104" y="58"/>
                  <a:pt x="104" y="58"/>
                </a:cubicBezTo>
                <a:cubicBezTo>
                  <a:pt x="94" y="58"/>
                  <a:pt x="94" y="58"/>
                  <a:pt x="94" y="58"/>
                </a:cubicBezTo>
                <a:cubicBezTo>
                  <a:pt x="93" y="53"/>
                  <a:pt x="91" y="47"/>
                  <a:pt x="88" y="42"/>
                </a:cubicBezTo>
                <a:cubicBezTo>
                  <a:pt x="95" y="36"/>
                  <a:pt x="95" y="36"/>
                  <a:pt x="95" y="36"/>
                </a:cubicBezTo>
                <a:cubicBezTo>
                  <a:pt x="83" y="24"/>
                  <a:pt x="83" y="24"/>
                  <a:pt x="83" y="24"/>
                </a:cubicBezTo>
                <a:cubicBezTo>
                  <a:pt x="76" y="31"/>
                  <a:pt x="76" y="31"/>
                  <a:pt x="76" y="31"/>
                </a:cubicBezTo>
                <a:cubicBezTo>
                  <a:pt x="72" y="28"/>
                  <a:pt x="66" y="25"/>
                  <a:pt x="60" y="24"/>
                </a:cubicBezTo>
                <a:cubicBezTo>
                  <a:pt x="60" y="15"/>
                  <a:pt x="60" y="15"/>
                  <a:pt x="60" y="15"/>
                </a:cubicBezTo>
                <a:moveTo>
                  <a:pt x="119" y="38"/>
                </a:moveTo>
                <a:cubicBezTo>
                  <a:pt x="112" y="38"/>
                  <a:pt x="106" y="32"/>
                  <a:pt x="106" y="25"/>
                </a:cubicBezTo>
                <a:cubicBezTo>
                  <a:pt x="106" y="18"/>
                  <a:pt x="112" y="12"/>
                  <a:pt x="119" y="12"/>
                </a:cubicBezTo>
                <a:cubicBezTo>
                  <a:pt x="126" y="12"/>
                  <a:pt x="132" y="18"/>
                  <a:pt x="132" y="25"/>
                </a:cubicBezTo>
                <a:cubicBezTo>
                  <a:pt x="132" y="32"/>
                  <a:pt x="126" y="38"/>
                  <a:pt x="119" y="38"/>
                </a:cubicBezTo>
                <a:moveTo>
                  <a:pt x="123" y="0"/>
                </a:moveTo>
                <a:cubicBezTo>
                  <a:pt x="115" y="0"/>
                  <a:pt x="115" y="0"/>
                  <a:pt x="115" y="0"/>
                </a:cubicBezTo>
                <a:cubicBezTo>
                  <a:pt x="115" y="4"/>
                  <a:pt x="115" y="4"/>
                  <a:pt x="115" y="4"/>
                </a:cubicBezTo>
                <a:cubicBezTo>
                  <a:pt x="112" y="5"/>
                  <a:pt x="110" y="6"/>
                  <a:pt x="107" y="8"/>
                </a:cubicBezTo>
                <a:cubicBezTo>
                  <a:pt x="104" y="4"/>
                  <a:pt x="104" y="4"/>
                  <a:pt x="104" y="4"/>
                </a:cubicBezTo>
                <a:cubicBezTo>
                  <a:pt x="99" y="10"/>
                  <a:pt x="99" y="10"/>
                  <a:pt x="99" y="10"/>
                </a:cubicBezTo>
                <a:cubicBezTo>
                  <a:pt x="102" y="13"/>
                  <a:pt x="102" y="13"/>
                  <a:pt x="102" y="13"/>
                </a:cubicBezTo>
                <a:cubicBezTo>
                  <a:pt x="100" y="15"/>
                  <a:pt x="99" y="18"/>
                  <a:pt x="99" y="21"/>
                </a:cubicBezTo>
                <a:cubicBezTo>
                  <a:pt x="94" y="21"/>
                  <a:pt x="94" y="21"/>
                  <a:pt x="94" y="21"/>
                </a:cubicBezTo>
                <a:cubicBezTo>
                  <a:pt x="94" y="29"/>
                  <a:pt x="94" y="29"/>
                  <a:pt x="94" y="29"/>
                </a:cubicBezTo>
                <a:cubicBezTo>
                  <a:pt x="99" y="29"/>
                  <a:pt x="99" y="29"/>
                  <a:pt x="99" y="29"/>
                </a:cubicBezTo>
                <a:cubicBezTo>
                  <a:pt x="99" y="32"/>
                  <a:pt x="100" y="34"/>
                  <a:pt x="102" y="36"/>
                </a:cubicBezTo>
                <a:cubicBezTo>
                  <a:pt x="99" y="40"/>
                  <a:pt x="99" y="40"/>
                  <a:pt x="99" y="40"/>
                </a:cubicBezTo>
                <a:cubicBezTo>
                  <a:pt x="104" y="45"/>
                  <a:pt x="104" y="45"/>
                  <a:pt x="104" y="45"/>
                </a:cubicBezTo>
                <a:cubicBezTo>
                  <a:pt x="107" y="42"/>
                  <a:pt x="107" y="42"/>
                  <a:pt x="107" y="42"/>
                </a:cubicBezTo>
                <a:cubicBezTo>
                  <a:pt x="110" y="43"/>
                  <a:pt x="112" y="45"/>
                  <a:pt x="115" y="45"/>
                </a:cubicBezTo>
                <a:cubicBezTo>
                  <a:pt x="115" y="50"/>
                  <a:pt x="115" y="50"/>
                  <a:pt x="115" y="50"/>
                </a:cubicBezTo>
                <a:cubicBezTo>
                  <a:pt x="123" y="50"/>
                  <a:pt x="123" y="50"/>
                  <a:pt x="123" y="50"/>
                </a:cubicBezTo>
                <a:cubicBezTo>
                  <a:pt x="123" y="45"/>
                  <a:pt x="123" y="45"/>
                  <a:pt x="123" y="45"/>
                </a:cubicBezTo>
                <a:cubicBezTo>
                  <a:pt x="126" y="45"/>
                  <a:pt x="128" y="43"/>
                  <a:pt x="131" y="42"/>
                </a:cubicBezTo>
                <a:cubicBezTo>
                  <a:pt x="134" y="45"/>
                  <a:pt x="134" y="45"/>
                  <a:pt x="134" y="45"/>
                </a:cubicBezTo>
                <a:cubicBezTo>
                  <a:pt x="139" y="40"/>
                  <a:pt x="139" y="40"/>
                  <a:pt x="139" y="40"/>
                </a:cubicBezTo>
                <a:cubicBezTo>
                  <a:pt x="136" y="36"/>
                  <a:pt x="136" y="36"/>
                  <a:pt x="136" y="36"/>
                </a:cubicBezTo>
                <a:cubicBezTo>
                  <a:pt x="138" y="34"/>
                  <a:pt x="139" y="32"/>
                  <a:pt x="139" y="29"/>
                </a:cubicBezTo>
                <a:cubicBezTo>
                  <a:pt x="144" y="29"/>
                  <a:pt x="144" y="29"/>
                  <a:pt x="144" y="29"/>
                </a:cubicBezTo>
                <a:cubicBezTo>
                  <a:pt x="144" y="21"/>
                  <a:pt x="144" y="21"/>
                  <a:pt x="144" y="21"/>
                </a:cubicBezTo>
                <a:cubicBezTo>
                  <a:pt x="139" y="21"/>
                  <a:pt x="139" y="21"/>
                  <a:pt x="139" y="21"/>
                </a:cubicBezTo>
                <a:cubicBezTo>
                  <a:pt x="139" y="18"/>
                  <a:pt x="138" y="15"/>
                  <a:pt x="136" y="13"/>
                </a:cubicBezTo>
                <a:cubicBezTo>
                  <a:pt x="139" y="10"/>
                  <a:pt x="139" y="10"/>
                  <a:pt x="139" y="10"/>
                </a:cubicBezTo>
                <a:cubicBezTo>
                  <a:pt x="134" y="4"/>
                  <a:pt x="134" y="4"/>
                  <a:pt x="134" y="4"/>
                </a:cubicBezTo>
                <a:cubicBezTo>
                  <a:pt x="131" y="8"/>
                  <a:pt x="131" y="8"/>
                  <a:pt x="131" y="8"/>
                </a:cubicBezTo>
                <a:cubicBezTo>
                  <a:pt x="128" y="6"/>
                  <a:pt x="126" y="5"/>
                  <a:pt x="123" y="4"/>
                </a:cubicBezTo>
                <a:cubicBezTo>
                  <a:pt x="123" y="0"/>
                  <a:pt x="123" y="0"/>
                  <a:pt x="123" y="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rgbClr val="B2B2B2">
                  <a:lumMod val="50000"/>
                </a:srgbClr>
              </a:solidFill>
            </a:endParaRPr>
          </a:p>
        </p:txBody>
      </p:sp>
      <p:sp>
        <p:nvSpPr>
          <p:cNvPr id="22" name="Freeform 72">
            <a:extLst>
              <a:ext uri="{FF2B5EF4-FFF2-40B4-BE49-F238E27FC236}">
                <a16:creationId xmlns:a16="http://schemas.microsoft.com/office/drawing/2014/main" id="{073EF96E-2FAC-419B-82E4-7FE1A8540F19}"/>
              </a:ext>
            </a:extLst>
          </p:cNvPr>
          <p:cNvSpPr>
            <a:spLocks noEditPoints="1"/>
          </p:cNvSpPr>
          <p:nvPr/>
        </p:nvSpPr>
        <p:spPr bwMode="auto">
          <a:xfrm>
            <a:off x="5796136" y="1988840"/>
            <a:ext cx="300781" cy="336875"/>
          </a:xfrm>
          <a:custGeom>
            <a:avLst/>
            <a:gdLst>
              <a:gd name="T0" fmla="*/ 88 w 110"/>
              <a:gd name="T1" fmla="*/ 17 h 123"/>
              <a:gd name="T2" fmla="*/ 77 w 110"/>
              <a:gd name="T3" fmla="*/ 31 h 123"/>
              <a:gd name="T4" fmla="*/ 93 w 110"/>
              <a:gd name="T5" fmla="*/ 62 h 123"/>
              <a:gd name="T6" fmla="*/ 57 w 110"/>
              <a:gd name="T7" fmla="*/ 100 h 123"/>
              <a:gd name="T8" fmla="*/ 57 w 110"/>
              <a:gd name="T9" fmla="*/ 94 h 123"/>
              <a:gd name="T10" fmla="*/ 32 w 110"/>
              <a:gd name="T11" fmla="*/ 108 h 123"/>
              <a:gd name="T12" fmla="*/ 57 w 110"/>
              <a:gd name="T13" fmla="*/ 123 h 123"/>
              <a:gd name="T14" fmla="*/ 57 w 110"/>
              <a:gd name="T15" fmla="*/ 117 h 123"/>
              <a:gd name="T16" fmla="*/ 110 w 110"/>
              <a:gd name="T17" fmla="*/ 62 h 123"/>
              <a:gd name="T18" fmla="*/ 88 w 110"/>
              <a:gd name="T19" fmla="*/ 17 h 123"/>
              <a:gd name="T20" fmla="*/ 50 w 110"/>
              <a:gd name="T21" fmla="*/ 0 h 123"/>
              <a:gd name="T22" fmla="*/ 50 w 110"/>
              <a:gd name="T23" fmla="*/ 7 h 123"/>
              <a:gd name="T24" fmla="*/ 0 w 110"/>
              <a:gd name="T25" fmla="*/ 62 h 123"/>
              <a:gd name="T26" fmla="*/ 19 w 110"/>
              <a:gd name="T27" fmla="*/ 103 h 123"/>
              <a:gd name="T28" fmla="*/ 30 w 110"/>
              <a:gd name="T29" fmla="*/ 90 h 123"/>
              <a:gd name="T30" fmla="*/ 17 w 110"/>
              <a:gd name="T31" fmla="*/ 62 h 123"/>
              <a:gd name="T32" fmla="*/ 50 w 110"/>
              <a:gd name="T33" fmla="*/ 24 h 123"/>
              <a:gd name="T34" fmla="*/ 50 w 110"/>
              <a:gd name="T35" fmla="*/ 30 h 123"/>
              <a:gd name="T36" fmla="*/ 75 w 110"/>
              <a:gd name="T37" fmla="*/ 15 h 123"/>
              <a:gd name="T38" fmla="*/ 50 w 110"/>
              <a:gd name="T39" fmla="*/ 0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0" h="123">
                <a:moveTo>
                  <a:pt x="88" y="17"/>
                </a:moveTo>
                <a:cubicBezTo>
                  <a:pt x="77" y="31"/>
                  <a:pt x="77" y="31"/>
                  <a:pt x="77" y="31"/>
                </a:cubicBezTo>
                <a:cubicBezTo>
                  <a:pt x="87" y="38"/>
                  <a:pt x="93" y="49"/>
                  <a:pt x="93" y="62"/>
                </a:cubicBezTo>
                <a:cubicBezTo>
                  <a:pt x="93" y="82"/>
                  <a:pt x="77" y="98"/>
                  <a:pt x="57" y="100"/>
                </a:cubicBezTo>
                <a:cubicBezTo>
                  <a:pt x="57" y="94"/>
                  <a:pt x="57" y="94"/>
                  <a:pt x="57" y="94"/>
                </a:cubicBezTo>
                <a:cubicBezTo>
                  <a:pt x="32" y="108"/>
                  <a:pt x="32" y="108"/>
                  <a:pt x="32" y="108"/>
                </a:cubicBezTo>
                <a:cubicBezTo>
                  <a:pt x="57" y="123"/>
                  <a:pt x="57" y="123"/>
                  <a:pt x="57" y="123"/>
                </a:cubicBezTo>
                <a:cubicBezTo>
                  <a:pt x="57" y="117"/>
                  <a:pt x="57" y="117"/>
                  <a:pt x="57" y="117"/>
                </a:cubicBezTo>
                <a:cubicBezTo>
                  <a:pt x="86" y="116"/>
                  <a:pt x="110" y="91"/>
                  <a:pt x="110" y="62"/>
                </a:cubicBezTo>
                <a:cubicBezTo>
                  <a:pt x="110" y="44"/>
                  <a:pt x="102" y="28"/>
                  <a:pt x="88" y="17"/>
                </a:cubicBezTo>
                <a:moveTo>
                  <a:pt x="50" y="0"/>
                </a:moveTo>
                <a:cubicBezTo>
                  <a:pt x="50" y="7"/>
                  <a:pt x="50" y="7"/>
                  <a:pt x="50" y="7"/>
                </a:cubicBezTo>
                <a:cubicBezTo>
                  <a:pt x="22" y="9"/>
                  <a:pt x="0" y="33"/>
                  <a:pt x="0" y="62"/>
                </a:cubicBezTo>
                <a:cubicBezTo>
                  <a:pt x="0" y="78"/>
                  <a:pt x="7" y="93"/>
                  <a:pt x="19" y="103"/>
                </a:cubicBezTo>
                <a:cubicBezTo>
                  <a:pt x="30" y="90"/>
                  <a:pt x="30" y="90"/>
                  <a:pt x="30" y="90"/>
                </a:cubicBezTo>
                <a:cubicBezTo>
                  <a:pt x="22" y="83"/>
                  <a:pt x="17" y="73"/>
                  <a:pt x="17" y="62"/>
                </a:cubicBezTo>
                <a:cubicBezTo>
                  <a:pt x="17" y="42"/>
                  <a:pt x="31" y="26"/>
                  <a:pt x="50" y="24"/>
                </a:cubicBezTo>
                <a:cubicBezTo>
                  <a:pt x="50" y="30"/>
                  <a:pt x="50" y="30"/>
                  <a:pt x="50" y="30"/>
                </a:cubicBezTo>
                <a:cubicBezTo>
                  <a:pt x="75" y="15"/>
                  <a:pt x="75" y="15"/>
                  <a:pt x="75" y="15"/>
                </a:cubicBezTo>
                <a:cubicBezTo>
                  <a:pt x="50" y="0"/>
                  <a:pt x="50" y="0"/>
                  <a:pt x="50" y="0"/>
                </a:cubicBezTo>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rgbClr val="B2B2B2">
                  <a:lumMod val="50000"/>
                </a:srgbClr>
              </a:solidFill>
            </a:endParaRPr>
          </a:p>
        </p:txBody>
      </p:sp>
      <p:sp>
        <p:nvSpPr>
          <p:cNvPr id="23" name="Freeform 74">
            <a:extLst>
              <a:ext uri="{FF2B5EF4-FFF2-40B4-BE49-F238E27FC236}">
                <a16:creationId xmlns:a16="http://schemas.microsoft.com/office/drawing/2014/main" id="{2EA788E1-3950-4D32-8CAB-58F9EBCF8FA8}"/>
              </a:ext>
            </a:extLst>
          </p:cNvPr>
          <p:cNvSpPr>
            <a:spLocks noEditPoints="1"/>
          </p:cNvSpPr>
          <p:nvPr/>
        </p:nvSpPr>
        <p:spPr bwMode="auto">
          <a:xfrm>
            <a:off x="6300192" y="3789040"/>
            <a:ext cx="333899" cy="300193"/>
          </a:xfrm>
          <a:custGeom>
            <a:avLst/>
            <a:gdLst>
              <a:gd name="T0" fmla="*/ 25 w 116"/>
              <a:gd name="T1" fmla="*/ 43 h 104"/>
              <a:gd name="T2" fmla="*/ 37 w 116"/>
              <a:gd name="T3" fmla="*/ 59 h 104"/>
              <a:gd name="T4" fmla="*/ 53 w 116"/>
              <a:gd name="T5" fmla="*/ 47 h 104"/>
              <a:gd name="T6" fmla="*/ 41 w 116"/>
              <a:gd name="T7" fmla="*/ 32 h 104"/>
              <a:gd name="T8" fmla="*/ 53 w 116"/>
              <a:gd name="T9" fmla="*/ 24 h 104"/>
              <a:gd name="T10" fmla="*/ 8 w 116"/>
              <a:gd name="T11" fmla="*/ 0 h 104"/>
              <a:gd name="T12" fmla="*/ 12 w 116"/>
              <a:gd name="T13" fmla="*/ 51 h 104"/>
              <a:gd name="T14" fmla="*/ 25 w 116"/>
              <a:gd name="T15" fmla="*/ 43 h 104"/>
              <a:gd name="T16" fmla="*/ 94 w 116"/>
              <a:gd name="T17" fmla="*/ 44 h 104"/>
              <a:gd name="T18" fmla="*/ 106 w 116"/>
              <a:gd name="T19" fmla="*/ 53 h 104"/>
              <a:gd name="T20" fmla="*/ 112 w 116"/>
              <a:gd name="T21" fmla="*/ 2 h 104"/>
              <a:gd name="T22" fmla="*/ 66 w 116"/>
              <a:gd name="T23" fmla="*/ 24 h 104"/>
              <a:gd name="T24" fmla="*/ 78 w 116"/>
              <a:gd name="T25" fmla="*/ 33 h 104"/>
              <a:gd name="T26" fmla="*/ 0 w 116"/>
              <a:gd name="T27" fmla="*/ 83 h 104"/>
              <a:gd name="T28" fmla="*/ 4 w 116"/>
              <a:gd name="T29" fmla="*/ 102 h 104"/>
              <a:gd name="T30" fmla="*/ 94 w 116"/>
              <a:gd name="T31" fmla="*/ 44 h 104"/>
              <a:gd name="T32" fmla="*/ 82 w 116"/>
              <a:gd name="T33" fmla="*/ 70 h 104"/>
              <a:gd name="T34" fmla="*/ 66 w 116"/>
              <a:gd name="T35" fmla="*/ 83 h 104"/>
              <a:gd name="T36" fmla="*/ 112 w 116"/>
              <a:gd name="T37" fmla="*/ 104 h 104"/>
              <a:gd name="T38" fmla="*/ 116 w 116"/>
              <a:gd name="T39" fmla="*/ 85 h 104"/>
              <a:gd name="T40" fmla="*/ 82 w 116"/>
              <a:gd name="T41" fmla="*/ 7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6" h="104">
                <a:moveTo>
                  <a:pt x="25" y="43"/>
                </a:moveTo>
                <a:cubicBezTo>
                  <a:pt x="28" y="48"/>
                  <a:pt x="32" y="54"/>
                  <a:pt x="37" y="59"/>
                </a:cubicBezTo>
                <a:cubicBezTo>
                  <a:pt x="42" y="55"/>
                  <a:pt x="48" y="52"/>
                  <a:pt x="53" y="47"/>
                </a:cubicBezTo>
                <a:cubicBezTo>
                  <a:pt x="49" y="42"/>
                  <a:pt x="45" y="37"/>
                  <a:pt x="41" y="32"/>
                </a:cubicBezTo>
                <a:cubicBezTo>
                  <a:pt x="53" y="24"/>
                  <a:pt x="53" y="24"/>
                  <a:pt x="53" y="24"/>
                </a:cubicBezTo>
                <a:cubicBezTo>
                  <a:pt x="8" y="0"/>
                  <a:pt x="8" y="0"/>
                  <a:pt x="8" y="0"/>
                </a:cubicBezTo>
                <a:cubicBezTo>
                  <a:pt x="12" y="51"/>
                  <a:pt x="12" y="51"/>
                  <a:pt x="12" y="51"/>
                </a:cubicBezTo>
                <a:lnTo>
                  <a:pt x="25" y="43"/>
                </a:lnTo>
                <a:close/>
                <a:moveTo>
                  <a:pt x="94" y="44"/>
                </a:moveTo>
                <a:cubicBezTo>
                  <a:pt x="106" y="53"/>
                  <a:pt x="106" y="53"/>
                  <a:pt x="106" y="53"/>
                </a:cubicBezTo>
                <a:cubicBezTo>
                  <a:pt x="112" y="2"/>
                  <a:pt x="112" y="2"/>
                  <a:pt x="112" y="2"/>
                </a:cubicBezTo>
                <a:cubicBezTo>
                  <a:pt x="66" y="24"/>
                  <a:pt x="66" y="24"/>
                  <a:pt x="66" y="24"/>
                </a:cubicBezTo>
                <a:cubicBezTo>
                  <a:pt x="78" y="33"/>
                  <a:pt x="78" y="33"/>
                  <a:pt x="78" y="33"/>
                </a:cubicBezTo>
                <a:cubicBezTo>
                  <a:pt x="49" y="73"/>
                  <a:pt x="1" y="83"/>
                  <a:pt x="0" y="83"/>
                </a:cubicBezTo>
                <a:cubicBezTo>
                  <a:pt x="4" y="102"/>
                  <a:pt x="4" y="102"/>
                  <a:pt x="4" y="102"/>
                </a:cubicBezTo>
                <a:cubicBezTo>
                  <a:pt x="6" y="102"/>
                  <a:pt x="61" y="91"/>
                  <a:pt x="94" y="44"/>
                </a:cubicBezTo>
                <a:close/>
                <a:moveTo>
                  <a:pt x="82" y="70"/>
                </a:moveTo>
                <a:cubicBezTo>
                  <a:pt x="77" y="75"/>
                  <a:pt x="71" y="80"/>
                  <a:pt x="66" y="83"/>
                </a:cubicBezTo>
                <a:cubicBezTo>
                  <a:pt x="89" y="99"/>
                  <a:pt x="110" y="104"/>
                  <a:pt x="112" y="104"/>
                </a:cubicBezTo>
                <a:cubicBezTo>
                  <a:pt x="116" y="85"/>
                  <a:pt x="116" y="85"/>
                  <a:pt x="116" y="85"/>
                </a:cubicBezTo>
                <a:cubicBezTo>
                  <a:pt x="116" y="85"/>
                  <a:pt x="100" y="81"/>
                  <a:pt x="82" y="7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endParaRPr lang="zh-CN" altLang="en-US" sz="2400">
              <a:solidFill>
                <a:srgbClr val="B2B2B2">
                  <a:lumMod val="50000"/>
                </a:srgbClr>
              </a:solidFill>
            </a:endParaRPr>
          </a:p>
        </p:txBody>
      </p:sp>
    </p:spTree>
    <p:extLst>
      <p:ext uri="{BB962C8B-B14F-4D97-AF65-F5344CB8AC3E}">
        <p14:creationId xmlns:p14="http://schemas.microsoft.com/office/powerpoint/2010/main" val="2677401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14:presetBounceEnd="60000">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14:bounceEnd="60000">
                                          <p:cBhvr additive="base">
                                            <p:cTn id="7" dur="500" fill="hold"/>
                                            <p:tgtEl>
                                              <p:spTgt spid="11"/>
                                            </p:tgtEl>
                                            <p:attrNameLst>
                                              <p:attrName>ppt_x</p:attrName>
                                            </p:attrNameLst>
                                          </p:cBhvr>
                                          <p:tavLst>
                                            <p:tav tm="0">
                                              <p:val>
                                                <p:strVal val="0-#ppt_w/2"/>
                                              </p:val>
                                            </p:tav>
                                            <p:tav tm="100000">
                                              <p:val>
                                                <p:strVal val="#ppt_x"/>
                                              </p:val>
                                            </p:tav>
                                          </p:tavLst>
                                        </p:anim>
                                        <p:anim calcmode="lin" valueType="num" p14:bounceEnd="60000">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2000"/>
                                </p:stCondLst>
                                <p:childTnLst>
                                  <p:par>
                                    <p:cTn id="14" presetID="21"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8)">
                                          <p:cBhvr>
                                            <p:cTn id="16" dur="2000"/>
                                            <p:tgtEl>
                                              <p:spTgt spid="12"/>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2" presetClass="entr" presetSubtype="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4500"/>
                                </p:stCondLst>
                                <p:childTnLst>
                                  <p:par>
                                    <p:cTn id="31" presetID="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2" presetClass="entr" presetSubtype="2"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1+#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1+#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16" grpId="0" animBg="1"/>
          <p:bldP spid="17" grpId="0"/>
          <p:bldP spid="18" grpId="0"/>
          <p:bldP spid="20" grpId="0"/>
          <p:bldP spid="21" grpId="0" animBg="1"/>
          <p:bldP spid="22" grpId="0" animBg="1"/>
          <p:bldP spid="2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iterate type="lt">
                                        <p:tmPct val="10000"/>
                                      </p:iterate>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1000"/>
                                            <p:tgtEl>
                                              <p:spTgt spid="5"/>
                                            </p:tgtEl>
                                          </p:cBhvr>
                                        </p:animEffect>
                                      </p:childTnLst>
                                    </p:cTn>
                                  </p:par>
                                </p:childTnLst>
                              </p:cTn>
                            </p:par>
                            <p:par>
                              <p:cTn id="13" fill="hold">
                                <p:stCondLst>
                                  <p:cond delay="2000"/>
                                </p:stCondLst>
                                <p:childTnLst>
                                  <p:par>
                                    <p:cTn id="14" presetID="21" presetClass="entr" presetSubtype="8"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heel(8)">
                                          <p:cBhvr>
                                            <p:cTn id="16" dur="2000"/>
                                            <p:tgtEl>
                                              <p:spTgt spid="12"/>
                                            </p:tgtEl>
                                          </p:cBhvr>
                                        </p:animEffect>
                                      </p:childTnLst>
                                    </p:cTn>
                                  </p:par>
                                  <p:par>
                                    <p:cTn id="17" presetID="2" presetClass="entr" presetSubtype="2"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1+#ppt_w/2"/>
                                              </p:val>
                                            </p:tav>
                                            <p:tav tm="100000">
                                              <p:val>
                                                <p:strVal val="#ppt_x"/>
                                              </p:val>
                                            </p:tav>
                                          </p:tavLst>
                                        </p:anim>
                                        <p:anim calcmode="lin" valueType="num">
                                          <p:cBhvr additive="base">
                                            <p:cTn id="20" dur="500" fill="hold"/>
                                            <p:tgtEl>
                                              <p:spTgt spid="17"/>
                                            </p:tgtEl>
                                            <p:attrNameLst>
                                              <p:attrName>ppt_y</p:attrName>
                                            </p:attrNameLst>
                                          </p:cBhvr>
                                          <p:tavLst>
                                            <p:tav tm="0">
                                              <p:val>
                                                <p:strVal val="#ppt_y"/>
                                              </p:val>
                                            </p:tav>
                                            <p:tav tm="100000">
                                              <p:val>
                                                <p:strVal val="#ppt_y"/>
                                              </p:val>
                                            </p:tav>
                                          </p:tavLst>
                                        </p:anim>
                                      </p:childTnLst>
                                    </p:cTn>
                                  </p:par>
                                </p:childTnLst>
                              </p:cTn>
                            </p:par>
                            <p:par>
                              <p:cTn id="21" fill="hold">
                                <p:stCondLst>
                                  <p:cond delay="4000"/>
                                </p:stCondLst>
                                <p:childTnLst>
                                  <p:par>
                                    <p:cTn id="22" presetID="2" presetClass="entr" presetSubtype="2" fill="hold" grpId="0"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additive="base">
                                            <p:cTn id="24" dur="500" fill="hold"/>
                                            <p:tgtEl>
                                              <p:spTgt spid="14"/>
                                            </p:tgtEl>
                                            <p:attrNameLst>
                                              <p:attrName>ppt_x</p:attrName>
                                            </p:attrNameLst>
                                          </p:cBhvr>
                                          <p:tavLst>
                                            <p:tav tm="0">
                                              <p:val>
                                                <p:strVal val="1+#ppt_w/2"/>
                                              </p:val>
                                            </p:tav>
                                            <p:tav tm="100000">
                                              <p:val>
                                                <p:strVal val="#ppt_x"/>
                                              </p:val>
                                            </p:tav>
                                          </p:tavLst>
                                        </p:anim>
                                        <p:anim calcmode="lin" valueType="num">
                                          <p:cBhvr additive="base">
                                            <p:cTn id="25" dur="500" fill="hold"/>
                                            <p:tgtEl>
                                              <p:spTgt spid="14"/>
                                            </p:tgtEl>
                                            <p:attrNameLst>
                                              <p:attrName>ppt_y</p:attrName>
                                            </p:attrNameLst>
                                          </p:cBhvr>
                                          <p:tavLst>
                                            <p:tav tm="0">
                                              <p:val>
                                                <p:strVal val="#ppt_y"/>
                                              </p:val>
                                            </p:tav>
                                            <p:tav tm="100000">
                                              <p:val>
                                                <p:strVal val="#ppt_y"/>
                                              </p:val>
                                            </p:tav>
                                          </p:tavLst>
                                        </p:anim>
                                      </p:childTnLst>
                                    </p:cTn>
                                  </p:par>
                                  <p:par>
                                    <p:cTn id="26" presetID="2" presetClass="entr" presetSubtype="2"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 calcmode="lin" valueType="num">
                                          <p:cBhvr additive="base">
                                            <p:cTn id="28" dur="500" fill="hold"/>
                                            <p:tgtEl>
                                              <p:spTgt spid="18"/>
                                            </p:tgtEl>
                                            <p:attrNameLst>
                                              <p:attrName>ppt_x</p:attrName>
                                            </p:attrNameLst>
                                          </p:cBhvr>
                                          <p:tavLst>
                                            <p:tav tm="0">
                                              <p:val>
                                                <p:strVal val="1+#ppt_w/2"/>
                                              </p:val>
                                            </p:tav>
                                            <p:tav tm="100000">
                                              <p:val>
                                                <p:strVal val="#ppt_x"/>
                                              </p:val>
                                            </p:tav>
                                          </p:tavLst>
                                        </p:anim>
                                        <p:anim calcmode="lin" valueType="num">
                                          <p:cBhvr additive="base">
                                            <p:cTn id="29" dur="500" fill="hold"/>
                                            <p:tgtEl>
                                              <p:spTgt spid="18"/>
                                            </p:tgtEl>
                                            <p:attrNameLst>
                                              <p:attrName>ppt_y</p:attrName>
                                            </p:attrNameLst>
                                          </p:cBhvr>
                                          <p:tavLst>
                                            <p:tav tm="0">
                                              <p:val>
                                                <p:strVal val="#ppt_y"/>
                                              </p:val>
                                            </p:tav>
                                            <p:tav tm="100000">
                                              <p:val>
                                                <p:strVal val="#ppt_y"/>
                                              </p:val>
                                            </p:tav>
                                          </p:tavLst>
                                        </p:anim>
                                      </p:childTnLst>
                                    </p:cTn>
                                  </p:par>
                                </p:childTnLst>
                              </p:cTn>
                            </p:par>
                            <p:par>
                              <p:cTn id="30" fill="hold">
                                <p:stCondLst>
                                  <p:cond delay="4500"/>
                                </p:stCondLst>
                                <p:childTnLst>
                                  <p:par>
                                    <p:cTn id="31" presetID="2" presetClass="entr" presetSubtype="2"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 calcmode="lin" valueType="num">
                                          <p:cBhvr additive="base">
                                            <p:cTn id="33" dur="500" fill="hold"/>
                                            <p:tgtEl>
                                              <p:spTgt spid="15"/>
                                            </p:tgtEl>
                                            <p:attrNameLst>
                                              <p:attrName>ppt_x</p:attrName>
                                            </p:attrNameLst>
                                          </p:cBhvr>
                                          <p:tavLst>
                                            <p:tav tm="0">
                                              <p:val>
                                                <p:strVal val="1+#ppt_w/2"/>
                                              </p:val>
                                            </p:tav>
                                            <p:tav tm="100000">
                                              <p:val>
                                                <p:strVal val="#ppt_x"/>
                                              </p:val>
                                            </p:tav>
                                          </p:tavLst>
                                        </p:anim>
                                        <p:anim calcmode="lin" valueType="num">
                                          <p:cBhvr additive="base">
                                            <p:cTn id="34" dur="500" fill="hold"/>
                                            <p:tgtEl>
                                              <p:spTgt spid="15"/>
                                            </p:tgtEl>
                                            <p:attrNameLst>
                                              <p:attrName>ppt_y</p:attrName>
                                            </p:attrNameLst>
                                          </p:cBhvr>
                                          <p:tavLst>
                                            <p:tav tm="0">
                                              <p:val>
                                                <p:strVal val="#ppt_y"/>
                                              </p:val>
                                            </p:tav>
                                            <p:tav tm="100000">
                                              <p:val>
                                                <p:strVal val="#ppt_y"/>
                                              </p:val>
                                            </p:tav>
                                          </p:tavLst>
                                        </p:anim>
                                      </p:childTnLst>
                                    </p:cTn>
                                  </p:par>
                                </p:childTnLst>
                              </p:cTn>
                            </p:par>
                            <p:par>
                              <p:cTn id="35" fill="hold">
                                <p:stCondLst>
                                  <p:cond delay="5000"/>
                                </p:stCondLst>
                                <p:childTnLst>
                                  <p:par>
                                    <p:cTn id="36" presetID="2" presetClass="entr" presetSubtype="2"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1+#ppt_w/2"/>
                                              </p:val>
                                            </p:tav>
                                            <p:tav tm="100000">
                                              <p:val>
                                                <p:strVal val="#ppt_x"/>
                                              </p:val>
                                            </p:tav>
                                          </p:tavLst>
                                        </p:anim>
                                        <p:anim calcmode="lin" valueType="num">
                                          <p:cBhvr additive="base">
                                            <p:cTn id="39" dur="500" fill="hold"/>
                                            <p:tgtEl>
                                              <p:spTgt spid="16"/>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20"/>
                                            </p:tgtEl>
                                            <p:attrNameLst>
                                              <p:attrName>style.visibility</p:attrName>
                                            </p:attrNameLst>
                                          </p:cBhvr>
                                          <p:to>
                                            <p:strVal val="visible"/>
                                          </p:to>
                                        </p:set>
                                        <p:anim calcmode="lin" valueType="num">
                                          <p:cBhvr additive="base">
                                            <p:cTn id="42" dur="500" fill="hold"/>
                                            <p:tgtEl>
                                              <p:spTgt spid="20"/>
                                            </p:tgtEl>
                                            <p:attrNameLst>
                                              <p:attrName>ppt_x</p:attrName>
                                            </p:attrNameLst>
                                          </p:cBhvr>
                                          <p:tavLst>
                                            <p:tav tm="0">
                                              <p:val>
                                                <p:strVal val="1+#ppt_w/2"/>
                                              </p:val>
                                            </p:tav>
                                            <p:tav tm="100000">
                                              <p:val>
                                                <p:strVal val="#ppt_x"/>
                                              </p:val>
                                            </p:tav>
                                          </p:tavLst>
                                        </p:anim>
                                        <p:anim calcmode="lin" valueType="num">
                                          <p:cBhvr additive="base">
                                            <p:cTn id="43" dur="500" fill="hold"/>
                                            <p:tgtEl>
                                              <p:spTgt spid="20"/>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22"/>
                                            </p:tgtEl>
                                            <p:attrNameLst>
                                              <p:attrName>style.visibility</p:attrName>
                                            </p:attrNameLst>
                                          </p:cBhvr>
                                          <p:to>
                                            <p:strVal val="visible"/>
                                          </p:to>
                                        </p:set>
                                        <p:anim calcmode="lin" valueType="num">
                                          <p:cBhvr additive="base">
                                            <p:cTn id="46" dur="500" fill="hold"/>
                                            <p:tgtEl>
                                              <p:spTgt spid="22"/>
                                            </p:tgtEl>
                                            <p:attrNameLst>
                                              <p:attrName>ppt_x</p:attrName>
                                            </p:attrNameLst>
                                          </p:cBhvr>
                                          <p:tavLst>
                                            <p:tav tm="0">
                                              <p:val>
                                                <p:strVal val="1+#ppt_w/2"/>
                                              </p:val>
                                            </p:tav>
                                            <p:tav tm="100000">
                                              <p:val>
                                                <p:strVal val="#ppt_x"/>
                                              </p:val>
                                            </p:tav>
                                          </p:tavLst>
                                        </p:anim>
                                        <p:anim calcmode="lin" valueType="num">
                                          <p:cBhvr additive="base">
                                            <p:cTn id="47" dur="500" fill="hold"/>
                                            <p:tgtEl>
                                              <p:spTgt spid="2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23"/>
                                            </p:tgtEl>
                                            <p:attrNameLst>
                                              <p:attrName>style.visibility</p:attrName>
                                            </p:attrNameLst>
                                          </p:cBhvr>
                                          <p:to>
                                            <p:strVal val="visible"/>
                                          </p:to>
                                        </p:set>
                                        <p:anim calcmode="lin" valueType="num">
                                          <p:cBhvr additive="base">
                                            <p:cTn id="50" dur="500" fill="hold"/>
                                            <p:tgtEl>
                                              <p:spTgt spid="23"/>
                                            </p:tgtEl>
                                            <p:attrNameLst>
                                              <p:attrName>ppt_x</p:attrName>
                                            </p:attrNameLst>
                                          </p:cBhvr>
                                          <p:tavLst>
                                            <p:tav tm="0">
                                              <p:val>
                                                <p:strVal val="1+#ppt_w/2"/>
                                              </p:val>
                                            </p:tav>
                                            <p:tav tm="100000">
                                              <p:val>
                                                <p:strVal val="#ppt_x"/>
                                              </p:val>
                                            </p:tav>
                                          </p:tavLst>
                                        </p:anim>
                                        <p:anim calcmode="lin" valueType="num">
                                          <p:cBhvr additive="base">
                                            <p:cTn id="51" dur="500" fill="hold"/>
                                            <p:tgtEl>
                                              <p:spTgt spid="23"/>
                                            </p:tgtEl>
                                            <p:attrNameLst>
                                              <p:attrName>ppt_y</p:attrName>
                                            </p:attrNameLst>
                                          </p:cBhvr>
                                          <p:tavLst>
                                            <p:tav tm="0">
                                              <p:val>
                                                <p:strVal val="#ppt_y"/>
                                              </p:val>
                                            </p:tav>
                                            <p:tav tm="100000">
                                              <p:val>
                                                <p:strVal val="#ppt_y"/>
                                              </p:val>
                                            </p:tav>
                                          </p:tavLst>
                                        </p:anim>
                                      </p:childTnLst>
                                    </p:cTn>
                                  </p:par>
                                  <p:par>
                                    <p:cTn id="52" presetID="2" presetClass="entr" presetSubtype="2"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1+#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4" grpId="0" animBg="1"/>
          <p:bldP spid="15" grpId="0" animBg="1"/>
          <p:bldP spid="16" grpId="0" animBg="1"/>
          <p:bldP spid="17" grpId="0"/>
          <p:bldP spid="18" grpId="0"/>
          <p:bldP spid="20" grpId="0"/>
          <p:bldP spid="21" grpId="0" animBg="1"/>
          <p:bldP spid="22" grpId="0" animBg="1"/>
          <p:bldP spid="23" grpId="0" animBg="1"/>
        </p:bldLst>
      </p:timing>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CBBAB4E-90D0-4289-8546-92277DB26F48}"/>
              </a:ext>
            </a:extLst>
          </p:cNvPr>
          <p:cNvSpPr>
            <a:spLocks noGrp="1"/>
          </p:cNvSpPr>
          <p:nvPr>
            <p:ph type="title"/>
          </p:nvPr>
        </p:nvSpPr>
        <p:spPr/>
        <p:txBody>
          <a:bodyPr>
            <a:normAutofit fontScale="90000"/>
          </a:bodyPr>
          <a:lstStyle/>
          <a:p>
            <a:r>
              <a:rPr lang="en-US" altLang="zh-CN" dirty="0"/>
              <a:t>TF1906</a:t>
            </a:r>
            <a:r>
              <a:rPr lang="zh-CN" altLang="en-US" dirty="0"/>
              <a:t>合约的可交割券与转换因子</a:t>
            </a:r>
          </a:p>
        </p:txBody>
      </p:sp>
      <p:sp>
        <p:nvSpPr>
          <p:cNvPr id="3" name="内容占位符 2">
            <a:extLst>
              <a:ext uri="{FF2B5EF4-FFF2-40B4-BE49-F238E27FC236}">
                <a16:creationId xmlns:a16="http://schemas.microsoft.com/office/drawing/2014/main" id="{B162E21F-A06D-4F67-AA4B-57663947C83A}"/>
              </a:ext>
            </a:extLst>
          </p:cNvPr>
          <p:cNvSpPr>
            <a:spLocks noGrp="1"/>
          </p:cNvSpPr>
          <p:nvPr>
            <p:ph idx="1"/>
          </p:nvPr>
        </p:nvSpPr>
        <p:spPr>
          <a:xfrm>
            <a:off x="457200" y="1772816"/>
            <a:ext cx="8229600" cy="4752528"/>
          </a:xfrm>
        </p:spPr>
        <p:txBody>
          <a:bodyPr/>
          <a:lstStyle/>
          <a:p>
            <a:pPr marL="0" marR="0" indent="0" algn="ctr" rtl="0">
              <a:buNone/>
            </a:pPr>
            <a:r>
              <a:rPr lang="zh-CN" altLang="en-US" sz="1800" b="0" i="0" u="none" strike="noStrike" kern="100" baseline="0" dirty="0">
                <a:latin typeface="Adobe Jenson Pro Capt" panose="020A0503050201030203" pitchFamily="18" charset="0"/>
                <a:ea typeface="宋体" panose="02010600030101010101" pitchFamily="2" charset="-122"/>
              </a:rPr>
              <a:t>     序号	         现券代码	           现券简称	      转换因子	</a:t>
            </a:r>
          </a:p>
          <a:p>
            <a:pPr marL="0" marR="0" indent="0" algn="ctr" rtl="0">
              <a:buNone/>
            </a:pPr>
            <a:r>
              <a:rPr lang="en-US" altLang="zh-CN" sz="1800" b="0" i="0" u="none" strike="noStrike" kern="100" baseline="0" dirty="0">
                <a:latin typeface="Adobe Jenson Pro Capt" panose="020A0503050201030203" pitchFamily="18" charset="0"/>
                <a:ea typeface="宋体" panose="02010600030101010101" pitchFamily="2" charset="-122"/>
              </a:rPr>
              <a:t>1	190004.IB	19</a:t>
            </a:r>
            <a:r>
              <a:rPr lang="zh-CN" altLang="en-US" sz="1800" b="0" i="0" u="none" strike="noStrike" kern="100" baseline="0" dirty="0">
                <a:latin typeface="Adobe Jenson Pro Capt" panose="020A0503050201030203" pitchFamily="18" charset="0"/>
                <a:ea typeface="宋体" panose="02010600030101010101" pitchFamily="2" charset="-122"/>
              </a:rPr>
              <a:t>附息国债</a:t>
            </a:r>
            <a:r>
              <a:rPr lang="en-US" altLang="zh-CN" sz="1800" b="0" i="0" u="none" strike="noStrike" kern="100" baseline="0" dirty="0">
                <a:latin typeface="Adobe Jenson Pro Capt" panose="020A0503050201030203" pitchFamily="18" charset="0"/>
                <a:ea typeface="宋体" panose="02010600030101010101" pitchFamily="2" charset="-122"/>
              </a:rPr>
              <a:t>04	1.0084	</a:t>
            </a:r>
          </a:p>
          <a:p>
            <a:pPr marL="0" marR="0" indent="0" algn="ctr" rtl="0">
              <a:buNone/>
            </a:pPr>
            <a:r>
              <a:rPr lang="en-US" altLang="zh-CN" sz="1800" b="0" i="0" u="none" strike="noStrike" kern="100" baseline="0" dirty="0">
                <a:latin typeface="Adobe Jenson Pro Capt" panose="020A0503050201030203" pitchFamily="18" charset="0"/>
                <a:ea typeface="宋体" panose="02010600030101010101" pitchFamily="2" charset="-122"/>
              </a:rPr>
              <a:t>2	180023.IB	18</a:t>
            </a:r>
            <a:r>
              <a:rPr lang="zh-CN" altLang="en-US" sz="1800" b="0" i="0" u="none" strike="noStrike" kern="100" baseline="0" dirty="0">
                <a:latin typeface="Adobe Jenson Pro Capt" panose="020A0503050201030203" pitchFamily="18" charset="0"/>
                <a:ea typeface="宋体" panose="02010600030101010101" pitchFamily="2" charset="-122"/>
              </a:rPr>
              <a:t>附息国债</a:t>
            </a:r>
            <a:r>
              <a:rPr lang="en-US" altLang="zh-CN" sz="1800" b="0" i="0" u="none" strike="noStrike" kern="100" baseline="0" dirty="0">
                <a:latin typeface="Adobe Jenson Pro Capt" panose="020A0503050201030203" pitchFamily="18" charset="0"/>
                <a:ea typeface="宋体" panose="02010600030101010101" pitchFamily="2" charset="-122"/>
              </a:rPr>
              <a:t>23	1.0115	</a:t>
            </a:r>
          </a:p>
          <a:p>
            <a:pPr marL="0" marR="0" indent="0" algn="ctr" rtl="0">
              <a:buNone/>
            </a:pPr>
            <a:r>
              <a:rPr lang="en-US" altLang="zh-CN" sz="1800" b="0" i="0" u="none" strike="noStrike" kern="100" baseline="0" dirty="0">
                <a:latin typeface="Adobe Jenson Pro Capt" panose="020A0503050201030203" pitchFamily="18" charset="0"/>
                <a:ea typeface="宋体" panose="02010600030101010101" pitchFamily="2" charset="-122"/>
              </a:rPr>
              <a:t>3	180016.IB	18</a:t>
            </a:r>
            <a:r>
              <a:rPr lang="zh-CN" altLang="en-US" sz="1800" b="0" i="0" u="none" strike="noStrike" kern="100" baseline="0" dirty="0">
                <a:latin typeface="Adobe Jenson Pro Capt" panose="020A0503050201030203" pitchFamily="18" charset="0"/>
                <a:ea typeface="宋体" panose="02010600030101010101" pitchFamily="2" charset="-122"/>
              </a:rPr>
              <a:t>附息国债</a:t>
            </a:r>
            <a:r>
              <a:rPr lang="en-US" altLang="zh-CN" sz="1800" b="0" i="0" u="none" strike="noStrike" kern="100" baseline="0" dirty="0">
                <a:latin typeface="Adobe Jenson Pro Capt" panose="020A0503050201030203" pitchFamily="18" charset="0"/>
                <a:ea typeface="宋体" panose="02010600030101010101" pitchFamily="2" charset="-122"/>
              </a:rPr>
              <a:t>16	1.0113	</a:t>
            </a:r>
          </a:p>
          <a:p>
            <a:pPr marL="0" marR="0" indent="0" algn="ctr" rtl="0">
              <a:buNone/>
            </a:pPr>
            <a:r>
              <a:rPr lang="en-US" altLang="zh-CN" sz="1800" b="0" i="0" u="none" strike="noStrike" kern="100" baseline="0" dirty="0">
                <a:latin typeface="Adobe Jenson Pro Capt" panose="020A0503050201030203" pitchFamily="18" charset="0"/>
                <a:ea typeface="宋体" panose="02010600030101010101" pitchFamily="2" charset="-122"/>
              </a:rPr>
              <a:t>4	170006.IB	17</a:t>
            </a:r>
            <a:r>
              <a:rPr lang="zh-CN" altLang="en-US" sz="1800" b="0" i="0" u="none" strike="noStrike" kern="100" baseline="0" dirty="0">
                <a:latin typeface="Adobe Jenson Pro Capt" panose="020A0503050201030203" pitchFamily="18" charset="0"/>
                <a:ea typeface="宋体" panose="02010600030101010101" pitchFamily="2" charset="-122"/>
              </a:rPr>
              <a:t>附息国债</a:t>
            </a:r>
            <a:r>
              <a:rPr lang="en-US" altLang="zh-CN" sz="1800" b="0" i="0" u="none" strike="noStrike" kern="100" baseline="0" dirty="0">
                <a:latin typeface="Adobe Jenson Pro Capt" panose="020A0503050201030203" pitchFamily="18" charset="0"/>
                <a:ea typeface="宋体" panose="02010600030101010101" pitchFamily="2" charset="-122"/>
              </a:rPr>
              <a:t>06	1.0086	</a:t>
            </a:r>
          </a:p>
          <a:p>
            <a:pPr marL="0" marR="0" indent="0" algn="ctr" rtl="0">
              <a:buNone/>
            </a:pPr>
            <a:r>
              <a:rPr lang="en-US" altLang="zh-CN" sz="1800" b="0" i="0" u="none" strike="noStrike" kern="100" baseline="0" dirty="0">
                <a:latin typeface="Adobe Jenson Pro Capt" panose="020A0503050201030203" pitchFamily="18" charset="0"/>
                <a:ea typeface="宋体" panose="02010600030101010101" pitchFamily="2" charset="-122"/>
              </a:rPr>
              <a:t>5	160025.IB	16</a:t>
            </a:r>
            <a:r>
              <a:rPr lang="zh-CN" altLang="en-US" sz="1800" b="0" i="0" u="none" strike="noStrike" kern="100" baseline="0" dirty="0">
                <a:latin typeface="Adobe Jenson Pro Capt" panose="020A0503050201030203" pitchFamily="18" charset="0"/>
                <a:ea typeface="宋体" panose="02010600030101010101" pitchFamily="2" charset="-122"/>
              </a:rPr>
              <a:t>附息国债</a:t>
            </a:r>
            <a:r>
              <a:rPr lang="en-US" altLang="zh-CN" sz="1800" b="0" i="0" u="none" strike="noStrike" kern="100" baseline="0" dirty="0">
                <a:latin typeface="Adobe Jenson Pro Capt" panose="020A0503050201030203" pitchFamily="18" charset="0"/>
                <a:ea typeface="宋体" panose="02010600030101010101" pitchFamily="2" charset="-122"/>
              </a:rPr>
              <a:t>25	0.9913	</a:t>
            </a:r>
          </a:p>
          <a:p>
            <a:pPr marL="0" marR="0" indent="0" algn="ctr" rtl="0">
              <a:buNone/>
            </a:pPr>
            <a:r>
              <a:rPr lang="en-US" altLang="zh-CN" sz="1800" b="0" i="0" u="none" strike="noStrike" kern="100" baseline="0" dirty="0">
                <a:latin typeface="Adobe Jenson Pro Capt" panose="020A0503050201030203" pitchFamily="18" charset="0"/>
                <a:ea typeface="宋体" panose="02010600030101010101" pitchFamily="2" charset="-122"/>
              </a:rPr>
              <a:t>6	160020.IB	16</a:t>
            </a:r>
            <a:r>
              <a:rPr lang="zh-CN" altLang="en-US" sz="1800" b="0" i="0" u="none" strike="noStrike" kern="100" baseline="0" dirty="0">
                <a:latin typeface="Adobe Jenson Pro Capt" panose="020A0503050201030203" pitchFamily="18" charset="0"/>
                <a:ea typeface="宋体" panose="02010600030101010101" pitchFamily="2" charset="-122"/>
              </a:rPr>
              <a:t>附息国债</a:t>
            </a:r>
            <a:r>
              <a:rPr lang="en-US" altLang="zh-CN" sz="1800" b="0" i="0" u="none" strike="noStrike" kern="100" baseline="0" dirty="0">
                <a:latin typeface="Adobe Jenson Pro Capt" panose="020A0503050201030203" pitchFamily="18" charset="0"/>
                <a:ea typeface="宋体" panose="02010600030101010101" pitchFamily="2" charset="-122"/>
              </a:rPr>
              <a:t>20	0.9901	</a:t>
            </a:r>
          </a:p>
          <a:p>
            <a:pPr marR="0" algn="l" rtl="0"/>
            <a:endParaRPr lang="en-US" altLang="zh-CN" sz="1800" b="0" i="0" u="none" strike="noStrike" kern="100" baseline="0" dirty="0">
              <a:latin typeface="Adobe Jenson Pro Capt" panose="020A0503050201030203" pitchFamily="18" charset="0"/>
              <a:ea typeface="宋体" panose="02010600030101010101" pitchFamily="2" charset="-122"/>
            </a:endParaRPr>
          </a:p>
          <a:p>
            <a:endParaRPr lang="zh-CN" altLang="en-US" dirty="0"/>
          </a:p>
        </p:txBody>
      </p:sp>
      <p:sp>
        <p:nvSpPr>
          <p:cNvPr id="4" name="灯片编号占位符 3">
            <a:extLst>
              <a:ext uri="{FF2B5EF4-FFF2-40B4-BE49-F238E27FC236}">
                <a16:creationId xmlns:a16="http://schemas.microsoft.com/office/drawing/2014/main" id="{894D4434-F26B-40D7-A901-6D2FFCD93780}"/>
              </a:ext>
            </a:extLst>
          </p:cNvPr>
          <p:cNvSpPr>
            <a:spLocks noGrp="1"/>
          </p:cNvSpPr>
          <p:nvPr>
            <p:ph type="sldNum" sz="quarter" idx="12"/>
          </p:nvPr>
        </p:nvSpPr>
        <p:spPr/>
        <p:txBody>
          <a:bodyPr/>
          <a:lstStyle/>
          <a:p>
            <a:fld id="{0C913308-F349-4B6D-A68A-DD1791B4A57B}" type="slidenum">
              <a:rPr lang="zh-CN" altLang="en-US" smtClean="0"/>
              <a:pPr/>
              <a:t>45</a:t>
            </a:fld>
            <a:endParaRPr lang="zh-CN" altLang="en-US" dirty="0"/>
          </a:p>
        </p:txBody>
      </p:sp>
    </p:spTree>
    <p:extLst>
      <p:ext uri="{BB962C8B-B14F-4D97-AF65-F5344CB8AC3E}">
        <p14:creationId xmlns:p14="http://schemas.microsoft.com/office/powerpoint/2010/main" val="41258855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14640A7-3006-4DBD-9491-37A6CFD11C1D}"/>
              </a:ext>
            </a:extLst>
          </p:cNvPr>
          <p:cNvSpPr>
            <a:spLocks noGrp="1"/>
          </p:cNvSpPr>
          <p:nvPr>
            <p:ph type="title"/>
          </p:nvPr>
        </p:nvSpPr>
        <p:spPr/>
        <p:txBody>
          <a:bodyPr/>
          <a:lstStyle/>
          <a:p>
            <a:r>
              <a:rPr lang="en-US" altLang="zh-CN" dirty="0">
                <a:solidFill>
                  <a:schemeClr val="accent6">
                    <a:lumMod val="75000"/>
                  </a:schemeClr>
                </a:solidFill>
              </a:rPr>
              <a:t>5.3.4 </a:t>
            </a:r>
            <a:r>
              <a:rPr lang="zh-CN" altLang="en-US" dirty="0">
                <a:solidFill>
                  <a:schemeClr val="accent6">
                    <a:lumMod val="75000"/>
                  </a:schemeClr>
                </a:solidFill>
              </a:rPr>
              <a:t>转换因子的应用：转换价格</a:t>
            </a:r>
          </a:p>
        </p:txBody>
      </p:sp>
      <p:sp>
        <p:nvSpPr>
          <p:cNvPr id="6" name="文本占位符 5">
            <a:extLst>
              <a:ext uri="{FF2B5EF4-FFF2-40B4-BE49-F238E27FC236}">
                <a16:creationId xmlns:a16="http://schemas.microsoft.com/office/drawing/2014/main" id="{7ED9DD89-3D0D-4D43-A599-BE4C0021375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B3ADC0B-D919-4635-B3A1-4B4DC2AAE659}"/>
              </a:ext>
            </a:extLst>
          </p:cNvPr>
          <p:cNvSpPr>
            <a:spLocks noGrp="1"/>
          </p:cNvSpPr>
          <p:nvPr>
            <p:ph type="sldNum" sz="quarter" idx="12"/>
          </p:nvPr>
        </p:nvSpPr>
        <p:spPr/>
        <p:txBody>
          <a:bodyPr/>
          <a:lstStyle/>
          <a:p>
            <a:fld id="{0C913308-F349-4B6D-A68A-DD1791B4A57B}" type="slidenum">
              <a:rPr lang="zh-CN" altLang="en-US" smtClean="0"/>
              <a:pPr/>
              <a:t>46</a:t>
            </a:fld>
            <a:endParaRPr lang="zh-CN" altLang="en-US" dirty="0"/>
          </a:p>
        </p:txBody>
      </p:sp>
    </p:spTree>
    <p:extLst>
      <p:ext uri="{BB962C8B-B14F-4D97-AF65-F5344CB8AC3E}">
        <p14:creationId xmlns:p14="http://schemas.microsoft.com/office/powerpoint/2010/main" val="189374531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3" name="标题 1"/>
          <p:cNvSpPr>
            <a:spLocks noGrp="1"/>
          </p:cNvSpPr>
          <p:nvPr>
            <p:ph type="title"/>
          </p:nvPr>
        </p:nvSpPr>
        <p:spPr/>
        <p:txBody>
          <a:bodyPr>
            <a:noAutofit/>
          </a:bodyPr>
          <a:lstStyle/>
          <a:p>
            <a:r>
              <a:rPr lang="zh-CN" altLang="en-US" sz="3200" dirty="0"/>
              <a:t>国债期货系列案例之三 ：各种价格的转换</a:t>
            </a:r>
          </a:p>
        </p:txBody>
      </p:sp>
      <mc:AlternateContent xmlns:mc="http://schemas.openxmlformats.org/markup-compatibility/2006" xmlns:a14="http://schemas.microsoft.com/office/drawing/2010/main">
        <mc:Choice Requires="a14">
          <p:sp>
            <p:nvSpPr>
              <p:cNvPr id="20484" name="内容占位符 2"/>
              <p:cNvSpPr>
                <a:spLocks noGrp="1"/>
              </p:cNvSpPr>
              <p:nvPr>
                <p:ph idx="1"/>
              </p:nvPr>
            </p:nvSpPr>
            <p:spPr/>
            <p:txBody>
              <a:bodyPr/>
              <a:lstStyle/>
              <a:p>
                <a:pPr>
                  <a:buFont typeface="Wingdings" pitchFamily="2" charset="2"/>
                  <a:buChar char="Ø"/>
                </a:pPr>
                <a:r>
                  <a:rPr lang="en-US" altLang="zh-CN" dirty="0"/>
                  <a:t>2019</a:t>
                </a:r>
                <a:r>
                  <a:rPr lang="zh-CN" altLang="en-US" dirty="0"/>
                  <a:t>年</a:t>
                </a:r>
                <a:r>
                  <a:rPr lang="en-US" altLang="zh-CN" dirty="0"/>
                  <a:t>6</a:t>
                </a:r>
                <a:r>
                  <a:rPr lang="zh-CN" altLang="en-US" dirty="0"/>
                  <a:t>月</a:t>
                </a:r>
                <a:r>
                  <a:rPr lang="en-US" altLang="zh-CN" dirty="0"/>
                  <a:t>14</a:t>
                </a:r>
                <a:r>
                  <a:rPr lang="zh-CN" altLang="en-US" dirty="0"/>
                  <a:t>日，</a:t>
                </a:r>
                <a:r>
                  <a:rPr lang="en-US" altLang="zh-CN" dirty="0"/>
                  <a:t>5</a:t>
                </a:r>
                <a:r>
                  <a:rPr lang="zh-CN" altLang="en-US" dirty="0"/>
                  <a:t>年期国债期货合约</a:t>
                </a:r>
                <a:r>
                  <a:rPr lang="en-US" altLang="zh-CN" dirty="0"/>
                  <a:t>TF1906</a:t>
                </a:r>
                <a:r>
                  <a:rPr lang="zh-CN" altLang="en-US" dirty="0"/>
                  <a:t>的结算价为</a:t>
                </a:r>
                <a:r>
                  <a:rPr lang="en-US" altLang="zh-CN" dirty="0"/>
                  <a:t>99.43</a:t>
                </a:r>
                <a:r>
                  <a:rPr lang="zh-CN" altLang="en-US" dirty="0"/>
                  <a:t>元，若期货空方决定用前述国债</a:t>
                </a:r>
                <a:r>
                  <a:rPr lang="en-US" altLang="zh-CN" dirty="0"/>
                  <a:t>170006</a:t>
                </a:r>
                <a:r>
                  <a:rPr lang="zh-CN" altLang="en-US" dirty="0"/>
                  <a:t>交割</a:t>
                </a:r>
                <a:r>
                  <a:rPr lang="en-US" altLang="zh-CN" dirty="0"/>
                  <a:t>1</a:t>
                </a:r>
                <a:r>
                  <a:rPr lang="zh-CN" altLang="en-US" dirty="0"/>
                  <a:t>份国债期货合约，请问空方应收到多少现金？</a:t>
                </a:r>
                <a:endParaRPr lang="en-US" altLang="zh-CN" dirty="0"/>
              </a:p>
              <a:p>
                <a:endParaRPr lang="en-US" altLang="zh-CN" sz="2000" dirty="0"/>
              </a:p>
              <a:p>
                <a:endParaRPr lang="en-US" altLang="zh-CN" sz="2000" dirty="0"/>
              </a:p>
              <a:p>
                <a:endParaRPr lang="en-US" altLang="zh-CN" sz="2000" dirty="0"/>
              </a:p>
              <a:p>
                <a:r>
                  <a:rPr lang="zh-CN" altLang="en-US" sz="2000" dirty="0"/>
                  <a:t>可交割券的期货全价</a:t>
                </a:r>
                <a:r>
                  <a:rPr lang="en-US" altLang="zh-CN" sz="2000" i="1" baseline="-25000" dirty="0"/>
                  <a:t>j</a:t>
                </a:r>
                <a:r>
                  <a:rPr lang="en-US" altLang="zh-CN" sz="2000" dirty="0"/>
                  <a:t>=</a:t>
                </a:r>
                <a:r>
                  <a:rPr lang="zh-CN" altLang="en-US" sz="2000" dirty="0"/>
                  <a:t>标准券期货净价</a:t>
                </a:r>
                <a14:m>
                  <m:oMath xmlns:m="http://schemas.openxmlformats.org/officeDocument/2006/math">
                    <m:r>
                      <a:rPr lang="en-US" altLang="zh-CN" sz="2000">
                        <a:latin typeface="Cambria Math" panose="02040503050406030204" pitchFamily="18" charset="0"/>
                      </a:rPr>
                      <m:t>×</m:t>
                    </m:r>
                    <m:r>
                      <a:rPr lang="zh-CN" altLang="en-US" sz="2000">
                        <a:latin typeface="Cambria Math" panose="02040503050406030204" pitchFamily="18" charset="0"/>
                      </a:rPr>
                      <m:t>转换因子</m:t>
                    </m:r>
                  </m:oMath>
                </a14:m>
                <a:r>
                  <a:rPr lang="en-US" altLang="zh-CN" sz="2000" i="1" baseline="-25000" dirty="0"/>
                  <a:t>j</a:t>
                </a:r>
                <a:r>
                  <a:rPr lang="en-US" altLang="zh-CN" sz="2000" dirty="0"/>
                  <a:t> </a:t>
                </a:r>
                <a14:m>
                  <m:oMath xmlns:m="http://schemas.openxmlformats.org/officeDocument/2006/math">
                    <m:r>
                      <a:rPr lang="en-US" altLang="zh-CN" sz="2000" dirty="0">
                        <a:latin typeface="Cambria Math" panose="02040503050406030204" pitchFamily="18" charset="0"/>
                      </a:rPr>
                      <m:t>+</m:t>
                    </m:r>
                  </m:oMath>
                </a14:m>
                <a:r>
                  <a:rPr lang="zh-CN" altLang="en-US" sz="2000" dirty="0"/>
                  <a:t>可交割券的期货应计利息</a:t>
                </a:r>
                <a:r>
                  <a:rPr lang="en-US" altLang="zh-CN" sz="2000" i="1" baseline="-25000" dirty="0"/>
                  <a:t>j</a:t>
                </a:r>
                <a:endParaRPr lang="en-US" altLang="zh-CN" sz="2000" dirty="0"/>
              </a:p>
              <a:p>
                <a:endParaRPr lang="en-US" altLang="zh-CN" dirty="0"/>
              </a:p>
              <a:p>
                <a14:m>
                  <m:oMath xmlns:m="http://schemas.openxmlformats.org/officeDocument/2006/math">
                    <m:r>
                      <a:rPr lang="en-US" altLang="zh-CN" sz="2400" i="1">
                        <a:latin typeface="Cambria Math" panose="02040503050406030204" pitchFamily="18" charset="0"/>
                      </a:rPr>
                      <m:t>1011069.56 </m:t>
                    </m:r>
                  </m:oMath>
                </a14:m>
                <a:r>
                  <a:rPr lang="en-US" altLang="zh-CN" sz="2800" dirty="0"/>
                  <a:t>=</a:t>
                </a:r>
                <a:r>
                  <a:rPr lang="zh-CN" altLang="en-US" sz="2800" dirty="0"/>
                  <a:t>？</a:t>
                </a:r>
                <a:r>
                  <a:rPr lang="en-US" altLang="zh-CN" sz="2800" dirty="0"/>
                  <a:t>=10000</a:t>
                </a:r>
                <a:r>
                  <a:rPr lang="en-US" altLang="zh-CN" sz="2400" dirty="0"/>
                  <a:t> </a:t>
                </a:r>
                <a14:m>
                  <m:oMath xmlns:m="http://schemas.openxmlformats.org/officeDocument/2006/math">
                    <m:r>
                      <a:rPr lang="en-US" altLang="zh-CN" sz="2400">
                        <a:latin typeface="Cambria Math" panose="02040503050406030204" pitchFamily="18" charset="0"/>
                      </a:rPr>
                      <m:t>×</m:t>
                    </m:r>
                    <m:r>
                      <a:rPr lang="en-US" altLang="zh-CN" sz="2400" i="1">
                        <a:latin typeface="Cambria Math" panose="02040503050406030204" pitchFamily="18" charset="0"/>
                      </a:rPr>
                      <m:t> </m:t>
                    </m:r>
                  </m:oMath>
                </a14:m>
                <a:r>
                  <a:rPr lang="en-US" altLang="zh-CN" sz="2800" dirty="0"/>
                  <a:t>(99.43 </a:t>
                </a:r>
                <a14:m>
                  <m:oMath xmlns:m="http://schemas.openxmlformats.org/officeDocument/2006/math">
                    <m:r>
                      <a:rPr lang="en-US" altLang="zh-CN" sz="2800">
                        <a:latin typeface="Cambria Math" panose="02040503050406030204" pitchFamily="18" charset="0"/>
                      </a:rPr>
                      <m:t>×</m:t>
                    </m:r>
                  </m:oMath>
                </a14:m>
                <a:r>
                  <a:rPr lang="en-US" altLang="zh-CN" sz="2800" dirty="0"/>
                  <a:t>1.0086+0.8218579)</a:t>
                </a:r>
                <a:endParaRPr lang="zh-CN" altLang="en-US" sz="2800" dirty="0"/>
              </a:p>
            </p:txBody>
          </p:sp>
        </mc:Choice>
        <mc:Fallback xmlns="">
          <p:sp>
            <p:nvSpPr>
              <p:cNvPr id="20484" name="内容占位符 2"/>
              <p:cNvSpPr>
                <a:spLocks noGrp="1" noRot="1" noChangeAspect="1" noMove="1" noResize="1" noEditPoints="1" noAdjustHandles="1" noChangeArrowheads="1" noChangeShapeType="1" noTextEdit="1"/>
              </p:cNvSpPr>
              <p:nvPr>
                <p:ph idx="1"/>
              </p:nvPr>
            </p:nvSpPr>
            <p:spPr>
              <a:blipFill>
                <a:blip r:embed="rId2"/>
                <a:stretch>
                  <a:fillRect l="-593" t="-1765" r="-1704"/>
                </a:stretch>
              </a:blipFill>
            </p:spPr>
            <p:txBody>
              <a:bodyPr/>
              <a:lstStyle/>
              <a:p>
                <a:r>
                  <a:rPr lang="zh-CN" altLang="en-US">
                    <a:noFill/>
                  </a:rPr>
                  <a:t> </a:t>
                </a:r>
              </a:p>
            </p:txBody>
          </p:sp>
        </mc:Fallback>
      </mc:AlternateContent>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47</a:t>
            </a:fld>
            <a:endParaRPr lang="en-US" altLang="zh-CN" dirty="0">
              <a:solidFill>
                <a:srgbClr val="000000"/>
              </a:solidFill>
            </a:endParaRPr>
          </a:p>
        </p:txBody>
      </p:sp>
      <p:sp>
        <p:nvSpPr>
          <p:cNvPr id="4" name="文本框 3">
            <a:extLst>
              <a:ext uri="{FF2B5EF4-FFF2-40B4-BE49-F238E27FC236}">
                <a16:creationId xmlns:a16="http://schemas.microsoft.com/office/drawing/2014/main" id="{6B5327EB-6889-4F64-8A38-7EA075754A3D}"/>
              </a:ext>
            </a:extLst>
          </p:cNvPr>
          <p:cNvSpPr txBox="1"/>
          <p:nvPr/>
        </p:nvSpPr>
        <p:spPr>
          <a:xfrm>
            <a:off x="3923928" y="3707740"/>
            <a:ext cx="2323496" cy="369332"/>
          </a:xfrm>
          <a:prstGeom prst="rect">
            <a:avLst/>
          </a:prstGeom>
          <a:noFill/>
        </p:spPr>
        <p:txBody>
          <a:bodyPr wrap="square" rtlCol="0">
            <a:spAutoFit/>
          </a:bodyPr>
          <a:lstStyle/>
          <a:p>
            <a:r>
              <a:rPr lang="zh-CN" altLang="en-US" dirty="0">
                <a:latin typeface="楷体" panose="02010609060101010101" pitchFamily="49" charset="-122"/>
                <a:ea typeface="楷体" panose="02010609060101010101" pitchFamily="49" charset="-122"/>
              </a:rPr>
              <a:t>可交割券的期货净价</a:t>
            </a:r>
            <a:r>
              <a:rPr lang="en-US" altLang="zh-CN" sz="1800" i="1" baseline="-25000" dirty="0"/>
              <a:t>j</a:t>
            </a:r>
            <a:endParaRPr lang="zh-CN" altLang="en-US" i="1" dirty="0">
              <a:latin typeface="楷体" panose="02010609060101010101" pitchFamily="49" charset="-122"/>
              <a:ea typeface="楷体" panose="02010609060101010101" pitchFamily="49" charset="-122"/>
            </a:endParaRPr>
          </a:p>
        </p:txBody>
      </p:sp>
      <p:cxnSp>
        <p:nvCxnSpPr>
          <p:cNvPr id="7" name="直接箭头连接符 6">
            <a:extLst>
              <a:ext uri="{FF2B5EF4-FFF2-40B4-BE49-F238E27FC236}">
                <a16:creationId xmlns:a16="http://schemas.microsoft.com/office/drawing/2014/main" id="{5AFF5FD9-E562-4220-A749-ED0D5DE6E90F}"/>
              </a:ext>
            </a:extLst>
          </p:cNvPr>
          <p:cNvCxnSpPr/>
          <p:nvPr/>
        </p:nvCxnSpPr>
        <p:spPr>
          <a:xfrm flipV="1">
            <a:off x="4994662" y="4077072"/>
            <a:ext cx="0" cy="360040"/>
          </a:xfrm>
          <a:prstGeom prst="straightConnector1">
            <a:avLst/>
          </a:prstGeom>
          <a:ln w="38100">
            <a:solidFill>
              <a:srgbClr val="0070C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46582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14640A7-3006-4DBD-9491-37A6CFD11C1D}"/>
              </a:ext>
            </a:extLst>
          </p:cNvPr>
          <p:cNvSpPr>
            <a:spLocks noGrp="1"/>
          </p:cNvSpPr>
          <p:nvPr>
            <p:ph type="title"/>
          </p:nvPr>
        </p:nvSpPr>
        <p:spPr/>
        <p:txBody>
          <a:bodyPr/>
          <a:lstStyle/>
          <a:p>
            <a:r>
              <a:rPr lang="en-US" altLang="zh-CN" dirty="0">
                <a:solidFill>
                  <a:schemeClr val="accent6">
                    <a:lumMod val="75000"/>
                  </a:schemeClr>
                </a:solidFill>
              </a:rPr>
              <a:t>5.3.5 </a:t>
            </a:r>
            <a:r>
              <a:rPr lang="zh-CN" altLang="en-US" dirty="0">
                <a:solidFill>
                  <a:schemeClr val="accent6">
                    <a:lumMod val="75000"/>
                  </a:schemeClr>
                </a:solidFill>
              </a:rPr>
              <a:t>确定交割最合算债券</a:t>
            </a:r>
          </a:p>
        </p:txBody>
      </p:sp>
      <p:sp>
        <p:nvSpPr>
          <p:cNvPr id="6" name="文本占位符 5">
            <a:extLst>
              <a:ext uri="{FF2B5EF4-FFF2-40B4-BE49-F238E27FC236}">
                <a16:creationId xmlns:a16="http://schemas.microsoft.com/office/drawing/2014/main" id="{7ED9DD89-3D0D-4D43-A599-BE4C0021375B}"/>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4B3ADC0B-D919-4635-B3A1-4B4DC2AAE659}"/>
              </a:ext>
            </a:extLst>
          </p:cNvPr>
          <p:cNvSpPr>
            <a:spLocks noGrp="1"/>
          </p:cNvSpPr>
          <p:nvPr>
            <p:ph type="sldNum" sz="quarter" idx="12"/>
          </p:nvPr>
        </p:nvSpPr>
        <p:spPr/>
        <p:txBody>
          <a:bodyPr/>
          <a:lstStyle/>
          <a:p>
            <a:fld id="{0C913308-F349-4B6D-A68A-DD1791B4A57B}" type="slidenum">
              <a:rPr lang="zh-CN" altLang="en-US" smtClean="0"/>
              <a:pPr/>
              <a:t>48</a:t>
            </a:fld>
            <a:endParaRPr lang="zh-CN" altLang="en-US" dirty="0"/>
          </a:p>
        </p:txBody>
      </p:sp>
    </p:spTree>
    <p:extLst>
      <p:ext uri="{BB962C8B-B14F-4D97-AF65-F5344CB8AC3E}">
        <p14:creationId xmlns:p14="http://schemas.microsoft.com/office/powerpoint/2010/main" val="95456513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683EEA7-213A-4784-9DB9-5E516653E375}"/>
              </a:ext>
            </a:extLst>
          </p:cNvPr>
          <p:cNvSpPr>
            <a:spLocks noGrp="1"/>
          </p:cNvSpPr>
          <p:nvPr>
            <p:ph type="title"/>
          </p:nvPr>
        </p:nvSpPr>
        <p:spPr/>
        <p:txBody>
          <a:bodyPr/>
          <a:lstStyle/>
          <a:p>
            <a:r>
              <a:rPr lang="zh-CN" altLang="en-US" dirty="0"/>
              <a:t>转换因子的不足</a:t>
            </a:r>
          </a:p>
        </p:txBody>
      </p:sp>
      <p:sp>
        <p:nvSpPr>
          <p:cNvPr id="3" name="内容占位符 2">
            <a:extLst>
              <a:ext uri="{FF2B5EF4-FFF2-40B4-BE49-F238E27FC236}">
                <a16:creationId xmlns:a16="http://schemas.microsoft.com/office/drawing/2014/main" id="{C0C8752B-50DC-4BFB-9793-C3E9F3999A05}"/>
              </a:ext>
            </a:extLst>
          </p:cNvPr>
          <p:cNvSpPr>
            <a:spLocks noGrp="1"/>
          </p:cNvSpPr>
          <p:nvPr>
            <p:ph idx="1"/>
          </p:nvPr>
        </p:nvSpPr>
        <p:spPr/>
        <p:txBody>
          <a:bodyPr/>
          <a:lstStyle/>
          <a:p>
            <a:endParaRPr lang="zh-CN" altLang="en-US" dirty="0"/>
          </a:p>
        </p:txBody>
      </p:sp>
      <p:sp>
        <p:nvSpPr>
          <p:cNvPr id="4" name="灯片编号占位符 3">
            <a:extLst>
              <a:ext uri="{FF2B5EF4-FFF2-40B4-BE49-F238E27FC236}">
                <a16:creationId xmlns:a16="http://schemas.microsoft.com/office/drawing/2014/main" id="{6FEF8787-60A5-41A9-9B77-4321C892463E}"/>
              </a:ext>
            </a:extLst>
          </p:cNvPr>
          <p:cNvSpPr>
            <a:spLocks noGrp="1"/>
          </p:cNvSpPr>
          <p:nvPr>
            <p:ph type="sldNum" sz="quarter" idx="12"/>
          </p:nvPr>
        </p:nvSpPr>
        <p:spPr/>
        <p:txBody>
          <a:bodyPr/>
          <a:lstStyle/>
          <a:p>
            <a:fld id="{0C913308-F349-4B6D-A68A-DD1791B4A57B}" type="slidenum">
              <a:rPr lang="zh-CN" altLang="en-US" smtClean="0"/>
              <a:pPr/>
              <a:t>49</a:t>
            </a:fld>
            <a:endParaRPr lang="zh-CN" altLang="en-US" dirty="0"/>
          </a:p>
        </p:txBody>
      </p:sp>
      <p:grpSp>
        <p:nvGrpSpPr>
          <p:cNvPr id="6" name="组合 5">
            <a:extLst>
              <a:ext uri="{FF2B5EF4-FFF2-40B4-BE49-F238E27FC236}">
                <a16:creationId xmlns:a16="http://schemas.microsoft.com/office/drawing/2014/main" id="{BC18A743-37F6-4443-A95B-568DACB2B9D3}"/>
              </a:ext>
            </a:extLst>
          </p:cNvPr>
          <p:cNvGrpSpPr/>
          <p:nvPr/>
        </p:nvGrpSpPr>
        <p:grpSpPr>
          <a:xfrm>
            <a:off x="179513" y="1412776"/>
            <a:ext cx="2270127" cy="5112568"/>
            <a:chOff x="4967967" y="2177727"/>
            <a:chExt cx="2552700" cy="4161189"/>
          </a:xfrm>
        </p:grpSpPr>
        <p:sp>
          <p:nvSpPr>
            <p:cNvPr id="16" name="Rectangle 193">
              <a:extLst>
                <a:ext uri="{FF2B5EF4-FFF2-40B4-BE49-F238E27FC236}">
                  <a16:creationId xmlns:a16="http://schemas.microsoft.com/office/drawing/2014/main" id="{CA383101-5674-477A-8CBB-DF513BD27B4B}"/>
                </a:ext>
              </a:extLst>
            </p:cNvPr>
            <p:cNvSpPr>
              <a:spLocks noChangeArrowheads="1"/>
            </p:cNvSpPr>
            <p:nvPr/>
          </p:nvSpPr>
          <p:spPr bwMode="auto">
            <a:xfrm>
              <a:off x="6095126" y="3345849"/>
              <a:ext cx="297131" cy="1224000"/>
            </a:xfrm>
            <a:prstGeom prst="rect">
              <a:avLst/>
            </a:prstGeom>
            <a:solidFill>
              <a:schemeClr val="tx1">
                <a:lumMod val="50000"/>
                <a:lumOff val="50000"/>
              </a:schemeClr>
            </a:solidFill>
            <a:ln>
              <a:noFill/>
            </a:ln>
          </p:spPr>
          <p:txBody>
            <a:bodyPr/>
            <a:lstStyle/>
            <a:p>
              <a:pPr fontAlgn="auto">
                <a:spcBef>
                  <a:spcPts val="0"/>
                </a:spcBef>
                <a:spcAft>
                  <a:spcPts val="0"/>
                </a:spcAft>
                <a:buFontTx/>
                <a:buNone/>
                <a:defRPr/>
              </a:pPr>
              <a:endParaRPr lang="en-US">
                <a:latin typeface="+mn-ea"/>
              </a:endParaRPr>
            </a:p>
          </p:txBody>
        </p:sp>
        <p:sp>
          <p:nvSpPr>
            <p:cNvPr id="17" name="椭圆 16">
              <a:extLst>
                <a:ext uri="{FF2B5EF4-FFF2-40B4-BE49-F238E27FC236}">
                  <a16:creationId xmlns:a16="http://schemas.microsoft.com/office/drawing/2014/main" id="{911221F1-8ABF-4DDD-9DBC-5DCE5199D670}"/>
                </a:ext>
              </a:extLst>
            </p:cNvPr>
            <p:cNvSpPr/>
            <p:nvPr/>
          </p:nvSpPr>
          <p:spPr>
            <a:xfrm>
              <a:off x="4967967" y="5900766"/>
              <a:ext cx="2552700" cy="438150"/>
            </a:xfrm>
            <a:prstGeom prst="ellipse">
              <a:avLst/>
            </a:prstGeom>
            <a:gradFill flip="none" rotWithShape="1">
              <a:gsLst>
                <a:gs pos="0">
                  <a:schemeClr val="tx1">
                    <a:alpha val="50000"/>
                  </a:schemeClr>
                </a:gs>
                <a:gs pos="100000">
                  <a:schemeClr val="tx1">
                    <a:alpha val="0"/>
                  </a:scheme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buFontTx/>
                <a:buNone/>
                <a:defRPr/>
              </a:pPr>
              <a:endParaRPr lang="zh-CN" altLang="en-US">
                <a:latin typeface="+mn-ea"/>
              </a:endParaRPr>
            </a:p>
          </p:txBody>
        </p:sp>
        <p:sp>
          <p:nvSpPr>
            <p:cNvPr id="18" name="Rectangle 192">
              <a:extLst>
                <a:ext uri="{FF2B5EF4-FFF2-40B4-BE49-F238E27FC236}">
                  <a16:creationId xmlns:a16="http://schemas.microsoft.com/office/drawing/2014/main" id="{702AA9EF-0BE2-401F-9FE3-E5EDE8900B65}"/>
                </a:ext>
              </a:extLst>
            </p:cNvPr>
            <p:cNvSpPr>
              <a:spLocks noChangeArrowheads="1"/>
            </p:cNvSpPr>
            <p:nvPr/>
          </p:nvSpPr>
          <p:spPr bwMode="auto">
            <a:xfrm>
              <a:off x="6095127" y="2177727"/>
              <a:ext cx="297131" cy="1224000"/>
            </a:xfrm>
            <a:prstGeom prst="rect">
              <a:avLst/>
            </a:prstGeom>
            <a:solidFill>
              <a:schemeClr val="tx1">
                <a:lumMod val="50000"/>
                <a:lumOff val="50000"/>
              </a:schemeClr>
            </a:solidFill>
            <a:ln>
              <a:noFill/>
            </a:ln>
          </p:spPr>
          <p:txBody>
            <a:bodyPr/>
            <a:lstStyle/>
            <a:p>
              <a:pPr fontAlgn="auto">
                <a:spcBef>
                  <a:spcPts val="0"/>
                </a:spcBef>
                <a:spcAft>
                  <a:spcPts val="0"/>
                </a:spcAft>
                <a:buFontTx/>
                <a:buNone/>
                <a:defRPr/>
              </a:pPr>
              <a:endParaRPr lang="en-US">
                <a:latin typeface="+mn-ea"/>
              </a:endParaRPr>
            </a:p>
          </p:txBody>
        </p:sp>
        <p:sp>
          <p:nvSpPr>
            <p:cNvPr id="19" name="Rectangle 194">
              <a:extLst>
                <a:ext uri="{FF2B5EF4-FFF2-40B4-BE49-F238E27FC236}">
                  <a16:creationId xmlns:a16="http://schemas.microsoft.com/office/drawing/2014/main" id="{D88229FB-1B71-4C33-92E1-BDB393D2EE54}"/>
                </a:ext>
              </a:extLst>
            </p:cNvPr>
            <p:cNvSpPr>
              <a:spLocks noChangeArrowheads="1"/>
            </p:cNvSpPr>
            <p:nvPr/>
          </p:nvSpPr>
          <p:spPr bwMode="auto">
            <a:xfrm>
              <a:off x="6095127" y="4437178"/>
              <a:ext cx="297131" cy="1682312"/>
            </a:xfrm>
            <a:prstGeom prst="rect">
              <a:avLst/>
            </a:prstGeom>
            <a:solidFill>
              <a:schemeClr val="tx1">
                <a:lumMod val="50000"/>
                <a:lumOff val="50000"/>
              </a:schemeClr>
            </a:solidFill>
            <a:ln>
              <a:noFill/>
            </a:ln>
          </p:spPr>
          <p:txBody>
            <a:bodyPr/>
            <a:lstStyle/>
            <a:p>
              <a:pPr fontAlgn="auto">
                <a:spcBef>
                  <a:spcPts val="0"/>
                </a:spcBef>
                <a:spcAft>
                  <a:spcPts val="0"/>
                </a:spcAft>
                <a:buFontTx/>
                <a:buNone/>
                <a:defRPr/>
              </a:pPr>
              <a:endParaRPr lang="en-US">
                <a:latin typeface="+mn-ea"/>
              </a:endParaRPr>
            </a:p>
          </p:txBody>
        </p:sp>
      </p:grpSp>
      <p:grpSp>
        <p:nvGrpSpPr>
          <p:cNvPr id="7" name="组合 6">
            <a:extLst>
              <a:ext uri="{FF2B5EF4-FFF2-40B4-BE49-F238E27FC236}">
                <a16:creationId xmlns:a16="http://schemas.microsoft.com/office/drawing/2014/main" id="{179FD9EF-AB0A-48B0-99BB-EDC3A64F2D54}"/>
              </a:ext>
            </a:extLst>
          </p:cNvPr>
          <p:cNvGrpSpPr/>
          <p:nvPr/>
        </p:nvGrpSpPr>
        <p:grpSpPr>
          <a:xfrm>
            <a:off x="437661" y="3288144"/>
            <a:ext cx="2550164" cy="610704"/>
            <a:chOff x="4811094" y="3345850"/>
            <a:chExt cx="3162327" cy="706733"/>
          </a:xfrm>
          <a:solidFill>
            <a:srgbClr val="596784"/>
          </a:solidFill>
        </p:grpSpPr>
        <p:sp>
          <p:nvSpPr>
            <p:cNvPr id="14" name="Freeform 190">
              <a:extLst>
                <a:ext uri="{FF2B5EF4-FFF2-40B4-BE49-F238E27FC236}">
                  <a16:creationId xmlns:a16="http://schemas.microsoft.com/office/drawing/2014/main" id="{DB9EFD1B-14A7-4BE6-B7F4-2DC2FDE78543}"/>
                </a:ext>
              </a:extLst>
            </p:cNvPr>
            <p:cNvSpPr/>
            <p:nvPr/>
          </p:nvSpPr>
          <p:spPr bwMode="auto">
            <a:xfrm>
              <a:off x="4811094" y="3345850"/>
              <a:ext cx="3162327" cy="706733"/>
            </a:xfrm>
            <a:custGeom>
              <a:avLst/>
              <a:gdLst>
                <a:gd name="T0" fmla="*/ 298 w 298"/>
                <a:gd name="T1" fmla="*/ 36 h 71"/>
                <a:gd name="T2" fmla="*/ 256 w 298"/>
                <a:gd name="T3" fmla="*/ 71 h 71"/>
                <a:gd name="T4" fmla="*/ 0 w 298"/>
                <a:gd name="T5" fmla="*/ 71 h 71"/>
                <a:gd name="T6" fmla="*/ 0 w 298"/>
                <a:gd name="T7" fmla="*/ 0 h 71"/>
                <a:gd name="T8" fmla="*/ 256 w 298"/>
                <a:gd name="T9" fmla="*/ 0 h 71"/>
                <a:gd name="T10" fmla="*/ 298 w 298"/>
                <a:gd name="T11" fmla="*/ 36 h 71"/>
              </a:gdLst>
              <a:ahLst/>
              <a:cxnLst>
                <a:cxn ang="0">
                  <a:pos x="T0" y="T1"/>
                </a:cxn>
                <a:cxn ang="0">
                  <a:pos x="T2" y="T3"/>
                </a:cxn>
                <a:cxn ang="0">
                  <a:pos x="T4" y="T5"/>
                </a:cxn>
                <a:cxn ang="0">
                  <a:pos x="T6" y="T7"/>
                </a:cxn>
                <a:cxn ang="0">
                  <a:pos x="T8" y="T9"/>
                </a:cxn>
                <a:cxn ang="0">
                  <a:pos x="T10" y="T11"/>
                </a:cxn>
              </a:cxnLst>
              <a:rect l="0" t="0" r="r" b="b"/>
              <a:pathLst>
                <a:path w="298" h="71">
                  <a:moveTo>
                    <a:pt x="298" y="36"/>
                  </a:moveTo>
                  <a:lnTo>
                    <a:pt x="256" y="71"/>
                  </a:lnTo>
                  <a:lnTo>
                    <a:pt x="0" y="71"/>
                  </a:lnTo>
                  <a:lnTo>
                    <a:pt x="0" y="0"/>
                  </a:lnTo>
                  <a:lnTo>
                    <a:pt x="256" y="0"/>
                  </a:lnTo>
                  <a:lnTo>
                    <a:pt x="298" y="36"/>
                  </a:lnTo>
                  <a:close/>
                </a:path>
              </a:pathLst>
            </a:custGeom>
            <a:grpFill/>
            <a:ln w="127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a:solidFill>
                  <a:schemeClr val="lt1"/>
                </a:solidFill>
                <a:latin typeface="微软雅黑" panose="020B0503020204020204" pitchFamily="34" charset="-122"/>
                <a:ea typeface="微软雅黑" panose="020B0503020204020204" pitchFamily="34" charset="-122"/>
              </a:endParaRPr>
            </a:p>
          </p:txBody>
        </p:sp>
        <p:sp>
          <p:nvSpPr>
            <p:cNvPr id="15" name="矩形 14">
              <a:extLst>
                <a:ext uri="{FF2B5EF4-FFF2-40B4-BE49-F238E27FC236}">
                  <a16:creationId xmlns:a16="http://schemas.microsoft.com/office/drawing/2014/main" id="{099679E7-2BD5-4794-85A0-D84212B66EA7}"/>
                </a:ext>
              </a:extLst>
            </p:cNvPr>
            <p:cNvSpPr>
              <a:spLocks noChangeArrowheads="1"/>
            </p:cNvSpPr>
            <p:nvPr/>
          </p:nvSpPr>
          <p:spPr bwMode="auto">
            <a:xfrm flipH="1">
              <a:off x="5007483" y="3586383"/>
              <a:ext cx="2408107" cy="218056"/>
            </a:xfrm>
            <a:prstGeom prst="rect">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latin typeface="微软雅黑" panose="020B0503020204020204" pitchFamily="34" charset="-122"/>
                  <a:ea typeface="微软雅黑" panose="020B0503020204020204" pitchFamily="34" charset="-122"/>
                </a:rPr>
                <a:t>现实</a:t>
              </a:r>
            </a:p>
          </p:txBody>
        </p:sp>
      </p:grpSp>
      <p:grpSp>
        <p:nvGrpSpPr>
          <p:cNvPr id="8" name="组合 7">
            <a:extLst>
              <a:ext uri="{FF2B5EF4-FFF2-40B4-BE49-F238E27FC236}">
                <a16:creationId xmlns:a16="http://schemas.microsoft.com/office/drawing/2014/main" id="{442B178B-7DDC-4164-8E3C-84D58C10D0CC}"/>
              </a:ext>
            </a:extLst>
          </p:cNvPr>
          <p:cNvGrpSpPr/>
          <p:nvPr/>
        </p:nvGrpSpPr>
        <p:grpSpPr>
          <a:xfrm flipH="1">
            <a:off x="437661" y="4834520"/>
            <a:ext cx="2550164" cy="610704"/>
            <a:chOff x="4513963" y="4407490"/>
            <a:chExt cx="3162327" cy="706733"/>
          </a:xfrm>
          <a:solidFill>
            <a:srgbClr val="0070C0"/>
          </a:solidFill>
        </p:grpSpPr>
        <p:sp>
          <p:nvSpPr>
            <p:cNvPr id="12" name="Freeform 191">
              <a:extLst>
                <a:ext uri="{FF2B5EF4-FFF2-40B4-BE49-F238E27FC236}">
                  <a16:creationId xmlns:a16="http://schemas.microsoft.com/office/drawing/2014/main" id="{E1EC263F-14FE-4960-8407-A7203B17051E}"/>
                </a:ext>
              </a:extLst>
            </p:cNvPr>
            <p:cNvSpPr/>
            <p:nvPr/>
          </p:nvSpPr>
          <p:spPr bwMode="auto">
            <a:xfrm>
              <a:off x="4513963" y="4407490"/>
              <a:ext cx="3162327" cy="706733"/>
            </a:xfrm>
            <a:custGeom>
              <a:avLst/>
              <a:gdLst>
                <a:gd name="T0" fmla="*/ 0 w 298"/>
                <a:gd name="T1" fmla="*/ 35 h 71"/>
                <a:gd name="T2" fmla="*/ 43 w 298"/>
                <a:gd name="T3" fmla="*/ 0 h 71"/>
                <a:gd name="T4" fmla="*/ 298 w 298"/>
                <a:gd name="T5" fmla="*/ 0 h 71"/>
                <a:gd name="T6" fmla="*/ 298 w 298"/>
                <a:gd name="T7" fmla="*/ 71 h 71"/>
                <a:gd name="T8" fmla="*/ 43 w 298"/>
                <a:gd name="T9" fmla="*/ 71 h 71"/>
                <a:gd name="T10" fmla="*/ 0 w 298"/>
                <a:gd name="T11" fmla="*/ 35 h 71"/>
              </a:gdLst>
              <a:ahLst/>
              <a:cxnLst>
                <a:cxn ang="0">
                  <a:pos x="T0" y="T1"/>
                </a:cxn>
                <a:cxn ang="0">
                  <a:pos x="T2" y="T3"/>
                </a:cxn>
                <a:cxn ang="0">
                  <a:pos x="T4" y="T5"/>
                </a:cxn>
                <a:cxn ang="0">
                  <a:pos x="T6" y="T7"/>
                </a:cxn>
                <a:cxn ang="0">
                  <a:pos x="T8" y="T9"/>
                </a:cxn>
                <a:cxn ang="0">
                  <a:pos x="T10" y="T11"/>
                </a:cxn>
              </a:cxnLst>
              <a:rect l="0" t="0" r="r" b="b"/>
              <a:pathLst>
                <a:path w="298" h="71">
                  <a:moveTo>
                    <a:pt x="0" y="35"/>
                  </a:moveTo>
                  <a:lnTo>
                    <a:pt x="43" y="0"/>
                  </a:lnTo>
                  <a:lnTo>
                    <a:pt x="298" y="0"/>
                  </a:lnTo>
                  <a:lnTo>
                    <a:pt x="298" y="71"/>
                  </a:lnTo>
                  <a:lnTo>
                    <a:pt x="43" y="71"/>
                  </a:lnTo>
                  <a:lnTo>
                    <a:pt x="0" y="35"/>
                  </a:lnTo>
                  <a:close/>
                </a:path>
              </a:pathLst>
            </a:custGeom>
            <a:grpFill/>
            <a:ln w="127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a:solidFill>
                  <a:schemeClr val="lt1"/>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A52E2B85-CBD1-4A49-BCDF-8573C0934E39}"/>
                </a:ext>
              </a:extLst>
            </p:cNvPr>
            <p:cNvSpPr>
              <a:spLocks noChangeArrowheads="1"/>
            </p:cNvSpPr>
            <p:nvPr/>
          </p:nvSpPr>
          <p:spPr bwMode="auto">
            <a:xfrm flipH="1">
              <a:off x="5019835" y="4530908"/>
              <a:ext cx="2432370" cy="475641"/>
            </a:xfrm>
            <a:prstGeom prst="rect">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latin typeface="微软雅黑" panose="020B0503020204020204" pitchFamily="34" charset="-122"/>
                  <a:ea typeface="微软雅黑" panose="020B0503020204020204" pitchFamily="34" charset="-122"/>
                </a:rPr>
                <a:t>结果</a:t>
              </a:r>
            </a:p>
          </p:txBody>
        </p:sp>
      </p:grpSp>
      <p:grpSp>
        <p:nvGrpSpPr>
          <p:cNvPr id="9" name="组合 8">
            <a:extLst>
              <a:ext uri="{FF2B5EF4-FFF2-40B4-BE49-F238E27FC236}">
                <a16:creationId xmlns:a16="http://schemas.microsoft.com/office/drawing/2014/main" id="{A10B1EC3-275F-44DC-94D8-7FC8A9CE3650}"/>
              </a:ext>
            </a:extLst>
          </p:cNvPr>
          <p:cNvGrpSpPr/>
          <p:nvPr/>
        </p:nvGrpSpPr>
        <p:grpSpPr>
          <a:xfrm flipH="1">
            <a:off x="437661" y="1844824"/>
            <a:ext cx="2550164" cy="610704"/>
            <a:chOff x="4513963" y="2355144"/>
            <a:chExt cx="3162327" cy="706733"/>
          </a:xfrm>
          <a:solidFill>
            <a:srgbClr val="FFB407"/>
          </a:solidFill>
        </p:grpSpPr>
        <p:sp>
          <p:nvSpPr>
            <p:cNvPr id="10" name="Freeform 191">
              <a:extLst>
                <a:ext uri="{FF2B5EF4-FFF2-40B4-BE49-F238E27FC236}">
                  <a16:creationId xmlns:a16="http://schemas.microsoft.com/office/drawing/2014/main" id="{013DA587-E2E5-4AEF-8591-581C9481F851}"/>
                </a:ext>
              </a:extLst>
            </p:cNvPr>
            <p:cNvSpPr/>
            <p:nvPr/>
          </p:nvSpPr>
          <p:spPr bwMode="auto">
            <a:xfrm>
              <a:off x="4513963" y="2355144"/>
              <a:ext cx="3162327" cy="706733"/>
            </a:xfrm>
            <a:custGeom>
              <a:avLst/>
              <a:gdLst>
                <a:gd name="T0" fmla="*/ 0 w 298"/>
                <a:gd name="T1" fmla="*/ 35 h 71"/>
                <a:gd name="T2" fmla="*/ 43 w 298"/>
                <a:gd name="T3" fmla="*/ 0 h 71"/>
                <a:gd name="T4" fmla="*/ 298 w 298"/>
                <a:gd name="T5" fmla="*/ 0 h 71"/>
                <a:gd name="T6" fmla="*/ 298 w 298"/>
                <a:gd name="T7" fmla="*/ 71 h 71"/>
                <a:gd name="T8" fmla="*/ 43 w 298"/>
                <a:gd name="T9" fmla="*/ 71 h 71"/>
                <a:gd name="T10" fmla="*/ 0 w 298"/>
                <a:gd name="T11" fmla="*/ 35 h 71"/>
              </a:gdLst>
              <a:ahLst/>
              <a:cxnLst>
                <a:cxn ang="0">
                  <a:pos x="T0" y="T1"/>
                </a:cxn>
                <a:cxn ang="0">
                  <a:pos x="T2" y="T3"/>
                </a:cxn>
                <a:cxn ang="0">
                  <a:pos x="T4" y="T5"/>
                </a:cxn>
                <a:cxn ang="0">
                  <a:pos x="T6" y="T7"/>
                </a:cxn>
                <a:cxn ang="0">
                  <a:pos x="T8" y="T9"/>
                </a:cxn>
                <a:cxn ang="0">
                  <a:pos x="T10" y="T11"/>
                </a:cxn>
              </a:cxnLst>
              <a:rect l="0" t="0" r="r" b="b"/>
              <a:pathLst>
                <a:path w="298" h="71">
                  <a:moveTo>
                    <a:pt x="0" y="35"/>
                  </a:moveTo>
                  <a:lnTo>
                    <a:pt x="43" y="0"/>
                  </a:lnTo>
                  <a:lnTo>
                    <a:pt x="298" y="0"/>
                  </a:lnTo>
                  <a:lnTo>
                    <a:pt x="298" y="71"/>
                  </a:lnTo>
                  <a:lnTo>
                    <a:pt x="43" y="71"/>
                  </a:lnTo>
                  <a:lnTo>
                    <a:pt x="0" y="35"/>
                  </a:lnTo>
                  <a:close/>
                </a:path>
              </a:pathLst>
            </a:custGeom>
            <a:grpFill/>
            <a:ln w="12700">
              <a:noFill/>
            </a:ln>
            <a:effectLst>
              <a:outerShdw blurRad="50800" dist="38100" dir="2700000" algn="t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b="1">
                <a:solidFill>
                  <a:schemeClr val="lt1"/>
                </a:solidFill>
                <a:latin typeface="微软雅黑" panose="020B0503020204020204" pitchFamily="34" charset="-122"/>
                <a:ea typeface="微软雅黑" panose="020B0503020204020204" pitchFamily="34" charset="-122"/>
              </a:endParaRPr>
            </a:p>
          </p:txBody>
        </p:sp>
        <p:sp>
          <p:nvSpPr>
            <p:cNvPr id="11" name="矩形 10">
              <a:extLst>
                <a:ext uri="{FF2B5EF4-FFF2-40B4-BE49-F238E27FC236}">
                  <a16:creationId xmlns:a16="http://schemas.microsoft.com/office/drawing/2014/main" id="{9C555C5D-FE61-4740-877A-4DBD0BA847F7}"/>
                </a:ext>
              </a:extLst>
            </p:cNvPr>
            <p:cNvSpPr>
              <a:spLocks noChangeArrowheads="1"/>
            </p:cNvSpPr>
            <p:nvPr/>
          </p:nvSpPr>
          <p:spPr bwMode="auto">
            <a:xfrm flipH="1">
              <a:off x="5115077" y="2355144"/>
              <a:ext cx="2419534" cy="636066"/>
            </a:xfrm>
            <a:prstGeom prst="rect">
              <a:avLst/>
            </a:prstGeom>
            <a:grp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b="1" dirty="0">
                  <a:latin typeface="微软雅黑" panose="020B0503020204020204" pitchFamily="34" charset="-122"/>
                  <a:ea typeface="微软雅黑" panose="020B0503020204020204" pitchFamily="34" charset="-122"/>
                </a:rPr>
                <a:t>理想</a:t>
              </a:r>
              <a:endParaRPr lang="zh-CN" altLang="en-US" sz="2000" b="1" dirty="0">
                <a:solidFill>
                  <a:schemeClr val="lt1"/>
                </a:solidFill>
                <a:latin typeface="微软雅黑" panose="020B0503020204020204" pitchFamily="34" charset="-122"/>
                <a:ea typeface="微软雅黑" panose="020B0503020204020204" pitchFamily="34" charset="-122"/>
              </a:endParaRPr>
            </a:p>
          </p:txBody>
        </p:sp>
      </p:grpSp>
      <p:sp>
        <p:nvSpPr>
          <p:cNvPr id="20" name="矩形 19">
            <a:extLst>
              <a:ext uri="{FF2B5EF4-FFF2-40B4-BE49-F238E27FC236}">
                <a16:creationId xmlns:a16="http://schemas.microsoft.com/office/drawing/2014/main" id="{D7BCFEB8-56FD-411F-83BE-892F709F93A5}"/>
              </a:ext>
            </a:extLst>
          </p:cNvPr>
          <p:cNvSpPr/>
          <p:nvPr/>
        </p:nvSpPr>
        <p:spPr>
          <a:xfrm>
            <a:off x="3273796" y="1861536"/>
            <a:ext cx="5448028" cy="442878"/>
          </a:xfrm>
          <a:prstGeom prst="rect">
            <a:avLst/>
          </a:prstGeom>
        </p:spPr>
        <p:txBody>
          <a:bodyPr wrap="square">
            <a:spAutoFit/>
          </a:bodyPr>
          <a:lstStyle/>
          <a:p>
            <a:pPr defTabSz="1450940">
              <a:lnSpc>
                <a:spcPct val="150000"/>
              </a:lnSpc>
            </a:pPr>
            <a:r>
              <a:rPr lang="zh-CN" altLang="en-US" b="1" dirty="0">
                <a:solidFill>
                  <a:srgbClr val="596784"/>
                </a:solidFill>
                <a:latin typeface="楷体" panose="02010609060101010101" pitchFamily="49" charset="-122"/>
                <a:ea typeface="楷体" panose="02010609060101010101" pitchFamily="49" charset="-122"/>
              </a:rPr>
              <a:t>转换因子应该是各债券在交割时刻的真实价格之比</a:t>
            </a:r>
            <a:endParaRPr lang="zh-CN" altLang="en-US" b="1" kern="0" dirty="0">
              <a:solidFill>
                <a:srgbClr val="596784"/>
              </a:solidFill>
              <a:latin typeface="楷体" panose="02010609060101010101" pitchFamily="49" charset="-122"/>
              <a:ea typeface="楷体" panose="02010609060101010101" pitchFamily="49" charset="-122"/>
            </a:endParaRPr>
          </a:p>
        </p:txBody>
      </p:sp>
      <p:sp>
        <p:nvSpPr>
          <p:cNvPr id="22" name="矩形 21">
            <a:extLst>
              <a:ext uri="{FF2B5EF4-FFF2-40B4-BE49-F238E27FC236}">
                <a16:creationId xmlns:a16="http://schemas.microsoft.com/office/drawing/2014/main" id="{13F86EF6-F342-49B0-9C40-3060BF437E42}"/>
              </a:ext>
            </a:extLst>
          </p:cNvPr>
          <p:cNvSpPr/>
          <p:nvPr/>
        </p:nvSpPr>
        <p:spPr>
          <a:xfrm>
            <a:off x="3115732" y="2723146"/>
            <a:ext cx="5443161" cy="584775"/>
          </a:xfrm>
          <a:prstGeom prst="rect">
            <a:avLst/>
          </a:prstGeom>
        </p:spPr>
        <p:txBody>
          <a:bodyPr wrap="square">
            <a:spAutoFit/>
          </a:bodyPr>
          <a:lstStyle/>
          <a:p>
            <a:pPr lvl="1"/>
            <a:r>
              <a:rPr lang="zh-CN" altLang="en-US" sz="1600" b="1" dirty="0">
                <a:solidFill>
                  <a:srgbClr val="FF0000"/>
                </a:solidFill>
                <a:latin typeface="Adobe Jenson Pro" panose="020A0503050201030203" pitchFamily="18" charset="0"/>
                <a:ea typeface="楷体" panose="02010609060101010101" pitchFamily="49" charset="-122"/>
              </a:rPr>
              <a:t>由于事先无法预知未来的真实到期收益率</a:t>
            </a:r>
            <a:r>
              <a:rPr lang="zh-CN" altLang="en-US" sz="1600" b="1" dirty="0">
                <a:solidFill>
                  <a:srgbClr val="596784"/>
                </a:solidFill>
                <a:latin typeface="Adobe Jenson Pro" panose="020A0503050201030203" pitchFamily="18" charset="0"/>
                <a:ea typeface="楷体" panose="02010609060101010101" pitchFamily="49" charset="-122"/>
              </a:rPr>
              <a:t>，在计算转换因子时，所有债券使用了同一个贴现率</a:t>
            </a:r>
            <a:r>
              <a:rPr lang="en-US" altLang="zh-CN" sz="1600" b="1" dirty="0">
                <a:solidFill>
                  <a:srgbClr val="596784"/>
                </a:solidFill>
                <a:latin typeface="Adobe Jenson Pro" panose="020A0503050201030203" pitchFamily="18" charset="0"/>
                <a:ea typeface="楷体" panose="02010609060101010101" pitchFamily="49" charset="-122"/>
              </a:rPr>
              <a:t>3%</a:t>
            </a:r>
          </a:p>
        </p:txBody>
      </p:sp>
      <p:sp>
        <p:nvSpPr>
          <p:cNvPr id="23" name="椭圆 22">
            <a:extLst>
              <a:ext uri="{FF2B5EF4-FFF2-40B4-BE49-F238E27FC236}">
                <a16:creationId xmlns:a16="http://schemas.microsoft.com/office/drawing/2014/main" id="{B4243D81-9AE5-4EF7-BA23-5F0C0AE55171}"/>
              </a:ext>
            </a:extLst>
          </p:cNvPr>
          <p:cNvSpPr/>
          <p:nvPr/>
        </p:nvSpPr>
        <p:spPr>
          <a:xfrm>
            <a:off x="3203848" y="2852936"/>
            <a:ext cx="360040" cy="360040"/>
          </a:xfrm>
          <a:prstGeom prst="ellipse">
            <a:avLst/>
          </a:prstGeom>
          <a:solidFill>
            <a:srgbClr val="5967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24" name="矩形 23">
            <a:extLst>
              <a:ext uri="{FF2B5EF4-FFF2-40B4-BE49-F238E27FC236}">
                <a16:creationId xmlns:a16="http://schemas.microsoft.com/office/drawing/2014/main" id="{AD5D6655-213E-41F8-9860-25B1EC803788}"/>
              </a:ext>
            </a:extLst>
          </p:cNvPr>
          <p:cNvSpPr/>
          <p:nvPr/>
        </p:nvSpPr>
        <p:spPr>
          <a:xfrm>
            <a:off x="3131840" y="3276273"/>
            <a:ext cx="5443161" cy="584775"/>
          </a:xfrm>
          <a:prstGeom prst="rect">
            <a:avLst/>
          </a:prstGeom>
        </p:spPr>
        <p:txBody>
          <a:bodyPr wrap="square">
            <a:spAutoFit/>
          </a:bodyPr>
          <a:lstStyle/>
          <a:p>
            <a:pPr lvl="1"/>
            <a:r>
              <a:rPr lang="zh-CN" altLang="en-US" sz="1600" b="1" dirty="0">
                <a:solidFill>
                  <a:srgbClr val="FF0000"/>
                </a:solidFill>
                <a:latin typeface="Adobe Jenson Pro" panose="020A0503050201030203" pitchFamily="18" charset="0"/>
                <a:ea typeface="楷体" panose="02010609060101010101" pitchFamily="49" charset="-122"/>
              </a:rPr>
              <a:t>由于事先无法预知未来的真实交割时刻</a:t>
            </a:r>
            <a:r>
              <a:rPr lang="zh-CN" altLang="en-US" sz="1600" b="1" dirty="0">
                <a:solidFill>
                  <a:srgbClr val="596784"/>
                </a:solidFill>
                <a:latin typeface="Adobe Jenson Pro" panose="020A0503050201030203" pitchFamily="18" charset="0"/>
                <a:ea typeface="楷体" panose="02010609060101010101" pitchFamily="49" charset="-122"/>
              </a:rPr>
              <a:t>，在计算转换因子时，中金所规定使用整数月份</a:t>
            </a:r>
          </a:p>
        </p:txBody>
      </p:sp>
      <p:sp>
        <p:nvSpPr>
          <p:cNvPr id="25" name="椭圆 24">
            <a:extLst>
              <a:ext uri="{FF2B5EF4-FFF2-40B4-BE49-F238E27FC236}">
                <a16:creationId xmlns:a16="http://schemas.microsoft.com/office/drawing/2014/main" id="{01DBB6D2-16B7-4A71-A726-94EAEA18B5E2}"/>
              </a:ext>
            </a:extLst>
          </p:cNvPr>
          <p:cNvSpPr/>
          <p:nvPr/>
        </p:nvSpPr>
        <p:spPr>
          <a:xfrm>
            <a:off x="3219956" y="3429000"/>
            <a:ext cx="360040" cy="360040"/>
          </a:xfrm>
          <a:prstGeom prst="ellipse">
            <a:avLst/>
          </a:prstGeom>
          <a:solidFill>
            <a:srgbClr val="5967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26" name="矩形 25">
            <a:extLst>
              <a:ext uri="{FF2B5EF4-FFF2-40B4-BE49-F238E27FC236}">
                <a16:creationId xmlns:a16="http://schemas.microsoft.com/office/drawing/2014/main" id="{2D6DAB7F-B8FE-4774-B585-3394F2F886CF}"/>
              </a:ext>
            </a:extLst>
          </p:cNvPr>
          <p:cNvSpPr/>
          <p:nvPr/>
        </p:nvSpPr>
        <p:spPr>
          <a:xfrm>
            <a:off x="3161287" y="3852337"/>
            <a:ext cx="5443161" cy="584775"/>
          </a:xfrm>
          <a:prstGeom prst="rect">
            <a:avLst/>
          </a:prstGeom>
        </p:spPr>
        <p:txBody>
          <a:bodyPr wrap="square">
            <a:spAutoFit/>
          </a:bodyPr>
          <a:lstStyle/>
          <a:p>
            <a:pPr lvl="1"/>
            <a:r>
              <a:rPr lang="zh-CN" altLang="en-US" sz="1600" b="1" dirty="0">
                <a:solidFill>
                  <a:srgbClr val="596784"/>
                </a:solidFill>
                <a:latin typeface="Adobe Jenson Pro" panose="020A0503050201030203" pitchFamily="18" charset="0"/>
                <a:ea typeface="楷体" panose="02010609060101010101" pitchFamily="49" charset="-122"/>
              </a:rPr>
              <a:t>在计算转换因子时，中金所对一年支付一次利息和一年支付两次利息的债券都使用</a:t>
            </a:r>
            <a:r>
              <a:rPr lang="en-US" altLang="zh-CN" sz="1600" b="1" dirty="0">
                <a:solidFill>
                  <a:srgbClr val="596784"/>
                </a:solidFill>
                <a:latin typeface="Adobe Jenson Pro" panose="020A0503050201030203" pitchFamily="18" charset="0"/>
                <a:ea typeface="楷体" panose="02010609060101010101" pitchFamily="49" charset="-122"/>
              </a:rPr>
              <a:t>3%</a:t>
            </a:r>
            <a:r>
              <a:rPr lang="zh-CN" altLang="en-US" sz="1600" b="1" dirty="0">
                <a:solidFill>
                  <a:srgbClr val="596784"/>
                </a:solidFill>
                <a:latin typeface="Adobe Jenson Pro" panose="020A0503050201030203" pitchFamily="18" charset="0"/>
                <a:ea typeface="楷体" panose="02010609060101010101" pitchFamily="49" charset="-122"/>
              </a:rPr>
              <a:t>的贴现率</a:t>
            </a:r>
            <a:endParaRPr lang="en-US" altLang="zh-CN" sz="1600" b="1" dirty="0">
              <a:solidFill>
                <a:srgbClr val="596784"/>
              </a:solidFill>
              <a:latin typeface="Adobe Jenson Pro" panose="020A0503050201030203" pitchFamily="18" charset="0"/>
              <a:ea typeface="楷体" panose="02010609060101010101" pitchFamily="49" charset="-122"/>
            </a:endParaRPr>
          </a:p>
        </p:txBody>
      </p:sp>
      <p:sp>
        <p:nvSpPr>
          <p:cNvPr id="27" name="椭圆 26">
            <a:extLst>
              <a:ext uri="{FF2B5EF4-FFF2-40B4-BE49-F238E27FC236}">
                <a16:creationId xmlns:a16="http://schemas.microsoft.com/office/drawing/2014/main" id="{B5AFD642-6313-4491-8151-B696A7DDDAA0}"/>
              </a:ext>
            </a:extLst>
          </p:cNvPr>
          <p:cNvSpPr/>
          <p:nvPr/>
        </p:nvSpPr>
        <p:spPr>
          <a:xfrm>
            <a:off x="3249403" y="3910119"/>
            <a:ext cx="360040" cy="360040"/>
          </a:xfrm>
          <a:prstGeom prst="ellipse">
            <a:avLst/>
          </a:prstGeom>
          <a:solidFill>
            <a:srgbClr val="5967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28" name="矩形 27">
            <a:extLst>
              <a:ext uri="{FF2B5EF4-FFF2-40B4-BE49-F238E27FC236}">
                <a16:creationId xmlns:a16="http://schemas.microsoft.com/office/drawing/2014/main" id="{A6F7603D-0E99-4045-AA6F-225E7CE06BC4}"/>
              </a:ext>
            </a:extLst>
          </p:cNvPr>
          <p:cNvSpPr/>
          <p:nvPr/>
        </p:nvSpPr>
        <p:spPr>
          <a:xfrm>
            <a:off x="3347864" y="4869160"/>
            <a:ext cx="5448028" cy="442878"/>
          </a:xfrm>
          <a:prstGeom prst="rect">
            <a:avLst/>
          </a:prstGeom>
        </p:spPr>
        <p:txBody>
          <a:bodyPr wrap="square">
            <a:spAutoFit/>
          </a:bodyPr>
          <a:lstStyle/>
          <a:p>
            <a:pPr defTabSz="1450940">
              <a:lnSpc>
                <a:spcPct val="150000"/>
              </a:lnSpc>
            </a:pPr>
            <a:r>
              <a:rPr lang="zh-CN" altLang="en-US" b="1" dirty="0">
                <a:solidFill>
                  <a:srgbClr val="596784"/>
                </a:solidFill>
                <a:latin typeface="楷体" panose="02010609060101010101" pitchFamily="49" charset="-122"/>
                <a:ea typeface="楷体" panose="02010609060101010101" pitchFamily="49" charset="-122"/>
              </a:rPr>
              <a:t>不同债券之间并非完美公平转换</a:t>
            </a:r>
            <a:r>
              <a:rPr lang="en-US" altLang="zh-CN" b="1" dirty="0">
                <a:solidFill>
                  <a:srgbClr val="596784"/>
                </a:solidFill>
                <a:latin typeface="楷体" panose="02010609060101010101" pitchFamily="49" charset="-122"/>
                <a:ea typeface="楷体" panose="02010609060101010101" pitchFamily="49" charset="-122"/>
              </a:rPr>
              <a:t>:</a:t>
            </a:r>
            <a:r>
              <a:rPr lang="zh-CN" altLang="en-US" b="1" dirty="0">
                <a:solidFill>
                  <a:srgbClr val="596784"/>
                </a:solidFill>
                <a:latin typeface="楷体" panose="02010609060101010101" pitchFamily="49" charset="-122"/>
                <a:ea typeface="楷体" panose="02010609060101010101" pitchFamily="49" charset="-122"/>
              </a:rPr>
              <a:t>相对合算和不合算</a:t>
            </a:r>
            <a:endParaRPr lang="zh-CN" altLang="en-US" b="1" kern="0" dirty="0">
              <a:solidFill>
                <a:srgbClr val="596784"/>
              </a:solidFill>
              <a:latin typeface="楷体" panose="02010609060101010101" pitchFamily="49" charset="-122"/>
              <a:ea typeface="楷体" panose="02010609060101010101" pitchFamily="49" charset="-122"/>
            </a:endParaRPr>
          </a:p>
        </p:txBody>
      </p:sp>
    </p:spTree>
    <p:extLst>
      <p:ext uri="{BB962C8B-B14F-4D97-AF65-F5344CB8AC3E}">
        <p14:creationId xmlns:p14="http://schemas.microsoft.com/office/powerpoint/2010/main" val="13762476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wipe(right)">
                                      <p:cBhvr>
                                        <p:cTn id="7" dur="300"/>
                                        <p:tgtEl>
                                          <p:spTgt spid="20"/>
                                        </p:tgtEl>
                                      </p:cBhvr>
                                    </p:animEffect>
                                  </p:childTnLst>
                                </p:cTn>
                              </p:par>
                              <p:par>
                                <p:cTn id="8" presetID="22" presetClass="entr" presetSubtype="8" fill="hold" grpId="0" nodeType="withEffect">
                                  <p:stCondLst>
                                    <p:cond delay="700"/>
                                  </p:stCondLst>
                                  <p:childTnLst>
                                    <p:set>
                                      <p:cBhvr>
                                        <p:cTn id="9" dur="1" fill="hold">
                                          <p:stCondLst>
                                            <p:cond delay="0"/>
                                          </p:stCondLst>
                                        </p:cTn>
                                        <p:tgtEl>
                                          <p:spTgt spid="22"/>
                                        </p:tgtEl>
                                        <p:attrNameLst>
                                          <p:attrName>style.visibility</p:attrName>
                                        </p:attrNameLst>
                                      </p:cBhvr>
                                      <p:to>
                                        <p:strVal val="visible"/>
                                      </p:to>
                                    </p:set>
                                    <p:animEffect transition="in" filter="wipe(left)">
                                      <p:cBhvr>
                                        <p:cTn id="10" dur="300"/>
                                        <p:tgtEl>
                                          <p:spTgt spid="22"/>
                                        </p:tgtEl>
                                      </p:cBhvr>
                                    </p:animEffect>
                                  </p:childTnLst>
                                </p:cTn>
                              </p:par>
                              <p:par>
                                <p:cTn id="11" presetID="22" presetClass="entr" presetSubtype="8" fill="hold" grpId="0" nodeType="withEffect">
                                  <p:stCondLst>
                                    <p:cond delay="700"/>
                                  </p:stCondLst>
                                  <p:childTnLst>
                                    <p:set>
                                      <p:cBhvr>
                                        <p:cTn id="12" dur="1" fill="hold">
                                          <p:stCondLst>
                                            <p:cond delay="0"/>
                                          </p:stCondLst>
                                        </p:cTn>
                                        <p:tgtEl>
                                          <p:spTgt spid="24"/>
                                        </p:tgtEl>
                                        <p:attrNameLst>
                                          <p:attrName>style.visibility</p:attrName>
                                        </p:attrNameLst>
                                      </p:cBhvr>
                                      <p:to>
                                        <p:strVal val="visible"/>
                                      </p:to>
                                    </p:set>
                                    <p:animEffect transition="in" filter="wipe(left)">
                                      <p:cBhvr>
                                        <p:cTn id="13" dur="300"/>
                                        <p:tgtEl>
                                          <p:spTgt spid="24"/>
                                        </p:tgtEl>
                                      </p:cBhvr>
                                    </p:animEffect>
                                  </p:childTnLst>
                                </p:cTn>
                              </p:par>
                              <p:par>
                                <p:cTn id="14" presetID="22" presetClass="entr" presetSubtype="8" fill="hold" grpId="0" nodeType="withEffect">
                                  <p:stCondLst>
                                    <p:cond delay="700"/>
                                  </p:stCondLst>
                                  <p:childTnLst>
                                    <p:set>
                                      <p:cBhvr>
                                        <p:cTn id="15" dur="1" fill="hold">
                                          <p:stCondLst>
                                            <p:cond delay="0"/>
                                          </p:stCondLst>
                                        </p:cTn>
                                        <p:tgtEl>
                                          <p:spTgt spid="26"/>
                                        </p:tgtEl>
                                        <p:attrNameLst>
                                          <p:attrName>style.visibility</p:attrName>
                                        </p:attrNameLst>
                                      </p:cBhvr>
                                      <p:to>
                                        <p:strVal val="visible"/>
                                      </p:to>
                                    </p:set>
                                    <p:animEffect transition="in" filter="wipe(left)">
                                      <p:cBhvr>
                                        <p:cTn id="16" dur="300"/>
                                        <p:tgtEl>
                                          <p:spTgt spid="26"/>
                                        </p:tgtEl>
                                      </p:cBhvr>
                                    </p:animEffect>
                                  </p:childTnLst>
                                </p:cTn>
                              </p:par>
                              <p:par>
                                <p:cTn id="17" presetID="22" presetClass="entr" presetSubtype="2" fill="hold" grpId="0" nodeType="withEffect">
                                  <p:stCondLst>
                                    <p:cond delay="500"/>
                                  </p:stCondLst>
                                  <p:childTnLst>
                                    <p:set>
                                      <p:cBhvr>
                                        <p:cTn id="18" dur="1" fill="hold">
                                          <p:stCondLst>
                                            <p:cond delay="0"/>
                                          </p:stCondLst>
                                        </p:cTn>
                                        <p:tgtEl>
                                          <p:spTgt spid="28"/>
                                        </p:tgtEl>
                                        <p:attrNameLst>
                                          <p:attrName>style.visibility</p:attrName>
                                        </p:attrNameLst>
                                      </p:cBhvr>
                                      <p:to>
                                        <p:strVal val="visible"/>
                                      </p:to>
                                    </p:set>
                                    <p:animEffect transition="in" filter="wipe(right)">
                                      <p:cBhvr>
                                        <p:cTn id="19" dur="3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24" grpId="0"/>
      <p:bldP spid="26" grpId="0"/>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Grp="1" noChangeArrowheads="1"/>
          </p:cNvSpPr>
          <p:nvPr>
            <p:ph type="title"/>
          </p:nvPr>
        </p:nvSpPr>
        <p:spPr/>
        <p:txBody>
          <a:bodyPr/>
          <a:lstStyle/>
          <a:p>
            <a:pPr eaLnBrk="1" hangingPunct="1"/>
            <a:r>
              <a:rPr lang="zh-CN" altLang="en-US" dirty="0"/>
              <a:t>股价指数期货概述 </a:t>
            </a:r>
            <a:r>
              <a:rPr lang="en-US" altLang="zh-CN" dirty="0"/>
              <a:t>II</a:t>
            </a:r>
          </a:p>
        </p:txBody>
      </p:sp>
      <p:sp>
        <p:nvSpPr>
          <p:cNvPr id="58373" name="Rectangle 3"/>
          <p:cNvSpPr>
            <a:spLocks noGrp="1" noChangeArrowheads="1"/>
          </p:cNvSpPr>
          <p:nvPr>
            <p:ph idx="1"/>
          </p:nvPr>
        </p:nvSpPr>
        <p:spPr/>
        <p:txBody>
          <a:bodyPr/>
          <a:lstStyle/>
          <a:p>
            <a:pPr eaLnBrk="1" hangingPunct="1"/>
            <a:endParaRPr lang="zh-CN" altLang="en-US" dirty="0"/>
          </a:p>
          <a:p>
            <a:pPr eaLnBrk="1" hangingPunct="1"/>
            <a:r>
              <a:rPr lang="zh-CN" altLang="en-US" dirty="0"/>
              <a:t>特殊性质</a:t>
            </a:r>
          </a:p>
          <a:p>
            <a:pPr lvl="1" eaLnBrk="1" hangingPunct="1"/>
            <a:r>
              <a:rPr lang="zh-CN" altLang="en-US" dirty="0"/>
              <a:t>现金结算而非实物交割</a:t>
            </a:r>
          </a:p>
          <a:p>
            <a:pPr lvl="1" eaLnBrk="1" hangingPunct="1"/>
            <a:r>
              <a:rPr lang="zh-CN" altLang="en-US" dirty="0"/>
              <a:t>合约规模非固定</a:t>
            </a:r>
          </a:p>
          <a:p>
            <a:pPr lvl="2" eaLnBrk="1" hangingPunct="1"/>
            <a:r>
              <a:rPr lang="zh-CN" altLang="en-US" dirty="0"/>
              <a:t>股指期货价格 </a:t>
            </a:r>
            <a:r>
              <a:rPr lang="en-US" altLang="zh-CN" dirty="0"/>
              <a:t>× </a:t>
            </a:r>
            <a:r>
              <a:rPr lang="zh-CN" altLang="en-US" dirty="0"/>
              <a:t>每个指数点所代表的金额</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5</a:t>
            </a:fld>
            <a:endParaRPr lang="en-US" altLang="zh-CN" dirty="0">
              <a:solidFill>
                <a:srgbClr val="000000"/>
              </a:solidFill>
            </a:endParaRPr>
          </a:p>
        </p:txBody>
      </p:sp>
    </p:spTree>
    <p:extLst>
      <p:ext uri="{BB962C8B-B14F-4D97-AF65-F5344CB8AC3E}">
        <p14:creationId xmlns:p14="http://schemas.microsoft.com/office/powerpoint/2010/main" val="18545768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1191D5-FEE0-8D40-BA0A-62BD78D22B38}"/>
              </a:ext>
            </a:extLst>
          </p:cNvPr>
          <p:cNvSpPr>
            <a:spLocks noGrp="1"/>
          </p:cNvSpPr>
          <p:nvPr>
            <p:ph type="title"/>
          </p:nvPr>
        </p:nvSpPr>
        <p:spPr/>
        <p:txBody>
          <a:bodyPr/>
          <a:lstStyle/>
          <a:p>
            <a:r>
              <a:rPr kumimoji="1" lang="zh-CN" altLang="en-US" dirty="0"/>
              <a:t>期货空方的择券期权</a:t>
            </a:r>
          </a:p>
        </p:txBody>
      </p:sp>
      <p:sp>
        <p:nvSpPr>
          <p:cNvPr id="3" name="内容占位符 2">
            <a:extLst>
              <a:ext uri="{FF2B5EF4-FFF2-40B4-BE49-F238E27FC236}">
                <a16:creationId xmlns:a16="http://schemas.microsoft.com/office/drawing/2014/main" id="{0B9C815A-1C7B-2045-B320-B5F21AEAC04B}"/>
              </a:ext>
            </a:extLst>
          </p:cNvPr>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p:txBody>
      </p:sp>
      <p:sp>
        <p:nvSpPr>
          <p:cNvPr id="4" name="灯片编号占位符 3">
            <a:extLst>
              <a:ext uri="{FF2B5EF4-FFF2-40B4-BE49-F238E27FC236}">
                <a16:creationId xmlns:a16="http://schemas.microsoft.com/office/drawing/2014/main" id="{4E319C2E-2D7B-5940-A70E-BB275093A701}"/>
              </a:ext>
            </a:extLst>
          </p:cNvPr>
          <p:cNvSpPr>
            <a:spLocks noGrp="1"/>
          </p:cNvSpPr>
          <p:nvPr>
            <p:ph type="sldNum" sz="quarter" idx="12"/>
          </p:nvPr>
        </p:nvSpPr>
        <p:spPr/>
        <p:txBody>
          <a:bodyPr/>
          <a:lstStyle/>
          <a:p>
            <a:fld id="{0C913308-F349-4B6D-A68A-DD1791B4A57B}" type="slidenum">
              <a:rPr lang="zh-CN" altLang="en-US" smtClean="0"/>
              <a:pPr/>
              <a:t>50</a:t>
            </a:fld>
            <a:endParaRPr lang="zh-CN" altLang="en-US" dirty="0"/>
          </a:p>
        </p:txBody>
      </p:sp>
      <p:graphicFrame>
        <p:nvGraphicFramePr>
          <p:cNvPr id="5" name="图示 4">
            <a:extLst>
              <a:ext uri="{FF2B5EF4-FFF2-40B4-BE49-F238E27FC236}">
                <a16:creationId xmlns:a16="http://schemas.microsoft.com/office/drawing/2014/main" id="{BB10FE6E-6962-4357-B8EA-2B25387F8F00}"/>
              </a:ext>
            </a:extLst>
          </p:cNvPr>
          <p:cNvGraphicFramePr/>
          <p:nvPr/>
        </p:nvGraphicFramePr>
        <p:xfrm>
          <a:off x="1524000" y="13970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9566484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8" name="Rectangle 2"/>
          <p:cNvSpPr>
            <a:spLocks noGrp="1" noChangeArrowheads="1"/>
          </p:cNvSpPr>
          <p:nvPr>
            <p:ph type="title"/>
          </p:nvPr>
        </p:nvSpPr>
        <p:spPr/>
        <p:txBody>
          <a:bodyPr/>
          <a:lstStyle/>
          <a:p>
            <a:r>
              <a:rPr lang="zh-CN" sz="4000" dirty="0"/>
              <a:t>确定</a:t>
            </a:r>
            <a:r>
              <a:rPr lang="zh-CN" altLang="en-US" sz="4000" dirty="0"/>
              <a:t>交割最合算券（</a:t>
            </a:r>
            <a:r>
              <a:rPr lang="en-US" altLang="zh-CN" sz="4000" dirty="0"/>
              <a:t>CTD)</a:t>
            </a:r>
            <a:r>
              <a:rPr lang="zh-CN" altLang="en-US" sz="4000" dirty="0"/>
              <a:t>：交割日</a:t>
            </a:r>
            <a:endParaRPr lang="zh-CN" sz="4000" dirty="0"/>
          </a:p>
        </p:txBody>
      </p:sp>
      <mc:AlternateContent xmlns:mc="http://schemas.openxmlformats.org/markup-compatibility/2006" xmlns:a14="http://schemas.microsoft.com/office/drawing/2010/main">
        <mc:Choice Requires="a14">
          <p:sp>
            <p:nvSpPr>
              <p:cNvPr id="88069" name="Rectangle 3"/>
              <p:cNvSpPr>
                <a:spLocks noGrp="1" noChangeArrowheads="1"/>
              </p:cNvSpPr>
              <p:nvPr>
                <p:ph idx="1"/>
              </p:nvPr>
            </p:nvSpPr>
            <p:spPr>
              <a:xfrm>
                <a:off x="457200" y="1340768"/>
                <a:ext cx="8686800" cy="5184576"/>
              </a:xfrm>
              <a:prstGeom prst="rect">
                <a:avLst/>
              </a:prstGeom>
            </p:spPr>
            <p:txBody>
              <a:bodyPr/>
              <a:lstStyle/>
              <a:p>
                <a:endParaRPr lang="en-US" altLang="zh-CN" dirty="0"/>
              </a:p>
              <a:p>
                <a:r>
                  <a:rPr lang="zh-CN" altLang="en-US" dirty="0"/>
                  <a:t>交割最合算券（</a:t>
                </a:r>
                <a:r>
                  <a:rPr lang="en" altLang="zh-CN" dirty="0"/>
                  <a:t> cheapest-to-deliver</a:t>
                </a:r>
                <a:r>
                  <a:rPr lang="en-US" altLang="zh-CN" dirty="0"/>
                  <a:t>,</a:t>
                </a:r>
                <a:r>
                  <a:rPr lang="zh-CN" altLang="en-US" dirty="0"/>
                  <a:t> </a:t>
                </a:r>
                <a:r>
                  <a:rPr lang="en-US" altLang="zh-CN" dirty="0"/>
                  <a:t>CTD</a:t>
                </a:r>
                <a:r>
                  <a:rPr lang="en" altLang="zh-CN" dirty="0"/>
                  <a:t> </a:t>
                </a:r>
                <a:r>
                  <a:rPr lang="zh-CN" altLang="en-US" dirty="0"/>
                  <a:t>）</a:t>
                </a:r>
                <a:endParaRPr lang="en-US" altLang="zh-CN" dirty="0"/>
              </a:p>
              <a:p>
                <a:pPr lvl="1"/>
                <a:r>
                  <a:rPr lang="zh-CN" altLang="en-US" dirty="0"/>
                  <a:t>交割成本最低</a:t>
                </a:r>
                <a:r>
                  <a:rPr lang="en-US" altLang="zh-CN" dirty="0"/>
                  <a:t>/</a:t>
                </a:r>
                <a:r>
                  <a:rPr lang="zh-CN" altLang="en-US" dirty="0"/>
                  <a:t>交割收益最大的债券。</a:t>
                </a:r>
              </a:p>
              <a:p>
                <a:pPr eaLnBrk="1" hangingPunct="1"/>
                <a:endParaRPr lang="en-US" altLang="zh-CN" dirty="0"/>
              </a:p>
              <a:p>
                <a:pPr eaLnBrk="1" hangingPunct="1"/>
                <a:endParaRPr lang="en-US" altLang="zh-CN" sz="1800" dirty="0">
                  <a:solidFill>
                    <a:schemeClr val="bg1">
                      <a:lumMod val="50000"/>
                    </a:schemeClr>
                  </a:solidFill>
                  <a:highlight>
                    <a:srgbClr val="C0C0C0"/>
                  </a:highlight>
                </a:endParaRPr>
              </a:p>
              <a:p>
                <a:pPr eaLnBrk="1" hangingPunct="1"/>
                <a:r>
                  <a:rPr lang="zh-CN" altLang="en-US" sz="1800" dirty="0"/>
                  <a:t>交割成本</a:t>
                </a:r>
                <a:r>
                  <a:rPr lang="en-US" altLang="zh-CN" sz="1800" i="1" baseline="-25000" dirty="0"/>
                  <a:t>j</a:t>
                </a:r>
                <a14:m>
                  <m:oMath xmlns:m="http://schemas.openxmlformats.org/officeDocument/2006/math">
                    <m:r>
                      <a:rPr lang="en-US" altLang="zh-CN" sz="1800" i="1" dirty="0">
                        <a:latin typeface="Cambria Math" panose="02040503050406030204" pitchFamily="18" charset="0"/>
                      </a:rPr>
                      <m:t>=</m:t>
                    </m:r>
                  </m:oMath>
                </a14:m>
                <a:r>
                  <a:rPr lang="zh-CN" altLang="en-US" sz="1800" dirty="0"/>
                  <a:t>现券全价</a:t>
                </a:r>
                <a:r>
                  <a:rPr lang="en-US" altLang="zh-CN" sz="1800" i="1" baseline="-25000" dirty="0"/>
                  <a:t>j</a:t>
                </a:r>
                <a:r>
                  <a:rPr lang="en-US" altLang="zh-CN" sz="1800" i="1" dirty="0"/>
                  <a:t> </a:t>
                </a:r>
                <a14:m>
                  <m:oMath xmlns:m="http://schemas.openxmlformats.org/officeDocument/2006/math">
                    <m:r>
                      <a:rPr lang="en-US" altLang="zh-CN" sz="1800" i="1" dirty="0">
                        <a:latin typeface="Cambria Math" panose="02040503050406030204" pitchFamily="18" charset="0"/>
                      </a:rPr>
                      <m:t>−</m:t>
                    </m:r>
                  </m:oMath>
                </a14:m>
                <a:r>
                  <a:rPr lang="zh-CN" altLang="en-US" sz="1800" dirty="0"/>
                  <a:t>期货全价</a:t>
                </a:r>
                <a:r>
                  <a:rPr lang="en-US" altLang="zh-CN" sz="1800" i="1" baseline="-25000" dirty="0"/>
                  <a:t>j </a:t>
                </a:r>
                <a:endParaRPr lang="en-US" altLang="zh-CN" sz="1800" dirty="0"/>
              </a:p>
              <a:p>
                <a:pPr marL="0" indent="0" eaLnBrk="1" hangingPunct="1">
                  <a:buNone/>
                </a:pPr>
                <a:r>
                  <a:rPr lang="zh-CN" altLang="en-US" sz="1800" dirty="0"/>
                  <a:t> </a:t>
                </a:r>
                <a14:m>
                  <m:oMath xmlns:m="http://schemas.openxmlformats.org/officeDocument/2006/math">
                    <m:r>
                      <a:rPr lang="en-US" altLang="zh-CN" sz="1800" b="0" i="0" dirty="0" smtClean="0">
                        <a:latin typeface="Cambria Math" panose="02040503050406030204" pitchFamily="18" charset="0"/>
                      </a:rPr>
                      <m:t>                         </m:t>
                    </m:r>
                    <m:r>
                      <a:rPr lang="en-US" altLang="zh-CN" sz="1800" i="1" dirty="0">
                        <a:latin typeface="Cambria Math" panose="02040503050406030204" pitchFamily="18" charset="0"/>
                      </a:rPr>
                      <m:t>=</m:t>
                    </m:r>
                  </m:oMath>
                </a14:m>
                <a:r>
                  <a:rPr lang="zh-CN" altLang="en-US" sz="1800" dirty="0"/>
                  <a:t>现券报价</a:t>
                </a:r>
                <a:r>
                  <a:rPr lang="en-US" altLang="zh-CN" sz="1800" i="1" baseline="-25000" dirty="0"/>
                  <a:t>j</a:t>
                </a:r>
                <a:r>
                  <a:rPr lang="en-US" altLang="zh-CN" sz="1800" i="1" dirty="0"/>
                  <a:t> </a:t>
                </a:r>
                <a14:m>
                  <m:oMath xmlns:m="http://schemas.openxmlformats.org/officeDocument/2006/math">
                    <m:r>
                      <a:rPr lang="en-US" altLang="zh-CN" sz="1800" b="0" i="1" dirty="0" smtClean="0">
                        <a:solidFill>
                          <a:srgbClr val="FF0000"/>
                        </a:solidFill>
                        <a:latin typeface="Cambria Math" panose="02040503050406030204" pitchFamily="18" charset="0"/>
                      </a:rPr>
                      <m:t>+</m:t>
                    </m:r>
                  </m:oMath>
                </a14:m>
                <a:r>
                  <a:rPr lang="zh-CN" altLang="en-US" sz="1800" dirty="0">
                    <a:solidFill>
                      <a:srgbClr val="FF0000"/>
                    </a:solidFill>
                  </a:rPr>
                  <a:t>现券应计利息</a:t>
                </a:r>
                <a:r>
                  <a:rPr lang="en-US" altLang="zh-CN" sz="1800" i="1" baseline="-25000" dirty="0"/>
                  <a:t>j</a:t>
                </a:r>
                <a14:m>
                  <m:oMath xmlns:m="http://schemas.openxmlformats.org/officeDocument/2006/math">
                    <m:r>
                      <a:rPr lang="en-US" altLang="zh-CN" sz="1800" b="0" i="1" dirty="0" smtClean="0">
                        <a:latin typeface="Cambria Math" panose="02040503050406030204" pitchFamily="18" charset="0"/>
                      </a:rPr>
                      <m:t>−</m:t>
                    </m:r>
                  </m:oMath>
                </a14:m>
                <a:r>
                  <a:rPr lang="en-US" altLang="zh-CN" sz="1800" dirty="0">
                    <a:solidFill>
                      <a:srgbClr val="FF0000"/>
                    </a:solidFill>
                  </a:rPr>
                  <a:t>(</a:t>
                </a:r>
                <a:r>
                  <a:rPr lang="zh-CN" altLang="en-US" sz="1800" dirty="0"/>
                  <a:t>期货结算价 </a:t>
                </a:r>
                <a14:m>
                  <m:oMath xmlns:m="http://schemas.openxmlformats.org/officeDocument/2006/math">
                    <m:r>
                      <a:rPr lang="en-US" altLang="zh-CN" sz="1800" i="1" dirty="0" smtClean="0">
                        <a:latin typeface="Cambria Math" panose="02040503050406030204" pitchFamily="18" charset="0"/>
                        <a:ea typeface="Cambria Math" panose="02040503050406030204" pitchFamily="18" charset="0"/>
                      </a:rPr>
                      <m:t>×</m:t>
                    </m:r>
                  </m:oMath>
                </a14:m>
                <a:r>
                  <a:rPr lang="en-US" altLang="zh-CN" sz="1800" dirty="0"/>
                  <a:t> </a:t>
                </a:r>
                <a:r>
                  <a:rPr lang="zh-CN" altLang="en-US" sz="1800" dirty="0"/>
                  <a:t>转换因子</a:t>
                </a:r>
                <a:r>
                  <a:rPr lang="en-US" altLang="zh-CN" sz="1800" i="1" baseline="-25000" dirty="0"/>
                  <a:t>j </a:t>
                </a:r>
                <a14:m>
                  <m:oMath xmlns:m="http://schemas.openxmlformats.org/officeDocument/2006/math">
                    <m:r>
                      <a:rPr lang="en-US" altLang="zh-CN" sz="1800" b="0" i="1" dirty="0" smtClean="0">
                        <a:solidFill>
                          <a:srgbClr val="FF0000"/>
                        </a:solidFill>
                        <a:latin typeface="Cambria Math" panose="02040503050406030204" pitchFamily="18" charset="0"/>
                      </a:rPr>
                      <m:t>+</m:t>
                    </m:r>
                  </m:oMath>
                </a14:m>
                <a:r>
                  <a:rPr lang="en-US" altLang="zh-CN" sz="1800" dirty="0">
                    <a:solidFill>
                      <a:srgbClr val="FF0000"/>
                    </a:solidFill>
                  </a:rPr>
                  <a:t> </a:t>
                </a:r>
                <a:r>
                  <a:rPr lang="zh-CN" altLang="en-US" sz="1800" dirty="0">
                    <a:solidFill>
                      <a:srgbClr val="FF0000"/>
                    </a:solidFill>
                  </a:rPr>
                  <a:t>期货应计利息</a:t>
                </a:r>
                <a:r>
                  <a:rPr lang="en-US" altLang="zh-CN" sz="1800" i="1" baseline="-25000" dirty="0">
                    <a:solidFill>
                      <a:srgbClr val="FF0000"/>
                    </a:solidFill>
                  </a:rPr>
                  <a:t>j</a:t>
                </a:r>
                <a:r>
                  <a:rPr lang="en-US" altLang="zh-CN" sz="1800" dirty="0">
                    <a:solidFill>
                      <a:srgbClr val="FF0000"/>
                    </a:solidFill>
                  </a:rPr>
                  <a:t>)</a:t>
                </a:r>
              </a:p>
              <a:p>
                <a:pPr marL="0" indent="0" eaLnBrk="1" hangingPunct="1">
                  <a:buNone/>
                </a:pPr>
                <a:r>
                  <a:rPr lang="zh-CN" altLang="en-US" sz="2000" dirty="0"/>
                  <a:t>                         </a:t>
                </a:r>
                <a14:m>
                  <m:oMath xmlns:m="http://schemas.openxmlformats.org/officeDocument/2006/math">
                    <m:r>
                      <a:rPr lang="en-US" altLang="zh-CN" sz="2000" i="1" dirty="0" smtClean="0">
                        <a:latin typeface="Cambria Math" panose="02040503050406030204" pitchFamily="18" charset="0"/>
                      </a:rPr>
                      <m:t>=</m:t>
                    </m:r>
                  </m:oMath>
                </a14:m>
                <a:r>
                  <a:rPr lang="en-US" altLang="zh-CN" sz="1800" dirty="0"/>
                  <a:t> </a:t>
                </a:r>
                <a:r>
                  <a:rPr lang="zh-CN" altLang="en-US" sz="1800" dirty="0"/>
                  <a:t>现券报价</a:t>
                </a:r>
                <a:r>
                  <a:rPr lang="en-US" altLang="zh-CN" sz="1800" i="1" baseline="-25000" dirty="0"/>
                  <a:t>j </a:t>
                </a:r>
                <a14:m>
                  <m:oMath xmlns:m="http://schemas.openxmlformats.org/officeDocument/2006/math">
                    <m:r>
                      <a:rPr lang="en-US" altLang="zh-CN" sz="1800" i="1" dirty="0">
                        <a:latin typeface="Cambria Math" panose="02040503050406030204" pitchFamily="18" charset="0"/>
                      </a:rPr>
                      <m:t>−</m:t>
                    </m:r>
                  </m:oMath>
                </a14:m>
                <a:r>
                  <a:rPr lang="zh-CN" altLang="en-US" sz="1800" dirty="0"/>
                  <a:t> </a:t>
                </a:r>
                <a:r>
                  <a:rPr lang="en-US" altLang="zh-CN" sz="1800" dirty="0"/>
                  <a:t>(</a:t>
                </a:r>
                <a:r>
                  <a:rPr lang="zh-CN" altLang="en-US" sz="1800" dirty="0"/>
                  <a:t>期货结算价 </a:t>
                </a:r>
                <a14:m>
                  <m:oMath xmlns:m="http://schemas.openxmlformats.org/officeDocument/2006/math">
                    <m:r>
                      <a:rPr lang="en-US" altLang="zh-CN" sz="1800" i="1" dirty="0">
                        <a:latin typeface="Cambria Math" panose="02040503050406030204" pitchFamily="18" charset="0"/>
                        <a:ea typeface="Cambria Math" panose="02040503050406030204" pitchFamily="18" charset="0"/>
                      </a:rPr>
                      <m:t>×</m:t>
                    </m:r>
                  </m:oMath>
                </a14:m>
                <a:r>
                  <a:rPr lang="en-US" altLang="zh-CN" sz="1800" dirty="0"/>
                  <a:t> </a:t>
                </a:r>
                <a:r>
                  <a:rPr lang="zh-CN" altLang="en-US" sz="1800" dirty="0"/>
                  <a:t>转换因子</a:t>
                </a:r>
                <a:r>
                  <a:rPr lang="en-US" altLang="zh-CN" sz="1800" i="1" baseline="-25000" dirty="0"/>
                  <a:t>j</a:t>
                </a:r>
                <a:r>
                  <a:rPr lang="en-US" altLang="zh-CN" sz="1800" dirty="0"/>
                  <a:t>)</a:t>
                </a:r>
              </a:p>
              <a:p>
                <a:pPr eaLnBrk="1" hangingPunct="1"/>
                <a:endParaRPr lang="en-US" altLang="zh-CN" sz="2400" dirty="0"/>
              </a:p>
              <a:p>
                <a:pPr eaLnBrk="1" hangingPunct="1"/>
                <a:endParaRPr lang="en-US" altLang="zh-CN" sz="2400" dirty="0"/>
              </a:p>
            </p:txBody>
          </p:sp>
        </mc:Choice>
        <mc:Fallback xmlns="">
          <p:sp>
            <p:nvSpPr>
              <p:cNvPr id="88069" name="Rectangle 3"/>
              <p:cNvSpPr>
                <a:spLocks noGrp="1" noRot="1" noChangeAspect="1" noMove="1" noResize="1" noEditPoints="1" noAdjustHandles="1" noChangeArrowheads="1" noChangeShapeType="1" noTextEdit="1"/>
              </p:cNvSpPr>
              <p:nvPr>
                <p:ph idx="1"/>
              </p:nvPr>
            </p:nvSpPr>
            <p:spPr>
              <a:xfrm>
                <a:off x="457200" y="1340768"/>
                <a:ext cx="8686800" cy="5184576"/>
              </a:xfrm>
              <a:prstGeom prst="rect">
                <a:avLst/>
              </a:prstGeom>
              <a:blipFill>
                <a:blip r:embed="rId2"/>
                <a:stretch>
                  <a:fillRect/>
                </a:stretch>
              </a:blipFill>
            </p:spPr>
            <p:txBody>
              <a:bodyPr/>
              <a:lstStyle/>
              <a:p>
                <a:r>
                  <a:rPr lang="zh-CN" altLang="en-US">
                    <a:noFill/>
                  </a:rPr>
                  <a:t> </a:t>
                </a:r>
              </a:p>
            </p:txBody>
          </p:sp>
        </mc:Fallback>
      </mc:AlternateContent>
      <p:sp>
        <p:nvSpPr>
          <p:cNvPr id="2" name="灯片编号占位符 1"/>
          <p:cNvSpPr>
            <a:spLocks noGrp="1"/>
          </p:cNvSpPr>
          <p:nvPr>
            <p:ph type="sldNum" sz="quarter" idx="12"/>
          </p:nvPr>
        </p:nvSpPr>
        <p:spPr/>
        <p:txBody>
          <a:bodyPr/>
          <a:lstStyle/>
          <a:p>
            <a:fld id="{0C913308-F349-4B6D-A68A-DD1791B4A57B}" type="slidenum">
              <a:rPr lang="zh-CN" altLang="en-US" smtClean="0"/>
              <a:pPr/>
              <a:t>51</a:t>
            </a:fld>
            <a:endParaRPr lang="zh-CN" altLang="en-US" dirty="0"/>
          </a:p>
        </p:txBody>
      </p:sp>
    </p:spTree>
    <p:extLst>
      <p:ext uri="{BB962C8B-B14F-4D97-AF65-F5344CB8AC3E}">
        <p14:creationId xmlns:p14="http://schemas.microsoft.com/office/powerpoint/2010/main" val="30849964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确定准</a:t>
            </a:r>
            <a:r>
              <a:rPr lang="en-US" altLang="zh-CN" dirty="0"/>
              <a:t>CTD</a:t>
            </a:r>
            <a:r>
              <a:rPr lang="zh-CN" altLang="en-US" dirty="0"/>
              <a:t>券：交割日之前</a:t>
            </a:r>
          </a:p>
        </p:txBody>
      </p:sp>
      <p:sp>
        <p:nvSpPr>
          <p:cNvPr id="3" name="内容占位符 2"/>
          <p:cNvSpPr>
            <a:spLocks noGrp="1"/>
          </p:cNvSpPr>
          <p:nvPr>
            <p:ph idx="1"/>
          </p:nvPr>
        </p:nvSpPr>
        <p:spPr>
          <a:xfrm>
            <a:off x="457200" y="1600200"/>
            <a:ext cx="8435280" cy="4530725"/>
          </a:xfrm>
        </p:spPr>
        <p:txBody>
          <a:bodyPr/>
          <a:lstStyle/>
          <a:p>
            <a:r>
              <a:rPr lang="zh-CN" altLang="en-US" dirty="0">
                <a:cs typeface="Times New Roman" pitchFamily="18" charset="0"/>
              </a:rPr>
              <a:t>常见规则：交割日之前，</a:t>
            </a:r>
            <a:r>
              <a:rPr lang="zh-CN" altLang="en-US" dirty="0"/>
              <a:t>具有最高“隐含回购利率”（</a:t>
            </a:r>
            <a:r>
              <a:rPr lang="en-US" altLang="zh-CN" dirty="0">
                <a:latin typeface="Adobe Jenson Pro" pitchFamily="18" charset="0"/>
              </a:rPr>
              <a:t> I</a:t>
            </a:r>
            <a:r>
              <a:rPr lang="en-US" altLang="zh-CN" dirty="0">
                <a:latin typeface="Adobe Jenson Pro" pitchFamily="18" charset="0"/>
                <a:cs typeface="Times New Roman" pitchFamily="18" charset="0"/>
              </a:rPr>
              <a:t>mplied Repo Rate</a:t>
            </a:r>
            <a:r>
              <a:rPr lang="zh-CN" altLang="zh-CN" dirty="0">
                <a:latin typeface="Adobe Jenson Pro" pitchFamily="18" charset="0"/>
                <a:cs typeface="Times New Roman" pitchFamily="18" charset="0"/>
              </a:rPr>
              <a:t>，</a:t>
            </a:r>
            <a:r>
              <a:rPr lang="en-US" altLang="zh-CN" dirty="0">
                <a:latin typeface="Adobe Jenson Pro" pitchFamily="18" charset="0"/>
                <a:cs typeface="Times New Roman" pitchFamily="18" charset="0"/>
              </a:rPr>
              <a:t>IRR </a:t>
            </a:r>
            <a:r>
              <a:rPr lang="zh-CN" altLang="en-US" dirty="0"/>
              <a:t>）的可交割券就是当时条件下的“准</a:t>
            </a:r>
            <a:r>
              <a:rPr lang="en-US" altLang="zh-CN" dirty="0"/>
              <a:t>CTD</a:t>
            </a:r>
            <a:r>
              <a:rPr lang="zh-CN" altLang="en-US" dirty="0"/>
              <a:t>券”。</a:t>
            </a:r>
            <a:endParaRPr lang="zh-CN" altLang="en-US" dirty="0">
              <a:latin typeface="Adobe Jenson Pro" pitchFamily="18" charset="0"/>
              <a:cs typeface="Times New Roman" pitchFamily="18" charset="0"/>
            </a:endParaRPr>
          </a:p>
          <a:p>
            <a:r>
              <a:rPr lang="zh-CN" altLang="en-US" dirty="0"/>
              <a:t>若期货存续期内无付息</a:t>
            </a:r>
            <a:endParaRPr lang="en-US" altLang="zh-CN" dirty="0">
              <a:latin typeface="Times New Roman" pitchFamily="18" charset="0"/>
              <a:ea typeface="华文中宋" pitchFamily="2" charset="-122"/>
              <a:cs typeface="Times New Roman" pitchFamily="18" charset="0"/>
            </a:endParaRPr>
          </a:p>
          <a:p>
            <a:endParaRPr lang="en-US" altLang="zh-CN" dirty="0">
              <a:latin typeface="Times New Roman" pitchFamily="18" charset="0"/>
              <a:ea typeface="华文中宋" pitchFamily="2" charset="-122"/>
              <a:cs typeface="Times New Roman" pitchFamily="18" charset="0"/>
            </a:endParaRPr>
          </a:p>
          <a:p>
            <a:endParaRPr lang="en-US" altLang="zh-CN" dirty="0">
              <a:latin typeface="Times New Roman" pitchFamily="18" charset="0"/>
              <a:ea typeface="华文中宋" pitchFamily="2" charset="-122"/>
              <a:cs typeface="Times New Roman" pitchFamily="18" charset="0"/>
            </a:endParaRPr>
          </a:p>
          <a:p>
            <a:endParaRPr lang="en-US" altLang="zh-CN" dirty="0">
              <a:latin typeface="Times New Roman" pitchFamily="18" charset="0"/>
              <a:ea typeface="华文中宋" pitchFamily="2" charset="-122"/>
              <a:cs typeface="Times New Roman" pitchFamily="18" charset="0"/>
            </a:endParaRPr>
          </a:p>
          <a:p>
            <a:endParaRPr lang="en-US" altLang="zh-CN" dirty="0">
              <a:latin typeface="Times New Roman" pitchFamily="18" charset="0"/>
              <a:ea typeface="华文中宋" pitchFamily="2" charset="-122"/>
              <a:cs typeface="Times New Roman" pitchFamily="18" charset="0"/>
            </a:endParaRPr>
          </a:p>
          <a:p>
            <a:endParaRPr lang="en-US" altLang="zh-CN" dirty="0">
              <a:latin typeface="Times New Roman" pitchFamily="18" charset="0"/>
              <a:ea typeface="华文中宋" pitchFamily="2" charset="-122"/>
              <a:cs typeface="Times New Roman" pitchFamily="18" charset="0"/>
            </a:endParaRPr>
          </a:p>
          <a:p>
            <a:endParaRPr lang="zh-CN" altLang="en-US" dirty="0"/>
          </a:p>
        </p:txBody>
      </p:sp>
      <p:sp>
        <p:nvSpPr>
          <p:cNvPr id="5" name="灯片编号占位符 4"/>
          <p:cNvSpPr>
            <a:spLocks noGrp="1"/>
          </p:cNvSpPr>
          <p:nvPr>
            <p:ph type="sldNum" sz="quarter" idx="12"/>
          </p:nvPr>
        </p:nvSpPr>
        <p:spPr>
          <a:prstGeom prst="rect">
            <a:avLst/>
          </a:prstGeom>
        </p:spPr>
        <p:txBody>
          <a:bodyPr/>
          <a:lstStyle/>
          <a:p>
            <a:pPr>
              <a:defRPr/>
            </a:pPr>
            <a:fld id="{47F2F55A-DA36-4C66-8A93-3EB59C168DC4}" type="slidenum">
              <a:rPr lang="en-US" altLang="zh-CN" smtClean="0"/>
              <a:pPr>
                <a:defRPr/>
              </a:pPr>
              <a:t>52</a:t>
            </a:fld>
            <a:endParaRPr lang="en-US" altLang="zh-CN"/>
          </a:p>
        </p:txBody>
      </p:sp>
      <p:grpSp>
        <p:nvGrpSpPr>
          <p:cNvPr id="23" name="组合 22"/>
          <p:cNvGrpSpPr/>
          <p:nvPr/>
        </p:nvGrpSpPr>
        <p:grpSpPr>
          <a:xfrm>
            <a:off x="1763688" y="4293096"/>
            <a:ext cx="6174686" cy="1677040"/>
            <a:chOff x="1223628" y="3139276"/>
            <a:chExt cx="6174686" cy="1677040"/>
          </a:xfrm>
        </p:grpSpPr>
        <p:cxnSp>
          <p:nvCxnSpPr>
            <p:cNvPr id="11" name="直接连接符 10"/>
            <p:cNvCxnSpPr/>
            <p:nvPr/>
          </p:nvCxnSpPr>
          <p:spPr>
            <a:xfrm>
              <a:off x="2267744" y="4005064"/>
              <a:ext cx="0" cy="144016"/>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cxnSp>
        <p:cxnSp>
          <p:nvCxnSpPr>
            <p:cNvPr id="16" name="直接连接符 15"/>
            <p:cNvCxnSpPr/>
            <p:nvPr/>
          </p:nvCxnSpPr>
          <p:spPr>
            <a:xfrm>
              <a:off x="5940152" y="4005064"/>
              <a:ext cx="0" cy="144016"/>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cxnSp>
        <p:cxnSp>
          <p:nvCxnSpPr>
            <p:cNvPr id="8" name="直接连接符 7"/>
            <p:cNvCxnSpPr/>
            <p:nvPr/>
          </p:nvCxnSpPr>
          <p:spPr>
            <a:xfrm>
              <a:off x="2267744" y="4149080"/>
              <a:ext cx="3672408" cy="0"/>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cxnSp>
        <p:sp>
          <p:nvSpPr>
            <p:cNvPr id="17" name="TextBox 16"/>
            <p:cNvSpPr txBox="1"/>
            <p:nvPr/>
          </p:nvSpPr>
          <p:spPr>
            <a:xfrm>
              <a:off x="1223628" y="3139276"/>
              <a:ext cx="2088232" cy="800219"/>
            </a:xfrm>
            <a:prstGeom prst="rect">
              <a:avLst/>
            </a:prstGeom>
            <a:noFill/>
          </p:spPr>
          <p:txBody>
            <a:bodyPr wrap="square" rtlCol="0">
              <a:spAutoFit/>
            </a:bodyPr>
            <a:lstStyle/>
            <a:p>
              <a:pPr algn="ctr"/>
              <a:endParaRPr lang="en-US" altLang="zh-CN"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买现货卖期货</a:t>
              </a:r>
              <a:endParaRPr lang="en-US" altLang="zh-CN" sz="1400"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支付现货全价</a:t>
              </a:r>
            </a:p>
          </p:txBody>
        </p:sp>
        <p:sp>
          <p:nvSpPr>
            <p:cNvPr id="19" name="TextBox 18"/>
            <p:cNvSpPr txBox="1"/>
            <p:nvPr/>
          </p:nvSpPr>
          <p:spPr>
            <a:xfrm>
              <a:off x="1583668" y="4293096"/>
              <a:ext cx="1368152" cy="523220"/>
            </a:xfrm>
            <a:prstGeom prst="rect">
              <a:avLst/>
            </a:prstGeom>
            <a:noFill/>
          </p:spPr>
          <p:txBody>
            <a:bodyPr wrap="square" rtlCol="0">
              <a:spAutoFit/>
            </a:bodyPr>
            <a:lstStyle/>
            <a:p>
              <a:pPr algn="ctr"/>
              <a:r>
                <a:rPr lang="zh-CN" altLang="en-US" sz="1400" dirty="0">
                  <a:latin typeface="Adobe 黑体 Std R" pitchFamily="34" charset="-122"/>
                  <a:ea typeface="Adobe 黑体 Std R" pitchFamily="34" charset="-122"/>
                </a:rPr>
                <a:t>今天</a:t>
              </a:r>
              <a:endParaRPr lang="en-US" altLang="zh-CN" sz="1400"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交易日</a:t>
              </a:r>
              <a:r>
                <a:rPr lang="en-US" altLang="zh-CN" sz="1400" b="1" i="1" dirty="0">
                  <a:latin typeface="Adobe Jenson Pro" pitchFamily="18" charset="0"/>
                  <a:ea typeface="Adobe 黑体 Std R" pitchFamily="34" charset="-122"/>
                </a:rPr>
                <a:t>t</a:t>
              </a:r>
              <a:endParaRPr lang="zh-CN" altLang="en-US" sz="1400" b="1" i="1" dirty="0">
                <a:latin typeface="Adobe Jenson Pro" pitchFamily="18" charset="0"/>
                <a:ea typeface="Adobe 黑体 Std R" pitchFamily="34" charset="-122"/>
              </a:endParaRPr>
            </a:p>
          </p:txBody>
        </p:sp>
        <p:sp>
          <p:nvSpPr>
            <p:cNvPr id="20" name="TextBox 19"/>
            <p:cNvSpPr txBox="1"/>
            <p:nvPr/>
          </p:nvSpPr>
          <p:spPr>
            <a:xfrm>
              <a:off x="5292080" y="4293096"/>
              <a:ext cx="1368152" cy="523220"/>
            </a:xfrm>
            <a:prstGeom prst="rect">
              <a:avLst/>
            </a:prstGeom>
            <a:noFill/>
          </p:spPr>
          <p:txBody>
            <a:bodyPr wrap="square" rtlCol="0">
              <a:spAutoFit/>
            </a:bodyPr>
            <a:lstStyle/>
            <a:p>
              <a:pPr algn="ctr"/>
              <a:r>
                <a:rPr lang="zh-CN" altLang="en-US" sz="1400" dirty="0">
                  <a:latin typeface="Adobe 黑体 Std R" pitchFamily="34" charset="-122"/>
                  <a:ea typeface="Adobe 黑体 Std R" pitchFamily="34" charset="-122"/>
                </a:rPr>
                <a:t>未来</a:t>
              </a:r>
              <a:endParaRPr lang="en-US" altLang="zh-CN" sz="1400"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交割日</a:t>
              </a:r>
              <a:r>
                <a:rPr lang="en-US" altLang="zh-CN" sz="1400" b="1" i="1" dirty="0">
                  <a:latin typeface="Adobe Jenson Pro" pitchFamily="18" charset="0"/>
                  <a:ea typeface="Adobe 黑体 Std R" pitchFamily="34" charset="-122"/>
                </a:rPr>
                <a:t>T</a:t>
              </a:r>
              <a:endParaRPr lang="zh-CN" altLang="en-US" b="1" i="1" dirty="0">
                <a:latin typeface="Adobe Jenson Pro" pitchFamily="18" charset="0"/>
                <a:ea typeface="Adobe 黑体 Std R" pitchFamily="34" charset="-122"/>
              </a:endParaRPr>
            </a:p>
          </p:txBody>
        </p:sp>
        <p:sp>
          <p:nvSpPr>
            <p:cNvPr id="21" name="TextBox 20"/>
            <p:cNvSpPr txBox="1"/>
            <p:nvPr/>
          </p:nvSpPr>
          <p:spPr>
            <a:xfrm>
              <a:off x="4553998" y="3284983"/>
              <a:ext cx="2844316" cy="523220"/>
            </a:xfrm>
            <a:prstGeom prst="rect">
              <a:avLst/>
            </a:prstGeom>
            <a:noFill/>
          </p:spPr>
          <p:txBody>
            <a:bodyPr wrap="square" rtlCol="0">
              <a:spAutoFit/>
            </a:bodyPr>
            <a:lstStyle/>
            <a:p>
              <a:pPr algn="ctr"/>
              <a:r>
                <a:rPr lang="zh-CN" altLang="en-US" sz="1400" dirty="0">
                  <a:latin typeface="Adobe 黑体 Std R" pitchFamily="34" charset="-122"/>
                  <a:ea typeface="Adobe 黑体 Std R" pitchFamily="34" charset="-122"/>
                </a:rPr>
                <a:t>交割期货</a:t>
              </a:r>
              <a:endParaRPr lang="en-US" altLang="zh-CN" sz="1400"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收到期货全价</a:t>
              </a:r>
            </a:p>
          </p:txBody>
        </p:sp>
      </p:grpSp>
      <mc:AlternateContent xmlns:mc="http://schemas.openxmlformats.org/markup-compatibility/2006" xmlns:a14="http://schemas.microsoft.com/office/drawing/2010/main">
        <mc:Choice Requires="a14">
          <p:sp>
            <p:nvSpPr>
              <p:cNvPr id="18" name="文本框 17">
                <a:extLst>
                  <a:ext uri="{FF2B5EF4-FFF2-40B4-BE49-F238E27FC236}">
                    <a16:creationId xmlns:a16="http://schemas.microsoft.com/office/drawing/2014/main" id="{9F268930-D6F6-461D-8D4C-835EABC7C978}"/>
                  </a:ext>
                </a:extLst>
              </p:cNvPr>
              <p:cNvSpPr txBox="1"/>
              <p:nvPr/>
            </p:nvSpPr>
            <p:spPr>
              <a:xfrm>
                <a:off x="322071" y="3736237"/>
                <a:ext cx="8352928" cy="70256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𝐼𝑅</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zh-CN"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时刻锁定的债券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zh-CN" altLang="en-US" i="1" kern="100">
                              <a:latin typeface="Cambria Math" panose="02040503050406030204" pitchFamily="18" charset="0"/>
                              <a:ea typeface="宋体" panose="02010600030101010101" pitchFamily="2" charset="-122"/>
                              <a:cs typeface="Times New Roman" panose="02020603050405020304" pitchFamily="18" charset="0"/>
                            </a:rPr>
                            <m:t>的</m:t>
                          </m:r>
                          <m:r>
                            <m:rPr>
                              <m:sty m:val="p"/>
                            </m:rPr>
                            <a:rPr lang="en-US" altLang="zh-CN" b="0" i="0" kern="100" smtClean="0">
                              <a:latin typeface="Cambria Math" panose="02040503050406030204" pitchFamily="18" charset="0"/>
                              <a:ea typeface="宋体" panose="02010600030101010101" pitchFamily="2" charset="-122"/>
                              <a:cs typeface="Times New Roman" panose="02020603050405020304" pitchFamily="18" charset="0"/>
                            </a:rPr>
                            <m:t>T</m:t>
                          </m:r>
                          <m:r>
                            <a:rPr lang="zh-CN" altLang="en-US" i="1" kern="100">
                              <a:latin typeface="Cambria Math" panose="02040503050406030204" pitchFamily="18" charset="0"/>
                              <a:ea typeface="宋体" panose="02010600030101010101" pitchFamily="2" charset="-122"/>
                              <a:cs typeface="Times New Roman" panose="02020603050405020304" pitchFamily="18" charset="0"/>
                            </a:rPr>
                            <m:t>时刻</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期货全价</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时刻债券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现</m:t>
                          </m:r>
                          <m:r>
                            <a:rPr lang="zh-CN" altLang="en-US" i="1" kern="100">
                              <a:latin typeface="Cambria Math" panose="02040503050406030204" pitchFamily="18" charset="0"/>
                              <a:ea typeface="宋体" panose="02010600030101010101" pitchFamily="2" charset="-122"/>
                              <a:cs typeface="Times New Roman" panose="02020603050405020304" pitchFamily="18" charset="0"/>
                            </a:rPr>
                            <m:t>货</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全价</m:t>
                          </m:r>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时刻债券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现货全价</m:t>
                          </m:r>
                        </m:den>
                      </m:f>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365</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或</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366</m:t>
                          </m:r>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den>
                      </m:f>
                    </m:oMath>
                  </m:oMathPara>
                </a14:m>
                <a:endParaRPr lang="zh-CN" altLang="en-US" dirty="0"/>
              </a:p>
            </p:txBody>
          </p:sp>
        </mc:Choice>
        <mc:Fallback xmlns="">
          <p:sp>
            <p:nvSpPr>
              <p:cNvPr id="18" name="文本框 17">
                <a:extLst>
                  <a:ext uri="{FF2B5EF4-FFF2-40B4-BE49-F238E27FC236}">
                    <a16:creationId xmlns:a16="http://schemas.microsoft.com/office/drawing/2014/main" id="{9F268930-D6F6-461D-8D4C-835EABC7C978}"/>
                  </a:ext>
                </a:extLst>
              </p:cNvPr>
              <p:cNvSpPr txBox="1">
                <a:spLocks noRot="1" noChangeAspect="1" noMove="1" noResize="1" noEditPoints="1" noAdjustHandles="1" noChangeArrowheads="1" noChangeShapeType="1" noTextEdit="1"/>
              </p:cNvSpPr>
              <p:nvPr/>
            </p:nvSpPr>
            <p:spPr>
              <a:xfrm>
                <a:off x="322071" y="3736237"/>
                <a:ext cx="8352928" cy="702565"/>
              </a:xfrm>
              <a:prstGeom prst="rect">
                <a:avLst/>
              </a:prstGeom>
              <a:blipFill>
                <a:blip r:embed="rId2"/>
                <a:stretch>
                  <a:fillRect/>
                </a:stretch>
              </a:blipFill>
            </p:spPr>
            <p:txBody>
              <a:bodyPr/>
              <a:lstStyle/>
              <a:p>
                <a:r>
                  <a:rPr lang="zh-CN" altLang="en-US">
                    <a:noFill/>
                  </a:rPr>
                  <a:t> </a:t>
                </a:r>
              </a:p>
            </p:txBody>
          </p:sp>
        </mc:Fallback>
      </mc:AlternateContent>
      <p:sp>
        <p:nvSpPr>
          <p:cNvPr id="4" name="左中括号 3">
            <a:extLst>
              <a:ext uri="{FF2B5EF4-FFF2-40B4-BE49-F238E27FC236}">
                <a16:creationId xmlns:a16="http://schemas.microsoft.com/office/drawing/2014/main" id="{4939AD80-E823-474D-9B49-941CA98AC8AB}"/>
              </a:ext>
            </a:extLst>
          </p:cNvPr>
          <p:cNvSpPr/>
          <p:nvPr/>
        </p:nvSpPr>
        <p:spPr>
          <a:xfrm rot="5400000">
            <a:off x="4481990" y="3158970"/>
            <a:ext cx="288032" cy="3708411"/>
          </a:xfrm>
          <a:prstGeom prst="leftBracket">
            <a:avLst/>
          </a:prstGeom>
          <a:ln w="19050">
            <a:solidFill>
              <a:srgbClr val="FF0000"/>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 name="文本框 5">
            <a:extLst>
              <a:ext uri="{FF2B5EF4-FFF2-40B4-BE49-F238E27FC236}">
                <a16:creationId xmlns:a16="http://schemas.microsoft.com/office/drawing/2014/main" id="{53BCADE3-79A6-4546-85D0-20FD077E3A05}"/>
              </a:ext>
            </a:extLst>
          </p:cNvPr>
          <p:cNvSpPr txBox="1"/>
          <p:nvPr/>
        </p:nvSpPr>
        <p:spPr>
          <a:xfrm>
            <a:off x="3635903" y="4561383"/>
            <a:ext cx="1963449" cy="338554"/>
          </a:xfrm>
          <a:prstGeom prst="rect">
            <a:avLst/>
          </a:prstGeom>
          <a:noFill/>
        </p:spPr>
        <p:txBody>
          <a:bodyPr wrap="square" rtlCol="0">
            <a:spAutoFit/>
          </a:bodyPr>
          <a:lstStyle/>
          <a:p>
            <a:r>
              <a:rPr lang="zh-CN" altLang="en-US" sz="1600" b="1" dirty="0">
                <a:solidFill>
                  <a:srgbClr val="FF0000"/>
                </a:solidFill>
                <a:latin typeface="Adobe Jenson Pro" panose="020A0503050201030203" pitchFamily="18" charset="0"/>
                <a:ea typeface="楷体" panose="02010609060101010101" pitchFamily="49" charset="-122"/>
              </a:rPr>
              <a:t>持有到期收益</a:t>
            </a:r>
            <a:r>
              <a:rPr lang="en-US" altLang="zh-CN" sz="1600" b="1" dirty="0">
                <a:solidFill>
                  <a:srgbClr val="FF0000"/>
                </a:solidFill>
                <a:latin typeface="Adobe Jenson Pro" panose="020A0503050201030203" pitchFamily="18" charset="0"/>
                <a:ea typeface="楷体" panose="02010609060101010101" pitchFamily="49" charset="-122"/>
              </a:rPr>
              <a:t>IRR</a:t>
            </a:r>
            <a:endParaRPr lang="zh-CN" altLang="en-US" sz="1600" b="1" dirty="0">
              <a:solidFill>
                <a:srgbClr val="FF0000"/>
              </a:solidFill>
              <a:latin typeface="Adobe Jenson Pro" panose="020A0503050201030203" pitchFamily="18" charset="0"/>
              <a:ea typeface="楷体" panose="02010609060101010101" pitchFamily="49" charset="-122"/>
            </a:endParaRPr>
          </a:p>
        </p:txBody>
      </p:sp>
    </p:spTree>
    <p:extLst>
      <p:ext uri="{BB962C8B-B14F-4D97-AF65-F5344CB8AC3E}">
        <p14:creationId xmlns:p14="http://schemas.microsoft.com/office/powerpoint/2010/main" val="414821174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a:xfrm>
            <a:off x="457200" y="277813"/>
            <a:ext cx="8229600" cy="918939"/>
          </a:xfrm>
        </p:spPr>
        <p:txBody>
          <a:bodyPr/>
          <a:lstStyle/>
          <a:p>
            <a:endParaRPr lang="zh-CN" altLang="en-US" dirty="0"/>
          </a:p>
        </p:txBody>
      </p:sp>
      <p:sp>
        <p:nvSpPr>
          <p:cNvPr id="3" name="文本占位符 2"/>
          <p:cNvSpPr>
            <a:spLocks noGrp="1"/>
          </p:cNvSpPr>
          <p:nvPr>
            <p:ph idx="1"/>
          </p:nvPr>
        </p:nvSpPr>
        <p:spPr>
          <a:xfrm>
            <a:off x="457200" y="1340768"/>
            <a:ext cx="8229600" cy="4790157"/>
          </a:xfrm>
        </p:spPr>
        <p:txBody>
          <a:bodyPr/>
          <a:lstStyle/>
          <a:p>
            <a:endParaRPr lang="en-US" altLang="zh-CN" dirty="0">
              <a:latin typeface="Adobe Jenson Pro" pitchFamily="18" charset="0"/>
              <a:cs typeface="Times New Roman" pitchFamily="18" charset="0"/>
            </a:endParaRPr>
          </a:p>
          <a:p>
            <a:r>
              <a:rPr lang="zh-CN" altLang="en-US" dirty="0"/>
              <a:t>若期货存续期内有付息</a:t>
            </a:r>
          </a:p>
          <a:p>
            <a:endParaRPr lang="zh-CN" altLang="en-US" dirty="0"/>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53</a:t>
            </a:fld>
            <a:endParaRPr lang="zh-CN" altLang="en-US" dirty="0"/>
          </a:p>
        </p:txBody>
      </p:sp>
      <mc:AlternateContent xmlns:mc="http://schemas.openxmlformats.org/markup-compatibility/2006" xmlns:a14="http://schemas.microsoft.com/office/drawing/2010/main">
        <mc:Choice Requires="a14">
          <p:sp>
            <p:nvSpPr>
              <p:cNvPr id="8" name="文本框 7">
                <a:extLst>
                  <a:ext uri="{FF2B5EF4-FFF2-40B4-BE49-F238E27FC236}">
                    <a16:creationId xmlns:a16="http://schemas.microsoft.com/office/drawing/2014/main" id="{9B6437BC-6DC8-47B0-B890-84F57F96DA09}"/>
                  </a:ext>
                </a:extLst>
              </p:cNvPr>
              <p:cNvSpPr txBox="1"/>
              <p:nvPr/>
            </p:nvSpPr>
            <p:spPr>
              <a:xfrm>
                <a:off x="179512" y="3212976"/>
                <a:ext cx="5760639" cy="1244315"/>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altLang="zh-CN" sz="1800" i="1" kern="100" smtClean="0">
                          <a:effectLst/>
                          <a:latin typeface="Cambria Math" panose="02040503050406030204" pitchFamily="18" charset="0"/>
                          <a:ea typeface="宋体" panose="02010600030101010101" pitchFamily="2" charset="-122"/>
                          <a:cs typeface="Times New Roman" panose="02020603050405020304" pitchFamily="18" charset="0"/>
                        </a:rPr>
                        <m:t>𝐼𝑅</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𝑅</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sub>
                      </m:sSub>
                      <m:r>
                        <a:rPr lang="en-US" altLang="zh-CN" i="1" kern="100">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时刻锁定的债券</m:t>
                          </m:r>
                          <m:r>
                            <m:rPr>
                              <m:nor/>
                            </m:rPr>
                            <a:rPr lang="en-US" altLang="zh-CN" sz="1800" i="1" kern="100">
                              <a:effectLst/>
                              <a:latin typeface="Cambria Math" panose="02040503050406030204" pitchFamily="18" charset="0"/>
                              <a:ea typeface="微软雅黑" panose="020B0503020204020204" pitchFamily="34" charset="-122"/>
                              <a:cs typeface="微软雅黑" panose="020B0503020204020204" pitchFamily="34" charset="-122"/>
                            </a:rPr>
                            <m:t>j</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期货交割全价</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m:rPr>
                              <m:nor/>
                            </m:rPr>
                            <a:rPr lang="zh-CN" altLang="zh-CN" sz="1800" kern="100">
                              <a:effectLst/>
                              <a:latin typeface="Adobe Jenson Pro" panose="020A0503050201030203" pitchFamily="18" charset="0"/>
                              <a:ea typeface="微软雅黑" panose="020B0503020204020204" pitchFamily="34" charset="-122"/>
                              <a:cs typeface="微软雅黑" panose="020B0503020204020204" pitchFamily="34" charset="-122"/>
                            </a:rPr>
                            <m:t>  </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时刻债券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现货全价</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期货剩余期限内债券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付息</m:t>
                          </m:r>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时刻债券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现货全价</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𝑡</m:t>
                              </m:r>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365</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或</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366</m:t>
                              </m:r>
                            </m:den>
                          </m:f>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nary>
                            <m:naryPr>
                              <m:chr m:val="∑"/>
                              <m:limLoc m:val="undOvr"/>
                              <m:grow m:val="on"/>
                              <m:supHide m:val="on"/>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naryPr>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sub>
                            <m:sup/>
                            <m:e>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期货剩余期限内债券</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𝑗</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付</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息</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𝑇</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m:t>
                                  </m:r>
                                  <m:sSub>
                                    <m:sSub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𝜏</m:t>
                                      </m:r>
                                    </m:e>
                                    <m:sub>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𝑖</m:t>
                                      </m:r>
                                    </m:sub>
                                  </m:sSub>
                                </m:num>
                                <m:den>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365</m:t>
                                  </m:r>
                                  <m:r>
                                    <a:rPr lang="zh-CN" altLang="zh-CN" sz="1800" kern="100">
                                      <a:effectLst/>
                                      <a:latin typeface="Cambria Math" panose="02040503050406030204" pitchFamily="18" charset="0"/>
                                      <a:ea typeface="宋体" panose="02010600030101010101" pitchFamily="2" charset="-122"/>
                                      <a:cs typeface="Times New Roman" panose="02020603050405020304" pitchFamily="18" charset="0"/>
                                    </a:rPr>
                                    <m:t>或</m:t>
                                  </m:r>
                                  <m:r>
                                    <a:rPr lang="en-US" altLang="zh-CN" sz="1800" i="1" kern="100">
                                      <a:effectLst/>
                                      <a:latin typeface="Cambria Math" panose="02040503050406030204" pitchFamily="18" charset="0"/>
                                      <a:ea typeface="宋体" panose="02010600030101010101" pitchFamily="2" charset="-122"/>
                                      <a:cs typeface="Times New Roman" panose="02020603050405020304" pitchFamily="18" charset="0"/>
                                    </a:rPr>
                                    <m:t>366</m:t>
                                  </m:r>
                                </m:den>
                              </m:f>
                            </m:e>
                          </m:nary>
                        </m:den>
                      </m:f>
                    </m:oMath>
                  </m:oMathPara>
                </a14:m>
                <a:endParaRPr lang="zh-CN" altLang="en-US" dirty="0"/>
              </a:p>
            </p:txBody>
          </p:sp>
        </mc:Choice>
        <mc:Fallback xmlns="">
          <p:sp>
            <p:nvSpPr>
              <p:cNvPr id="8" name="文本框 7">
                <a:extLst>
                  <a:ext uri="{FF2B5EF4-FFF2-40B4-BE49-F238E27FC236}">
                    <a16:creationId xmlns:a16="http://schemas.microsoft.com/office/drawing/2014/main" id="{9B6437BC-6DC8-47B0-B890-84F57F96DA09}"/>
                  </a:ext>
                </a:extLst>
              </p:cNvPr>
              <p:cNvSpPr txBox="1">
                <a:spLocks noRot="1" noChangeAspect="1" noMove="1" noResize="1" noEditPoints="1" noAdjustHandles="1" noChangeArrowheads="1" noChangeShapeType="1" noTextEdit="1"/>
              </p:cNvSpPr>
              <p:nvPr/>
            </p:nvSpPr>
            <p:spPr>
              <a:xfrm>
                <a:off x="179512" y="3212976"/>
                <a:ext cx="5760639" cy="1244315"/>
              </a:xfrm>
              <a:prstGeom prst="rect">
                <a:avLst/>
              </a:prstGeom>
              <a:blipFill>
                <a:blip r:embed="rId3"/>
                <a:stretch>
                  <a:fillRect r="-5068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6991944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a:t>
            </a:r>
            <a:r>
              <a:rPr lang="en-US" altLang="zh-CN" dirty="0">
                <a:latin typeface="+mn-ea"/>
                <a:ea typeface="+mn-ea"/>
              </a:rPr>
              <a:t>:</a:t>
            </a:r>
            <a:r>
              <a:rPr lang="zh-CN" altLang="en-US" dirty="0"/>
              <a:t>用</a:t>
            </a:r>
            <a:r>
              <a:rPr lang="en-US" altLang="zh-CN" dirty="0"/>
              <a:t>IRR</a:t>
            </a:r>
            <a:r>
              <a:rPr lang="zh-CN" altLang="en-US" dirty="0"/>
              <a:t>准则判断准</a:t>
            </a:r>
            <a:r>
              <a:rPr lang="en-US" altLang="zh-CN" dirty="0"/>
              <a:t>CTD</a:t>
            </a:r>
            <a:r>
              <a:rPr lang="zh-CN" altLang="en-US" dirty="0"/>
              <a:t>券</a:t>
            </a:r>
          </a:p>
        </p:txBody>
      </p:sp>
      <p:sp>
        <p:nvSpPr>
          <p:cNvPr id="3" name="内容占位符 2"/>
          <p:cNvSpPr>
            <a:spLocks noGrp="1"/>
          </p:cNvSpPr>
          <p:nvPr>
            <p:ph idx="1"/>
          </p:nvPr>
        </p:nvSpPr>
        <p:spPr/>
        <p:txBody>
          <a:bodyPr/>
          <a:lstStyle/>
          <a:p>
            <a:r>
              <a:rPr lang="en-US" altLang="zh-CN" sz="2800" dirty="0"/>
              <a:t>2019</a:t>
            </a:r>
            <a:r>
              <a:rPr lang="zh-CN" altLang="en-US" sz="2800" dirty="0"/>
              <a:t>年</a:t>
            </a:r>
            <a:r>
              <a:rPr lang="en-US" altLang="zh-CN" sz="2800" dirty="0"/>
              <a:t>2</a:t>
            </a:r>
            <a:r>
              <a:rPr lang="zh-CN" altLang="en-US" sz="2800" dirty="0"/>
              <a:t>月</a:t>
            </a:r>
            <a:r>
              <a:rPr lang="en-US" altLang="zh-CN" sz="2800" dirty="0"/>
              <a:t>18</a:t>
            </a:r>
            <a:r>
              <a:rPr lang="zh-CN" altLang="en-US" sz="2800" dirty="0"/>
              <a:t>日，</a:t>
            </a:r>
            <a:r>
              <a:rPr lang="en-US" altLang="zh-CN" sz="2800" dirty="0"/>
              <a:t>5</a:t>
            </a:r>
            <a:r>
              <a:rPr lang="zh-CN" altLang="en-US" sz="2800" dirty="0"/>
              <a:t>年期国债期货合约</a:t>
            </a:r>
            <a:r>
              <a:rPr lang="en-US" altLang="zh-CN" sz="2800" dirty="0"/>
              <a:t>TF1906</a:t>
            </a:r>
            <a:r>
              <a:rPr lang="zh-CN" altLang="en-US" sz="2800" dirty="0"/>
              <a:t>报价为</a:t>
            </a:r>
            <a:r>
              <a:rPr lang="en-US" altLang="zh-CN" sz="2800" dirty="0"/>
              <a:t>99.415</a:t>
            </a:r>
            <a:r>
              <a:rPr lang="zh-CN" altLang="en-US" sz="2800" dirty="0"/>
              <a:t>元，共有</a:t>
            </a:r>
            <a:r>
              <a:rPr lang="en-US" altLang="zh-CN" sz="2800" dirty="0"/>
              <a:t>5</a:t>
            </a:r>
            <a:r>
              <a:rPr lang="zh-CN" altLang="en-US" sz="2800" dirty="0"/>
              <a:t>只可交割券，分别为国债</a:t>
            </a:r>
            <a:r>
              <a:rPr lang="en-US" altLang="zh-CN" sz="2800" dirty="0"/>
              <a:t>160020</a:t>
            </a:r>
            <a:r>
              <a:rPr lang="zh-CN" altLang="en-US" sz="2800" dirty="0"/>
              <a:t>、</a:t>
            </a:r>
            <a:r>
              <a:rPr lang="en-US" altLang="zh-CN" sz="2800" dirty="0"/>
              <a:t>160025</a:t>
            </a:r>
            <a:r>
              <a:rPr lang="zh-CN" altLang="en-US" sz="2800" dirty="0"/>
              <a:t>、</a:t>
            </a:r>
            <a:r>
              <a:rPr lang="en-US" altLang="zh-CN" sz="2800" dirty="0"/>
              <a:t>170006</a:t>
            </a:r>
            <a:r>
              <a:rPr lang="zh-CN" altLang="en-US" sz="2800" dirty="0"/>
              <a:t>、</a:t>
            </a:r>
            <a:r>
              <a:rPr lang="en-US" altLang="zh-CN" sz="2800" dirty="0"/>
              <a:t>180016</a:t>
            </a:r>
            <a:r>
              <a:rPr lang="zh-CN" altLang="en-US" sz="2800" dirty="0"/>
              <a:t>和</a:t>
            </a:r>
            <a:r>
              <a:rPr lang="en-US" altLang="zh-CN" sz="2800" dirty="0"/>
              <a:t>180023</a:t>
            </a:r>
            <a:r>
              <a:rPr lang="zh-CN" altLang="en-US" sz="2800" dirty="0"/>
              <a:t>（均为一年支付一次利息）。若假设</a:t>
            </a:r>
            <a:r>
              <a:rPr lang="en-US" altLang="zh-CN" sz="2800" dirty="0"/>
              <a:t>2019</a:t>
            </a:r>
            <a:r>
              <a:rPr lang="zh-CN" altLang="en-US" sz="2800" dirty="0"/>
              <a:t>年</a:t>
            </a:r>
            <a:r>
              <a:rPr lang="en-US" altLang="zh-CN" sz="2800" dirty="0"/>
              <a:t>6</a:t>
            </a:r>
            <a:r>
              <a:rPr lang="zh-CN" altLang="en-US" sz="2800" dirty="0"/>
              <a:t>月</a:t>
            </a:r>
            <a:r>
              <a:rPr lang="en-US" altLang="zh-CN" sz="2800" dirty="0"/>
              <a:t>14</a:t>
            </a:r>
            <a:r>
              <a:rPr lang="zh-CN" altLang="en-US" sz="2800" dirty="0"/>
              <a:t>日申请交割，用</a:t>
            </a:r>
            <a:r>
              <a:rPr lang="en-US" altLang="zh-CN" sz="2800" dirty="0"/>
              <a:t>IRR</a:t>
            </a:r>
            <a:r>
              <a:rPr lang="zh-CN" altLang="en-US" sz="2800" dirty="0"/>
              <a:t>准则判断，哪个券为</a:t>
            </a:r>
            <a:r>
              <a:rPr lang="en-US" altLang="zh-CN" sz="2800" dirty="0"/>
              <a:t>2</a:t>
            </a:r>
            <a:r>
              <a:rPr lang="zh-CN" altLang="en-US" sz="2800" dirty="0"/>
              <a:t>月</a:t>
            </a:r>
            <a:r>
              <a:rPr lang="en-US" altLang="zh-CN" sz="2800" dirty="0"/>
              <a:t>18</a:t>
            </a:r>
            <a:r>
              <a:rPr lang="zh-CN" altLang="en-US" sz="2800" dirty="0"/>
              <a:t>日条件信息下的“准</a:t>
            </a:r>
            <a:r>
              <a:rPr lang="en-US" altLang="zh-CN" sz="2800" dirty="0"/>
              <a:t>CTD</a:t>
            </a:r>
            <a:r>
              <a:rPr lang="zh-CN" altLang="en-US" sz="2800" dirty="0"/>
              <a:t>券”？</a:t>
            </a:r>
            <a:r>
              <a:rPr lang="zh-CN" altLang="zh-CN" sz="2800" dirty="0"/>
              <a:t>。</a:t>
            </a:r>
            <a:endParaRPr lang="zh-CN" altLang="en-US" sz="2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54</a:t>
            </a:fld>
            <a:endParaRPr lang="zh-CN" altLang="en-US" dirty="0"/>
          </a:p>
        </p:txBody>
      </p:sp>
      <p:graphicFrame>
        <p:nvGraphicFramePr>
          <p:cNvPr id="8" name="表格 7"/>
          <p:cNvGraphicFramePr>
            <a:graphicFrameLocks noGrp="1"/>
          </p:cNvGraphicFramePr>
          <p:nvPr/>
        </p:nvGraphicFramePr>
        <p:xfrm>
          <a:off x="899592" y="4005062"/>
          <a:ext cx="7416825" cy="2448276"/>
        </p:xfrm>
        <a:graphic>
          <a:graphicData uri="http://schemas.openxmlformats.org/drawingml/2006/table">
            <a:tbl>
              <a:tblPr firstRow="1" firstCol="1" bandRow="1"/>
              <a:tblGrid>
                <a:gridCol w="922597">
                  <a:extLst>
                    <a:ext uri="{9D8B030D-6E8A-4147-A177-3AD203B41FA5}">
                      <a16:colId xmlns:a16="http://schemas.microsoft.com/office/drawing/2014/main" val="20000"/>
                    </a:ext>
                  </a:extLst>
                </a:gridCol>
                <a:gridCol w="1092527">
                  <a:extLst>
                    <a:ext uri="{9D8B030D-6E8A-4147-A177-3AD203B41FA5}">
                      <a16:colId xmlns:a16="http://schemas.microsoft.com/office/drawing/2014/main" val="20001"/>
                    </a:ext>
                  </a:extLst>
                </a:gridCol>
                <a:gridCol w="845356">
                  <a:extLst>
                    <a:ext uri="{9D8B030D-6E8A-4147-A177-3AD203B41FA5}">
                      <a16:colId xmlns:a16="http://schemas.microsoft.com/office/drawing/2014/main" val="20002"/>
                    </a:ext>
                  </a:extLst>
                </a:gridCol>
                <a:gridCol w="926031">
                  <a:extLst>
                    <a:ext uri="{9D8B030D-6E8A-4147-A177-3AD203B41FA5}">
                      <a16:colId xmlns:a16="http://schemas.microsoft.com/office/drawing/2014/main" val="20003"/>
                    </a:ext>
                  </a:extLst>
                </a:gridCol>
                <a:gridCol w="956068">
                  <a:extLst>
                    <a:ext uri="{9D8B030D-6E8A-4147-A177-3AD203B41FA5}">
                      <a16:colId xmlns:a16="http://schemas.microsoft.com/office/drawing/2014/main" val="20004"/>
                    </a:ext>
                  </a:extLst>
                </a:gridCol>
                <a:gridCol w="1822881">
                  <a:extLst>
                    <a:ext uri="{9D8B030D-6E8A-4147-A177-3AD203B41FA5}">
                      <a16:colId xmlns:a16="http://schemas.microsoft.com/office/drawing/2014/main" val="20005"/>
                    </a:ext>
                  </a:extLst>
                </a:gridCol>
                <a:gridCol w="851365">
                  <a:extLst>
                    <a:ext uri="{9D8B030D-6E8A-4147-A177-3AD203B41FA5}">
                      <a16:colId xmlns:a16="http://schemas.microsoft.com/office/drawing/2014/main" val="20006"/>
                    </a:ext>
                  </a:extLst>
                </a:gridCol>
              </a:tblGrid>
              <a:tr h="408046">
                <a:tc>
                  <a:txBody>
                    <a:bodyPr/>
                    <a:lstStyle/>
                    <a:p>
                      <a:pPr algn="ctr">
                        <a:lnSpc>
                          <a:spcPts val="1575"/>
                        </a:lnSpc>
                        <a:spcAft>
                          <a:spcPts val="0"/>
                        </a:spcAft>
                      </a:pPr>
                      <a:r>
                        <a:rPr lang="zh-CN" sz="1400" b="1" kern="100" dirty="0">
                          <a:solidFill>
                            <a:srgbClr val="000000"/>
                          </a:solidFill>
                          <a:effectLst/>
                          <a:latin typeface="Adobe Jenson Pro Lt"/>
                          <a:ea typeface="楷体"/>
                          <a:cs typeface="Times New Roman"/>
                        </a:rPr>
                        <a:t>债券代码</a:t>
                      </a:r>
                      <a:endParaRPr lang="zh-CN" sz="1600" b="1" kern="100" dirty="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dirty="0">
                          <a:solidFill>
                            <a:srgbClr val="000000"/>
                          </a:solidFill>
                          <a:effectLst/>
                          <a:latin typeface="Adobe Jenson Pro Lt"/>
                          <a:ea typeface="楷体"/>
                          <a:cs typeface="Times New Roman"/>
                        </a:rPr>
                        <a:t>到期日</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息票率</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转换因子</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现券报价</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期货报价</a:t>
                      </a:r>
                      <a:r>
                        <a:rPr lang="en-US" sz="1400" b="1" kern="100">
                          <a:solidFill>
                            <a:srgbClr val="000000"/>
                          </a:solidFill>
                          <a:effectLst/>
                          <a:latin typeface="Adobe Jenson Pro Lt"/>
                          <a:ea typeface="楷体"/>
                          <a:cs typeface="Times New Roman"/>
                        </a:rPr>
                        <a:t>×</a:t>
                      </a:r>
                      <a:r>
                        <a:rPr lang="zh-CN" sz="1400" b="1" kern="100">
                          <a:solidFill>
                            <a:srgbClr val="000000"/>
                          </a:solidFill>
                          <a:effectLst/>
                          <a:latin typeface="Adobe Jenson Pro Lt"/>
                          <a:ea typeface="楷体"/>
                          <a:cs typeface="Times New Roman"/>
                        </a:rPr>
                        <a:t>转换因子</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IRR</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160020</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2023/09/01</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2.75%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0.9901</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99.5496</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98.4307915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-0.65%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160025</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2023/11/17</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2.79%</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0.9913</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99.5974</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98.5500895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-0.39%</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8046">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170006</a:t>
                      </a:r>
                      <a:endParaRPr lang="zh-CN" sz="1600" b="1" kern="100" dirty="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2024/03/16</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3.20%</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1.0086</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101.1748</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100.2699690</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0.43%</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180016</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2023/07/12</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3.30%</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1.0113</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101.6645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100.5383895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-0.12%</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180023</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2023/10/18</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3.29%</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1.0115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101.7965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100.5582725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Times New Roman"/>
                          <a:ea typeface="宋体"/>
                          <a:cs typeface="Times New Roman"/>
                        </a:rPr>
                        <a:t>-</a:t>
                      </a:r>
                      <a:r>
                        <a:rPr lang="en-US" sz="1400" b="1" kern="100" dirty="0">
                          <a:solidFill>
                            <a:srgbClr val="000000"/>
                          </a:solidFill>
                          <a:effectLst/>
                          <a:latin typeface="Adobe Jenson Pro Lt"/>
                          <a:ea typeface="楷体"/>
                          <a:cs typeface="Times New Roman"/>
                        </a:rPr>
                        <a:t>0.46%</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7023590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国债期货系列案例之四：</a:t>
            </a:r>
            <a:br>
              <a:rPr lang="en-US" altLang="zh-CN" sz="3200" dirty="0"/>
            </a:br>
            <a:r>
              <a:rPr lang="en-US" altLang="zh-CN" sz="3200" dirty="0"/>
              <a:t>                                     </a:t>
            </a:r>
            <a:r>
              <a:rPr lang="zh-CN" altLang="en-US" sz="3200" dirty="0"/>
              <a:t>用</a:t>
            </a:r>
            <a:r>
              <a:rPr lang="en-US" altLang="zh-CN" sz="3200" dirty="0"/>
              <a:t>IRR</a:t>
            </a:r>
            <a:r>
              <a:rPr lang="zh-CN" altLang="en-US" sz="3200" dirty="0"/>
              <a:t>准则判断准</a:t>
            </a:r>
            <a:r>
              <a:rPr lang="en-US" altLang="zh-CN" sz="3200" dirty="0"/>
              <a:t>CTD</a:t>
            </a:r>
            <a:r>
              <a:rPr lang="zh-CN" altLang="en-US" sz="3200" dirty="0"/>
              <a:t>券</a:t>
            </a:r>
          </a:p>
        </p:txBody>
      </p:sp>
      <p:sp>
        <p:nvSpPr>
          <p:cNvPr id="3" name="内容占位符 2"/>
          <p:cNvSpPr>
            <a:spLocks noGrp="1"/>
          </p:cNvSpPr>
          <p:nvPr>
            <p:ph idx="1"/>
          </p:nvPr>
        </p:nvSpPr>
        <p:spPr/>
        <p:txBody>
          <a:bodyPr/>
          <a:lstStyle/>
          <a:p>
            <a:r>
              <a:rPr lang="en-US" altLang="zh-CN" sz="2800" dirty="0"/>
              <a:t>2019</a:t>
            </a:r>
            <a:r>
              <a:rPr lang="zh-CN" altLang="en-US" sz="2800" dirty="0"/>
              <a:t>年</a:t>
            </a:r>
            <a:r>
              <a:rPr lang="en-US" altLang="zh-CN" sz="2800" dirty="0"/>
              <a:t>2</a:t>
            </a:r>
            <a:r>
              <a:rPr lang="zh-CN" altLang="en-US" sz="2800" dirty="0"/>
              <a:t>月</a:t>
            </a:r>
            <a:r>
              <a:rPr lang="en-US" altLang="zh-CN" sz="2800" dirty="0"/>
              <a:t>18</a:t>
            </a:r>
            <a:r>
              <a:rPr lang="zh-CN" altLang="en-US" sz="2800" dirty="0"/>
              <a:t>日，</a:t>
            </a:r>
            <a:r>
              <a:rPr lang="en-US" altLang="zh-CN" sz="2800" dirty="0"/>
              <a:t>5</a:t>
            </a:r>
            <a:r>
              <a:rPr lang="zh-CN" altLang="en-US" sz="2800" dirty="0"/>
              <a:t>年期国债期货合约</a:t>
            </a:r>
            <a:r>
              <a:rPr lang="en-US" altLang="zh-CN" sz="2800" dirty="0"/>
              <a:t>TF1906</a:t>
            </a:r>
            <a:r>
              <a:rPr lang="zh-CN" altLang="en-US" sz="2800" dirty="0"/>
              <a:t>报价为</a:t>
            </a:r>
            <a:r>
              <a:rPr lang="en-US" altLang="zh-CN" sz="2800" dirty="0"/>
              <a:t>99.415</a:t>
            </a:r>
            <a:r>
              <a:rPr lang="zh-CN" altLang="en-US" sz="2800" dirty="0"/>
              <a:t>元，共有</a:t>
            </a:r>
            <a:r>
              <a:rPr lang="en-US" altLang="zh-CN" sz="2800" dirty="0"/>
              <a:t>5</a:t>
            </a:r>
            <a:r>
              <a:rPr lang="zh-CN" altLang="en-US" sz="2800" dirty="0"/>
              <a:t>只可交割券，分别为国债</a:t>
            </a:r>
            <a:r>
              <a:rPr lang="en-US" altLang="zh-CN" sz="2800" dirty="0"/>
              <a:t>160020</a:t>
            </a:r>
            <a:r>
              <a:rPr lang="zh-CN" altLang="en-US" sz="2800" dirty="0"/>
              <a:t>、</a:t>
            </a:r>
            <a:r>
              <a:rPr lang="en-US" altLang="zh-CN" sz="2800" dirty="0"/>
              <a:t>160025</a:t>
            </a:r>
            <a:r>
              <a:rPr lang="zh-CN" altLang="en-US" sz="2800" dirty="0"/>
              <a:t>、</a:t>
            </a:r>
            <a:r>
              <a:rPr lang="en-US" altLang="zh-CN" sz="2800" dirty="0"/>
              <a:t>170006</a:t>
            </a:r>
            <a:r>
              <a:rPr lang="zh-CN" altLang="en-US" sz="2800" dirty="0"/>
              <a:t>、</a:t>
            </a:r>
            <a:r>
              <a:rPr lang="en-US" altLang="zh-CN" sz="2800" dirty="0"/>
              <a:t>180016</a:t>
            </a:r>
            <a:r>
              <a:rPr lang="zh-CN" altLang="en-US" sz="2800" dirty="0"/>
              <a:t>和</a:t>
            </a:r>
            <a:r>
              <a:rPr lang="en-US" altLang="zh-CN" sz="2800" dirty="0"/>
              <a:t>180023</a:t>
            </a:r>
            <a:r>
              <a:rPr lang="zh-CN" altLang="en-US" sz="2800" dirty="0"/>
              <a:t>（均为一年支付一次利息）。若假设</a:t>
            </a:r>
            <a:r>
              <a:rPr lang="en-US" altLang="zh-CN" sz="2800" dirty="0"/>
              <a:t>2019</a:t>
            </a:r>
            <a:r>
              <a:rPr lang="zh-CN" altLang="en-US" sz="2800" dirty="0"/>
              <a:t>年</a:t>
            </a:r>
            <a:r>
              <a:rPr lang="en-US" altLang="zh-CN" sz="2800" dirty="0"/>
              <a:t>6</a:t>
            </a:r>
            <a:r>
              <a:rPr lang="zh-CN" altLang="en-US" sz="2800" dirty="0"/>
              <a:t>月</a:t>
            </a:r>
            <a:r>
              <a:rPr lang="en-US" altLang="zh-CN" sz="2800" dirty="0"/>
              <a:t>14</a:t>
            </a:r>
            <a:r>
              <a:rPr lang="zh-CN" altLang="en-US" sz="2800" dirty="0"/>
              <a:t>日申请交割，用</a:t>
            </a:r>
            <a:r>
              <a:rPr lang="en-US" altLang="zh-CN" sz="2800" dirty="0"/>
              <a:t>IRR</a:t>
            </a:r>
            <a:r>
              <a:rPr lang="zh-CN" altLang="en-US" sz="2800" dirty="0"/>
              <a:t>准则判断，哪个券为</a:t>
            </a:r>
            <a:r>
              <a:rPr lang="en-US" altLang="zh-CN" sz="2800" dirty="0"/>
              <a:t>2</a:t>
            </a:r>
            <a:r>
              <a:rPr lang="zh-CN" altLang="en-US" sz="2800" dirty="0"/>
              <a:t>月</a:t>
            </a:r>
            <a:r>
              <a:rPr lang="en-US" altLang="zh-CN" sz="2800" dirty="0"/>
              <a:t>18</a:t>
            </a:r>
            <a:r>
              <a:rPr lang="zh-CN" altLang="en-US" sz="2800" dirty="0"/>
              <a:t>日条件信息下的“准</a:t>
            </a:r>
            <a:r>
              <a:rPr lang="en-US" altLang="zh-CN" sz="2800" dirty="0"/>
              <a:t>CTD</a:t>
            </a:r>
            <a:r>
              <a:rPr lang="zh-CN" altLang="en-US" sz="2800" dirty="0"/>
              <a:t>券”？</a:t>
            </a:r>
            <a:r>
              <a:rPr lang="zh-CN" altLang="zh-CN" sz="2800" dirty="0"/>
              <a:t>。</a:t>
            </a:r>
            <a:endParaRPr lang="zh-CN" altLang="en-US" sz="2800"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55</a:t>
            </a:fld>
            <a:endParaRPr lang="zh-CN" altLang="en-US" dirty="0"/>
          </a:p>
        </p:txBody>
      </p:sp>
      <p:graphicFrame>
        <p:nvGraphicFramePr>
          <p:cNvPr id="8" name="表格 7"/>
          <p:cNvGraphicFramePr>
            <a:graphicFrameLocks noGrp="1"/>
          </p:cNvGraphicFramePr>
          <p:nvPr/>
        </p:nvGraphicFramePr>
        <p:xfrm>
          <a:off x="899592" y="4005062"/>
          <a:ext cx="7416825" cy="2448276"/>
        </p:xfrm>
        <a:graphic>
          <a:graphicData uri="http://schemas.openxmlformats.org/drawingml/2006/table">
            <a:tbl>
              <a:tblPr firstRow="1" firstCol="1" bandRow="1"/>
              <a:tblGrid>
                <a:gridCol w="922597">
                  <a:extLst>
                    <a:ext uri="{9D8B030D-6E8A-4147-A177-3AD203B41FA5}">
                      <a16:colId xmlns:a16="http://schemas.microsoft.com/office/drawing/2014/main" val="20000"/>
                    </a:ext>
                  </a:extLst>
                </a:gridCol>
                <a:gridCol w="1092527">
                  <a:extLst>
                    <a:ext uri="{9D8B030D-6E8A-4147-A177-3AD203B41FA5}">
                      <a16:colId xmlns:a16="http://schemas.microsoft.com/office/drawing/2014/main" val="20001"/>
                    </a:ext>
                  </a:extLst>
                </a:gridCol>
                <a:gridCol w="845356">
                  <a:extLst>
                    <a:ext uri="{9D8B030D-6E8A-4147-A177-3AD203B41FA5}">
                      <a16:colId xmlns:a16="http://schemas.microsoft.com/office/drawing/2014/main" val="20002"/>
                    </a:ext>
                  </a:extLst>
                </a:gridCol>
                <a:gridCol w="926031">
                  <a:extLst>
                    <a:ext uri="{9D8B030D-6E8A-4147-A177-3AD203B41FA5}">
                      <a16:colId xmlns:a16="http://schemas.microsoft.com/office/drawing/2014/main" val="20003"/>
                    </a:ext>
                  </a:extLst>
                </a:gridCol>
                <a:gridCol w="956068">
                  <a:extLst>
                    <a:ext uri="{9D8B030D-6E8A-4147-A177-3AD203B41FA5}">
                      <a16:colId xmlns:a16="http://schemas.microsoft.com/office/drawing/2014/main" val="20004"/>
                    </a:ext>
                  </a:extLst>
                </a:gridCol>
                <a:gridCol w="1822881">
                  <a:extLst>
                    <a:ext uri="{9D8B030D-6E8A-4147-A177-3AD203B41FA5}">
                      <a16:colId xmlns:a16="http://schemas.microsoft.com/office/drawing/2014/main" val="20005"/>
                    </a:ext>
                  </a:extLst>
                </a:gridCol>
                <a:gridCol w="851365">
                  <a:extLst>
                    <a:ext uri="{9D8B030D-6E8A-4147-A177-3AD203B41FA5}">
                      <a16:colId xmlns:a16="http://schemas.microsoft.com/office/drawing/2014/main" val="20006"/>
                    </a:ext>
                  </a:extLst>
                </a:gridCol>
              </a:tblGrid>
              <a:tr h="408046">
                <a:tc>
                  <a:txBody>
                    <a:bodyPr/>
                    <a:lstStyle/>
                    <a:p>
                      <a:pPr algn="ctr">
                        <a:lnSpc>
                          <a:spcPts val="1575"/>
                        </a:lnSpc>
                        <a:spcAft>
                          <a:spcPts val="0"/>
                        </a:spcAft>
                      </a:pPr>
                      <a:r>
                        <a:rPr lang="zh-CN" sz="1400" b="1" kern="100" dirty="0">
                          <a:solidFill>
                            <a:srgbClr val="000000"/>
                          </a:solidFill>
                          <a:effectLst/>
                          <a:latin typeface="Adobe Jenson Pro Lt"/>
                          <a:ea typeface="楷体"/>
                          <a:cs typeface="Times New Roman"/>
                        </a:rPr>
                        <a:t>债券代码</a:t>
                      </a:r>
                      <a:endParaRPr lang="zh-CN" sz="1600" b="1" kern="100" dirty="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dirty="0">
                          <a:solidFill>
                            <a:srgbClr val="000000"/>
                          </a:solidFill>
                          <a:effectLst/>
                          <a:latin typeface="Adobe Jenson Pro Lt"/>
                          <a:ea typeface="楷体"/>
                          <a:cs typeface="Times New Roman"/>
                        </a:rPr>
                        <a:t>到期日</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息票率</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转换因子</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现券报价</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zh-CN" sz="1400" b="1" kern="100">
                          <a:solidFill>
                            <a:srgbClr val="000000"/>
                          </a:solidFill>
                          <a:effectLst/>
                          <a:latin typeface="Adobe Jenson Pro Lt"/>
                          <a:ea typeface="楷体"/>
                          <a:cs typeface="Times New Roman"/>
                        </a:rPr>
                        <a:t>期货报价</a:t>
                      </a:r>
                      <a:r>
                        <a:rPr lang="en-US" sz="1400" b="1" kern="100">
                          <a:solidFill>
                            <a:srgbClr val="000000"/>
                          </a:solidFill>
                          <a:effectLst/>
                          <a:latin typeface="Adobe Jenson Pro Lt"/>
                          <a:ea typeface="楷体"/>
                          <a:cs typeface="Times New Roman"/>
                        </a:rPr>
                        <a:t>×</a:t>
                      </a:r>
                      <a:r>
                        <a:rPr lang="zh-CN" sz="1400" b="1" kern="100">
                          <a:solidFill>
                            <a:srgbClr val="000000"/>
                          </a:solidFill>
                          <a:effectLst/>
                          <a:latin typeface="Adobe Jenson Pro Lt"/>
                          <a:ea typeface="楷体"/>
                          <a:cs typeface="Times New Roman"/>
                        </a:rPr>
                        <a:t>转换因子</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IRR</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160020</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2023/09/01</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2.75%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0.9901</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99.5496</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98.4307915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-0.65%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160025</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2023/11/17</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2.79%</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0.9913</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99.5974</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98.5500895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-0.39%</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408046">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170006</a:t>
                      </a:r>
                      <a:endParaRPr lang="zh-CN" sz="1600" b="1" kern="100" dirty="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2024/03/16</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3.20%</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1.0086</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101.1748</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100.2699690</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0.43%</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180016</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2023/07/12</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3.30%</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1.0113</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101.6645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100.5383895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-0.12%</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408046">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180023</a:t>
                      </a:r>
                      <a:endParaRPr lang="zh-CN" sz="1600" b="1" kern="100">
                        <a:solidFill>
                          <a:srgbClr val="000000"/>
                        </a:solidFill>
                        <a:effectLst/>
                        <a:latin typeface="NEU-BZ-S92"/>
                        <a:ea typeface="方正书宋_GBK"/>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2023/10/18</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3.29%</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1.0115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a:solidFill>
                            <a:srgbClr val="000000"/>
                          </a:solidFill>
                          <a:effectLst/>
                          <a:latin typeface="Adobe Jenson Pro Lt"/>
                          <a:ea typeface="楷体"/>
                          <a:cs typeface="Times New Roman"/>
                        </a:rPr>
                        <a:t>101.7965</a:t>
                      </a:r>
                      <a:endParaRPr lang="zh-CN" sz="1600" b="1" kern="10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Adobe Jenson Pro Lt"/>
                          <a:ea typeface="楷体"/>
                          <a:cs typeface="Times New Roman"/>
                        </a:rPr>
                        <a:t>100.5582725</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575"/>
                        </a:lnSpc>
                        <a:spcAft>
                          <a:spcPts val="0"/>
                        </a:spcAft>
                      </a:pPr>
                      <a:r>
                        <a:rPr lang="en-US" sz="1400" b="1" kern="100" dirty="0">
                          <a:solidFill>
                            <a:srgbClr val="000000"/>
                          </a:solidFill>
                          <a:effectLst/>
                          <a:latin typeface="Times New Roman"/>
                          <a:ea typeface="宋体"/>
                          <a:cs typeface="Times New Roman"/>
                        </a:rPr>
                        <a:t>-</a:t>
                      </a:r>
                      <a:r>
                        <a:rPr lang="en-US" sz="1400" b="1" kern="100" dirty="0">
                          <a:solidFill>
                            <a:srgbClr val="000000"/>
                          </a:solidFill>
                          <a:effectLst/>
                          <a:latin typeface="Adobe Jenson Pro Lt"/>
                          <a:ea typeface="楷体"/>
                          <a:cs typeface="Times New Roman"/>
                        </a:rPr>
                        <a:t>0.46%</a:t>
                      </a:r>
                      <a:endParaRPr lang="zh-CN" sz="1600" b="1" kern="100" dirty="0">
                        <a:solidFill>
                          <a:srgbClr val="000000"/>
                        </a:solidFill>
                        <a:effectLst/>
                        <a:latin typeface="NEU-BZ-S92"/>
                        <a:ea typeface="方正书宋_GBK"/>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bl>
          </a:graphicData>
        </a:graphic>
      </p:graphicFrame>
      <p:sp>
        <p:nvSpPr>
          <p:cNvPr id="5" name="椭圆 4">
            <a:extLst>
              <a:ext uri="{FF2B5EF4-FFF2-40B4-BE49-F238E27FC236}">
                <a16:creationId xmlns:a16="http://schemas.microsoft.com/office/drawing/2014/main" id="{FB4E2216-228D-476A-8F15-F87C5EA6B613}"/>
              </a:ext>
            </a:extLst>
          </p:cNvPr>
          <p:cNvSpPr/>
          <p:nvPr/>
        </p:nvSpPr>
        <p:spPr>
          <a:xfrm>
            <a:off x="7524328" y="5229200"/>
            <a:ext cx="720080" cy="36004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997129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66DA97B-5D3E-4C4C-B0A9-89A581BFFF48}"/>
              </a:ext>
            </a:extLst>
          </p:cNvPr>
          <p:cNvSpPr>
            <a:spLocks noGrp="1"/>
          </p:cNvSpPr>
          <p:nvPr>
            <p:ph type="title"/>
          </p:nvPr>
        </p:nvSpPr>
        <p:spPr/>
        <p:txBody>
          <a:bodyPr/>
          <a:lstStyle/>
          <a:p>
            <a:r>
              <a:rPr lang="zh-CN" altLang="en-US" dirty="0"/>
              <a:t>关于</a:t>
            </a:r>
            <a:r>
              <a:rPr lang="en-US" altLang="zh-CN" dirty="0"/>
              <a:t>IRR</a:t>
            </a:r>
            <a:r>
              <a:rPr lang="zh-CN" altLang="en-US" dirty="0"/>
              <a:t>的一些讨论</a:t>
            </a:r>
          </a:p>
        </p:txBody>
      </p:sp>
      <p:sp>
        <p:nvSpPr>
          <p:cNvPr id="3" name="内容占位符 2">
            <a:extLst>
              <a:ext uri="{FF2B5EF4-FFF2-40B4-BE49-F238E27FC236}">
                <a16:creationId xmlns:a16="http://schemas.microsoft.com/office/drawing/2014/main" id="{1B759018-8F27-4E17-AA3B-EB00148DE953}"/>
              </a:ext>
            </a:extLst>
          </p:cNvPr>
          <p:cNvSpPr>
            <a:spLocks noGrp="1"/>
          </p:cNvSpPr>
          <p:nvPr>
            <p:ph idx="1"/>
          </p:nvPr>
        </p:nvSpPr>
        <p:spPr/>
        <p:txBody>
          <a:bodyPr/>
          <a:lstStyle/>
          <a:p>
            <a:r>
              <a:rPr lang="en-US" altLang="zh-CN" dirty="0"/>
              <a:t>IRR</a:t>
            </a:r>
            <a:r>
              <a:rPr lang="zh-CN" altLang="en-US" dirty="0"/>
              <a:t>是事前判断“准</a:t>
            </a:r>
            <a:r>
              <a:rPr lang="en-US" altLang="zh-CN" dirty="0"/>
              <a:t>CTD</a:t>
            </a:r>
            <a:r>
              <a:rPr lang="zh-CN" altLang="en-US" dirty="0"/>
              <a:t>券”的重要指标</a:t>
            </a:r>
            <a:endParaRPr lang="en-US" altLang="zh-CN" dirty="0"/>
          </a:p>
          <a:p>
            <a:r>
              <a:rPr lang="en-US" altLang="zh-CN" dirty="0"/>
              <a:t>IRR</a:t>
            </a:r>
            <a:r>
              <a:rPr lang="zh-CN" altLang="en-US" dirty="0"/>
              <a:t>最高与成为</a:t>
            </a:r>
            <a:r>
              <a:rPr lang="en-US" altLang="zh-CN" dirty="0"/>
              <a:t>CTD</a:t>
            </a:r>
            <a:r>
              <a:rPr lang="zh-CN" altLang="en-US" dirty="0"/>
              <a:t>券无完全必然关联</a:t>
            </a:r>
            <a:endParaRPr lang="en-US" altLang="zh-CN" dirty="0"/>
          </a:p>
          <a:p>
            <a:r>
              <a:rPr lang="en-US" altLang="zh-CN" dirty="0"/>
              <a:t>IRR</a:t>
            </a:r>
            <a:r>
              <a:rPr lang="zh-CN" altLang="en-US" dirty="0"/>
              <a:t>未考虑流动性等其他因素</a:t>
            </a:r>
            <a:endParaRPr lang="en-US" altLang="zh-CN" dirty="0"/>
          </a:p>
          <a:p>
            <a:r>
              <a:rPr lang="en-US" altLang="zh-CN" dirty="0"/>
              <a:t>IRR</a:t>
            </a:r>
            <a:r>
              <a:rPr lang="zh-CN" altLang="en-US" dirty="0"/>
              <a:t>并不是惟一指标，也不一定完全准确</a:t>
            </a:r>
            <a:endParaRPr lang="en-US" altLang="zh-CN" dirty="0"/>
          </a:p>
          <a:p>
            <a:endParaRPr lang="zh-CN" altLang="en-US" dirty="0"/>
          </a:p>
        </p:txBody>
      </p:sp>
      <p:sp>
        <p:nvSpPr>
          <p:cNvPr id="4" name="灯片编号占位符 3">
            <a:extLst>
              <a:ext uri="{FF2B5EF4-FFF2-40B4-BE49-F238E27FC236}">
                <a16:creationId xmlns:a16="http://schemas.microsoft.com/office/drawing/2014/main" id="{0F582DB0-513A-49CE-9185-CEBC82221CA1}"/>
              </a:ext>
            </a:extLst>
          </p:cNvPr>
          <p:cNvSpPr>
            <a:spLocks noGrp="1"/>
          </p:cNvSpPr>
          <p:nvPr>
            <p:ph type="sldNum" sz="quarter" idx="12"/>
          </p:nvPr>
        </p:nvSpPr>
        <p:spPr/>
        <p:txBody>
          <a:bodyPr/>
          <a:lstStyle/>
          <a:p>
            <a:fld id="{0C913308-F349-4B6D-A68A-DD1791B4A57B}" type="slidenum">
              <a:rPr lang="zh-CN" altLang="en-US" smtClean="0"/>
              <a:pPr/>
              <a:t>56</a:t>
            </a:fld>
            <a:endParaRPr lang="zh-CN" altLang="en-US" dirty="0"/>
          </a:p>
        </p:txBody>
      </p:sp>
    </p:spTree>
    <p:extLst>
      <p:ext uri="{BB962C8B-B14F-4D97-AF65-F5344CB8AC3E}">
        <p14:creationId xmlns:p14="http://schemas.microsoft.com/office/powerpoint/2010/main" val="11836016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0D9CCCF-3DC2-485E-A9FD-7E00A587102F}"/>
              </a:ext>
            </a:extLst>
          </p:cNvPr>
          <p:cNvSpPr>
            <a:spLocks noGrp="1"/>
          </p:cNvSpPr>
          <p:nvPr>
            <p:ph type="title"/>
          </p:nvPr>
        </p:nvSpPr>
        <p:spPr/>
        <p:txBody>
          <a:bodyPr/>
          <a:lstStyle/>
          <a:p>
            <a:r>
              <a:rPr lang="en-US" altLang="zh-CN" dirty="0"/>
              <a:t>IRR</a:t>
            </a:r>
            <a:r>
              <a:rPr lang="zh-CN" altLang="en-US" dirty="0"/>
              <a:t>名称来源</a:t>
            </a:r>
          </a:p>
        </p:txBody>
      </p:sp>
      <p:sp>
        <p:nvSpPr>
          <p:cNvPr id="3" name="内容占位符 2">
            <a:extLst>
              <a:ext uri="{FF2B5EF4-FFF2-40B4-BE49-F238E27FC236}">
                <a16:creationId xmlns:a16="http://schemas.microsoft.com/office/drawing/2014/main" id="{B873F5DA-CCE6-44A4-AAE8-BE3A3C294D90}"/>
              </a:ext>
            </a:extLst>
          </p:cNvPr>
          <p:cNvSpPr>
            <a:spLocks noGrp="1"/>
          </p:cNvSpPr>
          <p:nvPr>
            <p:ph idx="1"/>
          </p:nvPr>
        </p:nvSpPr>
        <p:spPr>
          <a:xfrm>
            <a:off x="457200" y="1790669"/>
            <a:ext cx="8229600" cy="4284774"/>
          </a:xfrm>
        </p:spPr>
        <p:txBody>
          <a:bodyPr/>
          <a:lstStyle/>
          <a:p>
            <a:endParaRPr lang="en-US" altLang="zh-CN" dirty="0"/>
          </a:p>
          <a:p>
            <a:endParaRPr lang="zh-CN" altLang="en-US" dirty="0"/>
          </a:p>
        </p:txBody>
      </p:sp>
      <p:sp>
        <p:nvSpPr>
          <p:cNvPr id="4" name="灯片编号占位符 3">
            <a:extLst>
              <a:ext uri="{FF2B5EF4-FFF2-40B4-BE49-F238E27FC236}">
                <a16:creationId xmlns:a16="http://schemas.microsoft.com/office/drawing/2014/main" id="{495B27A8-6473-45A2-93AE-D14E41C45AF4}"/>
              </a:ext>
            </a:extLst>
          </p:cNvPr>
          <p:cNvSpPr>
            <a:spLocks noGrp="1"/>
          </p:cNvSpPr>
          <p:nvPr>
            <p:ph type="sldNum" sz="quarter" idx="12"/>
          </p:nvPr>
        </p:nvSpPr>
        <p:spPr/>
        <p:txBody>
          <a:bodyPr/>
          <a:lstStyle/>
          <a:p>
            <a:fld id="{0C913308-F349-4B6D-A68A-DD1791B4A57B}" type="slidenum">
              <a:rPr lang="zh-CN" altLang="en-US" smtClean="0"/>
              <a:pPr/>
              <a:t>57</a:t>
            </a:fld>
            <a:endParaRPr lang="zh-CN" altLang="en-US" dirty="0"/>
          </a:p>
        </p:txBody>
      </p:sp>
      <p:grpSp>
        <p:nvGrpSpPr>
          <p:cNvPr id="5" name="组合 4">
            <a:extLst>
              <a:ext uri="{FF2B5EF4-FFF2-40B4-BE49-F238E27FC236}">
                <a16:creationId xmlns:a16="http://schemas.microsoft.com/office/drawing/2014/main" id="{61ED75F5-A55A-4BD9-8DB6-CFA2DFB3D11D}"/>
              </a:ext>
            </a:extLst>
          </p:cNvPr>
          <p:cNvGrpSpPr/>
          <p:nvPr/>
        </p:nvGrpSpPr>
        <p:grpSpPr>
          <a:xfrm>
            <a:off x="1763688" y="2564904"/>
            <a:ext cx="6174686" cy="1677040"/>
            <a:chOff x="1223628" y="3139276"/>
            <a:chExt cx="6174686" cy="1677040"/>
          </a:xfrm>
        </p:grpSpPr>
        <p:cxnSp>
          <p:nvCxnSpPr>
            <p:cNvPr id="6" name="直接连接符 5">
              <a:extLst>
                <a:ext uri="{FF2B5EF4-FFF2-40B4-BE49-F238E27FC236}">
                  <a16:creationId xmlns:a16="http://schemas.microsoft.com/office/drawing/2014/main" id="{28AC38B0-6419-42E2-B375-4C58AB93E4B7}"/>
                </a:ext>
              </a:extLst>
            </p:cNvPr>
            <p:cNvCxnSpPr/>
            <p:nvPr/>
          </p:nvCxnSpPr>
          <p:spPr>
            <a:xfrm>
              <a:off x="2267744" y="4005064"/>
              <a:ext cx="0" cy="144016"/>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cxnSp>
        <p:cxnSp>
          <p:nvCxnSpPr>
            <p:cNvPr id="7" name="直接连接符 6">
              <a:extLst>
                <a:ext uri="{FF2B5EF4-FFF2-40B4-BE49-F238E27FC236}">
                  <a16:creationId xmlns:a16="http://schemas.microsoft.com/office/drawing/2014/main" id="{F4ED7816-3500-42EF-AD9D-2F8EA0DB741A}"/>
                </a:ext>
              </a:extLst>
            </p:cNvPr>
            <p:cNvCxnSpPr/>
            <p:nvPr/>
          </p:nvCxnSpPr>
          <p:spPr>
            <a:xfrm>
              <a:off x="5940152" y="4005064"/>
              <a:ext cx="0" cy="144016"/>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cxnSp>
        <p:cxnSp>
          <p:nvCxnSpPr>
            <p:cNvPr id="8" name="直接连接符 7">
              <a:extLst>
                <a:ext uri="{FF2B5EF4-FFF2-40B4-BE49-F238E27FC236}">
                  <a16:creationId xmlns:a16="http://schemas.microsoft.com/office/drawing/2014/main" id="{B0EB2C88-F095-4DC1-8FDF-ABAA3489BAFA}"/>
                </a:ext>
              </a:extLst>
            </p:cNvPr>
            <p:cNvCxnSpPr/>
            <p:nvPr/>
          </p:nvCxnSpPr>
          <p:spPr>
            <a:xfrm>
              <a:off x="2267744" y="4149080"/>
              <a:ext cx="3672408" cy="0"/>
            </a:xfrm>
            <a:prstGeom prst="line">
              <a:avLst/>
            </a:prstGeom>
            <a:ln>
              <a:solidFill>
                <a:srgbClr val="0070C0"/>
              </a:solidFill>
            </a:ln>
          </p:spPr>
          <p:style>
            <a:lnRef idx="2">
              <a:schemeClr val="accent6"/>
            </a:lnRef>
            <a:fillRef idx="0">
              <a:schemeClr val="accent6"/>
            </a:fillRef>
            <a:effectRef idx="1">
              <a:schemeClr val="accent6"/>
            </a:effectRef>
            <a:fontRef idx="minor">
              <a:schemeClr val="tx1"/>
            </a:fontRef>
          </p:style>
        </p:cxnSp>
        <p:sp>
          <p:nvSpPr>
            <p:cNvPr id="9" name="TextBox 16">
              <a:extLst>
                <a:ext uri="{FF2B5EF4-FFF2-40B4-BE49-F238E27FC236}">
                  <a16:creationId xmlns:a16="http://schemas.microsoft.com/office/drawing/2014/main" id="{1F561587-3A6A-4CF5-BA77-5CE40E7D090D}"/>
                </a:ext>
              </a:extLst>
            </p:cNvPr>
            <p:cNvSpPr txBox="1"/>
            <p:nvPr/>
          </p:nvSpPr>
          <p:spPr>
            <a:xfrm>
              <a:off x="1223628" y="3139276"/>
              <a:ext cx="2088232" cy="800219"/>
            </a:xfrm>
            <a:prstGeom prst="rect">
              <a:avLst/>
            </a:prstGeom>
            <a:noFill/>
          </p:spPr>
          <p:txBody>
            <a:bodyPr wrap="square" rtlCol="0">
              <a:spAutoFit/>
            </a:bodyPr>
            <a:lstStyle/>
            <a:p>
              <a:pPr algn="ctr"/>
              <a:endParaRPr lang="en-US" altLang="zh-CN" dirty="0">
                <a:latin typeface="Adobe 黑体 Std R" pitchFamily="34" charset="-122"/>
                <a:ea typeface="Adobe 黑体 Std R" pitchFamily="34" charset="-122"/>
              </a:endParaRPr>
            </a:p>
            <a:p>
              <a:pPr algn="ctr"/>
              <a:r>
                <a:rPr lang="zh-CN" altLang="en-US" sz="1400" dirty="0">
                  <a:solidFill>
                    <a:schemeClr val="accent5">
                      <a:lumMod val="50000"/>
                    </a:schemeClr>
                  </a:solidFill>
                  <a:latin typeface="Adobe 黑体 Std R" pitchFamily="34" charset="-122"/>
                  <a:ea typeface="Adobe 黑体 Std R" pitchFamily="34" charset="-122"/>
                </a:rPr>
                <a:t>买现货卖期货</a:t>
              </a:r>
              <a:endParaRPr lang="en-US" altLang="zh-CN" sz="1400" dirty="0">
                <a:solidFill>
                  <a:schemeClr val="accent5">
                    <a:lumMod val="50000"/>
                  </a:schemeClr>
                </a:solidFill>
                <a:latin typeface="Adobe 黑体 Std R" pitchFamily="34" charset="-122"/>
                <a:ea typeface="Adobe 黑体 Std R" pitchFamily="34" charset="-122"/>
              </a:endParaRPr>
            </a:p>
            <a:p>
              <a:pPr algn="ctr"/>
              <a:r>
                <a:rPr lang="zh-CN" altLang="en-US" sz="1400" dirty="0">
                  <a:solidFill>
                    <a:schemeClr val="accent5">
                      <a:lumMod val="50000"/>
                    </a:schemeClr>
                  </a:solidFill>
                  <a:latin typeface="Adobe 黑体 Std R" pitchFamily="34" charset="-122"/>
                  <a:ea typeface="Adobe 黑体 Std R" pitchFamily="34" charset="-122"/>
                </a:rPr>
                <a:t>支付现货全价</a:t>
              </a:r>
            </a:p>
          </p:txBody>
        </p:sp>
        <p:sp>
          <p:nvSpPr>
            <p:cNvPr id="10" name="TextBox 18">
              <a:extLst>
                <a:ext uri="{FF2B5EF4-FFF2-40B4-BE49-F238E27FC236}">
                  <a16:creationId xmlns:a16="http://schemas.microsoft.com/office/drawing/2014/main" id="{CF2E153F-A520-413D-B0CC-6FBF8DFE6279}"/>
                </a:ext>
              </a:extLst>
            </p:cNvPr>
            <p:cNvSpPr txBox="1"/>
            <p:nvPr/>
          </p:nvSpPr>
          <p:spPr>
            <a:xfrm>
              <a:off x="1583668" y="4293096"/>
              <a:ext cx="1368152" cy="523220"/>
            </a:xfrm>
            <a:prstGeom prst="rect">
              <a:avLst/>
            </a:prstGeom>
            <a:noFill/>
          </p:spPr>
          <p:txBody>
            <a:bodyPr wrap="square" rtlCol="0">
              <a:spAutoFit/>
            </a:bodyPr>
            <a:lstStyle/>
            <a:p>
              <a:pPr algn="ctr"/>
              <a:r>
                <a:rPr lang="zh-CN" altLang="en-US" sz="1400" dirty="0">
                  <a:latin typeface="Adobe 黑体 Std R" pitchFamily="34" charset="-122"/>
                  <a:ea typeface="Adobe 黑体 Std R" pitchFamily="34" charset="-122"/>
                </a:rPr>
                <a:t>今天</a:t>
              </a:r>
              <a:endParaRPr lang="en-US" altLang="zh-CN" sz="1400"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交易日</a:t>
              </a:r>
              <a:r>
                <a:rPr lang="en-US" altLang="zh-CN" sz="1400" b="1" i="1" dirty="0">
                  <a:latin typeface="Adobe Jenson Pro" pitchFamily="18" charset="0"/>
                  <a:ea typeface="Adobe 黑体 Std R" pitchFamily="34" charset="-122"/>
                </a:rPr>
                <a:t>t</a:t>
              </a:r>
              <a:endParaRPr lang="zh-CN" altLang="en-US" sz="1400" b="1" i="1" dirty="0">
                <a:latin typeface="Adobe Jenson Pro" pitchFamily="18" charset="0"/>
                <a:ea typeface="Adobe 黑体 Std R" pitchFamily="34" charset="-122"/>
              </a:endParaRPr>
            </a:p>
          </p:txBody>
        </p:sp>
        <p:sp>
          <p:nvSpPr>
            <p:cNvPr id="11" name="TextBox 19">
              <a:extLst>
                <a:ext uri="{FF2B5EF4-FFF2-40B4-BE49-F238E27FC236}">
                  <a16:creationId xmlns:a16="http://schemas.microsoft.com/office/drawing/2014/main" id="{368A2B3B-269B-437A-856A-3FC431CA1FB0}"/>
                </a:ext>
              </a:extLst>
            </p:cNvPr>
            <p:cNvSpPr txBox="1"/>
            <p:nvPr/>
          </p:nvSpPr>
          <p:spPr>
            <a:xfrm>
              <a:off x="5292080" y="4293096"/>
              <a:ext cx="1368152" cy="523220"/>
            </a:xfrm>
            <a:prstGeom prst="rect">
              <a:avLst/>
            </a:prstGeom>
            <a:noFill/>
          </p:spPr>
          <p:txBody>
            <a:bodyPr wrap="square" rtlCol="0">
              <a:spAutoFit/>
            </a:bodyPr>
            <a:lstStyle/>
            <a:p>
              <a:pPr algn="ctr"/>
              <a:r>
                <a:rPr lang="zh-CN" altLang="en-US" sz="1400" dirty="0">
                  <a:latin typeface="Adobe 黑体 Std R" pitchFamily="34" charset="-122"/>
                  <a:ea typeface="Adobe 黑体 Std R" pitchFamily="34" charset="-122"/>
                </a:rPr>
                <a:t>未来</a:t>
              </a:r>
              <a:endParaRPr lang="en-US" altLang="zh-CN" sz="1400" dirty="0">
                <a:latin typeface="Adobe 黑体 Std R" pitchFamily="34" charset="-122"/>
                <a:ea typeface="Adobe 黑体 Std R" pitchFamily="34" charset="-122"/>
              </a:endParaRPr>
            </a:p>
            <a:p>
              <a:pPr algn="ctr"/>
              <a:r>
                <a:rPr lang="zh-CN" altLang="en-US" sz="1400" dirty="0">
                  <a:latin typeface="Adobe 黑体 Std R" pitchFamily="34" charset="-122"/>
                  <a:ea typeface="Adobe 黑体 Std R" pitchFamily="34" charset="-122"/>
                </a:rPr>
                <a:t>交割日</a:t>
              </a:r>
              <a:r>
                <a:rPr lang="en-US" altLang="zh-CN" sz="1400" b="1" i="1" dirty="0">
                  <a:latin typeface="Adobe Jenson Pro" pitchFamily="18" charset="0"/>
                  <a:ea typeface="Adobe 黑体 Std R" pitchFamily="34" charset="-122"/>
                </a:rPr>
                <a:t>T</a:t>
              </a:r>
              <a:endParaRPr lang="zh-CN" altLang="en-US" b="1" i="1" dirty="0">
                <a:latin typeface="Adobe Jenson Pro" pitchFamily="18" charset="0"/>
                <a:ea typeface="Adobe 黑体 Std R" pitchFamily="34" charset="-122"/>
              </a:endParaRPr>
            </a:p>
          </p:txBody>
        </p:sp>
        <p:sp>
          <p:nvSpPr>
            <p:cNvPr id="12" name="TextBox 20">
              <a:extLst>
                <a:ext uri="{FF2B5EF4-FFF2-40B4-BE49-F238E27FC236}">
                  <a16:creationId xmlns:a16="http://schemas.microsoft.com/office/drawing/2014/main" id="{005103F8-AA2A-46E1-893A-78CC7D68EE21}"/>
                </a:ext>
              </a:extLst>
            </p:cNvPr>
            <p:cNvSpPr txBox="1"/>
            <p:nvPr/>
          </p:nvSpPr>
          <p:spPr>
            <a:xfrm>
              <a:off x="4553998" y="3408144"/>
              <a:ext cx="2844316" cy="523220"/>
            </a:xfrm>
            <a:prstGeom prst="rect">
              <a:avLst/>
            </a:prstGeom>
            <a:noFill/>
          </p:spPr>
          <p:txBody>
            <a:bodyPr wrap="square" rtlCol="0">
              <a:spAutoFit/>
            </a:bodyPr>
            <a:lstStyle/>
            <a:p>
              <a:pPr algn="ctr"/>
              <a:r>
                <a:rPr lang="zh-CN" altLang="en-US" sz="1400" dirty="0">
                  <a:solidFill>
                    <a:schemeClr val="accent5">
                      <a:lumMod val="50000"/>
                    </a:schemeClr>
                  </a:solidFill>
                  <a:latin typeface="Adobe 黑体 Std R" pitchFamily="34" charset="-122"/>
                  <a:ea typeface="Adobe 黑体 Std R" pitchFamily="34" charset="-122"/>
                </a:rPr>
                <a:t>交割期货</a:t>
              </a:r>
              <a:endParaRPr lang="en-US" altLang="zh-CN" sz="1400" dirty="0">
                <a:solidFill>
                  <a:schemeClr val="accent5">
                    <a:lumMod val="50000"/>
                  </a:schemeClr>
                </a:solidFill>
                <a:latin typeface="Adobe 黑体 Std R" pitchFamily="34" charset="-122"/>
                <a:ea typeface="Adobe 黑体 Std R" pitchFamily="34" charset="-122"/>
              </a:endParaRPr>
            </a:p>
            <a:p>
              <a:pPr algn="ctr"/>
              <a:r>
                <a:rPr lang="zh-CN" altLang="en-US" sz="1400" dirty="0">
                  <a:solidFill>
                    <a:schemeClr val="accent5">
                      <a:lumMod val="50000"/>
                    </a:schemeClr>
                  </a:solidFill>
                  <a:latin typeface="Adobe 黑体 Std R" pitchFamily="34" charset="-122"/>
                  <a:ea typeface="Adobe 黑体 Std R" pitchFamily="34" charset="-122"/>
                </a:rPr>
                <a:t>收到期货全价</a:t>
              </a:r>
            </a:p>
          </p:txBody>
        </p:sp>
      </p:grpSp>
      <p:sp>
        <p:nvSpPr>
          <p:cNvPr id="13" name="文本框 12">
            <a:extLst>
              <a:ext uri="{FF2B5EF4-FFF2-40B4-BE49-F238E27FC236}">
                <a16:creationId xmlns:a16="http://schemas.microsoft.com/office/drawing/2014/main" id="{E390268A-995F-4FCC-AF2A-C984969D0B6D}"/>
              </a:ext>
            </a:extLst>
          </p:cNvPr>
          <p:cNvSpPr txBox="1"/>
          <p:nvPr/>
        </p:nvSpPr>
        <p:spPr>
          <a:xfrm>
            <a:off x="3635903" y="2833191"/>
            <a:ext cx="2196237" cy="338554"/>
          </a:xfrm>
          <a:prstGeom prst="rect">
            <a:avLst/>
          </a:prstGeom>
          <a:noFill/>
        </p:spPr>
        <p:txBody>
          <a:bodyPr wrap="square" rtlCol="0">
            <a:spAutoFit/>
          </a:bodyPr>
          <a:lstStyle/>
          <a:p>
            <a:r>
              <a:rPr lang="zh-CN" altLang="en-US" sz="1600" b="1" dirty="0">
                <a:solidFill>
                  <a:srgbClr val="FF0000"/>
                </a:solidFill>
                <a:latin typeface="Adobe Jenson Pro" panose="020A0503050201030203" pitchFamily="18" charset="0"/>
                <a:ea typeface="楷体" panose="02010609060101010101" pitchFamily="49" charset="-122"/>
              </a:rPr>
              <a:t>套利毛收益率为</a:t>
            </a:r>
            <a:r>
              <a:rPr lang="en-US" altLang="zh-CN" sz="1600" b="1" dirty="0">
                <a:solidFill>
                  <a:srgbClr val="FF0000"/>
                </a:solidFill>
                <a:latin typeface="Adobe Jenson Pro" panose="020A0503050201030203" pitchFamily="18" charset="0"/>
                <a:ea typeface="楷体" panose="02010609060101010101" pitchFamily="49" charset="-122"/>
              </a:rPr>
              <a:t>IRR</a:t>
            </a:r>
            <a:endParaRPr lang="zh-CN" altLang="en-US" sz="1600" b="1" dirty="0">
              <a:solidFill>
                <a:srgbClr val="FF0000"/>
              </a:solidFill>
              <a:latin typeface="Adobe Jenson Pro" panose="020A0503050201030203" pitchFamily="18" charset="0"/>
              <a:ea typeface="楷体" panose="02010609060101010101" pitchFamily="49" charset="-122"/>
            </a:endParaRPr>
          </a:p>
        </p:txBody>
      </p:sp>
      <p:sp>
        <p:nvSpPr>
          <p:cNvPr id="15" name="TextBox 16">
            <a:extLst>
              <a:ext uri="{FF2B5EF4-FFF2-40B4-BE49-F238E27FC236}">
                <a16:creationId xmlns:a16="http://schemas.microsoft.com/office/drawing/2014/main" id="{0A6F3F77-62F1-4FD9-9E55-5FBF9F05FFB4}"/>
              </a:ext>
            </a:extLst>
          </p:cNvPr>
          <p:cNvSpPr txBox="1"/>
          <p:nvPr/>
        </p:nvSpPr>
        <p:spPr>
          <a:xfrm>
            <a:off x="1628474" y="4365104"/>
            <a:ext cx="2520251" cy="307777"/>
          </a:xfrm>
          <a:prstGeom prst="rect">
            <a:avLst/>
          </a:prstGeom>
          <a:noFill/>
        </p:spPr>
        <p:txBody>
          <a:bodyPr wrap="square" rtlCol="0">
            <a:spAutoFit/>
          </a:bodyPr>
          <a:lstStyle/>
          <a:p>
            <a:pPr algn="ctr"/>
            <a:r>
              <a:rPr lang="zh-CN" altLang="en-US" sz="1400" dirty="0">
                <a:solidFill>
                  <a:schemeClr val="accent5">
                    <a:lumMod val="50000"/>
                  </a:schemeClr>
                </a:solidFill>
                <a:latin typeface="Adobe 黑体 Std R" pitchFamily="34" charset="-122"/>
                <a:ea typeface="Adobe 黑体 Std R" pitchFamily="34" charset="-122"/>
              </a:rPr>
              <a:t>借入资金</a:t>
            </a:r>
            <a:endParaRPr lang="en-US" altLang="zh-CN" sz="1400" dirty="0">
              <a:solidFill>
                <a:schemeClr val="accent5">
                  <a:lumMod val="50000"/>
                </a:schemeClr>
              </a:solidFill>
              <a:latin typeface="Adobe 黑体 Std R" pitchFamily="34" charset="-122"/>
              <a:ea typeface="Adobe 黑体 Std R" pitchFamily="34" charset="-122"/>
            </a:endParaRPr>
          </a:p>
        </p:txBody>
      </p:sp>
      <p:sp>
        <p:nvSpPr>
          <p:cNvPr id="17" name="TextBox 20">
            <a:extLst>
              <a:ext uri="{FF2B5EF4-FFF2-40B4-BE49-F238E27FC236}">
                <a16:creationId xmlns:a16="http://schemas.microsoft.com/office/drawing/2014/main" id="{34D97921-D4F3-4495-981A-90A75AB7757F}"/>
              </a:ext>
            </a:extLst>
          </p:cNvPr>
          <p:cNvSpPr txBox="1"/>
          <p:nvPr/>
        </p:nvSpPr>
        <p:spPr>
          <a:xfrm>
            <a:off x="3383868" y="4365104"/>
            <a:ext cx="2844316" cy="338554"/>
          </a:xfrm>
          <a:prstGeom prst="rect">
            <a:avLst/>
          </a:prstGeom>
          <a:noFill/>
        </p:spPr>
        <p:txBody>
          <a:bodyPr wrap="square" rtlCol="0">
            <a:spAutoFit/>
          </a:bodyPr>
          <a:lstStyle/>
          <a:p>
            <a:pPr algn="ctr"/>
            <a:r>
              <a:rPr lang="zh-CN" altLang="en-US" sz="1600" b="1" dirty="0">
                <a:solidFill>
                  <a:schemeClr val="accent6">
                    <a:lumMod val="75000"/>
                  </a:schemeClr>
                </a:solidFill>
                <a:latin typeface="Adobe Jenson Pro" panose="020A0503050201030203" pitchFamily="18" charset="0"/>
                <a:ea typeface="楷体" panose="02010609060101010101" pitchFamily="49" charset="-122"/>
              </a:rPr>
              <a:t>套利资金成本为回购利率</a:t>
            </a:r>
            <a:endParaRPr lang="en-US" altLang="zh-CN" sz="1600" b="1" dirty="0">
              <a:solidFill>
                <a:schemeClr val="accent6">
                  <a:lumMod val="75000"/>
                </a:schemeClr>
              </a:solidFill>
              <a:latin typeface="Adobe Jenson Pro" panose="020A0503050201030203" pitchFamily="18" charset="0"/>
              <a:ea typeface="楷体" panose="02010609060101010101" pitchFamily="49" charset="-122"/>
            </a:endParaRPr>
          </a:p>
        </p:txBody>
      </p:sp>
    </p:spTree>
    <p:extLst>
      <p:ext uri="{BB962C8B-B14F-4D97-AF65-F5344CB8AC3E}">
        <p14:creationId xmlns:p14="http://schemas.microsoft.com/office/powerpoint/2010/main" val="34126911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AF975AC-505F-463B-88A1-B8EAE0E2DAFE}"/>
              </a:ext>
            </a:extLst>
          </p:cNvPr>
          <p:cNvSpPr>
            <a:spLocks noGrp="1"/>
          </p:cNvSpPr>
          <p:nvPr>
            <p:ph type="title"/>
          </p:nvPr>
        </p:nvSpPr>
        <p:spPr/>
        <p:txBody>
          <a:bodyPr/>
          <a:lstStyle/>
          <a:p>
            <a:r>
              <a:rPr lang="en-US" altLang="zh-CN" dirty="0"/>
              <a:t>IRR</a:t>
            </a:r>
            <a:r>
              <a:rPr lang="zh-CN" altLang="en-US" dirty="0"/>
              <a:t>与国债期货的正向套利</a:t>
            </a:r>
          </a:p>
        </p:txBody>
      </p:sp>
      <p:sp>
        <p:nvSpPr>
          <p:cNvPr id="3" name="内容占位符 2">
            <a:extLst>
              <a:ext uri="{FF2B5EF4-FFF2-40B4-BE49-F238E27FC236}">
                <a16:creationId xmlns:a16="http://schemas.microsoft.com/office/drawing/2014/main" id="{F2A8E0B7-08E1-4008-AC7F-0278B5BC900B}"/>
              </a:ext>
            </a:extLst>
          </p:cNvPr>
          <p:cNvSpPr>
            <a:spLocks noGrp="1"/>
          </p:cNvSpPr>
          <p:nvPr>
            <p:ph idx="1"/>
          </p:nvPr>
        </p:nvSpPr>
        <p:spPr/>
        <p:txBody>
          <a:bodyPr/>
          <a:lstStyle/>
          <a:p>
            <a:endParaRPr lang="zh-CN" altLang="en-US" dirty="0"/>
          </a:p>
        </p:txBody>
      </p:sp>
      <p:sp>
        <p:nvSpPr>
          <p:cNvPr id="4" name="灯片编号占位符 3">
            <a:extLst>
              <a:ext uri="{FF2B5EF4-FFF2-40B4-BE49-F238E27FC236}">
                <a16:creationId xmlns:a16="http://schemas.microsoft.com/office/drawing/2014/main" id="{799BC3DF-A4CD-4A40-8D7A-3E6C1B59E308}"/>
              </a:ext>
            </a:extLst>
          </p:cNvPr>
          <p:cNvSpPr>
            <a:spLocks noGrp="1"/>
          </p:cNvSpPr>
          <p:nvPr>
            <p:ph type="sldNum" sz="quarter" idx="12"/>
          </p:nvPr>
        </p:nvSpPr>
        <p:spPr/>
        <p:txBody>
          <a:bodyPr/>
          <a:lstStyle/>
          <a:p>
            <a:fld id="{0C913308-F349-4B6D-A68A-DD1791B4A57B}" type="slidenum">
              <a:rPr lang="zh-CN" altLang="en-US" smtClean="0"/>
              <a:pPr/>
              <a:t>58</a:t>
            </a:fld>
            <a:endParaRPr lang="zh-CN" altLang="en-US" dirty="0"/>
          </a:p>
        </p:txBody>
      </p:sp>
      <p:cxnSp>
        <p:nvCxnSpPr>
          <p:cNvPr id="6" name="直接连接符 5">
            <a:extLst>
              <a:ext uri="{FF2B5EF4-FFF2-40B4-BE49-F238E27FC236}">
                <a16:creationId xmlns:a16="http://schemas.microsoft.com/office/drawing/2014/main" id="{EBC2C9E1-1633-4B94-8C8F-AAC8E482E197}"/>
              </a:ext>
            </a:extLst>
          </p:cNvPr>
          <p:cNvCxnSpPr/>
          <p:nvPr/>
        </p:nvCxnSpPr>
        <p:spPr>
          <a:xfrm>
            <a:off x="2303748" y="3573017"/>
            <a:ext cx="0" cy="144016"/>
          </a:xfrm>
          <a:prstGeom prst="line">
            <a:avLst/>
          </a:prstGeom>
          <a:ln>
            <a:solidFill>
              <a:srgbClr val="FF0000"/>
            </a:solidFill>
          </a:ln>
        </p:spPr>
        <p:style>
          <a:lnRef idx="2">
            <a:schemeClr val="accent6"/>
          </a:lnRef>
          <a:fillRef idx="0">
            <a:schemeClr val="accent6"/>
          </a:fillRef>
          <a:effectRef idx="1">
            <a:schemeClr val="accent6"/>
          </a:effectRef>
          <a:fontRef idx="minor">
            <a:schemeClr val="tx1"/>
          </a:fontRef>
        </p:style>
      </p:cxnSp>
      <p:cxnSp>
        <p:nvCxnSpPr>
          <p:cNvPr id="7" name="直接连接符 6">
            <a:extLst>
              <a:ext uri="{FF2B5EF4-FFF2-40B4-BE49-F238E27FC236}">
                <a16:creationId xmlns:a16="http://schemas.microsoft.com/office/drawing/2014/main" id="{7F62D4FD-3ED2-47F0-8321-96C07FCBCA6D}"/>
              </a:ext>
            </a:extLst>
          </p:cNvPr>
          <p:cNvCxnSpPr/>
          <p:nvPr/>
        </p:nvCxnSpPr>
        <p:spPr>
          <a:xfrm>
            <a:off x="5976156" y="3573017"/>
            <a:ext cx="0" cy="144016"/>
          </a:xfrm>
          <a:prstGeom prst="line">
            <a:avLst/>
          </a:prstGeom>
          <a:ln>
            <a:solidFill>
              <a:srgbClr val="FF0000"/>
            </a:solidFill>
          </a:ln>
        </p:spPr>
        <p:style>
          <a:lnRef idx="2">
            <a:schemeClr val="accent6"/>
          </a:lnRef>
          <a:fillRef idx="0">
            <a:schemeClr val="accent6"/>
          </a:fillRef>
          <a:effectRef idx="1">
            <a:schemeClr val="accent6"/>
          </a:effectRef>
          <a:fontRef idx="minor">
            <a:schemeClr val="tx1"/>
          </a:fontRef>
        </p:style>
      </p:cxnSp>
      <p:cxnSp>
        <p:nvCxnSpPr>
          <p:cNvPr id="8" name="直接连接符 7">
            <a:extLst>
              <a:ext uri="{FF2B5EF4-FFF2-40B4-BE49-F238E27FC236}">
                <a16:creationId xmlns:a16="http://schemas.microsoft.com/office/drawing/2014/main" id="{025966AA-0395-4F97-AA4E-88C733807145}"/>
              </a:ext>
            </a:extLst>
          </p:cNvPr>
          <p:cNvCxnSpPr/>
          <p:nvPr/>
        </p:nvCxnSpPr>
        <p:spPr>
          <a:xfrm>
            <a:off x="2303748" y="3717033"/>
            <a:ext cx="3672408" cy="0"/>
          </a:xfrm>
          <a:prstGeom prst="line">
            <a:avLst/>
          </a:prstGeom>
          <a:ln>
            <a:solidFill>
              <a:srgbClr val="FF0000"/>
            </a:solidFill>
          </a:ln>
        </p:spPr>
        <p:style>
          <a:lnRef idx="2">
            <a:schemeClr val="accent6"/>
          </a:lnRef>
          <a:fillRef idx="0">
            <a:schemeClr val="accent6"/>
          </a:fillRef>
          <a:effectRef idx="1">
            <a:schemeClr val="accent6"/>
          </a:effectRef>
          <a:fontRef idx="minor">
            <a:schemeClr val="tx1"/>
          </a:fontRef>
        </p:style>
      </p:cxnSp>
      <p:sp>
        <p:nvSpPr>
          <p:cNvPr id="9" name="TextBox 16">
            <a:extLst>
              <a:ext uri="{FF2B5EF4-FFF2-40B4-BE49-F238E27FC236}">
                <a16:creationId xmlns:a16="http://schemas.microsoft.com/office/drawing/2014/main" id="{ED63354B-18E1-4AE4-9D81-079B56566EE2}"/>
              </a:ext>
            </a:extLst>
          </p:cNvPr>
          <p:cNvSpPr txBox="1"/>
          <p:nvPr/>
        </p:nvSpPr>
        <p:spPr>
          <a:xfrm>
            <a:off x="1043608" y="2907181"/>
            <a:ext cx="2520251" cy="646331"/>
          </a:xfrm>
          <a:prstGeom prst="rect">
            <a:avLst/>
          </a:prstGeom>
          <a:noFill/>
        </p:spPr>
        <p:txBody>
          <a:bodyPr wrap="square" rtlCol="0">
            <a:spAutoFit/>
          </a:bodyPr>
          <a:lstStyle/>
          <a:p>
            <a:pPr algn="ctr"/>
            <a:r>
              <a:rPr lang="zh-CN" altLang="en-US" dirty="0">
                <a:latin typeface="Adobe 黑体 Std R" pitchFamily="34" charset="-122"/>
                <a:ea typeface="Adobe 黑体 Std R" pitchFamily="34" charset="-122"/>
              </a:rPr>
              <a:t>买入现券</a:t>
            </a:r>
            <a:endParaRPr lang="en-US" altLang="zh-CN" dirty="0">
              <a:latin typeface="Adobe 黑体 Std R" pitchFamily="34" charset="-122"/>
              <a:ea typeface="Adobe 黑体 Std R" pitchFamily="34" charset="-122"/>
            </a:endParaRPr>
          </a:p>
          <a:p>
            <a:pPr algn="ctr"/>
            <a:r>
              <a:rPr lang="zh-CN" altLang="en-US" dirty="0">
                <a:latin typeface="Adobe 黑体 Std R" pitchFamily="34" charset="-122"/>
                <a:ea typeface="Adobe 黑体 Std R" pitchFamily="34" charset="-122"/>
              </a:rPr>
              <a:t>卖出期货</a:t>
            </a:r>
            <a:endParaRPr lang="en-US" altLang="zh-CN" dirty="0">
              <a:latin typeface="Adobe 黑体 Std R" pitchFamily="34" charset="-122"/>
              <a:ea typeface="Adobe 黑体 Std R" pitchFamily="34" charset="-122"/>
            </a:endParaRPr>
          </a:p>
        </p:txBody>
      </p:sp>
      <p:sp>
        <p:nvSpPr>
          <p:cNvPr id="10" name="TextBox 18">
            <a:extLst>
              <a:ext uri="{FF2B5EF4-FFF2-40B4-BE49-F238E27FC236}">
                <a16:creationId xmlns:a16="http://schemas.microsoft.com/office/drawing/2014/main" id="{FDE5E12B-6F3C-4133-8A73-29541161064F}"/>
              </a:ext>
            </a:extLst>
          </p:cNvPr>
          <p:cNvSpPr txBox="1"/>
          <p:nvPr/>
        </p:nvSpPr>
        <p:spPr>
          <a:xfrm>
            <a:off x="1619672" y="3861049"/>
            <a:ext cx="1368152" cy="646331"/>
          </a:xfrm>
          <a:prstGeom prst="rect">
            <a:avLst/>
          </a:prstGeom>
          <a:noFill/>
        </p:spPr>
        <p:txBody>
          <a:bodyPr wrap="square" rtlCol="0">
            <a:spAutoFit/>
          </a:bodyPr>
          <a:lstStyle/>
          <a:p>
            <a:pPr algn="ctr"/>
            <a:r>
              <a:rPr lang="zh-CN" altLang="en-US" dirty="0">
                <a:latin typeface="Adobe 黑体 Std R" pitchFamily="34" charset="-122"/>
                <a:ea typeface="Adobe 黑体 Std R" pitchFamily="34" charset="-122"/>
              </a:rPr>
              <a:t>今天</a:t>
            </a:r>
            <a:endParaRPr lang="en-US" altLang="zh-CN" dirty="0">
              <a:latin typeface="Adobe 黑体 Std R" pitchFamily="34" charset="-122"/>
              <a:ea typeface="Adobe 黑体 Std R" pitchFamily="34" charset="-122"/>
            </a:endParaRPr>
          </a:p>
          <a:p>
            <a:pPr algn="ctr"/>
            <a:r>
              <a:rPr lang="zh-CN" altLang="en-US" dirty="0">
                <a:latin typeface="Adobe 黑体 Std R" pitchFamily="34" charset="-122"/>
                <a:ea typeface="Adobe 黑体 Std R" pitchFamily="34" charset="-122"/>
              </a:rPr>
              <a:t>交易日</a:t>
            </a:r>
            <a:r>
              <a:rPr lang="en-US" altLang="zh-CN" b="1" i="1" dirty="0">
                <a:latin typeface="Adobe Jenson Pro" pitchFamily="18" charset="0"/>
                <a:ea typeface="Adobe 黑体 Std R" pitchFamily="34" charset="-122"/>
              </a:rPr>
              <a:t>t</a:t>
            </a:r>
            <a:endParaRPr lang="zh-CN" altLang="en-US" b="1" i="1" dirty="0">
              <a:latin typeface="Adobe Jenson Pro" pitchFamily="18" charset="0"/>
              <a:ea typeface="Adobe 黑体 Std R" pitchFamily="34" charset="-122"/>
            </a:endParaRPr>
          </a:p>
        </p:txBody>
      </p:sp>
      <p:sp>
        <p:nvSpPr>
          <p:cNvPr id="11" name="TextBox 19">
            <a:extLst>
              <a:ext uri="{FF2B5EF4-FFF2-40B4-BE49-F238E27FC236}">
                <a16:creationId xmlns:a16="http://schemas.microsoft.com/office/drawing/2014/main" id="{074CEBFC-70FF-4B14-B34A-5A4E7571D4BA}"/>
              </a:ext>
            </a:extLst>
          </p:cNvPr>
          <p:cNvSpPr txBox="1"/>
          <p:nvPr/>
        </p:nvSpPr>
        <p:spPr>
          <a:xfrm>
            <a:off x="5328084" y="3861049"/>
            <a:ext cx="1368152" cy="646331"/>
          </a:xfrm>
          <a:prstGeom prst="rect">
            <a:avLst/>
          </a:prstGeom>
          <a:noFill/>
        </p:spPr>
        <p:txBody>
          <a:bodyPr wrap="square" rtlCol="0">
            <a:spAutoFit/>
          </a:bodyPr>
          <a:lstStyle/>
          <a:p>
            <a:pPr algn="ctr"/>
            <a:r>
              <a:rPr lang="zh-CN" altLang="en-US" dirty="0">
                <a:latin typeface="Adobe 黑体 Std R" pitchFamily="34" charset="-122"/>
                <a:ea typeface="Adobe 黑体 Std R" pitchFamily="34" charset="-122"/>
              </a:rPr>
              <a:t>未来</a:t>
            </a:r>
            <a:endParaRPr lang="en-US" altLang="zh-CN" dirty="0">
              <a:latin typeface="Adobe 黑体 Std R" pitchFamily="34" charset="-122"/>
              <a:ea typeface="Adobe 黑体 Std R" pitchFamily="34" charset="-122"/>
            </a:endParaRPr>
          </a:p>
          <a:p>
            <a:pPr algn="ctr"/>
            <a:r>
              <a:rPr lang="zh-CN" altLang="en-US" dirty="0">
                <a:latin typeface="Adobe 黑体 Std R" pitchFamily="34" charset="-122"/>
                <a:ea typeface="Adobe 黑体 Std R" pitchFamily="34" charset="-122"/>
              </a:rPr>
              <a:t>交割日</a:t>
            </a:r>
            <a:r>
              <a:rPr lang="en-US" altLang="zh-CN" b="1" i="1" dirty="0">
                <a:latin typeface="Adobe Jenson Pro" pitchFamily="18" charset="0"/>
                <a:ea typeface="Adobe 黑体 Std R" pitchFamily="34" charset="-122"/>
              </a:rPr>
              <a:t>T</a:t>
            </a:r>
            <a:endParaRPr lang="zh-CN" altLang="en-US" b="1" i="1" dirty="0">
              <a:latin typeface="Adobe Jenson Pro" pitchFamily="18" charset="0"/>
              <a:ea typeface="Adobe 黑体 Std R" pitchFamily="34" charset="-122"/>
            </a:endParaRPr>
          </a:p>
        </p:txBody>
      </p:sp>
      <p:sp>
        <p:nvSpPr>
          <p:cNvPr id="12" name="TextBox 20">
            <a:extLst>
              <a:ext uri="{FF2B5EF4-FFF2-40B4-BE49-F238E27FC236}">
                <a16:creationId xmlns:a16="http://schemas.microsoft.com/office/drawing/2014/main" id="{5A85340F-D620-47CD-903F-452FF8E02EAF}"/>
              </a:ext>
            </a:extLst>
          </p:cNvPr>
          <p:cNvSpPr txBox="1"/>
          <p:nvPr/>
        </p:nvSpPr>
        <p:spPr>
          <a:xfrm>
            <a:off x="2771800" y="3068962"/>
            <a:ext cx="2844316" cy="369332"/>
          </a:xfrm>
          <a:prstGeom prst="rect">
            <a:avLst/>
          </a:prstGeom>
          <a:noFill/>
        </p:spPr>
        <p:txBody>
          <a:bodyPr wrap="square" rtlCol="0">
            <a:spAutoFit/>
          </a:bodyPr>
          <a:lstStyle/>
          <a:p>
            <a:pPr algn="ctr"/>
            <a:r>
              <a:rPr lang="zh-CN" altLang="en-US" dirty="0">
                <a:latin typeface="Adobe Jenson Pro Capt" panose="020A0503050201030203" pitchFamily="18" charset="0"/>
                <a:ea typeface="Adobe 黑体 Std R" pitchFamily="34" charset="-122"/>
              </a:rPr>
              <a:t>套利毛收益率为</a:t>
            </a:r>
            <a:r>
              <a:rPr lang="en-US" altLang="zh-CN" dirty="0">
                <a:latin typeface="Adobe Jenson Pro Capt" panose="020A0503050201030203" pitchFamily="18" charset="0"/>
                <a:ea typeface="Adobe 黑体 Std R" pitchFamily="34" charset="-122"/>
              </a:rPr>
              <a:t>IRR</a:t>
            </a:r>
          </a:p>
        </p:txBody>
      </p:sp>
      <p:sp>
        <p:nvSpPr>
          <p:cNvPr id="15" name="TextBox 16">
            <a:extLst>
              <a:ext uri="{FF2B5EF4-FFF2-40B4-BE49-F238E27FC236}">
                <a16:creationId xmlns:a16="http://schemas.microsoft.com/office/drawing/2014/main" id="{2DB81518-3ADD-44CC-B5D0-E5BF5E49DAE1}"/>
              </a:ext>
            </a:extLst>
          </p:cNvPr>
          <p:cNvSpPr txBox="1"/>
          <p:nvPr/>
        </p:nvSpPr>
        <p:spPr>
          <a:xfrm>
            <a:off x="1016406" y="4651395"/>
            <a:ext cx="2520251" cy="369332"/>
          </a:xfrm>
          <a:prstGeom prst="rect">
            <a:avLst/>
          </a:prstGeom>
          <a:noFill/>
        </p:spPr>
        <p:txBody>
          <a:bodyPr wrap="square" rtlCol="0">
            <a:spAutoFit/>
          </a:bodyPr>
          <a:lstStyle/>
          <a:p>
            <a:pPr algn="ctr"/>
            <a:r>
              <a:rPr lang="zh-CN" altLang="en-US" dirty="0">
                <a:latin typeface="Adobe 黑体 Std R" pitchFamily="34" charset="-122"/>
                <a:ea typeface="Adobe 黑体 Std R" pitchFamily="34" charset="-122"/>
              </a:rPr>
              <a:t>借入资金</a:t>
            </a:r>
            <a:endParaRPr lang="en-US" altLang="zh-CN" dirty="0">
              <a:latin typeface="Adobe 黑体 Std R" pitchFamily="34" charset="-122"/>
              <a:ea typeface="Adobe 黑体 Std R" pitchFamily="34" charset="-122"/>
            </a:endParaRPr>
          </a:p>
        </p:txBody>
      </p:sp>
      <p:sp>
        <p:nvSpPr>
          <p:cNvPr id="17" name="TextBox 20">
            <a:extLst>
              <a:ext uri="{FF2B5EF4-FFF2-40B4-BE49-F238E27FC236}">
                <a16:creationId xmlns:a16="http://schemas.microsoft.com/office/drawing/2014/main" id="{0DB79DCD-1229-4101-A716-95B1982FC1F3}"/>
              </a:ext>
            </a:extLst>
          </p:cNvPr>
          <p:cNvSpPr txBox="1"/>
          <p:nvPr/>
        </p:nvSpPr>
        <p:spPr>
          <a:xfrm>
            <a:off x="2771800" y="4715852"/>
            <a:ext cx="2844316" cy="369332"/>
          </a:xfrm>
          <a:prstGeom prst="rect">
            <a:avLst/>
          </a:prstGeom>
          <a:noFill/>
        </p:spPr>
        <p:txBody>
          <a:bodyPr wrap="square" rtlCol="0">
            <a:spAutoFit/>
          </a:bodyPr>
          <a:lstStyle/>
          <a:p>
            <a:pPr algn="ctr"/>
            <a:r>
              <a:rPr lang="zh-CN" altLang="en-US" dirty="0">
                <a:latin typeface="Adobe Jenson Pro Capt" panose="020A0503050201030203" pitchFamily="18" charset="0"/>
                <a:ea typeface="Adobe 黑体 Std R" pitchFamily="34" charset="-122"/>
              </a:rPr>
              <a:t>套利资金成本为回购利率</a:t>
            </a:r>
            <a:endParaRPr lang="en-US" altLang="zh-CN" dirty="0">
              <a:latin typeface="Adobe Jenson Pro Capt" panose="020A0503050201030203" pitchFamily="18" charset="0"/>
              <a:ea typeface="Adobe 黑体 Std R" pitchFamily="34" charset="-122"/>
            </a:endParaRPr>
          </a:p>
        </p:txBody>
      </p:sp>
    </p:spTree>
    <p:extLst>
      <p:ext uri="{BB962C8B-B14F-4D97-AF65-F5344CB8AC3E}">
        <p14:creationId xmlns:p14="http://schemas.microsoft.com/office/powerpoint/2010/main" val="16158798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5200A5A-E91E-44AD-B399-DD82FDE906A3}"/>
              </a:ext>
            </a:extLst>
          </p:cNvPr>
          <p:cNvSpPr>
            <a:spLocks noGrp="1"/>
          </p:cNvSpPr>
          <p:nvPr>
            <p:ph type="title"/>
          </p:nvPr>
        </p:nvSpPr>
        <p:spPr/>
        <p:txBody>
          <a:bodyPr/>
          <a:lstStyle/>
          <a:p>
            <a:r>
              <a:rPr lang="en-US" altLang="zh-CN" dirty="0">
                <a:solidFill>
                  <a:schemeClr val="accent6">
                    <a:lumMod val="75000"/>
                  </a:schemeClr>
                </a:solidFill>
              </a:rPr>
              <a:t>5.3.6 </a:t>
            </a:r>
            <a:r>
              <a:rPr lang="zh-CN" altLang="en-US" dirty="0">
                <a:solidFill>
                  <a:schemeClr val="accent6">
                    <a:lumMod val="75000"/>
                  </a:schemeClr>
                </a:solidFill>
              </a:rPr>
              <a:t>国债期货定价</a:t>
            </a:r>
          </a:p>
        </p:txBody>
      </p:sp>
      <p:sp>
        <p:nvSpPr>
          <p:cNvPr id="6" name="文本占位符 5">
            <a:extLst>
              <a:ext uri="{FF2B5EF4-FFF2-40B4-BE49-F238E27FC236}">
                <a16:creationId xmlns:a16="http://schemas.microsoft.com/office/drawing/2014/main" id="{E108BFB9-983E-4EA2-A50A-1EB7AB3179D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358B504-8EEE-415C-A842-C9BD51C55E0F}"/>
              </a:ext>
            </a:extLst>
          </p:cNvPr>
          <p:cNvSpPr>
            <a:spLocks noGrp="1"/>
          </p:cNvSpPr>
          <p:nvPr>
            <p:ph type="sldNum" sz="quarter" idx="12"/>
          </p:nvPr>
        </p:nvSpPr>
        <p:spPr/>
        <p:txBody>
          <a:bodyPr/>
          <a:lstStyle/>
          <a:p>
            <a:fld id="{0C913308-F349-4B6D-A68A-DD1791B4A57B}" type="slidenum">
              <a:rPr lang="zh-CN" altLang="en-US" smtClean="0"/>
              <a:pPr/>
              <a:t>59</a:t>
            </a:fld>
            <a:endParaRPr lang="zh-CN" altLang="en-US" dirty="0"/>
          </a:p>
        </p:txBody>
      </p:sp>
    </p:spTree>
    <p:extLst>
      <p:ext uri="{BB962C8B-B14F-4D97-AF65-F5344CB8AC3E}">
        <p14:creationId xmlns:p14="http://schemas.microsoft.com/office/powerpoint/2010/main" val="16116925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标题 1"/>
          <p:cNvSpPr>
            <a:spLocks noGrp="1"/>
          </p:cNvSpPr>
          <p:nvPr>
            <p:ph type="title"/>
          </p:nvPr>
        </p:nvSpPr>
        <p:spPr/>
        <p:txBody>
          <a:bodyPr/>
          <a:lstStyle/>
          <a:p>
            <a:r>
              <a:rPr lang="zh-CN" altLang="zh-CN"/>
              <a:t>股指期货定价</a:t>
            </a:r>
            <a:endParaRPr lang="zh-CN" altLang="en-US"/>
          </a:p>
        </p:txBody>
      </p:sp>
      <p:sp>
        <p:nvSpPr>
          <p:cNvPr id="1028" name="内容占位符 2"/>
          <p:cNvSpPr>
            <a:spLocks noGrp="1"/>
          </p:cNvSpPr>
          <p:nvPr>
            <p:ph idx="1"/>
          </p:nvPr>
        </p:nvSpPr>
        <p:spPr>
          <a:xfrm>
            <a:off x="467544" y="1196752"/>
            <a:ext cx="8229600" cy="4530725"/>
          </a:xfrm>
        </p:spPr>
        <p:txBody>
          <a:bodyPr/>
          <a:lstStyle/>
          <a:p>
            <a:r>
              <a:rPr lang="zh-CN" altLang="en-US" dirty="0"/>
              <a:t>一般公式</a:t>
            </a:r>
            <a:endParaRPr lang="en-US" altLang="zh-CN" dirty="0"/>
          </a:p>
          <a:p>
            <a:endParaRPr lang="en-US" altLang="zh-CN" dirty="0"/>
          </a:p>
          <a:p>
            <a:pPr marL="0" indent="0">
              <a:buNone/>
            </a:pPr>
            <a:endParaRPr lang="zh-CN" altLang="en-US" dirty="0"/>
          </a:p>
        </p:txBody>
      </p:sp>
      <p:sp>
        <p:nvSpPr>
          <p:cNvPr id="9" name="灯片编号占位符 8"/>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6</a:t>
            </a:fld>
            <a:endParaRPr lang="en-US" altLang="zh-CN" dirty="0">
              <a:solidFill>
                <a:srgbClr val="000000"/>
              </a:solidFill>
            </a:endParaRPr>
          </a:p>
        </p:txBody>
      </p:sp>
      <p:graphicFrame>
        <p:nvGraphicFramePr>
          <p:cNvPr id="1026" name="Object 5"/>
          <p:cNvGraphicFramePr>
            <a:graphicFrameLocks/>
          </p:cNvGraphicFramePr>
          <p:nvPr>
            <p:extLst>
              <p:ext uri="{D42A27DB-BD31-4B8C-83A1-F6EECF244321}">
                <p14:modId xmlns:p14="http://schemas.microsoft.com/office/powerpoint/2010/main" val="50857565"/>
              </p:ext>
            </p:extLst>
          </p:nvPr>
        </p:nvGraphicFramePr>
        <p:xfrm>
          <a:off x="3416300" y="1557338"/>
          <a:ext cx="2146300" cy="541337"/>
        </p:xfrm>
        <a:graphic>
          <a:graphicData uri="http://schemas.openxmlformats.org/presentationml/2006/ole">
            <mc:AlternateContent xmlns:mc="http://schemas.openxmlformats.org/markup-compatibility/2006">
              <mc:Choice xmlns:v="urn:schemas-microsoft-com:vml" Requires="v">
                <p:oleObj spid="_x0000_s33938" name="Equation" r:id="rId3" imgW="838080" imgH="228600" progId="Equation.DSMT4">
                  <p:embed/>
                </p:oleObj>
              </mc:Choice>
              <mc:Fallback>
                <p:oleObj name="Equation" r:id="rId3" imgW="838080" imgH="228600" progId="Equation.DSMT4">
                  <p:embed/>
                  <p:pic>
                    <p:nvPicPr>
                      <p:cNvPr id="0" name=""/>
                      <p:cNvPicPr>
                        <a:picLocks noChangeArrowheads="1"/>
                      </p:cNvPicPr>
                      <p:nvPr/>
                    </p:nvPicPr>
                    <p:blipFill>
                      <a:blip r:embed="rId4"/>
                      <a:srcRect/>
                      <a:stretch>
                        <a:fillRect/>
                      </a:stretch>
                    </p:blipFill>
                    <p:spPr bwMode="auto">
                      <a:xfrm>
                        <a:off x="3416300" y="1557338"/>
                        <a:ext cx="2146300" cy="541337"/>
                      </a:xfrm>
                      <a:prstGeom prst="rect">
                        <a:avLst/>
                      </a:prstGeom>
                      <a:noFill/>
                    </p:spPr>
                  </p:pic>
                </p:oleObj>
              </mc:Fallback>
            </mc:AlternateContent>
          </a:graphicData>
        </a:graphic>
      </p:graphicFrame>
    </p:spTree>
    <p:extLst>
      <p:ext uri="{BB962C8B-B14F-4D97-AF65-F5344CB8AC3E}">
        <p14:creationId xmlns:p14="http://schemas.microsoft.com/office/powerpoint/2010/main" val="311545807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358AC430-2BF9-4816-A02F-4E3EEF393B22}"/>
              </a:ext>
            </a:extLst>
          </p:cNvPr>
          <p:cNvSpPr>
            <a:spLocks noGrp="1"/>
          </p:cNvSpPr>
          <p:nvPr>
            <p:ph type="title"/>
          </p:nvPr>
        </p:nvSpPr>
        <p:spPr/>
        <p:txBody>
          <a:bodyPr/>
          <a:lstStyle/>
          <a:p>
            <a:r>
              <a:rPr lang="zh-CN" altLang="en-US" dirty="0"/>
              <a:t>国债期货定价</a:t>
            </a:r>
          </a:p>
        </p:txBody>
      </p:sp>
      <mc:AlternateContent xmlns:mc="http://schemas.openxmlformats.org/markup-compatibility/2006" xmlns:a14="http://schemas.microsoft.com/office/drawing/2010/main">
        <mc:Choice Requires="a14">
          <p:sp>
            <p:nvSpPr>
              <p:cNvPr id="6" name="内容占位符 5">
                <a:extLst>
                  <a:ext uri="{FF2B5EF4-FFF2-40B4-BE49-F238E27FC236}">
                    <a16:creationId xmlns:a16="http://schemas.microsoft.com/office/drawing/2014/main" id="{33BC3455-6B6F-4CB4-9159-EE30DCFBB884}"/>
                  </a:ext>
                </a:extLst>
              </p:cNvPr>
              <p:cNvSpPr>
                <a:spLocks noGrp="1"/>
              </p:cNvSpPr>
              <p:nvPr>
                <p:ph idx="1"/>
              </p:nvPr>
            </p:nvSpPr>
            <p:spPr>
              <a:xfrm>
                <a:off x="107504" y="1340768"/>
                <a:ext cx="9145016" cy="5184576"/>
              </a:xfrm>
            </p:spPr>
            <p:txBody>
              <a:bodyPr/>
              <a:lstStyle/>
              <a:p>
                <a:r>
                  <a:rPr lang="zh-CN" altLang="en-US" dirty="0"/>
                  <a:t>合理的国债期货价格</a:t>
                </a:r>
                <a:r>
                  <a:rPr lang="en-US" altLang="zh-CN" dirty="0"/>
                  <a:t>=</a:t>
                </a:r>
                <a:r>
                  <a:rPr lang="zh-CN" altLang="en-US" dirty="0"/>
                  <a:t>合理的标准券期货净价</a:t>
                </a:r>
                <a:r>
                  <a:rPr lang="en-US" altLang="zh-CN" dirty="0"/>
                  <a:t>=</a:t>
                </a:r>
                <a:endParaRPr lang="en-US" altLang="zh-CN" sz="1800" dirty="0"/>
              </a:p>
              <a:p>
                <a:endParaRPr lang="en-US" altLang="zh-CN" sz="1800" dirty="0"/>
              </a:p>
              <a:p>
                <a:endParaRPr lang="en-US" altLang="zh-CN" sz="1800" dirty="0"/>
              </a:p>
              <a:p>
                <a:endParaRPr lang="en-US" altLang="zh-CN" sz="1800" dirty="0"/>
              </a:p>
              <a:p>
                <a:pPr marL="0" indent="0">
                  <a:buNone/>
                </a:pPr>
                <a14:m>
                  <m:oMathPara xmlns:m="http://schemas.openxmlformats.org/officeDocument/2006/math">
                    <m:oMathParaPr>
                      <m:jc m:val="centerGroup"/>
                    </m:oMathParaPr>
                    <m:oMath xmlns:m="http://schemas.openxmlformats.org/officeDocument/2006/math">
                      <m:f>
                        <m:fPr>
                          <m:ctrlPr>
                            <a:rPr lang="en-US" altLang="zh-CN" sz="1800" b="0" i="1" dirty="0" smtClean="0">
                              <a:latin typeface="Cambria Math" panose="02040503050406030204" pitchFamily="18" charset="0"/>
                            </a:rPr>
                          </m:ctrlPr>
                        </m:fPr>
                        <m:num>
                          <m:sSub>
                            <m:sSubPr>
                              <m:ctrlPr>
                                <a:rPr lang="en-US" altLang="zh-CN" sz="1800" b="0" i="1" dirty="0" smtClean="0">
                                  <a:latin typeface="Cambria Math" panose="02040503050406030204" pitchFamily="18" charset="0"/>
                                </a:rPr>
                              </m:ctrlPr>
                            </m:sSubPr>
                            <m:e>
                              <m:r>
                                <a:rPr lang="zh-CN" altLang="en-US" sz="1800" i="1" dirty="0">
                                  <a:latin typeface="Cambria Math" panose="02040503050406030204" pitchFamily="18" charset="0"/>
                                </a:rPr>
                                <m:t>期货全价</m:t>
                              </m:r>
                            </m:e>
                            <m:sub>
                              <m:r>
                                <a:rPr lang="zh-CN" altLang="en-US" sz="1800" i="0" dirty="0">
                                  <a:latin typeface="Cambria Math" panose="02040503050406030204" pitchFamily="18" charset="0"/>
                                </a:rPr>
                                <m:t>准</m:t>
                              </m:r>
                              <m:r>
                                <m:rPr>
                                  <m:sty m:val="p"/>
                                </m:rPr>
                                <a:rPr lang="en-US" altLang="zh-CN" sz="1800" b="0" i="0" dirty="0" smtClean="0">
                                  <a:latin typeface="Cambria Math" panose="02040503050406030204" pitchFamily="18" charset="0"/>
                                </a:rPr>
                                <m:t>CTD</m:t>
                              </m:r>
                            </m:sub>
                          </m:sSub>
                          <m:r>
                            <a:rPr lang="en-US" altLang="zh-CN" sz="1800" b="0" i="1" dirty="0" smtClean="0">
                              <a:latin typeface="Cambria Math" panose="02040503050406030204" pitchFamily="18" charset="0"/>
                            </a:rPr>
                            <m:t>−</m:t>
                          </m:r>
                          <m:sSub>
                            <m:sSubPr>
                              <m:ctrlPr>
                                <a:rPr lang="en-US" altLang="zh-CN" sz="1800" i="1" dirty="0">
                                  <a:latin typeface="Cambria Math" panose="02040503050406030204" pitchFamily="18" charset="0"/>
                                </a:rPr>
                              </m:ctrlPr>
                            </m:sSubPr>
                            <m:e>
                              <m:r>
                                <a:rPr lang="zh-CN" altLang="en-US" sz="1800" i="1" dirty="0">
                                  <a:latin typeface="Cambria Math" panose="02040503050406030204" pitchFamily="18" charset="0"/>
                                </a:rPr>
                                <m:t>择券期权价值</m:t>
                              </m:r>
                              <m:r>
                                <a:rPr lang="en-US" altLang="zh-CN" sz="1800" b="0" i="1" dirty="0" smtClean="0">
                                  <a:latin typeface="Cambria Math" panose="02040503050406030204" pitchFamily="18" charset="0"/>
                                </a:rPr>
                                <m:t>−</m:t>
                              </m:r>
                              <m:r>
                                <a:rPr lang="zh-CN" altLang="en-US" sz="1800" i="1" dirty="0">
                                  <a:latin typeface="Cambria Math" panose="02040503050406030204" pitchFamily="18" charset="0"/>
                                </a:rPr>
                                <m:t>择时</m:t>
                              </m:r>
                              <m:r>
                                <a:rPr lang="zh-CN" altLang="en-US" sz="1800" i="1" dirty="0" smtClean="0">
                                  <a:latin typeface="Cambria Math" panose="02040503050406030204" pitchFamily="18" charset="0"/>
                                </a:rPr>
                                <m:t>期权</m:t>
                              </m:r>
                              <m:r>
                                <a:rPr lang="zh-CN" altLang="en-US" sz="1800" i="1" dirty="0">
                                  <a:latin typeface="Cambria Math" panose="02040503050406030204" pitchFamily="18" charset="0"/>
                                </a:rPr>
                                <m:t>价值</m:t>
                              </m:r>
                              <m:r>
                                <a:rPr lang="en-US" altLang="zh-CN" sz="1800" b="0" i="1" dirty="0" smtClean="0">
                                  <a:latin typeface="Cambria Math" panose="02040503050406030204" pitchFamily="18" charset="0"/>
                                </a:rPr>
                                <m:t>−</m:t>
                              </m:r>
                              <m:r>
                                <a:rPr lang="zh-CN" altLang="en-US" sz="1800" i="1" dirty="0">
                                  <a:latin typeface="Cambria Math" panose="02040503050406030204" pitchFamily="18" charset="0"/>
                                </a:rPr>
                                <m:t>期</m:t>
                              </m:r>
                              <m:r>
                                <a:rPr lang="zh-CN" altLang="en-US" sz="1800" i="1" dirty="0" smtClean="0">
                                  <a:latin typeface="Cambria Math" panose="02040503050406030204" pitchFamily="18" charset="0"/>
                                </a:rPr>
                                <m:t>货</m:t>
                              </m:r>
                              <m:r>
                                <a:rPr lang="zh-CN" altLang="en-US" sz="1800" i="1" dirty="0">
                                  <a:latin typeface="Cambria Math" panose="02040503050406030204" pitchFamily="18" charset="0"/>
                                </a:rPr>
                                <m:t>应计利息</m:t>
                              </m:r>
                            </m:e>
                            <m:sub>
                              <m:r>
                                <a:rPr lang="zh-CN" altLang="en-US" sz="1800" i="0" dirty="0">
                                  <a:latin typeface="Cambria Math" panose="02040503050406030204" pitchFamily="18" charset="0"/>
                                </a:rPr>
                                <m:t>准</m:t>
                              </m:r>
                              <m:r>
                                <m:rPr>
                                  <m:sty m:val="p"/>
                                </m:rPr>
                                <a:rPr lang="en-US" altLang="zh-CN" sz="1800" b="0" i="0" dirty="0" smtClean="0">
                                  <a:latin typeface="Cambria Math" panose="02040503050406030204" pitchFamily="18" charset="0"/>
                                </a:rPr>
                                <m:t>CTD</m:t>
                              </m:r>
                            </m:sub>
                          </m:sSub>
                        </m:num>
                        <m:den>
                          <m:sSub>
                            <m:sSubPr>
                              <m:ctrlPr>
                                <a:rPr lang="en-US" altLang="zh-CN" sz="1800" i="1" dirty="0" smtClean="0">
                                  <a:latin typeface="Cambria Math" panose="02040503050406030204" pitchFamily="18" charset="0"/>
                                </a:rPr>
                              </m:ctrlPr>
                            </m:sSubPr>
                            <m:e>
                              <m:r>
                                <a:rPr lang="zh-CN" altLang="en-US" sz="1800" i="1" dirty="0" smtClean="0">
                                  <a:latin typeface="Cambria Math" panose="02040503050406030204" pitchFamily="18" charset="0"/>
                                </a:rPr>
                                <m:t>转换因子</m:t>
                              </m:r>
                            </m:e>
                            <m:sub>
                              <m:r>
                                <a:rPr lang="zh-CN" altLang="en-US" sz="1800" dirty="0">
                                  <a:latin typeface="Cambria Math" panose="02040503050406030204" pitchFamily="18" charset="0"/>
                                </a:rPr>
                                <m:t>准</m:t>
                              </m:r>
                              <m:r>
                                <m:rPr>
                                  <m:sty m:val="p"/>
                                </m:rPr>
                                <a:rPr lang="en-US" altLang="zh-CN" sz="1800" dirty="0">
                                  <a:latin typeface="Cambria Math" panose="02040503050406030204" pitchFamily="18" charset="0"/>
                                </a:rPr>
                                <m:t>CTD</m:t>
                              </m:r>
                            </m:sub>
                          </m:sSub>
                        </m:den>
                      </m:f>
                    </m:oMath>
                  </m:oMathPara>
                </a14:m>
                <a:endParaRPr lang="en-US" altLang="zh-CN" dirty="0"/>
              </a:p>
              <a:p>
                <a:endParaRPr lang="zh-CN" altLang="en-US" dirty="0"/>
              </a:p>
            </p:txBody>
          </p:sp>
        </mc:Choice>
        <mc:Fallback xmlns="">
          <p:sp>
            <p:nvSpPr>
              <p:cNvPr id="6" name="内容占位符 5">
                <a:extLst>
                  <a:ext uri="{FF2B5EF4-FFF2-40B4-BE49-F238E27FC236}">
                    <a16:creationId xmlns:a16="http://schemas.microsoft.com/office/drawing/2014/main" id="{33BC3455-6B6F-4CB4-9159-EE30DCFBB884}"/>
                  </a:ext>
                </a:extLst>
              </p:cNvPr>
              <p:cNvSpPr>
                <a:spLocks noGrp="1" noRot="1" noChangeAspect="1" noMove="1" noResize="1" noEditPoints="1" noAdjustHandles="1" noChangeArrowheads="1" noChangeShapeType="1" noTextEdit="1"/>
              </p:cNvSpPr>
              <p:nvPr>
                <p:ph idx="1"/>
              </p:nvPr>
            </p:nvSpPr>
            <p:spPr>
              <a:xfrm>
                <a:off x="107504" y="1340768"/>
                <a:ext cx="9145016" cy="5184576"/>
              </a:xfrm>
              <a:blipFill>
                <a:blip r:embed="rId2"/>
                <a:stretch>
                  <a:fillRect t="-1765"/>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EDB1F623-6489-4EC2-8938-9784839A75FE}"/>
              </a:ext>
            </a:extLst>
          </p:cNvPr>
          <p:cNvSpPr>
            <a:spLocks noGrp="1"/>
          </p:cNvSpPr>
          <p:nvPr>
            <p:ph type="sldNum" sz="quarter" idx="12"/>
          </p:nvPr>
        </p:nvSpPr>
        <p:spPr/>
        <p:txBody>
          <a:bodyPr/>
          <a:lstStyle/>
          <a:p>
            <a:fld id="{0C913308-F349-4B6D-A68A-DD1791B4A57B}" type="slidenum">
              <a:rPr lang="zh-CN" altLang="en-US" smtClean="0"/>
              <a:pPr/>
              <a:t>60</a:t>
            </a:fld>
            <a:endParaRPr lang="zh-CN" altLang="en-US"/>
          </a:p>
        </p:txBody>
      </p:sp>
      <p:pic>
        <p:nvPicPr>
          <p:cNvPr id="8" name="图片 7">
            <a:extLst>
              <a:ext uri="{FF2B5EF4-FFF2-40B4-BE49-F238E27FC236}">
                <a16:creationId xmlns:a16="http://schemas.microsoft.com/office/drawing/2014/main" id="{4CDD2745-89AF-4863-9EC8-6D4B997463FB}"/>
              </a:ext>
            </a:extLst>
          </p:cNvPr>
          <p:cNvPicPr>
            <a:picLocks noChangeAspect="1"/>
          </p:cNvPicPr>
          <p:nvPr/>
        </p:nvPicPr>
        <p:blipFill rotWithShape="1">
          <a:blip r:embed="rId3"/>
          <a:srcRect l="11440"/>
          <a:stretch/>
        </p:blipFill>
        <p:spPr>
          <a:xfrm>
            <a:off x="3696513" y="2204864"/>
            <a:ext cx="1990404" cy="598610"/>
          </a:xfrm>
          <a:prstGeom prst="rect">
            <a:avLst/>
          </a:prstGeom>
        </p:spPr>
      </p:pic>
      <p:sp>
        <p:nvSpPr>
          <p:cNvPr id="10" name="左大括号 9">
            <a:extLst>
              <a:ext uri="{FF2B5EF4-FFF2-40B4-BE49-F238E27FC236}">
                <a16:creationId xmlns:a16="http://schemas.microsoft.com/office/drawing/2014/main" id="{048E5BC6-B6D6-407A-B0DB-5FCDDB9AB1D4}"/>
              </a:ext>
            </a:extLst>
          </p:cNvPr>
          <p:cNvSpPr/>
          <p:nvPr/>
        </p:nvSpPr>
        <p:spPr>
          <a:xfrm rot="5400000" flipV="1">
            <a:off x="4211656" y="-187245"/>
            <a:ext cx="324000" cy="5796000"/>
          </a:xfrm>
          <a:prstGeom prst="leftBrace">
            <a:avLst/>
          </a:prstGeom>
          <a:ln w="1905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11" name="矩形: 圆角 10">
                <a:extLst>
                  <a:ext uri="{FF2B5EF4-FFF2-40B4-BE49-F238E27FC236}">
                    <a16:creationId xmlns:a16="http://schemas.microsoft.com/office/drawing/2014/main" id="{296D779C-23B8-48DB-BA2C-29D7C64731E7}"/>
                  </a:ext>
                </a:extLst>
              </p:cNvPr>
              <p:cNvSpPr/>
              <p:nvPr/>
            </p:nvSpPr>
            <p:spPr>
              <a:xfrm>
                <a:off x="539552" y="4293096"/>
                <a:ext cx="2952328" cy="1512168"/>
              </a:xfrm>
              <a:prstGeom prst="roundRect">
                <a:avLst/>
              </a:prstGeom>
              <a:solidFill>
                <a:schemeClr val="accent3">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2">
                        <a:lumMod val="75000"/>
                      </a:schemeClr>
                    </a:solidFill>
                    <a:latin typeface="楷体" panose="02010609060101010101" pitchFamily="49" charset="-122"/>
                    <a:ea typeface="楷体" panose="02010609060101010101" pitchFamily="49" charset="-122"/>
                  </a:rPr>
                  <a:t>持有成本期货定价公式</a:t>
                </a:r>
                <a:endParaRPr lang="en-US" altLang="zh-CN" dirty="0">
                  <a:solidFill>
                    <a:schemeClr val="bg2">
                      <a:lumMod val="75000"/>
                    </a:schemeClr>
                  </a:solidFill>
                  <a:latin typeface="楷体" panose="02010609060101010101" pitchFamily="49" charset="-122"/>
                  <a:ea typeface="楷体" panose="02010609060101010101" pitchFamily="49" charset="-122"/>
                </a:endParaRPr>
              </a:p>
              <a:p>
                <a:pPr algn="ctr"/>
                <a:endParaRPr lang="en-US" altLang="zh-CN" dirty="0">
                  <a:solidFill>
                    <a:schemeClr val="bg2">
                      <a:lumMod val="75000"/>
                    </a:schemeClr>
                  </a:solidFill>
                  <a:latin typeface="楷体" panose="02010609060101010101" pitchFamily="49" charset="-122"/>
                  <a:ea typeface="楷体" panose="02010609060101010101" pitchFamily="49" charset="-122"/>
                </a:endParaRPr>
              </a:p>
              <a:p>
                <a:pPr algn="ctr"/>
                <a14:m>
                  <m:oMathPara xmlns:m="http://schemas.openxmlformats.org/officeDocument/2006/math">
                    <m:oMathParaPr>
                      <m:jc m:val="centerGroup"/>
                    </m:oMathParaPr>
                    <m:oMath xmlns:m="http://schemas.openxmlformats.org/officeDocument/2006/math">
                      <m:r>
                        <a:rPr lang="en-US" altLang="zh-CN" b="0" i="1" smtClean="0">
                          <a:solidFill>
                            <a:schemeClr val="bg2">
                              <a:lumMod val="75000"/>
                            </a:schemeClr>
                          </a:solidFill>
                          <a:latin typeface="Cambria Math" panose="02040503050406030204" pitchFamily="18" charset="0"/>
                        </a:rPr>
                        <m:t>𝐹</m:t>
                      </m:r>
                      <m:r>
                        <a:rPr lang="en-US" altLang="zh-CN" i="1" smtClean="0">
                          <a:solidFill>
                            <a:schemeClr val="bg2">
                              <a:lumMod val="75000"/>
                            </a:schemeClr>
                          </a:solidFill>
                          <a:latin typeface="Cambria Math" panose="02040503050406030204" pitchFamily="18" charset="0"/>
                        </a:rPr>
                        <m:t>=</m:t>
                      </m:r>
                      <m:r>
                        <a:rPr lang="en-US" altLang="zh-CN" b="0" i="1" smtClean="0">
                          <a:solidFill>
                            <a:srgbClr val="FF0000"/>
                          </a:solidFill>
                          <a:latin typeface="Cambria Math" panose="02040503050406030204" pitchFamily="18" charset="0"/>
                        </a:rPr>
                        <m:t>𝑆</m:t>
                      </m:r>
                      <m:sSup>
                        <m:sSupPr>
                          <m:ctrlPr>
                            <a:rPr lang="en-US" altLang="zh-CN" b="0" i="1" smtClean="0">
                              <a:solidFill>
                                <a:schemeClr val="bg2">
                                  <a:lumMod val="75000"/>
                                </a:schemeClr>
                              </a:solidFill>
                              <a:latin typeface="Cambria Math" panose="02040503050406030204" pitchFamily="18" charset="0"/>
                            </a:rPr>
                          </m:ctrlPr>
                        </m:sSupPr>
                        <m:e>
                          <m:r>
                            <a:rPr lang="en-US" altLang="zh-CN" b="0" i="1" smtClean="0">
                              <a:solidFill>
                                <a:schemeClr val="bg2">
                                  <a:lumMod val="75000"/>
                                </a:schemeClr>
                              </a:solidFill>
                              <a:latin typeface="Cambria Math" panose="02040503050406030204" pitchFamily="18" charset="0"/>
                            </a:rPr>
                            <m:t>𝑒</m:t>
                          </m:r>
                        </m:e>
                        <m:sup>
                          <m:r>
                            <a:rPr lang="en-US" altLang="zh-CN" b="0" i="1" smtClean="0">
                              <a:solidFill>
                                <a:schemeClr val="bg2">
                                  <a:lumMod val="75000"/>
                                </a:schemeClr>
                              </a:solidFill>
                              <a:latin typeface="Cambria Math" panose="02040503050406030204" pitchFamily="18" charset="0"/>
                            </a:rPr>
                            <m:t>𝑟</m:t>
                          </m:r>
                          <m:d>
                            <m:dPr>
                              <m:ctrlPr>
                                <a:rPr lang="en-US" altLang="zh-CN" b="0" i="1" smtClean="0">
                                  <a:solidFill>
                                    <a:schemeClr val="bg2">
                                      <a:lumMod val="75000"/>
                                    </a:schemeClr>
                                  </a:solidFill>
                                  <a:latin typeface="Cambria Math" panose="02040503050406030204" pitchFamily="18" charset="0"/>
                                </a:rPr>
                              </m:ctrlPr>
                            </m:dPr>
                            <m:e>
                              <m:r>
                                <a:rPr lang="en-US" altLang="zh-CN" b="0" i="1" smtClean="0">
                                  <a:solidFill>
                                    <a:schemeClr val="bg2">
                                      <a:lumMod val="75000"/>
                                    </a:schemeClr>
                                  </a:solidFill>
                                  <a:latin typeface="Cambria Math" panose="02040503050406030204" pitchFamily="18" charset="0"/>
                                </a:rPr>
                                <m:t>𝑇</m:t>
                              </m:r>
                              <m:r>
                                <a:rPr lang="en-US" altLang="zh-CN" b="0" i="1" smtClean="0">
                                  <a:solidFill>
                                    <a:schemeClr val="bg2">
                                      <a:lumMod val="75000"/>
                                    </a:schemeClr>
                                  </a:solidFill>
                                  <a:latin typeface="Cambria Math" panose="02040503050406030204" pitchFamily="18" charset="0"/>
                                </a:rPr>
                                <m:t>−</m:t>
                              </m:r>
                              <m:r>
                                <a:rPr lang="en-US" altLang="zh-CN" b="0" i="1" smtClean="0">
                                  <a:solidFill>
                                    <a:schemeClr val="bg2">
                                      <a:lumMod val="75000"/>
                                    </a:schemeClr>
                                  </a:solidFill>
                                  <a:latin typeface="Cambria Math" panose="02040503050406030204" pitchFamily="18" charset="0"/>
                                </a:rPr>
                                <m:t>𝑡</m:t>
                              </m:r>
                            </m:e>
                          </m:d>
                        </m:sup>
                      </m:sSup>
                    </m:oMath>
                  </m:oMathPara>
                </a14:m>
                <a:endParaRPr lang="en-US" altLang="zh-CN" dirty="0">
                  <a:solidFill>
                    <a:schemeClr val="bg2">
                      <a:lumMod val="75000"/>
                    </a:schemeClr>
                  </a:solidFill>
                </a:endParaRPr>
              </a:p>
              <a:p>
                <a:pPr algn="ctr"/>
                <a14:m>
                  <m:oMathPara xmlns:m="http://schemas.openxmlformats.org/officeDocument/2006/math">
                    <m:oMathParaPr>
                      <m:jc m:val="centerGroup"/>
                    </m:oMathParaPr>
                    <m:oMath xmlns:m="http://schemas.openxmlformats.org/officeDocument/2006/math">
                      <m:r>
                        <a:rPr lang="en-US" altLang="zh-CN" b="0" i="1" smtClean="0">
                          <a:solidFill>
                            <a:schemeClr val="bg2">
                              <a:lumMod val="75000"/>
                            </a:schemeClr>
                          </a:solidFill>
                          <a:latin typeface="Cambria Math" panose="02040503050406030204" pitchFamily="18" charset="0"/>
                        </a:rPr>
                        <m:t>𝐹</m:t>
                      </m:r>
                      <m:r>
                        <a:rPr lang="en-US" altLang="zh-CN" i="1" smtClean="0">
                          <a:solidFill>
                            <a:schemeClr val="bg2">
                              <a:lumMod val="75000"/>
                            </a:schemeClr>
                          </a:solidFill>
                          <a:latin typeface="Cambria Math" panose="02040503050406030204" pitchFamily="18" charset="0"/>
                        </a:rPr>
                        <m:t>=</m:t>
                      </m:r>
                      <m:d>
                        <m:dPr>
                          <m:ctrlPr>
                            <a:rPr lang="en-US" altLang="zh-CN" i="1" smtClean="0">
                              <a:solidFill>
                                <a:schemeClr val="bg2">
                                  <a:lumMod val="75000"/>
                                </a:schemeClr>
                              </a:solidFill>
                              <a:latin typeface="Cambria Math" panose="02040503050406030204" pitchFamily="18" charset="0"/>
                            </a:rPr>
                          </m:ctrlPr>
                        </m:dPr>
                        <m:e>
                          <m:r>
                            <a:rPr lang="en-US" altLang="zh-CN" i="1" smtClean="0">
                              <a:solidFill>
                                <a:srgbClr val="FF0000"/>
                              </a:solidFill>
                              <a:latin typeface="Cambria Math" panose="02040503050406030204" pitchFamily="18" charset="0"/>
                            </a:rPr>
                            <m:t>𝑆</m:t>
                          </m:r>
                          <m:r>
                            <a:rPr lang="en-US" altLang="zh-CN" i="1">
                              <a:solidFill>
                                <a:schemeClr val="bg2">
                                  <a:lumMod val="75000"/>
                                </a:schemeClr>
                              </a:solidFill>
                              <a:latin typeface="Cambria Math" panose="02040503050406030204" pitchFamily="18" charset="0"/>
                            </a:rPr>
                            <m:t>−</m:t>
                          </m:r>
                          <m:r>
                            <a:rPr lang="en-US" altLang="zh-CN" i="1">
                              <a:solidFill>
                                <a:schemeClr val="bg2">
                                  <a:lumMod val="75000"/>
                                </a:schemeClr>
                              </a:solidFill>
                              <a:latin typeface="Cambria Math" panose="02040503050406030204" pitchFamily="18" charset="0"/>
                            </a:rPr>
                            <m:t>𝐼</m:t>
                          </m:r>
                        </m:e>
                      </m:d>
                      <m:sSup>
                        <m:sSupPr>
                          <m:ctrlPr>
                            <a:rPr lang="en-US" altLang="zh-CN" b="0" i="1" smtClean="0">
                              <a:solidFill>
                                <a:schemeClr val="bg2">
                                  <a:lumMod val="75000"/>
                                </a:schemeClr>
                              </a:solidFill>
                              <a:latin typeface="Cambria Math" panose="02040503050406030204" pitchFamily="18" charset="0"/>
                            </a:rPr>
                          </m:ctrlPr>
                        </m:sSupPr>
                        <m:e>
                          <m:r>
                            <a:rPr lang="en-US" altLang="zh-CN" b="0" i="1" smtClean="0">
                              <a:solidFill>
                                <a:schemeClr val="bg2">
                                  <a:lumMod val="75000"/>
                                </a:schemeClr>
                              </a:solidFill>
                              <a:latin typeface="Cambria Math" panose="02040503050406030204" pitchFamily="18" charset="0"/>
                            </a:rPr>
                            <m:t>𝑒</m:t>
                          </m:r>
                        </m:e>
                        <m:sup>
                          <m:r>
                            <a:rPr lang="en-US" altLang="zh-CN" b="0" i="1" smtClean="0">
                              <a:solidFill>
                                <a:schemeClr val="bg2">
                                  <a:lumMod val="75000"/>
                                </a:schemeClr>
                              </a:solidFill>
                              <a:latin typeface="Cambria Math" panose="02040503050406030204" pitchFamily="18" charset="0"/>
                            </a:rPr>
                            <m:t>𝑟</m:t>
                          </m:r>
                          <m:d>
                            <m:dPr>
                              <m:ctrlPr>
                                <a:rPr lang="en-US" altLang="zh-CN" b="0" i="1" smtClean="0">
                                  <a:solidFill>
                                    <a:schemeClr val="bg2">
                                      <a:lumMod val="75000"/>
                                    </a:schemeClr>
                                  </a:solidFill>
                                  <a:latin typeface="Cambria Math" panose="02040503050406030204" pitchFamily="18" charset="0"/>
                                </a:rPr>
                              </m:ctrlPr>
                            </m:dPr>
                            <m:e>
                              <m:r>
                                <a:rPr lang="en-US" altLang="zh-CN" b="0" i="1" smtClean="0">
                                  <a:solidFill>
                                    <a:schemeClr val="bg2">
                                      <a:lumMod val="75000"/>
                                    </a:schemeClr>
                                  </a:solidFill>
                                  <a:latin typeface="Cambria Math" panose="02040503050406030204" pitchFamily="18" charset="0"/>
                                </a:rPr>
                                <m:t>𝑇</m:t>
                              </m:r>
                              <m:r>
                                <a:rPr lang="en-US" altLang="zh-CN" b="0" i="1" smtClean="0">
                                  <a:solidFill>
                                    <a:schemeClr val="bg2">
                                      <a:lumMod val="75000"/>
                                    </a:schemeClr>
                                  </a:solidFill>
                                  <a:latin typeface="Cambria Math" panose="02040503050406030204" pitchFamily="18" charset="0"/>
                                </a:rPr>
                                <m:t>−</m:t>
                              </m:r>
                              <m:r>
                                <a:rPr lang="en-US" altLang="zh-CN" b="0" i="1" smtClean="0">
                                  <a:solidFill>
                                    <a:schemeClr val="bg2">
                                      <a:lumMod val="75000"/>
                                    </a:schemeClr>
                                  </a:solidFill>
                                  <a:latin typeface="Cambria Math" panose="02040503050406030204" pitchFamily="18" charset="0"/>
                                </a:rPr>
                                <m:t>𝑡</m:t>
                              </m:r>
                            </m:e>
                          </m:d>
                        </m:sup>
                      </m:sSup>
                    </m:oMath>
                  </m:oMathPara>
                </a14:m>
                <a:endParaRPr lang="zh-CN" altLang="en-US" dirty="0"/>
              </a:p>
            </p:txBody>
          </p:sp>
        </mc:Choice>
        <mc:Fallback xmlns="">
          <p:sp>
            <p:nvSpPr>
              <p:cNvPr id="11" name="矩形: 圆角 10">
                <a:extLst>
                  <a:ext uri="{FF2B5EF4-FFF2-40B4-BE49-F238E27FC236}">
                    <a16:creationId xmlns:a16="http://schemas.microsoft.com/office/drawing/2014/main" id="{296D779C-23B8-48DB-BA2C-29D7C64731E7}"/>
                  </a:ext>
                </a:extLst>
              </p:cNvPr>
              <p:cNvSpPr>
                <a:spLocks noRot="1" noChangeAspect="1" noMove="1" noResize="1" noEditPoints="1" noAdjustHandles="1" noChangeArrowheads="1" noChangeShapeType="1" noTextEdit="1"/>
              </p:cNvSpPr>
              <p:nvPr/>
            </p:nvSpPr>
            <p:spPr>
              <a:xfrm>
                <a:off x="539552" y="4293096"/>
                <a:ext cx="2952328" cy="1512168"/>
              </a:xfrm>
              <a:prstGeom prst="roundRect">
                <a:avLst/>
              </a:prstGeom>
              <a:blipFill>
                <a:blip r:embed="rId4"/>
                <a:stretch>
                  <a:fillRect/>
                </a:stretch>
              </a:blipFill>
              <a:ln>
                <a:noFill/>
              </a:ln>
            </p:spPr>
            <p:txBody>
              <a:bodyPr/>
              <a:lstStyle/>
              <a:p>
                <a:r>
                  <a:rPr lang="zh-CN" altLang="en-US">
                    <a:noFill/>
                  </a:rPr>
                  <a:t> </a:t>
                </a:r>
              </a:p>
            </p:txBody>
          </p:sp>
        </mc:Fallback>
      </mc:AlternateContent>
      <p:cxnSp>
        <p:nvCxnSpPr>
          <p:cNvPr id="12" name="直接箭头连接符 11">
            <a:extLst>
              <a:ext uri="{FF2B5EF4-FFF2-40B4-BE49-F238E27FC236}">
                <a16:creationId xmlns:a16="http://schemas.microsoft.com/office/drawing/2014/main" id="{6C8026FE-40E3-4808-87D3-A5919D3A1BE8}"/>
              </a:ext>
            </a:extLst>
          </p:cNvPr>
          <p:cNvCxnSpPr>
            <a:cxnSpLocks/>
          </p:cNvCxnSpPr>
          <p:nvPr/>
        </p:nvCxnSpPr>
        <p:spPr>
          <a:xfrm flipH="1">
            <a:off x="1475656" y="3356992"/>
            <a:ext cx="648072" cy="936104"/>
          </a:xfrm>
          <a:prstGeom prst="straightConnector1">
            <a:avLst/>
          </a:prstGeom>
          <a:ln w="28575">
            <a:solidFill>
              <a:schemeClr val="bg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B27026E2-1A3C-4F04-8FBC-F19F96A4450C}"/>
              </a:ext>
            </a:extLst>
          </p:cNvPr>
          <p:cNvSpPr/>
          <p:nvPr/>
        </p:nvSpPr>
        <p:spPr>
          <a:xfrm>
            <a:off x="4211960" y="4293096"/>
            <a:ext cx="3816424" cy="1512168"/>
          </a:xfrm>
          <a:prstGeom prst="roundRect">
            <a:avLst/>
          </a:prstGeom>
          <a:solidFill>
            <a:schemeClr val="accent3">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dirty="0">
              <a:solidFill>
                <a:schemeClr val="bg2">
                  <a:lumMod val="75000"/>
                </a:schemeClr>
              </a:solidFill>
              <a:latin typeface="Adobe Jenson Pro" panose="020A0503050201030203" pitchFamily="18" charset="0"/>
              <a:ea typeface="楷体" panose="02010609060101010101" pitchFamily="49" charset="-122"/>
            </a:endParaRPr>
          </a:p>
          <a:p>
            <a:pPr algn="ctr"/>
            <a:r>
              <a:rPr lang="zh-CN" altLang="en-US" dirty="0">
                <a:solidFill>
                  <a:schemeClr val="bg2">
                    <a:lumMod val="75000"/>
                  </a:schemeClr>
                </a:solidFill>
                <a:latin typeface="Adobe Jenson Pro" panose="020A0503050201030203" pitchFamily="18" charset="0"/>
                <a:ea typeface="楷体" panose="02010609060101010101" pitchFamily="49" charset="-122"/>
              </a:rPr>
              <a:t>需要预判期货交割日</a:t>
            </a:r>
            <a:r>
              <a:rPr lang="en-US" altLang="zh-CN" dirty="0">
                <a:solidFill>
                  <a:schemeClr val="bg2">
                    <a:lumMod val="75000"/>
                  </a:schemeClr>
                </a:solidFill>
                <a:latin typeface="Adobe Jenson Pro" panose="020A0503050201030203" pitchFamily="18" charset="0"/>
                <a:ea typeface="楷体" panose="02010609060101010101" pitchFamily="49" charset="-122"/>
              </a:rPr>
              <a:t>T</a:t>
            </a:r>
            <a:r>
              <a:rPr lang="zh-CN" altLang="en-US" dirty="0">
                <a:solidFill>
                  <a:schemeClr val="bg2">
                    <a:lumMod val="75000"/>
                  </a:schemeClr>
                </a:solidFill>
                <a:latin typeface="Adobe Jenson Pro" panose="020A0503050201030203" pitchFamily="18" charset="0"/>
                <a:ea typeface="楷体" panose="02010609060101010101" pitchFamily="49" charset="-122"/>
              </a:rPr>
              <a:t>，并无定论</a:t>
            </a:r>
            <a:endParaRPr lang="en-US" altLang="zh-CN" dirty="0">
              <a:solidFill>
                <a:schemeClr val="bg2">
                  <a:lumMod val="75000"/>
                </a:schemeClr>
              </a:solidFill>
              <a:latin typeface="Adobe Jenson Pro" panose="020A0503050201030203" pitchFamily="18" charset="0"/>
              <a:ea typeface="楷体" panose="02010609060101010101" pitchFamily="49" charset="-122"/>
            </a:endParaRPr>
          </a:p>
          <a:p>
            <a:pPr algn="ctr"/>
            <a:endParaRPr lang="en-US" altLang="zh-CN" sz="1200" dirty="0">
              <a:solidFill>
                <a:schemeClr val="bg2">
                  <a:lumMod val="75000"/>
                </a:schemeClr>
              </a:solidFill>
              <a:latin typeface="Adobe Jenson Pro" panose="020A0503050201030203" pitchFamily="18" charset="0"/>
              <a:ea typeface="楷体" panose="02010609060101010101" pitchFamily="49" charset="-122"/>
            </a:endParaRPr>
          </a:p>
          <a:p>
            <a:pPr algn="ctr"/>
            <a:r>
              <a:rPr lang="zh-CN" altLang="en-US" sz="1200" dirty="0">
                <a:solidFill>
                  <a:schemeClr val="bg2">
                    <a:lumMod val="75000"/>
                  </a:schemeClr>
                </a:solidFill>
                <a:latin typeface="Adobe Jenson Pro" panose="020A0503050201030203" pitchFamily="18" charset="0"/>
                <a:ea typeface="楷体" panose="02010609060101010101" pitchFamily="49" charset="-122"/>
              </a:rPr>
              <a:t>准</a:t>
            </a:r>
            <a:r>
              <a:rPr lang="en-US" altLang="zh-CN" sz="1200" dirty="0">
                <a:solidFill>
                  <a:schemeClr val="bg2">
                    <a:lumMod val="75000"/>
                  </a:schemeClr>
                </a:solidFill>
                <a:latin typeface="Adobe Jenson Pro" panose="020A0503050201030203" pitchFamily="18" charset="0"/>
                <a:ea typeface="楷体" panose="02010609060101010101" pitchFamily="49" charset="-122"/>
              </a:rPr>
              <a:t>CTD</a:t>
            </a:r>
            <a:r>
              <a:rPr lang="zh-CN" altLang="en-US" sz="1200" dirty="0">
                <a:solidFill>
                  <a:schemeClr val="bg2">
                    <a:lumMod val="75000"/>
                  </a:schemeClr>
                </a:solidFill>
                <a:latin typeface="Adobe Jenson Pro" panose="020A0503050201030203" pitchFamily="18" charset="0"/>
                <a:ea typeface="楷体" panose="02010609060101010101" pitchFamily="49" charset="-122"/>
              </a:rPr>
              <a:t>券票面利息</a:t>
            </a:r>
            <a:r>
              <a:rPr lang="en-US" altLang="zh-CN" sz="1200" dirty="0">
                <a:solidFill>
                  <a:srgbClr val="FF0000"/>
                </a:solidFill>
                <a:latin typeface="Adobe Jenson Pro" panose="020A0503050201030203" pitchFamily="18" charset="0"/>
                <a:ea typeface="楷体" panose="02010609060101010101" pitchFamily="49" charset="-122"/>
              </a:rPr>
              <a:t>&gt;</a:t>
            </a:r>
            <a:r>
              <a:rPr lang="zh-CN" altLang="en-US" sz="1200" dirty="0">
                <a:solidFill>
                  <a:schemeClr val="bg2">
                    <a:lumMod val="75000"/>
                  </a:schemeClr>
                </a:solidFill>
                <a:latin typeface="Adobe Jenson Pro" panose="020A0503050201030203" pitchFamily="18" charset="0"/>
                <a:ea typeface="楷体" panose="02010609060101010101" pitchFamily="49" charset="-122"/>
              </a:rPr>
              <a:t>资金成本，可能</a:t>
            </a:r>
            <a:r>
              <a:rPr lang="zh-CN" altLang="en-US" sz="1200" dirty="0">
                <a:solidFill>
                  <a:srgbClr val="FF0000"/>
                </a:solidFill>
                <a:latin typeface="Adobe Jenson Pro" panose="020A0503050201030203" pitchFamily="18" charset="0"/>
                <a:ea typeface="楷体" panose="02010609060101010101" pitchFamily="49" charset="-122"/>
              </a:rPr>
              <a:t>迟</a:t>
            </a:r>
            <a:r>
              <a:rPr lang="zh-CN" altLang="en-US" sz="1200" dirty="0">
                <a:solidFill>
                  <a:schemeClr val="bg2">
                    <a:lumMod val="75000"/>
                  </a:schemeClr>
                </a:solidFill>
                <a:latin typeface="Adobe Jenson Pro" panose="020A0503050201030203" pitchFamily="18" charset="0"/>
                <a:ea typeface="楷体" panose="02010609060101010101" pitchFamily="49" charset="-122"/>
              </a:rPr>
              <a:t>交割合算</a:t>
            </a:r>
            <a:endParaRPr lang="en-US" altLang="zh-CN" sz="1200" dirty="0">
              <a:solidFill>
                <a:schemeClr val="bg2">
                  <a:lumMod val="75000"/>
                </a:schemeClr>
              </a:solidFill>
              <a:latin typeface="Adobe Jenson Pro" panose="020A0503050201030203" pitchFamily="18" charset="0"/>
              <a:ea typeface="楷体" panose="02010609060101010101" pitchFamily="49" charset="-122"/>
            </a:endParaRPr>
          </a:p>
          <a:p>
            <a:pPr algn="ctr"/>
            <a:r>
              <a:rPr lang="zh-CN" altLang="en-US" sz="1200" dirty="0">
                <a:solidFill>
                  <a:schemeClr val="bg2">
                    <a:lumMod val="75000"/>
                  </a:schemeClr>
                </a:solidFill>
                <a:latin typeface="Adobe Jenson Pro" panose="020A0503050201030203" pitchFamily="18" charset="0"/>
                <a:ea typeface="楷体" panose="02010609060101010101" pitchFamily="49" charset="-122"/>
              </a:rPr>
              <a:t>准</a:t>
            </a:r>
            <a:r>
              <a:rPr lang="en-US" altLang="zh-CN" sz="1200" dirty="0">
                <a:solidFill>
                  <a:schemeClr val="bg2">
                    <a:lumMod val="75000"/>
                  </a:schemeClr>
                </a:solidFill>
                <a:latin typeface="Adobe Jenson Pro" panose="020A0503050201030203" pitchFamily="18" charset="0"/>
                <a:ea typeface="楷体" panose="02010609060101010101" pitchFamily="49" charset="-122"/>
              </a:rPr>
              <a:t>CTD</a:t>
            </a:r>
            <a:r>
              <a:rPr lang="zh-CN" altLang="en-US" sz="1200" dirty="0">
                <a:solidFill>
                  <a:schemeClr val="bg2">
                    <a:lumMod val="75000"/>
                  </a:schemeClr>
                </a:solidFill>
                <a:latin typeface="Adobe Jenson Pro" panose="020A0503050201030203" pitchFamily="18" charset="0"/>
                <a:ea typeface="楷体" panose="02010609060101010101" pitchFamily="49" charset="-122"/>
              </a:rPr>
              <a:t>券票面利息</a:t>
            </a:r>
            <a:r>
              <a:rPr lang="en-US" altLang="zh-CN" sz="1200" dirty="0">
                <a:solidFill>
                  <a:srgbClr val="FF0000"/>
                </a:solidFill>
                <a:latin typeface="Adobe Jenson Pro" panose="020A0503050201030203" pitchFamily="18" charset="0"/>
                <a:ea typeface="楷体" panose="02010609060101010101" pitchFamily="49" charset="-122"/>
              </a:rPr>
              <a:t>&lt;</a:t>
            </a:r>
            <a:r>
              <a:rPr lang="zh-CN" altLang="en-US" sz="1200" dirty="0">
                <a:solidFill>
                  <a:schemeClr val="bg2">
                    <a:lumMod val="75000"/>
                  </a:schemeClr>
                </a:solidFill>
                <a:latin typeface="Adobe Jenson Pro" panose="020A0503050201030203" pitchFamily="18" charset="0"/>
                <a:ea typeface="楷体" panose="02010609060101010101" pitchFamily="49" charset="-122"/>
              </a:rPr>
              <a:t>资金成本，可能</a:t>
            </a:r>
            <a:r>
              <a:rPr lang="zh-CN" altLang="en-US" sz="1200" dirty="0">
                <a:solidFill>
                  <a:srgbClr val="FF0000"/>
                </a:solidFill>
                <a:latin typeface="Adobe Jenson Pro" panose="020A0503050201030203" pitchFamily="18" charset="0"/>
                <a:ea typeface="楷体" panose="02010609060101010101" pitchFamily="49" charset="-122"/>
              </a:rPr>
              <a:t>早</a:t>
            </a:r>
            <a:r>
              <a:rPr lang="zh-CN" altLang="en-US" sz="1200" dirty="0">
                <a:solidFill>
                  <a:schemeClr val="bg2">
                    <a:lumMod val="75000"/>
                  </a:schemeClr>
                </a:solidFill>
                <a:latin typeface="Adobe Jenson Pro" panose="020A0503050201030203" pitchFamily="18" charset="0"/>
                <a:ea typeface="楷体" panose="02010609060101010101" pitchFamily="49" charset="-122"/>
              </a:rPr>
              <a:t>交割合算</a:t>
            </a:r>
            <a:endParaRPr lang="zh-CN" altLang="en-US" dirty="0">
              <a:latin typeface="Adobe Jenson Pro" panose="020A0503050201030203" pitchFamily="18" charset="0"/>
              <a:ea typeface="楷体" panose="02010609060101010101" pitchFamily="49" charset="-122"/>
            </a:endParaRPr>
          </a:p>
          <a:p>
            <a:pPr algn="ctr"/>
            <a:endParaRPr lang="zh-CN" altLang="en-US" dirty="0"/>
          </a:p>
        </p:txBody>
      </p:sp>
      <p:cxnSp>
        <p:nvCxnSpPr>
          <p:cNvPr id="14" name="直接箭头连接符 13">
            <a:extLst>
              <a:ext uri="{FF2B5EF4-FFF2-40B4-BE49-F238E27FC236}">
                <a16:creationId xmlns:a16="http://schemas.microsoft.com/office/drawing/2014/main" id="{90ADECF8-CDE5-435A-87CB-445FF59F1663}"/>
              </a:ext>
            </a:extLst>
          </p:cNvPr>
          <p:cNvCxnSpPr>
            <a:cxnSpLocks/>
          </p:cNvCxnSpPr>
          <p:nvPr/>
        </p:nvCxnSpPr>
        <p:spPr>
          <a:xfrm>
            <a:off x="2627784" y="3356992"/>
            <a:ext cx="2733069" cy="936104"/>
          </a:xfrm>
          <a:prstGeom prst="straightConnector1">
            <a:avLst/>
          </a:prstGeom>
          <a:ln w="28575">
            <a:solidFill>
              <a:schemeClr val="bg1">
                <a:lumMod val="65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2472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6" name="Rectangle 2"/>
          <p:cNvSpPr>
            <a:spLocks noGrp="1" noChangeArrowheads="1"/>
          </p:cNvSpPr>
          <p:nvPr>
            <p:ph type="title"/>
          </p:nvPr>
        </p:nvSpPr>
        <p:spPr/>
        <p:txBody>
          <a:bodyPr/>
          <a:lstStyle/>
          <a:p>
            <a:pPr eaLnBrk="1" hangingPunct="1"/>
            <a:r>
              <a:rPr lang="zh-CN" altLang="en-US" sz="3600" dirty="0"/>
              <a:t>国债期货系列案例之五：国债期货定价</a:t>
            </a:r>
            <a:endParaRPr lang="en-US" altLang="zh-CN" sz="3600" dirty="0"/>
          </a:p>
        </p:txBody>
      </p:sp>
      <p:sp>
        <p:nvSpPr>
          <p:cNvPr id="90117" name="Rectangle 3"/>
          <p:cNvSpPr>
            <a:spLocks noGrp="1" noChangeArrowheads="1"/>
          </p:cNvSpPr>
          <p:nvPr>
            <p:ph idx="1"/>
          </p:nvPr>
        </p:nvSpPr>
        <p:spPr/>
        <p:txBody>
          <a:bodyPr/>
          <a:lstStyle/>
          <a:p>
            <a:pPr eaLnBrk="1" hangingPunct="1">
              <a:buFont typeface="Wingdings" pitchFamily="2" charset="2"/>
              <a:buNone/>
            </a:pPr>
            <a:r>
              <a:rPr lang="zh-CN" altLang="zh-CN" dirty="0"/>
              <a:t>             </a:t>
            </a:r>
            <a:endParaRPr lang="en-US" altLang="zh-CN" dirty="0"/>
          </a:p>
          <a:p>
            <a:pPr eaLnBrk="1" hangingPunct="1">
              <a:buFont typeface="Wingdings" pitchFamily="2" charset="2"/>
              <a:buNone/>
            </a:pPr>
            <a:r>
              <a:rPr lang="en-US" altLang="zh-CN" dirty="0"/>
              <a:t>		2019</a:t>
            </a:r>
            <a:r>
              <a:rPr lang="zh-CN" altLang="en-US" dirty="0"/>
              <a:t>年</a:t>
            </a:r>
            <a:r>
              <a:rPr lang="en-US" altLang="zh-CN" dirty="0"/>
              <a:t>2</a:t>
            </a:r>
            <a:r>
              <a:rPr lang="zh-CN" altLang="en-US" dirty="0"/>
              <a:t>月</a:t>
            </a:r>
            <a:r>
              <a:rPr lang="en-US" altLang="zh-CN" dirty="0"/>
              <a:t>18</a:t>
            </a:r>
            <a:r>
              <a:rPr lang="zh-CN" altLang="en-US" dirty="0"/>
              <a:t>日，假设某投资者认为对于</a:t>
            </a:r>
            <a:r>
              <a:rPr lang="en-US" altLang="zh-CN" dirty="0"/>
              <a:t>2019</a:t>
            </a:r>
            <a:r>
              <a:rPr lang="zh-CN" altLang="en-US" dirty="0"/>
              <a:t>年</a:t>
            </a:r>
            <a:r>
              <a:rPr lang="en-US" altLang="zh-CN" dirty="0"/>
              <a:t>6</a:t>
            </a:r>
            <a:r>
              <a:rPr lang="zh-CN" altLang="en-US" dirty="0"/>
              <a:t>月到期的中期国债期货</a:t>
            </a:r>
            <a:r>
              <a:rPr lang="en-US" altLang="zh-CN" dirty="0"/>
              <a:t>TF1906</a:t>
            </a:r>
            <a:r>
              <a:rPr lang="zh-CN" altLang="en-US" dirty="0"/>
              <a:t>而言，“准</a:t>
            </a:r>
            <a:r>
              <a:rPr lang="en-US" altLang="zh-CN" dirty="0"/>
              <a:t>CTD</a:t>
            </a:r>
            <a:r>
              <a:rPr lang="zh-CN" altLang="en-US" dirty="0"/>
              <a:t>券”为前述的国债</a:t>
            </a:r>
            <a:r>
              <a:rPr lang="en-US" altLang="zh-CN" dirty="0"/>
              <a:t>170006</a:t>
            </a:r>
            <a:r>
              <a:rPr lang="zh-CN" altLang="en-US" dirty="0"/>
              <a:t>，并预期申请交割日为该合约的最后交易日（</a:t>
            </a:r>
            <a:r>
              <a:rPr lang="en-US" altLang="zh-CN" dirty="0"/>
              <a:t>2019</a:t>
            </a:r>
            <a:r>
              <a:rPr lang="zh-CN" altLang="en-US" dirty="0"/>
              <a:t>年</a:t>
            </a:r>
            <a:r>
              <a:rPr lang="en-US" altLang="zh-CN" dirty="0"/>
              <a:t>6</a:t>
            </a:r>
            <a:r>
              <a:rPr lang="zh-CN" altLang="en-US" dirty="0"/>
              <a:t>月</a:t>
            </a:r>
            <a:r>
              <a:rPr lang="en-US" altLang="zh-CN" dirty="0"/>
              <a:t>14</a:t>
            </a:r>
            <a:r>
              <a:rPr lang="zh-CN" altLang="en-US" dirty="0"/>
              <a:t>日），合约剩余期限</a:t>
            </a:r>
            <a:r>
              <a:rPr lang="en-US" altLang="zh-CN" dirty="0"/>
              <a:t>116</a:t>
            </a:r>
            <a:r>
              <a:rPr lang="zh-CN" altLang="en-US" dirty="0"/>
              <a:t>天。假设当天的</a:t>
            </a:r>
            <a:r>
              <a:rPr lang="en-US" altLang="zh-CN" dirty="0"/>
              <a:t>26</a:t>
            </a:r>
            <a:r>
              <a:rPr lang="zh-CN" altLang="en-US" dirty="0"/>
              <a:t>天和</a:t>
            </a:r>
            <a:r>
              <a:rPr lang="en-US" altLang="zh-CN" dirty="0"/>
              <a:t>116</a:t>
            </a:r>
            <a:r>
              <a:rPr lang="zh-CN" altLang="en-US" dirty="0"/>
              <a:t>天期无风险利率分别为利率为</a:t>
            </a:r>
            <a:r>
              <a:rPr lang="en-US" altLang="zh-CN" dirty="0"/>
              <a:t>2.4%</a:t>
            </a:r>
            <a:r>
              <a:rPr lang="zh-CN" altLang="en-US" dirty="0"/>
              <a:t>和</a:t>
            </a:r>
            <a:r>
              <a:rPr lang="en-US" altLang="zh-CN" dirty="0"/>
              <a:t>2.81%</a:t>
            </a:r>
            <a:r>
              <a:rPr lang="zh-CN" altLang="en-US" dirty="0"/>
              <a:t>（连续复利）。试求</a:t>
            </a:r>
            <a:r>
              <a:rPr lang="en-US" altLang="zh-CN" dirty="0"/>
              <a:t>TF1906</a:t>
            </a:r>
            <a:r>
              <a:rPr lang="zh-CN" altLang="en-US" dirty="0"/>
              <a:t>期货的理论报价。</a:t>
            </a:r>
            <a:endParaRPr lang="en-US" altLang="zh-CN" dirty="0"/>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61</a:t>
            </a:fld>
            <a:endParaRPr lang="en-US" altLang="zh-CN" dirty="0">
              <a:solidFill>
                <a:srgbClr val="000000"/>
              </a:solidFill>
            </a:endParaRPr>
          </a:p>
        </p:txBody>
      </p:sp>
    </p:spTree>
    <p:extLst>
      <p:ext uri="{BB962C8B-B14F-4D97-AF65-F5344CB8AC3E}">
        <p14:creationId xmlns:p14="http://schemas.microsoft.com/office/powerpoint/2010/main" val="20130611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23557" name="内容占位符 2"/>
              <p:cNvSpPr>
                <a:spLocks noGrp="1"/>
              </p:cNvSpPr>
              <p:nvPr>
                <p:ph idx="1"/>
              </p:nvPr>
            </p:nvSpPr>
            <p:spPr>
              <a:xfrm>
                <a:off x="467544" y="1340768"/>
                <a:ext cx="8229600" cy="5184576"/>
              </a:xfrm>
              <a:prstGeom prst="rect">
                <a:avLst/>
              </a:prstGeom>
            </p:spPr>
            <p:txBody>
              <a:bodyPr/>
              <a:lstStyle/>
              <a:p>
                <a:pPr marL="514350" indent="-514350" eaLnBrk="1" hangingPunct="1">
                  <a:buFont typeface="+mj-lt"/>
                  <a:buAutoNum type="arabicPeriod"/>
                </a:pPr>
                <a:r>
                  <a:rPr lang="zh-CN" altLang="en-US" sz="2400" dirty="0"/>
                  <a:t>计算准</a:t>
                </a:r>
                <a:r>
                  <a:rPr lang="en-US" altLang="zh-CN" sz="2400" dirty="0"/>
                  <a:t>CTD</a:t>
                </a:r>
                <a:r>
                  <a:rPr lang="zh-CN" altLang="en-US" sz="2400" dirty="0"/>
                  <a:t>券的现券全价：</a:t>
                </a:r>
                <a:r>
                  <a:rPr lang="en-US" altLang="zh-CN" sz="2400" dirty="0"/>
                  <a:t>  </a:t>
                </a:r>
                <a:r>
                  <a:rPr lang="zh-CN" altLang="en-US" sz="2400" dirty="0"/>
                  <a:t>已计算得知为</a:t>
                </a:r>
                <a:r>
                  <a:rPr lang="en-US" altLang="zh-CN" sz="2400" dirty="0"/>
                  <a:t>104.1469</a:t>
                </a:r>
              </a:p>
              <a:p>
                <a:pPr marL="514350" indent="-514350" eaLnBrk="1" hangingPunct="1">
                  <a:buFont typeface="+mj-lt"/>
                  <a:buAutoNum type="arabicPeriod"/>
                </a:pPr>
                <a:r>
                  <a:rPr lang="zh-CN" altLang="en-US" sz="2400" dirty="0"/>
                  <a:t>计算准</a:t>
                </a:r>
                <a:r>
                  <a:rPr lang="en-US" altLang="zh-CN" sz="2400" dirty="0"/>
                  <a:t>CTD</a:t>
                </a:r>
                <a:r>
                  <a:rPr lang="zh-CN" altLang="en-US" sz="2400" dirty="0"/>
                  <a:t>券期货全价</a:t>
                </a:r>
                <a:endParaRPr lang="en-US" altLang="zh-CN" sz="2400" dirty="0"/>
              </a:p>
              <a:p>
                <a:pPr marL="327025" lvl="1" indent="0" eaLnBrk="1" hangingPunct="1">
                  <a:buNone/>
                </a:pPr>
                <a:endParaRPr lang="en-US" altLang="zh-CN" sz="2400" b="0" i="1" dirty="0">
                  <a:latin typeface="Cambria Math"/>
                </a:endParaRPr>
              </a:p>
              <a:p>
                <a:pPr marL="327025" lvl="1" indent="0" eaLnBrk="1" hangingPunct="1">
                  <a:buNone/>
                </a:pPr>
                <a14:m>
                  <m:oMathPara xmlns:m="http://schemas.openxmlformats.org/officeDocument/2006/math">
                    <m:oMathParaPr>
                      <m:jc m:val="centerGroup"/>
                    </m:oMathParaPr>
                    <m:oMath xmlns:m="http://schemas.openxmlformats.org/officeDocument/2006/math">
                      <m:r>
                        <a:rPr lang="en-US" altLang="zh-CN" sz="2400" i="1">
                          <a:solidFill>
                            <a:schemeClr val="bg2">
                              <a:lumMod val="75000"/>
                            </a:schemeClr>
                          </a:solidFill>
                          <a:latin typeface="Cambria Math" panose="02040503050406030204" pitchFamily="18" charset="0"/>
                        </a:rPr>
                        <m:t>𝐹</m:t>
                      </m:r>
                      <m:r>
                        <a:rPr lang="en-US" altLang="zh-CN" sz="2400" i="1">
                          <a:solidFill>
                            <a:schemeClr val="bg2">
                              <a:lumMod val="75000"/>
                            </a:schemeClr>
                          </a:solidFill>
                          <a:latin typeface="Cambria Math" panose="02040503050406030204" pitchFamily="18" charset="0"/>
                        </a:rPr>
                        <m:t>=</m:t>
                      </m:r>
                      <m:d>
                        <m:dPr>
                          <m:ctrlPr>
                            <a:rPr lang="en-US" altLang="zh-CN" sz="2400" i="1">
                              <a:solidFill>
                                <a:schemeClr val="bg2">
                                  <a:lumMod val="75000"/>
                                </a:schemeClr>
                              </a:solidFill>
                              <a:latin typeface="Cambria Math" panose="02040503050406030204" pitchFamily="18" charset="0"/>
                            </a:rPr>
                          </m:ctrlPr>
                        </m:dPr>
                        <m:e>
                          <m:r>
                            <a:rPr lang="en-US" altLang="zh-CN" sz="2400" i="1">
                              <a:solidFill>
                                <a:srgbClr val="FF0000"/>
                              </a:solidFill>
                              <a:latin typeface="Cambria Math" panose="02040503050406030204" pitchFamily="18" charset="0"/>
                            </a:rPr>
                            <m:t>𝑆</m:t>
                          </m:r>
                          <m:r>
                            <a:rPr lang="en-US" altLang="zh-CN" sz="2400" i="1">
                              <a:solidFill>
                                <a:schemeClr val="bg2">
                                  <a:lumMod val="75000"/>
                                </a:schemeClr>
                              </a:solidFill>
                              <a:latin typeface="Cambria Math" panose="02040503050406030204" pitchFamily="18" charset="0"/>
                            </a:rPr>
                            <m:t>−</m:t>
                          </m:r>
                          <m:r>
                            <a:rPr lang="en-US" altLang="zh-CN" sz="2400" i="1">
                              <a:solidFill>
                                <a:schemeClr val="bg2">
                                  <a:lumMod val="75000"/>
                                </a:schemeClr>
                              </a:solidFill>
                              <a:latin typeface="Cambria Math" panose="02040503050406030204" pitchFamily="18" charset="0"/>
                            </a:rPr>
                            <m:t>𝐼</m:t>
                          </m:r>
                        </m:e>
                      </m:d>
                      <m:sSup>
                        <m:sSupPr>
                          <m:ctrlPr>
                            <a:rPr lang="en-US" altLang="zh-CN" sz="2400" i="1">
                              <a:solidFill>
                                <a:schemeClr val="bg2">
                                  <a:lumMod val="75000"/>
                                </a:schemeClr>
                              </a:solidFill>
                              <a:latin typeface="Cambria Math" panose="02040503050406030204" pitchFamily="18" charset="0"/>
                            </a:rPr>
                          </m:ctrlPr>
                        </m:sSupPr>
                        <m:e>
                          <m:r>
                            <a:rPr lang="en-US" altLang="zh-CN" sz="2400" i="1">
                              <a:solidFill>
                                <a:schemeClr val="bg2">
                                  <a:lumMod val="75000"/>
                                </a:schemeClr>
                              </a:solidFill>
                              <a:latin typeface="Cambria Math" panose="02040503050406030204" pitchFamily="18" charset="0"/>
                            </a:rPr>
                            <m:t>𝑒</m:t>
                          </m:r>
                        </m:e>
                        <m:sup>
                          <m:r>
                            <a:rPr lang="en-US" altLang="zh-CN" sz="2400" i="1">
                              <a:solidFill>
                                <a:schemeClr val="bg2">
                                  <a:lumMod val="75000"/>
                                </a:schemeClr>
                              </a:solidFill>
                              <a:latin typeface="Cambria Math" panose="02040503050406030204" pitchFamily="18" charset="0"/>
                            </a:rPr>
                            <m:t>𝑟</m:t>
                          </m:r>
                          <m:d>
                            <m:dPr>
                              <m:ctrlPr>
                                <a:rPr lang="en-US" altLang="zh-CN" sz="2400" i="1">
                                  <a:solidFill>
                                    <a:schemeClr val="bg2">
                                      <a:lumMod val="75000"/>
                                    </a:schemeClr>
                                  </a:solidFill>
                                  <a:latin typeface="Cambria Math" panose="02040503050406030204" pitchFamily="18" charset="0"/>
                                </a:rPr>
                              </m:ctrlPr>
                            </m:dPr>
                            <m:e>
                              <m:r>
                                <a:rPr lang="en-US" altLang="zh-CN" sz="2400" i="1">
                                  <a:solidFill>
                                    <a:schemeClr val="bg2">
                                      <a:lumMod val="75000"/>
                                    </a:schemeClr>
                                  </a:solidFill>
                                  <a:latin typeface="Cambria Math" panose="02040503050406030204" pitchFamily="18" charset="0"/>
                                </a:rPr>
                                <m:t>𝑇</m:t>
                              </m:r>
                              <m:r>
                                <a:rPr lang="en-US" altLang="zh-CN" sz="2400" i="1">
                                  <a:solidFill>
                                    <a:schemeClr val="bg2">
                                      <a:lumMod val="75000"/>
                                    </a:schemeClr>
                                  </a:solidFill>
                                  <a:latin typeface="Cambria Math" panose="02040503050406030204" pitchFamily="18" charset="0"/>
                                </a:rPr>
                                <m:t>−</m:t>
                              </m:r>
                              <m:r>
                                <a:rPr lang="en-US" altLang="zh-CN" sz="2400" i="1">
                                  <a:solidFill>
                                    <a:schemeClr val="bg2">
                                      <a:lumMod val="75000"/>
                                    </a:schemeClr>
                                  </a:solidFill>
                                  <a:latin typeface="Cambria Math" panose="02040503050406030204" pitchFamily="18" charset="0"/>
                                </a:rPr>
                                <m:t>𝑡</m:t>
                              </m:r>
                            </m:e>
                          </m:d>
                        </m:sup>
                      </m:sSup>
                      <m:r>
                        <a:rPr lang="en-US" altLang="zh-CN" sz="2400" b="0" i="1" smtClean="0">
                          <a:latin typeface="Cambria Math"/>
                        </a:rPr>
                        <m:t>=101.8579041</m:t>
                      </m:r>
                    </m:oMath>
                  </m:oMathPara>
                </a14:m>
                <a:endParaRPr lang="en-US" altLang="zh-CN" sz="2400" dirty="0"/>
              </a:p>
              <a:p>
                <a:pPr marL="0" lvl="1" indent="0" eaLnBrk="1" hangingPunct="1">
                  <a:buClr>
                    <a:schemeClr val="accent6">
                      <a:lumMod val="75000"/>
                    </a:schemeClr>
                  </a:buClr>
                  <a:buSzPct val="65000"/>
                  <a:buNone/>
                </a:pPr>
                <a:r>
                  <a:rPr lang="en-US" altLang="zh-CN" sz="2400" dirty="0">
                    <a:cs typeface="+mn-cs"/>
                  </a:rPr>
                  <a:t>3.     </a:t>
                </a:r>
                <a:r>
                  <a:rPr lang="zh-CN" altLang="en-US" sz="2400" dirty="0">
                    <a:cs typeface="+mn-cs"/>
                  </a:rPr>
                  <a:t>计算准</a:t>
                </a:r>
                <a:r>
                  <a:rPr lang="en-US" altLang="zh-CN" sz="2400" dirty="0">
                    <a:cs typeface="+mn-cs"/>
                  </a:rPr>
                  <a:t>CTD</a:t>
                </a:r>
                <a:r>
                  <a:rPr lang="zh-CN" altLang="en-US" sz="2400" dirty="0">
                    <a:cs typeface="+mn-cs"/>
                  </a:rPr>
                  <a:t>券期货净价</a:t>
                </a:r>
                <a:endParaRPr lang="en-US" altLang="zh-CN" sz="2400" dirty="0">
                  <a:cs typeface="+mn-cs"/>
                </a:endParaRPr>
              </a:p>
              <a:p>
                <a:pPr marL="0" indent="0" eaLnBrk="1" hangingPunct="1">
                  <a:buNone/>
                </a:pPr>
                <a:r>
                  <a:rPr lang="en-US" altLang="zh-CN" sz="2400" dirty="0"/>
                  <a:t>              </a:t>
                </a:r>
                <a14:m>
                  <m:oMath xmlns:m="http://schemas.openxmlformats.org/officeDocument/2006/math">
                    <m:r>
                      <a:rPr lang="en-US" altLang="zh-CN" sz="2400" b="0" i="1" dirty="0" smtClean="0">
                        <a:latin typeface="Cambria Math"/>
                      </a:rPr>
                      <m:t>101.8579041</m:t>
                    </m:r>
                    <m:r>
                      <a:rPr lang="zh-CN" altLang="en-US" sz="2400" i="1" dirty="0" smtClean="0">
                        <a:latin typeface="Cambria Math"/>
                      </a:rPr>
                      <m:t>－</m:t>
                    </m:r>
                    <m:r>
                      <a:rPr lang="en-US" altLang="zh-CN" sz="2400" b="0" i="1" dirty="0" smtClean="0">
                        <a:latin typeface="Cambria Math"/>
                      </a:rPr>
                      <m:t>0.8218579</m:t>
                    </m:r>
                    <m:r>
                      <a:rPr lang="zh-CN" altLang="en-US" sz="2400" i="1" dirty="0" smtClean="0">
                        <a:latin typeface="Cambria Math"/>
                      </a:rPr>
                      <m:t>＝</m:t>
                    </m:r>
                    <m:r>
                      <a:rPr lang="en-US" altLang="zh-CN" sz="2400" b="0" i="1" dirty="0" smtClean="0">
                        <a:latin typeface="Cambria Math"/>
                      </a:rPr>
                      <m:t>101.0360462</m:t>
                    </m:r>
                    <m:r>
                      <a:rPr lang="en-US" altLang="zh-CN" sz="2400" i="1" dirty="0" smtClean="0">
                        <a:latin typeface="Cambria Math"/>
                      </a:rPr>
                      <m:t>  </m:t>
                    </m:r>
                  </m:oMath>
                </a14:m>
                <a:endParaRPr lang="en-US" altLang="zh-CN" sz="2400" dirty="0"/>
              </a:p>
              <a:p>
                <a:pPr marL="514350" indent="-514350" eaLnBrk="1" hangingPunct="1">
                  <a:buFont typeface="+mj-lt"/>
                  <a:buAutoNum type="arabicPeriod" startAt="4"/>
                </a:pPr>
                <a:r>
                  <a:rPr lang="zh-CN" altLang="en-US" sz="2400" dirty="0"/>
                  <a:t>计算标准券期货净价（期货报价）</a:t>
                </a:r>
                <a:endParaRPr lang="en-US" altLang="zh-CN" sz="2400" dirty="0"/>
              </a:p>
              <a:p>
                <a:pPr marL="0" indent="0" eaLnBrk="1" hangingPunct="1">
                  <a:buNone/>
                </a:pPr>
                <a14:m>
                  <m:oMathPara xmlns:m="http://schemas.openxmlformats.org/officeDocument/2006/math">
                    <m:oMathParaPr>
                      <m:jc m:val="centerGroup"/>
                    </m:oMathParaPr>
                    <m:oMath xmlns:m="http://schemas.openxmlformats.org/officeDocument/2006/math">
                      <m:f>
                        <m:fPr>
                          <m:ctrlPr>
                            <a:rPr lang="zh-CN" altLang="en-US" sz="2400" i="1">
                              <a:latin typeface="Cambria Math" panose="02040503050406030204" pitchFamily="18" charset="0"/>
                            </a:rPr>
                          </m:ctrlPr>
                        </m:fPr>
                        <m:num>
                          <m:r>
                            <a:rPr lang="en-US" altLang="zh-CN" sz="2400" i="1">
                              <a:latin typeface="Cambria Math"/>
                            </a:rPr>
                            <m:t>101.0360462</m:t>
                          </m:r>
                        </m:num>
                        <m:den>
                          <m:r>
                            <a:rPr lang="zh-CN" altLang="en-US" sz="2400">
                              <a:latin typeface="Cambria Math"/>
                            </a:rPr>
                            <m:t>1.0</m:t>
                          </m:r>
                          <m:r>
                            <a:rPr lang="en-US" altLang="zh-CN" sz="2400" i="1">
                              <a:latin typeface="Cambria Math" panose="02040503050406030204" pitchFamily="18" charset="0"/>
                            </a:rPr>
                            <m:t>0</m:t>
                          </m:r>
                          <m:r>
                            <a:rPr lang="en-US" altLang="zh-CN" sz="2400" b="0" i="1" smtClean="0">
                              <a:latin typeface="Cambria Math"/>
                            </a:rPr>
                            <m:t>86</m:t>
                          </m:r>
                        </m:den>
                      </m:f>
                      <m:r>
                        <a:rPr lang="zh-CN" altLang="en-US" sz="2400">
                          <a:latin typeface="Cambria Math"/>
                        </a:rPr>
                        <m:t>=</m:t>
                      </m:r>
                      <m:r>
                        <a:rPr lang="en-US" altLang="zh-CN" sz="2400" b="0" i="1" smtClean="0">
                          <a:latin typeface="Cambria Math"/>
                        </a:rPr>
                        <m:t>100.175</m:t>
                      </m:r>
                      <m:r>
                        <a:rPr lang="zh-CN" altLang="en-US" sz="2400">
                          <a:latin typeface="Cambria Math"/>
                        </a:rPr>
                        <m:t>元</m:t>
                      </m:r>
                    </m:oMath>
                  </m:oMathPara>
                </a14:m>
                <a:endParaRPr lang="zh-CN" altLang="en-US" sz="2400" dirty="0"/>
              </a:p>
            </p:txBody>
          </p:sp>
        </mc:Choice>
        <mc:Fallback xmlns="">
          <p:sp>
            <p:nvSpPr>
              <p:cNvPr id="23557" name="内容占位符 2"/>
              <p:cNvSpPr>
                <a:spLocks noGrp="1" noRot="1" noChangeAspect="1" noMove="1" noResize="1" noEditPoints="1" noAdjustHandles="1" noChangeArrowheads="1" noChangeShapeType="1" noTextEdit="1"/>
              </p:cNvSpPr>
              <p:nvPr>
                <p:ph idx="1"/>
              </p:nvPr>
            </p:nvSpPr>
            <p:spPr>
              <a:xfrm>
                <a:off x="467544" y="1340768"/>
                <a:ext cx="8229600" cy="5184576"/>
              </a:xfrm>
              <a:prstGeom prst="rect">
                <a:avLst/>
              </a:prstGeom>
              <a:blipFill>
                <a:blip r:embed="rId3"/>
                <a:stretch>
                  <a:fillRect l="-1185" t="-1059"/>
                </a:stretch>
              </a:blipFill>
            </p:spPr>
            <p:txBody>
              <a:bodyPr/>
              <a:lstStyle/>
              <a:p>
                <a:r>
                  <a:rPr lang="zh-CN" altLang="en-US">
                    <a:noFill/>
                  </a:rPr>
                  <a:t> </a:t>
                </a:r>
              </a:p>
            </p:txBody>
          </p:sp>
        </mc:Fallback>
      </mc:AlternateContent>
      <p:sp>
        <p:nvSpPr>
          <p:cNvPr id="3" name="灯片编号占位符 2"/>
          <p:cNvSpPr>
            <a:spLocks noGrp="1"/>
          </p:cNvSpPr>
          <p:nvPr>
            <p:ph type="sldNum" sz="quarter" idx="12"/>
          </p:nvPr>
        </p:nvSpPr>
        <p:spPr/>
        <p:txBody>
          <a:bodyPr/>
          <a:lstStyle/>
          <a:p>
            <a:fld id="{0C913308-F349-4B6D-A68A-DD1791B4A57B}" type="slidenum">
              <a:rPr lang="zh-CN" altLang="en-US" smtClean="0"/>
              <a:pPr/>
              <a:t>62</a:t>
            </a:fld>
            <a:endParaRPr lang="zh-CN" altLang="en-US" dirty="0"/>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9D13851E-B3D6-4236-B9CF-25FFBCB562BC}"/>
                  </a:ext>
                </a:extLst>
              </p:cNvPr>
              <p:cNvSpPr txBox="1"/>
              <p:nvPr/>
            </p:nvSpPr>
            <p:spPr>
              <a:xfrm>
                <a:off x="971600" y="2204864"/>
                <a:ext cx="7272808" cy="612796"/>
              </a:xfrm>
              <a:prstGeom prst="rect">
                <a:avLst/>
              </a:prstGeom>
              <a:noFill/>
            </p:spPr>
            <p:txBody>
              <a:bodyPr wrap="square">
                <a:spAutoFit/>
              </a:bodyPr>
              <a:lstStyle/>
              <a:p>
                <a:pPr indent="266700"/>
                <a14:m>
                  <m:oMathPara xmlns:m="http://schemas.openxmlformats.org/officeDocument/2006/math">
                    <m:oMathParaPr>
                      <m:jc m:val="centerGroup"/>
                    </m:oMathParaPr>
                    <m:oMath xmlns:m="http://schemas.openxmlformats.org/officeDocument/2006/math">
                      <m:r>
                        <a:rPr lang="en-US" altLang="zh-CN" sz="1800" b="0" i="1" kern="100" smtClean="0">
                          <a:effectLst/>
                          <a:latin typeface="Cambria Math" panose="02040503050406030204" pitchFamily="18" charset="0"/>
                          <a:ea typeface="Cambria Math" panose="02040503050406030204" pitchFamily="18" charset="0"/>
                          <a:cs typeface="Times New Roman" panose="02020603050405020304" pitchFamily="18" charset="0"/>
                        </a:rPr>
                        <m:t>𝑆</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=104.1469,</m:t>
                      </m:r>
                      <m:r>
                        <m:rPr>
                          <m:nor/>
                        </m:rPr>
                        <a:rPr lang="en-US" altLang="zh-CN" sz="1800" kern="100">
                          <a:effectLst/>
                          <a:latin typeface="微软雅黑" panose="020B0503020204020204" pitchFamily="34" charset="-122"/>
                          <a:ea typeface="宋体" panose="02010600030101010101" pitchFamily="2" charset="-122"/>
                          <a:cs typeface="微软雅黑" panose="020B0503020204020204" pitchFamily="34" charset="-122"/>
                        </a:rPr>
                        <m:t>     </m:t>
                      </m:r>
                      <m:r>
                        <a:rPr lang="en-US" altLang="zh-CN" sz="1800" b="0" i="1" kern="100" smtClean="0">
                          <a:effectLst/>
                          <a:latin typeface="Cambria Math" panose="02040503050406030204" pitchFamily="18" charset="0"/>
                          <a:ea typeface="Cambria Math" panose="02040503050406030204" pitchFamily="18" charset="0"/>
                          <a:cs typeface="Times New Roman" panose="02020603050405020304" pitchFamily="18" charset="0"/>
                        </a:rPr>
                        <m:t>𝐼</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=3.2</m:t>
                      </m:r>
                      <m:sSup>
                        <m:sSup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sSupPr>
                        <m:e>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𝑒</m:t>
                          </m:r>
                        </m:e>
                        <m:sup>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−2.4%×</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26</m:t>
                              </m:r>
                            </m:num>
                            <m:den>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365</m:t>
                              </m:r>
                            </m:den>
                          </m:f>
                        </m:sup>
                      </m:sSup>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m:t>
                      </m:r>
                      <m:r>
                        <m:rPr>
                          <m:nor/>
                        </m:rPr>
                        <a:rPr lang="en-US" altLang="zh-CN" sz="1800" kern="100">
                          <a:effectLst/>
                          <a:latin typeface="微软雅黑" panose="020B0503020204020204" pitchFamily="34" charset="-122"/>
                          <a:ea typeface="宋体" panose="02010600030101010101" pitchFamily="2" charset="-122"/>
                          <a:cs typeface="微软雅黑" panose="020B0503020204020204" pitchFamily="34" charset="-122"/>
                        </a:rPr>
                        <m:t>    </m:t>
                      </m:r>
                      <m:r>
                        <a:rPr lang="en-US" altLang="zh-CN" sz="1800" b="0" i="1" kern="100" smtClean="0">
                          <a:effectLst/>
                          <a:latin typeface="Cambria Math" panose="02040503050406030204" pitchFamily="18" charset="0"/>
                          <a:ea typeface="宋体" panose="02010600030101010101" pitchFamily="2" charset="-122"/>
                          <a:cs typeface="微软雅黑" panose="020B0503020204020204" pitchFamily="34" charset="-122"/>
                        </a:rPr>
                        <m:t>𝑟</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=2.81%</m:t>
                      </m:r>
                      <m:r>
                        <a:rPr lang="zh-CN" altLang="zh-CN" sz="1800" i="1" kern="100">
                          <a:effectLst/>
                          <a:latin typeface="Cambria Math" panose="02040503050406030204" pitchFamily="18" charset="0"/>
                          <a:ea typeface="楷体" panose="02010609060101010101" pitchFamily="49" charset="-122"/>
                          <a:cs typeface="Times New Roman" panose="02020603050405020304" pitchFamily="18" charset="0"/>
                        </a:rPr>
                        <m:t>，</m:t>
                      </m:r>
                      <m:r>
                        <m:rPr>
                          <m:nor/>
                        </m:rPr>
                        <a:rPr lang="en-US" altLang="zh-CN" sz="1800" kern="100">
                          <a:effectLst/>
                          <a:latin typeface="微软雅黑" panose="020B0503020204020204" pitchFamily="34" charset="-122"/>
                          <a:ea typeface="宋体" panose="02010600030101010101" pitchFamily="2" charset="-122"/>
                          <a:cs typeface="微软雅黑" panose="020B0503020204020204" pitchFamily="34" charset="-122"/>
                        </a:rPr>
                        <m:t>   </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𝑇</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𝑡</m:t>
                      </m:r>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m:t>
                      </m:r>
                      <m:f>
                        <m:fPr>
                          <m:ctrlPr>
                            <a:rPr lang="zh-CN" altLang="zh-CN" sz="1800" i="1" kern="100">
                              <a:effectLst/>
                              <a:latin typeface="Cambria Math" panose="02040503050406030204" pitchFamily="18" charset="0"/>
                              <a:ea typeface="Cambria Math" panose="02040503050406030204" pitchFamily="18" charset="0"/>
                              <a:cs typeface="Times New Roman" panose="02020603050405020304" pitchFamily="18" charset="0"/>
                            </a:rPr>
                          </m:ctrlPr>
                        </m:fPr>
                        <m:num>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116</m:t>
                          </m:r>
                        </m:num>
                        <m:den>
                          <m:r>
                            <a:rPr lang="en-US" altLang="zh-CN" sz="1800" i="1" kern="100">
                              <a:effectLst/>
                              <a:latin typeface="Cambria Math" panose="02040503050406030204" pitchFamily="18" charset="0"/>
                              <a:ea typeface="楷体" panose="02010609060101010101" pitchFamily="49" charset="-122"/>
                              <a:cs typeface="Times New Roman" panose="02020603050405020304" pitchFamily="18" charset="0"/>
                            </a:rPr>
                            <m:t>365</m:t>
                          </m:r>
                        </m:den>
                      </m:f>
                    </m:oMath>
                  </m:oMathPara>
                </a14:m>
                <a:endParaRPr lang="zh-CN" altLang="zh-CN" sz="1800" kern="100" dirty="0">
                  <a:effectLst/>
                  <a:latin typeface="Adobe Jenson Pro" panose="020A0503050201030203" pitchFamily="18" charset="0"/>
                  <a:ea typeface="宋体" panose="02010600030101010101" pitchFamily="2" charset="-122"/>
                  <a:cs typeface="Times New Roman" panose="02020603050405020304" pitchFamily="18" charset="0"/>
                </a:endParaRPr>
              </a:p>
            </p:txBody>
          </p:sp>
        </mc:Choice>
        <mc:Fallback xmlns="">
          <p:sp>
            <p:nvSpPr>
              <p:cNvPr id="7" name="文本框 6">
                <a:extLst>
                  <a:ext uri="{FF2B5EF4-FFF2-40B4-BE49-F238E27FC236}">
                    <a16:creationId xmlns:a16="http://schemas.microsoft.com/office/drawing/2014/main" id="{9D13851E-B3D6-4236-B9CF-25FFBCB562BC}"/>
                  </a:ext>
                </a:extLst>
              </p:cNvPr>
              <p:cNvSpPr txBox="1">
                <a:spLocks noRot="1" noChangeAspect="1" noMove="1" noResize="1" noEditPoints="1" noAdjustHandles="1" noChangeArrowheads="1" noChangeShapeType="1" noTextEdit="1"/>
              </p:cNvSpPr>
              <p:nvPr/>
            </p:nvSpPr>
            <p:spPr>
              <a:xfrm>
                <a:off x="971600" y="2204864"/>
                <a:ext cx="7272808" cy="612796"/>
              </a:xfrm>
              <a:prstGeom prst="rect">
                <a:avLst/>
              </a:prstGeom>
              <a:blipFill>
                <a:blip r:embed="rId4"/>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11174699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9E12072-C374-4C72-9D4E-365A17706DF8}"/>
              </a:ext>
            </a:extLst>
          </p:cNvPr>
          <p:cNvSpPr>
            <a:spLocks noGrp="1"/>
          </p:cNvSpPr>
          <p:nvPr>
            <p:ph type="title"/>
          </p:nvPr>
        </p:nvSpPr>
        <p:spPr/>
        <p:txBody>
          <a:bodyPr/>
          <a:lstStyle/>
          <a:p>
            <a:r>
              <a:rPr lang="zh-CN" altLang="en-US" dirty="0"/>
              <a:t>关于国债期货价格的一些讨论</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30F97EB0-5997-466C-BFA9-2B0C3D8F2847}"/>
                  </a:ext>
                </a:extLst>
              </p:cNvPr>
              <p:cNvSpPr>
                <a:spLocks noGrp="1"/>
              </p:cNvSpPr>
              <p:nvPr>
                <p:ph idx="1"/>
              </p:nvPr>
            </p:nvSpPr>
            <p:spPr/>
            <p:txBody>
              <a:bodyPr/>
              <a:lstStyle/>
              <a:p>
                <a:r>
                  <a:rPr lang="zh-CN" altLang="en-US" dirty="0"/>
                  <a:t>本讲所定出的国债期货价格</a:t>
                </a:r>
                <a:r>
                  <a:rPr lang="zh-CN" altLang="en-US" sz="3200" dirty="0"/>
                  <a:t>通常会高于真实的国债期货市场价格</a:t>
                </a:r>
                <a:endParaRPr lang="en-US" altLang="zh-CN" sz="3200" dirty="0"/>
              </a:p>
              <a:p>
                <a:r>
                  <a:rPr lang="zh-CN" altLang="en-US" sz="3200" dirty="0"/>
                  <a:t>国债期货只能施行正向套利策略</a:t>
                </a:r>
                <a:endParaRPr lang="en-US" altLang="zh-CN" sz="3200" dirty="0"/>
              </a:p>
              <a:p>
                <a:r>
                  <a:rPr lang="zh-CN" altLang="en-US" sz="3200" dirty="0"/>
                  <a:t>国债期货价格经常小于债券现货价格</a:t>
                </a:r>
                <a:endParaRPr lang="en-US" altLang="zh-CN" sz="3200" dirty="0"/>
              </a:p>
              <a:p>
                <a:pPr lvl="1"/>
                <a:r>
                  <a:rPr lang="zh-CN" altLang="en-US" dirty="0"/>
                  <a:t>期货存续期内现券可能支付票息</a:t>
                </a:r>
                <a:endParaRPr lang="en-US" altLang="zh-CN" dirty="0"/>
              </a:p>
              <a:p>
                <a:pPr lvl="1"/>
                <a:r>
                  <a:rPr lang="zh-CN" altLang="en-US" dirty="0"/>
                  <a:t>现券票息经常高于短期利率</a:t>
                </a:r>
                <a:endParaRPr lang="en-US" altLang="zh-CN" dirty="0"/>
              </a:p>
              <a:p>
                <a:pPr lvl="1"/>
                <a:r>
                  <a:rPr lang="zh-CN" altLang="en-US" dirty="0"/>
                  <a:t>国债期货空方有隐含期权</a:t>
                </a:r>
                <a:endParaRPr lang="en-US" altLang="zh-CN" dirty="0"/>
              </a:p>
              <a:p>
                <a14:m>
                  <m:oMath xmlns:m="http://schemas.openxmlformats.org/officeDocument/2006/math">
                    <m:sSub>
                      <m:sSubPr>
                        <m:ctrlPr>
                          <a:rPr lang="en-US" altLang="zh-CN" sz="2000" i="1" smtClean="0">
                            <a:latin typeface="Cambria Math" panose="02040503050406030204" pitchFamily="18" charset="0"/>
                          </a:rPr>
                        </m:ctrlPr>
                      </m:sSubPr>
                      <m:e>
                        <m:r>
                          <a:rPr lang="zh-CN" altLang="en-US" sz="2000" i="1">
                            <a:latin typeface="Cambria Math" panose="02040503050406030204" pitchFamily="18" charset="0"/>
                          </a:rPr>
                          <m:t>国债期货</m:t>
                        </m:r>
                        <m:r>
                          <a:rPr lang="zh-CN" altLang="en-US" sz="2000" i="1" smtClean="0">
                            <a:latin typeface="Cambria Math" panose="02040503050406030204" pitchFamily="18" charset="0"/>
                          </a:rPr>
                          <m:t>基差</m:t>
                        </m:r>
                      </m:e>
                      <m:sub>
                        <m:r>
                          <a:rPr lang="en-US" altLang="zh-CN" sz="2000" i="1">
                            <a:latin typeface="Cambria Math" panose="02040503050406030204" pitchFamily="18" charset="0"/>
                          </a:rPr>
                          <m:t>𝑗</m:t>
                        </m:r>
                      </m:sub>
                    </m:sSub>
                    <m:r>
                      <a:rPr lang="en-US" altLang="zh-CN" sz="2000" i="1">
                        <a:latin typeface="Cambria Math" panose="02040503050406030204" pitchFamily="18" charset="0"/>
                      </a:rPr>
                      <m:t>=</m:t>
                    </m:r>
                    <m:sSub>
                      <m:sSubPr>
                        <m:ctrlPr>
                          <a:rPr lang="en-US" altLang="zh-CN" sz="2000" i="1" smtClean="0">
                            <a:latin typeface="Cambria Math" panose="02040503050406030204" pitchFamily="18" charset="0"/>
                          </a:rPr>
                        </m:ctrlPr>
                      </m:sSubPr>
                      <m:e>
                        <m:r>
                          <m:rPr>
                            <m:nor/>
                          </m:rPr>
                          <a:rPr lang="zh-CN" altLang="en-US" sz="2000" dirty="0"/>
                          <m:t>可交割券净价</m:t>
                        </m:r>
                      </m:e>
                      <m:sub>
                        <m:r>
                          <a:rPr lang="en-US" altLang="zh-CN" sz="2000" i="1">
                            <a:latin typeface="Cambria Math" panose="02040503050406030204" pitchFamily="18" charset="0"/>
                          </a:rPr>
                          <m:t>𝑗</m:t>
                        </m:r>
                      </m:sub>
                    </m:sSub>
                    <m:r>
                      <m:rPr>
                        <m:nor/>
                      </m:rPr>
                      <a:rPr lang="en-US" altLang="zh-CN" sz="2000" dirty="0"/>
                      <m:t>−</m:t>
                    </m:r>
                    <m:r>
                      <m:rPr>
                        <m:nor/>
                      </m:rPr>
                      <a:rPr lang="zh-CN" altLang="en-US" sz="2000" dirty="0"/>
                      <m:t>国债期货报价</m:t>
                    </m:r>
                    <m:r>
                      <a:rPr lang="en-US" altLang="zh-CN" sz="2000" i="1" dirty="0" smtClean="0">
                        <a:latin typeface="Cambria Math" panose="02040503050406030204" pitchFamily="18" charset="0"/>
                        <a:ea typeface="Cambria Math" panose="02040503050406030204" pitchFamily="18" charset="0"/>
                      </a:rPr>
                      <m:t>×</m:t>
                    </m:r>
                    <m:sSub>
                      <m:sSubPr>
                        <m:ctrlPr>
                          <a:rPr lang="en-US" altLang="zh-CN" sz="2000" i="1">
                            <a:latin typeface="Cambria Math" panose="02040503050406030204" pitchFamily="18" charset="0"/>
                          </a:rPr>
                        </m:ctrlPr>
                      </m:sSubPr>
                      <m:e>
                        <m:r>
                          <a:rPr lang="zh-CN" altLang="en-US" sz="2000" i="1" smtClean="0">
                            <a:latin typeface="Cambria Math" panose="02040503050406030204" pitchFamily="18" charset="0"/>
                          </a:rPr>
                          <m:t>转换因子</m:t>
                        </m:r>
                      </m:e>
                      <m:sub>
                        <m:r>
                          <a:rPr lang="en-US" altLang="zh-CN" sz="2000" i="1">
                            <a:latin typeface="Cambria Math" panose="02040503050406030204" pitchFamily="18" charset="0"/>
                          </a:rPr>
                          <m:t>𝑗</m:t>
                        </m:r>
                      </m:sub>
                    </m:sSub>
                  </m:oMath>
                </a14:m>
                <a:endParaRPr lang="zh-CN" altLang="en-US" dirty="0"/>
              </a:p>
            </p:txBody>
          </p:sp>
        </mc:Choice>
        <mc:Fallback xmlns="">
          <p:sp>
            <p:nvSpPr>
              <p:cNvPr id="3" name="内容占位符 2">
                <a:extLst>
                  <a:ext uri="{FF2B5EF4-FFF2-40B4-BE49-F238E27FC236}">
                    <a16:creationId xmlns:a16="http://schemas.microsoft.com/office/drawing/2014/main" id="{30F97EB0-5997-466C-BFA9-2B0C3D8F2847}"/>
                  </a:ext>
                </a:extLst>
              </p:cNvPr>
              <p:cNvSpPr>
                <a:spLocks noGrp="1" noRot="1" noChangeAspect="1" noMove="1" noResize="1" noEditPoints="1" noAdjustHandles="1" noChangeArrowheads="1" noChangeShapeType="1" noTextEdit="1"/>
              </p:cNvSpPr>
              <p:nvPr>
                <p:ph idx="1"/>
              </p:nvPr>
            </p:nvSpPr>
            <p:spPr>
              <a:blipFill>
                <a:blip r:embed="rId2"/>
                <a:stretch>
                  <a:fillRect t="-152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EAB35FB5-747A-4821-BA33-4A8B36B6C209}"/>
              </a:ext>
            </a:extLst>
          </p:cNvPr>
          <p:cNvSpPr>
            <a:spLocks noGrp="1"/>
          </p:cNvSpPr>
          <p:nvPr>
            <p:ph type="sldNum" sz="quarter" idx="12"/>
          </p:nvPr>
        </p:nvSpPr>
        <p:spPr/>
        <p:txBody>
          <a:bodyPr/>
          <a:lstStyle/>
          <a:p>
            <a:fld id="{0C913308-F349-4B6D-A68A-DD1791B4A57B}" type="slidenum">
              <a:rPr lang="zh-CN" altLang="en-US" smtClean="0"/>
              <a:pPr/>
              <a:t>63</a:t>
            </a:fld>
            <a:endParaRPr lang="zh-CN" altLang="en-US" dirty="0"/>
          </a:p>
        </p:txBody>
      </p:sp>
    </p:spTree>
    <p:extLst>
      <p:ext uri="{BB962C8B-B14F-4D97-AF65-F5344CB8AC3E}">
        <p14:creationId xmlns:p14="http://schemas.microsoft.com/office/powerpoint/2010/main" val="3409500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4" name="Rectangle 2"/>
          <p:cNvSpPr>
            <a:spLocks noGrp="1" noChangeArrowheads="1"/>
          </p:cNvSpPr>
          <p:nvPr>
            <p:ph type="title"/>
          </p:nvPr>
        </p:nvSpPr>
        <p:spPr/>
        <p:txBody>
          <a:bodyPr/>
          <a:lstStyle/>
          <a:p>
            <a:pPr eaLnBrk="1" hangingPunct="1"/>
            <a:r>
              <a:rPr lang="zh-CN" dirty="0"/>
              <a:t>目录</a:t>
            </a:r>
          </a:p>
        </p:txBody>
      </p:sp>
      <p:sp>
        <p:nvSpPr>
          <p:cNvPr id="56325" name="Rectangle 3"/>
          <p:cNvSpPr>
            <a:spLocks noGrp="1" noChangeArrowheads="1"/>
          </p:cNvSpPr>
          <p:nvPr>
            <p:ph idx="1"/>
          </p:nvPr>
        </p:nvSpPr>
        <p:spPr>
          <a:xfrm>
            <a:off x="467544" y="1556792"/>
            <a:ext cx="8229600" cy="4574133"/>
          </a:xfrm>
        </p:spPr>
        <p:txBody>
          <a:bodyPr/>
          <a:lstStyle/>
          <a:p>
            <a:pPr eaLnBrk="1" hangingPunct="1">
              <a:buFont typeface="Wingdings" pitchFamily="2" charset="2"/>
              <a:buNone/>
              <a:defRPr/>
            </a:pPr>
            <a:r>
              <a:rPr lang="zh-CN" altLang="en-US" sz="2800" dirty="0">
                <a:solidFill>
                  <a:schemeClr val="bg1">
                    <a:lumMod val="50000"/>
                  </a:schemeClr>
                </a:solidFill>
              </a:rPr>
              <a:t>股价指数</a:t>
            </a:r>
            <a:r>
              <a:rPr lang="zh-CN" sz="2800" dirty="0">
                <a:solidFill>
                  <a:schemeClr val="bg1">
                    <a:lumMod val="50000"/>
                  </a:schemeClr>
                </a:solidFill>
              </a:rPr>
              <a:t>期货</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p>
          <a:p>
            <a:pPr eaLnBrk="1" hangingPunct="1">
              <a:buFont typeface="Wingdings" pitchFamily="2" charset="2"/>
              <a:buNone/>
              <a:defRPr/>
            </a:pPr>
            <a:r>
              <a:rPr lang="zh-CN" sz="2800" dirty="0">
                <a:solidFill>
                  <a:schemeClr val="bg1">
                    <a:lumMod val="50000"/>
                  </a:schemeClr>
                </a:solidFill>
              </a:rPr>
              <a:t>外汇远期</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bg1">
                    <a:lumMod val="50000"/>
                  </a:schemeClr>
                </a:solidFill>
              </a:rPr>
              <a:t>远期利率协议</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solidFill>
                  <a:schemeClr val="bg1">
                    <a:lumMod val="50000"/>
                  </a:schemeClr>
                </a:solidFill>
              </a:rPr>
              <a:t>利率期货</a:t>
            </a:r>
            <a:endParaRPr lang="en-US" altLang="zh-CN" sz="2800" dirty="0">
              <a:solidFill>
                <a:schemeClr val="bg1">
                  <a:lumMod val="50000"/>
                </a:schemeClr>
              </a:solidFill>
            </a:endParaRPr>
          </a:p>
          <a:p>
            <a:pPr eaLnBrk="1" hangingPunct="1">
              <a:buFont typeface="Wingdings" pitchFamily="2" charset="2"/>
              <a:buNone/>
              <a:defRPr/>
            </a:pPr>
            <a:endParaRPr lang="zh-CN" altLang="zh-CN" sz="2800" dirty="0">
              <a:solidFill>
                <a:schemeClr val="tx1">
                  <a:lumMod val="50000"/>
                  <a:lumOff val="50000"/>
                </a:schemeClr>
              </a:solidFill>
            </a:endParaRPr>
          </a:p>
          <a:p>
            <a:pPr eaLnBrk="1" hangingPunct="1">
              <a:buFont typeface="Wingdings" pitchFamily="2" charset="2"/>
              <a:buNone/>
              <a:defRPr/>
            </a:pPr>
            <a:r>
              <a:rPr lang="zh-CN" sz="2800" dirty="0"/>
              <a:t>利率风险管理</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64</a:t>
            </a:fld>
            <a:endParaRPr lang="en-US" altLang="zh-CN" dirty="0">
              <a:solidFill>
                <a:srgbClr val="000000"/>
              </a:solidFill>
            </a:endParaRPr>
          </a:p>
        </p:txBody>
      </p:sp>
    </p:spTree>
    <p:extLst>
      <p:ext uri="{BB962C8B-B14F-4D97-AF65-F5344CB8AC3E}">
        <p14:creationId xmlns:p14="http://schemas.microsoft.com/office/powerpoint/2010/main" val="34609910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5200A5A-E91E-44AD-B399-DD82FDE906A3}"/>
              </a:ext>
            </a:extLst>
          </p:cNvPr>
          <p:cNvSpPr>
            <a:spLocks noGrp="1"/>
          </p:cNvSpPr>
          <p:nvPr>
            <p:ph type="title"/>
          </p:nvPr>
        </p:nvSpPr>
        <p:spPr/>
        <p:txBody>
          <a:bodyPr/>
          <a:lstStyle/>
          <a:p>
            <a:r>
              <a:rPr lang="en-US" altLang="zh-CN" dirty="0">
                <a:solidFill>
                  <a:schemeClr val="accent6">
                    <a:lumMod val="75000"/>
                  </a:schemeClr>
                </a:solidFill>
              </a:rPr>
              <a:t>5.4.1 </a:t>
            </a:r>
            <a:r>
              <a:rPr lang="zh-CN" altLang="en-US" dirty="0">
                <a:solidFill>
                  <a:schemeClr val="accent6">
                    <a:lumMod val="75000"/>
                  </a:schemeClr>
                </a:solidFill>
              </a:rPr>
              <a:t>利率风险度量指标</a:t>
            </a:r>
          </a:p>
        </p:txBody>
      </p:sp>
      <p:sp>
        <p:nvSpPr>
          <p:cNvPr id="6" name="文本占位符 5">
            <a:extLst>
              <a:ext uri="{FF2B5EF4-FFF2-40B4-BE49-F238E27FC236}">
                <a16:creationId xmlns:a16="http://schemas.microsoft.com/office/drawing/2014/main" id="{E108BFB9-983E-4EA2-A50A-1EB7AB3179D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358B504-8EEE-415C-A842-C9BD51C55E0F}"/>
              </a:ext>
            </a:extLst>
          </p:cNvPr>
          <p:cNvSpPr>
            <a:spLocks noGrp="1"/>
          </p:cNvSpPr>
          <p:nvPr>
            <p:ph type="sldNum" sz="quarter" idx="12"/>
          </p:nvPr>
        </p:nvSpPr>
        <p:spPr/>
        <p:txBody>
          <a:bodyPr/>
          <a:lstStyle/>
          <a:p>
            <a:fld id="{0C913308-F349-4B6D-A68A-DD1791B4A57B}" type="slidenum">
              <a:rPr lang="zh-CN" altLang="en-US" smtClean="0"/>
              <a:pPr/>
              <a:t>65</a:t>
            </a:fld>
            <a:endParaRPr lang="zh-CN" altLang="en-US" dirty="0"/>
          </a:p>
        </p:txBody>
      </p:sp>
    </p:spTree>
    <p:extLst>
      <p:ext uri="{BB962C8B-B14F-4D97-AF65-F5344CB8AC3E}">
        <p14:creationId xmlns:p14="http://schemas.microsoft.com/office/powerpoint/2010/main" val="1827315607"/>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标题 1"/>
          <p:cNvSpPr>
            <a:spLocks noGrp="1"/>
          </p:cNvSpPr>
          <p:nvPr>
            <p:ph type="title"/>
          </p:nvPr>
        </p:nvSpPr>
        <p:spPr/>
        <p:txBody>
          <a:bodyPr/>
          <a:lstStyle/>
          <a:p>
            <a:r>
              <a:rPr lang="zh-CN" altLang="zh-CN"/>
              <a:t>资产价值的利率风险</a:t>
            </a:r>
            <a:endParaRPr lang="zh-CN" altLang="en-US"/>
          </a:p>
        </p:txBody>
      </p:sp>
      <p:sp>
        <p:nvSpPr>
          <p:cNvPr id="26628" name="内容占位符 2"/>
          <p:cNvSpPr>
            <a:spLocks noGrp="1"/>
          </p:cNvSpPr>
          <p:nvPr>
            <p:ph idx="1"/>
          </p:nvPr>
        </p:nvSpPr>
        <p:spPr/>
        <p:txBody>
          <a:bodyPr/>
          <a:lstStyle/>
          <a:p>
            <a:endParaRPr lang="en-US" altLang="zh-CN" dirty="0"/>
          </a:p>
          <a:p>
            <a:pPr>
              <a:buFontTx/>
              <a:buNone/>
            </a:pPr>
            <a:endParaRPr lang="en-US" altLang="zh-CN" dirty="0"/>
          </a:p>
          <a:p>
            <a:r>
              <a:rPr lang="zh-CN" altLang="zh-CN" dirty="0"/>
              <a:t>资产价值的利率</a:t>
            </a:r>
            <a:r>
              <a:rPr lang="zh-CN" altLang="en-US" dirty="0"/>
              <a:t>敏感性（利率风险）</a:t>
            </a:r>
            <a:endParaRPr lang="en-US" altLang="zh-CN" dirty="0"/>
          </a:p>
          <a:p>
            <a:endParaRPr lang="en-US" altLang="zh-CN" dirty="0"/>
          </a:p>
          <a:p>
            <a:endParaRPr lang="en-US" altLang="zh-CN" dirty="0"/>
          </a:p>
          <a:p>
            <a:endParaRPr lang="en-US" altLang="zh-CN" dirty="0"/>
          </a:p>
          <a:p>
            <a:endParaRPr lang="zh-CN" altLang="zh-CN" dirty="0"/>
          </a:p>
          <a:p>
            <a:endParaRPr lang="zh-CN" altLang="en-US" dirty="0"/>
          </a:p>
        </p:txBody>
      </p:sp>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66</a:t>
            </a:fld>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7" name="文本框 6">
                <a:extLst>
                  <a:ext uri="{FF2B5EF4-FFF2-40B4-BE49-F238E27FC236}">
                    <a16:creationId xmlns:a16="http://schemas.microsoft.com/office/drawing/2014/main" id="{9AE9B321-1891-4AB0-A1A1-B3B1E3089E7E}"/>
                  </a:ext>
                </a:extLst>
              </p:cNvPr>
              <p:cNvSpPr txBox="1"/>
              <p:nvPr/>
            </p:nvSpPr>
            <p:spPr>
              <a:xfrm>
                <a:off x="539552" y="3356992"/>
                <a:ext cx="8280920" cy="695447"/>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i="1" smtClean="0">
                          <a:latin typeface="Cambria Math" panose="02040503050406030204" pitchFamily="18" charset="0"/>
                        </a:rPr>
                        <m:t>𝑑</m:t>
                      </m:r>
                      <m:r>
                        <a:rPr lang="en-US" altLang="zh-CN" i="1">
                          <a:latin typeface="Cambria Math" panose="02040503050406030204" pitchFamily="18" charset="0"/>
                        </a:rPr>
                        <m:t>𝑃</m:t>
                      </m:r>
                      <m:r>
                        <a:rPr lang="zh-CN" altLang="en-US" i="0">
                          <a:latin typeface="Cambria Math" panose="02040503050406030204" pitchFamily="18" charset="0"/>
                        </a:rPr>
                        <m:t>=</m:t>
                      </m:r>
                      <m:f>
                        <m:fPr>
                          <m:ctrlPr>
                            <a:rPr lang="zh-CN" altLang="en-US" i="1" smtClean="0">
                              <a:solidFill>
                                <a:srgbClr val="FF0000"/>
                              </a:solidFill>
                              <a:latin typeface="Cambria Math" panose="02040503050406030204" pitchFamily="18" charset="0"/>
                            </a:rPr>
                          </m:ctrlPr>
                        </m:fPr>
                        <m:num>
                          <m:r>
                            <a:rPr lang="zh-CN" altLang="en-US" i="0">
                              <a:solidFill>
                                <a:srgbClr val="FF0000"/>
                              </a:solidFill>
                              <a:latin typeface="Cambria Math" panose="02040503050406030204" pitchFamily="18" charset="0"/>
                            </a:rPr>
                            <m:t>𝜕</m:t>
                          </m:r>
                          <m:r>
                            <a:rPr lang="zh-CN" altLang="en-US" i="1">
                              <a:solidFill>
                                <a:srgbClr val="FF0000"/>
                              </a:solidFill>
                              <a:latin typeface="Cambria Math" panose="02040503050406030204" pitchFamily="18" charset="0"/>
                            </a:rPr>
                            <m:t>𝑉</m:t>
                          </m:r>
                        </m:num>
                        <m:den>
                          <m:r>
                            <a:rPr lang="zh-CN" altLang="en-US" i="0">
                              <a:solidFill>
                                <a:srgbClr val="FF0000"/>
                              </a:solidFill>
                              <a:latin typeface="Cambria Math" panose="02040503050406030204" pitchFamily="18" charset="0"/>
                            </a:rPr>
                            <m:t>𝜕</m:t>
                          </m:r>
                          <m:r>
                            <a:rPr lang="zh-CN" altLang="en-US" i="1">
                              <a:solidFill>
                                <a:srgbClr val="FF0000"/>
                              </a:solidFill>
                              <a:latin typeface="Cambria Math" panose="02040503050406030204" pitchFamily="18" charset="0"/>
                            </a:rPr>
                            <m:t>𝑦</m:t>
                          </m:r>
                        </m:den>
                      </m:f>
                      <m:d>
                        <m:dPr>
                          <m:ctrlPr>
                            <a:rPr lang="zh-CN" altLang="en-US" i="1">
                              <a:solidFill>
                                <a:srgbClr val="FF0000"/>
                              </a:solidFill>
                              <a:latin typeface="Cambria Math" panose="02040503050406030204" pitchFamily="18" charset="0"/>
                            </a:rPr>
                          </m:ctrlPr>
                        </m:dPr>
                        <m:e>
                          <m:r>
                            <a:rPr lang="zh-CN" altLang="en-US" i="1">
                              <a:solidFill>
                                <a:srgbClr val="FF0000"/>
                              </a:solidFill>
                              <a:latin typeface="Cambria Math" panose="02040503050406030204" pitchFamily="18" charset="0"/>
                            </a:rPr>
                            <m:t>𝑑𝑦</m:t>
                          </m:r>
                        </m:e>
                      </m:d>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0">
                              <a:latin typeface="Cambria Math" panose="02040503050406030204" pitchFamily="18" charset="0"/>
                            </a:rPr>
                            <m:t>2!</m:t>
                          </m:r>
                        </m:den>
                      </m:f>
                      <m:r>
                        <a:rPr lang="zh-CN" altLang="en-US" i="0">
                          <a:latin typeface="Cambria Math" panose="02040503050406030204" pitchFamily="18" charset="0"/>
                        </a:rPr>
                        <m:t>⋅</m:t>
                      </m:r>
                      <m:f>
                        <m:fPr>
                          <m:ctrlPr>
                            <a:rPr lang="zh-CN" altLang="en-US" i="1">
                              <a:latin typeface="Cambria Math" panose="02040503050406030204" pitchFamily="18" charset="0"/>
                            </a:rPr>
                          </m:ctrlPr>
                        </m:fPr>
                        <m:num>
                          <m:sSup>
                            <m:sSupPr>
                              <m:ctrlPr>
                                <a:rPr lang="zh-CN" altLang="en-US" i="1">
                                  <a:latin typeface="Cambria Math" panose="02040503050406030204" pitchFamily="18" charset="0"/>
                                </a:rPr>
                              </m:ctrlPr>
                            </m:sSupPr>
                            <m:e>
                              <m:r>
                                <a:rPr lang="zh-CN" altLang="en-US" i="0">
                                  <a:latin typeface="Cambria Math" panose="02040503050406030204" pitchFamily="18" charset="0"/>
                                </a:rPr>
                                <m:t>𝜕</m:t>
                              </m:r>
                            </m:e>
                            <m:sup>
                              <m:r>
                                <a:rPr lang="zh-CN" altLang="en-US" i="0">
                                  <a:latin typeface="Cambria Math" panose="02040503050406030204" pitchFamily="18" charset="0"/>
                                </a:rPr>
                                <m:t>2</m:t>
                              </m:r>
                            </m:sup>
                          </m:sSup>
                          <m:r>
                            <a:rPr lang="en-US" altLang="zh-CN" b="0" i="1" smtClean="0">
                              <a:latin typeface="Cambria Math" panose="02040503050406030204" pitchFamily="18" charset="0"/>
                            </a:rPr>
                            <m:t>𝑃</m:t>
                          </m:r>
                        </m:num>
                        <m:den>
                          <m:r>
                            <a:rPr lang="zh-CN" altLang="en-US" i="0">
                              <a:latin typeface="Cambria Math" panose="02040503050406030204" pitchFamily="18" charset="0"/>
                            </a:rPr>
                            <m:t>𝜕</m:t>
                          </m:r>
                          <m:sSup>
                            <m:sSupPr>
                              <m:ctrlPr>
                                <a:rPr lang="zh-CN" altLang="en-US" i="1">
                                  <a:latin typeface="Cambria Math" panose="02040503050406030204" pitchFamily="18" charset="0"/>
                                </a:rPr>
                              </m:ctrlPr>
                            </m:sSupPr>
                            <m:e>
                              <m:r>
                                <a:rPr lang="zh-CN" altLang="en-US" i="1">
                                  <a:latin typeface="Cambria Math" panose="02040503050406030204" pitchFamily="18" charset="0"/>
                                </a:rPr>
                                <m:t>𝑦</m:t>
                              </m:r>
                            </m:e>
                            <m:sup>
                              <m:r>
                                <a:rPr lang="zh-CN" altLang="en-US" i="0">
                                  <a:latin typeface="Cambria Math" panose="02040503050406030204" pitchFamily="18" charset="0"/>
                                </a:rPr>
                                <m:t>2</m:t>
                              </m:r>
                            </m:sup>
                          </m:sSup>
                        </m:den>
                      </m:f>
                      <m:sSup>
                        <m:sSupPr>
                          <m:ctrlPr>
                            <a:rPr lang="zh-CN" altLang="en-US" i="1">
                              <a:latin typeface="Cambria Math" panose="02040503050406030204" pitchFamily="18" charset="0"/>
                            </a:rPr>
                          </m:ctrlPr>
                        </m:sSupPr>
                        <m:e>
                          <m:d>
                            <m:dPr>
                              <m:ctrlPr>
                                <a:rPr lang="zh-CN" altLang="en-US" i="1">
                                  <a:latin typeface="Cambria Math" panose="02040503050406030204" pitchFamily="18" charset="0"/>
                                </a:rPr>
                              </m:ctrlPr>
                            </m:dPr>
                            <m:e>
                              <m:r>
                                <a:rPr lang="zh-CN" altLang="en-US" i="1">
                                  <a:latin typeface="Cambria Math" panose="02040503050406030204" pitchFamily="18" charset="0"/>
                                </a:rPr>
                                <m:t>𝑑𝑦</m:t>
                              </m:r>
                            </m:e>
                          </m:d>
                        </m:e>
                        <m:sup>
                          <m:r>
                            <a:rPr lang="zh-CN" altLang="en-US" i="0">
                              <a:latin typeface="Cambria Math" panose="02040503050406030204" pitchFamily="18" charset="0"/>
                            </a:rPr>
                            <m:t>2</m:t>
                          </m:r>
                        </m:sup>
                      </m:sSup>
                      <m:r>
                        <a:rPr lang="zh-CN" altLang="en-US" i="0">
                          <a:latin typeface="Cambria Math" panose="02040503050406030204" pitchFamily="18" charset="0"/>
                        </a:rPr>
                        <m:t>+...+</m:t>
                      </m:r>
                      <m:f>
                        <m:fPr>
                          <m:ctrlPr>
                            <a:rPr lang="zh-CN" altLang="en-US" i="1">
                              <a:latin typeface="Cambria Math" panose="02040503050406030204" pitchFamily="18" charset="0"/>
                            </a:rPr>
                          </m:ctrlPr>
                        </m:fPr>
                        <m:num>
                          <m:r>
                            <a:rPr lang="zh-CN" altLang="en-US" i="0">
                              <a:latin typeface="Cambria Math" panose="02040503050406030204" pitchFamily="18" charset="0"/>
                            </a:rPr>
                            <m:t>1</m:t>
                          </m:r>
                        </m:num>
                        <m:den>
                          <m:r>
                            <a:rPr lang="zh-CN" altLang="en-US" i="1">
                              <a:latin typeface="Cambria Math" panose="02040503050406030204" pitchFamily="18" charset="0"/>
                            </a:rPr>
                            <m:t>𝑛</m:t>
                          </m:r>
                          <m:r>
                            <a:rPr lang="zh-CN" altLang="en-US" i="0">
                              <a:latin typeface="Cambria Math" panose="02040503050406030204" pitchFamily="18" charset="0"/>
                            </a:rPr>
                            <m:t>!</m:t>
                          </m:r>
                        </m:den>
                      </m:f>
                      <m:r>
                        <a:rPr lang="zh-CN" altLang="en-US" i="0">
                          <a:latin typeface="Cambria Math" panose="02040503050406030204" pitchFamily="18" charset="0"/>
                        </a:rPr>
                        <m:t>⋅</m:t>
                      </m:r>
                      <m:f>
                        <m:fPr>
                          <m:ctrlPr>
                            <a:rPr lang="zh-CN" altLang="en-US" i="1">
                              <a:latin typeface="Cambria Math" panose="02040503050406030204" pitchFamily="18" charset="0"/>
                            </a:rPr>
                          </m:ctrlPr>
                        </m:fPr>
                        <m:num>
                          <m:sSup>
                            <m:sSupPr>
                              <m:ctrlPr>
                                <a:rPr lang="zh-CN" altLang="en-US" i="1">
                                  <a:latin typeface="Cambria Math" panose="02040503050406030204" pitchFamily="18" charset="0"/>
                                </a:rPr>
                              </m:ctrlPr>
                            </m:sSupPr>
                            <m:e>
                              <m:r>
                                <a:rPr lang="zh-CN" altLang="en-US" i="0">
                                  <a:latin typeface="Cambria Math" panose="02040503050406030204" pitchFamily="18" charset="0"/>
                                </a:rPr>
                                <m:t>𝜕</m:t>
                              </m:r>
                            </m:e>
                            <m:sup>
                              <m:r>
                                <a:rPr lang="zh-CN" altLang="en-US" i="1">
                                  <a:latin typeface="Cambria Math" panose="02040503050406030204" pitchFamily="18" charset="0"/>
                                </a:rPr>
                                <m:t>𝑛</m:t>
                              </m:r>
                            </m:sup>
                          </m:sSup>
                          <m:r>
                            <a:rPr lang="en-US" altLang="zh-CN" b="0" i="1" smtClean="0">
                              <a:latin typeface="Cambria Math" panose="02040503050406030204" pitchFamily="18" charset="0"/>
                            </a:rPr>
                            <m:t>𝑃</m:t>
                          </m:r>
                        </m:num>
                        <m:den>
                          <m:r>
                            <a:rPr lang="zh-CN" altLang="en-US" i="0">
                              <a:latin typeface="Cambria Math" panose="02040503050406030204" pitchFamily="18" charset="0"/>
                            </a:rPr>
                            <m:t>𝜕</m:t>
                          </m:r>
                          <m:sSup>
                            <m:sSupPr>
                              <m:ctrlPr>
                                <a:rPr lang="zh-CN" altLang="en-US" i="1">
                                  <a:latin typeface="Cambria Math" panose="02040503050406030204" pitchFamily="18" charset="0"/>
                                </a:rPr>
                              </m:ctrlPr>
                            </m:sSupPr>
                            <m:e>
                              <m:r>
                                <a:rPr lang="zh-CN" altLang="en-US" i="1">
                                  <a:latin typeface="Cambria Math" panose="02040503050406030204" pitchFamily="18" charset="0"/>
                                </a:rPr>
                                <m:t>𝑦</m:t>
                              </m:r>
                            </m:e>
                            <m:sup>
                              <m:r>
                                <a:rPr lang="zh-CN" altLang="en-US" i="1">
                                  <a:latin typeface="Cambria Math" panose="02040503050406030204" pitchFamily="18" charset="0"/>
                                </a:rPr>
                                <m:t>𝑛</m:t>
                              </m:r>
                            </m:sup>
                          </m:sSup>
                        </m:den>
                      </m:f>
                      <m:sSup>
                        <m:sSupPr>
                          <m:ctrlPr>
                            <a:rPr lang="zh-CN" altLang="en-US" i="1">
                              <a:latin typeface="Cambria Math" panose="02040503050406030204" pitchFamily="18" charset="0"/>
                            </a:rPr>
                          </m:ctrlPr>
                        </m:sSupPr>
                        <m:e>
                          <m:d>
                            <m:dPr>
                              <m:ctrlPr>
                                <a:rPr lang="zh-CN" altLang="en-US" i="1">
                                  <a:latin typeface="Cambria Math" panose="02040503050406030204" pitchFamily="18" charset="0"/>
                                </a:rPr>
                              </m:ctrlPr>
                            </m:dPr>
                            <m:e>
                              <m:r>
                                <a:rPr lang="zh-CN" altLang="en-US" i="1">
                                  <a:latin typeface="Cambria Math" panose="02040503050406030204" pitchFamily="18" charset="0"/>
                                </a:rPr>
                                <m:t>𝑑𝑦</m:t>
                              </m:r>
                            </m:e>
                          </m:d>
                        </m:e>
                        <m:sup>
                          <m:r>
                            <a:rPr lang="zh-CN" altLang="en-US" i="1">
                              <a:latin typeface="Cambria Math" panose="02040503050406030204" pitchFamily="18" charset="0"/>
                            </a:rPr>
                            <m:t>𝑛</m:t>
                          </m:r>
                        </m:sup>
                      </m:sSup>
                      <m:r>
                        <a:rPr lang="zh-CN" altLang="en-US" i="0">
                          <a:latin typeface="Cambria Math" panose="02040503050406030204" pitchFamily="18" charset="0"/>
                        </a:rPr>
                        <m:t>+…</m:t>
                      </m:r>
                    </m:oMath>
                  </m:oMathPara>
                </a14:m>
                <a:endParaRPr lang="zh-CN" altLang="en-US" dirty="0"/>
              </a:p>
            </p:txBody>
          </p:sp>
        </mc:Choice>
        <mc:Fallback xmlns="">
          <p:sp>
            <p:nvSpPr>
              <p:cNvPr id="7" name="文本框 6">
                <a:extLst>
                  <a:ext uri="{FF2B5EF4-FFF2-40B4-BE49-F238E27FC236}">
                    <a16:creationId xmlns:a16="http://schemas.microsoft.com/office/drawing/2014/main" id="{9AE9B321-1891-4AB0-A1A1-B3B1E3089E7E}"/>
                  </a:ext>
                </a:extLst>
              </p:cNvPr>
              <p:cNvSpPr txBox="1">
                <a:spLocks noRot="1" noChangeAspect="1" noMove="1" noResize="1" noEditPoints="1" noAdjustHandles="1" noChangeArrowheads="1" noChangeShapeType="1" noTextEdit="1"/>
              </p:cNvSpPr>
              <p:nvPr/>
            </p:nvSpPr>
            <p:spPr>
              <a:xfrm>
                <a:off x="539552" y="3356992"/>
                <a:ext cx="8280920" cy="695447"/>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1624033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1" name="标题 1"/>
          <p:cNvSpPr>
            <a:spLocks noGrp="1"/>
          </p:cNvSpPr>
          <p:nvPr>
            <p:ph type="title"/>
          </p:nvPr>
        </p:nvSpPr>
        <p:spPr/>
        <p:txBody>
          <a:bodyPr/>
          <a:lstStyle/>
          <a:p>
            <a:r>
              <a:rPr lang="zh-CN" altLang="en-US"/>
              <a:t>久期（</a:t>
            </a:r>
            <a:r>
              <a:rPr lang="en-US" altLang="zh-CN"/>
              <a:t>Duration</a:t>
            </a:r>
            <a:r>
              <a:rPr lang="zh-CN" altLang="en-US"/>
              <a:t>）</a:t>
            </a:r>
          </a:p>
        </p:txBody>
      </p:sp>
      <mc:AlternateContent xmlns:mc="http://schemas.openxmlformats.org/markup-compatibility/2006" xmlns:a14="http://schemas.microsoft.com/office/drawing/2010/main">
        <mc:Choice Requires="a14">
          <p:sp>
            <p:nvSpPr>
              <p:cNvPr id="27652" name="内容占位符 2"/>
              <p:cNvSpPr>
                <a:spLocks noGrp="1"/>
              </p:cNvSpPr>
              <p:nvPr>
                <p:ph idx="1"/>
              </p:nvPr>
            </p:nvSpPr>
            <p:spPr>
              <a:xfrm>
                <a:off x="467544" y="1124744"/>
                <a:ext cx="8229600" cy="4530725"/>
              </a:xfrm>
            </p:spPr>
            <p:txBody>
              <a:bodyPr/>
              <a:lstStyle/>
              <a:p>
                <a:pPr marL="0" indent="0">
                  <a:buNone/>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  </m:t>
                      </m:r>
                      <m:r>
                        <a:rPr lang="en-US" altLang="zh-CN" b="0" i="1" smtClean="0">
                          <a:latin typeface="Cambria Math" panose="02040503050406030204" pitchFamily="18" charset="0"/>
                        </a:rPr>
                        <m:t>𝐷</m:t>
                      </m:r>
                      <m:r>
                        <a:rPr lang="en-US" altLang="zh-CN" b="0" i="1" smtClean="0">
                          <a:latin typeface="Cambria Math" panose="02040503050406030204" pitchFamily="18" charset="0"/>
                          <a:ea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f>
                            <m:fPr>
                              <m:ctrlPr>
                                <a:rPr lang="en-US" altLang="zh-CN" b="0" i="1" smtClean="0">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𝑑𝑃</m:t>
                              </m:r>
                            </m:num>
                            <m:den>
                              <m:r>
                                <a:rPr lang="en-US" altLang="zh-CN" b="0" i="1" smtClean="0">
                                  <a:latin typeface="Cambria Math" panose="02040503050406030204" pitchFamily="18" charset="0"/>
                                  <a:ea typeface="Cambria Math" panose="02040503050406030204" pitchFamily="18" charset="0"/>
                                </a:rPr>
                                <m:t>𝑃</m:t>
                              </m:r>
                            </m:den>
                          </m:f>
                        </m:num>
                        <m:den>
                          <m:r>
                            <a:rPr lang="en-US" altLang="zh-CN" b="0" i="1" smtClean="0">
                              <a:latin typeface="Cambria Math" panose="02040503050406030204" pitchFamily="18" charset="0"/>
                              <a:ea typeface="Cambria Math" panose="02040503050406030204" pitchFamily="18" charset="0"/>
                            </a:rPr>
                            <m:t>𝑑𝑦</m:t>
                          </m:r>
                        </m:den>
                      </m:f>
                    </m:oMath>
                  </m:oMathPara>
                </a14:m>
                <a:endParaRPr lang="en-US" altLang="zh-CN" sz="1600" dirty="0">
                  <a:solidFill>
                    <a:schemeClr val="accent3">
                      <a:lumMod val="50000"/>
                    </a:schemeClr>
                  </a:solidFill>
                  <a:highlight>
                    <a:srgbClr val="C0C0C0"/>
                  </a:highlight>
                </a:endParaRPr>
              </a:p>
              <a:p>
                <a:r>
                  <a:rPr lang="zh-CN" altLang="zh-CN" dirty="0"/>
                  <a:t>久期：资产价值变动的百分比对</a:t>
                </a:r>
                <a:r>
                  <a:rPr lang="zh-CN" altLang="en-US" dirty="0"/>
                  <a:t>利率</a:t>
                </a:r>
                <a:r>
                  <a:rPr lang="zh-CN" altLang="zh-CN" dirty="0"/>
                  <a:t>变动的一阶敏感性</a:t>
                </a:r>
                <a:endParaRPr lang="en-US" altLang="zh-CN" dirty="0"/>
              </a:p>
              <a:p>
                <a:pPr lvl="1" eaLnBrk="1" hangingPunct="1"/>
                <a:endParaRPr lang="en-US" altLang="zh-CN" dirty="0"/>
              </a:p>
              <a:p>
                <a:pPr lvl="1" eaLnBrk="1" hangingPunct="1"/>
                <a:r>
                  <a:rPr lang="zh-CN" altLang="zh-CN" dirty="0"/>
                  <a:t>久期一般为正。</a:t>
                </a:r>
              </a:p>
              <a:p>
                <a:pPr lvl="1" eaLnBrk="1" hangingPunct="1"/>
                <a:r>
                  <a:rPr lang="zh-CN" altLang="zh-CN" dirty="0"/>
                  <a:t>久期反映了资产价值利率风险的主要部分。</a:t>
                </a:r>
              </a:p>
              <a:p>
                <a:pPr lvl="1" eaLnBrk="1" hangingPunct="1"/>
                <a:r>
                  <a:rPr lang="zh-CN" altLang="zh-CN" dirty="0"/>
                  <a:t>久期越大，资产的利率风险越大；反之则越小。</a:t>
                </a:r>
                <a:endParaRPr lang="en-US" altLang="zh-CN" dirty="0"/>
              </a:p>
              <a:p>
                <a:pPr lvl="1" eaLnBrk="1" hangingPunct="1"/>
                <a:r>
                  <a:rPr lang="zh-CN" altLang="en-US" dirty="0"/>
                  <a:t>非线性资产的久期是动态变化的。</a:t>
                </a:r>
                <a:endParaRPr lang="zh-CN" altLang="zh-CN" dirty="0"/>
              </a:p>
              <a:p>
                <a:endParaRPr lang="zh-CN" altLang="zh-CN" dirty="0"/>
              </a:p>
              <a:p>
                <a:endParaRPr lang="zh-CN" altLang="en-US" dirty="0"/>
              </a:p>
            </p:txBody>
          </p:sp>
        </mc:Choice>
        <mc:Fallback xmlns="">
          <p:sp>
            <p:nvSpPr>
              <p:cNvPr id="27652" name="内容占位符 2"/>
              <p:cNvSpPr>
                <a:spLocks noGrp="1" noRot="1" noChangeAspect="1" noMove="1" noResize="1" noEditPoints="1" noAdjustHandles="1" noChangeArrowheads="1" noChangeShapeType="1" noTextEdit="1"/>
              </p:cNvSpPr>
              <p:nvPr>
                <p:ph idx="1"/>
              </p:nvPr>
            </p:nvSpPr>
            <p:spPr>
              <a:xfrm>
                <a:off x="467544" y="1124744"/>
                <a:ext cx="8229600" cy="4530725"/>
              </a:xfrm>
              <a:blipFill>
                <a:blip r:embed="rId2"/>
                <a:stretch>
                  <a:fillRect r="-889" b="-9960"/>
                </a:stretch>
              </a:blipFill>
            </p:spPr>
            <p:txBody>
              <a:bodyPr/>
              <a:lstStyle/>
              <a:p>
                <a:r>
                  <a:rPr lang="zh-CN" altLang="en-US">
                    <a:noFill/>
                  </a:rPr>
                  <a:t> </a:t>
                </a:r>
              </a:p>
            </p:txBody>
          </p:sp>
        </mc:Fallback>
      </mc:AlternateContent>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67</a:t>
            </a:fld>
            <a:endParaRPr lang="en-US" altLang="zh-CN" dirty="0">
              <a:solidFill>
                <a:srgbClr val="000000"/>
              </a:solidFill>
            </a:endParaRPr>
          </a:p>
        </p:txBody>
      </p:sp>
    </p:spTree>
    <p:extLst>
      <p:ext uri="{BB962C8B-B14F-4D97-AF65-F5344CB8AC3E}">
        <p14:creationId xmlns:p14="http://schemas.microsoft.com/office/powerpoint/2010/main" val="36634494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标题 10"/>
          <p:cNvSpPr>
            <a:spLocks noGrp="1"/>
          </p:cNvSpPr>
          <p:nvPr>
            <p:ph type="title"/>
          </p:nvPr>
        </p:nvSpPr>
        <p:spPr/>
        <p:txBody>
          <a:bodyPr/>
          <a:lstStyle/>
          <a:p>
            <a:r>
              <a:rPr lang="zh-CN" altLang="en-US" dirty="0"/>
              <a:t>货币久期</a:t>
            </a:r>
          </a:p>
        </p:txBody>
      </p:sp>
      <p:sp>
        <p:nvSpPr>
          <p:cNvPr id="28676" name="内容占位符 11"/>
          <p:cNvSpPr>
            <a:spLocks noGrp="1"/>
          </p:cNvSpPr>
          <p:nvPr>
            <p:ph idx="1"/>
          </p:nvPr>
        </p:nvSpPr>
        <p:spPr>
          <a:xfrm>
            <a:off x="467544" y="1268760"/>
            <a:ext cx="8229600" cy="4530725"/>
          </a:xfrm>
        </p:spPr>
        <p:txBody>
          <a:bodyPr/>
          <a:lstStyle/>
          <a:p>
            <a:endParaRPr lang="en-US" altLang="zh-CN" dirty="0"/>
          </a:p>
          <a:p>
            <a:endParaRPr lang="en-US" altLang="zh-CN" sz="2800" dirty="0">
              <a:latin typeface="Times New Roman" pitchFamily="18" charset="0"/>
            </a:endParaRPr>
          </a:p>
          <a:p>
            <a:endParaRPr lang="en-US" altLang="zh-CN" dirty="0"/>
          </a:p>
          <a:p>
            <a:r>
              <a:rPr lang="zh-CN" altLang="en-US" dirty="0"/>
              <a:t>货币</a:t>
            </a:r>
            <a:r>
              <a:rPr lang="zh-CN" altLang="zh-CN" dirty="0"/>
              <a:t>久期</a:t>
            </a:r>
            <a:r>
              <a:rPr lang="zh-CN" altLang="en-US" dirty="0"/>
              <a:t>（</a:t>
            </a:r>
            <a:r>
              <a:rPr lang="en-US" altLang="zh-CN" dirty="0"/>
              <a:t>Dollar Duration</a:t>
            </a:r>
            <a:r>
              <a:rPr lang="zh-CN" altLang="en-US" dirty="0"/>
              <a:t>）</a:t>
            </a:r>
            <a:r>
              <a:rPr lang="zh-CN" altLang="zh-CN" dirty="0"/>
              <a:t>：</a:t>
            </a:r>
            <a:r>
              <a:rPr lang="zh-CN" altLang="en-US" dirty="0"/>
              <a:t>利率</a:t>
            </a:r>
            <a:r>
              <a:rPr lang="zh-CN" altLang="zh-CN" dirty="0"/>
              <a:t>变动引起的</a:t>
            </a:r>
            <a:r>
              <a:rPr lang="zh-CN" altLang="en-US" dirty="0"/>
              <a:t>资产</a:t>
            </a:r>
            <a:r>
              <a:rPr lang="zh-CN" altLang="zh-CN" dirty="0"/>
              <a:t>价值变动金额</a:t>
            </a:r>
            <a:endParaRPr lang="en-US" altLang="zh-CN" dirty="0"/>
          </a:p>
          <a:p>
            <a:pPr lvl="1"/>
            <a:r>
              <a:rPr lang="zh-CN" altLang="en-US" dirty="0"/>
              <a:t>非线性资产的货币久期也是动态变化的</a:t>
            </a:r>
            <a:endParaRPr lang="en-US" altLang="zh-CN" dirty="0"/>
          </a:p>
          <a:p>
            <a:pPr lvl="1"/>
            <a:r>
              <a:rPr lang="zh-CN" altLang="en-US" dirty="0"/>
              <a:t>由于初始合约价值为零，很多衍生品只能计算货币久期</a:t>
            </a:r>
            <a:endParaRPr lang="en-US" altLang="zh-CN" dirty="0"/>
          </a:p>
          <a:p>
            <a:pPr lvl="1"/>
            <a:r>
              <a:rPr lang="zh-CN" altLang="en-US" dirty="0"/>
              <a:t>期货合约的货币久期就等于期货价格的货币久期</a:t>
            </a:r>
            <a:endParaRPr lang="en-US" altLang="zh-CN" dirty="0"/>
          </a:p>
          <a:p>
            <a:endParaRPr lang="zh-CN" altLang="en-US" dirty="0"/>
          </a:p>
        </p:txBody>
      </p:sp>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68</a:t>
            </a:fld>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2" name="文本框 1">
                <a:extLst>
                  <a:ext uri="{FF2B5EF4-FFF2-40B4-BE49-F238E27FC236}">
                    <a16:creationId xmlns:a16="http://schemas.microsoft.com/office/drawing/2014/main" id="{F992F08B-34D8-47A7-86ED-4A67F828C468}"/>
                  </a:ext>
                </a:extLst>
              </p:cNvPr>
              <p:cNvSpPr txBox="1"/>
              <p:nvPr/>
            </p:nvSpPr>
            <p:spPr>
              <a:xfrm>
                <a:off x="2555776" y="1556792"/>
                <a:ext cx="4032448" cy="752578"/>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a:rPr lang="en-US" altLang="zh-CN" b="0" i="1" smtClean="0">
                          <a:latin typeface="Cambria Math" panose="02040503050406030204" pitchFamily="18" charset="0"/>
                        </a:rPr>
                        <m:t>$</m:t>
                      </m:r>
                      <m:r>
                        <a:rPr lang="en-US" altLang="zh-CN" b="0" i="1" smtClean="0">
                          <a:latin typeface="Cambria Math" panose="02040503050406030204" pitchFamily="18" charset="0"/>
                        </a:rPr>
                        <m:t>𝐷</m:t>
                      </m:r>
                      <m:r>
                        <a:rPr lang="en-US" altLang="zh-CN" b="0" i="1" smtClean="0">
                          <a:latin typeface="Cambria Math" panose="02040503050406030204" pitchFamily="18" charset="0"/>
                        </a:rPr>
                        <m:t>=</m:t>
                      </m:r>
                      <m:r>
                        <a:rPr lang="en-US" altLang="zh-CN" b="0" i="1" smtClean="0">
                          <a:latin typeface="Cambria Math" panose="02040503050406030204" pitchFamily="18" charset="0"/>
                        </a:rPr>
                        <m:t>𝐷</m:t>
                      </m:r>
                      <m:r>
                        <a:rPr lang="en-US" altLang="zh-CN" b="0" i="1" smtClean="0">
                          <a:solidFill>
                            <a:srgbClr val="FFC000"/>
                          </a:solidFill>
                          <a:latin typeface="Cambria Math" panose="02040503050406030204" pitchFamily="18" charset="0"/>
                          <a:ea typeface="Cambria Math" panose="02040503050406030204" pitchFamily="18" charset="0"/>
                        </a:rPr>
                        <m:t>×</m:t>
                      </m:r>
                      <m:r>
                        <a:rPr lang="en-US" altLang="zh-CN" b="0" i="1" smtClean="0">
                          <a:solidFill>
                            <a:srgbClr val="FFC000"/>
                          </a:solidFill>
                          <a:latin typeface="Cambria Math" panose="02040503050406030204" pitchFamily="18" charset="0"/>
                          <a:ea typeface="Cambria Math" panose="02040503050406030204" pitchFamily="18" charset="0"/>
                        </a:rPr>
                        <m:t>𝑃</m:t>
                      </m:r>
                      <m:r>
                        <a:rPr lang="en-US" altLang="zh-CN" b="0"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m:t>
                      </m:r>
                      <m:f>
                        <m:fPr>
                          <m:ctrlPr>
                            <a:rPr lang="en-US" altLang="zh-CN" i="1">
                              <a:latin typeface="Cambria Math" panose="02040503050406030204" pitchFamily="18" charset="0"/>
                              <a:ea typeface="Cambria Math" panose="02040503050406030204" pitchFamily="18" charset="0"/>
                            </a:rPr>
                          </m:ctrlPr>
                        </m:fPr>
                        <m:num>
                          <m:f>
                            <m:fPr>
                              <m:ctrlPr>
                                <a:rPr lang="en-US" altLang="zh-CN" i="1">
                                  <a:latin typeface="Cambria Math" panose="02040503050406030204" pitchFamily="18" charset="0"/>
                                  <a:ea typeface="Cambria Math" panose="02040503050406030204" pitchFamily="18" charset="0"/>
                                </a:rPr>
                              </m:ctrlPr>
                            </m:fPr>
                            <m:num>
                              <m:r>
                                <a:rPr lang="en-US" altLang="zh-CN" i="1">
                                  <a:latin typeface="Cambria Math" panose="02040503050406030204" pitchFamily="18" charset="0"/>
                                  <a:ea typeface="Cambria Math" panose="02040503050406030204" pitchFamily="18" charset="0"/>
                                </a:rPr>
                                <m:t>𝑑𝑃</m:t>
                              </m:r>
                            </m:num>
                            <m:den>
                              <m:r>
                                <a:rPr lang="en-US" altLang="zh-CN" i="1">
                                  <a:latin typeface="Cambria Math" panose="02040503050406030204" pitchFamily="18" charset="0"/>
                                  <a:ea typeface="Cambria Math" panose="02040503050406030204" pitchFamily="18" charset="0"/>
                                </a:rPr>
                                <m:t>𝑃</m:t>
                              </m:r>
                            </m:den>
                          </m:f>
                        </m:num>
                        <m:den>
                          <m:r>
                            <a:rPr lang="en-US" altLang="zh-CN" i="1">
                              <a:latin typeface="Cambria Math" panose="02040503050406030204" pitchFamily="18" charset="0"/>
                              <a:ea typeface="Cambria Math" panose="02040503050406030204" pitchFamily="18" charset="0"/>
                            </a:rPr>
                            <m:t>𝑑𝑦</m:t>
                          </m:r>
                        </m:den>
                      </m:f>
                      <m:r>
                        <m:rPr>
                          <m:nor/>
                        </m:rPr>
                        <a:rPr lang="en-US" altLang="zh-CN" dirty="0">
                          <a:ea typeface="Cambria Math" panose="02040503050406030204" pitchFamily="18" charset="0"/>
                        </a:rPr>
                        <m:t> </m:t>
                      </m:r>
                      <m:r>
                        <a:rPr lang="en-US" altLang="zh-CN" i="1">
                          <a:solidFill>
                            <a:srgbClr val="FFC000"/>
                          </a:solidFill>
                          <a:latin typeface="Cambria Math" panose="02040503050406030204" pitchFamily="18" charset="0"/>
                          <a:ea typeface="Cambria Math" panose="02040503050406030204" pitchFamily="18" charset="0"/>
                        </a:rPr>
                        <m:t>×</m:t>
                      </m:r>
                      <m:r>
                        <a:rPr lang="en-US" altLang="zh-CN" i="1">
                          <a:solidFill>
                            <a:srgbClr val="FFC000"/>
                          </a:solidFill>
                          <a:latin typeface="Cambria Math" panose="02040503050406030204" pitchFamily="18" charset="0"/>
                          <a:ea typeface="Cambria Math" panose="02040503050406030204" pitchFamily="18" charset="0"/>
                        </a:rPr>
                        <m:t>𝑃</m:t>
                      </m:r>
                      <m:r>
                        <a:rPr lang="en-US" altLang="zh-CN" b="0" i="1" smtClean="0">
                          <a:solidFill>
                            <a:schemeClr val="tx1"/>
                          </a:solidFill>
                          <a:latin typeface="Cambria Math" panose="02040503050406030204" pitchFamily="18" charset="0"/>
                          <a:ea typeface="Cambria Math" panose="02040503050406030204" pitchFamily="18" charset="0"/>
                        </a:rPr>
                        <m:t>=</m:t>
                      </m:r>
                      <m:r>
                        <a:rPr lang="en-US" altLang="zh-CN" b="0" i="1" smtClean="0">
                          <a:latin typeface="Cambria Math" panose="02040503050406030204" pitchFamily="18" charset="0"/>
                          <a:ea typeface="Cambria Math" panose="02040503050406030204" pitchFamily="18" charset="0"/>
                        </a:rPr>
                        <m:t>−</m:t>
                      </m:r>
                      <m:f>
                        <m:fPr>
                          <m:ctrlPr>
                            <a:rPr lang="en-US" altLang="zh-CN" b="0" i="1" smtClean="0">
                              <a:latin typeface="Cambria Math" panose="02040503050406030204" pitchFamily="18" charset="0"/>
                              <a:ea typeface="Cambria Math" panose="02040503050406030204" pitchFamily="18" charset="0"/>
                            </a:rPr>
                          </m:ctrlPr>
                        </m:fPr>
                        <m:num>
                          <m:r>
                            <a:rPr lang="en-US" altLang="zh-CN" b="0" i="1" smtClean="0">
                              <a:latin typeface="Cambria Math" panose="02040503050406030204" pitchFamily="18" charset="0"/>
                              <a:ea typeface="Cambria Math" panose="02040503050406030204" pitchFamily="18" charset="0"/>
                            </a:rPr>
                            <m:t>𝑑𝑃</m:t>
                          </m:r>
                        </m:num>
                        <m:den>
                          <m:r>
                            <a:rPr lang="en-US" altLang="zh-CN" b="0" i="1" smtClean="0">
                              <a:latin typeface="Cambria Math" panose="02040503050406030204" pitchFamily="18" charset="0"/>
                              <a:ea typeface="Cambria Math" panose="02040503050406030204" pitchFamily="18" charset="0"/>
                            </a:rPr>
                            <m:t>𝑑𝑦</m:t>
                          </m:r>
                        </m:den>
                      </m:f>
                    </m:oMath>
                  </m:oMathPara>
                </a14:m>
                <a:endParaRPr lang="zh-CN" altLang="en-US" dirty="0"/>
              </a:p>
            </p:txBody>
          </p:sp>
        </mc:Choice>
        <mc:Fallback xmlns="">
          <p:sp>
            <p:nvSpPr>
              <p:cNvPr id="2" name="文本框 1">
                <a:extLst>
                  <a:ext uri="{FF2B5EF4-FFF2-40B4-BE49-F238E27FC236}">
                    <a16:creationId xmlns:a16="http://schemas.microsoft.com/office/drawing/2014/main" id="{F992F08B-34D8-47A7-86ED-4A67F828C468}"/>
                  </a:ext>
                </a:extLst>
              </p:cNvPr>
              <p:cNvSpPr txBox="1">
                <a:spLocks noRot="1" noChangeAspect="1" noMove="1" noResize="1" noEditPoints="1" noAdjustHandles="1" noChangeArrowheads="1" noChangeShapeType="1" noTextEdit="1"/>
              </p:cNvSpPr>
              <p:nvPr/>
            </p:nvSpPr>
            <p:spPr>
              <a:xfrm>
                <a:off x="2555776" y="1556792"/>
                <a:ext cx="4032448" cy="752578"/>
              </a:xfrm>
              <a:prstGeom prst="rect">
                <a:avLst/>
              </a:prstGeom>
              <a:blipFill>
                <a:blip r:embed="rId2"/>
                <a:stretch>
                  <a:fillRect/>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0078169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F5AC95-8EA8-4A58-B1F8-BC56354D2E9C}"/>
              </a:ext>
            </a:extLst>
          </p:cNvPr>
          <p:cNvSpPr>
            <a:spLocks noGrp="1"/>
          </p:cNvSpPr>
          <p:nvPr>
            <p:ph type="title"/>
          </p:nvPr>
        </p:nvSpPr>
        <p:spPr/>
        <p:txBody>
          <a:bodyPr/>
          <a:lstStyle/>
          <a:p>
            <a:r>
              <a:rPr lang="zh-CN" altLang="en-US" dirty="0"/>
              <a:t>关于久期的常见误解</a:t>
            </a:r>
          </a:p>
        </p:txBody>
      </p:sp>
      <p:sp>
        <p:nvSpPr>
          <p:cNvPr id="3" name="内容占位符 2">
            <a:extLst>
              <a:ext uri="{FF2B5EF4-FFF2-40B4-BE49-F238E27FC236}">
                <a16:creationId xmlns:a16="http://schemas.microsoft.com/office/drawing/2014/main" id="{DA178DD7-0CD7-4494-9C78-EAA964653FB9}"/>
              </a:ext>
            </a:extLst>
          </p:cNvPr>
          <p:cNvSpPr>
            <a:spLocks noGrp="1"/>
          </p:cNvSpPr>
          <p:nvPr>
            <p:ph idx="1"/>
          </p:nvPr>
        </p:nvSpPr>
        <p:spPr/>
        <p:txBody>
          <a:bodyPr/>
          <a:lstStyle/>
          <a:p>
            <a:r>
              <a:rPr lang="zh-CN" altLang="en-US" dirty="0"/>
              <a:t>麦考利久期就是久期。</a:t>
            </a:r>
            <a:endParaRPr lang="en-US" altLang="zh-CN" dirty="0">
              <a:solidFill>
                <a:srgbClr val="FF0000"/>
              </a:solidFill>
            </a:endParaRPr>
          </a:p>
          <a:p>
            <a:r>
              <a:rPr lang="zh-CN" altLang="en-US" dirty="0"/>
              <a:t>久期一定是期限的加权。</a:t>
            </a:r>
            <a:endParaRPr lang="en-US" altLang="zh-CN" dirty="0">
              <a:solidFill>
                <a:srgbClr val="FF0000"/>
              </a:solidFill>
            </a:endParaRPr>
          </a:p>
          <a:p>
            <a:r>
              <a:rPr lang="zh-CN" altLang="en-US" dirty="0"/>
              <a:t>久期的单位一定是年。</a:t>
            </a:r>
            <a:endParaRPr lang="en-US" altLang="zh-CN" dirty="0">
              <a:solidFill>
                <a:srgbClr val="FF0000"/>
              </a:solidFill>
            </a:endParaRPr>
          </a:p>
          <a:p>
            <a:endParaRPr lang="en-US" altLang="zh-CN" dirty="0"/>
          </a:p>
          <a:p>
            <a:endParaRPr lang="en-US" altLang="zh-CN" dirty="0"/>
          </a:p>
          <a:p>
            <a:r>
              <a:rPr lang="zh-CN" altLang="en-US" dirty="0"/>
              <a:t>久期应该基于特定金融产品进行讨论</a:t>
            </a:r>
          </a:p>
        </p:txBody>
      </p:sp>
      <p:sp>
        <p:nvSpPr>
          <p:cNvPr id="4" name="灯片编号占位符 3">
            <a:extLst>
              <a:ext uri="{FF2B5EF4-FFF2-40B4-BE49-F238E27FC236}">
                <a16:creationId xmlns:a16="http://schemas.microsoft.com/office/drawing/2014/main" id="{8FA5B5F2-4A96-4FD8-AA98-48DD123EB14C}"/>
              </a:ext>
            </a:extLst>
          </p:cNvPr>
          <p:cNvSpPr>
            <a:spLocks noGrp="1"/>
          </p:cNvSpPr>
          <p:nvPr>
            <p:ph type="sldNum" sz="quarter" idx="12"/>
          </p:nvPr>
        </p:nvSpPr>
        <p:spPr/>
        <p:txBody>
          <a:bodyPr/>
          <a:lstStyle/>
          <a:p>
            <a:fld id="{0C913308-F349-4B6D-A68A-DD1791B4A57B}" type="slidenum">
              <a:rPr lang="zh-CN" altLang="en-US" smtClean="0"/>
              <a:pPr/>
              <a:t>69</a:t>
            </a:fld>
            <a:endParaRPr lang="zh-CN" altLang="en-US" dirty="0"/>
          </a:p>
        </p:txBody>
      </p:sp>
    </p:spTree>
    <p:extLst>
      <p:ext uri="{BB962C8B-B14F-4D97-AF65-F5344CB8AC3E}">
        <p14:creationId xmlns:p14="http://schemas.microsoft.com/office/powerpoint/2010/main" val="25331547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98453D9-73AF-4787-84CA-998C748EA5A0}"/>
              </a:ext>
            </a:extLst>
          </p:cNvPr>
          <p:cNvSpPr>
            <a:spLocks noGrp="1"/>
          </p:cNvSpPr>
          <p:nvPr>
            <p:ph type="title"/>
          </p:nvPr>
        </p:nvSpPr>
        <p:spPr/>
        <p:txBody>
          <a:bodyPr/>
          <a:lstStyle/>
          <a:p>
            <a:r>
              <a:rPr lang="zh-CN" altLang="en-US" dirty="0"/>
              <a:t>股指期货的最小方差比率</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7AE6C2CF-82A5-47C0-86BB-B8C61561F1C2}"/>
                  </a:ext>
                </a:extLst>
              </p:cNvPr>
              <p:cNvSpPr>
                <a:spLocks noGrp="1"/>
              </p:cNvSpPr>
              <p:nvPr>
                <p:ph idx="1"/>
              </p:nvPr>
            </p:nvSpPr>
            <p:spPr/>
            <p:txBody>
              <a:bodyPr/>
              <a:lstStyle/>
              <a:p>
                <a:pPr marL="0" indent="0" algn="ctr">
                  <a:buNone/>
                </a:pPr>
                <a:endParaRPr lang="en-US" altLang="zh-CN" sz="1800" i="1" dirty="0">
                  <a:solidFill>
                    <a:srgbClr val="000000"/>
                  </a:solidFill>
                  <a:effectLst/>
                  <a:latin typeface="Cambria Math" panose="02040503050406030204" pitchFamily="18" charset="0"/>
                  <a:ea typeface="方正书宋_GBK"/>
                  <a:cs typeface="Times New Roman" panose="02020603050405020304" pitchFamily="18" charset="0"/>
                </a:endParaRPr>
              </a:p>
              <a:p>
                <a:pPr marL="0" indent="0" algn="ctr">
                  <a:buNone/>
                </a:pPr>
                <a:endParaRPr lang="en-US" altLang="zh-CN" sz="1800" i="1" dirty="0">
                  <a:solidFill>
                    <a:srgbClr val="000000"/>
                  </a:solidFill>
                  <a:latin typeface="Cambria Math" panose="02040503050406030204" pitchFamily="18" charset="0"/>
                  <a:ea typeface="方正书宋_GBK"/>
                  <a:cs typeface="Times New Roman" panose="02020603050405020304" pitchFamily="18" charset="0"/>
                </a:endParaRPr>
              </a:p>
              <a:p>
                <a:pPr marL="0" indent="0" algn="ctr">
                  <a:buNone/>
                </a:pPr>
                <a14:m>
                  <m:oMath xmlns:m="http://schemas.openxmlformats.org/officeDocument/2006/math">
                    <m:r>
                      <a:rPr lang="zh-CN" altLang="en-US" sz="4000" i="1" smtClean="0">
                        <a:solidFill>
                          <a:srgbClr val="000000"/>
                        </a:solidFill>
                        <a:effectLst/>
                        <a:latin typeface="Cambria Math" panose="02040503050406030204" pitchFamily="18" charset="0"/>
                        <a:ea typeface="方正书宋_GBK"/>
                        <a:cs typeface="Times New Roman" panose="02020603050405020304" pitchFamily="18" charset="0"/>
                      </a:rPr>
                      <m:t>𝛽</m:t>
                    </m:r>
                  </m:oMath>
                </a14:m>
                <a:r>
                  <a:rPr lang="en-US" altLang="zh-CN" sz="4000" i="1" dirty="0">
                    <a:solidFill>
                      <a:srgbClr val="000000"/>
                    </a:solidFill>
                    <a:effectLst/>
                    <a:latin typeface="NEU-BZ-S92"/>
                    <a:ea typeface="方正书宋_GBK"/>
                    <a:cs typeface="Times New Roman" panose="02020603050405020304" pitchFamily="18" charset="0"/>
                  </a:rPr>
                  <a:t>=</a:t>
                </a:r>
                <a14:m>
                  <m:oMath xmlns:m="http://schemas.openxmlformats.org/officeDocument/2006/math">
                    <m:f>
                      <m:f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𝜎</m:t>
                            </m:r>
                          </m:e>
                          <m: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𝑖</m:t>
                                </m:r>
                              </m:sub>
                            </m:s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m:rPr>
                                    <m:sty m:val="p"/>
                                  </m:rPr>
                                  <a:rPr lang="en-US" altLang="zh-CN" sz="4000">
                                    <a:solidFill>
                                      <a:srgbClr val="000000"/>
                                    </a:solidFill>
                                    <a:effectLst/>
                                    <a:latin typeface="Cambria Math" panose="02040503050406030204" pitchFamily="18" charset="0"/>
                                    <a:ea typeface="方正书宋_GBK"/>
                                    <a:cs typeface="Times New Roman" panose="02020603050405020304" pitchFamily="18" charset="0"/>
                                  </a:rPr>
                                  <m:t>M</m:t>
                                </m:r>
                              </m:sub>
                            </m:sSub>
                          </m:sub>
                        </m:sSub>
                      </m:num>
                      <m:den>
                        <m:sSubSup>
                          <m:sSubSup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Sup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𝜎</m:t>
                            </m:r>
                          </m:e>
                          <m: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m:rPr>
                                    <m:sty m:val="p"/>
                                  </m:rPr>
                                  <a:rPr lang="en-US" altLang="zh-CN" sz="4000">
                                    <a:solidFill>
                                      <a:srgbClr val="000000"/>
                                    </a:solidFill>
                                    <a:effectLst/>
                                    <a:latin typeface="Cambria Math" panose="02040503050406030204" pitchFamily="18" charset="0"/>
                                    <a:ea typeface="方正书宋_GBK"/>
                                    <a:cs typeface="Times New Roman" panose="02020603050405020304" pitchFamily="18" charset="0"/>
                                  </a:rPr>
                                  <m:t>M</m:t>
                                </m:r>
                              </m:sub>
                            </m:sSub>
                          </m:sub>
                          <m:sup>
                            <m:r>
                              <a:rPr lang="en-US" altLang="zh-CN" sz="4000">
                                <a:solidFill>
                                  <a:srgbClr val="000000"/>
                                </a:solidFill>
                                <a:effectLst/>
                                <a:latin typeface="Cambria Math" panose="02040503050406030204" pitchFamily="18" charset="0"/>
                                <a:ea typeface="方正书宋_GBK"/>
                                <a:cs typeface="Times New Roman" panose="02020603050405020304" pitchFamily="18" charset="0"/>
                              </a:rPr>
                              <m:t>2</m:t>
                            </m:r>
                          </m:sup>
                        </m:sSubSup>
                      </m:den>
                    </m:f>
                  </m:oMath>
                </a14:m>
                <a:r>
                  <a:rPr lang="en-US" altLang="zh-CN" sz="4000" i="1" dirty="0">
                    <a:solidFill>
                      <a:srgbClr val="000000"/>
                    </a:solidFill>
                    <a:effectLst/>
                    <a:latin typeface="NEU-BZ-S92"/>
                    <a:ea typeface="方正书宋_GBK"/>
                    <a:cs typeface="Times New Roman" panose="02020603050405020304" pitchFamily="18" charset="0"/>
                  </a:rPr>
                  <a:t>=</a:t>
                </a:r>
                <a14:m>
                  <m:oMath xmlns:m="http://schemas.openxmlformats.org/officeDocument/2006/math">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𝜌</m:t>
                        </m:r>
                      </m:e>
                      <m: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𝑖</m:t>
                            </m:r>
                          </m:sub>
                        </m:s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m:rPr>
                                <m:sty m:val="p"/>
                              </m:rPr>
                              <a:rPr lang="en-US" altLang="zh-CN" sz="4000">
                                <a:solidFill>
                                  <a:srgbClr val="000000"/>
                                </a:solidFill>
                                <a:effectLst/>
                                <a:latin typeface="Cambria Math" panose="02040503050406030204" pitchFamily="18" charset="0"/>
                                <a:ea typeface="方正书宋_GBK"/>
                                <a:cs typeface="Times New Roman" panose="02020603050405020304" pitchFamily="18" charset="0"/>
                              </a:rPr>
                              <m:t>M</m:t>
                            </m:r>
                          </m:sub>
                        </m:sSub>
                      </m:sub>
                    </m:sSub>
                    <m:f>
                      <m:f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fPr>
                      <m:num>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𝜎</m:t>
                            </m:r>
                          </m:e>
                          <m: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𝑖</m:t>
                                </m:r>
                              </m:sub>
                            </m:sSub>
                          </m:sub>
                        </m:sSub>
                      </m:num>
                      <m:den>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𝜎</m:t>
                            </m:r>
                          </m:e>
                          <m:sub>
                            <m:sSub>
                              <m:sSubPr>
                                <m:ctrlPr>
                                  <a:rPr lang="zh-CN" altLang="zh-CN" sz="4000" i="1">
                                    <a:solidFill>
                                      <a:srgbClr val="000000"/>
                                    </a:solidFill>
                                    <a:effectLst/>
                                    <a:latin typeface="Cambria Math" panose="02040503050406030204" pitchFamily="18" charset="0"/>
                                    <a:ea typeface="Cambria Math" panose="02040503050406030204" pitchFamily="18" charset="0"/>
                                    <a:cs typeface="Times New Roman" panose="02020603050405020304" pitchFamily="18" charset="0"/>
                                  </a:rPr>
                                </m:ctrlPr>
                              </m:sSubPr>
                              <m:e>
                                <m:r>
                                  <a:rPr lang="en-US" altLang="zh-CN" sz="4000" i="1">
                                    <a:solidFill>
                                      <a:srgbClr val="000000"/>
                                    </a:solidFill>
                                    <a:effectLst/>
                                    <a:latin typeface="Cambria Math" panose="02040503050406030204" pitchFamily="18" charset="0"/>
                                    <a:ea typeface="方正书宋_GBK"/>
                                    <a:cs typeface="Times New Roman" panose="02020603050405020304" pitchFamily="18" charset="0"/>
                                  </a:rPr>
                                  <m:t>𝑟</m:t>
                                </m:r>
                              </m:e>
                              <m:sub>
                                <m:r>
                                  <m:rPr>
                                    <m:sty m:val="p"/>
                                  </m:rPr>
                                  <a:rPr lang="en-US" altLang="zh-CN" sz="4000">
                                    <a:solidFill>
                                      <a:srgbClr val="000000"/>
                                    </a:solidFill>
                                    <a:effectLst/>
                                    <a:latin typeface="Cambria Math" panose="02040503050406030204" pitchFamily="18" charset="0"/>
                                    <a:ea typeface="方正书宋_GBK"/>
                                    <a:cs typeface="Times New Roman" panose="02020603050405020304" pitchFamily="18" charset="0"/>
                                  </a:rPr>
                                  <m:t>M</m:t>
                                </m:r>
                              </m:sub>
                            </m:sSub>
                          </m:sub>
                        </m:sSub>
                      </m:den>
                    </m:f>
                  </m:oMath>
                </a14:m>
                <a:r>
                  <a:rPr lang="en-US" altLang="zh-CN" sz="4000" dirty="0">
                    <a:solidFill>
                      <a:srgbClr val="000000"/>
                    </a:solidFill>
                    <a:effectLst/>
                    <a:latin typeface="方正书宋_GBK"/>
                    <a:ea typeface="方正书宋_GBK"/>
                    <a:cs typeface="Times New Roman" panose="02020603050405020304" pitchFamily="18" charset="0"/>
                  </a:rPr>
                  <a:t>    (</a:t>
                </a:r>
                <a:r>
                  <a:rPr lang="en-US" altLang="zh-CN" sz="4000" dirty="0">
                    <a:solidFill>
                      <a:srgbClr val="000000"/>
                    </a:solidFill>
                    <a:effectLst/>
                    <a:latin typeface="NEU-BZ-S92"/>
                    <a:ea typeface="方正书宋_GBK"/>
                    <a:cs typeface="Times New Roman" panose="02020603050405020304" pitchFamily="18" charset="0"/>
                  </a:rPr>
                  <a:t>5.1</a:t>
                </a:r>
                <a:r>
                  <a:rPr lang="en-US" altLang="zh-CN" sz="4000" dirty="0">
                    <a:solidFill>
                      <a:srgbClr val="000000"/>
                    </a:solidFill>
                    <a:effectLst/>
                    <a:latin typeface="方正书宋_GBK"/>
                    <a:ea typeface="方正书宋_GBK"/>
                    <a:cs typeface="Times New Roman" panose="02020603050405020304" pitchFamily="18" charset="0"/>
                  </a:rPr>
                  <a:t>)</a:t>
                </a:r>
                <a:endParaRPr lang="zh-CN" altLang="zh-CN" sz="4000" dirty="0">
                  <a:solidFill>
                    <a:srgbClr val="000000"/>
                  </a:solidFill>
                  <a:effectLst/>
                  <a:latin typeface="NEU-BZ-S92"/>
                  <a:ea typeface="方正书宋_GBK"/>
                  <a:cs typeface="Times New Roman" panose="02020603050405020304" pitchFamily="18" charset="0"/>
                </a:endParaRPr>
              </a:p>
              <a:p>
                <a:endParaRPr lang="zh-CN" altLang="en-US" dirty="0"/>
              </a:p>
            </p:txBody>
          </p:sp>
        </mc:Choice>
        <mc:Fallback xmlns="">
          <p:sp>
            <p:nvSpPr>
              <p:cNvPr id="3" name="内容占位符 2">
                <a:extLst>
                  <a:ext uri="{FF2B5EF4-FFF2-40B4-BE49-F238E27FC236}">
                    <a16:creationId xmlns:a16="http://schemas.microsoft.com/office/drawing/2014/main" id="{7AE6C2CF-82A5-47C0-86BB-B8C61561F1C2}"/>
                  </a:ext>
                </a:extLst>
              </p:cNvPr>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CC9F9732-1F57-473A-A786-9788A08B00CF}"/>
              </a:ext>
            </a:extLst>
          </p:cNvPr>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Tree>
    <p:extLst>
      <p:ext uri="{BB962C8B-B14F-4D97-AF65-F5344CB8AC3E}">
        <p14:creationId xmlns:p14="http://schemas.microsoft.com/office/powerpoint/2010/main" val="863062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3" name="标题 1"/>
          <p:cNvSpPr>
            <a:spLocks noGrp="1"/>
          </p:cNvSpPr>
          <p:nvPr>
            <p:ph type="title"/>
          </p:nvPr>
        </p:nvSpPr>
        <p:spPr>
          <a:xfrm>
            <a:off x="467544" y="332656"/>
            <a:ext cx="8784976" cy="846931"/>
          </a:xfrm>
        </p:spPr>
        <p:txBody>
          <a:bodyPr/>
          <a:lstStyle/>
          <a:p>
            <a:r>
              <a:rPr lang="zh-CN" altLang="en-US" sz="3200" dirty="0"/>
              <a:t>麦考利久期与修正久期</a:t>
            </a:r>
          </a:p>
        </p:txBody>
      </p:sp>
      <p:sp>
        <p:nvSpPr>
          <p:cNvPr id="29704" name="内容占位符 2"/>
          <p:cNvSpPr>
            <a:spLocks noGrp="1"/>
          </p:cNvSpPr>
          <p:nvPr>
            <p:ph idx="1"/>
          </p:nvPr>
        </p:nvSpPr>
        <p:spPr/>
        <p:txBody>
          <a:bodyPr/>
          <a:lstStyle/>
          <a:p>
            <a:r>
              <a:rPr lang="zh-CN" altLang="en-US" dirty="0"/>
              <a:t>不含权债券价格公式：普通复利</a:t>
            </a:r>
            <a:endParaRPr lang="en-US" altLang="zh-CN" dirty="0"/>
          </a:p>
          <a:p>
            <a:endParaRPr lang="en-US" altLang="zh-CN" dirty="0"/>
          </a:p>
          <a:p>
            <a:endParaRPr lang="en-US" altLang="zh-CN" dirty="0"/>
          </a:p>
          <a:p>
            <a:r>
              <a:rPr lang="zh-CN" altLang="zh-CN" dirty="0"/>
              <a:t>不含权债券价格关于 y 求导：</a:t>
            </a:r>
          </a:p>
          <a:p>
            <a:endParaRPr lang="zh-CN" altLang="en-US" dirty="0"/>
          </a:p>
        </p:txBody>
      </p:sp>
      <p:sp>
        <p:nvSpPr>
          <p:cNvPr id="12" name="灯片编号占位符 11"/>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70</a:t>
            </a:fld>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3" name="对象 2"/>
              <p:cNvSpPr txBox="1"/>
              <p:nvPr/>
            </p:nvSpPr>
            <p:spPr bwMode="auto">
              <a:xfrm>
                <a:off x="935596" y="1124744"/>
                <a:ext cx="7848871" cy="4896544"/>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zh-CN" altLang="en-US" i="1" smtClean="0">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     </m:t>
                      </m:r>
                    </m:oMath>
                  </m:oMathPara>
                </a14:m>
                <a:endParaRPr lang="en-US" altLang="zh-CN" b="0"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b="0" i="1" dirty="0">
                  <a:solidFill>
                    <a:srgbClr val="000000"/>
                  </a:solidFill>
                  <a:latin typeface="Cambria Math" panose="02040503050406030204" pitchFamily="18" charset="0"/>
                </a:endParaRPr>
              </a:p>
              <a:p>
                <a:pPr/>
                <a14:m>
                  <m:oMathPara xmlns:m="http://schemas.openxmlformats.org/officeDocument/2006/math">
                    <m:oMathParaPr>
                      <m:jc m:val="left"/>
                    </m:oMathParaPr>
                    <m:oMath xmlns:m="http://schemas.openxmlformats.org/officeDocument/2006/math">
                      <m:r>
                        <a:rPr lang="en-US" altLang="zh-CN" b="0" i="1" smtClean="0">
                          <a:solidFill>
                            <a:srgbClr val="000000"/>
                          </a:solidFill>
                          <a:latin typeface="Cambria Math" panose="02040503050406030204" pitchFamily="18" charset="0"/>
                        </a:rPr>
                        <m:t>                             </m:t>
                      </m:r>
                      <m:r>
                        <a:rPr lang="zh-CN" altLang="en-US" i="1" smtClean="0">
                          <a:solidFill>
                            <a:srgbClr val="000000"/>
                          </a:solidFill>
                          <a:latin typeface="Cambria Math" panose="02040503050406030204" pitchFamily="18" charset="0"/>
                        </a:rPr>
                        <m:t>𝑃</m:t>
                      </m:r>
                      <m:r>
                        <a:rPr lang="zh-CN" altLang="en-US" i="1" smtClean="0">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𝑚</m:t>
                          </m:r>
                        </m:sup>
                        <m:e>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𝐶</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𝑦</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𝑖</m:t>
                                  </m:r>
                                </m:sup>
                              </m:sSup>
                            </m:den>
                          </m:f>
                        </m:e>
                      </m:nary>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𝐴</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𝑦</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m:t>
                              </m:r>
                            </m:e>
                            <m:sup>
                              <m:r>
                                <a:rPr lang="zh-CN" altLang="en-US" i="1">
                                  <a:solidFill>
                                    <a:srgbClr val="000000"/>
                                  </a:solidFill>
                                  <a:latin typeface="Cambria Math" panose="02040503050406030204" pitchFamily="18" charset="0"/>
                                </a:rPr>
                                <m:t>𝑚</m:t>
                              </m:r>
                            </m:sup>
                          </m:sSup>
                        </m:den>
                      </m:f>
                    </m:oMath>
                  </m:oMathPara>
                </a14:m>
                <a:br>
                  <a:rPr lang="zh-CN" altLang="en-US" i="1" dirty="0">
                    <a:solidFill>
                      <a:srgbClr val="000000"/>
                    </a:solidFill>
                    <a:latin typeface="Cambria Math" panose="02040503050406030204" pitchFamily="18" charset="0"/>
                  </a:rPr>
                </a:br>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pPr/>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𝑑𝑃</m:t>
                          </m:r>
                        </m:num>
                        <m:den>
                          <m:r>
                            <a:rPr lang="zh-CN" altLang="en-US" i="1">
                              <a:solidFill>
                                <a:srgbClr val="000000"/>
                              </a:solidFill>
                              <a:latin typeface="Cambria Math" panose="02040503050406030204" pitchFamily="18" charset="0"/>
                            </a:rPr>
                            <m:t>𝑑𝑦</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𝑃</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𝑦</m:t>
                          </m:r>
                        </m:den>
                      </m:f>
                      <m:r>
                        <a:rPr lang="zh-CN" altLang="en-US" i="1">
                          <a:solidFill>
                            <a:srgbClr val="000000"/>
                          </a:solidFill>
                          <a:latin typeface="Cambria Math" panose="02040503050406030204" pitchFamily="18" charset="0"/>
                        </a:rPr>
                        <m:t>×</m:t>
                      </m:r>
                      <m:d>
                        <m:dPr>
                          <m:begChr m:val="["/>
                          <m:endChr m:val=""/>
                          <m:ctrlPr>
                            <a:rPr lang="zh-CN" altLang="zh-CN" i="1" smtClean="0">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1</m:t>
                          </m:r>
                          <m:r>
                            <a:rPr lang="en-US" altLang="zh-CN" i="1" smtClean="0">
                              <a:solidFill>
                                <a:srgbClr val="FF0000"/>
                              </a:solidFill>
                              <a:latin typeface="Cambria Math" panose="02040503050406030204" pitchFamily="18" charset="0"/>
                              <a:ea typeface="Cambria Math" panose="02040503050406030204" pitchFamily="18" charset="0"/>
                            </a:rPr>
                            <m:t>×</m:t>
                          </m:r>
                          <m:f>
                            <m:fPr>
                              <m:ctrlPr>
                                <a:rPr lang="zh-CN" altLang="zh-CN" i="1">
                                  <a:solidFill>
                                    <a:srgbClr val="FF0000"/>
                                  </a:solidFill>
                                  <a:latin typeface="Cambria Math" panose="02040503050406030204" pitchFamily="18" charset="0"/>
                                </a:rPr>
                              </m:ctrlPr>
                            </m:fPr>
                            <m:num>
                              <m:f>
                                <m:fPr>
                                  <m:ctrlPr>
                                    <a:rPr lang="zh-CN" altLang="zh-CN" i="1">
                                      <a:solidFill>
                                        <a:srgbClr val="FF0000"/>
                                      </a:solidFill>
                                      <a:latin typeface="Cambria Math" panose="02040503050406030204" pitchFamily="18" charset="0"/>
                                    </a:rPr>
                                  </m:ctrlPr>
                                </m:fPr>
                                <m:num>
                                  <m:r>
                                    <a:rPr lang="en-US" altLang="zh-CN" i="1">
                                      <a:solidFill>
                                        <a:srgbClr val="FF0000"/>
                                      </a:solidFill>
                                      <a:latin typeface="Cambria Math" panose="02040503050406030204" pitchFamily="18" charset="0"/>
                                    </a:rPr>
                                    <m:t>𝐶</m:t>
                                  </m:r>
                                </m:num>
                                <m:den>
                                  <m:r>
                                    <a:rPr lang="en-US" altLang="zh-CN" i="1">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rPr>
                                    <m:t>𝑦</m:t>
                                  </m:r>
                                </m:den>
                              </m:f>
                            </m:num>
                            <m:den>
                              <m:r>
                                <a:rPr lang="en-US" altLang="zh-CN" i="1">
                                  <a:solidFill>
                                    <a:srgbClr val="FF0000"/>
                                  </a:solidFill>
                                  <a:latin typeface="Cambria Math" panose="02040503050406030204" pitchFamily="18" charset="0"/>
                                </a:rPr>
                                <m:t>𝑃</m:t>
                              </m:r>
                            </m:den>
                          </m:f>
                          <m:r>
                            <a:rPr lang="en-US" altLang="zh-CN" i="1">
                              <a:solidFill>
                                <a:srgbClr val="FF0000"/>
                              </a:solidFill>
                              <a:latin typeface="Cambria Math" panose="02040503050406030204" pitchFamily="18" charset="0"/>
                            </a:rPr>
                            <m:t>+2</m:t>
                          </m:r>
                          <m:r>
                            <a:rPr lang="en-US" altLang="zh-CN" i="1" smtClean="0">
                              <a:solidFill>
                                <a:srgbClr val="FF0000"/>
                              </a:solidFill>
                              <a:latin typeface="Cambria Math" panose="02040503050406030204" pitchFamily="18" charset="0"/>
                              <a:ea typeface="Cambria Math" panose="02040503050406030204" pitchFamily="18" charset="0"/>
                            </a:rPr>
                            <m:t>×</m:t>
                          </m:r>
                          <m:f>
                            <m:fPr>
                              <m:ctrlPr>
                                <a:rPr lang="zh-CN" altLang="zh-CN" i="1">
                                  <a:solidFill>
                                    <a:srgbClr val="FF0000"/>
                                  </a:solidFill>
                                  <a:latin typeface="Cambria Math" panose="02040503050406030204" pitchFamily="18" charset="0"/>
                                </a:rPr>
                              </m:ctrlPr>
                            </m:fPr>
                            <m:num>
                              <m:f>
                                <m:fPr>
                                  <m:ctrlPr>
                                    <a:rPr lang="zh-CN" altLang="zh-CN" i="1">
                                      <a:solidFill>
                                        <a:srgbClr val="FF0000"/>
                                      </a:solidFill>
                                      <a:latin typeface="Cambria Math" panose="02040503050406030204" pitchFamily="18" charset="0"/>
                                    </a:rPr>
                                  </m:ctrlPr>
                                </m:fPr>
                                <m:num>
                                  <m:r>
                                    <a:rPr lang="en-US" altLang="zh-CN" i="1">
                                      <a:solidFill>
                                        <a:srgbClr val="FF0000"/>
                                      </a:solidFill>
                                      <a:latin typeface="Cambria Math" panose="02040503050406030204" pitchFamily="18" charset="0"/>
                                    </a:rPr>
                                    <m:t>𝐶</m:t>
                                  </m:r>
                                </m:num>
                                <m:den>
                                  <m:r>
                                    <a:rPr lang="en-US" altLang="zh-CN" i="1">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rPr>
                                    <m:t>𝑦</m:t>
                                  </m:r>
                                  <m:sSup>
                                    <m:sSupPr>
                                      <m:ctrlPr>
                                        <a:rPr lang="zh-CN" altLang="zh-CN" i="1">
                                          <a:solidFill>
                                            <a:srgbClr val="FF0000"/>
                                          </a:solidFill>
                                          <a:latin typeface="Cambria Math" panose="02040503050406030204" pitchFamily="18" charset="0"/>
                                        </a:rPr>
                                      </m:ctrlPr>
                                    </m:sSupPr>
                                    <m:e>
                                      <m:r>
                                        <a:rPr lang="en-US" altLang="zh-CN" i="1">
                                          <a:solidFill>
                                            <a:srgbClr val="FF0000"/>
                                          </a:solidFill>
                                          <a:latin typeface="Cambria Math" panose="02040503050406030204" pitchFamily="18" charset="0"/>
                                        </a:rPr>
                                        <m:t>)</m:t>
                                      </m:r>
                                    </m:e>
                                    <m:sup>
                                      <m:r>
                                        <a:rPr lang="en-US" altLang="zh-CN" i="1">
                                          <a:solidFill>
                                            <a:srgbClr val="FF0000"/>
                                          </a:solidFill>
                                          <a:latin typeface="Cambria Math" panose="02040503050406030204" pitchFamily="18" charset="0"/>
                                        </a:rPr>
                                        <m:t>2</m:t>
                                      </m:r>
                                    </m:sup>
                                  </m:sSup>
                                </m:den>
                              </m:f>
                            </m:num>
                            <m:den>
                              <m:r>
                                <a:rPr lang="en-US" altLang="zh-CN" i="1">
                                  <a:solidFill>
                                    <a:srgbClr val="FF0000"/>
                                  </a:solidFill>
                                  <a:latin typeface="Cambria Math" panose="02040503050406030204" pitchFamily="18" charset="0"/>
                                </a:rPr>
                                <m:t>𝑃</m:t>
                              </m:r>
                            </m:den>
                          </m:f>
                          <m:r>
                            <a:rPr lang="en-US" altLang="zh-CN" i="1">
                              <a:solidFill>
                                <a:srgbClr val="FF0000"/>
                              </a:solidFill>
                              <a:latin typeface="Cambria Math" panose="02040503050406030204" pitchFamily="18" charset="0"/>
                            </a:rPr>
                            <m:t>+</m:t>
                          </m:r>
                          <m:r>
                            <a:rPr lang="zh-CN" altLang="zh-CN" i="1">
                              <a:solidFill>
                                <a:srgbClr val="FF0000"/>
                              </a:solidFill>
                              <a:latin typeface="Cambria Math" panose="02040503050406030204" pitchFamily="18" charset="0"/>
                            </a:rPr>
                            <m:t>⋅⋅⋅</m:t>
                          </m:r>
                        </m:e>
                      </m:d>
                      <m:d>
                        <m:dPr>
                          <m:begChr m:val=""/>
                          <m:endChr m:val="]"/>
                          <m:ctrlPr>
                            <a:rPr lang="zh-CN" altLang="zh-CN" i="1">
                              <a:solidFill>
                                <a:srgbClr val="FF0000"/>
                              </a:solidFill>
                              <a:latin typeface="Cambria Math" panose="02040503050406030204" pitchFamily="18" charset="0"/>
                            </a:rPr>
                          </m:ctrlPr>
                        </m:dPr>
                        <m:e>
                          <m:r>
                            <a:rPr lang="en-US" altLang="zh-CN" i="1">
                              <a:solidFill>
                                <a:srgbClr val="FF0000"/>
                              </a:solidFill>
                              <a:latin typeface="Cambria Math" panose="02040503050406030204" pitchFamily="18" charset="0"/>
                            </a:rPr>
                            <m:t>+</m:t>
                          </m:r>
                          <m:r>
                            <a:rPr lang="en-US" altLang="zh-CN" b="0" i="1" smtClean="0">
                              <a:solidFill>
                                <a:srgbClr val="FF0000"/>
                              </a:solidFill>
                              <a:latin typeface="Cambria Math" panose="02040503050406030204" pitchFamily="18" charset="0"/>
                            </a:rPr>
                            <m:t>𝑚</m:t>
                          </m:r>
                          <m:r>
                            <a:rPr lang="en-US" altLang="zh-CN" b="0" i="1" smtClean="0">
                              <a:solidFill>
                                <a:srgbClr val="FF0000"/>
                              </a:solidFill>
                              <a:latin typeface="Cambria Math" panose="02040503050406030204" pitchFamily="18" charset="0"/>
                              <a:ea typeface="Cambria Math" panose="02040503050406030204" pitchFamily="18" charset="0"/>
                            </a:rPr>
                            <m:t>×</m:t>
                          </m:r>
                          <m:f>
                            <m:fPr>
                              <m:ctrlPr>
                                <a:rPr lang="zh-CN" altLang="zh-CN" i="1">
                                  <a:solidFill>
                                    <a:srgbClr val="FF0000"/>
                                  </a:solidFill>
                                  <a:latin typeface="Cambria Math" panose="02040503050406030204" pitchFamily="18" charset="0"/>
                                </a:rPr>
                              </m:ctrlPr>
                            </m:fPr>
                            <m:num>
                              <m:f>
                                <m:fPr>
                                  <m:ctrlPr>
                                    <a:rPr lang="zh-CN" altLang="zh-CN" i="1">
                                      <a:solidFill>
                                        <a:srgbClr val="FF0000"/>
                                      </a:solidFill>
                                      <a:latin typeface="Cambria Math" panose="02040503050406030204" pitchFamily="18" charset="0"/>
                                    </a:rPr>
                                  </m:ctrlPr>
                                </m:fPr>
                                <m:num>
                                  <m:r>
                                    <a:rPr lang="en-US" altLang="zh-CN" i="1">
                                      <a:solidFill>
                                        <a:srgbClr val="FF0000"/>
                                      </a:solidFill>
                                      <a:latin typeface="Cambria Math" panose="02040503050406030204" pitchFamily="18" charset="0"/>
                                    </a:rPr>
                                    <m:t>𝐶</m:t>
                                  </m:r>
                                  <m:r>
                                    <a:rPr lang="en-US" altLang="zh-CN" i="1">
                                      <a:solidFill>
                                        <a:srgbClr val="FF0000"/>
                                      </a:solidFill>
                                      <a:latin typeface="Cambria Math" panose="02040503050406030204" pitchFamily="18" charset="0"/>
                                    </a:rPr>
                                    <m:t>+</m:t>
                                  </m:r>
                                  <m:r>
                                    <a:rPr lang="en-US" altLang="zh-CN" i="1">
                                      <a:solidFill>
                                        <a:srgbClr val="FF0000"/>
                                      </a:solidFill>
                                      <a:latin typeface="Cambria Math" panose="02040503050406030204" pitchFamily="18" charset="0"/>
                                    </a:rPr>
                                    <m:t>𝐴</m:t>
                                  </m:r>
                                </m:num>
                                <m:den>
                                  <m:r>
                                    <a:rPr lang="en-US" altLang="zh-CN" i="1">
                                      <a:solidFill>
                                        <a:srgbClr val="FF0000"/>
                                      </a:solidFill>
                                      <a:latin typeface="Cambria Math" panose="02040503050406030204" pitchFamily="18" charset="0"/>
                                    </a:rPr>
                                    <m:t>(1+</m:t>
                                  </m:r>
                                  <m:r>
                                    <a:rPr lang="en-US" altLang="zh-CN" i="1">
                                      <a:solidFill>
                                        <a:srgbClr val="FF0000"/>
                                      </a:solidFill>
                                      <a:latin typeface="Cambria Math" panose="02040503050406030204" pitchFamily="18" charset="0"/>
                                    </a:rPr>
                                    <m:t>𝑦</m:t>
                                  </m:r>
                                  <m:sSup>
                                    <m:sSupPr>
                                      <m:ctrlPr>
                                        <a:rPr lang="zh-CN" altLang="zh-CN" i="1">
                                          <a:solidFill>
                                            <a:srgbClr val="FF0000"/>
                                          </a:solidFill>
                                          <a:latin typeface="Cambria Math" panose="02040503050406030204" pitchFamily="18" charset="0"/>
                                        </a:rPr>
                                      </m:ctrlPr>
                                    </m:sSupPr>
                                    <m:e>
                                      <m:r>
                                        <a:rPr lang="en-US" altLang="zh-CN" i="1">
                                          <a:solidFill>
                                            <a:srgbClr val="FF0000"/>
                                          </a:solidFill>
                                          <a:latin typeface="Cambria Math" panose="02040503050406030204" pitchFamily="18" charset="0"/>
                                        </a:rPr>
                                        <m:t>)</m:t>
                                      </m:r>
                                    </m:e>
                                    <m:sup>
                                      <m:r>
                                        <a:rPr lang="en-US" altLang="zh-CN" i="1">
                                          <a:solidFill>
                                            <a:srgbClr val="FF0000"/>
                                          </a:solidFill>
                                          <a:latin typeface="Cambria Math" panose="02040503050406030204" pitchFamily="18" charset="0"/>
                                        </a:rPr>
                                        <m:t>𝑚</m:t>
                                      </m:r>
                                    </m:sup>
                                  </m:sSup>
                                </m:den>
                              </m:f>
                            </m:num>
                            <m:den>
                              <m:r>
                                <a:rPr lang="en-US" altLang="zh-CN" i="1">
                                  <a:solidFill>
                                    <a:srgbClr val="FF0000"/>
                                  </a:solidFill>
                                  <a:latin typeface="Cambria Math" panose="02040503050406030204" pitchFamily="18" charset="0"/>
                                </a:rPr>
                                <m:t>𝑃</m:t>
                              </m:r>
                            </m:den>
                          </m:f>
                        </m:e>
                      </m:d>
                    </m:oMath>
                    <m:oMath xmlns:m="http://schemas.openxmlformats.org/officeDocument/2006/math">
                      <m:r>
                        <a:rPr lang="zh-CN" altLang="en-US"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1+</m:t>
                          </m:r>
                          <m:r>
                            <a:rPr lang="zh-CN" altLang="en-US" i="1">
                              <a:solidFill>
                                <a:srgbClr val="000000"/>
                              </a:solidFill>
                              <a:latin typeface="Cambria Math" panose="02040503050406030204" pitchFamily="18" charset="0"/>
                            </a:rPr>
                            <m:t>𝑦</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麦考利久期</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修正久期</m:t>
                      </m:r>
                    </m:oMath>
                  </m:oMathPara>
                </a14:m>
                <a:endParaRPr lang="en-US" altLang="zh-CN" dirty="0">
                  <a:latin typeface="楷体" panose="02010609060101010101" pitchFamily="49" charset="-122"/>
                  <a:ea typeface="楷体" panose="02010609060101010101" pitchFamily="49" charset="-122"/>
                </a:endParaRPr>
              </a:p>
              <a:p>
                <a:endParaRPr lang="en-US" altLang="zh-CN" sz="2400" dirty="0">
                  <a:latin typeface="楷体" panose="02010609060101010101" pitchFamily="49" charset="-122"/>
                  <a:ea typeface="楷体" panose="02010609060101010101" pitchFamily="49" charset="-122"/>
                </a:endParaRPr>
              </a:p>
            </p:txBody>
          </p:sp>
        </mc:Choice>
        <mc:Fallback xmlns="">
          <p:sp>
            <p:nvSpPr>
              <p:cNvPr id="3" name="对象 2"/>
              <p:cNvSpPr txBox="1">
                <a:spLocks noRot="1" noChangeAspect="1" noMove="1" noResize="1" noEditPoints="1" noAdjustHandles="1" noChangeArrowheads="1" noChangeShapeType="1" noTextEdit="1"/>
              </p:cNvSpPr>
              <p:nvPr/>
            </p:nvSpPr>
            <p:spPr bwMode="auto">
              <a:xfrm>
                <a:off x="935596" y="1124744"/>
                <a:ext cx="7848871" cy="4896544"/>
              </a:xfrm>
              <a:prstGeom prst="rect">
                <a:avLst/>
              </a:prstGeom>
              <a:blipFill>
                <a:blip r:embed="rId2"/>
                <a:stretch>
                  <a:fillRect/>
                </a:stretch>
              </a:blipFill>
              <a:ln>
                <a:noFill/>
              </a:ln>
            </p:spPr>
            <p:txBody>
              <a:bodyPr/>
              <a:lstStyle/>
              <a:p>
                <a:r>
                  <a:rPr lang="zh-CN" altLang="en-US">
                    <a:noFill/>
                  </a:rPr>
                  <a:t> </a:t>
                </a:r>
              </a:p>
            </p:txBody>
          </p:sp>
        </mc:Fallback>
      </mc:AlternateContent>
      <p:sp>
        <p:nvSpPr>
          <p:cNvPr id="2" name="矩形: 圆角 1">
            <a:extLst>
              <a:ext uri="{FF2B5EF4-FFF2-40B4-BE49-F238E27FC236}">
                <a16:creationId xmlns:a16="http://schemas.microsoft.com/office/drawing/2014/main" id="{3550926A-7822-4B5E-B45B-6D8EFDDEA3DC}"/>
              </a:ext>
            </a:extLst>
          </p:cNvPr>
          <p:cNvSpPr/>
          <p:nvPr/>
        </p:nvSpPr>
        <p:spPr>
          <a:xfrm>
            <a:off x="5796136" y="3126440"/>
            <a:ext cx="1368152" cy="43204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现金流期限</a:t>
            </a:r>
          </a:p>
        </p:txBody>
      </p:sp>
      <p:cxnSp>
        <p:nvCxnSpPr>
          <p:cNvPr id="5" name="直接箭头连接符 4">
            <a:extLst>
              <a:ext uri="{FF2B5EF4-FFF2-40B4-BE49-F238E27FC236}">
                <a16:creationId xmlns:a16="http://schemas.microsoft.com/office/drawing/2014/main" id="{A71CE179-4EB9-400E-8A83-B9EB2889A22C}"/>
              </a:ext>
            </a:extLst>
          </p:cNvPr>
          <p:cNvCxnSpPr>
            <a:cxnSpLocks/>
          </p:cNvCxnSpPr>
          <p:nvPr/>
        </p:nvCxnSpPr>
        <p:spPr>
          <a:xfrm flipH="1">
            <a:off x="3127123" y="3573016"/>
            <a:ext cx="3161481" cy="828092"/>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1" name="直接箭头连接符 10">
            <a:extLst>
              <a:ext uri="{FF2B5EF4-FFF2-40B4-BE49-F238E27FC236}">
                <a16:creationId xmlns:a16="http://schemas.microsoft.com/office/drawing/2014/main" id="{FE03776D-DD9D-46AC-972E-6D707C572AE9}"/>
              </a:ext>
            </a:extLst>
          </p:cNvPr>
          <p:cNvCxnSpPr>
            <a:cxnSpLocks/>
          </p:cNvCxnSpPr>
          <p:nvPr/>
        </p:nvCxnSpPr>
        <p:spPr>
          <a:xfrm flipH="1">
            <a:off x="6277017" y="3573016"/>
            <a:ext cx="23175" cy="828092"/>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直接箭头连接符 14">
            <a:extLst>
              <a:ext uri="{FF2B5EF4-FFF2-40B4-BE49-F238E27FC236}">
                <a16:creationId xmlns:a16="http://schemas.microsoft.com/office/drawing/2014/main" id="{BEF4D598-B962-45A6-91FC-DE6674CE47A5}"/>
              </a:ext>
            </a:extLst>
          </p:cNvPr>
          <p:cNvCxnSpPr/>
          <p:nvPr/>
        </p:nvCxnSpPr>
        <p:spPr>
          <a:xfrm flipH="1">
            <a:off x="4427984" y="3573016"/>
            <a:ext cx="1860620" cy="828092"/>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3">
            <p14:nvContentPartPr>
              <p14:cNvPr id="17" name="墨迹 16">
                <a:extLst>
                  <a:ext uri="{FF2B5EF4-FFF2-40B4-BE49-F238E27FC236}">
                    <a16:creationId xmlns:a16="http://schemas.microsoft.com/office/drawing/2014/main" id="{AFB861C7-A665-4BFE-8DF9-8FA8344AC7E8}"/>
                  </a:ext>
                </a:extLst>
              </p14:cNvPr>
              <p14:cNvContentPartPr/>
              <p14:nvPr/>
            </p14:nvContentPartPr>
            <p14:xfrm>
              <a:off x="5173419" y="4087890"/>
              <a:ext cx="360" cy="360"/>
            </p14:xfrm>
          </p:contentPart>
        </mc:Choice>
        <mc:Fallback xmlns="">
          <p:pic>
            <p:nvPicPr>
              <p:cNvPr id="17" name="墨迹 16">
                <a:extLst>
                  <a:ext uri="{FF2B5EF4-FFF2-40B4-BE49-F238E27FC236}">
                    <a16:creationId xmlns:a16="http://schemas.microsoft.com/office/drawing/2014/main" id="{AFB861C7-A665-4BFE-8DF9-8FA8344AC7E8}"/>
                  </a:ext>
                </a:extLst>
              </p:cNvPr>
              <p:cNvPicPr/>
              <p:nvPr/>
            </p:nvPicPr>
            <p:blipFill>
              <a:blip r:embed="rId4"/>
              <a:stretch>
                <a:fillRect/>
              </a:stretch>
            </p:blipFill>
            <p:spPr>
              <a:xfrm>
                <a:off x="5164779" y="4079250"/>
                <a:ext cx="18000" cy="18000"/>
              </a:xfrm>
              <a:prstGeom prst="rect">
                <a:avLst/>
              </a:prstGeom>
            </p:spPr>
          </p:pic>
        </mc:Fallback>
      </mc:AlternateContent>
      <p:grpSp>
        <p:nvGrpSpPr>
          <p:cNvPr id="20" name="组合 19">
            <a:extLst>
              <a:ext uri="{FF2B5EF4-FFF2-40B4-BE49-F238E27FC236}">
                <a16:creationId xmlns:a16="http://schemas.microsoft.com/office/drawing/2014/main" id="{94733030-F3EF-4781-8BEC-CEBA2AABC1B3}"/>
              </a:ext>
            </a:extLst>
          </p:cNvPr>
          <p:cNvGrpSpPr/>
          <p:nvPr/>
        </p:nvGrpSpPr>
        <p:grpSpPr>
          <a:xfrm>
            <a:off x="5345499" y="3986010"/>
            <a:ext cx="360" cy="360"/>
            <a:chOff x="5345499" y="3986010"/>
            <a:chExt cx="360" cy="360"/>
          </a:xfrm>
        </p:grpSpPr>
        <mc:AlternateContent xmlns:mc="http://schemas.openxmlformats.org/markup-compatibility/2006" xmlns:p14="http://schemas.microsoft.com/office/powerpoint/2010/main">
          <mc:Choice Requires="p14">
            <p:contentPart p14:bwMode="auto" r:id="rId5">
              <p14:nvContentPartPr>
                <p14:cNvPr id="18" name="墨迹 17">
                  <a:extLst>
                    <a:ext uri="{FF2B5EF4-FFF2-40B4-BE49-F238E27FC236}">
                      <a16:creationId xmlns:a16="http://schemas.microsoft.com/office/drawing/2014/main" id="{5FF38A72-B396-4B7C-8CA9-F92CE4B7A040}"/>
                    </a:ext>
                  </a:extLst>
                </p14:cNvPr>
                <p14:cNvContentPartPr/>
                <p14:nvPr/>
              </p14:nvContentPartPr>
              <p14:xfrm>
                <a:off x="5345499" y="3986010"/>
                <a:ext cx="360" cy="360"/>
              </p14:xfrm>
            </p:contentPart>
          </mc:Choice>
          <mc:Fallback xmlns="">
            <p:pic>
              <p:nvPicPr>
                <p:cNvPr id="18" name="墨迹 17">
                  <a:extLst>
                    <a:ext uri="{FF2B5EF4-FFF2-40B4-BE49-F238E27FC236}">
                      <a16:creationId xmlns:a16="http://schemas.microsoft.com/office/drawing/2014/main" id="{5FF38A72-B396-4B7C-8CA9-F92CE4B7A040}"/>
                    </a:ext>
                  </a:extLst>
                </p:cNvPr>
                <p:cNvPicPr/>
                <p:nvPr/>
              </p:nvPicPr>
              <p:blipFill>
                <a:blip r:embed="rId4"/>
                <a:stretch>
                  <a:fillRect/>
                </a:stretch>
              </p:blipFill>
              <p:spPr>
                <a:xfrm>
                  <a:off x="5336859" y="3977010"/>
                  <a:ext cx="18000" cy="180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9" name="墨迹 18">
                  <a:extLst>
                    <a:ext uri="{FF2B5EF4-FFF2-40B4-BE49-F238E27FC236}">
                      <a16:creationId xmlns:a16="http://schemas.microsoft.com/office/drawing/2014/main" id="{9EA8EBA4-A77B-4968-A153-4C72E680DBF5}"/>
                    </a:ext>
                  </a:extLst>
                </p14:cNvPr>
                <p14:cNvContentPartPr/>
                <p14:nvPr/>
              </p14:nvContentPartPr>
              <p14:xfrm>
                <a:off x="5345499" y="3986010"/>
                <a:ext cx="360" cy="360"/>
              </p14:xfrm>
            </p:contentPart>
          </mc:Choice>
          <mc:Fallback xmlns="">
            <p:pic>
              <p:nvPicPr>
                <p:cNvPr id="19" name="墨迹 18">
                  <a:extLst>
                    <a:ext uri="{FF2B5EF4-FFF2-40B4-BE49-F238E27FC236}">
                      <a16:creationId xmlns:a16="http://schemas.microsoft.com/office/drawing/2014/main" id="{9EA8EBA4-A77B-4968-A153-4C72E680DBF5}"/>
                    </a:ext>
                  </a:extLst>
                </p:cNvPr>
                <p:cNvPicPr/>
                <p:nvPr/>
              </p:nvPicPr>
              <p:blipFill>
                <a:blip r:embed="rId4"/>
                <a:stretch>
                  <a:fillRect/>
                </a:stretch>
              </p:blipFill>
              <p:spPr>
                <a:xfrm>
                  <a:off x="5336859" y="3977010"/>
                  <a:ext cx="18000" cy="18000"/>
                </a:xfrm>
                <a:prstGeom prst="rect">
                  <a:avLst/>
                </a:prstGeom>
              </p:spPr>
            </p:pic>
          </mc:Fallback>
        </mc:AlternateContent>
      </p:grpSp>
      <p:sp>
        <p:nvSpPr>
          <p:cNvPr id="21" name="矩形: 圆角 20">
            <a:extLst>
              <a:ext uri="{FF2B5EF4-FFF2-40B4-BE49-F238E27FC236}">
                <a16:creationId xmlns:a16="http://schemas.microsoft.com/office/drawing/2014/main" id="{1512ECBC-9EB2-4D48-A221-8191621B058A}"/>
              </a:ext>
            </a:extLst>
          </p:cNvPr>
          <p:cNvSpPr/>
          <p:nvPr/>
        </p:nvSpPr>
        <p:spPr>
          <a:xfrm>
            <a:off x="6372200" y="5157192"/>
            <a:ext cx="1368152" cy="432048"/>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权重</a:t>
            </a:r>
          </a:p>
        </p:txBody>
      </p:sp>
      <p:cxnSp>
        <p:nvCxnSpPr>
          <p:cNvPr id="24" name="直接箭头连接符 23">
            <a:extLst>
              <a:ext uri="{FF2B5EF4-FFF2-40B4-BE49-F238E27FC236}">
                <a16:creationId xmlns:a16="http://schemas.microsoft.com/office/drawing/2014/main" id="{1090D4DE-3CE8-4823-9207-CAB6904B1FAA}"/>
              </a:ext>
            </a:extLst>
          </p:cNvPr>
          <p:cNvCxnSpPr/>
          <p:nvPr/>
        </p:nvCxnSpPr>
        <p:spPr>
          <a:xfrm flipH="1" flipV="1">
            <a:off x="3851920" y="4573864"/>
            <a:ext cx="2880320" cy="583328"/>
          </a:xfrm>
          <a:prstGeom prst="straightConnector1">
            <a:avLst/>
          </a:prstGeom>
          <a:ln>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6" name="直接箭头连接符 25">
            <a:extLst>
              <a:ext uri="{FF2B5EF4-FFF2-40B4-BE49-F238E27FC236}">
                <a16:creationId xmlns:a16="http://schemas.microsoft.com/office/drawing/2014/main" id="{E6DF9B2F-9062-47D1-83D7-3B0FFFA1230E}"/>
              </a:ext>
            </a:extLst>
          </p:cNvPr>
          <p:cNvCxnSpPr/>
          <p:nvPr/>
        </p:nvCxnSpPr>
        <p:spPr>
          <a:xfrm flipH="1" flipV="1">
            <a:off x="5436096" y="4603124"/>
            <a:ext cx="1337320" cy="554068"/>
          </a:xfrm>
          <a:prstGeom prst="straightConnector1">
            <a:avLst/>
          </a:prstGeom>
          <a:ln>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直接箭头连接符 27">
            <a:extLst>
              <a:ext uri="{FF2B5EF4-FFF2-40B4-BE49-F238E27FC236}">
                <a16:creationId xmlns:a16="http://schemas.microsoft.com/office/drawing/2014/main" id="{73CA8E2B-4BA5-4D66-846E-195131C4A77A}"/>
              </a:ext>
            </a:extLst>
          </p:cNvPr>
          <p:cNvCxnSpPr/>
          <p:nvPr/>
        </p:nvCxnSpPr>
        <p:spPr>
          <a:xfrm flipV="1">
            <a:off x="6732240" y="4653136"/>
            <a:ext cx="288032" cy="504056"/>
          </a:xfrm>
          <a:prstGeom prst="straightConnector1">
            <a:avLst/>
          </a:prstGeom>
          <a:ln>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9" name="矩形: 圆角 28">
            <a:extLst>
              <a:ext uri="{FF2B5EF4-FFF2-40B4-BE49-F238E27FC236}">
                <a16:creationId xmlns:a16="http://schemas.microsoft.com/office/drawing/2014/main" id="{578DBF22-817C-463C-8282-203B7DB94AA3}"/>
              </a:ext>
            </a:extLst>
          </p:cNvPr>
          <p:cNvSpPr/>
          <p:nvPr/>
        </p:nvSpPr>
        <p:spPr>
          <a:xfrm>
            <a:off x="3563888" y="5445224"/>
            <a:ext cx="1368152" cy="432048"/>
          </a:xfrm>
          <a:prstGeom prst="round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调整项</a:t>
            </a:r>
          </a:p>
        </p:txBody>
      </p:sp>
      <p:cxnSp>
        <p:nvCxnSpPr>
          <p:cNvPr id="29696" name="直接箭头连接符 29695">
            <a:extLst>
              <a:ext uri="{FF2B5EF4-FFF2-40B4-BE49-F238E27FC236}">
                <a16:creationId xmlns:a16="http://schemas.microsoft.com/office/drawing/2014/main" id="{FA4C5D2C-B355-4369-85EB-C75E58CDF610}"/>
              </a:ext>
            </a:extLst>
          </p:cNvPr>
          <p:cNvCxnSpPr/>
          <p:nvPr/>
        </p:nvCxnSpPr>
        <p:spPr>
          <a:xfrm flipH="1" flipV="1">
            <a:off x="2843809" y="5193196"/>
            <a:ext cx="720079" cy="324036"/>
          </a:xfrm>
          <a:prstGeom prst="straightConnector1">
            <a:avLst/>
          </a:prstGeom>
          <a:ln>
            <a:solidFill>
              <a:srgbClr val="00B0F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8213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2F5AC95-8EA8-4A58-B1F8-BC56354D2E9C}"/>
              </a:ext>
            </a:extLst>
          </p:cNvPr>
          <p:cNvSpPr>
            <a:spLocks noGrp="1"/>
          </p:cNvSpPr>
          <p:nvPr>
            <p:ph type="title"/>
          </p:nvPr>
        </p:nvSpPr>
        <p:spPr/>
        <p:txBody>
          <a:bodyPr/>
          <a:lstStyle/>
          <a:p>
            <a:r>
              <a:rPr lang="zh-CN" altLang="en-US" dirty="0"/>
              <a:t>关于久期的常见误解</a:t>
            </a:r>
          </a:p>
        </p:txBody>
      </p:sp>
      <p:sp>
        <p:nvSpPr>
          <p:cNvPr id="3" name="内容占位符 2">
            <a:extLst>
              <a:ext uri="{FF2B5EF4-FFF2-40B4-BE49-F238E27FC236}">
                <a16:creationId xmlns:a16="http://schemas.microsoft.com/office/drawing/2014/main" id="{DA178DD7-0CD7-4494-9C78-EAA964653FB9}"/>
              </a:ext>
            </a:extLst>
          </p:cNvPr>
          <p:cNvSpPr>
            <a:spLocks noGrp="1"/>
          </p:cNvSpPr>
          <p:nvPr>
            <p:ph idx="1"/>
          </p:nvPr>
        </p:nvSpPr>
        <p:spPr/>
        <p:txBody>
          <a:bodyPr/>
          <a:lstStyle/>
          <a:p>
            <a:r>
              <a:rPr lang="zh-CN" altLang="en-US" dirty="0"/>
              <a:t>（</a:t>
            </a:r>
            <a:r>
              <a:rPr lang="en-US" altLang="zh-CN" dirty="0">
                <a:solidFill>
                  <a:srgbClr val="FF0000"/>
                </a:solidFill>
              </a:rPr>
              <a:t> </a:t>
            </a:r>
            <a:r>
              <a:rPr lang="en-US" altLang="zh-CN" dirty="0">
                <a:solidFill>
                  <a:schemeClr val="bg2">
                    <a:lumMod val="75000"/>
                  </a:schemeClr>
                </a:solidFill>
              </a:rPr>
              <a:t>X</a:t>
            </a:r>
            <a:r>
              <a:rPr lang="en-US" altLang="zh-CN" dirty="0">
                <a:solidFill>
                  <a:srgbClr val="FF0000"/>
                </a:solidFill>
              </a:rPr>
              <a:t> </a:t>
            </a:r>
            <a:r>
              <a:rPr lang="zh-CN" altLang="en-US" dirty="0"/>
              <a:t>）麦考利久期就是久期。</a:t>
            </a:r>
            <a:r>
              <a:rPr lang="en-US" altLang="zh-CN" dirty="0"/>
              <a:t>		</a:t>
            </a:r>
          </a:p>
          <a:p>
            <a:r>
              <a:rPr lang="zh-CN" altLang="en-US" dirty="0">
                <a:solidFill>
                  <a:srgbClr val="FF0000"/>
                </a:solidFill>
              </a:rPr>
              <a:t>（√）修正久期才是不含权债券的久期。</a:t>
            </a:r>
            <a:endParaRPr lang="en-US" altLang="zh-CN" dirty="0">
              <a:solidFill>
                <a:srgbClr val="FF0000"/>
              </a:solidFill>
            </a:endParaRPr>
          </a:p>
          <a:p>
            <a:r>
              <a:rPr lang="zh-CN" altLang="en-US" dirty="0"/>
              <a:t>（</a:t>
            </a:r>
            <a:r>
              <a:rPr lang="en-US" altLang="zh-CN" dirty="0">
                <a:solidFill>
                  <a:srgbClr val="FF0000"/>
                </a:solidFill>
              </a:rPr>
              <a:t> </a:t>
            </a:r>
            <a:r>
              <a:rPr lang="en-US" altLang="zh-CN" dirty="0">
                <a:solidFill>
                  <a:schemeClr val="bg2">
                    <a:lumMod val="75000"/>
                  </a:schemeClr>
                </a:solidFill>
              </a:rPr>
              <a:t>X</a:t>
            </a:r>
            <a:r>
              <a:rPr lang="en-US" altLang="zh-CN" dirty="0">
                <a:solidFill>
                  <a:srgbClr val="FF0000"/>
                </a:solidFill>
              </a:rPr>
              <a:t> </a:t>
            </a:r>
            <a:r>
              <a:rPr lang="zh-CN" altLang="en-US" dirty="0"/>
              <a:t>）久期一定是期限的加权。</a:t>
            </a:r>
            <a:endParaRPr lang="en-US" altLang="zh-CN" dirty="0"/>
          </a:p>
          <a:p>
            <a:r>
              <a:rPr lang="zh-CN" altLang="en-US" dirty="0">
                <a:solidFill>
                  <a:srgbClr val="FF0000"/>
                </a:solidFill>
              </a:rPr>
              <a:t>（√）久期与期限加权之间并没有必然联系。</a:t>
            </a:r>
            <a:endParaRPr lang="en-US" altLang="zh-CN" dirty="0">
              <a:solidFill>
                <a:srgbClr val="FF0000"/>
              </a:solidFill>
            </a:endParaRPr>
          </a:p>
          <a:p>
            <a:r>
              <a:rPr lang="zh-CN" altLang="en-US" dirty="0"/>
              <a:t>（</a:t>
            </a:r>
            <a:r>
              <a:rPr lang="en-US" altLang="zh-CN" dirty="0">
                <a:solidFill>
                  <a:srgbClr val="FF0000"/>
                </a:solidFill>
              </a:rPr>
              <a:t> </a:t>
            </a:r>
            <a:r>
              <a:rPr lang="en-US" altLang="zh-CN" dirty="0">
                <a:solidFill>
                  <a:schemeClr val="bg2">
                    <a:lumMod val="75000"/>
                  </a:schemeClr>
                </a:solidFill>
              </a:rPr>
              <a:t>X</a:t>
            </a:r>
            <a:r>
              <a:rPr lang="en-US" altLang="zh-CN" dirty="0">
                <a:solidFill>
                  <a:srgbClr val="FF0000"/>
                </a:solidFill>
              </a:rPr>
              <a:t> </a:t>
            </a:r>
            <a:r>
              <a:rPr lang="zh-CN" altLang="en-US" dirty="0"/>
              <a:t>）久期的单位一定是年。</a:t>
            </a:r>
            <a:endParaRPr lang="en-US" altLang="zh-CN" dirty="0"/>
          </a:p>
          <a:p>
            <a:r>
              <a:rPr lang="zh-CN" altLang="en-US" dirty="0">
                <a:solidFill>
                  <a:srgbClr val="FF0000"/>
                </a:solidFill>
              </a:rPr>
              <a:t>（√）久期的单位并不必然为年。</a:t>
            </a:r>
            <a:endParaRPr lang="en-US" altLang="zh-CN" dirty="0">
              <a:solidFill>
                <a:srgbClr val="FF0000"/>
              </a:solidFill>
            </a:endParaRPr>
          </a:p>
          <a:p>
            <a:pPr marL="0" indent="0">
              <a:buNone/>
            </a:pPr>
            <a:endParaRPr lang="en-US" altLang="zh-CN" sz="1400" dirty="0">
              <a:solidFill>
                <a:schemeClr val="accent3">
                  <a:lumMod val="50000"/>
                </a:schemeClr>
              </a:solidFill>
              <a:highlight>
                <a:srgbClr val="C0C0C0"/>
              </a:highlight>
            </a:endParaRPr>
          </a:p>
          <a:p>
            <a:pPr marL="0" indent="0">
              <a:buNone/>
            </a:pPr>
            <a:endParaRPr lang="en-US" altLang="zh-CN" sz="1400" dirty="0">
              <a:solidFill>
                <a:schemeClr val="accent3">
                  <a:lumMod val="50000"/>
                </a:schemeClr>
              </a:solidFill>
              <a:highlight>
                <a:srgbClr val="C0C0C0"/>
              </a:highlight>
            </a:endParaRPr>
          </a:p>
          <a:p>
            <a:endParaRPr lang="en-US" altLang="zh-CN" dirty="0"/>
          </a:p>
          <a:p>
            <a:endParaRPr lang="en-US" altLang="zh-CN" dirty="0"/>
          </a:p>
        </p:txBody>
      </p:sp>
      <p:sp>
        <p:nvSpPr>
          <p:cNvPr id="4" name="灯片编号占位符 3">
            <a:extLst>
              <a:ext uri="{FF2B5EF4-FFF2-40B4-BE49-F238E27FC236}">
                <a16:creationId xmlns:a16="http://schemas.microsoft.com/office/drawing/2014/main" id="{8FA5B5F2-4A96-4FD8-AA98-48DD123EB14C}"/>
              </a:ext>
            </a:extLst>
          </p:cNvPr>
          <p:cNvSpPr>
            <a:spLocks noGrp="1"/>
          </p:cNvSpPr>
          <p:nvPr>
            <p:ph type="sldNum" sz="quarter" idx="12"/>
          </p:nvPr>
        </p:nvSpPr>
        <p:spPr/>
        <p:txBody>
          <a:bodyPr/>
          <a:lstStyle/>
          <a:p>
            <a:fld id="{0C913308-F349-4B6D-A68A-DD1791B4A57B}" type="slidenum">
              <a:rPr lang="zh-CN" altLang="en-US" smtClean="0"/>
              <a:pPr/>
              <a:t>71</a:t>
            </a:fld>
            <a:endParaRPr lang="zh-CN" altLang="en-US" dirty="0"/>
          </a:p>
        </p:txBody>
      </p:sp>
      <p:sp>
        <p:nvSpPr>
          <p:cNvPr id="5" name="矩形: 圆角 4">
            <a:extLst>
              <a:ext uri="{FF2B5EF4-FFF2-40B4-BE49-F238E27FC236}">
                <a16:creationId xmlns:a16="http://schemas.microsoft.com/office/drawing/2014/main" id="{E1C5E8B8-A71E-44A1-BC7A-7C0276D8BBCD}"/>
              </a:ext>
            </a:extLst>
          </p:cNvPr>
          <p:cNvSpPr/>
          <p:nvPr/>
        </p:nvSpPr>
        <p:spPr>
          <a:xfrm>
            <a:off x="1547664" y="5301208"/>
            <a:ext cx="5976664" cy="720080"/>
          </a:xfrm>
          <a:prstGeom prst="round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楷体" panose="02010609060101010101" pitchFamily="49" charset="-122"/>
                <a:ea typeface="楷体" panose="02010609060101010101" pitchFamily="49" charset="-122"/>
              </a:rPr>
              <a:t>    资产价值百分比对利率的一阶敏感性才是最具一般性、最能反映久期性质的定义与公式。</a:t>
            </a:r>
          </a:p>
        </p:txBody>
      </p:sp>
    </p:spTree>
    <p:extLst>
      <p:ext uri="{BB962C8B-B14F-4D97-AF65-F5344CB8AC3E}">
        <p14:creationId xmlns:p14="http://schemas.microsoft.com/office/powerpoint/2010/main" val="14000314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3" name="标题 1"/>
          <p:cNvSpPr>
            <a:spLocks noGrp="1"/>
          </p:cNvSpPr>
          <p:nvPr>
            <p:ph type="title"/>
          </p:nvPr>
        </p:nvSpPr>
        <p:spPr>
          <a:xfrm>
            <a:off x="467544" y="332656"/>
            <a:ext cx="8784976" cy="846931"/>
          </a:xfrm>
        </p:spPr>
        <p:txBody>
          <a:bodyPr/>
          <a:lstStyle/>
          <a:p>
            <a:r>
              <a:rPr lang="zh-CN" altLang="en-US" sz="4000" dirty="0"/>
              <a:t>不含权债券久期：连续复利</a:t>
            </a:r>
          </a:p>
        </p:txBody>
      </p:sp>
      <p:sp>
        <p:nvSpPr>
          <p:cNvPr id="29704" name="内容占位符 2"/>
          <p:cNvSpPr>
            <a:spLocks noGrp="1"/>
          </p:cNvSpPr>
          <p:nvPr>
            <p:ph idx="1"/>
          </p:nvPr>
        </p:nvSpPr>
        <p:spPr/>
        <p:txBody>
          <a:bodyPr/>
          <a:lstStyle/>
          <a:p>
            <a:r>
              <a:rPr lang="zh-CN" altLang="en-US" dirty="0"/>
              <a:t>不含权债券价格公式：连续复利</a:t>
            </a:r>
            <a:endParaRPr lang="en-US" altLang="zh-CN" dirty="0"/>
          </a:p>
          <a:p>
            <a:endParaRPr lang="en-US" altLang="zh-CN" dirty="0"/>
          </a:p>
          <a:p>
            <a:endParaRPr lang="en-US" altLang="zh-CN" dirty="0"/>
          </a:p>
          <a:p>
            <a:r>
              <a:rPr lang="zh-CN" altLang="zh-CN" dirty="0"/>
              <a:t>不含权债券价格关于 y 求导：</a:t>
            </a:r>
          </a:p>
          <a:p>
            <a:endParaRPr lang="en-US" altLang="zh-CN" dirty="0"/>
          </a:p>
          <a:p>
            <a:endParaRPr lang="en-US" altLang="zh-CN" dirty="0"/>
          </a:p>
          <a:p>
            <a:endParaRPr lang="en-US" altLang="zh-CN" dirty="0"/>
          </a:p>
          <a:p>
            <a:r>
              <a:rPr lang="zh-CN" altLang="en-US" dirty="0"/>
              <a:t>在使用连续复利到期收益率时，不含权债券的久期就是现金流的加权平均期限，无需再调整。</a:t>
            </a:r>
          </a:p>
          <a:p>
            <a:endParaRPr lang="zh-CN" altLang="en-US" dirty="0"/>
          </a:p>
        </p:txBody>
      </p:sp>
      <p:sp>
        <p:nvSpPr>
          <p:cNvPr id="12" name="灯片编号占位符 11"/>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72</a:t>
            </a:fld>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3" name="对象 2"/>
              <p:cNvSpPr txBox="1"/>
              <p:nvPr/>
            </p:nvSpPr>
            <p:spPr bwMode="auto">
              <a:xfrm>
                <a:off x="935596" y="1124744"/>
                <a:ext cx="7848871" cy="4896544"/>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zh-CN" altLang="en-US" i="1" smtClean="0">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     </m:t>
                      </m:r>
                    </m:oMath>
                  </m:oMathPara>
                </a14:m>
                <a:endParaRPr lang="en-US" altLang="zh-CN" b="0"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b="0" i="1" dirty="0">
                  <a:solidFill>
                    <a:srgbClr val="000000"/>
                  </a:solidFill>
                  <a:latin typeface="Cambria Math" panose="02040503050406030204" pitchFamily="18" charset="0"/>
                </a:endParaRPr>
              </a:p>
              <a:p>
                <a:pPr/>
                <a14:m>
                  <m:oMathPara xmlns:m="http://schemas.openxmlformats.org/officeDocument/2006/math">
                    <m:oMathParaPr>
                      <m:jc m:val="center"/>
                    </m:oMathParaPr>
                    <m:oMath xmlns:m="http://schemas.openxmlformats.org/officeDocument/2006/math">
                      <m:r>
                        <a:rPr lang="en-US" altLang="zh-CN" b="0" i="1" smtClean="0">
                          <a:solidFill>
                            <a:srgbClr val="000000"/>
                          </a:solidFill>
                          <a:latin typeface="Cambria Math" panose="02040503050406030204" pitchFamily="18" charset="0"/>
                        </a:rPr>
                        <m:t>             </m:t>
                      </m:r>
                      <m:r>
                        <a:rPr lang="zh-CN" altLang="en-US" i="1" smtClean="0">
                          <a:solidFill>
                            <a:srgbClr val="000000"/>
                          </a:solidFill>
                          <a:latin typeface="Cambria Math" panose="02040503050406030204" pitchFamily="18" charset="0"/>
                        </a:rPr>
                        <m:t>𝑃</m:t>
                      </m:r>
                      <m:r>
                        <a:rPr lang="zh-CN" altLang="en-US" i="1" smtClean="0">
                          <a:solidFill>
                            <a:srgbClr val="000000"/>
                          </a:solidFill>
                          <a:latin typeface="Cambria Math" panose="02040503050406030204" pitchFamily="18" charset="0"/>
                        </a:rPr>
                        <m:t>=</m:t>
                      </m:r>
                      <m:nary>
                        <m:naryPr>
                          <m:chr m:val="∑"/>
                          <m:ctrlPr>
                            <a:rPr lang="zh-CN" altLang="en-US" i="1">
                              <a:solidFill>
                                <a:srgbClr val="000000"/>
                              </a:solidFill>
                              <a:latin typeface="Cambria Math" panose="02040503050406030204" pitchFamily="18" charset="0"/>
                            </a:rPr>
                          </m:ctrlPr>
                        </m:naryPr>
                        <m:sub>
                          <m:r>
                            <a:rPr lang="zh-CN" altLang="en-US" i="1">
                              <a:solidFill>
                                <a:srgbClr val="000000"/>
                              </a:solidFill>
                              <a:latin typeface="Cambria Math" panose="02040503050406030204" pitchFamily="18" charset="0"/>
                            </a:rPr>
                            <m:t>𝑖</m:t>
                          </m:r>
                          <m:r>
                            <a:rPr lang="zh-CN" altLang="en-US" i="1">
                              <a:solidFill>
                                <a:srgbClr val="000000"/>
                              </a:solidFill>
                              <a:latin typeface="Cambria Math" panose="02040503050406030204" pitchFamily="18" charset="0"/>
                            </a:rPr>
                            <m:t>=1</m:t>
                          </m:r>
                        </m:sub>
                        <m:sup>
                          <m:r>
                            <a:rPr lang="zh-CN" altLang="en-US" i="1">
                              <a:solidFill>
                                <a:srgbClr val="000000"/>
                              </a:solidFill>
                              <a:latin typeface="Cambria Math" panose="02040503050406030204" pitchFamily="18" charset="0"/>
                            </a:rPr>
                            <m:t>𝑚</m:t>
                          </m:r>
                        </m:sup>
                        <m:e>
                          <m:sSub>
                            <m:sSubPr>
                              <m:ctrlPr>
                                <a:rPr lang="en-US" altLang="zh-CN" i="1" smtClean="0">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𝐶</m:t>
                              </m:r>
                            </m:e>
                            <m:sub>
                              <m:r>
                                <a:rPr lang="en-US" altLang="zh-CN" b="0" i="1" smtClean="0">
                                  <a:solidFill>
                                    <a:srgbClr val="000000"/>
                                  </a:solidFill>
                                  <a:latin typeface="Cambria Math" panose="02040503050406030204" pitchFamily="18" charset="0"/>
                                </a:rPr>
                                <m:t>𝑖</m:t>
                              </m:r>
                            </m:sub>
                          </m:sSub>
                          <m:sSup>
                            <m:sSupPr>
                              <m:ctrlPr>
                                <a:rPr lang="en-US" altLang="zh-CN" b="0" i="1" smtClean="0">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𝑒</m:t>
                              </m:r>
                            </m:e>
                            <m:sup>
                              <m:r>
                                <a:rPr lang="en-US" altLang="zh-CN" b="0" i="1" smtClean="0">
                                  <a:solidFill>
                                    <a:srgbClr val="000000"/>
                                  </a:solidFill>
                                  <a:latin typeface="Cambria Math" panose="02040503050406030204" pitchFamily="18" charset="0"/>
                                </a:rPr>
                                <m:t>−</m:t>
                              </m:r>
                              <m:sSup>
                                <m:sSupPr>
                                  <m:ctrlPr>
                                    <a:rPr lang="en-US" altLang="zh-CN" b="0" i="1" smtClean="0">
                                      <a:solidFill>
                                        <a:srgbClr val="000000"/>
                                      </a:solidFill>
                                      <a:latin typeface="Cambria Math" panose="02040503050406030204" pitchFamily="18" charset="0"/>
                                    </a:rPr>
                                  </m:ctrlPr>
                                </m:sSupPr>
                                <m:e>
                                  <m:r>
                                    <a:rPr lang="en-US" altLang="zh-CN" b="0" i="1" smtClean="0">
                                      <a:solidFill>
                                        <a:srgbClr val="000000"/>
                                      </a:solidFill>
                                      <a:latin typeface="Cambria Math" panose="02040503050406030204" pitchFamily="18" charset="0"/>
                                    </a:rPr>
                                    <m:t>𝑦</m:t>
                                  </m:r>
                                </m:e>
                                <m:sup>
                                  <m:r>
                                    <a:rPr lang="en-US" altLang="zh-CN" b="0" i="1" smtClean="0">
                                      <a:solidFill>
                                        <a:srgbClr val="000000"/>
                                      </a:solidFill>
                                      <a:latin typeface="Cambria Math" panose="02040503050406030204" pitchFamily="18" charset="0"/>
                                    </a:rPr>
                                    <m:t>′</m:t>
                                  </m:r>
                                </m:sup>
                              </m:sSup>
                              <m:d>
                                <m:dPr>
                                  <m:ctrlPr>
                                    <a:rPr lang="en-US" altLang="zh-CN" b="0" i="1" smtClean="0">
                                      <a:solidFill>
                                        <a:srgbClr val="000000"/>
                                      </a:solidFill>
                                      <a:latin typeface="Cambria Math" panose="02040503050406030204" pitchFamily="18" charset="0"/>
                                    </a:rPr>
                                  </m:ctrlPr>
                                </m:dPr>
                                <m:e>
                                  <m:sSub>
                                    <m:sSubPr>
                                      <m:ctrlPr>
                                        <a:rPr lang="en-US" altLang="zh-CN" b="0" i="1" smtClean="0">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𝑡</m:t>
                                      </m:r>
                                    </m:e>
                                    <m:sub>
                                      <m:r>
                                        <a:rPr lang="en-US" altLang="zh-CN" b="0" i="1" smtClean="0">
                                          <a:solidFill>
                                            <a:srgbClr val="000000"/>
                                          </a:solidFill>
                                          <a:latin typeface="Cambria Math" panose="02040503050406030204" pitchFamily="18" charset="0"/>
                                        </a:rPr>
                                        <m:t>𝑖</m:t>
                                      </m:r>
                                    </m:sub>
                                  </m:sSub>
                                  <m:r>
                                    <a:rPr lang="en-US" altLang="zh-CN" b="0" i="1" smtClean="0">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𝑡</m:t>
                                  </m:r>
                                </m:e>
                              </m:d>
                            </m:sup>
                          </m:sSup>
                        </m:e>
                      </m:nary>
                    </m:oMath>
                  </m:oMathPara>
                </a14:m>
                <a:br>
                  <a:rPr lang="zh-CN" altLang="en-US" i="1" dirty="0">
                    <a:solidFill>
                      <a:srgbClr val="000000"/>
                    </a:solidFill>
                    <a:latin typeface="Cambria Math" panose="02040503050406030204" pitchFamily="18" charset="0"/>
                  </a:rPr>
                </a:br>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endParaRPr lang="en-US" altLang="zh-CN" i="1" dirty="0">
                  <a:solidFill>
                    <a:srgbClr val="000000"/>
                  </a:solidFill>
                  <a:latin typeface="Cambria Math" panose="02040503050406030204" pitchFamily="18" charset="0"/>
                </a:endParaRPr>
              </a:p>
              <a:p>
                <a:pPr/>
                <a14:m>
                  <m:oMathPara xmlns:m="http://schemas.openxmlformats.org/officeDocument/2006/math">
                    <m:oMathParaPr>
                      <m:jc m:val="center"/>
                    </m:oMathParaPr>
                    <m:oMath xmlns:m="http://schemas.openxmlformats.org/officeDocument/2006/math">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𝑑𝑃</m:t>
                          </m:r>
                        </m:num>
                        <m:den>
                          <m:r>
                            <a:rPr lang="zh-CN" altLang="en-US" i="1">
                              <a:solidFill>
                                <a:srgbClr val="000000"/>
                              </a:solidFill>
                              <a:latin typeface="Cambria Math" panose="02040503050406030204" pitchFamily="18" charset="0"/>
                            </a:rPr>
                            <m:t>𝑑𝑦</m:t>
                          </m:r>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𝑃</m:t>
                          </m:r>
                        </m:den>
                      </m:f>
                      <m:r>
                        <a:rPr lang="zh-CN" altLang="en-US" i="1">
                          <a:solidFill>
                            <a:srgbClr val="000000"/>
                          </a:solidFill>
                          <a:latin typeface="Cambria Math" panose="02040503050406030204" pitchFamily="18" charset="0"/>
                        </a:rPr>
                        <m:t>=</m:t>
                      </m:r>
                      <m:nary>
                        <m:naryPr>
                          <m:chr m:val="∑"/>
                          <m:ctrlPr>
                            <a:rPr lang="zh-CN" altLang="en-US" sz="2400" i="1">
                              <a:solidFill>
                                <a:srgbClr val="000000"/>
                              </a:solidFill>
                              <a:latin typeface="Cambria Math" panose="02040503050406030204" pitchFamily="18" charset="0"/>
                            </a:rPr>
                          </m:ctrlPr>
                        </m:naryPr>
                        <m:sub>
                          <m:r>
                            <a:rPr lang="zh-CN" altLang="en-US" sz="2400" i="1">
                              <a:solidFill>
                                <a:srgbClr val="000000"/>
                              </a:solidFill>
                              <a:latin typeface="Cambria Math" panose="02040503050406030204" pitchFamily="18" charset="0"/>
                            </a:rPr>
                            <m:t>𝑖</m:t>
                          </m:r>
                          <m:r>
                            <a:rPr lang="zh-CN" altLang="en-US" sz="2400" i="1">
                              <a:solidFill>
                                <a:srgbClr val="000000"/>
                              </a:solidFill>
                              <a:latin typeface="Cambria Math" panose="02040503050406030204" pitchFamily="18" charset="0"/>
                            </a:rPr>
                            <m:t>=1</m:t>
                          </m:r>
                        </m:sub>
                        <m:sup>
                          <m:r>
                            <a:rPr lang="zh-CN" altLang="en-US" sz="2400" i="1">
                              <a:solidFill>
                                <a:srgbClr val="000000"/>
                              </a:solidFill>
                              <a:latin typeface="Cambria Math" panose="02040503050406030204" pitchFamily="18" charset="0"/>
                            </a:rPr>
                            <m:t>𝑚</m:t>
                          </m:r>
                        </m:sup>
                        <m:e>
                          <m:d>
                            <m:dPr>
                              <m:ctrlPr>
                                <a:rPr lang="en-US" altLang="zh-CN" sz="2400" i="1">
                                  <a:solidFill>
                                    <a:srgbClr val="000000"/>
                                  </a:solidFill>
                                  <a:latin typeface="Cambria Math" panose="02040503050406030204" pitchFamily="18" charset="0"/>
                                </a:rPr>
                              </m:ctrlPr>
                            </m:dPr>
                            <m:e>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𝑡</m:t>
                                  </m:r>
                                </m:e>
                                <m:sub>
                                  <m:r>
                                    <a:rPr lang="en-US" altLang="zh-CN" sz="2400" i="1">
                                      <a:solidFill>
                                        <a:srgbClr val="000000"/>
                                      </a:solidFill>
                                      <a:latin typeface="Cambria Math" panose="02040503050406030204" pitchFamily="18" charset="0"/>
                                    </a:rPr>
                                    <m:t>𝑖</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𝑡</m:t>
                              </m:r>
                            </m:e>
                          </m:d>
                          <m:r>
                            <a:rPr lang="en-US" altLang="zh-CN" sz="2400" i="1" smtClean="0">
                              <a:solidFill>
                                <a:srgbClr val="000000"/>
                              </a:solidFill>
                              <a:latin typeface="Cambria Math" panose="02040503050406030204" pitchFamily="18" charset="0"/>
                              <a:ea typeface="Cambria Math" panose="02040503050406030204" pitchFamily="18" charset="0"/>
                            </a:rPr>
                            <m:t>∙</m:t>
                          </m:r>
                          <m:f>
                            <m:fPr>
                              <m:ctrlPr>
                                <a:rPr lang="en-US" altLang="zh-CN" sz="2400" i="1" smtClean="0">
                                  <a:solidFill>
                                    <a:srgbClr val="000000"/>
                                  </a:solidFill>
                                  <a:latin typeface="Cambria Math" panose="02040503050406030204" pitchFamily="18" charset="0"/>
                                  <a:ea typeface="Cambria Math" panose="02040503050406030204" pitchFamily="18" charset="0"/>
                                </a:rPr>
                              </m:ctrlPr>
                            </m:fPr>
                            <m:num>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𝐶</m:t>
                                  </m:r>
                                </m:e>
                                <m:sub>
                                  <m:r>
                                    <a:rPr lang="en-US" altLang="zh-CN" sz="2400" i="1">
                                      <a:solidFill>
                                        <a:srgbClr val="000000"/>
                                      </a:solidFill>
                                      <a:latin typeface="Cambria Math" panose="02040503050406030204" pitchFamily="18" charset="0"/>
                                    </a:rPr>
                                    <m:t>𝑖</m:t>
                                  </m:r>
                                </m:sub>
                              </m:sSub>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𝑒</m:t>
                                  </m:r>
                                </m:e>
                                <m:sup>
                                  <m:r>
                                    <a:rPr lang="en-US" altLang="zh-CN" sz="2400" i="1">
                                      <a:solidFill>
                                        <a:srgbClr val="000000"/>
                                      </a:solidFill>
                                      <a:latin typeface="Cambria Math" panose="02040503050406030204" pitchFamily="18" charset="0"/>
                                    </a:rPr>
                                    <m:t>−</m:t>
                                  </m:r>
                                  <m:sSup>
                                    <m:sSupPr>
                                      <m:ctrlPr>
                                        <a:rPr lang="en-US" altLang="zh-CN" sz="2400" i="1">
                                          <a:solidFill>
                                            <a:srgbClr val="000000"/>
                                          </a:solidFill>
                                          <a:latin typeface="Cambria Math" panose="02040503050406030204" pitchFamily="18" charset="0"/>
                                        </a:rPr>
                                      </m:ctrlPr>
                                    </m:sSupPr>
                                    <m:e>
                                      <m:r>
                                        <a:rPr lang="en-US" altLang="zh-CN" sz="2400" i="1">
                                          <a:solidFill>
                                            <a:srgbClr val="000000"/>
                                          </a:solidFill>
                                          <a:latin typeface="Cambria Math" panose="02040503050406030204" pitchFamily="18" charset="0"/>
                                        </a:rPr>
                                        <m:t>𝑦</m:t>
                                      </m:r>
                                    </m:e>
                                    <m:sup>
                                      <m:r>
                                        <a:rPr lang="en-US" altLang="zh-CN" sz="2400" i="1">
                                          <a:solidFill>
                                            <a:srgbClr val="000000"/>
                                          </a:solidFill>
                                          <a:latin typeface="Cambria Math" panose="02040503050406030204" pitchFamily="18" charset="0"/>
                                        </a:rPr>
                                        <m:t>′</m:t>
                                      </m:r>
                                    </m:sup>
                                  </m:sSup>
                                  <m:d>
                                    <m:dPr>
                                      <m:ctrlPr>
                                        <a:rPr lang="en-US" altLang="zh-CN" sz="2400" i="1">
                                          <a:solidFill>
                                            <a:srgbClr val="000000"/>
                                          </a:solidFill>
                                          <a:latin typeface="Cambria Math" panose="02040503050406030204" pitchFamily="18" charset="0"/>
                                        </a:rPr>
                                      </m:ctrlPr>
                                    </m:dPr>
                                    <m:e>
                                      <m:sSub>
                                        <m:sSubPr>
                                          <m:ctrlPr>
                                            <a:rPr lang="en-US" altLang="zh-CN" sz="2400" i="1">
                                              <a:solidFill>
                                                <a:srgbClr val="000000"/>
                                              </a:solidFill>
                                              <a:latin typeface="Cambria Math" panose="02040503050406030204" pitchFamily="18" charset="0"/>
                                            </a:rPr>
                                          </m:ctrlPr>
                                        </m:sSubPr>
                                        <m:e>
                                          <m:r>
                                            <a:rPr lang="en-US" altLang="zh-CN" sz="2400" i="1">
                                              <a:solidFill>
                                                <a:srgbClr val="000000"/>
                                              </a:solidFill>
                                              <a:latin typeface="Cambria Math" panose="02040503050406030204" pitchFamily="18" charset="0"/>
                                            </a:rPr>
                                            <m:t>𝑡</m:t>
                                          </m:r>
                                        </m:e>
                                        <m:sub>
                                          <m:r>
                                            <a:rPr lang="en-US" altLang="zh-CN" sz="2400" i="1">
                                              <a:solidFill>
                                                <a:srgbClr val="000000"/>
                                              </a:solidFill>
                                              <a:latin typeface="Cambria Math" panose="02040503050406030204" pitchFamily="18" charset="0"/>
                                            </a:rPr>
                                            <m:t>𝑖</m:t>
                                          </m:r>
                                        </m:sub>
                                      </m:sSub>
                                      <m:r>
                                        <a:rPr lang="en-US" altLang="zh-CN" sz="2400" i="1">
                                          <a:solidFill>
                                            <a:srgbClr val="000000"/>
                                          </a:solidFill>
                                          <a:latin typeface="Cambria Math" panose="02040503050406030204" pitchFamily="18" charset="0"/>
                                        </a:rPr>
                                        <m:t>−</m:t>
                                      </m:r>
                                      <m:r>
                                        <a:rPr lang="en-US" altLang="zh-CN" sz="2400" i="1">
                                          <a:solidFill>
                                            <a:srgbClr val="000000"/>
                                          </a:solidFill>
                                          <a:latin typeface="Cambria Math" panose="02040503050406030204" pitchFamily="18" charset="0"/>
                                        </a:rPr>
                                        <m:t>𝑡</m:t>
                                      </m:r>
                                    </m:e>
                                  </m:d>
                                </m:sup>
                              </m:sSup>
                            </m:num>
                            <m:den>
                              <m:r>
                                <a:rPr lang="en-US" altLang="zh-CN" sz="2400" b="0" i="1" smtClean="0">
                                  <a:solidFill>
                                    <a:srgbClr val="000000"/>
                                  </a:solidFill>
                                  <a:latin typeface="Cambria Math" panose="02040503050406030204" pitchFamily="18" charset="0"/>
                                  <a:ea typeface="Cambria Math" panose="02040503050406030204" pitchFamily="18" charset="0"/>
                                </a:rPr>
                                <m:t>𝑃</m:t>
                              </m:r>
                            </m:den>
                          </m:f>
                        </m:e>
                      </m:nary>
                    </m:oMath>
                  </m:oMathPara>
                </a14:m>
                <a:endParaRPr lang="en-US" altLang="zh-CN" sz="2400" dirty="0">
                  <a:latin typeface="楷体" panose="02010609060101010101" pitchFamily="49" charset="-122"/>
                  <a:ea typeface="楷体" panose="02010609060101010101" pitchFamily="49" charset="-122"/>
                </a:endParaRPr>
              </a:p>
            </p:txBody>
          </p:sp>
        </mc:Choice>
        <mc:Fallback xmlns="">
          <p:sp>
            <p:nvSpPr>
              <p:cNvPr id="3" name="对象 2"/>
              <p:cNvSpPr txBox="1">
                <a:spLocks noRot="1" noChangeAspect="1" noMove="1" noResize="1" noEditPoints="1" noAdjustHandles="1" noChangeArrowheads="1" noChangeShapeType="1" noTextEdit="1"/>
              </p:cNvSpPr>
              <p:nvPr/>
            </p:nvSpPr>
            <p:spPr bwMode="auto">
              <a:xfrm>
                <a:off x="935596" y="1124744"/>
                <a:ext cx="7848871" cy="4896544"/>
              </a:xfrm>
              <a:prstGeom prst="rect">
                <a:avLst/>
              </a:prstGeom>
              <a:blipFill>
                <a:blip r:embed="rId2"/>
                <a:stretch>
                  <a:fillRect/>
                </a:stretch>
              </a:blipFill>
              <a:ln>
                <a:noFill/>
              </a:ln>
            </p:spPr>
            <p:txBody>
              <a:bodyPr/>
              <a:lstStyle/>
              <a:p>
                <a:r>
                  <a:rPr lang="zh-CN" altLang="en-US">
                    <a:noFill/>
                  </a:rPr>
                  <a:t> </a:t>
                </a:r>
              </a:p>
            </p:txBody>
          </p:sp>
        </mc:Fallback>
      </mc:AlternateContent>
      <p:sp>
        <p:nvSpPr>
          <p:cNvPr id="2" name="矩形: 圆角 1">
            <a:extLst>
              <a:ext uri="{FF2B5EF4-FFF2-40B4-BE49-F238E27FC236}">
                <a16:creationId xmlns:a16="http://schemas.microsoft.com/office/drawing/2014/main" id="{407081C8-5353-45B7-A039-30BF5B9BE254}"/>
              </a:ext>
            </a:extLst>
          </p:cNvPr>
          <p:cNvSpPr/>
          <p:nvPr/>
        </p:nvSpPr>
        <p:spPr>
          <a:xfrm>
            <a:off x="5765270" y="3140968"/>
            <a:ext cx="1368152" cy="432048"/>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现金流期限</a:t>
            </a:r>
          </a:p>
        </p:txBody>
      </p:sp>
      <p:sp>
        <p:nvSpPr>
          <p:cNvPr id="4" name="矩形: 圆角 3">
            <a:extLst>
              <a:ext uri="{FF2B5EF4-FFF2-40B4-BE49-F238E27FC236}">
                <a16:creationId xmlns:a16="http://schemas.microsoft.com/office/drawing/2014/main" id="{F5913F15-07C5-488F-8827-89D71EF340E0}"/>
              </a:ext>
            </a:extLst>
          </p:cNvPr>
          <p:cNvSpPr/>
          <p:nvPr/>
        </p:nvSpPr>
        <p:spPr>
          <a:xfrm>
            <a:off x="6516216" y="4725144"/>
            <a:ext cx="1368152" cy="432048"/>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楷体" panose="02010609060101010101" pitchFamily="49" charset="-122"/>
                <a:ea typeface="楷体" panose="02010609060101010101" pitchFamily="49" charset="-122"/>
              </a:rPr>
              <a:t>权重</a:t>
            </a:r>
          </a:p>
        </p:txBody>
      </p:sp>
      <p:cxnSp>
        <p:nvCxnSpPr>
          <p:cNvPr id="7" name="直接箭头连接符 6">
            <a:extLst>
              <a:ext uri="{FF2B5EF4-FFF2-40B4-BE49-F238E27FC236}">
                <a16:creationId xmlns:a16="http://schemas.microsoft.com/office/drawing/2014/main" id="{BCAA4EC1-6A73-436C-AB97-AF4873135E3B}"/>
              </a:ext>
            </a:extLst>
          </p:cNvPr>
          <p:cNvCxnSpPr/>
          <p:nvPr/>
        </p:nvCxnSpPr>
        <p:spPr>
          <a:xfrm flipH="1">
            <a:off x="4860032" y="3573016"/>
            <a:ext cx="1008112" cy="720080"/>
          </a:xfrm>
          <a:prstGeom prst="straightConnector1">
            <a:avLst/>
          </a:prstGeom>
          <a:ln>
            <a:solidFill>
              <a:srgbClr val="FFC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直接箭头连接符 9">
            <a:extLst>
              <a:ext uri="{FF2B5EF4-FFF2-40B4-BE49-F238E27FC236}">
                <a16:creationId xmlns:a16="http://schemas.microsoft.com/office/drawing/2014/main" id="{FDD65211-C3CB-474C-9B2C-F8D08D4A813C}"/>
              </a:ext>
            </a:extLst>
          </p:cNvPr>
          <p:cNvCxnSpPr>
            <a:cxnSpLocks/>
          </p:cNvCxnSpPr>
          <p:nvPr/>
        </p:nvCxnSpPr>
        <p:spPr>
          <a:xfrm flipH="1" flipV="1">
            <a:off x="6588224" y="4437112"/>
            <a:ext cx="432048" cy="288032"/>
          </a:xfrm>
          <a:prstGeom prst="straightConnector1">
            <a:avLst/>
          </a:prstGeom>
          <a:ln>
            <a:solidFill>
              <a:schemeClr val="accent6">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912332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Rectangle 2"/>
          <p:cNvSpPr>
            <a:spLocks noGrp="1" noChangeArrowheads="1"/>
          </p:cNvSpPr>
          <p:nvPr>
            <p:ph type="title"/>
          </p:nvPr>
        </p:nvSpPr>
        <p:spPr/>
        <p:txBody>
          <a:bodyPr/>
          <a:lstStyle/>
          <a:p>
            <a:pPr eaLnBrk="1" hangingPunct="1"/>
            <a:r>
              <a:rPr lang="zh-CN" altLang="en-US" dirty="0"/>
              <a:t>有效</a:t>
            </a:r>
            <a:r>
              <a:rPr lang="zh-CN" dirty="0"/>
              <a:t>久期</a:t>
            </a:r>
            <a:r>
              <a:rPr lang="zh-CN" altLang="en-US" dirty="0"/>
              <a:t>与基点价格值</a:t>
            </a:r>
            <a:endParaRPr lang="zh-CN" dirty="0"/>
          </a:p>
        </p:txBody>
      </p:sp>
      <p:sp>
        <p:nvSpPr>
          <p:cNvPr id="30726" name="Rectangle 3"/>
          <p:cNvSpPr>
            <a:spLocks noGrp="1" noChangeArrowheads="1"/>
          </p:cNvSpPr>
          <p:nvPr>
            <p:ph idx="1"/>
          </p:nvPr>
        </p:nvSpPr>
        <p:spPr>
          <a:xfrm>
            <a:off x="457200" y="1340768"/>
            <a:ext cx="8579296" cy="5184576"/>
          </a:xfrm>
        </p:spPr>
        <p:txBody>
          <a:bodyPr/>
          <a:lstStyle/>
          <a:p>
            <a:pPr marL="0" indent="0" eaLnBrk="1" hangingPunct="1">
              <a:buNone/>
            </a:pPr>
            <a:endParaRPr lang="en-US" altLang="zh-CN" dirty="0"/>
          </a:p>
          <a:p>
            <a:pPr eaLnBrk="1" hangingPunct="1"/>
            <a:r>
              <a:rPr lang="zh-CN" altLang="en-US" dirty="0"/>
              <a:t>有效</a:t>
            </a:r>
            <a:r>
              <a:rPr lang="zh-CN" dirty="0"/>
              <a:t>久期</a:t>
            </a:r>
            <a:r>
              <a:rPr lang="zh-CN" altLang="en-US" dirty="0"/>
              <a:t>（</a:t>
            </a:r>
            <a:r>
              <a:rPr lang="en-US" altLang="zh-CN" dirty="0"/>
              <a:t>Effective Duration</a:t>
            </a:r>
            <a:r>
              <a:rPr lang="zh-CN" altLang="en-US" dirty="0"/>
              <a:t>）：难以求导的情形</a:t>
            </a:r>
            <a:endParaRPr lang="en-US" altLang="zh-CN" dirty="0"/>
          </a:p>
          <a:p>
            <a:pPr eaLnBrk="1" hangingPunct="1"/>
            <a:endParaRPr lang="en-US" altLang="zh-CN" dirty="0"/>
          </a:p>
          <a:p>
            <a:pPr eaLnBrk="1" hangingPunct="1"/>
            <a:endParaRPr lang="en-US" altLang="zh-CN" dirty="0"/>
          </a:p>
          <a:p>
            <a:pPr eaLnBrk="1" hangingPunct="1"/>
            <a:r>
              <a:rPr lang="zh-CN" altLang="zh-CN" dirty="0"/>
              <a:t>基点价</a:t>
            </a:r>
            <a:r>
              <a:rPr lang="zh-CN" altLang="en-US" dirty="0"/>
              <a:t>格</a:t>
            </a:r>
            <a:r>
              <a:rPr lang="zh-CN" altLang="zh-CN" dirty="0"/>
              <a:t>值</a:t>
            </a:r>
            <a:r>
              <a:rPr lang="en-US" altLang="zh-CN" dirty="0"/>
              <a:t>((Basis Point Value</a:t>
            </a:r>
            <a:r>
              <a:rPr lang="zh-CN" altLang="en-US" dirty="0"/>
              <a:t>，</a:t>
            </a:r>
            <a:r>
              <a:rPr lang="en-US" altLang="zh-CN" dirty="0"/>
              <a:t>BPV</a:t>
            </a:r>
            <a:r>
              <a:rPr lang="zh-CN" altLang="en-US" dirty="0"/>
              <a:t>或</a:t>
            </a:r>
            <a:r>
              <a:rPr lang="zh-CN" altLang="zh-CN" dirty="0"/>
              <a:t>DV01）</a:t>
            </a:r>
            <a:endParaRPr lang="en-US" altLang="zh-CN" dirty="0"/>
          </a:p>
          <a:p>
            <a:pPr lvl="1" eaLnBrk="1" hangingPunct="1"/>
            <a:r>
              <a:rPr lang="zh-CN" altLang="en-US" dirty="0"/>
              <a:t>利率变化</a:t>
            </a:r>
            <a:r>
              <a:rPr lang="en-US" altLang="zh-CN" dirty="0"/>
              <a:t>1</a:t>
            </a:r>
            <a:r>
              <a:rPr lang="zh-CN" altLang="en-US" dirty="0"/>
              <a:t>个基点引起的资产价格变动</a:t>
            </a:r>
            <a:endParaRPr lang="en-US" altLang="zh-CN" dirty="0"/>
          </a:p>
          <a:p>
            <a:pPr lvl="1" eaLnBrk="1" hangingPunct="1"/>
            <a:r>
              <a:rPr lang="zh-CN" altLang="en-US" dirty="0"/>
              <a:t>与</a:t>
            </a:r>
            <a:r>
              <a:rPr lang="en-US" altLang="zh-CN" dirty="0"/>
              <a:t>1</a:t>
            </a:r>
            <a:r>
              <a:rPr lang="zh-CN" altLang="en-US" dirty="0"/>
              <a:t>个基点的货币久期十分接近</a:t>
            </a:r>
            <a:endParaRPr lang="zh-CN" dirty="0"/>
          </a:p>
        </p:txBody>
      </p:sp>
      <p:sp>
        <p:nvSpPr>
          <p:cNvPr id="8" name="灯片编号占位符 7"/>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73</a:t>
            </a:fld>
            <a:endParaRPr lang="en-US" altLang="zh-CN" dirty="0">
              <a:solidFill>
                <a:srgbClr val="000000"/>
              </a:solidFill>
            </a:endParaRPr>
          </a:p>
        </p:txBody>
      </p:sp>
      <mc:AlternateContent xmlns:mc="http://schemas.openxmlformats.org/markup-compatibility/2006" xmlns:a14="http://schemas.microsoft.com/office/drawing/2010/main">
        <mc:Choice Requires="a14">
          <p:sp>
            <p:nvSpPr>
              <p:cNvPr id="30722" name="Object 4"/>
              <p:cNvSpPr txBox="1"/>
              <p:nvPr/>
            </p:nvSpPr>
            <p:spPr bwMode="auto">
              <a:xfrm>
                <a:off x="3114675" y="2492375"/>
                <a:ext cx="1889125" cy="931863"/>
              </a:xfrm>
              <a:prstGeom prst="rect">
                <a:avLst/>
              </a:prstGeom>
              <a:noFill/>
            </p:spPr>
            <p:txBody>
              <a:bodyPr>
                <a:normAutofit/>
              </a:bodyPr>
              <a:lstStyle/>
              <a:p>
                <a:pPr/>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𝐷</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m:t>
                              </m:r>
                            </m:sub>
                          </m:sSub>
                        </m:num>
                        <m:den>
                          <m:r>
                            <a:rPr lang="zh-CN" altLang="en-US" i="1">
                              <a:solidFill>
                                <a:srgbClr val="000000"/>
                              </a:solidFill>
                              <a:latin typeface="Cambria Math" panose="02040503050406030204" pitchFamily="18" charset="0"/>
                            </a:rPr>
                            <m:t>2(</m:t>
                          </m:r>
                          <m:r>
                            <a:rPr lang="zh-CN" altLang="en-US" i="1">
                              <a:solidFill>
                                <a:srgbClr val="000000"/>
                              </a:solidFill>
                              <a:latin typeface="Cambria Math" panose="02040503050406030204" pitchFamily="18" charset="0"/>
                            </a:rPr>
                            <m:t>𝑃</m:t>
                          </m:r>
                          <m:r>
                            <a:rPr lang="zh-CN" altLang="en-US" i="1">
                              <a:solidFill>
                                <a:srgbClr val="000000"/>
                              </a:solidFill>
                              <a:latin typeface="Cambria Math" panose="02040503050406030204" pitchFamily="18" charset="0"/>
                            </a:rPr>
                            <m:t>)(</m:t>
                          </m:r>
                          <m:r>
                            <m:rPr>
                              <m:sty m:val="p"/>
                            </m:rPr>
                            <a:rPr lang="zh-CN" altLang="en-US" i="1">
                              <a:solidFill>
                                <a:srgbClr val="000000"/>
                              </a:solidFill>
                              <a:latin typeface="Cambria Math" panose="02040503050406030204" pitchFamily="18" charset="0"/>
                            </a:rPr>
                            <m:t>Δ</m:t>
                          </m:r>
                          <m:r>
                            <a:rPr lang="zh-CN" altLang="en-US" i="1">
                              <a:solidFill>
                                <a:srgbClr val="000000"/>
                              </a:solidFill>
                              <a:latin typeface="Cambria Math" panose="02040503050406030204" pitchFamily="18" charset="0"/>
                            </a:rPr>
                            <m:t>𝑦</m:t>
                          </m:r>
                          <m:r>
                            <a:rPr lang="zh-CN" altLang="en-US" i="1">
                              <a:solidFill>
                                <a:srgbClr val="000000"/>
                              </a:solidFill>
                              <a:latin typeface="Cambria Math" panose="02040503050406030204" pitchFamily="18" charset="0"/>
                            </a:rPr>
                            <m:t>)</m:t>
                          </m:r>
                        </m:den>
                      </m:f>
                    </m:oMath>
                  </m:oMathPara>
                </a14:m>
                <a:endParaRPr lang="zh-CN" altLang="en-US" dirty="0"/>
              </a:p>
            </p:txBody>
          </p:sp>
        </mc:Choice>
        <mc:Fallback xmlns="">
          <p:sp>
            <p:nvSpPr>
              <p:cNvPr id="30722" name="Object 4"/>
              <p:cNvSpPr txBox="1">
                <a:spLocks noRot="1" noChangeAspect="1" noMove="1" noResize="1" noEditPoints="1" noAdjustHandles="1" noChangeArrowheads="1" noChangeShapeType="1" noTextEdit="1"/>
              </p:cNvSpPr>
              <p:nvPr/>
            </p:nvSpPr>
            <p:spPr bwMode="auto">
              <a:xfrm>
                <a:off x="3114675" y="2492375"/>
                <a:ext cx="1889125" cy="931863"/>
              </a:xfrm>
              <a:prstGeom prst="rect">
                <a:avLst/>
              </a:prstGeom>
              <a:blipFill>
                <a:blip r:embed="rId2"/>
                <a:stretch>
                  <a:fillRect/>
                </a:stretch>
              </a:blipFill>
            </p:spPr>
            <p:txBody>
              <a:bodyPr/>
              <a:lstStyle/>
              <a:p>
                <a:r>
                  <a:rPr lang="zh-CN" altLang="en-US">
                    <a:noFill/>
                  </a:rPr>
                  <a:t> </a:t>
                </a:r>
              </a:p>
            </p:txBody>
          </p:sp>
        </mc:Fallback>
      </mc:AlternateContent>
      <mc:AlternateContent xmlns:mc="http://schemas.openxmlformats.org/markup-compatibility/2006" xmlns:a14="http://schemas.microsoft.com/office/drawing/2010/main">
        <mc:Choice Requires="a14">
          <p:sp>
            <p:nvSpPr>
              <p:cNvPr id="2" name="对象 1"/>
              <p:cNvSpPr txBox="1"/>
              <p:nvPr/>
            </p:nvSpPr>
            <p:spPr bwMode="auto">
              <a:xfrm>
                <a:off x="2738438" y="5184775"/>
                <a:ext cx="2678112" cy="876300"/>
              </a:xfrm>
              <a:prstGeom prst="rect">
                <a:avLst/>
              </a:prstGeom>
              <a:noFill/>
              <a:ln>
                <a:noFill/>
              </a:ln>
            </p:spPr>
            <p:txBody>
              <a:bodyPr>
                <a:normAutofit/>
              </a:bodyPr>
              <a:lstStyle/>
              <a:p>
                <a:pPr/>
                <a14:m>
                  <m:oMathPara xmlns:m="http://schemas.openxmlformats.org/officeDocument/2006/math">
                    <m:oMathParaPr>
                      <m:jc m:val="left"/>
                    </m:oMathParaPr>
                    <m:oMath xmlns:m="http://schemas.openxmlformats.org/officeDocument/2006/math">
                      <m:r>
                        <a:rPr lang="zh-CN" altLang="en-US" i="1">
                          <a:solidFill>
                            <a:srgbClr val="000000"/>
                          </a:solidFill>
                          <a:latin typeface="Cambria Math" panose="02040503050406030204" pitchFamily="18" charset="0"/>
                        </a:rPr>
                        <m:t>𝐵𝑃𝑉</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−0.01</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𝑃</m:t>
                              </m:r>
                            </m:e>
                            <m:sub>
                              <m:r>
                                <a:rPr lang="zh-CN" altLang="en-US" i="1">
                                  <a:solidFill>
                                    <a:srgbClr val="000000"/>
                                  </a:solidFill>
                                  <a:latin typeface="Cambria Math" panose="02040503050406030204" pitchFamily="18" charset="0"/>
                                </a:rPr>
                                <m:t>+0.01</m:t>
                              </m:r>
                            </m:sub>
                          </m:sSub>
                        </m:num>
                        <m:den>
                          <m:r>
                            <a:rPr lang="zh-CN" altLang="en-US" i="1">
                              <a:solidFill>
                                <a:srgbClr val="000000"/>
                              </a:solidFill>
                              <a:latin typeface="Cambria Math" panose="02040503050406030204" pitchFamily="18" charset="0"/>
                            </a:rPr>
                            <m:t>2</m:t>
                          </m:r>
                        </m:den>
                      </m:f>
                    </m:oMath>
                  </m:oMathPara>
                </a14:m>
                <a:endParaRPr lang="zh-CN" altLang="en-US" dirty="0"/>
              </a:p>
            </p:txBody>
          </p:sp>
        </mc:Choice>
        <mc:Fallback xmlns="">
          <p:sp>
            <p:nvSpPr>
              <p:cNvPr id="2" name="对象 1"/>
              <p:cNvSpPr txBox="1">
                <a:spLocks noRot="1" noChangeAspect="1" noMove="1" noResize="1" noEditPoints="1" noAdjustHandles="1" noChangeArrowheads="1" noChangeShapeType="1" noTextEdit="1"/>
              </p:cNvSpPr>
              <p:nvPr/>
            </p:nvSpPr>
            <p:spPr bwMode="auto">
              <a:xfrm>
                <a:off x="2738438" y="5184775"/>
                <a:ext cx="2678112" cy="876300"/>
              </a:xfrm>
              <a:prstGeom prst="rect">
                <a:avLst/>
              </a:prstGeom>
              <a:blipFill>
                <a:blip r:embed="rId3"/>
                <a:stretch>
                  <a:fillRect/>
                </a:stretch>
              </a:blipFill>
              <a:ln>
                <a:noFill/>
              </a:ln>
            </p:spPr>
            <p:txBody>
              <a:bodyPr/>
              <a:lstStyle/>
              <a:p>
                <a:r>
                  <a:rPr lang="zh-CN" altLang="en-US">
                    <a:noFill/>
                  </a:rPr>
                  <a:t> </a:t>
                </a:r>
              </a:p>
            </p:txBody>
          </p:sp>
        </mc:Fallback>
      </mc:AlternateContent>
    </p:spTree>
    <p:extLst>
      <p:ext uri="{BB962C8B-B14F-4D97-AF65-F5344CB8AC3E}">
        <p14:creationId xmlns:p14="http://schemas.microsoft.com/office/powerpoint/2010/main" val="1221726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5200A5A-E91E-44AD-B399-DD82FDE906A3}"/>
              </a:ext>
            </a:extLst>
          </p:cNvPr>
          <p:cNvSpPr>
            <a:spLocks noGrp="1"/>
          </p:cNvSpPr>
          <p:nvPr>
            <p:ph type="title"/>
          </p:nvPr>
        </p:nvSpPr>
        <p:spPr>
          <a:xfrm>
            <a:off x="683568" y="2492896"/>
            <a:ext cx="8208912" cy="1362075"/>
          </a:xfrm>
        </p:spPr>
        <p:txBody>
          <a:bodyPr/>
          <a:lstStyle/>
          <a:p>
            <a:r>
              <a:rPr lang="en-US" altLang="zh-CN" sz="3200" dirty="0">
                <a:solidFill>
                  <a:schemeClr val="accent6">
                    <a:lumMod val="75000"/>
                  </a:schemeClr>
                </a:solidFill>
              </a:rPr>
              <a:t>5.4.2   </a:t>
            </a:r>
            <a:r>
              <a:rPr lang="zh-CN" altLang="en-US" sz="3200" dirty="0">
                <a:solidFill>
                  <a:schemeClr val="accent6">
                    <a:lumMod val="75000"/>
                  </a:schemeClr>
                </a:solidFill>
              </a:rPr>
              <a:t>利率远期和利率期货的利率敏感性指标</a:t>
            </a:r>
            <a:endParaRPr lang="zh-CN" altLang="en-US" dirty="0">
              <a:solidFill>
                <a:schemeClr val="accent6">
                  <a:lumMod val="75000"/>
                </a:schemeClr>
              </a:solidFill>
            </a:endParaRPr>
          </a:p>
        </p:txBody>
      </p:sp>
      <p:sp>
        <p:nvSpPr>
          <p:cNvPr id="6" name="文本占位符 5">
            <a:extLst>
              <a:ext uri="{FF2B5EF4-FFF2-40B4-BE49-F238E27FC236}">
                <a16:creationId xmlns:a16="http://schemas.microsoft.com/office/drawing/2014/main" id="{E108BFB9-983E-4EA2-A50A-1EB7AB3179D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358B504-8EEE-415C-A842-C9BD51C55E0F}"/>
              </a:ext>
            </a:extLst>
          </p:cNvPr>
          <p:cNvSpPr>
            <a:spLocks noGrp="1"/>
          </p:cNvSpPr>
          <p:nvPr>
            <p:ph type="sldNum" sz="quarter" idx="12"/>
          </p:nvPr>
        </p:nvSpPr>
        <p:spPr/>
        <p:txBody>
          <a:bodyPr/>
          <a:lstStyle/>
          <a:p>
            <a:fld id="{0C913308-F349-4B6D-A68A-DD1791B4A57B}" type="slidenum">
              <a:rPr lang="zh-CN" altLang="en-US" smtClean="0"/>
              <a:pPr/>
              <a:t>74</a:t>
            </a:fld>
            <a:endParaRPr lang="zh-CN" altLang="en-US" dirty="0"/>
          </a:p>
        </p:txBody>
      </p:sp>
    </p:spTree>
    <p:extLst>
      <p:ext uri="{BB962C8B-B14F-4D97-AF65-F5344CB8AC3E}">
        <p14:creationId xmlns:p14="http://schemas.microsoft.com/office/powerpoint/2010/main" val="45564179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利率远期和利率期货的利率敏感性 </a:t>
            </a:r>
          </a:p>
        </p:txBody>
      </p:sp>
      <p:sp>
        <p:nvSpPr>
          <p:cNvPr id="3" name="内容占位符 2"/>
          <p:cNvSpPr>
            <a:spLocks noGrp="1"/>
          </p:cNvSpPr>
          <p:nvPr>
            <p:ph idx="1"/>
          </p:nvPr>
        </p:nvSpPr>
        <p:spPr/>
        <p:txBody>
          <a:bodyPr/>
          <a:lstStyle/>
          <a:p>
            <a:endParaRPr lang="en-US" altLang="zh-CN" dirty="0"/>
          </a:p>
          <a:p>
            <a:r>
              <a:rPr lang="zh-CN" altLang="en-US" dirty="0"/>
              <a:t>具体资产的利率敏感性指标</a:t>
            </a:r>
            <a:r>
              <a:rPr lang="zh-CN" altLang="zh-CN" dirty="0"/>
              <a:t>取决于</a:t>
            </a:r>
            <a:r>
              <a:rPr lang="zh-CN" altLang="en-US" dirty="0"/>
              <a:t>产品特征和定价模型</a:t>
            </a:r>
            <a:r>
              <a:rPr lang="zh-CN" altLang="zh-CN" dirty="0"/>
              <a:t>。</a:t>
            </a:r>
          </a:p>
          <a:p>
            <a:endParaRPr lang="en-US" altLang="zh-CN" dirty="0"/>
          </a:p>
          <a:p>
            <a:pPr lvl="1"/>
            <a:r>
              <a:rPr lang="zh-CN" altLang="en-US" dirty="0"/>
              <a:t>以利率作为标的（如</a:t>
            </a:r>
            <a:r>
              <a:rPr lang="en-US" altLang="zh-CN" dirty="0"/>
              <a:t>FRA</a:t>
            </a:r>
            <a:r>
              <a:rPr lang="zh-CN" altLang="en-US" dirty="0"/>
              <a:t>）：基点价格值</a:t>
            </a:r>
            <a:endParaRPr lang="en-US" altLang="zh-CN" dirty="0"/>
          </a:p>
          <a:p>
            <a:pPr lvl="1"/>
            <a:r>
              <a:rPr lang="zh-CN" altLang="en-US" dirty="0"/>
              <a:t>以债券作为标的（如国债期货）：久期和货币久期</a:t>
            </a:r>
            <a:endParaRPr lang="en-US" altLang="zh-CN" dirty="0"/>
          </a:p>
          <a:p>
            <a:pPr lvl="1"/>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75</a:t>
            </a:fld>
            <a:endParaRPr lang="zh-CN" altLang="en-US" dirty="0"/>
          </a:p>
        </p:txBody>
      </p:sp>
    </p:spTree>
    <p:extLst>
      <p:ext uri="{BB962C8B-B14F-4D97-AF65-F5344CB8AC3E}">
        <p14:creationId xmlns:p14="http://schemas.microsoft.com/office/powerpoint/2010/main" val="38086041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F9320B2-6598-4B9A-831A-D0A99FAF3D19}"/>
              </a:ext>
            </a:extLst>
          </p:cNvPr>
          <p:cNvSpPr>
            <a:spLocks noGrp="1"/>
          </p:cNvSpPr>
          <p:nvPr>
            <p:ph type="title"/>
          </p:nvPr>
        </p:nvSpPr>
        <p:spPr/>
        <p:txBody>
          <a:bodyPr/>
          <a:lstStyle/>
          <a:p>
            <a:r>
              <a:rPr lang="zh-CN" altLang="en-US" dirty="0"/>
              <a:t>准</a:t>
            </a:r>
            <a:r>
              <a:rPr lang="en-US" altLang="zh-CN" dirty="0"/>
              <a:t>CTD</a:t>
            </a:r>
            <a:r>
              <a:rPr lang="zh-CN" altLang="en-US" dirty="0"/>
              <a:t>券期货全价的利率敏感性</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8B129A60-0006-4F72-9665-14AC4488D3A2}"/>
                  </a:ext>
                </a:extLst>
              </p:cNvPr>
              <p:cNvSpPr>
                <a:spLocks noGrp="1"/>
              </p:cNvSpPr>
              <p:nvPr>
                <p:ph idx="1"/>
              </p:nvPr>
            </p:nvSpPr>
            <p:spPr/>
            <p:txBody>
              <a:bodyPr/>
              <a:lstStyle/>
              <a:p>
                <a:pPr marL="0" indent="0">
                  <a:buNone/>
                </a:pPr>
                <a14:m>
                  <m:oMathPara xmlns:m="http://schemas.openxmlformats.org/officeDocument/2006/math">
                    <m:oMathParaPr>
                      <m:jc m:val="centerGroup"/>
                    </m:oMathParaPr>
                    <m:oMath xmlns:m="http://schemas.openxmlformats.org/officeDocument/2006/math">
                      <m:r>
                        <a:rPr lang="zh-CN" altLang="en-US" sz="2000" i="1" dirty="0" smtClean="0">
                          <a:latin typeface="Cambria Math" panose="02040503050406030204" pitchFamily="18" charset="0"/>
                        </a:rPr>
                        <m:t>国债期货</m:t>
                      </m:r>
                      <m:r>
                        <a:rPr lang="zh-CN" altLang="en-US" sz="2000" i="1" dirty="0">
                          <a:latin typeface="Cambria Math" panose="02040503050406030204" pitchFamily="18" charset="0"/>
                        </a:rPr>
                        <m:t>报价</m:t>
                      </m:r>
                      <m:r>
                        <a:rPr lang="zh-CN" altLang="en-US" sz="2000" i="1" dirty="0" smtClean="0">
                          <a:latin typeface="Cambria Math" panose="02040503050406030204" pitchFamily="18" charset="0"/>
                        </a:rPr>
                        <m:t>（</m:t>
                      </m:r>
                      <m:r>
                        <a:rPr lang="en-US" altLang="zh-CN" sz="2000" b="0" i="1" dirty="0" smtClean="0">
                          <a:latin typeface="Cambria Math" panose="02040503050406030204" pitchFamily="18" charset="0"/>
                        </a:rPr>
                        <m:t>𝐺</m:t>
                      </m:r>
                      <m:r>
                        <a:rPr lang="zh-CN" altLang="en-US" sz="2000" i="1" dirty="0">
                          <a:latin typeface="Cambria Math" panose="02040503050406030204" pitchFamily="18" charset="0"/>
                        </a:rPr>
                        <m:t>）</m:t>
                      </m:r>
                      <m:r>
                        <m:rPr>
                          <m:nor/>
                        </m:rPr>
                        <a:rPr lang="en-US" altLang="zh-CN" sz="2000" dirty="0" smtClean="0"/>
                        <m:t>=</m:t>
                      </m:r>
                      <m:f>
                        <m:fPr>
                          <m:ctrlPr>
                            <a:rPr lang="en-US" altLang="zh-CN" sz="2000" i="1" dirty="0">
                              <a:latin typeface="Cambria Math" panose="02040503050406030204" pitchFamily="18" charset="0"/>
                            </a:rPr>
                          </m:ctrlPr>
                        </m:fPr>
                        <m:num>
                          <m:sSub>
                            <m:sSubPr>
                              <m:ctrlPr>
                                <a:rPr lang="en-US" altLang="zh-CN" sz="2000" i="1" dirty="0">
                                  <a:latin typeface="Cambria Math" panose="02040503050406030204" pitchFamily="18" charset="0"/>
                                </a:rPr>
                              </m:ctrlPr>
                            </m:sSubPr>
                            <m:e>
                              <m:r>
                                <a:rPr lang="zh-CN" altLang="en-US" sz="2000" i="1" dirty="0">
                                  <a:latin typeface="Cambria Math" panose="02040503050406030204" pitchFamily="18" charset="0"/>
                                </a:rPr>
                                <m:t>期货全价</m:t>
                              </m:r>
                            </m:e>
                            <m:sub>
                              <m:r>
                                <a:rPr lang="zh-CN" altLang="en-US" sz="2000" i="1" dirty="0">
                                  <a:latin typeface="Cambria Math" panose="02040503050406030204" pitchFamily="18" charset="0"/>
                                </a:rPr>
                                <m:t>准</m:t>
                              </m:r>
                              <m:r>
                                <a:rPr lang="en-US" altLang="zh-CN" sz="2000" b="0" i="1" dirty="0" smtClean="0">
                                  <a:latin typeface="Cambria Math" panose="02040503050406030204" pitchFamily="18" charset="0"/>
                                </a:rPr>
                                <m:t>𝐶𝑇𝐷</m:t>
                              </m:r>
                            </m:sub>
                          </m:sSub>
                          <m:r>
                            <a:rPr lang="zh-CN" altLang="en-US" sz="2000" i="1" dirty="0">
                              <a:latin typeface="Cambria Math" panose="02040503050406030204" pitchFamily="18" charset="0"/>
                            </a:rPr>
                            <m:t>（</m:t>
                          </m:r>
                          <m:r>
                            <a:rPr lang="en-US" altLang="zh-CN" sz="2000" b="0" i="1" dirty="0" smtClean="0">
                              <a:latin typeface="Cambria Math" panose="02040503050406030204" pitchFamily="18" charset="0"/>
                            </a:rPr>
                            <m:t>𝐹</m:t>
                          </m:r>
                          <m:r>
                            <a:rPr lang="en-US" altLang="zh-CN" sz="2000" b="0" i="1" dirty="0" smtClean="0">
                              <a:latin typeface="Cambria Math" panose="02040503050406030204" pitchFamily="18" charset="0"/>
                            </a:rPr>
                            <m:t>)−</m:t>
                          </m:r>
                          <m:sSub>
                            <m:sSubPr>
                              <m:ctrlPr>
                                <a:rPr lang="en-US" altLang="zh-CN" sz="2000" i="1" dirty="0">
                                  <a:latin typeface="Cambria Math" panose="02040503050406030204" pitchFamily="18" charset="0"/>
                                </a:rPr>
                              </m:ctrlPr>
                            </m:sSubPr>
                            <m:e>
                              <m:r>
                                <a:rPr lang="zh-CN" altLang="en-US" sz="2000" i="1" dirty="0">
                                  <a:latin typeface="Cambria Math" panose="02040503050406030204" pitchFamily="18" charset="0"/>
                                </a:rPr>
                                <m:t>期货应计利息</m:t>
                              </m:r>
                            </m:e>
                            <m:sub>
                              <m:r>
                                <a:rPr lang="zh-CN" altLang="en-US" sz="2000" i="1" dirty="0">
                                  <a:latin typeface="Cambria Math" panose="02040503050406030204" pitchFamily="18" charset="0"/>
                                </a:rPr>
                                <m:t>准</m:t>
                              </m:r>
                              <m:r>
                                <a:rPr lang="en-US" altLang="zh-CN" sz="2000" b="0" i="1" dirty="0" smtClean="0">
                                  <a:latin typeface="Cambria Math" panose="02040503050406030204" pitchFamily="18" charset="0"/>
                                </a:rPr>
                                <m:t>𝐶𝑇𝐷</m:t>
                              </m:r>
                            </m:sub>
                          </m:sSub>
                        </m:num>
                        <m:den>
                          <m:sSub>
                            <m:sSubPr>
                              <m:ctrlPr>
                                <a:rPr lang="en-US" altLang="zh-CN" sz="2000" i="1" dirty="0">
                                  <a:latin typeface="Cambria Math" panose="02040503050406030204" pitchFamily="18" charset="0"/>
                                </a:rPr>
                              </m:ctrlPr>
                            </m:sSubPr>
                            <m:e>
                              <m:r>
                                <a:rPr lang="zh-CN" altLang="en-US" sz="2000" i="1" dirty="0">
                                  <a:latin typeface="Cambria Math" panose="02040503050406030204" pitchFamily="18" charset="0"/>
                                </a:rPr>
                                <m:t>转换因子</m:t>
                              </m:r>
                            </m:e>
                            <m:sub>
                              <m:r>
                                <a:rPr lang="zh-CN" altLang="en-US" sz="2000" i="1" dirty="0" smtClean="0">
                                  <a:latin typeface="Cambria Math" panose="02040503050406030204" pitchFamily="18" charset="0"/>
                                </a:rPr>
                                <m:t>准</m:t>
                              </m:r>
                              <m:r>
                                <a:rPr lang="en-US" altLang="zh-CN" sz="2000" b="0" i="1" dirty="0" smtClean="0">
                                  <a:latin typeface="Cambria Math" panose="02040503050406030204" pitchFamily="18" charset="0"/>
                                </a:rPr>
                                <m:t>𝐶𝑇𝐷</m:t>
                              </m:r>
                            </m:sub>
                          </m:sSub>
                        </m:den>
                      </m:f>
                    </m:oMath>
                  </m:oMathPara>
                </a14:m>
                <a:endParaRPr lang="en-US" altLang="zh-CN" sz="2800" dirty="0"/>
              </a:p>
              <a:p>
                <a:pPr marL="0" indent="0">
                  <a:buNone/>
                </a:pPr>
                <a14:m>
                  <m:oMathPara xmlns:m="http://schemas.openxmlformats.org/officeDocument/2006/math">
                    <m:oMathParaPr>
                      <m:jc m:val="centerGroup"/>
                    </m:oMathParaPr>
                    <m:oMath xmlns:m="http://schemas.openxmlformats.org/officeDocument/2006/math">
                      <m:sSub>
                        <m:sSubPr>
                          <m:ctrlPr>
                            <a:rPr lang="en-US" altLang="zh-CN" sz="2000" i="1" dirty="0" smtClean="0">
                              <a:latin typeface="Cambria Math" panose="02040503050406030204" pitchFamily="18" charset="0"/>
                            </a:rPr>
                          </m:ctrlPr>
                        </m:sSubPr>
                        <m:e>
                          <m:r>
                            <a:rPr lang="zh-CN" altLang="en-US" sz="2000" i="1" dirty="0">
                              <a:latin typeface="Cambria Math" panose="02040503050406030204" pitchFamily="18" charset="0"/>
                            </a:rPr>
                            <m:t>期货全价</m:t>
                          </m:r>
                        </m:e>
                        <m:sub>
                          <m:r>
                            <a:rPr lang="zh-CN" altLang="en-US" sz="2000" i="1" dirty="0">
                              <a:latin typeface="Cambria Math" panose="02040503050406030204" pitchFamily="18" charset="0"/>
                            </a:rPr>
                            <m:t>准</m:t>
                          </m:r>
                          <m:r>
                            <a:rPr lang="en-US" altLang="zh-CN" sz="2000" b="0" i="1" dirty="0" smtClean="0">
                              <a:latin typeface="Cambria Math" panose="02040503050406030204" pitchFamily="18" charset="0"/>
                            </a:rPr>
                            <m:t>𝐶𝑇𝐷</m:t>
                          </m:r>
                        </m:sub>
                      </m:sSub>
                      <m:r>
                        <a:rPr lang="en-US" altLang="zh-CN" sz="2000" b="0" i="0" dirty="0" smtClean="0">
                          <a:latin typeface="Cambria Math" panose="02040503050406030204" pitchFamily="18" charset="0"/>
                        </a:rPr>
                        <m:t>(</m:t>
                      </m:r>
                      <m:r>
                        <a:rPr lang="en-US" altLang="zh-CN" sz="2000" b="0" i="1" dirty="0" smtClean="0">
                          <a:latin typeface="Cambria Math" panose="02040503050406030204" pitchFamily="18" charset="0"/>
                        </a:rPr>
                        <m:t>𝐹</m:t>
                      </m:r>
                      <m:r>
                        <a:rPr lang="en-US" altLang="zh-CN" sz="2000" b="0" i="1" dirty="0" smtClean="0">
                          <a:latin typeface="Cambria Math" panose="02040503050406030204" pitchFamily="18" charset="0"/>
                        </a:rPr>
                        <m:t>)</m:t>
                      </m:r>
                      <m:r>
                        <a:rPr lang="en-US" altLang="zh-CN" sz="2000" b="0" i="0" dirty="0" smtClean="0">
                          <a:latin typeface="Cambria Math" panose="02040503050406030204" pitchFamily="18" charset="0"/>
                        </a:rPr>
                        <m:t>=</m:t>
                      </m:r>
                      <m:d>
                        <m:dPr>
                          <m:ctrlPr>
                            <a:rPr lang="en-US" altLang="zh-CN" sz="2000" b="0" i="1" dirty="0" smtClean="0">
                              <a:latin typeface="Cambria Math" panose="02040503050406030204" pitchFamily="18" charset="0"/>
                            </a:rPr>
                          </m:ctrlPr>
                        </m:dPr>
                        <m:e>
                          <m:r>
                            <a:rPr lang="en-US" altLang="zh-CN" sz="2000" b="0" i="1" dirty="0" smtClean="0">
                              <a:solidFill>
                                <a:srgbClr val="FF0000"/>
                              </a:solidFill>
                              <a:latin typeface="Cambria Math" panose="02040503050406030204" pitchFamily="18" charset="0"/>
                            </a:rPr>
                            <m:t>𝑆</m:t>
                          </m:r>
                          <m:r>
                            <a:rPr lang="en-US" altLang="zh-CN" sz="2000" b="0" i="1" dirty="0" smtClean="0">
                              <a:latin typeface="Cambria Math" panose="02040503050406030204" pitchFamily="18" charset="0"/>
                            </a:rPr>
                            <m:t>−</m:t>
                          </m:r>
                          <m:r>
                            <a:rPr lang="en-US" altLang="zh-CN" sz="2000" b="0" i="1" dirty="0" smtClean="0">
                              <a:latin typeface="Cambria Math" panose="02040503050406030204" pitchFamily="18" charset="0"/>
                            </a:rPr>
                            <m:t>𝐼</m:t>
                          </m:r>
                        </m:e>
                      </m:d>
                      <m:sSup>
                        <m:sSupPr>
                          <m:ctrlPr>
                            <a:rPr lang="en-US" altLang="zh-CN" sz="2000" b="0" i="1" dirty="0" smtClean="0">
                              <a:latin typeface="Cambria Math" panose="02040503050406030204" pitchFamily="18" charset="0"/>
                            </a:rPr>
                          </m:ctrlPr>
                        </m:sSupPr>
                        <m:e>
                          <m:r>
                            <a:rPr lang="en-US" altLang="zh-CN" sz="2000" b="0" i="1" dirty="0" smtClean="0">
                              <a:latin typeface="Cambria Math" panose="02040503050406030204" pitchFamily="18" charset="0"/>
                            </a:rPr>
                            <m:t>𝑒</m:t>
                          </m:r>
                        </m:e>
                        <m:sup>
                          <m:r>
                            <a:rPr lang="en-US" altLang="zh-CN" sz="2000" b="0" i="1" dirty="0" smtClean="0">
                              <a:solidFill>
                                <a:srgbClr val="FF0000"/>
                              </a:solidFill>
                              <a:latin typeface="Cambria Math" panose="02040503050406030204" pitchFamily="18" charset="0"/>
                            </a:rPr>
                            <m:t>𝑟</m:t>
                          </m:r>
                          <m:d>
                            <m:dPr>
                              <m:ctrlPr>
                                <a:rPr lang="en-US" altLang="zh-CN" sz="2000" b="0" i="1" dirty="0" smtClean="0">
                                  <a:latin typeface="Cambria Math" panose="02040503050406030204" pitchFamily="18" charset="0"/>
                                </a:rPr>
                              </m:ctrlPr>
                            </m:dPr>
                            <m:e>
                              <m:r>
                                <a:rPr lang="en-US" altLang="zh-CN" sz="2000" b="0" i="1" dirty="0" smtClean="0">
                                  <a:latin typeface="Cambria Math" panose="02040503050406030204" pitchFamily="18" charset="0"/>
                                </a:rPr>
                                <m:t>𝑇</m:t>
                              </m:r>
                              <m:r>
                                <a:rPr lang="en-US" altLang="zh-CN" sz="2000" b="0" i="1" dirty="0" smtClean="0">
                                  <a:latin typeface="Cambria Math" panose="02040503050406030204" pitchFamily="18" charset="0"/>
                                </a:rPr>
                                <m:t>−</m:t>
                              </m:r>
                              <m:r>
                                <a:rPr lang="en-US" altLang="zh-CN" sz="2000" b="0" i="1" dirty="0" smtClean="0">
                                  <a:latin typeface="Cambria Math" panose="02040503050406030204" pitchFamily="18" charset="0"/>
                                </a:rPr>
                                <m:t>𝑡</m:t>
                              </m:r>
                            </m:e>
                          </m:d>
                        </m:sup>
                      </m:sSup>
                    </m:oMath>
                  </m:oMathPara>
                </a14:m>
                <a:endParaRPr lang="en-US" altLang="zh-CN" sz="2800" dirty="0">
                  <a:solidFill>
                    <a:schemeClr val="accent3">
                      <a:lumMod val="50000"/>
                    </a:schemeClr>
                  </a:solidFill>
                  <a:highlight>
                    <a:srgbClr val="C0C0C0"/>
                  </a:highlight>
                </a:endParaRPr>
              </a:p>
              <a:p>
                <a:endParaRPr lang="en-US" altLang="zh-CN" sz="2400" dirty="0"/>
              </a:p>
              <a:p>
                <a:r>
                  <a:rPr lang="zh-CN" altLang="en-US" sz="2400" dirty="0"/>
                  <a:t>不考虑隐含期权，假设</a:t>
                </a:r>
                <a14:m>
                  <m:oMath xmlns:m="http://schemas.openxmlformats.org/officeDocument/2006/math">
                    <m:r>
                      <a:rPr lang="en-US" altLang="zh-CN" sz="2400" i="1" dirty="0" smtClean="0">
                        <a:latin typeface="Cambria Math" panose="02040503050406030204" pitchFamily="18" charset="0"/>
                      </a:rPr>
                      <m:t>𝑦</m:t>
                    </m:r>
                  </m:oMath>
                </a14:m>
                <a:r>
                  <a:rPr lang="zh-CN" altLang="en-US" sz="2400" dirty="0"/>
                  <a:t>和</a:t>
                </a:r>
                <a14:m>
                  <m:oMath xmlns:m="http://schemas.openxmlformats.org/officeDocument/2006/math">
                    <m:r>
                      <a:rPr lang="en-US" altLang="zh-CN" sz="2400" i="1" dirty="0" smtClean="0">
                        <a:latin typeface="Cambria Math" panose="02040503050406030204" pitchFamily="18" charset="0"/>
                      </a:rPr>
                      <m:t>𝑟</m:t>
                    </m:r>
                  </m:oMath>
                </a14:m>
                <a:r>
                  <a:rPr lang="zh-CN" altLang="en-US" sz="2400" dirty="0"/>
                  <a:t>的变动无关</a:t>
                </a:r>
                <a:endParaRPr lang="en-US" altLang="zh-CN" sz="2400" dirty="0"/>
              </a:p>
              <a:p>
                <a:pPr lvl="1"/>
                <a14:m>
                  <m:oMath xmlns:m="http://schemas.openxmlformats.org/officeDocument/2006/math">
                    <m:r>
                      <a:rPr lang="en-US" altLang="zh-CN" sz="2000" i="1" dirty="0" smtClean="0">
                        <a:latin typeface="Cambria Math" panose="02040503050406030204" pitchFamily="18" charset="0"/>
                      </a:rPr>
                      <m:t>𝐹</m:t>
                    </m:r>
                  </m:oMath>
                </a14:m>
                <a:r>
                  <a:rPr lang="zh-CN" altLang="en-US" sz="2000" dirty="0"/>
                  <a:t>的货币久期</a:t>
                </a:r>
                <a14:m>
                  <m:oMath xmlns:m="http://schemas.openxmlformats.org/officeDocument/2006/math">
                    <m:r>
                      <a:rPr lang="en-US" altLang="zh-CN" sz="2000" i="1">
                        <a:latin typeface="Cambria Math" panose="02040503050406030204" pitchFamily="18" charset="0"/>
                      </a:rPr>
                      <m:t>=</m:t>
                    </m:r>
                  </m:oMath>
                </a14:m>
                <a:r>
                  <a:rPr lang="zh-CN" altLang="en-US" sz="2000" dirty="0"/>
                  <a:t>准</a:t>
                </a:r>
                <a:r>
                  <a:rPr lang="en-US" altLang="zh-CN" sz="2000" dirty="0"/>
                  <a:t>CTD</a:t>
                </a:r>
                <a:r>
                  <a:rPr lang="zh-CN" altLang="en-US" sz="2000" dirty="0"/>
                  <a:t>券货币久期的无风险终值 </a:t>
                </a:r>
                <a:endParaRPr lang="en-US" altLang="zh-CN" sz="2000" dirty="0"/>
              </a:p>
              <a:p>
                <a:pPr marL="0" indent="0">
                  <a:buNone/>
                </a:pPr>
                <a:r>
                  <a:rPr lang="zh-CN" altLang="en-US" sz="2400" dirty="0">
                    <a:solidFill>
                      <a:srgbClr val="000000"/>
                    </a:solidFill>
                  </a:rPr>
                  <a:t>                </a:t>
                </a:r>
                <a14:m>
                  <m:oMath xmlns:m="http://schemas.openxmlformats.org/officeDocument/2006/math">
                    <m:sSub>
                      <m:sSubPr>
                        <m:ctrlPr>
                          <a:rPr lang="zh-CN" altLang="en-US" sz="2400" i="1">
                            <a:solidFill>
                              <a:srgbClr val="000000"/>
                            </a:solidFill>
                            <a:latin typeface="Cambria Math" panose="02040503050406030204" pitchFamily="18" charset="0"/>
                          </a:rPr>
                        </m:ctrlPr>
                      </m:sSubPr>
                      <m:e>
                        <m:r>
                          <a:rPr lang="en-US" altLang="zh-CN" sz="2400" b="0" i="1" smtClean="0">
                            <a:solidFill>
                              <a:srgbClr val="000000"/>
                            </a:solidFill>
                            <a:latin typeface="Cambria Math" panose="02040503050406030204" pitchFamily="18" charset="0"/>
                          </a:rPr>
                          <m:t>$</m:t>
                        </m:r>
                        <m:r>
                          <a:rPr lang="zh-CN" altLang="en-US" sz="2400" i="1">
                            <a:solidFill>
                              <a:srgbClr val="000000"/>
                            </a:solidFill>
                            <a:latin typeface="Cambria Math" panose="02040503050406030204" pitchFamily="18" charset="0"/>
                          </a:rPr>
                          <m:t>𝐷</m:t>
                        </m:r>
                      </m:e>
                      <m:sub>
                        <m:r>
                          <a:rPr lang="zh-CN" altLang="en-US" sz="2400" i="1">
                            <a:solidFill>
                              <a:srgbClr val="000000"/>
                            </a:solidFill>
                            <a:latin typeface="Cambria Math" panose="02040503050406030204" pitchFamily="18" charset="0"/>
                          </a:rPr>
                          <m:t>𝐹</m:t>
                        </m:r>
                      </m:sub>
                    </m:sSub>
                    <m:r>
                      <a:rPr lang="en-US" altLang="zh-CN" sz="2400" i="1">
                        <a:solidFill>
                          <a:srgbClr val="000000"/>
                        </a:solidFill>
                        <a:latin typeface="Cambria Math" panose="02040503050406030204" pitchFamily="18" charset="0"/>
                      </a:rPr>
                      <m:t>=</m:t>
                    </m:r>
                  </m:oMath>
                </a14:m>
                <a:r>
                  <a:rPr lang="zh-CN" altLang="en-US" sz="2400" dirty="0">
                    <a:solidFill>
                      <a:srgbClr val="000000"/>
                    </a:solidFill>
                  </a:rPr>
                  <a:t> </a:t>
                </a:r>
                <a14:m>
                  <m:oMath xmlns:m="http://schemas.openxmlformats.org/officeDocument/2006/math">
                    <m:r>
                      <a:rPr lang="en-US" altLang="zh-CN" sz="2400" i="1">
                        <a:latin typeface="Cambria Math" panose="02040503050406030204" pitchFamily="18" charset="0"/>
                      </a:rPr>
                      <m:t>− </m:t>
                    </m:r>
                    <m:f>
                      <m:fPr>
                        <m:ctrlPr>
                          <a:rPr lang="zh-CN" altLang="en-US" sz="2400" i="1">
                            <a:solidFill>
                              <a:srgbClr val="000000"/>
                            </a:solidFill>
                            <a:latin typeface="Cambria Math" panose="02040503050406030204" pitchFamily="18" charset="0"/>
                          </a:rPr>
                        </m:ctrlPr>
                      </m:fPr>
                      <m:num>
                        <m:r>
                          <a:rPr lang="zh-CN" altLang="en-US" sz="2400" i="1">
                            <a:solidFill>
                              <a:srgbClr val="000000"/>
                            </a:solidFill>
                            <a:latin typeface="Cambria Math" panose="02040503050406030204" pitchFamily="18" charset="0"/>
                          </a:rPr>
                          <m:t>𝑑𝐹</m:t>
                        </m:r>
                      </m:num>
                      <m:den>
                        <m:r>
                          <a:rPr lang="zh-CN" altLang="en-US" sz="2400" i="1">
                            <a:solidFill>
                              <a:srgbClr val="000000"/>
                            </a:solidFill>
                            <a:latin typeface="Cambria Math" panose="02040503050406030204" pitchFamily="18" charset="0"/>
                          </a:rPr>
                          <m:t>𝑑</m:t>
                        </m:r>
                        <m:r>
                          <a:rPr lang="en-US" altLang="zh-CN" sz="2400" i="1">
                            <a:solidFill>
                              <a:srgbClr val="000000"/>
                            </a:solidFill>
                            <a:latin typeface="Cambria Math" panose="02040503050406030204" pitchFamily="18" charset="0"/>
                          </a:rPr>
                          <m:t>𝑦</m:t>
                        </m:r>
                      </m:den>
                    </m:f>
                    <m:r>
                      <a:rPr lang="zh-CN" altLang="en-US" sz="2400" i="1">
                        <a:solidFill>
                          <a:srgbClr val="000000"/>
                        </a:solidFill>
                        <a:latin typeface="Cambria Math" panose="02040503050406030204" pitchFamily="18" charset="0"/>
                      </a:rPr>
                      <m:t>=</m:t>
                    </m:r>
                    <m:r>
                      <a:rPr lang="en-US" altLang="zh-CN" sz="2400" i="1">
                        <a:latin typeface="Cambria Math" panose="02040503050406030204" pitchFamily="18" charset="0"/>
                      </a:rPr>
                      <m:t>−</m:t>
                    </m:r>
                    <m:f>
                      <m:fPr>
                        <m:ctrlPr>
                          <a:rPr lang="zh-CN" altLang="zh-CN" sz="2400" i="1">
                            <a:latin typeface="Cambria Math" panose="02040503050406030204" pitchFamily="18" charset="0"/>
                          </a:rPr>
                        </m:ctrlPr>
                      </m:fPr>
                      <m:num>
                        <m:r>
                          <m:rPr>
                            <m:sty m:val="p"/>
                          </m:rPr>
                          <a:rPr lang="en-US" altLang="zh-CN" sz="2400">
                            <a:latin typeface="Cambria Math" panose="02040503050406030204" pitchFamily="18" charset="0"/>
                          </a:rPr>
                          <m:t>d</m:t>
                        </m:r>
                        <m:r>
                          <a:rPr lang="en-US" altLang="zh-CN" sz="2400" i="1">
                            <a:latin typeface="Cambria Math" panose="02040503050406030204" pitchFamily="18" charset="0"/>
                          </a:rPr>
                          <m:t>𝑆</m:t>
                        </m:r>
                      </m:num>
                      <m:den>
                        <m:r>
                          <m:rPr>
                            <m:sty m:val="p"/>
                          </m:rPr>
                          <a:rPr lang="en-US" altLang="zh-CN" sz="2400">
                            <a:latin typeface="Cambria Math" panose="02040503050406030204" pitchFamily="18" charset="0"/>
                          </a:rPr>
                          <m:t>d</m:t>
                        </m:r>
                        <m:r>
                          <a:rPr lang="en-US" altLang="zh-CN" sz="2400" i="1">
                            <a:latin typeface="Cambria Math" panose="02040503050406030204" pitchFamily="18" charset="0"/>
                          </a:rPr>
                          <m:t>𝑦</m:t>
                        </m:r>
                      </m:den>
                    </m:f>
                    <m:sSup>
                      <m:sSupPr>
                        <m:ctrlPr>
                          <a:rPr lang="zh-CN" altLang="zh-CN" sz="2400" i="1">
                            <a:latin typeface="Cambria Math" panose="02040503050406030204" pitchFamily="18" charset="0"/>
                          </a:rPr>
                        </m:ctrlPr>
                      </m:sSupPr>
                      <m:e>
                        <m:r>
                          <a:rPr lang="en-US" altLang="zh-CN" sz="2400" i="1">
                            <a:latin typeface="Cambria Math" panose="02040503050406030204" pitchFamily="18" charset="0"/>
                          </a:rPr>
                          <m:t>𝑒</m:t>
                        </m:r>
                      </m:e>
                      <m:sup>
                        <m:r>
                          <a:rPr lang="en-US" altLang="zh-CN" sz="2400" i="1">
                            <a:latin typeface="Cambria Math" panose="02040503050406030204" pitchFamily="18" charset="0"/>
                          </a:rPr>
                          <m:t>𝑟</m:t>
                        </m:r>
                        <m:r>
                          <a:rPr lang="en-US" altLang="zh-CN" sz="2400">
                            <a:latin typeface="Cambria Math" panose="02040503050406030204" pitchFamily="18" charset="0"/>
                          </a:rPr>
                          <m:t>(</m:t>
                        </m:r>
                        <m:r>
                          <a:rPr lang="en-US" altLang="zh-CN" sz="2400" i="1">
                            <a:latin typeface="Cambria Math" panose="02040503050406030204" pitchFamily="18" charset="0"/>
                          </a:rPr>
                          <m:t>𝑇</m:t>
                        </m:r>
                        <m:r>
                          <a:rPr lang="en-US" altLang="zh-CN" sz="2400" i="1">
                            <a:latin typeface="Cambria Math" panose="02040503050406030204" pitchFamily="18" charset="0"/>
                          </a:rPr>
                          <m:t>−</m:t>
                        </m:r>
                        <m:r>
                          <a:rPr lang="en-US" altLang="zh-CN" sz="2400" i="1">
                            <a:latin typeface="Cambria Math" panose="02040503050406030204" pitchFamily="18" charset="0"/>
                          </a:rPr>
                          <m:t>𝑡</m:t>
                        </m:r>
                        <m:r>
                          <a:rPr lang="en-US" altLang="zh-CN" sz="2400">
                            <a:latin typeface="Cambria Math" panose="02040503050406030204" pitchFamily="18" charset="0"/>
                          </a:rPr>
                          <m:t>)</m:t>
                        </m:r>
                      </m:sup>
                    </m:sSup>
                    <m:r>
                      <a:rPr lang="en-US" altLang="zh-CN" sz="2400" i="1">
                        <a:latin typeface="Cambria Math" panose="02040503050406030204" pitchFamily="18" charset="0"/>
                      </a:rPr>
                      <m:t>=</m:t>
                    </m:r>
                    <m:sSub>
                      <m:sSubPr>
                        <m:ctrlPr>
                          <a:rPr lang="zh-CN" altLang="zh-CN" sz="2400" i="1" smtClean="0">
                            <a:solidFill>
                              <a:srgbClr val="FF0000"/>
                            </a:solidFill>
                            <a:latin typeface="Cambria Math" panose="02040503050406030204" pitchFamily="18" charset="0"/>
                          </a:rPr>
                        </m:ctrlPr>
                      </m:sSubPr>
                      <m:e>
                        <m:r>
                          <a:rPr lang="en-US" altLang="zh-CN" sz="2400" i="1">
                            <a:solidFill>
                              <a:srgbClr val="FF0000"/>
                            </a:solidFill>
                            <a:latin typeface="Cambria Math" panose="02040503050406030204" pitchFamily="18" charset="0"/>
                          </a:rPr>
                          <m:t>$</m:t>
                        </m:r>
                        <m:r>
                          <a:rPr lang="en-US" altLang="zh-CN" sz="2400" i="1">
                            <a:solidFill>
                              <a:srgbClr val="FF0000"/>
                            </a:solidFill>
                            <a:latin typeface="Cambria Math" panose="02040503050406030204" pitchFamily="18" charset="0"/>
                          </a:rPr>
                          <m:t>𝐷</m:t>
                        </m:r>
                      </m:e>
                      <m:sub>
                        <m:r>
                          <a:rPr lang="en-US" altLang="zh-CN" sz="2400" i="1">
                            <a:solidFill>
                              <a:srgbClr val="FF0000"/>
                            </a:solidFill>
                            <a:latin typeface="Cambria Math" panose="02040503050406030204" pitchFamily="18" charset="0"/>
                          </a:rPr>
                          <m:t>𝑠</m:t>
                        </m:r>
                      </m:sub>
                    </m:sSub>
                    <m:sSup>
                      <m:sSupPr>
                        <m:ctrlPr>
                          <a:rPr lang="zh-CN" altLang="zh-CN" sz="2400" i="1">
                            <a:solidFill>
                              <a:srgbClr val="FF0000"/>
                            </a:solidFill>
                            <a:latin typeface="Cambria Math" panose="02040503050406030204" pitchFamily="18" charset="0"/>
                          </a:rPr>
                        </m:ctrlPr>
                      </m:sSupPr>
                      <m:e>
                        <m:r>
                          <a:rPr lang="en-US" altLang="zh-CN" sz="2400" i="1">
                            <a:solidFill>
                              <a:srgbClr val="FF0000"/>
                            </a:solidFill>
                            <a:latin typeface="Cambria Math" panose="02040503050406030204" pitchFamily="18" charset="0"/>
                          </a:rPr>
                          <m:t>𝑒</m:t>
                        </m:r>
                      </m:e>
                      <m:sup>
                        <m:r>
                          <a:rPr lang="en-US" altLang="zh-CN" sz="2400" i="1">
                            <a:solidFill>
                              <a:srgbClr val="FF0000"/>
                            </a:solidFill>
                            <a:latin typeface="Cambria Math" panose="02040503050406030204" pitchFamily="18" charset="0"/>
                          </a:rPr>
                          <m:t>𝑟</m:t>
                        </m:r>
                        <m:r>
                          <a:rPr lang="en-US" altLang="zh-CN" sz="2400">
                            <a:solidFill>
                              <a:srgbClr val="FF0000"/>
                            </a:solidFill>
                            <a:latin typeface="Cambria Math" panose="02040503050406030204" pitchFamily="18" charset="0"/>
                          </a:rPr>
                          <m:t>(</m:t>
                        </m:r>
                        <m:r>
                          <a:rPr lang="en-US" altLang="zh-CN" sz="2400" i="1">
                            <a:solidFill>
                              <a:srgbClr val="FF0000"/>
                            </a:solidFill>
                            <a:latin typeface="Cambria Math" panose="02040503050406030204" pitchFamily="18" charset="0"/>
                          </a:rPr>
                          <m:t>𝑇</m:t>
                        </m:r>
                        <m:r>
                          <a:rPr lang="en-US" altLang="zh-CN" sz="2400" i="1">
                            <a:solidFill>
                              <a:srgbClr val="FF0000"/>
                            </a:solidFill>
                            <a:latin typeface="Cambria Math" panose="02040503050406030204" pitchFamily="18" charset="0"/>
                          </a:rPr>
                          <m:t>−</m:t>
                        </m:r>
                        <m:r>
                          <a:rPr lang="en-US" altLang="zh-CN" sz="2400" i="1">
                            <a:solidFill>
                              <a:srgbClr val="FF0000"/>
                            </a:solidFill>
                            <a:latin typeface="Cambria Math" panose="02040503050406030204" pitchFamily="18" charset="0"/>
                          </a:rPr>
                          <m:t>𝑡</m:t>
                        </m:r>
                        <m:r>
                          <a:rPr lang="en-US" altLang="zh-CN" sz="2400">
                            <a:solidFill>
                              <a:srgbClr val="FF0000"/>
                            </a:solidFill>
                            <a:latin typeface="Cambria Math" panose="02040503050406030204" pitchFamily="18" charset="0"/>
                          </a:rPr>
                          <m:t>)</m:t>
                        </m:r>
                      </m:sup>
                    </m:sSup>
                  </m:oMath>
                </a14:m>
                <a:endParaRPr lang="en-US" altLang="zh-CN" sz="1400" dirty="0">
                  <a:solidFill>
                    <a:schemeClr val="bg1">
                      <a:lumMod val="50000"/>
                    </a:schemeClr>
                  </a:solidFill>
                  <a:highlight>
                    <a:srgbClr val="C0C0C0"/>
                  </a:highlight>
                </a:endParaRPr>
              </a:p>
              <a:p>
                <a:pPr lvl="1"/>
                <a14:m>
                  <m:oMath xmlns:m="http://schemas.openxmlformats.org/officeDocument/2006/math">
                    <m:r>
                      <a:rPr lang="en-US" altLang="zh-CN" sz="2000" i="1" dirty="0" smtClean="0">
                        <a:latin typeface="Cambria Math" panose="02040503050406030204" pitchFamily="18" charset="0"/>
                      </a:rPr>
                      <m:t>𝐹</m:t>
                    </m:r>
                  </m:oMath>
                </a14:m>
                <a:r>
                  <a:rPr lang="zh-CN" altLang="en-US" sz="2000" dirty="0"/>
                  <a:t>的久期</a:t>
                </a:r>
                <a14:m>
                  <m:oMath xmlns:m="http://schemas.openxmlformats.org/officeDocument/2006/math">
                    <m:r>
                      <a:rPr lang="en-US" altLang="zh-CN" sz="2000" i="1">
                        <a:latin typeface="Cambria Math" panose="02040503050406030204" pitchFamily="18" charset="0"/>
                      </a:rPr>
                      <m:t>≈</m:t>
                    </m:r>
                  </m:oMath>
                </a14:m>
                <a:r>
                  <a:rPr lang="zh-CN" altLang="en-US" sz="2000" dirty="0"/>
                  <a:t>约等于准</a:t>
                </a:r>
                <a:r>
                  <a:rPr lang="en-US" altLang="zh-CN" sz="2000" dirty="0"/>
                  <a:t>CTD</a:t>
                </a:r>
                <a:r>
                  <a:rPr lang="zh-CN" altLang="en-US" sz="2000" dirty="0"/>
                  <a:t>券久期</a:t>
                </a:r>
                <a:endParaRPr lang="en-US" altLang="zh-CN" sz="2000" dirty="0"/>
              </a:p>
              <a:p>
                <a:pPr marL="0" indent="0">
                  <a:buNone/>
                </a:pPr>
                <a:r>
                  <a:rPr lang="en-US" altLang="zh-CN" sz="2000" dirty="0"/>
                  <a:t>                   </a:t>
                </a:r>
                <a14:m>
                  <m:oMath xmlns:m="http://schemas.openxmlformats.org/officeDocument/2006/math">
                    <m:sSub>
                      <m:sSubPr>
                        <m:ctrlPr>
                          <a:rPr lang="zh-CN" altLang="zh-CN" sz="2000" i="1" smtClean="0">
                            <a:latin typeface="Cambria Math" panose="02040503050406030204" pitchFamily="18" charset="0"/>
                          </a:rPr>
                        </m:ctrlPr>
                      </m:sSubPr>
                      <m:e>
                        <m:r>
                          <a:rPr lang="en-US" altLang="zh-CN" sz="2000" i="1">
                            <a:latin typeface="Cambria Math" panose="02040503050406030204" pitchFamily="18" charset="0"/>
                          </a:rPr>
                          <m:t>𝐷</m:t>
                        </m:r>
                      </m:e>
                      <m:sub>
                        <m:r>
                          <a:rPr lang="en-US" altLang="zh-CN" sz="2000" i="1">
                            <a:latin typeface="Cambria Math" panose="02040503050406030204" pitchFamily="18" charset="0"/>
                          </a:rPr>
                          <m:t>𝐹</m:t>
                        </m:r>
                      </m:sub>
                    </m:sSub>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f>
                          <m:fPr>
                            <m:type m:val="skw"/>
                            <m:ctrlPr>
                              <a:rPr lang="zh-CN" altLang="zh-CN" sz="2000" i="1">
                                <a:latin typeface="Cambria Math" panose="02040503050406030204" pitchFamily="18" charset="0"/>
                              </a:rPr>
                            </m:ctrlPr>
                          </m:fPr>
                          <m:num>
                            <m:r>
                              <a:rPr lang="en-US" altLang="zh-CN" sz="2000" i="1">
                                <a:latin typeface="Cambria Math" panose="02040503050406030204" pitchFamily="18" charset="0"/>
                              </a:rPr>
                              <m:t>𝑑𝐹</m:t>
                            </m:r>
                          </m:num>
                          <m:den>
                            <m:r>
                              <a:rPr lang="en-US" altLang="zh-CN" sz="2000" i="1">
                                <a:latin typeface="Cambria Math" panose="02040503050406030204" pitchFamily="18" charset="0"/>
                              </a:rPr>
                              <m:t>𝐹</m:t>
                            </m:r>
                          </m:den>
                        </m:f>
                      </m:num>
                      <m:den>
                        <m:r>
                          <a:rPr lang="en-US" altLang="zh-CN" sz="2000" i="1">
                            <a:latin typeface="Cambria Math" panose="02040503050406030204" pitchFamily="18" charset="0"/>
                          </a:rPr>
                          <m:t>𝑑𝑦</m:t>
                        </m:r>
                      </m:den>
                    </m:f>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f>
                          <m:fPr>
                            <m:ctrlPr>
                              <a:rPr lang="zh-CN" altLang="zh-CN" sz="2000" i="1">
                                <a:latin typeface="Cambria Math" panose="02040503050406030204" pitchFamily="18" charset="0"/>
                              </a:rPr>
                            </m:ctrlPr>
                          </m:fPr>
                          <m:num>
                            <m:r>
                              <m:rPr>
                                <m:sty m:val="p"/>
                              </m:rPr>
                              <a:rPr lang="en-US" altLang="zh-CN" sz="2000">
                                <a:latin typeface="Cambria Math" panose="02040503050406030204" pitchFamily="18" charset="0"/>
                              </a:rPr>
                              <m:t>d</m:t>
                            </m:r>
                            <m:r>
                              <a:rPr lang="en-US" altLang="zh-CN" sz="2000" i="1">
                                <a:latin typeface="Cambria Math" panose="02040503050406030204" pitchFamily="18" charset="0"/>
                              </a:rPr>
                              <m:t>𝑆</m:t>
                            </m:r>
                          </m:num>
                          <m:den>
                            <m:r>
                              <m:rPr>
                                <m:sty m:val="p"/>
                              </m:rPr>
                              <a:rPr lang="en-US" altLang="zh-CN" sz="2000">
                                <a:latin typeface="Cambria Math" panose="02040503050406030204" pitchFamily="18" charset="0"/>
                              </a:rPr>
                              <m:t>d</m:t>
                            </m:r>
                            <m:r>
                              <a:rPr lang="en-US" altLang="zh-CN" sz="2000" i="1">
                                <a:latin typeface="Cambria Math" panose="02040503050406030204" pitchFamily="18" charset="0"/>
                              </a:rPr>
                              <m:t>𝑦</m:t>
                            </m:r>
                          </m:den>
                        </m:f>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𝑟</m:t>
                            </m:r>
                            <m:r>
                              <a:rPr lang="en-US" altLang="zh-CN" sz="2000">
                                <a:latin typeface="Cambria Math" panose="02040503050406030204" pitchFamily="18" charset="0"/>
                              </a:rPr>
                              <m:t>(</m:t>
                            </m:r>
                            <m:r>
                              <a:rPr lang="en-US" altLang="zh-CN" sz="2000" i="1">
                                <a:latin typeface="Cambria Math" panose="02040503050406030204" pitchFamily="18" charset="0"/>
                              </a:rPr>
                              <m:t>𝑇</m:t>
                            </m:r>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a:latin typeface="Cambria Math" panose="02040503050406030204" pitchFamily="18" charset="0"/>
                              </a:rPr>
                              <m:t>)</m:t>
                            </m:r>
                          </m:sup>
                        </m:sSup>
                      </m:num>
                      <m:den>
                        <m:d>
                          <m:dPr>
                            <m:ctrlPr>
                              <a:rPr lang="zh-CN" altLang="zh-CN" sz="2000" i="1">
                                <a:latin typeface="Cambria Math" panose="02040503050406030204" pitchFamily="18" charset="0"/>
                              </a:rPr>
                            </m:ctrlPr>
                          </m:dPr>
                          <m:e>
                            <m:r>
                              <a:rPr lang="en-US" altLang="zh-CN" sz="2000" i="1">
                                <a:latin typeface="Cambria Math" panose="02040503050406030204" pitchFamily="18" charset="0"/>
                              </a:rPr>
                              <m:t>𝑆</m:t>
                            </m:r>
                            <m:r>
                              <a:rPr lang="en-US" altLang="zh-CN" sz="2000" i="1">
                                <a:latin typeface="Cambria Math" panose="02040503050406030204" pitchFamily="18" charset="0"/>
                              </a:rPr>
                              <m:t>−</m:t>
                            </m:r>
                            <m:r>
                              <a:rPr lang="en-US" altLang="zh-CN" sz="2000" i="1">
                                <a:latin typeface="Cambria Math" panose="02040503050406030204" pitchFamily="18" charset="0"/>
                              </a:rPr>
                              <m:t>𝐼</m:t>
                            </m:r>
                          </m:e>
                        </m:d>
                        <m:sSup>
                          <m:sSupPr>
                            <m:ctrlPr>
                              <a:rPr lang="zh-CN" altLang="zh-CN" sz="2000" i="1">
                                <a:latin typeface="Cambria Math" panose="02040503050406030204" pitchFamily="18" charset="0"/>
                              </a:rPr>
                            </m:ctrlPr>
                          </m:sSupPr>
                          <m:e>
                            <m:r>
                              <a:rPr lang="en-US" altLang="zh-CN" sz="2000" i="1">
                                <a:latin typeface="Cambria Math" panose="02040503050406030204" pitchFamily="18" charset="0"/>
                              </a:rPr>
                              <m:t>𝑒</m:t>
                            </m:r>
                          </m:e>
                          <m:sup>
                            <m:r>
                              <a:rPr lang="en-US" altLang="zh-CN" sz="2000" i="1">
                                <a:latin typeface="Cambria Math" panose="02040503050406030204" pitchFamily="18" charset="0"/>
                              </a:rPr>
                              <m:t>𝑟</m:t>
                            </m:r>
                            <m:r>
                              <a:rPr lang="en-US" altLang="zh-CN" sz="2000">
                                <a:latin typeface="Cambria Math" panose="02040503050406030204" pitchFamily="18" charset="0"/>
                              </a:rPr>
                              <m:t>(</m:t>
                            </m:r>
                            <m:r>
                              <a:rPr lang="en-US" altLang="zh-CN" sz="2000" i="1">
                                <a:latin typeface="Cambria Math" panose="02040503050406030204" pitchFamily="18" charset="0"/>
                              </a:rPr>
                              <m:t>𝑇</m:t>
                            </m:r>
                            <m:r>
                              <a:rPr lang="en-US" altLang="zh-CN" sz="2000" i="1">
                                <a:latin typeface="Cambria Math" panose="02040503050406030204" pitchFamily="18" charset="0"/>
                              </a:rPr>
                              <m:t>−</m:t>
                            </m:r>
                            <m:r>
                              <a:rPr lang="en-US" altLang="zh-CN" sz="2000" i="1">
                                <a:latin typeface="Cambria Math" panose="02040503050406030204" pitchFamily="18" charset="0"/>
                              </a:rPr>
                              <m:t>𝑡</m:t>
                            </m:r>
                            <m:r>
                              <a:rPr lang="en-US" altLang="zh-CN" sz="2000">
                                <a:latin typeface="Cambria Math" panose="02040503050406030204" pitchFamily="18" charset="0"/>
                              </a:rPr>
                              <m:t>)</m:t>
                            </m:r>
                          </m:sup>
                        </m:sSup>
                      </m:den>
                    </m:f>
                    <m:r>
                      <a:rPr lang="en-US" altLang="zh-CN" sz="2000" i="1">
                        <a:latin typeface="Cambria Math" panose="02040503050406030204" pitchFamily="18" charset="0"/>
                      </a:rPr>
                      <m:t>≈−</m:t>
                    </m:r>
                    <m:f>
                      <m:fPr>
                        <m:ctrlPr>
                          <a:rPr lang="zh-CN" altLang="zh-CN" sz="2000" i="1">
                            <a:latin typeface="Cambria Math" panose="02040503050406030204" pitchFamily="18" charset="0"/>
                          </a:rPr>
                        </m:ctrlPr>
                      </m:fPr>
                      <m:num>
                        <m:f>
                          <m:fPr>
                            <m:ctrlPr>
                              <a:rPr lang="zh-CN" altLang="zh-CN" sz="2000" i="1">
                                <a:latin typeface="Cambria Math" panose="02040503050406030204" pitchFamily="18" charset="0"/>
                              </a:rPr>
                            </m:ctrlPr>
                          </m:fPr>
                          <m:num>
                            <m:r>
                              <m:rPr>
                                <m:sty m:val="p"/>
                              </m:rPr>
                              <a:rPr lang="en-US" altLang="zh-CN" sz="2000">
                                <a:latin typeface="Cambria Math" panose="02040503050406030204" pitchFamily="18" charset="0"/>
                              </a:rPr>
                              <m:t>d</m:t>
                            </m:r>
                            <m:r>
                              <a:rPr lang="en-US" altLang="zh-CN" sz="2000" i="1">
                                <a:latin typeface="Cambria Math" panose="02040503050406030204" pitchFamily="18" charset="0"/>
                              </a:rPr>
                              <m:t>𝑆</m:t>
                            </m:r>
                          </m:num>
                          <m:den>
                            <m:r>
                              <m:rPr>
                                <m:sty m:val="p"/>
                              </m:rPr>
                              <a:rPr lang="en-US" altLang="zh-CN" sz="2000">
                                <a:latin typeface="Cambria Math" panose="02040503050406030204" pitchFamily="18" charset="0"/>
                              </a:rPr>
                              <m:t>d</m:t>
                            </m:r>
                            <m:r>
                              <a:rPr lang="en-US" altLang="zh-CN" sz="2000" i="1">
                                <a:latin typeface="Cambria Math" panose="02040503050406030204" pitchFamily="18" charset="0"/>
                              </a:rPr>
                              <m:t>𝑦</m:t>
                            </m:r>
                          </m:den>
                        </m:f>
                      </m:num>
                      <m:den>
                        <m:r>
                          <a:rPr lang="en-US" altLang="zh-CN" sz="2000" i="1">
                            <a:latin typeface="Cambria Math" panose="02040503050406030204" pitchFamily="18" charset="0"/>
                          </a:rPr>
                          <m:t>𝑆</m:t>
                        </m:r>
                      </m:den>
                    </m:f>
                    <m:r>
                      <a:rPr lang="en-US" altLang="zh-CN" sz="2000" i="1">
                        <a:latin typeface="Cambria Math" panose="02040503050406030204" pitchFamily="18" charset="0"/>
                      </a:rPr>
                      <m:t>=</m:t>
                    </m:r>
                    <m:sSub>
                      <m:sSubPr>
                        <m:ctrlPr>
                          <a:rPr lang="zh-CN" altLang="zh-CN" sz="2000" i="1" smtClean="0">
                            <a:solidFill>
                              <a:srgbClr val="FF0000"/>
                            </a:solidFill>
                            <a:latin typeface="Cambria Math" panose="02040503050406030204" pitchFamily="18" charset="0"/>
                          </a:rPr>
                        </m:ctrlPr>
                      </m:sSubPr>
                      <m:e>
                        <m:r>
                          <a:rPr lang="en-US" altLang="zh-CN" sz="2000" i="1">
                            <a:solidFill>
                              <a:srgbClr val="FF0000"/>
                            </a:solidFill>
                            <a:latin typeface="Cambria Math" panose="02040503050406030204" pitchFamily="18" charset="0"/>
                          </a:rPr>
                          <m:t>𝐷</m:t>
                        </m:r>
                      </m:e>
                      <m:sub>
                        <m:r>
                          <a:rPr lang="en-US" altLang="zh-CN" sz="2000" i="1">
                            <a:solidFill>
                              <a:srgbClr val="FF0000"/>
                            </a:solidFill>
                            <a:latin typeface="Cambria Math" panose="02040503050406030204" pitchFamily="18" charset="0"/>
                          </a:rPr>
                          <m:t>𝑠</m:t>
                        </m:r>
                      </m:sub>
                    </m:sSub>
                  </m:oMath>
                </a14:m>
                <a:endParaRPr lang="en-US" altLang="zh-CN" dirty="0"/>
              </a:p>
              <a:p>
                <a:pPr marL="0" indent="0">
                  <a:buNone/>
                </a:pPr>
                <a:endParaRPr lang="en-US" altLang="zh-CN" dirty="0"/>
              </a:p>
              <a:p>
                <a:pPr marL="0" indent="0">
                  <a:buNone/>
                </a:pPr>
                <a:endParaRPr lang="zh-CN" altLang="en-US" dirty="0"/>
              </a:p>
            </p:txBody>
          </p:sp>
        </mc:Choice>
        <mc:Fallback xmlns="">
          <p:sp>
            <p:nvSpPr>
              <p:cNvPr id="3" name="内容占位符 2">
                <a:extLst>
                  <a:ext uri="{FF2B5EF4-FFF2-40B4-BE49-F238E27FC236}">
                    <a16:creationId xmlns:a16="http://schemas.microsoft.com/office/drawing/2014/main" id="{8B129A60-0006-4F72-9665-14AC4488D3A2}"/>
                  </a:ext>
                </a:extLst>
              </p:cNvPr>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8499DEDC-45D3-4876-9A6E-876D674DDF73}"/>
              </a:ext>
            </a:extLst>
          </p:cNvPr>
          <p:cNvSpPr>
            <a:spLocks noGrp="1"/>
          </p:cNvSpPr>
          <p:nvPr>
            <p:ph type="sldNum" sz="quarter" idx="12"/>
          </p:nvPr>
        </p:nvSpPr>
        <p:spPr/>
        <p:txBody>
          <a:bodyPr/>
          <a:lstStyle/>
          <a:p>
            <a:fld id="{0C913308-F349-4B6D-A68A-DD1791B4A57B}" type="slidenum">
              <a:rPr lang="zh-CN" altLang="en-US" smtClean="0"/>
              <a:pPr/>
              <a:t>76</a:t>
            </a:fld>
            <a:endParaRPr lang="zh-CN" altLang="en-US" dirty="0"/>
          </a:p>
        </p:txBody>
      </p:sp>
    </p:spTree>
    <p:extLst>
      <p:ext uri="{BB962C8B-B14F-4D97-AF65-F5344CB8AC3E}">
        <p14:creationId xmlns:p14="http://schemas.microsoft.com/office/powerpoint/2010/main" val="3470660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D85363D-EE2E-468E-8CFC-97B7120BFF08}"/>
              </a:ext>
            </a:extLst>
          </p:cNvPr>
          <p:cNvSpPr>
            <a:spLocks noGrp="1"/>
          </p:cNvSpPr>
          <p:nvPr>
            <p:ph type="title"/>
          </p:nvPr>
        </p:nvSpPr>
        <p:spPr/>
        <p:txBody>
          <a:bodyPr/>
          <a:lstStyle/>
          <a:p>
            <a:r>
              <a:rPr lang="zh-CN" altLang="en-US" dirty="0"/>
              <a:t>国债期货报价的利率敏感性</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2F94EF84-4DF2-46E1-A19B-665B8B3A3D14}"/>
                  </a:ext>
                </a:extLst>
              </p:cNvPr>
              <p:cNvSpPr>
                <a:spLocks noGrp="1"/>
              </p:cNvSpPr>
              <p:nvPr>
                <p:ph idx="1"/>
              </p:nvPr>
            </p:nvSpPr>
            <p:spPr/>
            <p:txBody>
              <a:bodyPr/>
              <a:lstStyle/>
              <a:p>
                <a:pPr marL="0" indent="0">
                  <a:buNone/>
                </a:pPr>
                <a14:m>
                  <m:oMathPara xmlns:m="http://schemas.openxmlformats.org/officeDocument/2006/math">
                    <m:oMathParaPr>
                      <m:jc m:val="centerGroup"/>
                    </m:oMathParaPr>
                    <m:oMath xmlns:m="http://schemas.openxmlformats.org/officeDocument/2006/math">
                      <m:r>
                        <a:rPr lang="zh-CN" altLang="en-US" sz="1800" i="1" dirty="0" smtClean="0">
                          <a:latin typeface="Cambria Math" panose="02040503050406030204" pitchFamily="18" charset="0"/>
                        </a:rPr>
                        <m:t>国债期货报价</m:t>
                      </m:r>
                      <m:r>
                        <a:rPr lang="zh-CN" altLang="en-US" sz="1800" i="1" dirty="0">
                          <a:latin typeface="Cambria Math" panose="02040503050406030204" pitchFamily="18" charset="0"/>
                        </a:rPr>
                        <m:t>（</m:t>
                      </m:r>
                      <m:r>
                        <a:rPr lang="en-US" altLang="zh-CN" sz="1800" b="0" i="1" dirty="0" smtClean="0">
                          <a:latin typeface="Cambria Math" panose="02040503050406030204" pitchFamily="18" charset="0"/>
                        </a:rPr>
                        <m:t>𝐺</m:t>
                      </m:r>
                      <m:r>
                        <a:rPr lang="zh-CN" altLang="en-US" sz="1800" i="1" dirty="0" smtClean="0">
                          <a:latin typeface="Cambria Math" panose="02040503050406030204" pitchFamily="18" charset="0"/>
                        </a:rPr>
                        <m:t>）</m:t>
                      </m:r>
                      <m:r>
                        <m:rPr>
                          <m:nor/>
                        </m:rPr>
                        <a:rPr lang="en-US" altLang="zh-CN" sz="1800" dirty="0" smtClean="0"/>
                        <m:t>=</m:t>
                      </m:r>
                      <m:f>
                        <m:fPr>
                          <m:ctrlPr>
                            <a:rPr lang="en-US" altLang="zh-CN" sz="1800" i="1" dirty="0">
                              <a:latin typeface="Cambria Math" panose="02040503050406030204" pitchFamily="18" charset="0"/>
                            </a:rPr>
                          </m:ctrlPr>
                        </m:fPr>
                        <m:num>
                          <m:sSub>
                            <m:sSubPr>
                              <m:ctrlPr>
                                <a:rPr lang="en-US" altLang="zh-CN" sz="1800" i="1" dirty="0">
                                  <a:latin typeface="Cambria Math" panose="02040503050406030204" pitchFamily="18" charset="0"/>
                                </a:rPr>
                              </m:ctrlPr>
                            </m:sSubPr>
                            <m:e>
                              <m:r>
                                <a:rPr lang="zh-CN" altLang="en-US" sz="1800" i="1" dirty="0">
                                  <a:latin typeface="Cambria Math" panose="02040503050406030204" pitchFamily="18" charset="0"/>
                                </a:rPr>
                                <m:t>期货全价</m:t>
                              </m:r>
                            </m:e>
                            <m:sub>
                              <m:r>
                                <a:rPr lang="zh-CN" altLang="en-US" sz="1800" i="1" dirty="0">
                                  <a:latin typeface="Cambria Math" panose="02040503050406030204" pitchFamily="18" charset="0"/>
                                </a:rPr>
                                <m:t>准</m:t>
                              </m:r>
                              <m:r>
                                <a:rPr lang="en-US" altLang="zh-CN" sz="1800" b="0" i="1" dirty="0" smtClean="0">
                                  <a:latin typeface="Cambria Math" panose="02040503050406030204" pitchFamily="18" charset="0"/>
                                </a:rPr>
                                <m:t>𝐶𝑇𝐷</m:t>
                              </m:r>
                            </m:sub>
                          </m:sSub>
                          <m:r>
                            <a:rPr lang="zh-CN" altLang="en-US" sz="1800" i="1" dirty="0">
                              <a:latin typeface="Cambria Math" panose="02040503050406030204" pitchFamily="18" charset="0"/>
                            </a:rPr>
                            <m:t>（</m:t>
                          </m:r>
                          <m:r>
                            <a:rPr lang="en-US" altLang="zh-CN" sz="1800" b="0" i="1" dirty="0" smtClean="0">
                              <a:latin typeface="Cambria Math" panose="02040503050406030204" pitchFamily="18" charset="0"/>
                            </a:rPr>
                            <m:t>𝐹</m:t>
                          </m:r>
                          <m:r>
                            <a:rPr lang="zh-CN" altLang="en-US" sz="1800" i="1" dirty="0">
                              <a:latin typeface="Cambria Math" panose="02040503050406030204" pitchFamily="18" charset="0"/>
                            </a:rPr>
                            <m:t>）</m:t>
                          </m:r>
                          <m:r>
                            <a:rPr lang="en-US" altLang="zh-CN" sz="1800" i="1" dirty="0">
                              <a:latin typeface="Cambria Math" panose="02040503050406030204" pitchFamily="18" charset="0"/>
                            </a:rPr>
                            <m:t>−</m:t>
                          </m:r>
                          <m:sSub>
                            <m:sSubPr>
                              <m:ctrlPr>
                                <a:rPr lang="en-US" altLang="zh-CN" sz="1800" i="1" dirty="0">
                                  <a:latin typeface="Cambria Math" panose="02040503050406030204" pitchFamily="18" charset="0"/>
                                </a:rPr>
                              </m:ctrlPr>
                            </m:sSubPr>
                            <m:e>
                              <m:r>
                                <a:rPr lang="zh-CN" altLang="en-US" sz="1800" i="1" dirty="0">
                                  <a:latin typeface="Cambria Math" panose="02040503050406030204" pitchFamily="18" charset="0"/>
                                </a:rPr>
                                <m:t>期货应计利息</m:t>
                              </m:r>
                            </m:e>
                            <m:sub>
                              <m:r>
                                <a:rPr lang="zh-CN" altLang="en-US" sz="1800" i="1" dirty="0">
                                  <a:latin typeface="Cambria Math" panose="02040503050406030204" pitchFamily="18" charset="0"/>
                                </a:rPr>
                                <m:t>准</m:t>
                              </m:r>
                              <m:r>
                                <a:rPr lang="en-US" altLang="zh-CN" sz="1800" b="0" i="1" dirty="0" smtClean="0">
                                  <a:latin typeface="Cambria Math" panose="02040503050406030204" pitchFamily="18" charset="0"/>
                                </a:rPr>
                                <m:t>𝐶𝑇𝐷</m:t>
                              </m:r>
                            </m:sub>
                          </m:sSub>
                        </m:num>
                        <m:den>
                          <m:sSub>
                            <m:sSubPr>
                              <m:ctrlPr>
                                <a:rPr lang="en-US" altLang="zh-CN" sz="1800" i="1" dirty="0">
                                  <a:latin typeface="Cambria Math" panose="02040503050406030204" pitchFamily="18" charset="0"/>
                                </a:rPr>
                              </m:ctrlPr>
                            </m:sSubPr>
                            <m:e>
                              <m:r>
                                <a:rPr lang="zh-CN" altLang="en-US" sz="1800" i="1" dirty="0">
                                  <a:latin typeface="Cambria Math" panose="02040503050406030204" pitchFamily="18" charset="0"/>
                                </a:rPr>
                                <m:t>转换因子</m:t>
                              </m:r>
                            </m:e>
                            <m:sub>
                              <m:r>
                                <a:rPr lang="zh-CN" altLang="en-US" sz="1800" i="1" dirty="0" smtClean="0">
                                  <a:latin typeface="Cambria Math" panose="02040503050406030204" pitchFamily="18" charset="0"/>
                                </a:rPr>
                                <m:t>准</m:t>
                              </m:r>
                              <m:r>
                                <a:rPr lang="en-US" altLang="zh-CN" sz="1800" b="0" i="1" dirty="0" smtClean="0">
                                  <a:latin typeface="Cambria Math" panose="02040503050406030204" pitchFamily="18" charset="0"/>
                                </a:rPr>
                                <m:t>𝐶𝑇𝐷</m:t>
                              </m:r>
                            </m:sub>
                          </m:sSub>
                        </m:den>
                      </m:f>
                    </m:oMath>
                  </m:oMathPara>
                </a14:m>
                <a:endParaRPr lang="en-US" altLang="zh-CN" dirty="0"/>
              </a:p>
              <a:p>
                <a:r>
                  <a:rPr lang="en-US" altLang="zh-CN" sz="2400" dirty="0"/>
                  <a:t>G</a:t>
                </a:r>
                <a:r>
                  <a:rPr lang="zh-CN" altLang="en-US" sz="2400" dirty="0"/>
                  <a:t>的货币久期</a:t>
                </a:r>
                <a14:m>
                  <m:oMath xmlns:m="http://schemas.openxmlformats.org/officeDocument/2006/math">
                    <m:r>
                      <a:rPr lang="en-US" altLang="zh-CN" sz="2400" i="1" smtClean="0">
                        <a:latin typeface="Cambria Math" panose="02040503050406030204" pitchFamily="18" charset="0"/>
                      </a:rPr>
                      <m:t>≈</m:t>
                    </m:r>
                  </m:oMath>
                </a14:m>
                <a:r>
                  <a:rPr lang="zh-CN" altLang="en-US" sz="2400" dirty="0"/>
                  <a:t>准</a:t>
                </a:r>
                <a:r>
                  <a:rPr lang="en-US" altLang="zh-CN" sz="2400" dirty="0"/>
                  <a:t>CTD</a:t>
                </a:r>
                <a:r>
                  <a:rPr lang="zh-CN" altLang="en-US" sz="2400" dirty="0"/>
                  <a:t>券的货币久期除以其转换因子</a:t>
                </a:r>
                <a:endParaRPr lang="en-US" altLang="zh-CN"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1800" i="1" smtClean="0">
                              <a:solidFill>
                                <a:srgbClr val="000000"/>
                              </a:solidFill>
                              <a:latin typeface="Cambria Math" panose="02040503050406030204" pitchFamily="18" charset="0"/>
                            </a:rPr>
                          </m:ctrlPr>
                        </m:sSubPr>
                        <m:e>
                          <m:r>
                            <a:rPr lang="en-US" altLang="zh-CN" sz="1800" b="0" i="1" smtClean="0">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𝐷</m:t>
                          </m:r>
                        </m:e>
                        <m:sub>
                          <m:r>
                            <a:rPr lang="zh-CN" altLang="en-US" sz="1800" i="1">
                              <a:solidFill>
                                <a:srgbClr val="000000"/>
                              </a:solidFill>
                              <a:latin typeface="Cambria Math" panose="02040503050406030204" pitchFamily="18" charset="0"/>
                            </a:rPr>
                            <m:t>𝐺</m:t>
                          </m:r>
                        </m:sub>
                      </m:sSub>
                      <m:r>
                        <a:rPr lang="zh-CN" altLang="en-US" sz="1800" i="1">
                          <a:solidFill>
                            <a:srgbClr val="000000"/>
                          </a:solidFill>
                          <a:latin typeface="Cambria Math" panose="02040503050406030204" pitchFamily="18" charset="0"/>
                        </a:rPr>
                        <m:t>=−</m:t>
                      </m:r>
                      <m:f>
                        <m:fPr>
                          <m:ctrlPr>
                            <a:rPr lang="zh-CN" altLang="en-US" sz="1800" i="1">
                              <a:solidFill>
                                <a:srgbClr val="000000"/>
                              </a:solidFill>
                              <a:latin typeface="Cambria Math" panose="02040503050406030204" pitchFamily="18" charset="0"/>
                            </a:rPr>
                          </m:ctrlPr>
                        </m:fPr>
                        <m:num>
                          <m:r>
                            <a:rPr lang="zh-CN" altLang="en-US"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𝐺</m:t>
                          </m:r>
                        </m:num>
                        <m:den>
                          <m:r>
                            <a:rPr lang="zh-CN" altLang="en-US" sz="1800" i="1">
                              <a:solidFill>
                                <a:srgbClr val="000000"/>
                              </a:solidFill>
                              <a:latin typeface="Cambria Math" panose="02040503050406030204" pitchFamily="18" charset="0"/>
                            </a:rPr>
                            <m:t>𝜕</m:t>
                          </m:r>
                          <m:r>
                            <a:rPr lang="en-US" altLang="zh-CN" sz="1800" b="0" i="1" smtClean="0">
                              <a:solidFill>
                                <a:srgbClr val="000000"/>
                              </a:solidFill>
                              <a:latin typeface="Cambria Math" panose="02040503050406030204" pitchFamily="18" charset="0"/>
                            </a:rPr>
                            <m:t>𝑦</m:t>
                          </m:r>
                        </m:den>
                      </m:f>
                      <m:r>
                        <a:rPr lang="zh-CN" altLang="en-US" sz="1800" i="1">
                          <a:solidFill>
                            <a:srgbClr val="000000"/>
                          </a:solidFill>
                          <a:latin typeface="Cambria Math" panose="02040503050406030204" pitchFamily="18" charset="0"/>
                        </a:rPr>
                        <m:t>​​​​=</m:t>
                      </m:r>
                      <m:r>
                        <a:rPr lang="en-US" altLang="zh-CN" sz="1800" b="0" i="1" smtClean="0">
                          <a:solidFill>
                            <a:srgbClr val="000000"/>
                          </a:solidFill>
                          <a:latin typeface="Cambria Math" panose="02040503050406030204" pitchFamily="18" charset="0"/>
                        </a:rPr>
                        <m:t>−</m:t>
                      </m:r>
                      <m:f>
                        <m:fPr>
                          <m:ctrlPr>
                            <a:rPr lang="en-US" altLang="zh-CN" sz="1800" b="0" i="1" smtClean="0">
                              <a:solidFill>
                                <a:srgbClr val="000000"/>
                              </a:solidFill>
                              <a:latin typeface="Cambria Math" panose="02040503050406030204" pitchFamily="18" charset="0"/>
                            </a:rPr>
                          </m:ctrlPr>
                        </m:fPr>
                        <m:num>
                          <m:r>
                            <a:rPr lang="zh-CN" altLang="en-US" sz="1800" i="1">
                              <a:solidFill>
                                <a:srgbClr val="000000"/>
                              </a:solidFill>
                              <a:latin typeface="Cambria Math" panose="02040503050406030204" pitchFamily="18" charset="0"/>
                            </a:rPr>
                            <m:t>𝜕</m:t>
                          </m:r>
                          <m:d>
                            <m:dPr>
                              <m:ctrlPr>
                                <a:rPr lang="en-US" altLang="zh-CN" sz="1800" i="1" smtClean="0">
                                  <a:solidFill>
                                    <a:srgbClr val="000000"/>
                                  </a:solidFill>
                                  <a:latin typeface="Cambria Math" panose="02040503050406030204" pitchFamily="18" charset="0"/>
                                </a:rPr>
                              </m:ctrlPr>
                            </m:dPr>
                            <m:e>
                              <m:f>
                                <m:fPr>
                                  <m:ctrlPr>
                                    <a:rPr lang="en-US" altLang="zh-CN" sz="1800" i="1" smtClean="0">
                                      <a:solidFill>
                                        <a:srgbClr val="000000"/>
                                      </a:solidFill>
                                      <a:latin typeface="Cambria Math" panose="02040503050406030204" pitchFamily="18" charset="0"/>
                                    </a:rPr>
                                  </m:ctrlPr>
                                </m:fPr>
                                <m:num>
                                  <m:r>
                                    <a:rPr lang="en-US" altLang="zh-CN" sz="1800" b="0" i="1" smtClean="0">
                                      <a:solidFill>
                                        <a:srgbClr val="000000"/>
                                      </a:solidFill>
                                      <a:latin typeface="Cambria Math" panose="02040503050406030204" pitchFamily="18" charset="0"/>
                                    </a:rPr>
                                    <m:t>𝐹</m:t>
                                  </m:r>
                                  <m:r>
                                    <a:rPr lang="en-US" altLang="zh-CN" sz="1800" b="0" i="1" smtClean="0">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期货</m:t>
                                  </m:r>
                                  <m:r>
                                    <a:rPr lang="zh-CN" altLang="en-US" sz="1800" i="1" smtClean="0">
                                      <a:solidFill>
                                        <a:srgbClr val="000000"/>
                                      </a:solidFill>
                                      <a:latin typeface="Cambria Math" panose="02040503050406030204" pitchFamily="18" charset="0"/>
                                    </a:rPr>
                                    <m:t>应计利息</m:t>
                                  </m:r>
                                </m:num>
                                <m:den>
                                  <m:r>
                                    <a:rPr lang="zh-CN" altLang="en-US" sz="1800" i="1">
                                      <a:solidFill>
                                        <a:srgbClr val="000000"/>
                                      </a:solidFill>
                                      <a:latin typeface="Cambria Math" panose="02040503050406030204" pitchFamily="18" charset="0"/>
                                    </a:rPr>
                                    <m:t>转换因子</m:t>
                                  </m:r>
                                </m:den>
                              </m:f>
                            </m:e>
                          </m:d>
                        </m:num>
                        <m:den>
                          <m:r>
                            <a:rPr lang="zh-CN" altLang="en-US" sz="1800" i="1">
                              <a:solidFill>
                                <a:srgbClr val="000000"/>
                              </a:solidFill>
                              <a:latin typeface="Cambria Math" panose="02040503050406030204" pitchFamily="18" charset="0"/>
                            </a:rPr>
                            <m:t>𝜕</m:t>
                          </m:r>
                          <m:r>
                            <a:rPr lang="en-US" altLang="zh-CN" sz="1800" b="0" i="1" smtClean="0">
                              <a:solidFill>
                                <a:srgbClr val="000000"/>
                              </a:solidFill>
                              <a:latin typeface="Cambria Math" panose="02040503050406030204" pitchFamily="18" charset="0"/>
                            </a:rPr>
                            <m:t>𝑦</m:t>
                          </m:r>
                        </m:den>
                      </m:f>
                      <m:r>
                        <a:rPr lang="en-US" altLang="zh-CN" sz="1800" b="0" i="1" smtClean="0">
                          <a:solidFill>
                            <a:srgbClr val="000000"/>
                          </a:solidFill>
                          <a:latin typeface="Cambria Math" panose="02040503050406030204" pitchFamily="18" charset="0"/>
                        </a:rPr>
                        <m:t>=</m:t>
                      </m:r>
                      <m:f>
                        <m:fPr>
                          <m:ctrlPr>
                            <a:rPr lang="en-US" altLang="zh-CN" sz="1800" b="0" i="1" smtClean="0">
                              <a:solidFill>
                                <a:srgbClr val="000000"/>
                              </a:solidFill>
                              <a:latin typeface="Cambria Math" panose="02040503050406030204" pitchFamily="18" charset="0"/>
                            </a:rPr>
                          </m:ctrlPr>
                        </m:fPr>
                        <m:num>
                          <m:r>
                            <a:rPr lang="en-US" altLang="zh-CN" sz="1800" b="0" i="1" smtClean="0">
                              <a:solidFill>
                                <a:srgbClr val="000000"/>
                              </a:solidFill>
                              <a:latin typeface="Cambria Math" panose="02040503050406030204" pitchFamily="18" charset="0"/>
                            </a:rPr>
                            <m:t>1</m:t>
                          </m:r>
                        </m:num>
                        <m:den>
                          <m:r>
                            <a:rPr lang="zh-CN" altLang="en-US" sz="1800" i="1">
                              <a:solidFill>
                                <a:srgbClr val="000000"/>
                              </a:solidFill>
                              <a:latin typeface="Cambria Math" panose="02040503050406030204" pitchFamily="18" charset="0"/>
                            </a:rPr>
                            <m:t>转换</m:t>
                          </m:r>
                          <m:r>
                            <a:rPr lang="zh-CN" altLang="en-US" sz="1800" i="1" smtClean="0">
                              <a:solidFill>
                                <a:srgbClr val="000000"/>
                              </a:solidFill>
                              <a:latin typeface="Cambria Math" panose="02040503050406030204" pitchFamily="18" charset="0"/>
                            </a:rPr>
                            <m:t>因子</m:t>
                          </m:r>
                        </m:den>
                      </m:f>
                      <m:r>
                        <a:rPr lang="en-US" altLang="zh-CN" sz="1800" b="0" i="1" smtClean="0">
                          <a:solidFill>
                            <a:srgbClr val="000000"/>
                          </a:solidFill>
                          <a:latin typeface="Cambria Math" panose="02040503050406030204" pitchFamily="18" charset="0"/>
                          <a:ea typeface="Cambria Math" panose="02040503050406030204" pitchFamily="18" charset="0"/>
                        </a:rPr>
                        <m:t>∙</m:t>
                      </m:r>
                      <m:sSub>
                        <m:sSubPr>
                          <m:ctrlPr>
                            <a:rPr lang="zh-CN" altLang="en-US" sz="1800" i="1">
                              <a:solidFill>
                                <a:srgbClr val="000000"/>
                              </a:solidFill>
                              <a:latin typeface="Cambria Math" panose="02040503050406030204" pitchFamily="18" charset="0"/>
                            </a:rPr>
                          </m:ctrlPr>
                        </m:sSubPr>
                        <m:e>
                          <m:r>
                            <a:rPr lang="en-US" altLang="zh-CN" sz="1800" i="1">
                              <a:solidFill>
                                <a:srgbClr val="000000"/>
                              </a:solidFill>
                              <a:latin typeface="Cambria Math" panose="02040503050406030204" pitchFamily="18" charset="0"/>
                            </a:rPr>
                            <m:t>$</m:t>
                          </m:r>
                          <m:r>
                            <a:rPr lang="zh-CN" altLang="en-US" sz="1800" i="1">
                              <a:solidFill>
                                <a:srgbClr val="000000"/>
                              </a:solidFill>
                              <a:latin typeface="Cambria Math" panose="02040503050406030204" pitchFamily="18" charset="0"/>
                            </a:rPr>
                            <m:t>𝐷</m:t>
                          </m:r>
                        </m:e>
                        <m:sub>
                          <m:r>
                            <a:rPr lang="en-US" altLang="zh-CN" sz="1800" b="0" i="1" smtClean="0">
                              <a:solidFill>
                                <a:srgbClr val="000000"/>
                              </a:solidFill>
                              <a:latin typeface="Cambria Math" panose="02040503050406030204" pitchFamily="18" charset="0"/>
                            </a:rPr>
                            <m:t>𝐹</m:t>
                          </m:r>
                        </m:sub>
                      </m:sSub>
                      <m:r>
                        <a:rPr lang="en-US" altLang="zh-CN" sz="1800" b="0" i="1" smtClean="0">
                          <a:solidFill>
                            <a:srgbClr val="000000"/>
                          </a:solidFill>
                          <a:latin typeface="Cambria Math" panose="02040503050406030204" pitchFamily="18" charset="0"/>
                        </a:rPr>
                        <m:t>   =</m:t>
                      </m:r>
                      <m:f>
                        <m:fPr>
                          <m:ctrlPr>
                            <a:rPr lang="en-US" altLang="zh-CN" sz="1600" i="1">
                              <a:solidFill>
                                <a:srgbClr val="000000"/>
                              </a:solidFill>
                              <a:latin typeface="Cambria Math" panose="02040503050406030204" pitchFamily="18" charset="0"/>
                            </a:rPr>
                          </m:ctrlPr>
                        </m:fPr>
                        <m:num>
                          <m:r>
                            <a:rPr lang="en-US" altLang="zh-CN" sz="1600" i="1">
                              <a:solidFill>
                                <a:srgbClr val="000000"/>
                              </a:solidFill>
                              <a:latin typeface="Cambria Math" panose="02040503050406030204" pitchFamily="18" charset="0"/>
                            </a:rPr>
                            <m:t>1</m:t>
                          </m:r>
                        </m:num>
                        <m:den>
                          <m:r>
                            <a:rPr lang="zh-CN" altLang="en-US" sz="1600" i="1">
                              <a:solidFill>
                                <a:srgbClr val="000000"/>
                              </a:solidFill>
                              <a:latin typeface="Cambria Math" panose="02040503050406030204" pitchFamily="18" charset="0"/>
                            </a:rPr>
                            <m:t>转换因子</m:t>
                          </m:r>
                        </m:den>
                      </m:f>
                      <m:r>
                        <a:rPr lang="en-US" altLang="zh-CN" sz="1600" i="1">
                          <a:solidFill>
                            <a:srgbClr val="000000"/>
                          </a:solidFill>
                          <a:latin typeface="Cambria Math" panose="02040503050406030204" pitchFamily="18" charset="0"/>
                          <a:ea typeface="Cambria Math" panose="02040503050406030204" pitchFamily="18" charset="0"/>
                        </a:rPr>
                        <m:t>∙</m:t>
                      </m:r>
                      <m:sSub>
                        <m:sSubPr>
                          <m:ctrlPr>
                            <a:rPr lang="zh-CN" altLang="en-US" sz="1600" i="1">
                              <a:solidFill>
                                <a:srgbClr val="000000"/>
                              </a:solidFill>
                              <a:latin typeface="Cambria Math" panose="02040503050406030204" pitchFamily="18" charset="0"/>
                            </a:rPr>
                          </m:ctrlPr>
                        </m:sSubPr>
                        <m:e>
                          <m:r>
                            <a:rPr lang="en-US" altLang="zh-CN" sz="1600" i="1">
                              <a:solidFill>
                                <a:srgbClr val="000000"/>
                              </a:solidFill>
                              <a:latin typeface="Cambria Math" panose="02040503050406030204" pitchFamily="18" charset="0"/>
                            </a:rPr>
                            <m:t>$</m:t>
                          </m:r>
                          <m:r>
                            <a:rPr lang="zh-CN" altLang="en-US" sz="1600" i="1">
                              <a:solidFill>
                                <a:srgbClr val="000000"/>
                              </a:solidFill>
                              <a:latin typeface="Cambria Math" panose="02040503050406030204" pitchFamily="18" charset="0"/>
                            </a:rPr>
                            <m:t>𝐷</m:t>
                          </m:r>
                        </m:e>
                        <m:sub>
                          <m:r>
                            <a:rPr lang="en-US" altLang="zh-CN" sz="1600" b="0" i="1" smtClean="0">
                              <a:solidFill>
                                <a:srgbClr val="000000"/>
                              </a:solidFill>
                              <a:latin typeface="Cambria Math" panose="02040503050406030204" pitchFamily="18" charset="0"/>
                            </a:rPr>
                            <m:t>𝑆</m:t>
                          </m:r>
                        </m:sub>
                      </m:sSub>
                      <m:sSup>
                        <m:sSupPr>
                          <m:ctrlPr>
                            <a:rPr lang="zh-CN" altLang="zh-CN" sz="1600" i="1">
                              <a:latin typeface="Cambria Math" panose="02040503050406030204" pitchFamily="18" charset="0"/>
                            </a:rPr>
                          </m:ctrlPr>
                        </m:sSupPr>
                        <m:e>
                          <m:r>
                            <a:rPr lang="en-US" altLang="zh-CN" sz="1600" i="1">
                              <a:latin typeface="Cambria Math" panose="02040503050406030204" pitchFamily="18" charset="0"/>
                            </a:rPr>
                            <m:t>𝑒</m:t>
                          </m:r>
                        </m:e>
                        <m:sup>
                          <m:r>
                            <a:rPr lang="en-US" altLang="zh-CN" sz="1600" i="1">
                              <a:latin typeface="Cambria Math" panose="02040503050406030204" pitchFamily="18" charset="0"/>
                            </a:rPr>
                            <m:t>𝑟</m:t>
                          </m:r>
                          <m:r>
                            <a:rPr lang="en-US" altLang="zh-CN" sz="1600">
                              <a:latin typeface="Cambria Math" panose="02040503050406030204" pitchFamily="18" charset="0"/>
                            </a:rPr>
                            <m:t>(</m:t>
                          </m:r>
                          <m:r>
                            <a:rPr lang="en-US" altLang="zh-CN" sz="1600" i="1">
                              <a:latin typeface="Cambria Math" panose="02040503050406030204" pitchFamily="18" charset="0"/>
                            </a:rPr>
                            <m:t>𝑇</m:t>
                          </m:r>
                          <m:r>
                            <a:rPr lang="en-US" altLang="zh-CN" sz="1600" i="1">
                              <a:latin typeface="Cambria Math" panose="02040503050406030204" pitchFamily="18" charset="0"/>
                            </a:rPr>
                            <m:t>−</m:t>
                          </m:r>
                          <m:r>
                            <a:rPr lang="en-US" altLang="zh-CN" sz="1600" i="1">
                              <a:latin typeface="Cambria Math" panose="02040503050406030204" pitchFamily="18" charset="0"/>
                            </a:rPr>
                            <m:t>𝑡</m:t>
                          </m:r>
                          <m:r>
                            <a:rPr lang="en-US" altLang="zh-CN" sz="1600">
                              <a:latin typeface="Cambria Math" panose="02040503050406030204" pitchFamily="18" charset="0"/>
                            </a:rPr>
                            <m:t>)</m:t>
                          </m:r>
                        </m:sup>
                      </m:sSup>
                      <m:r>
                        <a:rPr lang="zh-CN" altLang="en-US" sz="1800" i="1">
                          <a:solidFill>
                            <a:srgbClr val="000000"/>
                          </a:solidFill>
                          <a:latin typeface="Cambria Math" panose="02040503050406030204" pitchFamily="18" charset="0"/>
                        </a:rPr>
                        <m:t>≈</m:t>
                      </m:r>
                      <m:f>
                        <m:fPr>
                          <m:ctrlPr>
                            <a:rPr lang="en-US" altLang="zh-CN" sz="1800" i="1" smtClean="0">
                              <a:solidFill>
                                <a:srgbClr val="FF0000"/>
                              </a:solidFill>
                              <a:latin typeface="Cambria Math" panose="02040503050406030204" pitchFamily="18" charset="0"/>
                            </a:rPr>
                          </m:ctrlPr>
                        </m:fPr>
                        <m:num>
                          <m:r>
                            <a:rPr lang="en-US" altLang="zh-CN" sz="1800" i="1">
                              <a:solidFill>
                                <a:srgbClr val="FF0000"/>
                              </a:solidFill>
                              <a:latin typeface="Cambria Math" panose="02040503050406030204" pitchFamily="18" charset="0"/>
                            </a:rPr>
                            <m:t>1</m:t>
                          </m:r>
                        </m:num>
                        <m:den>
                          <m:r>
                            <a:rPr lang="zh-CN" altLang="en-US" sz="1800" i="1">
                              <a:solidFill>
                                <a:srgbClr val="FF0000"/>
                              </a:solidFill>
                              <a:latin typeface="Cambria Math" panose="02040503050406030204" pitchFamily="18" charset="0"/>
                            </a:rPr>
                            <m:t>转换因子</m:t>
                          </m:r>
                        </m:den>
                      </m:f>
                      <m:r>
                        <a:rPr lang="en-US" altLang="zh-CN" sz="1800" i="1">
                          <a:solidFill>
                            <a:srgbClr val="FF0000"/>
                          </a:solidFill>
                          <a:latin typeface="Cambria Math" panose="02040503050406030204" pitchFamily="18" charset="0"/>
                          <a:ea typeface="Cambria Math" panose="02040503050406030204" pitchFamily="18" charset="0"/>
                        </a:rPr>
                        <m:t>∙</m:t>
                      </m:r>
                      <m:sSub>
                        <m:sSubPr>
                          <m:ctrlPr>
                            <a:rPr lang="zh-CN" altLang="en-US" sz="1800" i="1">
                              <a:solidFill>
                                <a:srgbClr val="FF0000"/>
                              </a:solidFill>
                              <a:latin typeface="Cambria Math" panose="02040503050406030204" pitchFamily="18" charset="0"/>
                            </a:rPr>
                          </m:ctrlPr>
                        </m:sSubPr>
                        <m:e>
                          <m:r>
                            <a:rPr lang="en-US" altLang="zh-CN" sz="1800" i="1">
                              <a:solidFill>
                                <a:srgbClr val="FF0000"/>
                              </a:solidFill>
                              <a:latin typeface="Cambria Math" panose="02040503050406030204" pitchFamily="18" charset="0"/>
                            </a:rPr>
                            <m:t>$</m:t>
                          </m:r>
                          <m:r>
                            <a:rPr lang="zh-CN" altLang="en-US" sz="1800" i="1">
                              <a:solidFill>
                                <a:srgbClr val="FF0000"/>
                              </a:solidFill>
                              <a:latin typeface="Cambria Math" panose="02040503050406030204" pitchFamily="18" charset="0"/>
                            </a:rPr>
                            <m:t>𝐷</m:t>
                          </m:r>
                        </m:e>
                        <m:sub>
                          <m:r>
                            <a:rPr lang="en-US" altLang="zh-CN" sz="1800" i="1">
                              <a:solidFill>
                                <a:srgbClr val="FF0000"/>
                              </a:solidFill>
                              <a:latin typeface="Cambria Math" panose="02040503050406030204" pitchFamily="18" charset="0"/>
                            </a:rPr>
                            <m:t>𝑆</m:t>
                          </m:r>
                        </m:sub>
                      </m:sSub>
                    </m:oMath>
                  </m:oMathPara>
                </a14:m>
                <a:endParaRPr lang="en-US" altLang="zh-CN" sz="2000" dirty="0"/>
              </a:p>
              <a:p>
                <a:r>
                  <a:rPr lang="en-US" altLang="zh-CN" sz="2400" dirty="0"/>
                  <a:t>G</a:t>
                </a:r>
                <a:r>
                  <a:rPr lang="zh-CN" altLang="en-US" sz="2400" dirty="0"/>
                  <a:t>的久期</a:t>
                </a:r>
                <a14:m>
                  <m:oMath xmlns:m="http://schemas.openxmlformats.org/officeDocument/2006/math">
                    <m:r>
                      <a:rPr lang="en-US" altLang="zh-CN" sz="2400" i="1" smtClean="0">
                        <a:latin typeface="Cambria Math" panose="02040503050406030204" pitchFamily="18" charset="0"/>
                      </a:rPr>
                      <m:t>≈</m:t>
                    </m:r>
                  </m:oMath>
                </a14:m>
                <a:r>
                  <a:rPr lang="zh-CN" altLang="en-US" sz="2400" dirty="0"/>
                  <a:t>准</a:t>
                </a:r>
                <a:r>
                  <a:rPr lang="en-US" altLang="zh-CN" sz="2400" dirty="0"/>
                  <a:t>CTD</a:t>
                </a:r>
                <a:r>
                  <a:rPr lang="zh-CN" altLang="en-US" sz="2400" dirty="0"/>
                  <a:t>券的久期</a:t>
                </a:r>
                <a:endParaRPr lang="en-US" altLang="zh-CN" sz="2400" dirty="0"/>
              </a:p>
              <a:p>
                <a:pPr marL="0" indent="0">
                  <a:buNone/>
                </a:pPr>
                <a14:m>
                  <m:oMathPara xmlns:m="http://schemas.openxmlformats.org/officeDocument/2006/math">
                    <m:oMathParaPr>
                      <m:jc m:val="centerGroup"/>
                    </m:oMathParaPr>
                    <m:oMath xmlns:m="http://schemas.openxmlformats.org/officeDocument/2006/math">
                      <m:sSub>
                        <m:sSubPr>
                          <m:ctrlPr>
                            <a:rPr lang="zh-CN" altLang="en-US" sz="1600" i="1" smtClean="0">
                              <a:solidFill>
                                <a:srgbClr val="000000"/>
                              </a:solidFill>
                              <a:latin typeface="Cambria Math" panose="02040503050406030204" pitchFamily="18" charset="0"/>
                            </a:rPr>
                          </m:ctrlPr>
                        </m:sSubPr>
                        <m:e>
                          <m:r>
                            <a:rPr lang="zh-CN" altLang="en-US" sz="1600" i="1">
                              <a:solidFill>
                                <a:srgbClr val="000000"/>
                              </a:solidFill>
                              <a:latin typeface="Cambria Math" panose="02040503050406030204" pitchFamily="18" charset="0"/>
                            </a:rPr>
                            <m:t>𝐷</m:t>
                          </m:r>
                        </m:e>
                        <m:sub>
                          <m:r>
                            <a:rPr lang="zh-CN" altLang="en-US" sz="1600" i="1">
                              <a:solidFill>
                                <a:srgbClr val="000000"/>
                              </a:solidFill>
                              <a:latin typeface="Cambria Math" panose="02040503050406030204" pitchFamily="18" charset="0"/>
                            </a:rPr>
                            <m:t>𝐺</m:t>
                          </m:r>
                        </m:sub>
                      </m:sSub>
                      <m:r>
                        <a:rPr lang="zh-CN" altLang="en-US" sz="1600" i="1">
                          <a:solidFill>
                            <a:srgbClr val="000000"/>
                          </a:solidFill>
                          <a:latin typeface="Cambria Math" panose="02040503050406030204" pitchFamily="18" charset="0"/>
                        </a:rPr>
                        <m:t>=−</m:t>
                      </m:r>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1</m:t>
                          </m:r>
                        </m:num>
                        <m:den>
                          <m:r>
                            <a:rPr lang="zh-CN" altLang="en-US" sz="1600" i="1">
                              <a:solidFill>
                                <a:srgbClr val="000000"/>
                              </a:solidFill>
                              <a:latin typeface="Cambria Math" panose="02040503050406030204" pitchFamily="18" charset="0"/>
                            </a:rPr>
                            <m:t>𝐺</m:t>
                          </m:r>
                        </m:den>
                      </m:f>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m:t>
                          </m:r>
                          <m:r>
                            <a:rPr lang="zh-CN" altLang="en-US" sz="1600" i="1">
                              <a:solidFill>
                                <a:srgbClr val="000000"/>
                              </a:solidFill>
                              <a:latin typeface="Cambria Math" panose="02040503050406030204" pitchFamily="18" charset="0"/>
                            </a:rPr>
                            <m:t>𝐺</m:t>
                          </m:r>
                        </m:num>
                        <m:den>
                          <m:r>
                            <a:rPr lang="zh-CN" altLang="en-US" sz="1600" i="1">
                              <a:solidFill>
                                <a:srgbClr val="000000"/>
                              </a:solidFill>
                              <a:latin typeface="Cambria Math" panose="02040503050406030204" pitchFamily="18" charset="0"/>
                            </a:rPr>
                            <m:t>𝜕</m:t>
                          </m:r>
                          <m:r>
                            <a:rPr lang="en-US" altLang="zh-CN" sz="1600" i="1">
                              <a:solidFill>
                                <a:srgbClr val="000000"/>
                              </a:solidFill>
                              <a:latin typeface="Cambria Math" panose="02040503050406030204" pitchFamily="18" charset="0"/>
                            </a:rPr>
                            <m:t>𝑦</m:t>
                          </m:r>
                        </m:den>
                      </m:f>
                      <m:r>
                        <a:rPr lang="zh-CN" altLang="en-US" sz="1600" i="1">
                          <a:solidFill>
                            <a:srgbClr val="000000"/>
                          </a:solidFill>
                          <a:latin typeface="Cambria Math" panose="02040503050406030204" pitchFamily="18" charset="0"/>
                        </a:rPr>
                        <m:t>​​​​=−</m:t>
                      </m:r>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1</m:t>
                          </m:r>
                        </m:num>
                        <m:den>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𝐹</m:t>
                              </m:r>
                              <m:r>
                                <a:rPr lang="zh-CN" altLang="en-US" sz="1600" i="1">
                                  <a:solidFill>
                                    <a:srgbClr val="000000"/>
                                  </a:solidFill>
                                  <a:latin typeface="Cambria Math" panose="02040503050406030204" pitchFamily="18" charset="0"/>
                                </a:rPr>
                                <m:t>−</m:t>
                              </m:r>
                              <m:r>
                                <a:rPr lang="zh-CN" altLang="en-US" sz="1600" i="1">
                                  <a:solidFill>
                                    <a:srgbClr val="000000"/>
                                  </a:solidFill>
                                  <a:latin typeface="Cambria Math" panose="02040503050406030204" pitchFamily="18" charset="0"/>
                                </a:rPr>
                                <m:t>应计利息</m:t>
                              </m:r>
                            </m:num>
                            <m:den>
                              <m:r>
                                <a:rPr lang="zh-CN" altLang="en-US" sz="1600" i="1">
                                  <a:solidFill>
                                    <a:srgbClr val="000000"/>
                                  </a:solidFill>
                                  <a:latin typeface="Cambria Math" panose="02040503050406030204" pitchFamily="18" charset="0"/>
                                </a:rPr>
                                <m:t>转换因子</m:t>
                              </m:r>
                            </m:den>
                          </m:f>
                        </m:den>
                      </m:f>
                      <m:r>
                        <a:rPr lang="zh-CN" altLang="en-US" sz="1600" i="1" smtClean="0">
                          <a:solidFill>
                            <a:srgbClr val="000000"/>
                          </a:solidFill>
                          <a:latin typeface="Cambria Math" panose="02040503050406030204" pitchFamily="18" charset="0"/>
                        </a:rPr>
                        <m:t>∙</m:t>
                      </m:r>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m:t>
                          </m:r>
                          <m:d>
                            <m:dPr>
                              <m:ctrlPr>
                                <a:rPr lang="zh-CN" altLang="en-US" sz="1600" i="1">
                                  <a:solidFill>
                                    <a:srgbClr val="000000"/>
                                  </a:solidFill>
                                  <a:latin typeface="Cambria Math" panose="02040503050406030204" pitchFamily="18" charset="0"/>
                                </a:rPr>
                              </m:ctrlPr>
                            </m:dPr>
                            <m:e>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𝐹</m:t>
                                  </m:r>
                                  <m:r>
                                    <a:rPr lang="zh-CN" altLang="en-US" sz="1600" i="1">
                                      <a:solidFill>
                                        <a:srgbClr val="000000"/>
                                      </a:solidFill>
                                      <a:latin typeface="Cambria Math" panose="02040503050406030204" pitchFamily="18" charset="0"/>
                                    </a:rPr>
                                    <m:t>−</m:t>
                                  </m:r>
                                  <m:r>
                                    <a:rPr lang="zh-CN" altLang="en-US" sz="1600" i="1">
                                      <a:solidFill>
                                        <a:srgbClr val="000000"/>
                                      </a:solidFill>
                                      <a:latin typeface="Cambria Math" panose="02040503050406030204" pitchFamily="18" charset="0"/>
                                    </a:rPr>
                                    <m:t>应计利息</m:t>
                                  </m:r>
                                </m:num>
                                <m:den>
                                  <m:r>
                                    <a:rPr lang="zh-CN" altLang="en-US" sz="1600" i="1">
                                      <a:solidFill>
                                        <a:srgbClr val="000000"/>
                                      </a:solidFill>
                                      <a:latin typeface="Cambria Math" panose="02040503050406030204" pitchFamily="18" charset="0"/>
                                    </a:rPr>
                                    <m:t>转换因子</m:t>
                                  </m:r>
                                </m:den>
                              </m:f>
                            </m:e>
                          </m:d>
                        </m:num>
                        <m:den>
                          <m:r>
                            <a:rPr lang="zh-CN" altLang="en-US" sz="1600" i="1">
                              <a:solidFill>
                                <a:srgbClr val="000000"/>
                              </a:solidFill>
                              <a:latin typeface="Cambria Math" panose="02040503050406030204" pitchFamily="18" charset="0"/>
                            </a:rPr>
                            <m:t>𝜕</m:t>
                          </m:r>
                          <m:r>
                            <a:rPr lang="en-US" altLang="zh-CN" sz="1600" i="1">
                              <a:solidFill>
                                <a:srgbClr val="000000"/>
                              </a:solidFill>
                              <a:latin typeface="Cambria Math" panose="02040503050406030204" pitchFamily="18" charset="0"/>
                            </a:rPr>
                            <m:t>𝑦</m:t>
                          </m:r>
                        </m:den>
                      </m:f>
                    </m:oMath>
                    <m:oMath xmlns:m="http://schemas.openxmlformats.org/officeDocument/2006/math">
                      <m:r>
                        <a:rPr lang="zh-CN" altLang="en-US" sz="1600" i="1">
                          <a:solidFill>
                            <a:srgbClr val="000000"/>
                          </a:solidFill>
                          <a:latin typeface="Cambria Math" panose="02040503050406030204" pitchFamily="18" charset="0"/>
                        </a:rPr>
                        <m:t>​​​​​​​​​​​​​​​​​​</m:t>
                      </m:r>
                      <m:r>
                        <a:rPr lang="en-US" altLang="zh-CN" sz="1600" b="0" i="1" smtClean="0">
                          <a:solidFill>
                            <a:srgbClr val="000000"/>
                          </a:solidFill>
                          <a:latin typeface="Cambria Math" panose="02040503050406030204" pitchFamily="18" charset="0"/>
                        </a:rPr>
                        <m:t>       </m:t>
                      </m:r>
                      <m:r>
                        <a:rPr lang="zh-CN" altLang="en-US" sz="1600" i="1">
                          <a:solidFill>
                            <a:srgbClr val="000000"/>
                          </a:solidFill>
                          <a:latin typeface="Cambria Math" panose="02040503050406030204" pitchFamily="18" charset="0"/>
                        </a:rPr>
                        <m:t>=</m:t>
                      </m:r>
                      <m:f>
                        <m:fPr>
                          <m:ctrlPr>
                            <a:rPr lang="zh-CN" altLang="en-US" sz="1600" i="1">
                              <a:solidFill>
                                <a:srgbClr val="000000"/>
                              </a:solidFill>
                              <a:latin typeface="Cambria Math" panose="02040503050406030204" pitchFamily="18" charset="0"/>
                            </a:rPr>
                          </m:ctrlPr>
                        </m:fPr>
                        <m:num>
                          <m:r>
                            <a:rPr lang="zh-CN" altLang="en-US" sz="1600" i="1">
                              <a:solidFill>
                                <a:srgbClr val="000000"/>
                              </a:solidFill>
                              <a:latin typeface="Cambria Math" panose="02040503050406030204" pitchFamily="18" charset="0"/>
                            </a:rPr>
                            <m:t>1</m:t>
                          </m:r>
                        </m:num>
                        <m:den>
                          <m:r>
                            <a:rPr lang="zh-CN" altLang="en-US" sz="1600" i="1">
                              <a:solidFill>
                                <a:srgbClr val="000000"/>
                              </a:solidFill>
                              <a:latin typeface="Cambria Math" panose="02040503050406030204" pitchFamily="18" charset="0"/>
                            </a:rPr>
                            <m:t>𝐹</m:t>
                          </m:r>
                          <m:r>
                            <a:rPr lang="zh-CN" altLang="en-US" sz="1600" i="1">
                              <a:solidFill>
                                <a:srgbClr val="000000"/>
                              </a:solidFill>
                              <a:latin typeface="Cambria Math" panose="02040503050406030204" pitchFamily="18" charset="0"/>
                            </a:rPr>
                            <m:t>−</m:t>
                          </m:r>
                          <m:r>
                            <a:rPr lang="zh-CN" altLang="en-US" sz="1600" i="1">
                              <a:solidFill>
                                <a:srgbClr val="000000"/>
                              </a:solidFill>
                              <a:latin typeface="Cambria Math" panose="02040503050406030204" pitchFamily="18" charset="0"/>
                            </a:rPr>
                            <m:t>应计利息</m:t>
                          </m:r>
                        </m:den>
                      </m:f>
                      <m:r>
                        <a:rPr lang="zh-CN" altLang="en-US" sz="1600" i="1" smtClean="0">
                          <a:solidFill>
                            <a:srgbClr val="000000"/>
                          </a:solidFill>
                          <a:latin typeface="Cambria Math" panose="02040503050406030204" pitchFamily="18" charset="0"/>
                        </a:rPr>
                        <m:t>∙</m:t>
                      </m:r>
                      <m:sSub>
                        <m:sSubPr>
                          <m:ctrlPr>
                            <a:rPr lang="zh-CN" altLang="en-US" sz="1600" i="1">
                              <a:solidFill>
                                <a:srgbClr val="000000"/>
                              </a:solidFill>
                              <a:latin typeface="Cambria Math" panose="02040503050406030204" pitchFamily="18" charset="0"/>
                            </a:rPr>
                          </m:ctrlPr>
                        </m:sSubPr>
                        <m:e>
                          <m:r>
                            <a:rPr lang="zh-CN" altLang="en-US" sz="1600" i="1">
                              <a:solidFill>
                                <a:srgbClr val="000000"/>
                              </a:solidFill>
                              <a:latin typeface="Cambria Math" panose="02040503050406030204" pitchFamily="18" charset="0"/>
                            </a:rPr>
                            <m:t>𝐷</m:t>
                          </m:r>
                        </m:e>
                        <m:sub>
                          <m:r>
                            <a:rPr lang="zh-CN" altLang="en-US" sz="1600" i="1">
                              <a:solidFill>
                                <a:srgbClr val="000000"/>
                              </a:solidFill>
                              <a:latin typeface="Cambria Math" panose="02040503050406030204" pitchFamily="18" charset="0"/>
                            </a:rPr>
                            <m:t>𝐹</m:t>
                          </m:r>
                        </m:sub>
                      </m:sSub>
                      <m:r>
                        <a:rPr lang="zh-CN" altLang="en-US" sz="1600" i="1" smtClean="0">
                          <a:solidFill>
                            <a:srgbClr val="000000"/>
                          </a:solidFill>
                          <a:latin typeface="Cambria Math" panose="02040503050406030204" pitchFamily="18" charset="0"/>
                        </a:rPr>
                        <m:t>∙</m:t>
                      </m:r>
                      <m:r>
                        <a:rPr lang="zh-CN" altLang="en-US" sz="1600" i="1">
                          <a:solidFill>
                            <a:srgbClr val="000000"/>
                          </a:solidFill>
                          <a:latin typeface="Cambria Math" panose="02040503050406030204" pitchFamily="18" charset="0"/>
                        </a:rPr>
                        <m:t>𝐹</m:t>
                      </m:r>
                      <m:r>
                        <a:rPr lang="zh-CN" altLang="en-US" sz="1600" i="1">
                          <a:solidFill>
                            <a:srgbClr val="000000"/>
                          </a:solidFill>
                          <a:latin typeface="Cambria Math" panose="02040503050406030204" pitchFamily="18" charset="0"/>
                        </a:rPr>
                        <m:t>​​≈</m:t>
                      </m:r>
                      <m:sSub>
                        <m:sSubPr>
                          <m:ctrlPr>
                            <a:rPr lang="zh-CN" altLang="en-US" sz="1600" i="1">
                              <a:solidFill>
                                <a:srgbClr val="000000"/>
                              </a:solidFill>
                              <a:latin typeface="Cambria Math" panose="02040503050406030204" pitchFamily="18" charset="0"/>
                            </a:rPr>
                          </m:ctrlPr>
                        </m:sSubPr>
                        <m:e>
                          <m:r>
                            <a:rPr lang="zh-CN" altLang="en-US" sz="1600" i="1">
                              <a:solidFill>
                                <a:srgbClr val="000000"/>
                              </a:solidFill>
                              <a:latin typeface="Cambria Math" panose="02040503050406030204" pitchFamily="18" charset="0"/>
                            </a:rPr>
                            <m:t>𝐷</m:t>
                          </m:r>
                        </m:e>
                        <m:sub>
                          <m:r>
                            <a:rPr lang="zh-CN" altLang="en-US" sz="1600" i="1">
                              <a:solidFill>
                                <a:srgbClr val="000000"/>
                              </a:solidFill>
                              <a:latin typeface="Cambria Math" panose="02040503050406030204" pitchFamily="18" charset="0"/>
                            </a:rPr>
                            <m:t>𝐹</m:t>
                          </m:r>
                        </m:sub>
                      </m:sSub>
                      <m:r>
                        <a:rPr lang="zh-CN" altLang="en-US" sz="1600" i="1">
                          <a:solidFill>
                            <a:srgbClr val="000000"/>
                          </a:solidFill>
                          <a:latin typeface="Cambria Math" panose="02040503050406030204" pitchFamily="18" charset="0"/>
                        </a:rPr>
                        <m:t>≈</m:t>
                      </m:r>
                      <m:sSub>
                        <m:sSubPr>
                          <m:ctrlPr>
                            <a:rPr lang="zh-CN" altLang="en-US" sz="1600" i="1" smtClean="0">
                              <a:solidFill>
                                <a:srgbClr val="FF0000"/>
                              </a:solidFill>
                              <a:latin typeface="Cambria Math" panose="02040503050406030204" pitchFamily="18" charset="0"/>
                            </a:rPr>
                          </m:ctrlPr>
                        </m:sSubPr>
                        <m:e>
                          <m:r>
                            <a:rPr lang="zh-CN" altLang="en-US" sz="1600" i="1">
                              <a:solidFill>
                                <a:srgbClr val="FF0000"/>
                              </a:solidFill>
                              <a:latin typeface="Cambria Math" panose="02040503050406030204" pitchFamily="18" charset="0"/>
                            </a:rPr>
                            <m:t>𝐷</m:t>
                          </m:r>
                        </m:e>
                        <m:sub>
                          <m:r>
                            <a:rPr lang="zh-CN" altLang="en-US" sz="1600" i="1">
                              <a:solidFill>
                                <a:srgbClr val="FF0000"/>
                              </a:solidFill>
                              <a:latin typeface="Cambria Math" panose="02040503050406030204" pitchFamily="18" charset="0"/>
                            </a:rPr>
                            <m:t>𝑠</m:t>
                          </m:r>
                        </m:sub>
                      </m:sSub>
                    </m:oMath>
                  </m:oMathPara>
                </a14:m>
                <a:endParaRPr lang="en-US" altLang="zh-CN" sz="1600" dirty="0"/>
              </a:p>
              <a:p>
                <a:pPr marL="0" indent="0">
                  <a:buNone/>
                </a:pPr>
                <a:endParaRPr lang="en-US" altLang="zh-CN" sz="1600" dirty="0"/>
              </a:p>
            </p:txBody>
          </p:sp>
        </mc:Choice>
        <mc:Fallback xmlns="">
          <p:sp>
            <p:nvSpPr>
              <p:cNvPr id="3" name="内容占位符 2">
                <a:extLst>
                  <a:ext uri="{FF2B5EF4-FFF2-40B4-BE49-F238E27FC236}">
                    <a16:creationId xmlns:a16="http://schemas.microsoft.com/office/drawing/2014/main" id="{2F94EF84-4DF2-46E1-A19B-665B8B3A3D14}"/>
                  </a:ext>
                </a:extLst>
              </p:cNvPr>
              <p:cNvSpPr>
                <a:spLocks noGrp="1" noRot="1" noChangeAspect="1" noMove="1" noResize="1" noEditPoints="1" noAdjustHandles="1" noChangeArrowheads="1" noChangeShapeType="1" noTextEdit="1"/>
              </p:cNvSpPr>
              <p:nvPr>
                <p:ph idx="1"/>
              </p:nvPr>
            </p:nvSpPr>
            <p:spPr>
              <a:blipFill>
                <a:blip r:embed="rId2"/>
                <a:stretch>
                  <a:fillRect/>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1A4EF003-4CDF-44EA-ADE9-DCD8B02D901E}"/>
              </a:ext>
            </a:extLst>
          </p:cNvPr>
          <p:cNvSpPr>
            <a:spLocks noGrp="1"/>
          </p:cNvSpPr>
          <p:nvPr>
            <p:ph type="sldNum" sz="quarter" idx="12"/>
          </p:nvPr>
        </p:nvSpPr>
        <p:spPr/>
        <p:txBody>
          <a:bodyPr/>
          <a:lstStyle/>
          <a:p>
            <a:fld id="{0C913308-F349-4B6D-A68A-DD1791B4A57B}" type="slidenum">
              <a:rPr lang="zh-CN" altLang="en-US" smtClean="0"/>
              <a:pPr/>
              <a:t>77</a:t>
            </a:fld>
            <a:endParaRPr lang="zh-CN" altLang="en-US" dirty="0"/>
          </a:p>
        </p:txBody>
      </p:sp>
    </p:spTree>
    <p:extLst>
      <p:ext uri="{BB962C8B-B14F-4D97-AF65-F5344CB8AC3E}">
        <p14:creationId xmlns:p14="http://schemas.microsoft.com/office/powerpoint/2010/main" val="16549111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a:extLst>
              <a:ext uri="{FF2B5EF4-FFF2-40B4-BE49-F238E27FC236}">
                <a16:creationId xmlns:a16="http://schemas.microsoft.com/office/drawing/2014/main" id="{95200A5A-E91E-44AD-B399-DD82FDE906A3}"/>
              </a:ext>
            </a:extLst>
          </p:cNvPr>
          <p:cNvSpPr>
            <a:spLocks noGrp="1"/>
          </p:cNvSpPr>
          <p:nvPr>
            <p:ph type="title"/>
          </p:nvPr>
        </p:nvSpPr>
        <p:spPr>
          <a:xfrm>
            <a:off x="683568" y="2492896"/>
            <a:ext cx="8208912" cy="1362075"/>
          </a:xfrm>
        </p:spPr>
        <p:txBody>
          <a:bodyPr/>
          <a:lstStyle/>
          <a:p>
            <a:r>
              <a:rPr lang="en-US" altLang="zh-CN" sz="3200" dirty="0">
                <a:solidFill>
                  <a:schemeClr val="accent6">
                    <a:lumMod val="75000"/>
                  </a:schemeClr>
                </a:solidFill>
              </a:rPr>
              <a:t>5.4.3   </a:t>
            </a:r>
            <a:r>
              <a:rPr lang="zh-CN" altLang="en-US" sz="3200" dirty="0">
                <a:solidFill>
                  <a:schemeClr val="accent6">
                    <a:lumMod val="75000"/>
                  </a:schemeClr>
                </a:solidFill>
              </a:rPr>
              <a:t>基于久期的利率风险管理</a:t>
            </a:r>
            <a:endParaRPr lang="zh-CN" altLang="en-US" dirty="0">
              <a:solidFill>
                <a:schemeClr val="accent6">
                  <a:lumMod val="75000"/>
                </a:schemeClr>
              </a:solidFill>
            </a:endParaRPr>
          </a:p>
        </p:txBody>
      </p:sp>
      <p:sp>
        <p:nvSpPr>
          <p:cNvPr id="6" name="文本占位符 5">
            <a:extLst>
              <a:ext uri="{FF2B5EF4-FFF2-40B4-BE49-F238E27FC236}">
                <a16:creationId xmlns:a16="http://schemas.microsoft.com/office/drawing/2014/main" id="{E108BFB9-983E-4EA2-A50A-1EB7AB3179D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358B504-8EEE-415C-A842-C9BD51C55E0F}"/>
              </a:ext>
            </a:extLst>
          </p:cNvPr>
          <p:cNvSpPr>
            <a:spLocks noGrp="1"/>
          </p:cNvSpPr>
          <p:nvPr>
            <p:ph type="sldNum" sz="quarter" idx="12"/>
          </p:nvPr>
        </p:nvSpPr>
        <p:spPr/>
        <p:txBody>
          <a:bodyPr/>
          <a:lstStyle/>
          <a:p>
            <a:fld id="{0C913308-F349-4B6D-A68A-DD1791B4A57B}" type="slidenum">
              <a:rPr lang="zh-CN" altLang="en-US" smtClean="0"/>
              <a:pPr/>
              <a:t>78</a:t>
            </a:fld>
            <a:endParaRPr lang="zh-CN" altLang="en-US" dirty="0"/>
          </a:p>
        </p:txBody>
      </p:sp>
    </p:spTree>
    <p:extLst>
      <p:ext uri="{BB962C8B-B14F-4D97-AF65-F5344CB8AC3E}">
        <p14:creationId xmlns:p14="http://schemas.microsoft.com/office/powerpoint/2010/main" val="22692034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4" name="Rectangle 2"/>
          <p:cNvSpPr>
            <a:spLocks noGrp="1" noChangeArrowheads="1"/>
          </p:cNvSpPr>
          <p:nvPr>
            <p:ph type="title"/>
          </p:nvPr>
        </p:nvSpPr>
        <p:spPr/>
        <p:txBody>
          <a:bodyPr>
            <a:normAutofit fontScale="90000"/>
          </a:bodyPr>
          <a:lstStyle/>
          <a:p>
            <a:pPr eaLnBrk="1" hangingPunct="1"/>
            <a:r>
              <a:rPr lang="zh-CN" altLang="en-US" dirty="0"/>
              <a:t>案例：基于久期的利率风险套期保值</a:t>
            </a:r>
            <a:endParaRPr lang="en-US" altLang="zh-CN" dirty="0"/>
          </a:p>
        </p:txBody>
      </p:sp>
      <p:sp>
        <p:nvSpPr>
          <p:cNvPr id="92165" name="Rectangle 3"/>
          <p:cNvSpPr>
            <a:spLocks noGrp="1" noChangeArrowheads="1"/>
          </p:cNvSpPr>
          <p:nvPr>
            <p:ph idx="1"/>
          </p:nvPr>
        </p:nvSpPr>
        <p:spPr>
          <a:xfrm>
            <a:off x="467544" y="1412776"/>
            <a:ext cx="8229600" cy="4530725"/>
          </a:xfrm>
        </p:spPr>
        <p:txBody>
          <a:bodyPr/>
          <a:lstStyle/>
          <a:p>
            <a:pPr eaLnBrk="1" hangingPunct="1"/>
            <a:endParaRPr lang="zh-CN" altLang="en-US" dirty="0"/>
          </a:p>
          <a:p>
            <a:pPr eaLnBrk="1" hangingPunct="1"/>
            <a:r>
              <a:rPr lang="zh-CN" altLang="en-US" dirty="0"/>
              <a:t>假设一个手中管理着价值</a:t>
            </a:r>
            <a:r>
              <a:rPr lang="en-US" altLang="zh-CN" dirty="0"/>
              <a:t>1 000</a:t>
            </a:r>
            <a:r>
              <a:rPr lang="zh-CN" altLang="en-US" dirty="0"/>
              <a:t>万元、久期为</a:t>
            </a:r>
            <a:r>
              <a:rPr lang="en-US" altLang="zh-CN" dirty="0"/>
              <a:t>4.6</a:t>
            </a:r>
            <a:r>
              <a:rPr lang="zh-CN" altLang="en-US" dirty="0"/>
              <a:t>的国债组合的基金经理担心利率在接下来的</a:t>
            </a:r>
            <a:r>
              <a:rPr lang="en-US" altLang="zh-CN" dirty="0"/>
              <a:t>3</a:t>
            </a:r>
            <a:r>
              <a:rPr lang="zh-CN" altLang="en-US" dirty="0"/>
              <a:t>个月内波动剧烈</a:t>
            </a:r>
            <a:r>
              <a:rPr lang="en-US" altLang="zh-CN" dirty="0"/>
              <a:t>,</a:t>
            </a:r>
            <a:r>
              <a:rPr lang="zh-CN" altLang="en-US" dirty="0"/>
              <a:t>决定于</a:t>
            </a:r>
            <a:r>
              <a:rPr lang="en-US" altLang="zh-CN" dirty="0"/>
              <a:t>2019</a:t>
            </a:r>
            <a:r>
              <a:rPr lang="zh-CN" altLang="en-US" dirty="0"/>
              <a:t>年</a:t>
            </a:r>
            <a:r>
              <a:rPr lang="en-US" altLang="zh-CN" dirty="0"/>
              <a:t>2</a:t>
            </a:r>
            <a:r>
              <a:rPr lang="zh-CN" altLang="en-US" dirty="0"/>
              <a:t>月</a:t>
            </a:r>
            <a:r>
              <a:rPr lang="en-US" altLang="zh-CN" dirty="0"/>
              <a:t>18</a:t>
            </a:r>
            <a:r>
              <a:rPr lang="zh-CN" altLang="en-US" dirty="0"/>
              <a:t>日运用</a:t>
            </a:r>
            <a:r>
              <a:rPr lang="en-US" altLang="zh-CN" dirty="0"/>
              <a:t>TF1906</a:t>
            </a:r>
            <a:r>
              <a:rPr lang="zh-CN" altLang="en-US" dirty="0"/>
              <a:t>进行利率风险管理。当她进入市场时</a:t>
            </a:r>
            <a:r>
              <a:rPr lang="en-US" altLang="zh-CN" dirty="0"/>
              <a:t>,TF1906</a:t>
            </a:r>
            <a:r>
              <a:rPr lang="zh-CN" altLang="en-US" dirty="0"/>
              <a:t>报价为</a:t>
            </a:r>
            <a:r>
              <a:rPr lang="en-US" altLang="zh-CN" dirty="0"/>
              <a:t>99.415</a:t>
            </a:r>
            <a:r>
              <a:rPr lang="zh-CN" altLang="en-US" dirty="0"/>
              <a:t>元。</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79</a:t>
            </a:fld>
            <a:endParaRPr lang="en-US" altLang="zh-CN" dirty="0">
              <a:solidFill>
                <a:srgbClr val="000000"/>
              </a:solidFill>
            </a:endParaRPr>
          </a:p>
        </p:txBody>
      </p:sp>
    </p:spTree>
    <p:extLst>
      <p:ext uri="{BB962C8B-B14F-4D97-AF65-F5344CB8AC3E}">
        <p14:creationId xmlns:p14="http://schemas.microsoft.com/office/powerpoint/2010/main" val="22856674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91029E1-1662-4374-A0E6-BB1ED676E2E5}"/>
              </a:ext>
            </a:extLst>
          </p:cNvPr>
          <p:cNvSpPr>
            <a:spLocks noGrp="1"/>
          </p:cNvSpPr>
          <p:nvPr>
            <p:ph type="title"/>
          </p:nvPr>
        </p:nvSpPr>
        <p:spPr/>
        <p:txBody>
          <a:bodyPr>
            <a:normAutofit fontScale="90000"/>
          </a:bodyPr>
          <a:lstStyle/>
          <a:p>
            <a:r>
              <a:rPr lang="en-US" altLang="zh-CN" sz="4000" dirty="0"/>
              <a:t>【</a:t>
            </a:r>
            <a:r>
              <a:rPr lang="zh-CN" altLang="en-US" sz="4000" dirty="0"/>
              <a:t>案例</a:t>
            </a:r>
            <a:r>
              <a:rPr lang="en-US" altLang="zh-CN" sz="4000" dirty="0"/>
              <a:t>5.1】</a:t>
            </a:r>
            <a:r>
              <a:rPr lang="zh-CN" altLang="en-US" sz="4000" dirty="0"/>
              <a:t>沪深</a:t>
            </a:r>
            <a:r>
              <a:rPr lang="en-US" altLang="zh-CN" sz="4000" dirty="0"/>
              <a:t>300</a:t>
            </a:r>
            <a:r>
              <a:rPr lang="zh-CN" altLang="en-US" sz="4000" dirty="0"/>
              <a:t>股指期货套期保值</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E3FE65F1-8DA0-4D36-AE40-EC3005CB6F86}"/>
                  </a:ext>
                </a:extLst>
              </p:cNvPr>
              <p:cNvSpPr>
                <a:spLocks noGrp="1"/>
              </p:cNvSpPr>
              <p:nvPr>
                <p:ph idx="1"/>
              </p:nvPr>
            </p:nvSpPr>
            <p:spPr>
              <a:xfrm>
                <a:off x="457200" y="1196752"/>
                <a:ext cx="8229600" cy="5328592"/>
              </a:xfrm>
            </p:spPr>
            <p:txBody>
              <a:bodyPr/>
              <a:lstStyle/>
              <a:p>
                <a:r>
                  <a:rPr lang="zh-CN" altLang="en-US" dirty="0"/>
                  <a:t>假设某投资经理管理着总价值为</a:t>
                </a:r>
                <a:r>
                  <a:rPr lang="en-US" altLang="zh-CN" dirty="0"/>
                  <a:t>50 00</a:t>
                </a:r>
                <a:r>
                  <a:rPr lang="zh-CN" altLang="en-US" dirty="0"/>
                  <a:t>万元的多样化股票投资组合并长期看好该组合</a:t>
                </a:r>
                <a:r>
                  <a:rPr lang="en-US" altLang="zh-CN" dirty="0"/>
                  <a:t>,</a:t>
                </a:r>
                <a:r>
                  <a:rPr lang="zh-CN" altLang="en-US" dirty="0"/>
                  <a:t>该组合相对于沪深</a:t>
                </a:r>
                <a:r>
                  <a:rPr lang="en-US" altLang="zh-CN" dirty="0"/>
                  <a:t>300</a:t>
                </a:r>
                <a:r>
                  <a:rPr lang="zh-CN" altLang="en-US" dirty="0"/>
                  <a:t>指数的</a:t>
                </a:r>
                <a:r>
                  <a:rPr lang="en-US" altLang="zh-CN" dirty="0"/>
                  <a:t>β</a:t>
                </a:r>
                <a:r>
                  <a:rPr lang="zh-CN" altLang="en-US" dirty="0"/>
                  <a:t>系数为</a:t>
                </a:r>
                <a:r>
                  <a:rPr lang="en-US" altLang="zh-CN" dirty="0"/>
                  <a:t>1.2</a:t>
                </a:r>
                <a:r>
                  <a:rPr lang="zh-CN" altLang="en-US" dirty="0"/>
                  <a:t>。</a:t>
                </a:r>
                <a:endParaRPr lang="en-US" altLang="zh-CN" dirty="0"/>
              </a:p>
              <a:p>
                <a:r>
                  <a:rPr lang="en-US" altLang="zh-CN" dirty="0"/>
                  <a:t>2020</a:t>
                </a:r>
                <a:r>
                  <a:rPr lang="zh-CN" altLang="en-US" dirty="0"/>
                  <a:t>年</a:t>
                </a:r>
                <a:r>
                  <a:rPr lang="en-US" altLang="zh-CN" dirty="0"/>
                  <a:t>1</a:t>
                </a:r>
                <a:r>
                  <a:rPr lang="zh-CN" altLang="en-US" dirty="0"/>
                  <a:t>月</a:t>
                </a:r>
                <a:r>
                  <a:rPr lang="en-US" altLang="zh-CN" dirty="0"/>
                  <a:t>9</a:t>
                </a:r>
                <a:r>
                  <a:rPr lang="zh-CN" altLang="en-US" dirty="0"/>
                  <a:t>日</a:t>
                </a:r>
                <a:r>
                  <a:rPr lang="en-US" altLang="zh-CN" dirty="0"/>
                  <a:t>,</a:t>
                </a:r>
                <a:r>
                  <a:rPr lang="zh-CN" altLang="en-US" dirty="0"/>
                  <a:t>该投资经理认为短期内大盘有下跌的风险</a:t>
                </a:r>
                <a:r>
                  <a:rPr lang="en-US" altLang="zh-CN" dirty="0"/>
                  <a:t>,</a:t>
                </a:r>
                <a:r>
                  <a:rPr lang="zh-CN" altLang="en-US" dirty="0"/>
                  <a:t>可能使投资组合遭受损失</a:t>
                </a:r>
                <a:r>
                  <a:rPr lang="en-US" altLang="zh-CN" dirty="0"/>
                  <a:t>,</a:t>
                </a:r>
                <a:r>
                  <a:rPr lang="zh-CN" altLang="en-US" dirty="0"/>
                  <a:t>决定用</a:t>
                </a:r>
                <a:r>
                  <a:rPr lang="en-US" altLang="zh-CN" dirty="0"/>
                  <a:t>2020</a:t>
                </a:r>
                <a:r>
                  <a:rPr lang="zh-CN" altLang="en-US" dirty="0"/>
                  <a:t>年</a:t>
                </a:r>
                <a:r>
                  <a:rPr lang="en-US" altLang="zh-CN" dirty="0"/>
                  <a:t>2</a:t>
                </a:r>
                <a:r>
                  <a:rPr lang="zh-CN" altLang="en-US" dirty="0"/>
                  <a:t>月到期的沪深</a:t>
                </a:r>
                <a:r>
                  <a:rPr lang="en-US" altLang="zh-CN" dirty="0"/>
                  <a:t>300</a:t>
                </a:r>
                <a:r>
                  <a:rPr lang="zh-CN" altLang="en-US" dirty="0"/>
                  <a:t>股指期货来为该投资组合</a:t>
                </a:r>
                <a:r>
                  <a:rPr lang="en-US" altLang="zh-CN" dirty="0"/>
                  <a:t>1</a:t>
                </a:r>
                <a:r>
                  <a:rPr lang="zh-CN" altLang="en-US" dirty="0"/>
                  <a:t>个多月内的价值变动进行套期保值，该期货的市场价格为</a:t>
                </a:r>
                <a:r>
                  <a:rPr lang="en-US" altLang="zh-CN" dirty="0"/>
                  <a:t>4 174</a:t>
                </a:r>
                <a:r>
                  <a:rPr lang="zh-CN" altLang="en-US" dirty="0"/>
                  <a:t>点。</a:t>
                </a:r>
                <a:endParaRPr lang="en-US" altLang="zh-CN" dirty="0"/>
              </a:p>
              <a:p>
                <a:r>
                  <a:rPr lang="zh-CN" altLang="en-US" dirty="0"/>
                  <a:t>需要卖出的期货合约数目应等于</a:t>
                </a:r>
                <a:r>
                  <a:rPr lang="en-US" altLang="zh-CN" dirty="0"/>
                  <a:t>:</a:t>
                </a:r>
              </a:p>
              <a:p>
                <a:pPr marL="0" indent="0" algn="ctr">
                  <a:buNone/>
                </a:pPr>
                <a14:m>
                  <m:oMath xmlns:m="http://schemas.openxmlformats.org/officeDocument/2006/math">
                    <m:f>
                      <m:fPr>
                        <m:ctrlPr>
                          <a:rPr lang="zh-CN" altLang="zh-CN" sz="3600" i="1" smtClean="0">
                            <a:effectLst/>
                            <a:latin typeface="Cambria Math" panose="02040503050406030204" pitchFamily="18" charset="0"/>
                            <a:ea typeface="Cambria Math" panose="02040503050406030204" pitchFamily="18" charset="0"/>
                          </a:rPr>
                        </m:ctrlPr>
                      </m:fPr>
                      <m:num>
                        <m:r>
                          <a:rPr lang="en-US" altLang="zh-CN" sz="2400">
                            <a:solidFill>
                              <a:srgbClr val="000000"/>
                            </a:solidFill>
                            <a:effectLst/>
                            <a:latin typeface="Cambria Math" panose="02040503050406030204" pitchFamily="18" charset="0"/>
                            <a:ea typeface="方正书宋_GBK"/>
                            <a:cs typeface="Times New Roman" panose="02020603050405020304" pitchFamily="18" charset="0"/>
                          </a:rPr>
                          <m:t>50</m:t>
                        </m:r>
                        <m:r>
                          <m:rPr>
                            <m:nor/>
                          </m:rPr>
                          <a:rPr lang="en-US" altLang="zh-CN" sz="240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2400">
                            <a:solidFill>
                              <a:srgbClr val="000000"/>
                            </a:solidFill>
                            <a:effectLst/>
                            <a:latin typeface="Cambria Math" panose="02040503050406030204" pitchFamily="18" charset="0"/>
                            <a:ea typeface="方正书宋_GBK"/>
                            <a:cs typeface="Times New Roman" panose="02020603050405020304" pitchFamily="18" charset="0"/>
                          </a:rPr>
                          <m:t>000</m:t>
                        </m:r>
                        <m:r>
                          <m:rPr>
                            <m:nor/>
                          </m:rPr>
                          <a:rPr lang="en-US" altLang="zh-CN" sz="240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2400">
                            <a:solidFill>
                              <a:srgbClr val="000000"/>
                            </a:solidFill>
                            <a:effectLst/>
                            <a:latin typeface="Cambria Math" panose="02040503050406030204" pitchFamily="18" charset="0"/>
                            <a:ea typeface="方正书宋_GBK"/>
                            <a:cs typeface="Times New Roman" panose="02020603050405020304" pitchFamily="18" charset="0"/>
                          </a:rPr>
                          <m:t>000</m:t>
                        </m:r>
                      </m:num>
                      <m:den>
                        <m:r>
                          <a:rPr lang="en-US" altLang="zh-CN" sz="2400">
                            <a:solidFill>
                              <a:srgbClr val="000000"/>
                            </a:solidFill>
                            <a:effectLst/>
                            <a:latin typeface="Cambria Math" panose="02040503050406030204" pitchFamily="18" charset="0"/>
                            <a:ea typeface="方正书宋_GBK"/>
                            <a:cs typeface="Times New Roman" panose="02020603050405020304" pitchFamily="18" charset="0"/>
                          </a:rPr>
                          <m:t>4</m:t>
                        </m:r>
                        <m:r>
                          <m:rPr>
                            <m:nor/>
                          </m:rPr>
                          <a:rPr lang="en-US" altLang="zh-CN" sz="2400">
                            <a:solidFill>
                              <a:srgbClr val="000000"/>
                            </a:solidFill>
                            <a:effectLst/>
                            <a:latin typeface="Cambria Math" panose="02040503050406030204" pitchFamily="18" charset="0"/>
                            <a:ea typeface="方正书宋_GBK"/>
                            <a:cs typeface="Times New Roman" panose="02020603050405020304" pitchFamily="18" charset="0"/>
                          </a:rPr>
                          <m:t> </m:t>
                        </m:r>
                        <m:r>
                          <a:rPr lang="en-US" altLang="zh-CN" sz="2400">
                            <a:solidFill>
                              <a:srgbClr val="000000"/>
                            </a:solidFill>
                            <a:effectLst/>
                            <a:latin typeface="Cambria Math" panose="02040503050406030204" pitchFamily="18" charset="0"/>
                            <a:ea typeface="方正书宋_GBK"/>
                            <a:cs typeface="Times New Roman" panose="02020603050405020304" pitchFamily="18" charset="0"/>
                          </a:rPr>
                          <m:t>174×300</m:t>
                        </m:r>
                      </m:den>
                    </m:f>
                  </m:oMath>
                </a14:m>
                <a:r>
                  <a:rPr lang="en-US" altLang="zh-CN" sz="2400" i="1" dirty="0">
                    <a:solidFill>
                      <a:srgbClr val="000000"/>
                    </a:solidFill>
                    <a:effectLst/>
                    <a:latin typeface="NEU-BZ-S92"/>
                    <a:ea typeface="方正书宋_GBK"/>
                    <a:cs typeface="Times New Roman" panose="02020603050405020304" pitchFamily="18" charset="0"/>
                  </a:rPr>
                  <a:t>×</a:t>
                </a:r>
                <a:r>
                  <a:rPr lang="en-US" altLang="zh-CN" sz="2400" dirty="0">
                    <a:solidFill>
                      <a:srgbClr val="000000"/>
                    </a:solidFill>
                    <a:effectLst/>
                    <a:latin typeface="NEU-BZ-S92"/>
                    <a:ea typeface="方正书宋_GBK"/>
                    <a:cs typeface="Times New Roman" panose="02020603050405020304" pitchFamily="18" charset="0"/>
                  </a:rPr>
                  <a:t>1</a:t>
                </a:r>
                <a:r>
                  <a:rPr lang="en-US" altLang="zh-CN" sz="2400" i="1" dirty="0">
                    <a:solidFill>
                      <a:srgbClr val="000000"/>
                    </a:solidFill>
                    <a:effectLst/>
                    <a:latin typeface="NEU-BZ-S92"/>
                    <a:ea typeface="方正书宋_GBK"/>
                    <a:cs typeface="Times New Roman" panose="02020603050405020304" pitchFamily="18" charset="0"/>
                  </a:rPr>
                  <a:t>.</a:t>
                </a:r>
                <a:r>
                  <a:rPr lang="en-US" altLang="zh-CN" sz="2400" dirty="0">
                    <a:solidFill>
                      <a:srgbClr val="000000"/>
                    </a:solidFill>
                    <a:effectLst/>
                    <a:latin typeface="NEU-BZ-S92"/>
                    <a:ea typeface="方正书宋_GBK"/>
                    <a:cs typeface="Times New Roman" panose="02020603050405020304" pitchFamily="18" charset="0"/>
                  </a:rPr>
                  <a:t>22</a:t>
                </a:r>
                <a:r>
                  <a:rPr lang="en-US" altLang="zh-CN" sz="2400" dirty="0">
                    <a:solidFill>
                      <a:srgbClr val="000000"/>
                    </a:solidFill>
                    <a:effectLst/>
                    <a:latin typeface="NEU-BZ-S92"/>
                    <a:cs typeface="Times New Roman" panose="02020603050405020304" pitchFamily="18" charset="0"/>
                  </a:rPr>
                  <a:t>≈</a:t>
                </a:r>
                <a:r>
                  <a:rPr lang="en-US" altLang="zh-CN" sz="2400" dirty="0">
                    <a:solidFill>
                      <a:srgbClr val="000000"/>
                    </a:solidFill>
                    <a:effectLst/>
                    <a:latin typeface="NEU-BZ-S92"/>
                    <a:ea typeface="方正书宋_GBK"/>
                    <a:cs typeface="Times New Roman" panose="02020603050405020304" pitchFamily="18" charset="0"/>
                  </a:rPr>
                  <a:t>47</a:t>
                </a:r>
                <a:r>
                  <a:rPr lang="en-US" altLang="zh-CN" sz="2400" i="1" dirty="0">
                    <a:solidFill>
                      <a:srgbClr val="000000"/>
                    </a:solidFill>
                    <a:effectLst/>
                    <a:latin typeface="NEU-BZ-S92"/>
                    <a:ea typeface="方正书宋_GBK"/>
                    <a:cs typeface="Times New Roman" panose="02020603050405020304" pitchFamily="18" charset="0"/>
                  </a:rPr>
                  <a:t>.</a:t>
                </a:r>
                <a:r>
                  <a:rPr lang="en-US" altLang="zh-CN" sz="2400" dirty="0">
                    <a:solidFill>
                      <a:srgbClr val="000000"/>
                    </a:solidFill>
                    <a:effectLst/>
                    <a:latin typeface="NEU-BZ-S92"/>
                    <a:ea typeface="方正书宋_GBK"/>
                    <a:cs typeface="Times New Roman" panose="02020603050405020304" pitchFamily="18" charset="0"/>
                  </a:rPr>
                  <a:t>92</a:t>
                </a:r>
                <a:r>
                  <a:rPr lang="en-US" altLang="zh-CN" sz="2400" dirty="0">
                    <a:solidFill>
                      <a:srgbClr val="000000"/>
                    </a:solidFill>
                    <a:effectLst/>
                    <a:latin typeface="NEU-BZ-S92"/>
                    <a:cs typeface="Times New Roman" panose="02020603050405020304" pitchFamily="18" charset="0"/>
                  </a:rPr>
                  <a:t>≈</a:t>
                </a:r>
                <a:r>
                  <a:rPr lang="en-US" altLang="zh-CN" sz="2400" dirty="0">
                    <a:solidFill>
                      <a:srgbClr val="000000"/>
                    </a:solidFill>
                    <a:effectLst/>
                    <a:latin typeface="NEU-BZ-S92"/>
                    <a:ea typeface="方正书宋_GBK"/>
                    <a:cs typeface="Times New Roman" panose="02020603050405020304" pitchFamily="18" charset="0"/>
                  </a:rPr>
                  <a:t>48</a:t>
                </a:r>
                <a:r>
                  <a:rPr lang="zh-CN" altLang="zh-CN" sz="2400" dirty="0">
                    <a:solidFill>
                      <a:srgbClr val="000000"/>
                    </a:solidFill>
                    <a:effectLst/>
                    <a:latin typeface="NEU-BZ-S92"/>
                    <a:ea typeface="方正仿宋_GBK"/>
                    <a:cs typeface="Times New Roman" panose="02020603050405020304" pitchFamily="18" charset="0"/>
                  </a:rPr>
                  <a:t>份</a:t>
                </a:r>
                <a:endParaRPr lang="zh-CN" altLang="en-US" dirty="0"/>
              </a:p>
            </p:txBody>
          </p:sp>
        </mc:Choice>
        <mc:Fallback xmlns="">
          <p:sp>
            <p:nvSpPr>
              <p:cNvPr id="3" name="内容占位符 2">
                <a:extLst>
                  <a:ext uri="{FF2B5EF4-FFF2-40B4-BE49-F238E27FC236}">
                    <a16:creationId xmlns:a16="http://schemas.microsoft.com/office/drawing/2014/main" id="{E3FE65F1-8DA0-4D36-AE40-EC3005CB6F86}"/>
                  </a:ext>
                </a:extLst>
              </p:cNvPr>
              <p:cNvSpPr>
                <a:spLocks noGrp="1" noRot="1" noChangeAspect="1" noMove="1" noResize="1" noEditPoints="1" noAdjustHandles="1" noChangeArrowheads="1" noChangeShapeType="1" noTextEdit="1"/>
              </p:cNvSpPr>
              <p:nvPr>
                <p:ph idx="1"/>
              </p:nvPr>
            </p:nvSpPr>
            <p:spPr>
              <a:xfrm>
                <a:off x="457200" y="1196752"/>
                <a:ext cx="8229600" cy="5328592"/>
              </a:xfrm>
              <a:blipFill>
                <a:blip r:embed="rId2"/>
                <a:stretch>
                  <a:fillRect t="-1716" r="-1704"/>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963E424E-677C-41EA-AB6A-891E440B52F3}"/>
              </a:ext>
            </a:extLst>
          </p:cNvPr>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Tree>
    <p:extLst>
      <p:ext uri="{BB962C8B-B14F-4D97-AF65-F5344CB8AC3E}">
        <p14:creationId xmlns:p14="http://schemas.microsoft.com/office/powerpoint/2010/main" val="356587815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7A6896D-831A-4832-BE6A-094442FA7608}"/>
              </a:ext>
            </a:extLst>
          </p:cNvPr>
          <p:cNvSpPr>
            <a:spLocks noGrp="1"/>
          </p:cNvSpPr>
          <p:nvPr>
            <p:ph type="title"/>
          </p:nvPr>
        </p:nvSpPr>
        <p:spPr/>
        <p:txBody>
          <a:bodyPr/>
          <a:lstStyle/>
          <a:p>
            <a:r>
              <a:rPr lang="zh-CN" altLang="en-US" dirty="0"/>
              <a:t>利率敏感性指标分析</a:t>
            </a:r>
            <a:endParaRPr lang="zh-CN" altLang="en-US" dirty="0">
              <a:solidFill>
                <a:schemeClr val="accent3">
                  <a:lumMod val="50000"/>
                </a:schemeClr>
              </a:solidFill>
              <a:highlight>
                <a:srgbClr val="C0C0C0"/>
              </a:highlight>
            </a:endParaRP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090995CE-A78F-431F-9A34-0ADCB4C0F9D4}"/>
                  </a:ext>
                </a:extLst>
              </p:cNvPr>
              <p:cNvSpPr>
                <a:spLocks noGrp="1"/>
              </p:cNvSpPr>
              <p:nvPr>
                <p:ph idx="1"/>
              </p:nvPr>
            </p:nvSpPr>
            <p:spPr/>
            <p:txBody>
              <a:bodyPr>
                <a:normAutofit/>
              </a:bodyPr>
              <a:lstStyle/>
              <a:p>
                <a:r>
                  <a:rPr lang="zh-CN" altLang="en-US" dirty="0"/>
                  <a:t>原投资组合的利率风险指标</a:t>
                </a:r>
                <a:endParaRPr lang="en-US" altLang="zh-CN" dirty="0"/>
              </a:p>
              <a:p>
                <a:pPr lvl="1"/>
                <a:r>
                  <a:rPr lang="zh-CN" altLang="en-US" dirty="0"/>
                  <a:t>久期：</a:t>
                </a:r>
                <a:r>
                  <a:rPr lang="en-US" altLang="zh-CN" dirty="0"/>
                  <a:t>4.6</a:t>
                </a:r>
              </a:p>
              <a:p>
                <a:pPr lvl="1"/>
                <a:r>
                  <a:rPr lang="zh-CN" altLang="en-US" dirty="0"/>
                  <a:t>货币久期：</a:t>
                </a:r>
                <a:r>
                  <a:rPr lang="en-US" altLang="zh-CN" dirty="0"/>
                  <a:t>1000</a:t>
                </a:r>
                <a:r>
                  <a:rPr lang="zh-CN" altLang="en-US" dirty="0"/>
                  <a:t>万元</a:t>
                </a:r>
                <a14:m>
                  <m:oMath xmlns:m="http://schemas.openxmlformats.org/officeDocument/2006/math">
                    <m:r>
                      <a:rPr lang="en-US" altLang="zh-CN" i="1" smtClean="0">
                        <a:latin typeface="Cambria Math" panose="02040503050406030204" pitchFamily="18" charset="0"/>
                        <a:ea typeface="Cambria Math" panose="02040503050406030204" pitchFamily="18" charset="0"/>
                      </a:rPr>
                      <m:t>×</m:t>
                    </m:r>
                  </m:oMath>
                </a14:m>
                <a:r>
                  <a:rPr lang="en-US" altLang="zh-CN" dirty="0"/>
                  <a:t>4.6</a:t>
                </a:r>
                <a14:m>
                  <m:oMath xmlns:m="http://schemas.openxmlformats.org/officeDocument/2006/math">
                    <m:r>
                      <a:rPr lang="en-US" altLang="zh-CN" i="1" dirty="0">
                        <a:latin typeface="Cambria Math" panose="02040503050406030204" pitchFamily="18" charset="0"/>
                      </a:rPr>
                      <m:t>=</m:t>
                    </m:r>
                  </m:oMath>
                </a14:m>
                <a:r>
                  <a:rPr lang="en-US" altLang="zh-CN" dirty="0"/>
                  <a:t>4600</a:t>
                </a:r>
                <a:r>
                  <a:rPr lang="zh-CN" altLang="en-US" dirty="0"/>
                  <a:t>万元</a:t>
                </a:r>
                <a:endParaRPr lang="en-US" altLang="zh-CN" dirty="0"/>
              </a:p>
              <a:p>
                <a:r>
                  <a:rPr lang="en-US" altLang="zh-CN" dirty="0"/>
                  <a:t>TF1906</a:t>
                </a:r>
                <a:r>
                  <a:rPr lang="zh-CN" altLang="en-US" dirty="0"/>
                  <a:t>合约的利率风险指标</a:t>
                </a:r>
                <a:endParaRPr lang="en-US" altLang="zh-CN" dirty="0"/>
              </a:p>
              <a:p>
                <a:pPr lvl="1"/>
                <a:r>
                  <a:rPr lang="zh-CN" altLang="en-US" dirty="0"/>
                  <a:t>准</a:t>
                </a:r>
                <a:r>
                  <a:rPr lang="en-US" altLang="zh-CN" dirty="0"/>
                  <a:t>CTD</a:t>
                </a:r>
                <a:r>
                  <a:rPr lang="zh-CN" altLang="en-US" dirty="0"/>
                  <a:t>券</a:t>
                </a:r>
                <a:r>
                  <a:rPr lang="en-US" altLang="zh-CN" dirty="0"/>
                  <a:t>170006</a:t>
                </a:r>
                <a:r>
                  <a:rPr lang="zh-CN" altLang="en-US" dirty="0"/>
                  <a:t>：</a:t>
                </a:r>
                <a:endParaRPr lang="en-US" altLang="zh-CN" dirty="0"/>
              </a:p>
              <a:p>
                <a:pPr lvl="2"/>
                <a:r>
                  <a:rPr lang="zh-CN" altLang="en-US" dirty="0"/>
                  <a:t>转换因子</a:t>
                </a:r>
                <a:r>
                  <a:rPr lang="en-US" altLang="zh-CN" dirty="0"/>
                  <a:t>1.0086</a:t>
                </a:r>
                <a:r>
                  <a:rPr lang="zh-CN" altLang="en-US" dirty="0"/>
                  <a:t>；现券全价</a:t>
                </a:r>
                <a:r>
                  <a:rPr lang="en-US" altLang="zh-CN" dirty="0"/>
                  <a:t>104.1469</a:t>
                </a:r>
                <a:r>
                  <a:rPr lang="zh-CN" altLang="en-US" dirty="0"/>
                  <a:t>元；久期</a:t>
                </a:r>
                <a:r>
                  <a:rPr lang="en-US" altLang="zh-CN" dirty="0"/>
                  <a:t>4.6285</a:t>
                </a:r>
              </a:p>
              <a:p>
                <a:pPr lvl="1"/>
                <a:r>
                  <a:rPr lang="zh-CN" altLang="en-US" dirty="0"/>
                  <a:t>久期：</a:t>
                </a:r>
                <a:r>
                  <a:rPr lang="en-US" altLang="zh-CN" dirty="0"/>
                  <a:t>4.6285</a:t>
                </a:r>
              </a:p>
              <a:p>
                <a:pPr lvl="1"/>
                <a:r>
                  <a:rPr lang="zh-CN" altLang="en-US" dirty="0"/>
                  <a:t>货币久期：</a:t>
                </a:r>
                <a:r>
                  <a:rPr lang="zh-CN" altLang="en-US" dirty="0">
                    <a:solidFill>
                      <a:srgbClr val="000000"/>
                    </a:solidFill>
                  </a:rPr>
                  <a:t> </a:t>
                </a:r>
                <a14:m>
                  <m:oMath xmlns:m="http://schemas.openxmlformats.org/officeDocument/2006/math">
                    <m:r>
                      <a:rPr lang="zh-CN" altLang="en-US" sz="2000" i="1">
                        <a:solidFill>
                          <a:srgbClr val="000000"/>
                        </a:solidFill>
                        <a:latin typeface="Cambria Math" panose="02040503050406030204" pitchFamily="18" charset="0"/>
                      </a:rPr>
                      <m:t>99.415×10000</m:t>
                    </m:r>
                    <m:r>
                      <a:rPr lang="en-US" altLang="zh-CN" sz="2000" i="1" smtClean="0">
                        <a:solidFill>
                          <a:srgbClr val="000000"/>
                        </a:solidFill>
                        <a:latin typeface="Cambria Math" panose="02040503050406030204" pitchFamily="18" charset="0"/>
                        <a:ea typeface="Cambria Math" panose="02040503050406030204" pitchFamily="18" charset="0"/>
                      </a:rPr>
                      <m:t>×</m:t>
                    </m:r>
                    <m:r>
                      <a:rPr lang="en-US" altLang="zh-CN" sz="2000" i="1">
                        <a:solidFill>
                          <a:srgbClr val="000000"/>
                        </a:solidFill>
                        <a:latin typeface="Cambria Math" panose="02040503050406030204" pitchFamily="18" charset="0"/>
                        <a:ea typeface="Cambria Math" panose="02040503050406030204" pitchFamily="18" charset="0"/>
                      </a:rPr>
                      <m:t>4</m:t>
                    </m:r>
                    <m:r>
                      <a:rPr lang="en-US" altLang="zh-CN" sz="2000" i="1" smtClean="0">
                        <a:solidFill>
                          <a:srgbClr val="000000"/>
                        </a:solidFill>
                        <a:latin typeface="Cambria Math" panose="02040503050406030204" pitchFamily="18" charset="0"/>
                        <a:ea typeface="Cambria Math" panose="02040503050406030204" pitchFamily="18" charset="0"/>
                      </a:rPr>
                      <m:t>.</m:t>
                    </m:r>
                    <m:r>
                      <a:rPr lang="en-US" altLang="zh-CN" sz="2000" i="1">
                        <a:solidFill>
                          <a:srgbClr val="000000"/>
                        </a:solidFill>
                        <a:latin typeface="Cambria Math" panose="02040503050406030204" pitchFamily="18" charset="0"/>
                        <a:ea typeface="Cambria Math" panose="02040503050406030204" pitchFamily="18" charset="0"/>
                      </a:rPr>
                      <m:t>6</m:t>
                    </m:r>
                    <m:r>
                      <a:rPr lang="en-US" altLang="zh-CN" sz="2000" i="1" smtClean="0">
                        <a:solidFill>
                          <a:srgbClr val="000000"/>
                        </a:solidFill>
                        <a:latin typeface="Cambria Math" panose="02040503050406030204" pitchFamily="18" charset="0"/>
                        <a:ea typeface="Cambria Math" panose="02040503050406030204" pitchFamily="18" charset="0"/>
                      </a:rPr>
                      <m:t>2</m:t>
                    </m:r>
                    <m:r>
                      <a:rPr lang="en-US" altLang="zh-CN" sz="2000" i="1">
                        <a:solidFill>
                          <a:srgbClr val="000000"/>
                        </a:solidFill>
                        <a:latin typeface="Cambria Math" panose="02040503050406030204" pitchFamily="18" charset="0"/>
                        <a:ea typeface="Cambria Math" panose="02040503050406030204" pitchFamily="18" charset="0"/>
                      </a:rPr>
                      <m:t>8</m:t>
                    </m:r>
                    <m:r>
                      <a:rPr lang="en-US" altLang="zh-CN" sz="2000" i="1" smtClean="0">
                        <a:solidFill>
                          <a:srgbClr val="000000"/>
                        </a:solidFill>
                        <a:latin typeface="Cambria Math" panose="02040503050406030204" pitchFamily="18" charset="0"/>
                        <a:ea typeface="Cambria Math" panose="02040503050406030204" pitchFamily="18" charset="0"/>
                      </a:rPr>
                      <m:t>5≈4</m:t>
                    </m:r>
                    <m:r>
                      <a:rPr lang="en-US" altLang="zh-CN" sz="2000" i="1">
                        <a:solidFill>
                          <a:srgbClr val="000000"/>
                        </a:solidFill>
                        <a:latin typeface="Cambria Math" panose="02040503050406030204" pitchFamily="18" charset="0"/>
                        <a:ea typeface="Cambria Math" panose="02040503050406030204" pitchFamily="18" charset="0"/>
                      </a:rPr>
                      <m:t>6</m:t>
                    </m:r>
                    <m:r>
                      <a:rPr lang="en-US" altLang="zh-CN" sz="2000" i="1" smtClean="0">
                        <a:solidFill>
                          <a:srgbClr val="000000"/>
                        </a:solidFill>
                        <a:latin typeface="Cambria Math" panose="02040503050406030204" pitchFamily="18" charset="0"/>
                        <a:ea typeface="Cambria Math" panose="02040503050406030204" pitchFamily="18" charset="0"/>
                      </a:rPr>
                      <m:t>0</m:t>
                    </m:r>
                    <m:r>
                      <a:rPr lang="en-US" altLang="zh-CN" sz="2000" i="1">
                        <a:solidFill>
                          <a:srgbClr val="000000"/>
                        </a:solidFill>
                        <a:latin typeface="Cambria Math" panose="02040503050406030204" pitchFamily="18" charset="0"/>
                        <a:ea typeface="Cambria Math" panose="02040503050406030204" pitchFamily="18" charset="0"/>
                      </a:rPr>
                      <m:t>.1</m:t>
                    </m:r>
                    <m:r>
                      <a:rPr lang="en-US" altLang="zh-CN" sz="2000" i="1" smtClean="0">
                        <a:solidFill>
                          <a:srgbClr val="000000"/>
                        </a:solidFill>
                        <a:latin typeface="Cambria Math" panose="02040503050406030204" pitchFamily="18" charset="0"/>
                        <a:ea typeface="Cambria Math" panose="02040503050406030204" pitchFamily="18" charset="0"/>
                      </a:rPr>
                      <m:t>4</m:t>
                    </m:r>
                    <m:r>
                      <a:rPr lang="zh-CN" altLang="en-US" sz="2000" i="1">
                        <a:solidFill>
                          <a:srgbClr val="000000"/>
                        </a:solidFill>
                        <a:latin typeface="Cambria Math" panose="02040503050406030204" pitchFamily="18" charset="0"/>
                      </a:rPr>
                      <m:t>万元</m:t>
                    </m:r>
                  </m:oMath>
                </a14:m>
                <a:endParaRPr lang="en-US" altLang="zh-CN" dirty="0"/>
              </a:p>
              <a:p>
                <a:pPr lvl="1"/>
                <a:endParaRPr lang="en-US" altLang="zh-CN" dirty="0"/>
              </a:p>
              <a:p>
                <a:pPr lvl="1"/>
                <a:endParaRPr lang="zh-CN" altLang="en-US" dirty="0"/>
              </a:p>
            </p:txBody>
          </p:sp>
        </mc:Choice>
        <mc:Fallback xmlns="">
          <p:sp>
            <p:nvSpPr>
              <p:cNvPr id="3" name="内容占位符 2">
                <a:extLst>
                  <a:ext uri="{FF2B5EF4-FFF2-40B4-BE49-F238E27FC236}">
                    <a16:creationId xmlns:a16="http://schemas.microsoft.com/office/drawing/2014/main" id="{090995CE-A78F-431F-9A34-0ADCB4C0F9D4}"/>
                  </a:ext>
                </a:extLst>
              </p:cNvPr>
              <p:cNvSpPr>
                <a:spLocks noGrp="1" noRot="1" noChangeAspect="1" noMove="1" noResize="1" noEditPoints="1" noAdjustHandles="1" noChangeArrowheads="1" noChangeShapeType="1" noTextEdit="1"/>
              </p:cNvSpPr>
              <p:nvPr>
                <p:ph idx="1"/>
              </p:nvPr>
            </p:nvSpPr>
            <p:spPr>
              <a:blipFill>
                <a:blip r:embed="rId2"/>
                <a:stretch>
                  <a:fillRect t="-1765"/>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D5DAA1DD-9EB8-49BA-BC96-8A2B95F7A8FD}"/>
              </a:ext>
            </a:extLst>
          </p:cNvPr>
          <p:cNvSpPr>
            <a:spLocks noGrp="1"/>
          </p:cNvSpPr>
          <p:nvPr>
            <p:ph type="sldNum" sz="quarter" idx="12"/>
          </p:nvPr>
        </p:nvSpPr>
        <p:spPr/>
        <p:txBody>
          <a:bodyPr/>
          <a:lstStyle/>
          <a:p>
            <a:fld id="{0C913308-F349-4B6D-A68A-DD1791B4A57B}" type="slidenum">
              <a:rPr lang="zh-CN" altLang="en-US" smtClean="0"/>
              <a:pPr/>
              <a:t>80</a:t>
            </a:fld>
            <a:endParaRPr lang="zh-CN" altLang="en-US" dirty="0"/>
          </a:p>
        </p:txBody>
      </p:sp>
      <p:cxnSp>
        <p:nvCxnSpPr>
          <p:cNvPr id="8" name="直接箭头连接符 7">
            <a:extLst>
              <a:ext uri="{FF2B5EF4-FFF2-40B4-BE49-F238E27FC236}">
                <a16:creationId xmlns:a16="http://schemas.microsoft.com/office/drawing/2014/main" id="{5D6C7EBC-DE32-473C-BC17-9A6210445A61}"/>
              </a:ext>
            </a:extLst>
          </p:cNvPr>
          <p:cNvCxnSpPr>
            <a:cxnSpLocks/>
          </p:cNvCxnSpPr>
          <p:nvPr/>
        </p:nvCxnSpPr>
        <p:spPr>
          <a:xfrm flipV="1">
            <a:off x="2915816" y="5292626"/>
            <a:ext cx="288032" cy="65665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456045D6-4C71-4062-97B7-55424920B813}"/>
              </a:ext>
            </a:extLst>
          </p:cNvPr>
          <p:cNvSpPr txBox="1"/>
          <p:nvPr/>
        </p:nvSpPr>
        <p:spPr>
          <a:xfrm>
            <a:off x="1907704" y="5949280"/>
            <a:ext cx="1656184" cy="408623"/>
          </a:xfrm>
          <a:prstGeom prst="roundRect">
            <a:avLst/>
          </a:prstGeom>
          <a:solidFill>
            <a:srgbClr val="FF0000"/>
          </a:solid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国债期货报价</a:t>
            </a:r>
          </a:p>
        </p:txBody>
      </p:sp>
      <p:sp>
        <p:nvSpPr>
          <p:cNvPr id="12" name="文本框 11">
            <a:extLst>
              <a:ext uri="{FF2B5EF4-FFF2-40B4-BE49-F238E27FC236}">
                <a16:creationId xmlns:a16="http://schemas.microsoft.com/office/drawing/2014/main" id="{9D8A1298-8824-45C1-BE0E-62CD002234A6}"/>
              </a:ext>
            </a:extLst>
          </p:cNvPr>
          <p:cNvSpPr txBox="1"/>
          <p:nvPr/>
        </p:nvSpPr>
        <p:spPr>
          <a:xfrm>
            <a:off x="3851920" y="5972705"/>
            <a:ext cx="2232248" cy="408623"/>
          </a:xfrm>
          <a:prstGeom prst="roundRect">
            <a:avLst/>
          </a:prstGeom>
          <a:solidFill>
            <a:srgbClr val="FF0000"/>
          </a:solidFill>
        </p:spPr>
        <p:txBody>
          <a:bodyPr wrap="square" rtlCol="0">
            <a:spAutoFit/>
          </a:bodyPr>
          <a:lstStyle/>
          <a:p>
            <a:r>
              <a:rPr lang="zh-CN" altLang="en-US" dirty="0">
                <a:solidFill>
                  <a:schemeClr val="bg1"/>
                </a:solidFill>
                <a:latin typeface="楷体" panose="02010609060101010101" pitchFamily="49" charset="-122"/>
                <a:ea typeface="楷体" panose="02010609060101010101" pitchFamily="49" charset="-122"/>
              </a:rPr>
              <a:t>国债期货合约规模</a:t>
            </a:r>
          </a:p>
        </p:txBody>
      </p:sp>
      <p:cxnSp>
        <p:nvCxnSpPr>
          <p:cNvPr id="13" name="直接箭头连接符 12">
            <a:extLst>
              <a:ext uri="{FF2B5EF4-FFF2-40B4-BE49-F238E27FC236}">
                <a16:creationId xmlns:a16="http://schemas.microsoft.com/office/drawing/2014/main" id="{8C706133-32CB-4233-A3A4-6C8074C470FC}"/>
              </a:ext>
            </a:extLst>
          </p:cNvPr>
          <p:cNvCxnSpPr>
            <a:cxnSpLocks/>
          </p:cNvCxnSpPr>
          <p:nvPr/>
        </p:nvCxnSpPr>
        <p:spPr>
          <a:xfrm flipH="1" flipV="1">
            <a:off x="4463988" y="5333215"/>
            <a:ext cx="216024" cy="63949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9133293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E711D6F-AFC2-4AC3-B4A9-88233BFED4F1}"/>
              </a:ext>
            </a:extLst>
          </p:cNvPr>
          <p:cNvSpPr>
            <a:spLocks noGrp="1"/>
          </p:cNvSpPr>
          <p:nvPr>
            <p:ph type="title"/>
          </p:nvPr>
        </p:nvSpPr>
        <p:spPr/>
        <p:txBody>
          <a:bodyPr/>
          <a:lstStyle/>
          <a:p>
            <a:r>
              <a:rPr lang="zh-CN" altLang="en-US" dirty="0"/>
              <a:t>利率风险管理操作分析</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962CCFA3-BD50-46CD-8A28-70E7677FF48E}"/>
                  </a:ext>
                </a:extLst>
              </p:cNvPr>
              <p:cNvSpPr>
                <a:spLocks noGrp="1"/>
              </p:cNvSpPr>
              <p:nvPr>
                <p:ph idx="1"/>
              </p:nvPr>
            </p:nvSpPr>
            <p:spPr/>
            <p:txBody>
              <a:bodyPr/>
              <a:lstStyle/>
              <a:p>
                <a:r>
                  <a:rPr lang="zh-CN" altLang="en-US" dirty="0"/>
                  <a:t>目标</a:t>
                </a:r>
                <a:r>
                  <a:rPr lang="en-US" altLang="zh-CN" dirty="0"/>
                  <a:t>1</a:t>
                </a:r>
                <a:r>
                  <a:rPr lang="zh-CN" altLang="en-US" dirty="0"/>
                  <a:t>：利率敏感性降至零，应</a:t>
                </a:r>
                <a:endParaRPr lang="en-US" altLang="zh-CN" dirty="0"/>
              </a:p>
              <a:p>
                <a:pPr lvl="1"/>
                <a:r>
                  <a:rPr lang="zh-CN" altLang="en-US" dirty="0"/>
                  <a:t>卖出</a:t>
                </a:r>
                <a:r>
                  <a:rPr lang="en-US" altLang="zh-CN" dirty="0"/>
                  <a:t>TF1906</a:t>
                </a:r>
                <a:r>
                  <a:rPr lang="zh-CN" altLang="en-US" dirty="0"/>
                  <a:t>合约</a:t>
                </a:r>
                <a:endParaRPr lang="en-US" altLang="zh-CN" dirty="0"/>
              </a:p>
              <a:p>
                <a:pPr lvl="1"/>
                <a:r>
                  <a:rPr lang="zh-CN" altLang="en-US" dirty="0"/>
                  <a:t>合约份数：</a:t>
                </a:r>
                <a14:m>
                  <m:oMath xmlns:m="http://schemas.openxmlformats.org/officeDocument/2006/math">
                    <m:f>
                      <m:fPr>
                        <m:ctrlPr>
                          <a:rPr lang="en-US" altLang="zh-CN" i="1" smtClean="0">
                            <a:latin typeface="Cambria Math" panose="02040503050406030204" pitchFamily="18" charset="0"/>
                          </a:rPr>
                        </m:ctrlPr>
                      </m:fPr>
                      <m:num>
                        <m:r>
                          <a:rPr lang="en-US" altLang="zh-CN" i="1">
                            <a:latin typeface="Cambria Math" panose="02040503050406030204" pitchFamily="18" charset="0"/>
                          </a:rPr>
                          <m:t>4</m:t>
                        </m:r>
                        <m:r>
                          <a:rPr lang="en-US" altLang="zh-CN" i="1" smtClean="0">
                            <a:latin typeface="Cambria Math" panose="02040503050406030204" pitchFamily="18" charset="0"/>
                          </a:rPr>
                          <m:t>6</m:t>
                        </m:r>
                        <m:r>
                          <a:rPr lang="en-US" altLang="zh-CN" i="1">
                            <a:latin typeface="Cambria Math" panose="02040503050406030204" pitchFamily="18" charset="0"/>
                          </a:rPr>
                          <m:t>0</m:t>
                        </m:r>
                        <m:r>
                          <a:rPr lang="en-US" altLang="zh-CN" i="1" smtClean="0">
                            <a:latin typeface="Cambria Math" panose="02040503050406030204" pitchFamily="18" charset="0"/>
                          </a:rPr>
                          <m:t>0</m:t>
                        </m:r>
                        <m:r>
                          <a:rPr lang="zh-CN" altLang="en-US" i="1">
                            <a:latin typeface="Cambria Math" panose="02040503050406030204" pitchFamily="18" charset="0"/>
                          </a:rPr>
                          <m:t>万元</m:t>
                        </m:r>
                      </m:num>
                      <m:den>
                        <m:r>
                          <a:rPr lang="en-US" altLang="zh-CN" i="1">
                            <a:latin typeface="Cambria Math" panose="02040503050406030204" pitchFamily="18" charset="0"/>
                          </a:rPr>
                          <m:t>4</m:t>
                        </m:r>
                        <m:r>
                          <a:rPr lang="en-US" altLang="zh-CN" i="1" smtClean="0">
                            <a:latin typeface="Cambria Math" panose="02040503050406030204" pitchFamily="18" charset="0"/>
                          </a:rPr>
                          <m:t>6</m:t>
                        </m:r>
                        <m:r>
                          <a:rPr lang="en-US" altLang="zh-CN" i="1">
                            <a:latin typeface="Cambria Math" panose="02040503050406030204" pitchFamily="18" charset="0"/>
                          </a:rPr>
                          <m:t>0</m:t>
                        </m:r>
                        <m:r>
                          <a:rPr lang="en-US" altLang="zh-CN" i="1" smtClean="0">
                            <a:latin typeface="Cambria Math" panose="02040503050406030204" pitchFamily="18" charset="0"/>
                          </a:rPr>
                          <m:t>.</m:t>
                        </m:r>
                        <m:r>
                          <a:rPr lang="en-US" altLang="zh-CN" i="1">
                            <a:latin typeface="Cambria Math" panose="02040503050406030204" pitchFamily="18" charset="0"/>
                          </a:rPr>
                          <m:t>1</m:t>
                        </m:r>
                        <m:r>
                          <a:rPr lang="en-US" altLang="zh-CN" i="1" smtClean="0">
                            <a:latin typeface="Cambria Math" panose="02040503050406030204" pitchFamily="18" charset="0"/>
                          </a:rPr>
                          <m:t>4</m:t>
                        </m:r>
                        <m:r>
                          <a:rPr lang="zh-CN" altLang="en-US" i="1">
                            <a:latin typeface="Cambria Math" panose="02040503050406030204" pitchFamily="18" charset="0"/>
                          </a:rPr>
                          <m:t>万元</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1</m:t>
                    </m:r>
                    <m:r>
                      <a:rPr lang="en-US" altLang="zh-CN" i="1" smtClean="0">
                        <a:latin typeface="Cambria Math" panose="02040503050406030204" pitchFamily="18" charset="0"/>
                        <a:ea typeface="Cambria Math" panose="02040503050406030204" pitchFamily="18" charset="0"/>
                      </a:rPr>
                      <m:t>0</m:t>
                    </m:r>
                    <m:r>
                      <a:rPr lang="zh-CN" altLang="en-US" i="1">
                        <a:latin typeface="Cambria Math" panose="02040503050406030204" pitchFamily="18" charset="0"/>
                        <a:ea typeface="Cambria Math" panose="02040503050406030204" pitchFamily="18" charset="0"/>
                      </a:rPr>
                      <m:t>份</m:t>
                    </m:r>
                  </m:oMath>
                </a14:m>
                <a:endParaRPr lang="en-US" altLang="zh-CN" dirty="0"/>
              </a:p>
              <a:p>
                <a:r>
                  <a:rPr lang="zh-CN" altLang="en-US" dirty="0"/>
                  <a:t>目标</a:t>
                </a:r>
                <a:r>
                  <a:rPr lang="en-US" altLang="zh-CN" dirty="0"/>
                  <a:t>2</a:t>
                </a:r>
                <a:r>
                  <a:rPr lang="zh-CN" altLang="en-US" dirty="0"/>
                  <a:t>：将原投资组合的久期降至</a:t>
                </a:r>
                <a:r>
                  <a:rPr lang="en-US" altLang="zh-CN" dirty="0"/>
                  <a:t>2</a:t>
                </a:r>
              </a:p>
              <a:p>
                <a:pPr lvl="1"/>
                <a:r>
                  <a:rPr lang="zh-CN" altLang="en-US" dirty="0"/>
                  <a:t>需对冲的久期：</a:t>
                </a:r>
                <a:r>
                  <a:rPr lang="en-US" altLang="zh-CN" dirty="0"/>
                  <a:t>4.6-2=2.6</a:t>
                </a:r>
              </a:p>
              <a:p>
                <a:pPr lvl="1"/>
                <a:r>
                  <a:rPr lang="zh-CN" altLang="en-US" dirty="0"/>
                  <a:t>需对冲的货币久期：</a:t>
                </a:r>
                <a:r>
                  <a:rPr lang="en-US" altLang="zh-CN" dirty="0"/>
                  <a:t>1000</a:t>
                </a:r>
                <a:r>
                  <a:rPr lang="zh-CN" altLang="en-US" dirty="0"/>
                  <a:t>万元</a:t>
                </a:r>
                <a14:m>
                  <m:oMath xmlns:m="http://schemas.openxmlformats.org/officeDocument/2006/math">
                    <m:r>
                      <a:rPr lang="en-US" altLang="zh-CN" i="1" smtClean="0">
                        <a:latin typeface="Cambria Math" panose="02040503050406030204" pitchFamily="18" charset="0"/>
                        <a:ea typeface="Cambria Math" panose="02040503050406030204" pitchFamily="18" charset="0"/>
                      </a:rPr>
                      <m:t>×</m:t>
                    </m:r>
                  </m:oMath>
                </a14:m>
                <a:r>
                  <a:rPr lang="en-US" altLang="zh-CN" dirty="0"/>
                  <a:t>2</a:t>
                </a:r>
                <a14:m>
                  <m:oMath xmlns:m="http://schemas.openxmlformats.org/officeDocument/2006/math">
                    <m:r>
                      <a:rPr lang="en-US" altLang="zh-CN" i="1" dirty="0">
                        <a:latin typeface="Cambria Math" panose="02040503050406030204" pitchFamily="18" charset="0"/>
                      </a:rPr>
                      <m:t>.</m:t>
                    </m:r>
                    <m:r>
                      <a:rPr lang="en-US" altLang="zh-CN" i="1" dirty="0" smtClean="0">
                        <a:latin typeface="Cambria Math" panose="02040503050406030204" pitchFamily="18" charset="0"/>
                      </a:rPr>
                      <m:t>6</m:t>
                    </m:r>
                    <m:r>
                      <a:rPr lang="en-US" altLang="zh-CN" i="1" dirty="0">
                        <a:latin typeface="Cambria Math" panose="02040503050406030204" pitchFamily="18" charset="0"/>
                      </a:rPr>
                      <m:t>=2</m:t>
                    </m:r>
                  </m:oMath>
                </a14:m>
                <a:r>
                  <a:rPr lang="en-US" altLang="zh-CN" dirty="0"/>
                  <a:t>600</a:t>
                </a:r>
                <a:r>
                  <a:rPr lang="zh-CN" altLang="en-US" dirty="0"/>
                  <a:t>万元</a:t>
                </a:r>
                <a:endParaRPr lang="en-US" altLang="zh-CN" dirty="0"/>
              </a:p>
              <a:p>
                <a:pPr lvl="1"/>
                <a:r>
                  <a:rPr lang="zh-CN" altLang="en-US" dirty="0"/>
                  <a:t>需卖出</a:t>
                </a:r>
                <a:r>
                  <a:rPr lang="en-US" altLang="zh-CN" dirty="0"/>
                  <a:t>TF1906</a:t>
                </a:r>
                <a:r>
                  <a:rPr lang="zh-CN" altLang="en-US" dirty="0"/>
                  <a:t>合约的份数：</a:t>
                </a:r>
                <a:r>
                  <a:rPr lang="en-US" altLang="zh-CN" dirty="0"/>
                  <a:t> </a:t>
                </a:r>
                <a14:m>
                  <m:oMath xmlns:m="http://schemas.openxmlformats.org/officeDocument/2006/math">
                    <m:f>
                      <m:fPr>
                        <m:ctrlPr>
                          <a:rPr lang="en-US" altLang="zh-CN" i="1" smtClean="0">
                            <a:latin typeface="Cambria Math" panose="02040503050406030204" pitchFamily="18" charset="0"/>
                          </a:rPr>
                        </m:ctrlPr>
                      </m:fPr>
                      <m:num>
                        <m:r>
                          <a:rPr lang="en-US" altLang="zh-CN" i="1">
                            <a:latin typeface="Cambria Math" panose="02040503050406030204" pitchFamily="18" charset="0"/>
                          </a:rPr>
                          <m:t>2</m:t>
                        </m:r>
                        <m:r>
                          <a:rPr lang="en-US" altLang="zh-CN" i="1" smtClean="0">
                            <a:latin typeface="Cambria Math" panose="02040503050406030204" pitchFamily="18" charset="0"/>
                          </a:rPr>
                          <m:t>6</m:t>
                        </m:r>
                        <m:r>
                          <a:rPr lang="en-US" altLang="zh-CN" i="1">
                            <a:latin typeface="Cambria Math" panose="02040503050406030204" pitchFamily="18" charset="0"/>
                          </a:rPr>
                          <m:t>0</m:t>
                        </m:r>
                        <m:r>
                          <a:rPr lang="en-US" altLang="zh-CN" i="1" smtClean="0">
                            <a:latin typeface="Cambria Math" panose="02040503050406030204" pitchFamily="18" charset="0"/>
                          </a:rPr>
                          <m:t>0</m:t>
                        </m:r>
                        <m:r>
                          <a:rPr lang="zh-CN" altLang="en-US" i="1">
                            <a:latin typeface="Cambria Math" panose="02040503050406030204" pitchFamily="18" charset="0"/>
                          </a:rPr>
                          <m:t>万元</m:t>
                        </m:r>
                      </m:num>
                      <m:den>
                        <m:r>
                          <a:rPr lang="en-US" altLang="zh-CN" i="1">
                            <a:latin typeface="Cambria Math" panose="02040503050406030204" pitchFamily="18" charset="0"/>
                          </a:rPr>
                          <m:t>4</m:t>
                        </m:r>
                        <m:r>
                          <a:rPr lang="en-US" altLang="zh-CN" i="1" smtClean="0">
                            <a:latin typeface="Cambria Math" panose="02040503050406030204" pitchFamily="18" charset="0"/>
                          </a:rPr>
                          <m:t>6</m:t>
                        </m:r>
                        <m:r>
                          <a:rPr lang="en-US" altLang="zh-CN" i="1">
                            <a:latin typeface="Cambria Math" panose="02040503050406030204" pitchFamily="18" charset="0"/>
                          </a:rPr>
                          <m:t>0</m:t>
                        </m:r>
                        <m:r>
                          <a:rPr lang="en-US" altLang="zh-CN" i="1" smtClean="0">
                            <a:latin typeface="Cambria Math" panose="02040503050406030204" pitchFamily="18" charset="0"/>
                          </a:rPr>
                          <m:t>.</m:t>
                        </m:r>
                        <m:r>
                          <a:rPr lang="en-US" altLang="zh-CN" i="1">
                            <a:latin typeface="Cambria Math" panose="02040503050406030204" pitchFamily="18" charset="0"/>
                          </a:rPr>
                          <m:t>1</m:t>
                        </m:r>
                        <m:r>
                          <a:rPr lang="en-US" altLang="zh-CN" i="1" smtClean="0">
                            <a:latin typeface="Cambria Math" panose="02040503050406030204" pitchFamily="18" charset="0"/>
                          </a:rPr>
                          <m:t>4</m:t>
                        </m:r>
                        <m:r>
                          <a:rPr lang="zh-CN" altLang="en-US" i="1">
                            <a:latin typeface="Cambria Math" panose="02040503050406030204" pitchFamily="18" charset="0"/>
                          </a:rPr>
                          <m:t>万元</m:t>
                        </m:r>
                      </m:den>
                    </m:f>
                    <m:r>
                      <a:rPr lang="en-US" altLang="zh-CN" i="1" smtClean="0">
                        <a:latin typeface="Cambria Math" panose="02040503050406030204" pitchFamily="18" charset="0"/>
                        <a:ea typeface="Cambria Math" panose="02040503050406030204" pitchFamily="18" charset="0"/>
                      </a:rPr>
                      <m:t>≈</m:t>
                    </m:r>
                    <m:r>
                      <a:rPr lang="en-US" altLang="zh-CN" i="1">
                        <a:latin typeface="Cambria Math" panose="02040503050406030204" pitchFamily="18" charset="0"/>
                        <a:ea typeface="Cambria Math" panose="02040503050406030204" pitchFamily="18" charset="0"/>
                      </a:rPr>
                      <m:t>6</m:t>
                    </m:r>
                  </m:oMath>
                </a14:m>
                <a:r>
                  <a:rPr lang="zh-CN" altLang="en-US" dirty="0"/>
                  <a:t>份</a:t>
                </a:r>
                <a:endParaRPr lang="en-US" altLang="zh-CN" dirty="0"/>
              </a:p>
              <a:p>
                <a:r>
                  <a:rPr lang="zh-CN" altLang="en-US" dirty="0"/>
                  <a:t>由于债券和国债期货的久期和货币久期都是时变的，该基金经理要不断调整套保数量。</a:t>
                </a:r>
              </a:p>
              <a:p>
                <a:endParaRPr lang="zh-CN" altLang="en-US" dirty="0"/>
              </a:p>
            </p:txBody>
          </p:sp>
        </mc:Choice>
        <mc:Fallback xmlns="">
          <p:sp>
            <p:nvSpPr>
              <p:cNvPr id="3" name="内容占位符 2">
                <a:extLst>
                  <a:ext uri="{FF2B5EF4-FFF2-40B4-BE49-F238E27FC236}">
                    <a16:creationId xmlns:a16="http://schemas.microsoft.com/office/drawing/2014/main" id="{962CCFA3-BD50-46CD-8A28-70E7677FF48E}"/>
                  </a:ext>
                </a:extLst>
              </p:cNvPr>
              <p:cNvSpPr>
                <a:spLocks noGrp="1" noRot="1" noChangeAspect="1" noMove="1" noResize="1" noEditPoints="1" noAdjustHandles="1" noChangeArrowheads="1" noChangeShapeType="1" noTextEdit="1"/>
              </p:cNvSpPr>
              <p:nvPr>
                <p:ph idx="1"/>
              </p:nvPr>
            </p:nvSpPr>
            <p:spPr>
              <a:blipFill>
                <a:blip r:embed="rId2"/>
                <a:stretch>
                  <a:fillRect t="-1765" r="-889" b="-3294"/>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57EFEF87-E942-4B51-A058-3E2D82701EE7}"/>
              </a:ext>
            </a:extLst>
          </p:cNvPr>
          <p:cNvSpPr>
            <a:spLocks noGrp="1"/>
          </p:cNvSpPr>
          <p:nvPr>
            <p:ph type="sldNum" sz="quarter" idx="12"/>
          </p:nvPr>
        </p:nvSpPr>
        <p:spPr/>
        <p:txBody>
          <a:bodyPr/>
          <a:lstStyle/>
          <a:p>
            <a:fld id="{0C913308-F349-4B6D-A68A-DD1791B4A57B}" type="slidenum">
              <a:rPr lang="zh-CN" altLang="en-US" smtClean="0"/>
              <a:pPr/>
              <a:t>81</a:t>
            </a:fld>
            <a:endParaRPr lang="zh-CN" altLang="en-US" dirty="0"/>
          </a:p>
        </p:txBody>
      </p:sp>
    </p:spTree>
    <p:extLst>
      <p:ext uri="{BB962C8B-B14F-4D97-AF65-F5344CB8AC3E}">
        <p14:creationId xmlns:p14="http://schemas.microsoft.com/office/powerpoint/2010/main" val="8977880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16D447-0948-4C11-A8A4-1D2886EBF792}"/>
              </a:ext>
            </a:extLst>
          </p:cNvPr>
          <p:cNvSpPr>
            <a:spLocks noGrp="1"/>
          </p:cNvSpPr>
          <p:nvPr>
            <p:ph type="title"/>
          </p:nvPr>
        </p:nvSpPr>
        <p:spPr/>
        <p:txBody>
          <a:bodyPr>
            <a:normAutofit fontScale="90000"/>
          </a:bodyPr>
          <a:lstStyle/>
          <a:p>
            <a:r>
              <a:rPr lang="zh-CN" altLang="en-US" sz="4000" dirty="0"/>
              <a:t>基于久期的利率风险管理的一般性结论</a:t>
            </a:r>
            <a:endParaRPr lang="zh-CN" altLang="en-US" dirty="0"/>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A1798C82-FE15-4F22-9104-8EB96062AFA4}"/>
                  </a:ext>
                </a:extLst>
              </p:cNvPr>
              <p:cNvSpPr>
                <a:spLocks noGrp="1"/>
              </p:cNvSpPr>
              <p:nvPr>
                <p:ph idx="1"/>
              </p:nvPr>
            </p:nvSpPr>
            <p:spPr/>
            <p:txBody>
              <a:bodyPr/>
              <a:lstStyle/>
              <a:p>
                <a:r>
                  <a:rPr lang="zh-CN" altLang="en-US" dirty="0"/>
                  <a:t>基于久期的利率风险管理：分别计算原资产和对冲资产的久期和货币久期，通过交易一定数量的对冲资产，使得利率发生变化时，原资产的久期和货币久期能达到管理者的目标水平。</a:t>
                </a:r>
                <a:endParaRPr lang="en-US" altLang="zh-CN" dirty="0"/>
              </a:p>
              <a:p>
                <a:r>
                  <a:rPr lang="zh-CN" altLang="en-US" dirty="0"/>
                  <a:t>利率风险中性：目标久期和货币久期水平为零</a:t>
                </a:r>
                <a:endParaRPr lang="en-US" altLang="zh-CN" dirty="0"/>
              </a:p>
              <a:p>
                <a:r>
                  <a:rPr lang="zh-CN" altLang="en-US" dirty="0"/>
                  <a:t>基于久期的利率风险管理的本质，是匹配并对冲货币久期，而不是匹配并对冲久期。</a:t>
                </a:r>
                <a:endParaRPr lang="en-US" altLang="zh-CN" dirty="0"/>
              </a:p>
              <a:p>
                <a:r>
                  <a:rPr lang="zh-CN" altLang="en-US" dirty="0"/>
                  <a:t>套期保值数量</a:t>
                </a:r>
                <a:r>
                  <a:rPr lang="en-US" altLang="zh-CN" dirty="0"/>
                  <a:t>= </a:t>
                </a:r>
                <a14:m>
                  <m:oMath xmlns:m="http://schemas.openxmlformats.org/officeDocument/2006/math">
                    <m:f>
                      <m:fPr>
                        <m:ctrlPr>
                          <a:rPr lang="en-US" altLang="zh-CN" i="1" smtClean="0">
                            <a:latin typeface="Cambria Math" panose="02040503050406030204" pitchFamily="18" charset="0"/>
                          </a:rPr>
                        </m:ctrlPr>
                      </m:fPr>
                      <m:num>
                        <m:r>
                          <a:rPr lang="zh-CN" altLang="en-US" i="1">
                            <a:latin typeface="Cambria Math" panose="02040503050406030204" pitchFamily="18" charset="0"/>
                          </a:rPr>
                          <m:t>需</m:t>
                        </m:r>
                        <m:r>
                          <a:rPr lang="zh-CN" altLang="en-US" i="1" smtClean="0">
                            <a:latin typeface="Cambria Math" panose="02040503050406030204" pitchFamily="18" charset="0"/>
                          </a:rPr>
                          <m:t>对冲</m:t>
                        </m:r>
                        <m:r>
                          <a:rPr lang="zh-CN" altLang="en-US" i="1">
                            <a:latin typeface="Cambria Math" panose="02040503050406030204" pitchFamily="18" charset="0"/>
                          </a:rPr>
                          <m:t>的</m:t>
                        </m:r>
                        <m:r>
                          <a:rPr lang="zh-CN" altLang="en-US" i="1" smtClean="0">
                            <a:latin typeface="Cambria Math" panose="02040503050406030204" pitchFamily="18" charset="0"/>
                          </a:rPr>
                          <m:t>货币</m:t>
                        </m:r>
                        <m:r>
                          <a:rPr lang="zh-CN" altLang="en-US" i="1">
                            <a:latin typeface="Cambria Math" panose="02040503050406030204" pitchFamily="18" charset="0"/>
                          </a:rPr>
                          <m:t>久期</m:t>
                        </m:r>
                      </m:num>
                      <m:den>
                        <m:r>
                          <a:rPr lang="zh-CN" altLang="en-US" i="1">
                            <a:latin typeface="Cambria Math" panose="02040503050406030204" pitchFamily="18" charset="0"/>
                          </a:rPr>
                          <m:t>对冲</m:t>
                        </m:r>
                        <m:r>
                          <a:rPr lang="zh-CN" altLang="en-US" i="1" smtClean="0">
                            <a:latin typeface="Cambria Math" panose="02040503050406030204" pitchFamily="18" charset="0"/>
                          </a:rPr>
                          <m:t>资产</m:t>
                        </m:r>
                        <m:r>
                          <a:rPr lang="zh-CN" altLang="en-US" i="1">
                            <a:latin typeface="Cambria Math" panose="02040503050406030204" pitchFamily="18" charset="0"/>
                          </a:rPr>
                          <m:t>的</m:t>
                        </m:r>
                        <m:r>
                          <a:rPr lang="zh-CN" altLang="en-US" i="1" smtClean="0">
                            <a:latin typeface="Cambria Math" panose="02040503050406030204" pitchFamily="18" charset="0"/>
                          </a:rPr>
                          <m:t>货币</m:t>
                        </m:r>
                        <m:r>
                          <a:rPr lang="zh-CN" altLang="en-US" i="1">
                            <a:latin typeface="Cambria Math" panose="02040503050406030204" pitchFamily="18" charset="0"/>
                          </a:rPr>
                          <m:t>久期</m:t>
                        </m:r>
                      </m:den>
                    </m:f>
                  </m:oMath>
                </a14:m>
                <a:endParaRPr lang="zh-CN" altLang="en-US" dirty="0"/>
              </a:p>
            </p:txBody>
          </p:sp>
        </mc:Choice>
        <mc:Fallback xmlns="">
          <p:sp>
            <p:nvSpPr>
              <p:cNvPr id="3" name="内容占位符 2">
                <a:extLst>
                  <a:ext uri="{FF2B5EF4-FFF2-40B4-BE49-F238E27FC236}">
                    <a16:creationId xmlns:a16="http://schemas.microsoft.com/office/drawing/2014/main" id="{A1798C82-FE15-4F22-9104-8EB96062AFA4}"/>
                  </a:ext>
                </a:extLst>
              </p:cNvPr>
              <p:cNvSpPr>
                <a:spLocks noGrp="1" noRot="1" noChangeAspect="1" noMove="1" noResize="1" noEditPoints="1" noAdjustHandles="1" noChangeArrowheads="1" noChangeShapeType="1" noTextEdit="1"/>
              </p:cNvSpPr>
              <p:nvPr>
                <p:ph idx="1"/>
              </p:nvPr>
            </p:nvSpPr>
            <p:spPr>
              <a:blipFill>
                <a:blip r:embed="rId2"/>
                <a:stretch>
                  <a:fillRect t="-1529" r="-88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B9E3F75D-B8D7-40FD-94D4-5521B25864EB}"/>
              </a:ext>
            </a:extLst>
          </p:cNvPr>
          <p:cNvSpPr>
            <a:spLocks noGrp="1"/>
          </p:cNvSpPr>
          <p:nvPr>
            <p:ph type="sldNum" sz="quarter" idx="12"/>
          </p:nvPr>
        </p:nvSpPr>
        <p:spPr/>
        <p:txBody>
          <a:bodyPr/>
          <a:lstStyle/>
          <a:p>
            <a:fld id="{0C913308-F349-4B6D-A68A-DD1791B4A57B}" type="slidenum">
              <a:rPr lang="zh-CN" altLang="en-US" smtClean="0"/>
              <a:pPr/>
              <a:t>82</a:t>
            </a:fld>
            <a:endParaRPr lang="zh-CN" altLang="en-US" dirty="0"/>
          </a:p>
        </p:txBody>
      </p:sp>
    </p:spTree>
    <p:extLst>
      <p:ext uri="{BB962C8B-B14F-4D97-AF65-F5344CB8AC3E}">
        <p14:creationId xmlns:p14="http://schemas.microsoft.com/office/powerpoint/2010/main" val="8073669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4" name="Rectangle 2"/>
          <p:cNvSpPr>
            <a:spLocks noGrp="1" noChangeArrowheads="1"/>
          </p:cNvSpPr>
          <p:nvPr>
            <p:ph type="title"/>
          </p:nvPr>
        </p:nvSpPr>
        <p:spPr/>
        <p:txBody>
          <a:bodyPr/>
          <a:lstStyle/>
          <a:p>
            <a:pPr eaLnBrk="1" hangingPunct="1"/>
            <a:r>
              <a:rPr lang="zh-CN" altLang="en-US" dirty="0"/>
              <a:t>利率套期保值比率与套期保值数量</a:t>
            </a:r>
            <a:endParaRPr lang="en-US" altLang="zh-CN" dirty="0"/>
          </a:p>
        </p:txBody>
      </p:sp>
      <mc:AlternateContent xmlns:mc="http://schemas.openxmlformats.org/markup-compatibility/2006" xmlns:a14="http://schemas.microsoft.com/office/drawing/2010/main">
        <mc:Choice Requires="a14">
          <p:sp>
            <p:nvSpPr>
              <p:cNvPr id="34825" name="Rectangle 3"/>
              <p:cNvSpPr>
                <a:spLocks noGrp="1" noChangeArrowheads="1"/>
              </p:cNvSpPr>
              <p:nvPr>
                <p:ph idx="1"/>
              </p:nvPr>
            </p:nvSpPr>
            <p:spPr/>
            <p:txBody>
              <a:bodyPr>
                <a:normAutofit/>
              </a:bodyPr>
              <a:lstStyle/>
              <a:p>
                <a:pPr eaLnBrk="1" hangingPunct="1"/>
                <a:r>
                  <a:rPr lang="zh-CN" dirty="0"/>
                  <a:t>以现货多头和期货空头的空头套期保值组合为例</a:t>
                </a:r>
                <a:endParaRPr lang="en-US" altLang="zh-CN" dirty="0"/>
              </a:p>
              <a:p>
                <a:pPr marL="0" indent="0">
                  <a:buNone/>
                </a:pPr>
                <a:r>
                  <a:rPr lang="zh-CN" altLang="en-US" dirty="0">
                    <a:solidFill>
                      <a:srgbClr val="000000"/>
                    </a:solidFill>
                  </a:rPr>
                  <a:t>    </a:t>
                </a:r>
                <a14:m>
                  <m:oMath xmlns:m="http://schemas.openxmlformats.org/officeDocument/2006/math">
                    <m:r>
                      <a:rPr lang="zh-CN" altLang="en-US" i="1" smtClean="0">
                        <a:solidFill>
                          <a:srgbClr val="000000"/>
                        </a:solidFill>
                        <a:latin typeface="Cambria Math" panose="02040503050406030204" pitchFamily="18" charset="0"/>
                      </a:rPr>
                      <m:t>𝑑</m:t>
                    </m:r>
                    <m:r>
                      <m:rPr>
                        <m:sty m:val="p"/>
                      </m:rPr>
                      <a:rPr lang="zh-CN" altLang="en-US" i="1" smtClean="0">
                        <a:solidFill>
                          <a:srgbClr val="000000"/>
                        </a:solidFill>
                        <a:latin typeface="Cambria Math" panose="02040503050406030204" pitchFamily="18" charset="0"/>
                      </a:rPr>
                      <m:t>Π</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𝑑𝐻</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𝑛𝑑𝐺</m:t>
                    </m:r>
                  </m:oMath>
                </a14:m>
                <a:r>
                  <a:rPr lang="en-US" altLang="zh-CN" i="1" dirty="0">
                    <a:solidFill>
                      <a:srgbClr val="000000"/>
                    </a:solidFill>
                    <a:latin typeface="Cambria Math" panose="02040503050406030204" pitchFamily="18" charset="0"/>
                  </a:rPr>
                  <a:t>           </a:t>
                </a:r>
                <a14:m>
                  <m:oMath xmlns:m="http://schemas.openxmlformats.org/officeDocument/2006/math">
                    <m:f>
                      <m:fPr>
                        <m:ctrlPr>
                          <a:rPr lang="en-US" altLang="zh-CN" i="1" smtClean="0">
                            <a:solidFill>
                              <a:srgbClr val="000000"/>
                            </a:solidFill>
                            <a:latin typeface="Cambria Math" panose="02040503050406030204" pitchFamily="18" charset="0"/>
                          </a:rPr>
                        </m:ctrlPr>
                      </m:fPr>
                      <m:num>
                        <m:r>
                          <a:rPr lang="en-US" altLang="zh-CN" b="0" i="1" smtClean="0">
                            <a:solidFill>
                              <a:srgbClr val="000000"/>
                            </a:solidFill>
                            <a:latin typeface="Cambria Math" panose="02040503050406030204" pitchFamily="18" charset="0"/>
                          </a:rPr>
                          <m:t>𝑑</m:t>
                        </m:r>
                        <m:r>
                          <m:rPr>
                            <m:sty m:val="p"/>
                          </m:rPr>
                          <a:rPr lang="zh-CN" altLang="en-US" i="1">
                            <a:solidFill>
                              <a:srgbClr val="000000"/>
                            </a:solidFill>
                            <a:latin typeface="Cambria Math" panose="02040503050406030204" pitchFamily="18" charset="0"/>
                          </a:rPr>
                          <m:t>Π</m:t>
                        </m:r>
                      </m:num>
                      <m:den>
                        <m:r>
                          <a:rPr lang="en-US" altLang="zh-CN" b="0" i="1" smtClean="0">
                            <a:solidFill>
                              <a:srgbClr val="000000"/>
                            </a:solidFill>
                            <a:latin typeface="Cambria Math" panose="02040503050406030204" pitchFamily="18" charset="0"/>
                          </a:rPr>
                          <m:t>𝑑𝑦</m:t>
                        </m:r>
                      </m:den>
                    </m:f>
                    <m:r>
                      <a:rPr lang="en-US" altLang="zh-CN" b="0" i="1" smtClean="0">
                        <a:solidFill>
                          <a:srgbClr val="000000"/>
                        </a:solidFill>
                        <a:latin typeface="Cambria Math" panose="02040503050406030204" pitchFamily="18" charset="0"/>
                      </a:rPr>
                      <m:t>=</m:t>
                    </m:r>
                  </m:oMath>
                </a14:m>
                <a:r>
                  <a:rPr lang="en-US" altLang="zh-CN" dirty="0">
                    <a:solidFill>
                      <a:srgbClr val="000000"/>
                    </a:solidFill>
                  </a:rPr>
                  <a:t> </a:t>
                </a:r>
                <a14:m>
                  <m:oMath xmlns:m="http://schemas.openxmlformats.org/officeDocument/2006/math">
                    <m:f>
                      <m:fPr>
                        <m:ctrlPr>
                          <a:rPr lang="en-US" altLang="zh-CN" i="1">
                            <a:solidFill>
                              <a:srgbClr val="000000"/>
                            </a:solidFill>
                            <a:latin typeface="Cambria Math" panose="02040503050406030204" pitchFamily="18" charset="0"/>
                          </a:rPr>
                        </m:ctrlPr>
                      </m:fPr>
                      <m:num>
                        <m:r>
                          <a:rPr lang="en-US" altLang="zh-CN" b="0" i="1" smtClean="0">
                            <a:solidFill>
                              <a:srgbClr val="000000"/>
                            </a:solidFill>
                            <a:latin typeface="Cambria Math" panose="02040503050406030204" pitchFamily="18" charset="0"/>
                          </a:rPr>
                          <m:t>𝑑𝐻</m:t>
                        </m:r>
                      </m:num>
                      <m:den>
                        <m:r>
                          <a:rPr lang="en-US" altLang="zh-CN" b="0" i="1" smtClean="0">
                            <a:solidFill>
                              <a:srgbClr val="000000"/>
                            </a:solidFill>
                            <a:latin typeface="Cambria Math" panose="02040503050406030204" pitchFamily="18" charset="0"/>
                          </a:rPr>
                          <m:t>𝑑𝑦</m:t>
                        </m:r>
                      </m:den>
                    </m:f>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f>
                      <m:fPr>
                        <m:ctrlPr>
                          <a:rPr lang="en-US" altLang="zh-CN" i="1">
                            <a:solidFill>
                              <a:srgbClr val="000000"/>
                            </a:solidFill>
                            <a:latin typeface="Cambria Math" panose="02040503050406030204" pitchFamily="18" charset="0"/>
                          </a:rPr>
                        </m:ctrlPr>
                      </m:fPr>
                      <m:num>
                        <m:r>
                          <a:rPr lang="en-US" altLang="zh-CN" b="0" i="1" smtClean="0">
                            <a:solidFill>
                              <a:srgbClr val="000000"/>
                            </a:solidFill>
                            <a:latin typeface="Cambria Math" panose="02040503050406030204" pitchFamily="18" charset="0"/>
                          </a:rPr>
                          <m:t>𝑑𝐺</m:t>
                        </m:r>
                      </m:num>
                      <m:den>
                        <m:r>
                          <a:rPr lang="en-US" altLang="zh-CN" b="0" i="1" smtClean="0">
                            <a:solidFill>
                              <a:srgbClr val="000000"/>
                            </a:solidFill>
                            <a:latin typeface="Cambria Math" panose="02040503050406030204" pitchFamily="18" charset="0"/>
                          </a:rPr>
                          <m:t>𝑑𝑦</m:t>
                        </m:r>
                      </m:den>
                    </m:f>
                    <m:r>
                      <a:rPr lang="en-US" altLang="zh-CN" b="0" i="1" smtClean="0">
                        <a:solidFill>
                          <a:srgbClr val="000000"/>
                        </a:solidFill>
                        <a:latin typeface="Cambria Math" panose="02040503050406030204" pitchFamily="18" charset="0"/>
                      </a:rPr>
                      <m:t> </m:t>
                    </m:r>
                  </m:oMath>
                </a14:m>
                <a:endParaRPr lang="en-US" altLang="zh-CN" b="0" i="1" dirty="0">
                  <a:solidFill>
                    <a:srgbClr val="000000"/>
                  </a:solidFill>
                  <a:latin typeface="Cambria Math" panose="02040503050406030204" pitchFamily="18" charset="0"/>
                </a:endParaRPr>
              </a:p>
              <a:p>
                <a:pPr marL="0" indent="0">
                  <a:buNone/>
                </a:pPr>
                <a14:m>
                  <m:oMathPara xmlns:m="http://schemas.openxmlformats.org/officeDocument/2006/math">
                    <m:oMathParaPr>
                      <m:jc m:val="left"/>
                    </m:oMathParaPr>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                                  </m:t>
                          </m:r>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𝐷</m:t>
                          </m:r>
                        </m:e>
                        <m:sub>
                          <m:r>
                            <m:rPr>
                              <m:sty m:val="p"/>
                            </m:rPr>
                            <a:rPr lang="zh-CN" altLang="en-US" i="1">
                              <a:solidFill>
                                <a:srgbClr val="000000"/>
                              </a:solidFill>
                              <a:latin typeface="Cambria Math" panose="02040503050406030204" pitchFamily="18" charset="0"/>
                            </a:rPr>
                            <m:t>Π</m:t>
                          </m:r>
                        </m:sub>
                      </m:sSub>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𝐻</m:t>
                          </m:r>
                        </m:sub>
                      </m:sSub>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𝐺</m:t>
                          </m:r>
                        </m:sub>
                      </m:sSub>
                    </m:oMath>
                  </m:oMathPara>
                </a14:m>
                <a:endParaRPr lang="zh-CN" altLang="en-US" dirty="0"/>
              </a:p>
              <a:p>
                <a:pPr eaLnBrk="1" hangingPunct="1"/>
                <a:r>
                  <a:rPr lang="zh-CN" altLang="en-US" dirty="0"/>
                  <a:t>利率风险中性目标：</a:t>
                </a:r>
                <a14:m>
                  <m:oMath xmlns:m="http://schemas.openxmlformats.org/officeDocument/2006/math">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 $</m:t>
                        </m:r>
                        <m:r>
                          <a:rPr lang="zh-CN" altLang="en-US" i="1">
                            <a:solidFill>
                              <a:srgbClr val="000000"/>
                            </a:solidFill>
                            <a:latin typeface="Cambria Math" panose="02040503050406030204" pitchFamily="18" charset="0"/>
                          </a:rPr>
                          <m:t>𝐷</m:t>
                        </m:r>
                      </m:e>
                      <m:sub>
                        <m:r>
                          <m:rPr>
                            <m:sty m:val="p"/>
                          </m:rPr>
                          <a:rPr lang="zh-CN" altLang="en-US" i="1">
                            <a:solidFill>
                              <a:srgbClr val="000000"/>
                            </a:solidFill>
                            <a:latin typeface="Cambria Math" panose="02040503050406030204" pitchFamily="18" charset="0"/>
                          </a:rPr>
                          <m:t>Π</m:t>
                        </m:r>
                      </m:sub>
                    </m:sSub>
                    <m:r>
                      <a:rPr lang="en-US" altLang="zh-CN" i="1" dirty="0" smtClean="0">
                        <a:solidFill>
                          <a:srgbClr val="000000"/>
                        </a:solidFill>
                        <a:latin typeface="Cambria Math" panose="02040503050406030204" pitchFamily="18" charset="0"/>
                      </a:rPr>
                      <m:t>=0</m:t>
                    </m:r>
                  </m:oMath>
                </a14:m>
                <a:endParaRPr lang="en-US" altLang="zh-CN" i="1" dirty="0">
                  <a:solidFill>
                    <a:srgbClr val="000000"/>
                  </a:solidFill>
                  <a:latin typeface="Cambria Math" panose="02040503050406030204" pitchFamily="18" charset="0"/>
                </a:endParaRPr>
              </a:p>
              <a:p>
                <a:pPr lvl="1" eaLnBrk="1" hangingPunct="1"/>
                <a:r>
                  <a:rPr lang="zh-CN" altLang="en-US" dirty="0"/>
                  <a:t>最优套期保值比率：</a:t>
                </a:r>
                <a14:m>
                  <m:oMath xmlns:m="http://schemas.openxmlformats.org/officeDocument/2006/math">
                    <m:r>
                      <a:rPr lang="zh-CN" altLang="en-US" i="1" smtClean="0">
                        <a:solidFill>
                          <a:srgbClr val="000000"/>
                        </a:solidFill>
                        <a:latin typeface="Cambria Math" panose="02040503050406030204" pitchFamily="18" charset="0"/>
                      </a:rPr>
                      <m:t>𝑛</m:t>
                    </m:r>
                    <m:r>
                      <a:rPr lang="zh-CN" altLang="en-US" i="1" smtClean="0">
                        <a:solidFill>
                          <a:srgbClr val="000000"/>
                        </a:solidFill>
                        <a:latin typeface="Cambria Math" panose="02040503050406030204" pitchFamily="18" charset="0"/>
                      </a:rPr>
                      <m:t>=</m:t>
                    </m:r>
                  </m:oMath>
                </a14:m>
                <a:r>
                  <a:rPr lang="zh-CN" altLang="en-US" dirty="0">
                    <a:solidFill>
                      <a:srgbClr val="000000"/>
                    </a:solidFill>
                  </a:rPr>
                  <a:t> </a:t>
                </a:r>
                <a14:m>
                  <m:oMath xmlns:m="http://schemas.openxmlformats.org/officeDocument/2006/math">
                    <m:r>
                      <a:rPr lang="zh-CN" altLang="en-US" i="1">
                        <a:solidFill>
                          <a:srgbClr val="000000"/>
                        </a:solidFill>
                        <a:latin typeface="Cambria Math" panose="02040503050406030204" pitchFamily="18" charset="0"/>
                      </a:rPr>
                      <m:t> </m:t>
                    </m:r>
                    <m:f>
                      <m:fPr>
                        <m:ctrlPr>
                          <a:rPr lang="zh-CN" altLang="en-US" i="1" smtClean="0">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en-US" altLang="zh-CN" b="0" i="1" smtClean="0">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𝐻</m:t>
                            </m:r>
                          </m:sub>
                        </m:sSub>
                      </m:num>
                      <m:den>
                        <m:r>
                          <a:rPr lang="en-US" altLang="zh-CN" b="0" i="1" smtClean="0">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𝐺</m:t>
                            </m:r>
                          </m:sub>
                        </m:sSub>
                      </m:den>
                    </m:f>
                  </m:oMath>
                </a14:m>
                <a:endParaRPr lang="en-US" altLang="zh-CN" dirty="0"/>
              </a:p>
              <a:p>
                <a:pPr lvl="1" eaLnBrk="1" hangingPunct="1"/>
                <a:r>
                  <a:rPr lang="zh-CN" altLang="en-US" dirty="0"/>
                  <a:t>最优套期保值数量：</a:t>
                </a:r>
                <a14:m>
                  <m:oMath xmlns:m="http://schemas.openxmlformats.org/officeDocument/2006/math">
                    <m:r>
                      <a:rPr lang="zh-CN" altLang="en-US" i="1">
                        <a:solidFill>
                          <a:srgbClr val="000000"/>
                        </a:solidFill>
                        <a:latin typeface="Cambria Math" panose="02040503050406030204" pitchFamily="18" charset="0"/>
                      </a:rPr>
                      <m:t>𝑁</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𝑛</m:t>
                    </m:r>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𝑄</m:t>
                            </m:r>
                          </m:e>
                          <m:sub>
                            <m:r>
                              <a:rPr lang="zh-CN" altLang="en-US" i="1">
                                <a:solidFill>
                                  <a:srgbClr val="000000"/>
                                </a:solidFill>
                                <a:latin typeface="Cambria Math" panose="02040503050406030204" pitchFamily="18" charset="0"/>
                              </a:rPr>
                              <m:t>𝐻</m:t>
                            </m:r>
                          </m:sub>
                        </m:sSub>
                      </m:num>
                      <m:den>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𝑄</m:t>
                            </m:r>
                          </m:e>
                          <m:sub>
                            <m:r>
                              <a:rPr lang="zh-CN" altLang="en-US" i="1">
                                <a:solidFill>
                                  <a:srgbClr val="000000"/>
                                </a:solidFill>
                                <a:latin typeface="Cambria Math" panose="02040503050406030204" pitchFamily="18" charset="0"/>
                              </a:rPr>
                              <m:t>𝐺</m:t>
                            </m:r>
                          </m:sub>
                        </m:sSub>
                      </m:den>
                    </m:f>
                    <m:r>
                      <a:rPr lang="zh-CN" altLang="en-US" i="1">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𝐻</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𝑄</m:t>
                            </m:r>
                          </m:e>
                          <m:sub>
                            <m:r>
                              <a:rPr lang="zh-CN" altLang="en-US" i="1">
                                <a:solidFill>
                                  <a:srgbClr val="000000"/>
                                </a:solidFill>
                                <a:latin typeface="Cambria Math" panose="02040503050406030204" pitchFamily="18" charset="0"/>
                              </a:rPr>
                              <m:t>𝐻</m:t>
                            </m:r>
                          </m:sub>
                        </m:sSub>
                      </m:num>
                      <m:den>
                        <m:r>
                          <a:rPr lang="en-US" altLang="zh-CN"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𝐺</m:t>
                            </m:r>
                          </m:sub>
                        </m:sSub>
                        <m:r>
                          <a:rPr lang="zh-CN" altLang="en-US" i="1">
                            <a:solidFill>
                              <a:srgbClr val="000000"/>
                            </a:solidFill>
                            <a:latin typeface="Cambria Math" panose="02040503050406030204" pitchFamily="18" charset="0"/>
                          </a:rPr>
                          <m:t>×</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𝑄</m:t>
                            </m:r>
                          </m:e>
                          <m:sub>
                            <m:r>
                              <a:rPr lang="zh-CN" altLang="en-US" i="1">
                                <a:solidFill>
                                  <a:srgbClr val="000000"/>
                                </a:solidFill>
                                <a:latin typeface="Cambria Math" panose="02040503050406030204" pitchFamily="18" charset="0"/>
                              </a:rPr>
                              <m:t>𝐺</m:t>
                            </m:r>
                          </m:sub>
                        </m:sSub>
                      </m:den>
                    </m:f>
                    <m:r>
                      <a:rPr lang="zh-CN" altLang="en-US" i="1">
                        <a:solidFill>
                          <a:srgbClr val="000000"/>
                        </a:solidFill>
                        <a:latin typeface="Cambria Math" panose="02040503050406030204" pitchFamily="18" charset="0"/>
                      </a:rPr>
                      <m:t>=</m:t>
                    </m:r>
                  </m:oMath>
                </a14:m>
                <a:r>
                  <a:rPr lang="zh-CN" altLang="en-US" dirty="0">
                    <a:solidFill>
                      <a:srgbClr val="000000"/>
                    </a:solidFill>
                  </a:rPr>
                  <a:t> </a:t>
                </a:r>
                <a14:m>
                  <m:oMath xmlns:m="http://schemas.openxmlformats.org/officeDocument/2006/math">
                    <m:r>
                      <a:rPr lang="zh-CN" altLang="en-US" i="1">
                        <a:solidFill>
                          <a:srgbClr val="000000"/>
                        </a:solidFill>
                        <a:latin typeface="Cambria Math" panose="02040503050406030204" pitchFamily="18" charset="0"/>
                      </a:rPr>
                      <m:t> </m:t>
                    </m:r>
                    <m:f>
                      <m:fPr>
                        <m:ctrlPr>
                          <a:rPr lang="zh-CN" altLang="en-US" i="1">
                            <a:solidFill>
                              <a:srgbClr val="000000"/>
                            </a:solidFill>
                            <a:latin typeface="Cambria Math" panose="02040503050406030204" pitchFamily="18" charset="0"/>
                          </a:rPr>
                        </m:ctrlPr>
                      </m:fPr>
                      <m:num>
                        <m:sSub>
                          <m:sSubPr>
                            <m:ctrlPr>
                              <a:rPr lang="zh-CN" altLang="en-US" i="1">
                                <a:solidFill>
                                  <a:srgbClr val="000000"/>
                                </a:solidFill>
                                <a:latin typeface="Cambria Math" panose="02040503050406030204" pitchFamily="18" charset="0"/>
                              </a:rPr>
                            </m:ctrlPr>
                          </m:sSubPr>
                          <m:e>
                            <m:r>
                              <a:rPr lang="en-US" altLang="zh-CN"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𝐻</m:t>
                            </m:r>
                          </m:sub>
                        </m:sSub>
                      </m:num>
                      <m:den>
                        <m:r>
                          <a:rPr lang="en-US" altLang="zh-CN" i="1">
                            <a:solidFill>
                              <a:srgbClr val="000000"/>
                            </a:solidFill>
                            <a:latin typeface="Cambria Math" panose="02040503050406030204" pitchFamily="18" charset="0"/>
                          </a:rPr>
                          <m:t>$</m:t>
                        </m:r>
                        <m:r>
                          <a:rPr lang="en-US" altLang="zh-CN" b="0" i="1" smtClean="0">
                            <a:solidFill>
                              <a:srgbClr val="000000"/>
                            </a:solidFill>
                            <a:latin typeface="Cambria Math" panose="02040503050406030204" pitchFamily="18" charset="0"/>
                          </a:rPr>
                          <m:t>𝑇</m:t>
                        </m:r>
                        <m:sSub>
                          <m:sSubPr>
                            <m:ctrlPr>
                              <a:rPr lang="zh-CN" altLang="en-US" i="1">
                                <a:solidFill>
                                  <a:srgbClr val="000000"/>
                                </a:solidFill>
                                <a:latin typeface="Cambria Math" panose="02040503050406030204" pitchFamily="18" charset="0"/>
                              </a:rPr>
                            </m:ctrlPr>
                          </m:sSubPr>
                          <m:e>
                            <m:r>
                              <a:rPr lang="zh-CN" altLang="en-US" i="1">
                                <a:solidFill>
                                  <a:srgbClr val="000000"/>
                                </a:solidFill>
                                <a:latin typeface="Cambria Math" panose="02040503050406030204" pitchFamily="18" charset="0"/>
                              </a:rPr>
                              <m:t>𝐷</m:t>
                            </m:r>
                          </m:e>
                          <m:sub>
                            <m:r>
                              <a:rPr lang="zh-CN" altLang="en-US" i="1">
                                <a:solidFill>
                                  <a:srgbClr val="000000"/>
                                </a:solidFill>
                                <a:latin typeface="Cambria Math" panose="02040503050406030204" pitchFamily="18" charset="0"/>
                              </a:rPr>
                              <m:t>𝐺</m:t>
                            </m:r>
                          </m:sub>
                        </m:sSub>
                      </m:den>
                    </m:f>
                  </m:oMath>
                </a14:m>
                <a:endParaRPr lang="en-US" altLang="zh-CN" dirty="0"/>
              </a:p>
              <a:p>
                <a:pPr eaLnBrk="1" hangingPunct="1"/>
                <a:endParaRPr lang="en-US" altLang="zh-CN" dirty="0"/>
              </a:p>
              <a:p>
                <a:pPr lvl="1" eaLnBrk="1" hangingPunct="1"/>
                <a:endParaRPr lang="en-US" altLang="zh-CN" dirty="0"/>
              </a:p>
            </p:txBody>
          </p:sp>
        </mc:Choice>
        <mc:Fallback xmlns="">
          <p:sp>
            <p:nvSpPr>
              <p:cNvPr id="34825" name="Rectangle 3"/>
              <p:cNvSpPr>
                <a:spLocks noGrp="1" noRot="1" noChangeAspect="1" noMove="1" noResize="1" noEditPoints="1" noAdjustHandles="1" noChangeArrowheads="1" noChangeShapeType="1" noTextEdit="1"/>
              </p:cNvSpPr>
              <p:nvPr>
                <p:ph idx="1"/>
              </p:nvPr>
            </p:nvSpPr>
            <p:spPr>
              <a:blipFill>
                <a:blip r:embed="rId2"/>
                <a:stretch>
                  <a:fillRect t="-1529" r="-889"/>
                </a:stretch>
              </a:blipFill>
            </p:spPr>
            <p:txBody>
              <a:bodyPr/>
              <a:lstStyle/>
              <a:p>
                <a:r>
                  <a:rPr lang="zh-CN" altLang="en-US">
                    <a:noFill/>
                  </a:rPr>
                  <a:t> </a:t>
                </a:r>
              </a:p>
            </p:txBody>
          </p:sp>
        </mc:Fallback>
      </mc:AlternateContent>
      <p:sp>
        <p:nvSpPr>
          <p:cNvPr id="11" name="灯片编号占位符 10"/>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83</a:t>
            </a:fld>
            <a:endParaRPr lang="en-US" altLang="zh-CN" dirty="0">
              <a:solidFill>
                <a:srgbClr val="000000"/>
              </a:solidFill>
            </a:endParaRPr>
          </a:p>
        </p:txBody>
      </p:sp>
      <p:sp>
        <p:nvSpPr>
          <p:cNvPr id="4" name="箭头: 右 3">
            <a:extLst>
              <a:ext uri="{FF2B5EF4-FFF2-40B4-BE49-F238E27FC236}">
                <a16:creationId xmlns:a16="http://schemas.microsoft.com/office/drawing/2014/main" id="{B2221AA0-AEA7-44D3-AA21-D14A5F760488}"/>
              </a:ext>
            </a:extLst>
          </p:cNvPr>
          <p:cNvSpPr/>
          <p:nvPr/>
        </p:nvSpPr>
        <p:spPr>
          <a:xfrm>
            <a:off x="3563888" y="2636912"/>
            <a:ext cx="720080" cy="216024"/>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箭头: 右 1">
            <a:extLst>
              <a:ext uri="{FF2B5EF4-FFF2-40B4-BE49-F238E27FC236}">
                <a16:creationId xmlns:a16="http://schemas.microsoft.com/office/drawing/2014/main" id="{00A540FF-98AC-4D9D-886C-C69E6DA18F8A}"/>
              </a:ext>
            </a:extLst>
          </p:cNvPr>
          <p:cNvSpPr/>
          <p:nvPr/>
        </p:nvSpPr>
        <p:spPr>
          <a:xfrm>
            <a:off x="6966399" y="2619681"/>
            <a:ext cx="720080" cy="216024"/>
          </a:xfrm>
          <a:prstGeom prst="rightArrow">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id="{7B3CF630-FC46-4472-9B0C-3A0EB96C91D2}"/>
              </a:ext>
            </a:extLst>
          </p:cNvPr>
          <p:cNvSpPr txBox="1"/>
          <p:nvPr/>
        </p:nvSpPr>
        <p:spPr>
          <a:xfrm>
            <a:off x="7668344" y="4077072"/>
            <a:ext cx="1018456" cy="510778"/>
          </a:xfrm>
          <a:prstGeom prst="roundRect">
            <a:avLst/>
          </a:prstGeom>
          <a:solidFill>
            <a:srgbClr val="FF0000"/>
          </a:solidFill>
        </p:spPr>
        <p:txBody>
          <a:bodyPr wrap="square" rtlCol="0">
            <a:spAutoFit/>
          </a:bodyPr>
          <a:lstStyle/>
          <a:p>
            <a:r>
              <a:rPr lang="zh-CN" altLang="en-US" sz="1200" dirty="0">
                <a:solidFill>
                  <a:schemeClr val="bg1"/>
                </a:solidFill>
                <a:latin typeface="楷体" panose="02010609060101010101" pitchFamily="49" charset="-122"/>
                <a:ea typeface="楷体" panose="02010609060101010101" pitchFamily="49" charset="-122"/>
              </a:rPr>
              <a:t>现货资产的</a:t>
            </a:r>
            <a:endParaRPr lang="en-US" altLang="zh-CN" sz="1200" dirty="0">
              <a:solidFill>
                <a:schemeClr val="bg1"/>
              </a:solidFill>
              <a:latin typeface="楷体" panose="02010609060101010101" pitchFamily="49" charset="-122"/>
              <a:ea typeface="楷体" panose="02010609060101010101" pitchFamily="49" charset="-122"/>
            </a:endParaRPr>
          </a:p>
          <a:p>
            <a:r>
              <a:rPr lang="zh-CN" altLang="en-US" sz="1200" dirty="0">
                <a:solidFill>
                  <a:schemeClr val="bg1"/>
                </a:solidFill>
                <a:latin typeface="楷体" panose="02010609060101010101" pitchFamily="49" charset="-122"/>
                <a:ea typeface="楷体" panose="02010609060101010101" pitchFamily="49" charset="-122"/>
              </a:rPr>
              <a:t>总货币久期</a:t>
            </a:r>
          </a:p>
        </p:txBody>
      </p:sp>
      <p:cxnSp>
        <p:nvCxnSpPr>
          <p:cNvPr id="10" name="直接箭头连接符 9">
            <a:extLst>
              <a:ext uri="{FF2B5EF4-FFF2-40B4-BE49-F238E27FC236}">
                <a16:creationId xmlns:a16="http://schemas.microsoft.com/office/drawing/2014/main" id="{29EFA1E7-F0D8-40C0-AE57-10B5D3ABE5E9}"/>
              </a:ext>
            </a:extLst>
          </p:cNvPr>
          <p:cNvCxnSpPr>
            <a:cxnSpLocks/>
          </p:cNvCxnSpPr>
          <p:nvPr/>
        </p:nvCxnSpPr>
        <p:spPr>
          <a:xfrm flipH="1" flipV="1">
            <a:off x="7998462" y="5597085"/>
            <a:ext cx="180020" cy="35145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 name="文本框 4">
            <a:extLst>
              <a:ext uri="{FF2B5EF4-FFF2-40B4-BE49-F238E27FC236}">
                <a16:creationId xmlns:a16="http://schemas.microsoft.com/office/drawing/2014/main" id="{C950461F-F378-4DD5-A7F5-87921BF05120}"/>
              </a:ext>
            </a:extLst>
          </p:cNvPr>
          <p:cNvSpPr txBox="1"/>
          <p:nvPr/>
        </p:nvSpPr>
        <p:spPr>
          <a:xfrm>
            <a:off x="7748736" y="5949280"/>
            <a:ext cx="1224136" cy="510778"/>
          </a:xfrm>
          <a:prstGeom prst="roundRect">
            <a:avLst/>
          </a:prstGeom>
          <a:solidFill>
            <a:srgbClr val="FF0000"/>
          </a:solidFill>
        </p:spPr>
        <p:txBody>
          <a:bodyPr wrap="square" rtlCol="0">
            <a:spAutoFit/>
          </a:bodyPr>
          <a:lstStyle/>
          <a:p>
            <a:r>
              <a:rPr lang="zh-CN" altLang="en-US" sz="1200" dirty="0">
                <a:solidFill>
                  <a:schemeClr val="bg1"/>
                </a:solidFill>
                <a:latin typeface="楷体" panose="02010609060101010101" pitchFamily="49" charset="-122"/>
                <a:ea typeface="楷体" panose="02010609060101010101" pitchFamily="49" charset="-122"/>
              </a:rPr>
              <a:t>一份期货合约的货币久期</a:t>
            </a:r>
          </a:p>
        </p:txBody>
      </p:sp>
      <p:cxnSp>
        <p:nvCxnSpPr>
          <p:cNvPr id="14" name="直接箭头连接符 13">
            <a:extLst>
              <a:ext uri="{FF2B5EF4-FFF2-40B4-BE49-F238E27FC236}">
                <a16:creationId xmlns:a16="http://schemas.microsoft.com/office/drawing/2014/main" id="{0545E666-48FA-405F-87CC-ACDB190B8F6C}"/>
              </a:ext>
            </a:extLst>
          </p:cNvPr>
          <p:cNvCxnSpPr>
            <a:cxnSpLocks/>
            <a:stCxn id="9" idx="2"/>
          </p:cNvCxnSpPr>
          <p:nvPr/>
        </p:nvCxnSpPr>
        <p:spPr>
          <a:xfrm flipH="1">
            <a:off x="7998462" y="4587850"/>
            <a:ext cx="179110" cy="416744"/>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16" name="文本框 15">
            <a:extLst>
              <a:ext uri="{FF2B5EF4-FFF2-40B4-BE49-F238E27FC236}">
                <a16:creationId xmlns:a16="http://schemas.microsoft.com/office/drawing/2014/main" id="{6621CE9E-7BE9-49B8-B4E9-C23DBA475178}"/>
              </a:ext>
            </a:extLst>
          </p:cNvPr>
          <p:cNvSpPr txBox="1"/>
          <p:nvPr/>
        </p:nvSpPr>
        <p:spPr>
          <a:xfrm>
            <a:off x="6084168" y="4179227"/>
            <a:ext cx="955463" cy="306467"/>
          </a:xfrm>
          <a:prstGeom prst="roundRect">
            <a:avLst/>
          </a:prstGeom>
          <a:solidFill>
            <a:srgbClr val="FF0000"/>
          </a:solidFill>
        </p:spPr>
        <p:txBody>
          <a:bodyPr wrap="square" rtlCol="0">
            <a:spAutoFit/>
          </a:bodyPr>
          <a:lstStyle/>
          <a:p>
            <a:r>
              <a:rPr lang="zh-CN" altLang="en-US" sz="1200" dirty="0">
                <a:solidFill>
                  <a:schemeClr val="bg1"/>
                </a:solidFill>
                <a:latin typeface="楷体" panose="02010609060101010101" pitchFamily="49" charset="-122"/>
                <a:ea typeface="楷体" panose="02010609060101010101" pitchFamily="49" charset="-122"/>
              </a:rPr>
              <a:t>现货数量</a:t>
            </a:r>
          </a:p>
        </p:txBody>
      </p:sp>
      <p:cxnSp>
        <p:nvCxnSpPr>
          <p:cNvPr id="17" name="直接箭头连接符 16">
            <a:extLst>
              <a:ext uri="{FF2B5EF4-FFF2-40B4-BE49-F238E27FC236}">
                <a16:creationId xmlns:a16="http://schemas.microsoft.com/office/drawing/2014/main" id="{5CCFBA97-C97F-447F-9995-2F7C56D3A86A}"/>
              </a:ext>
            </a:extLst>
          </p:cNvPr>
          <p:cNvCxnSpPr>
            <a:cxnSpLocks/>
          </p:cNvCxnSpPr>
          <p:nvPr/>
        </p:nvCxnSpPr>
        <p:spPr>
          <a:xfrm flipH="1">
            <a:off x="5652120" y="4485694"/>
            <a:ext cx="504056" cy="5189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21" name="直接箭头连接符 20">
            <a:extLst>
              <a:ext uri="{FF2B5EF4-FFF2-40B4-BE49-F238E27FC236}">
                <a16:creationId xmlns:a16="http://schemas.microsoft.com/office/drawing/2014/main" id="{63184DFB-2D7E-446C-B733-A49104C76603}"/>
              </a:ext>
            </a:extLst>
          </p:cNvPr>
          <p:cNvCxnSpPr>
            <a:cxnSpLocks/>
          </p:cNvCxnSpPr>
          <p:nvPr/>
        </p:nvCxnSpPr>
        <p:spPr>
          <a:xfrm flipH="1" flipV="1">
            <a:off x="5757830" y="5590363"/>
            <a:ext cx="180020" cy="351458"/>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2" name="文本框 21">
            <a:extLst>
              <a:ext uri="{FF2B5EF4-FFF2-40B4-BE49-F238E27FC236}">
                <a16:creationId xmlns:a16="http://schemas.microsoft.com/office/drawing/2014/main" id="{F219F39E-6EA5-456F-9B91-89C8DCAC29E5}"/>
              </a:ext>
            </a:extLst>
          </p:cNvPr>
          <p:cNvSpPr txBox="1"/>
          <p:nvPr/>
        </p:nvSpPr>
        <p:spPr>
          <a:xfrm>
            <a:off x="5508104" y="5942558"/>
            <a:ext cx="1224136" cy="510778"/>
          </a:xfrm>
          <a:prstGeom prst="roundRect">
            <a:avLst/>
          </a:prstGeom>
          <a:solidFill>
            <a:srgbClr val="FF0000"/>
          </a:solidFill>
        </p:spPr>
        <p:txBody>
          <a:bodyPr wrap="square" rtlCol="0">
            <a:spAutoFit/>
          </a:bodyPr>
          <a:lstStyle/>
          <a:p>
            <a:r>
              <a:rPr lang="zh-CN" altLang="en-US" sz="1200" dirty="0">
                <a:solidFill>
                  <a:schemeClr val="bg1"/>
                </a:solidFill>
                <a:latin typeface="楷体" panose="02010609060101010101" pitchFamily="49" charset="-122"/>
                <a:ea typeface="楷体" panose="02010609060101010101" pitchFamily="49" charset="-122"/>
              </a:rPr>
              <a:t>一份期货合约的合约数量</a:t>
            </a:r>
          </a:p>
        </p:txBody>
      </p:sp>
    </p:spTree>
    <p:extLst>
      <p:ext uri="{BB962C8B-B14F-4D97-AF65-F5344CB8AC3E}">
        <p14:creationId xmlns:p14="http://schemas.microsoft.com/office/powerpoint/2010/main" val="7575519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088252F-5890-492C-9398-6DCD8B59BD5A}"/>
              </a:ext>
            </a:extLst>
          </p:cNvPr>
          <p:cNvSpPr>
            <a:spLocks noGrp="1"/>
          </p:cNvSpPr>
          <p:nvPr>
            <p:ph type="title"/>
          </p:nvPr>
        </p:nvSpPr>
        <p:spPr/>
        <p:txBody>
          <a:bodyPr/>
          <a:lstStyle/>
          <a:p>
            <a:r>
              <a:rPr lang="zh-CN" altLang="en-US" dirty="0"/>
              <a:t>静态套保</a:t>
            </a:r>
            <a:r>
              <a:rPr lang="en-US" altLang="zh-CN" dirty="0"/>
              <a:t>VS</a:t>
            </a:r>
            <a:r>
              <a:rPr lang="zh-CN" altLang="en-US" dirty="0"/>
              <a:t>动态套保</a:t>
            </a:r>
          </a:p>
        </p:txBody>
      </p:sp>
      <p:sp>
        <p:nvSpPr>
          <p:cNvPr id="3" name="内容占位符 2">
            <a:extLst>
              <a:ext uri="{FF2B5EF4-FFF2-40B4-BE49-F238E27FC236}">
                <a16:creationId xmlns:a16="http://schemas.microsoft.com/office/drawing/2014/main" id="{2CAC50D4-3877-487F-B926-35DB002BDC5B}"/>
              </a:ext>
            </a:extLst>
          </p:cNvPr>
          <p:cNvSpPr>
            <a:spLocks noGrp="1"/>
          </p:cNvSpPr>
          <p:nvPr>
            <p:ph idx="1"/>
          </p:nvPr>
        </p:nvSpPr>
        <p:spPr/>
        <p:txBody>
          <a:bodyPr/>
          <a:lstStyle/>
          <a:p>
            <a:r>
              <a:rPr lang="zh-CN" altLang="en-US" dirty="0"/>
              <a:t>线性回归方法：</a:t>
            </a:r>
            <a:endParaRPr lang="en-US" altLang="zh-CN" dirty="0"/>
          </a:p>
          <a:p>
            <a:pPr lvl="1"/>
            <a:r>
              <a:rPr lang="zh-CN" altLang="en-US" dirty="0"/>
              <a:t>前提：原资产价值和对冲资产价值为线性关系</a:t>
            </a:r>
            <a:endParaRPr lang="en-US" altLang="zh-CN" dirty="0"/>
          </a:p>
          <a:p>
            <a:pPr lvl="1"/>
            <a:r>
              <a:rPr lang="zh-CN" altLang="en-US" dirty="0"/>
              <a:t>静态套保：套期保值比率无需调整</a:t>
            </a:r>
            <a:endParaRPr lang="en-US" altLang="zh-CN" dirty="0"/>
          </a:p>
          <a:p>
            <a:pPr lvl="1"/>
            <a:r>
              <a:rPr lang="zh-CN" altLang="en-US" dirty="0"/>
              <a:t>在完美静态套保的情况下，构造出来的套保组合是一个无风险组合</a:t>
            </a:r>
            <a:endParaRPr lang="en-US" altLang="zh-CN" dirty="0"/>
          </a:p>
          <a:p>
            <a:r>
              <a:rPr lang="zh-CN" altLang="en-US" dirty="0"/>
              <a:t>敏感性分析：</a:t>
            </a:r>
            <a:endParaRPr lang="en-US" altLang="zh-CN" dirty="0"/>
          </a:p>
          <a:p>
            <a:pPr lvl="1"/>
            <a:r>
              <a:rPr lang="zh-CN" altLang="en-US" dirty="0"/>
              <a:t>前提：资产价值和利率为非线性关系时对冲利率风险</a:t>
            </a:r>
            <a:endParaRPr lang="en-US" altLang="zh-CN" dirty="0"/>
          </a:p>
          <a:p>
            <a:pPr lvl="1"/>
            <a:r>
              <a:rPr lang="zh-CN" altLang="en-US" dirty="0"/>
              <a:t>动态套保：利率敏感性时变，套保比率也时变</a:t>
            </a:r>
            <a:endParaRPr lang="en-US" altLang="zh-CN" dirty="0"/>
          </a:p>
          <a:p>
            <a:pPr lvl="1"/>
            <a:r>
              <a:rPr lang="zh-CN" altLang="zh-CN" dirty="0"/>
              <a:t>由于只对冲了一阶的变动</a:t>
            </a:r>
            <a:r>
              <a:rPr lang="zh-CN" altLang="en-US" dirty="0"/>
              <a:t>，构造出来的套保组合</a:t>
            </a:r>
            <a:r>
              <a:rPr lang="zh-CN" altLang="zh-CN" dirty="0"/>
              <a:t>并不是无风险的组合。</a:t>
            </a:r>
          </a:p>
          <a:p>
            <a:pPr lvl="1"/>
            <a:endParaRPr lang="zh-CN" altLang="en-US" dirty="0"/>
          </a:p>
        </p:txBody>
      </p:sp>
      <p:sp>
        <p:nvSpPr>
          <p:cNvPr id="4" name="灯片编号占位符 3">
            <a:extLst>
              <a:ext uri="{FF2B5EF4-FFF2-40B4-BE49-F238E27FC236}">
                <a16:creationId xmlns:a16="http://schemas.microsoft.com/office/drawing/2014/main" id="{3CF8069C-AED2-42B3-96D5-61C1F0C0257C}"/>
              </a:ext>
            </a:extLst>
          </p:cNvPr>
          <p:cNvSpPr>
            <a:spLocks noGrp="1"/>
          </p:cNvSpPr>
          <p:nvPr>
            <p:ph type="sldNum" sz="quarter" idx="12"/>
          </p:nvPr>
        </p:nvSpPr>
        <p:spPr/>
        <p:txBody>
          <a:bodyPr/>
          <a:lstStyle/>
          <a:p>
            <a:fld id="{0C913308-F349-4B6D-A68A-DD1791B4A57B}" type="slidenum">
              <a:rPr lang="zh-CN" altLang="en-US" smtClean="0"/>
              <a:pPr/>
              <a:t>84</a:t>
            </a:fld>
            <a:endParaRPr lang="zh-CN" altLang="en-US" dirty="0"/>
          </a:p>
        </p:txBody>
      </p:sp>
    </p:spTree>
    <p:extLst>
      <p:ext uri="{BB962C8B-B14F-4D97-AF65-F5344CB8AC3E}">
        <p14:creationId xmlns:p14="http://schemas.microsoft.com/office/powerpoint/2010/main" val="9580552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2"/>
          <p:cNvSpPr>
            <a:spLocks noGrp="1" noChangeArrowheads="1"/>
          </p:cNvSpPr>
          <p:nvPr>
            <p:ph type="title"/>
          </p:nvPr>
        </p:nvSpPr>
        <p:spPr/>
        <p:txBody>
          <a:bodyPr/>
          <a:lstStyle/>
          <a:p>
            <a:pPr eaLnBrk="1" hangingPunct="1"/>
            <a:r>
              <a:rPr lang="zh-CN"/>
              <a:t>久期的局限性</a:t>
            </a:r>
          </a:p>
        </p:txBody>
      </p:sp>
      <p:sp>
        <p:nvSpPr>
          <p:cNvPr id="93189" name="Rectangle 3"/>
          <p:cNvSpPr>
            <a:spLocks noGrp="1" noChangeArrowheads="1"/>
          </p:cNvSpPr>
          <p:nvPr>
            <p:ph idx="1"/>
          </p:nvPr>
        </p:nvSpPr>
        <p:spPr>
          <a:xfrm>
            <a:off x="467544" y="1196752"/>
            <a:ext cx="8229600" cy="4530725"/>
          </a:xfrm>
        </p:spPr>
        <p:txBody>
          <a:bodyPr/>
          <a:lstStyle/>
          <a:p>
            <a:pPr eaLnBrk="1" hangingPunct="1"/>
            <a:endParaRPr lang="zh-CN" altLang="en-US" dirty="0"/>
          </a:p>
          <a:p>
            <a:pPr eaLnBrk="1" hangingPunct="1"/>
            <a:r>
              <a:rPr lang="zh-CN" altLang="en-US" dirty="0"/>
              <a:t>久期仅仅是资产价格对利率的一阶敏感性，无法反映和管理非线性资产价值的全部利率风险，当利率变化较大时这个缺陷尤其显著；</a:t>
            </a:r>
          </a:p>
          <a:p>
            <a:pPr eaLnBrk="1" hangingPunct="1"/>
            <a:r>
              <a:rPr lang="zh-CN" altLang="en-US" dirty="0"/>
              <a:t>久期的定义建立在利率曲线发生平移，即所有期限的利率变化幅度相等的假设基础之上，这是一个不符合现实的假设。</a:t>
            </a:r>
            <a:endParaRPr lang="en-US" altLang="zh-CN" dirty="0"/>
          </a:p>
          <a:p>
            <a:pPr eaLnBrk="1" hangingPunct="1"/>
            <a:endParaRPr lang="en-US" altLang="zh-CN" dirty="0"/>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85</a:t>
            </a:fld>
            <a:endParaRPr lang="en-US" altLang="zh-CN" dirty="0">
              <a:solidFill>
                <a:srgbClr val="000000"/>
              </a:solidFill>
            </a:endParaRPr>
          </a:p>
        </p:txBody>
      </p:sp>
    </p:spTree>
    <p:extLst>
      <p:ext uri="{BB962C8B-B14F-4D97-AF65-F5344CB8AC3E}">
        <p14:creationId xmlns:p14="http://schemas.microsoft.com/office/powerpoint/2010/main" val="40053491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86</a:t>
            </a:fld>
            <a:endParaRPr lang="zh-CN" altLang="en-US" dirty="0"/>
          </a:p>
        </p:txBody>
      </p:sp>
    </p:spTree>
    <p:extLst>
      <p:ext uri="{BB962C8B-B14F-4D97-AF65-F5344CB8AC3E}">
        <p14:creationId xmlns:p14="http://schemas.microsoft.com/office/powerpoint/2010/main" val="93175152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87</a:t>
            </a:fld>
            <a:endParaRPr lang="zh-CN" altLang="en-US" dirty="0"/>
          </a:p>
        </p:txBody>
      </p:sp>
    </p:spTree>
    <p:extLst>
      <p:ext uri="{BB962C8B-B14F-4D97-AF65-F5344CB8AC3E}">
        <p14:creationId xmlns:p14="http://schemas.microsoft.com/office/powerpoint/2010/main" val="124938624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2"/>
          <p:cNvSpPr>
            <a:spLocks noGrp="1" noChangeArrowheads="1"/>
          </p:cNvSpPr>
          <p:nvPr>
            <p:ph type="title"/>
          </p:nvPr>
        </p:nvSpPr>
        <p:spPr/>
        <p:txBody>
          <a:bodyPr/>
          <a:lstStyle/>
          <a:p>
            <a:pPr eaLnBrk="1" hangingPunct="1"/>
            <a:r>
              <a:rPr lang="zh-CN"/>
              <a:t>股票头寸与短期国库券头寸</a:t>
            </a:r>
          </a:p>
        </p:txBody>
      </p:sp>
      <p:sp>
        <p:nvSpPr>
          <p:cNvPr id="61445" name="Rectangle 3"/>
          <p:cNvSpPr>
            <a:spLocks noGrp="1" noChangeArrowheads="1"/>
          </p:cNvSpPr>
          <p:nvPr>
            <p:ph idx="1"/>
          </p:nvPr>
        </p:nvSpPr>
        <p:spPr>
          <a:xfrm>
            <a:off x="395536" y="1268760"/>
            <a:ext cx="8137277" cy="4524375"/>
          </a:xfrm>
        </p:spPr>
        <p:txBody>
          <a:bodyPr/>
          <a:lstStyle/>
          <a:p>
            <a:pPr marL="0" indent="0" eaLnBrk="1" hangingPunct="1">
              <a:buNone/>
            </a:pPr>
            <a:endParaRPr lang="en-US" altLang="zh-CN" dirty="0"/>
          </a:p>
          <a:p>
            <a:pPr lvl="1" eaLnBrk="1" hangingPunct="1"/>
            <a:r>
              <a:rPr lang="zh-CN" altLang="en-US" dirty="0"/>
              <a:t>股票组合头寸 ⇐⇒ 短期国库券头寸</a:t>
            </a:r>
          </a:p>
          <a:p>
            <a:pPr lvl="2" eaLnBrk="1" hangingPunct="1"/>
            <a:r>
              <a:rPr lang="zh-CN" altLang="en-US" dirty="0"/>
              <a:t>股票组合多头 </a:t>
            </a:r>
            <a:r>
              <a:rPr lang="en-US" altLang="zh-CN" dirty="0"/>
              <a:t>+ </a:t>
            </a:r>
            <a:r>
              <a:rPr lang="zh-CN" altLang="en-US" dirty="0"/>
              <a:t>股指期货空头 </a:t>
            </a:r>
            <a:r>
              <a:rPr lang="en-US" altLang="zh-CN" dirty="0"/>
              <a:t>= </a:t>
            </a:r>
            <a:r>
              <a:rPr lang="zh-CN" altLang="en-US" dirty="0"/>
              <a:t>短期国库券多头</a:t>
            </a:r>
          </a:p>
          <a:p>
            <a:pPr lvl="2" eaLnBrk="1" hangingPunct="1"/>
            <a:r>
              <a:rPr lang="zh-CN" altLang="en-US" dirty="0"/>
              <a:t>股票组合多头 </a:t>
            </a:r>
            <a:r>
              <a:rPr lang="en-US" altLang="zh-CN" dirty="0"/>
              <a:t>= </a:t>
            </a:r>
            <a:r>
              <a:rPr lang="zh-CN" altLang="en-US" dirty="0"/>
              <a:t>短期国库券多头 </a:t>
            </a:r>
            <a:r>
              <a:rPr lang="en-US" altLang="zh-CN" dirty="0"/>
              <a:t>+ </a:t>
            </a:r>
            <a:r>
              <a:rPr lang="zh-CN" altLang="en-US" dirty="0"/>
              <a:t>股指期货多头</a:t>
            </a:r>
            <a:endParaRPr lang="en-US" altLang="zh-CN" dirty="0"/>
          </a:p>
          <a:p>
            <a:pPr lvl="1" eaLnBrk="1" hangingPunct="1"/>
            <a:r>
              <a:rPr lang="zh-CN" altLang="en-US" dirty="0">
                <a:solidFill>
                  <a:srgbClr val="FF0000"/>
                </a:solidFill>
              </a:rPr>
              <a:t>构造短期国库券多头等价于将系统性风险降为零。</a:t>
            </a:r>
          </a:p>
        </p:txBody>
      </p:sp>
      <p:sp>
        <p:nvSpPr>
          <p:cNvPr id="7" name="灯片编号占位符 6"/>
          <p:cNvSpPr>
            <a:spLocks noGrp="1"/>
          </p:cNvSpPr>
          <p:nvPr>
            <p:ph type="sldNum" sz="quarter" idx="12"/>
          </p:nvPr>
        </p:nvSpPr>
        <p:spPr/>
        <p:txBody>
          <a:bodyPr/>
          <a:lstStyle/>
          <a:p>
            <a:pPr>
              <a:defRPr/>
            </a:pPr>
            <a:fld id="{712ED21B-D72F-43ED-ACC0-30B5002D14BC}" type="slidenum">
              <a:rPr lang="en-US" altLang="zh-CN" smtClean="0">
                <a:solidFill>
                  <a:srgbClr val="000000"/>
                </a:solidFill>
              </a:rPr>
              <a:pPr>
                <a:defRPr/>
              </a:pPr>
              <a:t>9</a:t>
            </a:fld>
            <a:endParaRPr lang="en-US" altLang="zh-CN" dirty="0">
              <a:solidFill>
                <a:srgbClr val="000000"/>
              </a:solidFill>
            </a:endParaRPr>
          </a:p>
        </p:txBody>
      </p:sp>
    </p:spTree>
    <p:extLst>
      <p:ext uri="{BB962C8B-B14F-4D97-AF65-F5344CB8AC3E}">
        <p14:creationId xmlns:p14="http://schemas.microsoft.com/office/powerpoint/2010/main" val="276186684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1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22194</TotalTime>
  <Words>5303</Words>
  <Application>Microsoft Office PowerPoint</Application>
  <PresentationFormat>全屏显示(4:3)</PresentationFormat>
  <Paragraphs>826</Paragraphs>
  <Slides>87</Slides>
  <Notes>4</Notes>
  <HiddenSlides>0</HiddenSlides>
  <MMClips>0</MMClips>
  <ScaleCrop>false</ScaleCrop>
  <HeadingPairs>
    <vt:vector size="8" baseType="variant">
      <vt:variant>
        <vt:lpstr>已用的字体</vt:lpstr>
      </vt:variant>
      <vt:variant>
        <vt:i4>21</vt:i4>
      </vt:variant>
      <vt:variant>
        <vt:lpstr>主题</vt:lpstr>
      </vt:variant>
      <vt:variant>
        <vt:i4>1</vt:i4>
      </vt:variant>
      <vt:variant>
        <vt:lpstr>嵌入 OLE 服务器</vt:lpstr>
      </vt:variant>
      <vt:variant>
        <vt:i4>1</vt:i4>
      </vt:variant>
      <vt:variant>
        <vt:lpstr>幻灯片标题</vt:lpstr>
      </vt:variant>
      <vt:variant>
        <vt:i4>87</vt:i4>
      </vt:variant>
    </vt:vector>
  </HeadingPairs>
  <TitlesOfParts>
    <vt:vector size="110" baseType="lpstr">
      <vt:lpstr>Adobe Jenson Pro Caption</vt:lpstr>
      <vt:lpstr>Adobe 黑体 Std R</vt:lpstr>
      <vt:lpstr>Adobe 楷体 Std R</vt:lpstr>
      <vt:lpstr>GungsuhChe</vt:lpstr>
      <vt:lpstr>Kaiti SC</vt:lpstr>
      <vt:lpstr>NEU-BZ-S92</vt:lpstr>
      <vt:lpstr>方正书宋_GBK</vt:lpstr>
      <vt:lpstr>楷体</vt:lpstr>
      <vt:lpstr>宋体</vt:lpstr>
      <vt:lpstr>微软雅黑</vt:lpstr>
      <vt:lpstr>Adobe Jenson Pro</vt:lpstr>
      <vt:lpstr>Adobe Jenson Pro Capt</vt:lpstr>
      <vt:lpstr>Adobe Jenson Pro Lt</vt:lpstr>
      <vt:lpstr>Arial</vt:lpstr>
      <vt:lpstr>Bradley Hand ITC</vt:lpstr>
      <vt:lpstr>Calibri</vt:lpstr>
      <vt:lpstr>Cambria Math</vt:lpstr>
      <vt:lpstr>Garamond</vt:lpstr>
      <vt:lpstr>Tahoma</vt:lpstr>
      <vt:lpstr>Times New Roman</vt:lpstr>
      <vt:lpstr>Wingdings</vt:lpstr>
      <vt:lpstr>18_Edge</vt:lpstr>
      <vt:lpstr>Equation</vt:lpstr>
      <vt:lpstr> 第五章 股指期货、外汇远期、 利率远期与利率期货</vt:lpstr>
      <vt:lpstr>目录</vt:lpstr>
      <vt:lpstr>目录</vt:lpstr>
      <vt:lpstr>股价指数期货概述 I</vt:lpstr>
      <vt:lpstr>股价指数期货概述 II</vt:lpstr>
      <vt:lpstr>股指期货定价</vt:lpstr>
      <vt:lpstr>股指期货的最小方差比率</vt:lpstr>
      <vt:lpstr>【案例5.1】沪深300股指期货套期保值</vt:lpstr>
      <vt:lpstr>股票头寸与短期国库券头寸</vt:lpstr>
      <vt:lpstr>改变投资组合的系统性风险暴露</vt:lpstr>
      <vt:lpstr>目录</vt:lpstr>
      <vt:lpstr>FXA 的定价</vt:lpstr>
      <vt:lpstr>美元兑人民币远期汇率的定价偏误</vt:lpstr>
      <vt:lpstr>定价偏误</vt:lpstr>
      <vt:lpstr>目录</vt:lpstr>
      <vt:lpstr>远期利率协议（ Forward Rate Agreement ）</vt:lpstr>
      <vt:lpstr>FRA 特征</vt:lpstr>
      <vt:lpstr>FRA定价</vt:lpstr>
      <vt:lpstr>FRA 的定价：确定远期利率</vt:lpstr>
      <vt:lpstr>FRA的定价：确定FRA的价值</vt:lpstr>
      <vt:lpstr>目录</vt:lpstr>
      <vt:lpstr>5.3.1 国债期货概述</vt:lpstr>
      <vt:lpstr>利率期货</vt:lpstr>
      <vt:lpstr>国债期货的同与不同</vt:lpstr>
      <vt:lpstr>中金所的国债期货</vt:lpstr>
      <vt:lpstr>中金所5年期国债期货</vt:lpstr>
      <vt:lpstr>5.3.2 国债期货的净价与全价</vt:lpstr>
      <vt:lpstr>报价与交割惯例:债券现货VS国债期货</vt:lpstr>
      <vt:lpstr>中金所关于国债期货交割的规定</vt:lpstr>
      <vt:lpstr>债券现货与国债期货的应计利息计算公式</vt:lpstr>
      <vt:lpstr> 国债期货系列案例之一：         国债现货与国债期货的全价与净价</vt:lpstr>
      <vt:lpstr> 国债期货系列案例之一：         国债现货与国债期货的全价与净价</vt:lpstr>
      <vt:lpstr>国债期货系列案例之一：        国债现货与国债期货的全价与净价</vt:lpstr>
      <vt:lpstr>比较</vt:lpstr>
      <vt:lpstr>5.3.3 可交割券、标准券与转换因子</vt:lpstr>
      <vt:lpstr>可交割券</vt:lpstr>
      <vt:lpstr>可交割券、标准券与转换因子</vt:lpstr>
      <vt:lpstr>标准券</vt:lpstr>
      <vt:lpstr>转换因子体系</vt:lpstr>
      <vt:lpstr>国债期货系列案例之二：转换因子的计算</vt:lpstr>
      <vt:lpstr>PowerPoint 演示文稿</vt:lpstr>
      <vt:lpstr>PowerPoint 演示文稿</vt:lpstr>
      <vt:lpstr>中金所转换因子计算规则</vt:lpstr>
      <vt:lpstr>中金所国债期货转换因子(conversion factor)</vt:lpstr>
      <vt:lpstr>TF1906合约的可交割券与转换因子</vt:lpstr>
      <vt:lpstr>5.3.4 转换因子的应用：转换价格</vt:lpstr>
      <vt:lpstr>国债期货系列案例之三 ：各种价格的转换</vt:lpstr>
      <vt:lpstr>5.3.5 确定交割最合算债券</vt:lpstr>
      <vt:lpstr>转换因子的不足</vt:lpstr>
      <vt:lpstr>期货空方的择券期权</vt:lpstr>
      <vt:lpstr>确定交割最合算券（CTD)：交割日</vt:lpstr>
      <vt:lpstr> 确定准CTD券：交割日之前</vt:lpstr>
      <vt:lpstr>PowerPoint 演示文稿</vt:lpstr>
      <vt:lpstr>案例:用IRR准则判断准CTD券</vt:lpstr>
      <vt:lpstr>国债期货系列案例之四：                                      用IRR准则判断准CTD券</vt:lpstr>
      <vt:lpstr>关于IRR的一些讨论</vt:lpstr>
      <vt:lpstr>IRR名称来源</vt:lpstr>
      <vt:lpstr>IRR与国债期货的正向套利</vt:lpstr>
      <vt:lpstr>5.3.6 国债期货定价</vt:lpstr>
      <vt:lpstr>国债期货定价</vt:lpstr>
      <vt:lpstr>国债期货系列案例之五：国债期货定价</vt:lpstr>
      <vt:lpstr>PowerPoint 演示文稿</vt:lpstr>
      <vt:lpstr>关于国债期货价格的一些讨论</vt:lpstr>
      <vt:lpstr>目录</vt:lpstr>
      <vt:lpstr>5.4.1 利率风险度量指标</vt:lpstr>
      <vt:lpstr>资产价值的利率风险</vt:lpstr>
      <vt:lpstr>久期（Duration）</vt:lpstr>
      <vt:lpstr>货币久期</vt:lpstr>
      <vt:lpstr>关于久期的常见误解</vt:lpstr>
      <vt:lpstr>麦考利久期与修正久期</vt:lpstr>
      <vt:lpstr>关于久期的常见误解</vt:lpstr>
      <vt:lpstr>不含权债券久期：连续复利</vt:lpstr>
      <vt:lpstr>有效久期与基点价格值</vt:lpstr>
      <vt:lpstr>5.4.2   利率远期和利率期货的利率敏感性指标</vt:lpstr>
      <vt:lpstr>利率远期和利率期货的利率敏感性 </vt:lpstr>
      <vt:lpstr>准CTD券期货全价的利率敏感性</vt:lpstr>
      <vt:lpstr>国债期货报价的利率敏感性</vt:lpstr>
      <vt:lpstr>5.4.3   基于久期的利率风险管理</vt:lpstr>
      <vt:lpstr>案例：基于久期的利率风险套期保值</vt:lpstr>
      <vt:lpstr>利率敏感性指标分析</vt:lpstr>
      <vt:lpstr>利率风险管理操作分析</vt:lpstr>
      <vt:lpstr>基于久期的利率风险管理的一般性结论</vt:lpstr>
      <vt:lpstr>利率套期保值比率与套期保值数量</vt:lpstr>
      <vt:lpstr>静态套保VS动态套保</vt:lpstr>
      <vt:lpstr>久期的局限性</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926</cp:revision>
  <cp:lastPrinted>2016-10-11T05:03:28Z</cp:lastPrinted>
  <dcterms:created xsi:type="dcterms:W3CDTF">2007-10-06T10:41:32Z</dcterms:created>
  <dcterms:modified xsi:type="dcterms:W3CDTF">2020-10-19T08:19:02Z</dcterms:modified>
</cp:coreProperties>
</file>