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5.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drawings/drawing1.xml" ContentType="application/vnd.openxmlformats-officedocument.drawingml.chartshapes+xml"/>
  <Override PartName="/ppt/charts/chart4.xml" ContentType="application/vnd.openxmlformats-officedocument.drawingml.chart+xml"/>
  <Override PartName="/ppt/drawings/drawing2.xml" ContentType="application/vnd.openxmlformats-officedocument.drawingml.chartshape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rts/chart5.xml" ContentType="application/vnd.openxmlformats-officedocument.drawingml.chart+xml"/>
  <Override PartName="/ppt/drawings/drawing3.xml" ContentType="application/vnd.openxmlformats-officedocument.drawingml.chartshapes+xml"/>
  <Override PartName="/ppt/notesSlides/notesSlide17.xml" ContentType="application/vnd.openxmlformats-officedocument.presentationml.notesSlide+xml"/>
  <Override PartName="/ppt/charts/chart6.xml" ContentType="application/vnd.openxmlformats-officedocument.drawingml.chart+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0" r:id="rId1"/>
    <p:sldMasterId id="2147492122" r:id="rId2"/>
    <p:sldMasterId id="2147492135" r:id="rId3"/>
    <p:sldMasterId id="2147492148" r:id="rId4"/>
    <p:sldMasterId id="2147492162" r:id="rId5"/>
    <p:sldMasterId id="2147492181" r:id="rId6"/>
  </p:sldMasterIdLst>
  <p:notesMasterIdLst>
    <p:notesMasterId r:id="rId65"/>
  </p:notesMasterIdLst>
  <p:handoutMasterIdLst>
    <p:handoutMasterId r:id="rId66"/>
  </p:handoutMasterIdLst>
  <p:sldIdLst>
    <p:sldId id="2363" r:id="rId7"/>
    <p:sldId id="2819" r:id="rId8"/>
    <p:sldId id="3023" r:id="rId9"/>
    <p:sldId id="3024" r:id="rId10"/>
    <p:sldId id="3025" r:id="rId11"/>
    <p:sldId id="3069" r:id="rId12"/>
    <p:sldId id="3028" r:id="rId13"/>
    <p:sldId id="3029" r:id="rId14"/>
    <p:sldId id="3031" r:id="rId15"/>
    <p:sldId id="3032" r:id="rId16"/>
    <p:sldId id="3042" r:id="rId17"/>
    <p:sldId id="3043" r:id="rId18"/>
    <p:sldId id="3044" r:id="rId19"/>
    <p:sldId id="3045" r:id="rId20"/>
    <p:sldId id="3035" r:id="rId21"/>
    <p:sldId id="3036" r:id="rId22"/>
    <p:sldId id="3037" r:id="rId23"/>
    <p:sldId id="3038" r:id="rId24"/>
    <p:sldId id="3039" r:id="rId25"/>
    <p:sldId id="3040" r:id="rId26"/>
    <p:sldId id="3041" r:id="rId27"/>
    <p:sldId id="3046" r:id="rId28"/>
    <p:sldId id="3047" r:id="rId29"/>
    <p:sldId id="3064" r:id="rId30"/>
    <p:sldId id="3048" r:id="rId31"/>
    <p:sldId id="3050" r:id="rId32"/>
    <p:sldId id="3049" r:id="rId33"/>
    <p:sldId id="3070" r:id="rId34"/>
    <p:sldId id="3051" r:id="rId35"/>
    <p:sldId id="3052" r:id="rId36"/>
    <p:sldId id="3053" r:id="rId37"/>
    <p:sldId id="3054" r:id="rId38"/>
    <p:sldId id="3055" r:id="rId39"/>
    <p:sldId id="3072" r:id="rId40"/>
    <p:sldId id="3085" r:id="rId41"/>
    <p:sldId id="3057" r:id="rId42"/>
    <p:sldId id="3058" r:id="rId43"/>
    <p:sldId id="3059" r:id="rId44"/>
    <p:sldId id="3060" r:id="rId45"/>
    <p:sldId id="3061" r:id="rId46"/>
    <p:sldId id="2989" r:id="rId47"/>
    <p:sldId id="2990" r:id="rId48"/>
    <p:sldId id="2991" r:id="rId49"/>
    <p:sldId id="3014" r:id="rId50"/>
    <p:sldId id="3062" r:id="rId51"/>
    <p:sldId id="3000" r:id="rId52"/>
    <p:sldId id="2994" r:id="rId53"/>
    <p:sldId id="2995" r:id="rId54"/>
    <p:sldId id="2999" r:id="rId55"/>
    <p:sldId id="3001" r:id="rId56"/>
    <p:sldId id="3002" r:id="rId57"/>
    <p:sldId id="3003" r:id="rId58"/>
    <p:sldId id="3004" r:id="rId59"/>
    <p:sldId id="3065" r:id="rId60"/>
    <p:sldId id="499" r:id="rId61"/>
    <p:sldId id="500" r:id="rId62"/>
    <p:sldId id="3010" r:id="rId63"/>
    <p:sldId id="580" r:id="rId64"/>
  </p:sldIdLst>
  <p:sldSz cx="9144000" cy="5143500" type="screen16x9"/>
  <p:notesSz cx="7099300" cy="10234613"/>
  <p:defaultTextStyle>
    <a:defPPr>
      <a:defRPr lang="zh-CN"/>
    </a:defPPr>
    <a:lvl1pPr algn="l" rtl="0" fontAlgn="base">
      <a:spcBef>
        <a:spcPct val="0"/>
      </a:spcBef>
      <a:spcAft>
        <a:spcPct val="0"/>
      </a:spcAft>
      <a:defRPr kern="1200">
        <a:solidFill>
          <a:schemeClr val="tx1"/>
        </a:solidFill>
        <a:latin typeface="Tahoma" pitchFamily="34" charset="0"/>
        <a:ea typeface="宋体" charset="-122"/>
        <a:cs typeface="+mn-cs"/>
      </a:defRPr>
    </a:lvl1pPr>
    <a:lvl2pPr marL="457200" algn="l" rtl="0" fontAlgn="base">
      <a:spcBef>
        <a:spcPct val="0"/>
      </a:spcBef>
      <a:spcAft>
        <a:spcPct val="0"/>
      </a:spcAft>
      <a:defRPr kern="1200">
        <a:solidFill>
          <a:schemeClr val="tx1"/>
        </a:solidFill>
        <a:latin typeface="Tahoma" pitchFamily="34" charset="0"/>
        <a:ea typeface="宋体" charset="-122"/>
        <a:cs typeface="+mn-cs"/>
      </a:defRPr>
    </a:lvl2pPr>
    <a:lvl3pPr marL="914400" algn="l" rtl="0" fontAlgn="base">
      <a:spcBef>
        <a:spcPct val="0"/>
      </a:spcBef>
      <a:spcAft>
        <a:spcPct val="0"/>
      </a:spcAft>
      <a:defRPr kern="1200">
        <a:solidFill>
          <a:schemeClr val="tx1"/>
        </a:solidFill>
        <a:latin typeface="Tahoma" pitchFamily="34" charset="0"/>
        <a:ea typeface="宋体" charset="-122"/>
        <a:cs typeface="+mn-cs"/>
      </a:defRPr>
    </a:lvl3pPr>
    <a:lvl4pPr marL="1371600" algn="l" rtl="0" fontAlgn="base">
      <a:spcBef>
        <a:spcPct val="0"/>
      </a:spcBef>
      <a:spcAft>
        <a:spcPct val="0"/>
      </a:spcAft>
      <a:defRPr kern="1200">
        <a:solidFill>
          <a:schemeClr val="tx1"/>
        </a:solidFill>
        <a:latin typeface="Tahoma" pitchFamily="34" charset="0"/>
        <a:ea typeface="宋体" charset="-122"/>
        <a:cs typeface="+mn-cs"/>
      </a:defRPr>
    </a:lvl4pPr>
    <a:lvl5pPr marL="1828800" algn="l" rtl="0" fontAlgn="base">
      <a:spcBef>
        <a:spcPct val="0"/>
      </a:spcBef>
      <a:spcAft>
        <a:spcPct val="0"/>
      </a:spcAft>
      <a:defRPr kern="1200">
        <a:solidFill>
          <a:schemeClr val="tx1"/>
        </a:solidFill>
        <a:latin typeface="Tahoma" pitchFamily="34" charset="0"/>
        <a:ea typeface="宋体" charset="-122"/>
        <a:cs typeface="+mn-cs"/>
      </a:defRPr>
    </a:lvl5pPr>
    <a:lvl6pPr marL="2286000" algn="l" defTabSz="914400" rtl="0" eaLnBrk="1" latinLnBrk="0" hangingPunct="1">
      <a:defRPr kern="1200">
        <a:solidFill>
          <a:schemeClr val="tx1"/>
        </a:solidFill>
        <a:latin typeface="Tahoma" pitchFamily="34" charset="0"/>
        <a:ea typeface="宋体" charset="-122"/>
        <a:cs typeface="+mn-cs"/>
      </a:defRPr>
    </a:lvl6pPr>
    <a:lvl7pPr marL="2743200" algn="l" defTabSz="914400" rtl="0" eaLnBrk="1" latinLnBrk="0" hangingPunct="1">
      <a:defRPr kern="1200">
        <a:solidFill>
          <a:schemeClr val="tx1"/>
        </a:solidFill>
        <a:latin typeface="Tahoma" pitchFamily="34" charset="0"/>
        <a:ea typeface="宋体" charset="-122"/>
        <a:cs typeface="+mn-cs"/>
      </a:defRPr>
    </a:lvl7pPr>
    <a:lvl8pPr marL="3200400" algn="l" defTabSz="914400" rtl="0" eaLnBrk="1" latinLnBrk="0" hangingPunct="1">
      <a:defRPr kern="1200">
        <a:solidFill>
          <a:schemeClr val="tx1"/>
        </a:solidFill>
        <a:latin typeface="Tahoma" pitchFamily="34" charset="0"/>
        <a:ea typeface="宋体" charset="-122"/>
        <a:cs typeface="+mn-cs"/>
      </a:defRPr>
    </a:lvl8pPr>
    <a:lvl9pPr marL="3657600" algn="l" defTabSz="914400" rtl="0" eaLnBrk="1" latinLnBrk="0" hangingPunct="1">
      <a:defRPr kern="1200">
        <a:solidFill>
          <a:schemeClr val="tx1"/>
        </a:solidFill>
        <a:latin typeface="Tahoma" pitchFamily="34" charset="0"/>
        <a:ea typeface="宋体" charset="-122"/>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ronge" initials="Aronge"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0202"/>
    <a:srgbClr val="F92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2606" autoAdjust="0"/>
    <p:restoredTop sz="99875" autoAdjust="0"/>
  </p:normalViewPr>
  <p:slideViewPr>
    <p:cSldViewPr>
      <p:cViewPr varScale="1">
        <p:scale>
          <a:sx n="109" d="100"/>
          <a:sy n="109" d="100"/>
        </p:scale>
        <p:origin x="50" y="108"/>
      </p:cViewPr>
      <p:guideLst>
        <p:guide orient="horz" pos="1620"/>
        <p:guide pos="2880"/>
      </p:guideLst>
    </p:cSldViewPr>
  </p:slideViewPr>
  <p:outlineViewPr>
    <p:cViewPr>
      <p:scale>
        <a:sx n="33" d="100"/>
        <a:sy n="33" d="100"/>
      </p:scale>
      <p:origin x="0" y="22541"/>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slide" Target="slides/slide41.xml"/><Relationship Id="rId50" Type="http://schemas.openxmlformats.org/officeDocument/2006/relationships/slide" Target="slides/slide44.xml"/><Relationship Id="rId55" Type="http://schemas.openxmlformats.org/officeDocument/2006/relationships/slide" Target="slides/slide49.xml"/><Relationship Id="rId63" Type="http://schemas.openxmlformats.org/officeDocument/2006/relationships/slide" Target="slides/slide57.xml"/><Relationship Id="rId68" Type="http://schemas.openxmlformats.org/officeDocument/2006/relationships/presProps" Target="presProps.xml"/><Relationship Id="rId7" Type="http://schemas.openxmlformats.org/officeDocument/2006/relationships/slide" Target="slides/slide1.xml"/><Relationship Id="rId71"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0.xml"/><Relationship Id="rId29" Type="http://schemas.openxmlformats.org/officeDocument/2006/relationships/slide" Target="slides/slide23.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slide" Target="slides/slide47.xml"/><Relationship Id="rId58" Type="http://schemas.openxmlformats.org/officeDocument/2006/relationships/slide" Target="slides/slide52.xml"/><Relationship Id="rId66"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slide" Target="slides/slide43.xml"/><Relationship Id="rId57" Type="http://schemas.openxmlformats.org/officeDocument/2006/relationships/slide" Target="slides/slide51.xml"/><Relationship Id="rId61" Type="http://schemas.openxmlformats.org/officeDocument/2006/relationships/slide" Target="slides/slide55.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slide" Target="slides/slide46.xml"/><Relationship Id="rId60" Type="http://schemas.openxmlformats.org/officeDocument/2006/relationships/slide" Target="slides/slide54.xml"/><Relationship Id="rId65"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slide" Target="slides/slide42.xml"/><Relationship Id="rId56" Type="http://schemas.openxmlformats.org/officeDocument/2006/relationships/slide" Target="slides/slide50.xml"/><Relationship Id="rId64" Type="http://schemas.openxmlformats.org/officeDocument/2006/relationships/slide" Target="slides/slide58.xml"/><Relationship Id="rId69" Type="http://schemas.openxmlformats.org/officeDocument/2006/relationships/viewProps" Target="viewProps.xml"/><Relationship Id="rId8" Type="http://schemas.openxmlformats.org/officeDocument/2006/relationships/slide" Target="slides/slide2.xml"/><Relationship Id="rId51" Type="http://schemas.openxmlformats.org/officeDocument/2006/relationships/slide" Target="slides/slide45.xml"/><Relationship Id="rId3" Type="http://schemas.openxmlformats.org/officeDocument/2006/relationships/slideMaster" Target="slideMasters/slideMaster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59" Type="http://schemas.openxmlformats.org/officeDocument/2006/relationships/slide" Target="slides/slide53.xml"/><Relationship Id="rId67" Type="http://schemas.openxmlformats.org/officeDocument/2006/relationships/commentAuthors" Target="commentAuthors.xml"/><Relationship Id="rId20" Type="http://schemas.openxmlformats.org/officeDocument/2006/relationships/slide" Target="slides/slide14.xml"/><Relationship Id="rId41" Type="http://schemas.openxmlformats.org/officeDocument/2006/relationships/slide" Target="slides/slide35.xml"/><Relationship Id="rId54" Type="http://schemas.openxmlformats.org/officeDocument/2006/relationships/slide" Target="slides/slide48.xml"/><Relationship Id="rId62" Type="http://schemas.openxmlformats.org/officeDocument/2006/relationships/slide" Target="slides/slide56.xml"/><Relationship Id="rId7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D:\My%20Documents\&#37329;&#34701;&#24037;&#31243;4\&#37329;&#34701;&#24037;&#31243;4&#26368;&#32456;&#29256;\&#36719;&#20214;\&#31532;14&#31456;%20&#24076;&#33098;&#23383;&#27597;.xls"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D:\My%20Documents\&#37329;&#34701;&#24037;&#31243;4\&#37329;&#34701;&#24037;&#31243;4&#26368;&#32456;&#29256;\&#36719;&#20214;\&#31532;14&#31456;%20&#24076;&#33098;&#23383;&#27597;.xls" TargetMode="Externa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D:\My%20Documents\&#37329;&#34701;&#24037;&#31243;4\&#37329;&#34701;&#24037;&#31243;4&#26368;&#32456;&#29256;\&#36719;&#20214;\&#31532;14&#31456;%20&#24076;&#33098;&#23383;&#27597;.xls" TargetMode="External"/></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D:\My%20Documents\&#37329;&#34701;&#24037;&#31243;4\&#37329;&#34701;&#24037;&#31243;4&#26368;&#32456;&#29256;\&#36719;&#20214;\&#31532;14&#31456;%20&#24076;&#33098;&#23383;&#27597;.xls" TargetMode="External"/></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file:///D:\My%20Documents\&#37329;&#34701;&#24037;&#31243;4\&#37329;&#34701;&#24037;&#31243;4&#26368;&#32456;&#29256;\&#36719;&#20214;\&#31532;14&#31456;%20&#24076;&#33098;&#23383;&#27597;.xls"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D:\My%20Documents\&#37329;&#34701;&#24037;&#31243;4\&#37329;&#34701;&#24037;&#31243;4&#26368;&#32456;&#29256;\&#36719;&#20214;\&#31532;14&#31456;%20&#24076;&#33098;&#23383;&#27597;.xls"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025" b="1" i="0" u="none" strike="noStrike" baseline="0">
                <a:solidFill>
                  <a:srgbClr val="000000"/>
                </a:solidFill>
                <a:latin typeface="宋体"/>
                <a:ea typeface="宋体"/>
                <a:cs typeface="宋体"/>
              </a:defRPr>
            </a:pPr>
            <a:r>
              <a:rPr lang="zh-CN" altLang="en-US" sz="1025" b="1" i="0" u="none" strike="noStrike" baseline="0">
                <a:solidFill>
                  <a:srgbClr val="000000"/>
                </a:solidFill>
                <a:latin typeface="宋体"/>
                <a:ea typeface="宋体"/>
              </a:rPr>
              <a:t>看跌期权Theta与期限的关系</a:t>
            </a:r>
          </a:p>
        </c:rich>
      </c:tx>
      <c:layout>
        <c:manualLayout>
          <c:xMode val="edge"/>
          <c:yMode val="edge"/>
          <c:x val="0.28809598800149983"/>
          <c:y val="4.0816405739074475E-2"/>
        </c:manualLayout>
      </c:layout>
      <c:overlay val="0"/>
      <c:spPr>
        <a:noFill/>
        <a:ln w="25400">
          <a:noFill/>
        </a:ln>
      </c:spPr>
    </c:title>
    <c:autoTitleDeleted val="0"/>
    <c:plotArea>
      <c:layout>
        <c:manualLayout>
          <c:layoutTarget val="inner"/>
          <c:xMode val="edge"/>
          <c:yMode val="edge"/>
          <c:x val="0.16904801210940315"/>
          <c:y val="0.13469387755102041"/>
          <c:w val="0.74762078594862802"/>
          <c:h val="0.78775510204081634"/>
        </c:manualLayout>
      </c:layout>
      <c:scatterChart>
        <c:scatterStyle val="smoothMarker"/>
        <c:varyColors val="0"/>
        <c:ser>
          <c:idx val="0"/>
          <c:order val="0"/>
          <c:tx>
            <c:v>实值期权</c:v>
          </c:tx>
          <c:spPr>
            <a:ln w="25400">
              <a:solidFill>
                <a:srgbClr val="993366"/>
              </a:solidFill>
              <a:prstDash val="solid"/>
            </a:ln>
          </c:spPr>
          <c:marker>
            <c:symbol val="none"/>
          </c:marker>
          <c:xVal>
            <c:numRef>
              <c:f>Theta!$C$27:$O$27</c:f>
              <c:numCache>
                <c:formatCode>General</c:formatCode>
                <c:ptCount val="13"/>
                <c:pt idx="0">
                  <c:v>0.1</c:v>
                </c:pt>
                <c:pt idx="1">
                  <c:v>0.2</c:v>
                </c:pt>
                <c:pt idx="2">
                  <c:v>0.3</c:v>
                </c:pt>
                <c:pt idx="3">
                  <c:v>0.4</c:v>
                </c:pt>
                <c:pt idx="4">
                  <c:v>0.5</c:v>
                </c:pt>
                <c:pt idx="5">
                  <c:v>0.6</c:v>
                </c:pt>
                <c:pt idx="6">
                  <c:v>0.7</c:v>
                </c:pt>
                <c:pt idx="7">
                  <c:v>0.8</c:v>
                </c:pt>
                <c:pt idx="8">
                  <c:v>0.9</c:v>
                </c:pt>
                <c:pt idx="9">
                  <c:v>1</c:v>
                </c:pt>
                <c:pt idx="10" formatCode="0.00_ ">
                  <c:v>2</c:v>
                </c:pt>
                <c:pt idx="11" formatCode="0.00_ ">
                  <c:v>4</c:v>
                </c:pt>
                <c:pt idx="12" formatCode="0.00_ ">
                  <c:v>6</c:v>
                </c:pt>
              </c:numCache>
            </c:numRef>
          </c:xVal>
          <c:yVal>
            <c:numRef>
              <c:f>Theta!$C$31:$O$31</c:f>
              <c:numCache>
                <c:formatCode>0.0000_ </c:formatCode>
                <c:ptCount val="13"/>
                <c:pt idx="0">
                  <c:v>-0.1292717468103711</c:v>
                </c:pt>
                <c:pt idx="1">
                  <c:v>-0.31983878230241908</c:v>
                </c:pt>
                <c:pt idx="2">
                  <c:v>-0.40584175294232955</c:v>
                </c:pt>
                <c:pt idx="3">
                  <c:v>-0.43917462973730248</c:v>
                </c:pt>
                <c:pt idx="4">
                  <c:v>-0.4491969415816694</c:v>
                </c:pt>
                <c:pt idx="5">
                  <c:v>-0.44844858146051392</c:v>
                </c:pt>
                <c:pt idx="6">
                  <c:v>-0.44256544118209484</c:v>
                </c:pt>
                <c:pt idx="7">
                  <c:v>-0.43425242218080334</c:v>
                </c:pt>
                <c:pt idx="8">
                  <c:v>-0.42487679702353431</c:v>
                </c:pt>
                <c:pt idx="9">
                  <c:v>-0.41515416988287546</c:v>
                </c:pt>
                <c:pt idx="10">
                  <c:v>-0.33386477497259193</c:v>
                </c:pt>
                <c:pt idx="11">
                  <c:v>-0.24823849620152849</c:v>
                </c:pt>
                <c:pt idx="12">
                  <c:v>-0.20322334867630001</c:v>
                </c:pt>
              </c:numCache>
            </c:numRef>
          </c:yVal>
          <c:smooth val="1"/>
          <c:extLst>
            <c:ext xmlns:c16="http://schemas.microsoft.com/office/drawing/2014/chart" uri="{C3380CC4-5D6E-409C-BE32-E72D297353CC}">
              <c16:uniqueId val="{00000000-FA2F-4D37-909A-21EE62860714}"/>
            </c:ext>
          </c:extLst>
        </c:ser>
        <c:ser>
          <c:idx val="1"/>
          <c:order val="1"/>
          <c:tx>
            <c:v>平值期权</c:v>
          </c:tx>
          <c:spPr>
            <a:ln w="25400">
              <a:solidFill>
                <a:srgbClr val="FF6600"/>
              </a:solidFill>
              <a:prstDash val="solid"/>
            </a:ln>
          </c:spPr>
          <c:marker>
            <c:symbol val="none"/>
          </c:marker>
          <c:xVal>
            <c:numRef>
              <c:f>Theta!$C$27:$O$27</c:f>
              <c:numCache>
                <c:formatCode>General</c:formatCode>
                <c:ptCount val="13"/>
                <c:pt idx="0">
                  <c:v>0.1</c:v>
                </c:pt>
                <c:pt idx="1">
                  <c:v>0.2</c:v>
                </c:pt>
                <c:pt idx="2">
                  <c:v>0.3</c:v>
                </c:pt>
                <c:pt idx="3">
                  <c:v>0.4</c:v>
                </c:pt>
                <c:pt idx="4">
                  <c:v>0.5</c:v>
                </c:pt>
                <c:pt idx="5">
                  <c:v>0.6</c:v>
                </c:pt>
                <c:pt idx="6">
                  <c:v>0.7</c:v>
                </c:pt>
                <c:pt idx="7">
                  <c:v>0.8</c:v>
                </c:pt>
                <c:pt idx="8">
                  <c:v>0.9</c:v>
                </c:pt>
                <c:pt idx="9">
                  <c:v>1</c:v>
                </c:pt>
                <c:pt idx="10" formatCode="0.00_ ">
                  <c:v>2</c:v>
                </c:pt>
                <c:pt idx="11" formatCode="0.00_ ">
                  <c:v>4</c:v>
                </c:pt>
                <c:pt idx="12" formatCode="0.00_ ">
                  <c:v>6</c:v>
                </c:pt>
              </c:numCache>
            </c:numRef>
          </c:xVal>
          <c:yVal>
            <c:numRef>
              <c:f>Theta!$C$32:$O$32</c:f>
              <c:numCache>
                <c:formatCode>0.0000_ </c:formatCode>
                <c:ptCount val="13"/>
                <c:pt idx="0">
                  <c:v>-1.9043947086083182</c:v>
                </c:pt>
                <c:pt idx="1">
                  <c:v>-1.348914558753358</c:v>
                </c:pt>
                <c:pt idx="2">
                  <c:v>-1.1024315782302998</c:v>
                </c:pt>
                <c:pt idx="3">
                  <c:v>-0.95526760931984089</c:v>
                </c:pt>
                <c:pt idx="4">
                  <c:v>-0.85468187434657628</c:v>
                </c:pt>
                <c:pt idx="5">
                  <c:v>-0.78031796932041886</c:v>
                </c:pt>
                <c:pt idx="6">
                  <c:v>-0.72243370152896125</c:v>
                </c:pt>
                <c:pt idx="7">
                  <c:v>-0.67570333417192208</c:v>
                </c:pt>
                <c:pt idx="8">
                  <c:v>-0.6369371199533379</c:v>
                </c:pt>
                <c:pt idx="9">
                  <c:v>-0.60409251243367634</c:v>
                </c:pt>
                <c:pt idx="10">
                  <c:v>-0.42501737413802526</c:v>
                </c:pt>
                <c:pt idx="11">
                  <c:v>-0.29582558971541273</c:v>
                </c:pt>
                <c:pt idx="12">
                  <c:v>-0.23702030207966915</c:v>
                </c:pt>
              </c:numCache>
            </c:numRef>
          </c:yVal>
          <c:smooth val="1"/>
          <c:extLst>
            <c:ext xmlns:c16="http://schemas.microsoft.com/office/drawing/2014/chart" uri="{C3380CC4-5D6E-409C-BE32-E72D297353CC}">
              <c16:uniqueId val="{00000001-FA2F-4D37-909A-21EE62860714}"/>
            </c:ext>
          </c:extLst>
        </c:ser>
        <c:ser>
          <c:idx val="2"/>
          <c:order val="2"/>
          <c:tx>
            <c:v>虚值期权</c:v>
          </c:tx>
          <c:spPr>
            <a:ln w="25400">
              <a:solidFill>
                <a:srgbClr val="00FFFF"/>
              </a:solidFill>
              <a:prstDash val="solid"/>
            </a:ln>
          </c:spPr>
          <c:marker>
            <c:symbol val="none"/>
          </c:marker>
          <c:xVal>
            <c:numRef>
              <c:f>Theta!$C$27:$O$27</c:f>
              <c:numCache>
                <c:formatCode>General</c:formatCode>
                <c:ptCount val="13"/>
                <c:pt idx="0">
                  <c:v>0.1</c:v>
                </c:pt>
                <c:pt idx="1">
                  <c:v>0.2</c:v>
                </c:pt>
                <c:pt idx="2">
                  <c:v>0.3</c:v>
                </c:pt>
                <c:pt idx="3">
                  <c:v>0.4</c:v>
                </c:pt>
                <c:pt idx="4">
                  <c:v>0.5</c:v>
                </c:pt>
                <c:pt idx="5">
                  <c:v>0.6</c:v>
                </c:pt>
                <c:pt idx="6">
                  <c:v>0.7</c:v>
                </c:pt>
                <c:pt idx="7">
                  <c:v>0.8</c:v>
                </c:pt>
                <c:pt idx="8">
                  <c:v>0.9</c:v>
                </c:pt>
                <c:pt idx="9">
                  <c:v>1</c:v>
                </c:pt>
                <c:pt idx="10" formatCode="0.00_ ">
                  <c:v>2</c:v>
                </c:pt>
                <c:pt idx="11" formatCode="0.00_ ">
                  <c:v>4</c:v>
                </c:pt>
                <c:pt idx="12" formatCode="0.00_ ">
                  <c:v>6</c:v>
                </c:pt>
              </c:numCache>
            </c:numRef>
          </c:xVal>
          <c:yVal>
            <c:numRef>
              <c:f>Theta!$C$33:$O$33</c:f>
              <c:numCache>
                <c:formatCode>0.0000_ </c:formatCode>
                <c:ptCount val="13"/>
                <c:pt idx="0">
                  <c:v>-0.32947399928446625</c:v>
                </c:pt>
                <c:pt idx="1">
                  <c:v>-0.58703219877501123</c:v>
                </c:pt>
                <c:pt idx="2">
                  <c:v>-0.65236445723892167</c:v>
                </c:pt>
                <c:pt idx="3">
                  <c:v>-0.65912507358381567</c:v>
                </c:pt>
                <c:pt idx="4">
                  <c:v>-0.64663478923498996</c:v>
                </c:pt>
                <c:pt idx="5">
                  <c:v>-0.62776389519058906</c:v>
                </c:pt>
                <c:pt idx="6">
                  <c:v>-0.60725534204312892</c:v>
                </c:pt>
                <c:pt idx="7">
                  <c:v>-0.5869698618564505</c:v>
                </c:pt>
                <c:pt idx="8">
                  <c:v>-0.56763425365931086</c:v>
                </c:pt>
                <c:pt idx="9">
                  <c:v>-0.54949829238693138</c:v>
                </c:pt>
                <c:pt idx="10">
                  <c:v>-0.42396007065512048</c:v>
                </c:pt>
                <c:pt idx="11">
                  <c:v>-0.30911524627170872</c:v>
                </c:pt>
                <c:pt idx="12">
                  <c:v>-0.25159090634457104</c:v>
                </c:pt>
              </c:numCache>
            </c:numRef>
          </c:yVal>
          <c:smooth val="1"/>
          <c:extLst>
            <c:ext xmlns:c16="http://schemas.microsoft.com/office/drawing/2014/chart" uri="{C3380CC4-5D6E-409C-BE32-E72D297353CC}">
              <c16:uniqueId val="{00000002-FA2F-4D37-909A-21EE62860714}"/>
            </c:ext>
          </c:extLst>
        </c:ser>
        <c:dLbls>
          <c:showLegendKey val="0"/>
          <c:showVal val="0"/>
          <c:showCatName val="0"/>
          <c:showSerName val="0"/>
          <c:showPercent val="0"/>
          <c:showBubbleSize val="0"/>
        </c:dLbls>
        <c:axId val="667001288"/>
        <c:axId val="1"/>
      </c:scatterChart>
      <c:valAx>
        <c:axId val="667001288"/>
        <c:scaling>
          <c:orientation val="minMax"/>
        </c:scaling>
        <c:delete val="0"/>
        <c:axPos val="b"/>
        <c:title>
          <c:tx>
            <c:rich>
              <a:bodyPr/>
              <a:lstStyle/>
              <a:p>
                <a:pPr>
                  <a:defRPr sz="1200" b="0" i="0" u="none" strike="noStrike" baseline="0">
                    <a:solidFill>
                      <a:srgbClr val="000000"/>
                    </a:solidFill>
                    <a:latin typeface="宋体"/>
                    <a:ea typeface="宋体"/>
                    <a:cs typeface="宋体"/>
                  </a:defRPr>
                </a:pPr>
                <a:r>
                  <a:rPr lang="zh-CN" altLang="en-US"/>
                  <a:t>期权期限</a:t>
                </a:r>
              </a:p>
            </c:rich>
          </c:tx>
          <c:layout>
            <c:manualLayout>
              <c:xMode val="edge"/>
              <c:yMode val="edge"/>
              <c:x val="0.46190576177977749"/>
              <c:y val="0.88979601500167083"/>
            </c:manualLayout>
          </c:layout>
          <c:overlay val="0"/>
          <c:spPr>
            <a:noFill/>
            <a:ln w="25400">
              <a:noFill/>
            </a:ln>
          </c:spPr>
        </c:title>
        <c:numFmt formatCode="General" sourceLinked="1"/>
        <c:majorTickMark val="in"/>
        <c:minorTickMark val="none"/>
        <c:tickLblPos val="nextTo"/>
        <c:spPr>
          <a:ln w="19050">
            <a:solidFill>
              <a:srgbClr val="000000"/>
            </a:solidFill>
            <a:prstDash val="solid"/>
          </a:ln>
        </c:spPr>
        <c:txPr>
          <a:bodyPr rot="0" vert="horz"/>
          <a:lstStyle/>
          <a:p>
            <a:pPr>
              <a:defRPr sz="1200" b="0" i="0" u="none" strike="noStrike" baseline="0">
                <a:solidFill>
                  <a:srgbClr val="000000"/>
                </a:solidFill>
                <a:latin typeface="宋体"/>
                <a:ea typeface="宋体"/>
                <a:cs typeface="宋体"/>
              </a:defRPr>
            </a:pPr>
            <a:endParaRPr lang="zh-CN"/>
          </a:p>
        </c:txPr>
        <c:crossAx val="1"/>
        <c:crosses val="autoZero"/>
        <c:crossBetween val="midCat"/>
      </c:valAx>
      <c:valAx>
        <c:axId val="1"/>
        <c:scaling>
          <c:orientation val="minMax"/>
        </c:scaling>
        <c:delete val="0"/>
        <c:axPos val="l"/>
        <c:majorGridlines>
          <c:spPr>
            <a:ln w="3175">
              <a:noFill/>
              <a:prstDash val="solid"/>
            </a:ln>
          </c:spPr>
        </c:majorGridlines>
        <c:title>
          <c:tx>
            <c:rich>
              <a:bodyPr/>
              <a:lstStyle/>
              <a:p>
                <a:pPr>
                  <a:defRPr sz="1200" b="1" i="0" u="none" strike="noStrike" baseline="0">
                    <a:solidFill>
                      <a:srgbClr val="000000"/>
                    </a:solidFill>
                    <a:latin typeface="宋体"/>
                    <a:ea typeface="宋体"/>
                    <a:cs typeface="宋体"/>
                  </a:defRPr>
                </a:pPr>
                <a:r>
                  <a:rPr lang="en-US" altLang="zh-CN" b="1"/>
                  <a:t>Theta</a:t>
                </a:r>
              </a:p>
            </c:rich>
          </c:tx>
          <c:layout>
            <c:manualLayout>
              <c:xMode val="edge"/>
              <c:yMode val="edge"/>
              <c:x val="1.1904761904761904E-2"/>
              <c:y val="0.43673484278945995"/>
            </c:manualLayout>
          </c:layout>
          <c:overlay val="0"/>
          <c:spPr>
            <a:noFill/>
            <a:ln w="25400">
              <a:noFill/>
            </a:ln>
          </c:spPr>
        </c:title>
        <c:numFmt formatCode="0.0_ " sourceLinked="0"/>
        <c:majorTickMark val="in"/>
        <c:minorTickMark val="none"/>
        <c:tickLblPos val="nextTo"/>
        <c:spPr>
          <a:ln w="19050">
            <a:solidFill>
              <a:srgbClr val="000000"/>
            </a:solidFill>
            <a:prstDash val="solid"/>
          </a:ln>
        </c:spPr>
        <c:txPr>
          <a:bodyPr rot="0" vert="horz"/>
          <a:lstStyle/>
          <a:p>
            <a:pPr>
              <a:defRPr sz="1200" b="0" i="0" u="none" strike="noStrike" baseline="0">
                <a:solidFill>
                  <a:srgbClr val="000000"/>
                </a:solidFill>
                <a:latin typeface="宋体"/>
                <a:ea typeface="宋体"/>
                <a:cs typeface="宋体"/>
              </a:defRPr>
            </a:pPr>
            <a:endParaRPr lang="zh-CN"/>
          </a:p>
        </c:txPr>
        <c:crossAx val="667001288"/>
        <c:crosses val="autoZero"/>
        <c:crossBetween val="midCat"/>
      </c:valAx>
      <c:spPr>
        <a:solidFill>
          <a:schemeClr val="bg1"/>
        </a:solidFill>
        <a:ln w="12700">
          <a:noFill/>
          <a:prstDash val="solid"/>
        </a:ln>
      </c:spPr>
    </c:plotArea>
    <c:legend>
      <c:legendPos val="r"/>
      <c:layout>
        <c:manualLayout>
          <c:xMode val="edge"/>
          <c:yMode val="edge"/>
          <c:x val="0.76285732023282182"/>
          <c:y val="0.43683620463170819"/>
          <c:w val="0.22190481350093322"/>
          <c:h val="0.21917914099988145"/>
        </c:manualLayout>
      </c:layout>
      <c:overlay val="0"/>
      <c:spPr>
        <a:solidFill>
          <a:srgbClr val="FFFFFF"/>
        </a:solidFill>
        <a:ln w="3175">
          <a:solidFill>
            <a:srgbClr val="000000"/>
          </a:solidFill>
          <a:prstDash val="solid"/>
        </a:ln>
      </c:spPr>
      <c:txPr>
        <a:bodyPr/>
        <a:lstStyle/>
        <a:p>
          <a:pPr>
            <a:defRPr sz="940" b="0" i="0" u="none" strike="noStrike" baseline="0">
              <a:solidFill>
                <a:srgbClr val="000000"/>
              </a:solidFill>
              <a:latin typeface="宋体"/>
              <a:ea typeface="宋体"/>
              <a:cs typeface="宋体"/>
            </a:defRPr>
          </a:pPr>
          <a:endParaRPr lang="zh-CN"/>
        </a:p>
      </c:txPr>
    </c:legend>
    <c:plotVisOnly val="1"/>
    <c:dispBlanksAs val="gap"/>
    <c:showDLblsOverMax val="0"/>
  </c:chart>
  <c:spPr>
    <a:solidFill>
      <a:srgbClr val="FFFFFF"/>
    </a:solidFill>
    <a:ln w="3175">
      <a:solidFill>
        <a:srgbClr val="000000"/>
      </a:solidFill>
      <a:prstDash val="solid"/>
    </a:ln>
  </c:spPr>
  <c:txPr>
    <a:bodyPr/>
    <a:lstStyle/>
    <a:p>
      <a:pPr>
        <a:defRPr sz="1025" b="0" i="0" u="none" strike="noStrike" baseline="0">
          <a:solidFill>
            <a:srgbClr val="000000"/>
          </a:solidFill>
          <a:latin typeface="宋体"/>
          <a:ea typeface="宋体"/>
          <a:cs typeface="宋体"/>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950" b="0" i="0" u="none" strike="noStrike" baseline="0">
                <a:solidFill>
                  <a:srgbClr val="000000"/>
                </a:solidFill>
                <a:latin typeface="宋体"/>
                <a:ea typeface="宋体"/>
                <a:cs typeface="宋体"/>
              </a:defRPr>
            </a:pPr>
            <a:r>
              <a:rPr lang="zh-CN" altLang="en-US" sz="950" b="0" i="0" u="none" strike="noStrike" baseline="0">
                <a:solidFill>
                  <a:srgbClr val="000000"/>
                </a:solidFill>
                <a:latin typeface="宋体"/>
                <a:ea typeface="宋体"/>
              </a:rPr>
              <a:t>看涨期权Theta与期限的关系</a:t>
            </a:r>
          </a:p>
        </c:rich>
      </c:tx>
      <c:layout>
        <c:manualLayout>
          <c:xMode val="edge"/>
          <c:yMode val="edge"/>
          <c:x val="0.28125082020997377"/>
          <c:y val="4.0724017381644724E-2"/>
        </c:manualLayout>
      </c:layout>
      <c:overlay val="0"/>
      <c:spPr>
        <a:noFill/>
        <a:ln w="25400">
          <a:noFill/>
        </a:ln>
      </c:spPr>
    </c:title>
    <c:autoTitleDeleted val="0"/>
    <c:plotArea>
      <c:layout>
        <c:manualLayout>
          <c:layoutTarget val="inner"/>
          <c:xMode val="edge"/>
          <c:yMode val="edge"/>
          <c:x val="0.19270882341721451"/>
          <c:y val="0.14027149321266968"/>
          <c:w val="0.7239601744592653"/>
          <c:h val="0.78280542986425339"/>
        </c:manualLayout>
      </c:layout>
      <c:scatterChart>
        <c:scatterStyle val="smoothMarker"/>
        <c:varyColors val="0"/>
        <c:ser>
          <c:idx val="0"/>
          <c:order val="0"/>
          <c:tx>
            <c:v>虚值期权</c:v>
          </c:tx>
          <c:spPr>
            <a:ln w="25400">
              <a:solidFill>
                <a:srgbClr val="00FFFF"/>
              </a:solidFill>
              <a:prstDash val="solid"/>
            </a:ln>
          </c:spPr>
          <c:marker>
            <c:symbol val="none"/>
          </c:marker>
          <c:xVal>
            <c:numRef>
              <c:f>Theta!$C$14:$O$14</c:f>
              <c:numCache>
                <c:formatCode>General</c:formatCode>
                <c:ptCount val="13"/>
                <c:pt idx="0">
                  <c:v>0.1</c:v>
                </c:pt>
                <c:pt idx="1">
                  <c:v>0.2</c:v>
                </c:pt>
                <c:pt idx="2">
                  <c:v>0.3</c:v>
                </c:pt>
                <c:pt idx="3">
                  <c:v>0.4</c:v>
                </c:pt>
                <c:pt idx="4">
                  <c:v>0.5</c:v>
                </c:pt>
                <c:pt idx="5">
                  <c:v>0.6</c:v>
                </c:pt>
                <c:pt idx="6">
                  <c:v>0.7</c:v>
                </c:pt>
                <c:pt idx="7">
                  <c:v>0.8</c:v>
                </c:pt>
                <c:pt idx="8">
                  <c:v>0.9</c:v>
                </c:pt>
                <c:pt idx="9" formatCode="0.00_ ">
                  <c:v>1</c:v>
                </c:pt>
                <c:pt idx="10" formatCode="0.00_ ">
                  <c:v>2</c:v>
                </c:pt>
                <c:pt idx="11" formatCode="0.00_ ">
                  <c:v>4</c:v>
                </c:pt>
                <c:pt idx="12" formatCode="0.00_ ">
                  <c:v>6</c:v>
                </c:pt>
              </c:numCache>
            </c:numRef>
          </c:xVal>
          <c:yVal>
            <c:numRef>
              <c:f>Theta!$C$18:$O$18</c:f>
              <c:numCache>
                <c:formatCode>0.0000_ </c:formatCode>
                <c:ptCount val="13"/>
                <c:pt idx="0">
                  <c:v>-0.10527894573047908</c:v>
                </c:pt>
                <c:pt idx="1">
                  <c:v>-0.29585317798328292</c:v>
                </c:pt>
                <c:pt idx="2">
                  <c:v>-0.3818633432252449</c:v>
                </c:pt>
                <c:pt idx="3">
                  <c:v>-0.41520341246421244</c:v>
                </c:pt>
                <c:pt idx="4">
                  <c:v>-0.42523291459516438</c:v>
                </c:pt>
                <c:pt idx="5">
                  <c:v>-0.42449174260383138</c:v>
                </c:pt>
                <c:pt idx="6">
                  <c:v>-0.41861578829911938</c:v>
                </c:pt>
                <c:pt idx="7">
                  <c:v>-0.41030995311606616</c:v>
                </c:pt>
                <c:pt idx="8">
                  <c:v>-0.4009415096222132</c:v>
                </c:pt>
                <c:pt idx="9">
                  <c:v>-0.39122606199079446</c:v>
                </c:pt>
                <c:pt idx="10">
                  <c:v>-0.31000834383529746</c:v>
                </c:pt>
                <c:pt idx="11">
                  <c:v>-0.22452477509284213</c:v>
                </c:pt>
                <c:pt idx="12">
                  <c:v>-0.17965148389970079</c:v>
                </c:pt>
              </c:numCache>
            </c:numRef>
          </c:yVal>
          <c:smooth val="1"/>
          <c:extLst>
            <c:ext xmlns:c16="http://schemas.microsoft.com/office/drawing/2014/chart" uri="{C3380CC4-5D6E-409C-BE32-E72D297353CC}">
              <c16:uniqueId val="{00000000-C262-4827-AF1B-241EE1741912}"/>
            </c:ext>
          </c:extLst>
        </c:ser>
        <c:ser>
          <c:idx val="1"/>
          <c:order val="1"/>
          <c:tx>
            <c:v>平值期权</c:v>
          </c:tx>
          <c:spPr>
            <a:ln w="25400">
              <a:solidFill>
                <a:srgbClr val="FF6600"/>
              </a:solidFill>
              <a:prstDash val="solid"/>
            </a:ln>
          </c:spPr>
          <c:marker>
            <c:symbol val="none"/>
          </c:marker>
          <c:xVal>
            <c:numRef>
              <c:f>Theta!$C$14:$O$14</c:f>
              <c:numCache>
                <c:formatCode>General</c:formatCode>
                <c:ptCount val="13"/>
                <c:pt idx="0">
                  <c:v>0.1</c:v>
                </c:pt>
                <c:pt idx="1">
                  <c:v>0.2</c:v>
                </c:pt>
                <c:pt idx="2">
                  <c:v>0.3</c:v>
                </c:pt>
                <c:pt idx="3">
                  <c:v>0.4</c:v>
                </c:pt>
                <c:pt idx="4">
                  <c:v>0.5</c:v>
                </c:pt>
                <c:pt idx="5">
                  <c:v>0.6</c:v>
                </c:pt>
                <c:pt idx="6">
                  <c:v>0.7</c:v>
                </c:pt>
                <c:pt idx="7">
                  <c:v>0.8</c:v>
                </c:pt>
                <c:pt idx="8">
                  <c:v>0.9</c:v>
                </c:pt>
                <c:pt idx="9" formatCode="0.00_ ">
                  <c:v>1</c:v>
                </c:pt>
                <c:pt idx="10" formatCode="0.00_ ">
                  <c:v>2</c:v>
                </c:pt>
                <c:pt idx="11" formatCode="0.00_ ">
                  <c:v>4</c:v>
                </c:pt>
                <c:pt idx="12" formatCode="0.00_ ">
                  <c:v>6</c:v>
                </c:pt>
              </c:numCache>
            </c:numRef>
          </c:xVal>
          <c:yVal>
            <c:numRef>
              <c:f>Theta!$C$19:$O$19</c:f>
              <c:numCache>
                <c:formatCode>0.0000_ </c:formatCode>
                <c:ptCount val="13"/>
                <c:pt idx="0">
                  <c:v>-1.8744037072584532</c:v>
                </c:pt>
                <c:pt idx="1">
                  <c:v>-1.3189325533544378</c:v>
                </c:pt>
                <c:pt idx="2">
                  <c:v>-1.0724585660839441</c:v>
                </c:pt>
                <c:pt idx="3">
                  <c:v>-0.92530358772847832</c:v>
                </c:pt>
                <c:pt idx="4">
                  <c:v>-0.82472684061344492</c:v>
                </c:pt>
                <c:pt idx="5">
                  <c:v>-0.75037192074956582</c:v>
                </c:pt>
                <c:pt idx="6">
                  <c:v>-0.69249663542524187</c:v>
                </c:pt>
                <c:pt idx="7">
                  <c:v>-0.6457752478410006</c:v>
                </c:pt>
                <c:pt idx="8">
                  <c:v>-0.60701801070168648</c:v>
                </c:pt>
                <c:pt idx="9">
                  <c:v>-0.57418237756857515</c:v>
                </c:pt>
                <c:pt idx="10">
                  <c:v>-0.39519683521640719</c:v>
                </c:pt>
                <c:pt idx="11">
                  <c:v>-0.26618343832955482</c:v>
                </c:pt>
                <c:pt idx="12">
                  <c:v>-0.20755547110892011</c:v>
                </c:pt>
              </c:numCache>
            </c:numRef>
          </c:yVal>
          <c:smooth val="1"/>
          <c:extLst>
            <c:ext xmlns:c16="http://schemas.microsoft.com/office/drawing/2014/chart" uri="{C3380CC4-5D6E-409C-BE32-E72D297353CC}">
              <c16:uniqueId val="{00000001-C262-4827-AF1B-241EE1741912}"/>
            </c:ext>
          </c:extLst>
        </c:ser>
        <c:ser>
          <c:idx val="2"/>
          <c:order val="2"/>
          <c:tx>
            <c:v>实值期权</c:v>
          </c:tx>
          <c:spPr>
            <a:ln w="25400">
              <a:solidFill>
                <a:srgbClr val="800080"/>
              </a:solidFill>
              <a:prstDash val="solid"/>
            </a:ln>
          </c:spPr>
          <c:marker>
            <c:symbol val="none"/>
          </c:marker>
          <c:xVal>
            <c:numRef>
              <c:f>Theta!$C$14:$O$14</c:f>
              <c:numCache>
                <c:formatCode>General</c:formatCode>
                <c:ptCount val="13"/>
                <c:pt idx="0">
                  <c:v>0.1</c:v>
                </c:pt>
                <c:pt idx="1">
                  <c:v>0.2</c:v>
                </c:pt>
                <c:pt idx="2">
                  <c:v>0.3</c:v>
                </c:pt>
                <c:pt idx="3">
                  <c:v>0.4</c:v>
                </c:pt>
                <c:pt idx="4">
                  <c:v>0.5</c:v>
                </c:pt>
                <c:pt idx="5">
                  <c:v>0.6</c:v>
                </c:pt>
                <c:pt idx="6">
                  <c:v>0.7</c:v>
                </c:pt>
                <c:pt idx="7">
                  <c:v>0.8</c:v>
                </c:pt>
                <c:pt idx="8">
                  <c:v>0.9</c:v>
                </c:pt>
                <c:pt idx="9" formatCode="0.00_ ">
                  <c:v>1</c:v>
                </c:pt>
                <c:pt idx="10" formatCode="0.00_ ">
                  <c:v>2</c:v>
                </c:pt>
                <c:pt idx="11" formatCode="0.00_ ">
                  <c:v>4</c:v>
                </c:pt>
                <c:pt idx="12" formatCode="0.00_ ">
                  <c:v>6</c:v>
                </c:pt>
              </c:numCache>
            </c:numRef>
          </c:xVal>
          <c:yVal>
            <c:numRef>
              <c:f>Theta!$C$20:$O$20</c:f>
              <c:numCache>
                <c:formatCode>0.0000_ </c:formatCode>
                <c:ptCount val="13"/>
                <c:pt idx="0">
                  <c:v>-0.29348479766462826</c:v>
                </c:pt>
                <c:pt idx="1">
                  <c:v>-0.55105379229630702</c:v>
                </c:pt>
                <c:pt idx="2">
                  <c:v>-0.61639684266329464</c:v>
                </c:pt>
                <c:pt idx="3">
                  <c:v>-0.62316824767418055</c:v>
                </c:pt>
                <c:pt idx="4">
                  <c:v>-0.61068874875523227</c:v>
                </c:pt>
                <c:pt idx="5">
                  <c:v>-0.59182863690556531</c:v>
                </c:pt>
                <c:pt idx="6">
                  <c:v>-0.57133086271866584</c:v>
                </c:pt>
                <c:pt idx="7">
                  <c:v>-0.55105615825934473</c:v>
                </c:pt>
                <c:pt idx="8">
                  <c:v>-0.53173132255732913</c:v>
                </c:pt>
                <c:pt idx="9">
                  <c:v>-0.51360613054880999</c:v>
                </c:pt>
                <c:pt idx="10">
                  <c:v>-0.38817542394917881</c:v>
                </c:pt>
                <c:pt idx="11">
                  <c:v>-0.27354466460867927</c:v>
                </c:pt>
                <c:pt idx="12">
                  <c:v>-0.2162331091796722</c:v>
                </c:pt>
              </c:numCache>
            </c:numRef>
          </c:yVal>
          <c:smooth val="1"/>
          <c:extLst>
            <c:ext xmlns:c16="http://schemas.microsoft.com/office/drawing/2014/chart" uri="{C3380CC4-5D6E-409C-BE32-E72D297353CC}">
              <c16:uniqueId val="{00000002-C262-4827-AF1B-241EE1741912}"/>
            </c:ext>
          </c:extLst>
        </c:ser>
        <c:dLbls>
          <c:showLegendKey val="0"/>
          <c:showVal val="0"/>
          <c:showCatName val="0"/>
          <c:showSerName val="0"/>
          <c:showPercent val="0"/>
          <c:showBubbleSize val="0"/>
        </c:dLbls>
        <c:axId val="667008832"/>
        <c:axId val="1"/>
      </c:scatterChart>
      <c:valAx>
        <c:axId val="667008832"/>
        <c:scaling>
          <c:orientation val="minMax"/>
        </c:scaling>
        <c:delete val="0"/>
        <c:axPos val="b"/>
        <c:title>
          <c:tx>
            <c:rich>
              <a:bodyPr/>
              <a:lstStyle/>
              <a:p>
                <a:pPr>
                  <a:defRPr sz="1200" b="0" i="0" u="none" strike="noStrike" baseline="0">
                    <a:solidFill>
                      <a:srgbClr val="000000"/>
                    </a:solidFill>
                    <a:latin typeface="宋体"/>
                    <a:ea typeface="宋体"/>
                    <a:cs typeface="宋体"/>
                  </a:defRPr>
                </a:pPr>
                <a:r>
                  <a:rPr lang="zh-CN" altLang="en-US"/>
                  <a:t>期权期限</a:t>
                </a:r>
              </a:p>
            </c:rich>
          </c:tx>
          <c:layout>
            <c:manualLayout>
              <c:xMode val="edge"/>
              <c:yMode val="edge"/>
              <c:x val="0.46614692694663162"/>
              <c:y val="0.87782794785506579"/>
            </c:manualLayout>
          </c:layout>
          <c:overlay val="0"/>
          <c:spPr>
            <a:noFill/>
            <a:ln w="25400">
              <a:noFill/>
            </a:ln>
          </c:spPr>
        </c:title>
        <c:numFmt formatCode="General" sourceLinked="1"/>
        <c:majorTickMark val="in"/>
        <c:minorTickMark val="none"/>
        <c:tickLblPos val="nextTo"/>
        <c:spPr>
          <a:ln w="19050">
            <a:solidFill>
              <a:srgbClr val="000000"/>
            </a:solidFill>
            <a:prstDash val="solid"/>
          </a:ln>
        </c:spPr>
        <c:txPr>
          <a:bodyPr rot="0" vert="horz"/>
          <a:lstStyle/>
          <a:p>
            <a:pPr>
              <a:defRPr sz="1200" b="0" i="0" u="none" strike="noStrike" baseline="0">
                <a:solidFill>
                  <a:srgbClr val="000000"/>
                </a:solidFill>
                <a:latin typeface="宋体"/>
                <a:ea typeface="宋体"/>
                <a:cs typeface="宋体"/>
              </a:defRPr>
            </a:pPr>
            <a:endParaRPr lang="zh-CN"/>
          </a:p>
        </c:txPr>
        <c:crossAx val="1"/>
        <c:crosses val="autoZero"/>
        <c:crossBetween val="midCat"/>
      </c:valAx>
      <c:valAx>
        <c:axId val="1"/>
        <c:scaling>
          <c:orientation val="minMax"/>
        </c:scaling>
        <c:delete val="0"/>
        <c:axPos val="l"/>
        <c:majorGridlines>
          <c:spPr>
            <a:ln w="3175">
              <a:noFill/>
              <a:prstDash val="solid"/>
            </a:ln>
          </c:spPr>
        </c:majorGridlines>
        <c:title>
          <c:tx>
            <c:rich>
              <a:bodyPr/>
              <a:lstStyle/>
              <a:p>
                <a:pPr>
                  <a:defRPr sz="1200" b="0" i="0" u="none" strike="noStrike" baseline="0">
                    <a:solidFill>
                      <a:srgbClr val="000000"/>
                    </a:solidFill>
                    <a:latin typeface="宋体"/>
                    <a:ea typeface="宋体"/>
                    <a:cs typeface="宋体"/>
                  </a:defRPr>
                </a:pPr>
                <a:r>
                  <a:rPr lang="en-US" altLang="zh-CN"/>
                  <a:t>Theta</a:t>
                </a:r>
              </a:p>
            </c:rich>
          </c:tx>
          <c:layout>
            <c:manualLayout>
              <c:xMode val="edge"/>
              <c:yMode val="edge"/>
              <c:x val="1.3020833333333334E-2"/>
              <c:y val="0.42986419228716743"/>
            </c:manualLayout>
          </c:layout>
          <c:overlay val="0"/>
          <c:spPr>
            <a:noFill/>
            <a:ln w="25400">
              <a:noFill/>
            </a:ln>
          </c:spPr>
        </c:title>
        <c:numFmt formatCode="0.00_ " sourceLinked="0"/>
        <c:majorTickMark val="in"/>
        <c:minorTickMark val="none"/>
        <c:tickLblPos val="nextTo"/>
        <c:spPr>
          <a:ln w="3175">
            <a:solidFill>
              <a:srgbClr val="000000"/>
            </a:solidFill>
            <a:prstDash val="solid"/>
          </a:ln>
        </c:spPr>
        <c:txPr>
          <a:bodyPr rot="0" vert="horz"/>
          <a:lstStyle/>
          <a:p>
            <a:pPr>
              <a:defRPr sz="1200" b="0" i="0" u="none" strike="noStrike" baseline="0">
                <a:solidFill>
                  <a:srgbClr val="000000"/>
                </a:solidFill>
                <a:latin typeface="宋体"/>
                <a:ea typeface="宋体"/>
                <a:cs typeface="宋体"/>
              </a:defRPr>
            </a:pPr>
            <a:endParaRPr lang="zh-CN"/>
          </a:p>
        </c:txPr>
        <c:crossAx val="667008832"/>
        <c:crosses val="autoZero"/>
        <c:crossBetween val="midCat"/>
      </c:valAx>
      <c:spPr>
        <a:solidFill>
          <a:sysClr val="window" lastClr="FFFFFF"/>
        </a:solidFill>
        <a:ln w="12700">
          <a:noFill/>
          <a:prstDash val="solid"/>
        </a:ln>
      </c:spPr>
    </c:plotArea>
    <c:legend>
      <c:legendPos val="r"/>
      <c:layout>
        <c:manualLayout>
          <c:xMode val="edge"/>
          <c:yMode val="edge"/>
          <c:x val="0.75520852539279326"/>
          <c:y val="0.42419132996083353"/>
          <c:w val="0.22916672494677862"/>
          <c:h val="0.23509399009877519"/>
        </c:manualLayout>
      </c:layout>
      <c:overlay val="0"/>
      <c:spPr>
        <a:solidFill>
          <a:srgbClr val="FFFFFF"/>
        </a:solidFill>
        <a:ln w="3175">
          <a:solidFill>
            <a:srgbClr val="000000"/>
          </a:solidFill>
          <a:prstDash val="solid"/>
        </a:ln>
      </c:spPr>
      <c:txPr>
        <a:bodyPr/>
        <a:lstStyle/>
        <a:p>
          <a:pPr>
            <a:defRPr sz="870" b="0" i="0" u="none" strike="noStrike" baseline="0">
              <a:solidFill>
                <a:srgbClr val="000000"/>
              </a:solidFill>
              <a:latin typeface="宋体"/>
              <a:ea typeface="宋体"/>
              <a:cs typeface="宋体"/>
            </a:defRPr>
          </a:pPr>
          <a:endParaRPr lang="zh-CN"/>
        </a:p>
      </c:txPr>
    </c:legend>
    <c:plotVisOnly val="1"/>
    <c:dispBlanksAs val="gap"/>
    <c:showDLblsOverMax val="0"/>
  </c:chart>
  <c:spPr>
    <a:solidFill>
      <a:srgbClr val="FFFFFF"/>
    </a:solidFill>
    <a:ln w="3175">
      <a:solidFill>
        <a:srgbClr val="000000"/>
      </a:solidFill>
      <a:prstDash val="solid"/>
    </a:ln>
  </c:spPr>
  <c:txPr>
    <a:bodyPr/>
    <a:lstStyle/>
    <a:p>
      <a:pPr>
        <a:defRPr sz="950" b="0" i="0" u="none" strike="noStrike" baseline="0">
          <a:solidFill>
            <a:srgbClr val="000000"/>
          </a:solidFill>
          <a:latin typeface="宋体"/>
          <a:ea typeface="宋体"/>
          <a:cs typeface="宋体"/>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850" b="1" i="0" u="none" strike="noStrike" baseline="0">
                <a:solidFill>
                  <a:srgbClr val="000000"/>
                </a:solidFill>
                <a:latin typeface="宋体"/>
                <a:ea typeface="宋体"/>
                <a:cs typeface="宋体"/>
              </a:defRPr>
            </a:pPr>
            <a:r>
              <a:rPr lang="zh-CN" altLang="en-US" sz="850" b="1" i="0" u="none" strike="noStrike" baseline="0">
                <a:solidFill>
                  <a:srgbClr val="000000"/>
                </a:solidFill>
                <a:latin typeface="宋体"/>
                <a:ea typeface="宋体"/>
              </a:rPr>
              <a:t>看涨期权的Theta与S的关系</a:t>
            </a:r>
          </a:p>
        </c:rich>
      </c:tx>
      <c:layout>
        <c:manualLayout>
          <c:xMode val="edge"/>
          <c:yMode val="edge"/>
          <c:x val="0.30029185127369279"/>
          <c:y val="4.0909011373578302E-2"/>
        </c:manualLayout>
      </c:layout>
      <c:overlay val="0"/>
      <c:spPr>
        <a:noFill/>
        <a:ln w="25400">
          <a:noFill/>
        </a:ln>
      </c:spPr>
    </c:title>
    <c:autoTitleDeleted val="0"/>
    <c:plotArea>
      <c:layout>
        <c:manualLayout>
          <c:layoutTarget val="inner"/>
          <c:xMode val="edge"/>
          <c:yMode val="edge"/>
          <c:x val="0.17492736272230708"/>
          <c:y val="0.15000033291977299"/>
          <c:w val="0.78134222015963828"/>
          <c:h val="0.71818341216133741"/>
        </c:manualLayout>
      </c:layout>
      <c:scatterChart>
        <c:scatterStyle val="smoothMarker"/>
        <c:varyColors val="0"/>
        <c:ser>
          <c:idx val="0"/>
          <c:order val="0"/>
          <c:spPr>
            <a:ln w="25400">
              <a:solidFill>
                <a:srgbClr val="FF6600"/>
              </a:solidFill>
              <a:prstDash val="solid"/>
            </a:ln>
          </c:spPr>
          <c:marker>
            <c:symbol val="none"/>
          </c:marker>
          <c:xVal>
            <c:numRef>
              <c:f>Theta!$B$15:$B$24</c:f>
              <c:numCache>
                <c:formatCode>0_ </c:formatCode>
                <c:ptCount val="10"/>
                <c:pt idx="0">
                  <c:v>2</c:v>
                </c:pt>
                <c:pt idx="1">
                  <c:v>4</c:v>
                </c:pt>
                <c:pt idx="2">
                  <c:v>6</c:v>
                </c:pt>
                <c:pt idx="3">
                  <c:v>8</c:v>
                </c:pt>
                <c:pt idx="4">
                  <c:v>10</c:v>
                </c:pt>
                <c:pt idx="5">
                  <c:v>12</c:v>
                </c:pt>
                <c:pt idx="6">
                  <c:v>14</c:v>
                </c:pt>
                <c:pt idx="7">
                  <c:v>16</c:v>
                </c:pt>
                <c:pt idx="8">
                  <c:v>18</c:v>
                </c:pt>
                <c:pt idx="9">
                  <c:v>20</c:v>
                </c:pt>
              </c:numCache>
            </c:numRef>
          </c:xVal>
          <c:yVal>
            <c:numRef>
              <c:f>Theta!$G$15:$G$24</c:f>
              <c:numCache>
                <c:formatCode>0.0000_ </c:formatCode>
                <c:ptCount val="10"/>
                <c:pt idx="0">
                  <c:v>-1.1264563832969415E-13</c:v>
                </c:pt>
                <c:pt idx="1">
                  <c:v>-4.5675677608540552E-5</c:v>
                </c:pt>
                <c:pt idx="2">
                  <c:v>-3.506833998110874E-2</c:v>
                </c:pt>
                <c:pt idx="3">
                  <c:v>-0.42523291459516438</c:v>
                </c:pt>
                <c:pt idx="4">
                  <c:v>-0.82472684061344492</c:v>
                </c:pt>
                <c:pt idx="5">
                  <c:v>-0.61068874875523227</c:v>
                </c:pt>
                <c:pt idx="6">
                  <c:v>-0.2459875266034359</c:v>
                </c:pt>
                <c:pt idx="7">
                  <c:v>-4.5384525270516306E-2</c:v>
                </c:pt>
                <c:pt idx="8">
                  <c:v>2.9050839634534888E-2</c:v>
                </c:pt>
                <c:pt idx="9">
                  <c:v>5.404120969115573E-2</c:v>
                </c:pt>
              </c:numCache>
            </c:numRef>
          </c:yVal>
          <c:smooth val="1"/>
          <c:extLst>
            <c:ext xmlns:c16="http://schemas.microsoft.com/office/drawing/2014/chart" uri="{C3380CC4-5D6E-409C-BE32-E72D297353CC}">
              <c16:uniqueId val="{00000000-7BB3-4960-A177-42DCDA07DE99}"/>
            </c:ext>
          </c:extLst>
        </c:ser>
        <c:dLbls>
          <c:showLegendKey val="0"/>
          <c:showVal val="0"/>
          <c:showCatName val="0"/>
          <c:showSerName val="0"/>
          <c:showPercent val="0"/>
          <c:showBubbleSize val="0"/>
        </c:dLbls>
        <c:axId val="979847376"/>
        <c:axId val="1"/>
      </c:scatterChart>
      <c:valAx>
        <c:axId val="979847376"/>
        <c:scaling>
          <c:orientation val="minMax"/>
        </c:scaling>
        <c:delete val="0"/>
        <c:axPos val="b"/>
        <c:title>
          <c:tx>
            <c:rich>
              <a:bodyPr/>
              <a:lstStyle/>
              <a:p>
                <a:pPr>
                  <a:defRPr sz="925" b="0" i="0" u="none" strike="noStrike" baseline="0">
                    <a:solidFill>
                      <a:srgbClr val="000000"/>
                    </a:solidFill>
                    <a:latin typeface="宋体"/>
                    <a:ea typeface="宋体"/>
                    <a:cs typeface="宋体"/>
                  </a:defRPr>
                </a:pPr>
                <a:r>
                  <a:rPr lang="zh-CN" altLang="en-US"/>
                  <a:t>标的资产当前价格</a:t>
                </a:r>
              </a:p>
            </c:rich>
          </c:tx>
          <c:layout>
            <c:manualLayout>
              <c:xMode val="edge"/>
              <c:yMode val="edge"/>
              <c:x val="0.41982568505467427"/>
              <c:y val="0.89545625546806651"/>
            </c:manualLayout>
          </c:layout>
          <c:overlay val="0"/>
          <c:spPr>
            <a:noFill/>
            <a:ln w="25400">
              <a:noFill/>
            </a:ln>
          </c:spPr>
        </c:title>
        <c:numFmt formatCode="0_ " sourceLinked="1"/>
        <c:majorTickMark val="in"/>
        <c:minorTickMark val="none"/>
        <c:tickLblPos val="nextTo"/>
        <c:spPr>
          <a:ln w="19050">
            <a:solidFill>
              <a:srgbClr val="000000"/>
            </a:solidFill>
            <a:prstDash val="solid"/>
          </a:ln>
        </c:spPr>
        <c:txPr>
          <a:bodyPr rot="0" vert="horz"/>
          <a:lstStyle/>
          <a:p>
            <a:pPr>
              <a:defRPr sz="925" b="0" i="0" u="none" strike="noStrike" baseline="0">
                <a:solidFill>
                  <a:srgbClr val="000000"/>
                </a:solidFill>
                <a:latin typeface="宋体"/>
                <a:ea typeface="宋体"/>
                <a:cs typeface="宋体"/>
              </a:defRPr>
            </a:pPr>
            <a:endParaRPr lang="zh-CN"/>
          </a:p>
        </c:txPr>
        <c:crossAx val="1"/>
        <c:crossesAt val="0"/>
        <c:crossBetween val="midCat"/>
      </c:valAx>
      <c:valAx>
        <c:axId val="1"/>
        <c:scaling>
          <c:orientation val="minMax"/>
        </c:scaling>
        <c:delete val="0"/>
        <c:axPos val="l"/>
        <c:majorGridlines>
          <c:spPr>
            <a:ln w="3175">
              <a:noFill/>
              <a:prstDash val="solid"/>
            </a:ln>
          </c:spPr>
        </c:majorGridlines>
        <c:title>
          <c:tx>
            <c:rich>
              <a:bodyPr/>
              <a:lstStyle/>
              <a:p>
                <a:pPr>
                  <a:defRPr sz="1000" b="1" i="0" u="none" strike="noStrike" baseline="0">
                    <a:solidFill>
                      <a:srgbClr val="000000"/>
                    </a:solidFill>
                    <a:latin typeface="宋体"/>
                    <a:ea typeface="宋体"/>
                    <a:cs typeface="宋体"/>
                  </a:defRPr>
                </a:pPr>
                <a:r>
                  <a:rPr lang="en-US" altLang="zh-CN" sz="1000" b="1"/>
                  <a:t>Theta</a:t>
                </a:r>
              </a:p>
            </c:rich>
          </c:tx>
          <c:layout>
            <c:manualLayout>
              <c:xMode val="edge"/>
              <c:yMode val="edge"/>
              <c:x val="1.4577259475218658E-2"/>
              <c:y val="0.4318193350831146"/>
            </c:manualLayout>
          </c:layout>
          <c:overlay val="0"/>
          <c:spPr>
            <a:noFill/>
            <a:ln w="25400">
              <a:noFill/>
            </a:ln>
          </c:spPr>
        </c:title>
        <c:numFmt formatCode="0.0_ " sourceLinked="0"/>
        <c:majorTickMark val="in"/>
        <c:minorTickMark val="none"/>
        <c:tickLblPos val="nextTo"/>
        <c:spPr>
          <a:ln w="3175">
            <a:solidFill>
              <a:srgbClr val="000000"/>
            </a:solidFill>
            <a:prstDash val="solid"/>
          </a:ln>
        </c:spPr>
        <c:txPr>
          <a:bodyPr rot="0" vert="horz"/>
          <a:lstStyle/>
          <a:p>
            <a:pPr>
              <a:defRPr sz="925" b="0" i="0" u="none" strike="noStrike" baseline="0">
                <a:solidFill>
                  <a:srgbClr val="000000"/>
                </a:solidFill>
                <a:latin typeface="宋体"/>
                <a:ea typeface="宋体"/>
                <a:cs typeface="宋体"/>
              </a:defRPr>
            </a:pPr>
            <a:endParaRPr lang="zh-CN"/>
          </a:p>
        </c:txPr>
        <c:crossAx val="979847376"/>
        <c:crosses val="autoZero"/>
        <c:crossBetween val="midCat"/>
      </c:valAx>
      <c:spPr>
        <a:solidFill>
          <a:sysClr val="window" lastClr="FFFFFF"/>
        </a:solidFill>
        <a:ln w="12700">
          <a:solidFill>
            <a:srgbClr val="808080"/>
          </a:solidFill>
          <a:prstDash val="solid"/>
        </a:ln>
      </c:spPr>
    </c:plotArea>
    <c:plotVisOnly val="1"/>
    <c:dispBlanksAs val="gap"/>
    <c:showDLblsOverMax val="0"/>
  </c:chart>
  <c:spPr>
    <a:solidFill>
      <a:srgbClr val="FFFFFF"/>
    </a:solidFill>
    <a:ln w="3175">
      <a:solidFill>
        <a:srgbClr val="000000"/>
      </a:solidFill>
      <a:prstDash val="solid"/>
    </a:ln>
  </c:spPr>
  <c:txPr>
    <a:bodyPr/>
    <a:lstStyle/>
    <a:p>
      <a:pPr>
        <a:defRPr sz="850" b="0" i="0" u="none" strike="noStrike" baseline="0">
          <a:solidFill>
            <a:srgbClr val="000000"/>
          </a:solidFill>
          <a:latin typeface="宋体"/>
          <a:ea typeface="宋体"/>
          <a:cs typeface="宋体"/>
        </a:defRPr>
      </a:pPr>
      <a:endParaRPr lang="zh-CN"/>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000" b="0" i="0" u="none" strike="noStrike" baseline="0">
                <a:solidFill>
                  <a:srgbClr val="000000"/>
                </a:solidFill>
                <a:latin typeface="宋体"/>
                <a:ea typeface="宋体"/>
                <a:cs typeface="宋体"/>
              </a:defRPr>
            </a:pPr>
            <a:r>
              <a:rPr lang="zh-CN" altLang="en-US" sz="1000" b="0" i="0" u="none" strike="noStrike" baseline="0">
                <a:solidFill>
                  <a:srgbClr val="000000"/>
                </a:solidFill>
                <a:latin typeface="宋体"/>
                <a:ea typeface="宋体"/>
              </a:rPr>
              <a:t>看跌期权的Theta与S的关系</a:t>
            </a:r>
          </a:p>
        </c:rich>
      </c:tx>
      <c:layout>
        <c:manualLayout>
          <c:xMode val="edge"/>
          <c:yMode val="edge"/>
          <c:x val="0.30221130221130221"/>
          <c:y val="3.9840525910377921E-2"/>
        </c:manualLayout>
      </c:layout>
      <c:overlay val="0"/>
      <c:spPr>
        <a:noFill/>
        <a:ln w="25400">
          <a:noFill/>
        </a:ln>
      </c:spPr>
    </c:title>
    <c:autoTitleDeleted val="0"/>
    <c:plotArea>
      <c:layout>
        <c:manualLayout>
          <c:layoutTarget val="inner"/>
          <c:xMode val="edge"/>
          <c:yMode val="edge"/>
          <c:x val="0.16749488274354632"/>
          <c:y val="0.13237000616328556"/>
          <c:w val="0.77599396971016044"/>
          <c:h val="0.74103585657370519"/>
        </c:manualLayout>
      </c:layout>
      <c:scatterChart>
        <c:scatterStyle val="smoothMarker"/>
        <c:varyColors val="0"/>
        <c:ser>
          <c:idx val="0"/>
          <c:order val="0"/>
          <c:spPr>
            <a:ln w="25400">
              <a:solidFill>
                <a:srgbClr val="FF0000"/>
              </a:solidFill>
              <a:prstDash val="solid"/>
            </a:ln>
          </c:spPr>
          <c:marker>
            <c:symbol val="none"/>
          </c:marker>
          <c:xVal>
            <c:numRef>
              <c:f>Theta!$B$28:$B$37</c:f>
              <c:numCache>
                <c:formatCode>General</c:formatCode>
                <c:ptCount val="10"/>
                <c:pt idx="0">
                  <c:v>2</c:v>
                </c:pt>
                <c:pt idx="1">
                  <c:v>4</c:v>
                </c:pt>
                <c:pt idx="2">
                  <c:v>6</c:v>
                </c:pt>
                <c:pt idx="3">
                  <c:v>8</c:v>
                </c:pt>
                <c:pt idx="4">
                  <c:v>10</c:v>
                </c:pt>
                <c:pt idx="5">
                  <c:v>12</c:v>
                </c:pt>
                <c:pt idx="6">
                  <c:v>14</c:v>
                </c:pt>
                <c:pt idx="7">
                  <c:v>16</c:v>
                </c:pt>
                <c:pt idx="8">
                  <c:v>18</c:v>
                </c:pt>
                <c:pt idx="9">
                  <c:v>20</c:v>
                </c:pt>
              </c:numCache>
            </c:numRef>
          </c:xVal>
          <c:yVal>
            <c:numRef>
              <c:f>Theta!$G$28:$G$37</c:f>
              <c:numCache>
                <c:formatCode>0.0000_ </c:formatCode>
                <c:ptCount val="10"/>
                <c:pt idx="0">
                  <c:v>-5.9910067467389113E-3</c:v>
                </c:pt>
                <c:pt idx="1">
                  <c:v>-1.2027689170861073E-2</c:v>
                </c:pt>
                <c:pt idx="2">
                  <c:v>-5.3041360220987543E-2</c:v>
                </c:pt>
                <c:pt idx="3">
                  <c:v>-0.4491969415816694</c:v>
                </c:pt>
                <c:pt idx="4">
                  <c:v>-0.85468187434657628</c:v>
                </c:pt>
                <c:pt idx="5">
                  <c:v>-0.64663478923498996</c:v>
                </c:pt>
                <c:pt idx="6">
                  <c:v>-0.28792457382981979</c:v>
                </c:pt>
                <c:pt idx="7">
                  <c:v>-9.3312579243526428E-2</c:v>
                </c:pt>
                <c:pt idx="8">
                  <c:v>-2.4868221085101495E-2</c:v>
                </c:pt>
                <c:pt idx="9">
                  <c:v>-5.8688577751069186E-3</c:v>
                </c:pt>
              </c:numCache>
            </c:numRef>
          </c:yVal>
          <c:smooth val="1"/>
          <c:extLst>
            <c:ext xmlns:c16="http://schemas.microsoft.com/office/drawing/2014/chart" uri="{C3380CC4-5D6E-409C-BE32-E72D297353CC}">
              <c16:uniqueId val="{00000000-6451-46C4-9F41-0EC3B404331B}"/>
            </c:ext>
          </c:extLst>
        </c:ser>
        <c:dLbls>
          <c:showLegendKey val="0"/>
          <c:showVal val="0"/>
          <c:showCatName val="0"/>
          <c:showSerName val="0"/>
          <c:showPercent val="0"/>
          <c:showBubbleSize val="0"/>
        </c:dLbls>
        <c:axId val="667005552"/>
        <c:axId val="1"/>
      </c:scatterChart>
      <c:valAx>
        <c:axId val="667005552"/>
        <c:scaling>
          <c:orientation val="minMax"/>
        </c:scaling>
        <c:delete val="0"/>
        <c:axPos val="b"/>
        <c:title>
          <c:tx>
            <c:rich>
              <a:bodyPr/>
              <a:lstStyle/>
              <a:p>
                <a:pPr>
                  <a:defRPr sz="1025" b="0" i="0" u="none" strike="noStrike" baseline="0">
                    <a:solidFill>
                      <a:srgbClr val="000000"/>
                    </a:solidFill>
                    <a:latin typeface="宋体"/>
                    <a:ea typeface="宋体"/>
                    <a:cs typeface="宋体"/>
                  </a:defRPr>
                </a:pPr>
                <a:r>
                  <a:rPr lang="zh-CN" altLang="en-US"/>
                  <a:t>标的资产当前价格</a:t>
                </a:r>
              </a:p>
            </c:rich>
          </c:tx>
          <c:layout>
            <c:manualLayout>
              <c:xMode val="edge"/>
              <c:yMode val="edge"/>
              <c:x val="0.43980343980343978"/>
              <c:y val="0.90039830689303979"/>
            </c:manualLayout>
          </c:layout>
          <c:overlay val="0"/>
          <c:spPr>
            <a:noFill/>
            <a:ln w="25400">
              <a:noFill/>
            </a:ln>
          </c:spPr>
        </c:title>
        <c:numFmt formatCode="General" sourceLinked="1"/>
        <c:majorTickMark val="in"/>
        <c:minorTickMark val="none"/>
        <c:tickLblPos val="nextTo"/>
        <c:spPr>
          <a:ln w="12700">
            <a:solidFill>
              <a:srgbClr val="000000"/>
            </a:solidFill>
            <a:prstDash val="solid"/>
          </a:ln>
        </c:spPr>
        <c:txPr>
          <a:bodyPr rot="0" vert="horz"/>
          <a:lstStyle/>
          <a:p>
            <a:pPr>
              <a:defRPr sz="1025" b="0" i="0" u="none" strike="noStrike" baseline="0">
                <a:solidFill>
                  <a:srgbClr val="000000"/>
                </a:solidFill>
                <a:latin typeface="宋体"/>
                <a:ea typeface="宋体"/>
                <a:cs typeface="宋体"/>
              </a:defRPr>
            </a:pPr>
            <a:endParaRPr lang="zh-CN"/>
          </a:p>
        </c:txPr>
        <c:crossAx val="1"/>
        <c:crosses val="autoZero"/>
        <c:crossBetween val="midCat"/>
      </c:valAx>
      <c:valAx>
        <c:axId val="1"/>
        <c:scaling>
          <c:orientation val="minMax"/>
        </c:scaling>
        <c:delete val="0"/>
        <c:axPos val="l"/>
        <c:majorGridlines>
          <c:spPr>
            <a:ln w="3175">
              <a:noFill/>
              <a:prstDash val="solid"/>
            </a:ln>
          </c:spPr>
        </c:majorGridlines>
        <c:title>
          <c:tx>
            <c:rich>
              <a:bodyPr/>
              <a:lstStyle/>
              <a:p>
                <a:pPr>
                  <a:defRPr sz="1025" b="1" i="0" u="none" strike="noStrike" baseline="0">
                    <a:solidFill>
                      <a:srgbClr val="000000"/>
                    </a:solidFill>
                    <a:latin typeface="宋体"/>
                    <a:ea typeface="宋体"/>
                    <a:cs typeface="宋体"/>
                  </a:defRPr>
                </a:pPr>
                <a:r>
                  <a:rPr lang="en-US" altLang="zh-CN" b="1"/>
                  <a:t>Theta</a:t>
                </a:r>
              </a:p>
            </c:rich>
          </c:tx>
          <c:layout>
            <c:manualLayout>
              <c:xMode val="edge"/>
              <c:yMode val="edge"/>
              <c:x val="1.2285012285012284E-2"/>
              <c:y val="0.42231086097545845"/>
            </c:manualLayout>
          </c:layout>
          <c:overlay val="0"/>
          <c:spPr>
            <a:noFill/>
            <a:ln w="25400">
              <a:noFill/>
            </a:ln>
          </c:spPr>
        </c:title>
        <c:numFmt formatCode="0.0_ " sourceLinked="0"/>
        <c:majorTickMark val="in"/>
        <c:minorTickMark val="none"/>
        <c:tickLblPos val="nextTo"/>
        <c:spPr>
          <a:ln w="12700">
            <a:solidFill>
              <a:srgbClr val="000000"/>
            </a:solidFill>
            <a:prstDash val="solid"/>
          </a:ln>
        </c:spPr>
        <c:txPr>
          <a:bodyPr rot="0" vert="horz"/>
          <a:lstStyle/>
          <a:p>
            <a:pPr>
              <a:defRPr sz="1025" b="0" i="0" u="none" strike="noStrike" baseline="0">
                <a:solidFill>
                  <a:srgbClr val="000000"/>
                </a:solidFill>
                <a:latin typeface="宋体"/>
                <a:ea typeface="宋体"/>
                <a:cs typeface="宋体"/>
              </a:defRPr>
            </a:pPr>
            <a:endParaRPr lang="zh-CN"/>
          </a:p>
        </c:txPr>
        <c:crossAx val="667005552"/>
        <c:crosses val="autoZero"/>
        <c:crossBetween val="midCat"/>
      </c:valAx>
      <c:spPr>
        <a:solidFill>
          <a:schemeClr val="bg1"/>
        </a:solidFill>
        <a:ln w="12700">
          <a:solidFill>
            <a:srgbClr val="808080"/>
          </a:solidFill>
          <a:prstDash val="solid"/>
        </a:ln>
      </c:spPr>
    </c:plotArea>
    <c:plotVisOnly val="1"/>
    <c:dispBlanksAs val="gap"/>
    <c:showDLblsOverMax val="0"/>
  </c:chart>
  <c:spPr>
    <a:solidFill>
      <a:srgbClr val="FFFFFF"/>
    </a:solidFill>
    <a:ln w="3175">
      <a:solidFill>
        <a:srgbClr val="000000"/>
      </a:solidFill>
      <a:prstDash val="solid"/>
    </a:ln>
  </c:spPr>
  <c:txPr>
    <a:bodyPr/>
    <a:lstStyle/>
    <a:p>
      <a:pPr>
        <a:defRPr sz="1000" b="0" i="0" u="none" strike="noStrike" baseline="0">
          <a:solidFill>
            <a:srgbClr val="000000"/>
          </a:solidFill>
          <a:latin typeface="宋体"/>
          <a:ea typeface="宋体"/>
          <a:cs typeface="宋体"/>
        </a:defRPr>
      </a:pPr>
      <a:endParaRPr lang="zh-CN"/>
    </a:p>
  </c:txPr>
  <c:externalData r:id="rId1">
    <c:autoUpdate val="0"/>
  </c:externalData>
  <c:userShapes r:id="rId2"/>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000" b="1" i="0" u="none" strike="noStrike" baseline="0">
                <a:solidFill>
                  <a:srgbClr val="000000"/>
                </a:solidFill>
                <a:latin typeface="宋体"/>
                <a:ea typeface="宋体"/>
                <a:cs typeface="宋体"/>
              </a:defRPr>
            </a:pPr>
            <a:r>
              <a:rPr lang="zh-CN" altLang="en-US" sz="1000" b="1" i="0" u="none" strike="noStrike" baseline="0">
                <a:solidFill>
                  <a:srgbClr val="000000"/>
                </a:solidFill>
                <a:latin typeface="宋体"/>
                <a:ea typeface="宋体"/>
              </a:rPr>
              <a:t>期权Gamma与标的资产价格的关系</a:t>
            </a:r>
          </a:p>
        </c:rich>
      </c:tx>
      <c:layout>
        <c:manualLayout>
          <c:xMode val="edge"/>
          <c:yMode val="edge"/>
          <c:x val="0.25443786982248523"/>
          <c:y val="3.8022685326878317E-2"/>
        </c:manualLayout>
      </c:layout>
      <c:overlay val="0"/>
      <c:spPr>
        <a:noFill/>
        <a:ln w="25400">
          <a:noFill/>
        </a:ln>
      </c:spPr>
    </c:title>
    <c:autoTitleDeleted val="0"/>
    <c:plotArea>
      <c:layout>
        <c:manualLayout>
          <c:layoutTarget val="inner"/>
          <c:xMode val="edge"/>
          <c:yMode val="edge"/>
          <c:x val="0.10939777549101731"/>
          <c:y val="0.1029877142759921"/>
          <c:w val="0.82815523944652547"/>
          <c:h val="0.77240654831445377"/>
        </c:manualLayout>
      </c:layout>
      <c:scatterChart>
        <c:scatterStyle val="smoothMarker"/>
        <c:varyColors val="0"/>
        <c:ser>
          <c:idx val="0"/>
          <c:order val="0"/>
          <c:spPr>
            <a:ln w="19050">
              <a:solidFill>
                <a:srgbClr val="FF6600"/>
              </a:solidFill>
              <a:prstDash val="solid"/>
            </a:ln>
          </c:spPr>
          <c:marker>
            <c:symbol val="none"/>
          </c:marker>
          <c:xVal>
            <c:numRef>
              <c:f>Gamma!$B$15:$B$24</c:f>
              <c:numCache>
                <c:formatCode>General</c:formatCode>
                <c:ptCount val="10"/>
                <c:pt idx="0">
                  <c:v>2</c:v>
                </c:pt>
                <c:pt idx="1">
                  <c:v>4</c:v>
                </c:pt>
                <c:pt idx="2">
                  <c:v>6</c:v>
                </c:pt>
                <c:pt idx="3">
                  <c:v>8</c:v>
                </c:pt>
                <c:pt idx="4">
                  <c:v>10</c:v>
                </c:pt>
                <c:pt idx="5">
                  <c:v>12</c:v>
                </c:pt>
                <c:pt idx="6">
                  <c:v>14</c:v>
                </c:pt>
                <c:pt idx="7">
                  <c:v>16</c:v>
                </c:pt>
                <c:pt idx="8">
                  <c:v>18</c:v>
                </c:pt>
                <c:pt idx="9">
                  <c:v>20</c:v>
                </c:pt>
              </c:numCache>
            </c:numRef>
          </c:xVal>
          <c:yVal>
            <c:numRef>
              <c:f>Gamma!$G$15:$G$24</c:f>
              <c:numCache>
                <c:formatCode>0.0000_ </c:formatCode>
                <c:ptCount val="10"/>
                <c:pt idx="0">
                  <c:v>6.6204044842534592E-13</c:v>
                </c:pt>
                <c:pt idx="1">
                  <c:v>6.566598319089315E-5</c:v>
                </c:pt>
                <c:pt idx="2">
                  <c:v>2.2154194350265628E-2</c:v>
                </c:pt>
                <c:pt idx="3">
                  <c:v>0.15029684789308514</c:v>
                </c:pt>
                <c:pt idx="4">
                  <c:v>0.18700830869457502</c:v>
                </c:pt>
                <c:pt idx="5">
                  <c:v>9.8329550780201044E-2</c:v>
                </c:pt>
                <c:pt idx="6">
                  <c:v>3.2089092701355751E-2</c:v>
                </c:pt>
                <c:pt idx="7">
                  <c:v>7.9380309512240652E-3</c:v>
                </c:pt>
                <c:pt idx="8">
                  <c:v>1.6663908548159895E-3</c:v>
                </c:pt>
                <c:pt idx="9">
                  <c:v>3.1760889446338458E-4</c:v>
                </c:pt>
              </c:numCache>
            </c:numRef>
          </c:yVal>
          <c:smooth val="1"/>
          <c:extLst>
            <c:ext xmlns:c16="http://schemas.microsoft.com/office/drawing/2014/chart" uri="{C3380CC4-5D6E-409C-BE32-E72D297353CC}">
              <c16:uniqueId val="{00000000-2074-42E6-9FD0-2047105C5177}"/>
            </c:ext>
          </c:extLst>
        </c:ser>
        <c:dLbls>
          <c:showLegendKey val="0"/>
          <c:showVal val="0"/>
          <c:showCatName val="0"/>
          <c:showSerName val="0"/>
          <c:showPercent val="0"/>
          <c:showBubbleSize val="0"/>
        </c:dLbls>
        <c:axId val="979838848"/>
        <c:axId val="1"/>
      </c:scatterChart>
      <c:valAx>
        <c:axId val="979838848"/>
        <c:scaling>
          <c:orientation val="minMax"/>
        </c:scaling>
        <c:delete val="0"/>
        <c:axPos val="b"/>
        <c:title>
          <c:tx>
            <c:rich>
              <a:bodyPr/>
              <a:lstStyle/>
              <a:p>
                <a:pPr>
                  <a:defRPr sz="1050" b="1" i="0" u="none" strike="noStrike" baseline="0">
                    <a:solidFill>
                      <a:srgbClr val="000000"/>
                    </a:solidFill>
                    <a:latin typeface="宋体"/>
                    <a:ea typeface="宋体"/>
                    <a:cs typeface="宋体"/>
                  </a:defRPr>
                </a:pPr>
                <a:r>
                  <a:rPr lang="zh-CN" altLang="en-US" sz="1050" b="1"/>
                  <a:t>标的资产当前价格</a:t>
                </a:r>
              </a:p>
            </c:rich>
          </c:tx>
          <c:layout>
            <c:manualLayout>
              <c:xMode val="edge"/>
              <c:yMode val="edge"/>
              <c:x val="0.42603550295857989"/>
              <c:y val="0.91254741567198094"/>
            </c:manualLayout>
          </c:layout>
          <c:overlay val="0"/>
          <c:spPr>
            <a:noFill/>
            <a:ln w="25400">
              <a:noFill/>
            </a:ln>
          </c:spPr>
        </c:title>
        <c:numFmt formatCode="General" sourceLinked="1"/>
        <c:majorTickMark val="in"/>
        <c:minorTickMark val="none"/>
        <c:tickLblPos val="nextTo"/>
        <c:spPr>
          <a:ln w="22225">
            <a:solidFill>
              <a:srgbClr val="000000"/>
            </a:solidFill>
            <a:prstDash val="solid"/>
          </a:ln>
        </c:spPr>
        <c:txPr>
          <a:bodyPr rot="0" vert="horz"/>
          <a:lstStyle/>
          <a:p>
            <a:pPr>
              <a:defRPr sz="900" b="0" i="0" u="none" strike="noStrike" baseline="0">
                <a:solidFill>
                  <a:srgbClr val="000000"/>
                </a:solidFill>
                <a:latin typeface="宋体"/>
                <a:ea typeface="宋体"/>
                <a:cs typeface="宋体"/>
              </a:defRPr>
            </a:pPr>
            <a:endParaRPr lang="zh-CN"/>
          </a:p>
        </c:txPr>
        <c:crossAx val="1"/>
        <c:crosses val="autoZero"/>
        <c:crossBetween val="midCat"/>
      </c:valAx>
      <c:valAx>
        <c:axId val="1"/>
        <c:scaling>
          <c:orientation val="minMax"/>
        </c:scaling>
        <c:delete val="0"/>
        <c:axPos val="l"/>
        <c:majorGridlines>
          <c:spPr>
            <a:ln w="3175">
              <a:noFill/>
              <a:prstDash val="solid"/>
            </a:ln>
          </c:spPr>
        </c:majorGridlines>
        <c:title>
          <c:tx>
            <c:rich>
              <a:bodyPr/>
              <a:lstStyle/>
              <a:p>
                <a:pPr>
                  <a:defRPr sz="1050" b="1" i="0" u="none" strike="noStrike" baseline="0">
                    <a:solidFill>
                      <a:srgbClr val="000000"/>
                    </a:solidFill>
                    <a:latin typeface="宋体"/>
                    <a:ea typeface="宋体"/>
                    <a:cs typeface="宋体"/>
                  </a:defRPr>
                </a:pPr>
                <a:r>
                  <a:rPr lang="en-US" altLang="zh-CN" sz="1050" b="1"/>
                  <a:t>Gamma</a:t>
                </a:r>
              </a:p>
            </c:rich>
          </c:tx>
          <c:layout>
            <c:manualLayout>
              <c:xMode val="edge"/>
              <c:yMode val="edge"/>
              <c:x val="1.4792899408284023E-2"/>
              <c:y val="0.44486686514009072"/>
            </c:manualLayout>
          </c:layout>
          <c:overlay val="0"/>
          <c:spPr>
            <a:noFill/>
            <a:ln w="25400">
              <a:noFill/>
            </a:ln>
          </c:spPr>
        </c:title>
        <c:numFmt formatCode="0.00_ " sourceLinked="0"/>
        <c:majorTickMark val="in"/>
        <c:minorTickMark val="none"/>
        <c:tickLblPos val="nextTo"/>
        <c:spPr>
          <a:ln w="3175">
            <a:solidFill>
              <a:srgbClr val="000000"/>
            </a:solidFill>
            <a:prstDash val="solid"/>
          </a:ln>
        </c:spPr>
        <c:txPr>
          <a:bodyPr rot="0" vert="horz"/>
          <a:lstStyle/>
          <a:p>
            <a:pPr>
              <a:defRPr sz="900" b="0" i="0" u="none" strike="noStrike" baseline="0">
                <a:solidFill>
                  <a:srgbClr val="000000"/>
                </a:solidFill>
                <a:latin typeface="宋体"/>
                <a:ea typeface="宋体"/>
                <a:cs typeface="宋体"/>
              </a:defRPr>
            </a:pPr>
            <a:endParaRPr lang="zh-CN"/>
          </a:p>
        </c:txPr>
        <c:crossAx val="979838848"/>
        <c:crosses val="autoZero"/>
        <c:crossBetween val="midCat"/>
      </c:valAx>
      <c:spPr>
        <a:solidFill>
          <a:sysClr val="window" lastClr="FFFFFF"/>
        </a:solidFill>
        <a:ln w="12700">
          <a:solidFill>
            <a:srgbClr val="808080"/>
          </a:solidFill>
          <a:prstDash val="solid"/>
        </a:ln>
      </c:spPr>
    </c:plotArea>
    <c:plotVisOnly val="1"/>
    <c:dispBlanksAs val="gap"/>
    <c:showDLblsOverMax val="0"/>
  </c:chart>
  <c:spPr>
    <a:solidFill>
      <a:srgbClr val="FFFFFF"/>
    </a:solidFill>
    <a:ln w="3175">
      <a:solidFill>
        <a:srgbClr val="000000"/>
      </a:solidFill>
      <a:prstDash val="solid"/>
    </a:ln>
  </c:spPr>
  <c:txPr>
    <a:bodyPr/>
    <a:lstStyle/>
    <a:p>
      <a:pPr>
        <a:defRPr sz="825" b="0" i="0" u="none" strike="noStrike" baseline="0">
          <a:solidFill>
            <a:srgbClr val="000000"/>
          </a:solidFill>
          <a:latin typeface="宋体"/>
          <a:ea typeface="宋体"/>
          <a:cs typeface="宋体"/>
        </a:defRPr>
      </a:pPr>
      <a:endParaRPr lang="zh-CN"/>
    </a:p>
  </c:tx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00" b="1" i="0" u="none" strike="noStrike" baseline="0">
                <a:solidFill>
                  <a:srgbClr val="000000"/>
                </a:solidFill>
                <a:latin typeface="宋体"/>
                <a:ea typeface="宋体"/>
                <a:cs typeface="宋体"/>
              </a:defRPr>
            </a:pPr>
            <a:r>
              <a:rPr lang="zh-CN" altLang="en-US" sz="1400" b="1" i="0" u="none" strike="noStrike" baseline="0">
                <a:solidFill>
                  <a:srgbClr val="000000"/>
                </a:solidFill>
                <a:latin typeface="宋体"/>
                <a:ea typeface="宋体"/>
              </a:rPr>
              <a:t>期权Gamma与期限的关系</a:t>
            </a:r>
          </a:p>
        </c:rich>
      </c:tx>
      <c:layout>
        <c:manualLayout>
          <c:xMode val="edge"/>
          <c:yMode val="edge"/>
          <c:x val="0.32057441384420249"/>
          <c:y val="3.8461567304086994E-2"/>
        </c:manualLayout>
      </c:layout>
      <c:overlay val="0"/>
      <c:spPr>
        <a:noFill/>
        <a:ln w="25400">
          <a:noFill/>
        </a:ln>
      </c:spPr>
    </c:title>
    <c:autoTitleDeleted val="0"/>
    <c:plotArea>
      <c:layout>
        <c:manualLayout>
          <c:layoutTarget val="inner"/>
          <c:xMode val="edge"/>
          <c:yMode val="edge"/>
          <c:x val="0.23103171754355151"/>
          <c:y val="0.13461538461538461"/>
          <c:w val="0.7330841040602224"/>
          <c:h val="0.64615384615384619"/>
        </c:manualLayout>
      </c:layout>
      <c:scatterChart>
        <c:scatterStyle val="smoothMarker"/>
        <c:varyColors val="0"/>
        <c:ser>
          <c:idx val="0"/>
          <c:order val="0"/>
          <c:tx>
            <c:v>S&lt;K</c:v>
          </c:tx>
          <c:spPr>
            <a:ln w="25400">
              <a:solidFill>
                <a:srgbClr val="00FFFF"/>
              </a:solidFill>
              <a:prstDash val="solid"/>
            </a:ln>
          </c:spPr>
          <c:marker>
            <c:symbol val="none"/>
          </c:marker>
          <c:xVal>
            <c:numRef>
              <c:f>Gamma!$C$14:$O$14</c:f>
              <c:numCache>
                <c:formatCode>General</c:formatCode>
                <c:ptCount val="13"/>
                <c:pt idx="0">
                  <c:v>0.1</c:v>
                </c:pt>
                <c:pt idx="1">
                  <c:v>0.2</c:v>
                </c:pt>
                <c:pt idx="2">
                  <c:v>0.3</c:v>
                </c:pt>
                <c:pt idx="3">
                  <c:v>0.4</c:v>
                </c:pt>
                <c:pt idx="4">
                  <c:v>0.5</c:v>
                </c:pt>
                <c:pt idx="5">
                  <c:v>0.6</c:v>
                </c:pt>
                <c:pt idx="6">
                  <c:v>0.7</c:v>
                </c:pt>
                <c:pt idx="7">
                  <c:v>0.8</c:v>
                </c:pt>
                <c:pt idx="8">
                  <c:v>0.9</c:v>
                </c:pt>
                <c:pt idx="9">
                  <c:v>1</c:v>
                </c:pt>
                <c:pt idx="10" formatCode="0.00_ ">
                  <c:v>2</c:v>
                </c:pt>
                <c:pt idx="11" formatCode="0.00_ ">
                  <c:v>4</c:v>
                </c:pt>
                <c:pt idx="12" formatCode="0.00_ ">
                  <c:v>6</c:v>
                </c:pt>
              </c:numCache>
            </c:numRef>
          </c:xVal>
          <c:yVal>
            <c:numRef>
              <c:f>Gamma!$C$18:$O$18</c:f>
              <c:numCache>
                <c:formatCode>0.0000_ </c:formatCode>
                <c:ptCount val="13"/>
                <c:pt idx="0">
                  <c:v>3.6921981598511178E-2</c:v>
                </c:pt>
                <c:pt idx="1">
                  <c:v>0.10398520355281453</c:v>
                </c:pt>
                <c:pt idx="2">
                  <c:v>0.13448299632901481</c:v>
                </c:pt>
                <c:pt idx="3">
                  <c:v>0.14649555513381665</c:v>
                </c:pt>
                <c:pt idx="4">
                  <c:v>0.15029684789308514</c:v>
                </c:pt>
                <c:pt idx="5">
                  <c:v>0.15028536013058974</c:v>
                </c:pt>
                <c:pt idx="6">
                  <c:v>0.1484427501815383</c:v>
                </c:pt>
                <c:pt idx="7">
                  <c:v>0.14572284978577529</c:v>
                </c:pt>
                <c:pt idx="8">
                  <c:v>0.1426095633261632</c:v>
                </c:pt>
                <c:pt idx="9">
                  <c:v>0.13935738646911763</c:v>
                </c:pt>
                <c:pt idx="10">
                  <c:v>0.1118917830373225</c:v>
                </c:pt>
                <c:pt idx="11">
                  <c:v>8.2898386378730426E-2</c:v>
                </c:pt>
                <c:pt idx="12">
                  <c:v>6.7723644881583236E-2</c:v>
                </c:pt>
              </c:numCache>
            </c:numRef>
          </c:yVal>
          <c:smooth val="1"/>
          <c:extLst>
            <c:ext xmlns:c16="http://schemas.microsoft.com/office/drawing/2014/chart" uri="{C3380CC4-5D6E-409C-BE32-E72D297353CC}">
              <c16:uniqueId val="{00000000-F337-45B4-BB89-D78170B53FE8}"/>
            </c:ext>
          </c:extLst>
        </c:ser>
        <c:ser>
          <c:idx val="1"/>
          <c:order val="1"/>
          <c:tx>
            <c:v>S=K</c:v>
          </c:tx>
          <c:spPr>
            <a:ln w="25400">
              <a:solidFill>
                <a:srgbClr val="FF6600"/>
              </a:solidFill>
              <a:prstDash val="solid"/>
            </a:ln>
          </c:spPr>
          <c:marker>
            <c:symbol val="none"/>
          </c:marker>
          <c:xVal>
            <c:numRef>
              <c:f>Gamma!$C$14:$O$14</c:f>
              <c:numCache>
                <c:formatCode>General</c:formatCode>
                <c:ptCount val="13"/>
                <c:pt idx="0">
                  <c:v>0.1</c:v>
                </c:pt>
                <c:pt idx="1">
                  <c:v>0.2</c:v>
                </c:pt>
                <c:pt idx="2">
                  <c:v>0.3</c:v>
                </c:pt>
                <c:pt idx="3">
                  <c:v>0.4</c:v>
                </c:pt>
                <c:pt idx="4">
                  <c:v>0.5</c:v>
                </c:pt>
                <c:pt idx="5">
                  <c:v>0.6</c:v>
                </c:pt>
                <c:pt idx="6">
                  <c:v>0.7</c:v>
                </c:pt>
                <c:pt idx="7">
                  <c:v>0.8</c:v>
                </c:pt>
                <c:pt idx="8">
                  <c:v>0.9</c:v>
                </c:pt>
                <c:pt idx="9">
                  <c:v>1</c:v>
                </c:pt>
                <c:pt idx="10" formatCode="0.00_ ">
                  <c:v>2</c:v>
                </c:pt>
                <c:pt idx="11" formatCode="0.00_ ">
                  <c:v>4</c:v>
                </c:pt>
                <c:pt idx="12" formatCode="0.00_ ">
                  <c:v>6</c:v>
                </c:pt>
              </c:numCache>
            </c:numRef>
          </c:xVal>
          <c:yVal>
            <c:numRef>
              <c:f>Gamma!$C$19:$O$19</c:f>
              <c:numCache>
                <c:formatCode>0.0000_ </c:formatCode>
                <c:ptCount val="13"/>
                <c:pt idx="0">
                  <c:v>0.42004926566735057</c:v>
                </c:pt>
                <c:pt idx="1">
                  <c:v>0.29668572492840878</c:v>
                </c:pt>
                <c:pt idx="2">
                  <c:v>0.24197051001094699</c:v>
                </c:pt>
                <c:pt idx="3">
                  <c:v>0.20931699450923757</c:v>
                </c:pt>
                <c:pt idx="4">
                  <c:v>0.18700830869457502</c:v>
                </c:pt>
                <c:pt idx="5">
                  <c:v>0.170522502756664</c:v>
                </c:pt>
                <c:pt idx="6">
                  <c:v>0.15769565307671563</c:v>
                </c:pt>
                <c:pt idx="7">
                  <c:v>0.14734491998748989</c:v>
                </c:pt>
                <c:pt idx="8">
                  <c:v>0.13876192778341426</c:v>
                </c:pt>
                <c:pt idx="9">
                  <c:v>0.13149311030262964</c:v>
                </c:pt>
                <c:pt idx="10">
                  <c:v>9.1939510554235312E-2</c:v>
                </c:pt>
                <c:pt idx="11">
                  <c:v>6.3564635910087361E-2</c:v>
                </c:pt>
                <c:pt idx="12">
                  <c:v>5.0745590248697979E-2</c:v>
                </c:pt>
              </c:numCache>
            </c:numRef>
          </c:yVal>
          <c:smooth val="1"/>
          <c:extLst>
            <c:ext xmlns:c16="http://schemas.microsoft.com/office/drawing/2014/chart" uri="{C3380CC4-5D6E-409C-BE32-E72D297353CC}">
              <c16:uniqueId val="{00000001-F337-45B4-BB89-D78170B53FE8}"/>
            </c:ext>
          </c:extLst>
        </c:ser>
        <c:ser>
          <c:idx val="2"/>
          <c:order val="2"/>
          <c:tx>
            <c:v>S&gt;K</c:v>
          </c:tx>
          <c:spPr>
            <a:ln w="25400">
              <a:solidFill>
                <a:srgbClr val="800080"/>
              </a:solidFill>
              <a:prstDash val="solid"/>
            </a:ln>
          </c:spPr>
          <c:marker>
            <c:symbol val="none"/>
          </c:marker>
          <c:xVal>
            <c:numRef>
              <c:f>Gamma!$C$14:$O$14</c:f>
              <c:numCache>
                <c:formatCode>General</c:formatCode>
                <c:ptCount val="13"/>
                <c:pt idx="0">
                  <c:v>0.1</c:v>
                </c:pt>
                <c:pt idx="1">
                  <c:v>0.2</c:v>
                </c:pt>
                <c:pt idx="2">
                  <c:v>0.3</c:v>
                </c:pt>
                <c:pt idx="3">
                  <c:v>0.4</c:v>
                </c:pt>
                <c:pt idx="4">
                  <c:v>0.5</c:v>
                </c:pt>
                <c:pt idx="5">
                  <c:v>0.6</c:v>
                </c:pt>
                <c:pt idx="6">
                  <c:v>0.7</c:v>
                </c:pt>
                <c:pt idx="7">
                  <c:v>0.8</c:v>
                </c:pt>
                <c:pt idx="8">
                  <c:v>0.9</c:v>
                </c:pt>
                <c:pt idx="9">
                  <c:v>1</c:v>
                </c:pt>
                <c:pt idx="10" formatCode="0.00_ ">
                  <c:v>2</c:v>
                </c:pt>
                <c:pt idx="11" formatCode="0.00_ ">
                  <c:v>4</c:v>
                </c:pt>
                <c:pt idx="12" formatCode="0.00_ ">
                  <c:v>6</c:v>
                </c:pt>
              </c:numCache>
            </c:numRef>
          </c:xVal>
          <c:yVal>
            <c:numRef>
              <c:f>Gamma!$C$20:$O$20</c:f>
              <c:numCache>
                <c:formatCode>0.0000_ </c:formatCode>
                <c:ptCount val="13"/>
                <c:pt idx="0">
                  <c:v>5.0408464574006093E-2</c:v>
                </c:pt>
                <c:pt idx="1">
                  <c:v>8.9642164781162881E-2</c:v>
                </c:pt>
                <c:pt idx="2">
                  <c:v>9.9460111157935613E-2</c:v>
                </c:pt>
                <c:pt idx="3">
                  <c:v>0.10035208456484976</c:v>
                </c:pt>
                <c:pt idx="4">
                  <c:v>9.8329550780201044E-2</c:v>
                </c:pt>
                <c:pt idx="5">
                  <c:v>9.5354021486739438E-2</c:v>
                </c:pt>
                <c:pt idx="6">
                  <c:v>9.2145232135710575E-2</c:v>
                </c:pt>
                <c:pt idx="7">
                  <c:v>8.8983644006244617E-2</c:v>
                </c:pt>
                <c:pt idx="8">
                  <c:v>8.5977453678577412E-2</c:v>
                </c:pt>
                <c:pt idx="9">
                  <c:v>8.3162711307543075E-2</c:v>
                </c:pt>
                <c:pt idx="10">
                  <c:v>6.3771858497498599E-2</c:v>
                </c:pt>
                <c:pt idx="11">
                  <c:v>4.6173529408984879E-2</c:v>
                </c:pt>
                <c:pt idx="12">
                  <c:v>3.7433407135807902E-2</c:v>
                </c:pt>
              </c:numCache>
            </c:numRef>
          </c:yVal>
          <c:smooth val="1"/>
          <c:extLst>
            <c:ext xmlns:c16="http://schemas.microsoft.com/office/drawing/2014/chart" uri="{C3380CC4-5D6E-409C-BE32-E72D297353CC}">
              <c16:uniqueId val="{00000002-F337-45B4-BB89-D78170B53FE8}"/>
            </c:ext>
          </c:extLst>
        </c:ser>
        <c:dLbls>
          <c:showLegendKey val="0"/>
          <c:showVal val="0"/>
          <c:showCatName val="0"/>
          <c:showSerName val="0"/>
          <c:showPercent val="0"/>
          <c:showBubbleSize val="0"/>
        </c:dLbls>
        <c:axId val="979840488"/>
        <c:axId val="1"/>
      </c:scatterChart>
      <c:valAx>
        <c:axId val="979840488"/>
        <c:scaling>
          <c:orientation val="minMax"/>
        </c:scaling>
        <c:delete val="0"/>
        <c:axPos val="b"/>
        <c:title>
          <c:tx>
            <c:rich>
              <a:bodyPr/>
              <a:lstStyle/>
              <a:p>
                <a:pPr>
                  <a:defRPr sz="1600" b="1" i="0" u="none" strike="noStrike" baseline="0">
                    <a:solidFill>
                      <a:srgbClr val="000000"/>
                    </a:solidFill>
                    <a:latin typeface="宋体"/>
                    <a:ea typeface="宋体"/>
                    <a:cs typeface="宋体"/>
                  </a:defRPr>
                </a:pPr>
                <a:r>
                  <a:rPr lang="zh-CN" altLang="en-US" sz="1600" b="1"/>
                  <a:t>期权期限</a:t>
                </a:r>
              </a:p>
            </c:rich>
          </c:tx>
          <c:layout>
            <c:manualLayout>
              <c:xMode val="edge"/>
              <c:yMode val="edge"/>
              <c:x val="0.48803873830839634"/>
              <c:y val="0.89180519101778943"/>
            </c:manualLayout>
          </c:layout>
          <c:overlay val="0"/>
          <c:spPr>
            <a:noFill/>
            <a:ln w="25400">
              <a:noFill/>
            </a:ln>
          </c:spPr>
        </c:title>
        <c:numFmt formatCode="General" sourceLinked="1"/>
        <c:majorTickMark val="in"/>
        <c:minorTickMark val="none"/>
        <c:tickLblPos val="nextTo"/>
        <c:spPr>
          <a:ln w="3175">
            <a:solidFill>
              <a:srgbClr val="000000"/>
            </a:solidFill>
            <a:prstDash val="solid"/>
          </a:ln>
        </c:spPr>
        <c:txPr>
          <a:bodyPr rot="0" vert="horz"/>
          <a:lstStyle/>
          <a:p>
            <a:pPr>
              <a:defRPr sz="1425" b="0" i="0" u="none" strike="noStrike" baseline="0">
                <a:solidFill>
                  <a:srgbClr val="000000"/>
                </a:solidFill>
                <a:latin typeface="宋体"/>
                <a:ea typeface="宋体"/>
                <a:cs typeface="宋体"/>
              </a:defRPr>
            </a:pPr>
            <a:endParaRPr lang="zh-CN"/>
          </a:p>
        </c:txPr>
        <c:crossAx val="1"/>
        <c:crosses val="autoZero"/>
        <c:crossBetween val="midCat"/>
      </c:valAx>
      <c:valAx>
        <c:axId val="1"/>
        <c:scaling>
          <c:orientation val="minMax"/>
        </c:scaling>
        <c:delete val="0"/>
        <c:axPos val="l"/>
        <c:majorGridlines>
          <c:spPr>
            <a:ln w="3175">
              <a:noFill/>
              <a:prstDash val="solid"/>
            </a:ln>
          </c:spPr>
        </c:majorGridlines>
        <c:title>
          <c:tx>
            <c:rich>
              <a:bodyPr/>
              <a:lstStyle/>
              <a:p>
                <a:pPr>
                  <a:defRPr sz="1600" b="1" i="0" u="none" strike="noStrike" baseline="0">
                    <a:solidFill>
                      <a:srgbClr val="000000"/>
                    </a:solidFill>
                    <a:latin typeface="宋体"/>
                    <a:ea typeface="宋体"/>
                    <a:cs typeface="宋体"/>
                  </a:defRPr>
                </a:pPr>
                <a:r>
                  <a:rPr lang="en-US" altLang="zh-CN" sz="1600" b="1"/>
                  <a:t>Gamma</a:t>
                </a:r>
              </a:p>
            </c:rich>
          </c:tx>
          <c:layout>
            <c:manualLayout>
              <c:xMode val="edge"/>
              <c:yMode val="edge"/>
              <c:x val="1.1961722488038277E-2"/>
              <c:y val="0.35"/>
            </c:manualLayout>
          </c:layout>
          <c:overlay val="0"/>
          <c:spPr>
            <a:noFill/>
            <a:ln w="25400">
              <a:noFill/>
            </a:ln>
          </c:spPr>
        </c:title>
        <c:numFmt formatCode="0.0_ " sourceLinked="0"/>
        <c:majorTickMark val="in"/>
        <c:minorTickMark val="none"/>
        <c:tickLblPos val="nextTo"/>
        <c:spPr>
          <a:ln w="3175">
            <a:solidFill>
              <a:srgbClr val="000000"/>
            </a:solidFill>
            <a:prstDash val="solid"/>
          </a:ln>
        </c:spPr>
        <c:txPr>
          <a:bodyPr rot="0" vert="horz"/>
          <a:lstStyle/>
          <a:p>
            <a:pPr>
              <a:defRPr sz="1425" b="0" i="0" u="none" strike="noStrike" baseline="0">
                <a:solidFill>
                  <a:srgbClr val="000000"/>
                </a:solidFill>
                <a:latin typeface="宋体"/>
                <a:ea typeface="宋体"/>
                <a:cs typeface="宋体"/>
              </a:defRPr>
            </a:pPr>
            <a:endParaRPr lang="zh-CN"/>
          </a:p>
        </c:txPr>
        <c:crossAx val="979840488"/>
        <c:crosses val="autoZero"/>
        <c:crossBetween val="midCat"/>
      </c:valAx>
      <c:spPr>
        <a:solidFill>
          <a:sysClr val="window" lastClr="FFFFFF"/>
        </a:solidFill>
        <a:ln w="12700">
          <a:solidFill>
            <a:srgbClr val="808080"/>
          </a:solidFill>
          <a:prstDash val="solid"/>
        </a:ln>
      </c:spPr>
    </c:plotArea>
    <c:legend>
      <c:legendPos val="r"/>
      <c:layout>
        <c:manualLayout>
          <c:xMode val="edge"/>
          <c:yMode val="edge"/>
          <c:x val="0.39987005049026397"/>
          <c:y val="0.20760387407714387"/>
          <c:w val="0.45042400521852571"/>
          <c:h val="0.16666743411459531"/>
        </c:manualLayout>
      </c:layout>
      <c:overlay val="0"/>
      <c:spPr>
        <a:solidFill>
          <a:srgbClr val="FFFFFF"/>
        </a:solidFill>
        <a:ln w="3175">
          <a:solidFill>
            <a:srgbClr val="000000"/>
          </a:solidFill>
          <a:prstDash val="solid"/>
        </a:ln>
      </c:spPr>
      <c:txPr>
        <a:bodyPr/>
        <a:lstStyle/>
        <a:p>
          <a:pPr>
            <a:defRPr sz="1400" b="0" i="0" u="none" strike="noStrike" baseline="0">
              <a:solidFill>
                <a:srgbClr val="000000"/>
              </a:solidFill>
              <a:latin typeface="宋体"/>
              <a:ea typeface="宋体"/>
              <a:cs typeface="宋体"/>
            </a:defRPr>
          </a:pPr>
          <a:endParaRPr lang="zh-CN"/>
        </a:p>
      </c:txPr>
    </c:legend>
    <c:plotVisOnly val="1"/>
    <c:dispBlanksAs val="gap"/>
    <c:showDLblsOverMax val="0"/>
  </c:chart>
  <c:spPr>
    <a:solidFill>
      <a:srgbClr val="FFFFFF"/>
    </a:solidFill>
    <a:ln w="3175">
      <a:solidFill>
        <a:srgbClr val="000000"/>
      </a:solidFill>
      <a:prstDash val="solid"/>
    </a:ln>
  </c:spPr>
  <c:txPr>
    <a:bodyPr/>
    <a:lstStyle/>
    <a:p>
      <a:pPr>
        <a:defRPr sz="1025" b="0" i="0" u="none" strike="noStrike" baseline="0">
          <a:solidFill>
            <a:srgbClr val="000000"/>
          </a:solidFill>
          <a:latin typeface="宋体"/>
          <a:ea typeface="宋体"/>
          <a:cs typeface="宋体"/>
        </a:defRPr>
      </a:pPr>
      <a:endParaRPr lang="zh-CN"/>
    </a:p>
  </c:txPr>
  <c:externalData r:id="rId1">
    <c:autoUpdate val="0"/>
  </c:externalData>
</c:chartSpace>
</file>

<file path=ppt/drawings/drawing1.xml><?xml version="1.0" encoding="utf-8"?>
<c:userShapes xmlns:c="http://schemas.openxmlformats.org/drawingml/2006/chart">
  <cdr:relSizeAnchor xmlns:cdr="http://schemas.openxmlformats.org/drawingml/2006/chartDrawing">
    <cdr:from>
      <cdr:x>0.19103</cdr:x>
      <cdr:y>0.73523</cdr:y>
    </cdr:from>
    <cdr:to>
      <cdr:x>0.41206</cdr:x>
      <cdr:y>0.84255</cdr:y>
    </cdr:to>
    <cdr:sp macro="" textlink="">
      <cdr:nvSpPr>
        <cdr:cNvPr id="2" name="文本框 1">
          <a:extLst xmlns:a="http://schemas.openxmlformats.org/drawingml/2006/main">
            <a:ext uri="{FF2B5EF4-FFF2-40B4-BE49-F238E27FC236}">
              <a16:creationId xmlns:a16="http://schemas.microsoft.com/office/drawing/2014/main" id="{D007D882-71B1-489D-98E3-C6227DFCD157}"/>
            </a:ext>
          </a:extLst>
        </cdr:cNvPr>
        <cdr:cNvSpPr txBox="1"/>
      </cdr:nvSpPr>
      <cdr:spPr>
        <a:xfrm xmlns:a="http://schemas.openxmlformats.org/drawingml/2006/main">
          <a:off x="790327" y="1754617"/>
          <a:ext cx="914400" cy="25610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zh-CN" altLang="en-US" dirty="0"/>
            <a:t>平值期权</a:t>
          </a:r>
          <a:endParaRPr lang="zh-CN" altLang="en-US" sz="1100" dirty="0"/>
        </a:p>
      </cdr:txBody>
    </cdr:sp>
  </cdr:relSizeAnchor>
  <cdr:relSizeAnchor xmlns:cdr="http://schemas.openxmlformats.org/drawingml/2006/chartDrawing">
    <cdr:from>
      <cdr:x>0.36551</cdr:x>
      <cdr:y>0.7845</cdr:y>
    </cdr:from>
    <cdr:to>
      <cdr:x>0.45254</cdr:x>
      <cdr:y>0.81468</cdr:y>
    </cdr:to>
    <cdr:sp macro="" textlink="">
      <cdr:nvSpPr>
        <cdr:cNvPr id="3" name="箭头: 右 2">
          <a:extLst xmlns:a="http://schemas.openxmlformats.org/drawingml/2006/main">
            <a:ext uri="{FF2B5EF4-FFF2-40B4-BE49-F238E27FC236}">
              <a16:creationId xmlns:a16="http://schemas.microsoft.com/office/drawing/2014/main" id="{CE40DE36-414E-4338-B175-7B099306440E}"/>
            </a:ext>
          </a:extLst>
        </cdr:cNvPr>
        <cdr:cNvSpPr/>
      </cdr:nvSpPr>
      <cdr:spPr>
        <a:xfrm xmlns:a="http://schemas.openxmlformats.org/drawingml/2006/main">
          <a:off x="1512168" y="1872208"/>
          <a:ext cx="360040" cy="72008"/>
        </a:xfrm>
        <a:prstGeom xmlns:a="http://schemas.openxmlformats.org/drawingml/2006/main" prst="rightArrow">
          <a:avLst/>
        </a:prstGeom>
        <a:solidFill xmlns:a="http://schemas.openxmlformats.org/drawingml/2006/main">
          <a:srgbClr val="FF0000"/>
        </a:solidFill>
        <a:ln xmlns:a="http://schemas.openxmlformats.org/drawingml/2006/main">
          <a:solidFill>
            <a:srgbClr val="FF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userShapes>
</file>

<file path=ppt/drawings/drawing2.xml><?xml version="1.0" encoding="utf-8"?>
<c:userShapes xmlns:c="http://schemas.openxmlformats.org/drawingml/2006/chart">
  <cdr:relSizeAnchor xmlns:cdr="http://schemas.openxmlformats.org/drawingml/2006/chartDrawing">
    <cdr:from>
      <cdr:x>0.16703</cdr:x>
      <cdr:y>0.76836</cdr:y>
    </cdr:from>
    <cdr:to>
      <cdr:x>0.3914</cdr:x>
      <cdr:y>0.86677</cdr:y>
    </cdr:to>
    <cdr:sp macro="" textlink="">
      <cdr:nvSpPr>
        <cdr:cNvPr id="2" name="文本框 1">
          <a:extLst xmlns:a="http://schemas.openxmlformats.org/drawingml/2006/main">
            <a:ext uri="{FF2B5EF4-FFF2-40B4-BE49-F238E27FC236}">
              <a16:creationId xmlns:a16="http://schemas.microsoft.com/office/drawing/2014/main" id="{AA5D3298-2142-4622-88E7-BD7001BE17AE}"/>
            </a:ext>
          </a:extLst>
        </cdr:cNvPr>
        <cdr:cNvSpPr txBox="1"/>
      </cdr:nvSpPr>
      <cdr:spPr>
        <a:xfrm xmlns:a="http://schemas.openxmlformats.org/drawingml/2006/main">
          <a:off x="680706" y="1999670"/>
          <a:ext cx="914400" cy="25610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zh-CN" altLang="en-US" sz="1100" dirty="0"/>
            <a:t>平值期权</a:t>
          </a:r>
        </a:p>
      </cdr:txBody>
    </cdr:sp>
  </cdr:relSizeAnchor>
  <cdr:relSizeAnchor xmlns:cdr="http://schemas.openxmlformats.org/drawingml/2006/chartDrawing">
    <cdr:from>
      <cdr:x>0.34372</cdr:x>
      <cdr:y>0.81922</cdr:y>
    </cdr:from>
    <cdr:to>
      <cdr:x>0.43206</cdr:x>
      <cdr:y>0.84763</cdr:y>
    </cdr:to>
    <cdr:sp macro="" textlink="">
      <cdr:nvSpPr>
        <cdr:cNvPr id="3" name="箭头: 右 2">
          <a:extLst xmlns:a="http://schemas.openxmlformats.org/drawingml/2006/main">
            <a:ext uri="{FF2B5EF4-FFF2-40B4-BE49-F238E27FC236}">
              <a16:creationId xmlns:a16="http://schemas.microsoft.com/office/drawing/2014/main" id="{90D8BA16-BD9B-492C-B3DA-5115E8633FA3}"/>
            </a:ext>
          </a:extLst>
        </cdr:cNvPr>
        <cdr:cNvSpPr/>
      </cdr:nvSpPr>
      <cdr:spPr>
        <a:xfrm xmlns:a="http://schemas.openxmlformats.org/drawingml/2006/main">
          <a:off x="1400786" y="2132017"/>
          <a:ext cx="360040" cy="73941"/>
        </a:xfrm>
        <a:prstGeom xmlns:a="http://schemas.openxmlformats.org/drawingml/2006/main" prst="rightArrow">
          <a:avLst/>
        </a:prstGeom>
        <a:solidFill xmlns:a="http://schemas.openxmlformats.org/drawingml/2006/main">
          <a:srgbClr val="FF0000"/>
        </a:solidFill>
        <a:ln xmlns:a="http://schemas.openxmlformats.org/drawingml/2006/main">
          <a:solidFill>
            <a:srgbClr val="FF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userShapes>
</file>

<file path=ppt/drawings/drawing3.xml><?xml version="1.0" encoding="utf-8"?>
<c:userShapes xmlns:c="http://schemas.openxmlformats.org/drawingml/2006/chart">
  <cdr:relSizeAnchor xmlns:cdr="http://schemas.openxmlformats.org/drawingml/2006/chartDrawing">
    <cdr:from>
      <cdr:x>0.50573</cdr:x>
      <cdr:y>0.10471</cdr:y>
    </cdr:from>
    <cdr:to>
      <cdr:x>0.72735</cdr:x>
      <cdr:y>0.21103</cdr:y>
    </cdr:to>
    <cdr:sp macro="" textlink="">
      <cdr:nvSpPr>
        <cdr:cNvPr id="2" name="文本框 1">
          <a:extLst xmlns:a="http://schemas.openxmlformats.org/drawingml/2006/main">
            <a:ext uri="{FF2B5EF4-FFF2-40B4-BE49-F238E27FC236}">
              <a16:creationId xmlns:a16="http://schemas.microsoft.com/office/drawing/2014/main" id="{349B1EF5-24F9-48DD-85BF-A2E03AAEF729}"/>
            </a:ext>
          </a:extLst>
        </cdr:cNvPr>
        <cdr:cNvSpPr txBox="1"/>
      </cdr:nvSpPr>
      <cdr:spPr>
        <a:xfrm xmlns:a="http://schemas.openxmlformats.org/drawingml/2006/main">
          <a:off x="4125913" y="360040"/>
          <a:ext cx="1808056" cy="365569"/>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zh-CN" altLang="en-US" b="1" dirty="0"/>
            <a:t>平值期权</a:t>
          </a:r>
          <a:endParaRPr lang="zh-CN" altLang="en-US" sz="1100" b="1" dirty="0"/>
        </a:p>
      </cdr:txBody>
    </cdr:sp>
  </cdr:relSizeAnchor>
  <cdr:relSizeAnchor xmlns:cdr="http://schemas.openxmlformats.org/drawingml/2006/chartDrawing">
    <cdr:from>
      <cdr:x>0.4616</cdr:x>
      <cdr:y>0.12565</cdr:y>
    </cdr:from>
    <cdr:to>
      <cdr:x>0.50573</cdr:x>
      <cdr:y>0.1466</cdr:y>
    </cdr:to>
    <cdr:sp macro="" textlink="">
      <cdr:nvSpPr>
        <cdr:cNvPr id="3" name="箭头: 左 2">
          <a:extLst xmlns:a="http://schemas.openxmlformats.org/drawingml/2006/main">
            <a:ext uri="{FF2B5EF4-FFF2-40B4-BE49-F238E27FC236}">
              <a16:creationId xmlns:a16="http://schemas.microsoft.com/office/drawing/2014/main" id="{7155B51E-9973-4404-B059-57866F54757E}"/>
            </a:ext>
          </a:extLst>
        </cdr:cNvPr>
        <cdr:cNvSpPr/>
      </cdr:nvSpPr>
      <cdr:spPr>
        <a:xfrm xmlns:a="http://schemas.openxmlformats.org/drawingml/2006/main">
          <a:off x="3765873" y="432048"/>
          <a:ext cx="360040" cy="72008"/>
        </a:xfrm>
        <a:prstGeom xmlns:a="http://schemas.openxmlformats.org/drawingml/2006/main" prst="leftArrow">
          <a:avLst/>
        </a:prstGeom>
        <a:solidFill xmlns:a="http://schemas.openxmlformats.org/drawingml/2006/main">
          <a:srgbClr val="FF0000"/>
        </a:solidFill>
        <a:ln xmlns:a="http://schemas.openxmlformats.org/drawingml/2006/main">
          <a:solidFill>
            <a:srgbClr val="FF0000"/>
          </a:solid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vertOverflow="clip"/>
        <a:lstStyle xmlns:a="http://schemas.openxmlformats.org/drawingml/2006/main"/>
        <a:p xmlns:a="http://schemas.openxmlformats.org/drawingml/2006/main">
          <a:endParaRPr lang="zh-CN"/>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a:defRPr sz="1300">
                <a:ea typeface="华文细黑" pitchFamily="2" charset="-122"/>
              </a:defRPr>
            </a:lvl1pPr>
          </a:lstStyle>
          <a:p>
            <a:pPr>
              <a:defRPr/>
            </a:pPr>
            <a:endParaRPr lang="zh-CN" altLang="en-US"/>
          </a:p>
        </p:txBody>
      </p:sp>
      <p:sp>
        <p:nvSpPr>
          <p:cNvPr id="3" name="日期占位符 2"/>
          <p:cNvSpPr>
            <a:spLocks noGrp="1"/>
          </p:cNvSpPr>
          <p:nvPr>
            <p:ph type="dt" sz="quarter" idx="1"/>
          </p:nvPr>
        </p:nvSpPr>
        <p:spPr>
          <a:xfrm>
            <a:off x="4021138" y="0"/>
            <a:ext cx="3076575" cy="511175"/>
          </a:xfrm>
          <a:prstGeom prst="rect">
            <a:avLst/>
          </a:prstGeom>
        </p:spPr>
        <p:txBody>
          <a:bodyPr vert="horz" lIns="99048" tIns="49524" rIns="99048" bIns="49524" rtlCol="0"/>
          <a:lstStyle>
            <a:lvl1pPr algn="r">
              <a:defRPr sz="1300">
                <a:ea typeface="华文细黑" pitchFamily="2" charset="-122"/>
              </a:defRPr>
            </a:lvl1pPr>
          </a:lstStyle>
          <a:p>
            <a:pPr>
              <a:defRPr/>
            </a:pPr>
            <a:endParaRPr lang="zh-CN" altLang="en-US"/>
          </a:p>
        </p:txBody>
      </p:sp>
      <p:sp>
        <p:nvSpPr>
          <p:cNvPr id="4" name="页脚占位符 3"/>
          <p:cNvSpPr>
            <a:spLocks noGrp="1"/>
          </p:cNvSpPr>
          <p:nvPr>
            <p:ph type="ftr" sz="quarter" idx="2"/>
          </p:nvPr>
        </p:nvSpPr>
        <p:spPr>
          <a:xfrm>
            <a:off x="0" y="9721850"/>
            <a:ext cx="3076575" cy="511175"/>
          </a:xfrm>
          <a:prstGeom prst="rect">
            <a:avLst/>
          </a:prstGeom>
        </p:spPr>
        <p:txBody>
          <a:bodyPr vert="horz" lIns="99048" tIns="49524" rIns="99048" bIns="49524" rtlCol="0" anchor="b"/>
          <a:lstStyle>
            <a:lvl1pPr algn="l">
              <a:defRPr sz="1300">
                <a:ea typeface="华文细黑" pitchFamily="2" charset="-122"/>
              </a:defRPr>
            </a:lvl1pPr>
          </a:lstStyle>
          <a:p>
            <a:pPr>
              <a:defRPr/>
            </a:pPr>
            <a:endParaRPr lang="zh-CN" altLang="en-US"/>
          </a:p>
        </p:txBody>
      </p:sp>
      <p:sp>
        <p:nvSpPr>
          <p:cNvPr id="5" name="灯片编号占位符 4"/>
          <p:cNvSpPr>
            <a:spLocks noGrp="1"/>
          </p:cNvSpPr>
          <p:nvPr>
            <p:ph type="sldNum" sz="quarter" idx="3"/>
          </p:nvPr>
        </p:nvSpPr>
        <p:spPr>
          <a:xfrm>
            <a:off x="4021138" y="9721850"/>
            <a:ext cx="3076575" cy="511175"/>
          </a:xfrm>
          <a:prstGeom prst="rect">
            <a:avLst/>
          </a:prstGeom>
        </p:spPr>
        <p:txBody>
          <a:bodyPr vert="horz" lIns="99048" tIns="49524" rIns="99048" bIns="49524" rtlCol="0" anchor="b"/>
          <a:lstStyle>
            <a:lvl1pPr algn="r">
              <a:defRPr sz="1300">
                <a:ea typeface="华文细黑" pitchFamily="2" charset="-122"/>
              </a:defRPr>
            </a:lvl1pPr>
          </a:lstStyle>
          <a:p>
            <a:pPr>
              <a:defRPr/>
            </a:pPr>
            <a:fld id="{A3B4F7A7-087A-4BD8-8229-0CE789C129B6}" type="slidenum">
              <a:rPr lang="zh-CN" altLang="en-US"/>
              <a:pPr>
                <a:defRPr/>
              </a:pPr>
              <a:t>‹#›</a:t>
            </a:fld>
            <a:endParaRPr lang="zh-CN" altLang="en-US"/>
          </a:p>
        </p:txBody>
      </p:sp>
    </p:spTree>
    <p:extLst>
      <p:ext uri="{BB962C8B-B14F-4D97-AF65-F5344CB8AC3E}">
        <p14:creationId xmlns:p14="http://schemas.microsoft.com/office/powerpoint/2010/main" val="1181318590"/>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fontAlgn="auto">
              <a:spcBef>
                <a:spcPts val="0"/>
              </a:spcBef>
              <a:spcAft>
                <a:spcPts val="0"/>
              </a:spcAft>
              <a:defRPr sz="1300">
                <a:latin typeface="+mn-lt"/>
                <a:ea typeface="+mn-ea"/>
              </a:defRPr>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lIns="99048" tIns="49524" rIns="99048" bIns="49524" rtlCol="0"/>
          <a:lstStyle>
            <a:lvl1pPr algn="r" fontAlgn="auto">
              <a:spcBef>
                <a:spcPts val="0"/>
              </a:spcBef>
              <a:spcAft>
                <a:spcPts val="0"/>
              </a:spcAft>
              <a:defRPr sz="13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139700" y="768350"/>
            <a:ext cx="6819900" cy="3836988"/>
          </a:xfrm>
          <a:prstGeom prst="rect">
            <a:avLst/>
          </a:prstGeom>
          <a:noFill/>
          <a:ln w="12700">
            <a:solidFill>
              <a:prstClr val="black"/>
            </a:solidFill>
          </a:ln>
        </p:spPr>
        <p:txBody>
          <a:bodyPr vert="horz" lIns="99048" tIns="49524" rIns="99048" bIns="49524" rtlCol="0" anchor="ctr"/>
          <a:lstStyle/>
          <a:p>
            <a:pPr lvl="0"/>
            <a:endParaRPr lang="zh-CN" altLang="en-US" noProof="0"/>
          </a:p>
        </p:txBody>
      </p:sp>
      <p:sp>
        <p:nvSpPr>
          <p:cNvPr id="5" name="备注占位符 4"/>
          <p:cNvSpPr>
            <a:spLocks noGrp="1"/>
          </p:cNvSpPr>
          <p:nvPr>
            <p:ph type="body" sz="quarter" idx="3"/>
          </p:nvPr>
        </p:nvSpPr>
        <p:spPr>
          <a:xfrm>
            <a:off x="709613" y="4860925"/>
            <a:ext cx="5680075" cy="4605338"/>
          </a:xfrm>
          <a:prstGeom prst="rect">
            <a:avLst/>
          </a:prstGeom>
        </p:spPr>
        <p:txBody>
          <a:bodyPr vert="horz" lIns="99048" tIns="49524" rIns="99048" bIns="49524"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lIns="99048" tIns="49524" rIns="99048" bIns="49524" rtlCol="0" anchor="b"/>
          <a:lstStyle>
            <a:lvl1pPr algn="l" fontAlgn="auto">
              <a:spcBef>
                <a:spcPts val="0"/>
              </a:spcBef>
              <a:spcAft>
                <a:spcPts val="0"/>
              </a:spcAft>
              <a:defRPr sz="13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lIns="99048" tIns="49524" rIns="99048" bIns="49524" rtlCol="0" anchor="b"/>
          <a:lstStyle>
            <a:lvl1pPr algn="r" fontAlgn="auto">
              <a:spcBef>
                <a:spcPts val="0"/>
              </a:spcBef>
              <a:spcAft>
                <a:spcPts val="0"/>
              </a:spcAft>
              <a:defRPr sz="1300">
                <a:latin typeface="+mn-lt"/>
                <a:ea typeface="+mn-ea"/>
              </a:defRPr>
            </a:lvl1pPr>
          </a:lstStyle>
          <a:p>
            <a:pPr>
              <a:defRPr/>
            </a:pPr>
            <a:fld id="{593E4DF9-40FF-476F-8A8E-E1023749C23B}" type="slidenum">
              <a:rPr lang="zh-CN" altLang="en-US"/>
              <a:pPr>
                <a:defRPr/>
              </a:pPr>
              <a:t>‹#›</a:t>
            </a:fld>
            <a:endParaRPr lang="zh-CN" altLang="en-US"/>
          </a:p>
        </p:txBody>
      </p:sp>
    </p:spTree>
    <p:extLst>
      <p:ext uri="{BB962C8B-B14F-4D97-AF65-F5344CB8AC3E}">
        <p14:creationId xmlns:p14="http://schemas.microsoft.com/office/powerpoint/2010/main" val="1784818806"/>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2</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792CCB-4AEF-419F-9416-16AF29E6F354}" type="slidenum">
              <a:rPr lang="zh-CN" altLang="en-US" smtClean="0"/>
              <a:t>22</a:t>
            </a:fld>
            <a:endParaRPr lang="zh-CN" altLang="en-US"/>
          </a:p>
        </p:txBody>
      </p:sp>
    </p:spTree>
    <p:extLst>
      <p:ext uri="{BB962C8B-B14F-4D97-AF65-F5344CB8AC3E}">
        <p14:creationId xmlns:p14="http://schemas.microsoft.com/office/powerpoint/2010/main" val="10489389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C792CCB-4AEF-419F-9416-16AF29E6F354}" type="slidenum">
              <a:rPr lang="zh-CN" altLang="en-US" smtClean="0"/>
              <a:t>23</a:t>
            </a:fld>
            <a:endParaRPr lang="zh-CN" altLang="en-US"/>
          </a:p>
        </p:txBody>
      </p:sp>
    </p:spTree>
    <p:extLst>
      <p:ext uri="{BB962C8B-B14F-4D97-AF65-F5344CB8AC3E}">
        <p14:creationId xmlns:p14="http://schemas.microsoft.com/office/powerpoint/2010/main" val="46156599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792CCB-4AEF-419F-9416-16AF29E6F354}" type="slidenum">
              <a:rPr lang="zh-CN" altLang="en-US" smtClean="0"/>
              <a:t>25</a:t>
            </a:fld>
            <a:endParaRPr lang="zh-CN" altLang="en-US"/>
          </a:p>
        </p:txBody>
      </p:sp>
    </p:spTree>
    <p:extLst>
      <p:ext uri="{BB962C8B-B14F-4D97-AF65-F5344CB8AC3E}">
        <p14:creationId xmlns:p14="http://schemas.microsoft.com/office/powerpoint/2010/main" val="181055914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pPr marL="228600" indent="-228600">
              <a:buAutoNum type="arabicPeriod"/>
            </a:pPr>
            <a:endParaRPr lang="zh-CN" altLang="en-US" dirty="0"/>
          </a:p>
        </p:txBody>
      </p:sp>
      <p:sp>
        <p:nvSpPr>
          <p:cNvPr id="4" name="灯片编号占位符 3"/>
          <p:cNvSpPr>
            <a:spLocks noGrp="1"/>
          </p:cNvSpPr>
          <p:nvPr>
            <p:ph type="sldNum" sz="quarter" idx="10"/>
          </p:nvPr>
        </p:nvSpPr>
        <p:spPr/>
        <p:txBody>
          <a:bodyPr/>
          <a:lstStyle/>
          <a:p>
            <a:fld id="{5C792CCB-4AEF-419F-9416-16AF29E6F354}" type="slidenum">
              <a:rPr lang="zh-CN" altLang="en-US" smtClean="0"/>
              <a:t>26</a:t>
            </a:fld>
            <a:endParaRPr lang="zh-CN" altLang="en-US"/>
          </a:p>
        </p:txBody>
      </p:sp>
    </p:spTree>
    <p:extLst>
      <p:ext uri="{BB962C8B-B14F-4D97-AF65-F5344CB8AC3E}">
        <p14:creationId xmlns:p14="http://schemas.microsoft.com/office/powerpoint/2010/main" val="6799654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792CCB-4AEF-419F-9416-16AF29E6F354}" type="slidenum">
              <a:rPr lang="zh-CN" altLang="en-US" smtClean="0"/>
              <a:t>29</a:t>
            </a:fld>
            <a:endParaRPr lang="zh-CN" altLang="en-US"/>
          </a:p>
        </p:txBody>
      </p:sp>
    </p:spTree>
    <p:extLst>
      <p:ext uri="{BB962C8B-B14F-4D97-AF65-F5344CB8AC3E}">
        <p14:creationId xmlns:p14="http://schemas.microsoft.com/office/powerpoint/2010/main" val="29925388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792CCB-4AEF-419F-9416-16AF29E6F354}" type="slidenum">
              <a:rPr lang="zh-CN" altLang="en-US" smtClean="0"/>
              <a:t>31</a:t>
            </a:fld>
            <a:endParaRPr lang="zh-CN" altLang="en-US"/>
          </a:p>
        </p:txBody>
      </p:sp>
    </p:spTree>
    <p:extLst>
      <p:ext uri="{BB962C8B-B14F-4D97-AF65-F5344CB8AC3E}">
        <p14:creationId xmlns:p14="http://schemas.microsoft.com/office/powerpoint/2010/main" val="197203801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792CCB-4AEF-419F-9416-16AF29E6F354}" type="slidenum">
              <a:rPr lang="zh-CN" altLang="en-US" smtClean="0"/>
              <a:t>32</a:t>
            </a:fld>
            <a:endParaRPr lang="zh-CN" altLang="en-US"/>
          </a:p>
        </p:txBody>
      </p:sp>
    </p:spTree>
    <p:extLst>
      <p:ext uri="{BB962C8B-B14F-4D97-AF65-F5344CB8AC3E}">
        <p14:creationId xmlns:p14="http://schemas.microsoft.com/office/powerpoint/2010/main" val="29350963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792CCB-4AEF-419F-9416-16AF29E6F354}" type="slidenum">
              <a:rPr lang="zh-CN" altLang="en-US" smtClean="0"/>
              <a:t>37</a:t>
            </a:fld>
            <a:endParaRPr lang="zh-CN" altLang="en-US"/>
          </a:p>
        </p:txBody>
      </p:sp>
    </p:spTree>
    <p:extLst>
      <p:ext uri="{BB962C8B-B14F-4D97-AF65-F5344CB8AC3E}">
        <p14:creationId xmlns:p14="http://schemas.microsoft.com/office/powerpoint/2010/main" val="63398425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792CCB-4AEF-419F-9416-16AF29E6F354}" type="slidenum">
              <a:rPr lang="zh-CN" altLang="en-US" smtClean="0"/>
              <a:t>38</a:t>
            </a:fld>
            <a:endParaRPr lang="zh-CN" altLang="en-US"/>
          </a:p>
        </p:txBody>
      </p:sp>
    </p:spTree>
    <p:extLst>
      <p:ext uri="{BB962C8B-B14F-4D97-AF65-F5344CB8AC3E}">
        <p14:creationId xmlns:p14="http://schemas.microsoft.com/office/powerpoint/2010/main" val="25919939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pPr marL="0" indent="0">
              <a:buNone/>
            </a:pPr>
            <a:endParaRPr lang="en-US" altLang="zh-CN" dirty="0"/>
          </a:p>
          <a:p>
            <a:endParaRPr lang="zh-CN" altLang="en-US" dirty="0"/>
          </a:p>
        </p:txBody>
      </p:sp>
      <p:sp>
        <p:nvSpPr>
          <p:cNvPr id="4" name="灯片编号占位符 3"/>
          <p:cNvSpPr>
            <a:spLocks noGrp="1"/>
          </p:cNvSpPr>
          <p:nvPr>
            <p:ph type="sldNum" sz="quarter" idx="10"/>
          </p:nvPr>
        </p:nvSpPr>
        <p:spPr/>
        <p:txBody>
          <a:bodyPr/>
          <a:lstStyle/>
          <a:p>
            <a:fld id="{5C792CCB-4AEF-419F-9416-16AF29E6F354}" type="slidenum">
              <a:rPr lang="zh-CN" altLang="en-US" smtClean="0"/>
              <a:t>39</a:t>
            </a:fld>
            <a:endParaRPr lang="zh-CN" altLang="en-US"/>
          </a:p>
        </p:txBody>
      </p:sp>
    </p:spTree>
    <p:extLst>
      <p:ext uri="{BB962C8B-B14F-4D97-AF65-F5344CB8AC3E}">
        <p14:creationId xmlns:p14="http://schemas.microsoft.com/office/powerpoint/2010/main" val="14107251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792CCB-4AEF-419F-9416-16AF29E6F354}" type="slidenum">
              <a:rPr lang="zh-CN" altLang="en-US" smtClean="0"/>
              <a:t>3</a:t>
            </a:fld>
            <a:endParaRPr lang="zh-CN" altLang="en-US"/>
          </a:p>
        </p:txBody>
      </p:sp>
    </p:spTree>
    <p:extLst>
      <p:ext uri="{BB962C8B-B14F-4D97-AF65-F5344CB8AC3E}">
        <p14:creationId xmlns:p14="http://schemas.microsoft.com/office/powerpoint/2010/main" val="150090084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792CCB-4AEF-419F-9416-16AF29E6F354}" type="slidenum">
              <a:rPr lang="zh-CN" altLang="en-US" smtClean="0"/>
              <a:t>40</a:t>
            </a:fld>
            <a:endParaRPr lang="zh-CN" altLang="en-US"/>
          </a:p>
        </p:txBody>
      </p:sp>
    </p:spTree>
    <p:extLst>
      <p:ext uri="{BB962C8B-B14F-4D97-AF65-F5344CB8AC3E}">
        <p14:creationId xmlns:p14="http://schemas.microsoft.com/office/powerpoint/2010/main" val="31471959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5"/>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itchFamily="34" charset="0"/>
                <a:cs typeface="Arial" pitchFamily="34" charset="0"/>
              </a:defRPr>
            </a:lvl1pPr>
            <a:lvl2pPr marL="804684" indent="-309494" eaLnBrk="0" hangingPunct="0">
              <a:defRPr>
                <a:solidFill>
                  <a:schemeClr val="tx1"/>
                </a:solidFill>
                <a:latin typeface="Arial" pitchFamily="34" charset="0"/>
                <a:cs typeface="Arial" pitchFamily="34" charset="0"/>
              </a:defRPr>
            </a:lvl2pPr>
            <a:lvl3pPr marL="1237976" indent="-247596" eaLnBrk="0" hangingPunct="0">
              <a:defRPr>
                <a:solidFill>
                  <a:schemeClr val="tx1"/>
                </a:solidFill>
                <a:latin typeface="Arial" pitchFamily="34" charset="0"/>
                <a:cs typeface="Arial" pitchFamily="34" charset="0"/>
              </a:defRPr>
            </a:lvl3pPr>
            <a:lvl4pPr marL="1733167" indent="-247596" eaLnBrk="0" hangingPunct="0">
              <a:defRPr>
                <a:solidFill>
                  <a:schemeClr val="tx1"/>
                </a:solidFill>
                <a:latin typeface="Arial" pitchFamily="34" charset="0"/>
                <a:cs typeface="Arial" pitchFamily="34" charset="0"/>
              </a:defRPr>
            </a:lvl4pPr>
            <a:lvl5pPr marL="2228358" indent="-247596" eaLnBrk="0" hangingPunct="0">
              <a:defRPr>
                <a:solidFill>
                  <a:schemeClr val="tx1"/>
                </a:solidFill>
                <a:latin typeface="Arial" pitchFamily="34" charset="0"/>
                <a:cs typeface="Arial" pitchFamily="34" charset="0"/>
              </a:defRPr>
            </a:lvl5pPr>
            <a:lvl6pPr marL="2723548" indent="-247596" eaLnBrk="0" fontAlgn="base" hangingPunct="0">
              <a:spcBef>
                <a:spcPct val="0"/>
              </a:spcBef>
              <a:spcAft>
                <a:spcPct val="0"/>
              </a:spcAft>
              <a:defRPr>
                <a:solidFill>
                  <a:schemeClr val="tx1"/>
                </a:solidFill>
                <a:latin typeface="Arial" pitchFamily="34" charset="0"/>
                <a:cs typeface="Arial" pitchFamily="34" charset="0"/>
              </a:defRPr>
            </a:lvl6pPr>
            <a:lvl7pPr marL="3218739" indent="-247596" eaLnBrk="0" fontAlgn="base" hangingPunct="0">
              <a:spcBef>
                <a:spcPct val="0"/>
              </a:spcBef>
              <a:spcAft>
                <a:spcPct val="0"/>
              </a:spcAft>
              <a:defRPr>
                <a:solidFill>
                  <a:schemeClr val="tx1"/>
                </a:solidFill>
                <a:latin typeface="Arial" pitchFamily="34" charset="0"/>
                <a:cs typeface="Arial" pitchFamily="34" charset="0"/>
              </a:defRPr>
            </a:lvl7pPr>
            <a:lvl8pPr marL="3713929" indent="-247596" eaLnBrk="0" fontAlgn="base" hangingPunct="0">
              <a:spcBef>
                <a:spcPct val="0"/>
              </a:spcBef>
              <a:spcAft>
                <a:spcPct val="0"/>
              </a:spcAft>
              <a:defRPr>
                <a:solidFill>
                  <a:schemeClr val="tx1"/>
                </a:solidFill>
                <a:latin typeface="Arial" pitchFamily="34" charset="0"/>
                <a:cs typeface="Arial" pitchFamily="34" charset="0"/>
              </a:defRPr>
            </a:lvl8pPr>
            <a:lvl9pPr marL="4209119" indent="-247596"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9432D1B0-F0D1-4F4D-8301-637F6504F87D}" type="slidenum">
              <a:rPr lang="en-US" altLang="zh-CN">
                <a:solidFill>
                  <a:prstClr val="black"/>
                </a:solidFill>
                <a:latin typeface="Calibri" pitchFamily="34" charset="0"/>
              </a:rPr>
              <a:pPr eaLnBrk="1" hangingPunct="1"/>
              <a:t>42</a:t>
            </a:fld>
            <a:endParaRPr lang="en-US" altLang="zh-CN">
              <a:solidFill>
                <a:prstClr val="black"/>
              </a:solidFill>
              <a:latin typeface="Calibri" pitchFamily="34" charset="0"/>
            </a:endParaRPr>
          </a:p>
        </p:txBody>
      </p:sp>
      <p:sp>
        <p:nvSpPr>
          <p:cNvPr id="58371" name="Rectangle 2"/>
          <p:cNvSpPr>
            <a:spLocks noGrp="1" noRot="1" noChangeAspect="1" noChangeArrowheads="1" noTextEdit="1"/>
          </p:cNvSpPr>
          <p:nvPr>
            <p:ph type="sldImg"/>
          </p:nvPr>
        </p:nvSpPr>
        <p:spPr bwMode="auto">
          <a:xfrm>
            <a:off x="142875" y="769938"/>
            <a:ext cx="6813550" cy="3833812"/>
          </a:xfrm>
          <a:noFill/>
          <a:ln cap="flat">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2"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CA" sz="260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幻灯片图像占位符 1"/>
          <p:cNvSpPr>
            <a:spLocks noGrp="1" noRot="1" noChangeAspect="1" noTextEdit="1"/>
          </p:cNvSpPr>
          <p:nvPr>
            <p:ph type="sldImg"/>
          </p:nvPr>
        </p:nvSpPr>
        <p:spPr bwMode="auto">
          <a:xfrm>
            <a:off x="139700" y="768350"/>
            <a:ext cx="6819900" cy="3836988"/>
          </a:xfrm>
          <a:noFill/>
          <a:ln>
            <a:solidFill>
              <a:srgbClr val="000000"/>
            </a:solidFill>
            <a:miter lim="800000"/>
            <a:headEnd/>
            <a:tailEnd/>
          </a:ln>
        </p:spPr>
      </p:sp>
      <p:sp>
        <p:nvSpPr>
          <p:cNvPr id="33894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285700" name="灯片编号占位符 3"/>
          <p:cNvSpPr>
            <a:spLocks noGrp="1"/>
          </p:cNvSpPr>
          <p:nvPr>
            <p:ph type="sldNum" sz="quarter" idx="5"/>
          </p:nvPr>
        </p:nvSpPr>
        <p:spPr/>
        <p:txBody>
          <a:bodyPr/>
          <a:lstStyle/>
          <a:p>
            <a:pPr>
              <a:defRPr/>
            </a:pPr>
            <a:fld id="{8F05D9ED-616F-476F-B800-64A521F66648}" type="slidenum">
              <a:rPr lang="zh-CN" altLang="en-US" smtClean="0"/>
              <a:pPr>
                <a:defRPr/>
              </a:pPr>
              <a:t>58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pPr marL="228600" indent="-228600">
              <a:buAutoNum type="arabicPeriod"/>
            </a:pPr>
            <a:endParaRPr lang="zh-CN" altLang="en-US" dirty="0"/>
          </a:p>
        </p:txBody>
      </p:sp>
      <p:sp>
        <p:nvSpPr>
          <p:cNvPr id="4" name="灯片编号占位符 3"/>
          <p:cNvSpPr>
            <a:spLocks noGrp="1"/>
          </p:cNvSpPr>
          <p:nvPr>
            <p:ph type="sldNum" sz="quarter" idx="10"/>
          </p:nvPr>
        </p:nvSpPr>
        <p:spPr/>
        <p:txBody>
          <a:bodyPr/>
          <a:lstStyle/>
          <a:p>
            <a:fld id="{5C792CCB-4AEF-419F-9416-16AF29E6F354}" type="slidenum">
              <a:rPr lang="zh-CN" altLang="en-US" smtClean="0"/>
              <a:t>4</a:t>
            </a:fld>
            <a:endParaRPr lang="zh-CN" altLang="en-US"/>
          </a:p>
        </p:txBody>
      </p:sp>
    </p:spTree>
    <p:extLst>
      <p:ext uri="{BB962C8B-B14F-4D97-AF65-F5344CB8AC3E}">
        <p14:creationId xmlns:p14="http://schemas.microsoft.com/office/powerpoint/2010/main" val="36274508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C792CCB-4AEF-419F-9416-16AF29E6F354}" type="slidenum">
              <a:rPr lang="zh-CN" altLang="en-US" smtClean="0"/>
              <a:t>7</a:t>
            </a:fld>
            <a:endParaRPr lang="zh-CN" altLang="en-US"/>
          </a:p>
        </p:txBody>
      </p:sp>
    </p:spTree>
    <p:extLst>
      <p:ext uri="{BB962C8B-B14F-4D97-AF65-F5344CB8AC3E}">
        <p14:creationId xmlns:p14="http://schemas.microsoft.com/office/powerpoint/2010/main" val="110417576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792CCB-4AEF-419F-9416-16AF29E6F354}" type="slidenum">
              <a:rPr lang="zh-CN" altLang="en-US" smtClean="0"/>
              <a:t>8</a:t>
            </a:fld>
            <a:endParaRPr lang="zh-CN" altLang="en-US"/>
          </a:p>
        </p:txBody>
      </p:sp>
    </p:spTree>
    <p:extLst>
      <p:ext uri="{BB962C8B-B14F-4D97-AF65-F5344CB8AC3E}">
        <p14:creationId xmlns:p14="http://schemas.microsoft.com/office/powerpoint/2010/main" val="28768369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792CCB-4AEF-419F-9416-16AF29E6F354}" type="slidenum">
              <a:rPr lang="zh-CN" altLang="en-US" smtClean="0"/>
              <a:t>9</a:t>
            </a:fld>
            <a:endParaRPr lang="zh-CN" altLang="en-US"/>
          </a:p>
        </p:txBody>
      </p:sp>
    </p:spTree>
    <p:extLst>
      <p:ext uri="{BB962C8B-B14F-4D97-AF65-F5344CB8AC3E}">
        <p14:creationId xmlns:p14="http://schemas.microsoft.com/office/powerpoint/2010/main" val="44535378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C792CCB-4AEF-419F-9416-16AF29E6F354}" type="slidenum">
              <a:rPr lang="zh-CN" altLang="en-US" smtClean="0"/>
              <a:t>10</a:t>
            </a:fld>
            <a:endParaRPr lang="zh-CN" altLang="en-US"/>
          </a:p>
        </p:txBody>
      </p:sp>
    </p:spTree>
    <p:extLst>
      <p:ext uri="{BB962C8B-B14F-4D97-AF65-F5344CB8AC3E}">
        <p14:creationId xmlns:p14="http://schemas.microsoft.com/office/powerpoint/2010/main" val="30598792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xfrm>
            <a:off x="142875" y="769938"/>
            <a:ext cx="6813550" cy="38338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a:p>
        </p:txBody>
      </p:sp>
      <p:sp>
        <p:nvSpPr>
          <p:cNvPr id="49156" name="Slide Number Placeholder 3"/>
          <p:cNvSpPr>
            <a:spLocks noGrp="1"/>
          </p:cNvSpPr>
          <p:nvPr>
            <p:ph type="sldNum" sz="quarter" idx="5"/>
          </p:nvPr>
        </p:nvSpPr>
        <p:spPr/>
        <p:txBody>
          <a:bodyPr/>
          <a:lstStyle>
            <a:lvl1pPr eaLnBrk="0" hangingPunct="0">
              <a:defRPr>
                <a:solidFill>
                  <a:schemeClr val="tx1"/>
                </a:solidFill>
                <a:latin typeface="Arial" pitchFamily="34" charset="0"/>
                <a:cs typeface="Arial" pitchFamily="34" charset="0"/>
              </a:defRPr>
            </a:lvl1pPr>
            <a:lvl2pPr marL="804605" indent="-309464" eaLnBrk="0" hangingPunct="0">
              <a:defRPr>
                <a:solidFill>
                  <a:schemeClr val="tx1"/>
                </a:solidFill>
                <a:latin typeface="Arial" pitchFamily="34" charset="0"/>
                <a:cs typeface="Arial" pitchFamily="34" charset="0"/>
              </a:defRPr>
            </a:lvl2pPr>
            <a:lvl3pPr marL="1237855" indent="-247572" eaLnBrk="0" hangingPunct="0">
              <a:defRPr>
                <a:solidFill>
                  <a:schemeClr val="tx1"/>
                </a:solidFill>
                <a:latin typeface="Arial" pitchFamily="34" charset="0"/>
                <a:cs typeface="Arial" pitchFamily="34" charset="0"/>
              </a:defRPr>
            </a:lvl3pPr>
            <a:lvl4pPr marL="1732997" indent="-247572" eaLnBrk="0" hangingPunct="0">
              <a:defRPr>
                <a:solidFill>
                  <a:schemeClr val="tx1"/>
                </a:solidFill>
                <a:latin typeface="Arial" pitchFamily="34" charset="0"/>
                <a:cs typeface="Arial" pitchFamily="34" charset="0"/>
              </a:defRPr>
            </a:lvl4pPr>
            <a:lvl5pPr marL="2228139" indent="-247572" eaLnBrk="0" hangingPunct="0">
              <a:defRPr>
                <a:solidFill>
                  <a:schemeClr val="tx1"/>
                </a:solidFill>
                <a:latin typeface="Arial" pitchFamily="34" charset="0"/>
                <a:cs typeface="Arial" pitchFamily="34" charset="0"/>
              </a:defRPr>
            </a:lvl5pPr>
            <a:lvl6pPr marL="2723281" indent="-247572" eaLnBrk="0" fontAlgn="base" hangingPunct="0">
              <a:spcBef>
                <a:spcPct val="0"/>
              </a:spcBef>
              <a:spcAft>
                <a:spcPct val="0"/>
              </a:spcAft>
              <a:defRPr>
                <a:solidFill>
                  <a:schemeClr val="tx1"/>
                </a:solidFill>
                <a:latin typeface="Arial" pitchFamily="34" charset="0"/>
                <a:cs typeface="Arial" pitchFamily="34" charset="0"/>
              </a:defRPr>
            </a:lvl6pPr>
            <a:lvl7pPr marL="3218423" indent="-247572" eaLnBrk="0" fontAlgn="base" hangingPunct="0">
              <a:spcBef>
                <a:spcPct val="0"/>
              </a:spcBef>
              <a:spcAft>
                <a:spcPct val="0"/>
              </a:spcAft>
              <a:defRPr>
                <a:solidFill>
                  <a:schemeClr val="tx1"/>
                </a:solidFill>
                <a:latin typeface="Arial" pitchFamily="34" charset="0"/>
                <a:cs typeface="Arial" pitchFamily="34" charset="0"/>
              </a:defRPr>
            </a:lvl7pPr>
            <a:lvl8pPr marL="3713565" indent="-247572" eaLnBrk="0" fontAlgn="base" hangingPunct="0">
              <a:spcBef>
                <a:spcPct val="0"/>
              </a:spcBef>
              <a:spcAft>
                <a:spcPct val="0"/>
              </a:spcAft>
              <a:defRPr>
                <a:solidFill>
                  <a:schemeClr val="tx1"/>
                </a:solidFill>
                <a:latin typeface="Arial" pitchFamily="34" charset="0"/>
                <a:cs typeface="Arial" pitchFamily="34" charset="0"/>
              </a:defRPr>
            </a:lvl8pPr>
            <a:lvl9pPr marL="4208706" indent="-247572"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4B491AFA-0F38-4C45-AA1C-8BC547200B70}" type="slidenum">
              <a:rPr lang="en-US" altLang="zh-CN">
                <a:solidFill>
                  <a:prstClr val="black"/>
                </a:solidFill>
                <a:latin typeface="Calibri" pitchFamily="34" charset="0"/>
              </a:rPr>
              <a:pPr eaLnBrk="1" hangingPunct="1"/>
              <a:t>17</a:t>
            </a:fld>
            <a:endParaRPr lang="en-US" altLang="zh-CN">
              <a:solidFill>
                <a:prstClr val="black"/>
              </a:solidFill>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xfrm>
            <a:off x="142875" y="769938"/>
            <a:ext cx="6813550" cy="3833812"/>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zh-CN"/>
          </a:p>
        </p:txBody>
      </p:sp>
      <p:sp>
        <p:nvSpPr>
          <p:cNvPr id="50180" name="Slide Number Placeholder 3"/>
          <p:cNvSpPr>
            <a:spLocks noGrp="1"/>
          </p:cNvSpPr>
          <p:nvPr>
            <p:ph type="sldNum" sz="quarter" idx="5"/>
          </p:nvPr>
        </p:nvSpPr>
        <p:spPr/>
        <p:txBody>
          <a:bodyPr/>
          <a:lstStyle>
            <a:lvl1pPr eaLnBrk="0" hangingPunct="0">
              <a:defRPr>
                <a:solidFill>
                  <a:schemeClr val="tx1"/>
                </a:solidFill>
                <a:latin typeface="Arial" pitchFamily="34" charset="0"/>
                <a:cs typeface="Arial" pitchFamily="34" charset="0"/>
              </a:defRPr>
            </a:lvl1pPr>
            <a:lvl2pPr marL="804605" indent="-309464" eaLnBrk="0" hangingPunct="0">
              <a:defRPr>
                <a:solidFill>
                  <a:schemeClr val="tx1"/>
                </a:solidFill>
                <a:latin typeface="Arial" pitchFamily="34" charset="0"/>
                <a:cs typeface="Arial" pitchFamily="34" charset="0"/>
              </a:defRPr>
            </a:lvl2pPr>
            <a:lvl3pPr marL="1237855" indent="-247572" eaLnBrk="0" hangingPunct="0">
              <a:defRPr>
                <a:solidFill>
                  <a:schemeClr val="tx1"/>
                </a:solidFill>
                <a:latin typeface="Arial" pitchFamily="34" charset="0"/>
                <a:cs typeface="Arial" pitchFamily="34" charset="0"/>
              </a:defRPr>
            </a:lvl3pPr>
            <a:lvl4pPr marL="1732997" indent="-247572" eaLnBrk="0" hangingPunct="0">
              <a:defRPr>
                <a:solidFill>
                  <a:schemeClr val="tx1"/>
                </a:solidFill>
                <a:latin typeface="Arial" pitchFamily="34" charset="0"/>
                <a:cs typeface="Arial" pitchFamily="34" charset="0"/>
              </a:defRPr>
            </a:lvl4pPr>
            <a:lvl5pPr marL="2228139" indent="-247572" eaLnBrk="0" hangingPunct="0">
              <a:defRPr>
                <a:solidFill>
                  <a:schemeClr val="tx1"/>
                </a:solidFill>
                <a:latin typeface="Arial" pitchFamily="34" charset="0"/>
                <a:cs typeface="Arial" pitchFamily="34" charset="0"/>
              </a:defRPr>
            </a:lvl5pPr>
            <a:lvl6pPr marL="2723281" indent="-247572" eaLnBrk="0" fontAlgn="base" hangingPunct="0">
              <a:spcBef>
                <a:spcPct val="0"/>
              </a:spcBef>
              <a:spcAft>
                <a:spcPct val="0"/>
              </a:spcAft>
              <a:defRPr>
                <a:solidFill>
                  <a:schemeClr val="tx1"/>
                </a:solidFill>
                <a:latin typeface="Arial" pitchFamily="34" charset="0"/>
                <a:cs typeface="Arial" pitchFamily="34" charset="0"/>
              </a:defRPr>
            </a:lvl6pPr>
            <a:lvl7pPr marL="3218423" indent="-247572" eaLnBrk="0" fontAlgn="base" hangingPunct="0">
              <a:spcBef>
                <a:spcPct val="0"/>
              </a:spcBef>
              <a:spcAft>
                <a:spcPct val="0"/>
              </a:spcAft>
              <a:defRPr>
                <a:solidFill>
                  <a:schemeClr val="tx1"/>
                </a:solidFill>
                <a:latin typeface="Arial" pitchFamily="34" charset="0"/>
                <a:cs typeface="Arial" pitchFamily="34" charset="0"/>
              </a:defRPr>
            </a:lvl7pPr>
            <a:lvl8pPr marL="3713565" indent="-247572" eaLnBrk="0" fontAlgn="base" hangingPunct="0">
              <a:spcBef>
                <a:spcPct val="0"/>
              </a:spcBef>
              <a:spcAft>
                <a:spcPct val="0"/>
              </a:spcAft>
              <a:defRPr>
                <a:solidFill>
                  <a:schemeClr val="tx1"/>
                </a:solidFill>
                <a:latin typeface="Arial" pitchFamily="34" charset="0"/>
                <a:cs typeface="Arial" pitchFamily="34" charset="0"/>
              </a:defRPr>
            </a:lvl8pPr>
            <a:lvl9pPr marL="4208706" indent="-247572"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DE48EE7E-2001-42AB-B277-629C11FAE54D}" type="slidenum">
              <a:rPr lang="en-US" altLang="zh-CN">
                <a:solidFill>
                  <a:prstClr val="black"/>
                </a:solidFill>
                <a:latin typeface="Calibri" pitchFamily="34" charset="0"/>
              </a:rPr>
              <a:pPr eaLnBrk="1" hangingPunct="1"/>
              <a:t>18</a:t>
            </a:fld>
            <a:endParaRPr lang="en-US" altLang="zh-CN">
              <a:solidFill>
                <a:prstClr val="black"/>
              </a:solidFill>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jpeg"/><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jpeg"/><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7"/>
          <p:cNvSpPr>
            <a:spLocks noChangeArrowheads="1"/>
          </p:cNvSpPr>
          <p:nvPr/>
        </p:nvSpPr>
        <p:spPr bwMode="auto">
          <a:xfrm>
            <a:off x="609600" y="914400"/>
            <a:ext cx="7924800" cy="6858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zh-CN" altLang="en-US"/>
          </a:p>
        </p:txBody>
      </p:sp>
      <p:sp>
        <p:nvSpPr>
          <p:cNvPr id="5" name="Line 8"/>
          <p:cNvSpPr>
            <a:spLocks noChangeShapeType="1"/>
          </p:cNvSpPr>
          <p:nvPr/>
        </p:nvSpPr>
        <p:spPr bwMode="auto">
          <a:xfrm>
            <a:off x="1981201" y="2971800"/>
            <a:ext cx="6511925" cy="0"/>
          </a:xfrm>
          <a:prstGeom prst="line">
            <a:avLst/>
          </a:prstGeom>
          <a:noFill/>
          <a:ln w="19050">
            <a:solidFill>
              <a:schemeClr val="accent1"/>
            </a:solidFill>
            <a:round/>
            <a:headEnd/>
            <a:tailEnd/>
          </a:ln>
        </p:spPr>
        <p:txBody>
          <a:bodyPr/>
          <a:lstStyle/>
          <a:p>
            <a:endParaRPr lang="zh-CN" altLang="en-US"/>
          </a:p>
        </p:txBody>
      </p:sp>
      <p:sp>
        <p:nvSpPr>
          <p:cNvPr id="27650" name="Rectangle 2"/>
          <p:cNvSpPr>
            <a:spLocks noGrp="1" noChangeArrowheads="1"/>
          </p:cNvSpPr>
          <p:nvPr>
            <p:ph type="ctrTitle"/>
          </p:nvPr>
        </p:nvSpPr>
        <p:spPr>
          <a:xfrm>
            <a:off x="914401" y="1143000"/>
            <a:ext cx="7623175" cy="1314450"/>
          </a:xfrm>
        </p:spPr>
        <p:txBody>
          <a:bodyPr/>
          <a:lstStyle>
            <a:lvl1pPr>
              <a:defRPr sz="5000" baseline="0"/>
            </a:lvl1pPr>
          </a:lstStyle>
          <a:p>
            <a:r>
              <a:rPr lang="zh-CN" altLang="en-US" dirty="0"/>
              <a:t>单击此处编辑母版标题样式</a:t>
            </a:r>
          </a:p>
        </p:txBody>
      </p:sp>
      <p:sp>
        <p:nvSpPr>
          <p:cNvPr id="27651" name="Rectangle 3"/>
          <p:cNvSpPr>
            <a:spLocks noGrp="1" noChangeArrowheads="1"/>
          </p:cNvSpPr>
          <p:nvPr>
            <p:ph type="subTitle" idx="1"/>
          </p:nvPr>
        </p:nvSpPr>
        <p:spPr>
          <a:xfrm>
            <a:off x="1981200" y="2971800"/>
            <a:ext cx="6553200" cy="1314450"/>
          </a:xfrm>
        </p:spPr>
        <p:txBody>
          <a:bodyPr/>
          <a:lstStyle>
            <a:lvl1pPr marL="0" indent="0">
              <a:buFont typeface="Wingdings" pitchFamily="2" charset="2"/>
              <a:buNone/>
              <a:defRPr sz="2800" baseline="0"/>
            </a:lvl1pPr>
          </a:lstStyle>
          <a:p>
            <a:r>
              <a:rPr lang="zh-CN" altLang="en-US" dirty="0"/>
              <a:t>单击此处编辑母版副标题样式</a:t>
            </a:r>
          </a:p>
        </p:txBody>
      </p:sp>
      <p:sp>
        <p:nvSpPr>
          <p:cNvPr id="6" name="Rectangle 6"/>
          <p:cNvSpPr>
            <a:spLocks noGrp="1" noChangeArrowheads="1"/>
          </p:cNvSpPr>
          <p:nvPr>
            <p:ph type="sldNum" sz="quarter" idx="10"/>
          </p:nvPr>
        </p:nvSpPr>
        <p:spPr/>
        <p:txBody>
          <a:bodyPr/>
          <a:lstStyle>
            <a:lvl1pPr>
              <a:defRPr/>
            </a:lvl1pPr>
          </a:lstStyle>
          <a:p>
            <a:pPr>
              <a:defRPr/>
            </a:pPr>
            <a:fld id="{A80A7BD6-0756-4306-899B-D82EF9E81115}" type="slidenum">
              <a:rPr lang="en-US" altLang="zh-CN"/>
              <a:pPr>
                <a:defRPr/>
              </a:pPr>
              <a:t>‹#›</a:t>
            </a:fld>
            <a:endParaRPr lang="en-US" altLang="zh-C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39177945-F3E2-43B7-A21E-19EDD56F445F}" type="datetime10">
              <a:rPr lang="zh-CN" altLang="en-US" smtClean="0"/>
              <a:t>09:26</a:t>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r>
              <a:rPr lang="en-US" altLang="zh-CN"/>
              <a:t>Copyright ©2020  Zheng, Zhenlong, XMU</a:t>
            </a:r>
            <a:endParaRPr lang="zh-CN" altLang="en-US" dirty="0"/>
          </a:p>
        </p:txBody>
      </p:sp>
      <p:sp>
        <p:nvSpPr>
          <p:cNvPr id="6" name="Rectangle 6"/>
          <p:cNvSpPr>
            <a:spLocks noGrp="1" noChangeArrowheads="1"/>
          </p:cNvSpPr>
          <p:nvPr>
            <p:ph type="sldNum" sz="quarter" idx="12"/>
          </p:nvPr>
        </p:nvSpPr>
        <p:spPr/>
        <p:txBody>
          <a:bodyPr/>
          <a:lstStyle>
            <a:lvl1pPr>
              <a:defRPr/>
            </a:lvl1pPr>
          </a:lstStyle>
          <a:p>
            <a:pPr>
              <a:defRPr/>
            </a:pPr>
            <a:fld id="{32AA4315-2EF1-433F-9E26-2CA697AEA04A}"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8360"/>
            <a:ext cx="2057400" cy="438983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8360"/>
            <a:ext cx="6019800" cy="438983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3C560474-D62E-4A4B-9DCC-4380CC5BC866}" type="datetime10">
              <a:rPr lang="zh-CN" altLang="en-US" smtClean="0"/>
              <a:t>09:26</a:t>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r>
              <a:rPr lang="en-US" altLang="zh-CN"/>
              <a:t>Copyright ©2020  Zheng, Zhenlong, XMU</a:t>
            </a:r>
            <a:endParaRPr lang="zh-CN" altLang="en-US" dirty="0"/>
          </a:p>
        </p:txBody>
      </p:sp>
      <p:sp>
        <p:nvSpPr>
          <p:cNvPr id="6" name="Rectangle 6"/>
          <p:cNvSpPr>
            <a:spLocks noGrp="1" noChangeArrowheads="1"/>
          </p:cNvSpPr>
          <p:nvPr>
            <p:ph type="sldNum" sz="quarter" idx="12"/>
          </p:nvPr>
        </p:nvSpPr>
        <p:spPr/>
        <p:txBody>
          <a:bodyPr/>
          <a:lstStyle>
            <a:lvl1pPr>
              <a:defRPr/>
            </a:lvl1pPr>
          </a:lstStyle>
          <a:p>
            <a:pPr>
              <a:defRPr/>
            </a:pPr>
            <a:fld id="{E82C4072-683B-450A-8A75-FA7E444F4C0A}"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Questions">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31640" y="1005575"/>
            <a:ext cx="6408712" cy="3785145"/>
          </a:xfrm>
          <a:prstGeom prst="rect">
            <a:avLst/>
          </a:prstGeom>
        </p:spPr>
      </p:pic>
      <p:sp>
        <p:nvSpPr>
          <p:cNvPr id="6" name="TextBox 5"/>
          <p:cNvSpPr txBox="1"/>
          <p:nvPr userDrawn="1"/>
        </p:nvSpPr>
        <p:spPr>
          <a:xfrm>
            <a:off x="467544" y="303498"/>
            <a:ext cx="8280920" cy="738664"/>
          </a:xfrm>
          <a:prstGeom prst="rect">
            <a:avLst/>
          </a:prstGeom>
          <a:noFill/>
        </p:spPr>
        <p:txBody>
          <a:bodyPr wrap="square" rtlCol="0">
            <a:spAutoFit/>
          </a:bodyPr>
          <a:lstStyle/>
          <a:p>
            <a:r>
              <a:rPr lang="en-US" altLang="zh-CN" sz="4200" dirty="0">
                <a:solidFill>
                  <a:srgbClr val="006600"/>
                </a:solidFill>
                <a:latin typeface="Adobe Jenson Pro Capt" pitchFamily="18" charset="0"/>
              </a:rPr>
              <a:t>Any Questions</a:t>
            </a:r>
            <a:r>
              <a:rPr lang="zh-CN" altLang="en-US" sz="4200" dirty="0">
                <a:solidFill>
                  <a:schemeClr val="accent2">
                    <a:lumMod val="75000"/>
                  </a:schemeClr>
                </a:solidFill>
                <a:latin typeface="GungsuhChe" pitchFamily="49" charset="-127"/>
                <a:ea typeface="GungsuhChe" pitchFamily="49" charset="-127"/>
                <a:cs typeface="Ebrima" pitchFamily="2" charset="0"/>
              </a:rPr>
              <a:t>？</a:t>
            </a:r>
            <a:endParaRPr lang="zh-CN" altLang="en-US" sz="4200" dirty="0">
              <a:solidFill>
                <a:schemeClr val="accent2">
                  <a:lumMod val="75000"/>
                </a:schemeClr>
              </a:solidFill>
            </a:endParaRPr>
          </a:p>
        </p:txBody>
      </p:sp>
    </p:spTree>
    <p:extLst>
      <p:ext uri="{BB962C8B-B14F-4D97-AF65-F5344CB8AC3E}">
        <p14:creationId xmlns:p14="http://schemas.microsoft.com/office/powerpoint/2010/main" val="14297254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7"/>
          <p:cNvSpPr>
            <a:spLocks noChangeArrowheads="1"/>
          </p:cNvSpPr>
          <p:nvPr/>
        </p:nvSpPr>
        <p:spPr bwMode="auto">
          <a:xfrm>
            <a:off x="609600" y="914400"/>
            <a:ext cx="7924800" cy="6858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zh-CN" altLang="en-US">
              <a:solidFill>
                <a:srgbClr val="000000"/>
              </a:solidFill>
            </a:endParaRPr>
          </a:p>
        </p:txBody>
      </p:sp>
      <p:sp>
        <p:nvSpPr>
          <p:cNvPr id="5" name="Line 8"/>
          <p:cNvSpPr>
            <a:spLocks noChangeShapeType="1"/>
          </p:cNvSpPr>
          <p:nvPr/>
        </p:nvSpPr>
        <p:spPr bwMode="auto">
          <a:xfrm>
            <a:off x="1981201" y="2971800"/>
            <a:ext cx="6511925" cy="0"/>
          </a:xfrm>
          <a:prstGeom prst="line">
            <a:avLst/>
          </a:prstGeom>
          <a:noFill/>
          <a:ln w="19050">
            <a:solidFill>
              <a:schemeClr val="accent1"/>
            </a:solidFill>
            <a:round/>
            <a:headEnd/>
            <a:tailEnd/>
          </a:ln>
        </p:spPr>
        <p:txBody>
          <a:bodyPr/>
          <a:lstStyle/>
          <a:p>
            <a:endParaRPr lang="zh-CN" altLang="en-US">
              <a:solidFill>
                <a:srgbClr val="000000"/>
              </a:solidFill>
            </a:endParaRPr>
          </a:p>
        </p:txBody>
      </p:sp>
      <p:sp>
        <p:nvSpPr>
          <p:cNvPr id="27650" name="Rectangle 2"/>
          <p:cNvSpPr>
            <a:spLocks noGrp="1" noChangeArrowheads="1"/>
          </p:cNvSpPr>
          <p:nvPr>
            <p:ph type="ctrTitle"/>
          </p:nvPr>
        </p:nvSpPr>
        <p:spPr>
          <a:xfrm>
            <a:off x="914401" y="1143000"/>
            <a:ext cx="7623175" cy="1314450"/>
          </a:xfrm>
        </p:spPr>
        <p:txBody>
          <a:bodyPr/>
          <a:lstStyle>
            <a:lvl1pPr>
              <a:defRPr sz="5000"/>
            </a:lvl1pPr>
          </a:lstStyle>
          <a:p>
            <a:r>
              <a:rPr lang="zh-CN" altLang="en-US"/>
              <a:t>单击此处编辑母版标题样式</a:t>
            </a:r>
          </a:p>
        </p:txBody>
      </p:sp>
      <p:sp>
        <p:nvSpPr>
          <p:cNvPr id="27651" name="Rectangle 3"/>
          <p:cNvSpPr>
            <a:spLocks noGrp="1" noChangeArrowheads="1"/>
          </p:cNvSpPr>
          <p:nvPr>
            <p:ph type="subTitle" idx="1"/>
          </p:nvPr>
        </p:nvSpPr>
        <p:spPr>
          <a:xfrm>
            <a:off x="1981200" y="2971800"/>
            <a:ext cx="6553200" cy="1314450"/>
          </a:xfrm>
        </p:spPr>
        <p:txBody>
          <a:bodyPr/>
          <a:lstStyle>
            <a:lvl1pPr marL="0" indent="0">
              <a:buFont typeface="Wingdings" pitchFamily="2" charset="2"/>
              <a:buNone/>
              <a:defRPr sz="2800"/>
            </a:lvl1pPr>
          </a:lstStyle>
          <a:p>
            <a:r>
              <a:rPr lang="zh-CN" altLang="en-US"/>
              <a:t>单击此处编辑母版副标题样式</a:t>
            </a:r>
          </a:p>
        </p:txBody>
      </p:sp>
      <p:sp>
        <p:nvSpPr>
          <p:cNvPr id="6" name="Rectangle 6"/>
          <p:cNvSpPr>
            <a:spLocks noGrp="1" noChangeArrowheads="1"/>
          </p:cNvSpPr>
          <p:nvPr>
            <p:ph type="sldNum" sz="quarter" idx="10"/>
          </p:nvPr>
        </p:nvSpPr>
        <p:spPr/>
        <p:txBody>
          <a:bodyPr/>
          <a:lstStyle>
            <a:lvl1pPr>
              <a:defRPr/>
            </a:lvl1pPr>
          </a:lstStyle>
          <a:p>
            <a:pPr>
              <a:defRPr/>
            </a:pPr>
            <a:fld id="{A80A7BD6-0756-4306-899B-D82EF9E81115}" type="slidenum">
              <a:rPr lang="en-US" altLang="zh-CN">
                <a:solidFill>
                  <a:srgbClr val="000000"/>
                </a:solidFill>
              </a:rPr>
              <a:pPr>
                <a:defRPr/>
              </a:pPr>
              <a:t>‹#›</a:t>
            </a:fld>
            <a:endParaRPr lang="en-US" altLang="zh-CN" dirty="0">
              <a:solidFill>
                <a:srgbClr val="000000"/>
              </a:solidFill>
            </a:endParaRPr>
          </a:p>
        </p:txBody>
      </p:sp>
    </p:spTree>
    <p:extLst>
      <p:ext uri="{BB962C8B-B14F-4D97-AF65-F5344CB8AC3E}">
        <p14:creationId xmlns:p14="http://schemas.microsoft.com/office/powerpoint/2010/main" val="15033692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dobe Jenson Pro" pitchFamily="18" charset="0"/>
                <a:ea typeface="+mn-ea"/>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latin typeface="Adobe Jenson Pro" pitchFamily="18" charset="0"/>
                <a:ea typeface="华文细黑" pitchFamily="2" charset="-122"/>
              </a:defRPr>
            </a:lvl1pPr>
            <a:lvl2pPr>
              <a:defRPr>
                <a:latin typeface="Adobe Jenson Pro" pitchFamily="18" charset="0"/>
                <a:ea typeface="华文细黑" pitchFamily="2" charset="-122"/>
              </a:defRPr>
            </a:lvl2pPr>
            <a:lvl3pPr>
              <a:defRPr>
                <a:latin typeface="Adobe Jenson Pro" pitchFamily="18" charset="0"/>
                <a:ea typeface="华文细黑" pitchFamily="2" charset="-122"/>
              </a:defRPr>
            </a:lvl3pPr>
            <a:lvl4pPr>
              <a:defRPr>
                <a:latin typeface="Adobe Jenson Pro" pitchFamily="18" charset="0"/>
                <a:ea typeface="华文细黑" pitchFamily="2" charset="-122"/>
              </a:defRPr>
            </a:lvl4pPr>
            <a:lvl5pPr>
              <a:defRPr>
                <a:latin typeface="Adobe Jenson Pro" pitchFamily="18" charset="0"/>
                <a:ea typeface="华文细黑"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26F442E0-25D9-4BF8-AB9F-09866C81BC6A}" type="datetime10">
              <a:rPr lang="zh-CN" altLang="en-US" smtClean="0">
                <a:solidFill>
                  <a:srgbClr val="000000"/>
                </a:solidFill>
              </a:rPr>
              <a:t>09:26</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19DFB378-7606-41DD-BDB8-11DE839DDBE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414872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A63EE399-AF04-429B-80CC-CFD58F6F71BF}" type="datetime10">
              <a:rPr lang="zh-CN" altLang="en-US" smtClean="0">
                <a:solidFill>
                  <a:srgbClr val="000000"/>
                </a:solidFill>
              </a:rPr>
              <a:t>09:26</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674711F5-2441-47BD-ABC8-21399AC8010C}"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9721167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D54ECE80-F2B5-481F-9A26-0C0673DA14C6}" type="datetime10">
              <a:rPr lang="zh-CN" altLang="en-US" smtClean="0">
                <a:solidFill>
                  <a:srgbClr val="000000"/>
                </a:solidFill>
              </a:rPr>
              <a:t>09:26</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AEB45F9F-F4E5-406E-81F7-433B2F22413E}"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440286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EF1D5A33-3986-4E59-B45C-5FDAB03ABD2E}" type="datetime10">
              <a:rPr lang="zh-CN" altLang="en-US" smtClean="0">
                <a:solidFill>
                  <a:srgbClr val="000000"/>
                </a:solidFill>
              </a:rPr>
              <a:t>09:26</a:t>
            </a:fld>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p>
        </p:txBody>
      </p:sp>
      <p:sp>
        <p:nvSpPr>
          <p:cNvPr id="9" name="Rectangle 6"/>
          <p:cNvSpPr>
            <a:spLocks noGrp="1" noChangeArrowheads="1"/>
          </p:cNvSpPr>
          <p:nvPr>
            <p:ph type="sldNum" sz="quarter" idx="12"/>
          </p:nvPr>
        </p:nvSpPr>
        <p:spPr/>
        <p:txBody>
          <a:bodyPr/>
          <a:lstStyle>
            <a:lvl1pPr>
              <a:defRPr/>
            </a:lvl1pPr>
          </a:lstStyle>
          <a:p>
            <a:pPr>
              <a:defRPr/>
            </a:pPr>
            <a:fld id="{4D80ECA8-646B-44D7-8453-010207FA852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712222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3F8ABC60-68AC-4AAC-8434-33C720DD1B7B}" type="datetime10">
              <a:rPr lang="zh-CN" altLang="en-US" smtClean="0">
                <a:solidFill>
                  <a:srgbClr val="000000"/>
                </a:solidFill>
              </a:rPr>
              <a:t>09:26</a:t>
            </a:fld>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p>
        </p:txBody>
      </p:sp>
      <p:sp>
        <p:nvSpPr>
          <p:cNvPr id="5" name="Rectangle 6"/>
          <p:cNvSpPr>
            <a:spLocks noGrp="1" noChangeArrowheads="1"/>
          </p:cNvSpPr>
          <p:nvPr>
            <p:ph type="sldNum" sz="quarter" idx="12"/>
          </p:nvPr>
        </p:nvSpPr>
        <p:spPr/>
        <p:txBody>
          <a:bodyPr/>
          <a:lstStyle>
            <a:lvl1pPr>
              <a:defRPr/>
            </a:lvl1pPr>
          </a:lstStyle>
          <a:p>
            <a:pPr>
              <a:defRPr/>
            </a:pPr>
            <a:fld id="{EB803A4C-2DF4-49F2-B7CB-8C43FF1529E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973839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E3C5626C-95C9-4207-A214-002D231ABA1B}" type="datetime10">
              <a:rPr lang="zh-CN" altLang="en-US" smtClean="0">
                <a:solidFill>
                  <a:srgbClr val="000000"/>
                </a:solidFill>
              </a:rPr>
              <a:t>09:26</a:t>
            </a:fld>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p>
        </p:txBody>
      </p:sp>
      <p:sp>
        <p:nvSpPr>
          <p:cNvPr id="4" name="Rectangle 6"/>
          <p:cNvSpPr>
            <a:spLocks noGrp="1" noChangeArrowheads="1"/>
          </p:cNvSpPr>
          <p:nvPr>
            <p:ph type="sldNum" sz="quarter" idx="12"/>
          </p:nvPr>
        </p:nvSpPr>
        <p:spPr/>
        <p:txBody>
          <a:bodyPr/>
          <a:lstStyle>
            <a:lvl1pPr>
              <a:defRPr/>
            </a:lvl1pPr>
          </a:lstStyle>
          <a:p>
            <a:pPr>
              <a:defRPr/>
            </a:pPr>
            <a:fld id="{C9CDCDCA-3447-49FF-AF70-0CFC8C34313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332607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baseline="0">
                <a:latin typeface="Adobe Jenson Pro" pitchFamily="18" charset="0"/>
                <a:ea typeface="Adobe 楷体 Std R" panose="02020400000000000000" pitchFamily="18" charset="-122"/>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baseline="0">
                <a:latin typeface="Adobe Jenson Pro" pitchFamily="18" charset="0"/>
                <a:ea typeface="Adobe 楷体 Std R" panose="02020400000000000000" pitchFamily="18" charset="-122"/>
              </a:defRPr>
            </a:lvl1pPr>
            <a:lvl2pPr>
              <a:defRPr baseline="0">
                <a:latin typeface="Adobe Jenson Pro" pitchFamily="18" charset="0"/>
                <a:ea typeface="Adobe 楷体 Std R" panose="02020400000000000000" pitchFamily="18" charset="-122"/>
              </a:defRPr>
            </a:lvl2pPr>
            <a:lvl3pPr>
              <a:defRPr baseline="0">
                <a:latin typeface="Adobe Jenson Pro" pitchFamily="18" charset="0"/>
                <a:ea typeface="Adobe 楷体 Std R" panose="02020400000000000000" pitchFamily="18" charset="-122"/>
              </a:defRPr>
            </a:lvl3pPr>
            <a:lvl4pPr>
              <a:defRPr baseline="0">
                <a:latin typeface="Adobe Jenson Pro" pitchFamily="18" charset="0"/>
                <a:ea typeface="Adobe 楷体 Std R" panose="02020400000000000000" pitchFamily="18" charset="-122"/>
              </a:defRPr>
            </a:lvl4pPr>
            <a:lvl5pPr>
              <a:defRPr baseline="0">
                <a:latin typeface="Adobe Jenson Pro" pitchFamily="18" charset="0"/>
                <a:ea typeface="Adobe 楷体 Std R" panose="02020400000000000000" pitchFamily="18"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9BF2AA6A-409A-47CC-925F-CBE97B2C6313}" type="datetime10">
              <a:rPr lang="zh-CN" altLang="en-US" smtClean="0"/>
              <a:t>09:26</a:t>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r>
              <a:rPr lang="en-US" altLang="zh-CN"/>
              <a:t>Copyright ©2020  Zheng, Zhenlong, XMU</a:t>
            </a:r>
            <a:endParaRPr lang="zh-CN" altLang="en-US" dirty="0"/>
          </a:p>
        </p:txBody>
      </p:sp>
      <p:sp>
        <p:nvSpPr>
          <p:cNvPr id="6" name="Rectangle 6"/>
          <p:cNvSpPr>
            <a:spLocks noGrp="1" noChangeArrowheads="1"/>
          </p:cNvSpPr>
          <p:nvPr>
            <p:ph type="sldNum" sz="quarter" idx="12"/>
          </p:nvPr>
        </p:nvSpPr>
        <p:spPr/>
        <p:txBody>
          <a:bodyPr/>
          <a:lstStyle>
            <a:lvl1pPr>
              <a:defRPr/>
            </a:lvl1pPr>
          </a:lstStyle>
          <a:p>
            <a:pPr>
              <a:defRPr/>
            </a:pPr>
            <a:fld id="{19DFB378-7606-41DD-BDB8-11DE839DDBEA}" type="slidenum">
              <a:rPr lang="en-US" altLang="zh-CN"/>
              <a:pPr>
                <a:defRPr/>
              </a:pPr>
              <a:t>‹#›</a:t>
            </a:fld>
            <a:endParaRPr lang="en-US" altLang="zh-CN"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FD1B1B50-90D0-4A00-B1B9-903D34609DA9}" type="datetime10">
              <a:rPr lang="zh-CN" altLang="en-US" smtClean="0">
                <a:solidFill>
                  <a:srgbClr val="000000"/>
                </a:solidFill>
              </a:rPr>
              <a:t>09:26</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D0DB0C91-26C4-4351-8A75-6C26D8A195C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3252676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7D4DAC57-2CF0-418B-8B6F-DD4A0FDC227E}" type="datetime10">
              <a:rPr lang="zh-CN" altLang="en-US" smtClean="0">
                <a:solidFill>
                  <a:srgbClr val="000000"/>
                </a:solidFill>
              </a:rPr>
              <a:t>09:26</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69527055-2DDE-4BA2-A12A-5F9BCBD7A8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0528458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90C3D2D6-7841-4032-B653-03E7E7A0FE8A}" type="datetime10">
              <a:rPr lang="zh-CN" altLang="en-US" smtClean="0">
                <a:solidFill>
                  <a:srgbClr val="000000"/>
                </a:solidFill>
              </a:rPr>
              <a:t>09:26</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32AA4315-2EF1-433F-9E26-2CA697AEA04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72306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8360"/>
            <a:ext cx="2057400" cy="438983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8360"/>
            <a:ext cx="6019800" cy="438983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40A5F7C0-DC9F-47AE-A06A-6077625EBF50}" type="datetime10">
              <a:rPr lang="zh-CN" altLang="en-US" smtClean="0">
                <a:solidFill>
                  <a:srgbClr val="000000"/>
                </a:solidFill>
              </a:rPr>
              <a:t>09:26</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E82C4072-683B-450A-8A75-FA7E444F4C0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463584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171450"/>
            <a:ext cx="8540750" cy="857250"/>
          </a:xfrm>
        </p:spPr>
        <p:txBody>
          <a:bodyPr/>
          <a:lstStyle/>
          <a:p>
            <a:r>
              <a:rPr lang="zh-CN" altLang="en-US"/>
              <a:t>单击此处编辑母版标题样式</a:t>
            </a:r>
          </a:p>
        </p:txBody>
      </p:sp>
      <p:sp>
        <p:nvSpPr>
          <p:cNvPr id="3" name="文本占位符 2"/>
          <p:cNvSpPr>
            <a:spLocks noGrp="1"/>
          </p:cNvSpPr>
          <p:nvPr>
            <p:ph type="body" sz="half" idx="1"/>
          </p:nvPr>
        </p:nvSpPr>
        <p:spPr>
          <a:xfrm>
            <a:off x="301626" y="1200150"/>
            <a:ext cx="4194175" cy="337423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1" y="1200150"/>
            <a:ext cx="4194175" cy="337423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301625" y="4683919"/>
            <a:ext cx="2289175" cy="357188"/>
          </a:xfrm>
          <a:prstGeom prst="rect">
            <a:avLst/>
          </a:prstGeom>
        </p:spPr>
        <p:txBody>
          <a:bodyPr/>
          <a:lstStyle>
            <a:lvl1pPr>
              <a:defRPr/>
            </a:lvl1pPr>
          </a:lstStyle>
          <a:p>
            <a:pPr>
              <a:defRPr/>
            </a:pPr>
            <a:fld id="{926F9DD1-B2A4-4F99-82B5-DCFFE3CC9D24}" type="datetime10">
              <a:rPr lang="zh-CN" altLang="en-US" smtClean="0">
                <a:solidFill>
                  <a:srgbClr val="000000"/>
                </a:solidFill>
                <a:ea typeface="宋体" pitchFamily="2" charset="-122"/>
              </a:rPr>
              <a:t>09:26</a:t>
            </a:fld>
            <a:endParaRPr lang="en-US" altLang="zh-CN">
              <a:solidFill>
                <a:srgbClr val="000000"/>
              </a:solidFill>
              <a:ea typeface="宋体" pitchFamily="2" charset="-122"/>
            </a:endParaRPr>
          </a:p>
        </p:txBody>
      </p:sp>
      <p:sp>
        <p:nvSpPr>
          <p:cNvPr id="6" name="页脚占位符 5"/>
          <p:cNvSpPr>
            <a:spLocks noGrp="1"/>
          </p:cNvSpPr>
          <p:nvPr>
            <p:ph type="ftr" sz="quarter" idx="11"/>
          </p:nvPr>
        </p:nvSpPr>
        <p:spPr>
          <a:xfrm>
            <a:off x="3124200" y="4683919"/>
            <a:ext cx="2895600" cy="357188"/>
          </a:xfrm>
        </p:spPr>
        <p:txBody>
          <a:bodyPr/>
          <a:lstStyle>
            <a:lvl1pPr>
              <a:defRPr/>
            </a:lvl1pPr>
          </a:lstStyle>
          <a:p>
            <a:pPr>
              <a:defRPr/>
            </a:pPr>
            <a:r>
              <a:rPr lang="en-US" altLang="zh-CN">
                <a:solidFill>
                  <a:srgbClr val="000000"/>
                </a:solidFill>
              </a:rPr>
              <a:t>Copyright ©2020  Zheng, Zhenlong, XMU</a:t>
            </a:r>
          </a:p>
        </p:txBody>
      </p:sp>
      <p:sp>
        <p:nvSpPr>
          <p:cNvPr id="7" name="灯片编号占位符 6"/>
          <p:cNvSpPr>
            <a:spLocks noGrp="1"/>
          </p:cNvSpPr>
          <p:nvPr>
            <p:ph type="sldNum" sz="quarter" idx="12"/>
          </p:nvPr>
        </p:nvSpPr>
        <p:spPr>
          <a:xfrm>
            <a:off x="6553201" y="4683919"/>
            <a:ext cx="2289175" cy="357188"/>
          </a:xfrm>
        </p:spPr>
        <p:txBody>
          <a:bodyPr/>
          <a:lstStyle>
            <a:lvl1pPr>
              <a:defRPr/>
            </a:lvl1pPr>
          </a:lstStyle>
          <a:p>
            <a:pPr>
              <a:defRPr/>
            </a:pPr>
            <a:fld id="{80C3A53A-B857-4190-B138-81C1F38FDFB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60155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7"/>
          <p:cNvSpPr>
            <a:spLocks noChangeArrowheads="1"/>
          </p:cNvSpPr>
          <p:nvPr/>
        </p:nvSpPr>
        <p:spPr bwMode="auto">
          <a:xfrm>
            <a:off x="609600" y="914400"/>
            <a:ext cx="7924800" cy="6858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zh-CN" altLang="en-US">
              <a:solidFill>
                <a:srgbClr val="000000"/>
              </a:solidFill>
            </a:endParaRPr>
          </a:p>
        </p:txBody>
      </p:sp>
      <p:sp>
        <p:nvSpPr>
          <p:cNvPr id="5" name="Line 8"/>
          <p:cNvSpPr>
            <a:spLocks noChangeShapeType="1"/>
          </p:cNvSpPr>
          <p:nvPr/>
        </p:nvSpPr>
        <p:spPr bwMode="auto">
          <a:xfrm>
            <a:off x="1981201" y="2971800"/>
            <a:ext cx="6511925" cy="0"/>
          </a:xfrm>
          <a:prstGeom prst="line">
            <a:avLst/>
          </a:prstGeom>
          <a:noFill/>
          <a:ln w="19050">
            <a:solidFill>
              <a:schemeClr val="accent1"/>
            </a:solidFill>
            <a:round/>
            <a:headEnd/>
            <a:tailEnd/>
          </a:ln>
        </p:spPr>
        <p:txBody>
          <a:bodyPr/>
          <a:lstStyle/>
          <a:p>
            <a:endParaRPr lang="zh-CN" altLang="en-US">
              <a:solidFill>
                <a:srgbClr val="000000"/>
              </a:solidFill>
            </a:endParaRPr>
          </a:p>
        </p:txBody>
      </p:sp>
      <p:sp>
        <p:nvSpPr>
          <p:cNvPr id="27650" name="Rectangle 2"/>
          <p:cNvSpPr>
            <a:spLocks noGrp="1" noChangeArrowheads="1"/>
          </p:cNvSpPr>
          <p:nvPr>
            <p:ph type="ctrTitle"/>
          </p:nvPr>
        </p:nvSpPr>
        <p:spPr>
          <a:xfrm>
            <a:off x="914401" y="1143000"/>
            <a:ext cx="7623175" cy="1314450"/>
          </a:xfrm>
        </p:spPr>
        <p:txBody>
          <a:bodyPr/>
          <a:lstStyle>
            <a:lvl1pPr>
              <a:defRPr sz="5000"/>
            </a:lvl1pPr>
          </a:lstStyle>
          <a:p>
            <a:r>
              <a:rPr lang="zh-CN" altLang="en-US"/>
              <a:t>单击此处编辑母版标题样式</a:t>
            </a:r>
          </a:p>
        </p:txBody>
      </p:sp>
      <p:sp>
        <p:nvSpPr>
          <p:cNvPr id="27651" name="Rectangle 3"/>
          <p:cNvSpPr>
            <a:spLocks noGrp="1" noChangeArrowheads="1"/>
          </p:cNvSpPr>
          <p:nvPr>
            <p:ph type="subTitle" idx="1"/>
          </p:nvPr>
        </p:nvSpPr>
        <p:spPr>
          <a:xfrm>
            <a:off x="1981200" y="2971800"/>
            <a:ext cx="6553200" cy="1314450"/>
          </a:xfrm>
        </p:spPr>
        <p:txBody>
          <a:bodyPr/>
          <a:lstStyle>
            <a:lvl1pPr marL="0" indent="0">
              <a:buFont typeface="Wingdings" pitchFamily="2" charset="2"/>
              <a:buNone/>
              <a:defRPr sz="2800"/>
            </a:lvl1pPr>
          </a:lstStyle>
          <a:p>
            <a:r>
              <a:rPr lang="zh-CN" altLang="en-US"/>
              <a:t>单击此处编辑母版副标题样式</a:t>
            </a:r>
          </a:p>
        </p:txBody>
      </p:sp>
      <p:sp>
        <p:nvSpPr>
          <p:cNvPr id="6" name="Rectangle 6"/>
          <p:cNvSpPr>
            <a:spLocks noGrp="1" noChangeArrowheads="1"/>
          </p:cNvSpPr>
          <p:nvPr>
            <p:ph type="sldNum" sz="quarter" idx="10"/>
          </p:nvPr>
        </p:nvSpPr>
        <p:spPr/>
        <p:txBody>
          <a:bodyPr/>
          <a:lstStyle>
            <a:lvl1pPr>
              <a:defRPr/>
            </a:lvl1pPr>
          </a:lstStyle>
          <a:p>
            <a:pPr>
              <a:defRPr/>
            </a:pPr>
            <a:fld id="{A80A7BD6-0756-4306-899B-D82EF9E81115}" type="slidenum">
              <a:rPr lang="en-US" altLang="zh-CN">
                <a:solidFill>
                  <a:srgbClr val="000000"/>
                </a:solidFill>
              </a:rPr>
              <a:pPr>
                <a:defRPr/>
              </a:pPr>
              <a:t>‹#›</a:t>
            </a:fld>
            <a:endParaRPr lang="en-US" altLang="zh-CN" dirty="0">
              <a:solidFill>
                <a:srgbClr val="000000"/>
              </a:solidFill>
            </a:endParaRPr>
          </a:p>
        </p:txBody>
      </p:sp>
    </p:spTree>
    <p:extLst>
      <p:ext uri="{BB962C8B-B14F-4D97-AF65-F5344CB8AC3E}">
        <p14:creationId xmlns:p14="http://schemas.microsoft.com/office/powerpoint/2010/main" val="2526341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dobe Jenson Pro" pitchFamily="18" charset="0"/>
                <a:ea typeface="+mn-ea"/>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latin typeface="Adobe Jenson Pro" pitchFamily="18" charset="0"/>
                <a:ea typeface="华文细黑" pitchFamily="2" charset="-122"/>
              </a:defRPr>
            </a:lvl1pPr>
            <a:lvl2pPr>
              <a:defRPr>
                <a:latin typeface="Adobe Jenson Pro" pitchFamily="18" charset="0"/>
                <a:ea typeface="华文细黑" pitchFamily="2" charset="-122"/>
              </a:defRPr>
            </a:lvl2pPr>
            <a:lvl3pPr>
              <a:defRPr>
                <a:latin typeface="Adobe Jenson Pro" pitchFamily="18" charset="0"/>
                <a:ea typeface="华文细黑" pitchFamily="2" charset="-122"/>
              </a:defRPr>
            </a:lvl3pPr>
            <a:lvl4pPr>
              <a:defRPr>
                <a:latin typeface="Adobe Jenson Pro" pitchFamily="18" charset="0"/>
                <a:ea typeface="华文细黑" pitchFamily="2" charset="-122"/>
              </a:defRPr>
            </a:lvl4pPr>
            <a:lvl5pPr>
              <a:defRPr>
                <a:latin typeface="Adobe Jenson Pro" pitchFamily="18" charset="0"/>
                <a:ea typeface="华文细黑"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35F6D4AE-9BF6-4C03-A653-4A37AFA01EDA}" type="datetime10">
              <a:rPr lang="zh-CN" altLang="en-US" smtClean="0">
                <a:solidFill>
                  <a:srgbClr val="000000"/>
                </a:solidFill>
              </a:rPr>
              <a:t>09:26</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19DFB378-7606-41DD-BDB8-11DE839DDBE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546590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DE2A3143-FB08-4CD1-8044-D487CF8A65F9}" type="datetime10">
              <a:rPr lang="zh-CN" altLang="en-US" smtClean="0">
                <a:solidFill>
                  <a:srgbClr val="000000"/>
                </a:solidFill>
              </a:rPr>
              <a:t>09:26</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674711F5-2441-47BD-ABC8-21399AC8010C}"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0939033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594CCA84-98B2-45E1-8009-BDA476FA4663}" type="datetime10">
              <a:rPr lang="zh-CN" altLang="en-US" smtClean="0">
                <a:solidFill>
                  <a:srgbClr val="000000"/>
                </a:solidFill>
              </a:rPr>
              <a:t>09:26</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AEB45F9F-F4E5-406E-81F7-433B2F22413E}"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317252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00F0EE39-4F03-4F01-AA9D-5B2DB9D175A5}" type="datetime10">
              <a:rPr lang="zh-CN" altLang="en-US" smtClean="0">
                <a:solidFill>
                  <a:srgbClr val="000000"/>
                </a:solidFill>
              </a:rPr>
              <a:t>09:26</a:t>
            </a:fld>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p>
        </p:txBody>
      </p:sp>
      <p:sp>
        <p:nvSpPr>
          <p:cNvPr id="9" name="Rectangle 6"/>
          <p:cNvSpPr>
            <a:spLocks noGrp="1" noChangeArrowheads="1"/>
          </p:cNvSpPr>
          <p:nvPr>
            <p:ph type="sldNum" sz="quarter" idx="12"/>
          </p:nvPr>
        </p:nvSpPr>
        <p:spPr/>
        <p:txBody>
          <a:bodyPr/>
          <a:lstStyle>
            <a:lvl1pPr>
              <a:defRPr/>
            </a:lvl1pPr>
          </a:lstStyle>
          <a:p>
            <a:pPr>
              <a:defRPr/>
            </a:pPr>
            <a:fld id="{4D80ECA8-646B-44D7-8453-010207FA852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925527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lstStyle>
            <a:lvl1pPr algn="l">
              <a:defRPr sz="4000" b="1" cap="all"/>
            </a:lvl1pPr>
          </a:lstStyle>
          <a:p>
            <a:r>
              <a:rPr lang="zh-CN" altLang="en-US" dirty="0"/>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65E33FB0-E31F-43C1-B437-116241CA0119}" type="datetime10">
              <a:rPr lang="zh-CN" altLang="en-US" smtClean="0"/>
              <a:t>09:26</a:t>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r>
              <a:rPr lang="en-US" altLang="zh-CN"/>
              <a:t>Copyright ©2020  Zheng, Zhenlong, XMU</a:t>
            </a:r>
            <a:endParaRPr lang="zh-CN" altLang="en-US" dirty="0"/>
          </a:p>
        </p:txBody>
      </p:sp>
      <p:sp>
        <p:nvSpPr>
          <p:cNvPr id="6" name="Rectangle 6"/>
          <p:cNvSpPr>
            <a:spLocks noGrp="1" noChangeArrowheads="1"/>
          </p:cNvSpPr>
          <p:nvPr>
            <p:ph type="sldNum" sz="quarter" idx="12"/>
          </p:nvPr>
        </p:nvSpPr>
        <p:spPr/>
        <p:txBody>
          <a:bodyPr/>
          <a:lstStyle>
            <a:lvl1pPr>
              <a:defRPr/>
            </a:lvl1pPr>
          </a:lstStyle>
          <a:p>
            <a:pPr>
              <a:defRPr/>
            </a:pPr>
            <a:fld id="{674711F5-2441-47BD-ABC8-21399AC8010C}" type="slidenum">
              <a:rPr lang="en-US" altLang="zh-CN"/>
              <a:pPr>
                <a:defRPr/>
              </a:pPr>
              <a:t>‹#›</a:t>
            </a:fld>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1674ACB8-048D-4320-A2D0-DFC8D0723661}" type="datetime10">
              <a:rPr lang="zh-CN" altLang="en-US" smtClean="0">
                <a:solidFill>
                  <a:srgbClr val="000000"/>
                </a:solidFill>
              </a:rPr>
              <a:t>09:26</a:t>
            </a:fld>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p>
        </p:txBody>
      </p:sp>
      <p:sp>
        <p:nvSpPr>
          <p:cNvPr id="5" name="Rectangle 6"/>
          <p:cNvSpPr>
            <a:spLocks noGrp="1" noChangeArrowheads="1"/>
          </p:cNvSpPr>
          <p:nvPr>
            <p:ph type="sldNum" sz="quarter" idx="12"/>
          </p:nvPr>
        </p:nvSpPr>
        <p:spPr/>
        <p:txBody>
          <a:bodyPr/>
          <a:lstStyle>
            <a:lvl1pPr>
              <a:defRPr/>
            </a:lvl1pPr>
          </a:lstStyle>
          <a:p>
            <a:pPr>
              <a:defRPr/>
            </a:pPr>
            <a:fld id="{EB803A4C-2DF4-49F2-B7CB-8C43FF1529E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1513137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76C66410-598B-447C-94A6-48F9195AC660}" type="datetime10">
              <a:rPr lang="zh-CN" altLang="en-US" smtClean="0">
                <a:solidFill>
                  <a:srgbClr val="000000"/>
                </a:solidFill>
              </a:rPr>
              <a:t>09:26</a:t>
            </a:fld>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p>
        </p:txBody>
      </p:sp>
      <p:sp>
        <p:nvSpPr>
          <p:cNvPr id="4" name="Rectangle 6"/>
          <p:cNvSpPr>
            <a:spLocks noGrp="1" noChangeArrowheads="1"/>
          </p:cNvSpPr>
          <p:nvPr>
            <p:ph type="sldNum" sz="quarter" idx="12"/>
          </p:nvPr>
        </p:nvSpPr>
        <p:spPr/>
        <p:txBody>
          <a:bodyPr/>
          <a:lstStyle>
            <a:lvl1pPr>
              <a:defRPr/>
            </a:lvl1pPr>
          </a:lstStyle>
          <a:p>
            <a:pPr>
              <a:defRPr/>
            </a:pPr>
            <a:fld id="{C9CDCDCA-3447-49FF-AF70-0CFC8C34313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227930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B020F5B0-C626-463F-96F2-B77549E8E172}" type="datetime10">
              <a:rPr lang="zh-CN" altLang="en-US" smtClean="0">
                <a:solidFill>
                  <a:srgbClr val="000000"/>
                </a:solidFill>
              </a:rPr>
              <a:t>09:26</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D0DB0C91-26C4-4351-8A75-6C26D8A195C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3279111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0FD08140-8E84-44B3-9CB6-A03A992A6AA1}" type="datetime10">
              <a:rPr lang="zh-CN" altLang="en-US" smtClean="0">
                <a:solidFill>
                  <a:srgbClr val="000000"/>
                </a:solidFill>
              </a:rPr>
              <a:t>09:26</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69527055-2DDE-4BA2-A12A-5F9BCBD7A8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11879068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89CABAA3-EAFE-4581-8C93-631297D01B0F}" type="datetime10">
              <a:rPr lang="zh-CN" altLang="en-US" smtClean="0">
                <a:solidFill>
                  <a:srgbClr val="000000"/>
                </a:solidFill>
              </a:rPr>
              <a:t>09:26</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32AA4315-2EF1-433F-9E26-2CA697AEA04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654123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8360"/>
            <a:ext cx="2057400" cy="438983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8360"/>
            <a:ext cx="6019800" cy="438983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7488A9E9-6A69-4E52-B299-CBD8A8493AFC}" type="datetime10">
              <a:rPr lang="zh-CN" altLang="en-US" smtClean="0">
                <a:solidFill>
                  <a:srgbClr val="000000"/>
                </a:solidFill>
              </a:rPr>
              <a:t>09:26</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E82C4072-683B-450A-8A75-FA7E444F4C0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833970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171450"/>
            <a:ext cx="8540750" cy="857250"/>
          </a:xfrm>
        </p:spPr>
        <p:txBody>
          <a:bodyPr/>
          <a:lstStyle/>
          <a:p>
            <a:r>
              <a:rPr lang="zh-CN" altLang="en-US"/>
              <a:t>单击此处编辑母版标题样式</a:t>
            </a:r>
          </a:p>
        </p:txBody>
      </p:sp>
      <p:sp>
        <p:nvSpPr>
          <p:cNvPr id="3" name="文本占位符 2"/>
          <p:cNvSpPr>
            <a:spLocks noGrp="1"/>
          </p:cNvSpPr>
          <p:nvPr>
            <p:ph type="body" sz="half" idx="1"/>
          </p:nvPr>
        </p:nvSpPr>
        <p:spPr>
          <a:xfrm>
            <a:off x="301626" y="1200150"/>
            <a:ext cx="4194175" cy="337423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1" y="1200150"/>
            <a:ext cx="4194175" cy="337423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301625" y="4683919"/>
            <a:ext cx="2289175" cy="357188"/>
          </a:xfrm>
          <a:prstGeom prst="rect">
            <a:avLst/>
          </a:prstGeom>
        </p:spPr>
        <p:txBody>
          <a:bodyPr/>
          <a:lstStyle>
            <a:lvl1pPr>
              <a:defRPr/>
            </a:lvl1pPr>
          </a:lstStyle>
          <a:p>
            <a:pPr>
              <a:defRPr/>
            </a:pPr>
            <a:fld id="{DD02B30A-0E92-4FD9-B999-4C3681AC8CB5}" type="datetime10">
              <a:rPr lang="zh-CN" altLang="en-US" smtClean="0">
                <a:solidFill>
                  <a:srgbClr val="000000"/>
                </a:solidFill>
                <a:ea typeface="宋体" pitchFamily="2" charset="-122"/>
              </a:rPr>
              <a:t>09:26</a:t>
            </a:fld>
            <a:endParaRPr lang="en-US" altLang="zh-CN">
              <a:solidFill>
                <a:srgbClr val="000000"/>
              </a:solidFill>
              <a:ea typeface="宋体" pitchFamily="2" charset="-122"/>
            </a:endParaRPr>
          </a:p>
        </p:txBody>
      </p:sp>
      <p:sp>
        <p:nvSpPr>
          <p:cNvPr id="6" name="页脚占位符 5"/>
          <p:cNvSpPr>
            <a:spLocks noGrp="1"/>
          </p:cNvSpPr>
          <p:nvPr>
            <p:ph type="ftr" sz="quarter" idx="11"/>
          </p:nvPr>
        </p:nvSpPr>
        <p:spPr>
          <a:xfrm>
            <a:off x="3124200" y="4683919"/>
            <a:ext cx="2895600" cy="357188"/>
          </a:xfrm>
        </p:spPr>
        <p:txBody>
          <a:bodyPr/>
          <a:lstStyle>
            <a:lvl1pPr>
              <a:defRPr/>
            </a:lvl1pPr>
          </a:lstStyle>
          <a:p>
            <a:pPr>
              <a:defRPr/>
            </a:pPr>
            <a:r>
              <a:rPr lang="en-US" altLang="zh-CN">
                <a:solidFill>
                  <a:srgbClr val="000000"/>
                </a:solidFill>
              </a:rPr>
              <a:t>Copyright ©2020  Zheng, Zhenlong, XMU</a:t>
            </a:r>
          </a:p>
        </p:txBody>
      </p:sp>
      <p:sp>
        <p:nvSpPr>
          <p:cNvPr id="7" name="灯片编号占位符 6"/>
          <p:cNvSpPr>
            <a:spLocks noGrp="1"/>
          </p:cNvSpPr>
          <p:nvPr>
            <p:ph type="sldNum" sz="quarter" idx="12"/>
          </p:nvPr>
        </p:nvSpPr>
        <p:spPr>
          <a:xfrm>
            <a:off x="6553201" y="4683919"/>
            <a:ext cx="2289175" cy="357188"/>
          </a:xfrm>
        </p:spPr>
        <p:txBody>
          <a:bodyPr/>
          <a:lstStyle>
            <a:lvl1pPr>
              <a:defRPr/>
            </a:lvl1pPr>
          </a:lstStyle>
          <a:p>
            <a:pPr>
              <a:defRPr/>
            </a:pPr>
            <a:fld id="{80C3A53A-B857-4190-B138-81C1F38FDFB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8455581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7"/>
          <p:cNvSpPr>
            <a:spLocks noChangeArrowheads="1"/>
          </p:cNvSpPr>
          <p:nvPr/>
        </p:nvSpPr>
        <p:spPr bwMode="auto">
          <a:xfrm>
            <a:off x="609600" y="914400"/>
            <a:ext cx="7924800" cy="6858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zh-CN" altLang="en-US">
              <a:solidFill>
                <a:srgbClr val="000000"/>
              </a:solidFill>
            </a:endParaRPr>
          </a:p>
        </p:txBody>
      </p:sp>
      <p:sp>
        <p:nvSpPr>
          <p:cNvPr id="5" name="Line 8"/>
          <p:cNvSpPr>
            <a:spLocks noChangeShapeType="1"/>
          </p:cNvSpPr>
          <p:nvPr/>
        </p:nvSpPr>
        <p:spPr bwMode="auto">
          <a:xfrm>
            <a:off x="1981201" y="2971800"/>
            <a:ext cx="6511925" cy="0"/>
          </a:xfrm>
          <a:prstGeom prst="line">
            <a:avLst/>
          </a:prstGeom>
          <a:noFill/>
          <a:ln w="19050">
            <a:solidFill>
              <a:schemeClr val="accent1"/>
            </a:solidFill>
            <a:round/>
            <a:headEnd/>
            <a:tailEnd/>
          </a:ln>
        </p:spPr>
        <p:txBody>
          <a:bodyPr/>
          <a:lstStyle/>
          <a:p>
            <a:endParaRPr lang="zh-CN" altLang="en-US">
              <a:solidFill>
                <a:srgbClr val="000000"/>
              </a:solidFill>
            </a:endParaRPr>
          </a:p>
        </p:txBody>
      </p:sp>
      <p:sp>
        <p:nvSpPr>
          <p:cNvPr id="27650" name="Rectangle 2"/>
          <p:cNvSpPr>
            <a:spLocks noGrp="1" noChangeArrowheads="1"/>
          </p:cNvSpPr>
          <p:nvPr>
            <p:ph type="ctrTitle"/>
          </p:nvPr>
        </p:nvSpPr>
        <p:spPr>
          <a:xfrm>
            <a:off x="914401" y="1143000"/>
            <a:ext cx="7623175" cy="1314450"/>
          </a:xfrm>
        </p:spPr>
        <p:txBody>
          <a:bodyPr/>
          <a:lstStyle>
            <a:lvl1pPr>
              <a:defRPr sz="5000"/>
            </a:lvl1pPr>
          </a:lstStyle>
          <a:p>
            <a:r>
              <a:rPr lang="zh-CN" altLang="en-US"/>
              <a:t>单击此处编辑母版标题样式</a:t>
            </a:r>
          </a:p>
        </p:txBody>
      </p:sp>
      <p:sp>
        <p:nvSpPr>
          <p:cNvPr id="27651" name="Rectangle 3"/>
          <p:cNvSpPr>
            <a:spLocks noGrp="1" noChangeArrowheads="1"/>
          </p:cNvSpPr>
          <p:nvPr>
            <p:ph type="subTitle" idx="1"/>
          </p:nvPr>
        </p:nvSpPr>
        <p:spPr>
          <a:xfrm>
            <a:off x="1981200" y="2971800"/>
            <a:ext cx="6553200" cy="1314450"/>
          </a:xfrm>
        </p:spPr>
        <p:txBody>
          <a:bodyPr/>
          <a:lstStyle>
            <a:lvl1pPr marL="0" indent="0">
              <a:buFont typeface="Wingdings" pitchFamily="2" charset="2"/>
              <a:buNone/>
              <a:defRPr sz="2800"/>
            </a:lvl1pPr>
          </a:lstStyle>
          <a:p>
            <a:r>
              <a:rPr lang="zh-CN" altLang="en-US"/>
              <a:t>单击此处编辑母版副标题样式</a:t>
            </a:r>
          </a:p>
        </p:txBody>
      </p:sp>
      <p:sp>
        <p:nvSpPr>
          <p:cNvPr id="6" name="Rectangle 6"/>
          <p:cNvSpPr>
            <a:spLocks noGrp="1" noChangeArrowheads="1"/>
          </p:cNvSpPr>
          <p:nvPr>
            <p:ph type="sldNum" sz="quarter" idx="10"/>
          </p:nvPr>
        </p:nvSpPr>
        <p:spPr/>
        <p:txBody>
          <a:bodyPr/>
          <a:lstStyle>
            <a:lvl1pPr>
              <a:defRPr/>
            </a:lvl1pPr>
          </a:lstStyle>
          <a:p>
            <a:pPr>
              <a:defRPr/>
            </a:pPr>
            <a:fld id="{A80A7BD6-0756-4306-899B-D82EF9E81115}" type="slidenum">
              <a:rPr lang="en-US" altLang="zh-CN">
                <a:solidFill>
                  <a:srgbClr val="000000"/>
                </a:solidFill>
              </a:rPr>
              <a:pPr>
                <a:defRPr/>
              </a:pPr>
              <a:t>‹#›</a:t>
            </a:fld>
            <a:endParaRPr lang="en-US" altLang="zh-CN" dirty="0">
              <a:solidFill>
                <a:srgbClr val="000000"/>
              </a:solidFill>
            </a:endParaRPr>
          </a:p>
        </p:txBody>
      </p:sp>
    </p:spTree>
    <p:extLst>
      <p:ext uri="{BB962C8B-B14F-4D97-AF65-F5344CB8AC3E}">
        <p14:creationId xmlns:p14="http://schemas.microsoft.com/office/powerpoint/2010/main" val="6729798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dobe Jenson Pro" pitchFamily="18" charset="0"/>
                <a:ea typeface="Adobe 仿宋 Std R" pitchFamily="18" charset="-122"/>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latin typeface="Adobe Jenson Pro" pitchFamily="18" charset="0"/>
                <a:ea typeface="Adobe 黑体 Std R" pitchFamily="34" charset="-122"/>
              </a:defRPr>
            </a:lvl1pPr>
            <a:lvl2pPr>
              <a:defRPr>
                <a:latin typeface="Adobe Jenson Pro" pitchFamily="18" charset="0"/>
                <a:ea typeface="Adobe 黑体 Std R" pitchFamily="34" charset="-122"/>
              </a:defRPr>
            </a:lvl2pPr>
            <a:lvl3pPr>
              <a:defRPr>
                <a:latin typeface="Adobe Jenson Pro" pitchFamily="18" charset="0"/>
                <a:ea typeface="Adobe 黑体 Std R" pitchFamily="34" charset="-122"/>
              </a:defRPr>
            </a:lvl3pPr>
            <a:lvl4pPr>
              <a:defRPr>
                <a:latin typeface="Adobe Jenson Pro" pitchFamily="18" charset="0"/>
                <a:ea typeface="Adobe 黑体 Std R" pitchFamily="34" charset="-122"/>
              </a:defRPr>
            </a:lvl4pPr>
            <a:lvl5pPr>
              <a:defRPr>
                <a:latin typeface="Adobe Jenson Pro" pitchFamily="18" charset="0"/>
                <a:ea typeface="Adobe 黑体 Std R"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D7D926B5-DAEF-4BDE-840E-651AF9097AF4}" type="datetime10">
              <a:rPr lang="zh-CN" altLang="en-US" smtClean="0">
                <a:solidFill>
                  <a:srgbClr val="000000"/>
                </a:solidFill>
              </a:rPr>
              <a:t>09:26</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19DFB378-7606-41DD-BDB8-11DE839DDBEA}" type="slidenum">
              <a:rPr lang="en-US" altLang="zh-CN">
                <a:solidFill>
                  <a:srgbClr val="000000"/>
                </a:solidFill>
              </a:rPr>
              <a:pPr>
                <a:defRPr/>
              </a:pPr>
              <a:t>‹#›</a:t>
            </a:fld>
            <a:endParaRPr lang="en-US" altLang="zh-CN" dirty="0">
              <a:solidFill>
                <a:srgbClr val="000000"/>
              </a:solidFill>
            </a:endParaRPr>
          </a:p>
        </p:txBody>
      </p:sp>
    </p:spTree>
    <p:extLst>
      <p:ext uri="{BB962C8B-B14F-4D97-AF65-F5344CB8AC3E}">
        <p14:creationId xmlns:p14="http://schemas.microsoft.com/office/powerpoint/2010/main" val="305145142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7AADFBF4-FD13-4286-ACC5-6834C3D0DA0A}" type="datetime10">
              <a:rPr lang="zh-CN" altLang="en-US" smtClean="0">
                <a:solidFill>
                  <a:srgbClr val="000000"/>
                </a:solidFill>
              </a:rPr>
              <a:t>09:26</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674711F5-2441-47BD-ABC8-21399AC8010C}"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953954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3E07688C-EDF5-4CDD-978A-7BB9F2ECAA99}" type="datetime10">
              <a:rPr lang="zh-CN" altLang="en-US" smtClean="0"/>
              <a:t>09:26</a:t>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r>
              <a:rPr lang="en-US" altLang="zh-CN"/>
              <a:t>Copyright ©2020  Zheng, Zhenlong, XMU</a:t>
            </a:r>
            <a:endParaRPr lang="zh-CN" altLang="en-US" dirty="0"/>
          </a:p>
        </p:txBody>
      </p:sp>
      <p:sp>
        <p:nvSpPr>
          <p:cNvPr id="7" name="Rectangle 6"/>
          <p:cNvSpPr>
            <a:spLocks noGrp="1" noChangeArrowheads="1"/>
          </p:cNvSpPr>
          <p:nvPr>
            <p:ph type="sldNum" sz="quarter" idx="12"/>
          </p:nvPr>
        </p:nvSpPr>
        <p:spPr/>
        <p:txBody>
          <a:bodyPr/>
          <a:lstStyle>
            <a:lvl1pPr>
              <a:defRPr/>
            </a:lvl1pPr>
          </a:lstStyle>
          <a:p>
            <a:pPr>
              <a:defRPr/>
            </a:pPr>
            <a:fld id="{AEB45F9F-F4E5-406E-81F7-433B2F22413E}" type="slidenum">
              <a:rPr lang="en-US" altLang="zh-CN"/>
              <a:pPr>
                <a:defRPr/>
              </a:pPr>
              <a:t>‹#›</a:t>
            </a:fld>
            <a:endParaRPr lang="en-US"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195B2057-A54F-4AC7-BFE0-B8D21508BDF1}" type="datetime10">
              <a:rPr lang="zh-CN" altLang="en-US" smtClean="0">
                <a:solidFill>
                  <a:srgbClr val="000000"/>
                </a:solidFill>
              </a:rPr>
              <a:t>09:26</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AEB45F9F-F4E5-406E-81F7-433B2F22413E}"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5369133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F71049AB-CF01-4A99-B074-525678167817}" type="datetime10">
              <a:rPr lang="zh-CN" altLang="en-US" smtClean="0">
                <a:solidFill>
                  <a:srgbClr val="000000"/>
                </a:solidFill>
              </a:rPr>
              <a:t>09:26</a:t>
            </a:fld>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p>
        </p:txBody>
      </p:sp>
      <p:sp>
        <p:nvSpPr>
          <p:cNvPr id="9" name="Rectangle 6"/>
          <p:cNvSpPr>
            <a:spLocks noGrp="1" noChangeArrowheads="1"/>
          </p:cNvSpPr>
          <p:nvPr>
            <p:ph type="sldNum" sz="quarter" idx="12"/>
          </p:nvPr>
        </p:nvSpPr>
        <p:spPr/>
        <p:txBody>
          <a:bodyPr/>
          <a:lstStyle>
            <a:lvl1pPr>
              <a:defRPr/>
            </a:lvl1pPr>
          </a:lstStyle>
          <a:p>
            <a:pPr>
              <a:defRPr/>
            </a:pPr>
            <a:fld id="{4D80ECA8-646B-44D7-8453-010207FA852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15085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BFEFEDB4-8EDB-499F-85D6-F5693CA0C3A2}" type="datetime10">
              <a:rPr lang="zh-CN" altLang="en-US" smtClean="0">
                <a:solidFill>
                  <a:srgbClr val="000000"/>
                </a:solidFill>
              </a:rPr>
              <a:t>09:26</a:t>
            </a:fld>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p>
        </p:txBody>
      </p:sp>
      <p:sp>
        <p:nvSpPr>
          <p:cNvPr id="5" name="Rectangle 6"/>
          <p:cNvSpPr>
            <a:spLocks noGrp="1" noChangeArrowheads="1"/>
          </p:cNvSpPr>
          <p:nvPr>
            <p:ph type="sldNum" sz="quarter" idx="12"/>
          </p:nvPr>
        </p:nvSpPr>
        <p:spPr/>
        <p:txBody>
          <a:bodyPr/>
          <a:lstStyle>
            <a:lvl1pPr>
              <a:defRPr/>
            </a:lvl1pPr>
          </a:lstStyle>
          <a:p>
            <a:pPr>
              <a:defRPr/>
            </a:pPr>
            <a:fld id="{EB803A4C-2DF4-49F2-B7CB-8C43FF1529E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94160564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AD6F6CD0-969D-4456-A14B-4BE20E47D687}" type="datetime10">
              <a:rPr lang="zh-CN" altLang="en-US" smtClean="0">
                <a:solidFill>
                  <a:srgbClr val="000000"/>
                </a:solidFill>
              </a:rPr>
              <a:t>09:26</a:t>
            </a:fld>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p>
        </p:txBody>
      </p:sp>
      <p:sp>
        <p:nvSpPr>
          <p:cNvPr id="4" name="Rectangle 6"/>
          <p:cNvSpPr>
            <a:spLocks noGrp="1" noChangeArrowheads="1"/>
          </p:cNvSpPr>
          <p:nvPr>
            <p:ph type="sldNum" sz="quarter" idx="12"/>
          </p:nvPr>
        </p:nvSpPr>
        <p:spPr/>
        <p:txBody>
          <a:bodyPr/>
          <a:lstStyle>
            <a:lvl1pPr>
              <a:defRPr/>
            </a:lvl1pPr>
          </a:lstStyle>
          <a:p>
            <a:pPr>
              <a:defRPr/>
            </a:pPr>
            <a:fld id="{C9CDCDCA-3447-49FF-AF70-0CFC8C34313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2970933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94740C4A-D02D-453C-B469-987C571C6286}" type="datetime10">
              <a:rPr lang="zh-CN" altLang="en-US" smtClean="0">
                <a:solidFill>
                  <a:srgbClr val="000000"/>
                </a:solidFill>
              </a:rPr>
              <a:t>09:26</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D0DB0C91-26C4-4351-8A75-6C26D8A195C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515590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F4B57D90-DCA6-428C-97D2-691C62FE1501}" type="datetime10">
              <a:rPr lang="zh-CN" altLang="en-US" smtClean="0">
                <a:solidFill>
                  <a:srgbClr val="000000"/>
                </a:solidFill>
              </a:rPr>
              <a:t>09:26</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69527055-2DDE-4BA2-A12A-5F9BCBD7A8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5615039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7667EDE4-746D-4F6F-BF2B-2A91DAA44B56}" type="datetime10">
              <a:rPr lang="zh-CN" altLang="en-US" smtClean="0">
                <a:solidFill>
                  <a:srgbClr val="000000"/>
                </a:solidFill>
              </a:rPr>
              <a:t>09:26</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32AA4315-2EF1-433F-9E26-2CA697AEA04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53293435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8360"/>
            <a:ext cx="2057400" cy="438983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8360"/>
            <a:ext cx="6019800" cy="438983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B32033CD-7954-4159-B78F-5B036DFC299A}" type="datetime10">
              <a:rPr lang="zh-CN" altLang="en-US" smtClean="0">
                <a:solidFill>
                  <a:srgbClr val="000000"/>
                </a:solidFill>
              </a:rPr>
              <a:t>09:26</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E82C4072-683B-450A-8A75-FA7E444F4C0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56543354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171450"/>
            <a:ext cx="8540750" cy="857250"/>
          </a:xfrm>
        </p:spPr>
        <p:txBody>
          <a:bodyPr/>
          <a:lstStyle/>
          <a:p>
            <a:r>
              <a:rPr lang="zh-CN" altLang="en-US"/>
              <a:t>单击此处编辑母版标题样式</a:t>
            </a:r>
          </a:p>
        </p:txBody>
      </p:sp>
      <p:sp>
        <p:nvSpPr>
          <p:cNvPr id="3" name="文本占位符 2"/>
          <p:cNvSpPr>
            <a:spLocks noGrp="1"/>
          </p:cNvSpPr>
          <p:nvPr>
            <p:ph type="body" sz="half" idx="1"/>
          </p:nvPr>
        </p:nvSpPr>
        <p:spPr>
          <a:xfrm>
            <a:off x="301626" y="1200150"/>
            <a:ext cx="4194175" cy="337423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1" y="1200150"/>
            <a:ext cx="4194175" cy="337423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301625" y="4683919"/>
            <a:ext cx="2289175" cy="357188"/>
          </a:xfrm>
          <a:prstGeom prst="rect">
            <a:avLst/>
          </a:prstGeom>
        </p:spPr>
        <p:txBody>
          <a:bodyPr/>
          <a:lstStyle>
            <a:lvl1pPr>
              <a:defRPr>
                <a:ea typeface="宋体" pitchFamily="2" charset="-122"/>
              </a:defRPr>
            </a:lvl1pPr>
          </a:lstStyle>
          <a:p>
            <a:pPr>
              <a:defRPr/>
            </a:pPr>
            <a:fld id="{B097FD6F-6FC3-4788-B15A-8E7733285EBD}" type="datetime10">
              <a:rPr lang="zh-CN" altLang="en-US" smtClean="0">
                <a:solidFill>
                  <a:srgbClr val="000000"/>
                </a:solidFill>
              </a:rPr>
              <a:t>09:26</a:t>
            </a:fld>
            <a:endParaRPr lang="en-US" altLang="zh-CN">
              <a:solidFill>
                <a:srgbClr val="000000"/>
              </a:solidFill>
            </a:endParaRPr>
          </a:p>
        </p:txBody>
      </p:sp>
      <p:sp>
        <p:nvSpPr>
          <p:cNvPr id="6" name="页脚占位符 5"/>
          <p:cNvSpPr>
            <a:spLocks noGrp="1"/>
          </p:cNvSpPr>
          <p:nvPr>
            <p:ph type="ftr" sz="quarter" idx="11"/>
          </p:nvPr>
        </p:nvSpPr>
        <p:spPr>
          <a:xfrm>
            <a:off x="3124200" y="4683919"/>
            <a:ext cx="2895600" cy="357188"/>
          </a:xfrm>
        </p:spPr>
        <p:txBody>
          <a:bodyPr/>
          <a:lstStyle>
            <a:lvl1pPr>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7" name="灯片编号占位符 6"/>
          <p:cNvSpPr>
            <a:spLocks noGrp="1"/>
          </p:cNvSpPr>
          <p:nvPr>
            <p:ph type="sldNum" sz="quarter" idx="12"/>
          </p:nvPr>
        </p:nvSpPr>
        <p:spPr>
          <a:xfrm>
            <a:off x="6553201" y="4683919"/>
            <a:ext cx="2289175" cy="357188"/>
          </a:xfrm>
        </p:spPr>
        <p:txBody>
          <a:bodyPr/>
          <a:lstStyle>
            <a:lvl1pPr>
              <a:defRPr/>
            </a:lvl1pPr>
          </a:lstStyle>
          <a:p>
            <a:pPr>
              <a:defRPr/>
            </a:pPr>
            <a:fld id="{5CC2B108-31DF-4FE0-8872-C4A8491C00B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9433034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34509" y="897564"/>
            <a:ext cx="8229600" cy="1188132"/>
          </a:xfrm>
        </p:spPr>
        <p:txBody>
          <a:bodyPr/>
          <a:lstStyle>
            <a:lvl1pPr algn="ctr" defTabSz="0">
              <a:defRPr sz="3600" b="1">
                <a:solidFill>
                  <a:srgbClr val="006600"/>
                </a:solidFill>
                <a:latin typeface="Adobe Jenson Pro Capt" pitchFamily="18" charset="0"/>
                <a:ea typeface="楷体" pitchFamily="49" charset="-122"/>
              </a:defRPr>
            </a:lvl1pPr>
          </a:lstStyle>
          <a:p>
            <a:br>
              <a:rPr lang="en-US" altLang="zh-CN" dirty="0"/>
            </a:br>
            <a:r>
              <a:rPr lang="zh-CN" altLang="en-US" dirty="0"/>
              <a:t>单击此处编辑章节标题</a:t>
            </a:r>
            <a:br>
              <a:rPr lang="en-US" altLang="zh-CN" dirty="0"/>
            </a:br>
            <a:endParaRPr lang="zh-CN" altLang="en-US" dirty="0"/>
          </a:p>
        </p:txBody>
      </p:sp>
      <p:cxnSp>
        <p:nvCxnSpPr>
          <p:cNvPr id="12" name="直接连接符 11"/>
          <p:cNvCxnSpPr/>
          <p:nvPr/>
        </p:nvCxnSpPr>
        <p:spPr>
          <a:xfrm>
            <a:off x="13692" y="4894008"/>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4" name="标题 1"/>
          <p:cNvSpPr txBox="1">
            <a:spLocks/>
          </p:cNvSpPr>
          <p:nvPr/>
        </p:nvSpPr>
        <p:spPr bwMode="auto">
          <a:xfrm>
            <a:off x="457200" y="2247714"/>
            <a:ext cx="8229600" cy="85486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3600" b="1">
                <a:latin typeface="楷体" pitchFamily="49" charset="-122"/>
                <a:ea typeface="楷体" pitchFamily="49" charset="-122"/>
              </a:defRPr>
            </a:lvl1pPr>
          </a:lstStyle>
          <a:p>
            <a:pPr eaLnBrk="0" hangingPunct="0">
              <a:defRPr/>
            </a:pPr>
            <a:r>
              <a:rPr lang="zh-CN" altLang="en-US" sz="2000" b="0" dirty="0">
                <a:solidFill>
                  <a:srgbClr val="2A0015"/>
                </a:solidFill>
                <a:latin typeface="Adobe 楷体 Std R" pitchFamily="18" charset="-122"/>
                <a:ea typeface="Adobe 楷体 Std R" pitchFamily="18" charset="-122"/>
                <a:cs typeface="Arial" pitchFamily="34" charset="0"/>
              </a:rPr>
              <a:t>郑振龙</a:t>
            </a:r>
            <a:endParaRPr lang="en-US" altLang="zh-CN" sz="2000" b="0" kern="0" dirty="0">
              <a:solidFill>
                <a:srgbClr val="663300"/>
              </a:solidFill>
              <a:latin typeface="Adobe Jenson Pro" pitchFamily="18" charset="0"/>
              <a:ea typeface="Adobe 黑体 Std R" pitchFamily="34" charset="-122"/>
            </a:endParaRPr>
          </a:p>
          <a:p>
            <a:pPr fontAlgn="auto">
              <a:spcBef>
                <a:spcPts val="0"/>
              </a:spcBef>
              <a:spcAft>
                <a:spcPts val="0"/>
              </a:spcAft>
              <a:defRPr/>
            </a:pPr>
            <a:r>
              <a:rPr lang="zh-CN" altLang="en-US" sz="1800" b="0" dirty="0">
                <a:solidFill>
                  <a:srgbClr val="2A0015"/>
                </a:solidFill>
                <a:latin typeface="Adobe 楷体 Std R" pitchFamily="18" charset="-122"/>
                <a:ea typeface="Adobe 楷体 Std R" pitchFamily="18" charset="-122"/>
                <a:cs typeface="Arial" pitchFamily="34" charset="0"/>
              </a:rPr>
              <a:t>厦门大学金融系  </a:t>
            </a:r>
            <a:endParaRPr lang="en-US" altLang="zh-CN" sz="1800" b="0" dirty="0">
              <a:solidFill>
                <a:srgbClr val="2A0015"/>
              </a:solidFill>
              <a:latin typeface="Adobe 楷体 Std R" pitchFamily="18" charset="-122"/>
              <a:ea typeface="Adobe 楷体 Std R" pitchFamily="18" charset="-122"/>
              <a:cs typeface="Arial" pitchFamily="34" charset="0"/>
            </a:endParaRPr>
          </a:p>
          <a:p>
            <a:pPr fontAlgn="auto">
              <a:spcBef>
                <a:spcPts val="0"/>
              </a:spcBef>
              <a:spcAft>
                <a:spcPts val="0"/>
              </a:spcAft>
              <a:defRPr/>
            </a:pPr>
            <a:r>
              <a:rPr lang="zh-CN" altLang="en-US" sz="1800" b="0" dirty="0">
                <a:solidFill>
                  <a:srgbClr val="2A0015"/>
                </a:solidFill>
                <a:latin typeface="Adobe 楷体 Std R" pitchFamily="18" charset="-122"/>
                <a:ea typeface="Adobe 楷体 Std R" pitchFamily="18" charset="-122"/>
                <a:cs typeface="Arial" pitchFamily="34" charset="0"/>
              </a:rPr>
              <a:t>厦门大学金融工程研究中心  </a:t>
            </a:r>
            <a:endParaRPr lang="en-US" altLang="zh-CN" sz="1800" b="0" dirty="0">
              <a:solidFill>
                <a:srgbClr val="2A0015"/>
              </a:solidFill>
              <a:latin typeface="Adobe 楷体 Std R" pitchFamily="18" charset="-122"/>
              <a:ea typeface="Adobe 楷体 Std R" pitchFamily="18" charset="-122"/>
              <a:cs typeface="Arial" pitchFamily="34" charset="0"/>
            </a:endParaRPr>
          </a:p>
          <a:p>
            <a:pPr fontAlgn="auto">
              <a:spcBef>
                <a:spcPts val="0"/>
              </a:spcBef>
              <a:spcAft>
                <a:spcPts val="0"/>
              </a:spcAft>
              <a:defRPr/>
            </a:pPr>
            <a:endParaRPr lang="en-US" altLang="zh-CN" sz="1800" dirty="0">
              <a:solidFill>
                <a:srgbClr val="2A0015"/>
              </a:solidFill>
              <a:latin typeface="Adobe Jenson Pro Capt" pitchFamily="18" charset="0"/>
              <a:cs typeface="Arial" pitchFamily="34" charset="0"/>
            </a:endParaRPr>
          </a:p>
          <a:p>
            <a:pPr fontAlgn="auto">
              <a:spcBef>
                <a:spcPts val="0"/>
              </a:spcBef>
              <a:spcAft>
                <a:spcPts val="0"/>
              </a:spcAft>
              <a:defRPr/>
            </a:pPr>
            <a:r>
              <a:rPr lang="en-US" altLang="zh-CN" sz="1800" dirty="0">
                <a:solidFill>
                  <a:srgbClr val="2A0015"/>
                </a:solidFill>
                <a:latin typeface="Adobe Jenson Pro Capt" pitchFamily="18" charset="0"/>
                <a:cs typeface="Arial" pitchFamily="34" charset="0"/>
              </a:rPr>
              <a:t>http:// efinance.org.cn</a:t>
            </a:r>
          </a:p>
          <a:p>
            <a:pPr fontAlgn="auto">
              <a:spcBef>
                <a:spcPts val="0"/>
              </a:spcBef>
              <a:spcAft>
                <a:spcPts val="0"/>
              </a:spcAft>
              <a:defRPr/>
            </a:pPr>
            <a:r>
              <a:rPr lang="en-US" altLang="zh-CN" sz="1800" dirty="0">
                <a:solidFill>
                  <a:srgbClr val="2A0015"/>
                </a:solidFill>
                <a:latin typeface="Adobe Jenson Pro Capt" pitchFamily="18" charset="0"/>
                <a:cs typeface="Arial" pitchFamily="34" charset="0"/>
              </a:rPr>
              <a:t>zlzheng@xmu.edu.cn</a:t>
            </a:r>
          </a:p>
          <a:p>
            <a:pPr fontAlgn="auto">
              <a:spcBef>
                <a:spcPts val="0"/>
              </a:spcBef>
              <a:spcAft>
                <a:spcPts val="0"/>
              </a:spcAft>
              <a:defRPr/>
            </a:pPr>
            <a:endParaRPr lang="en-US" altLang="zh-CN" sz="1800" dirty="0">
              <a:solidFill>
                <a:srgbClr val="2A0015"/>
              </a:solidFill>
              <a:latin typeface="Adobe Jenson Pro Capt" pitchFamily="18" charset="0"/>
              <a:cs typeface="Arial" pitchFamily="34" charset="0"/>
            </a:endParaRPr>
          </a:p>
          <a:p>
            <a:pPr fontAlgn="auto">
              <a:spcBef>
                <a:spcPts val="0"/>
              </a:spcBef>
              <a:spcAft>
                <a:spcPts val="0"/>
              </a:spcAft>
              <a:defRPr/>
            </a:pPr>
            <a:endParaRPr lang="en-US" altLang="zh-CN" sz="1800" dirty="0">
              <a:solidFill>
                <a:srgbClr val="2A0015"/>
              </a:solidFill>
              <a:latin typeface="Adobe Jenson Pro Capt" pitchFamily="18" charset="0"/>
              <a:cs typeface="Arial" pitchFamily="34" charset="0"/>
            </a:endParaRPr>
          </a:p>
          <a:p>
            <a:pPr fontAlgn="auto">
              <a:spcBef>
                <a:spcPts val="0"/>
              </a:spcBef>
              <a:spcAft>
                <a:spcPts val="0"/>
              </a:spcAft>
              <a:defRPr/>
            </a:pPr>
            <a:endParaRPr lang="en-US" altLang="zh-CN" sz="1800" dirty="0">
              <a:solidFill>
                <a:srgbClr val="2A0015"/>
              </a:solidFill>
              <a:latin typeface="Adobe Jenson Pro Capt" pitchFamily="18" charset="0"/>
              <a:cs typeface="Arial" pitchFamily="34" charset="0"/>
            </a:endParaRPr>
          </a:p>
          <a:p>
            <a:pPr fontAlgn="auto">
              <a:spcBef>
                <a:spcPts val="0"/>
              </a:spcBef>
              <a:spcAft>
                <a:spcPts val="0"/>
              </a:spcAft>
              <a:defRPr/>
            </a:pPr>
            <a:endParaRPr lang="en-US" altLang="zh-CN" sz="1800" dirty="0">
              <a:solidFill>
                <a:srgbClr val="2A0015"/>
              </a:solidFill>
              <a:latin typeface="Adobe Jenson Pro Capt" pitchFamily="18" charset="0"/>
              <a:cs typeface="Arial" pitchFamily="34" charset="0"/>
            </a:endParaRPr>
          </a:p>
          <a:p>
            <a:pPr fontAlgn="auto">
              <a:spcBef>
                <a:spcPts val="0"/>
              </a:spcBef>
              <a:spcAft>
                <a:spcPts val="0"/>
              </a:spcAft>
              <a:defRPr/>
            </a:pPr>
            <a:endParaRPr lang="en-US" altLang="zh-CN" sz="1800" dirty="0">
              <a:solidFill>
                <a:srgbClr val="000000">
                  <a:lumMod val="75000"/>
                  <a:lumOff val="25000"/>
                </a:srgbClr>
              </a:solidFill>
              <a:latin typeface="Adobe Jenson Pro Capt" pitchFamily="18" charset="0"/>
              <a:cs typeface="Arial" pitchFamily="34" charset="0"/>
            </a:endParaRPr>
          </a:p>
          <a:p>
            <a:pPr eaLnBrk="0" hangingPunct="0">
              <a:defRPr/>
            </a:pPr>
            <a:endParaRPr lang="en-US" altLang="zh-CN" sz="2400" b="0" kern="0" dirty="0">
              <a:solidFill>
                <a:srgbClr val="006633"/>
              </a:solidFill>
              <a:latin typeface="Adobe Jenson Pro" pitchFamily="18" charset="0"/>
              <a:ea typeface="Adobe 黑体 Std R" pitchFamily="34" charset="-122"/>
            </a:endParaRPr>
          </a:p>
          <a:p>
            <a:pPr eaLnBrk="0" hangingPunct="0">
              <a:defRPr/>
            </a:pPr>
            <a:endParaRPr lang="zh-CN" altLang="en-US" sz="2400" b="0" kern="0" dirty="0">
              <a:solidFill>
                <a:srgbClr val="006633"/>
              </a:solidFill>
              <a:cs typeface="+mj-cs"/>
            </a:endParaRPr>
          </a:p>
        </p:txBody>
      </p:sp>
      <p:pic>
        <p:nvPicPr>
          <p:cNvPr id="29" name="图片 28" descr="11824837100.jpg"/>
          <p:cNvPicPr>
            <a:picLocks noChangeAspect="1"/>
          </p:cNvPicPr>
          <p:nvPr/>
        </p:nvPicPr>
        <p:blipFill>
          <a:blip r:embed="rId2" cstate="print">
            <a:duotone>
              <a:schemeClr val="accent3">
                <a:shade val="45000"/>
                <a:satMod val="135000"/>
              </a:schemeClr>
              <a:prstClr val="white"/>
            </a:duotone>
            <a:extLst>
              <a:ext uri="{BEBA8EAE-BF5A-486C-A8C5-ECC9F3942E4B}">
                <a14:imgProps xmlns:a14="http://schemas.microsoft.com/office/drawing/2010/main">
                  <a14:imgLayer r:embed="rId3">
                    <a14:imgEffect>
                      <a14:artisticCrisscrossEtching/>
                    </a14:imgEffect>
                    <a14:imgEffect>
                      <a14:sharpenSoften amount="50000"/>
                    </a14:imgEffect>
                    <a14:imgEffect>
                      <a14:saturation sat="400000"/>
                    </a14:imgEffect>
                  </a14:imgLayer>
                </a14:imgProps>
              </a:ext>
            </a:extLst>
          </a:blip>
          <a:stretch>
            <a:fillRect/>
          </a:stretch>
        </p:blipFill>
        <p:spPr>
          <a:xfrm>
            <a:off x="3851920" y="3597864"/>
            <a:ext cx="1556792" cy="1167594"/>
          </a:xfrm>
          <a:prstGeom prst="rect">
            <a:avLst/>
          </a:prstGeom>
          <a:ln>
            <a:noFill/>
          </a:ln>
        </p:spPr>
      </p:pic>
      <p:sp>
        <p:nvSpPr>
          <p:cNvPr id="30" name="TextBox 29"/>
          <p:cNvSpPr txBox="1"/>
          <p:nvPr userDrawn="1"/>
        </p:nvSpPr>
        <p:spPr>
          <a:xfrm>
            <a:off x="2123728" y="4891775"/>
            <a:ext cx="5001104" cy="307777"/>
          </a:xfrm>
          <a:prstGeom prst="rect">
            <a:avLst/>
          </a:prstGeom>
          <a:noFill/>
        </p:spPr>
        <p:txBody>
          <a:bodyPr wrap="square" rtlCol="0">
            <a:spAutoFit/>
          </a:bodyPr>
          <a:lstStyle/>
          <a:p>
            <a:pPr algn="r" fontAlgn="auto">
              <a:spcBef>
                <a:spcPts val="0"/>
              </a:spcBef>
              <a:spcAft>
                <a:spcPts val="0"/>
              </a:spcAft>
              <a:defRPr/>
            </a:pPr>
            <a:r>
              <a:rPr lang="en-US" altLang="zh-CN" sz="1400" dirty="0">
                <a:solidFill>
                  <a:srgbClr val="2A0015"/>
                </a:solidFill>
                <a:latin typeface="Adobe Jenson Pro" pitchFamily="18" charset="0"/>
                <a:ea typeface="Adobe 黑体 Std R" pitchFamily="34" charset="-122"/>
              </a:rPr>
              <a:t>CFA-XMUFEC  </a:t>
            </a:r>
            <a:r>
              <a:rPr lang="zh-CN" altLang="en-US" sz="1400" dirty="0">
                <a:solidFill>
                  <a:srgbClr val="2A0015"/>
                </a:solidFill>
                <a:latin typeface="Adobe 楷体 Std R" pitchFamily="18" charset="-122"/>
                <a:ea typeface="Adobe 楷体 Std R" pitchFamily="18" charset="-122"/>
              </a:rPr>
              <a:t>金融衍生品高级研修班第</a:t>
            </a:r>
            <a:r>
              <a:rPr lang="en-US" altLang="zh-CN" sz="1400" dirty="0">
                <a:solidFill>
                  <a:srgbClr val="2A0015"/>
                </a:solidFill>
                <a:latin typeface="Adobe 楷体 Std R" pitchFamily="18" charset="-122"/>
                <a:ea typeface="Adobe 楷体 Std R" pitchFamily="18" charset="-122"/>
              </a:rPr>
              <a:t>3</a:t>
            </a:r>
            <a:r>
              <a:rPr lang="zh-CN" altLang="en-US" sz="1400" dirty="0">
                <a:solidFill>
                  <a:srgbClr val="2A0015"/>
                </a:solidFill>
                <a:latin typeface="Adobe 楷体 Std R" pitchFamily="18" charset="-122"/>
                <a:ea typeface="Adobe 楷体 Std R" pitchFamily="18" charset="-122"/>
              </a:rPr>
              <a:t>期       </a:t>
            </a:r>
            <a:r>
              <a:rPr lang="en-US" altLang="zh-CN" sz="1400" dirty="0">
                <a:solidFill>
                  <a:srgbClr val="2A0015"/>
                </a:solidFill>
                <a:latin typeface="Adobe Jenson Pro" pitchFamily="18" charset="0"/>
                <a:ea typeface="Adobe 楷体 Std R" pitchFamily="18" charset="-122"/>
              </a:rPr>
              <a:t>2013</a:t>
            </a:r>
            <a:r>
              <a:rPr lang="zh-CN" altLang="en-US" sz="1400" dirty="0">
                <a:solidFill>
                  <a:srgbClr val="2A0015"/>
                </a:solidFill>
                <a:latin typeface="Adobe Jenson Pro" pitchFamily="18" charset="0"/>
                <a:ea typeface="Adobe 楷体 Std R" pitchFamily="18" charset="-122"/>
              </a:rPr>
              <a:t>年</a:t>
            </a:r>
            <a:r>
              <a:rPr lang="en-US" altLang="zh-CN" sz="1400" dirty="0">
                <a:solidFill>
                  <a:srgbClr val="2A0015"/>
                </a:solidFill>
                <a:latin typeface="Adobe Jenson Pro" pitchFamily="18" charset="0"/>
                <a:ea typeface="Adobe 楷体 Std R" pitchFamily="18" charset="-122"/>
              </a:rPr>
              <a:t>11</a:t>
            </a:r>
            <a:r>
              <a:rPr lang="zh-CN" altLang="en-US" sz="1400" dirty="0">
                <a:solidFill>
                  <a:srgbClr val="2A0015"/>
                </a:solidFill>
                <a:latin typeface="Adobe Jenson Pro" pitchFamily="18" charset="0"/>
                <a:ea typeface="Adobe 楷体 Std R" pitchFamily="18" charset="-122"/>
              </a:rPr>
              <a:t>月</a:t>
            </a:r>
          </a:p>
        </p:txBody>
      </p:sp>
    </p:spTree>
    <p:extLst>
      <p:ext uri="{BB962C8B-B14F-4D97-AF65-F5344CB8AC3E}">
        <p14:creationId xmlns:p14="http://schemas.microsoft.com/office/powerpoint/2010/main" val="41554697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7FCF96E8-32BE-49BB-B06E-E03DF0A61CBA}" type="datetime10">
              <a:rPr lang="zh-CN" altLang="en-US" smtClean="0"/>
              <a:t>09:26</a:t>
            </a:fld>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r>
              <a:rPr lang="en-US" altLang="zh-CN"/>
              <a:t>Copyright ©2020  Zheng, Zhenlong, XMU</a:t>
            </a:r>
            <a:endParaRPr lang="en-US" altLang="zh-CN" dirty="0"/>
          </a:p>
        </p:txBody>
      </p:sp>
      <p:sp>
        <p:nvSpPr>
          <p:cNvPr id="9" name="Rectangle 6"/>
          <p:cNvSpPr>
            <a:spLocks noGrp="1" noChangeArrowheads="1"/>
          </p:cNvSpPr>
          <p:nvPr>
            <p:ph type="sldNum" sz="quarter" idx="12"/>
          </p:nvPr>
        </p:nvSpPr>
        <p:spPr/>
        <p:txBody>
          <a:bodyPr/>
          <a:lstStyle>
            <a:lvl1pPr>
              <a:defRPr/>
            </a:lvl1pPr>
          </a:lstStyle>
          <a:p>
            <a:pPr>
              <a:defRPr/>
            </a:pPr>
            <a:fld id="{4D80ECA8-646B-44D7-8453-010207FA852F}" type="slidenum">
              <a:rPr lang="en-US" altLang="zh-CN"/>
              <a:pPr>
                <a:defRPr/>
              </a:pPr>
              <a:t>‹#›</a:t>
            </a:fld>
            <a:endParaRPr lang="en-US" altLang="zh-CN"/>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spTree>
    <p:extLst>
      <p:ext uri="{BB962C8B-B14F-4D97-AF65-F5344CB8AC3E}">
        <p14:creationId xmlns:p14="http://schemas.microsoft.com/office/powerpoint/2010/main" val="133546147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249492"/>
            <a:ext cx="8229600" cy="635198"/>
          </a:xfrm>
        </p:spPr>
        <p:txBody>
          <a:bodyPr bIns="36000" anchor="b"/>
          <a:lstStyle>
            <a:lvl1pPr>
              <a:defRPr>
                <a:latin typeface="Adobe Jenson Pro Capt" pitchFamily="18" charset="0"/>
                <a:ea typeface="Adobe 黑体 Std R" pitchFamily="34" charset="-122"/>
              </a:defRPr>
            </a:lvl1pPr>
          </a:lstStyle>
          <a:p>
            <a:r>
              <a:rPr lang="zh-TW" altLang="en-US" dirty="0"/>
              <a:t>按一下此處編輯母版標題樣式</a:t>
            </a:r>
            <a:endParaRPr lang="zh-CN" altLang="en-US" dirty="0"/>
          </a:p>
        </p:txBody>
      </p:sp>
      <p:sp>
        <p:nvSpPr>
          <p:cNvPr id="3" name="内容占位符 2"/>
          <p:cNvSpPr>
            <a:spLocks noGrp="1"/>
          </p:cNvSpPr>
          <p:nvPr>
            <p:ph idx="1" hasCustomPrompt="1"/>
          </p:nvPr>
        </p:nvSpPr>
        <p:spPr>
          <a:xfrm>
            <a:off x="457200" y="1005576"/>
            <a:ext cx="8229600" cy="3888432"/>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6" name="Rectangle 6"/>
          <p:cNvSpPr>
            <a:spLocks noGrp="1" noChangeArrowheads="1"/>
          </p:cNvSpPr>
          <p:nvPr>
            <p:ph type="sldNum" sz="quarter" idx="12"/>
          </p:nvPr>
        </p:nvSpPr>
        <p:spPr>
          <a:ln/>
        </p:spPr>
        <p:txBody>
          <a:bodyPr/>
          <a:lstStyle>
            <a:lvl1pPr>
              <a:defRPr>
                <a:solidFill>
                  <a:schemeClr val="tx1">
                    <a:lumMod val="50000"/>
                    <a:lumOff val="50000"/>
                  </a:schemeClr>
                </a:solidFill>
                <a:latin typeface="Adobe Jenson Pro Capt" pitchFamily="18" charset="0"/>
              </a:defRPr>
            </a:lvl1pPr>
          </a:lstStyle>
          <a:p>
            <a:fld id="{0C913308-F349-4B6D-A68A-DD1791B4A57B}" type="slidenum">
              <a:rPr lang="zh-CN" altLang="en-US" smtClean="0">
                <a:solidFill>
                  <a:srgbClr val="000000">
                    <a:lumMod val="50000"/>
                    <a:lumOff val="50000"/>
                  </a:srgbClr>
                </a:solidFill>
              </a:rPr>
              <a:pPr/>
              <a:t>‹#›</a:t>
            </a:fld>
            <a:endParaRPr lang="zh-CN" altLang="en-US" dirty="0">
              <a:solidFill>
                <a:srgbClr val="000000">
                  <a:lumMod val="50000"/>
                  <a:lumOff val="50000"/>
                </a:srgbClr>
              </a:solidFill>
            </a:endParaRPr>
          </a:p>
        </p:txBody>
      </p:sp>
    </p:spTree>
    <p:extLst>
      <p:ext uri="{BB962C8B-B14F-4D97-AF65-F5344CB8AC3E}">
        <p14:creationId xmlns:p14="http://schemas.microsoft.com/office/powerpoint/2010/main" val="21485981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83568" y="1869673"/>
            <a:ext cx="7772400" cy="1021556"/>
          </a:xfrm>
        </p:spPr>
        <p:txBody>
          <a:bodyPr/>
          <a:lstStyle>
            <a:lvl1pPr algn="l">
              <a:defRPr sz="4000" b="0" cap="all" baseline="0">
                <a:solidFill>
                  <a:srgbClr val="002060"/>
                </a:solidFill>
                <a:latin typeface="Adobe Jenson Pro" pitchFamily="18" charset="0"/>
              </a:defRPr>
            </a:lvl1pPr>
          </a:lstStyle>
          <a:p>
            <a:r>
              <a:rPr lang="zh-CN" altLang="en-US" dirty="0"/>
              <a:t>    单击此处编辑母版标题样式</a:t>
            </a:r>
          </a:p>
        </p:txBody>
      </p:sp>
      <p:sp>
        <p:nvSpPr>
          <p:cNvPr id="3" name="文本占位符 2"/>
          <p:cNvSpPr>
            <a:spLocks noGrp="1"/>
          </p:cNvSpPr>
          <p:nvPr>
            <p:ph type="body" idx="1"/>
          </p:nvPr>
        </p:nvSpPr>
        <p:spPr>
          <a:xfrm>
            <a:off x="683568" y="3057805"/>
            <a:ext cx="7772400" cy="1125140"/>
          </a:xfrm>
        </p:spPr>
        <p:txBody>
          <a:bodyPr anchor="t"/>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61401377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pPr fontAlgn="auto">
              <a:spcBef>
                <a:spcPts val="0"/>
              </a:spcBef>
              <a:spcAft>
                <a:spcPts val="0"/>
              </a:spcAft>
            </a:pPr>
            <a:fld id="{1D98DEFE-94A6-4B19-8C40-EFA4DE0B7B3D}" type="datetime10">
              <a:rPr lang="zh-CN" altLang="en-US" smtClean="0">
                <a:solidFill>
                  <a:srgbClr val="000000"/>
                </a:solidFill>
                <a:latin typeface="Arial"/>
                <a:ea typeface="宋体"/>
              </a:rPr>
              <a:t>09:26</a:t>
            </a:fld>
            <a:endParaRPr lang="zh-CN" altLang="en-US">
              <a:solidFill>
                <a:srgbClr val="000000"/>
              </a:solidFill>
              <a:latin typeface="Arial"/>
              <a:ea typeface="宋体"/>
            </a:endParaRPr>
          </a:p>
        </p:txBody>
      </p:sp>
      <p:sp>
        <p:nvSpPr>
          <p:cNvPr id="6"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pPr fontAlgn="auto">
              <a:spcBef>
                <a:spcPts val="0"/>
              </a:spcBef>
              <a:spcAft>
                <a:spcPts val="0"/>
              </a:spcAft>
            </a:pPr>
            <a:r>
              <a:rPr lang="en-US" altLang="zh-CN">
                <a:solidFill>
                  <a:srgbClr val="000000"/>
                </a:solidFill>
                <a:latin typeface="Arial"/>
                <a:ea typeface="宋体"/>
              </a:rPr>
              <a:t>Copyright ©2020  Zheng, Zhenlong, XMU</a:t>
            </a:r>
            <a:endParaRPr lang="zh-CN" altLang="en-US">
              <a:solidFill>
                <a:srgbClr val="000000"/>
              </a:solidFill>
              <a:latin typeface="Arial"/>
              <a:ea typeface="宋体"/>
            </a:endParaRPr>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80423101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pPr fontAlgn="auto">
              <a:spcBef>
                <a:spcPts val="0"/>
              </a:spcBef>
              <a:spcAft>
                <a:spcPts val="0"/>
              </a:spcAft>
            </a:pPr>
            <a:fld id="{5FE3F872-1104-4181-BE35-EE98246D0661}" type="datetime10">
              <a:rPr lang="zh-CN" altLang="en-US" smtClean="0">
                <a:solidFill>
                  <a:srgbClr val="000000"/>
                </a:solidFill>
                <a:latin typeface="Arial"/>
                <a:ea typeface="宋体"/>
              </a:rPr>
              <a:t>09:26</a:t>
            </a:fld>
            <a:endParaRPr lang="zh-CN" altLang="en-US">
              <a:solidFill>
                <a:srgbClr val="000000"/>
              </a:solidFill>
              <a:latin typeface="Arial"/>
              <a:ea typeface="宋体"/>
            </a:endParaRPr>
          </a:p>
        </p:txBody>
      </p:sp>
      <p:sp>
        <p:nvSpPr>
          <p:cNvPr id="8"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pPr fontAlgn="auto">
              <a:spcBef>
                <a:spcPts val="0"/>
              </a:spcBef>
              <a:spcAft>
                <a:spcPts val="0"/>
              </a:spcAft>
            </a:pPr>
            <a:r>
              <a:rPr lang="en-US" altLang="zh-CN">
                <a:solidFill>
                  <a:srgbClr val="000000"/>
                </a:solidFill>
                <a:latin typeface="Arial"/>
                <a:ea typeface="宋体"/>
              </a:rPr>
              <a:t>Copyright ©2020  Zheng, Zhenlong, XMU</a:t>
            </a:r>
            <a:endParaRPr lang="zh-CN" altLang="en-US">
              <a:solidFill>
                <a:srgbClr val="000000"/>
              </a:solidFill>
              <a:latin typeface="Arial"/>
              <a:ea typeface="宋体"/>
            </a:endParaRPr>
          </a:p>
        </p:txBody>
      </p:sp>
      <p:sp>
        <p:nvSpPr>
          <p:cNvPr id="9"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76644238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pPr fontAlgn="auto">
              <a:spcBef>
                <a:spcPts val="0"/>
              </a:spcBef>
              <a:spcAft>
                <a:spcPts val="0"/>
              </a:spcAft>
            </a:pPr>
            <a:fld id="{8685588A-AC8B-43A7-A8EC-C2EE864695B2}" type="datetime10">
              <a:rPr lang="zh-CN" altLang="en-US" smtClean="0">
                <a:solidFill>
                  <a:srgbClr val="000000"/>
                </a:solidFill>
                <a:latin typeface="Arial"/>
                <a:ea typeface="宋体"/>
              </a:rPr>
              <a:t>09:26</a:t>
            </a:fld>
            <a:endParaRPr lang="zh-CN" altLang="en-US">
              <a:solidFill>
                <a:srgbClr val="000000"/>
              </a:solidFill>
              <a:latin typeface="Arial"/>
              <a:ea typeface="宋体"/>
            </a:endParaRPr>
          </a:p>
        </p:txBody>
      </p:sp>
      <p:sp>
        <p:nvSpPr>
          <p:cNvPr id="4"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pPr fontAlgn="auto">
              <a:spcBef>
                <a:spcPts val="0"/>
              </a:spcBef>
              <a:spcAft>
                <a:spcPts val="0"/>
              </a:spcAft>
            </a:pPr>
            <a:r>
              <a:rPr lang="en-US" altLang="zh-CN">
                <a:solidFill>
                  <a:srgbClr val="000000"/>
                </a:solidFill>
                <a:latin typeface="Arial"/>
                <a:ea typeface="宋体"/>
              </a:rPr>
              <a:t>Copyright ©2020  Zheng, Zhenlong, XMU</a:t>
            </a:r>
            <a:endParaRPr lang="zh-CN" altLang="en-US">
              <a:solidFill>
                <a:srgbClr val="000000"/>
              </a:solidFill>
              <a:latin typeface="Arial"/>
              <a:ea typeface="宋体"/>
            </a:endParaRPr>
          </a:p>
        </p:txBody>
      </p:sp>
      <p:sp>
        <p:nvSpPr>
          <p:cNvPr id="5"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32321028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40721727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1999873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pPr fontAlgn="auto">
              <a:spcBef>
                <a:spcPts val="0"/>
              </a:spcBef>
              <a:spcAft>
                <a:spcPts val="0"/>
              </a:spcAft>
            </a:pPr>
            <a:fld id="{497BD91F-6361-4D9C-9B15-86B317DC7618}" type="datetime10">
              <a:rPr lang="zh-CN" altLang="en-US" smtClean="0">
                <a:solidFill>
                  <a:srgbClr val="000000"/>
                </a:solidFill>
                <a:latin typeface="Arial"/>
                <a:ea typeface="宋体"/>
              </a:rPr>
              <a:t>09:26</a:t>
            </a:fld>
            <a:endParaRPr lang="zh-CN" altLang="en-US">
              <a:solidFill>
                <a:srgbClr val="000000"/>
              </a:solidFill>
              <a:latin typeface="Arial"/>
              <a:ea typeface="宋体"/>
            </a:endParaRPr>
          </a:p>
        </p:txBody>
      </p:sp>
      <p:sp>
        <p:nvSpPr>
          <p:cNvPr id="3"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pPr fontAlgn="auto">
              <a:spcBef>
                <a:spcPts val="0"/>
              </a:spcBef>
              <a:spcAft>
                <a:spcPts val="0"/>
              </a:spcAft>
            </a:pPr>
            <a:r>
              <a:rPr lang="en-US" altLang="zh-CN">
                <a:solidFill>
                  <a:srgbClr val="000000"/>
                </a:solidFill>
                <a:latin typeface="Arial"/>
                <a:ea typeface="宋体"/>
              </a:rPr>
              <a:t>Copyright ©2020  Zheng, Zhenlong, XMU</a:t>
            </a:r>
            <a:endParaRPr lang="zh-CN" altLang="en-US">
              <a:solidFill>
                <a:srgbClr val="000000"/>
              </a:solidFill>
              <a:latin typeface="Arial"/>
              <a:ea typeface="宋体"/>
            </a:endParaRPr>
          </a:p>
        </p:txBody>
      </p:sp>
      <p:sp>
        <p:nvSpPr>
          <p:cNvPr id="4"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63462434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pPr fontAlgn="auto">
              <a:spcBef>
                <a:spcPts val="0"/>
              </a:spcBef>
              <a:spcAft>
                <a:spcPts val="0"/>
              </a:spcAft>
            </a:pPr>
            <a:fld id="{2DF1EC81-8DB7-4377-A0FD-08C7D33457DC}" type="datetime10">
              <a:rPr lang="zh-CN" altLang="en-US" smtClean="0">
                <a:solidFill>
                  <a:srgbClr val="000000"/>
                </a:solidFill>
                <a:latin typeface="Arial"/>
                <a:ea typeface="宋体"/>
              </a:rPr>
              <a:t>09:26</a:t>
            </a:fld>
            <a:endParaRPr lang="zh-CN" altLang="en-US">
              <a:solidFill>
                <a:srgbClr val="000000"/>
              </a:solidFill>
              <a:latin typeface="Arial"/>
              <a:ea typeface="宋体"/>
            </a:endParaRPr>
          </a:p>
        </p:txBody>
      </p:sp>
      <p:sp>
        <p:nvSpPr>
          <p:cNvPr id="6"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pPr fontAlgn="auto">
              <a:spcBef>
                <a:spcPts val="0"/>
              </a:spcBef>
              <a:spcAft>
                <a:spcPts val="0"/>
              </a:spcAft>
            </a:pPr>
            <a:r>
              <a:rPr lang="en-US" altLang="zh-CN">
                <a:solidFill>
                  <a:srgbClr val="000000"/>
                </a:solidFill>
                <a:latin typeface="Arial"/>
                <a:ea typeface="宋体"/>
              </a:rPr>
              <a:t>Copyright ©2020  Zheng, Zhenlong, XMU</a:t>
            </a:r>
            <a:endParaRPr lang="zh-CN" altLang="en-US">
              <a:solidFill>
                <a:srgbClr val="000000"/>
              </a:solidFill>
              <a:latin typeface="Arial"/>
              <a:ea typeface="宋体"/>
            </a:endParaRPr>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7381981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E016291C-A269-4B8D-AD33-A0B134E2D9D1}" type="datetime10">
              <a:rPr lang="zh-CN" altLang="en-US" smtClean="0"/>
              <a:t>09:26</a:t>
            </a:fld>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r>
              <a:rPr lang="en-US" altLang="zh-CN"/>
              <a:t>Copyright ©2020  Zheng, Zhenlong, XMU</a:t>
            </a:r>
          </a:p>
        </p:txBody>
      </p:sp>
      <p:sp>
        <p:nvSpPr>
          <p:cNvPr id="5" name="Rectangle 6"/>
          <p:cNvSpPr>
            <a:spLocks noGrp="1" noChangeArrowheads="1"/>
          </p:cNvSpPr>
          <p:nvPr>
            <p:ph type="sldNum" sz="quarter" idx="12"/>
          </p:nvPr>
        </p:nvSpPr>
        <p:spPr/>
        <p:txBody>
          <a:bodyPr/>
          <a:lstStyle>
            <a:lvl1pPr>
              <a:defRPr/>
            </a:lvl1pPr>
          </a:lstStyle>
          <a:p>
            <a:pPr>
              <a:defRPr/>
            </a:pPr>
            <a:fld id="{EB803A4C-2DF4-49F2-B7CB-8C43FF1529E7}" type="slidenum">
              <a:rPr lang="en-US" altLang="zh-CN"/>
              <a:pPr>
                <a:defRPr/>
              </a:pPr>
              <a:t>‹#›</a:t>
            </a:fld>
            <a:endParaRPr lang="en-US" altLang="zh-CN"/>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pPr fontAlgn="auto">
              <a:spcBef>
                <a:spcPts val="0"/>
              </a:spcBef>
              <a:spcAft>
                <a:spcPts val="0"/>
              </a:spcAft>
            </a:pPr>
            <a:fld id="{C79AF66E-3114-42D0-AAB7-A016458994B8}" type="datetime10">
              <a:rPr lang="zh-CN" altLang="en-US" smtClean="0">
                <a:solidFill>
                  <a:srgbClr val="000000"/>
                </a:solidFill>
                <a:latin typeface="Arial"/>
                <a:ea typeface="宋体"/>
              </a:rPr>
              <a:t>09:26</a:t>
            </a:fld>
            <a:endParaRPr lang="zh-CN" altLang="en-US">
              <a:solidFill>
                <a:srgbClr val="000000"/>
              </a:solidFill>
              <a:latin typeface="Arial"/>
              <a:ea typeface="宋体"/>
            </a:endParaRPr>
          </a:p>
        </p:txBody>
      </p:sp>
      <p:sp>
        <p:nvSpPr>
          <p:cNvPr id="6"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pPr fontAlgn="auto">
              <a:spcBef>
                <a:spcPts val="0"/>
              </a:spcBef>
              <a:spcAft>
                <a:spcPts val="0"/>
              </a:spcAft>
            </a:pPr>
            <a:r>
              <a:rPr lang="en-US" altLang="zh-CN">
                <a:solidFill>
                  <a:srgbClr val="000000"/>
                </a:solidFill>
                <a:latin typeface="Arial"/>
                <a:ea typeface="宋体"/>
              </a:rPr>
              <a:t>Copyright ©2020  Zheng, Zhenlong, XMU</a:t>
            </a:r>
            <a:endParaRPr lang="zh-CN" altLang="en-US">
              <a:solidFill>
                <a:srgbClr val="000000"/>
              </a:solidFill>
              <a:latin typeface="Arial"/>
              <a:ea typeface="宋体"/>
            </a:endParaRPr>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45515042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pPr fontAlgn="auto">
              <a:spcBef>
                <a:spcPts val="0"/>
              </a:spcBef>
              <a:spcAft>
                <a:spcPts val="0"/>
              </a:spcAft>
            </a:pPr>
            <a:fld id="{D6F9981E-09FA-4112-9E79-661C8780C0C0}" type="datetime10">
              <a:rPr lang="zh-CN" altLang="en-US" smtClean="0">
                <a:solidFill>
                  <a:srgbClr val="000000"/>
                </a:solidFill>
                <a:latin typeface="Arial"/>
                <a:ea typeface="宋体"/>
              </a:rPr>
              <a:t>09:26</a:t>
            </a:fld>
            <a:endParaRPr lang="zh-CN" altLang="en-US">
              <a:solidFill>
                <a:srgbClr val="000000"/>
              </a:solidFill>
              <a:latin typeface="Arial"/>
              <a:ea typeface="宋体"/>
            </a:endParaRPr>
          </a:p>
        </p:txBody>
      </p:sp>
      <p:sp>
        <p:nvSpPr>
          <p:cNvPr id="5"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pPr fontAlgn="auto">
              <a:spcBef>
                <a:spcPts val="0"/>
              </a:spcBef>
              <a:spcAft>
                <a:spcPts val="0"/>
              </a:spcAft>
            </a:pPr>
            <a:r>
              <a:rPr lang="en-US" altLang="zh-CN">
                <a:solidFill>
                  <a:srgbClr val="000000"/>
                </a:solidFill>
                <a:latin typeface="Arial"/>
                <a:ea typeface="宋体"/>
              </a:rPr>
              <a:t>Copyright ©2020  Zheng, Zhenlong, XMU</a:t>
            </a:r>
            <a:endParaRPr lang="zh-CN" altLang="en-US">
              <a:solidFill>
                <a:srgbClr val="000000"/>
              </a:solidFill>
              <a:latin typeface="Arial"/>
              <a:ea typeface="宋体"/>
            </a:endParaRPr>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37104086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8360"/>
            <a:ext cx="2057400" cy="438983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8360"/>
            <a:ext cx="6019800" cy="438983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pPr fontAlgn="auto">
              <a:spcBef>
                <a:spcPts val="0"/>
              </a:spcBef>
              <a:spcAft>
                <a:spcPts val="0"/>
              </a:spcAft>
            </a:pPr>
            <a:fld id="{B6A43F54-9A82-4512-83D0-EFA2935BFF6D}" type="datetime10">
              <a:rPr lang="zh-CN" altLang="en-US" smtClean="0">
                <a:solidFill>
                  <a:srgbClr val="000000"/>
                </a:solidFill>
                <a:latin typeface="Arial"/>
                <a:ea typeface="宋体"/>
              </a:rPr>
              <a:t>09:26</a:t>
            </a:fld>
            <a:endParaRPr lang="zh-CN" altLang="en-US">
              <a:solidFill>
                <a:srgbClr val="000000"/>
              </a:solidFill>
              <a:latin typeface="Arial"/>
              <a:ea typeface="宋体"/>
            </a:endParaRPr>
          </a:p>
        </p:txBody>
      </p:sp>
      <p:sp>
        <p:nvSpPr>
          <p:cNvPr id="5"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pPr fontAlgn="auto">
              <a:spcBef>
                <a:spcPts val="0"/>
              </a:spcBef>
              <a:spcAft>
                <a:spcPts val="0"/>
              </a:spcAft>
            </a:pPr>
            <a:r>
              <a:rPr lang="en-US" altLang="zh-CN">
                <a:solidFill>
                  <a:srgbClr val="000000"/>
                </a:solidFill>
                <a:latin typeface="Arial"/>
                <a:ea typeface="宋体"/>
              </a:rPr>
              <a:t>Copyright ©2020  Zheng, Zhenlong, XMU</a:t>
            </a:r>
            <a:endParaRPr lang="zh-CN" altLang="en-US">
              <a:solidFill>
                <a:srgbClr val="000000"/>
              </a:solidFill>
              <a:latin typeface="Arial"/>
              <a:ea typeface="宋体"/>
            </a:endParaRPr>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95367387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867" y="10890"/>
            <a:ext cx="2565366" cy="854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4712920"/>
            <a:ext cx="9144000" cy="165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userDrawn="1"/>
        </p:nvSpPr>
        <p:spPr>
          <a:xfrm>
            <a:off x="2051720" y="1977684"/>
            <a:ext cx="5688631" cy="1569660"/>
          </a:xfrm>
          <a:prstGeom prst="rect">
            <a:avLst/>
          </a:prstGeom>
          <a:noFill/>
        </p:spPr>
        <p:txBody>
          <a:bodyPr wrap="square" rtlCol="0">
            <a:spAutoFit/>
          </a:bodyPr>
          <a:lstStyle/>
          <a:p>
            <a:pPr fontAlgn="auto">
              <a:spcBef>
                <a:spcPts val="0"/>
              </a:spcBef>
              <a:spcAft>
                <a:spcPts val="0"/>
              </a:spcAft>
            </a:pPr>
            <a:r>
              <a:rPr lang="en-US" altLang="zh-CN" sz="9600" dirty="0">
                <a:solidFill>
                  <a:srgbClr val="000000"/>
                </a:solidFill>
                <a:latin typeface="Bradley Hand ITC" pitchFamily="66" charset="0"/>
                <a:ea typeface="Adobe 仿宋 Std R" pitchFamily="18" charset="-122"/>
                <a:cs typeface="Arial Unicode MS" pitchFamily="34" charset="-122"/>
              </a:rPr>
              <a:t>The End.</a:t>
            </a:r>
            <a:endParaRPr lang="zh-CN" altLang="en-US" sz="9600" dirty="0">
              <a:solidFill>
                <a:srgbClr val="000000"/>
              </a:solidFill>
              <a:latin typeface="Bradley Hand ITC" pitchFamily="66" charset="0"/>
              <a:ea typeface="Adobe 仿宋 Std R" pitchFamily="18" charset="-122"/>
              <a:cs typeface="Arial Unicode MS" pitchFamily="34" charset="-122"/>
            </a:endParaRPr>
          </a:p>
        </p:txBody>
      </p:sp>
      <p:sp>
        <p:nvSpPr>
          <p:cNvPr id="18" name="矩形 17"/>
          <p:cNvSpPr/>
          <p:nvPr userDrawn="1"/>
        </p:nvSpPr>
        <p:spPr>
          <a:xfrm>
            <a:off x="395536" y="789552"/>
            <a:ext cx="8352928" cy="2700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srgbClr val="FFFFFF"/>
              </a:solidFill>
            </a:endParaRPr>
          </a:p>
        </p:txBody>
      </p:sp>
      <p:sp>
        <p:nvSpPr>
          <p:cNvPr id="2" name="矩形 1"/>
          <p:cNvSpPr/>
          <p:nvPr userDrawn="1"/>
        </p:nvSpPr>
        <p:spPr>
          <a:xfrm>
            <a:off x="8172401" y="4795854"/>
            <a:ext cx="973833" cy="347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srgbClr val="FFFFFF"/>
              </a:solidFill>
            </a:endParaRPr>
          </a:p>
        </p:txBody>
      </p:sp>
    </p:spTree>
    <p:extLst>
      <p:ext uri="{BB962C8B-B14F-4D97-AF65-F5344CB8AC3E}">
        <p14:creationId xmlns:p14="http://schemas.microsoft.com/office/powerpoint/2010/main" val="157787133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pPr fontAlgn="auto">
              <a:spcBef>
                <a:spcPts val="0"/>
              </a:spcBef>
              <a:spcAft>
                <a:spcPts val="0"/>
              </a:spcAft>
            </a:pPr>
            <a:fld id="{4F1A6904-7273-4856-866C-C67BAA4BAC25}" type="datetime10">
              <a:rPr lang="zh-CN" altLang="en-US" smtClean="0">
                <a:solidFill>
                  <a:srgbClr val="000000"/>
                </a:solidFill>
                <a:latin typeface="Arial"/>
                <a:ea typeface="宋体"/>
              </a:rPr>
              <a:t>09:26</a:t>
            </a:fld>
            <a:endParaRPr lang="zh-CN" altLang="en-US">
              <a:solidFill>
                <a:srgbClr val="000000"/>
              </a:solidFill>
              <a:latin typeface="Arial"/>
              <a:ea typeface="宋体"/>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fontAlgn="auto">
              <a:spcBef>
                <a:spcPts val="0"/>
              </a:spcBef>
              <a:spcAft>
                <a:spcPts val="0"/>
              </a:spcAft>
            </a:pPr>
            <a:r>
              <a:rPr lang="en-US" altLang="zh-CN">
                <a:solidFill>
                  <a:srgbClr val="000000"/>
                </a:solidFill>
                <a:latin typeface="Arial"/>
                <a:ea typeface="宋体"/>
              </a:rPr>
              <a:t>Copyright ©2020  Zheng, Zhenlong, XMU</a:t>
            </a:r>
            <a:endParaRPr lang="zh-CN" altLang="en-US">
              <a:solidFill>
                <a:srgbClr val="000000"/>
              </a:solidFill>
              <a:latin typeface="Arial"/>
              <a:ea typeface="宋体"/>
            </a:endParaRPr>
          </a:p>
        </p:txBody>
      </p:sp>
      <p:sp>
        <p:nvSpPr>
          <p:cNvPr id="6" name="灯片编号占位符 5"/>
          <p:cNvSpPr>
            <a:spLocks noGrp="1"/>
          </p:cNvSpPr>
          <p:nvPr>
            <p:ph type="sldNum" sz="quarter" idx="12"/>
          </p:nvPr>
        </p:nvSpPr>
        <p:spPr/>
        <p:txBody>
          <a:bodyPr/>
          <a:lstStyle/>
          <a:p>
            <a:fld id="{94BFA050-F2F0-4D7C-85C7-54733D2C85D2}" type="slidenum">
              <a:rPr lang="zh-CN" altLang="en-US" smtClean="0"/>
              <a:pPr/>
              <a:t>‹#›</a:t>
            </a:fld>
            <a:endParaRPr lang="zh-CN" altLang="en-US"/>
          </a:p>
        </p:txBody>
      </p:sp>
    </p:spTree>
    <p:extLst>
      <p:ext uri="{BB962C8B-B14F-4D97-AF65-F5344CB8AC3E}">
        <p14:creationId xmlns:p14="http://schemas.microsoft.com/office/powerpoint/2010/main" val="3571882321"/>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userDrawn="1">
  <p:cSld name="Questions">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31640" y="1005575"/>
            <a:ext cx="6408712" cy="3785145"/>
          </a:xfrm>
          <a:prstGeom prst="rect">
            <a:avLst/>
          </a:prstGeom>
        </p:spPr>
      </p:pic>
      <p:sp>
        <p:nvSpPr>
          <p:cNvPr id="6" name="TextBox 5"/>
          <p:cNvSpPr txBox="1"/>
          <p:nvPr userDrawn="1"/>
        </p:nvSpPr>
        <p:spPr>
          <a:xfrm>
            <a:off x="467544" y="303498"/>
            <a:ext cx="8280920" cy="738664"/>
          </a:xfrm>
          <a:prstGeom prst="rect">
            <a:avLst/>
          </a:prstGeom>
          <a:noFill/>
        </p:spPr>
        <p:txBody>
          <a:bodyPr wrap="square" rtlCol="0">
            <a:spAutoFit/>
          </a:bodyPr>
          <a:lstStyle/>
          <a:p>
            <a:pPr fontAlgn="auto">
              <a:spcBef>
                <a:spcPts val="0"/>
              </a:spcBef>
              <a:spcAft>
                <a:spcPts val="0"/>
              </a:spcAft>
            </a:pPr>
            <a:r>
              <a:rPr lang="en-US" altLang="zh-CN" sz="4200" dirty="0">
                <a:solidFill>
                  <a:srgbClr val="006600"/>
                </a:solidFill>
                <a:latin typeface="Adobe Jenson Pro Capt" pitchFamily="18" charset="0"/>
                <a:ea typeface="宋体"/>
              </a:rPr>
              <a:t>Any Questions</a:t>
            </a:r>
            <a:r>
              <a:rPr lang="zh-CN" altLang="en-US" sz="4200" dirty="0">
                <a:solidFill>
                  <a:srgbClr val="3B812F">
                    <a:lumMod val="75000"/>
                  </a:srgbClr>
                </a:solidFill>
                <a:latin typeface="GungsuhChe" pitchFamily="49" charset="-127"/>
                <a:ea typeface="GungsuhChe" pitchFamily="49" charset="-127"/>
                <a:cs typeface="Ebrima" pitchFamily="2" charset="0"/>
              </a:rPr>
              <a:t>？</a:t>
            </a:r>
            <a:endParaRPr lang="zh-CN" altLang="en-US" sz="4200" dirty="0">
              <a:solidFill>
                <a:srgbClr val="3B812F">
                  <a:lumMod val="75000"/>
                </a:srgbClr>
              </a:solidFill>
              <a:latin typeface="Arial"/>
              <a:ea typeface="宋体"/>
            </a:endParaRPr>
          </a:p>
        </p:txBody>
      </p:sp>
    </p:spTree>
    <p:extLst>
      <p:ext uri="{BB962C8B-B14F-4D97-AF65-F5344CB8AC3E}">
        <p14:creationId xmlns:p14="http://schemas.microsoft.com/office/powerpoint/2010/main" val="269929658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171450"/>
            <a:ext cx="8540750" cy="857250"/>
          </a:xfrm>
        </p:spPr>
        <p:txBody>
          <a:bodyPr/>
          <a:lstStyle/>
          <a:p>
            <a:r>
              <a:rPr lang="zh-CN" altLang="en-US"/>
              <a:t>单击此处编辑母版标题样式</a:t>
            </a:r>
          </a:p>
        </p:txBody>
      </p:sp>
      <p:sp>
        <p:nvSpPr>
          <p:cNvPr id="3" name="文本占位符 2"/>
          <p:cNvSpPr>
            <a:spLocks noGrp="1"/>
          </p:cNvSpPr>
          <p:nvPr>
            <p:ph type="body" sz="half" idx="1"/>
          </p:nvPr>
        </p:nvSpPr>
        <p:spPr>
          <a:xfrm>
            <a:off x="301626" y="1200150"/>
            <a:ext cx="4194175" cy="337423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1" y="1200150"/>
            <a:ext cx="4194175" cy="337423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301625" y="4683919"/>
            <a:ext cx="2289175" cy="357188"/>
          </a:xfrm>
          <a:prstGeom prst="rect">
            <a:avLst/>
          </a:prstGeom>
        </p:spPr>
        <p:txBody>
          <a:bodyPr/>
          <a:lstStyle>
            <a:lvl1pPr>
              <a:defRPr>
                <a:ea typeface="宋体" pitchFamily="2" charset="-122"/>
              </a:defRPr>
            </a:lvl1pPr>
          </a:lstStyle>
          <a:p>
            <a:pPr fontAlgn="auto">
              <a:spcBef>
                <a:spcPts val="0"/>
              </a:spcBef>
              <a:spcAft>
                <a:spcPts val="0"/>
              </a:spcAft>
              <a:defRPr/>
            </a:pPr>
            <a:fld id="{25BE73F1-7CC7-4E06-BC75-DE4311698972}" type="datetime10">
              <a:rPr lang="zh-CN" altLang="en-US" smtClean="0">
                <a:solidFill>
                  <a:srgbClr val="000000"/>
                </a:solidFill>
                <a:latin typeface="Arial"/>
              </a:rPr>
              <a:t>09:26</a:t>
            </a:fld>
            <a:endParaRPr lang="en-US" altLang="zh-CN">
              <a:solidFill>
                <a:srgbClr val="000000"/>
              </a:solidFill>
              <a:latin typeface="Arial"/>
            </a:endParaRPr>
          </a:p>
        </p:txBody>
      </p:sp>
      <p:sp>
        <p:nvSpPr>
          <p:cNvPr id="6" name="页脚占位符 5"/>
          <p:cNvSpPr>
            <a:spLocks noGrp="1"/>
          </p:cNvSpPr>
          <p:nvPr>
            <p:ph type="ftr" sz="quarter" idx="11"/>
          </p:nvPr>
        </p:nvSpPr>
        <p:spPr>
          <a:xfrm>
            <a:off x="3124200" y="4683919"/>
            <a:ext cx="2895600" cy="357188"/>
          </a:xfrm>
          <a:prstGeom prst="rect">
            <a:avLst/>
          </a:prstGeom>
        </p:spPr>
        <p:txBody>
          <a:bodyPr/>
          <a:lstStyle>
            <a:lvl1pPr>
              <a:defRPr/>
            </a:lvl1pPr>
          </a:lstStyle>
          <a:p>
            <a:pPr fontAlgn="auto">
              <a:spcBef>
                <a:spcPts val="0"/>
              </a:spcBef>
              <a:spcAft>
                <a:spcPts val="0"/>
              </a:spcAft>
              <a:defRPr/>
            </a:pPr>
            <a:r>
              <a:rPr lang="en-US" altLang="zh-CN">
                <a:solidFill>
                  <a:srgbClr val="000000"/>
                </a:solidFill>
                <a:latin typeface="Arial"/>
                <a:ea typeface="宋体"/>
              </a:rPr>
              <a:t>Copyright ©2020  Zheng, Zhenlong, XMU</a:t>
            </a:r>
            <a:endParaRPr lang="zh-CN" altLang="en-US" dirty="0">
              <a:solidFill>
                <a:srgbClr val="000000"/>
              </a:solidFill>
              <a:latin typeface="Arial"/>
              <a:ea typeface="宋体"/>
            </a:endParaRPr>
          </a:p>
        </p:txBody>
      </p:sp>
      <p:sp>
        <p:nvSpPr>
          <p:cNvPr id="7" name="灯片编号占位符 6"/>
          <p:cNvSpPr>
            <a:spLocks noGrp="1"/>
          </p:cNvSpPr>
          <p:nvPr>
            <p:ph type="sldNum" sz="quarter" idx="12"/>
          </p:nvPr>
        </p:nvSpPr>
        <p:spPr>
          <a:xfrm>
            <a:off x="6553201" y="4683919"/>
            <a:ext cx="2289175" cy="357188"/>
          </a:xfrm>
        </p:spPr>
        <p:txBody>
          <a:bodyPr/>
          <a:lstStyle>
            <a:lvl1pPr>
              <a:defRPr/>
            </a:lvl1pPr>
          </a:lstStyle>
          <a:p>
            <a:pPr>
              <a:defRPr/>
            </a:pPr>
            <a:fld id="{5CC2B108-31DF-4FE0-8872-C4A8491C00B8}" type="slidenum">
              <a:rPr lang="en-US" altLang="zh-CN"/>
              <a:pPr>
                <a:defRPr/>
              </a:pPr>
              <a:t>‹#›</a:t>
            </a:fld>
            <a:endParaRPr lang="en-US" altLang="zh-CN"/>
          </a:p>
        </p:txBody>
      </p:sp>
    </p:spTree>
    <p:extLst>
      <p:ext uri="{BB962C8B-B14F-4D97-AF65-F5344CB8AC3E}">
        <p14:creationId xmlns:p14="http://schemas.microsoft.com/office/powerpoint/2010/main" val="206743591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userDrawn="1">
  <p:cSld name="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34509" y="897564"/>
            <a:ext cx="8229600" cy="1188132"/>
          </a:xfrm>
        </p:spPr>
        <p:txBody>
          <a:bodyPr/>
          <a:lstStyle>
            <a:lvl1pPr algn="ctr" defTabSz="0">
              <a:defRPr sz="3600" b="1">
                <a:solidFill>
                  <a:srgbClr val="006600"/>
                </a:solidFill>
                <a:latin typeface="Adobe Jenson Pro Capt" pitchFamily="18" charset="0"/>
                <a:ea typeface="楷体" pitchFamily="49" charset="-122"/>
              </a:defRPr>
            </a:lvl1pPr>
          </a:lstStyle>
          <a:p>
            <a:br>
              <a:rPr lang="en-US" altLang="zh-CN" dirty="0"/>
            </a:br>
            <a:r>
              <a:rPr lang="zh-CN" altLang="en-US" dirty="0"/>
              <a:t>单击此处编辑章节标题</a:t>
            </a:r>
            <a:br>
              <a:rPr lang="en-US" altLang="zh-CN" dirty="0"/>
            </a:br>
            <a:endParaRPr lang="zh-CN" altLang="en-US" dirty="0"/>
          </a:p>
        </p:txBody>
      </p:sp>
      <p:cxnSp>
        <p:nvCxnSpPr>
          <p:cNvPr id="12" name="直接连接符 11"/>
          <p:cNvCxnSpPr/>
          <p:nvPr/>
        </p:nvCxnSpPr>
        <p:spPr>
          <a:xfrm>
            <a:off x="13692" y="4894008"/>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4" name="标题 1"/>
          <p:cNvSpPr txBox="1">
            <a:spLocks/>
          </p:cNvSpPr>
          <p:nvPr/>
        </p:nvSpPr>
        <p:spPr bwMode="auto">
          <a:xfrm>
            <a:off x="457200" y="2247714"/>
            <a:ext cx="8229600" cy="85486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3600" b="1">
                <a:latin typeface="楷体" pitchFamily="49" charset="-122"/>
                <a:ea typeface="楷体" pitchFamily="49" charset="-122"/>
              </a:defRPr>
            </a:lvl1pPr>
          </a:lstStyle>
          <a:p>
            <a:pPr eaLnBrk="0" hangingPunct="0">
              <a:defRPr/>
            </a:pPr>
            <a:r>
              <a:rPr lang="zh-CN" altLang="en-US" sz="2000" b="0" dirty="0">
                <a:solidFill>
                  <a:srgbClr val="2A0015"/>
                </a:solidFill>
                <a:latin typeface="Adobe 楷体 Std R" pitchFamily="18" charset="-122"/>
                <a:ea typeface="Adobe 楷体 Std R" pitchFamily="18" charset="-122"/>
                <a:cs typeface="Arial" pitchFamily="34" charset="0"/>
              </a:rPr>
              <a:t>郑振龙</a:t>
            </a:r>
            <a:endParaRPr lang="en-US" altLang="zh-CN" sz="2000" b="0" kern="0" dirty="0">
              <a:solidFill>
                <a:srgbClr val="663300"/>
              </a:solidFill>
              <a:latin typeface="Adobe Jenson Pro" pitchFamily="18" charset="0"/>
              <a:ea typeface="Adobe 黑体 Std R" pitchFamily="34" charset="-122"/>
            </a:endParaRPr>
          </a:p>
          <a:p>
            <a:pPr fontAlgn="auto">
              <a:spcBef>
                <a:spcPts val="0"/>
              </a:spcBef>
              <a:spcAft>
                <a:spcPts val="0"/>
              </a:spcAft>
              <a:defRPr/>
            </a:pPr>
            <a:r>
              <a:rPr lang="zh-CN" altLang="en-US" sz="1800" b="0" dirty="0">
                <a:solidFill>
                  <a:srgbClr val="2A0015"/>
                </a:solidFill>
                <a:latin typeface="Adobe 楷体 Std R" pitchFamily="18" charset="-122"/>
                <a:ea typeface="Adobe 楷体 Std R" pitchFamily="18" charset="-122"/>
                <a:cs typeface="Arial" pitchFamily="34" charset="0"/>
              </a:rPr>
              <a:t>厦门大学金融系  </a:t>
            </a:r>
            <a:endParaRPr lang="en-US" altLang="zh-CN" sz="1800" b="0" dirty="0">
              <a:solidFill>
                <a:srgbClr val="2A0015"/>
              </a:solidFill>
              <a:latin typeface="Adobe 楷体 Std R" pitchFamily="18" charset="-122"/>
              <a:ea typeface="Adobe 楷体 Std R" pitchFamily="18" charset="-122"/>
              <a:cs typeface="Arial" pitchFamily="34" charset="0"/>
            </a:endParaRPr>
          </a:p>
          <a:p>
            <a:pPr fontAlgn="auto">
              <a:spcBef>
                <a:spcPts val="0"/>
              </a:spcBef>
              <a:spcAft>
                <a:spcPts val="0"/>
              </a:spcAft>
              <a:defRPr/>
            </a:pPr>
            <a:r>
              <a:rPr lang="zh-CN" altLang="en-US" sz="1800" b="0" dirty="0">
                <a:solidFill>
                  <a:srgbClr val="2A0015"/>
                </a:solidFill>
                <a:latin typeface="Adobe 楷体 Std R" pitchFamily="18" charset="-122"/>
                <a:ea typeface="Adobe 楷体 Std R" pitchFamily="18" charset="-122"/>
                <a:cs typeface="Arial" pitchFamily="34" charset="0"/>
              </a:rPr>
              <a:t>厦门大学金融工程研究中心  </a:t>
            </a:r>
            <a:endParaRPr lang="en-US" altLang="zh-CN" sz="1800" b="0" dirty="0">
              <a:solidFill>
                <a:srgbClr val="2A0015"/>
              </a:solidFill>
              <a:latin typeface="Adobe 楷体 Std R" pitchFamily="18" charset="-122"/>
              <a:ea typeface="Adobe 楷体 Std R" pitchFamily="18" charset="-122"/>
              <a:cs typeface="Arial" pitchFamily="34" charset="0"/>
            </a:endParaRPr>
          </a:p>
          <a:p>
            <a:pPr fontAlgn="auto">
              <a:spcBef>
                <a:spcPts val="0"/>
              </a:spcBef>
              <a:spcAft>
                <a:spcPts val="0"/>
              </a:spcAft>
              <a:defRPr/>
            </a:pPr>
            <a:endParaRPr lang="en-US" altLang="zh-CN" sz="1800" dirty="0">
              <a:solidFill>
                <a:srgbClr val="2A0015"/>
              </a:solidFill>
              <a:latin typeface="Adobe Jenson Pro Capt" pitchFamily="18" charset="0"/>
              <a:cs typeface="Arial" pitchFamily="34" charset="0"/>
            </a:endParaRPr>
          </a:p>
          <a:p>
            <a:pPr fontAlgn="auto">
              <a:spcBef>
                <a:spcPts val="0"/>
              </a:spcBef>
              <a:spcAft>
                <a:spcPts val="0"/>
              </a:spcAft>
              <a:defRPr/>
            </a:pPr>
            <a:r>
              <a:rPr lang="en-US" altLang="zh-CN" sz="1800" dirty="0">
                <a:solidFill>
                  <a:srgbClr val="2A0015"/>
                </a:solidFill>
                <a:latin typeface="Adobe Jenson Pro Capt" pitchFamily="18" charset="0"/>
                <a:cs typeface="Arial" pitchFamily="34" charset="0"/>
              </a:rPr>
              <a:t>http:// efinance.org.cn</a:t>
            </a:r>
          </a:p>
          <a:p>
            <a:pPr fontAlgn="auto">
              <a:spcBef>
                <a:spcPts val="0"/>
              </a:spcBef>
              <a:spcAft>
                <a:spcPts val="0"/>
              </a:spcAft>
              <a:defRPr/>
            </a:pPr>
            <a:r>
              <a:rPr lang="en-US" altLang="zh-CN" sz="1800" dirty="0">
                <a:solidFill>
                  <a:srgbClr val="2A0015"/>
                </a:solidFill>
                <a:latin typeface="Adobe Jenson Pro Capt" pitchFamily="18" charset="0"/>
                <a:cs typeface="Arial" pitchFamily="34" charset="0"/>
              </a:rPr>
              <a:t>zlzheng@xmu.edu.cn</a:t>
            </a:r>
          </a:p>
          <a:p>
            <a:pPr fontAlgn="auto">
              <a:spcBef>
                <a:spcPts val="0"/>
              </a:spcBef>
              <a:spcAft>
                <a:spcPts val="0"/>
              </a:spcAft>
              <a:defRPr/>
            </a:pPr>
            <a:endParaRPr lang="en-US" altLang="zh-CN" sz="1800" dirty="0">
              <a:solidFill>
                <a:srgbClr val="2A0015"/>
              </a:solidFill>
              <a:latin typeface="Adobe Jenson Pro Capt" pitchFamily="18" charset="0"/>
              <a:cs typeface="Arial" pitchFamily="34" charset="0"/>
            </a:endParaRPr>
          </a:p>
          <a:p>
            <a:pPr fontAlgn="auto">
              <a:spcBef>
                <a:spcPts val="0"/>
              </a:spcBef>
              <a:spcAft>
                <a:spcPts val="0"/>
              </a:spcAft>
              <a:defRPr/>
            </a:pPr>
            <a:endParaRPr lang="en-US" altLang="zh-CN" sz="1800" dirty="0">
              <a:solidFill>
                <a:srgbClr val="2A0015"/>
              </a:solidFill>
              <a:latin typeface="Adobe Jenson Pro Capt" pitchFamily="18" charset="0"/>
              <a:cs typeface="Arial" pitchFamily="34" charset="0"/>
            </a:endParaRPr>
          </a:p>
          <a:p>
            <a:pPr fontAlgn="auto">
              <a:spcBef>
                <a:spcPts val="0"/>
              </a:spcBef>
              <a:spcAft>
                <a:spcPts val="0"/>
              </a:spcAft>
              <a:defRPr/>
            </a:pPr>
            <a:endParaRPr lang="en-US" altLang="zh-CN" sz="1800" dirty="0">
              <a:solidFill>
                <a:srgbClr val="2A0015"/>
              </a:solidFill>
              <a:latin typeface="Adobe Jenson Pro Capt" pitchFamily="18" charset="0"/>
              <a:cs typeface="Arial" pitchFamily="34" charset="0"/>
            </a:endParaRPr>
          </a:p>
          <a:p>
            <a:pPr fontAlgn="auto">
              <a:spcBef>
                <a:spcPts val="0"/>
              </a:spcBef>
              <a:spcAft>
                <a:spcPts val="0"/>
              </a:spcAft>
              <a:defRPr/>
            </a:pPr>
            <a:endParaRPr lang="en-US" altLang="zh-CN" sz="1800" dirty="0">
              <a:solidFill>
                <a:srgbClr val="2A0015"/>
              </a:solidFill>
              <a:latin typeface="Adobe Jenson Pro Capt" pitchFamily="18" charset="0"/>
              <a:cs typeface="Arial" pitchFamily="34" charset="0"/>
            </a:endParaRPr>
          </a:p>
          <a:p>
            <a:pPr fontAlgn="auto">
              <a:spcBef>
                <a:spcPts val="0"/>
              </a:spcBef>
              <a:spcAft>
                <a:spcPts val="0"/>
              </a:spcAft>
              <a:defRPr/>
            </a:pPr>
            <a:endParaRPr lang="en-US" altLang="zh-CN" sz="1800" dirty="0">
              <a:solidFill>
                <a:srgbClr val="000000">
                  <a:lumMod val="75000"/>
                  <a:lumOff val="25000"/>
                </a:srgbClr>
              </a:solidFill>
              <a:latin typeface="Adobe Jenson Pro Capt" pitchFamily="18" charset="0"/>
              <a:cs typeface="Arial" pitchFamily="34" charset="0"/>
            </a:endParaRPr>
          </a:p>
          <a:p>
            <a:pPr eaLnBrk="0" hangingPunct="0">
              <a:defRPr/>
            </a:pPr>
            <a:endParaRPr lang="en-US" altLang="zh-CN" sz="2400" b="0" kern="0" dirty="0">
              <a:solidFill>
                <a:srgbClr val="006633"/>
              </a:solidFill>
              <a:latin typeface="Adobe Jenson Pro" pitchFamily="18" charset="0"/>
              <a:ea typeface="Adobe 黑体 Std R" pitchFamily="34" charset="-122"/>
            </a:endParaRPr>
          </a:p>
          <a:p>
            <a:pPr eaLnBrk="0" hangingPunct="0">
              <a:defRPr/>
            </a:pPr>
            <a:endParaRPr lang="zh-CN" altLang="en-US" sz="2400" b="0" kern="0" dirty="0">
              <a:solidFill>
                <a:srgbClr val="006633"/>
              </a:solidFill>
              <a:cs typeface="+mj-cs"/>
            </a:endParaRPr>
          </a:p>
        </p:txBody>
      </p:sp>
      <p:pic>
        <p:nvPicPr>
          <p:cNvPr id="29" name="图片 28" descr="11824837100.jpg"/>
          <p:cNvPicPr>
            <a:picLocks noChangeAspect="1"/>
          </p:cNvPicPr>
          <p:nvPr/>
        </p:nvPicPr>
        <p:blipFill>
          <a:blip r:embed="rId2" cstate="print">
            <a:duotone>
              <a:schemeClr val="accent3">
                <a:shade val="45000"/>
                <a:satMod val="135000"/>
              </a:schemeClr>
              <a:prstClr val="white"/>
            </a:duotone>
            <a:extLst>
              <a:ext uri="{BEBA8EAE-BF5A-486C-A8C5-ECC9F3942E4B}">
                <a14:imgProps xmlns:a14="http://schemas.microsoft.com/office/drawing/2010/main">
                  <a14:imgLayer r:embed="rId3">
                    <a14:imgEffect>
                      <a14:artisticCrisscrossEtching/>
                    </a14:imgEffect>
                    <a14:imgEffect>
                      <a14:sharpenSoften amount="50000"/>
                    </a14:imgEffect>
                    <a14:imgEffect>
                      <a14:saturation sat="400000"/>
                    </a14:imgEffect>
                  </a14:imgLayer>
                </a14:imgProps>
              </a:ext>
            </a:extLst>
          </a:blip>
          <a:stretch>
            <a:fillRect/>
          </a:stretch>
        </p:blipFill>
        <p:spPr>
          <a:xfrm>
            <a:off x="3851920" y="3597864"/>
            <a:ext cx="1556792" cy="1167594"/>
          </a:xfrm>
          <a:prstGeom prst="rect">
            <a:avLst/>
          </a:prstGeom>
          <a:ln>
            <a:noFill/>
          </a:ln>
        </p:spPr>
      </p:pic>
      <p:sp>
        <p:nvSpPr>
          <p:cNvPr id="30" name="TextBox 29"/>
          <p:cNvSpPr txBox="1"/>
          <p:nvPr userDrawn="1"/>
        </p:nvSpPr>
        <p:spPr>
          <a:xfrm>
            <a:off x="2123728" y="4891775"/>
            <a:ext cx="5001104" cy="307777"/>
          </a:xfrm>
          <a:prstGeom prst="rect">
            <a:avLst/>
          </a:prstGeom>
          <a:noFill/>
        </p:spPr>
        <p:txBody>
          <a:bodyPr wrap="square" rtlCol="0">
            <a:spAutoFit/>
          </a:bodyPr>
          <a:lstStyle/>
          <a:p>
            <a:pPr algn="r" fontAlgn="auto">
              <a:spcBef>
                <a:spcPts val="0"/>
              </a:spcBef>
              <a:spcAft>
                <a:spcPts val="0"/>
              </a:spcAft>
              <a:defRPr/>
            </a:pPr>
            <a:r>
              <a:rPr lang="en-US" altLang="zh-CN" sz="1400" dirty="0">
                <a:solidFill>
                  <a:srgbClr val="2A0015"/>
                </a:solidFill>
                <a:latin typeface="Adobe Jenson Pro" pitchFamily="18" charset="0"/>
                <a:ea typeface="Adobe 黑体 Std R" pitchFamily="34" charset="-122"/>
              </a:rPr>
              <a:t>CFA-XMUFEC  </a:t>
            </a:r>
            <a:r>
              <a:rPr lang="zh-CN" altLang="en-US" sz="1400" dirty="0">
                <a:solidFill>
                  <a:srgbClr val="2A0015"/>
                </a:solidFill>
                <a:latin typeface="Adobe 楷体 Std R" pitchFamily="18" charset="-122"/>
                <a:ea typeface="Adobe 楷体 Std R" pitchFamily="18" charset="-122"/>
              </a:rPr>
              <a:t>金融衍生品高级研修班第</a:t>
            </a:r>
            <a:r>
              <a:rPr lang="en-US" altLang="zh-CN" sz="1400" dirty="0">
                <a:solidFill>
                  <a:srgbClr val="2A0015"/>
                </a:solidFill>
                <a:latin typeface="Adobe 楷体 Std R" pitchFamily="18" charset="-122"/>
                <a:ea typeface="Adobe 楷体 Std R" pitchFamily="18" charset="-122"/>
              </a:rPr>
              <a:t>3</a:t>
            </a:r>
            <a:r>
              <a:rPr lang="zh-CN" altLang="en-US" sz="1400" dirty="0">
                <a:solidFill>
                  <a:srgbClr val="2A0015"/>
                </a:solidFill>
                <a:latin typeface="Adobe 楷体 Std R" pitchFamily="18" charset="-122"/>
                <a:ea typeface="Adobe 楷体 Std R" pitchFamily="18" charset="-122"/>
              </a:rPr>
              <a:t>期       </a:t>
            </a:r>
            <a:r>
              <a:rPr lang="en-US" altLang="zh-CN" sz="1400" dirty="0">
                <a:solidFill>
                  <a:srgbClr val="2A0015"/>
                </a:solidFill>
                <a:latin typeface="Adobe Jenson Pro" pitchFamily="18" charset="0"/>
                <a:ea typeface="Adobe 楷体 Std R" pitchFamily="18" charset="-122"/>
              </a:rPr>
              <a:t>2013</a:t>
            </a:r>
            <a:r>
              <a:rPr lang="zh-CN" altLang="en-US" sz="1400" dirty="0">
                <a:solidFill>
                  <a:srgbClr val="2A0015"/>
                </a:solidFill>
                <a:latin typeface="Adobe Jenson Pro" pitchFamily="18" charset="0"/>
                <a:ea typeface="Adobe 楷体 Std R" pitchFamily="18" charset="-122"/>
              </a:rPr>
              <a:t>年</a:t>
            </a:r>
            <a:r>
              <a:rPr lang="en-US" altLang="zh-CN" sz="1400" dirty="0">
                <a:solidFill>
                  <a:srgbClr val="2A0015"/>
                </a:solidFill>
                <a:latin typeface="Adobe Jenson Pro" pitchFamily="18" charset="0"/>
                <a:ea typeface="Adobe 楷体 Std R" pitchFamily="18" charset="-122"/>
              </a:rPr>
              <a:t>11</a:t>
            </a:r>
            <a:r>
              <a:rPr lang="zh-CN" altLang="en-US" sz="1400" dirty="0">
                <a:solidFill>
                  <a:srgbClr val="2A0015"/>
                </a:solidFill>
                <a:latin typeface="Adobe Jenson Pro" pitchFamily="18" charset="0"/>
                <a:ea typeface="Adobe 楷体 Std R" pitchFamily="18" charset="-122"/>
              </a:rPr>
              <a:t>月</a:t>
            </a:r>
          </a:p>
        </p:txBody>
      </p:sp>
    </p:spTree>
    <p:extLst>
      <p:ext uri="{BB962C8B-B14F-4D97-AF65-F5344CB8AC3E}">
        <p14:creationId xmlns:p14="http://schemas.microsoft.com/office/powerpoint/2010/main" val="254697638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spTree>
    <p:extLst>
      <p:ext uri="{BB962C8B-B14F-4D97-AF65-F5344CB8AC3E}">
        <p14:creationId xmlns:p14="http://schemas.microsoft.com/office/powerpoint/2010/main" val="71273328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249492"/>
            <a:ext cx="8229600" cy="635198"/>
          </a:xfrm>
        </p:spPr>
        <p:txBody>
          <a:bodyPr bIns="36000" anchor="b"/>
          <a:lstStyle>
            <a:lvl1pPr>
              <a:defRPr>
                <a:latin typeface="Adobe Jenson Pro Capt" pitchFamily="18" charset="0"/>
                <a:ea typeface="Adobe 黑体 Std R" pitchFamily="34" charset="-122"/>
              </a:defRPr>
            </a:lvl1pPr>
          </a:lstStyle>
          <a:p>
            <a:r>
              <a:rPr lang="zh-TW" altLang="en-US" dirty="0"/>
              <a:t>按一下此處編輯母版標題樣式</a:t>
            </a:r>
            <a:endParaRPr lang="zh-CN" altLang="en-US" dirty="0"/>
          </a:p>
        </p:txBody>
      </p:sp>
      <p:sp>
        <p:nvSpPr>
          <p:cNvPr id="3" name="内容占位符 2"/>
          <p:cNvSpPr>
            <a:spLocks noGrp="1"/>
          </p:cNvSpPr>
          <p:nvPr>
            <p:ph idx="1" hasCustomPrompt="1"/>
          </p:nvPr>
        </p:nvSpPr>
        <p:spPr>
          <a:xfrm>
            <a:off x="457200" y="1005576"/>
            <a:ext cx="8229600" cy="3888432"/>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6" name="Rectangle 6"/>
          <p:cNvSpPr>
            <a:spLocks noGrp="1" noChangeArrowheads="1"/>
          </p:cNvSpPr>
          <p:nvPr>
            <p:ph type="sldNum" sz="quarter" idx="12"/>
          </p:nvPr>
        </p:nvSpPr>
        <p:spPr>
          <a:ln/>
        </p:spPr>
        <p:txBody>
          <a:bodyPr/>
          <a:lstStyle>
            <a:lvl1pPr>
              <a:defRPr>
                <a:solidFill>
                  <a:schemeClr val="tx1">
                    <a:lumMod val="50000"/>
                    <a:lumOff val="50000"/>
                  </a:schemeClr>
                </a:solidFill>
                <a:latin typeface="Adobe Jenson Pro Capt" pitchFamily="18" charset="0"/>
              </a:defRPr>
            </a:lvl1pPr>
          </a:lstStyle>
          <a:p>
            <a:fld id="{0C913308-F349-4B6D-A68A-DD1791B4A57B}" type="slidenum">
              <a:rPr lang="zh-CN" altLang="en-US" smtClean="0">
                <a:solidFill>
                  <a:srgbClr val="000000">
                    <a:lumMod val="50000"/>
                    <a:lumOff val="50000"/>
                  </a:srgbClr>
                </a:solidFill>
              </a:rPr>
              <a:pPr/>
              <a:t>‹#›</a:t>
            </a:fld>
            <a:endParaRPr lang="zh-CN" altLang="en-US" dirty="0">
              <a:solidFill>
                <a:srgbClr val="000000">
                  <a:lumMod val="50000"/>
                  <a:lumOff val="50000"/>
                </a:srgbClr>
              </a:solidFill>
            </a:endParaRPr>
          </a:p>
        </p:txBody>
      </p:sp>
    </p:spTree>
    <p:extLst>
      <p:ext uri="{BB962C8B-B14F-4D97-AF65-F5344CB8AC3E}">
        <p14:creationId xmlns:p14="http://schemas.microsoft.com/office/powerpoint/2010/main" val="238590652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76631C69-5BD2-437C-94CC-619994E17333}" type="datetime10">
              <a:rPr lang="zh-CN" altLang="en-US" smtClean="0"/>
              <a:t>09:26</a:t>
            </a:fld>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r>
              <a:rPr lang="en-US" altLang="zh-CN"/>
              <a:t>Copyright ©2020  Zheng, Zhenlong, XMU</a:t>
            </a:r>
          </a:p>
        </p:txBody>
      </p:sp>
      <p:sp>
        <p:nvSpPr>
          <p:cNvPr id="4" name="Rectangle 6"/>
          <p:cNvSpPr>
            <a:spLocks noGrp="1" noChangeArrowheads="1"/>
          </p:cNvSpPr>
          <p:nvPr>
            <p:ph type="sldNum" sz="quarter" idx="12"/>
          </p:nvPr>
        </p:nvSpPr>
        <p:spPr/>
        <p:txBody>
          <a:bodyPr/>
          <a:lstStyle>
            <a:lvl1pPr>
              <a:defRPr/>
            </a:lvl1pPr>
          </a:lstStyle>
          <a:p>
            <a:pPr>
              <a:defRPr/>
            </a:pPr>
            <a:fld id="{C9CDCDCA-3447-49FF-AF70-0CFC8C343134}" type="slidenum">
              <a:rPr lang="en-US" altLang="zh-CN"/>
              <a:pPr>
                <a:defRPr/>
              </a:pPr>
              <a:t>‹#›</a:t>
            </a:fld>
            <a:endParaRPr lang="en-US" altLang="zh-CN"/>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83568" y="1869673"/>
            <a:ext cx="7772400" cy="1021556"/>
          </a:xfrm>
        </p:spPr>
        <p:txBody>
          <a:bodyPr/>
          <a:lstStyle>
            <a:lvl1pPr algn="l">
              <a:defRPr sz="4000" b="0" cap="all" baseline="0">
                <a:solidFill>
                  <a:srgbClr val="002060"/>
                </a:solidFill>
                <a:latin typeface="Adobe Jenson Pro" pitchFamily="18" charset="0"/>
              </a:defRPr>
            </a:lvl1pPr>
          </a:lstStyle>
          <a:p>
            <a:r>
              <a:rPr lang="zh-CN" altLang="en-US" dirty="0"/>
              <a:t>    单击此处编辑母版标题样式</a:t>
            </a:r>
          </a:p>
        </p:txBody>
      </p:sp>
      <p:sp>
        <p:nvSpPr>
          <p:cNvPr id="3" name="文本占位符 2"/>
          <p:cNvSpPr>
            <a:spLocks noGrp="1"/>
          </p:cNvSpPr>
          <p:nvPr>
            <p:ph type="body" idx="1"/>
          </p:nvPr>
        </p:nvSpPr>
        <p:spPr>
          <a:xfrm>
            <a:off x="683568" y="3057805"/>
            <a:ext cx="7772400" cy="1125140"/>
          </a:xfrm>
        </p:spPr>
        <p:txBody>
          <a:bodyPr anchor="t"/>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17721087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pPr fontAlgn="auto">
              <a:spcBef>
                <a:spcPts val="0"/>
              </a:spcBef>
              <a:spcAft>
                <a:spcPts val="0"/>
              </a:spcAft>
            </a:pPr>
            <a:fld id="{8FC5D2B3-5120-4E8A-B380-E267C6875175}" type="datetime10">
              <a:rPr lang="zh-CN" altLang="en-US" smtClean="0">
                <a:solidFill>
                  <a:srgbClr val="000000"/>
                </a:solidFill>
                <a:latin typeface="Arial"/>
                <a:ea typeface="宋体"/>
              </a:rPr>
              <a:t>09:26</a:t>
            </a:fld>
            <a:endParaRPr lang="zh-CN" altLang="en-US">
              <a:solidFill>
                <a:srgbClr val="000000"/>
              </a:solidFill>
              <a:latin typeface="Arial"/>
              <a:ea typeface="宋体"/>
            </a:endParaRPr>
          </a:p>
        </p:txBody>
      </p:sp>
      <p:sp>
        <p:nvSpPr>
          <p:cNvPr id="6"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pPr fontAlgn="auto">
              <a:spcBef>
                <a:spcPts val="0"/>
              </a:spcBef>
              <a:spcAft>
                <a:spcPts val="0"/>
              </a:spcAft>
            </a:pPr>
            <a:r>
              <a:rPr lang="en-US" altLang="zh-CN">
                <a:solidFill>
                  <a:srgbClr val="000000"/>
                </a:solidFill>
                <a:latin typeface="Arial"/>
                <a:ea typeface="宋体"/>
              </a:rPr>
              <a:t>Copyright ©2020  Zheng, Zhenlong, XMU</a:t>
            </a:r>
            <a:endParaRPr lang="zh-CN" altLang="en-US">
              <a:solidFill>
                <a:srgbClr val="000000"/>
              </a:solidFill>
              <a:latin typeface="Arial"/>
              <a:ea typeface="宋体"/>
            </a:endParaRPr>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402431513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pPr fontAlgn="auto">
              <a:spcBef>
                <a:spcPts val="0"/>
              </a:spcBef>
              <a:spcAft>
                <a:spcPts val="0"/>
              </a:spcAft>
            </a:pPr>
            <a:fld id="{DC33E6C8-4F84-49A6-ACB1-6A6CEA34B44F}" type="datetime10">
              <a:rPr lang="zh-CN" altLang="en-US" smtClean="0">
                <a:solidFill>
                  <a:srgbClr val="000000"/>
                </a:solidFill>
                <a:latin typeface="Arial"/>
                <a:ea typeface="宋体"/>
              </a:rPr>
              <a:t>09:26</a:t>
            </a:fld>
            <a:endParaRPr lang="zh-CN" altLang="en-US">
              <a:solidFill>
                <a:srgbClr val="000000"/>
              </a:solidFill>
              <a:latin typeface="Arial"/>
              <a:ea typeface="宋体"/>
            </a:endParaRPr>
          </a:p>
        </p:txBody>
      </p:sp>
      <p:sp>
        <p:nvSpPr>
          <p:cNvPr id="8"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pPr fontAlgn="auto">
              <a:spcBef>
                <a:spcPts val="0"/>
              </a:spcBef>
              <a:spcAft>
                <a:spcPts val="0"/>
              </a:spcAft>
            </a:pPr>
            <a:r>
              <a:rPr lang="en-US" altLang="zh-CN">
                <a:solidFill>
                  <a:srgbClr val="000000"/>
                </a:solidFill>
                <a:latin typeface="Arial"/>
                <a:ea typeface="宋体"/>
              </a:rPr>
              <a:t>Copyright ©2020  Zheng, Zhenlong, XMU</a:t>
            </a:r>
            <a:endParaRPr lang="zh-CN" altLang="en-US">
              <a:solidFill>
                <a:srgbClr val="000000"/>
              </a:solidFill>
              <a:latin typeface="Arial"/>
              <a:ea typeface="宋体"/>
            </a:endParaRPr>
          </a:p>
        </p:txBody>
      </p:sp>
      <p:sp>
        <p:nvSpPr>
          <p:cNvPr id="9"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29923968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pPr fontAlgn="auto">
              <a:spcBef>
                <a:spcPts val="0"/>
              </a:spcBef>
              <a:spcAft>
                <a:spcPts val="0"/>
              </a:spcAft>
            </a:pPr>
            <a:fld id="{84EF5183-D8D6-418B-8924-7B3A8966D57D}" type="datetime10">
              <a:rPr lang="zh-CN" altLang="en-US" smtClean="0">
                <a:solidFill>
                  <a:srgbClr val="000000"/>
                </a:solidFill>
                <a:latin typeface="Arial"/>
                <a:ea typeface="宋体"/>
              </a:rPr>
              <a:t>09:26</a:t>
            </a:fld>
            <a:endParaRPr lang="zh-CN" altLang="en-US">
              <a:solidFill>
                <a:srgbClr val="000000"/>
              </a:solidFill>
              <a:latin typeface="Arial"/>
              <a:ea typeface="宋体"/>
            </a:endParaRPr>
          </a:p>
        </p:txBody>
      </p:sp>
      <p:sp>
        <p:nvSpPr>
          <p:cNvPr id="4"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pPr fontAlgn="auto">
              <a:spcBef>
                <a:spcPts val="0"/>
              </a:spcBef>
              <a:spcAft>
                <a:spcPts val="0"/>
              </a:spcAft>
            </a:pPr>
            <a:r>
              <a:rPr lang="en-US" altLang="zh-CN">
                <a:solidFill>
                  <a:srgbClr val="000000"/>
                </a:solidFill>
                <a:latin typeface="Arial"/>
                <a:ea typeface="宋体"/>
              </a:rPr>
              <a:t>Copyright ©2020  Zheng, Zhenlong, XMU</a:t>
            </a:r>
            <a:endParaRPr lang="zh-CN" altLang="en-US">
              <a:solidFill>
                <a:srgbClr val="000000"/>
              </a:solidFill>
              <a:latin typeface="Arial"/>
              <a:ea typeface="宋体"/>
            </a:endParaRPr>
          </a:p>
        </p:txBody>
      </p:sp>
      <p:sp>
        <p:nvSpPr>
          <p:cNvPr id="5"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29398066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15757531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833795049"/>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pPr fontAlgn="auto">
              <a:spcBef>
                <a:spcPts val="0"/>
              </a:spcBef>
              <a:spcAft>
                <a:spcPts val="0"/>
              </a:spcAft>
            </a:pPr>
            <a:fld id="{17F0EAF0-3AC2-43CF-8DE8-1B95073B9B0D}" type="datetime10">
              <a:rPr lang="zh-CN" altLang="en-US" smtClean="0">
                <a:solidFill>
                  <a:srgbClr val="000000"/>
                </a:solidFill>
                <a:latin typeface="Arial"/>
                <a:ea typeface="宋体"/>
              </a:rPr>
              <a:t>09:26</a:t>
            </a:fld>
            <a:endParaRPr lang="zh-CN" altLang="en-US">
              <a:solidFill>
                <a:srgbClr val="000000"/>
              </a:solidFill>
              <a:latin typeface="Arial"/>
              <a:ea typeface="宋体"/>
            </a:endParaRPr>
          </a:p>
        </p:txBody>
      </p:sp>
      <p:sp>
        <p:nvSpPr>
          <p:cNvPr id="3"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pPr fontAlgn="auto">
              <a:spcBef>
                <a:spcPts val="0"/>
              </a:spcBef>
              <a:spcAft>
                <a:spcPts val="0"/>
              </a:spcAft>
            </a:pPr>
            <a:r>
              <a:rPr lang="en-US" altLang="zh-CN">
                <a:solidFill>
                  <a:srgbClr val="000000"/>
                </a:solidFill>
                <a:latin typeface="Arial"/>
                <a:ea typeface="宋体"/>
              </a:rPr>
              <a:t>Copyright ©2020  Zheng, Zhenlong, XMU</a:t>
            </a:r>
            <a:endParaRPr lang="zh-CN" altLang="en-US">
              <a:solidFill>
                <a:srgbClr val="000000"/>
              </a:solidFill>
              <a:latin typeface="Arial"/>
              <a:ea typeface="宋体"/>
            </a:endParaRPr>
          </a:p>
        </p:txBody>
      </p:sp>
      <p:sp>
        <p:nvSpPr>
          <p:cNvPr id="4"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71764139"/>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pPr fontAlgn="auto">
              <a:spcBef>
                <a:spcPts val="0"/>
              </a:spcBef>
              <a:spcAft>
                <a:spcPts val="0"/>
              </a:spcAft>
            </a:pPr>
            <a:fld id="{177ECF33-5393-4594-9667-29A4E5377C69}" type="datetime10">
              <a:rPr lang="zh-CN" altLang="en-US" smtClean="0">
                <a:solidFill>
                  <a:srgbClr val="000000"/>
                </a:solidFill>
                <a:latin typeface="Arial"/>
                <a:ea typeface="宋体"/>
              </a:rPr>
              <a:t>09:26</a:t>
            </a:fld>
            <a:endParaRPr lang="zh-CN" altLang="en-US">
              <a:solidFill>
                <a:srgbClr val="000000"/>
              </a:solidFill>
              <a:latin typeface="Arial"/>
              <a:ea typeface="宋体"/>
            </a:endParaRPr>
          </a:p>
        </p:txBody>
      </p:sp>
      <p:sp>
        <p:nvSpPr>
          <p:cNvPr id="6"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pPr fontAlgn="auto">
              <a:spcBef>
                <a:spcPts val="0"/>
              </a:spcBef>
              <a:spcAft>
                <a:spcPts val="0"/>
              </a:spcAft>
            </a:pPr>
            <a:r>
              <a:rPr lang="en-US" altLang="zh-CN">
                <a:solidFill>
                  <a:srgbClr val="000000"/>
                </a:solidFill>
                <a:latin typeface="Arial"/>
                <a:ea typeface="宋体"/>
              </a:rPr>
              <a:t>Copyright ©2020  Zheng, Zhenlong, XMU</a:t>
            </a:r>
            <a:endParaRPr lang="zh-CN" altLang="en-US">
              <a:solidFill>
                <a:srgbClr val="000000"/>
              </a:solidFill>
              <a:latin typeface="Arial"/>
              <a:ea typeface="宋体"/>
            </a:endParaRPr>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435332255"/>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pPr fontAlgn="auto">
              <a:spcBef>
                <a:spcPts val="0"/>
              </a:spcBef>
              <a:spcAft>
                <a:spcPts val="0"/>
              </a:spcAft>
            </a:pPr>
            <a:fld id="{69FB3BEC-A9FA-400E-9C53-D4B32BB546FC}" type="datetime10">
              <a:rPr lang="zh-CN" altLang="en-US" smtClean="0">
                <a:solidFill>
                  <a:srgbClr val="000000"/>
                </a:solidFill>
                <a:latin typeface="Arial"/>
                <a:ea typeface="宋体"/>
              </a:rPr>
              <a:t>09:26</a:t>
            </a:fld>
            <a:endParaRPr lang="zh-CN" altLang="en-US">
              <a:solidFill>
                <a:srgbClr val="000000"/>
              </a:solidFill>
              <a:latin typeface="Arial"/>
              <a:ea typeface="宋体"/>
            </a:endParaRPr>
          </a:p>
        </p:txBody>
      </p:sp>
      <p:sp>
        <p:nvSpPr>
          <p:cNvPr id="6"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pPr fontAlgn="auto">
              <a:spcBef>
                <a:spcPts val="0"/>
              </a:spcBef>
              <a:spcAft>
                <a:spcPts val="0"/>
              </a:spcAft>
            </a:pPr>
            <a:r>
              <a:rPr lang="en-US" altLang="zh-CN">
                <a:solidFill>
                  <a:srgbClr val="000000"/>
                </a:solidFill>
                <a:latin typeface="Arial"/>
                <a:ea typeface="宋体"/>
              </a:rPr>
              <a:t>Copyright ©2020  Zheng, Zhenlong, XMU</a:t>
            </a:r>
            <a:endParaRPr lang="zh-CN" altLang="en-US">
              <a:solidFill>
                <a:srgbClr val="000000"/>
              </a:solidFill>
              <a:latin typeface="Arial"/>
              <a:ea typeface="宋体"/>
            </a:endParaRPr>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734662967"/>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pPr fontAlgn="auto">
              <a:spcBef>
                <a:spcPts val="0"/>
              </a:spcBef>
              <a:spcAft>
                <a:spcPts val="0"/>
              </a:spcAft>
            </a:pPr>
            <a:fld id="{9D700473-8E35-4705-A64C-360A3F4C32B9}" type="datetime10">
              <a:rPr lang="zh-CN" altLang="en-US" smtClean="0">
                <a:solidFill>
                  <a:srgbClr val="000000"/>
                </a:solidFill>
                <a:latin typeface="Arial"/>
                <a:ea typeface="宋体"/>
              </a:rPr>
              <a:t>09:26</a:t>
            </a:fld>
            <a:endParaRPr lang="zh-CN" altLang="en-US">
              <a:solidFill>
                <a:srgbClr val="000000"/>
              </a:solidFill>
              <a:latin typeface="Arial"/>
              <a:ea typeface="宋体"/>
            </a:endParaRPr>
          </a:p>
        </p:txBody>
      </p:sp>
      <p:sp>
        <p:nvSpPr>
          <p:cNvPr id="5"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pPr fontAlgn="auto">
              <a:spcBef>
                <a:spcPts val="0"/>
              </a:spcBef>
              <a:spcAft>
                <a:spcPts val="0"/>
              </a:spcAft>
            </a:pPr>
            <a:r>
              <a:rPr lang="en-US" altLang="zh-CN">
                <a:solidFill>
                  <a:srgbClr val="000000"/>
                </a:solidFill>
                <a:latin typeface="Arial"/>
                <a:ea typeface="宋体"/>
              </a:rPr>
              <a:t>Copyright ©2020  Zheng, Zhenlong, XMU</a:t>
            </a:r>
            <a:endParaRPr lang="zh-CN" altLang="en-US">
              <a:solidFill>
                <a:srgbClr val="000000"/>
              </a:solidFill>
              <a:latin typeface="Arial"/>
              <a:ea typeface="宋体"/>
            </a:endParaRPr>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5602858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79209D9E-0FF6-4155-A057-CFC5DD643D11}" type="datetime10">
              <a:rPr lang="zh-CN" altLang="en-US" smtClean="0"/>
              <a:t>09:26</a:t>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r>
              <a:rPr lang="en-US" altLang="zh-CN"/>
              <a:t>Copyright ©2020  Zheng, Zhenlong, XMU</a:t>
            </a:r>
            <a:endParaRPr lang="zh-CN" altLang="en-US" dirty="0"/>
          </a:p>
        </p:txBody>
      </p:sp>
      <p:sp>
        <p:nvSpPr>
          <p:cNvPr id="7" name="Rectangle 6"/>
          <p:cNvSpPr>
            <a:spLocks noGrp="1" noChangeArrowheads="1"/>
          </p:cNvSpPr>
          <p:nvPr>
            <p:ph type="sldNum" sz="quarter" idx="12"/>
          </p:nvPr>
        </p:nvSpPr>
        <p:spPr/>
        <p:txBody>
          <a:bodyPr/>
          <a:lstStyle>
            <a:lvl1pPr>
              <a:defRPr/>
            </a:lvl1pPr>
          </a:lstStyle>
          <a:p>
            <a:pPr>
              <a:defRPr/>
            </a:pPr>
            <a:fld id="{D0DB0C91-26C4-4351-8A75-6C26D8A195CA}" type="slidenum">
              <a:rPr lang="en-US" altLang="zh-CN"/>
              <a:pPr>
                <a:defRPr/>
              </a:pPr>
              <a:t>‹#›</a:t>
            </a:fld>
            <a:endParaRPr lang="en-US" altLang="zh-CN"/>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8360"/>
            <a:ext cx="2057400" cy="438983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8360"/>
            <a:ext cx="6019800" cy="438983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pPr fontAlgn="auto">
              <a:spcBef>
                <a:spcPts val="0"/>
              </a:spcBef>
              <a:spcAft>
                <a:spcPts val="0"/>
              </a:spcAft>
            </a:pPr>
            <a:fld id="{C915D775-62E8-4A8E-9D0D-CA1882838519}" type="datetime10">
              <a:rPr lang="zh-CN" altLang="en-US" smtClean="0">
                <a:solidFill>
                  <a:srgbClr val="000000"/>
                </a:solidFill>
                <a:latin typeface="Arial"/>
                <a:ea typeface="宋体"/>
              </a:rPr>
              <a:t>09:26</a:t>
            </a:fld>
            <a:endParaRPr lang="zh-CN" altLang="en-US">
              <a:solidFill>
                <a:srgbClr val="000000"/>
              </a:solidFill>
              <a:latin typeface="Arial"/>
              <a:ea typeface="宋体"/>
            </a:endParaRPr>
          </a:p>
        </p:txBody>
      </p:sp>
      <p:sp>
        <p:nvSpPr>
          <p:cNvPr id="5"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pPr fontAlgn="auto">
              <a:spcBef>
                <a:spcPts val="0"/>
              </a:spcBef>
              <a:spcAft>
                <a:spcPts val="0"/>
              </a:spcAft>
            </a:pPr>
            <a:r>
              <a:rPr lang="en-US" altLang="zh-CN">
                <a:solidFill>
                  <a:srgbClr val="000000"/>
                </a:solidFill>
                <a:latin typeface="Arial"/>
                <a:ea typeface="宋体"/>
              </a:rPr>
              <a:t>Copyright ©2020  Zheng, Zhenlong, XMU</a:t>
            </a:r>
            <a:endParaRPr lang="zh-CN" altLang="en-US">
              <a:solidFill>
                <a:srgbClr val="000000"/>
              </a:solidFill>
              <a:latin typeface="Arial"/>
              <a:ea typeface="宋体"/>
            </a:endParaRPr>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424643165"/>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867" y="10890"/>
            <a:ext cx="2565366" cy="854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4712920"/>
            <a:ext cx="9144000" cy="165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userDrawn="1"/>
        </p:nvSpPr>
        <p:spPr>
          <a:xfrm>
            <a:off x="2051720" y="1977684"/>
            <a:ext cx="5688631" cy="1569660"/>
          </a:xfrm>
          <a:prstGeom prst="rect">
            <a:avLst/>
          </a:prstGeom>
          <a:noFill/>
        </p:spPr>
        <p:txBody>
          <a:bodyPr wrap="square" rtlCol="0">
            <a:spAutoFit/>
          </a:bodyPr>
          <a:lstStyle/>
          <a:p>
            <a:pPr fontAlgn="auto">
              <a:spcBef>
                <a:spcPts val="0"/>
              </a:spcBef>
              <a:spcAft>
                <a:spcPts val="0"/>
              </a:spcAft>
            </a:pPr>
            <a:r>
              <a:rPr lang="en-US" altLang="zh-CN" sz="9600" dirty="0">
                <a:solidFill>
                  <a:srgbClr val="000000"/>
                </a:solidFill>
                <a:latin typeface="Bradley Hand ITC" pitchFamily="66" charset="0"/>
                <a:ea typeface="Adobe 仿宋 Std R" pitchFamily="18" charset="-122"/>
                <a:cs typeface="Arial Unicode MS" pitchFamily="34" charset="-122"/>
              </a:rPr>
              <a:t>The End.</a:t>
            </a:r>
            <a:endParaRPr lang="zh-CN" altLang="en-US" sz="9600" dirty="0">
              <a:solidFill>
                <a:srgbClr val="000000"/>
              </a:solidFill>
              <a:latin typeface="Bradley Hand ITC" pitchFamily="66" charset="0"/>
              <a:ea typeface="Adobe 仿宋 Std R" pitchFamily="18" charset="-122"/>
              <a:cs typeface="Arial Unicode MS" pitchFamily="34" charset="-122"/>
            </a:endParaRPr>
          </a:p>
        </p:txBody>
      </p:sp>
      <p:sp>
        <p:nvSpPr>
          <p:cNvPr id="18" name="矩形 17"/>
          <p:cNvSpPr/>
          <p:nvPr userDrawn="1"/>
        </p:nvSpPr>
        <p:spPr>
          <a:xfrm>
            <a:off x="395536" y="789552"/>
            <a:ext cx="8352928" cy="2700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srgbClr val="FFFFFF"/>
              </a:solidFill>
            </a:endParaRPr>
          </a:p>
        </p:txBody>
      </p:sp>
      <p:sp>
        <p:nvSpPr>
          <p:cNvPr id="2" name="矩形 1"/>
          <p:cNvSpPr/>
          <p:nvPr userDrawn="1"/>
        </p:nvSpPr>
        <p:spPr>
          <a:xfrm>
            <a:off x="8172401" y="4795854"/>
            <a:ext cx="973833" cy="347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auto">
              <a:spcBef>
                <a:spcPts val="0"/>
              </a:spcBef>
              <a:spcAft>
                <a:spcPts val="0"/>
              </a:spcAft>
            </a:pPr>
            <a:endParaRPr lang="zh-CN" altLang="en-US">
              <a:solidFill>
                <a:srgbClr val="FFFFFF"/>
              </a:solidFill>
            </a:endParaRPr>
          </a:p>
        </p:txBody>
      </p:sp>
    </p:spTree>
    <p:extLst>
      <p:ext uri="{BB962C8B-B14F-4D97-AF65-F5344CB8AC3E}">
        <p14:creationId xmlns:p14="http://schemas.microsoft.com/office/powerpoint/2010/main" val="224144941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67263"/>
            <a:ext cx="2133600" cy="273844"/>
          </a:xfrm>
          <a:prstGeom prst="rect">
            <a:avLst/>
          </a:prstGeom>
        </p:spPr>
        <p:txBody>
          <a:bodyPr/>
          <a:lstStyle/>
          <a:p>
            <a:pPr fontAlgn="auto">
              <a:spcBef>
                <a:spcPts val="0"/>
              </a:spcBef>
              <a:spcAft>
                <a:spcPts val="0"/>
              </a:spcAft>
            </a:pPr>
            <a:fld id="{87040A66-5D77-48A1-A6F2-67149C782AC2}" type="datetime10">
              <a:rPr lang="zh-CN" altLang="en-US" smtClean="0">
                <a:solidFill>
                  <a:srgbClr val="000000"/>
                </a:solidFill>
                <a:latin typeface="Arial"/>
                <a:ea typeface="宋体"/>
              </a:rPr>
              <a:t>09:26</a:t>
            </a:fld>
            <a:endParaRPr lang="zh-CN" altLang="en-US">
              <a:solidFill>
                <a:srgbClr val="000000"/>
              </a:solidFill>
              <a:latin typeface="Arial"/>
              <a:ea typeface="宋体"/>
            </a:endParaRPr>
          </a:p>
        </p:txBody>
      </p:sp>
      <p:sp>
        <p:nvSpPr>
          <p:cNvPr id="5" name="页脚占位符 4"/>
          <p:cNvSpPr>
            <a:spLocks noGrp="1"/>
          </p:cNvSpPr>
          <p:nvPr>
            <p:ph type="ftr" sz="quarter" idx="11"/>
          </p:nvPr>
        </p:nvSpPr>
        <p:spPr>
          <a:xfrm>
            <a:off x="3124200" y="4767263"/>
            <a:ext cx="2895600" cy="273844"/>
          </a:xfrm>
          <a:prstGeom prst="rect">
            <a:avLst/>
          </a:prstGeom>
        </p:spPr>
        <p:txBody>
          <a:bodyPr/>
          <a:lstStyle/>
          <a:p>
            <a:pPr fontAlgn="auto">
              <a:spcBef>
                <a:spcPts val="0"/>
              </a:spcBef>
              <a:spcAft>
                <a:spcPts val="0"/>
              </a:spcAft>
            </a:pPr>
            <a:r>
              <a:rPr lang="en-US" altLang="zh-CN">
                <a:solidFill>
                  <a:srgbClr val="000000"/>
                </a:solidFill>
                <a:latin typeface="Arial"/>
                <a:ea typeface="宋体"/>
              </a:rPr>
              <a:t>Copyright ©2020  Zheng, Zhenlong, XMU</a:t>
            </a:r>
            <a:endParaRPr lang="zh-CN" altLang="en-US">
              <a:solidFill>
                <a:srgbClr val="000000"/>
              </a:solidFill>
              <a:latin typeface="Arial"/>
              <a:ea typeface="宋体"/>
            </a:endParaRPr>
          </a:p>
        </p:txBody>
      </p:sp>
      <p:sp>
        <p:nvSpPr>
          <p:cNvPr id="6" name="灯片编号占位符 5"/>
          <p:cNvSpPr>
            <a:spLocks noGrp="1"/>
          </p:cNvSpPr>
          <p:nvPr>
            <p:ph type="sldNum" sz="quarter" idx="12"/>
          </p:nvPr>
        </p:nvSpPr>
        <p:spPr/>
        <p:txBody>
          <a:bodyPr/>
          <a:lstStyle/>
          <a:p>
            <a:fld id="{94BFA050-F2F0-4D7C-85C7-54733D2C85D2}" type="slidenum">
              <a:rPr lang="zh-CN" altLang="en-US" smtClean="0"/>
              <a:pPr/>
              <a:t>‹#›</a:t>
            </a:fld>
            <a:endParaRPr lang="zh-CN" altLang="en-US"/>
          </a:p>
        </p:txBody>
      </p:sp>
    </p:spTree>
    <p:extLst>
      <p:ext uri="{BB962C8B-B14F-4D97-AF65-F5344CB8AC3E}">
        <p14:creationId xmlns:p14="http://schemas.microsoft.com/office/powerpoint/2010/main" val="1634453600"/>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Questions">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31640" y="1005575"/>
            <a:ext cx="6408712" cy="3785145"/>
          </a:xfrm>
          <a:prstGeom prst="rect">
            <a:avLst/>
          </a:prstGeom>
        </p:spPr>
      </p:pic>
      <p:sp>
        <p:nvSpPr>
          <p:cNvPr id="6" name="TextBox 5"/>
          <p:cNvSpPr txBox="1"/>
          <p:nvPr userDrawn="1"/>
        </p:nvSpPr>
        <p:spPr>
          <a:xfrm>
            <a:off x="467544" y="303498"/>
            <a:ext cx="8280920" cy="738664"/>
          </a:xfrm>
          <a:prstGeom prst="rect">
            <a:avLst/>
          </a:prstGeom>
          <a:noFill/>
        </p:spPr>
        <p:txBody>
          <a:bodyPr wrap="square" rtlCol="0">
            <a:spAutoFit/>
          </a:bodyPr>
          <a:lstStyle/>
          <a:p>
            <a:pPr fontAlgn="auto">
              <a:spcBef>
                <a:spcPts val="0"/>
              </a:spcBef>
              <a:spcAft>
                <a:spcPts val="0"/>
              </a:spcAft>
            </a:pPr>
            <a:r>
              <a:rPr lang="en-US" altLang="zh-CN" sz="4200" dirty="0">
                <a:solidFill>
                  <a:srgbClr val="006600"/>
                </a:solidFill>
                <a:latin typeface="Adobe Jenson Pro Capt" pitchFamily="18" charset="0"/>
                <a:ea typeface="宋体"/>
              </a:rPr>
              <a:t>Any Questions</a:t>
            </a:r>
            <a:r>
              <a:rPr lang="zh-CN" altLang="en-US" sz="4200" dirty="0">
                <a:solidFill>
                  <a:srgbClr val="3B812F">
                    <a:lumMod val="75000"/>
                  </a:srgbClr>
                </a:solidFill>
                <a:latin typeface="GungsuhChe" pitchFamily="49" charset="-127"/>
                <a:ea typeface="GungsuhChe" pitchFamily="49" charset="-127"/>
                <a:cs typeface="Ebrima" pitchFamily="2" charset="0"/>
              </a:rPr>
              <a:t>？</a:t>
            </a:r>
            <a:endParaRPr lang="zh-CN" altLang="en-US" sz="4200" dirty="0">
              <a:solidFill>
                <a:srgbClr val="3B812F">
                  <a:lumMod val="75000"/>
                </a:srgbClr>
              </a:solidFill>
              <a:latin typeface="Arial"/>
              <a:ea typeface="宋体"/>
            </a:endParaRPr>
          </a:p>
        </p:txBody>
      </p:sp>
    </p:spTree>
    <p:extLst>
      <p:ext uri="{BB962C8B-B14F-4D97-AF65-F5344CB8AC3E}">
        <p14:creationId xmlns:p14="http://schemas.microsoft.com/office/powerpoint/2010/main" val="36476409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171450"/>
            <a:ext cx="8540750" cy="857250"/>
          </a:xfrm>
        </p:spPr>
        <p:txBody>
          <a:bodyPr/>
          <a:lstStyle/>
          <a:p>
            <a:r>
              <a:rPr lang="zh-CN" altLang="en-US"/>
              <a:t>单击此处编辑母版标题样式</a:t>
            </a:r>
          </a:p>
        </p:txBody>
      </p:sp>
      <p:sp>
        <p:nvSpPr>
          <p:cNvPr id="3" name="文本占位符 2"/>
          <p:cNvSpPr>
            <a:spLocks noGrp="1"/>
          </p:cNvSpPr>
          <p:nvPr>
            <p:ph type="body" sz="half" idx="1"/>
          </p:nvPr>
        </p:nvSpPr>
        <p:spPr>
          <a:xfrm>
            <a:off x="301626" y="1200150"/>
            <a:ext cx="4194175" cy="337423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1" y="1200150"/>
            <a:ext cx="4194175" cy="337423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301625" y="4683919"/>
            <a:ext cx="2289175" cy="357188"/>
          </a:xfrm>
          <a:prstGeom prst="rect">
            <a:avLst/>
          </a:prstGeom>
        </p:spPr>
        <p:txBody>
          <a:bodyPr/>
          <a:lstStyle>
            <a:lvl1pPr>
              <a:defRPr>
                <a:ea typeface="宋体" pitchFamily="2" charset="-122"/>
              </a:defRPr>
            </a:lvl1pPr>
          </a:lstStyle>
          <a:p>
            <a:pPr fontAlgn="auto">
              <a:spcBef>
                <a:spcPts val="0"/>
              </a:spcBef>
              <a:spcAft>
                <a:spcPts val="0"/>
              </a:spcAft>
              <a:defRPr/>
            </a:pPr>
            <a:fld id="{B1A278C1-B74A-493A-BDB7-586D69FF239B}" type="datetime10">
              <a:rPr lang="zh-CN" altLang="en-US" smtClean="0">
                <a:solidFill>
                  <a:srgbClr val="000000"/>
                </a:solidFill>
                <a:latin typeface="Arial"/>
              </a:rPr>
              <a:t>09:26</a:t>
            </a:fld>
            <a:endParaRPr lang="en-US" altLang="zh-CN">
              <a:solidFill>
                <a:srgbClr val="000000"/>
              </a:solidFill>
              <a:latin typeface="Arial"/>
            </a:endParaRPr>
          </a:p>
        </p:txBody>
      </p:sp>
      <p:sp>
        <p:nvSpPr>
          <p:cNvPr id="6" name="页脚占位符 5"/>
          <p:cNvSpPr>
            <a:spLocks noGrp="1"/>
          </p:cNvSpPr>
          <p:nvPr>
            <p:ph type="ftr" sz="quarter" idx="11"/>
          </p:nvPr>
        </p:nvSpPr>
        <p:spPr>
          <a:xfrm>
            <a:off x="3124200" y="4683919"/>
            <a:ext cx="2895600" cy="357188"/>
          </a:xfrm>
          <a:prstGeom prst="rect">
            <a:avLst/>
          </a:prstGeom>
        </p:spPr>
        <p:txBody>
          <a:bodyPr/>
          <a:lstStyle>
            <a:lvl1pPr>
              <a:defRPr/>
            </a:lvl1pPr>
          </a:lstStyle>
          <a:p>
            <a:pPr fontAlgn="auto">
              <a:spcBef>
                <a:spcPts val="0"/>
              </a:spcBef>
              <a:spcAft>
                <a:spcPts val="0"/>
              </a:spcAft>
              <a:defRPr/>
            </a:pPr>
            <a:r>
              <a:rPr lang="en-US" altLang="zh-CN">
                <a:solidFill>
                  <a:srgbClr val="000000"/>
                </a:solidFill>
                <a:latin typeface="Arial"/>
                <a:ea typeface="宋体"/>
              </a:rPr>
              <a:t>Copyright ©2020  Zheng, Zhenlong, XMU</a:t>
            </a:r>
            <a:endParaRPr lang="zh-CN" altLang="en-US" dirty="0">
              <a:solidFill>
                <a:srgbClr val="000000"/>
              </a:solidFill>
              <a:latin typeface="Arial"/>
              <a:ea typeface="宋体"/>
            </a:endParaRPr>
          </a:p>
        </p:txBody>
      </p:sp>
      <p:sp>
        <p:nvSpPr>
          <p:cNvPr id="7" name="灯片编号占位符 6"/>
          <p:cNvSpPr>
            <a:spLocks noGrp="1"/>
          </p:cNvSpPr>
          <p:nvPr>
            <p:ph type="sldNum" sz="quarter" idx="12"/>
          </p:nvPr>
        </p:nvSpPr>
        <p:spPr>
          <a:xfrm>
            <a:off x="6553201" y="4683919"/>
            <a:ext cx="2289175" cy="357188"/>
          </a:xfrm>
        </p:spPr>
        <p:txBody>
          <a:bodyPr/>
          <a:lstStyle>
            <a:lvl1pPr>
              <a:defRPr/>
            </a:lvl1pPr>
          </a:lstStyle>
          <a:p>
            <a:pPr>
              <a:defRPr/>
            </a:pPr>
            <a:fld id="{5CC2B108-31DF-4FE0-8872-C4A8491C00B8}" type="slidenum">
              <a:rPr lang="en-US" altLang="zh-CN"/>
              <a:pPr>
                <a:defRPr/>
              </a:pPr>
              <a:t>‹#›</a:t>
            </a:fld>
            <a:endParaRPr lang="en-US" altLang="zh-CN"/>
          </a:p>
        </p:txBody>
      </p:sp>
    </p:spTree>
    <p:extLst>
      <p:ext uri="{BB962C8B-B14F-4D97-AF65-F5344CB8AC3E}">
        <p14:creationId xmlns:p14="http://schemas.microsoft.com/office/powerpoint/2010/main" val="32562156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4682729"/>
            <a:ext cx="2133600" cy="342900"/>
          </a:xfrm>
          <a:prstGeom prst="rect">
            <a:avLst/>
          </a:prstGeom>
        </p:spPr>
        <p:txBody>
          <a:bodyPr/>
          <a:lstStyle>
            <a:lvl1pPr>
              <a:defRPr>
                <a:ea typeface="华文细黑" pitchFamily="2" charset="-122"/>
              </a:defRPr>
            </a:lvl1pPr>
          </a:lstStyle>
          <a:p>
            <a:pPr>
              <a:defRPr/>
            </a:pPr>
            <a:fld id="{E7950B2D-8BFE-4BDE-986D-03907363A471}" type="datetime10">
              <a:rPr lang="zh-CN" altLang="en-US" smtClean="0"/>
              <a:t>09:26</a:t>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r>
              <a:rPr lang="en-US" altLang="zh-CN"/>
              <a:t>Copyright ©2020  Zheng, Zhenlong, XMU</a:t>
            </a:r>
            <a:endParaRPr lang="zh-CN" altLang="en-US" dirty="0"/>
          </a:p>
        </p:txBody>
      </p:sp>
      <p:sp>
        <p:nvSpPr>
          <p:cNvPr id="7" name="Rectangle 6"/>
          <p:cNvSpPr>
            <a:spLocks noGrp="1" noChangeArrowheads="1"/>
          </p:cNvSpPr>
          <p:nvPr>
            <p:ph type="sldNum" sz="quarter" idx="12"/>
          </p:nvPr>
        </p:nvSpPr>
        <p:spPr/>
        <p:txBody>
          <a:bodyPr/>
          <a:lstStyle>
            <a:lvl1pPr>
              <a:defRPr/>
            </a:lvl1pPr>
          </a:lstStyle>
          <a:p>
            <a:pPr>
              <a:defRPr/>
            </a:pPr>
            <a:fld id="{69527055-2DDE-4BA2-A12A-5F9BCBD7A873}"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18" Type="http://schemas.openxmlformats.org/officeDocument/2006/relationships/slideLayout" Target="../slideLayouts/slideLayout66.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slideLayout" Target="../slideLayouts/slideLayout65.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20" Type="http://schemas.openxmlformats.org/officeDocument/2006/relationships/image" Target="../media/image2.jpg"/><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19" Type="http://schemas.openxmlformats.org/officeDocument/2006/relationships/theme" Target="../theme/theme5.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slideLayout" Target="../slideLayouts/slideLayout79.xml"/><Relationship Id="rId18" Type="http://schemas.openxmlformats.org/officeDocument/2006/relationships/slideLayout" Target="../slideLayouts/slideLayout8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slideLayout" Target="../slideLayouts/slideLayout78.xml"/><Relationship Id="rId17" Type="http://schemas.openxmlformats.org/officeDocument/2006/relationships/slideLayout" Target="../slideLayouts/slideLayout83.xml"/><Relationship Id="rId2" Type="http://schemas.openxmlformats.org/officeDocument/2006/relationships/slideLayout" Target="../slideLayouts/slideLayout68.xml"/><Relationship Id="rId16" Type="http://schemas.openxmlformats.org/officeDocument/2006/relationships/slideLayout" Target="../slideLayouts/slideLayout82.xml"/><Relationship Id="rId20" Type="http://schemas.openxmlformats.org/officeDocument/2006/relationships/image" Target="../media/image2.jpg"/><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slideLayout" Target="../slideLayouts/slideLayout81.xml"/><Relationship Id="rId10" Type="http://schemas.openxmlformats.org/officeDocument/2006/relationships/slideLayout" Target="../slideLayouts/slideLayout76.xml"/><Relationship Id="rId19" Type="http://schemas.openxmlformats.org/officeDocument/2006/relationships/theme" Target="../theme/theme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slideLayout" Target="../slideLayouts/slideLayout8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8360"/>
            <a:ext cx="8229600" cy="85486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单击此处编辑母版标题样式</a:t>
            </a:r>
          </a:p>
        </p:txBody>
      </p:sp>
      <p:sp>
        <p:nvSpPr>
          <p:cNvPr id="1027" name="Rectangle 3"/>
          <p:cNvSpPr>
            <a:spLocks noGrp="1" noChangeArrowheads="1"/>
          </p:cNvSpPr>
          <p:nvPr>
            <p:ph type="body" idx="1"/>
          </p:nvPr>
        </p:nvSpPr>
        <p:spPr bwMode="auto">
          <a:xfrm>
            <a:off x="457200" y="1200150"/>
            <a:ext cx="8229600" cy="33980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6629" name="Rectangle 5"/>
          <p:cNvSpPr>
            <a:spLocks noGrp="1" noChangeArrowheads="1"/>
          </p:cNvSpPr>
          <p:nvPr>
            <p:ph type="ftr" sz="quarter" idx="3"/>
          </p:nvPr>
        </p:nvSpPr>
        <p:spPr bwMode="auto">
          <a:xfrm>
            <a:off x="1643063" y="4686300"/>
            <a:ext cx="542925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b="1">
                <a:latin typeface="+mj-lt"/>
                <a:ea typeface="+mn-ea"/>
              </a:defRPr>
            </a:lvl1pPr>
          </a:lstStyle>
          <a:p>
            <a:pPr>
              <a:defRPr/>
            </a:pPr>
            <a:r>
              <a:rPr lang="en-US" altLang="zh-CN" dirty="0"/>
              <a:t>Copyright ©2020  </a:t>
            </a:r>
            <a:r>
              <a:rPr lang="en-US" altLang="zh-CN" dirty="0" err="1"/>
              <a:t>Zhenlong</a:t>
            </a:r>
            <a:r>
              <a:rPr lang="en-US" altLang="zh-CN" dirty="0"/>
              <a:t> Zheng &amp; Rong Chen, </a:t>
            </a:r>
            <a:r>
              <a:rPr lang="en-US" altLang="zh-CN" dirty="0" err="1"/>
              <a:t>XMU</a:t>
            </a:r>
            <a:endParaRPr lang="zh-CN" altLang="en-US" dirty="0"/>
          </a:p>
        </p:txBody>
      </p:sp>
      <p:sp>
        <p:nvSpPr>
          <p:cNvPr id="26630" name="Rectangle 6"/>
          <p:cNvSpPr>
            <a:spLocks noGrp="1" noChangeArrowheads="1"/>
          </p:cNvSpPr>
          <p:nvPr>
            <p:ph type="sldNum" sz="quarter" idx="4"/>
          </p:nvPr>
        </p:nvSpPr>
        <p:spPr bwMode="auto">
          <a:xfrm>
            <a:off x="6553200" y="4682729"/>
            <a:ext cx="21336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latin typeface="Adobe Jenson Pro" pitchFamily="18" charset="0"/>
                <a:ea typeface="+mn-ea"/>
              </a:defRPr>
            </a:lvl1pPr>
          </a:lstStyle>
          <a:p>
            <a:pPr>
              <a:defRPr/>
            </a:pPr>
            <a:fld id="{72C4CAF3-9D7F-4AE1-9D78-D76F6FA03369}" type="slidenum">
              <a:rPr lang="en-US" altLang="zh-CN" smtClean="0"/>
              <a:pPr>
                <a:defRPr/>
              </a:pPr>
              <a:t>‹#›</a:t>
            </a:fld>
            <a:endParaRPr lang="en-US" altLang="zh-CN" dirty="0"/>
          </a:p>
        </p:txBody>
      </p:sp>
      <p:sp>
        <p:nvSpPr>
          <p:cNvPr id="1030" name="Freeform 7"/>
          <p:cNvSpPr>
            <a:spLocks noChangeArrowheads="1"/>
          </p:cNvSpPr>
          <p:nvPr/>
        </p:nvSpPr>
        <p:spPr bwMode="auto">
          <a:xfrm>
            <a:off x="381000" y="171450"/>
            <a:ext cx="8229600" cy="4572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endParaRPr lang="zh-CN" altLang="en-US"/>
          </a:p>
        </p:txBody>
      </p:sp>
      <p:sp>
        <p:nvSpPr>
          <p:cNvPr id="1031" name="Line 8"/>
          <p:cNvSpPr>
            <a:spLocks noChangeShapeType="1"/>
          </p:cNvSpPr>
          <p:nvPr/>
        </p:nvSpPr>
        <p:spPr bwMode="auto">
          <a:xfrm>
            <a:off x="457200" y="4629150"/>
            <a:ext cx="8229600" cy="0"/>
          </a:xfrm>
          <a:prstGeom prst="line">
            <a:avLst/>
          </a:prstGeom>
          <a:noFill/>
          <a:ln w="19050">
            <a:solidFill>
              <a:schemeClr val="accent1"/>
            </a:solidFill>
            <a:round/>
            <a:headEnd/>
            <a:tailEnd/>
          </a:ln>
        </p:spPr>
        <p:txBody>
          <a:bodyPr/>
          <a:lstStyle/>
          <a:p>
            <a:endParaRPr lang="zh-CN" altLang="en-US"/>
          </a:p>
        </p:txBody>
      </p:sp>
      <p:sp>
        <p:nvSpPr>
          <p:cNvPr id="2" name="矩形 1"/>
          <p:cNvSpPr/>
          <p:nvPr userDrawn="1"/>
        </p:nvSpPr>
        <p:spPr>
          <a:xfrm rot="19621843">
            <a:off x="5959047" y="3738278"/>
            <a:ext cx="2760692" cy="307777"/>
          </a:xfrm>
          <a:prstGeom prst="rect">
            <a:avLst/>
          </a:prstGeom>
        </p:spPr>
        <p:txBody>
          <a:bodyPr wrap="none">
            <a:spAutoFit/>
          </a:bodyPr>
          <a:lstStyle/>
          <a:p>
            <a:r>
              <a:rPr kumimoji="0" lang="en-US" altLang="zh-CN" sz="1400" b="0" i="0" u="none" strike="noStrike" kern="1200" cap="none" spc="0" normalizeH="0" baseline="0" noProof="0" dirty="0">
                <a:ln>
                  <a:noFill/>
                </a:ln>
                <a:solidFill>
                  <a:schemeClr val="bg1">
                    <a:lumMod val="95000"/>
                  </a:schemeClr>
                </a:solidFill>
                <a:effectLst/>
                <a:uLnTx/>
                <a:uFillTx/>
                <a:latin typeface="Garamond"/>
                <a:ea typeface="宋体"/>
              </a:rPr>
              <a:t>Copyright ©2013  </a:t>
            </a:r>
            <a:r>
              <a:rPr kumimoji="0" lang="en-US" altLang="zh-CN" sz="1400" b="0" i="0" u="none" strike="noStrike" kern="1200" cap="none" spc="0" normalizeH="0" baseline="0" noProof="0" dirty="0" err="1">
                <a:ln>
                  <a:noFill/>
                </a:ln>
                <a:solidFill>
                  <a:schemeClr val="bg1">
                    <a:lumMod val="95000"/>
                  </a:schemeClr>
                </a:solidFill>
                <a:effectLst/>
                <a:uLnTx/>
                <a:uFillTx/>
                <a:latin typeface="Garamond"/>
                <a:ea typeface="宋体"/>
              </a:rPr>
              <a:t>Zheng</a:t>
            </a:r>
            <a:r>
              <a:rPr kumimoji="0" lang="en-US" altLang="zh-CN" sz="1400" b="0" i="0" u="none" strike="noStrike" kern="1200" cap="none" spc="0" normalizeH="0" baseline="0" noProof="0" dirty="0">
                <a:ln>
                  <a:noFill/>
                </a:ln>
                <a:solidFill>
                  <a:schemeClr val="bg1">
                    <a:lumMod val="95000"/>
                  </a:schemeClr>
                </a:solidFill>
                <a:effectLst/>
                <a:uLnTx/>
                <a:uFillTx/>
                <a:latin typeface="Garamond"/>
                <a:ea typeface="宋体"/>
              </a:rPr>
              <a:t>, </a:t>
            </a:r>
            <a:r>
              <a:rPr kumimoji="0" lang="en-US" altLang="zh-CN" sz="1400" b="0" i="0" u="none" strike="noStrike" kern="1200" cap="none" spc="0" normalizeH="0" baseline="0" noProof="0" dirty="0" err="1">
                <a:ln>
                  <a:noFill/>
                </a:ln>
                <a:solidFill>
                  <a:schemeClr val="bg1">
                    <a:lumMod val="95000"/>
                  </a:schemeClr>
                </a:solidFill>
                <a:effectLst/>
                <a:uLnTx/>
                <a:uFillTx/>
                <a:latin typeface="Garamond"/>
                <a:ea typeface="宋体"/>
              </a:rPr>
              <a:t>Zhenlong</a:t>
            </a:r>
            <a:r>
              <a:rPr kumimoji="0" lang="en-US" altLang="zh-CN" sz="1400" b="0" i="0" u="none" strike="noStrike" kern="1200" cap="none" spc="0" normalizeH="0" baseline="0" noProof="0" dirty="0">
                <a:ln>
                  <a:noFill/>
                </a:ln>
                <a:solidFill>
                  <a:schemeClr val="bg1">
                    <a:lumMod val="95000"/>
                  </a:schemeClr>
                </a:solidFill>
                <a:effectLst/>
                <a:uLnTx/>
                <a:uFillTx/>
                <a:latin typeface="Garamond"/>
                <a:ea typeface="宋体"/>
              </a:rPr>
              <a:t> </a:t>
            </a:r>
            <a:endParaRPr lang="zh-CN" altLang="en-US" sz="1400" b="0" dirty="0">
              <a:solidFill>
                <a:schemeClr val="bg1">
                  <a:lumMod val="95000"/>
                </a:schemeClr>
              </a:solidFill>
            </a:endParaRPr>
          </a:p>
        </p:txBody>
      </p:sp>
    </p:spTree>
  </p:cSld>
  <p:clrMap bg1="lt1" tx1="dk1" bg2="lt2" tx2="dk2" accent1="accent1" accent2="accent2" accent3="accent3" accent4="accent4" accent5="accent5" accent6="accent6" hlink="hlink" folHlink="folHlink"/>
  <p:sldLayoutIdLst>
    <p:sldLayoutId id="2147491884" r:id="rId1"/>
    <p:sldLayoutId id="2147491885" r:id="rId2"/>
    <p:sldLayoutId id="2147491886" r:id="rId3"/>
    <p:sldLayoutId id="2147491887" r:id="rId4"/>
    <p:sldLayoutId id="2147491888" r:id="rId5"/>
    <p:sldLayoutId id="2147491889" r:id="rId6"/>
    <p:sldLayoutId id="2147491890" r:id="rId7"/>
    <p:sldLayoutId id="2147491891" r:id="rId8"/>
    <p:sldLayoutId id="2147491892" r:id="rId9"/>
    <p:sldLayoutId id="2147491893" r:id="rId10"/>
    <p:sldLayoutId id="2147491894" r:id="rId11"/>
    <p:sldLayoutId id="2147492161" r:id="rId12"/>
  </p:sldLayoutIdLst>
  <p:hf hdr="0" dt="0"/>
  <p:txStyles>
    <p:titleStyle>
      <a:lvl1pPr algn="l" rtl="0" eaLnBrk="0" fontAlgn="base" hangingPunct="0">
        <a:spcBef>
          <a:spcPct val="0"/>
        </a:spcBef>
        <a:spcAft>
          <a:spcPct val="0"/>
        </a:spcAft>
        <a:defRPr sz="4200" b="1" baseline="0">
          <a:solidFill>
            <a:schemeClr val="tx2"/>
          </a:solidFill>
          <a:latin typeface="Adobe Jenson Pro" pitchFamily="18" charset="0"/>
          <a:ea typeface="Adobe 楷体 Std R" panose="02020400000000000000" pitchFamily="18" charset="-122"/>
          <a:cs typeface="+mj-cs"/>
        </a:defRPr>
      </a:lvl1pPr>
      <a:lvl2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2pPr>
      <a:lvl3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3pPr>
      <a:lvl4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4pPr>
      <a:lvl5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baseline="0">
          <a:solidFill>
            <a:schemeClr val="tx1"/>
          </a:solidFill>
          <a:latin typeface="Adobe Jenson Pro" panose="020A0503050201030203" pitchFamily="18" charset="0"/>
          <a:ea typeface="Adobe 楷体 Std R" panose="02020400000000000000" pitchFamily="18" charset="-122"/>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Ø"/>
        <a:defRPr sz="2600" baseline="0">
          <a:solidFill>
            <a:schemeClr val="tx1"/>
          </a:solidFill>
          <a:latin typeface="Adobe Jenson Pro" panose="020A0503050201030203" pitchFamily="18" charset="0"/>
          <a:ea typeface="Adobe 楷体 Std R" panose="02020400000000000000" pitchFamily="18" charset="-122"/>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baseline="0">
          <a:solidFill>
            <a:schemeClr val="tx1"/>
          </a:solidFill>
          <a:latin typeface="Adobe Jenson Pro" panose="020A0503050201030203" pitchFamily="18" charset="0"/>
          <a:ea typeface="Adobe 楷体 Std R" panose="02020400000000000000" pitchFamily="18" charset="-122"/>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baseline="0">
          <a:solidFill>
            <a:schemeClr val="tx1"/>
          </a:solidFill>
          <a:latin typeface="Adobe Jenson Pro" panose="020A0503050201030203" pitchFamily="18" charset="0"/>
          <a:ea typeface="Adobe 楷体 Std R" panose="02020400000000000000" pitchFamily="18" charset="-122"/>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baseline="0">
          <a:solidFill>
            <a:schemeClr val="tx1"/>
          </a:solidFill>
          <a:latin typeface="Adobe Jenson Pro" panose="020A0503050201030203" pitchFamily="18" charset="0"/>
          <a:ea typeface="Adobe 楷体 Std R" panose="02020400000000000000"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8360"/>
            <a:ext cx="8229600" cy="85486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单击此处编辑母版标题样式</a:t>
            </a:r>
          </a:p>
        </p:txBody>
      </p:sp>
      <p:sp>
        <p:nvSpPr>
          <p:cNvPr id="1027" name="Rectangle 3"/>
          <p:cNvSpPr>
            <a:spLocks noGrp="1" noChangeArrowheads="1"/>
          </p:cNvSpPr>
          <p:nvPr>
            <p:ph type="body" idx="1"/>
          </p:nvPr>
        </p:nvSpPr>
        <p:spPr bwMode="auto">
          <a:xfrm>
            <a:off x="457200" y="1200150"/>
            <a:ext cx="8229600" cy="33980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6629" name="Rectangle 5"/>
          <p:cNvSpPr>
            <a:spLocks noGrp="1" noChangeArrowheads="1"/>
          </p:cNvSpPr>
          <p:nvPr>
            <p:ph type="ftr" sz="quarter" idx="3"/>
          </p:nvPr>
        </p:nvSpPr>
        <p:spPr bwMode="auto">
          <a:xfrm>
            <a:off x="1643063" y="4686300"/>
            <a:ext cx="542925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b="1">
                <a:latin typeface="+mj-lt"/>
                <a:ea typeface="+mn-ea"/>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26630" name="Rectangle 6"/>
          <p:cNvSpPr>
            <a:spLocks noGrp="1" noChangeArrowheads="1"/>
          </p:cNvSpPr>
          <p:nvPr>
            <p:ph type="sldNum" sz="quarter" idx="4"/>
          </p:nvPr>
        </p:nvSpPr>
        <p:spPr bwMode="auto">
          <a:xfrm>
            <a:off x="6553200" y="4682729"/>
            <a:ext cx="21336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latin typeface="+mj-lt"/>
                <a:ea typeface="+mn-ea"/>
              </a:defRPr>
            </a:lvl1pPr>
          </a:lstStyle>
          <a:p>
            <a:pPr>
              <a:defRPr/>
            </a:pPr>
            <a:fld id="{72C4CAF3-9D7F-4AE1-9D78-D76F6FA03369}" type="slidenum">
              <a:rPr lang="en-US" altLang="zh-CN">
                <a:solidFill>
                  <a:srgbClr val="000000"/>
                </a:solidFill>
              </a:rPr>
              <a:pPr>
                <a:defRPr/>
              </a:pPr>
              <a:t>‹#›</a:t>
            </a:fld>
            <a:endParaRPr lang="en-US" altLang="zh-CN" dirty="0">
              <a:solidFill>
                <a:srgbClr val="000000"/>
              </a:solidFill>
            </a:endParaRPr>
          </a:p>
        </p:txBody>
      </p:sp>
      <p:sp>
        <p:nvSpPr>
          <p:cNvPr id="1030" name="Freeform 7"/>
          <p:cNvSpPr>
            <a:spLocks noChangeArrowheads="1"/>
          </p:cNvSpPr>
          <p:nvPr/>
        </p:nvSpPr>
        <p:spPr bwMode="auto">
          <a:xfrm>
            <a:off x="381000" y="171450"/>
            <a:ext cx="8229600" cy="4572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endParaRPr lang="zh-CN" altLang="en-US">
              <a:solidFill>
                <a:srgbClr val="000000"/>
              </a:solidFill>
            </a:endParaRPr>
          </a:p>
        </p:txBody>
      </p:sp>
      <p:sp>
        <p:nvSpPr>
          <p:cNvPr id="1031" name="Line 8"/>
          <p:cNvSpPr>
            <a:spLocks noChangeShapeType="1"/>
          </p:cNvSpPr>
          <p:nvPr/>
        </p:nvSpPr>
        <p:spPr bwMode="auto">
          <a:xfrm>
            <a:off x="457200" y="4629150"/>
            <a:ext cx="8229600" cy="0"/>
          </a:xfrm>
          <a:prstGeom prst="line">
            <a:avLst/>
          </a:prstGeom>
          <a:noFill/>
          <a:ln w="19050">
            <a:solidFill>
              <a:schemeClr val="accent1"/>
            </a:solidFill>
            <a:round/>
            <a:headEnd/>
            <a:tailEnd/>
          </a:ln>
        </p:spPr>
        <p:txBody>
          <a:bodyPr/>
          <a:lstStyle/>
          <a:p>
            <a:endParaRPr lang="zh-CN" altLang="en-US">
              <a:solidFill>
                <a:srgbClr val="000000"/>
              </a:solidFill>
            </a:endParaRPr>
          </a:p>
        </p:txBody>
      </p:sp>
    </p:spTree>
    <p:extLst>
      <p:ext uri="{BB962C8B-B14F-4D97-AF65-F5344CB8AC3E}">
        <p14:creationId xmlns:p14="http://schemas.microsoft.com/office/powerpoint/2010/main" val="2163272202"/>
      </p:ext>
    </p:extLst>
  </p:cSld>
  <p:clrMap bg1="lt1" tx1="dk1" bg2="lt2" tx2="dk2" accent1="accent1" accent2="accent2" accent3="accent3" accent4="accent4" accent5="accent5" accent6="accent6" hlink="hlink" folHlink="folHlink"/>
  <p:sldLayoutIdLst>
    <p:sldLayoutId id="2147492123" r:id="rId1"/>
    <p:sldLayoutId id="2147492124" r:id="rId2"/>
    <p:sldLayoutId id="2147492125" r:id="rId3"/>
    <p:sldLayoutId id="2147492126" r:id="rId4"/>
    <p:sldLayoutId id="2147492127" r:id="rId5"/>
    <p:sldLayoutId id="2147492128" r:id="rId6"/>
    <p:sldLayoutId id="2147492129" r:id="rId7"/>
    <p:sldLayoutId id="2147492130" r:id="rId8"/>
    <p:sldLayoutId id="2147492131" r:id="rId9"/>
    <p:sldLayoutId id="2147492132" r:id="rId10"/>
    <p:sldLayoutId id="2147492133" r:id="rId11"/>
    <p:sldLayoutId id="2147492134" r:id="rId12"/>
  </p:sldLayoutIdLst>
  <p:hf hdr="0" dt="0"/>
  <p:txStyles>
    <p:titleStyle>
      <a:lvl1pPr algn="l" rtl="0" eaLnBrk="0" fontAlgn="base" hangingPunct="0">
        <a:spcBef>
          <a:spcPct val="0"/>
        </a:spcBef>
        <a:spcAft>
          <a:spcPct val="0"/>
        </a:spcAft>
        <a:defRPr sz="4200" b="1">
          <a:solidFill>
            <a:schemeClr val="tx2"/>
          </a:solidFill>
          <a:latin typeface="Adobe Jenson Pro" pitchFamily="18" charset="0"/>
          <a:ea typeface="Adobe 仿宋 Std R" pitchFamily="18" charset="-122"/>
          <a:cs typeface="+mj-cs"/>
        </a:defRPr>
      </a:lvl1pPr>
      <a:lvl2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2pPr>
      <a:lvl3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3pPr>
      <a:lvl4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4pPr>
      <a:lvl5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Adobe Jenson Pro" pitchFamily="18" charset="0"/>
          <a:ea typeface="华文细黑" pitchFamily="2" charset="-122"/>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Ø"/>
        <a:defRPr sz="2600">
          <a:solidFill>
            <a:schemeClr val="tx1"/>
          </a:solidFill>
          <a:latin typeface="Adobe Jenson Pro" pitchFamily="18" charset="0"/>
          <a:ea typeface="华文细黑" pitchFamily="2" charset="-122"/>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Adobe Jenson Pro" pitchFamily="18" charset="0"/>
          <a:ea typeface="华文细黑" pitchFamily="2" charset="-122"/>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Adobe Jenson Pro" pitchFamily="18" charset="0"/>
          <a:ea typeface="华文细黑" pitchFamily="2" charset="-122"/>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dobe Jenson Pro" pitchFamily="18" charset="0"/>
          <a:ea typeface="华文细黑" pitchFamily="2"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8360"/>
            <a:ext cx="8229600" cy="85486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单击此处编辑母版标题样式</a:t>
            </a:r>
          </a:p>
        </p:txBody>
      </p:sp>
      <p:sp>
        <p:nvSpPr>
          <p:cNvPr id="1027" name="Rectangle 3"/>
          <p:cNvSpPr>
            <a:spLocks noGrp="1" noChangeArrowheads="1"/>
          </p:cNvSpPr>
          <p:nvPr>
            <p:ph type="body" idx="1"/>
          </p:nvPr>
        </p:nvSpPr>
        <p:spPr bwMode="auto">
          <a:xfrm>
            <a:off x="457200" y="1200150"/>
            <a:ext cx="8229600" cy="33980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6629" name="Rectangle 5"/>
          <p:cNvSpPr>
            <a:spLocks noGrp="1" noChangeArrowheads="1"/>
          </p:cNvSpPr>
          <p:nvPr>
            <p:ph type="ftr" sz="quarter" idx="3"/>
          </p:nvPr>
        </p:nvSpPr>
        <p:spPr bwMode="auto">
          <a:xfrm>
            <a:off x="1643063" y="4686300"/>
            <a:ext cx="542925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b="1">
                <a:latin typeface="+mj-lt"/>
                <a:ea typeface="+mn-ea"/>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26630" name="Rectangle 6"/>
          <p:cNvSpPr>
            <a:spLocks noGrp="1" noChangeArrowheads="1"/>
          </p:cNvSpPr>
          <p:nvPr>
            <p:ph type="sldNum" sz="quarter" idx="4"/>
          </p:nvPr>
        </p:nvSpPr>
        <p:spPr bwMode="auto">
          <a:xfrm>
            <a:off x="6553200" y="4682729"/>
            <a:ext cx="21336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latin typeface="+mj-lt"/>
                <a:ea typeface="+mn-ea"/>
              </a:defRPr>
            </a:lvl1pPr>
          </a:lstStyle>
          <a:p>
            <a:pPr>
              <a:defRPr/>
            </a:pPr>
            <a:fld id="{72C4CAF3-9D7F-4AE1-9D78-D76F6FA03369}" type="slidenum">
              <a:rPr lang="en-US" altLang="zh-CN">
                <a:solidFill>
                  <a:srgbClr val="000000"/>
                </a:solidFill>
              </a:rPr>
              <a:pPr>
                <a:defRPr/>
              </a:pPr>
              <a:t>‹#›</a:t>
            </a:fld>
            <a:endParaRPr lang="en-US" altLang="zh-CN" dirty="0">
              <a:solidFill>
                <a:srgbClr val="000000"/>
              </a:solidFill>
            </a:endParaRPr>
          </a:p>
        </p:txBody>
      </p:sp>
      <p:sp>
        <p:nvSpPr>
          <p:cNvPr id="1030" name="Freeform 7"/>
          <p:cNvSpPr>
            <a:spLocks noChangeArrowheads="1"/>
          </p:cNvSpPr>
          <p:nvPr/>
        </p:nvSpPr>
        <p:spPr bwMode="auto">
          <a:xfrm>
            <a:off x="381000" y="171450"/>
            <a:ext cx="8229600" cy="4572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endParaRPr lang="zh-CN" altLang="en-US">
              <a:solidFill>
                <a:srgbClr val="000000"/>
              </a:solidFill>
            </a:endParaRPr>
          </a:p>
        </p:txBody>
      </p:sp>
      <p:sp>
        <p:nvSpPr>
          <p:cNvPr id="1031" name="Line 8"/>
          <p:cNvSpPr>
            <a:spLocks noChangeShapeType="1"/>
          </p:cNvSpPr>
          <p:nvPr/>
        </p:nvSpPr>
        <p:spPr bwMode="auto">
          <a:xfrm>
            <a:off x="457200" y="4629150"/>
            <a:ext cx="8229600" cy="0"/>
          </a:xfrm>
          <a:prstGeom prst="line">
            <a:avLst/>
          </a:prstGeom>
          <a:noFill/>
          <a:ln w="19050">
            <a:solidFill>
              <a:schemeClr val="accent1"/>
            </a:solidFill>
            <a:round/>
            <a:headEnd/>
            <a:tailEnd/>
          </a:ln>
        </p:spPr>
        <p:txBody>
          <a:bodyPr/>
          <a:lstStyle/>
          <a:p>
            <a:endParaRPr lang="zh-CN" altLang="en-US">
              <a:solidFill>
                <a:srgbClr val="000000"/>
              </a:solidFill>
            </a:endParaRPr>
          </a:p>
        </p:txBody>
      </p:sp>
    </p:spTree>
    <p:extLst>
      <p:ext uri="{BB962C8B-B14F-4D97-AF65-F5344CB8AC3E}">
        <p14:creationId xmlns:p14="http://schemas.microsoft.com/office/powerpoint/2010/main" val="1317572038"/>
      </p:ext>
    </p:extLst>
  </p:cSld>
  <p:clrMap bg1="lt1" tx1="dk1" bg2="lt2" tx2="dk2" accent1="accent1" accent2="accent2" accent3="accent3" accent4="accent4" accent5="accent5" accent6="accent6" hlink="hlink" folHlink="folHlink"/>
  <p:sldLayoutIdLst>
    <p:sldLayoutId id="2147492136" r:id="rId1"/>
    <p:sldLayoutId id="2147492137" r:id="rId2"/>
    <p:sldLayoutId id="2147492138" r:id="rId3"/>
    <p:sldLayoutId id="2147492139" r:id="rId4"/>
    <p:sldLayoutId id="2147492140" r:id="rId5"/>
    <p:sldLayoutId id="2147492141" r:id="rId6"/>
    <p:sldLayoutId id="2147492142" r:id="rId7"/>
    <p:sldLayoutId id="2147492143" r:id="rId8"/>
    <p:sldLayoutId id="2147492144" r:id="rId9"/>
    <p:sldLayoutId id="2147492145" r:id="rId10"/>
    <p:sldLayoutId id="2147492146" r:id="rId11"/>
    <p:sldLayoutId id="2147492147" r:id="rId12"/>
  </p:sldLayoutIdLst>
  <p:hf hdr="0" dt="0"/>
  <p:txStyles>
    <p:titleStyle>
      <a:lvl1pPr algn="l" rtl="0" eaLnBrk="0" fontAlgn="base" hangingPunct="0">
        <a:spcBef>
          <a:spcPct val="0"/>
        </a:spcBef>
        <a:spcAft>
          <a:spcPct val="0"/>
        </a:spcAft>
        <a:defRPr sz="4200" b="1">
          <a:solidFill>
            <a:schemeClr val="tx2"/>
          </a:solidFill>
          <a:latin typeface="Adobe Jenson Pro" pitchFamily="18" charset="0"/>
          <a:ea typeface="Adobe 仿宋 Std R" pitchFamily="18" charset="-122"/>
          <a:cs typeface="+mj-cs"/>
        </a:defRPr>
      </a:lvl1pPr>
      <a:lvl2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2pPr>
      <a:lvl3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3pPr>
      <a:lvl4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4pPr>
      <a:lvl5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Adobe Jenson Pro" pitchFamily="18" charset="0"/>
          <a:ea typeface="华文细黑" pitchFamily="2" charset="-122"/>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Ø"/>
        <a:defRPr sz="2600">
          <a:solidFill>
            <a:schemeClr val="tx1"/>
          </a:solidFill>
          <a:latin typeface="Adobe Jenson Pro" pitchFamily="18" charset="0"/>
          <a:ea typeface="华文细黑" pitchFamily="2" charset="-122"/>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Adobe Jenson Pro" pitchFamily="18" charset="0"/>
          <a:ea typeface="华文细黑" pitchFamily="2" charset="-122"/>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Adobe Jenson Pro" pitchFamily="18" charset="0"/>
          <a:ea typeface="华文细黑" pitchFamily="2" charset="-122"/>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dobe Jenson Pro" pitchFamily="18" charset="0"/>
          <a:ea typeface="华文细黑" pitchFamily="2"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08360"/>
            <a:ext cx="8229600" cy="85486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单击此处编辑母版标题样式</a:t>
            </a:r>
          </a:p>
        </p:txBody>
      </p:sp>
      <p:sp>
        <p:nvSpPr>
          <p:cNvPr id="1027" name="Rectangle 3"/>
          <p:cNvSpPr>
            <a:spLocks noGrp="1" noChangeArrowheads="1"/>
          </p:cNvSpPr>
          <p:nvPr>
            <p:ph type="body" idx="1"/>
          </p:nvPr>
        </p:nvSpPr>
        <p:spPr bwMode="auto">
          <a:xfrm>
            <a:off x="457200" y="1200150"/>
            <a:ext cx="8229600" cy="3398044"/>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6629" name="Rectangle 5"/>
          <p:cNvSpPr>
            <a:spLocks noGrp="1" noChangeArrowheads="1"/>
          </p:cNvSpPr>
          <p:nvPr>
            <p:ph type="ftr" sz="quarter" idx="3"/>
          </p:nvPr>
        </p:nvSpPr>
        <p:spPr bwMode="auto">
          <a:xfrm>
            <a:off x="1643063" y="4686300"/>
            <a:ext cx="542925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b="1">
                <a:latin typeface="+mj-lt"/>
                <a:ea typeface="+mn-ea"/>
              </a:defRPr>
            </a:lvl1pPr>
          </a:lstStyle>
          <a:p>
            <a:pPr>
              <a:defRPr/>
            </a:pPr>
            <a:r>
              <a:rPr lang="en-US" altLang="zh-CN">
                <a:solidFill>
                  <a:srgbClr val="000000"/>
                </a:solidFill>
              </a:rPr>
              <a:t>Copyright ©2020  Zheng, Zhenlong, XMU</a:t>
            </a:r>
            <a:endParaRPr lang="zh-CN" altLang="en-US" dirty="0">
              <a:solidFill>
                <a:srgbClr val="000000"/>
              </a:solidFill>
            </a:endParaRPr>
          </a:p>
        </p:txBody>
      </p:sp>
      <p:sp>
        <p:nvSpPr>
          <p:cNvPr id="26630" name="Rectangle 6"/>
          <p:cNvSpPr>
            <a:spLocks noGrp="1" noChangeArrowheads="1"/>
          </p:cNvSpPr>
          <p:nvPr>
            <p:ph type="sldNum" sz="quarter" idx="4"/>
          </p:nvPr>
        </p:nvSpPr>
        <p:spPr bwMode="auto">
          <a:xfrm>
            <a:off x="6553200" y="4682729"/>
            <a:ext cx="2133600" cy="3429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latin typeface="Adobe Jenson Pro" pitchFamily="18" charset="0"/>
                <a:ea typeface="+mn-ea"/>
              </a:defRPr>
            </a:lvl1pPr>
          </a:lstStyle>
          <a:p>
            <a:pPr>
              <a:defRPr/>
            </a:pPr>
            <a:fld id="{72C4CAF3-9D7F-4AE1-9D78-D76F6FA03369}" type="slidenum">
              <a:rPr lang="en-US" altLang="zh-CN" smtClean="0">
                <a:solidFill>
                  <a:srgbClr val="000000"/>
                </a:solidFill>
              </a:rPr>
              <a:pPr>
                <a:defRPr/>
              </a:pPr>
              <a:t>‹#›</a:t>
            </a:fld>
            <a:endParaRPr lang="en-US" altLang="zh-CN" dirty="0">
              <a:solidFill>
                <a:srgbClr val="000000"/>
              </a:solidFill>
            </a:endParaRPr>
          </a:p>
        </p:txBody>
      </p:sp>
      <p:sp>
        <p:nvSpPr>
          <p:cNvPr id="1030" name="Freeform 7"/>
          <p:cNvSpPr>
            <a:spLocks noChangeArrowheads="1"/>
          </p:cNvSpPr>
          <p:nvPr/>
        </p:nvSpPr>
        <p:spPr bwMode="auto">
          <a:xfrm>
            <a:off x="381000" y="171450"/>
            <a:ext cx="8229600" cy="4572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endParaRPr lang="zh-CN" altLang="en-US">
              <a:solidFill>
                <a:srgbClr val="000000"/>
              </a:solidFill>
            </a:endParaRPr>
          </a:p>
        </p:txBody>
      </p:sp>
      <p:sp>
        <p:nvSpPr>
          <p:cNvPr id="1031" name="Line 8"/>
          <p:cNvSpPr>
            <a:spLocks noChangeShapeType="1"/>
          </p:cNvSpPr>
          <p:nvPr/>
        </p:nvSpPr>
        <p:spPr bwMode="auto">
          <a:xfrm>
            <a:off x="457200" y="4629150"/>
            <a:ext cx="8229600" cy="0"/>
          </a:xfrm>
          <a:prstGeom prst="line">
            <a:avLst/>
          </a:prstGeom>
          <a:noFill/>
          <a:ln w="19050">
            <a:solidFill>
              <a:schemeClr val="accent1"/>
            </a:solidFill>
            <a:round/>
            <a:headEnd/>
            <a:tailEnd/>
          </a:ln>
        </p:spPr>
        <p:txBody>
          <a:bodyPr/>
          <a:lstStyle/>
          <a:p>
            <a:endParaRPr lang="zh-CN" altLang="en-US">
              <a:solidFill>
                <a:srgbClr val="000000"/>
              </a:solidFill>
            </a:endParaRPr>
          </a:p>
        </p:txBody>
      </p:sp>
    </p:spTree>
    <p:extLst>
      <p:ext uri="{BB962C8B-B14F-4D97-AF65-F5344CB8AC3E}">
        <p14:creationId xmlns:p14="http://schemas.microsoft.com/office/powerpoint/2010/main" val="2688005715"/>
      </p:ext>
    </p:extLst>
  </p:cSld>
  <p:clrMap bg1="lt1" tx1="dk1" bg2="lt2" tx2="dk2" accent1="accent1" accent2="accent2" accent3="accent3" accent4="accent4" accent5="accent5" accent6="accent6" hlink="hlink" folHlink="folHlink"/>
  <p:sldLayoutIdLst>
    <p:sldLayoutId id="2147492149" r:id="rId1"/>
    <p:sldLayoutId id="2147492150" r:id="rId2"/>
    <p:sldLayoutId id="2147492151" r:id="rId3"/>
    <p:sldLayoutId id="2147492152" r:id="rId4"/>
    <p:sldLayoutId id="2147492153" r:id="rId5"/>
    <p:sldLayoutId id="2147492154" r:id="rId6"/>
    <p:sldLayoutId id="2147492155" r:id="rId7"/>
    <p:sldLayoutId id="2147492156" r:id="rId8"/>
    <p:sldLayoutId id="2147492157" r:id="rId9"/>
    <p:sldLayoutId id="2147492158" r:id="rId10"/>
    <p:sldLayoutId id="2147492159" r:id="rId11"/>
    <p:sldLayoutId id="2147492160" r:id="rId12"/>
  </p:sldLayoutIdLst>
  <p:hf hdr="0" dt="0"/>
  <p:txStyles>
    <p:titleStyle>
      <a:lvl1pPr algn="l" rtl="0" eaLnBrk="0" fontAlgn="base" hangingPunct="0">
        <a:spcBef>
          <a:spcPct val="0"/>
        </a:spcBef>
        <a:spcAft>
          <a:spcPct val="0"/>
        </a:spcAft>
        <a:defRPr sz="4200" b="1">
          <a:solidFill>
            <a:schemeClr val="tx2"/>
          </a:solidFill>
          <a:latin typeface="Adobe Jenson Pro" pitchFamily="18" charset="0"/>
          <a:ea typeface="Adobe 仿宋 Std R" pitchFamily="18" charset="-122"/>
          <a:cs typeface="+mj-cs"/>
        </a:defRPr>
      </a:lvl1pPr>
      <a:lvl2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2pPr>
      <a:lvl3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3pPr>
      <a:lvl4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4pPr>
      <a:lvl5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Adobe Jenson Pro" pitchFamily="18" charset="0"/>
          <a:ea typeface="Adobe 黑体 Std R" pitchFamily="34" charset="-122"/>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Ø"/>
        <a:defRPr sz="2600">
          <a:solidFill>
            <a:schemeClr val="tx1"/>
          </a:solidFill>
          <a:latin typeface="Adobe Jenson Pro" pitchFamily="18" charset="0"/>
          <a:ea typeface="Adobe 黑体 Std R" pitchFamily="34" charset="-122"/>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Adobe Jenson Pro" pitchFamily="18" charset="0"/>
          <a:ea typeface="Adobe 黑体 Std R" pitchFamily="34" charset="-122"/>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Adobe Jenson Pro" pitchFamily="18" charset="0"/>
          <a:ea typeface="Adobe 黑体 Std R" pitchFamily="34" charset="-122"/>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dobe Jenson Pro" pitchFamily="18" charset="0"/>
          <a:ea typeface="Adobe 黑体 Std R" pitchFamily="34"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208360"/>
            <a:ext cx="8229600" cy="635198"/>
          </a:xfrm>
          <a:prstGeom prst="rect">
            <a:avLst/>
          </a:prstGeom>
          <a:noFill/>
          <a:ln w="9525">
            <a:noFill/>
            <a:miter lim="800000"/>
            <a:headEnd/>
            <a:tailEnd/>
          </a:ln>
        </p:spPr>
        <p:txBody>
          <a:bodyPr vert="horz" wrap="square" lIns="91440" tIns="45720" rIns="91440" bIns="36000" numCol="1" anchor="b" anchorCtr="0" compatLnSpc="1">
            <a:prstTxWarp prst="textNoShape">
              <a:avLst/>
            </a:prstTxWarp>
          </a:bodyPr>
          <a:lstStyle/>
          <a:p>
            <a:pPr lvl="0"/>
            <a:r>
              <a:rPr lang="zh-TW" altLang="en-US" dirty="0"/>
              <a:t>按一下此處編輯母版標題樣式</a:t>
            </a:r>
            <a:endParaRPr lang="zh-CN" altLang="en-US" dirty="0"/>
          </a:p>
        </p:txBody>
      </p:sp>
      <p:sp>
        <p:nvSpPr>
          <p:cNvPr id="15363" name="Rectangle 3"/>
          <p:cNvSpPr>
            <a:spLocks noGrp="1" noChangeArrowheads="1"/>
          </p:cNvSpPr>
          <p:nvPr>
            <p:ph type="body" idx="1"/>
          </p:nvPr>
        </p:nvSpPr>
        <p:spPr bwMode="auto">
          <a:xfrm>
            <a:off x="457200" y="1005576"/>
            <a:ext cx="8229600" cy="38884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26630" name="Rectangle 6"/>
          <p:cNvSpPr>
            <a:spLocks noGrp="1" noChangeArrowheads="1"/>
          </p:cNvSpPr>
          <p:nvPr>
            <p:ph type="sldNum" sz="quarter" idx="4"/>
          </p:nvPr>
        </p:nvSpPr>
        <p:spPr bwMode="auto">
          <a:xfrm>
            <a:off x="6588224" y="4894008"/>
            <a:ext cx="2133600" cy="2160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solidFill>
                  <a:srgbClr val="2A0015"/>
                </a:solidFill>
                <a:latin typeface="Adobe Jenson Pro Capt" pitchFamily="18" charset="0"/>
                <a:ea typeface="+mn-ea"/>
              </a:defRPr>
            </a:lvl1pPr>
          </a:lstStyle>
          <a:p>
            <a:fld id="{0C913308-F349-4B6D-A68A-DD1791B4A57B}" type="slidenum">
              <a:rPr lang="zh-CN" altLang="en-US" smtClean="0"/>
              <a:pPr/>
              <a:t>‹#›</a:t>
            </a:fld>
            <a:endParaRPr lang="zh-CN" altLang="en-US" dirty="0"/>
          </a:p>
        </p:txBody>
      </p:sp>
      <p:cxnSp>
        <p:nvCxnSpPr>
          <p:cNvPr id="7" name="直接连接符 6"/>
          <p:cNvCxnSpPr/>
          <p:nvPr userDrawn="1"/>
        </p:nvCxnSpPr>
        <p:spPr>
          <a:xfrm>
            <a:off x="0" y="4840002"/>
            <a:ext cx="9144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467544" y="897564"/>
            <a:ext cx="8208912"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9" name="Rectangle 6"/>
          <p:cNvSpPr txBox="1">
            <a:spLocks noChangeArrowheads="1"/>
          </p:cNvSpPr>
          <p:nvPr userDrawn="1"/>
        </p:nvSpPr>
        <p:spPr bwMode="auto">
          <a:xfrm>
            <a:off x="3282516" y="4921573"/>
            <a:ext cx="2578968" cy="2160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a:latin typeface="Adobe 黑体 Std R" pitchFamily="34" charset="-122"/>
                <a:ea typeface="Adobe 黑体 Std R" pitchFamily="34" charset="-122"/>
              </a:rPr>
              <a:t>厦门大学 郑振龙</a:t>
            </a:r>
            <a:r>
              <a:rPr lang="en-US" altLang="zh-CN" dirty="0">
                <a:latin typeface="Adobe 黑体 Std R" pitchFamily="34" charset="-122"/>
                <a:ea typeface="Adobe 黑体 Std R" pitchFamily="34" charset="-122"/>
              </a:rPr>
              <a:t> </a:t>
            </a:r>
            <a:r>
              <a:rPr lang="zh-CN" altLang="en-US" dirty="0"/>
              <a:t> </a:t>
            </a:r>
            <a:r>
              <a:rPr lang="en-US" altLang="zh-CN" dirty="0"/>
              <a:t>2013</a:t>
            </a:r>
            <a:endParaRPr lang="zh-CN" altLang="en-US" dirty="0"/>
          </a:p>
        </p:txBody>
      </p:sp>
      <p:sp>
        <p:nvSpPr>
          <p:cNvPr id="2" name="矩形 1"/>
          <p:cNvSpPr/>
          <p:nvPr userDrawn="1"/>
        </p:nvSpPr>
        <p:spPr>
          <a:xfrm rot="20026179">
            <a:off x="2319685" y="2310141"/>
            <a:ext cx="4504631" cy="523220"/>
          </a:xfrm>
          <a:prstGeom prst="rect">
            <a:avLst/>
          </a:prstGeom>
        </p:spPr>
        <p:txBody>
          <a:bodyPr wrap="none">
            <a:spAutoFit/>
          </a:bodyPr>
          <a:lstStyle/>
          <a:p>
            <a:pPr>
              <a:defRPr/>
            </a:pPr>
            <a:r>
              <a:rPr lang="en-US" altLang="zh-CN" sz="2800" b="1" dirty="0">
                <a:solidFill>
                  <a:srgbClr val="FFFFFF">
                    <a:lumMod val="95000"/>
                  </a:srgbClr>
                </a:solidFill>
                <a:latin typeface="Adobe Jenson Pro" pitchFamily="18" charset="0"/>
                <a:ea typeface="宋体"/>
              </a:rPr>
              <a:t>Copyright © </a:t>
            </a:r>
            <a:r>
              <a:rPr lang="en-US" altLang="zh-CN" sz="2800" b="1" dirty="0" err="1">
                <a:solidFill>
                  <a:srgbClr val="FFFFFF">
                    <a:lumMod val="95000"/>
                  </a:srgbClr>
                </a:solidFill>
                <a:latin typeface="Adobe Jenson Pro" pitchFamily="18" charset="0"/>
                <a:ea typeface="宋体"/>
              </a:rPr>
              <a:t>Zheng</a:t>
            </a:r>
            <a:r>
              <a:rPr lang="en-US" altLang="zh-CN" sz="2800" b="1" dirty="0">
                <a:solidFill>
                  <a:srgbClr val="FFFFFF">
                    <a:lumMod val="95000"/>
                  </a:srgbClr>
                </a:solidFill>
                <a:latin typeface="Adobe Jenson Pro" pitchFamily="18" charset="0"/>
                <a:ea typeface="宋体"/>
              </a:rPr>
              <a:t> </a:t>
            </a:r>
            <a:r>
              <a:rPr lang="en-US" altLang="zh-CN" sz="2800" b="1" dirty="0" err="1">
                <a:solidFill>
                  <a:srgbClr val="FFFFFF">
                    <a:lumMod val="95000"/>
                  </a:srgbClr>
                </a:solidFill>
                <a:latin typeface="Adobe Jenson Pro" pitchFamily="18" charset="0"/>
                <a:ea typeface="宋体"/>
              </a:rPr>
              <a:t>Zhenlong</a:t>
            </a:r>
            <a:endParaRPr lang="zh-CN" altLang="en-US" sz="2800" dirty="0">
              <a:solidFill>
                <a:srgbClr val="FFFFFF">
                  <a:lumMod val="95000"/>
                </a:srgbClr>
              </a:solidFill>
              <a:ea typeface="宋体"/>
            </a:endParaRPr>
          </a:p>
        </p:txBody>
      </p:sp>
    </p:spTree>
    <p:extLst>
      <p:ext uri="{BB962C8B-B14F-4D97-AF65-F5344CB8AC3E}">
        <p14:creationId xmlns:p14="http://schemas.microsoft.com/office/powerpoint/2010/main" val="3241951511"/>
      </p:ext>
    </p:extLst>
  </p:cSld>
  <p:clrMap bg1="lt1" tx1="dk1" bg2="lt2" tx2="dk2" accent1="accent1" accent2="accent2" accent3="accent3" accent4="accent4" accent5="accent5" accent6="accent6" hlink="hlink" folHlink="folHlink"/>
  <p:sldLayoutIdLst>
    <p:sldLayoutId id="2147492163" r:id="rId1"/>
    <p:sldLayoutId id="2147492164" r:id="rId2"/>
    <p:sldLayoutId id="2147492165" r:id="rId3"/>
    <p:sldLayoutId id="2147492166" r:id="rId4"/>
    <p:sldLayoutId id="2147492167" r:id="rId5"/>
    <p:sldLayoutId id="2147492168" r:id="rId6"/>
    <p:sldLayoutId id="2147492169" r:id="rId7"/>
    <p:sldLayoutId id="2147492170" r:id="rId8"/>
    <p:sldLayoutId id="2147492171" r:id="rId9"/>
    <p:sldLayoutId id="2147492172" r:id="rId10"/>
    <p:sldLayoutId id="2147492173" r:id="rId11"/>
    <p:sldLayoutId id="2147492174" r:id="rId12"/>
    <p:sldLayoutId id="2147492175" r:id="rId13"/>
    <p:sldLayoutId id="2147492176" r:id="rId14"/>
    <p:sldLayoutId id="2147492177" r:id="rId15"/>
    <p:sldLayoutId id="2147492178" r:id="rId16"/>
    <p:sldLayoutId id="2147492179" r:id="rId17"/>
    <p:sldLayoutId id="2147492180" r:id="rId18"/>
  </p:sldLayoutIdLst>
  <p:hf hdr="0" dt="0"/>
  <p:txStyles>
    <p:titleStyle>
      <a:lvl1pPr algn="l" rtl="0" eaLnBrk="0" fontAlgn="base" hangingPunct="0">
        <a:spcBef>
          <a:spcPct val="0"/>
        </a:spcBef>
        <a:spcAft>
          <a:spcPct val="0"/>
        </a:spcAft>
        <a:defRPr sz="4200" b="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chemeClr val="tx2"/>
          </a:solidFill>
          <a:latin typeface="Garamond" pitchFamily="18" charset="0"/>
          <a:ea typeface="宋体" charset="-122"/>
        </a:defRPr>
      </a:lvl2pPr>
      <a:lvl3pPr algn="l" rtl="0" eaLnBrk="0" fontAlgn="base" hangingPunct="0">
        <a:spcBef>
          <a:spcPct val="0"/>
        </a:spcBef>
        <a:spcAft>
          <a:spcPct val="0"/>
        </a:spcAft>
        <a:defRPr sz="4200">
          <a:solidFill>
            <a:schemeClr val="tx2"/>
          </a:solidFill>
          <a:latin typeface="Garamond" pitchFamily="18" charset="0"/>
          <a:ea typeface="宋体" charset="-122"/>
        </a:defRPr>
      </a:lvl3pPr>
      <a:lvl4pPr algn="l" rtl="0" eaLnBrk="0" fontAlgn="base" hangingPunct="0">
        <a:spcBef>
          <a:spcPct val="0"/>
        </a:spcBef>
        <a:spcAft>
          <a:spcPct val="0"/>
        </a:spcAft>
        <a:defRPr sz="4200">
          <a:solidFill>
            <a:schemeClr val="tx2"/>
          </a:solidFill>
          <a:latin typeface="Garamond" pitchFamily="18" charset="0"/>
          <a:ea typeface="宋体" charset="-122"/>
        </a:defRPr>
      </a:lvl4pPr>
      <a:lvl5pPr algn="l" rtl="0" eaLnBrk="0" fontAlgn="base" hangingPunct="0">
        <a:spcBef>
          <a:spcPct val="0"/>
        </a:spcBef>
        <a:spcAft>
          <a:spcPct val="0"/>
        </a:spcAft>
        <a:defRPr sz="4200">
          <a:solidFill>
            <a:schemeClr val="tx2"/>
          </a:solidFill>
          <a:latin typeface="Garamond" pitchFamily="18" charset="0"/>
          <a:ea typeface="宋体"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lnSpc>
          <a:spcPct val="100000"/>
        </a:lnSpc>
        <a:spcBef>
          <a:spcPts val="1200"/>
        </a:spcBef>
        <a:spcAft>
          <a:spcPct val="0"/>
        </a:spcAft>
        <a:buClr>
          <a:schemeClr val="accent6">
            <a:lumMod val="75000"/>
          </a:schemeClr>
        </a:buClr>
        <a:buSzPct val="65000"/>
        <a:buFontTx/>
        <a:buBlip>
          <a:blip r:embed="rId20"/>
        </a:buBlip>
        <a:defRPr sz="3000" b="0" baseline="0">
          <a:solidFill>
            <a:schemeClr val="tx1">
              <a:lumMod val="85000"/>
              <a:lumOff val="15000"/>
            </a:schemeClr>
          </a:solidFill>
          <a:latin typeface="Adobe Jenson Pro" pitchFamily="18" charset="0"/>
          <a:ea typeface="Adobe 楷体 Std R" pitchFamily="18" charset="-122"/>
          <a:cs typeface="+mn-cs"/>
        </a:defRPr>
      </a:lvl1pPr>
      <a:lvl2pPr marL="669925" indent="-325438" algn="l" rtl="0" eaLnBrk="0" fontAlgn="base" hangingPunct="0">
        <a:lnSpc>
          <a:spcPct val="100000"/>
        </a:lnSpc>
        <a:spcBef>
          <a:spcPts val="1200"/>
        </a:spcBef>
        <a:spcAft>
          <a:spcPct val="0"/>
        </a:spcAft>
        <a:buClr>
          <a:srgbClr val="000066"/>
        </a:buClr>
        <a:buSzPct val="60000"/>
        <a:buFontTx/>
        <a:buBlip>
          <a:blip r:embed="rId20"/>
        </a:buBlip>
        <a:defRPr sz="2600" b="0" baseline="0">
          <a:solidFill>
            <a:schemeClr val="tx1">
              <a:lumMod val="85000"/>
              <a:lumOff val="15000"/>
            </a:schemeClr>
          </a:solidFill>
          <a:latin typeface="Adobe Jenson Pro" pitchFamily="18" charset="0"/>
          <a:ea typeface="Adobe 楷体 Std R" pitchFamily="18" charset="-122"/>
        </a:defRPr>
      </a:lvl2pPr>
      <a:lvl3pPr marL="1022350" indent="-350838" algn="l" rtl="0" eaLnBrk="0" fontAlgn="base" hangingPunct="0">
        <a:lnSpc>
          <a:spcPct val="100000"/>
        </a:lnSpc>
        <a:spcBef>
          <a:spcPts val="1200"/>
        </a:spcBef>
        <a:spcAft>
          <a:spcPct val="0"/>
        </a:spcAft>
        <a:buClr>
          <a:schemeClr val="accent6">
            <a:lumMod val="75000"/>
          </a:schemeClr>
        </a:buClr>
        <a:buSzPct val="65000"/>
        <a:buFontTx/>
        <a:buBlip>
          <a:blip r:embed="rId20"/>
        </a:buBlip>
        <a:defRPr sz="2200" b="0" baseline="0">
          <a:solidFill>
            <a:schemeClr val="tx1">
              <a:lumMod val="85000"/>
              <a:lumOff val="15000"/>
            </a:schemeClr>
          </a:solidFill>
          <a:latin typeface="Adobe Jenson Pro" pitchFamily="18" charset="0"/>
          <a:ea typeface="Adobe 楷体 Std R" pitchFamily="18" charset="-122"/>
        </a:defRPr>
      </a:lvl3pPr>
      <a:lvl4pPr marL="1339850" indent="-315913" algn="l" rtl="0" eaLnBrk="0" fontAlgn="base" hangingPunct="0">
        <a:lnSpc>
          <a:spcPct val="100000"/>
        </a:lnSpc>
        <a:spcBef>
          <a:spcPts val="1200"/>
        </a:spcBef>
        <a:spcAft>
          <a:spcPct val="0"/>
        </a:spcAft>
        <a:buClr>
          <a:srgbClr val="000066"/>
        </a:buClr>
        <a:buSzPct val="70000"/>
        <a:buFontTx/>
        <a:buBlip>
          <a:blip r:embed="rId20"/>
        </a:buBlip>
        <a:defRPr sz="2000" b="0" baseline="0">
          <a:solidFill>
            <a:schemeClr val="tx1">
              <a:lumMod val="85000"/>
              <a:lumOff val="15000"/>
            </a:schemeClr>
          </a:solidFill>
          <a:latin typeface="Adobe Jenson Pro" pitchFamily="18" charset="0"/>
          <a:ea typeface="Adobe 楷体 Std R" pitchFamily="18" charset="-122"/>
        </a:defRPr>
      </a:lvl4pPr>
      <a:lvl5pPr marL="1681163" indent="-339725" algn="l" rtl="0" eaLnBrk="0" fontAlgn="base" hangingPunct="0">
        <a:lnSpc>
          <a:spcPct val="100000"/>
        </a:lnSpc>
        <a:spcBef>
          <a:spcPts val="1200"/>
        </a:spcBef>
        <a:spcAft>
          <a:spcPct val="0"/>
        </a:spcAft>
        <a:buClr>
          <a:schemeClr val="accent6">
            <a:lumMod val="75000"/>
          </a:schemeClr>
        </a:buClr>
        <a:buSzPct val="75000"/>
        <a:buFontTx/>
        <a:buBlip>
          <a:blip r:embed="rId20"/>
        </a:buBlip>
        <a:defRPr sz="2000" b="0" baseline="0">
          <a:solidFill>
            <a:schemeClr val="tx1">
              <a:lumMod val="85000"/>
              <a:lumOff val="15000"/>
            </a:schemeClr>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208360"/>
            <a:ext cx="8229600" cy="635198"/>
          </a:xfrm>
          <a:prstGeom prst="rect">
            <a:avLst/>
          </a:prstGeom>
          <a:noFill/>
          <a:ln w="9525">
            <a:noFill/>
            <a:miter lim="800000"/>
            <a:headEnd/>
            <a:tailEnd/>
          </a:ln>
        </p:spPr>
        <p:txBody>
          <a:bodyPr vert="horz" wrap="square" lIns="91440" tIns="45720" rIns="91440" bIns="36000" numCol="1" anchor="b" anchorCtr="0" compatLnSpc="1">
            <a:prstTxWarp prst="textNoShape">
              <a:avLst/>
            </a:prstTxWarp>
          </a:bodyPr>
          <a:lstStyle/>
          <a:p>
            <a:pPr lvl="0"/>
            <a:r>
              <a:rPr lang="zh-TW" altLang="en-US" dirty="0"/>
              <a:t>按一下此處編輯母版標題樣式</a:t>
            </a:r>
            <a:endParaRPr lang="zh-CN" altLang="en-US" dirty="0"/>
          </a:p>
        </p:txBody>
      </p:sp>
      <p:sp>
        <p:nvSpPr>
          <p:cNvPr id="15363" name="Rectangle 3"/>
          <p:cNvSpPr>
            <a:spLocks noGrp="1" noChangeArrowheads="1"/>
          </p:cNvSpPr>
          <p:nvPr>
            <p:ph type="body" idx="1"/>
          </p:nvPr>
        </p:nvSpPr>
        <p:spPr bwMode="auto">
          <a:xfrm>
            <a:off x="457200" y="1005576"/>
            <a:ext cx="8229600" cy="38884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26630" name="Rectangle 6"/>
          <p:cNvSpPr>
            <a:spLocks noGrp="1" noChangeArrowheads="1"/>
          </p:cNvSpPr>
          <p:nvPr>
            <p:ph type="sldNum" sz="quarter" idx="4"/>
          </p:nvPr>
        </p:nvSpPr>
        <p:spPr bwMode="auto">
          <a:xfrm>
            <a:off x="6588224" y="4894008"/>
            <a:ext cx="2133600" cy="2160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solidFill>
                  <a:srgbClr val="2A0015"/>
                </a:solidFill>
                <a:latin typeface="Adobe Jenson Pro Capt" pitchFamily="18" charset="0"/>
                <a:ea typeface="+mn-ea"/>
              </a:defRPr>
            </a:lvl1pPr>
          </a:lstStyle>
          <a:p>
            <a:fld id="{0C913308-F349-4B6D-A68A-DD1791B4A57B}" type="slidenum">
              <a:rPr lang="zh-CN" altLang="en-US" smtClean="0"/>
              <a:pPr/>
              <a:t>‹#›</a:t>
            </a:fld>
            <a:endParaRPr lang="zh-CN" altLang="en-US" dirty="0"/>
          </a:p>
        </p:txBody>
      </p:sp>
      <p:cxnSp>
        <p:nvCxnSpPr>
          <p:cNvPr id="7" name="直接连接符 6"/>
          <p:cNvCxnSpPr/>
          <p:nvPr userDrawn="1"/>
        </p:nvCxnSpPr>
        <p:spPr>
          <a:xfrm>
            <a:off x="0" y="4840002"/>
            <a:ext cx="9144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467544" y="897564"/>
            <a:ext cx="8208912"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9" name="Rectangle 6"/>
          <p:cNvSpPr txBox="1">
            <a:spLocks noChangeArrowheads="1"/>
          </p:cNvSpPr>
          <p:nvPr userDrawn="1"/>
        </p:nvSpPr>
        <p:spPr bwMode="auto">
          <a:xfrm>
            <a:off x="3282516" y="4921573"/>
            <a:ext cx="2578968" cy="2160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dirty="0">
                <a:latin typeface="Adobe 黑体 Std R" pitchFamily="34" charset="-122"/>
                <a:ea typeface="Adobe 黑体 Std R" pitchFamily="34" charset="-122"/>
              </a:rPr>
              <a:t>厦门大学 郑振龙</a:t>
            </a:r>
            <a:r>
              <a:rPr lang="en-US" altLang="zh-CN" dirty="0">
                <a:latin typeface="Adobe 黑体 Std R" pitchFamily="34" charset="-122"/>
                <a:ea typeface="Adobe 黑体 Std R" pitchFamily="34" charset="-122"/>
              </a:rPr>
              <a:t> </a:t>
            </a:r>
            <a:r>
              <a:rPr lang="zh-CN" altLang="en-US" dirty="0"/>
              <a:t> </a:t>
            </a:r>
            <a:r>
              <a:rPr lang="en-US" altLang="zh-CN" dirty="0"/>
              <a:t>2013</a:t>
            </a:r>
            <a:endParaRPr lang="zh-CN" altLang="en-US" dirty="0"/>
          </a:p>
        </p:txBody>
      </p:sp>
      <p:sp>
        <p:nvSpPr>
          <p:cNvPr id="2" name="矩形 1"/>
          <p:cNvSpPr/>
          <p:nvPr userDrawn="1"/>
        </p:nvSpPr>
        <p:spPr>
          <a:xfrm rot="20026179">
            <a:off x="2319685" y="2310141"/>
            <a:ext cx="4504631" cy="523220"/>
          </a:xfrm>
          <a:prstGeom prst="rect">
            <a:avLst/>
          </a:prstGeom>
        </p:spPr>
        <p:txBody>
          <a:bodyPr wrap="none">
            <a:spAutoFit/>
          </a:bodyPr>
          <a:lstStyle/>
          <a:p>
            <a:pPr>
              <a:defRPr/>
            </a:pPr>
            <a:r>
              <a:rPr lang="en-US" altLang="zh-CN" sz="2800" b="1" dirty="0">
                <a:solidFill>
                  <a:srgbClr val="FFFFFF">
                    <a:lumMod val="95000"/>
                  </a:srgbClr>
                </a:solidFill>
                <a:latin typeface="Adobe Jenson Pro" pitchFamily="18" charset="0"/>
                <a:ea typeface="宋体"/>
              </a:rPr>
              <a:t>Copyright © </a:t>
            </a:r>
            <a:r>
              <a:rPr lang="en-US" altLang="zh-CN" sz="2800" b="1" dirty="0" err="1">
                <a:solidFill>
                  <a:srgbClr val="FFFFFF">
                    <a:lumMod val="95000"/>
                  </a:srgbClr>
                </a:solidFill>
                <a:latin typeface="Adobe Jenson Pro" pitchFamily="18" charset="0"/>
                <a:ea typeface="宋体"/>
              </a:rPr>
              <a:t>Zheng</a:t>
            </a:r>
            <a:r>
              <a:rPr lang="en-US" altLang="zh-CN" sz="2800" b="1" dirty="0">
                <a:solidFill>
                  <a:srgbClr val="FFFFFF">
                    <a:lumMod val="95000"/>
                  </a:srgbClr>
                </a:solidFill>
                <a:latin typeface="Adobe Jenson Pro" pitchFamily="18" charset="0"/>
                <a:ea typeface="宋体"/>
              </a:rPr>
              <a:t> </a:t>
            </a:r>
            <a:r>
              <a:rPr lang="en-US" altLang="zh-CN" sz="2800" b="1" dirty="0" err="1">
                <a:solidFill>
                  <a:srgbClr val="FFFFFF">
                    <a:lumMod val="95000"/>
                  </a:srgbClr>
                </a:solidFill>
                <a:latin typeface="Adobe Jenson Pro" pitchFamily="18" charset="0"/>
                <a:ea typeface="宋体"/>
              </a:rPr>
              <a:t>Zhenlong</a:t>
            </a:r>
            <a:endParaRPr lang="zh-CN" altLang="en-US" sz="2800" dirty="0">
              <a:solidFill>
                <a:srgbClr val="FFFFFF">
                  <a:lumMod val="95000"/>
                </a:srgbClr>
              </a:solidFill>
              <a:ea typeface="宋体"/>
            </a:endParaRPr>
          </a:p>
        </p:txBody>
      </p:sp>
    </p:spTree>
    <p:extLst>
      <p:ext uri="{BB962C8B-B14F-4D97-AF65-F5344CB8AC3E}">
        <p14:creationId xmlns:p14="http://schemas.microsoft.com/office/powerpoint/2010/main" val="2873937581"/>
      </p:ext>
    </p:extLst>
  </p:cSld>
  <p:clrMap bg1="lt1" tx1="dk1" bg2="lt2" tx2="dk2" accent1="accent1" accent2="accent2" accent3="accent3" accent4="accent4" accent5="accent5" accent6="accent6" hlink="hlink" folHlink="folHlink"/>
  <p:sldLayoutIdLst>
    <p:sldLayoutId id="2147492182" r:id="rId1"/>
    <p:sldLayoutId id="2147492183" r:id="rId2"/>
    <p:sldLayoutId id="2147492184" r:id="rId3"/>
    <p:sldLayoutId id="2147492185" r:id="rId4"/>
    <p:sldLayoutId id="2147492186" r:id="rId5"/>
    <p:sldLayoutId id="2147492187" r:id="rId6"/>
    <p:sldLayoutId id="2147492188" r:id="rId7"/>
    <p:sldLayoutId id="2147492189" r:id="rId8"/>
    <p:sldLayoutId id="2147492190" r:id="rId9"/>
    <p:sldLayoutId id="2147492191" r:id="rId10"/>
    <p:sldLayoutId id="2147492192" r:id="rId11"/>
    <p:sldLayoutId id="2147492193" r:id="rId12"/>
    <p:sldLayoutId id="2147492194" r:id="rId13"/>
    <p:sldLayoutId id="2147492195" r:id="rId14"/>
    <p:sldLayoutId id="2147492196" r:id="rId15"/>
    <p:sldLayoutId id="2147492197" r:id="rId16"/>
    <p:sldLayoutId id="2147492198" r:id="rId17"/>
    <p:sldLayoutId id="2147492199" r:id="rId18"/>
  </p:sldLayoutIdLst>
  <p:hf hdr="0" dt="0"/>
  <p:txStyles>
    <p:titleStyle>
      <a:lvl1pPr algn="l" rtl="0" eaLnBrk="0" fontAlgn="base" hangingPunct="0">
        <a:spcBef>
          <a:spcPct val="0"/>
        </a:spcBef>
        <a:spcAft>
          <a:spcPct val="0"/>
        </a:spcAft>
        <a:defRPr sz="4200" b="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chemeClr val="tx2"/>
          </a:solidFill>
          <a:latin typeface="Garamond" pitchFamily="18" charset="0"/>
          <a:ea typeface="宋体" charset="-122"/>
        </a:defRPr>
      </a:lvl2pPr>
      <a:lvl3pPr algn="l" rtl="0" eaLnBrk="0" fontAlgn="base" hangingPunct="0">
        <a:spcBef>
          <a:spcPct val="0"/>
        </a:spcBef>
        <a:spcAft>
          <a:spcPct val="0"/>
        </a:spcAft>
        <a:defRPr sz="4200">
          <a:solidFill>
            <a:schemeClr val="tx2"/>
          </a:solidFill>
          <a:latin typeface="Garamond" pitchFamily="18" charset="0"/>
          <a:ea typeface="宋体" charset="-122"/>
        </a:defRPr>
      </a:lvl3pPr>
      <a:lvl4pPr algn="l" rtl="0" eaLnBrk="0" fontAlgn="base" hangingPunct="0">
        <a:spcBef>
          <a:spcPct val="0"/>
        </a:spcBef>
        <a:spcAft>
          <a:spcPct val="0"/>
        </a:spcAft>
        <a:defRPr sz="4200">
          <a:solidFill>
            <a:schemeClr val="tx2"/>
          </a:solidFill>
          <a:latin typeface="Garamond" pitchFamily="18" charset="0"/>
          <a:ea typeface="宋体" charset="-122"/>
        </a:defRPr>
      </a:lvl4pPr>
      <a:lvl5pPr algn="l" rtl="0" eaLnBrk="0" fontAlgn="base" hangingPunct="0">
        <a:spcBef>
          <a:spcPct val="0"/>
        </a:spcBef>
        <a:spcAft>
          <a:spcPct val="0"/>
        </a:spcAft>
        <a:defRPr sz="4200">
          <a:solidFill>
            <a:schemeClr val="tx2"/>
          </a:solidFill>
          <a:latin typeface="Garamond" pitchFamily="18" charset="0"/>
          <a:ea typeface="宋体"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lnSpc>
          <a:spcPct val="100000"/>
        </a:lnSpc>
        <a:spcBef>
          <a:spcPts val="1200"/>
        </a:spcBef>
        <a:spcAft>
          <a:spcPct val="0"/>
        </a:spcAft>
        <a:buClr>
          <a:schemeClr val="accent6">
            <a:lumMod val="75000"/>
          </a:schemeClr>
        </a:buClr>
        <a:buSzPct val="65000"/>
        <a:buFontTx/>
        <a:buBlip>
          <a:blip r:embed="rId20"/>
        </a:buBlip>
        <a:defRPr sz="3000" b="0" baseline="0">
          <a:solidFill>
            <a:schemeClr val="tx1">
              <a:lumMod val="85000"/>
              <a:lumOff val="15000"/>
            </a:schemeClr>
          </a:solidFill>
          <a:latin typeface="Adobe Jenson Pro" pitchFamily="18" charset="0"/>
          <a:ea typeface="Adobe 楷体 Std R" pitchFamily="18" charset="-122"/>
          <a:cs typeface="+mn-cs"/>
        </a:defRPr>
      </a:lvl1pPr>
      <a:lvl2pPr marL="669925" indent="-325438" algn="l" rtl="0" eaLnBrk="0" fontAlgn="base" hangingPunct="0">
        <a:lnSpc>
          <a:spcPct val="100000"/>
        </a:lnSpc>
        <a:spcBef>
          <a:spcPts val="1200"/>
        </a:spcBef>
        <a:spcAft>
          <a:spcPct val="0"/>
        </a:spcAft>
        <a:buClr>
          <a:srgbClr val="000066"/>
        </a:buClr>
        <a:buSzPct val="60000"/>
        <a:buFontTx/>
        <a:buBlip>
          <a:blip r:embed="rId20"/>
        </a:buBlip>
        <a:defRPr sz="2600" b="0" baseline="0">
          <a:solidFill>
            <a:schemeClr val="tx1">
              <a:lumMod val="85000"/>
              <a:lumOff val="15000"/>
            </a:schemeClr>
          </a:solidFill>
          <a:latin typeface="Adobe Jenson Pro" pitchFamily="18" charset="0"/>
          <a:ea typeface="Adobe 楷体 Std R" pitchFamily="18" charset="-122"/>
        </a:defRPr>
      </a:lvl2pPr>
      <a:lvl3pPr marL="1022350" indent="-350838" algn="l" rtl="0" eaLnBrk="0" fontAlgn="base" hangingPunct="0">
        <a:lnSpc>
          <a:spcPct val="100000"/>
        </a:lnSpc>
        <a:spcBef>
          <a:spcPts val="1200"/>
        </a:spcBef>
        <a:spcAft>
          <a:spcPct val="0"/>
        </a:spcAft>
        <a:buClr>
          <a:schemeClr val="accent6">
            <a:lumMod val="75000"/>
          </a:schemeClr>
        </a:buClr>
        <a:buSzPct val="65000"/>
        <a:buFontTx/>
        <a:buBlip>
          <a:blip r:embed="rId20"/>
        </a:buBlip>
        <a:defRPr sz="2200" b="0" baseline="0">
          <a:solidFill>
            <a:schemeClr val="tx1">
              <a:lumMod val="85000"/>
              <a:lumOff val="15000"/>
            </a:schemeClr>
          </a:solidFill>
          <a:latin typeface="Adobe Jenson Pro" pitchFamily="18" charset="0"/>
          <a:ea typeface="Adobe 楷体 Std R" pitchFamily="18" charset="-122"/>
        </a:defRPr>
      </a:lvl3pPr>
      <a:lvl4pPr marL="1339850" indent="-315913" algn="l" rtl="0" eaLnBrk="0" fontAlgn="base" hangingPunct="0">
        <a:lnSpc>
          <a:spcPct val="100000"/>
        </a:lnSpc>
        <a:spcBef>
          <a:spcPts val="1200"/>
        </a:spcBef>
        <a:spcAft>
          <a:spcPct val="0"/>
        </a:spcAft>
        <a:buClr>
          <a:srgbClr val="000066"/>
        </a:buClr>
        <a:buSzPct val="70000"/>
        <a:buFontTx/>
        <a:buBlip>
          <a:blip r:embed="rId20"/>
        </a:buBlip>
        <a:defRPr sz="2000" b="0" baseline="0">
          <a:solidFill>
            <a:schemeClr val="tx1">
              <a:lumMod val="85000"/>
              <a:lumOff val="15000"/>
            </a:schemeClr>
          </a:solidFill>
          <a:latin typeface="Adobe Jenson Pro" pitchFamily="18" charset="0"/>
          <a:ea typeface="Adobe 楷体 Std R" pitchFamily="18" charset="-122"/>
        </a:defRPr>
      </a:lvl4pPr>
      <a:lvl5pPr marL="1681163" indent="-339725" algn="l" rtl="0" eaLnBrk="0" fontAlgn="base" hangingPunct="0">
        <a:lnSpc>
          <a:spcPct val="100000"/>
        </a:lnSpc>
        <a:spcBef>
          <a:spcPts val="1200"/>
        </a:spcBef>
        <a:spcAft>
          <a:spcPct val="0"/>
        </a:spcAft>
        <a:buClr>
          <a:schemeClr val="accent6">
            <a:lumMod val="75000"/>
          </a:schemeClr>
        </a:buClr>
        <a:buSzPct val="75000"/>
        <a:buFontTx/>
        <a:buBlip>
          <a:blip r:embed="rId20"/>
        </a:buBlip>
        <a:defRPr sz="2000" b="0" baseline="0">
          <a:solidFill>
            <a:schemeClr val="tx1">
              <a:lumMod val="85000"/>
              <a:lumOff val="15000"/>
            </a:schemeClr>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hyperlink" Target="http://efinance.org.cn/" TargetMode="Externa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chart" Target="../charts/chart2.xml"/></Relationships>
</file>

<file path=ppt/slides/_rels/slide2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280.png"/><Relationship Id="rId3" Type="http://schemas.openxmlformats.org/officeDocument/2006/relationships/image" Target="../media/image231.png"/><Relationship Id="rId7" Type="http://schemas.openxmlformats.org/officeDocument/2006/relationships/image" Target="../media/image270.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250.png"/><Relationship Id="rId4" Type="http://schemas.openxmlformats.org/officeDocument/2006/relationships/image" Target="../media/image16.png"/></Relationships>
</file>

<file path=ppt/slides/_rels/slide3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 Id="rId4" Type="http://schemas.openxmlformats.org/officeDocument/2006/relationships/chart" Target="../charts/chart5.xml"/></Relationships>
</file>

<file path=ppt/slides/_rels/slide3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hart" Target="../charts/chart6.xml"/></Relationships>
</file>

<file path=ppt/slides/_rels/slide3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image" Target="../media/image34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40.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ctrTitle"/>
          </p:nvPr>
        </p:nvSpPr>
        <p:spPr>
          <a:xfrm>
            <a:off x="611560" y="897564"/>
            <a:ext cx="8064500" cy="1511591"/>
          </a:xfrm>
        </p:spPr>
        <p:txBody>
          <a:bodyPr/>
          <a:lstStyle/>
          <a:p>
            <a:pPr algn="ctr" eaLnBrk="1" hangingPunct="1"/>
            <a:br>
              <a:rPr lang="zh-CN" altLang="en-US" sz="4000" dirty="0"/>
            </a:br>
            <a:r>
              <a:rPr lang="zh-CN" altLang="en-US" sz="4000" dirty="0">
                <a:latin typeface="Adobe 楷体 Std R" panose="02020400000000000000" pitchFamily="18" charset="-122"/>
                <a:ea typeface="Adobe 楷体 Std R" panose="02020400000000000000" pitchFamily="18" charset="-122"/>
              </a:rPr>
              <a:t>第十四章  期权价格的敏感性</a:t>
            </a:r>
            <a:br>
              <a:rPr lang="en-US" altLang="zh-CN" sz="4000" dirty="0">
                <a:latin typeface="Adobe 楷体 Std R" panose="02020400000000000000" pitchFamily="18" charset="-122"/>
                <a:ea typeface="Adobe 楷体 Std R" panose="02020400000000000000" pitchFamily="18" charset="-122"/>
              </a:rPr>
            </a:br>
            <a:r>
              <a:rPr lang="zh-CN" altLang="en-US" sz="4000" dirty="0">
                <a:latin typeface="Adobe 楷体 Std R" panose="02020400000000000000" pitchFamily="18" charset="-122"/>
                <a:ea typeface="Adobe 楷体 Std R" panose="02020400000000000000" pitchFamily="18" charset="-122"/>
              </a:rPr>
              <a:t>和期权的风险管理</a:t>
            </a:r>
            <a:br>
              <a:rPr lang="zh-CN" altLang="en-US" sz="4000" dirty="0"/>
            </a:br>
            <a:br>
              <a:rPr lang="en-US" altLang="zh-CN" dirty="0"/>
            </a:br>
            <a:endParaRPr lang="zh-CN" altLang="en-US" dirty="0"/>
          </a:p>
        </p:txBody>
      </p:sp>
      <p:sp>
        <p:nvSpPr>
          <p:cNvPr id="88067" name="Rectangle 3"/>
          <p:cNvSpPr>
            <a:spLocks noGrp="1" noChangeArrowheads="1"/>
          </p:cNvSpPr>
          <p:nvPr>
            <p:ph type="subTitle" idx="1"/>
          </p:nvPr>
        </p:nvSpPr>
        <p:spPr>
          <a:xfrm>
            <a:off x="1908176" y="2067694"/>
            <a:ext cx="5864225" cy="2340260"/>
          </a:xfrm>
        </p:spPr>
        <p:txBody>
          <a:bodyPr/>
          <a:lstStyle/>
          <a:p>
            <a:pPr eaLnBrk="1" hangingPunct="1">
              <a:lnSpc>
                <a:spcPct val="90000"/>
              </a:lnSpc>
            </a:pPr>
            <a:endParaRPr lang="en-US" altLang="zh-CN" dirty="0"/>
          </a:p>
          <a:p>
            <a:pPr eaLnBrk="1" hangingPunct="1">
              <a:lnSpc>
                <a:spcPct val="90000"/>
              </a:lnSpc>
            </a:pPr>
            <a:endParaRPr lang="en-US" altLang="zh-CN" dirty="0"/>
          </a:p>
          <a:p>
            <a:pPr eaLnBrk="1" hangingPunct="1">
              <a:lnSpc>
                <a:spcPct val="90000"/>
              </a:lnSpc>
            </a:pPr>
            <a:r>
              <a:rPr lang="zh-CN" altLang="en-US" dirty="0">
                <a:ea typeface="隶书" pitchFamily="49" charset="-122"/>
              </a:rPr>
              <a:t>郑振龙  陈蓉</a:t>
            </a:r>
          </a:p>
          <a:p>
            <a:pPr eaLnBrk="1" hangingPunct="1">
              <a:lnSpc>
                <a:spcPct val="90000"/>
              </a:lnSpc>
            </a:pPr>
            <a:r>
              <a:rPr lang="zh-CN" altLang="en-US" dirty="0">
                <a:ea typeface="隶书" pitchFamily="49" charset="-122"/>
              </a:rPr>
              <a:t>厦门大学财务学系</a:t>
            </a:r>
            <a:endParaRPr lang="en-US" altLang="zh-CN" dirty="0">
              <a:ea typeface="隶书" pitchFamily="49" charset="-122"/>
            </a:endParaRPr>
          </a:p>
          <a:p>
            <a:pPr eaLnBrk="1" hangingPunct="1">
              <a:lnSpc>
                <a:spcPct val="90000"/>
              </a:lnSpc>
            </a:pPr>
            <a:r>
              <a:rPr lang="zh-CN" altLang="en-US" dirty="0">
                <a:ea typeface="隶书" pitchFamily="49" charset="-122"/>
              </a:rPr>
              <a:t>课程网站</a:t>
            </a:r>
            <a:r>
              <a:rPr lang="zh-CN" altLang="en-US" dirty="0"/>
              <a:t>：</a:t>
            </a:r>
            <a:r>
              <a:rPr lang="en-US" altLang="zh-CN" dirty="0">
                <a:cs typeface="Times New Roman" pitchFamily="18" charset="0"/>
                <a:hlinkClick r:id="rId2"/>
              </a:rPr>
              <a:t>http://efinance.org.cn</a:t>
            </a:r>
            <a:r>
              <a:rPr lang="en-US" altLang="zh-CN" dirty="0">
                <a:cs typeface="Times New Roman" pitchFamily="18" charset="0"/>
              </a:rPr>
              <a:t> </a:t>
            </a:r>
          </a:p>
          <a:p>
            <a:pPr eaLnBrk="1" hangingPunct="1">
              <a:lnSpc>
                <a:spcPct val="90000"/>
              </a:lnSpc>
            </a:pPr>
            <a:r>
              <a:rPr lang="en-US" altLang="zh-CN" dirty="0">
                <a:cs typeface="Times New Roman" pitchFamily="18" charset="0"/>
              </a:rPr>
              <a:t>                  </a:t>
            </a:r>
          </a:p>
          <a:p>
            <a:pPr eaLnBrk="1" hangingPunct="1">
              <a:lnSpc>
                <a:spcPct val="90000"/>
              </a:lnSpc>
            </a:pPr>
            <a:endParaRPr lang="en-US" altLang="zh-CN" dirty="0"/>
          </a:p>
        </p:txBody>
      </p:sp>
    </p:spTree>
    <p:extLst>
      <p:ext uri="{BB962C8B-B14F-4D97-AF65-F5344CB8AC3E}">
        <p14:creationId xmlns:p14="http://schemas.microsoft.com/office/powerpoint/2010/main" val="203177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395536" y="328872"/>
            <a:ext cx="7920880" cy="485775"/>
          </a:xfrm>
        </p:spPr>
        <p:txBody>
          <a:bodyPr>
            <a:normAutofit fontScale="90000"/>
          </a:bodyPr>
          <a:lstStyle/>
          <a:p>
            <a:r>
              <a:rPr lang="zh-CN" altLang="en-US" dirty="0"/>
              <a:t>  </a:t>
            </a:r>
            <a:r>
              <a:rPr lang="zh-CN" altLang="en-US" sz="3100" dirty="0"/>
              <a:t>看跌期权</a:t>
            </a:r>
            <a:r>
              <a:rPr lang="en-US" altLang="zh-CN" sz="3100" dirty="0"/>
              <a:t>Delta/</a:t>
            </a:r>
            <a:r>
              <a:rPr lang="zh-CN" altLang="en-US" sz="3100" dirty="0"/>
              <a:t>现货价格</a:t>
            </a:r>
            <a:r>
              <a:rPr lang="en-US" altLang="zh-CN" sz="3100" dirty="0"/>
              <a:t>/</a:t>
            </a:r>
            <a:r>
              <a:rPr lang="zh-CN" altLang="en-US" sz="3100" dirty="0"/>
              <a:t>剩余期限三维图</a:t>
            </a:r>
            <a:endParaRPr lang="zh-CN" altLang="en-US" dirty="0"/>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3568" y="1131590"/>
            <a:ext cx="7920880" cy="3683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rot="1260000">
            <a:off x="842080" y="4089818"/>
            <a:ext cx="1224136" cy="307777"/>
          </a:xfrm>
          <a:prstGeom prst="rect">
            <a:avLst/>
          </a:prstGeom>
          <a:noFill/>
        </p:spPr>
        <p:txBody>
          <a:bodyPr wrap="square" rtlCol="0">
            <a:spAutoFit/>
          </a:bodyPr>
          <a:lstStyle/>
          <a:p>
            <a:r>
              <a:rPr lang="zh-CN" altLang="en-US" sz="1400" dirty="0">
                <a:latin typeface="Adobe 黑体 Std R" pitchFamily="34" charset="-122"/>
                <a:ea typeface="Adobe 黑体 Std R" pitchFamily="34" charset="-122"/>
              </a:rPr>
              <a:t>现货价格</a:t>
            </a:r>
          </a:p>
        </p:txBody>
      </p:sp>
      <p:sp>
        <p:nvSpPr>
          <p:cNvPr id="8" name="TextBox 7"/>
          <p:cNvSpPr txBox="1"/>
          <p:nvPr/>
        </p:nvSpPr>
        <p:spPr>
          <a:xfrm rot="20760000">
            <a:off x="7524328" y="4103406"/>
            <a:ext cx="1021567" cy="307777"/>
          </a:xfrm>
          <a:prstGeom prst="rect">
            <a:avLst/>
          </a:prstGeom>
          <a:noFill/>
        </p:spPr>
        <p:txBody>
          <a:bodyPr wrap="square" rtlCol="0">
            <a:spAutoFit/>
          </a:bodyPr>
          <a:lstStyle/>
          <a:p>
            <a:r>
              <a:rPr lang="zh-CN" altLang="en-US" sz="1400" dirty="0">
                <a:latin typeface="Adobe 黑体 Std R" pitchFamily="34" charset="-122"/>
                <a:ea typeface="Adobe 黑体 Std R" pitchFamily="34" charset="-122"/>
              </a:rPr>
              <a:t>剩余期限</a:t>
            </a:r>
          </a:p>
        </p:txBody>
      </p:sp>
      <p:sp>
        <p:nvSpPr>
          <p:cNvPr id="3" name="灯片编号占位符 2"/>
          <p:cNvSpPr>
            <a:spLocks noGrp="1"/>
          </p:cNvSpPr>
          <p:nvPr>
            <p:ph type="sldNum" sz="quarter" idx="12"/>
          </p:nvPr>
        </p:nvSpPr>
        <p:spPr/>
        <p:txBody>
          <a:bodyPr/>
          <a:lstStyle/>
          <a:p>
            <a:fld id="{0C913308-F349-4B6D-A68A-DD1791B4A57B}" type="slidenum">
              <a:rPr lang="zh-CN" altLang="en-US" smtClean="0"/>
              <a:pPr/>
              <a:t>10</a:t>
            </a:fld>
            <a:endParaRPr lang="zh-CN" altLang="en-US" dirty="0"/>
          </a:p>
        </p:txBody>
      </p:sp>
      <p:sp>
        <p:nvSpPr>
          <p:cNvPr id="6" name="页脚占位符 5"/>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36661207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其他证券的</a:t>
            </a:r>
            <a:r>
              <a:rPr lang="en-US" altLang="zh-CN" dirty="0"/>
              <a:t>Δ</a:t>
            </a:r>
            <a:r>
              <a:rPr lang="zh-CN" altLang="en-US" dirty="0"/>
              <a:t>值</a:t>
            </a:r>
          </a:p>
        </p:txBody>
      </p:sp>
      <p:sp>
        <p:nvSpPr>
          <p:cNvPr id="3" name="内容占位符 2"/>
          <p:cNvSpPr>
            <a:spLocks noGrp="1"/>
          </p:cNvSpPr>
          <p:nvPr>
            <p:ph idx="1"/>
          </p:nvPr>
        </p:nvSpPr>
        <p:spPr>
          <a:xfrm>
            <a:off x="467544" y="1005576"/>
            <a:ext cx="8229600" cy="3618402"/>
          </a:xfrm>
        </p:spPr>
        <p:txBody>
          <a:bodyPr>
            <a:normAutofit fontScale="92500" lnSpcReduction="20000"/>
          </a:bodyPr>
          <a:lstStyle/>
          <a:p>
            <a:r>
              <a:rPr lang="zh-CN" altLang="en-US" dirty="0"/>
              <a:t>期权标的现货资产的</a:t>
            </a:r>
            <a:r>
              <a:rPr lang="en-US" altLang="zh-CN" dirty="0"/>
              <a:t>Δ </a:t>
            </a:r>
            <a:r>
              <a:rPr lang="zh-CN" altLang="en-US" dirty="0"/>
              <a:t>值为</a:t>
            </a:r>
            <a:r>
              <a:rPr lang="en-US" altLang="zh-CN" dirty="0"/>
              <a:t>1 </a:t>
            </a:r>
            <a:r>
              <a:rPr lang="zh-CN" altLang="en-US" dirty="0"/>
              <a:t>。</a:t>
            </a:r>
          </a:p>
          <a:p>
            <a:r>
              <a:rPr lang="zh-CN" altLang="en-US" dirty="0"/>
              <a:t>远期合约的</a:t>
            </a:r>
            <a:r>
              <a:rPr lang="en-US" altLang="zh-CN" dirty="0"/>
              <a:t>Δ </a:t>
            </a:r>
            <a:r>
              <a:rPr lang="zh-CN" altLang="en-US" dirty="0"/>
              <a:t>值同样为</a:t>
            </a:r>
            <a:r>
              <a:rPr lang="en-US" altLang="zh-CN" dirty="0"/>
              <a:t>1 </a:t>
            </a:r>
            <a:r>
              <a:rPr lang="zh-CN" altLang="en-US" dirty="0"/>
              <a:t>。</a:t>
            </a:r>
          </a:p>
          <a:p>
            <a:r>
              <a:rPr lang="zh-CN" altLang="en-US" dirty="0"/>
              <a:t>无收益资产和支付已知现金收益资产的期货合约的</a:t>
            </a:r>
            <a:r>
              <a:rPr lang="en-US" altLang="zh-CN" dirty="0"/>
              <a:t>Δ </a:t>
            </a:r>
            <a:r>
              <a:rPr lang="zh-CN" altLang="en-US" dirty="0"/>
              <a:t>值为</a:t>
            </a:r>
          </a:p>
          <a:p>
            <a:pPr marL="0" indent="0">
              <a:buNone/>
            </a:pPr>
            <a:r>
              <a:rPr lang="en-US" altLang="zh-CN" dirty="0"/>
              <a:t>                                Δ =</a:t>
            </a:r>
            <a:r>
              <a:rPr lang="en-US" altLang="zh-CN" dirty="0" err="1"/>
              <a:t>e</a:t>
            </a:r>
            <a:r>
              <a:rPr lang="en-US" altLang="zh-CN" baseline="30000" dirty="0" err="1"/>
              <a:t>r</a:t>
            </a:r>
            <a:r>
              <a:rPr lang="en-US" altLang="zh-CN" baseline="30000" dirty="0"/>
              <a:t>(T−t)</a:t>
            </a:r>
          </a:p>
          <a:p>
            <a:r>
              <a:rPr lang="zh-CN" altLang="en-US" dirty="0"/>
              <a:t>支付已知连续收益率</a:t>
            </a:r>
            <a:r>
              <a:rPr lang="en-US" altLang="zh-CN" dirty="0"/>
              <a:t>q </a:t>
            </a:r>
            <a:r>
              <a:rPr lang="zh-CN" altLang="en-US" dirty="0"/>
              <a:t>资产的期货合约的</a:t>
            </a:r>
            <a:r>
              <a:rPr lang="en-US" altLang="zh-CN" dirty="0"/>
              <a:t>Δ </a:t>
            </a:r>
            <a:r>
              <a:rPr lang="zh-CN" altLang="en-US" dirty="0"/>
              <a:t>值为</a:t>
            </a:r>
          </a:p>
          <a:p>
            <a:pPr marL="0" indent="0">
              <a:buNone/>
            </a:pPr>
            <a:r>
              <a:rPr lang="en-US" altLang="zh-CN" dirty="0"/>
              <a:t>                            Δ = e</a:t>
            </a:r>
            <a:r>
              <a:rPr lang="en-US" altLang="zh-CN" baseline="30000" dirty="0"/>
              <a:t>(r−q)(T−t)</a:t>
            </a:r>
          </a:p>
          <a:p>
            <a:r>
              <a:rPr lang="zh-CN" altLang="en-US" dirty="0"/>
              <a:t>上述</a:t>
            </a:r>
            <a:r>
              <a:rPr lang="en-US" altLang="zh-CN" dirty="0"/>
              <a:t>Δ </a:t>
            </a:r>
            <a:r>
              <a:rPr lang="zh-CN" altLang="en-US" dirty="0"/>
              <a:t>都是针对多头而言的，空头符号相反。</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pPr>
                <a:defRPr/>
              </a:pPr>
              <a:t>11</a:t>
            </a:fld>
            <a:endParaRPr lang="en-US" altLang="zh-CN" dirty="0"/>
          </a:p>
        </p:txBody>
      </p:sp>
      <p:sp>
        <p:nvSpPr>
          <p:cNvPr id="4" name="页脚占位符 3"/>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13677596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证券组合的</a:t>
            </a:r>
            <a:r>
              <a:rPr lang="en-US" altLang="zh-CN" dirty="0"/>
              <a:t>Δ</a:t>
            </a:r>
            <a:r>
              <a:rPr lang="zh-CN" altLang="en-US" dirty="0"/>
              <a:t>值</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dirty="0"/>
                  <a:t>证券组合的</a:t>
                </a:r>
                <a:r>
                  <a:rPr lang="en-US" altLang="zh-CN" dirty="0"/>
                  <a:t>Δ </a:t>
                </a:r>
                <a:r>
                  <a:rPr lang="zh-CN" altLang="en-US" dirty="0"/>
                  <a:t>值等于组合中单个资产</a:t>
                </a:r>
                <a:r>
                  <a:rPr lang="en-US" altLang="zh-CN" dirty="0"/>
                  <a:t>Δ </a:t>
                </a:r>
                <a:r>
                  <a:rPr lang="zh-CN" altLang="en-US" dirty="0"/>
                  <a:t>值的总和（标的资产相同）</a:t>
                </a:r>
              </a:p>
              <a:p>
                <a:pPr marL="0" indent="0">
                  <a:buNone/>
                </a:pPr>
                <a:r>
                  <a:rPr lang="en-US" altLang="zh-CN" dirty="0"/>
                  <a:t>                      Δ =</a:t>
                </a:r>
                <a14:m>
                  <m:oMath xmlns:m="http://schemas.openxmlformats.org/officeDocument/2006/math">
                    <m:nary>
                      <m:naryPr>
                        <m:chr m:val="∑"/>
                        <m:ctrlPr>
                          <a:rPr lang="en-US" altLang="zh-CN" i="1" smtClean="0">
                            <a:latin typeface="Cambria Math" panose="02040503050406030204" pitchFamily="18" charset="0"/>
                          </a:rPr>
                        </m:ctrlPr>
                      </m:naryPr>
                      <m:sub>
                        <m:r>
                          <m:rPr>
                            <m:brk m:alnAt="23"/>
                          </m:rPr>
                          <a:rPr lang="en-US" altLang="zh-CN" b="0" i="1" smtClean="0">
                            <a:latin typeface="Cambria Math"/>
                          </a:rPr>
                          <m:t>1</m:t>
                        </m:r>
                      </m:sub>
                      <m:sup>
                        <m:r>
                          <a:rPr lang="en-US" altLang="zh-CN" b="0" i="1" smtClean="0">
                            <a:latin typeface="Cambria Math"/>
                          </a:rPr>
                          <m:t>𝑛</m:t>
                        </m:r>
                      </m:sup>
                      <m:e>
                        <m:sSub>
                          <m:sSubPr>
                            <m:ctrlPr>
                              <a:rPr lang="en-US" altLang="zh-CN" i="1" smtClean="0">
                                <a:latin typeface="Cambria Math" panose="02040503050406030204" pitchFamily="18" charset="0"/>
                              </a:rPr>
                            </m:ctrlPr>
                          </m:sSubPr>
                          <m:e>
                            <m:r>
                              <a:rPr lang="zh-CN" altLang="en-US" i="1" smtClean="0">
                                <a:latin typeface="Cambria Math"/>
                              </a:rPr>
                              <m:t>𝜔</m:t>
                            </m:r>
                          </m:e>
                          <m:sub>
                            <m:r>
                              <a:rPr lang="en-US" altLang="zh-CN" b="0" i="1" smtClean="0">
                                <a:latin typeface="Cambria Math"/>
                              </a:rPr>
                              <m:t>𝑖</m:t>
                            </m:r>
                          </m:sub>
                        </m:sSub>
                        <m:sSub>
                          <m:sSubPr>
                            <m:ctrlPr>
                              <a:rPr lang="en-US" altLang="zh-CN" i="1" smtClean="0">
                                <a:latin typeface="Cambria Math" panose="02040503050406030204" pitchFamily="18" charset="0"/>
                              </a:rPr>
                            </m:ctrlPr>
                          </m:sSubPr>
                          <m:e>
                            <m:r>
                              <a:rPr lang="en-US" altLang="zh-CN" i="1" smtClean="0">
                                <a:latin typeface="Cambria Math"/>
                                <a:ea typeface="Cambria Math"/>
                              </a:rPr>
                              <m:t>∆</m:t>
                            </m:r>
                          </m:e>
                          <m:sub>
                            <m:r>
                              <a:rPr lang="en-US" altLang="zh-CN" b="0" i="1" smtClean="0">
                                <a:latin typeface="Cambria Math"/>
                              </a:rPr>
                              <m:t>𝑖</m:t>
                            </m:r>
                          </m:sub>
                        </m:sSub>
                      </m:e>
                    </m:nary>
                  </m:oMath>
                </a14:m>
                <a:endParaRPr lang="en-US" altLang="zh-CN" dirty="0"/>
              </a:p>
              <a:p>
                <a:r>
                  <a:rPr lang="zh-CN" altLang="en-US" dirty="0"/>
                  <a:t>其中，</a:t>
                </a:r>
                <a14:m>
                  <m:oMath xmlns:m="http://schemas.openxmlformats.org/officeDocument/2006/math">
                    <m:sSub>
                      <m:sSubPr>
                        <m:ctrlPr>
                          <a:rPr lang="en-US" altLang="zh-CN" i="1">
                            <a:solidFill>
                              <a:srgbClr val="000000"/>
                            </a:solidFill>
                            <a:latin typeface="Cambria Math" panose="02040503050406030204" pitchFamily="18" charset="0"/>
                          </a:rPr>
                        </m:ctrlPr>
                      </m:sSubPr>
                      <m:e>
                        <m:r>
                          <a:rPr lang="zh-CN" altLang="en-US" i="1">
                            <a:solidFill>
                              <a:srgbClr val="000000"/>
                            </a:solidFill>
                            <a:latin typeface="Cambria Math"/>
                          </a:rPr>
                          <m:t>𝜔</m:t>
                        </m:r>
                      </m:e>
                      <m:sub>
                        <m:r>
                          <a:rPr lang="en-US" altLang="zh-CN" i="1">
                            <a:solidFill>
                              <a:srgbClr val="000000"/>
                            </a:solidFill>
                            <a:latin typeface="Cambria Math"/>
                          </a:rPr>
                          <m:t>𝑖</m:t>
                        </m:r>
                      </m:sub>
                    </m:sSub>
                  </m:oMath>
                </a14:m>
                <a:r>
                  <a:rPr lang="zh-CN" altLang="en-US" dirty="0"/>
                  <a:t>表示第</a:t>
                </a:r>
                <a:r>
                  <a:rPr lang="en-US" altLang="zh-CN" dirty="0" err="1"/>
                  <a:t>i</a:t>
                </a:r>
                <a:r>
                  <a:rPr lang="en-US" altLang="zh-CN" dirty="0"/>
                  <a:t> </a:t>
                </a:r>
                <a:r>
                  <a:rPr lang="zh-CN" altLang="en-US" dirty="0"/>
                  <a:t>种证券的数量， </a:t>
                </a:r>
                <a14:m>
                  <m:oMath xmlns:m="http://schemas.openxmlformats.org/officeDocument/2006/math">
                    <m:sSub>
                      <m:sSubPr>
                        <m:ctrlPr>
                          <a:rPr lang="en-US" altLang="zh-CN" i="1">
                            <a:solidFill>
                              <a:srgbClr val="000000"/>
                            </a:solidFill>
                            <a:latin typeface="Cambria Math" panose="02040503050406030204" pitchFamily="18" charset="0"/>
                          </a:rPr>
                        </m:ctrlPr>
                      </m:sSubPr>
                      <m:e>
                        <m:r>
                          <a:rPr lang="en-US" altLang="zh-CN" i="1">
                            <a:solidFill>
                              <a:srgbClr val="000000"/>
                            </a:solidFill>
                            <a:latin typeface="Cambria Math"/>
                            <a:ea typeface="Cambria Math"/>
                          </a:rPr>
                          <m:t>∆</m:t>
                        </m:r>
                      </m:e>
                      <m:sub>
                        <m:r>
                          <a:rPr lang="en-US" altLang="zh-CN" i="1">
                            <a:solidFill>
                              <a:srgbClr val="000000"/>
                            </a:solidFill>
                            <a:latin typeface="Cambria Math"/>
                          </a:rPr>
                          <m:t>𝑖</m:t>
                        </m:r>
                      </m:sub>
                    </m:sSub>
                  </m:oMath>
                </a14:m>
                <a:r>
                  <a:rPr lang="zh-CN" altLang="en-US" dirty="0"/>
                  <a:t>表示第</a:t>
                </a:r>
                <a:r>
                  <a:rPr lang="en-US" altLang="zh-CN" dirty="0" err="1"/>
                  <a:t>i</a:t>
                </a:r>
                <a:r>
                  <a:rPr lang="en-US" altLang="zh-CN" dirty="0"/>
                  <a:t> </a:t>
                </a:r>
                <a:r>
                  <a:rPr lang="zh-CN" altLang="en-US" dirty="0"/>
                  <a:t>种证券的</a:t>
                </a:r>
                <a:r>
                  <a:rPr lang="en-US" altLang="zh-CN" dirty="0"/>
                  <a:t>Δ </a:t>
                </a:r>
                <a:r>
                  <a:rPr lang="zh-CN" altLang="en-US" dirty="0"/>
                  <a:t>值。</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593" t="-2153" r="-1111"/>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pPr>
                <a:defRPr/>
              </a:pPr>
              <a:t>12</a:t>
            </a:fld>
            <a:endParaRPr lang="en-US" altLang="zh-CN" dirty="0"/>
          </a:p>
        </p:txBody>
      </p:sp>
      <p:sp>
        <p:nvSpPr>
          <p:cNvPr id="4" name="页脚占位符 3"/>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27396471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l-GR" altLang="zh-CN" dirty="0"/>
              <a:t>Δ</a:t>
            </a:r>
            <a:r>
              <a:rPr lang="zh-CN" altLang="en-US" dirty="0"/>
              <a:t>中性状态</a:t>
            </a:r>
          </a:p>
        </p:txBody>
      </p:sp>
      <p:sp>
        <p:nvSpPr>
          <p:cNvPr id="3" name="内容占位符 2"/>
          <p:cNvSpPr>
            <a:spLocks noGrp="1"/>
          </p:cNvSpPr>
          <p:nvPr>
            <p:ph idx="1"/>
          </p:nvPr>
        </p:nvSpPr>
        <p:spPr/>
        <p:txBody>
          <a:bodyPr>
            <a:normAutofit/>
          </a:bodyPr>
          <a:lstStyle/>
          <a:p>
            <a:r>
              <a:rPr lang="en-US" altLang="zh-CN" dirty="0"/>
              <a:t>Δ </a:t>
            </a:r>
            <a:r>
              <a:rPr lang="zh-CN" altLang="en-US" dirty="0"/>
              <a:t>值为</a:t>
            </a:r>
            <a:r>
              <a:rPr lang="en-US" altLang="zh-CN" dirty="0"/>
              <a:t>0 </a:t>
            </a:r>
            <a:r>
              <a:rPr lang="zh-CN" altLang="en-US" dirty="0"/>
              <a:t>的证券组合被称为处于</a:t>
            </a:r>
            <a:r>
              <a:rPr lang="en-US" altLang="zh-CN" dirty="0"/>
              <a:t>Δ </a:t>
            </a:r>
            <a:r>
              <a:rPr lang="zh-CN" altLang="en-US" dirty="0"/>
              <a:t>中性状态。</a:t>
            </a:r>
          </a:p>
          <a:p>
            <a:r>
              <a:rPr lang="zh-CN" altLang="en-US" dirty="0"/>
              <a:t>当证券组合处于</a:t>
            </a:r>
            <a:r>
              <a:rPr lang="en-US" altLang="zh-CN" dirty="0"/>
              <a:t>Δ </a:t>
            </a:r>
            <a:r>
              <a:rPr lang="zh-CN" altLang="en-US" dirty="0"/>
              <a:t>中性状态时，组合的价值不受标的资产价格波动的影响，从而实现相对标的资产价格的免疫。</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pPr>
                <a:defRPr/>
              </a:pPr>
              <a:t>13</a:t>
            </a:fld>
            <a:endParaRPr lang="en-US" altLang="zh-CN" dirty="0"/>
          </a:p>
        </p:txBody>
      </p:sp>
      <p:sp>
        <p:nvSpPr>
          <p:cNvPr id="4" name="页脚占位符 3"/>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99666201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l-GR" altLang="zh-CN" dirty="0"/>
              <a:t>Δ</a:t>
            </a:r>
            <a:r>
              <a:rPr lang="zh-CN" altLang="el-GR" dirty="0"/>
              <a:t>中性</a:t>
            </a:r>
            <a:r>
              <a:rPr lang="zh-CN" altLang="en-US" dirty="0"/>
              <a:t>对冲的特点</a:t>
            </a:r>
          </a:p>
        </p:txBody>
      </p:sp>
      <p:sp>
        <p:nvSpPr>
          <p:cNvPr id="3" name="内容占位符 2"/>
          <p:cNvSpPr>
            <a:spLocks noGrp="1"/>
          </p:cNvSpPr>
          <p:nvPr>
            <p:ph idx="1"/>
          </p:nvPr>
        </p:nvSpPr>
        <p:spPr>
          <a:xfrm>
            <a:off x="395536" y="1059582"/>
            <a:ext cx="8229600" cy="3398044"/>
          </a:xfrm>
        </p:spPr>
        <p:txBody>
          <a:bodyPr/>
          <a:lstStyle/>
          <a:p>
            <a:r>
              <a:rPr lang="en-US" altLang="zh-CN" dirty="0"/>
              <a:t>Δ</a:t>
            </a:r>
            <a:r>
              <a:rPr lang="zh-CN" altLang="en-US" dirty="0"/>
              <a:t>除了标的资产本身和远期合约的</a:t>
            </a:r>
            <a:r>
              <a:rPr lang="en-US" altLang="zh-CN" dirty="0"/>
              <a:t>Δ </a:t>
            </a:r>
            <a:r>
              <a:rPr lang="zh-CN" altLang="en-US" dirty="0"/>
              <a:t>值恒等于</a:t>
            </a:r>
            <a:r>
              <a:rPr lang="en-US" altLang="zh-CN" dirty="0"/>
              <a:t>1 </a:t>
            </a:r>
            <a:r>
              <a:rPr lang="zh-CN" altLang="en-US" dirty="0"/>
              <a:t>，其他衍生产品的</a:t>
            </a:r>
            <a:r>
              <a:rPr lang="en-US" altLang="zh-CN" dirty="0"/>
              <a:t>Δ </a:t>
            </a:r>
            <a:r>
              <a:rPr lang="zh-CN" altLang="en-US" dirty="0"/>
              <a:t>值可能随时不断变化。因此证券组合处于</a:t>
            </a:r>
            <a:r>
              <a:rPr lang="en-US" altLang="zh-CN" dirty="0"/>
              <a:t>Δ </a:t>
            </a:r>
            <a:r>
              <a:rPr lang="zh-CN" altLang="en-US" dirty="0"/>
              <a:t>中性状态只能维持一个很短的时间。需要动态对冲，要不断调整头寸以使风险管理组合重新处于</a:t>
            </a:r>
            <a:r>
              <a:rPr lang="en-US" altLang="zh-CN" dirty="0"/>
              <a:t>Δ </a:t>
            </a:r>
            <a:r>
              <a:rPr lang="zh-CN" altLang="en-US" dirty="0"/>
              <a:t>中性状态。</a:t>
            </a:r>
          </a:p>
          <a:p>
            <a:r>
              <a:rPr lang="zh-CN" altLang="en-US" dirty="0"/>
              <a:t>这种调整称为再均衡（ </a:t>
            </a:r>
            <a:r>
              <a:rPr lang="en-US" altLang="zh-CN" dirty="0"/>
              <a:t>Rebalancing </a:t>
            </a:r>
            <a:r>
              <a:rPr lang="zh-CN" altLang="en-US" dirty="0"/>
              <a:t>）。</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pPr>
                <a:defRPr/>
              </a:pPr>
              <a:t>14</a:t>
            </a:fld>
            <a:endParaRPr lang="en-US" altLang="zh-CN" dirty="0"/>
          </a:p>
        </p:txBody>
      </p:sp>
      <p:sp>
        <p:nvSpPr>
          <p:cNvPr id="4" name="页脚占位符 3"/>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15441033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案例</a:t>
            </a:r>
            <a:r>
              <a:rPr lang="en-US" altLang="zh-CN" dirty="0"/>
              <a:t> </a:t>
            </a:r>
            <a:r>
              <a:rPr lang="zh-CN" altLang="en-US" dirty="0"/>
              <a:t>：期权的</a:t>
            </a:r>
            <a:r>
              <a:rPr lang="en-US" altLang="zh-CN" dirty="0"/>
              <a:t>Delta </a:t>
            </a:r>
            <a:r>
              <a:rPr lang="zh-CN" altLang="en-US" dirty="0"/>
              <a:t>中性对冲</a:t>
            </a:r>
          </a:p>
        </p:txBody>
      </p:sp>
      <p:sp>
        <p:nvSpPr>
          <p:cNvPr id="3" name="内容占位符 2"/>
          <p:cNvSpPr>
            <a:spLocks noGrp="1"/>
          </p:cNvSpPr>
          <p:nvPr>
            <p:ph idx="1"/>
          </p:nvPr>
        </p:nvSpPr>
        <p:spPr/>
        <p:txBody>
          <a:bodyPr/>
          <a:lstStyle/>
          <a:p>
            <a:r>
              <a:rPr lang="en-US" altLang="zh-CN" dirty="0"/>
              <a:t>A</a:t>
            </a:r>
            <a:r>
              <a:rPr lang="zh-CN" altLang="en-US" dirty="0"/>
              <a:t>股票不支付红利，目前市价为</a:t>
            </a:r>
            <a:r>
              <a:rPr lang="en-US" altLang="zh-CN" dirty="0"/>
              <a:t>49 </a:t>
            </a:r>
            <a:r>
              <a:rPr lang="zh-CN" altLang="en-US" dirty="0"/>
              <a:t>元，年波动率为</a:t>
            </a:r>
            <a:r>
              <a:rPr lang="en-US" altLang="zh-CN" dirty="0"/>
              <a:t>20%</a:t>
            </a:r>
            <a:r>
              <a:rPr lang="zh-CN" altLang="en-US" dirty="0"/>
              <a:t>，无风险利率为连续复利年利率</a:t>
            </a:r>
            <a:r>
              <a:rPr lang="en-US" altLang="zh-CN" dirty="0"/>
              <a:t>5% </a:t>
            </a:r>
            <a:r>
              <a:rPr lang="zh-CN" altLang="en-US" dirty="0"/>
              <a:t>。按</a:t>
            </a:r>
            <a:r>
              <a:rPr lang="en-US" altLang="zh-CN" dirty="0"/>
              <a:t>BSM</a:t>
            </a:r>
            <a:r>
              <a:rPr lang="zh-CN" altLang="en-US" dirty="0"/>
              <a:t>期权定价公式，该股票行权价为</a:t>
            </a:r>
            <a:r>
              <a:rPr lang="en-US" altLang="zh-CN" dirty="0"/>
              <a:t>49</a:t>
            </a:r>
            <a:r>
              <a:rPr lang="zh-CN" altLang="en-US" dirty="0"/>
              <a:t>元、期限</a:t>
            </a:r>
            <a:r>
              <a:rPr lang="en-US" altLang="zh-CN" dirty="0"/>
              <a:t>20</a:t>
            </a:r>
            <a:r>
              <a:rPr lang="zh-CN" altLang="en-US" dirty="0"/>
              <a:t>周的欧式看涨期权价格为</a:t>
            </a:r>
            <a:r>
              <a:rPr lang="en-US" altLang="zh-CN" dirty="0"/>
              <a:t>2.4</a:t>
            </a:r>
            <a:r>
              <a:rPr lang="zh-CN" altLang="en-US" dirty="0"/>
              <a:t>元。</a:t>
            </a:r>
          </a:p>
          <a:p>
            <a:r>
              <a:rPr lang="zh-CN" altLang="en-US" dirty="0"/>
              <a:t>某金融机构在</a:t>
            </a:r>
            <a:r>
              <a:rPr lang="en-US" altLang="zh-CN" dirty="0"/>
              <a:t>OTC </a:t>
            </a:r>
            <a:r>
              <a:rPr lang="zh-CN" altLang="en-US" dirty="0"/>
              <a:t>市场出售了基于</a:t>
            </a:r>
            <a:r>
              <a:rPr lang="en-US" altLang="zh-CN" dirty="0"/>
              <a:t>10</a:t>
            </a:r>
            <a:r>
              <a:rPr lang="zh-CN" altLang="en-US" dirty="0"/>
              <a:t>万股不付红利股票的欧式看涨期权，每股价格</a:t>
            </a:r>
            <a:r>
              <a:rPr lang="en-US" altLang="zh-CN" dirty="0"/>
              <a:t>3</a:t>
            </a:r>
            <a:r>
              <a:rPr lang="zh-CN" altLang="en-US" dirty="0"/>
              <a:t>元。</a:t>
            </a:r>
          </a:p>
          <a:p>
            <a:r>
              <a:rPr lang="zh-CN" altLang="en-US" dirty="0"/>
              <a:t>请问该金融机构应该如何对冲风险？</a:t>
            </a:r>
          </a:p>
          <a:p>
            <a:r>
              <a:rPr lang="zh-CN" altLang="en-US" dirty="0"/>
              <a:t>。</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15</a:t>
            </a:fld>
            <a:endParaRPr lang="zh-CN" altLang="en-US" dirty="0"/>
          </a:p>
        </p:txBody>
      </p:sp>
      <p:sp>
        <p:nvSpPr>
          <p:cNvPr id="6" name="页脚占位符 5"/>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13475001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案例：期权的</a:t>
            </a:r>
            <a:r>
              <a:rPr lang="en-US" altLang="zh-CN" sz="3600" dirty="0"/>
              <a:t>Delta </a:t>
            </a:r>
            <a:r>
              <a:rPr lang="zh-CN" altLang="en-US" sz="3600" dirty="0"/>
              <a:t>中性风险管理</a:t>
            </a:r>
            <a:r>
              <a:rPr lang="en-US" altLang="zh-CN" sz="3600" dirty="0"/>
              <a:t>(cont.)</a:t>
            </a:r>
            <a:endParaRPr lang="zh-CN" altLang="en-US" sz="3600" dirty="0"/>
          </a:p>
        </p:txBody>
      </p:sp>
      <p:sp>
        <p:nvSpPr>
          <p:cNvPr id="3" name="内容占位符 2"/>
          <p:cNvSpPr>
            <a:spLocks noGrp="1"/>
          </p:cNvSpPr>
          <p:nvPr>
            <p:ph idx="1"/>
          </p:nvPr>
        </p:nvSpPr>
        <p:spPr/>
        <p:txBody>
          <a:bodyPr>
            <a:normAutofit fontScale="85000" lnSpcReduction="10000"/>
          </a:bodyPr>
          <a:lstStyle/>
          <a:p>
            <a:r>
              <a:rPr lang="zh-CN" altLang="en-US" dirty="0"/>
              <a:t>用标的资产（股票）多头为此期权进行对冲操作。</a:t>
            </a:r>
          </a:p>
          <a:p>
            <a:r>
              <a:rPr lang="zh-CN" altLang="en-US" dirty="0"/>
              <a:t>应进行动态对冲，以维持资产组合的</a:t>
            </a:r>
            <a:r>
              <a:rPr lang="en-US" altLang="zh-CN" dirty="0"/>
              <a:t>Δ </a:t>
            </a:r>
            <a:r>
              <a:rPr lang="zh-CN" altLang="en-US" dirty="0"/>
              <a:t>中性。但在实际中，过于频繁的动态调整需要相当的交易费用，因此我们假设风险管理调整每周进行一次。</a:t>
            </a:r>
          </a:p>
          <a:p>
            <a:r>
              <a:rPr lang="zh-CN" altLang="en-US" dirty="0"/>
              <a:t>相关参数为</a:t>
            </a:r>
          </a:p>
          <a:p>
            <a:pPr marL="0" indent="0">
              <a:buNone/>
            </a:pPr>
            <a:r>
              <a:rPr lang="en-US" altLang="zh-CN" dirty="0"/>
              <a:t>    S = 49; X = 50; r = 0:05;</a:t>
            </a:r>
            <a:r>
              <a:rPr lang="zh-CN" altLang="en-US" dirty="0"/>
              <a:t>𝝈</a:t>
            </a:r>
            <a:r>
              <a:rPr lang="en-US" altLang="zh-CN" dirty="0"/>
              <a:t>= 0:20; T</a:t>
            </a:r>
            <a:r>
              <a:rPr lang="en-US" altLang="zh-CN" dirty="0">
                <a:latin typeface="+mj-ea"/>
                <a:ea typeface="+mj-ea"/>
              </a:rPr>
              <a:t>-</a:t>
            </a:r>
            <a:r>
              <a:rPr lang="en-US" altLang="zh-CN" dirty="0"/>
              <a:t>t = 0.3846</a:t>
            </a:r>
          </a:p>
          <a:p>
            <a:r>
              <a:rPr lang="en-US" altLang="zh-CN" dirty="0"/>
              <a:t>Delta </a:t>
            </a:r>
            <a:r>
              <a:rPr lang="zh-CN" altLang="en-US" dirty="0"/>
              <a:t>对冲模拟过程参看表</a:t>
            </a:r>
            <a:r>
              <a:rPr lang="en-US" altLang="zh-CN" dirty="0"/>
              <a:t>14.1 </a:t>
            </a:r>
            <a:r>
              <a:rPr lang="zh-CN" altLang="en-US" dirty="0"/>
              <a:t>。</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16</a:t>
            </a:fld>
            <a:endParaRPr lang="zh-CN" altLang="en-US" dirty="0"/>
          </a:p>
        </p:txBody>
      </p:sp>
      <p:sp>
        <p:nvSpPr>
          <p:cNvPr id="6" name="页脚占位符 5"/>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39224122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467544" y="303498"/>
            <a:ext cx="7543800" cy="594066"/>
          </a:xfrm>
        </p:spPr>
        <p:txBody>
          <a:bodyPr/>
          <a:lstStyle/>
          <a:p>
            <a:pPr eaLnBrk="1" hangingPunct="1"/>
            <a:r>
              <a:rPr lang="zh-CN" altLang="en-US" sz="3600" dirty="0"/>
              <a:t>案例</a:t>
            </a:r>
            <a:r>
              <a:rPr lang="en-US" altLang="zh-CN" sz="3600" dirty="0"/>
              <a:t> </a:t>
            </a:r>
            <a:r>
              <a:rPr lang="zh-CN" altLang="en-US" sz="3600" dirty="0"/>
              <a:t>：期权的</a:t>
            </a:r>
            <a:r>
              <a:rPr lang="en-CA" sz="3600" dirty="0"/>
              <a:t>Delta </a:t>
            </a:r>
            <a:r>
              <a:rPr lang="zh-CN" altLang="en-US" sz="3600" dirty="0"/>
              <a:t>中性风险管理</a:t>
            </a:r>
            <a:r>
              <a:rPr lang="en-US" altLang="zh-CN" sz="3600" dirty="0"/>
              <a:t>(</a:t>
            </a:r>
            <a:r>
              <a:rPr lang="en-CA" sz="3600" dirty="0"/>
              <a:t>cont.)</a:t>
            </a:r>
            <a:endParaRPr lang="en-US" altLang="zh-CN" sz="3600" dirty="0">
              <a:ea typeface="宋体" pitchFamily="2" charset="-122"/>
            </a:endParaRPr>
          </a:p>
        </p:txBody>
      </p:sp>
      <p:graphicFrame>
        <p:nvGraphicFramePr>
          <p:cNvPr id="5" name="Table 4"/>
          <p:cNvGraphicFramePr>
            <a:graphicFrameLocks noGrp="1"/>
          </p:cNvGraphicFramePr>
          <p:nvPr>
            <p:extLst>
              <p:ext uri="{D42A27DB-BD31-4B8C-83A1-F6EECF244321}">
                <p14:modId xmlns:p14="http://schemas.microsoft.com/office/powerpoint/2010/main" val="1218888044"/>
              </p:ext>
            </p:extLst>
          </p:nvPr>
        </p:nvGraphicFramePr>
        <p:xfrm>
          <a:off x="571500" y="1500188"/>
          <a:ext cx="8001000" cy="2814640"/>
        </p:xfrm>
        <a:graphic>
          <a:graphicData uri="http://schemas.openxmlformats.org/drawingml/2006/table">
            <a:tbl>
              <a:tblPr/>
              <a:tblGrid>
                <a:gridCol w="962025">
                  <a:extLst>
                    <a:ext uri="{9D8B030D-6E8A-4147-A177-3AD203B41FA5}">
                      <a16:colId xmlns:a16="http://schemas.microsoft.com/office/drawing/2014/main" val="20000"/>
                    </a:ext>
                  </a:extLst>
                </a:gridCol>
                <a:gridCol w="960438">
                  <a:extLst>
                    <a:ext uri="{9D8B030D-6E8A-4147-A177-3AD203B41FA5}">
                      <a16:colId xmlns:a16="http://schemas.microsoft.com/office/drawing/2014/main" val="20001"/>
                    </a:ext>
                  </a:extLst>
                </a:gridCol>
                <a:gridCol w="863600">
                  <a:extLst>
                    <a:ext uri="{9D8B030D-6E8A-4147-A177-3AD203B41FA5}">
                      <a16:colId xmlns:a16="http://schemas.microsoft.com/office/drawing/2014/main" val="20002"/>
                    </a:ext>
                  </a:extLst>
                </a:gridCol>
                <a:gridCol w="1214437">
                  <a:extLst>
                    <a:ext uri="{9D8B030D-6E8A-4147-A177-3AD203B41FA5}">
                      <a16:colId xmlns:a16="http://schemas.microsoft.com/office/drawing/2014/main" val="20003"/>
                    </a:ext>
                  </a:extLst>
                </a:gridCol>
                <a:gridCol w="1143000">
                  <a:extLst>
                    <a:ext uri="{9D8B030D-6E8A-4147-A177-3AD203B41FA5}">
                      <a16:colId xmlns:a16="http://schemas.microsoft.com/office/drawing/2014/main" val="20004"/>
                    </a:ext>
                  </a:extLst>
                </a:gridCol>
                <a:gridCol w="1643063">
                  <a:extLst>
                    <a:ext uri="{9D8B030D-6E8A-4147-A177-3AD203B41FA5}">
                      <a16:colId xmlns:a16="http://schemas.microsoft.com/office/drawing/2014/main" val="20005"/>
                    </a:ext>
                  </a:extLst>
                </a:gridCol>
                <a:gridCol w="1214437">
                  <a:extLst>
                    <a:ext uri="{9D8B030D-6E8A-4147-A177-3AD203B41FA5}">
                      <a16:colId xmlns:a16="http://schemas.microsoft.com/office/drawing/2014/main" val="20006"/>
                    </a:ext>
                  </a:extLst>
                </a:gridCol>
              </a:tblGrid>
              <a:tr h="5798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Tahoma" pitchFamily="34" charset="0"/>
                          <a:ea typeface="+mn-ea"/>
                          <a:cs typeface="Arial" pitchFamily="34" charset="0"/>
                        </a:rPr>
                        <a:t>周次</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Tahoma" pitchFamily="34" charset="0"/>
                          <a:ea typeface="+mn-ea"/>
                          <a:cs typeface="Arial" pitchFamily="34" charset="0"/>
                        </a:rPr>
                        <a:t>股价</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dirty="0">
                          <a:ln>
                            <a:noFill/>
                          </a:ln>
                          <a:solidFill>
                            <a:schemeClr val="tx1"/>
                          </a:solidFill>
                          <a:effectLst/>
                          <a:latin typeface="Tahoma" pitchFamily="34" charset="0"/>
                          <a:cs typeface="Arial" pitchFamily="34" charset="0"/>
                        </a:rPr>
                        <a:t>Delta</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Tahoma" pitchFamily="34" charset="0"/>
                          <a:ea typeface="+mn-ea"/>
                          <a:cs typeface="Arial" pitchFamily="34" charset="0"/>
                        </a:rPr>
                        <a:t>购买的股数</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Tahoma" pitchFamily="34" charset="0"/>
                          <a:cs typeface="Arial" pitchFamily="34" charset="0"/>
                        </a:rPr>
                        <a:t>成本</a:t>
                      </a:r>
                      <a:r>
                        <a:rPr kumimoji="0" lang="en-CA" sz="1400" b="0" i="0" u="none" strike="noStrike" cap="none" normalizeH="0" baseline="0" dirty="0">
                          <a:ln>
                            <a:noFill/>
                          </a:ln>
                          <a:solidFill>
                            <a:schemeClr val="tx1"/>
                          </a:solidFill>
                          <a:effectLst/>
                          <a:latin typeface="Tahoma" pitchFamily="34" charset="0"/>
                          <a:cs typeface="Arial" pitchFamily="34" charset="0"/>
                        </a:rPr>
                        <a:t> (</a:t>
                      </a:r>
                      <a:r>
                        <a:rPr kumimoji="0" lang="zh-CN" altLang="en-US" sz="1400" b="0" i="0" u="none" strike="noStrike" cap="none" normalizeH="0" baseline="0" dirty="0">
                          <a:ln>
                            <a:noFill/>
                          </a:ln>
                          <a:solidFill>
                            <a:schemeClr val="tx1"/>
                          </a:solidFill>
                          <a:effectLst/>
                          <a:latin typeface="Tahoma" pitchFamily="34" charset="0"/>
                          <a:cs typeface="Arial" pitchFamily="34" charset="0"/>
                        </a:rPr>
                        <a:t>千元</a:t>
                      </a:r>
                      <a:r>
                        <a:rPr kumimoji="0" lang="en-CA" sz="1400" b="0" i="0" u="none" strike="noStrike" cap="none" normalizeH="0" baseline="0" dirty="0">
                          <a:ln>
                            <a:noFill/>
                          </a:ln>
                          <a:solidFill>
                            <a:schemeClr val="tx1"/>
                          </a:solidFill>
                          <a:effectLst/>
                          <a:latin typeface="Tahoma" pitchFamily="34" charset="0"/>
                          <a:cs typeface="Arial" pitchFamily="34" charset="0"/>
                        </a:rPr>
                        <a:t>)</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Tahoma" pitchFamily="34" charset="0"/>
                          <a:cs typeface="Arial" pitchFamily="34" charset="0"/>
                        </a:rPr>
                        <a:t>累计成本</a:t>
                      </a:r>
                      <a:r>
                        <a:rPr kumimoji="0" lang="en-CA" sz="1400" b="0" i="0" u="none" strike="noStrike" cap="none" normalizeH="0" baseline="0" dirty="0">
                          <a:ln>
                            <a:noFill/>
                          </a:ln>
                          <a:solidFill>
                            <a:schemeClr val="tx1"/>
                          </a:solidFill>
                          <a:effectLst/>
                          <a:latin typeface="Tahoma" pitchFamily="34" charset="0"/>
                          <a:cs typeface="Arial" pitchFamily="34" charset="0"/>
                        </a:rPr>
                        <a:t> (</a:t>
                      </a:r>
                      <a:r>
                        <a:rPr kumimoji="0" lang="zh-CN" altLang="en-US" sz="1400" b="0" i="0" u="none" strike="noStrike" cap="none" normalizeH="0" baseline="0" dirty="0">
                          <a:ln>
                            <a:noFill/>
                          </a:ln>
                          <a:solidFill>
                            <a:schemeClr val="tx1"/>
                          </a:solidFill>
                          <a:effectLst/>
                          <a:latin typeface="Tahoma" pitchFamily="34" charset="0"/>
                          <a:cs typeface="Arial" pitchFamily="34" charset="0"/>
                        </a:rPr>
                        <a:t>千元</a:t>
                      </a:r>
                      <a:r>
                        <a:rPr kumimoji="0" lang="en-CA" sz="1400" b="0" i="0" u="none" strike="noStrike" cap="none" normalizeH="0" baseline="0" dirty="0">
                          <a:ln>
                            <a:noFill/>
                          </a:ln>
                          <a:solidFill>
                            <a:schemeClr val="tx1"/>
                          </a:solidFill>
                          <a:effectLst/>
                          <a:latin typeface="Tahoma" pitchFamily="34" charset="0"/>
                          <a:cs typeface="Arial" pitchFamily="34" charset="0"/>
                        </a:rPr>
                        <a:t>)</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Tahoma" pitchFamily="34" charset="0"/>
                          <a:ea typeface="+mn-ea"/>
                          <a:cs typeface="Arial" pitchFamily="34" charset="0"/>
                        </a:rPr>
                        <a:t>利息（千元）</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3099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0</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49.00</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0.522</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52,200</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2,557.8</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2,557.8</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2.5</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099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1</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48.12</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0.458</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Tahoma" pitchFamily="34" charset="0"/>
                          <a:cs typeface="Arial" pitchFamily="34" charset="0"/>
                        </a:rPr>
                        <a:t>-</a:t>
                      </a:r>
                      <a:r>
                        <a:rPr kumimoji="0" lang="en-CA" sz="1400" b="0" i="0" u="none" strike="noStrike" cap="none" normalizeH="0" baseline="0" dirty="0">
                          <a:ln>
                            <a:noFill/>
                          </a:ln>
                          <a:solidFill>
                            <a:schemeClr val="tx1"/>
                          </a:solidFill>
                          <a:effectLst/>
                          <a:latin typeface="Tahoma" pitchFamily="34" charset="0"/>
                          <a:cs typeface="Arial" pitchFamily="34" charset="0"/>
                        </a:rPr>
                        <a:t>6,400</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Tahoma" pitchFamily="34" charset="0"/>
                          <a:cs typeface="Arial" pitchFamily="34" charset="0"/>
                        </a:rPr>
                        <a:t>-</a:t>
                      </a:r>
                      <a:r>
                        <a:rPr kumimoji="0" lang="en-CA" sz="1400" b="0" i="0" u="none" strike="noStrike" cap="none" normalizeH="0" baseline="0" dirty="0">
                          <a:ln>
                            <a:noFill/>
                          </a:ln>
                          <a:solidFill>
                            <a:schemeClr val="tx1"/>
                          </a:solidFill>
                          <a:effectLst/>
                          <a:latin typeface="Tahoma" pitchFamily="34" charset="0"/>
                          <a:cs typeface="Arial" pitchFamily="34" charset="0"/>
                        </a:rPr>
                        <a:t>308.0</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2,252.3</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2.2</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099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2</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47.37</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0.400</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Tahoma" pitchFamily="34" charset="0"/>
                          <a:cs typeface="Arial" pitchFamily="34" charset="0"/>
                        </a:rPr>
                        <a:t>-</a:t>
                      </a:r>
                      <a:r>
                        <a:rPr kumimoji="0" lang="en-CA" sz="1400" b="0" i="0" u="none" strike="noStrike" cap="none" normalizeH="0" baseline="0" dirty="0">
                          <a:ln>
                            <a:noFill/>
                          </a:ln>
                          <a:solidFill>
                            <a:schemeClr val="tx1"/>
                          </a:solidFill>
                          <a:effectLst/>
                          <a:latin typeface="Tahoma" pitchFamily="34" charset="0"/>
                          <a:cs typeface="Arial" pitchFamily="34" charset="0"/>
                        </a:rPr>
                        <a:t>5,800</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Tahoma" pitchFamily="34" charset="0"/>
                          <a:cs typeface="Arial" pitchFamily="34" charset="0"/>
                        </a:rPr>
                        <a:t>-</a:t>
                      </a:r>
                      <a:r>
                        <a:rPr kumimoji="0" lang="en-CA" sz="1400" b="0" i="0" u="none" strike="noStrike" cap="none" normalizeH="0" baseline="0" dirty="0">
                          <a:ln>
                            <a:noFill/>
                          </a:ln>
                          <a:solidFill>
                            <a:schemeClr val="tx1"/>
                          </a:solidFill>
                          <a:effectLst/>
                          <a:latin typeface="Tahoma" pitchFamily="34" charset="0"/>
                          <a:cs typeface="Arial" pitchFamily="34" charset="0"/>
                        </a:rPr>
                        <a:t>274.7</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1,979.8</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1.9</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7983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3099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19</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55.87</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dirty="0">
                          <a:ln>
                            <a:noFill/>
                          </a:ln>
                          <a:solidFill>
                            <a:schemeClr val="tx1"/>
                          </a:solidFill>
                          <a:effectLst/>
                          <a:latin typeface="Tahoma" pitchFamily="34" charset="0"/>
                          <a:cs typeface="Arial" pitchFamily="34" charset="0"/>
                        </a:rPr>
                        <a:t>1.000</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1,000</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55.9</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5,258.2</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5.1</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3099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20</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57.25</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1.000</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0</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0</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5263.3</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Tahoma" pitchFamily="34" charset="0"/>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3" name="灯片编号占位符 2"/>
          <p:cNvSpPr>
            <a:spLocks noGrp="1"/>
          </p:cNvSpPr>
          <p:nvPr>
            <p:ph type="sldNum" sz="quarter" idx="12"/>
          </p:nvPr>
        </p:nvSpPr>
        <p:spPr/>
        <p:txBody>
          <a:bodyPr/>
          <a:lstStyle/>
          <a:p>
            <a:fld id="{0C913308-F349-4B6D-A68A-DD1791B4A57B}" type="slidenum">
              <a:rPr lang="zh-CN" altLang="en-US" smtClean="0"/>
              <a:pPr/>
              <a:t>17</a:t>
            </a:fld>
            <a:endParaRPr lang="zh-CN" altLang="en-US"/>
          </a:p>
        </p:txBody>
      </p:sp>
      <p:sp>
        <p:nvSpPr>
          <p:cNvPr id="4" name="页脚占位符 3"/>
          <p:cNvSpPr>
            <a:spLocks noGrp="1"/>
          </p:cNvSpPr>
          <p:nvPr>
            <p:ph type="ftr" sz="quarter" idx="11"/>
          </p:nvPr>
        </p:nvSpPr>
        <p:spPr/>
        <p:txBody>
          <a:bodyPr/>
          <a:lstStyle/>
          <a:p>
            <a:pPr>
              <a:defRPr/>
            </a:pPr>
            <a:r>
              <a:rPr lang="en-US" altLang="zh-CN"/>
              <a:t>Copyright ©2020  Zheng, Zhenlong, XMU</a:t>
            </a:r>
          </a:p>
        </p:txBody>
      </p:sp>
    </p:spTree>
    <p:extLst>
      <p:ext uri="{BB962C8B-B14F-4D97-AF65-F5344CB8AC3E}">
        <p14:creationId xmlns:p14="http://schemas.microsoft.com/office/powerpoint/2010/main" val="404753723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467545" y="303498"/>
            <a:ext cx="8440737" cy="540060"/>
          </a:xfrm>
        </p:spPr>
        <p:txBody>
          <a:bodyPr/>
          <a:lstStyle/>
          <a:p>
            <a:pPr eaLnBrk="1" hangingPunct="1"/>
            <a:r>
              <a:rPr lang="zh-CN" altLang="en-US" sz="3600" dirty="0"/>
              <a:t>案例</a:t>
            </a:r>
            <a:r>
              <a:rPr lang="en-US" altLang="zh-CN" sz="3600" dirty="0"/>
              <a:t> </a:t>
            </a:r>
            <a:r>
              <a:rPr lang="zh-CN" altLang="en-US" sz="3600" dirty="0"/>
              <a:t>：期权的</a:t>
            </a:r>
            <a:r>
              <a:rPr lang="en-CA" sz="3600" dirty="0"/>
              <a:t>Delta </a:t>
            </a:r>
            <a:r>
              <a:rPr lang="zh-CN" altLang="en-US" sz="3600" dirty="0"/>
              <a:t>中性风险管理</a:t>
            </a:r>
            <a:r>
              <a:rPr lang="en-US" altLang="zh-CN" sz="3600" dirty="0"/>
              <a:t>(</a:t>
            </a:r>
            <a:r>
              <a:rPr lang="en-CA" sz="3600" dirty="0"/>
              <a:t>cont.)</a:t>
            </a:r>
            <a:endParaRPr lang="en-US" altLang="zh-CN" sz="3600" dirty="0">
              <a:ea typeface="宋体" pitchFamily="2" charset="-122"/>
            </a:endParaRPr>
          </a:p>
        </p:txBody>
      </p:sp>
      <p:graphicFrame>
        <p:nvGraphicFramePr>
          <p:cNvPr id="5" name="Table 4"/>
          <p:cNvGraphicFramePr>
            <a:graphicFrameLocks noGrp="1"/>
          </p:cNvGraphicFramePr>
          <p:nvPr>
            <p:extLst>
              <p:ext uri="{D42A27DB-BD31-4B8C-83A1-F6EECF244321}">
                <p14:modId xmlns:p14="http://schemas.microsoft.com/office/powerpoint/2010/main" val="848676597"/>
              </p:ext>
            </p:extLst>
          </p:nvPr>
        </p:nvGraphicFramePr>
        <p:xfrm>
          <a:off x="611560" y="1437624"/>
          <a:ext cx="8001000" cy="2814640"/>
        </p:xfrm>
        <a:graphic>
          <a:graphicData uri="http://schemas.openxmlformats.org/drawingml/2006/table">
            <a:tbl>
              <a:tblPr/>
              <a:tblGrid>
                <a:gridCol w="962025">
                  <a:extLst>
                    <a:ext uri="{9D8B030D-6E8A-4147-A177-3AD203B41FA5}">
                      <a16:colId xmlns:a16="http://schemas.microsoft.com/office/drawing/2014/main" val="20000"/>
                    </a:ext>
                  </a:extLst>
                </a:gridCol>
                <a:gridCol w="960438">
                  <a:extLst>
                    <a:ext uri="{9D8B030D-6E8A-4147-A177-3AD203B41FA5}">
                      <a16:colId xmlns:a16="http://schemas.microsoft.com/office/drawing/2014/main" val="20001"/>
                    </a:ext>
                  </a:extLst>
                </a:gridCol>
                <a:gridCol w="863600">
                  <a:extLst>
                    <a:ext uri="{9D8B030D-6E8A-4147-A177-3AD203B41FA5}">
                      <a16:colId xmlns:a16="http://schemas.microsoft.com/office/drawing/2014/main" val="20002"/>
                    </a:ext>
                  </a:extLst>
                </a:gridCol>
                <a:gridCol w="1246385">
                  <a:extLst>
                    <a:ext uri="{9D8B030D-6E8A-4147-A177-3AD203B41FA5}">
                      <a16:colId xmlns:a16="http://schemas.microsoft.com/office/drawing/2014/main" val="20003"/>
                    </a:ext>
                  </a:extLst>
                </a:gridCol>
                <a:gridCol w="1111052">
                  <a:extLst>
                    <a:ext uri="{9D8B030D-6E8A-4147-A177-3AD203B41FA5}">
                      <a16:colId xmlns:a16="http://schemas.microsoft.com/office/drawing/2014/main" val="20004"/>
                    </a:ext>
                  </a:extLst>
                </a:gridCol>
                <a:gridCol w="1643063">
                  <a:extLst>
                    <a:ext uri="{9D8B030D-6E8A-4147-A177-3AD203B41FA5}">
                      <a16:colId xmlns:a16="http://schemas.microsoft.com/office/drawing/2014/main" val="20005"/>
                    </a:ext>
                  </a:extLst>
                </a:gridCol>
                <a:gridCol w="1214437">
                  <a:extLst>
                    <a:ext uri="{9D8B030D-6E8A-4147-A177-3AD203B41FA5}">
                      <a16:colId xmlns:a16="http://schemas.microsoft.com/office/drawing/2014/main" val="20006"/>
                    </a:ext>
                  </a:extLst>
                </a:gridCol>
              </a:tblGrid>
              <a:tr h="57983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Tahoma" pitchFamily="34" charset="0"/>
                          <a:ea typeface="+mn-ea"/>
                          <a:cs typeface="Arial" pitchFamily="34" charset="0"/>
                        </a:rPr>
                        <a:t>周次</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Tahoma" pitchFamily="34" charset="0"/>
                          <a:ea typeface="+mn-ea"/>
                          <a:cs typeface="Arial" pitchFamily="34" charset="0"/>
                        </a:rPr>
                        <a:t>股价</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dirty="0">
                          <a:ln>
                            <a:noFill/>
                          </a:ln>
                          <a:solidFill>
                            <a:schemeClr val="tx1"/>
                          </a:solidFill>
                          <a:effectLst/>
                          <a:latin typeface="Tahoma" pitchFamily="34" charset="0"/>
                          <a:cs typeface="Arial" pitchFamily="34" charset="0"/>
                        </a:rPr>
                        <a:t>Delta</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Tahoma" pitchFamily="34" charset="0"/>
                          <a:ea typeface="+mn-ea"/>
                          <a:cs typeface="Arial" pitchFamily="34" charset="0"/>
                        </a:rPr>
                        <a:t>购买的股数</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Tahoma" pitchFamily="34" charset="0"/>
                          <a:cs typeface="Arial" pitchFamily="34" charset="0"/>
                        </a:rPr>
                        <a:t>成本</a:t>
                      </a:r>
                      <a:r>
                        <a:rPr kumimoji="0" lang="en-CA" sz="1400" b="0" i="0" u="none" strike="noStrike" cap="none" normalizeH="0" baseline="0" dirty="0">
                          <a:ln>
                            <a:noFill/>
                          </a:ln>
                          <a:solidFill>
                            <a:schemeClr val="tx1"/>
                          </a:solidFill>
                          <a:effectLst/>
                          <a:latin typeface="Tahoma" pitchFamily="34" charset="0"/>
                          <a:cs typeface="Arial" pitchFamily="34" charset="0"/>
                        </a:rPr>
                        <a:t> (</a:t>
                      </a:r>
                      <a:r>
                        <a:rPr kumimoji="0" lang="zh-CN" altLang="en-US" sz="1400" b="0" i="0" u="none" strike="noStrike" cap="none" normalizeH="0" baseline="0" dirty="0">
                          <a:ln>
                            <a:noFill/>
                          </a:ln>
                          <a:solidFill>
                            <a:schemeClr val="tx1"/>
                          </a:solidFill>
                          <a:effectLst/>
                          <a:latin typeface="Tahoma" pitchFamily="34" charset="0"/>
                          <a:cs typeface="Arial" pitchFamily="34" charset="0"/>
                        </a:rPr>
                        <a:t>千元</a:t>
                      </a:r>
                      <a:r>
                        <a:rPr kumimoji="0" lang="en-CA" sz="1400" b="0" i="0" u="none" strike="noStrike" cap="none" normalizeH="0" baseline="0" dirty="0">
                          <a:ln>
                            <a:noFill/>
                          </a:ln>
                          <a:solidFill>
                            <a:schemeClr val="tx1"/>
                          </a:solidFill>
                          <a:effectLst/>
                          <a:latin typeface="Tahoma" pitchFamily="34" charset="0"/>
                          <a:cs typeface="Arial" pitchFamily="34" charset="0"/>
                        </a:rPr>
                        <a:t>)</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Tahoma" pitchFamily="34" charset="0"/>
                          <a:cs typeface="Arial" pitchFamily="34" charset="0"/>
                        </a:rPr>
                        <a:t>累计成本</a:t>
                      </a:r>
                      <a:r>
                        <a:rPr kumimoji="0" lang="en-CA" sz="1400" b="0" i="0" u="none" strike="noStrike" cap="none" normalizeH="0" baseline="0" dirty="0">
                          <a:ln>
                            <a:noFill/>
                          </a:ln>
                          <a:solidFill>
                            <a:schemeClr val="tx1"/>
                          </a:solidFill>
                          <a:effectLst/>
                          <a:latin typeface="Tahoma" pitchFamily="34" charset="0"/>
                          <a:cs typeface="Arial" pitchFamily="34" charset="0"/>
                        </a:rPr>
                        <a:t> (</a:t>
                      </a:r>
                      <a:r>
                        <a:rPr kumimoji="0" lang="zh-CN" altLang="en-US" sz="1400" b="0" i="0" u="none" strike="noStrike" cap="none" normalizeH="0" baseline="0" dirty="0">
                          <a:ln>
                            <a:noFill/>
                          </a:ln>
                          <a:solidFill>
                            <a:schemeClr val="tx1"/>
                          </a:solidFill>
                          <a:effectLst/>
                          <a:latin typeface="Tahoma" pitchFamily="34" charset="0"/>
                          <a:cs typeface="Arial" pitchFamily="34" charset="0"/>
                        </a:rPr>
                        <a:t>千元</a:t>
                      </a:r>
                      <a:r>
                        <a:rPr kumimoji="0" lang="en-CA" sz="1400" b="0" i="0" u="none" strike="noStrike" cap="none" normalizeH="0" baseline="0" dirty="0">
                          <a:ln>
                            <a:noFill/>
                          </a:ln>
                          <a:solidFill>
                            <a:schemeClr val="tx1"/>
                          </a:solidFill>
                          <a:effectLst/>
                          <a:latin typeface="Tahoma" pitchFamily="34" charset="0"/>
                          <a:cs typeface="Arial" pitchFamily="34" charset="0"/>
                        </a:rPr>
                        <a:t>)</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Tahoma" pitchFamily="34" charset="0"/>
                          <a:ea typeface="+mn-ea"/>
                          <a:cs typeface="Arial" pitchFamily="34" charset="0"/>
                        </a:rPr>
                        <a:t>利息（千元）</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33099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0</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49.00</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0.522</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52,200</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2,557.8</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2,557.8</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2.5</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3099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1</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49.75</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0.568</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  4,600</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228.9</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2,789.2</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2.7</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3099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2</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52.00</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0.705</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13,700</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712.4</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3,504.3</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3.4</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579835">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3099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19</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46.63</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0.007</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Tahoma" pitchFamily="34" charset="0"/>
                          <a:cs typeface="Arial" pitchFamily="34" charset="0"/>
                        </a:rPr>
                        <a:t>-</a:t>
                      </a:r>
                      <a:r>
                        <a:rPr kumimoji="0" lang="en-CA" sz="1400" b="0" i="0" u="none" strike="noStrike" cap="none" normalizeH="0" baseline="0" dirty="0">
                          <a:ln>
                            <a:noFill/>
                          </a:ln>
                          <a:solidFill>
                            <a:schemeClr val="tx1"/>
                          </a:solidFill>
                          <a:effectLst/>
                          <a:latin typeface="Tahoma" pitchFamily="34" charset="0"/>
                          <a:cs typeface="Arial" pitchFamily="34" charset="0"/>
                        </a:rPr>
                        <a:t>17,600</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Tahoma" pitchFamily="34" charset="0"/>
                          <a:cs typeface="Arial" pitchFamily="34" charset="0"/>
                        </a:rPr>
                        <a:t>-</a:t>
                      </a:r>
                      <a:r>
                        <a:rPr kumimoji="0" lang="en-CA" sz="1400" b="0" i="0" u="none" strike="noStrike" cap="none" normalizeH="0" baseline="0" dirty="0">
                          <a:ln>
                            <a:noFill/>
                          </a:ln>
                          <a:solidFill>
                            <a:schemeClr val="tx1"/>
                          </a:solidFill>
                          <a:effectLst/>
                          <a:latin typeface="Tahoma" pitchFamily="34" charset="0"/>
                          <a:cs typeface="Arial" pitchFamily="34" charset="0"/>
                        </a:rPr>
                        <a:t>820.7</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290.0</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0.3</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330994">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20</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48.12</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0.000</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Tahoma" pitchFamily="34" charset="0"/>
                          <a:cs typeface="Arial" pitchFamily="34" charset="0"/>
                        </a:rPr>
                        <a:t>-</a:t>
                      </a:r>
                      <a:r>
                        <a:rPr kumimoji="0" lang="en-CA" sz="1400" b="0" i="0" u="none" strike="noStrike" cap="none" normalizeH="0" baseline="0" dirty="0">
                          <a:ln>
                            <a:noFill/>
                          </a:ln>
                          <a:solidFill>
                            <a:schemeClr val="tx1"/>
                          </a:solidFill>
                          <a:effectLst/>
                          <a:latin typeface="Tahoma" pitchFamily="34" charset="0"/>
                          <a:cs typeface="Arial" pitchFamily="34" charset="0"/>
                        </a:rPr>
                        <a:t>700</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0" i="0" u="none" strike="noStrike" cap="none" normalizeH="0" baseline="0" dirty="0">
                          <a:ln>
                            <a:noFill/>
                          </a:ln>
                          <a:solidFill>
                            <a:schemeClr val="tx1"/>
                          </a:solidFill>
                          <a:effectLst/>
                          <a:latin typeface="Tahoma" pitchFamily="34" charset="0"/>
                          <a:cs typeface="Arial" pitchFamily="34" charset="0"/>
                        </a:rPr>
                        <a:t>-</a:t>
                      </a:r>
                      <a:r>
                        <a:rPr kumimoji="0" lang="en-CA" sz="1400" b="0" i="0" u="none" strike="noStrike" cap="none" normalizeH="0" baseline="0" dirty="0">
                          <a:ln>
                            <a:noFill/>
                          </a:ln>
                          <a:solidFill>
                            <a:schemeClr val="tx1"/>
                          </a:solidFill>
                          <a:effectLst/>
                          <a:latin typeface="Tahoma" pitchFamily="34" charset="0"/>
                          <a:cs typeface="Arial" pitchFamily="34" charset="0"/>
                        </a:rPr>
                        <a:t>33.7</a:t>
                      </a:r>
                      <a:endParaRPr kumimoji="0" lang="en-US" altLang="zh-CN" sz="1400" b="0" i="0" u="none" strike="noStrike" cap="none" normalizeH="0" baseline="0" dirty="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CA" sz="1400" b="0" i="0" u="none" strike="noStrike" cap="none" normalizeH="0" baseline="0">
                          <a:ln>
                            <a:noFill/>
                          </a:ln>
                          <a:solidFill>
                            <a:schemeClr val="tx1"/>
                          </a:solidFill>
                          <a:effectLst/>
                          <a:latin typeface="Tahoma" pitchFamily="34" charset="0"/>
                          <a:cs typeface="Arial" pitchFamily="34" charset="0"/>
                        </a:rPr>
                        <a:t>256.6</a:t>
                      </a:r>
                      <a:endParaRPr kumimoji="0" lang="en-US" altLang="zh-CN" sz="1400" b="0" i="0" u="none" strike="noStrike" cap="none" normalizeH="0" baseline="0">
                        <a:ln>
                          <a:noFill/>
                        </a:ln>
                        <a:solidFill>
                          <a:schemeClr val="tx1"/>
                        </a:solidFill>
                        <a:effectLst/>
                        <a:latin typeface="Tahoma" pitchFamily="34" charset="0"/>
                        <a:ea typeface="宋体" pitchFamily="2" charset="-122"/>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endParaRPr kumimoji="0" lang="zh-CN" altLang="zh-CN" sz="1400" b="0" i="0" u="none" strike="noStrike" cap="none" normalizeH="0" baseline="0" dirty="0">
                        <a:ln>
                          <a:noFill/>
                        </a:ln>
                        <a:solidFill>
                          <a:schemeClr val="tx1"/>
                        </a:solidFill>
                        <a:effectLst/>
                        <a:latin typeface="Tahoma" pitchFamily="34" charset="0"/>
                        <a:cs typeface="Arial" pitchFamily="34" charset="0"/>
                      </a:endParaRPr>
                    </a:p>
                  </a:txBody>
                  <a:tcPr marT="34290" marB="3429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bl>
          </a:graphicData>
        </a:graphic>
      </p:graphicFrame>
      <p:sp>
        <p:nvSpPr>
          <p:cNvPr id="3" name="灯片编号占位符 2"/>
          <p:cNvSpPr>
            <a:spLocks noGrp="1"/>
          </p:cNvSpPr>
          <p:nvPr>
            <p:ph type="sldNum" sz="quarter" idx="12"/>
          </p:nvPr>
        </p:nvSpPr>
        <p:spPr/>
        <p:txBody>
          <a:bodyPr/>
          <a:lstStyle/>
          <a:p>
            <a:fld id="{0C913308-F349-4B6D-A68A-DD1791B4A57B}" type="slidenum">
              <a:rPr lang="zh-CN" altLang="en-US" smtClean="0"/>
              <a:pPr/>
              <a:t>18</a:t>
            </a:fld>
            <a:endParaRPr lang="zh-CN" altLang="en-US"/>
          </a:p>
        </p:txBody>
      </p:sp>
      <p:sp>
        <p:nvSpPr>
          <p:cNvPr id="4" name="页脚占位符 3"/>
          <p:cNvSpPr>
            <a:spLocks noGrp="1"/>
          </p:cNvSpPr>
          <p:nvPr>
            <p:ph type="ftr" sz="quarter" idx="11"/>
          </p:nvPr>
        </p:nvSpPr>
        <p:spPr/>
        <p:txBody>
          <a:bodyPr/>
          <a:lstStyle/>
          <a:p>
            <a:pPr>
              <a:defRPr/>
            </a:pPr>
            <a:r>
              <a:rPr lang="en-US" altLang="zh-CN"/>
              <a:t>Copyright ©2020  Zheng, Zhenlong, XMU</a:t>
            </a:r>
          </a:p>
        </p:txBody>
      </p:sp>
    </p:spTree>
    <p:extLst>
      <p:ext uri="{BB962C8B-B14F-4D97-AF65-F5344CB8AC3E}">
        <p14:creationId xmlns:p14="http://schemas.microsoft.com/office/powerpoint/2010/main" val="392106803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理解期权的</a:t>
            </a:r>
            <a:r>
              <a:rPr lang="en-US" altLang="zh-CN" dirty="0"/>
              <a:t>Delta </a:t>
            </a:r>
            <a:r>
              <a:rPr lang="zh-CN" altLang="en-US" dirty="0"/>
              <a:t>中性风险管理</a:t>
            </a:r>
          </a:p>
        </p:txBody>
      </p:sp>
      <p:sp>
        <p:nvSpPr>
          <p:cNvPr id="3" name="内容占位符 2"/>
          <p:cNvSpPr>
            <a:spLocks noGrp="1"/>
          </p:cNvSpPr>
          <p:nvPr>
            <p:ph idx="1"/>
          </p:nvPr>
        </p:nvSpPr>
        <p:spPr/>
        <p:txBody>
          <a:bodyPr/>
          <a:lstStyle/>
          <a:p>
            <a:r>
              <a:rPr lang="zh-CN" altLang="en-US" dirty="0"/>
              <a:t>从上述案例可以看出：期权</a:t>
            </a:r>
            <a:r>
              <a:rPr lang="en-US" altLang="zh-CN" dirty="0"/>
              <a:t>Δ </a:t>
            </a:r>
            <a:r>
              <a:rPr lang="zh-CN" altLang="en-US" dirty="0"/>
              <a:t>中性对冲，实际上是通过标的资产的</a:t>
            </a:r>
            <a:r>
              <a:rPr lang="zh-CN" altLang="en-US" dirty="0">
                <a:solidFill>
                  <a:srgbClr val="FF0000"/>
                </a:solidFill>
              </a:rPr>
              <a:t>动态交易</a:t>
            </a:r>
            <a:r>
              <a:rPr lang="zh-CN" altLang="en-US" dirty="0"/>
              <a:t>，构成了一个“</a:t>
            </a:r>
            <a:r>
              <a:rPr lang="zh-CN" altLang="en-US" dirty="0">
                <a:solidFill>
                  <a:srgbClr val="FF0000"/>
                </a:solidFill>
              </a:rPr>
              <a:t>合成</a:t>
            </a:r>
            <a:r>
              <a:rPr lang="zh-CN" altLang="en-US" dirty="0"/>
              <a:t>的期权头寸”。</a:t>
            </a:r>
          </a:p>
          <a:p>
            <a:r>
              <a:rPr lang="zh-CN" altLang="en-US" dirty="0"/>
              <a:t>对冲的</a:t>
            </a:r>
            <a:r>
              <a:rPr lang="zh-CN" altLang="en-US" dirty="0">
                <a:solidFill>
                  <a:srgbClr val="FF0000"/>
                </a:solidFill>
              </a:rPr>
              <a:t>成</a:t>
            </a:r>
            <a:r>
              <a:rPr lang="zh-CN" altLang="en-US" dirty="0"/>
              <a:t>本主要来源于“</a:t>
            </a:r>
            <a:r>
              <a:rPr lang="zh-CN" altLang="en-US" dirty="0">
                <a:solidFill>
                  <a:srgbClr val="FF0000"/>
                </a:solidFill>
              </a:rPr>
              <a:t>买高卖低</a:t>
            </a:r>
            <a:r>
              <a:rPr lang="zh-CN" altLang="en-US" dirty="0"/>
              <a:t>”的过程。</a:t>
            </a: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pPr>
                <a:defRPr/>
              </a:pPr>
              <a:t>19</a:t>
            </a:fld>
            <a:endParaRPr lang="en-US" altLang="zh-CN" dirty="0"/>
          </a:p>
        </p:txBody>
      </p:sp>
      <p:sp>
        <p:nvSpPr>
          <p:cNvPr id="4" name="页脚占位符 3"/>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24300577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Adobe 仿宋 Std R" pitchFamily="18" charset="-122"/>
                <a:ea typeface="Adobe 仿宋 Std R" pitchFamily="18" charset="-122"/>
              </a:rPr>
              <a:t>目录</a:t>
            </a:r>
          </a:p>
        </p:txBody>
      </p:sp>
      <p:sp>
        <p:nvSpPr>
          <p:cNvPr id="3" name="内容占位符 2"/>
          <p:cNvSpPr>
            <a:spLocks noGrp="1"/>
          </p:cNvSpPr>
          <p:nvPr>
            <p:ph idx="1"/>
          </p:nvPr>
        </p:nvSpPr>
        <p:spPr>
          <a:xfrm>
            <a:off x="539552" y="843558"/>
            <a:ext cx="8229600" cy="3398044"/>
          </a:xfrm>
        </p:spPr>
        <p:txBody>
          <a:bodyPr>
            <a:normAutofit fontScale="92500" lnSpcReduction="10000"/>
          </a:bodyPr>
          <a:lstStyle/>
          <a:p>
            <a:pPr>
              <a:lnSpc>
                <a:spcPct val="150000"/>
              </a:lnSpc>
            </a:pPr>
            <a:endParaRPr lang="en-US" altLang="zh-CN" dirty="0"/>
          </a:p>
          <a:p>
            <a:pPr>
              <a:lnSpc>
                <a:spcPct val="150000"/>
              </a:lnSpc>
            </a:pPr>
            <a:r>
              <a:rPr lang="en-US" altLang="zh-CN" dirty="0">
                <a:solidFill>
                  <a:srgbClr val="002060"/>
                </a:solidFill>
              </a:rPr>
              <a:t>Delta </a:t>
            </a:r>
            <a:r>
              <a:rPr lang="zh-CN" altLang="en-US" dirty="0">
                <a:solidFill>
                  <a:srgbClr val="002060"/>
                </a:solidFill>
              </a:rPr>
              <a:t>与风险管理</a:t>
            </a:r>
          </a:p>
          <a:p>
            <a:pPr>
              <a:lnSpc>
                <a:spcPct val="150000"/>
              </a:lnSpc>
            </a:pPr>
            <a:r>
              <a:rPr lang="en-US" altLang="zh-CN" dirty="0">
                <a:solidFill>
                  <a:srgbClr val="002060"/>
                </a:solidFill>
              </a:rPr>
              <a:t>Theta </a:t>
            </a:r>
            <a:r>
              <a:rPr lang="zh-CN" altLang="en-US" dirty="0">
                <a:solidFill>
                  <a:srgbClr val="002060"/>
                </a:solidFill>
              </a:rPr>
              <a:t>与风险管理</a:t>
            </a:r>
          </a:p>
          <a:p>
            <a:pPr>
              <a:lnSpc>
                <a:spcPct val="150000"/>
              </a:lnSpc>
            </a:pPr>
            <a:r>
              <a:rPr lang="en-US" altLang="zh-CN" dirty="0">
                <a:solidFill>
                  <a:srgbClr val="002060"/>
                </a:solidFill>
              </a:rPr>
              <a:t>Gamma </a:t>
            </a:r>
            <a:r>
              <a:rPr lang="zh-CN" altLang="en-US" dirty="0">
                <a:solidFill>
                  <a:srgbClr val="002060"/>
                </a:solidFill>
              </a:rPr>
              <a:t>与风险管理</a:t>
            </a:r>
          </a:p>
          <a:p>
            <a:pPr>
              <a:lnSpc>
                <a:spcPct val="150000"/>
              </a:lnSpc>
            </a:pPr>
            <a:r>
              <a:rPr lang="en-US" altLang="zh-CN" dirty="0">
                <a:solidFill>
                  <a:srgbClr val="002060"/>
                </a:solidFill>
              </a:rPr>
              <a:t>Vega </a:t>
            </a:r>
            <a:r>
              <a:rPr lang="zh-CN" altLang="en-US" dirty="0">
                <a:solidFill>
                  <a:srgbClr val="002060"/>
                </a:solidFill>
              </a:rPr>
              <a:t>、</a:t>
            </a:r>
            <a:r>
              <a:rPr lang="en-US" altLang="zh-CN" dirty="0">
                <a:solidFill>
                  <a:srgbClr val="002060"/>
                </a:solidFill>
              </a:rPr>
              <a:t>rho </a:t>
            </a:r>
            <a:r>
              <a:rPr lang="zh-CN" altLang="en-US" dirty="0">
                <a:solidFill>
                  <a:srgbClr val="002060"/>
                </a:solidFill>
              </a:rPr>
              <a:t>与</a:t>
            </a:r>
            <a:r>
              <a:rPr lang="zh-CN" altLang="en-US">
                <a:solidFill>
                  <a:srgbClr val="002060"/>
                </a:solidFill>
              </a:rPr>
              <a:t>风险管理</a:t>
            </a:r>
            <a:endParaRPr lang="zh-CN" altLang="en-US" dirty="0">
              <a:solidFill>
                <a:srgbClr val="002060"/>
              </a:solidFill>
            </a:endParaRPr>
          </a:p>
        </p:txBody>
      </p:sp>
      <p:sp>
        <p:nvSpPr>
          <p:cNvPr id="5" name="灯片编号占位符 4"/>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2</a:t>
            </a:fld>
            <a:endParaRPr lang="en-US" altLang="zh-CN">
              <a:solidFill>
                <a:srgbClr val="000000"/>
              </a:solidFill>
            </a:endParaRPr>
          </a:p>
        </p:txBody>
      </p:sp>
      <p:sp>
        <p:nvSpPr>
          <p:cNvPr id="4" name="页脚占位符 3"/>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35464025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理解期权的</a:t>
            </a:r>
            <a:r>
              <a:rPr lang="en-US" altLang="zh-CN" sz="3600" dirty="0"/>
              <a:t>Delta </a:t>
            </a:r>
            <a:r>
              <a:rPr lang="zh-CN" altLang="en-US" sz="3600" dirty="0"/>
              <a:t>中性风险管理</a:t>
            </a:r>
            <a:r>
              <a:rPr lang="en-US" altLang="zh-CN" sz="3600" dirty="0"/>
              <a:t>(cont.)</a:t>
            </a:r>
            <a:endParaRPr lang="zh-CN" altLang="en-US" sz="3600" dirty="0"/>
          </a:p>
        </p:txBody>
      </p:sp>
      <p:sp>
        <p:nvSpPr>
          <p:cNvPr id="3" name="内容占位符 2"/>
          <p:cNvSpPr>
            <a:spLocks noGrp="1"/>
          </p:cNvSpPr>
          <p:nvPr>
            <p:ph idx="1"/>
          </p:nvPr>
        </p:nvSpPr>
        <p:spPr/>
        <p:txBody>
          <a:bodyPr>
            <a:normAutofit fontScale="85000" lnSpcReduction="20000"/>
          </a:bodyPr>
          <a:lstStyle/>
          <a:p>
            <a:r>
              <a:rPr lang="zh-CN" altLang="en-US" sz="3300" dirty="0"/>
              <a:t>在实际操作中， </a:t>
            </a:r>
            <a:r>
              <a:rPr lang="en-US" altLang="zh-CN" sz="3300" dirty="0"/>
              <a:t>Δ </a:t>
            </a:r>
            <a:r>
              <a:rPr lang="zh-CN" altLang="en-US" sz="3300" dirty="0"/>
              <a:t>中性对冲更常见的是利用同种标的资产的</a:t>
            </a:r>
            <a:r>
              <a:rPr lang="zh-CN" altLang="en-US" sz="3300" dirty="0">
                <a:solidFill>
                  <a:srgbClr val="FF0000"/>
                </a:solidFill>
              </a:rPr>
              <a:t>期货</a:t>
            </a:r>
            <a:r>
              <a:rPr lang="zh-CN" altLang="en-US" sz="3300" dirty="0"/>
              <a:t>来进行，以节省交易成本。</a:t>
            </a:r>
          </a:p>
          <a:p>
            <a:r>
              <a:rPr lang="zh-CN" altLang="en-US" sz="3300" dirty="0"/>
              <a:t>以无收益资产期货合约为例，由于其</a:t>
            </a:r>
            <a:r>
              <a:rPr lang="en-US" altLang="zh-CN" sz="3300" dirty="0"/>
              <a:t>Δ = </a:t>
            </a:r>
            <a:r>
              <a:rPr lang="en-US" altLang="zh-CN" sz="3300" dirty="0" err="1"/>
              <a:t>e</a:t>
            </a:r>
            <a:r>
              <a:rPr lang="en-US" altLang="zh-CN" sz="3300" baseline="30000" dirty="0" err="1"/>
              <a:t>r</a:t>
            </a:r>
            <a:r>
              <a:rPr lang="en-US" altLang="zh-CN" sz="3300" baseline="30000" dirty="0"/>
              <a:t>(T−t)</a:t>
            </a:r>
            <a:r>
              <a:rPr lang="en-US" altLang="zh-CN" sz="3300" dirty="0"/>
              <a:t> </a:t>
            </a:r>
            <a:r>
              <a:rPr lang="zh-CN" altLang="en-US" sz="3300" dirty="0"/>
              <a:t>，这意味着</a:t>
            </a:r>
            <a:r>
              <a:rPr lang="en-US" altLang="zh-CN" sz="3300" dirty="0"/>
              <a:t>e</a:t>
            </a:r>
            <a:r>
              <a:rPr lang="en-US" altLang="zh-CN" sz="3300" baseline="30000" dirty="0"/>
              <a:t>−r(T−t) </a:t>
            </a:r>
            <a:r>
              <a:rPr lang="zh-CN" altLang="en-US" sz="3300" dirty="0"/>
              <a:t>个期货单位对标的资产价格变动的敏感性与一个标的资产对其自身价格变化的敏感性是相同的，</a:t>
            </a:r>
          </a:p>
          <a:p>
            <a:r>
              <a:rPr lang="zh-CN" altLang="en-US" sz="3300" dirty="0"/>
              <a:t>因此</a:t>
            </a:r>
            <a:r>
              <a:rPr lang="en-US" altLang="zh-CN" sz="3300" dirty="0"/>
              <a:t>Q</a:t>
            </a:r>
            <a:r>
              <a:rPr lang="en-US" altLang="zh-CN" sz="3300" baseline="-25000" dirty="0"/>
              <a:t>F </a:t>
            </a:r>
            <a:r>
              <a:rPr lang="en-US" altLang="zh-CN" sz="3300" dirty="0"/>
              <a:t>= e</a:t>
            </a:r>
            <a:r>
              <a:rPr lang="en-US" altLang="zh-CN" sz="3300" baseline="30000" dirty="0"/>
              <a:t>−r(T−t)</a:t>
            </a:r>
            <a:r>
              <a:rPr lang="en-US" altLang="zh-CN" sz="3300" dirty="0"/>
              <a:t>H</a:t>
            </a:r>
            <a:r>
              <a:rPr lang="en-US" altLang="zh-CN" sz="3300" baseline="-25000" dirty="0"/>
              <a:t>A</a:t>
            </a:r>
            <a:r>
              <a:rPr lang="en-US" altLang="zh-CN" sz="3300" dirty="0"/>
              <a:t>/N</a:t>
            </a:r>
          </a:p>
          <a:p>
            <a:pPr marL="327025" lvl="1" indent="0">
              <a:buNone/>
            </a:pPr>
            <a:r>
              <a:rPr lang="zh-CN" altLang="zh-CN" sz="2800" kern="0" dirty="0">
                <a:solidFill>
                  <a:srgbClr val="000000"/>
                </a:solidFill>
                <a:effectLst/>
                <a:cs typeface="Times New Roman" panose="02020603050405020304" pitchFamily="18" charset="0"/>
              </a:rPr>
              <a:t>式中</a:t>
            </a:r>
            <a:r>
              <a:rPr lang="en-US" altLang="zh-CN" sz="2800" kern="0" dirty="0">
                <a:solidFill>
                  <a:srgbClr val="000000"/>
                </a:solidFill>
                <a:effectLst/>
                <a:cs typeface="Times New Roman" panose="02020603050405020304" pitchFamily="18" charset="0"/>
              </a:rPr>
              <a:t>:</a:t>
            </a:r>
            <a:r>
              <a:rPr lang="en-US" altLang="zh-CN" sz="2800" i="1" kern="0" dirty="0">
                <a:solidFill>
                  <a:srgbClr val="000000"/>
                </a:solidFill>
                <a:effectLst/>
                <a:cs typeface="Times New Roman" panose="02020603050405020304" pitchFamily="18" charset="0"/>
              </a:rPr>
              <a:t>Q</a:t>
            </a:r>
            <a:r>
              <a:rPr lang="en-US" altLang="zh-CN" sz="2800" kern="0" baseline="-25000" dirty="0">
                <a:solidFill>
                  <a:srgbClr val="000000"/>
                </a:solidFill>
                <a:effectLst/>
                <a:cs typeface="Times New Roman" panose="02020603050405020304" pitchFamily="18" charset="0"/>
              </a:rPr>
              <a:t>F</a:t>
            </a:r>
            <a:r>
              <a:rPr lang="zh-CN" altLang="zh-CN" sz="2800" kern="0" dirty="0">
                <a:solidFill>
                  <a:srgbClr val="000000"/>
                </a:solidFill>
                <a:effectLst/>
                <a:cs typeface="Times New Roman" panose="02020603050405020304" pitchFamily="18" charset="0"/>
              </a:rPr>
              <a:t>和</a:t>
            </a:r>
            <a:r>
              <a:rPr lang="en-US" altLang="zh-CN" sz="2800" i="1" kern="0" dirty="0">
                <a:solidFill>
                  <a:srgbClr val="000000"/>
                </a:solidFill>
                <a:effectLst/>
                <a:cs typeface="Times New Roman" panose="02020603050405020304" pitchFamily="18" charset="0"/>
              </a:rPr>
              <a:t>H</a:t>
            </a:r>
            <a:r>
              <a:rPr lang="en-US" altLang="zh-CN" sz="2800" kern="0" baseline="-25000" dirty="0">
                <a:solidFill>
                  <a:srgbClr val="000000"/>
                </a:solidFill>
                <a:effectLst/>
                <a:cs typeface="Times New Roman" panose="02020603050405020304" pitchFamily="18" charset="0"/>
              </a:rPr>
              <a:t>A</a:t>
            </a:r>
            <a:r>
              <a:rPr lang="zh-CN" altLang="zh-CN" sz="2800" kern="0" dirty="0">
                <a:solidFill>
                  <a:srgbClr val="000000"/>
                </a:solidFill>
                <a:effectLst/>
                <a:cs typeface="Times New Roman" panose="02020603050405020304" pitchFamily="18" charset="0"/>
              </a:rPr>
              <a:t>分别表示在</a:t>
            </a:r>
            <a:r>
              <a:rPr lang="en-US" altLang="zh-CN" sz="2800" i="1" kern="0" dirty="0">
                <a:solidFill>
                  <a:srgbClr val="000000"/>
                </a:solidFill>
                <a:effectLst/>
                <a:cs typeface="Times New Roman" panose="02020603050405020304" pitchFamily="18" charset="0"/>
              </a:rPr>
              <a:t>t</a:t>
            </a:r>
            <a:r>
              <a:rPr lang="zh-CN" altLang="zh-CN" sz="2800" kern="0" dirty="0">
                <a:solidFill>
                  <a:srgbClr val="000000"/>
                </a:solidFill>
                <a:effectLst/>
                <a:cs typeface="Times New Roman" panose="02020603050405020304" pitchFamily="18" charset="0"/>
              </a:rPr>
              <a:t>时刻实现</a:t>
            </a:r>
            <a:r>
              <a:rPr lang="en-US" altLang="zh-CN" sz="2800" i="1" kern="0" dirty="0" err="1">
                <a:solidFill>
                  <a:srgbClr val="000000"/>
                </a:solidFill>
                <a:effectLst/>
                <a:cs typeface="Times New Roman" panose="02020603050405020304" pitchFamily="18" charset="0"/>
              </a:rPr>
              <a:t>Δ</a:t>
            </a:r>
            <a:r>
              <a:rPr lang="en-US" altLang="zh-CN" sz="2800" i="1" kern="0" baseline="-25000" dirty="0" err="1">
                <a:solidFill>
                  <a:srgbClr val="000000"/>
                </a:solidFill>
                <a:effectLst/>
                <a:cs typeface="Times New Roman" panose="02020603050405020304" pitchFamily="18" charset="0"/>
              </a:rPr>
              <a:t>t</a:t>
            </a:r>
            <a:r>
              <a:rPr lang="zh-CN" altLang="zh-CN" sz="2800" kern="0" dirty="0">
                <a:solidFill>
                  <a:srgbClr val="000000"/>
                </a:solidFill>
                <a:effectLst/>
                <a:cs typeface="Times New Roman" panose="02020603050405020304" pitchFamily="18" charset="0"/>
              </a:rPr>
              <a:t>中性所需要的期货合约数和标的资产总头寸</a:t>
            </a:r>
            <a:r>
              <a:rPr lang="en-US" altLang="zh-CN" sz="2800" kern="0" dirty="0">
                <a:solidFill>
                  <a:srgbClr val="000000"/>
                </a:solidFill>
                <a:effectLst/>
                <a:cs typeface="Times New Roman" panose="02020603050405020304" pitchFamily="18" charset="0"/>
              </a:rPr>
              <a:t>;</a:t>
            </a:r>
            <a:r>
              <a:rPr lang="en-US" altLang="zh-CN" sz="2800" i="1" kern="0" dirty="0">
                <a:solidFill>
                  <a:srgbClr val="000000"/>
                </a:solidFill>
                <a:effectLst/>
                <a:cs typeface="Times New Roman" panose="02020603050405020304" pitchFamily="18" charset="0"/>
              </a:rPr>
              <a:t>N</a:t>
            </a:r>
            <a:r>
              <a:rPr lang="zh-CN" altLang="zh-CN" sz="2800" kern="0" dirty="0">
                <a:solidFill>
                  <a:srgbClr val="000000"/>
                </a:solidFill>
                <a:effectLst/>
                <a:cs typeface="Times New Roman" panose="02020603050405020304" pitchFamily="18" charset="0"/>
              </a:rPr>
              <a:t>表示一份期货合约的名义金额。</a:t>
            </a:r>
            <a:endParaRPr lang="zh-CN" altLang="zh-CN" sz="2800" kern="100" dirty="0">
              <a:effectLst/>
              <a:cs typeface="Times New Roman" panose="02020603050405020304" pitchFamily="18" charset="0"/>
            </a:endParaRPr>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pPr>
                <a:defRPr/>
              </a:pPr>
              <a:t>20</a:t>
            </a:fld>
            <a:endParaRPr lang="en-US" altLang="zh-CN" dirty="0"/>
          </a:p>
        </p:txBody>
      </p:sp>
      <p:sp>
        <p:nvSpPr>
          <p:cNvPr id="4" name="页脚占位符 3"/>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371678337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理解期权的</a:t>
            </a:r>
            <a:r>
              <a:rPr lang="en-US" altLang="zh-CN" sz="3600" dirty="0"/>
              <a:t>Delta </a:t>
            </a:r>
            <a:r>
              <a:rPr lang="zh-CN" altLang="en-US" sz="3600" dirty="0"/>
              <a:t>中性风险管理</a:t>
            </a:r>
            <a:r>
              <a:rPr lang="en-US" altLang="zh-CN" sz="3600" dirty="0"/>
              <a:t>(cont.)</a:t>
            </a:r>
            <a:endParaRPr lang="zh-CN" altLang="en-US" sz="3600" dirty="0"/>
          </a:p>
        </p:txBody>
      </p:sp>
      <p:sp>
        <p:nvSpPr>
          <p:cNvPr id="3" name="内容占位符 2"/>
          <p:cNvSpPr>
            <a:spLocks noGrp="1"/>
          </p:cNvSpPr>
          <p:nvPr>
            <p:ph idx="1"/>
          </p:nvPr>
        </p:nvSpPr>
        <p:spPr/>
        <p:txBody>
          <a:bodyPr/>
          <a:lstStyle/>
          <a:p>
            <a:r>
              <a:rPr lang="zh-CN" altLang="en-US" dirty="0"/>
              <a:t>机构</a:t>
            </a:r>
            <a:r>
              <a:rPr lang="en-US" altLang="zh-CN" dirty="0"/>
              <a:t>Δ </a:t>
            </a:r>
            <a:r>
              <a:rPr lang="zh-CN" altLang="en-US" dirty="0"/>
              <a:t>对冲的优势：</a:t>
            </a:r>
          </a:p>
          <a:p>
            <a:pPr lvl="1"/>
            <a:r>
              <a:rPr lang="zh-CN" altLang="en-US" dirty="0"/>
              <a:t>价格优势</a:t>
            </a:r>
          </a:p>
          <a:p>
            <a:pPr lvl="1"/>
            <a:r>
              <a:rPr lang="zh-CN" altLang="en-US" dirty="0"/>
              <a:t>机构内部的风险对冲以及外部市场上的净</a:t>
            </a:r>
            <a:r>
              <a:rPr lang="en-US" altLang="zh-CN" dirty="0"/>
              <a:t>Δ</a:t>
            </a:r>
            <a:r>
              <a:rPr lang="zh-CN" altLang="en-US" dirty="0"/>
              <a:t>对冲。</a:t>
            </a:r>
          </a:p>
          <a:p>
            <a:pPr lvl="1"/>
            <a:r>
              <a:rPr lang="zh-CN" altLang="en-US" dirty="0"/>
              <a:t>高度灵活性：金融机构可以结合自身的资产状况、市场预期和风险目标来灵活管理</a:t>
            </a:r>
            <a:r>
              <a:rPr lang="en-US" altLang="zh-CN" dirty="0"/>
              <a:t>Δ </a:t>
            </a:r>
            <a:r>
              <a:rPr lang="zh-CN" altLang="en-US"/>
              <a:t>指标。</a:t>
            </a:r>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pPr>
                <a:defRPr/>
              </a:pPr>
              <a:t>21</a:t>
            </a:fld>
            <a:endParaRPr lang="en-US" altLang="zh-CN" dirty="0"/>
          </a:p>
        </p:txBody>
      </p:sp>
      <p:sp>
        <p:nvSpPr>
          <p:cNvPr id="4" name="页脚占位符 3"/>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41838372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 14.2 Theta</a:t>
            </a:r>
            <a:endParaRPr lang="zh-CN" altLang="en-US" dirty="0"/>
          </a:p>
        </p:txBody>
      </p:sp>
      <p:sp>
        <p:nvSpPr>
          <p:cNvPr id="3" name="文本占位符 2"/>
          <p:cNvSpPr>
            <a:spLocks noGrp="1"/>
          </p:cNvSpPr>
          <p:nvPr>
            <p:ph type="body" idx="1"/>
          </p:nvPr>
        </p:nvSpPr>
        <p:spPr/>
        <p:txBody>
          <a:bodyPr/>
          <a:lstStyle/>
          <a:p>
            <a:endParaRPr lang="zh-CN" altLang="en-US"/>
          </a:p>
        </p:txBody>
      </p:sp>
      <p:sp>
        <p:nvSpPr>
          <p:cNvPr id="2" name="灯片编号占位符 1"/>
          <p:cNvSpPr>
            <a:spLocks noGrp="1"/>
          </p:cNvSpPr>
          <p:nvPr>
            <p:ph type="sldNum" sz="quarter" idx="12"/>
          </p:nvPr>
        </p:nvSpPr>
        <p:spPr/>
        <p:txBody>
          <a:bodyPr/>
          <a:lstStyle/>
          <a:p>
            <a:fld id="{0C913308-F349-4B6D-A68A-DD1791B4A57B}" type="slidenum">
              <a:rPr lang="zh-CN" altLang="en-US" smtClean="0"/>
              <a:pPr/>
              <a:t>22</a:t>
            </a:fld>
            <a:endParaRPr lang="zh-CN" altLang="en-US"/>
          </a:p>
        </p:txBody>
      </p:sp>
      <p:sp>
        <p:nvSpPr>
          <p:cNvPr id="6" name="页脚占位符 5"/>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36590947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欧式期权的</a:t>
            </a:r>
            <a:r>
              <a:rPr lang="en-US" altLang="zh-CN" dirty="0"/>
              <a:t>Theta (</a:t>
            </a:r>
            <a:r>
              <a:rPr lang="el-GR" altLang="zh-CN" dirty="0"/>
              <a:t>Θ</a:t>
            </a:r>
            <a:r>
              <a:rPr lang="en-US" altLang="zh-CN" dirty="0"/>
              <a:t>)</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68313" y="1059582"/>
                <a:ext cx="8229600" cy="3240956"/>
              </a:xfrm>
            </p:spPr>
            <p:txBody>
              <a:bodyPr>
                <a:normAutofit/>
              </a:bodyPr>
              <a:lstStyle/>
              <a:p>
                <a:r>
                  <a:rPr lang="en-US" altLang="zh-CN" dirty="0"/>
                  <a:t>Theta</a:t>
                </a:r>
                <a:r>
                  <a:rPr lang="zh-CN" altLang="en-US" dirty="0"/>
                  <a:t>：时间推移</a:t>
                </a:r>
                <a:r>
                  <a:rPr lang="en-US" altLang="zh-CN" dirty="0"/>
                  <a:t>1</a:t>
                </a:r>
                <a:r>
                  <a:rPr lang="zh-CN" altLang="en-US" dirty="0"/>
                  <a:t>单位，期权价格变多少？</a:t>
                </a:r>
                <a:endParaRPr lang="en-US" altLang="zh-CN" dirty="0"/>
              </a:p>
              <a:p>
                <a:r>
                  <a:rPr lang="en-US" altLang="zh-CN" dirty="0"/>
                  <a:t>Theta</a:t>
                </a:r>
                <a:r>
                  <a:rPr lang="zh-CN" altLang="en-US" dirty="0"/>
                  <a:t>：</a:t>
                </a:r>
                <a14:m>
                  <m:oMath xmlns:m="http://schemas.openxmlformats.org/officeDocument/2006/math">
                    <m:r>
                      <m:rPr>
                        <m:sty m:val="p"/>
                      </m:rPr>
                      <a:rPr lang="el-GR" altLang="zh-CN" i="1">
                        <a:latin typeface="Cambria Math"/>
                        <a:ea typeface="Cambria Math"/>
                      </a:rPr>
                      <m:t>Θ</m:t>
                    </m:r>
                    <m:r>
                      <a:rPr lang="en-US" altLang="zh-CN" i="1">
                        <a:latin typeface="Cambria Math"/>
                        <a:ea typeface="Cambria Math"/>
                      </a:rPr>
                      <m:t>=</m:t>
                    </m:r>
                    <m:f>
                      <m:fPr>
                        <m:ctrlPr>
                          <a:rPr lang="en-US" altLang="zh-CN" i="1">
                            <a:latin typeface="Cambria Math" panose="02040503050406030204" pitchFamily="18" charset="0"/>
                            <a:ea typeface="Cambria Math"/>
                          </a:rPr>
                        </m:ctrlPr>
                      </m:fPr>
                      <m:num>
                        <m:r>
                          <a:rPr lang="en-US" altLang="zh-CN" i="1">
                            <a:latin typeface="Cambria Math"/>
                            <a:ea typeface="Cambria Math"/>
                          </a:rPr>
                          <m:t>𝜕</m:t>
                        </m:r>
                        <m:r>
                          <a:rPr lang="en-US" altLang="zh-CN" i="1">
                            <a:latin typeface="Cambria Math"/>
                            <a:ea typeface="Cambria Math"/>
                          </a:rPr>
                          <m:t>𝑓</m:t>
                        </m:r>
                      </m:num>
                      <m:den>
                        <m:r>
                          <a:rPr lang="en-US" altLang="zh-CN" i="1">
                            <a:latin typeface="Cambria Math"/>
                            <a:ea typeface="Cambria Math"/>
                          </a:rPr>
                          <m:t>𝜕</m:t>
                        </m:r>
                        <m:r>
                          <a:rPr lang="en-US" altLang="zh-CN" i="1">
                            <a:latin typeface="Cambria Math"/>
                            <a:ea typeface="Cambria Math"/>
                          </a:rPr>
                          <m:t>𝑡</m:t>
                        </m:r>
                      </m:den>
                    </m:f>
                  </m:oMath>
                </a14:m>
                <a:endParaRPr lang="en-US" altLang="zh-CN" dirty="0"/>
              </a:p>
              <a:p>
                <a:r>
                  <a:rPr lang="zh-CN" altLang="en-US" dirty="0"/>
                  <a:t>期权的</a:t>
                </a:r>
                <a:r>
                  <a:rPr lang="en-US" altLang="zh-CN" dirty="0"/>
                  <a:t>Θ </a:t>
                </a:r>
                <a:r>
                  <a:rPr lang="zh-CN" altLang="en-US" dirty="0">
                    <a:solidFill>
                      <a:srgbClr val="FF0000"/>
                    </a:solidFill>
                  </a:rPr>
                  <a:t>通常为</a:t>
                </a:r>
                <a:r>
                  <a:rPr lang="zh-CN" altLang="en-US" b="1" dirty="0">
                    <a:solidFill>
                      <a:srgbClr val="FF0000"/>
                    </a:solidFill>
                  </a:rPr>
                  <a:t>负</a:t>
                </a:r>
                <a:r>
                  <a:rPr lang="zh-CN" altLang="en-US" dirty="0"/>
                  <a:t>：一般来说，随着到期日的临近，期权价值逐渐衰减 </a:t>
                </a:r>
                <a:r>
                  <a:rPr lang="en-US" altLang="zh-CN" dirty="0"/>
                  <a:t>(time decay)</a:t>
                </a:r>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68313" y="1059582"/>
                <a:ext cx="8229600" cy="3240956"/>
              </a:xfrm>
              <a:blipFill>
                <a:blip r:embed="rId3"/>
                <a:stretch>
                  <a:fillRect l="-667" t="-2825" r="-370"/>
                </a:stretch>
              </a:blipFill>
            </p:spPr>
            <p:txBody>
              <a:bodyPr/>
              <a:lstStyle/>
              <a:p>
                <a:r>
                  <a:rPr lang="zh-CN" altLang="en-US">
                    <a:noFill/>
                  </a:rPr>
                  <a:t> </a:t>
                </a:r>
              </a:p>
            </p:txBody>
          </p:sp>
        </mc:Fallback>
      </mc:AlternateContent>
      <p:sp>
        <p:nvSpPr>
          <p:cNvPr id="4" name="灯片编号占位符 3"/>
          <p:cNvSpPr>
            <a:spLocks noGrp="1"/>
          </p:cNvSpPr>
          <p:nvPr>
            <p:ph type="sldNum" sz="quarter" idx="12"/>
          </p:nvPr>
        </p:nvSpPr>
        <p:spPr/>
        <p:txBody>
          <a:bodyPr/>
          <a:lstStyle/>
          <a:p>
            <a:fld id="{0C913308-F349-4B6D-A68A-DD1791B4A57B}" type="slidenum">
              <a:rPr lang="zh-CN" altLang="en-US" smtClean="0"/>
              <a:pPr/>
              <a:t>23</a:t>
            </a:fld>
            <a:endParaRPr lang="zh-CN" altLang="en-US" dirty="0"/>
          </a:p>
        </p:txBody>
      </p:sp>
      <p:sp>
        <p:nvSpPr>
          <p:cNvPr id="6" name="页脚占位符 5"/>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18445309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问题</a:t>
            </a:r>
          </a:p>
        </p:txBody>
      </p:sp>
      <p:sp>
        <p:nvSpPr>
          <p:cNvPr id="3" name="内容占位符 2"/>
          <p:cNvSpPr>
            <a:spLocks noGrp="1"/>
          </p:cNvSpPr>
          <p:nvPr>
            <p:ph idx="1"/>
          </p:nvPr>
        </p:nvSpPr>
        <p:spPr/>
        <p:txBody>
          <a:bodyPr/>
          <a:lstStyle/>
          <a:p>
            <a:r>
              <a:rPr lang="en-US" altLang="zh-CN" dirty="0"/>
              <a:t>Theta</a:t>
            </a:r>
            <a:r>
              <a:rPr lang="zh-CN" altLang="en-US" dirty="0"/>
              <a:t>与期权的时间价值有何区别？</a:t>
            </a:r>
          </a:p>
        </p:txBody>
      </p:sp>
      <p:sp>
        <p:nvSpPr>
          <p:cNvPr id="5" name="灯片编号占位符 4"/>
          <p:cNvSpPr>
            <a:spLocks noGrp="1"/>
          </p:cNvSpPr>
          <p:nvPr>
            <p:ph type="sldNum" sz="quarter" idx="12"/>
          </p:nvPr>
        </p:nvSpPr>
        <p:spPr/>
        <p:txBody>
          <a:bodyPr/>
          <a:lstStyle/>
          <a:p>
            <a:pPr>
              <a:defRPr/>
            </a:pPr>
            <a:fld id="{19DFB378-7606-41DD-BDB8-11DE839DDBEA}" type="slidenum">
              <a:rPr lang="en-US" altLang="zh-CN" smtClean="0"/>
              <a:pPr>
                <a:defRPr/>
              </a:pPr>
              <a:t>24</a:t>
            </a:fld>
            <a:endParaRPr lang="en-US" altLang="zh-CN" dirty="0"/>
          </a:p>
        </p:txBody>
      </p:sp>
      <p:sp>
        <p:nvSpPr>
          <p:cNvPr id="6" name="页脚占位符 5"/>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8136492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zh-CN" altLang="en-US" dirty="0"/>
              <a:t> </a:t>
            </a:r>
            <a:r>
              <a:rPr lang="en-US" altLang="zh-CN" dirty="0"/>
              <a:t>Theta</a:t>
            </a:r>
            <a:r>
              <a:rPr lang="zh-CN" altLang="en-US" dirty="0"/>
              <a:t>的特征（</a:t>
            </a:r>
            <a:r>
              <a:rPr lang="en-US" altLang="zh-CN" dirty="0"/>
              <a:t>I</a:t>
            </a:r>
            <a:r>
              <a:rPr lang="zh-CN" altLang="en-US" dirty="0"/>
              <a:t>）</a:t>
            </a:r>
          </a:p>
        </p:txBody>
      </p:sp>
      <p:sp>
        <p:nvSpPr>
          <p:cNvPr id="6" name="内容占位符 5"/>
          <p:cNvSpPr>
            <a:spLocks noGrp="1"/>
          </p:cNvSpPr>
          <p:nvPr>
            <p:ph idx="1"/>
          </p:nvPr>
        </p:nvSpPr>
        <p:spPr>
          <a:xfrm>
            <a:off x="468313" y="987574"/>
            <a:ext cx="8229600" cy="3312964"/>
          </a:xfrm>
        </p:spPr>
        <p:txBody>
          <a:bodyPr/>
          <a:lstStyle/>
          <a:p>
            <a:r>
              <a:rPr lang="zh-CN" altLang="en-US" dirty="0"/>
              <a:t>剩余期限越短，</a:t>
            </a:r>
            <a:r>
              <a:rPr lang="en-US" altLang="zh-CN" dirty="0"/>
              <a:t>time decay</a:t>
            </a:r>
            <a:r>
              <a:rPr lang="zh-CN" altLang="en-US" dirty="0"/>
              <a:t>速度越快，</a:t>
            </a:r>
            <a:r>
              <a:rPr lang="en-US" altLang="zh-CN" dirty="0"/>
              <a:t>Theta</a:t>
            </a:r>
            <a:r>
              <a:rPr lang="zh-CN" altLang="en-US" dirty="0"/>
              <a:t>负得越多</a:t>
            </a:r>
          </a:p>
        </p:txBody>
      </p:sp>
      <p:sp>
        <p:nvSpPr>
          <p:cNvPr id="2" name="灯片编号占位符 1"/>
          <p:cNvSpPr>
            <a:spLocks noGrp="1"/>
          </p:cNvSpPr>
          <p:nvPr>
            <p:ph type="sldNum" sz="quarter" idx="12"/>
          </p:nvPr>
        </p:nvSpPr>
        <p:spPr/>
        <p:txBody>
          <a:bodyPr/>
          <a:lstStyle/>
          <a:p>
            <a:fld id="{0C913308-F349-4B6D-A68A-DD1791B4A57B}" type="slidenum">
              <a:rPr lang="zh-CN" altLang="en-US" smtClean="0"/>
              <a:pPr/>
              <a:t>25</a:t>
            </a:fld>
            <a:endParaRPr lang="zh-CN" altLang="en-US" dirty="0"/>
          </a:p>
        </p:txBody>
      </p:sp>
      <p:sp>
        <p:nvSpPr>
          <p:cNvPr id="4" name="页脚占位符 3"/>
          <p:cNvSpPr>
            <a:spLocks noGrp="1"/>
          </p:cNvSpPr>
          <p:nvPr>
            <p:ph type="ftr" sz="quarter" idx="11"/>
          </p:nvPr>
        </p:nvSpPr>
        <p:spPr/>
        <p:txBody>
          <a:bodyPr/>
          <a:lstStyle/>
          <a:p>
            <a:pPr>
              <a:defRPr/>
            </a:pPr>
            <a:r>
              <a:rPr lang="en-US" altLang="zh-CN"/>
              <a:t>Copyright ©2020  Zheng, Zhenlong, XMU</a:t>
            </a:r>
            <a:endParaRPr lang="zh-CN" altLang="en-US" dirty="0"/>
          </a:p>
        </p:txBody>
      </p:sp>
      <p:pic>
        <p:nvPicPr>
          <p:cNvPr id="3" name="14-7.eps" descr="id:2147511654;FounderCES">
            <a:extLst>
              <a:ext uri="{FF2B5EF4-FFF2-40B4-BE49-F238E27FC236}">
                <a16:creationId xmlns:a16="http://schemas.microsoft.com/office/drawing/2014/main" id="{407150CC-7E99-40C4-9D33-FB37B3B98037}"/>
              </a:ext>
            </a:extLst>
          </p:cNvPr>
          <p:cNvPicPr/>
          <p:nvPr/>
        </p:nvPicPr>
        <p:blipFill>
          <a:blip r:embed="rId3" cstate="print"/>
          <a:stretch>
            <a:fillRect/>
          </a:stretch>
        </p:blipFill>
        <p:spPr>
          <a:xfrm>
            <a:off x="1907704" y="2067694"/>
            <a:ext cx="6192688" cy="2651768"/>
          </a:xfrm>
          <a:prstGeom prst="rect">
            <a:avLst/>
          </a:prstGeom>
        </p:spPr>
      </p:pic>
    </p:spTree>
    <p:extLst>
      <p:ext uri="{BB962C8B-B14F-4D97-AF65-F5344CB8AC3E}">
        <p14:creationId xmlns:p14="http://schemas.microsoft.com/office/powerpoint/2010/main" val="334897401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Theta</a:t>
            </a:r>
            <a:r>
              <a:rPr lang="zh-CN" altLang="en-US" dirty="0"/>
              <a:t>的特征（</a:t>
            </a:r>
            <a:r>
              <a:rPr lang="en-US" altLang="zh-CN" dirty="0"/>
              <a:t>II</a:t>
            </a:r>
            <a:r>
              <a:rPr lang="zh-CN" altLang="en-US" dirty="0"/>
              <a:t>）</a:t>
            </a:r>
          </a:p>
        </p:txBody>
      </p:sp>
      <p:sp>
        <p:nvSpPr>
          <p:cNvPr id="3" name="内容占位符 2"/>
          <p:cNvSpPr>
            <a:spLocks noGrp="1"/>
          </p:cNvSpPr>
          <p:nvPr>
            <p:ph idx="1"/>
          </p:nvPr>
        </p:nvSpPr>
        <p:spPr/>
        <p:txBody>
          <a:bodyPr/>
          <a:lstStyle/>
          <a:p>
            <a:r>
              <a:rPr lang="zh-CN" altLang="en-US" dirty="0"/>
              <a:t>快到期时，实值、虚值和平价期权的</a:t>
            </a:r>
            <a:r>
              <a:rPr lang="en-US" altLang="zh-CN" dirty="0"/>
              <a:t>Theta</a:t>
            </a:r>
            <a:r>
              <a:rPr lang="zh-CN" altLang="en-US" dirty="0"/>
              <a:t>差异较大</a:t>
            </a:r>
            <a:endParaRPr lang="en-US" altLang="zh-CN" dirty="0"/>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26</a:t>
            </a:fld>
            <a:endParaRPr lang="zh-CN" altLang="en-US" dirty="0"/>
          </a:p>
        </p:txBody>
      </p:sp>
      <p:sp>
        <p:nvSpPr>
          <p:cNvPr id="7" name="页脚占位符 6"/>
          <p:cNvSpPr>
            <a:spLocks noGrp="1"/>
          </p:cNvSpPr>
          <p:nvPr>
            <p:ph type="ftr" sz="quarter" idx="11"/>
          </p:nvPr>
        </p:nvSpPr>
        <p:spPr/>
        <p:txBody>
          <a:bodyPr/>
          <a:lstStyle/>
          <a:p>
            <a:pPr>
              <a:defRPr/>
            </a:pPr>
            <a:r>
              <a:rPr lang="en-US" altLang="zh-CN"/>
              <a:t>Copyright ©2020  Zheng, Zhenlong, XMU</a:t>
            </a:r>
            <a:endParaRPr lang="zh-CN" altLang="en-US" dirty="0"/>
          </a:p>
        </p:txBody>
      </p:sp>
      <p:graphicFrame>
        <p:nvGraphicFramePr>
          <p:cNvPr id="4" name="Chart 19">
            <a:extLst>
              <a:ext uri="{FF2B5EF4-FFF2-40B4-BE49-F238E27FC236}">
                <a16:creationId xmlns:a16="http://schemas.microsoft.com/office/drawing/2014/main" id="{8084D022-1D18-4FDB-A77F-7F510F7150B3}"/>
              </a:ext>
            </a:extLst>
          </p:cNvPr>
          <p:cNvGraphicFramePr>
            <a:graphicFrameLocks/>
          </p:cNvGraphicFramePr>
          <p:nvPr>
            <p:extLst>
              <p:ext uri="{D42A27DB-BD31-4B8C-83A1-F6EECF244321}">
                <p14:modId xmlns:p14="http://schemas.microsoft.com/office/powerpoint/2010/main" val="2562096407"/>
              </p:ext>
            </p:extLst>
          </p:nvPr>
        </p:nvGraphicFramePr>
        <p:xfrm>
          <a:off x="4574248" y="2108133"/>
          <a:ext cx="4102208" cy="250317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8" name="Chart 18">
            <a:extLst>
              <a:ext uri="{FF2B5EF4-FFF2-40B4-BE49-F238E27FC236}">
                <a16:creationId xmlns:a16="http://schemas.microsoft.com/office/drawing/2014/main" id="{A875E1DC-D526-4D48-A57C-085637B17434}"/>
              </a:ext>
            </a:extLst>
          </p:cNvPr>
          <p:cNvGraphicFramePr>
            <a:graphicFrameLocks/>
          </p:cNvGraphicFramePr>
          <p:nvPr>
            <p:extLst>
              <p:ext uri="{D42A27DB-BD31-4B8C-83A1-F6EECF244321}">
                <p14:modId xmlns:p14="http://schemas.microsoft.com/office/powerpoint/2010/main" val="178556696"/>
              </p:ext>
            </p:extLst>
          </p:nvPr>
        </p:nvGraphicFramePr>
        <p:xfrm>
          <a:off x="611560" y="2108132"/>
          <a:ext cx="3960440" cy="2485405"/>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184511096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en-US" altLang="zh-CN" dirty="0"/>
              <a:t>Theta</a:t>
            </a:r>
            <a:r>
              <a:rPr lang="zh-CN" altLang="en-US" dirty="0"/>
              <a:t>的特征（</a:t>
            </a:r>
            <a:r>
              <a:rPr lang="en-US" altLang="zh-CN" dirty="0"/>
              <a:t>III</a:t>
            </a:r>
            <a:r>
              <a:rPr lang="zh-CN" altLang="en-US" dirty="0"/>
              <a:t>）</a:t>
            </a:r>
          </a:p>
        </p:txBody>
      </p:sp>
      <p:sp>
        <p:nvSpPr>
          <p:cNvPr id="3" name="内容占位符 2"/>
          <p:cNvSpPr>
            <a:spLocks noGrp="1"/>
          </p:cNvSpPr>
          <p:nvPr>
            <p:ph idx="1"/>
          </p:nvPr>
        </p:nvSpPr>
        <p:spPr>
          <a:xfrm>
            <a:off x="457200" y="941856"/>
            <a:ext cx="8229600" cy="3656338"/>
          </a:xfrm>
        </p:spPr>
        <p:txBody>
          <a:bodyPr/>
          <a:lstStyle/>
          <a:p>
            <a:r>
              <a:rPr lang="zh-CN" altLang="en-US" dirty="0"/>
              <a:t>与实值、虚值期权相比，平价期权的</a:t>
            </a:r>
            <a:r>
              <a:rPr lang="en-US" altLang="zh-CN" dirty="0"/>
              <a:t>Theta</a:t>
            </a:r>
            <a:r>
              <a:rPr lang="zh-CN" altLang="en-US" dirty="0"/>
              <a:t>负值最大</a:t>
            </a:r>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27</a:t>
            </a:fld>
            <a:endParaRPr lang="zh-CN" altLang="en-US" dirty="0"/>
          </a:p>
        </p:txBody>
      </p:sp>
      <p:sp>
        <p:nvSpPr>
          <p:cNvPr id="6" name="页脚占位符 5"/>
          <p:cNvSpPr>
            <a:spLocks noGrp="1"/>
          </p:cNvSpPr>
          <p:nvPr>
            <p:ph type="ftr" sz="quarter" idx="11"/>
          </p:nvPr>
        </p:nvSpPr>
        <p:spPr/>
        <p:txBody>
          <a:bodyPr/>
          <a:lstStyle/>
          <a:p>
            <a:pPr>
              <a:defRPr/>
            </a:pPr>
            <a:r>
              <a:rPr lang="en-US" altLang="zh-CN"/>
              <a:t>Copyright ©2020  Zheng, Zhenlong, XMU</a:t>
            </a:r>
            <a:endParaRPr lang="zh-CN" altLang="en-US" dirty="0"/>
          </a:p>
        </p:txBody>
      </p:sp>
      <p:sp>
        <p:nvSpPr>
          <p:cNvPr id="10" name="文本框 9">
            <a:extLst>
              <a:ext uri="{FF2B5EF4-FFF2-40B4-BE49-F238E27FC236}">
                <a16:creationId xmlns:a16="http://schemas.microsoft.com/office/drawing/2014/main" id="{52D65B79-BADD-44C0-B545-D02835E123C2}"/>
              </a:ext>
            </a:extLst>
          </p:cNvPr>
          <p:cNvSpPr txBox="1"/>
          <p:nvPr/>
        </p:nvSpPr>
        <p:spPr>
          <a:xfrm>
            <a:off x="5436096" y="4002037"/>
            <a:ext cx="4600106" cy="307777"/>
          </a:xfrm>
          <a:prstGeom prst="rect">
            <a:avLst/>
          </a:prstGeom>
          <a:noFill/>
        </p:spPr>
        <p:txBody>
          <a:bodyPr wrap="square">
            <a:spAutoFit/>
          </a:bodyPr>
          <a:lstStyle/>
          <a:p>
            <a:r>
              <a:rPr lang="zh-CN" altLang="en-US" sz="1400" b="1" dirty="0"/>
              <a:t>平值期权</a:t>
            </a:r>
          </a:p>
        </p:txBody>
      </p:sp>
      <p:sp>
        <p:nvSpPr>
          <p:cNvPr id="11" name="箭头: 右 10">
            <a:extLst>
              <a:ext uri="{FF2B5EF4-FFF2-40B4-BE49-F238E27FC236}">
                <a16:creationId xmlns:a16="http://schemas.microsoft.com/office/drawing/2014/main" id="{E64E5663-0FE6-4809-9864-79557CE0F725}"/>
              </a:ext>
            </a:extLst>
          </p:cNvPr>
          <p:cNvSpPr/>
          <p:nvPr/>
        </p:nvSpPr>
        <p:spPr>
          <a:xfrm>
            <a:off x="6300192" y="4127703"/>
            <a:ext cx="432048" cy="73941"/>
          </a:xfrm>
          <a:prstGeom prst="right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2" name="Chart 14">
            <a:extLst>
              <a:ext uri="{FF2B5EF4-FFF2-40B4-BE49-F238E27FC236}">
                <a16:creationId xmlns:a16="http://schemas.microsoft.com/office/drawing/2014/main" id="{3F6010DF-2584-4D34-A685-81FE46C39B87}"/>
              </a:ext>
            </a:extLst>
          </p:cNvPr>
          <p:cNvGraphicFramePr>
            <a:graphicFrameLocks/>
          </p:cNvGraphicFramePr>
          <p:nvPr/>
        </p:nvGraphicFramePr>
        <p:xfrm>
          <a:off x="395536" y="1995686"/>
          <a:ext cx="4137092" cy="260250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 name="Chart 16">
            <a:extLst>
              <a:ext uri="{FF2B5EF4-FFF2-40B4-BE49-F238E27FC236}">
                <a16:creationId xmlns:a16="http://schemas.microsoft.com/office/drawing/2014/main" id="{9F600DF9-6D36-47C8-9464-07CFE24739FA}"/>
              </a:ext>
            </a:extLst>
          </p:cNvPr>
          <p:cNvGraphicFramePr>
            <a:graphicFrameLocks/>
          </p:cNvGraphicFramePr>
          <p:nvPr/>
        </p:nvGraphicFramePr>
        <p:xfrm>
          <a:off x="4611374" y="1995686"/>
          <a:ext cx="4075426" cy="26025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1943080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ED3BFBD-F0E3-45EE-B66C-966ACDEDBF78}"/>
              </a:ext>
            </a:extLst>
          </p:cNvPr>
          <p:cNvSpPr>
            <a:spLocks noGrp="1"/>
          </p:cNvSpPr>
          <p:nvPr>
            <p:ph type="title"/>
          </p:nvPr>
        </p:nvSpPr>
        <p:spPr/>
        <p:txBody>
          <a:bodyPr/>
          <a:lstStyle/>
          <a:p>
            <a:endParaRPr lang="zh-CN" altLang="en-US"/>
          </a:p>
        </p:txBody>
      </p:sp>
      <p:sp>
        <p:nvSpPr>
          <p:cNvPr id="3" name="内容占位符 2">
            <a:extLst>
              <a:ext uri="{FF2B5EF4-FFF2-40B4-BE49-F238E27FC236}">
                <a16:creationId xmlns:a16="http://schemas.microsoft.com/office/drawing/2014/main" id="{5BDB4719-835B-45E8-B2F3-6116089D7120}"/>
              </a:ext>
            </a:extLst>
          </p:cNvPr>
          <p:cNvSpPr>
            <a:spLocks noGrp="1"/>
          </p:cNvSpPr>
          <p:nvPr>
            <p:ph idx="1"/>
          </p:nvPr>
        </p:nvSpPr>
        <p:spPr/>
        <p:txBody>
          <a:bodyPr/>
          <a:lstStyle/>
          <a:p>
            <a:r>
              <a:rPr lang="zh-CN" altLang="en-US" dirty="0"/>
              <a:t>处于</a:t>
            </a:r>
            <a:r>
              <a:rPr lang="zh-CN" altLang="en-US" dirty="0">
                <a:solidFill>
                  <a:srgbClr val="FF0000"/>
                </a:solidFill>
              </a:rPr>
              <a:t>深度实值状态</a:t>
            </a:r>
            <a:r>
              <a:rPr lang="zh-CN" altLang="en-US" dirty="0"/>
              <a:t>的无红利资产欧式看跌期权和处于</a:t>
            </a:r>
            <a:r>
              <a:rPr lang="zh-CN" altLang="en-US" dirty="0">
                <a:solidFill>
                  <a:srgbClr val="FF0000"/>
                </a:solidFill>
              </a:rPr>
              <a:t>实值状态</a:t>
            </a:r>
            <a:r>
              <a:rPr lang="zh-CN" altLang="en-US" dirty="0"/>
              <a:t>的标的资产红利很高的欧式看涨期权， </a:t>
            </a:r>
            <a:r>
              <a:rPr lang="en-US" altLang="zh-CN" dirty="0">
                <a:solidFill>
                  <a:srgbClr val="FF0000"/>
                </a:solidFill>
              </a:rPr>
              <a:t>Θ </a:t>
            </a:r>
            <a:r>
              <a:rPr lang="zh-CN" altLang="en-US" dirty="0">
                <a:solidFill>
                  <a:srgbClr val="FF0000"/>
                </a:solidFill>
              </a:rPr>
              <a:t>可能为正</a:t>
            </a:r>
            <a:r>
              <a:rPr lang="zh-CN" altLang="en-US" dirty="0"/>
              <a:t>。</a:t>
            </a:r>
          </a:p>
          <a:p>
            <a:endParaRPr lang="zh-CN" altLang="en-US" dirty="0"/>
          </a:p>
        </p:txBody>
      </p:sp>
      <p:sp>
        <p:nvSpPr>
          <p:cNvPr id="4" name="页脚占位符 3">
            <a:extLst>
              <a:ext uri="{FF2B5EF4-FFF2-40B4-BE49-F238E27FC236}">
                <a16:creationId xmlns:a16="http://schemas.microsoft.com/office/drawing/2014/main" id="{88967443-2C97-435F-A035-89CD6C363069}"/>
              </a:ext>
            </a:extLst>
          </p:cNvPr>
          <p:cNvSpPr>
            <a:spLocks noGrp="1"/>
          </p:cNvSpPr>
          <p:nvPr>
            <p:ph type="ftr" sz="quarter" idx="11"/>
          </p:nvPr>
        </p:nvSpPr>
        <p:spPr/>
        <p:txBody>
          <a:bodyPr/>
          <a:lstStyle/>
          <a:p>
            <a:pPr>
              <a:defRPr/>
            </a:pPr>
            <a:r>
              <a:rPr lang="en-US" altLang="zh-CN"/>
              <a:t>Copyright ©2020  Zheng, Zhenlong, XMU</a:t>
            </a:r>
            <a:endParaRPr lang="zh-CN" altLang="en-US" dirty="0"/>
          </a:p>
        </p:txBody>
      </p:sp>
      <p:sp>
        <p:nvSpPr>
          <p:cNvPr id="5" name="灯片编号占位符 4">
            <a:extLst>
              <a:ext uri="{FF2B5EF4-FFF2-40B4-BE49-F238E27FC236}">
                <a16:creationId xmlns:a16="http://schemas.microsoft.com/office/drawing/2014/main" id="{88FD99BD-16C4-426B-A8B2-CF57F0ABDFEE}"/>
              </a:ext>
            </a:extLst>
          </p:cNvPr>
          <p:cNvSpPr>
            <a:spLocks noGrp="1"/>
          </p:cNvSpPr>
          <p:nvPr>
            <p:ph type="sldNum" sz="quarter" idx="12"/>
          </p:nvPr>
        </p:nvSpPr>
        <p:spPr/>
        <p:txBody>
          <a:bodyPr/>
          <a:lstStyle/>
          <a:p>
            <a:pPr>
              <a:defRPr/>
            </a:pPr>
            <a:fld id="{19DFB378-7606-41DD-BDB8-11DE839DDBEA}" type="slidenum">
              <a:rPr lang="en-US" altLang="zh-CN" smtClean="0"/>
              <a:pPr>
                <a:defRPr/>
              </a:pPr>
              <a:t>28</a:t>
            </a:fld>
            <a:endParaRPr lang="en-US" altLang="zh-CN" dirty="0"/>
          </a:p>
        </p:txBody>
      </p:sp>
    </p:spTree>
    <p:extLst>
      <p:ext uri="{BB962C8B-B14F-4D97-AF65-F5344CB8AC3E}">
        <p14:creationId xmlns:p14="http://schemas.microsoft.com/office/powerpoint/2010/main" val="35917284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395536" y="193210"/>
            <a:ext cx="7488832" cy="485775"/>
          </a:xfrm>
        </p:spPr>
        <p:txBody>
          <a:bodyPr>
            <a:normAutofit fontScale="90000"/>
          </a:bodyPr>
          <a:lstStyle/>
          <a:p>
            <a:r>
              <a:rPr lang="zh-CN" altLang="en-US" dirty="0"/>
              <a:t> 看涨期权</a:t>
            </a:r>
            <a:r>
              <a:rPr lang="en-US" altLang="zh-CN" dirty="0"/>
              <a:t>Theta/</a:t>
            </a:r>
            <a:r>
              <a:rPr lang="zh-CN" altLang="en-US" dirty="0"/>
              <a:t>现货价格</a:t>
            </a:r>
            <a:r>
              <a:rPr lang="en-US" altLang="zh-CN" dirty="0"/>
              <a:t>/</a:t>
            </a:r>
            <a:r>
              <a:rPr lang="zh-CN" altLang="en-US" dirty="0"/>
              <a:t>剩余期限三维图</a:t>
            </a:r>
          </a:p>
        </p:txBody>
      </p:sp>
      <p:pic>
        <p:nvPicPr>
          <p:cNvPr id="378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329612"/>
            <a:ext cx="8039100" cy="3293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rot="1260000">
            <a:off x="626056" y="4040272"/>
            <a:ext cx="1224136" cy="307777"/>
          </a:xfrm>
          <a:prstGeom prst="rect">
            <a:avLst/>
          </a:prstGeom>
          <a:noFill/>
        </p:spPr>
        <p:txBody>
          <a:bodyPr wrap="square" rtlCol="0">
            <a:spAutoFit/>
          </a:bodyPr>
          <a:lstStyle/>
          <a:p>
            <a:r>
              <a:rPr lang="zh-CN" altLang="en-US" sz="1400" dirty="0">
                <a:latin typeface="Adobe 黑体 Std R" pitchFamily="34" charset="-122"/>
                <a:ea typeface="Adobe 黑体 Std R" pitchFamily="34" charset="-122"/>
              </a:rPr>
              <a:t>现货价格</a:t>
            </a:r>
          </a:p>
        </p:txBody>
      </p:sp>
      <p:sp>
        <p:nvSpPr>
          <p:cNvPr id="8" name="TextBox 7"/>
          <p:cNvSpPr txBox="1"/>
          <p:nvPr/>
        </p:nvSpPr>
        <p:spPr>
          <a:xfrm rot="20760000">
            <a:off x="7308304" y="4053861"/>
            <a:ext cx="1021567" cy="307777"/>
          </a:xfrm>
          <a:prstGeom prst="rect">
            <a:avLst/>
          </a:prstGeom>
          <a:noFill/>
        </p:spPr>
        <p:txBody>
          <a:bodyPr wrap="square" rtlCol="0">
            <a:spAutoFit/>
          </a:bodyPr>
          <a:lstStyle/>
          <a:p>
            <a:r>
              <a:rPr lang="zh-CN" altLang="en-US" sz="1400" dirty="0">
                <a:latin typeface="Adobe 黑体 Std R" pitchFamily="34" charset="-122"/>
                <a:ea typeface="Adobe 黑体 Std R" pitchFamily="34" charset="-122"/>
              </a:rPr>
              <a:t>剩余期限</a:t>
            </a:r>
          </a:p>
        </p:txBody>
      </p:sp>
      <p:sp>
        <p:nvSpPr>
          <p:cNvPr id="2" name="灯片编号占位符 1"/>
          <p:cNvSpPr>
            <a:spLocks noGrp="1"/>
          </p:cNvSpPr>
          <p:nvPr>
            <p:ph type="sldNum" sz="quarter" idx="12"/>
          </p:nvPr>
        </p:nvSpPr>
        <p:spPr/>
        <p:txBody>
          <a:bodyPr/>
          <a:lstStyle/>
          <a:p>
            <a:fld id="{0C913308-F349-4B6D-A68A-DD1791B4A57B}" type="slidenum">
              <a:rPr lang="zh-CN" altLang="en-US" smtClean="0"/>
              <a:pPr/>
              <a:t>29</a:t>
            </a:fld>
            <a:endParaRPr lang="zh-CN" altLang="en-US" dirty="0"/>
          </a:p>
        </p:txBody>
      </p:sp>
      <p:sp>
        <p:nvSpPr>
          <p:cNvPr id="5" name="页脚占位符 4"/>
          <p:cNvSpPr>
            <a:spLocks noGrp="1"/>
          </p:cNvSpPr>
          <p:nvPr>
            <p:ph type="ftr" sz="quarter" idx="11"/>
          </p:nvPr>
        </p:nvSpPr>
        <p:spPr/>
        <p:txBody>
          <a:bodyPr/>
          <a:lstStyle/>
          <a:p>
            <a:pPr>
              <a:defRPr/>
            </a:pPr>
            <a:r>
              <a:rPr lang="en-US" altLang="zh-CN"/>
              <a:t>Copyright ©2020  Zheng, Zhenlong, XMU</a:t>
            </a:r>
            <a:endParaRPr lang="zh-CN" altLang="en-US" dirty="0"/>
          </a:p>
        </p:txBody>
      </p:sp>
      <p:sp>
        <p:nvSpPr>
          <p:cNvPr id="3" name="文本框 2">
            <a:extLst>
              <a:ext uri="{FF2B5EF4-FFF2-40B4-BE49-F238E27FC236}">
                <a16:creationId xmlns:a16="http://schemas.microsoft.com/office/drawing/2014/main" id="{73E64493-FEC5-41B0-B441-0A566C11FF0C}"/>
              </a:ext>
            </a:extLst>
          </p:cNvPr>
          <p:cNvSpPr txBox="1"/>
          <p:nvPr/>
        </p:nvSpPr>
        <p:spPr>
          <a:xfrm>
            <a:off x="539552" y="1635646"/>
            <a:ext cx="768159" cy="369332"/>
          </a:xfrm>
          <a:prstGeom prst="rect">
            <a:avLst/>
          </a:prstGeom>
          <a:noFill/>
        </p:spPr>
        <p:txBody>
          <a:bodyPr wrap="none" rtlCol="0">
            <a:spAutoFit/>
          </a:bodyPr>
          <a:lstStyle/>
          <a:p>
            <a:r>
              <a:rPr lang="en-US" altLang="zh-CN" dirty="0"/>
              <a:t>Theta</a:t>
            </a:r>
            <a:endParaRPr lang="zh-CN" altLang="en-US" dirty="0"/>
          </a:p>
        </p:txBody>
      </p:sp>
    </p:spTree>
    <p:extLst>
      <p:ext uri="{BB962C8B-B14F-4D97-AF65-F5344CB8AC3E}">
        <p14:creationId xmlns:p14="http://schemas.microsoft.com/office/powerpoint/2010/main" val="29506403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 14.1 Delta</a:t>
            </a:r>
            <a:endParaRPr lang="zh-CN" altLang="en-US" dirty="0"/>
          </a:p>
        </p:txBody>
      </p:sp>
      <p:sp>
        <p:nvSpPr>
          <p:cNvPr id="3" name="文本占位符 2"/>
          <p:cNvSpPr>
            <a:spLocks noGrp="1"/>
          </p:cNvSpPr>
          <p:nvPr>
            <p:ph type="body" idx="1"/>
          </p:nvPr>
        </p:nvSpPr>
        <p:spPr/>
        <p:txBody>
          <a:bodyPr/>
          <a:lstStyle/>
          <a:p>
            <a:endParaRPr lang="zh-CN" altLang="en-US"/>
          </a:p>
        </p:txBody>
      </p:sp>
      <p:sp>
        <p:nvSpPr>
          <p:cNvPr id="2" name="灯片编号占位符 1"/>
          <p:cNvSpPr>
            <a:spLocks noGrp="1"/>
          </p:cNvSpPr>
          <p:nvPr>
            <p:ph type="sldNum" sz="quarter" idx="12"/>
          </p:nvPr>
        </p:nvSpPr>
        <p:spPr/>
        <p:txBody>
          <a:bodyPr/>
          <a:lstStyle/>
          <a:p>
            <a:fld id="{0C913308-F349-4B6D-A68A-DD1791B4A57B}" type="slidenum">
              <a:rPr lang="zh-CN" altLang="en-US" smtClean="0"/>
              <a:pPr/>
              <a:t>3</a:t>
            </a:fld>
            <a:endParaRPr lang="zh-CN" altLang="en-US"/>
          </a:p>
        </p:txBody>
      </p:sp>
      <p:sp>
        <p:nvSpPr>
          <p:cNvPr id="6" name="页脚占位符 5"/>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245547116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5536" y="195486"/>
            <a:ext cx="8136904" cy="809811"/>
          </a:xfrm>
        </p:spPr>
        <p:txBody>
          <a:bodyPr>
            <a:normAutofit fontScale="90000"/>
          </a:bodyPr>
          <a:lstStyle/>
          <a:p>
            <a:r>
              <a:rPr lang="zh-CN" altLang="en-US" dirty="0"/>
              <a:t> 看跌期权</a:t>
            </a:r>
            <a:r>
              <a:rPr lang="en-US" altLang="zh-CN" dirty="0"/>
              <a:t>Theta/</a:t>
            </a:r>
            <a:r>
              <a:rPr lang="zh-CN" altLang="en-US" dirty="0"/>
              <a:t>现货价格</a:t>
            </a:r>
            <a:r>
              <a:rPr lang="en-US" altLang="zh-CN" dirty="0"/>
              <a:t>/</a:t>
            </a:r>
            <a:r>
              <a:rPr lang="zh-CN" altLang="en-US" dirty="0"/>
              <a:t>剩余期限三维图</a:t>
            </a:r>
          </a:p>
        </p:txBody>
      </p:sp>
      <p:pic>
        <p:nvPicPr>
          <p:cNvPr id="389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5" y="1347614"/>
            <a:ext cx="8031928" cy="32403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rot="1260000">
            <a:off x="806569" y="4040272"/>
            <a:ext cx="1224136" cy="307777"/>
          </a:xfrm>
          <a:prstGeom prst="rect">
            <a:avLst/>
          </a:prstGeom>
          <a:noFill/>
        </p:spPr>
        <p:txBody>
          <a:bodyPr wrap="square" rtlCol="0">
            <a:spAutoFit/>
          </a:bodyPr>
          <a:lstStyle/>
          <a:p>
            <a:r>
              <a:rPr lang="zh-CN" altLang="en-US" sz="1400" dirty="0">
                <a:latin typeface="Adobe 黑体 Std R" pitchFamily="34" charset="-122"/>
                <a:ea typeface="Adobe 黑体 Std R" pitchFamily="34" charset="-122"/>
              </a:rPr>
              <a:t>现货价格</a:t>
            </a:r>
          </a:p>
        </p:txBody>
      </p:sp>
      <p:sp>
        <p:nvSpPr>
          <p:cNvPr id="7" name="TextBox 6"/>
          <p:cNvSpPr txBox="1"/>
          <p:nvPr/>
        </p:nvSpPr>
        <p:spPr>
          <a:xfrm rot="20760000">
            <a:off x="7488817" y="4053861"/>
            <a:ext cx="1021567" cy="307777"/>
          </a:xfrm>
          <a:prstGeom prst="rect">
            <a:avLst/>
          </a:prstGeom>
          <a:noFill/>
        </p:spPr>
        <p:txBody>
          <a:bodyPr wrap="square" rtlCol="0">
            <a:spAutoFit/>
          </a:bodyPr>
          <a:lstStyle/>
          <a:p>
            <a:r>
              <a:rPr lang="zh-CN" altLang="en-US" sz="1400" dirty="0">
                <a:latin typeface="Adobe 黑体 Std R" pitchFamily="34" charset="-122"/>
                <a:ea typeface="Adobe 黑体 Std R" pitchFamily="34" charset="-122"/>
              </a:rPr>
              <a:t>剩余期限</a:t>
            </a:r>
          </a:p>
        </p:txBody>
      </p:sp>
      <p:sp>
        <p:nvSpPr>
          <p:cNvPr id="3" name="灯片编号占位符 2"/>
          <p:cNvSpPr>
            <a:spLocks noGrp="1"/>
          </p:cNvSpPr>
          <p:nvPr>
            <p:ph type="sldNum" sz="quarter" idx="12"/>
          </p:nvPr>
        </p:nvSpPr>
        <p:spPr/>
        <p:txBody>
          <a:bodyPr/>
          <a:lstStyle/>
          <a:p>
            <a:fld id="{0C913308-F349-4B6D-A68A-DD1791B4A57B}" type="slidenum">
              <a:rPr lang="zh-CN" altLang="en-US" smtClean="0"/>
              <a:pPr/>
              <a:t>30</a:t>
            </a:fld>
            <a:endParaRPr lang="zh-CN" altLang="en-US" dirty="0"/>
          </a:p>
        </p:txBody>
      </p:sp>
      <p:sp>
        <p:nvSpPr>
          <p:cNvPr id="5" name="页脚占位符 4"/>
          <p:cNvSpPr>
            <a:spLocks noGrp="1"/>
          </p:cNvSpPr>
          <p:nvPr>
            <p:ph type="ftr" sz="quarter" idx="11"/>
          </p:nvPr>
        </p:nvSpPr>
        <p:spPr/>
        <p:txBody>
          <a:bodyPr/>
          <a:lstStyle/>
          <a:p>
            <a:pPr>
              <a:defRPr/>
            </a:pPr>
            <a:r>
              <a:rPr lang="en-US" altLang="zh-CN"/>
              <a:t>Copyright ©2020  Zheng, Zhenlong, XMU</a:t>
            </a:r>
            <a:endParaRPr lang="zh-CN" altLang="en-US" dirty="0"/>
          </a:p>
        </p:txBody>
      </p:sp>
      <p:sp>
        <p:nvSpPr>
          <p:cNvPr id="4" name="文本框 3">
            <a:extLst>
              <a:ext uri="{FF2B5EF4-FFF2-40B4-BE49-F238E27FC236}">
                <a16:creationId xmlns:a16="http://schemas.microsoft.com/office/drawing/2014/main" id="{F2178126-B038-4D53-B37E-15704B592EF9}"/>
              </a:ext>
            </a:extLst>
          </p:cNvPr>
          <p:cNvSpPr txBox="1"/>
          <p:nvPr/>
        </p:nvSpPr>
        <p:spPr>
          <a:xfrm>
            <a:off x="500595" y="1635646"/>
            <a:ext cx="768159" cy="369332"/>
          </a:xfrm>
          <a:prstGeom prst="rect">
            <a:avLst/>
          </a:prstGeom>
          <a:noFill/>
        </p:spPr>
        <p:txBody>
          <a:bodyPr wrap="none" rtlCol="0">
            <a:spAutoFit/>
          </a:bodyPr>
          <a:lstStyle/>
          <a:p>
            <a:r>
              <a:rPr lang="en-US" altLang="zh-CN" dirty="0"/>
              <a:t>Theta</a:t>
            </a:r>
            <a:endParaRPr lang="zh-CN" altLang="en-US" dirty="0"/>
          </a:p>
        </p:txBody>
      </p:sp>
    </p:spTree>
    <p:extLst>
      <p:ext uri="{BB962C8B-B14F-4D97-AF65-F5344CB8AC3E}">
        <p14:creationId xmlns:p14="http://schemas.microsoft.com/office/powerpoint/2010/main" val="17153276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Theta</a:t>
            </a:r>
            <a:r>
              <a:rPr lang="zh-CN" altLang="en-US" dirty="0"/>
              <a:t>与风险管理</a:t>
            </a:r>
          </a:p>
        </p:txBody>
      </p:sp>
      <p:sp>
        <p:nvSpPr>
          <p:cNvPr id="3" name="内容占位符 2"/>
          <p:cNvSpPr>
            <a:spLocks noGrp="1"/>
          </p:cNvSpPr>
          <p:nvPr>
            <p:ph idx="1"/>
          </p:nvPr>
        </p:nvSpPr>
        <p:spPr>
          <a:xfrm>
            <a:off x="251520" y="1653779"/>
            <a:ext cx="8784976" cy="2646759"/>
          </a:xfrm>
        </p:spPr>
        <p:txBody>
          <a:bodyPr/>
          <a:lstStyle/>
          <a:p>
            <a:r>
              <a:rPr lang="zh-CN" altLang="en-US" dirty="0"/>
              <a:t>时间的推移是确定的，没有风险可言。因此无需“</a:t>
            </a:r>
            <a:r>
              <a:rPr lang="en-US" altLang="zh-CN" dirty="0"/>
              <a:t>Theta</a:t>
            </a:r>
            <a:r>
              <a:rPr lang="zh-CN" altLang="en-US" dirty="0"/>
              <a:t>中性” 。</a:t>
            </a:r>
            <a:endParaRPr lang="en-US" altLang="zh-CN" dirty="0"/>
          </a:p>
          <a:p>
            <a:endParaRPr lang="en-US" altLang="zh-CN" dirty="0"/>
          </a:p>
          <a:p>
            <a:r>
              <a:rPr lang="en-US" altLang="zh-CN" dirty="0"/>
              <a:t>Theta</a:t>
            </a:r>
            <a:r>
              <a:rPr lang="zh-CN" altLang="en-US" dirty="0"/>
              <a:t>值的大小反映了期权购买者随时间推移所损失的价值，因而</a:t>
            </a:r>
            <a:r>
              <a:rPr lang="en-US" altLang="zh-CN" dirty="0"/>
              <a:t>Theta</a:t>
            </a:r>
            <a:r>
              <a:rPr lang="zh-CN" altLang="en-US" dirty="0"/>
              <a:t>值仍是一个重要的敏感性指标。</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31</a:t>
            </a:fld>
            <a:endParaRPr lang="zh-CN" altLang="en-US" dirty="0"/>
          </a:p>
        </p:txBody>
      </p:sp>
      <p:sp>
        <p:nvSpPr>
          <p:cNvPr id="6" name="页脚占位符 5"/>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23061355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r>
              <a:rPr lang="en-US" altLang="zh-CN" dirty="0"/>
              <a:t>14.3  GAMMA</a:t>
            </a:r>
            <a:endParaRPr lang="zh-CN" altLang="en-US" dirty="0"/>
          </a:p>
        </p:txBody>
      </p:sp>
      <p:sp>
        <p:nvSpPr>
          <p:cNvPr id="3" name="文本占位符 2"/>
          <p:cNvSpPr>
            <a:spLocks noGrp="1"/>
          </p:cNvSpPr>
          <p:nvPr>
            <p:ph type="body" idx="1"/>
          </p:nvPr>
        </p:nvSpPr>
        <p:spPr/>
        <p:txBody>
          <a:bodyPr/>
          <a:lstStyle/>
          <a:p>
            <a:endParaRPr lang="zh-CN" altLang="en-US"/>
          </a:p>
        </p:txBody>
      </p:sp>
      <p:sp>
        <p:nvSpPr>
          <p:cNvPr id="2" name="灯片编号占位符 1"/>
          <p:cNvSpPr>
            <a:spLocks noGrp="1"/>
          </p:cNvSpPr>
          <p:nvPr>
            <p:ph type="sldNum" sz="quarter" idx="12"/>
          </p:nvPr>
        </p:nvSpPr>
        <p:spPr/>
        <p:txBody>
          <a:bodyPr/>
          <a:lstStyle/>
          <a:p>
            <a:fld id="{0C913308-F349-4B6D-A68A-DD1791B4A57B}" type="slidenum">
              <a:rPr lang="zh-CN" altLang="en-US" smtClean="0"/>
              <a:pPr/>
              <a:t>32</a:t>
            </a:fld>
            <a:endParaRPr lang="zh-CN" altLang="en-US"/>
          </a:p>
        </p:txBody>
      </p:sp>
      <p:sp>
        <p:nvSpPr>
          <p:cNvPr id="6" name="页脚占位符 5"/>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119931242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348841" y="97459"/>
            <a:ext cx="8229600" cy="635198"/>
          </a:xfrm>
        </p:spPr>
        <p:txBody>
          <a:bodyPr/>
          <a:lstStyle/>
          <a:p>
            <a:r>
              <a:rPr lang="zh-CN" altLang="en-US" sz="3200" dirty="0"/>
              <a:t>欧式期权的</a:t>
            </a:r>
            <a:r>
              <a:rPr lang="en-US" altLang="zh-CN" sz="3200" dirty="0"/>
              <a:t>Gamma (</a:t>
            </a:r>
            <a:r>
              <a:rPr lang="el-GR" altLang="zh-CN" sz="3200" dirty="0"/>
              <a:t> Γ</a:t>
            </a:r>
            <a:r>
              <a:rPr lang="en-US" altLang="zh-CN" sz="3200" dirty="0"/>
              <a:t>)</a:t>
            </a:r>
            <a:endParaRPr lang="zh-CN" altLang="en-US" sz="3200" dirty="0"/>
          </a:p>
        </p:txBody>
      </p:sp>
      <mc:AlternateContent xmlns:mc="http://schemas.openxmlformats.org/markup-compatibility/2006" xmlns:a14="http://schemas.microsoft.com/office/drawing/2010/main">
        <mc:Choice Requires="a14">
          <p:sp>
            <p:nvSpPr>
              <p:cNvPr id="6" name="内容占位符 5"/>
              <p:cNvSpPr>
                <a:spLocks noGrp="1"/>
              </p:cNvSpPr>
              <p:nvPr>
                <p:ph idx="1"/>
              </p:nvPr>
            </p:nvSpPr>
            <p:spPr>
              <a:xfrm>
                <a:off x="468313" y="843558"/>
                <a:ext cx="8229600" cy="3240360"/>
              </a:xfrm>
            </p:spPr>
            <p:txBody>
              <a:bodyPr/>
              <a:lstStyle/>
              <a:p>
                <a:r>
                  <a:rPr lang="en-US" altLang="zh-CN" sz="2400" dirty="0"/>
                  <a:t>Gamma</a:t>
                </a:r>
                <a:r>
                  <a:rPr lang="zh-CN" altLang="en-US" sz="2400" dirty="0"/>
                  <a:t>：标的资产价格变动</a:t>
                </a:r>
                <a:r>
                  <a:rPr lang="en-US" altLang="zh-CN" sz="2400" dirty="0"/>
                  <a:t>1</a:t>
                </a:r>
                <a:r>
                  <a:rPr lang="zh-CN" altLang="en-US" sz="2400" dirty="0"/>
                  <a:t>单位，期权</a:t>
                </a:r>
                <a:r>
                  <a:rPr lang="en-US" altLang="zh-CN" sz="2400" dirty="0"/>
                  <a:t>Delta</a:t>
                </a:r>
                <a:r>
                  <a:rPr lang="zh-CN" altLang="en-US" sz="2400" dirty="0"/>
                  <a:t>变多少？</a:t>
                </a:r>
                <a:endParaRPr lang="en-US" altLang="zh-CN" sz="2400" dirty="0"/>
              </a:p>
              <a:p>
                <a:r>
                  <a:rPr lang="en-US" altLang="zh-CN" sz="2400" dirty="0"/>
                  <a:t>Gamma </a:t>
                </a:r>
                <a:r>
                  <a:rPr lang="zh-CN" altLang="en-US" sz="2400" dirty="0"/>
                  <a:t>：</a:t>
                </a:r>
                <a14:m>
                  <m:oMath xmlns:m="http://schemas.openxmlformats.org/officeDocument/2006/math">
                    <m:r>
                      <a:rPr lang="el-GR" altLang="zh-CN" sz="2400" i="1">
                        <a:latin typeface="Cambria Math"/>
                        <a:ea typeface="Cambria Math"/>
                      </a:rPr>
                      <m:t>𝛤</m:t>
                    </m:r>
                    <m:r>
                      <a:rPr lang="zh-CN" altLang="en-US" sz="2400" i="1">
                        <a:latin typeface="Cambria Math"/>
                        <a:ea typeface="Cambria Math"/>
                      </a:rPr>
                      <m:t>＝</m:t>
                    </m:r>
                    <m:f>
                      <m:fPr>
                        <m:ctrlPr>
                          <a:rPr lang="en-US" altLang="zh-CN" sz="2400" i="1">
                            <a:latin typeface="Cambria Math" panose="02040503050406030204" pitchFamily="18" charset="0"/>
                            <a:ea typeface="Cambria Math"/>
                          </a:rPr>
                        </m:ctrlPr>
                      </m:fPr>
                      <m:num>
                        <m:r>
                          <a:rPr lang="el-GR" altLang="zh-CN" sz="2400" i="1" smtClean="0">
                            <a:latin typeface="Cambria Math"/>
                            <a:ea typeface="Cambria Math"/>
                          </a:rPr>
                          <m:t>𝜕</m:t>
                        </m:r>
                        <m:r>
                          <a:rPr lang="en-US" altLang="zh-CN" sz="2400" b="0" i="1" smtClean="0">
                            <a:latin typeface="Cambria Math"/>
                            <a:ea typeface="Cambria Math"/>
                          </a:rPr>
                          <m:t>(</m:t>
                        </m:r>
                        <m:r>
                          <m:rPr>
                            <m:sty m:val="p"/>
                          </m:rPr>
                          <a:rPr lang="el-GR" altLang="zh-CN" sz="2400" i="1">
                            <a:latin typeface="Cambria Math"/>
                            <a:ea typeface="Cambria Math"/>
                          </a:rPr>
                          <m:t>Δ</m:t>
                        </m:r>
                        <m:r>
                          <a:rPr lang="en-US" altLang="zh-CN" sz="2400" b="0" i="1" smtClean="0">
                            <a:latin typeface="Cambria Math"/>
                            <a:ea typeface="Cambria Math"/>
                          </a:rPr>
                          <m:t>)</m:t>
                        </m:r>
                      </m:num>
                      <m:den>
                        <m:r>
                          <a:rPr lang="el-GR" altLang="zh-CN" sz="2400" i="1">
                            <a:latin typeface="Cambria Math"/>
                            <a:ea typeface="Cambria Math"/>
                          </a:rPr>
                          <m:t>𝜕</m:t>
                        </m:r>
                        <m:r>
                          <a:rPr lang="en-US" altLang="zh-CN" sz="2400" i="1">
                            <a:latin typeface="Cambria Math"/>
                            <a:ea typeface="Cambria Math"/>
                          </a:rPr>
                          <m:t>𝑆</m:t>
                        </m:r>
                      </m:den>
                    </m:f>
                    <m:r>
                      <a:rPr lang="zh-CN" altLang="en-US" sz="2400" i="1">
                        <a:latin typeface="Cambria Math"/>
                        <a:ea typeface="Cambria Math"/>
                      </a:rPr>
                      <m:t>＝</m:t>
                    </m:r>
                    <m:f>
                      <m:fPr>
                        <m:ctrlPr>
                          <a:rPr lang="en-US" altLang="zh-CN" sz="2400" i="1">
                            <a:latin typeface="Cambria Math" panose="02040503050406030204" pitchFamily="18" charset="0"/>
                            <a:ea typeface="Cambria Math"/>
                          </a:rPr>
                        </m:ctrlPr>
                      </m:fPr>
                      <m:num>
                        <m:r>
                          <a:rPr lang="el-GR" altLang="zh-CN" sz="2400" i="1">
                            <a:latin typeface="Cambria Math"/>
                            <a:ea typeface="Cambria Math"/>
                          </a:rPr>
                          <m:t>𝜕</m:t>
                        </m:r>
                        <m:r>
                          <a:rPr lang="en-US" altLang="zh-CN" sz="2400" b="0" i="1" baseline="30000" smtClean="0">
                            <a:latin typeface="Cambria Math"/>
                            <a:ea typeface="Cambria Math"/>
                          </a:rPr>
                          <m:t>2</m:t>
                        </m:r>
                        <m:r>
                          <a:rPr lang="en-US" altLang="zh-CN" sz="2400" b="0" i="1" smtClean="0">
                            <a:latin typeface="Cambria Math"/>
                            <a:ea typeface="Cambria Math"/>
                          </a:rPr>
                          <m:t>𝑐</m:t>
                        </m:r>
                      </m:num>
                      <m:den>
                        <m:r>
                          <a:rPr lang="el-GR" altLang="zh-CN" sz="2400" i="1">
                            <a:latin typeface="Cambria Math"/>
                            <a:ea typeface="Cambria Math"/>
                          </a:rPr>
                          <m:t>𝜕</m:t>
                        </m:r>
                        <m:r>
                          <a:rPr lang="en-US" altLang="zh-CN" sz="2400" i="1">
                            <a:latin typeface="Cambria Math"/>
                            <a:ea typeface="Cambria Math"/>
                          </a:rPr>
                          <m:t>𝑆</m:t>
                        </m:r>
                        <m:r>
                          <a:rPr lang="en-US" altLang="zh-CN" sz="2400" b="0" i="1" baseline="30000" smtClean="0">
                            <a:latin typeface="Cambria Math"/>
                            <a:ea typeface="Cambria Math"/>
                          </a:rPr>
                          <m:t>2</m:t>
                        </m:r>
                      </m:den>
                    </m:f>
                  </m:oMath>
                </a14:m>
                <a:endParaRPr lang="en-US" altLang="zh-CN" sz="2400" dirty="0"/>
              </a:p>
              <a:p>
                <a:r>
                  <a:rPr lang="en-US" altLang="zh-CN" sz="2400" dirty="0"/>
                  <a:t>Gamma</a:t>
                </a:r>
                <a:r>
                  <a:rPr lang="zh-CN" altLang="en-US" sz="2400" dirty="0"/>
                  <a:t>代表了</a:t>
                </a:r>
                <a:r>
                  <a:rPr lang="en-US" altLang="zh-CN" sz="2400" dirty="0"/>
                  <a:t>delta</a:t>
                </a:r>
                <a:r>
                  <a:rPr lang="zh-CN" altLang="en-US" sz="2400" dirty="0"/>
                  <a:t>的稳定性。</a:t>
                </a:r>
                <a:endParaRPr lang="en-US" altLang="zh-CN" sz="2400" dirty="0"/>
              </a:p>
              <a:p>
                <a:endParaRPr lang="zh-CN" altLang="en-US" sz="2000" dirty="0"/>
              </a:p>
            </p:txBody>
          </p:sp>
        </mc:Choice>
        <mc:Fallback xmlns="">
          <p:sp>
            <p:nvSpPr>
              <p:cNvPr id="6" name="内容占位符 5"/>
              <p:cNvSpPr>
                <a:spLocks noGrp="1" noRot="1" noChangeAspect="1" noMove="1" noResize="1" noEditPoints="1" noAdjustHandles="1" noChangeArrowheads="1" noChangeShapeType="1" noTextEdit="1"/>
              </p:cNvSpPr>
              <p:nvPr>
                <p:ph idx="1"/>
              </p:nvPr>
            </p:nvSpPr>
            <p:spPr>
              <a:xfrm>
                <a:off x="468313" y="843558"/>
                <a:ext cx="8229600" cy="3240360"/>
              </a:xfrm>
              <a:blipFill>
                <a:blip r:embed="rId2"/>
                <a:stretch>
                  <a:fillRect l="-296" t="-1692"/>
                </a:stretch>
              </a:blipFill>
            </p:spPr>
            <p:txBody>
              <a:bodyPr/>
              <a:lstStyle/>
              <a:p>
                <a:r>
                  <a:rPr lang="zh-CN" altLang="en-US">
                    <a:noFill/>
                  </a:rPr>
                  <a:t> </a:t>
                </a:r>
              </a:p>
            </p:txBody>
          </p:sp>
        </mc:Fallback>
      </mc:AlternateContent>
      <p:sp>
        <p:nvSpPr>
          <p:cNvPr id="2" name="灯片编号占位符 1"/>
          <p:cNvSpPr>
            <a:spLocks noGrp="1"/>
          </p:cNvSpPr>
          <p:nvPr>
            <p:ph type="sldNum" sz="quarter" idx="12"/>
          </p:nvPr>
        </p:nvSpPr>
        <p:spPr/>
        <p:txBody>
          <a:bodyPr/>
          <a:lstStyle/>
          <a:p>
            <a:fld id="{0C913308-F349-4B6D-A68A-DD1791B4A57B}" type="slidenum">
              <a:rPr lang="zh-CN" altLang="en-US" smtClean="0"/>
              <a:pPr/>
              <a:t>33</a:t>
            </a:fld>
            <a:endParaRPr lang="zh-CN" altLang="en-US" dirty="0"/>
          </a:p>
        </p:txBody>
      </p:sp>
      <p:sp>
        <p:nvSpPr>
          <p:cNvPr id="4" name="页脚占位符 3"/>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40213421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Line 20"/>
          <p:cNvSpPr>
            <a:spLocks noChangeShapeType="1"/>
          </p:cNvSpPr>
          <p:nvPr/>
        </p:nvSpPr>
        <p:spPr bwMode="auto">
          <a:xfrm flipV="1">
            <a:off x="1908718" y="3301258"/>
            <a:ext cx="1228590" cy="10442"/>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mc:AlternateContent xmlns:mc="http://schemas.openxmlformats.org/markup-compatibility/2006" xmlns:a14="http://schemas.microsoft.com/office/drawing/2010/main">
        <mc:Choice Requires="a14">
          <p:sp>
            <p:nvSpPr>
              <p:cNvPr id="5" name="标题 4"/>
              <p:cNvSpPr>
                <a:spLocks noGrp="1"/>
              </p:cNvSpPr>
              <p:nvPr>
                <p:ph type="title"/>
              </p:nvPr>
            </p:nvSpPr>
            <p:spPr>
              <a:xfrm>
                <a:off x="348841" y="97459"/>
                <a:ext cx="8229600" cy="635198"/>
              </a:xfrm>
            </p:spPr>
            <p:txBody>
              <a:bodyPr/>
              <a:lstStyle/>
              <a:p>
                <a:pPr/>
                <a14:m>
                  <m:oMathPara xmlns:m="http://schemas.openxmlformats.org/officeDocument/2006/math">
                    <m:oMathParaPr>
                      <m:jc m:val="centerGroup"/>
                    </m:oMathParaPr>
                    <m:oMath xmlns:m="http://schemas.openxmlformats.org/officeDocument/2006/math">
                      <m:r>
                        <a:rPr lang="zh-CN" altLang="en-US" sz="2000" b="1" i="1" smtClean="0">
                          <a:solidFill>
                            <a:srgbClr val="002060"/>
                          </a:solidFill>
                          <a:effectLst>
                            <a:outerShdw blurRad="38100" dist="38100" dir="2700000" algn="tl">
                              <a:srgbClr val="000000">
                                <a:alpha val="43137"/>
                              </a:srgbClr>
                            </a:outerShdw>
                          </a:effectLst>
                          <a:latin typeface="Cambria Math"/>
                        </a:rPr>
                        <m:t>𝜟</m:t>
                      </m:r>
                      <m:r>
                        <a:rPr lang="en-US" altLang="zh-CN" sz="2000" b="1" i="1" smtClean="0">
                          <a:solidFill>
                            <a:srgbClr val="002060"/>
                          </a:solidFill>
                          <a:effectLst>
                            <a:outerShdw blurRad="38100" dist="38100" dir="2700000" algn="tl">
                              <a:srgbClr val="000000">
                                <a:alpha val="43137"/>
                              </a:srgbClr>
                            </a:outerShdw>
                          </a:effectLst>
                          <a:latin typeface="Cambria Math"/>
                        </a:rPr>
                        <m:t>𝒄</m:t>
                      </m:r>
                      <m:r>
                        <a:rPr lang="zh-CN" altLang="en-US" sz="2000" b="1" i="1" smtClean="0">
                          <a:solidFill>
                            <a:srgbClr val="002060"/>
                          </a:solidFill>
                          <a:effectLst>
                            <a:outerShdw blurRad="38100" dist="38100" dir="2700000" algn="tl">
                              <a:srgbClr val="000000">
                                <a:alpha val="43137"/>
                              </a:srgbClr>
                            </a:outerShdw>
                          </a:effectLst>
                          <a:latin typeface="Cambria Math"/>
                        </a:rPr>
                        <m:t>≈</m:t>
                      </m:r>
                      <m:r>
                        <a:rPr lang="zh-CN" altLang="en-US" sz="2000" b="1" i="1">
                          <a:solidFill>
                            <a:srgbClr val="002060"/>
                          </a:solidFill>
                          <a:effectLst>
                            <a:outerShdw blurRad="38100" dist="38100" dir="2700000" algn="tl">
                              <a:srgbClr val="000000">
                                <a:alpha val="43137"/>
                              </a:srgbClr>
                            </a:outerShdw>
                          </a:effectLst>
                          <a:latin typeface="Cambria Math"/>
                        </a:rPr>
                        <m:t>𝑫𝒆𝒍𝒕𝒂</m:t>
                      </m:r>
                      <m:r>
                        <a:rPr lang="zh-CN" altLang="en-US" sz="2000" b="1">
                          <a:solidFill>
                            <a:srgbClr val="002060"/>
                          </a:solidFill>
                          <a:effectLst>
                            <a:outerShdw blurRad="38100" dist="38100" dir="2700000" algn="tl">
                              <a:srgbClr val="000000">
                                <a:alpha val="43137"/>
                              </a:srgbClr>
                            </a:outerShdw>
                          </a:effectLst>
                          <a:latin typeface="Cambria Math"/>
                        </a:rPr>
                        <m:t>×</m:t>
                      </m:r>
                      <m:r>
                        <a:rPr lang="zh-CN" altLang="en-US" sz="2000" b="1" i="1">
                          <a:solidFill>
                            <a:srgbClr val="002060"/>
                          </a:solidFill>
                          <a:effectLst>
                            <a:outerShdw blurRad="38100" dist="38100" dir="2700000" algn="tl">
                              <a:srgbClr val="000000">
                                <a:alpha val="43137"/>
                              </a:srgbClr>
                            </a:outerShdw>
                          </a:effectLst>
                          <a:latin typeface="Cambria Math"/>
                        </a:rPr>
                        <m:t>𝜟</m:t>
                      </m:r>
                      <m:r>
                        <a:rPr lang="zh-CN" altLang="en-US" sz="2000" b="1" i="1">
                          <a:solidFill>
                            <a:srgbClr val="002060"/>
                          </a:solidFill>
                          <a:effectLst>
                            <a:outerShdw blurRad="38100" dist="38100" dir="2700000" algn="tl">
                              <a:srgbClr val="000000">
                                <a:alpha val="43137"/>
                              </a:srgbClr>
                            </a:outerShdw>
                          </a:effectLst>
                          <a:latin typeface="Cambria Math"/>
                        </a:rPr>
                        <m:t>𝑺</m:t>
                      </m:r>
                      <m:r>
                        <a:rPr lang="zh-CN" altLang="en-US" sz="2000" b="1" smtClean="0">
                          <a:solidFill>
                            <a:srgbClr val="FF0000"/>
                          </a:solidFill>
                          <a:effectLst>
                            <a:outerShdw blurRad="38100" dist="38100" dir="2700000" algn="tl">
                              <a:srgbClr val="000000">
                                <a:alpha val="43137"/>
                              </a:srgbClr>
                            </a:outerShdw>
                          </a:effectLst>
                          <a:latin typeface="Cambria Math"/>
                        </a:rPr>
                        <m:t>+</m:t>
                      </m:r>
                      <m:f>
                        <m:fPr>
                          <m:ctrlPr>
                            <a:rPr lang="zh-CN" altLang="en-US" sz="2000" b="1" i="1">
                              <a:solidFill>
                                <a:srgbClr val="002060"/>
                              </a:solidFill>
                              <a:effectLst>
                                <a:outerShdw blurRad="38100" dist="38100" dir="2700000" algn="tl">
                                  <a:srgbClr val="000000">
                                    <a:alpha val="43137"/>
                                  </a:srgbClr>
                                </a:outerShdw>
                              </a:effectLst>
                              <a:latin typeface="Cambria Math" panose="02040503050406030204" pitchFamily="18" charset="0"/>
                            </a:rPr>
                          </m:ctrlPr>
                        </m:fPr>
                        <m:num>
                          <m:r>
                            <a:rPr lang="zh-CN" altLang="en-US" sz="2000" b="1" i="1">
                              <a:solidFill>
                                <a:srgbClr val="002060"/>
                              </a:solidFill>
                              <a:effectLst>
                                <a:outerShdw blurRad="38100" dist="38100" dir="2700000" algn="tl">
                                  <a:srgbClr val="000000">
                                    <a:alpha val="43137"/>
                                  </a:srgbClr>
                                </a:outerShdw>
                              </a:effectLst>
                              <a:latin typeface="Cambria Math"/>
                            </a:rPr>
                            <m:t>𝟏</m:t>
                          </m:r>
                        </m:num>
                        <m:den>
                          <m:r>
                            <a:rPr lang="zh-CN" altLang="en-US" sz="2000" b="1" i="1">
                              <a:solidFill>
                                <a:srgbClr val="002060"/>
                              </a:solidFill>
                              <a:effectLst>
                                <a:outerShdw blurRad="38100" dist="38100" dir="2700000" algn="tl">
                                  <a:srgbClr val="000000">
                                    <a:alpha val="43137"/>
                                  </a:srgbClr>
                                </a:outerShdw>
                              </a:effectLst>
                              <a:latin typeface="Cambria Math"/>
                            </a:rPr>
                            <m:t>𝟐</m:t>
                          </m:r>
                        </m:den>
                      </m:f>
                      <m:r>
                        <a:rPr lang="zh-CN" altLang="en-US" sz="2000" b="1" i="1">
                          <a:solidFill>
                            <a:srgbClr val="002060"/>
                          </a:solidFill>
                          <a:effectLst>
                            <a:outerShdw blurRad="38100" dist="38100" dir="2700000" algn="tl">
                              <a:srgbClr val="000000">
                                <a:alpha val="43137"/>
                              </a:srgbClr>
                            </a:outerShdw>
                          </a:effectLst>
                          <a:latin typeface="Cambria Math"/>
                        </a:rPr>
                        <m:t>𝑮𝒂𝒎𝒎𝒂</m:t>
                      </m:r>
                      <m:r>
                        <a:rPr lang="zh-CN" altLang="en-US" sz="2000" b="1">
                          <a:solidFill>
                            <a:srgbClr val="002060"/>
                          </a:solidFill>
                          <a:effectLst>
                            <a:outerShdw blurRad="38100" dist="38100" dir="2700000" algn="tl">
                              <a:srgbClr val="000000">
                                <a:alpha val="43137"/>
                              </a:srgbClr>
                            </a:outerShdw>
                          </a:effectLst>
                          <a:latin typeface="Cambria Math"/>
                        </a:rPr>
                        <m:t>×</m:t>
                      </m:r>
                      <m:sSup>
                        <m:sSupPr>
                          <m:ctrlPr>
                            <a:rPr lang="zh-CN" altLang="en-US" sz="2000" b="1" i="1">
                              <a:solidFill>
                                <a:srgbClr val="002060"/>
                              </a:solidFill>
                              <a:effectLst>
                                <a:outerShdw blurRad="38100" dist="38100" dir="2700000" algn="tl">
                                  <a:srgbClr val="000000">
                                    <a:alpha val="43137"/>
                                  </a:srgbClr>
                                </a:outerShdw>
                              </a:effectLst>
                              <a:latin typeface="Cambria Math" panose="02040503050406030204" pitchFamily="18" charset="0"/>
                            </a:rPr>
                          </m:ctrlPr>
                        </m:sSupPr>
                        <m:e>
                          <m:d>
                            <m:dPr>
                              <m:ctrlPr>
                                <a:rPr lang="zh-CN" altLang="en-US" sz="2000" b="1" i="1">
                                  <a:solidFill>
                                    <a:srgbClr val="002060"/>
                                  </a:solidFill>
                                  <a:effectLst>
                                    <a:outerShdw blurRad="38100" dist="38100" dir="2700000" algn="tl">
                                      <a:srgbClr val="000000">
                                        <a:alpha val="43137"/>
                                      </a:srgbClr>
                                    </a:outerShdw>
                                  </a:effectLst>
                                  <a:latin typeface="Cambria Math" panose="02040503050406030204" pitchFamily="18" charset="0"/>
                                </a:rPr>
                              </m:ctrlPr>
                            </m:dPr>
                            <m:e>
                              <m:r>
                                <a:rPr lang="zh-CN" altLang="en-US" sz="2000" b="1" i="1">
                                  <a:solidFill>
                                    <a:srgbClr val="002060"/>
                                  </a:solidFill>
                                  <a:effectLst>
                                    <a:outerShdw blurRad="38100" dist="38100" dir="2700000" algn="tl">
                                      <a:srgbClr val="000000">
                                        <a:alpha val="43137"/>
                                      </a:srgbClr>
                                    </a:outerShdw>
                                  </a:effectLst>
                                  <a:latin typeface="Cambria Math"/>
                                </a:rPr>
                                <m:t>𝜟</m:t>
                              </m:r>
                              <m:r>
                                <a:rPr lang="zh-CN" altLang="en-US" sz="2000" b="1" i="1">
                                  <a:solidFill>
                                    <a:srgbClr val="002060"/>
                                  </a:solidFill>
                                  <a:effectLst>
                                    <a:outerShdw blurRad="38100" dist="38100" dir="2700000" algn="tl">
                                      <a:srgbClr val="000000">
                                        <a:alpha val="43137"/>
                                      </a:srgbClr>
                                    </a:outerShdw>
                                  </a:effectLst>
                                  <a:latin typeface="Cambria Math"/>
                                </a:rPr>
                                <m:t>𝑺</m:t>
                              </m:r>
                            </m:e>
                          </m:d>
                        </m:e>
                        <m:sup>
                          <m:r>
                            <a:rPr lang="zh-CN" altLang="en-US" sz="2000" b="1" i="1">
                              <a:solidFill>
                                <a:srgbClr val="002060"/>
                              </a:solidFill>
                              <a:effectLst>
                                <a:outerShdw blurRad="38100" dist="38100" dir="2700000" algn="tl">
                                  <a:srgbClr val="000000">
                                    <a:alpha val="43137"/>
                                  </a:srgbClr>
                                </a:outerShdw>
                              </a:effectLst>
                              <a:latin typeface="Cambria Math"/>
                            </a:rPr>
                            <m:t>𝟐</m:t>
                          </m:r>
                        </m:sup>
                      </m:sSup>
                    </m:oMath>
                  </m:oMathPara>
                </a14:m>
                <a:endParaRPr lang="zh-CN" altLang="en-US" sz="2800" dirty="0"/>
              </a:p>
            </p:txBody>
          </p:sp>
        </mc:Choice>
        <mc:Fallback xmlns="">
          <p:sp>
            <p:nvSpPr>
              <p:cNvPr id="5" name="标题 4"/>
              <p:cNvSpPr>
                <a:spLocks noGrp="1" noRot="1" noChangeAspect="1" noMove="1" noResize="1" noEditPoints="1" noAdjustHandles="1" noChangeArrowheads="1" noChangeShapeType="1" noTextEdit="1"/>
              </p:cNvSpPr>
              <p:nvPr>
                <p:ph type="title"/>
              </p:nvPr>
            </p:nvSpPr>
            <p:spPr>
              <a:xfrm>
                <a:off x="348841" y="97459"/>
                <a:ext cx="8229600" cy="635198"/>
              </a:xfrm>
              <a:blipFill>
                <a:blip r:embed="rId2"/>
                <a:stretch>
                  <a:fillRect b="-5769"/>
                </a:stretch>
              </a:blipFill>
            </p:spPr>
            <p:txBody>
              <a:bodyPr/>
              <a:lstStyle/>
              <a:p>
                <a:r>
                  <a:rPr lang="zh-CN" altLang="en-US">
                    <a:noFill/>
                  </a:rPr>
                  <a:t> </a:t>
                </a:r>
              </a:p>
            </p:txBody>
          </p:sp>
        </mc:Fallback>
      </mc:AlternateContent>
      <p:sp>
        <p:nvSpPr>
          <p:cNvPr id="50" name="Line 23"/>
          <p:cNvSpPr>
            <a:spLocks noChangeShapeType="1"/>
          </p:cNvSpPr>
          <p:nvPr/>
        </p:nvSpPr>
        <p:spPr bwMode="auto">
          <a:xfrm rot="10800000" flipH="1">
            <a:off x="5994547" y="1443985"/>
            <a:ext cx="1554" cy="1335556"/>
          </a:xfrm>
          <a:prstGeom prst="line">
            <a:avLst/>
          </a:prstGeom>
          <a:noFill/>
          <a:ln w="76200">
            <a:solidFill>
              <a:srgbClr val="FFC000"/>
            </a:solidFill>
            <a:round/>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51" name="Line 24"/>
          <p:cNvSpPr>
            <a:spLocks noChangeShapeType="1"/>
          </p:cNvSpPr>
          <p:nvPr/>
        </p:nvSpPr>
        <p:spPr bwMode="auto">
          <a:xfrm>
            <a:off x="6076541" y="1918207"/>
            <a:ext cx="1502" cy="833436"/>
          </a:xfrm>
          <a:prstGeom prst="line">
            <a:avLst/>
          </a:prstGeom>
          <a:noFill/>
          <a:ln w="76200">
            <a:solidFill>
              <a:srgbClr val="33CC33"/>
            </a:solidFill>
            <a:prstDash val="sysDash"/>
            <a:round/>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52" name="Line 25"/>
          <p:cNvSpPr>
            <a:spLocks noChangeShapeType="1"/>
          </p:cNvSpPr>
          <p:nvPr/>
        </p:nvSpPr>
        <p:spPr bwMode="auto">
          <a:xfrm>
            <a:off x="6067992" y="1395875"/>
            <a:ext cx="83" cy="477218"/>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53" name="Line 51"/>
          <p:cNvSpPr>
            <a:spLocks noChangeShapeType="1"/>
          </p:cNvSpPr>
          <p:nvPr/>
        </p:nvSpPr>
        <p:spPr bwMode="auto">
          <a:xfrm>
            <a:off x="3163583" y="3270785"/>
            <a:ext cx="1491" cy="304473"/>
          </a:xfrm>
          <a:prstGeom prst="line">
            <a:avLst/>
          </a:prstGeom>
          <a:noFill/>
          <a:ln w="76200">
            <a:solidFill>
              <a:srgbClr val="FF0000"/>
            </a:solidFill>
            <a:round/>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10" name="Line 40"/>
          <p:cNvSpPr>
            <a:spLocks noChangeShapeType="1"/>
          </p:cNvSpPr>
          <p:nvPr/>
        </p:nvSpPr>
        <p:spPr bwMode="auto">
          <a:xfrm>
            <a:off x="3235220" y="2771133"/>
            <a:ext cx="22953" cy="752375"/>
          </a:xfrm>
          <a:prstGeom prst="line">
            <a:avLst/>
          </a:prstGeom>
          <a:noFill/>
          <a:ln w="76200">
            <a:solidFill>
              <a:srgbClr val="00B050"/>
            </a:solidFill>
            <a:prstDash val="sysDash"/>
            <a:round/>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12" name="Line 6"/>
          <p:cNvSpPr>
            <a:spLocks noChangeShapeType="1"/>
          </p:cNvSpPr>
          <p:nvPr/>
        </p:nvSpPr>
        <p:spPr bwMode="auto">
          <a:xfrm>
            <a:off x="1878113" y="4268520"/>
            <a:ext cx="5107626" cy="1336"/>
          </a:xfrm>
          <a:prstGeom prst="line">
            <a:avLst/>
          </a:prstGeom>
          <a:noFill/>
          <a:ln w="25400">
            <a:solidFill>
              <a:srgbClr val="4C4C4C"/>
            </a:solidFill>
            <a:miter lim="800000"/>
            <a:headEnd/>
            <a:tailEnd type="triangle" w="med" len="me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13" name="Line 7"/>
          <p:cNvSpPr>
            <a:spLocks noChangeShapeType="1"/>
          </p:cNvSpPr>
          <p:nvPr/>
        </p:nvSpPr>
        <p:spPr bwMode="auto">
          <a:xfrm>
            <a:off x="1866102" y="919320"/>
            <a:ext cx="1501" cy="3349199"/>
          </a:xfrm>
          <a:prstGeom prst="line">
            <a:avLst/>
          </a:prstGeom>
          <a:noFill/>
          <a:ln w="25400">
            <a:solidFill>
              <a:srgbClr val="4C4C4C"/>
            </a:solidFill>
            <a:miter lim="800000"/>
            <a:headEnd type="triangle" w="med" len="me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14" name="Line 8"/>
          <p:cNvSpPr>
            <a:spLocks noChangeShapeType="1"/>
          </p:cNvSpPr>
          <p:nvPr/>
        </p:nvSpPr>
        <p:spPr bwMode="auto">
          <a:xfrm rot="10800000" flipH="1">
            <a:off x="2873514" y="1695192"/>
            <a:ext cx="3547713" cy="2060532"/>
          </a:xfrm>
          <a:prstGeom prst="line">
            <a:avLst/>
          </a:prstGeom>
          <a:noFill/>
          <a:ln w="63500">
            <a:solidFill>
              <a:srgbClr val="008000"/>
            </a:solidFill>
            <a:prstDash val="dash"/>
            <a:round/>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15" name="Freeform 9"/>
          <p:cNvSpPr>
            <a:spLocks/>
          </p:cNvSpPr>
          <p:nvPr/>
        </p:nvSpPr>
        <p:spPr bwMode="auto">
          <a:xfrm>
            <a:off x="2669957" y="1153162"/>
            <a:ext cx="3582244" cy="2231465"/>
          </a:xfrm>
          <a:custGeom>
            <a:avLst/>
            <a:gdLst>
              <a:gd name="T0" fmla="*/ 0 w 21600"/>
              <a:gd name="T1" fmla="*/ 2652713 h 21600"/>
              <a:gd name="T2" fmla="*/ 789120 w 21600"/>
              <a:gd name="T3" fmla="*/ 2496620 h 21600"/>
              <a:gd name="T4" fmla="*/ 1814976 w 21600"/>
              <a:gd name="T5" fmla="*/ 2028589 h 21600"/>
              <a:gd name="T6" fmla="*/ 2761919 w 21600"/>
              <a:gd name="T7" fmla="*/ 1248372 h 21600"/>
              <a:gd name="T8" fmla="*/ 3787775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21600"/>
                </a:moveTo>
                <a:cubicBezTo>
                  <a:pt x="1388" y="21388"/>
                  <a:pt x="2775" y="21176"/>
                  <a:pt x="4500" y="20329"/>
                </a:cubicBezTo>
                <a:cubicBezTo>
                  <a:pt x="6225" y="19482"/>
                  <a:pt x="8475" y="18212"/>
                  <a:pt x="10350" y="16518"/>
                </a:cubicBezTo>
                <a:cubicBezTo>
                  <a:pt x="12225" y="14824"/>
                  <a:pt x="13875" y="12918"/>
                  <a:pt x="15750" y="10165"/>
                </a:cubicBezTo>
                <a:cubicBezTo>
                  <a:pt x="17625" y="7412"/>
                  <a:pt x="19613" y="3706"/>
                  <a:pt x="21600" y="0"/>
                </a:cubicBezTo>
              </a:path>
            </a:pathLst>
          </a:custGeom>
          <a:noFill/>
          <a:ln w="38100" cap="flat">
            <a:solidFill>
              <a:srgbClr val="3333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zh-CN" altLang="en-US"/>
          </a:p>
        </p:txBody>
      </p:sp>
      <p:sp>
        <p:nvSpPr>
          <p:cNvPr id="16" name="Rectangle 10"/>
          <p:cNvSpPr>
            <a:spLocks/>
          </p:cNvSpPr>
          <p:nvPr/>
        </p:nvSpPr>
        <p:spPr bwMode="auto">
          <a:xfrm>
            <a:off x="4334338" y="4268520"/>
            <a:ext cx="528479" cy="309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bIns="50800"/>
          <a:lstStyle/>
          <a:p>
            <a:pPr>
              <a:spcBef>
                <a:spcPts val="900"/>
              </a:spcBef>
            </a:pPr>
            <a:r>
              <a:rPr lang="en-US" altLang="zh-TW" sz="1600" i="1" dirty="0">
                <a:solidFill>
                  <a:schemeClr val="tx1"/>
                </a:solidFill>
                <a:latin typeface="Arial" charset="0"/>
                <a:ea typeface="新細明體" charset="-120"/>
                <a:cs typeface="Arial" charset="0"/>
                <a:sym typeface="Arial" charset="0"/>
              </a:rPr>
              <a:t>S</a:t>
            </a:r>
            <a:r>
              <a:rPr lang="en-US" altLang="zh-TW" sz="1600" i="1" baseline="-25000" dirty="0">
                <a:solidFill>
                  <a:schemeClr val="tx1"/>
                </a:solidFill>
                <a:latin typeface="Arial" charset="0"/>
                <a:ea typeface="新細明體" charset="-120"/>
                <a:cs typeface="Arial" charset="0"/>
                <a:sym typeface="Arial" charset="0"/>
              </a:rPr>
              <a:t>0</a:t>
            </a:r>
          </a:p>
        </p:txBody>
      </p:sp>
      <p:sp>
        <p:nvSpPr>
          <p:cNvPr id="17" name="Rectangle 11"/>
          <p:cNvSpPr>
            <a:spLocks/>
          </p:cNvSpPr>
          <p:nvPr/>
        </p:nvSpPr>
        <p:spPr bwMode="auto">
          <a:xfrm>
            <a:off x="5727600" y="4268520"/>
            <a:ext cx="528479" cy="309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bIns="50800"/>
          <a:lstStyle/>
          <a:p>
            <a:pPr>
              <a:spcBef>
                <a:spcPts val="900"/>
              </a:spcBef>
            </a:pPr>
            <a:r>
              <a:rPr lang="en-US" altLang="zh-TW" sz="1600" i="1" dirty="0">
                <a:solidFill>
                  <a:schemeClr val="tx1"/>
                </a:solidFill>
                <a:latin typeface="Arial" charset="0"/>
                <a:ea typeface="新細明體" charset="-120"/>
                <a:cs typeface="Arial" charset="0"/>
                <a:sym typeface="Arial" charset="0"/>
              </a:rPr>
              <a:t>S</a:t>
            </a:r>
            <a:r>
              <a:rPr lang="en-US" altLang="zh-TW" sz="1600" i="1" baseline="-25000" dirty="0">
                <a:solidFill>
                  <a:schemeClr val="tx1"/>
                </a:solidFill>
                <a:latin typeface="Arial" charset="0"/>
                <a:ea typeface="新細明體" charset="-120"/>
                <a:cs typeface="Arial" charset="0"/>
                <a:sym typeface="Arial" charset="0"/>
              </a:rPr>
              <a:t>1</a:t>
            </a:r>
          </a:p>
        </p:txBody>
      </p:sp>
      <p:sp>
        <p:nvSpPr>
          <p:cNvPr id="18" name="Rectangle 12"/>
          <p:cNvSpPr>
            <a:spLocks/>
          </p:cNvSpPr>
          <p:nvPr/>
        </p:nvSpPr>
        <p:spPr bwMode="auto">
          <a:xfrm>
            <a:off x="2941076" y="4268520"/>
            <a:ext cx="528479" cy="309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bIns="50800"/>
          <a:lstStyle/>
          <a:p>
            <a:pPr>
              <a:spcBef>
                <a:spcPts val="900"/>
              </a:spcBef>
            </a:pPr>
            <a:r>
              <a:rPr lang="en-US" altLang="zh-TW" sz="1600" i="1">
                <a:solidFill>
                  <a:schemeClr val="tx1"/>
                </a:solidFill>
                <a:latin typeface="Arial" charset="0"/>
                <a:ea typeface="新細明體" charset="-120"/>
                <a:cs typeface="Arial" charset="0"/>
                <a:sym typeface="Arial" charset="0"/>
              </a:rPr>
              <a:t>S</a:t>
            </a:r>
            <a:r>
              <a:rPr lang="en-US" altLang="zh-TW" sz="1600" i="1" baseline="-25000">
                <a:solidFill>
                  <a:schemeClr val="tx1"/>
                </a:solidFill>
                <a:latin typeface="Arial" charset="0"/>
                <a:ea typeface="新細明體" charset="-120"/>
                <a:cs typeface="Arial" charset="0"/>
                <a:sym typeface="Arial" charset="0"/>
              </a:rPr>
              <a:t>2</a:t>
            </a:r>
          </a:p>
        </p:txBody>
      </p:sp>
      <p:sp>
        <p:nvSpPr>
          <p:cNvPr id="19" name="Line 16"/>
          <p:cNvSpPr>
            <a:spLocks noChangeShapeType="1"/>
          </p:cNvSpPr>
          <p:nvPr/>
        </p:nvSpPr>
        <p:spPr bwMode="auto">
          <a:xfrm>
            <a:off x="1845083" y="2779543"/>
            <a:ext cx="4184289" cy="22258"/>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20" name="Rectangle 17"/>
          <p:cNvSpPr>
            <a:spLocks/>
          </p:cNvSpPr>
          <p:nvPr/>
        </p:nvSpPr>
        <p:spPr bwMode="auto">
          <a:xfrm>
            <a:off x="1384166" y="2628641"/>
            <a:ext cx="528479" cy="309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bIns="50800"/>
          <a:lstStyle/>
          <a:p>
            <a:pPr>
              <a:spcBef>
                <a:spcPts val="900"/>
              </a:spcBef>
            </a:pPr>
            <a:r>
              <a:rPr lang="en-US" altLang="zh-TW" sz="1600" i="1">
                <a:solidFill>
                  <a:schemeClr val="tx1"/>
                </a:solidFill>
                <a:latin typeface="Arial" charset="0"/>
                <a:ea typeface="新細明體" charset="-120"/>
                <a:cs typeface="Arial" charset="0"/>
                <a:sym typeface="Arial" charset="0"/>
              </a:rPr>
              <a:t>C</a:t>
            </a:r>
            <a:r>
              <a:rPr lang="en-US" altLang="zh-TW" sz="1600" i="1" baseline="-25000">
                <a:solidFill>
                  <a:schemeClr val="tx1"/>
                </a:solidFill>
                <a:latin typeface="Arial" charset="0"/>
                <a:ea typeface="新細明體" charset="-120"/>
                <a:cs typeface="Arial" charset="0"/>
                <a:sym typeface="Arial" charset="0"/>
              </a:rPr>
              <a:t>0</a:t>
            </a:r>
          </a:p>
        </p:txBody>
      </p:sp>
      <p:sp>
        <p:nvSpPr>
          <p:cNvPr id="21" name="Rectangle 18"/>
          <p:cNvSpPr>
            <a:spLocks/>
          </p:cNvSpPr>
          <p:nvPr/>
        </p:nvSpPr>
        <p:spPr bwMode="auto">
          <a:xfrm>
            <a:off x="1446448" y="1220661"/>
            <a:ext cx="528479" cy="309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bIns="50800"/>
          <a:lstStyle/>
          <a:p>
            <a:pPr>
              <a:spcBef>
                <a:spcPts val="900"/>
              </a:spcBef>
            </a:pPr>
            <a:r>
              <a:rPr lang="en-US" altLang="zh-TW" sz="1600" i="1" dirty="0">
                <a:solidFill>
                  <a:schemeClr val="tx1"/>
                </a:solidFill>
                <a:latin typeface="Arial" charset="0"/>
                <a:ea typeface="新細明體" charset="-120"/>
                <a:cs typeface="Arial" charset="0"/>
                <a:sym typeface="Arial" charset="0"/>
              </a:rPr>
              <a:t>C</a:t>
            </a:r>
            <a:r>
              <a:rPr lang="en-US" altLang="zh-TW" sz="1600" i="1" baseline="-25000" dirty="0">
                <a:solidFill>
                  <a:schemeClr val="tx1"/>
                </a:solidFill>
                <a:latin typeface="Arial" charset="0"/>
                <a:ea typeface="新細明體" charset="-120"/>
                <a:cs typeface="Arial" charset="0"/>
                <a:sym typeface="Arial" charset="0"/>
              </a:rPr>
              <a:t>1</a:t>
            </a:r>
          </a:p>
        </p:txBody>
      </p:sp>
      <p:sp>
        <p:nvSpPr>
          <p:cNvPr id="22" name="Rectangle 19"/>
          <p:cNvSpPr>
            <a:spLocks/>
          </p:cNvSpPr>
          <p:nvPr/>
        </p:nvSpPr>
        <p:spPr bwMode="auto">
          <a:xfrm>
            <a:off x="1410997" y="3137431"/>
            <a:ext cx="528479" cy="309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bIns="50800"/>
          <a:lstStyle/>
          <a:p>
            <a:pPr>
              <a:spcBef>
                <a:spcPts val="900"/>
              </a:spcBef>
            </a:pPr>
            <a:r>
              <a:rPr lang="en-US" altLang="zh-TW" sz="1600" i="1" dirty="0" err="1">
                <a:solidFill>
                  <a:schemeClr val="tx1"/>
                </a:solidFill>
                <a:latin typeface="Arial" charset="0"/>
                <a:ea typeface="新細明體" charset="-120"/>
                <a:cs typeface="Arial" charset="0"/>
                <a:sym typeface="Arial" charset="0"/>
              </a:rPr>
              <a:t>C</a:t>
            </a:r>
            <a:r>
              <a:rPr lang="en-US" altLang="zh-TW" sz="1600" i="1" baseline="-25000" dirty="0" err="1">
                <a:solidFill>
                  <a:schemeClr val="tx1"/>
                </a:solidFill>
                <a:latin typeface="Arial" charset="0"/>
                <a:ea typeface="新細明體" charset="-120"/>
                <a:cs typeface="Arial" charset="0"/>
                <a:sym typeface="Arial" charset="0"/>
              </a:rPr>
              <a:t>2</a:t>
            </a:r>
            <a:endParaRPr lang="en-US" altLang="zh-TW" sz="1600" i="1" baseline="-25000" dirty="0">
              <a:solidFill>
                <a:schemeClr val="tx1"/>
              </a:solidFill>
              <a:latin typeface="Arial" charset="0"/>
              <a:ea typeface="新細明體" charset="-120"/>
              <a:cs typeface="Arial" charset="0"/>
              <a:sym typeface="Arial" charset="0"/>
            </a:endParaRPr>
          </a:p>
        </p:txBody>
      </p:sp>
      <p:sp>
        <p:nvSpPr>
          <p:cNvPr id="23" name="Line 20"/>
          <p:cNvSpPr>
            <a:spLocks noChangeShapeType="1"/>
          </p:cNvSpPr>
          <p:nvPr/>
        </p:nvSpPr>
        <p:spPr bwMode="auto">
          <a:xfrm flipV="1">
            <a:off x="1849886" y="1387090"/>
            <a:ext cx="4184290" cy="1786"/>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24" name="Line 22"/>
          <p:cNvSpPr>
            <a:spLocks noChangeShapeType="1"/>
          </p:cNvSpPr>
          <p:nvPr/>
        </p:nvSpPr>
        <p:spPr bwMode="auto">
          <a:xfrm rot="10800000" flipH="1">
            <a:off x="3159078" y="3311700"/>
            <a:ext cx="11433" cy="991024"/>
          </a:xfrm>
          <a:prstGeom prst="line">
            <a:avLst/>
          </a:prstGeom>
          <a:noFill/>
          <a:ln w="12700" cap="rnd">
            <a:solidFill>
              <a:schemeClr val="tx1"/>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25" name="AutoShape 35"/>
          <p:cNvSpPr>
            <a:spLocks/>
          </p:cNvSpPr>
          <p:nvPr/>
        </p:nvSpPr>
        <p:spPr bwMode="auto">
          <a:xfrm>
            <a:off x="4538523" y="3894606"/>
            <a:ext cx="1484844" cy="308479"/>
          </a:xfrm>
          <a:prstGeom prst="rightArrow">
            <a:avLst>
              <a:gd name="adj1" fmla="val 50000"/>
              <a:gd name="adj2" fmla="val 104914"/>
            </a:avLst>
          </a:prstGeom>
          <a:gradFill rotWithShape="0">
            <a:gsLst>
              <a:gs pos="0">
                <a:srgbClr val="FFC2C2"/>
              </a:gs>
              <a:gs pos="100000">
                <a:srgbClr val="FF0000"/>
              </a:gs>
            </a:gsLst>
            <a:lin ang="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zh-TW" altLang="en-US">
              <a:ea typeface="新細明體" charset="-120"/>
            </a:endParaRPr>
          </a:p>
        </p:txBody>
      </p:sp>
      <p:sp>
        <p:nvSpPr>
          <p:cNvPr id="26" name="AutoShape 36"/>
          <p:cNvSpPr>
            <a:spLocks/>
          </p:cNvSpPr>
          <p:nvPr/>
        </p:nvSpPr>
        <p:spPr bwMode="auto">
          <a:xfrm flipH="1">
            <a:off x="3173786" y="3894606"/>
            <a:ext cx="1357229" cy="308479"/>
          </a:xfrm>
          <a:prstGeom prst="rightArrow">
            <a:avLst>
              <a:gd name="adj1" fmla="val 50000"/>
              <a:gd name="adj2" fmla="val 96114"/>
            </a:avLst>
          </a:prstGeom>
          <a:gradFill rotWithShape="0">
            <a:gsLst>
              <a:gs pos="0">
                <a:srgbClr val="C1FFC1"/>
              </a:gs>
              <a:gs pos="100000">
                <a:srgbClr val="00FF00"/>
              </a:gs>
            </a:gsLst>
            <a:lin ang="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zh-TW" altLang="en-US">
              <a:ea typeface="新細明體" charset="-120"/>
            </a:endParaRPr>
          </a:p>
        </p:txBody>
      </p:sp>
      <p:sp>
        <p:nvSpPr>
          <p:cNvPr id="27" name="Line 37"/>
          <p:cNvSpPr>
            <a:spLocks noChangeShapeType="1"/>
          </p:cNvSpPr>
          <p:nvPr/>
        </p:nvSpPr>
        <p:spPr bwMode="auto">
          <a:xfrm rot="10800000" flipH="1">
            <a:off x="6027872" y="1395874"/>
            <a:ext cx="20180" cy="2870859"/>
          </a:xfrm>
          <a:prstGeom prst="line">
            <a:avLst/>
          </a:prstGeom>
          <a:noFill/>
          <a:ln w="12700" cap="rnd">
            <a:solidFill>
              <a:schemeClr val="tx1"/>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zh-CN" altLang="en-US" dirty="0"/>
          </a:p>
        </p:txBody>
      </p:sp>
      <p:sp>
        <p:nvSpPr>
          <p:cNvPr id="28" name="Line 38"/>
          <p:cNvSpPr>
            <a:spLocks noChangeShapeType="1"/>
          </p:cNvSpPr>
          <p:nvPr/>
        </p:nvSpPr>
        <p:spPr bwMode="auto">
          <a:xfrm rot="10800000">
            <a:off x="4531013" y="2771133"/>
            <a:ext cx="2" cy="1497386"/>
          </a:xfrm>
          <a:prstGeom prst="line">
            <a:avLst/>
          </a:prstGeom>
          <a:noFill/>
          <a:ln w="12700" cap="rnd">
            <a:solidFill>
              <a:schemeClr val="tx1"/>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29" name="Line 41"/>
          <p:cNvSpPr>
            <a:spLocks noChangeShapeType="1"/>
          </p:cNvSpPr>
          <p:nvPr/>
        </p:nvSpPr>
        <p:spPr bwMode="auto">
          <a:xfrm>
            <a:off x="3147442" y="2779542"/>
            <a:ext cx="1502" cy="540840"/>
          </a:xfrm>
          <a:prstGeom prst="line">
            <a:avLst/>
          </a:prstGeom>
          <a:noFill/>
          <a:ln w="76200">
            <a:solidFill>
              <a:srgbClr val="FFC000"/>
            </a:solidFill>
            <a:round/>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30" name="Rectangle 54"/>
          <p:cNvSpPr>
            <a:spLocks/>
          </p:cNvSpPr>
          <p:nvPr/>
        </p:nvSpPr>
        <p:spPr bwMode="auto">
          <a:xfrm>
            <a:off x="6044386" y="3883923"/>
            <a:ext cx="1198016" cy="55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50800" tIns="50800" rIns="92075" bIns="50800">
            <a:spAutoFit/>
          </a:bodyPr>
          <a:lstStyle/>
          <a:p>
            <a:pPr algn="l"/>
            <a:r>
              <a:rPr lang="zh-CN" altLang="en-US" sz="1600" dirty="0">
                <a:solidFill>
                  <a:schemeClr val="tx1"/>
                </a:solidFill>
                <a:latin typeface="Adobe 黑体 Std R" pitchFamily="34" charset="-122"/>
                <a:ea typeface="Adobe 黑体 Std R" pitchFamily="34" charset="-122"/>
                <a:sym typeface="Arial" charset="0"/>
              </a:rPr>
              <a:t>现货价格</a:t>
            </a:r>
            <a:endParaRPr lang="zh-TW" altLang="en-US" sz="1600" dirty="0">
              <a:solidFill>
                <a:schemeClr val="tx1"/>
              </a:solidFill>
              <a:latin typeface="Adobe 黑体 Std R" pitchFamily="34" charset="-122"/>
              <a:ea typeface="Adobe 黑体 Std R" pitchFamily="34" charset="-122"/>
              <a:sym typeface="Arial" charset="0"/>
            </a:endParaRPr>
          </a:p>
        </p:txBody>
      </p:sp>
      <p:sp>
        <p:nvSpPr>
          <p:cNvPr id="31" name="Rectangle 55"/>
          <p:cNvSpPr>
            <a:spLocks/>
          </p:cNvSpPr>
          <p:nvPr/>
        </p:nvSpPr>
        <p:spPr bwMode="auto">
          <a:xfrm>
            <a:off x="1001319" y="723016"/>
            <a:ext cx="420381" cy="972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rIns="92075" bIns="50800"/>
          <a:lstStyle/>
          <a:p>
            <a:pPr algn="l"/>
            <a:r>
              <a:rPr lang="zh-TW" altLang="en-US" sz="1600" dirty="0">
                <a:solidFill>
                  <a:schemeClr val="tx1"/>
                </a:solidFill>
                <a:latin typeface="Adobe 黑体 Std R" pitchFamily="34" charset="-122"/>
                <a:ea typeface="Adobe 黑体 Std R" pitchFamily="34" charset="-122"/>
                <a:sym typeface="Arial" charset="0"/>
              </a:rPr>
              <a:t>期权价格</a:t>
            </a:r>
          </a:p>
        </p:txBody>
      </p:sp>
      <p:grpSp>
        <p:nvGrpSpPr>
          <p:cNvPr id="32" name="组合 31"/>
          <p:cNvGrpSpPr/>
          <p:nvPr/>
        </p:nvGrpSpPr>
        <p:grpSpPr>
          <a:xfrm>
            <a:off x="6103821" y="1245452"/>
            <a:ext cx="2644643" cy="533972"/>
            <a:chOff x="6184245" y="1890853"/>
            <a:chExt cx="2796379" cy="839768"/>
          </a:xfrm>
        </p:grpSpPr>
        <mc:AlternateContent xmlns:mc="http://schemas.openxmlformats.org/markup-compatibility/2006" xmlns:a14="http://schemas.microsoft.com/office/drawing/2010/main">
          <mc:Choice Requires="a14">
            <p:sp>
              <p:nvSpPr>
                <p:cNvPr id="48" name="流程图: 可选过程 47"/>
                <p:cNvSpPr/>
                <p:nvPr/>
              </p:nvSpPr>
              <p:spPr>
                <a:xfrm>
                  <a:off x="6519863" y="1890853"/>
                  <a:ext cx="2460761" cy="839768"/>
                </a:xfrm>
                <a:prstGeom prst="flowChartAlternateProcess">
                  <a:avLst/>
                </a:prstGeom>
                <a:solidFill>
                  <a:srgbClr val="FF0000"/>
                </a:solidFill>
              </p:spPr>
              <p:txBody>
                <a:bodyPr wrap="none">
                  <a:spAutoFit/>
                </a:bodyPr>
                <a:lstStyle/>
                <a:p>
                  <a:r>
                    <a:rPr lang="zh-CN" altLang="en-US" sz="1400" b="1" dirty="0">
                      <a:solidFill>
                        <a:schemeClr val="bg1"/>
                      </a:solidFill>
                    </a:rPr>
                    <a:t>≈ </a:t>
                  </a:r>
                  <a14:m>
                    <m:oMath xmlns:m="http://schemas.openxmlformats.org/officeDocument/2006/math">
                      <m:f>
                        <m:fPr>
                          <m:ctrlPr>
                            <a:rPr lang="zh-CN" altLang="en-US" sz="1400" b="1" i="1" smtClean="0">
                              <a:solidFill>
                                <a:schemeClr val="bg1"/>
                              </a:solidFill>
                              <a:latin typeface="Cambria Math" panose="02040503050406030204" pitchFamily="18" charset="0"/>
                            </a:rPr>
                          </m:ctrlPr>
                        </m:fPr>
                        <m:num>
                          <m:r>
                            <a:rPr lang="zh-CN" altLang="en-US" sz="1400" b="1" i="1">
                              <a:solidFill>
                                <a:schemeClr val="bg1"/>
                              </a:solidFill>
                              <a:latin typeface="Cambria Math"/>
                            </a:rPr>
                            <m:t>𝟏</m:t>
                          </m:r>
                        </m:num>
                        <m:den>
                          <m:r>
                            <a:rPr lang="zh-CN" altLang="en-US" sz="1400" b="1" i="1">
                              <a:solidFill>
                                <a:schemeClr val="bg1"/>
                              </a:solidFill>
                              <a:latin typeface="Cambria Math"/>
                            </a:rPr>
                            <m:t>𝟐</m:t>
                          </m:r>
                        </m:den>
                      </m:f>
                      <m:r>
                        <a:rPr lang="zh-CN" altLang="en-US" sz="1400" b="1" i="1">
                          <a:solidFill>
                            <a:schemeClr val="bg1"/>
                          </a:solidFill>
                          <a:latin typeface="Cambria Math"/>
                        </a:rPr>
                        <m:t>𝑮𝒂𝒎𝒎𝒂</m:t>
                      </m:r>
                      <m:r>
                        <a:rPr lang="zh-CN" altLang="en-US" sz="1400" b="1">
                          <a:solidFill>
                            <a:schemeClr val="bg1"/>
                          </a:solidFill>
                          <a:latin typeface="Cambria Math"/>
                        </a:rPr>
                        <m:t>×</m:t>
                      </m:r>
                      <m:sSup>
                        <m:sSupPr>
                          <m:ctrlPr>
                            <a:rPr lang="zh-CN" altLang="en-US" sz="1400" b="1" i="1">
                              <a:solidFill>
                                <a:schemeClr val="bg1"/>
                              </a:solidFill>
                              <a:latin typeface="Cambria Math" panose="02040503050406030204" pitchFamily="18" charset="0"/>
                            </a:rPr>
                          </m:ctrlPr>
                        </m:sSupPr>
                        <m:e>
                          <m:d>
                            <m:dPr>
                              <m:ctrlPr>
                                <a:rPr lang="zh-CN" altLang="en-US" sz="1400" b="1" i="1">
                                  <a:solidFill>
                                    <a:schemeClr val="bg1"/>
                                  </a:solidFill>
                                  <a:latin typeface="Cambria Math" panose="02040503050406030204" pitchFamily="18" charset="0"/>
                                </a:rPr>
                              </m:ctrlPr>
                            </m:dPr>
                            <m:e>
                              <m:r>
                                <a:rPr lang="zh-CN" altLang="en-US" sz="1400" b="1" i="1">
                                  <a:solidFill>
                                    <a:schemeClr val="bg1"/>
                                  </a:solidFill>
                                  <a:latin typeface="Cambria Math"/>
                                </a:rPr>
                                <m:t>𝜟</m:t>
                              </m:r>
                              <m:r>
                                <a:rPr lang="zh-CN" altLang="en-US" sz="1400" b="1" i="1">
                                  <a:solidFill>
                                    <a:schemeClr val="bg1"/>
                                  </a:solidFill>
                                  <a:latin typeface="Cambria Math"/>
                                </a:rPr>
                                <m:t>𝑺</m:t>
                              </m:r>
                            </m:e>
                          </m:d>
                        </m:e>
                        <m:sup>
                          <m:r>
                            <a:rPr lang="zh-CN" altLang="en-US" sz="1400" b="1" i="1">
                              <a:solidFill>
                                <a:schemeClr val="bg1"/>
                              </a:solidFill>
                              <a:latin typeface="Cambria Math"/>
                            </a:rPr>
                            <m:t>𝟐</m:t>
                          </m:r>
                        </m:sup>
                      </m:sSup>
                    </m:oMath>
                  </a14:m>
                  <a:endParaRPr lang="zh-CN" altLang="en-US" sz="1400" b="1" dirty="0">
                    <a:solidFill>
                      <a:schemeClr val="bg1"/>
                    </a:solidFill>
                    <a:latin typeface="华文彩云" pitchFamily="2" charset="-122"/>
                    <a:ea typeface="华文彩云" pitchFamily="2" charset="-122"/>
                  </a:endParaRPr>
                </a:p>
              </p:txBody>
            </p:sp>
          </mc:Choice>
          <mc:Fallback xmlns="">
            <p:sp>
              <p:nvSpPr>
                <p:cNvPr id="48" name="流程图: 可选过程 47"/>
                <p:cNvSpPr>
                  <a:spLocks noRot="1" noChangeAspect="1" noMove="1" noResize="1" noEditPoints="1" noAdjustHandles="1" noChangeArrowheads="1" noChangeShapeType="1" noTextEdit="1"/>
                </p:cNvSpPr>
                <p:nvPr/>
              </p:nvSpPr>
              <p:spPr>
                <a:xfrm>
                  <a:off x="6519863" y="1890853"/>
                  <a:ext cx="2389977" cy="607584"/>
                </a:xfrm>
                <a:prstGeom prst="flowChartAlternateProcess">
                  <a:avLst/>
                </a:prstGeom>
                <a:blipFill rotWithShape="1">
                  <a:blip r:embed="rId3"/>
                  <a:stretch>
                    <a:fillRect/>
                  </a:stretch>
                </a:blipFill>
              </p:spPr>
              <p:txBody>
                <a:bodyPr/>
                <a:lstStyle/>
                <a:p>
                  <a:r>
                    <a:rPr lang="zh-CN" altLang="en-US">
                      <a:noFill/>
                    </a:rPr>
                    <a:t> </a:t>
                  </a:r>
                </a:p>
              </p:txBody>
            </p:sp>
          </mc:Fallback>
        </mc:AlternateContent>
        <p:sp>
          <p:nvSpPr>
            <p:cNvPr id="49" name="下箭头 48"/>
            <p:cNvSpPr/>
            <p:nvPr/>
          </p:nvSpPr>
          <p:spPr>
            <a:xfrm rot="3697039">
              <a:off x="6291886" y="2150365"/>
              <a:ext cx="156017" cy="371299"/>
            </a:xfrm>
            <a:prstGeom prst="down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3" name="组合 32"/>
          <p:cNvGrpSpPr/>
          <p:nvPr/>
        </p:nvGrpSpPr>
        <p:grpSpPr>
          <a:xfrm>
            <a:off x="6165763" y="2237463"/>
            <a:ext cx="1934629" cy="391178"/>
            <a:chOff x="6182591" y="3270905"/>
            <a:chExt cx="2045628" cy="706383"/>
          </a:xfrm>
        </p:grpSpPr>
        <mc:AlternateContent xmlns:mc="http://schemas.openxmlformats.org/markup-compatibility/2006" xmlns:a14="http://schemas.microsoft.com/office/drawing/2010/main">
          <mc:Choice Requires="a14">
            <p:sp>
              <p:nvSpPr>
                <p:cNvPr id="46" name="圆角矩形 45"/>
                <p:cNvSpPr/>
                <p:nvPr/>
              </p:nvSpPr>
              <p:spPr>
                <a:xfrm>
                  <a:off x="6509951" y="3270905"/>
                  <a:ext cx="1718268" cy="706383"/>
                </a:xfrm>
                <a:prstGeom prst="roundRect">
                  <a:avLst/>
                </a:prstGeom>
                <a:solidFill>
                  <a:srgbClr val="00B050"/>
                </a:solidFill>
              </p:spPr>
              <p:txBody>
                <a:bodyPr wrap="none">
                  <a:spAutoFit/>
                </a:bodyPr>
                <a:lstStyle/>
                <a:p>
                  <a:pPr/>
                  <a14:m>
                    <m:oMathPara xmlns:m="http://schemas.openxmlformats.org/officeDocument/2006/math">
                      <m:oMathParaPr>
                        <m:jc m:val="centerGroup"/>
                      </m:oMathParaPr>
                      <m:oMath xmlns:m="http://schemas.openxmlformats.org/officeDocument/2006/math">
                        <m:r>
                          <a:rPr lang="zh-CN" altLang="en-US" sz="1600" b="1" i="1" smtClean="0">
                            <a:solidFill>
                              <a:schemeClr val="bg1"/>
                            </a:solidFill>
                            <a:latin typeface="Cambria Math"/>
                          </a:rPr>
                          <m:t>𝑫𝒆𝒍𝒕𝒂</m:t>
                        </m:r>
                        <m:r>
                          <a:rPr lang="zh-CN" altLang="en-US" sz="1600" b="1">
                            <a:solidFill>
                              <a:schemeClr val="bg1"/>
                            </a:solidFill>
                            <a:latin typeface="Cambria Math"/>
                          </a:rPr>
                          <m:t>×</m:t>
                        </m:r>
                        <m:r>
                          <a:rPr lang="zh-CN" altLang="en-US" sz="1600" b="1" i="1">
                            <a:solidFill>
                              <a:schemeClr val="bg1"/>
                            </a:solidFill>
                            <a:latin typeface="Cambria Math"/>
                          </a:rPr>
                          <m:t>𝜟</m:t>
                        </m:r>
                        <m:r>
                          <a:rPr lang="zh-CN" altLang="en-US" sz="1600" b="1" i="1">
                            <a:solidFill>
                              <a:schemeClr val="bg1"/>
                            </a:solidFill>
                            <a:latin typeface="Cambria Math"/>
                          </a:rPr>
                          <m:t>𝑺</m:t>
                        </m:r>
                      </m:oMath>
                    </m:oMathPara>
                  </a14:m>
                  <a:endParaRPr lang="zh-CN" altLang="en-US" sz="1600" b="1" dirty="0">
                    <a:solidFill>
                      <a:schemeClr val="bg1"/>
                    </a:solidFill>
                    <a:latin typeface="华文彩云" pitchFamily="2" charset="-122"/>
                    <a:ea typeface="华文彩云" pitchFamily="2" charset="-122"/>
                  </a:endParaRPr>
                </a:p>
              </p:txBody>
            </p:sp>
          </mc:Choice>
          <mc:Fallback xmlns="">
            <p:sp>
              <p:nvSpPr>
                <p:cNvPr id="46" name="圆角矩形 45"/>
                <p:cNvSpPr>
                  <a:spLocks noRot="1" noChangeAspect="1" noMove="1" noResize="1" noEditPoints="1" noAdjustHandles="1" noChangeArrowheads="1" noChangeShapeType="1" noTextEdit="1"/>
                </p:cNvSpPr>
                <p:nvPr/>
              </p:nvSpPr>
              <p:spPr>
                <a:xfrm>
                  <a:off x="6509951" y="3270905"/>
                  <a:ext cx="1718268" cy="706383"/>
                </a:xfrm>
                <a:prstGeom prst="roundRect">
                  <a:avLst/>
                </a:prstGeom>
                <a:blipFill>
                  <a:blip r:embed="rId4"/>
                  <a:stretch>
                    <a:fillRect/>
                  </a:stretch>
                </a:blipFill>
              </p:spPr>
              <p:txBody>
                <a:bodyPr/>
                <a:lstStyle/>
                <a:p>
                  <a:r>
                    <a:rPr lang="zh-CN" altLang="en-US">
                      <a:noFill/>
                    </a:rPr>
                    <a:t> </a:t>
                  </a:r>
                </a:p>
              </p:txBody>
            </p:sp>
          </mc:Fallback>
        </mc:AlternateContent>
        <p:sp>
          <p:nvSpPr>
            <p:cNvPr id="47" name="下箭头 46"/>
            <p:cNvSpPr/>
            <p:nvPr/>
          </p:nvSpPr>
          <p:spPr>
            <a:xfrm rot="17100000" flipV="1">
              <a:off x="6290232" y="3256215"/>
              <a:ext cx="156017" cy="371299"/>
            </a:xfrm>
            <a:prstGeom prst="down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5295835" y="2316720"/>
            <a:ext cx="696929" cy="395911"/>
            <a:chOff x="5314156" y="3331004"/>
            <a:chExt cx="736915" cy="819917"/>
          </a:xfrm>
        </p:grpSpPr>
        <mc:AlternateContent xmlns:mc="http://schemas.openxmlformats.org/markup-compatibility/2006" xmlns:a14="http://schemas.microsoft.com/office/drawing/2010/main">
          <mc:Choice Requires="a14">
            <p:sp>
              <p:nvSpPr>
                <p:cNvPr id="44" name="圆角矩形 43"/>
                <p:cNvSpPr/>
                <p:nvPr/>
              </p:nvSpPr>
              <p:spPr>
                <a:xfrm>
                  <a:off x="5314156" y="3444539"/>
                  <a:ext cx="669964" cy="706382"/>
                </a:xfrm>
                <a:prstGeom prst="roundRect">
                  <a:avLst/>
                </a:prstGeom>
                <a:solidFill>
                  <a:srgbClr val="FFC000"/>
                </a:solidFill>
              </p:spPr>
              <p:txBody>
                <a:bodyPr wrap="none">
                  <a:spAutoFit/>
                </a:bodyPr>
                <a:lstStyle/>
                <a:p>
                  <a:pPr/>
                  <a14:m>
                    <m:oMathPara xmlns:m="http://schemas.openxmlformats.org/officeDocument/2006/math">
                      <m:oMathParaPr>
                        <m:jc m:val="centerGroup"/>
                      </m:oMathParaPr>
                      <m:oMath xmlns:m="http://schemas.openxmlformats.org/officeDocument/2006/math">
                        <m:r>
                          <a:rPr lang="zh-CN" altLang="en-US" sz="1600" b="1" i="1" smtClean="0">
                            <a:solidFill>
                              <a:schemeClr val="bg1"/>
                            </a:solidFill>
                            <a:latin typeface="Cambria Math"/>
                          </a:rPr>
                          <m:t>𝜟</m:t>
                        </m:r>
                        <m:r>
                          <a:rPr lang="en-US" altLang="zh-CN" sz="1600" b="1" i="1">
                            <a:solidFill>
                              <a:schemeClr val="bg1"/>
                            </a:solidFill>
                            <a:latin typeface="Cambria Math"/>
                          </a:rPr>
                          <m:t>𝒄</m:t>
                        </m:r>
                      </m:oMath>
                    </m:oMathPara>
                  </a14:m>
                  <a:endParaRPr lang="zh-CN" altLang="en-US" sz="1600" b="1" dirty="0">
                    <a:solidFill>
                      <a:schemeClr val="bg1"/>
                    </a:solidFill>
                    <a:latin typeface="华文彩云" pitchFamily="2" charset="-122"/>
                    <a:ea typeface="华文彩云" pitchFamily="2" charset="-122"/>
                  </a:endParaRPr>
                </a:p>
              </p:txBody>
            </p:sp>
          </mc:Choice>
          <mc:Fallback xmlns="">
            <p:sp>
              <p:nvSpPr>
                <p:cNvPr id="44" name="圆角矩形 43"/>
                <p:cNvSpPr>
                  <a:spLocks noRot="1" noChangeAspect="1" noMove="1" noResize="1" noEditPoints="1" noAdjustHandles="1" noChangeArrowheads="1" noChangeShapeType="1" noTextEdit="1"/>
                </p:cNvSpPr>
                <p:nvPr/>
              </p:nvSpPr>
              <p:spPr>
                <a:xfrm>
                  <a:off x="5314156" y="3444539"/>
                  <a:ext cx="669964" cy="511079"/>
                </a:xfrm>
                <a:prstGeom prst="roundRect">
                  <a:avLst/>
                </a:prstGeom>
                <a:blipFill rotWithShape="1">
                  <a:blip r:embed="rId5"/>
                  <a:stretch>
                    <a:fillRect/>
                  </a:stretch>
                </a:blipFill>
              </p:spPr>
              <p:txBody>
                <a:bodyPr/>
                <a:lstStyle/>
                <a:p>
                  <a:r>
                    <a:rPr lang="zh-CN" altLang="en-US">
                      <a:noFill/>
                    </a:rPr>
                    <a:t> </a:t>
                  </a:r>
                </a:p>
              </p:txBody>
            </p:sp>
          </mc:Fallback>
        </mc:AlternateContent>
        <p:sp>
          <p:nvSpPr>
            <p:cNvPr id="45" name="右箭头 44"/>
            <p:cNvSpPr/>
            <p:nvPr/>
          </p:nvSpPr>
          <p:spPr>
            <a:xfrm rot="19331297">
              <a:off x="5726635" y="3331004"/>
              <a:ext cx="324436" cy="159283"/>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3237785" y="2061211"/>
            <a:ext cx="1300738" cy="970689"/>
            <a:chOff x="3145306" y="3245304"/>
            <a:chExt cx="1375368" cy="1153932"/>
          </a:xfrm>
        </p:grpSpPr>
        <mc:AlternateContent xmlns:mc="http://schemas.openxmlformats.org/markup-compatibility/2006" xmlns:a14="http://schemas.microsoft.com/office/drawing/2010/main">
          <mc:Choice Requires="a14">
            <p:sp>
              <p:nvSpPr>
                <p:cNvPr id="42" name="圆角矩形 41"/>
                <p:cNvSpPr/>
                <p:nvPr/>
              </p:nvSpPr>
              <p:spPr>
                <a:xfrm>
                  <a:off x="3145306" y="3245304"/>
                  <a:ext cx="1375368" cy="445281"/>
                </a:xfrm>
                <a:prstGeom prst="roundRect">
                  <a:avLst/>
                </a:prstGeom>
                <a:solidFill>
                  <a:srgbClr val="00B050"/>
                </a:solidFill>
              </p:spPr>
              <p:txBody>
                <a:bodyPr wrap="square">
                  <a:spAutoFit/>
                </a:bodyPr>
                <a:lstStyle/>
                <a:p>
                  <a:pPr/>
                  <a14:m>
                    <m:oMathPara xmlns:m="http://schemas.openxmlformats.org/officeDocument/2006/math">
                      <m:oMathParaPr>
                        <m:jc m:val="centerGroup"/>
                      </m:oMathParaPr>
                      <m:oMath xmlns:m="http://schemas.openxmlformats.org/officeDocument/2006/math">
                        <m:r>
                          <a:rPr lang="zh-CN" altLang="en-US" sz="1600" b="1" i="1" smtClean="0">
                            <a:solidFill>
                              <a:schemeClr val="bg1"/>
                            </a:solidFill>
                            <a:latin typeface="Cambria Math"/>
                          </a:rPr>
                          <m:t>𝑫𝒆𝒍𝒕𝒂</m:t>
                        </m:r>
                        <m:r>
                          <a:rPr lang="zh-CN" altLang="en-US" sz="1600" b="1">
                            <a:solidFill>
                              <a:schemeClr val="bg1"/>
                            </a:solidFill>
                            <a:latin typeface="Cambria Math"/>
                          </a:rPr>
                          <m:t>×</m:t>
                        </m:r>
                        <m:r>
                          <a:rPr lang="zh-CN" altLang="en-US" sz="1600" b="1" i="1">
                            <a:solidFill>
                              <a:schemeClr val="bg1"/>
                            </a:solidFill>
                            <a:latin typeface="Cambria Math"/>
                          </a:rPr>
                          <m:t>𝜟</m:t>
                        </m:r>
                        <m:r>
                          <a:rPr lang="zh-CN" altLang="en-US" sz="1600" b="1" i="1">
                            <a:solidFill>
                              <a:schemeClr val="bg1"/>
                            </a:solidFill>
                            <a:latin typeface="Cambria Math"/>
                          </a:rPr>
                          <m:t>𝑺</m:t>
                        </m:r>
                      </m:oMath>
                    </m:oMathPara>
                  </a14:m>
                  <a:endParaRPr lang="zh-CN" altLang="en-US" sz="1600" b="1" dirty="0">
                    <a:solidFill>
                      <a:schemeClr val="bg1"/>
                    </a:solidFill>
                    <a:latin typeface="华文彩云" pitchFamily="2" charset="-122"/>
                    <a:ea typeface="华文彩云" pitchFamily="2" charset="-122"/>
                  </a:endParaRPr>
                </a:p>
              </p:txBody>
            </p:sp>
          </mc:Choice>
          <mc:Fallback xmlns="">
            <p:sp>
              <p:nvSpPr>
                <p:cNvPr id="42" name="圆角矩形 41"/>
                <p:cNvSpPr>
                  <a:spLocks noRot="1" noChangeAspect="1" noMove="1" noResize="1" noEditPoints="1" noAdjustHandles="1" noChangeArrowheads="1" noChangeShapeType="1" noTextEdit="1"/>
                </p:cNvSpPr>
                <p:nvPr/>
              </p:nvSpPr>
              <p:spPr>
                <a:xfrm>
                  <a:off x="3145306" y="3245304"/>
                  <a:ext cx="1375368" cy="445281"/>
                </a:xfrm>
                <a:prstGeom prst="roundRect">
                  <a:avLst/>
                </a:prstGeom>
                <a:blipFill>
                  <a:blip r:embed="rId6"/>
                  <a:stretch>
                    <a:fillRect/>
                  </a:stretch>
                </a:blipFill>
              </p:spPr>
              <p:txBody>
                <a:bodyPr/>
                <a:lstStyle/>
                <a:p>
                  <a:r>
                    <a:rPr lang="zh-CN" altLang="en-US">
                      <a:noFill/>
                    </a:rPr>
                    <a:t> </a:t>
                  </a:r>
                </a:p>
              </p:txBody>
            </p:sp>
          </mc:Fallback>
        </mc:AlternateContent>
        <p:sp>
          <p:nvSpPr>
            <p:cNvPr id="43" name="右箭头 42"/>
            <p:cNvSpPr/>
            <p:nvPr/>
          </p:nvSpPr>
          <p:spPr>
            <a:xfrm rot="7442419">
              <a:off x="3020040" y="3884804"/>
              <a:ext cx="808646" cy="220217"/>
            </a:xfrm>
            <a:prstGeom prst="rightArrow">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6" name="组合 35"/>
          <p:cNvGrpSpPr/>
          <p:nvPr/>
        </p:nvGrpSpPr>
        <p:grpSpPr>
          <a:xfrm>
            <a:off x="2190148" y="2916661"/>
            <a:ext cx="921634" cy="347316"/>
            <a:chOff x="2046026" y="3789040"/>
            <a:chExt cx="974513" cy="706383"/>
          </a:xfrm>
        </p:grpSpPr>
        <mc:AlternateContent xmlns:mc="http://schemas.openxmlformats.org/markup-compatibility/2006" xmlns:a14="http://schemas.microsoft.com/office/drawing/2010/main">
          <mc:Choice Requires="a14">
            <p:sp>
              <p:nvSpPr>
                <p:cNvPr id="40" name="圆角矩形 39"/>
                <p:cNvSpPr/>
                <p:nvPr/>
              </p:nvSpPr>
              <p:spPr>
                <a:xfrm>
                  <a:off x="2046026" y="3789040"/>
                  <a:ext cx="669965" cy="706383"/>
                </a:xfrm>
                <a:prstGeom prst="roundRect">
                  <a:avLst/>
                </a:prstGeom>
                <a:solidFill>
                  <a:srgbClr val="FFC000"/>
                </a:solidFill>
              </p:spPr>
              <p:txBody>
                <a:bodyPr wrap="none">
                  <a:spAutoFit/>
                </a:bodyPr>
                <a:lstStyle/>
                <a:p>
                  <a:pPr/>
                  <a14:m>
                    <m:oMathPara xmlns:m="http://schemas.openxmlformats.org/officeDocument/2006/math">
                      <m:oMathParaPr>
                        <m:jc m:val="centerGroup"/>
                      </m:oMathParaPr>
                      <m:oMath xmlns:m="http://schemas.openxmlformats.org/officeDocument/2006/math">
                        <m:r>
                          <a:rPr lang="zh-CN" altLang="en-US" sz="1600" b="1" i="1" smtClean="0">
                            <a:solidFill>
                              <a:schemeClr val="bg1"/>
                            </a:solidFill>
                            <a:latin typeface="Cambria Math"/>
                          </a:rPr>
                          <m:t>𝜟</m:t>
                        </m:r>
                        <m:r>
                          <a:rPr lang="en-US" altLang="zh-CN" sz="1600" b="1" i="1">
                            <a:solidFill>
                              <a:schemeClr val="bg1"/>
                            </a:solidFill>
                            <a:latin typeface="Cambria Math"/>
                          </a:rPr>
                          <m:t>𝒄</m:t>
                        </m:r>
                      </m:oMath>
                    </m:oMathPara>
                  </a14:m>
                  <a:endParaRPr lang="zh-CN" altLang="en-US" sz="1600" b="1" dirty="0">
                    <a:solidFill>
                      <a:schemeClr val="bg1"/>
                    </a:solidFill>
                    <a:latin typeface="华文彩云" pitchFamily="2" charset="-122"/>
                    <a:ea typeface="华文彩云" pitchFamily="2" charset="-122"/>
                  </a:endParaRPr>
                </a:p>
              </p:txBody>
            </p:sp>
          </mc:Choice>
          <mc:Fallback xmlns="">
            <p:sp>
              <p:nvSpPr>
                <p:cNvPr id="40" name="圆角矩形 39"/>
                <p:cNvSpPr>
                  <a:spLocks noRot="1" noChangeAspect="1" noMove="1" noResize="1" noEditPoints="1" noAdjustHandles="1" noChangeArrowheads="1" noChangeShapeType="1" noTextEdit="1"/>
                </p:cNvSpPr>
                <p:nvPr/>
              </p:nvSpPr>
              <p:spPr>
                <a:xfrm>
                  <a:off x="2046026" y="3789040"/>
                  <a:ext cx="669965" cy="511079"/>
                </a:xfrm>
                <a:prstGeom prst="roundRect">
                  <a:avLst/>
                </a:prstGeom>
                <a:blipFill rotWithShape="1">
                  <a:blip r:embed="rId7"/>
                  <a:stretch>
                    <a:fillRect/>
                  </a:stretch>
                </a:blipFill>
              </p:spPr>
              <p:txBody>
                <a:bodyPr/>
                <a:lstStyle/>
                <a:p>
                  <a:r>
                    <a:rPr lang="zh-CN" altLang="en-US">
                      <a:noFill/>
                    </a:rPr>
                    <a:t> </a:t>
                  </a:r>
                </a:p>
              </p:txBody>
            </p:sp>
          </mc:Fallback>
        </mc:AlternateContent>
        <p:sp>
          <p:nvSpPr>
            <p:cNvPr id="41" name="右箭头 40"/>
            <p:cNvSpPr/>
            <p:nvPr/>
          </p:nvSpPr>
          <p:spPr>
            <a:xfrm rot="1577214">
              <a:off x="2581698" y="4122217"/>
              <a:ext cx="438841" cy="170947"/>
            </a:xfrm>
            <a:prstGeom prst="rightArrow">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7" name="组合 36"/>
          <p:cNvGrpSpPr/>
          <p:nvPr/>
        </p:nvGrpSpPr>
        <p:grpSpPr>
          <a:xfrm>
            <a:off x="395536" y="3587258"/>
            <a:ext cx="2618412" cy="707830"/>
            <a:chOff x="148448" y="4879731"/>
            <a:chExt cx="2768643" cy="1083616"/>
          </a:xfrm>
        </p:grpSpPr>
        <p:sp>
          <p:nvSpPr>
            <p:cNvPr id="39" name="右箭头 38"/>
            <p:cNvSpPr/>
            <p:nvPr/>
          </p:nvSpPr>
          <p:spPr>
            <a:xfrm rot="20391714">
              <a:off x="1924701" y="4879731"/>
              <a:ext cx="992390" cy="188372"/>
            </a:xfrm>
            <a:prstGeom prst="rightArrow">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mc:AlternateContent xmlns:mc="http://schemas.openxmlformats.org/markup-compatibility/2006" xmlns:a14="http://schemas.microsoft.com/office/drawing/2010/main">
          <mc:Choice Requires="a14">
            <p:sp>
              <p:nvSpPr>
                <p:cNvPr id="38" name="流程图: 可选过程 37"/>
                <p:cNvSpPr/>
                <p:nvPr/>
              </p:nvSpPr>
              <p:spPr>
                <a:xfrm>
                  <a:off x="148448" y="5123582"/>
                  <a:ext cx="2460761" cy="839765"/>
                </a:xfrm>
                <a:prstGeom prst="flowChartAlternateProcess">
                  <a:avLst/>
                </a:prstGeom>
                <a:solidFill>
                  <a:srgbClr val="FF0000"/>
                </a:solidFill>
              </p:spPr>
              <p:txBody>
                <a:bodyPr wrap="none">
                  <a:spAutoFit/>
                </a:bodyPr>
                <a:lstStyle/>
                <a:p>
                  <a:r>
                    <a:rPr lang="zh-CN" altLang="en-US" sz="1400" b="1" dirty="0">
                      <a:solidFill>
                        <a:schemeClr val="bg1"/>
                      </a:solidFill>
                    </a:rPr>
                    <a:t>≈ </a:t>
                  </a:r>
                  <a14:m>
                    <m:oMath xmlns:m="http://schemas.openxmlformats.org/officeDocument/2006/math">
                      <m:f>
                        <m:fPr>
                          <m:ctrlPr>
                            <a:rPr lang="zh-CN" altLang="en-US" sz="1400" b="1" i="1" smtClean="0">
                              <a:solidFill>
                                <a:schemeClr val="bg1"/>
                              </a:solidFill>
                              <a:latin typeface="Cambria Math" panose="02040503050406030204" pitchFamily="18" charset="0"/>
                            </a:rPr>
                          </m:ctrlPr>
                        </m:fPr>
                        <m:num>
                          <m:r>
                            <a:rPr lang="zh-CN" altLang="en-US" sz="1400" b="1" i="1">
                              <a:solidFill>
                                <a:schemeClr val="bg1"/>
                              </a:solidFill>
                              <a:latin typeface="Cambria Math"/>
                            </a:rPr>
                            <m:t>𝟏</m:t>
                          </m:r>
                        </m:num>
                        <m:den>
                          <m:r>
                            <a:rPr lang="zh-CN" altLang="en-US" sz="1400" b="1" i="1">
                              <a:solidFill>
                                <a:schemeClr val="bg1"/>
                              </a:solidFill>
                              <a:latin typeface="Cambria Math"/>
                            </a:rPr>
                            <m:t>𝟐</m:t>
                          </m:r>
                        </m:den>
                      </m:f>
                      <m:r>
                        <a:rPr lang="zh-CN" altLang="en-US" sz="1400" b="1" i="1">
                          <a:solidFill>
                            <a:schemeClr val="bg1"/>
                          </a:solidFill>
                          <a:latin typeface="Cambria Math"/>
                        </a:rPr>
                        <m:t>𝑮𝒂𝒎𝒎𝒂</m:t>
                      </m:r>
                      <m:r>
                        <a:rPr lang="zh-CN" altLang="en-US" sz="1400" b="1">
                          <a:solidFill>
                            <a:schemeClr val="bg1"/>
                          </a:solidFill>
                          <a:latin typeface="Cambria Math"/>
                        </a:rPr>
                        <m:t>×</m:t>
                      </m:r>
                      <m:sSup>
                        <m:sSupPr>
                          <m:ctrlPr>
                            <a:rPr lang="zh-CN" altLang="en-US" sz="1400" b="1" i="1">
                              <a:solidFill>
                                <a:schemeClr val="bg1"/>
                              </a:solidFill>
                              <a:latin typeface="Cambria Math" panose="02040503050406030204" pitchFamily="18" charset="0"/>
                            </a:rPr>
                          </m:ctrlPr>
                        </m:sSupPr>
                        <m:e>
                          <m:d>
                            <m:dPr>
                              <m:ctrlPr>
                                <a:rPr lang="zh-CN" altLang="en-US" sz="1400" b="1" i="1">
                                  <a:solidFill>
                                    <a:schemeClr val="bg1"/>
                                  </a:solidFill>
                                  <a:latin typeface="Cambria Math" panose="02040503050406030204" pitchFamily="18" charset="0"/>
                                </a:rPr>
                              </m:ctrlPr>
                            </m:dPr>
                            <m:e>
                              <m:r>
                                <a:rPr lang="zh-CN" altLang="en-US" sz="1400" b="1" i="1">
                                  <a:solidFill>
                                    <a:schemeClr val="bg1"/>
                                  </a:solidFill>
                                  <a:latin typeface="Cambria Math"/>
                                </a:rPr>
                                <m:t>𝜟</m:t>
                              </m:r>
                              <m:r>
                                <a:rPr lang="zh-CN" altLang="en-US" sz="1400" b="1" i="1">
                                  <a:solidFill>
                                    <a:schemeClr val="bg1"/>
                                  </a:solidFill>
                                  <a:latin typeface="Cambria Math"/>
                                </a:rPr>
                                <m:t>𝑺</m:t>
                              </m:r>
                            </m:e>
                          </m:d>
                        </m:e>
                        <m:sup>
                          <m:r>
                            <a:rPr lang="zh-CN" altLang="en-US" sz="1400" b="1" i="1">
                              <a:solidFill>
                                <a:schemeClr val="bg1"/>
                              </a:solidFill>
                              <a:latin typeface="Cambria Math"/>
                            </a:rPr>
                            <m:t>𝟐</m:t>
                          </m:r>
                        </m:sup>
                      </m:sSup>
                    </m:oMath>
                  </a14:m>
                  <a:endParaRPr lang="zh-CN" altLang="en-US" sz="1400" b="1" dirty="0">
                    <a:solidFill>
                      <a:schemeClr val="bg1"/>
                    </a:solidFill>
                    <a:latin typeface="华文彩云" pitchFamily="2" charset="-122"/>
                    <a:ea typeface="华文彩云" pitchFamily="2" charset="-122"/>
                  </a:endParaRPr>
                </a:p>
              </p:txBody>
            </p:sp>
          </mc:Choice>
          <mc:Fallback xmlns="">
            <p:sp>
              <p:nvSpPr>
                <p:cNvPr id="38" name="流程图: 可选过程 37"/>
                <p:cNvSpPr>
                  <a:spLocks noRot="1" noChangeAspect="1" noMove="1" noResize="1" noEditPoints="1" noAdjustHandles="1" noChangeArrowheads="1" noChangeShapeType="1" noTextEdit="1"/>
                </p:cNvSpPr>
                <p:nvPr/>
              </p:nvSpPr>
              <p:spPr>
                <a:xfrm>
                  <a:off x="148448" y="5123582"/>
                  <a:ext cx="2389977" cy="607584"/>
                </a:xfrm>
                <a:prstGeom prst="flowChartAlternateProcess">
                  <a:avLst/>
                </a:prstGeom>
                <a:blipFill rotWithShape="1">
                  <a:blip r:embed="rId8"/>
                  <a:stretch>
                    <a:fillRect/>
                  </a:stretch>
                </a:blipFill>
              </p:spPr>
              <p:txBody>
                <a:bodyPr/>
                <a:lstStyle/>
                <a:p>
                  <a:r>
                    <a:rPr lang="zh-CN" altLang="en-US">
                      <a:noFill/>
                    </a:rPr>
                    <a:t> </a:t>
                  </a:r>
                </a:p>
              </p:txBody>
            </p:sp>
          </mc:Fallback>
        </mc:AlternateContent>
      </p:grpSp>
      <p:sp>
        <p:nvSpPr>
          <p:cNvPr id="2" name="灯片编号占位符 1"/>
          <p:cNvSpPr>
            <a:spLocks noGrp="1"/>
          </p:cNvSpPr>
          <p:nvPr>
            <p:ph type="sldNum" sz="quarter" idx="12"/>
          </p:nvPr>
        </p:nvSpPr>
        <p:spPr/>
        <p:txBody>
          <a:bodyPr/>
          <a:lstStyle/>
          <a:p>
            <a:fld id="{0C913308-F349-4B6D-A68A-DD1791B4A57B}" type="slidenum">
              <a:rPr lang="zh-CN" altLang="en-US" smtClean="0"/>
              <a:pPr/>
              <a:t>34</a:t>
            </a:fld>
            <a:endParaRPr lang="zh-CN" altLang="en-US" dirty="0"/>
          </a:p>
        </p:txBody>
      </p:sp>
      <p:sp>
        <p:nvSpPr>
          <p:cNvPr id="4" name="页脚占位符 3"/>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1866857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ppt_x"/>
                                          </p:val>
                                        </p:tav>
                                        <p:tav tm="100000">
                                          <p:val>
                                            <p:strVal val="#ppt_x"/>
                                          </p:val>
                                        </p:tav>
                                      </p:tavLst>
                                    </p:anim>
                                    <p:anim calcmode="lin" valueType="num">
                                      <p:cBhvr additive="base">
                                        <p:cTn id="8"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1"/>
                                        </p:tgtEl>
                                        <p:attrNameLst>
                                          <p:attrName>style.visibility</p:attrName>
                                        </p:attrNameLst>
                                      </p:cBhvr>
                                      <p:to>
                                        <p:strVal val="visible"/>
                                      </p:to>
                                    </p:set>
                                    <p:anim calcmode="lin" valueType="num">
                                      <p:cBhvr additive="base">
                                        <p:cTn id="13" dur="500" fill="hold"/>
                                        <p:tgtEl>
                                          <p:spTgt spid="51"/>
                                        </p:tgtEl>
                                        <p:attrNameLst>
                                          <p:attrName>ppt_x</p:attrName>
                                        </p:attrNameLst>
                                      </p:cBhvr>
                                      <p:tavLst>
                                        <p:tav tm="0">
                                          <p:val>
                                            <p:strVal val="#ppt_x"/>
                                          </p:val>
                                        </p:tav>
                                        <p:tav tm="100000">
                                          <p:val>
                                            <p:strVal val="#ppt_x"/>
                                          </p:val>
                                        </p:tav>
                                      </p:tavLst>
                                    </p:anim>
                                    <p:anim calcmode="lin" valueType="num">
                                      <p:cBhvr additive="base">
                                        <p:cTn id="14" dur="500" fill="hold"/>
                                        <p:tgtEl>
                                          <p:spTgt spid="51"/>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additive="base">
                                        <p:cTn id="17" dur="500" fill="hold"/>
                                        <p:tgtEl>
                                          <p:spTgt spid="33"/>
                                        </p:tgtEl>
                                        <p:attrNameLst>
                                          <p:attrName>ppt_x</p:attrName>
                                        </p:attrNameLst>
                                      </p:cBhvr>
                                      <p:tavLst>
                                        <p:tav tm="0">
                                          <p:val>
                                            <p:strVal val="#ppt_x"/>
                                          </p:val>
                                        </p:tav>
                                        <p:tav tm="100000">
                                          <p:val>
                                            <p:strVal val="#ppt_x"/>
                                          </p:val>
                                        </p:tav>
                                      </p:tavLst>
                                    </p:anim>
                                    <p:anim calcmode="lin" valueType="num">
                                      <p:cBhvr additive="base">
                                        <p:cTn id="18"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0"/>
                                        </p:tgtEl>
                                        <p:attrNameLst>
                                          <p:attrName>style.visibility</p:attrName>
                                        </p:attrNameLst>
                                      </p:cBhvr>
                                      <p:to>
                                        <p:strVal val="visible"/>
                                      </p:to>
                                    </p:set>
                                    <p:anim calcmode="lin" valueType="num">
                                      <p:cBhvr additive="base">
                                        <p:cTn id="23" dur="500" fill="hold"/>
                                        <p:tgtEl>
                                          <p:spTgt spid="50"/>
                                        </p:tgtEl>
                                        <p:attrNameLst>
                                          <p:attrName>ppt_x</p:attrName>
                                        </p:attrNameLst>
                                      </p:cBhvr>
                                      <p:tavLst>
                                        <p:tav tm="0">
                                          <p:val>
                                            <p:strVal val="#ppt_x"/>
                                          </p:val>
                                        </p:tav>
                                        <p:tav tm="100000">
                                          <p:val>
                                            <p:strVal val="#ppt_x"/>
                                          </p:val>
                                        </p:tav>
                                      </p:tavLst>
                                    </p:anim>
                                    <p:anim calcmode="lin" valueType="num">
                                      <p:cBhvr additive="base">
                                        <p:cTn id="24" dur="500" fill="hold"/>
                                        <p:tgtEl>
                                          <p:spTgt spid="5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ppt_x"/>
                                          </p:val>
                                        </p:tav>
                                        <p:tav tm="100000">
                                          <p:val>
                                            <p:strVal val="#ppt_x"/>
                                          </p:val>
                                        </p:tav>
                                      </p:tavLst>
                                    </p:anim>
                                    <p:anim calcmode="lin" valueType="num">
                                      <p:cBhvr additive="base">
                                        <p:cTn id="28"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52"/>
                                        </p:tgtEl>
                                        <p:attrNameLst>
                                          <p:attrName>style.visibility</p:attrName>
                                        </p:attrNameLst>
                                      </p:cBhvr>
                                      <p:to>
                                        <p:strVal val="visible"/>
                                      </p:to>
                                    </p:set>
                                    <p:anim calcmode="lin" valueType="num">
                                      <p:cBhvr additive="base">
                                        <p:cTn id="33" dur="500" fill="hold"/>
                                        <p:tgtEl>
                                          <p:spTgt spid="52"/>
                                        </p:tgtEl>
                                        <p:attrNameLst>
                                          <p:attrName>ppt_x</p:attrName>
                                        </p:attrNameLst>
                                      </p:cBhvr>
                                      <p:tavLst>
                                        <p:tav tm="0">
                                          <p:val>
                                            <p:strVal val="#ppt_x"/>
                                          </p:val>
                                        </p:tav>
                                        <p:tav tm="100000">
                                          <p:val>
                                            <p:strVal val="#ppt_x"/>
                                          </p:val>
                                        </p:tav>
                                      </p:tavLst>
                                    </p:anim>
                                    <p:anim calcmode="lin" valueType="num">
                                      <p:cBhvr additive="base">
                                        <p:cTn id="34" dur="500" fill="hold"/>
                                        <p:tgtEl>
                                          <p:spTgt spid="52"/>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2"/>
                                        </p:tgtEl>
                                        <p:attrNameLst>
                                          <p:attrName>style.visibility</p:attrName>
                                        </p:attrNameLst>
                                      </p:cBhvr>
                                      <p:to>
                                        <p:strVal val="visible"/>
                                      </p:to>
                                    </p:set>
                                    <p:anim calcmode="lin" valueType="num">
                                      <p:cBhvr additive="base">
                                        <p:cTn id="37" dur="500" fill="hold"/>
                                        <p:tgtEl>
                                          <p:spTgt spid="32"/>
                                        </p:tgtEl>
                                        <p:attrNameLst>
                                          <p:attrName>ppt_x</p:attrName>
                                        </p:attrNameLst>
                                      </p:cBhvr>
                                      <p:tavLst>
                                        <p:tav tm="0">
                                          <p:val>
                                            <p:strVal val="#ppt_x"/>
                                          </p:val>
                                        </p:tav>
                                        <p:tav tm="100000">
                                          <p:val>
                                            <p:strVal val="#ppt_x"/>
                                          </p:val>
                                        </p:tav>
                                      </p:tavLst>
                                    </p:anim>
                                    <p:anim calcmode="lin" valueType="num">
                                      <p:cBhvr additive="base">
                                        <p:cTn id="38"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6"/>
                                        </p:tgtEl>
                                        <p:attrNameLst>
                                          <p:attrName>style.visibility</p:attrName>
                                        </p:attrNameLst>
                                      </p:cBhvr>
                                      <p:to>
                                        <p:strVal val="visible"/>
                                      </p:to>
                                    </p:set>
                                    <p:anim calcmode="lin" valueType="num">
                                      <p:cBhvr additive="base">
                                        <p:cTn id="43" dur="500" fill="hold"/>
                                        <p:tgtEl>
                                          <p:spTgt spid="26"/>
                                        </p:tgtEl>
                                        <p:attrNameLst>
                                          <p:attrName>ppt_x</p:attrName>
                                        </p:attrNameLst>
                                      </p:cBhvr>
                                      <p:tavLst>
                                        <p:tav tm="0">
                                          <p:val>
                                            <p:strVal val="#ppt_x"/>
                                          </p:val>
                                        </p:tav>
                                        <p:tav tm="100000">
                                          <p:val>
                                            <p:strVal val="#ppt_x"/>
                                          </p:val>
                                        </p:tav>
                                      </p:tavLst>
                                    </p:anim>
                                    <p:anim calcmode="lin" valueType="num">
                                      <p:cBhvr additive="base">
                                        <p:cTn id="44"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 calcmode="lin" valueType="num">
                                      <p:cBhvr additive="base">
                                        <p:cTn id="49" dur="500" fill="hold"/>
                                        <p:tgtEl>
                                          <p:spTgt spid="10"/>
                                        </p:tgtEl>
                                        <p:attrNameLst>
                                          <p:attrName>ppt_x</p:attrName>
                                        </p:attrNameLst>
                                      </p:cBhvr>
                                      <p:tavLst>
                                        <p:tav tm="0">
                                          <p:val>
                                            <p:strVal val="#ppt_x"/>
                                          </p:val>
                                        </p:tav>
                                        <p:tav tm="100000">
                                          <p:val>
                                            <p:strVal val="#ppt_x"/>
                                          </p:val>
                                        </p:tav>
                                      </p:tavLst>
                                    </p:anim>
                                    <p:anim calcmode="lin" valueType="num">
                                      <p:cBhvr additive="base">
                                        <p:cTn id="50" dur="500" fill="hold"/>
                                        <p:tgtEl>
                                          <p:spTgt spid="10"/>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35"/>
                                        </p:tgtEl>
                                        <p:attrNameLst>
                                          <p:attrName>style.visibility</p:attrName>
                                        </p:attrNameLst>
                                      </p:cBhvr>
                                      <p:to>
                                        <p:strVal val="visible"/>
                                      </p:to>
                                    </p:set>
                                    <p:anim calcmode="lin" valueType="num">
                                      <p:cBhvr additive="base">
                                        <p:cTn id="53" dur="500" fill="hold"/>
                                        <p:tgtEl>
                                          <p:spTgt spid="35"/>
                                        </p:tgtEl>
                                        <p:attrNameLst>
                                          <p:attrName>ppt_x</p:attrName>
                                        </p:attrNameLst>
                                      </p:cBhvr>
                                      <p:tavLst>
                                        <p:tav tm="0">
                                          <p:val>
                                            <p:strVal val="#ppt_x"/>
                                          </p:val>
                                        </p:tav>
                                        <p:tav tm="100000">
                                          <p:val>
                                            <p:strVal val="#ppt_x"/>
                                          </p:val>
                                        </p:tav>
                                      </p:tavLst>
                                    </p:anim>
                                    <p:anim calcmode="lin" valueType="num">
                                      <p:cBhvr additive="base">
                                        <p:cTn id="54"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29"/>
                                        </p:tgtEl>
                                        <p:attrNameLst>
                                          <p:attrName>style.visibility</p:attrName>
                                        </p:attrNameLst>
                                      </p:cBhvr>
                                      <p:to>
                                        <p:strVal val="visible"/>
                                      </p:to>
                                    </p:set>
                                    <p:anim calcmode="lin" valueType="num">
                                      <p:cBhvr additive="base">
                                        <p:cTn id="59" dur="500" fill="hold"/>
                                        <p:tgtEl>
                                          <p:spTgt spid="29"/>
                                        </p:tgtEl>
                                        <p:attrNameLst>
                                          <p:attrName>ppt_x</p:attrName>
                                        </p:attrNameLst>
                                      </p:cBhvr>
                                      <p:tavLst>
                                        <p:tav tm="0">
                                          <p:val>
                                            <p:strVal val="#ppt_x"/>
                                          </p:val>
                                        </p:tav>
                                        <p:tav tm="100000">
                                          <p:val>
                                            <p:strVal val="#ppt_x"/>
                                          </p:val>
                                        </p:tav>
                                      </p:tavLst>
                                    </p:anim>
                                    <p:anim calcmode="lin" valueType="num">
                                      <p:cBhvr additive="base">
                                        <p:cTn id="60" dur="500" fill="hold"/>
                                        <p:tgtEl>
                                          <p:spTgt spid="29"/>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36"/>
                                        </p:tgtEl>
                                        <p:attrNameLst>
                                          <p:attrName>style.visibility</p:attrName>
                                        </p:attrNameLst>
                                      </p:cBhvr>
                                      <p:to>
                                        <p:strVal val="visible"/>
                                      </p:to>
                                    </p:set>
                                    <p:anim calcmode="lin" valueType="num">
                                      <p:cBhvr additive="base">
                                        <p:cTn id="63" dur="500" fill="hold"/>
                                        <p:tgtEl>
                                          <p:spTgt spid="36"/>
                                        </p:tgtEl>
                                        <p:attrNameLst>
                                          <p:attrName>ppt_x</p:attrName>
                                        </p:attrNameLst>
                                      </p:cBhvr>
                                      <p:tavLst>
                                        <p:tav tm="0">
                                          <p:val>
                                            <p:strVal val="#ppt_x"/>
                                          </p:val>
                                        </p:tav>
                                        <p:tav tm="100000">
                                          <p:val>
                                            <p:strVal val="#ppt_x"/>
                                          </p:val>
                                        </p:tav>
                                      </p:tavLst>
                                    </p:anim>
                                    <p:anim calcmode="lin" valueType="num">
                                      <p:cBhvr additive="base">
                                        <p:cTn id="64"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53"/>
                                        </p:tgtEl>
                                        <p:attrNameLst>
                                          <p:attrName>style.visibility</p:attrName>
                                        </p:attrNameLst>
                                      </p:cBhvr>
                                      <p:to>
                                        <p:strVal val="visible"/>
                                      </p:to>
                                    </p:set>
                                    <p:anim calcmode="lin" valueType="num">
                                      <p:cBhvr additive="base">
                                        <p:cTn id="69" dur="500" fill="hold"/>
                                        <p:tgtEl>
                                          <p:spTgt spid="53"/>
                                        </p:tgtEl>
                                        <p:attrNameLst>
                                          <p:attrName>ppt_x</p:attrName>
                                        </p:attrNameLst>
                                      </p:cBhvr>
                                      <p:tavLst>
                                        <p:tav tm="0">
                                          <p:val>
                                            <p:strVal val="#ppt_x"/>
                                          </p:val>
                                        </p:tav>
                                        <p:tav tm="100000">
                                          <p:val>
                                            <p:strVal val="#ppt_x"/>
                                          </p:val>
                                        </p:tav>
                                      </p:tavLst>
                                    </p:anim>
                                    <p:anim calcmode="lin" valueType="num">
                                      <p:cBhvr additive="base">
                                        <p:cTn id="70" dur="500" fill="hold"/>
                                        <p:tgtEl>
                                          <p:spTgt spid="53"/>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37"/>
                                        </p:tgtEl>
                                        <p:attrNameLst>
                                          <p:attrName>style.visibility</p:attrName>
                                        </p:attrNameLst>
                                      </p:cBhvr>
                                      <p:to>
                                        <p:strVal val="visible"/>
                                      </p:to>
                                    </p:set>
                                    <p:anim calcmode="lin" valueType="num">
                                      <p:cBhvr additive="base">
                                        <p:cTn id="73" dur="500" fill="hold"/>
                                        <p:tgtEl>
                                          <p:spTgt spid="37"/>
                                        </p:tgtEl>
                                        <p:attrNameLst>
                                          <p:attrName>ppt_x</p:attrName>
                                        </p:attrNameLst>
                                      </p:cBhvr>
                                      <p:tavLst>
                                        <p:tav tm="0">
                                          <p:val>
                                            <p:strVal val="#ppt_x"/>
                                          </p:val>
                                        </p:tav>
                                        <p:tav tm="100000">
                                          <p:val>
                                            <p:strVal val="#ppt_x"/>
                                          </p:val>
                                        </p:tav>
                                      </p:tavLst>
                                    </p:anim>
                                    <p:anim calcmode="lin" valueType="num">
                                      <p:cBhvr additive="base">
                                        <p:cTn id="74"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10" grpId="0" animBg="1"/>
      <p:bldP spid="25" grpId="0" animBg="1"/>
      <p:bldP spid="26" grpId="0" animBg="1"/>
      <p:bldP spid="2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内容占位符 5"/>
              <p:cNvSpPr>
                <a:spLocks noGrp="1"/>
              </p:cNvSpPr>
              <p:nvPr>
                <p:ph idx="1"/>
              </p:nvPr>
            </p:nvSpPr>
            <p:spPr>
              <a:xfrm>
                <a:off x="528039" y="1133063"/>
                <a:ext cx="8229600" cy="1438688"/>
              </a:xfrm>
            </p:spPr>
            <p:txBody>
              <a:bodyPr/>
              <a:lstStyle/>
              <a:p>
                <a:r>
                  <a:rPr lang="zh-CN" altLang="en-US" sz="2000" dirty="0"/>
                  <a:t>看涨期权</a:t>
                </a:r>
                <a:r>
                  <a:rPr lang="en-US" altLang="zh-CN" sz="2000" dirty="0"/>
                  <a:t>Gamma</a:t>
                </a:r>
                <a:r>
                  <a:rPr lang="zh-CN" altLang="en-US" sz="2000" dirty="0"/>
                  <a:t>＝看跌期权</a:t>
                </a:r>
                <a:r>
                  <a:rPr lang="en-US" altLang="zh-CN" sz="2000" dirty="0"/>
                  <a:t>Gamma</a:t>
                </a:r>
              </a:p>
              <a:p>
                <a:pPr marL="0" indent="0">
                  <a:buNone/>
                </a:pPr>
                <a14:m>
                  <m:oMathPara xmlns:m="http://schemas.openxmlformats.org/officeDocument/2006/math">
                    <m:oMathParaPr>
                      <m:jc m:val="centerGroup"/>
                    </m:oMathParaPr>
                    <m:oMath xmlns:m="http://schemas.openxmlformats.org/officeDocument/2006/math">
                      <m:r>
                        <a:rPr lang="zh-CN" altLang="en-US" sz="2000" i="1" smtClean="0">
                          <a:solidFill>
                            <a:srgbClr val="0000FF"/>
                          </a:solidFill>
                          <a:latin typeface="Cambria Math" panose="02040503050406030204" pitchFamily="18" charset="0"/>
                        </a:rPr>
                        <m:t>𝑐</m:t>
                      </m:r>
                      <m:r>
                        <a:rPr lang="zh-CN" altLang="en-US" sz="2000" i="1" smtClean="0">
                          <a:solidFill>
                            <a:srgbClr val="0000FF"/>
                          </a:solidFill>
                          <a:latin typeface="Cambria Math" panose="02040503050406030204" pitchFamily="18" charset="0"/>
                        </a:rPr>
                        <m:t>+</m:t>
                      </m:r>
                      <m:r>
                        <a:rPr lang="en-US" altLang="zh-CN" sz="2000" b="0" i="1" smtClean="0">
                          <a:solidFill>
                            <a:srgbClr val="0000FF"/>
                          </a:solidFill>
                          <a:latin typeface="Cambria Math" panose="02040503050406030204" pitchFamily="18" charset="0"/>
                        </a:rPr>
                        <m:t>𝐾</m:t>
                      </m:r>
                      <m:sSup>
                        <m:sSupPr>
                          <m:ctrlPr>
                            <a:rPr lang="en-US" altLang="zh-CN" sz="2000" b="0" i="1" smtClean="0">
                              <a:solidFill>
                                <a:srgbClr val="0000FF"/>
                              </a:solidFill>
                              <a:latin typeface="Cambria Math" panose="02040503050406030204" pitchFamily="18" charset="0"/>
                            </a:rPr>
                          </m:ctrlPr>
                        </m:sSupPr>
                        <m:e>
                          <m:r>
                            <a:rPr lang="en-US" altLang="zh-CN" sz="2000" b="0" i="1" smtClean="0">
                              <a:solidFill>
                                <a:srgbClr val="0000FF"/>
                              </a:solidFill>
                              <a:latin typeface="Cambria Math" panose="02040503050406030204" pitchFamily="18" charset="0"/>
                            </a:rPr>
                            <m:t>𝑒</m:t>
                          </m:r>
                        </m:e>
                        <m:sup>
                          <m:r>
                            <a:rPr lang="en-US" altLang="zh-CN" sz="2000" b="0" i="1" smtClean="0">
                              <a:solidFill>
                                <a:srgbClr val="0000FF"/>
                              </a:solidFill>
                              <a:latin typeface="Cambria Math" panose="02040503050406030204" pitchFamily="18" charset="0"/>
                            </a:rPr>
                            <m:t>−</m:t>
                          </m:r>
                          <m:r>
                            <a:rPr lang="en-US" altLang="zh-CN" sz="2000" b="0" i="1" smtClean="0">
                              <a:solidFill>
                                <a:srgbClr val="0000FF"/>
                              </a:solidFill>
                              <a:latin typeface="Cambria Math" panose="02040503050406030204" pitchFamily="18" charset="0"/>
                            </a:rPr>
                            <m:t>𝑟</m:t>
                          </m:r>
                          <m:d>
                            <m:dPr>
                              <m:ctrlPr>
                                <a:rPr lang="en-US" altLang="zh-CN" sz="2000" b="0" i="1" smtClean="0">
                                  <a:solidFill>
                                    <a:srgbClr val="0000FF"/>
                                  </a:solidFill>
                                  <a:latin typeface="Cambria Math" panose="02040503050406030204" pitchFamily="18" charset="0"/>
                                </a:rPr>
                              </m:ctrlPr>
                            </m:dPr>
                            <m:e>
                              <m:r>
                                <a:rPr lang="en-US" altLang="zh-CN" sz="2000" b="0" i="1" smtClean="0">
                                  <a:solidFill>
                                    <a:srgbClr val="0000FF"/>
                                  </a:solidFill>
                                  <a:latin typeface="Cambria Math" panose="02040503050406030204" pitchFamily="18" charset="0"/>
                                </a:rPr>
                                <m:t>𝑇</m:t>
                              </m:r>
                              <m:r>
                                <a:rPr lang="en-US" altLang="zh-CN" sz="2000" b="0" i="1" smtClean="0">
                                  <a:solidFill>
                                    <a:srgbClr val="0000FF"/>
                                  </a:solidFill>
                                  <a:latin typeface="Cambria Math" panose="02040503050406030204" pitchFamily="18" charset="0"/>
                                </a:rPr>
                                <m:t>−</m:t>
                              </m:r>
                              <m:r>
                                <a:rPr lang="en-US" altLang="zh-CN" sz="2000" b="0" i="1" smtClean="0">
                                  <a:solidFill>
                                    <a:srgbClr val="0000FF"/>
                                  </a:solidFill>
                                  <a:latin typeface="Cambria Math" panose="02040503050406030204" pitchFamily="18" charset="0"/>
                                </a:rPr>
                                <m:t>𝑡</m:t>
                              </m:r>
                            </m:e>
                          </m:d>
                        </m:sup>
                      </m:sSup>
                      <m:r>
                        <a:rPr lang="zh-CN" altLang="en-US" sz="2000" i="1">
                          <a:solidFill>
                            <a:srgbClr val="0000FF"/>
                          </a:solidFill>
                          <a:latin typeface="Cambria Math" panose="02040503050406030204" pitchFamily="18" charset="0"/>
                        </a:rPr>
                        <m:t>=</m:t>
                      </m:r>
                      <m:r>
                        <a:rPr lang="zh-CN" altLang="en-US" sz="2000" i="1">
                          <a:solidFill>
                            <a:srgbClr val="0000FF"/>
                          </a:solidFill>
                          <a:latin typeface="Cambria Math" panose="02040503050406030204" pitchFamily="18" charset="0"/>
                        </a:rPr>
                        <m:t>𝑝</m:t>
                      </m:r>
                      <m:r>
                        <a:rPr lang="zh-CN" altLang="en-US" sz="2000" i="1">
                          <a:solidFill>
                            <a:srgbClr val="0000FF"/>
                          </a:solidFill>
                          <a:latin typeface="Cambria Math" panose="02040503050406030204" pitchFamily="18" charset="0"/>
                        </a:rPr>
                        <m:t>+</m:t>
                      </m:r>
                      <m:r>
                        <a:rPr lang="zh-CN" altLang="en-US" sz="2000" i="1">
                          <a:solidFill>
                            <a:srgbClr val="0000FF"/>
                          </a:solidFill>
                          <a:latin typeface="Cambria Math" panose="02040503050406030204" pitchFamily="18" charset="0"/>
                        </a:rPr>
                        <m:t>𝑆</m:t>
                      </m:r>
                      <m:r>
                        <a:rPr lang="zh-CN" altLang="en-US" sz="2000" i="1">
                          <a:solidFill>
                            <a:srgbClr val="FF0000"/>
                          </a:solidFill>
                          <a:latin typeface="Cambria Math" panose="02040503050406030204" pitchFamily="18" charset="0"/>
                        </a:rPr>
                        <m:t>⇒</m:t>
                      </m:r>
                      <m:f>
                        <m:fPr>
                          <m:ctrlPr>
                            <a:rPr lang="zh-CN" altLang="en-US" sz="2000" i="1">
                              <a:solidFill>
                                <a:srgbClr val="0000FF"/>
                              </a:solidFill>
                              <a:latin typeface="Cambria Math" panose="02040503050406030204" pitchFamily="18" charset="0"/>
                            </a:rPr>
                          </m:ctrlPr>
                        </m:fPr>
                        <m:num>
                          <m:sSup>
                            <m:sSupPr>
                              <m:ctrlPr>
                                <a:rPr lang="zh-CN" altLang="en-US" sz="2000" i="1">
                                  <a:solidFill>
                                    <a:srgbClr val="0000FF"/>
                                  </a:solidFill>
                                  <a:latin typeface="Cambria Math" panose="02040503050406030204" pitchFamily="18" charset="0"/>
                                </a:rPr>
                              </m:ctrlPr>
                            </m:sSupPr>
                            <m:e>
                              <m:r>
                                <a:rPr lang="zh-CN" altLang="en-US" sz="2000" i="1">
                                  <a:solidFill>
                                    <a:srgbClr val="0000FF"/>
                                  </a:solidFill>
                                  <a:latin typeface="Cambria Math" panose="02040503050406030204" pitchFamily="18" charset="0"/>
                                </a:rPr>
                                <m:t>𝜕</m:t>
                              </m:r>
                            </m:e>
                            <m:sup>
                              <m:r>
                                <a:rPr lang="zh-CN" altLang="en-US" sz="2000" i="1">
                                  <a:solidFill>
                                    <a:srgbClr val="0000FF"/>
                                  </a:solidFill>
                                  <a:latin typeface="Cambria Math" panose="02040503050406030204" pitchFamily="18" charset="0"/>
                                </a:rPr>
                                <m:t>2</m:t>
                              </m:r>
                            </m:sup>
                          </m:sSup>
                          <m:r>
                            <a:rPr lang="zh-CN" altLang="en-US" sz="2000" i="1">
                              <a:solidFill>
                                <a:srgbClr val="0000FF"/>
                              </a:solidFill>
                              <a:latin typeface="Cambria Math" panose="02040503050406030204" pitchFamily="18" charset="0"/>
                            </a:rPr>
                            <m:t>𝑐</m:t>
                          </m:r>
                        </m:num>
                        <m:den>
                          <m:r>
                            <a:rPr lang="zh-CN" altLang="en-US" sz="2000" i="1">
                              <a:solidFill>
                                <a:srgbClr val="0000FF"/>
                              </a:solidFill>
                              <a:latin typeface="Cambria Math" panose="02040503050406030204" pitchFamily="18" charset="0"/>
                            </a:rPr>
                            <m:t>𝜕</m:t>
                          </m:r>
                          <m:sSup>
                            <m:sSupPr>
                              <m:ctrlPr>
                                <a:rPr lang="zh-CN" altLang="en-US" sz="2000" i="1">
                                  <a:solidFill>
                                    <a:srgbClr val="0000FF"/>
                                  </a:solidFill>
                                  <a:latin typeface="Cambria Math" panose="02040503050406030204" pitchFamily="18" charset="0"/>
                                </a:rPr>
                              </m:ctrlPr>
                            </m:sSupPr>
                            <m:e>
                              <m:r>
                                <a:rPr lang="zh-CN" altLang="en-US" sz="2000" i="1">
                                  <a:solidFill>
                                    <a:srgbClr val="0000FF"/>
                                  </a:solidFill>
                                  <a:latin typeface="Cambria Math" panose="02040503050406030204" pitchFamily="18" charset="0"/>
                                </a:rPr>
                                <m:t>𝑆</m:t>
                              </m:r>
                            </m:e>
                            <m:sup>
                              <m:r>
                                <a:rPr lang="zh-CN" altLang="en-US" sz="2000" i="1">
                                  <a:solidFill>
                                    <a:srgbClr val="0000FF"/>
                                  </a:solidFill>
                                  <a:latin typeface="Cambria Math" panose="02040503050406030204" pitchFamily="18" charset="0"/>
                                </a:rPr>
                                <m:t>2</m:t>
                              </m:r>
                            </m:sup>
                          </m:sSup>
                        </m:den>
                      </m:f>
                      <m:r>
                        <a:rPr lang="zh-CN" altLang="en-US" sz="2000" i="1">
                          <a:solidFill>
                            <a:srgbClr val="0000FF"/>
                          </a:solidFill>
                          <a:latin typeface="Cambria Math" panose="02040503050406030204" pitchFamily="18" charset="0"/>
                        </a:rPr>
                        <m:t>=</m:t>
                      </m:r>
                      <m:f>
                        <m:fPr>
                          <m:ctrlPr>
                            <a:rPr lang="zh-CN" altLang="en-US" sz="2000" i="1">
                              <a:solidFill>
                                <a:srgbClr val="0000FF"/>
                              </a:solidFill>
                              <a:latin typeface="Cambria Math" panose="02040503050406030204" pitchFamily="18" charset="0"/>
                            </a:rPr>
                          </m:ctrlPr>
                        </m:fPr>
                        <m:num>
                          <m:sSup>
                            <m:sSupPr>
                              <m:ctrlPr>
                                <a:rPr lang="zh-CN" altLang="en-US" sz="2000" i="1">
                                  <a:solidFill>
                                    <a:srgbClr val="0000FF"/>
                                  </a:solidFill>
                                  <a:latin typeface="Cambria Math" panose="02040503050406030204" pitchFamily="18" charset="0"/>
                                </a:rPr>
                              </m:ctrlPr>
                            </m:sSupPr>
                            <m:e>
                              <m:r>
                                <a:rPr lang="zh-CN" altLang="en-US" sz="2000" i="1">
                                  <a:solidFill>
                                    <a:srgbClr val="0000FF"/>
                                  </a:solidFill>
                                  <a:latin typeface="Cambria Math" panose="02040503050406030204" pitchFamily="18" charset="0"/>
                                </a:rPr>
                                <m:t>𝜕</m:t>
                              </m:r>
                            </m:e>
                            <m:sup>
                              <m:r>
                                <a:rPr lang="zh-CN" altLang="en-US" sz="2000" i="1">
                                  <a:solidFill>
                                    <a:srgbClr val="0000FF"/>
                                  </a:solidFill>
                                  <a:latin typeface="Cambria Math" panose="02040503050406030204" pitchFamily="18" charset="0"/>
                                </a:rPr>
                                <m:t>2</m:t>
                              </m:r>
                            </m:sup>
                          </m:sSup>
                          <m:r>
                            <a:rPr lang="zh-CN" altLang="en-US" sz="2000" i="1">
                              <a:solidFill>
                                <a:srgbClr val="0000FF"/>
                              </a:solidFill>
                              <a:latin typeface="Cambria Math" panose="02040503050406030204" pitchFamily="18" charset="0"/>
                            </a:rPr>
                            <m:t>𝑝</m:t>
                          </m:r>
                        </m:num>
                        <m:den>
                          <m:r>
                            <a:rPr lang="zh-CN" altLang="en-US" sz="2000" i="1">
                              <a:solidFill>
                                <a:srgbClr val="0000FF"/>
                              </a:solidFill>
                              <a:latin typeface="Cambria Math" panose="02040503050406030204" pitchFamily="18" charset="0"/>
                            </a:rPr>
                            <m:t>𝜕</m:t>
                          </m:r>
                          <m:sSup>
                            <m:sSupPr>
                              <m:ctrlPr>
                                <a:rPr lang="zh-CN" altLang="en-US" sz="2000" i="1">
                                  <a:solidFill>
                                    <a:srgbClr val="0000FF"/>
                                  </a:solidFill>
                                  <a:latin typeface="Cambria Math" panose="02040503050406030204" pitchFamily="18" charset="0"/>
                                </a:rPr>
                              </m:ctrlPr>
                            </m:sSupPr>
                            <m:e>
                              <m:r>
                                <a:rPr lang="zh-CN" altLang="en-US" sz="2000" i="1">
                                  <a:solidFill>
                                    <a:srgbClr val="0000FF"/>
                                  </a:solidFill>
                                  <a:latin typeface="Cambria Math" panose="02040503050406030204" pitchFamily="18" charset="0"/>
                                </a:rPr>
                                <m:t>𝑆</m:t>
                              </m:r>
                            </m:e>
                            <m:sup>
                              <m:r>
                                <a:rPr lang="zh-CN" altLang="en-US" sz="2000" i="1">
                                  <a:solidFill>
                                    <a:srgbClr val="0000FF"/>
                                  </a:solidFill>
                                  <a:latin typeface="Cambria Math" panose="02040503050406030204" pitchFamily="18" charset="0"/>
                                </a:rPr>
                                <m:t>2</m:t>
                              </m:r>
                            </m:sup>
                          </m:sSup>
                        </m:den>
                      </m:f>
                    </m:oMath>
                  </m:oMathPara>
                </a14:m>
                <a:endParaRPr lang="en-US" altLang="zh-CN" sz="2000" dirty="0"/>
              </a:p>
              <a:p>
                <a:r>
                  <a:rPr lang="zh-CN" altLang="en-US" sz="2000" dirty="0"/>
                  <a:t>期权多头</a:t>
                </a:r>
                <a:r>
                  <a:rPr lang="en-US" altLang="zh-CN" sz="2000" dirty="0"/>
                  <a:t>Gamma&gt;0</a:t>
                </a:r>
                <a:r>
                  <a:rPr lang="zh-CN" altLang="en-US" sz="2000" dirty="0"/>
                  <a:t>，期权空头</a:t>
                </a:r>
                <a:r>
                  <a:rPr lang="en-US" altLang="zh-CN" sz="2000" dirty="0"/>
                  <a:t>Gamma&lt;0</a:t>
                </a:r>
              </a:p>
            </p:txBody>
          </p:sp>
        </mc:Choice>
        <mc:Fallback xmlns="">
          <p:sp>
            <p:nvSpPr>
              <p:cNvPr id="6" name="内容占位符 5"/>
              <p:cNvSpPr>
                <a:spLocks noGrp="1" noRot="1" noChangeAspect="1" noMove="1" noResize="1" noEditPoints="1" noAdjustHandles="1" noChangeArrowheads="1" noChangeShapeType="1" noTextEdit="1"/>
              </p:cNvSpPr>
              <p:nvPr>
                <p:ph idx="1"/>
              </p:nvPr>
            </p:nvSpPr>
            <p:spPr>
              <a:xfrm>
                <a:off x="528039" y="1133063"/>
                <a:ext cx="8229600" cy="1438688"/>
              </a:xfrm>
              <a:blipFill>
                <a:blip r:embed="rId2"/>
                <a:stretch>
                  <a:fillRect l="-74" t="-2966" b="-2966"/>
                </a:stretch>
              </a:blipFill>
            </p:spPr>
            <p:txBody>
              <a:bodyPr/>
              <a:lstStyle/>
              <a:p>
                <a:r>
                  <a:rPr lang="zh-CN" altLang="en-US">
                    <a:noFill/>
                  </a:rPr>
                  <a:t> </a:t>
                </a:r>
              </a:p>
            </p:txBody>
          </p:sp>
        </mc:Fallback>
      </mc:AlternateContent>
      <p:grpSp>
        <p:nvGrpSpPr>
          <p:cNvPr id="37" name="组合 36">
            <a:extLst>
              <a:ext uri="{FF2B5EF4-FFF2-40B4-BE49-F238E27FC236}">
                <a16:creationId xmlns:a16="http://schemas.microsoft.com/office/drawing/2014/main" id="{69773B9D-C671-4972-B843-BA690B3EC4B1}"/>
              </a:ext>
            </a:extLst>
          </p:cNvPr>
          <p:cNvGrpSpPr/>
          <p:nvPr/>
        </p:nvGrpSpPr>
        <p:grpSpPr>
          <a:xfrm>
            <a:off x="542501" y="2679323"/>
            <a:ext cx="3827937" cy="2123939"/>
            <a:chOff x="542501" y="2679323"/>
            <a:chExt cx="3827937" cy="2123939"/>
          </a:xfrm>
        </p:grpSpPr>
        <p:sp>
          <p:nvSpPr>
            <p:cNvPr id="20" name="Line 6"/>
            <p:cNvSpPr>
              <a:spLocks noChangeShapeType="1"/>
            </p:cNvSpPr>
            <p:nvPr/>
          </p:nvSpPr>
          <p:spPr bwMode="auto">
            <a:xfrm>
              <a:off x="1075927" y="4632582"/>
              <a:ext cx="3107390" cy="736"/>
            </a:xfrm>
            <a:prstGeom prst="line">
              <a:avLst/>
            </a:prstGeom>
            <a:noFill/>
            <a:ln w="25400">
              <a:solidFill>
                <a:srgbClr val="4C4C4C"/>
              </a:solidFill>
              <a:miter lim="800000"/>
              <a:headEnd/>
              <a:tailEnd type="triangle" w="med" len="me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21" name="Line 7"/>
            <p:cNvSpPr>
              <a:spLocks noChangeShapeType="1"/>
            </p:cNvSpPr>
            <p:nvPr/>
          </p:nvSpPr>
          <p:spPr bwMode="auto">
            <a:xfrm>
              <a:off x="1068620" y="2787469"/>
              <a:ext cx="913" cy="1845112"/>
            </a:xfrm>
            <a:prstGeom prst="line">
              <a:avLst/>
            </a:prstGeom>
            <a:noFill/>
            <a:ln w="25400">
              <a:solidFill>
                <a:srgbClr val="4C4C4C"/>
              </a:solidFill>
              <a:miter lim="800000"/>
              <a:headEnd type="triangle" w="med" len="me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22" name="Line 8"/>
            <p:cNvSpPr>
              <a:spLocks noChangeShapeType="1"/>
            </p:cNvSpPr>
            <p:nvPr/>
          </p:nvSpPr>
          <p:spPr bwMode="auto">
            <a:xfrm rot="10800000" flipH="1">
              <a:off x="1681512" y="3214906"/>
              <a:ext cx="2158367" cy="1135171"/>
            </a:xfrm>
            <a:prstGeom prst="line">
              <a:avLst/>
            </a:prstGeom>
            <a:noFill/>
            <a:ln w="63500">
              <a:solidFill>
                <a:srgbClr val="008000"/>
              </a:solidFill>
              <a:prstDash val="dash"/>
              <a:round/>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23" name="Freeform 9"/>
            <p:cNvSpPr>
              <a:spLocks/>
            </p:cNvSpPr>
            <p:nvPr/>
          </p:nvSpPr>
          <p:spPr bwMode="auto">
            <a:xfrm>
              <a:off x="1560030" y="2924308"/>
              <a:ext cx="2179375" cy="1229339"/>
            </a:xfrm>
            <a:custGeom>
              <a:avLst/>
              <a:gdLst>
                <a:gd name="T0" fmla="*/ 0 w 21600"/>
                <a:gd name="T1" fmla="*/ 2652713 h 21600"/>
                <a:gd name="T2" fmla="*/ 789120 w 21600"/>
                <a:gd name="T3" fmla="*/ 2496620 h 21600"/>
                <a:gd name="T4" fmla="*/ 1814976 w 21600"/>
                <a:gd name="T5" fmla="*/ 2028589 h 21600"/>
                <a:gd name="T6" fmla="*/ 2761919 w 21600"/>
                <a:gd name="T7" fmla="*/ 1248372 h 21600"/>
                <a:gd name="T8" fmla="*/ 3787775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21600"/>
                  </a:moveTo>
                  <a:cubicBezTo>
                    <a:pt x="1388" y="21388"/>
                    <a:pt x="2775" y="21176"/>
                    <a:pt x="4500" y="20329"/>
                  </a:cubicBezTo>
                  <a:cubicBezTo>
                    <a:pt x="6225" y="19482"/>
                    <a:pt x="8475" y="18212"/>
                    <a:pt x="10350" y="16518"/>
                  </a:cubicBezTo>
                  <a:cubicBezTo>
                    <a:pt x="12225" y="14824"/>
                    <a:pt x="13875" y="12918"/>
                    <a:pt x="15750" y="10165"/>
                  </a:cubicBezTo>
                  <a:cubicBezTo>
                    <a:pt x="17625" y="7412"/>
                    <a:pt x="19613" y="3706"/>
                    <a:pt x="21600" y="0"/>
                  </a:cubicBezTo>
                </a:path>
              </a:pathLst>
            </a:custGeom>
            <a:noFill/>
            <a:ln w="38100" cap="flat">
              <a:solidFill>
                <a:srgbClr val="3333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zh-CN" altLang="en-US"/>
            </a:p>
          </p:txBody>
        </p:sp>
        <p:sp>
          <p:nvSpPr>
            <p:cNvPr id="24" name="Rectangle 10"/>
            <p:cNvSpPr>
              <a:spLocks/>
            </p:cNvSpPr>
            <p:nvPr/>
          </p:nvSpPr>
          <p:spPr bwMode="auto">
            <a:xfrm>
              <a:off x="2570251" y="4632582"/>
              <a:ext cx="321517" cy="17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bIns="50800"/>
            <a:lstStyle/>
            <a:p>
              <a:pPr>
                <a:spcBef>
                  <a:spcPts val="900"/>
                </a:spcBef>
              </a:pPr>
              <a:r>
                <a:rPr lang="en-US" altLang="zh-TW" sz="1200" i="1" dirty="0" err="1">
                  <a:solidFill>
                    <a:schemeClr val="tx1"/>
                  </a:solidFill>
                  <a:latin typeface="Arial" charset="0"/>
                  <a:ea typeface="新細明體" charset="-120"/>
                  <a:cs typeface="Arial" charset="0"/>
                  <a:sym typeface="Arial" charset="0"/>
                </a:rPr>
                <a:t>S</a:t>
              </a:r>
              <a:r>
                <a:rPr lang="en-US" altLang="zh-TW" sz="1200" i="1" baseline="-25000" dirty="0" err="1">
                  <a:solidFill>
                    <a:schemeClr val="tx1"/>
                  </a:solidFill>
                  <a:latin typeface="Arial" charset="0"/>
                  <a:ea typeface="新細明體" charset="-120"/>
                  <a:cs typeface="Arial" charset="0"/>
                  <a:sym typeface="Arial" charset="0"/>
                </a:rPr>
                <a:t>0</a:t>
              </a:r>
              <a:endParaRPr lang="en-US" altLang="zh-TW" sz="1200" i="1" baseline="-25000" dirty="0">
                <a:solidFill>
                  <a:schemeClr val="tx1"/>
                </a:solidFill>
                <a:latin typeface="Arial" charset="0"/>
                <a:ea typeface="新細明體" charset="-120"/>
                <a:cs typeface="Arial" charset="0"/>
                <a:sym typeface="Arial" charset="0"/>
              </a:endParaRPr>
            </a:p>
          </p:txBody>
        </p:sp>
        <p:sp>
          <p:nvSpPr>
            <p:cNvPr id="25" name="Rectangle 11"/>
            <p:cNvSpPr>
              <a:spLocks/>
            </p:cNvSpPr>
            <p:nvPr/>
          </p:nvSpPr>
          <p:spPr bwMode="auto">
            <a:xfrm>
              <a:off x="3417888" y="4632582"/>
              <a:ext cx="321517" cy="17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bIns="50800"/>
            <a:lstStyle/>
            <a:p>
              <a:pPr>
                <a:spcBef>
                  <a:spcPts val="900"/>
                </a:spcBef>
              </a:pPr>
              <a:r>
                <a:rPr lang="en-US" altLang="zh-TW" sz="1200" i="1" dirty="0" err="1">
                  <a:solidFill>
                    <a:schemeClr val="tx1"/>
                  </a:solidFill>
                  <a:latin typeface="Arial" charset="0"/>
                  <a:ea typeface="新細明體" charset="-120"/>
                  <a:cs typeface="Arial" charset="0"/>
                  <a:sym typeface="Arial" charset="0"/>
                </a:rPr>
                <a:t>S</a:t>
              </a:r>
              <a:r>
                <a:rPr lang="en-US" altLang="zh-TW" sz="1200" i="1" baseline="-25000" dirty="0" err="1">
                  <a:solidFill>
                    <a:schemeClr val="tx1"/>
                  </a:solidFill>
                  <a:latin typeface="Arial" charset="0"/>
                  <a:ea typeface="新細明體" charset="-120"/>
                  <a:cs typeface="Arial" charset="0"/>
                  <a:sym typeface="Arial" charset="0"/>
                </a:rPr>
                <a:t>1</a:t>
              </a:r>
              <a:endParaRPr lang="en-US" altLang="zh-TW" sz="1200" i="1" baseline="-25000" dirty="0">
                <a:solidFill>
                  <a:schemeClr val="tx1"/>
                </a:solidFill>
                <a:latin typeface="Arial" charset="0"/>
                <a:ea typeface="新細明體" charset="-120"/>
                <a:cs typeface="Arial" charset="0"/>
                <a:sym typeface="Arial" charset="0"/>
              </a:endParaRPr>
            </a:p>
          </p:txBody>
        </p:sp>
        <p:sp>
          <p:nvSpPr>
            <p:cNvPr id="26" name="Rectangle 12"/>
            <p:cNvSpPr>
              <a:spLocks/>
            </p:cNvSpPr>
            <p:nvPr/>
          </p:nvSpPr>
          <p:spPr bwMode="auto">
            <a:xfrm>
              <a:off x="1722615" y="4632582"/>
              <a:ext cx="321517" cy="1706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bIns="50800"/>
            <a:lstStyle/>
            <a:p>
              <a:pPr>
                <a:spcBef>
                  <a:spcPts val="900"/>
                </a:spcBef>
              </a:pPr>
              <a:r>
                <a:rPr lang="en-US" altLang="zh-TW" sz="1200" i="1" dirty="0" err="1">
                  <a:solidFill>
                    <a:schemeClr val="tx1"/>
                  </a:solidFill>
                  <a:latin typeface="Arial" charset="0"/>
                  <a:ea typeface="新細明體" charset="-120"/>
                  <a:cs typeface="Arial" charset="0"/>
                  <a:sym typeface="Arial" charset="0"/>
                </a:rPr>
                <a:t>S</a:t>
              </a:r>
              <a:r>
                <a:rPr lang="en-US" altLang="zh-TW" sz="1600" i="1" baseline="-25000" dirty="0" err="1">
                  <a:solidFill>
                    <a:schemeClr val="tx1"/>
                  </a:solidFill>
                  <a:latin typeface="Arial" charset="0"/>
                  <a:ea typeface="新細明體" charset="-120"/>
                  <a:cs typeface="Arial" charset="0"/>
                  <a:sym typeface="Arial" charset="0"/>
                </a:rPr>
                <a:t>2</a:t>
              </a:r>
              <a:endParaRPr lang="en-US" altLang="zh-TW" sz="1600" i="1" baseline="-25000" dirty="0">
                <a:solidFill>
                  <a:schemeClr val="tx1"/>
                </a:solidFill>
                <a:latin typeface="Arial" charset="0"/>
                <a:ea typeface="新細明體" charset="-120"/>
                <a:cs typeface="Arial" charset="0"/>
                <a:sym typeface="Arial" charset="0"/>
              </a:endParaRPr>
            </a:p>
          </p:txBody>
        </p:sp>
        <p:sp>
          <p:nvSpPr>
            <p:cNvPr id="27" name="Line 16"/>
            <p:cNvSpPr>
              <a:spLocks noChangeShapeType="1"/>
            </p:cNvSpPr>
            <p:nvPr/>
          </p:nvSpPr>
          <p:spPr bwMode="auto">
            <a:xfrm>
              <a:off x="1055832" y="3812287"/>
              <a:ext cx="1647467" cy="5621"/>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28" name="Rectangle 17"/>
            <p:cNvSpPr>
              <a:spLocks/>
            </p:cNvSpPr>
            <p:nvPr/>
          </p:nvSpPr>
          <p:spPr bwMode="auto">
            <a:xfrm>
              <a:off x="670378" y="3729154"/>
              <a:ext cx="426558" cy="1706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bIns="50800"/>
            <a:lstStyle/>
            <a:p>
              <a:pPr>
                <a:spcBef>
                  <a:spcPts val="900"/>
                </a:spcBef>
              </a:pPr>
              <a:r>
                <a:rPr lang="en-US" altLang="zh-TW" sz="1200" i="1" dirty="0" err="1">
                  <a:solidFill>
                    <a:schemeClr val="tx1"/>
                  </a:solidFill>
                  <a:latin typeface="Arial" charset="0"/>
                  <a:ea typeface="新細明體" charset="-120"/>
                  <a:cs typeface="Arial" charset="0"/>
                  <a:sym typeface="Arial" charset="0"/>
                </a:rPr>
                <a:t>C</a:t>
              </a:r>
              <a:r>
                <a:rPr lang="en-US" altLang="zh-TW" sz="1200" i="1" baseline="-25000" dirty="0" err="1">
                  <a:solidFill>
                    <a:schemeClr val="tx1"/>
                  </a:solidFill>
                  <a:latin typeface="Arial" charset="0"/>
                  <a:ea typeface="新細明體" charset="-120"/>
                  <a:cs typeface="Arial" charset="0"/>
                  <a:sym typeface="Arial" charset="0"/>
                </a:rPr>
                <a:t>0</a:t>
              </a:r>
              <a:endParaRPr lang="en-US" altLang="zh-TW" sz="1200" i="1" baseline="-25000" dirty="0">
                <a:solidFill>
                  <a:schemeClr val="tx1"/>
                </a:solidFill>
                <a:latin typeface="Arial" charset="0"/>
                <a:ea typeface="新細明體" charset="-120"/>
                <a:cs typeface="Arial" charset="0"/>
                <a:sym typeface="Arial" charset="0"/>
              </a:endParaRPr>
            </a:p>
          </p:txBody>
        </p:sp>
        <p:sp>
          <p:nvSpPr>
            <p:cNvPr id="29" name="Rectangle 18"/>
            <p:cNvSpPr>
              <a:spLocks/>
            </p:cNvSpPr>
            <p:nvPr/>
          </p:nvSpPr>
          <p:spPr bwMode="auto">
            <a:xfrm>
              <a:off x="748564" y="3012590"/>
              <a:ext cx="554434" cy="202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bIns="50800"/>
            <a:lstStyle/>
            <a:p>
              <a:pPr>
                <a:spcBef>
                  <a:spcPts val="900"/>
                </a:spcBef>
              </a:pPr>
              <a:r>
                <a:rPr lang="en-US" altLang="zh-TW" sz="1200" i="1" dirty="0" err="1">
                  <a:solidFill>
                    <a:schemeClr val="tx1"/>
                  </a:solidFill>
                  <a:latin typeface="Arial" charset="0"/>
                  <a:ea typeface="新細明體" charset="-120"/>
                  <a:cs typeface="Arial" charset="0"/>
                  <a:sym typeface="Arial" charset="0"/>
                </a:rPr>
                <a:t>C</a:t>
              </a:r>
              <a:r>
                <a:rPr lang="en-US" altLang="zh-TW" sz="1200" i="1" baseline="-25000" dirty="0" err="1">
                  <a:solidFill>
                    <a:schemeClr val="tx1"/>
                  </a:solidFill>
                  <a:latin typeface="Arial" charset="0"/>
                  <a:ea typeface="新細明體" charset="-120"/>
                  <a:cs typeface="Arial" charset="0"/>
                  <a:sym typeface="Arial" charset="0"/>
                </a:rPr>
                <a:t>1</a:t>
              </a:r>
              <a:endParaRPr lang="en-US" altLang="zh-TW" sz="1200" i="1" baseline="-25000" dirty="0">
                <a:solidFill>
                  <a:schemeClr val="tx1"/>
                </a:solidFill>
                <a:latin typeface="Arial" charset="0"/>
                <a:ea typeface="新細明體" charset="-120"/>
                <a:cs typeface="Arial" charset="0"/>
                <a:sym typeface="Arial" charset="0"/>
              </a:endParaRPr>
            </a:p>
          </p:txBody>
        </p:sp>
        <p:sp>
          <p:nvSpPr>
            <p:cNvPr id="30" name="Rectangle 19"/>
            <p:cNvSpPr>
              <a:spLocks/>
            </p:cNvSpPr>
            <p:nvPr/>
          </p:nvSpPr>
          <p:spPr bwMode="auto">
            <a:xfrm>
              <a:off x="670378" y="4026372"/>
              <a:ext cx="426558" cy="182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bIns="50800"/>
            <a:lstStyle/>
            <a:p>
              <a:pPr>
                <a:spcBef>
                  <a:spcPts val="900"/>
                </a:spcBef>
              </a:pPr>
              <a:r>
                <a:rPr lang="en-US" altLang="zh-TW" sz="1200" i="1" dirty="0" err="1">
                  <a:solidFill>
                    <a:schemeClr val="tx1"/>
                  </a:solidFill>
                  <a:latin typeface="Arial" charset="0"/>
                  <a:ea typeface="新細明體" charset="-120"/>
                  <a:cs typeface="Arial" charset="0"/>
                  <a:sym typeface="Arial" charset="0"/>
                </a:rPr>
                <a:t>C</a:t>
              </a:r>
              <a:r>
                <a:rPr lang="en-US" altLang="zh-TW" sz="1200" i="1" baseline="-25000" dirty="0" err="1">
                  <a:solidFill>
                    <a:schemeClr val="tx1"/>
                  </a:solidFill>
                  <a:latin typeface="Arial" charset="0"/>
                  <a:ea typeface="新細明體" charset="-120"/>
                  <a:cs typeface="Arial" charset="0"/>
                  <a:sym typeface="Arial" charset="0"/>
                </a:rPr>
                <a:t>2</a:t>
              </a:r>
              <a:endParaRPr lang="en-US" altLang="zh-TW" sz="1200" i="1" baseline="-25000" dirty="0">
                <a:solidFill>
                  <a:schemeClr val="tx1"/>
                </a:solidFill>
                <a:latin typeface="Arial" charset="0"/>
                <a:ea typeface="新細明體" charset="-120"/>
                <a:cs typeface="Arial" charset="0"/>
                <a:sym typeface="Arial" charset="0"/>
              </a:endParaRPr>
            </a:p>
          </p:txBody>
        </p:sp>
        <p:sp>
          <p:nvSpPr>
            <p:cNvPr id="31" name="Line 20"/>
            <p:cNvSpPr>
              <a:spLocks noChangeShapeType="1"/>
            </p:cNvSpPr>
            <p:nvPr/>
          </p:nvSpPr>
          <p:spPr bwMode="auto">
            <a:xfrm>
              <a:off x="1055832" y="3096459"/>
              <a:ext cx="2583098" cy="736"/>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32" name="Line 22"/>
            <p:cNvSpPr>
              <a:spLocks noChangeShapeType="1"/>
            </p:cNvSpPr>
            <p:nvPr/>
          </p:nvSpPr>
          <p:spPr bwMode="auto">
            <a:xfrm rot="10800000">
              <a:off x="1820010" y="4080883"/>
              <a:ext cx="7096" cy="539169"/>
            </a:xfrm>
            <a:prstGeom prst="line">
              <a:avLst/>
            </a:prstGeom>
            <a:noFill/>
            <a:ln w="12700" cap="rnd">
              <a:solidFill>
                <a:schemeClr val="tx1"/>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33" name="AutoShape 35"/>
            <p:cNvSpPr>
              <a:spLocks/>
            </p:cNvSpPr>
            <p:nvPr/>
          </p:nvSpPr>
          <p:spPr bwMode="auto">
            <a:xfrm>
              <a:off x="2694474" y="4426588"/>
              <a:ext cx="826627" cy="168473"/>
            </a:xfrm>
            <a:prstGeom prst="rightArrow">
              <a:avLst>
                <a:gd name="adj1" fmla="val 50000"/>
                <a:gd name="adj2" fmla="val 104914"/>
              </a:avLst>
            </a:prstGeom>
            <a:gradFill rotWithShape="0">
              <a:gsLst>
                <a:gs pos="0">
                  <a:srgbClr val="FFC2C2"/>
                </a:gs>
                <a:gs pos="100000">
                  <a:srgbClr val="FF0000"/>
                </a:gs>
              </a:gsLst>
              <a:lin ang="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zh-TW" altLang="en-US">
                <a:ea typeface="新細明體" charset="-120"/>
              </a:endParaRPr>
            </a:p>
          </p:txBody>
        </p:sp>
        <p:sp>
          <p:nvSpPr>
            <p:cNvPr id="34" name="AutoShape 36"/>
            <p:cNvSpPr>
              <a:spLocks/>
            </p:cNvSpPr>
            <p:nvPr/>
          </p:nvSpPr>
          <p:spPr bwMode="auto">
            <a:xfrm flipH="1">
              <a:off x="1864192" y="4426588"/>
              <a:ext cx="825715" cy="169945"/>
            </a:xfrm>
            <a:prstGeom prst="rightArrow">
              <a:avLst>
                <a:gd name="adj1" fmla="val 50000"/>
                <a:gd name="adj2" fmla="val 96114"/>
              </a:avLst>
            </a:prstGeom>
            <a:gradFill rotWithShape="0">
              <a:gsLst>
                <a:gs pos="0">
                  <a:srgbClr val="C1FFC1"/>
                </a:gs>
                <a:gs pos="100000">
                  <a:srgbClr val="00FF00"/>
                </a:gs>
              </a:gsLst>
              <a:lin ang="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zh-TW" altLang="en-US">
                <a:ea typeface="新細明體" charset="-120"/>
              </a:endParaRPr>
            </a:p>
          </p:txBody>
        </p:sp>
        <p:sp>
          <p:nvSpPr>
            <p:cNvPr id="35" name="Line 37"/>
            <p:cNvSpPr>
              <a:spLocks noChangeShapeType="1"/>
            </p:cNvSpPr>
            <p:nvPr/>
          </p:nvSpPr>
          <p:spPr bwMode="auto">
            <a:xfrm rot="10800000" flipH="1">
              <a:off x="3546516" y="3091826"/>
              <a:ext cx="16441" cy="1540755"/>
            </a:xfrm>
            <a:prstGeom prst="line">
              <a:avLst/>
            </a:prstGeom>
            <a:noFill/>
            <a:ln w="12700" cap="rnd">
              <a:solidFill>
                <a:schemeClr val="tx1"/>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36" name="Line 38"/>
            <p:cNvSpPr>
              <a:spLocks noChangeShapeType="1"/>
            </p:cNvSpPr>
            <p:nvPr/>
          </p:nvSpPr>
          <p:spPr bwMode="auto">
            <a:xfrm rot="10800000" flipH="1">
              <a:off x="2689907" y="3812286"/>
              <a:ext cx="4566" cy="820295"/>
            </a:xfrm>
            <a:prstGeom prst="line">
              <a:avLst/>
            </a:prstGeom>
            <a:noFill/>
            <a:ln w="12700" cap="rnd">
              <a:solidFill>
                <a:schemeClr val="tx1"/>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38" name="Rectangle 54"/>
            <p:cNvSpPr>
              <a:spLocks/>
            </p:cNvSpPr>
            <p:nvPr/>
          </p:nvSpPr>
          <p:spPr bwMode="auto">
            <a:xfrm>
              <a:off x="3610615" y="4420703"/>
              <a:ext cx="759823" cy="287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50800" tIns="50800" rIns="92075" bIns="50800">
              <a:spAutoFit/>
            </a:bodyPr>
            <a:lstStyle/>
            <a:p>
              <a:pPr algn="l"/>
              <a:r>
                <a:rPr lang="zh-CN" altLang="en-US" sz="1200" dirty="0">
                  <a:solidFill>
                    <a:schemeClr val="tx1"/>
                  </a:solidFill>
                  <a:latin typeface="Adobe 黑体 Std R" pitchFamily="34" charset="-122"/>
                  <a:ea typeface="Adobe 黑体 Std R" pitchFamily="34" charset="-122"/>
                  <a:sym typeface="Arial" charset="0"/>
                </a:rPr>
                <a:t>现货价格</a:t>
              </a:r>
              <a:endParaRPr lang="zh-TW" altLang="en-US" sz="1200" dirty="0">
                <a:solidFill>
                  <a:schemeClr val="tx1"/>
                </a:solidFill>
                <a:latin typeface="Adobe 黑体 Std R" pitchFamily="34" charset="-122"/>
                <a:ea typeface="Adobe 黑体 Std R" pitchFamily="34" charset="-122"/>
                <a:sym typeface="Arial" charset="0"/>
              </a:endParaRPr>
            </a:p>
          </p:txBody>
        </p:sp>
        <p:sp>
          <p:nvSpPr>
            <p:cNvPr id="39" name="Rectangle 55"/>
            <p:cNvSpPr>
              <a:spLocks/>
            </p:cNvSpPr>
            <p:nvPr/>
          </p:nvSpPr>
          <p:spPr bwMode="auto">
            <a:xfrm>
              <a:off x="542501" y="2679323"/>
              <a:ext cx="255752" cy="535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rIns="92075" bIns="50800"/>
            <a:lstStyle/>
            <a:p>
              <a:pPr algn="l"/>
              <a:r>
                <a:rPr lang="zh-TW" altLang="en-US" sz="1200" dirty="0">
                  <a:solidFill>
                    <a:schemeClr val="tx1"/>
                  </a:solidFill>
                  <a:latin typeface="Adobe 黑体 Std R" pitchFamily="34" charset="-122"/>
                  <a:ea typeface="Adobe 黑体 Std R" pitchFamily="34" charset="-122"/>
                  <a:sym typeface="Arial" charset="0"/>
                </a:rPr>
                <a:t>期权价格</a:t>
              </a:r>
            </a:p>
          </p:txBody>
        </p:sp>
      </p:grpSp>
      <p:grpSp>
        <p:nvGrpSpPr>
          <p:cNvPr id="64" name="组合 63"/>
          <p:cNvGrpSpPr/>
          <p:nvPr/>
        </p:nvGrpSpPr>
        <p:grpSpPr>
          <a:xfrm>
            <a:off x="4704504" y="2625756"/>
            <a:ext cx="4130699" cy="2123939"/>
            <a:chOff x="788988" y="1474788"/>
            <a:chExt cx="7179196" cy="4583112"/>
          </a:xfrm>
        </p:grpSpPr>
        <p:sp>
          <p:nvSpPr>
            <p:cNvPr id="65" name="Line 6"/>
            <p:cNvSpPr>
              <a:spLocks noChangeShapeType="1"/>
            </p:cNvSpPr>
            <p:nvPr/>
          </p:nvSpPr>
          <p:spPr bwMode="auto">
            <a:xfrm>
              <a:off x="1716088" y="5689600"/>
              <a:ext cx="5400675" cy="1588"/>
            </a:xfrm>
            <a:prstGeom prst="line">
              <a:avLst/>
            </a:prstGeom>
            <a:noFill/>
            <a:ln w="25400">
              <a:solidFill>
                <a:srgbClr val="4C4C4C"/>
              </a:solidFill>
              <a:miter lim="800000"/>
              <a:headEnd/>
              <a:tailEnd type="triangle" w="med" len="me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66" name="Line 7"/>
            <p:cNvSpPr>
              <a:spLocks noChangeShapeType="1"/>
            </p:cNvSpPr>
            <p:nvPr/>
          </p:nvSpPr>
          <p:spPr bwMode="auto">
            <a:xfrm>
              <a:off x="1703388" y="1708150"/>
              <a:ext cx="1587" cy="3981450"/>
            </a:xfrm>
            <a:prstGeom prst="line">
              <a:avLst/>
            </a:prstGeom>
            <a:noFill/>
            <a:ln w="25400">
              <a:solidFill>
                <a:srgbClr val="4C4C4C"/>
              </a:solidFill>
              <a:miter lim="800000"/>
              <a:headEnd type="triangle" w="med" len="me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67" name="Line 8"/>
            <p:cNvSpPr>
              <a:spLocks noChangeShapeType="1"/>
            </p:cNvSpPr>
            <p:nvPr/>
          </p:nvSpPr>
          <p:spPr bwMode="auto">
            <a:xfrm rot="10800000">
              <a:off x="2310805" y="2640148"/>
              <a:ext cx="4034432" cy="2604952"/>
            </a:xfrm>
            <a:prstGeom prst="line">
              <a:avLst/>
            </a:prstGeom>
            <a:noFill/>
            <a:ln w="63500">
              <a:solidFill>
                <a:srgbClr val="008000"/>
              </a:solidFill>
              <a:prstDash val="dash"/>
              <a:round/>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68" name="Freeform 9"/>
            <p:cNvSpPr>
              <a:spLocks/>
            </p:cNvSpPr>
            <p:nvPr/>
          </p:nvSpPr>
          <p:spPr bwMode="auto">
            <a:xfrm flipH="1">
              <a:off x="2557463" y="2003424"/>
              <a:ext cx="3787775" cy="2652713"/>
            </a:xfrm>
            <a:custGeom>
              <a:avLst/>
              <a:gdLst>
                <a:gd name="T0" fmla="*/ 0 w 21600"/>
                <a:gd name="T1" fmla="*/ 2652713 h 21600"/>
                <a:gd name="T2" fmla="*/ 789120 w 21600"/>
                <a:gd name="T3" fmla="*/ 2496620 h 21600"/>
                <a:gd name="T4" fmla="*/ 1814976 w 21600"/>
                <a:gd name="T5" fmla="*/ 2028589 h 21600"/>
                <a:gd name="T6" fmla="*/ 2761919 w 21600"/>
                <a:gd name="T7" fmla="*/ 1248372 h 21600"/>
                <a:gd name="T8" fmla="*/ 3787775 w 21600"/>
                <a:gd name="T9" fmla="*/ 0 h 21600"/>
                <a:gd name="T10" fmla="*/ 0 60000 65536"/>
                <a:gd name="T11" fmla="*/ 0 60000 65536"/>
                <a:gd name="T12" fmla="*/ 0 60000 65536"/>
                <a:gd name="T13" fmla="*/ 0 60000 65536"/>
                <a:gd name="T14" fmla="*/ 0 60000 65536"/>
                <a:gd name="T15" fmla="*/ 0 w 21600"/>
                <a:gd name="T16" fmla="*/ 0 h 21600"/>
                <a:gd name="T17" fmla="*/ 21600 w 21600"/>
                <a:gd name="T18" fmla="*/ 21600 h 21600"/>
              </a:gdLst>
              <a:ahLst/>
              <a:cxnLst>
                <a:cxn ang="T10">
                  <a:pos x="T0" y="T1"/>
                </a:cxn>
                <a:cxn ang="T11">
                  <a:pos x="T2" y="T3"/>
                </a:cxn>
                <a:cxn ang="T12">
                  <a:pos x="T4" y="T5"/>
                </a:cxn>
                <a:cxn ang="T13">
                  <a:pos x="T6" y="T7"/>
                </a:cxn>
                <a:cxn ang="T14">
                  <a:pos x="T8" y="T9"/>
                </a:cxn>
              </a:cxnLst>
              <a:rect l="T15" t="T16" r="T17" b="T18"/>
              <a:pathLst>
                <a:path w="21600" h="21600">
                  <a:moveTo>
                    <a:pt x="0" y="21600"/>
                  </a:moveTo>
                  <a:cubicBezTo>
                    <a:pt x="1388" y="21388"/>
                    <a:pt x="2775" y="21176"/>
                    <a:pt x="4500" y="20329"/>
                  </a:cubicBezTo>
                  <a:cubicBezTo>
                    <a:pt x="6225" y="19482"/>
                    <a:pt x="8475" y="18212"/>
                    <a:pt x="10350" y="16518"/>
                  </a:cubicBezTo>
                  <a:cubicBezTo>
                    <a:pt x="12225" y="14824"/>
                    <a:pt x="13875" y="12918"/>
                    <a:pt x="15750" y="10165"/>
                  </a:cubicBezTo>
                  <a:cubicBezTo>
                    <a:pt x="17625" y="7412"/>
                    <a:pt x="19613" y="3706"/>
                    <a:pt x="21600" y="0"/>
                  </a:cubicBezTo>
                </a:path>
              </a:pathLst>
            </a:custGeom>
            <a:noFill/>
            <a:ln w="38100" cap="flat">
              <a:solidFill>
                <a:srgbClr val="3333FF"/>
              </a:solidFill>
              <a:prstDash val="solid"/>
              <a:round/>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lstStyle/>
            <a:p>
              <a:endParaRPr lang="zh-CN" altLang="en-US"/>
            </a:p>
          </p:txBody>
        </p:sp>
        <p:sp>
          <p:nvSpPr>
            <p:cNvPr id="69" name="Rectangle 10"/>
            <p:cNvSpPr>
              <a:spLocks/>
            </p:cNvSpPr>
            <p:nvPr/>
          </p:nvSpPr>
          <p:spPr bwMode="auto">
            <a:xfrm>
              <a:off x="4313238" y="5689600"/>
              <a:ext cx="558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bIns="50800"/>
            <a:lstStyle/>
            <a:p>
              <a:pPr>
                <a:spcBef>
                  <a:spcPts val="900"/>
                </a:spcBef>
              </a:pPr>
              <a:r>
                <a:rPr lang="en-US" altLang="zh-TW" sz="1200" i="1" dirty="0" err="1">
                  <a:solidFill>
                    <a:schemeClr val="tx1"/>
                  </a:solidFill>
                  <a:latin typeface="Arial" charset="0"/>
                  <a:ea typeface="新細明體" charset="-120"/>
                  <a:cs typeface="Arial" charset="0"/>
                  <a:sym typeface="Arial" charset="0"/>
                </a:rPr>
                <a:t>S</a:t>
              </a:r>
              <a:r>
                <a:rPr lang="en-US" altLang="zh-TW" sz="1200" i="1" baseline="-25000" dirty="0" err="1">
                  <a:solidFill>
                    <a:schemeClr val="tx1"/>
                  </a:solidFill>
                  <a:latin typeface="Arial" charset="0"/>
                  <a:ea typeface="新細明體" charset="-120"/>
                  <a:cs typeface="Arial" charset="0"/>
                  <a:sym typeface="Arial" charset="0"/>
                </a:rPr>
                <a:t>0</a:t>
              </a:r>
              <a:endParaRPr lang="en-US" altLang="zh-TW" sz="1200" i="1" baseline="-25000" dirty="0">
                <a:solidFill>
                  <a:schemeClr val="tx1"/>
                </a:solidFill>
                <a:latin typeface="Arial" charset="0"/>
                <a:ea typeface="新細明體" charset="-120"/>
                <a:cs typeface="Arial" charset="0"/>
                <a:sym typeface="Arial" charset="0"/>
              </a:endParaRPr>
            </a:p>
          </p:txBody>
        </p:sp>
        <p:sp>
          <p:nvSpPr>
            <p:cNvPr id="70" name="Rectangle 11"/>
            <p:cNvSpPr>
              <a:spLocks/>
            </p:cNvSpPr>
            <p:nvPr/>
          </p:nvSpPr>
          <p:spPr bwMode="auto">
            <a:xfrm>
              <a:off x="5786438" y="5689600"/>
              <a:ext cx="558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bIns="50800"/>
            <a:lstStyle/>
            <a:p>
              <a:pPr>
                <a:spcBef>
                  <a:spcPts val="900"/>
                </a:spcBef>
              </a:pPr>
              <a:r>
                <a:rPr lang="en-US" altLang="zh-TW" sz="1200" i="1" dirty="0" err="1">
                  <a:solidFill>
                    <a:schemeClr val="tx1"/>
                  </a:solidFill>
                  <a:latin typeface="Arial" charset="0"/>
                  <a:ea typeface="新細明體" charset="-120"/>
                  <a:cs typeface="Arial" charset="0"/>
                  <a:sym typeface="Arial" charset="0"/>
                </a:rPr>
                <a:t>S</a:t>
              </a:r>
              <a:r>
                <a:rPr lang="en-US" altLang="zh-TW" sz="1200" i="1" baseline="-25000" dirty="0" err="1">
                  <a:solidFill>
                    <a:schemeClr val="tx1"/>
                  </a:solidFill>
                  <a:latin typeface="Arial" charset="0"/>
                  <a:ea typeface="新細明體" charset="-120"/>
                  <a:cs typeface="Arial" charset="0"/>
                  <a:sym typeface="Arial" charset="0"/>
                </a:rPr>
                <a:t>1</a:t>
              </a:r>
              <a:endParaRPr lang="en-US" altLang="zh-TW" sz="1200" i="1" baseline="-25000" dirty="0">
                <a:solidFill>
                  <a:schemeClr val="tx1"/>
                </a:solidFill>
                <a:latin typeface="Arial" charset="0"/>
                <a:ea typeface="新細明體" charset="-120"/>
                <a:cs typeface="Arial" charset="0"/>
                <a:sym typeface="Arial" charset="0"/>
              </a:endParaRPr>
            </a:p>
          </p:txBody>
        </p:sp>
        <p:sp>
          <p:nvSpPr>
            <p:cNvPr id="71" name="Rectangle 12"/>
            <p:cNvSpPr>
              <a:spLocks/>
            </p:cNvSpPr>
            <p:nvPr/>
          </p:nvSpPr>
          <p:spPr bwMode="auto">
            <a:xfrm>
              <a:off x="2840038" y="5689600"/>
              <a:ext cx="5588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bIns="50800"/>
            <a:lstStyle/>
            <a:p>
              <a:pPr>
                <a:spcBef>
                  <a:spcPts val="900"/>
                </a:spcBef>
              </a:pPr>
              <a:r>
                <a:rPr lang="en-US" altLang="zh-TW" sz="1200" i="1" dirty="0" err="1">
                  <a:solidFill>
                    <a:schemeClr val="tx1"/>
                  </a:solidFill>
                  <a:latin typeface="Arial" charset="0"/>
                  <a:ea typeface="新細明體" charset="-120"/>
                  <a:cs typeface="Arial" charset="0"/>
                  <a:sym typeface="Arial" charset="0"/>
                </a:rPr>
                <a:t>S</a:t>
              </a:r>
              <a:r>
                <a:rPr lang="en-US" altLang="zh-TW" sz="1600" i="1" baseline="-25000" dirty="0" err="1">
                  <a:solidFill>
                    <a:schemeClr val="tx1"/>
                  </a:solidFill>
                  <a:latin typeface="Arial" charset="0"/>
                  <a:ea typeface="新細明體" charset="-120"/>
                  <a:cs typeface="Arial" charset="0"/>
                  <a:sym typeface="Arial" charset="0"/>
                </a:rPr>
                <a:t>2</a:t>
              </a:r>
              <a:endParaRPr lang="en-US" altLang="zh-TW" sz="1600" i="1" baseline="-25000" dirty="0">
                <a:solidFill>
                  <a:schemeClr val="tx1"/>
                </a:solidFill>
                <a:latin typeface="Arial" charset="0"/>
                <a:ea typeface="新細明體" charset="-120"/>
                <a:cs typeface="Arial" charset="0"/>
                <a:sym typeface="Arial" charset="0"/>
              </a:endParaRPr>
            </a:p>
          </p:txBody>
        </p:sp>
        <p:sp>
          <p:nvSpPr>
            <p:cNvPr id="72" name="Line 16"/>
            <p:cNvSpPr>
              <a:spLocks noChangeShapeType="1"/>
            </p:cNvSpPr>
            <p:nvPr/>
          </p:nvSpPr>
          <p:spPr bwMode="auto">
            <a:xfrm>
              <a:off x="1704455" y="4062344"/>
              <a:ext cx="2864369" cy="8759"/>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73" name="Rectangle 17"/>
            <p:cNvSpPr>
              <a:spLocks/>
            </p:cNvSpPr>
            <p:nvPr/>
          </p:nvSpPr>
          <p:spPr bwMode="auto">
            <a:xfrm>
              <a:off x="1011239" y="3740151"/>
              <a:ext cx="741362" cy="368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bIns="50800"/>
            <a:lstStyle/>
            <a:p>
              <a:pPr>
                <a:spcBef>
                  <a:spcPts val="900"/>
                </a:spcBef>
              </a:pPr>
              <a:r>
                <a:rPr lang="en-US" altLang="zh-TW" sz="1200" i="1" dirty="0" err="1">
                  <a:solidFill>
                    <a:schemeClr val="tx1"/>
                  </a:solidFill>
                  <a:latin typeface="Arial" charset="0"/>
                  <a:ea typeface="新細明體" charset="-120"/>
                  <a:cs typeface="Arial" charset="0"/>
                  <a:sym typeface="Arial" charset="0"/>
                </a:rPr>
                <a:t>C</a:t>
              </a:r>
              <a:r>
                <a:rPr lang="en-US" altLang="zh-TW" sz="1200" i="1" baseline="-25000" dirty="0" err="1">
                  <a:solidFill>
                    <a:schemeClr val="tx1"/>
                  </a:solidFill>
                  <a:latin typeface="Arial" charset="0"/>
                  <a:ea typeface="新細明體" charset="-120"/>
                  <a:cs typeface="Arial" charset="0"/>
                  <a:sym typeface="Arial" charset="0"/>
                </a:rPr>
                <a:t>0</a:t>
              </a:r>
              <a:endParaRPr lang="en-US" altLang="zh-TW" sz="1200" i="1" baseline="-25000" dirty="0">
                <a:solidFill>
                  <a:schemeClr val="tx1"/>
                </a:solidFill>
                <a:latin typeface="Arial" charset="0"/>
                <a:ea typeface="新細明體" charset="-120"/>
                <a:cs typeface="Arial" charset="0"/>
                <a:sym typeface="Arial" charset="0"/>
              </a:endParaRPr>
            </a:p>
          </p:txBody>
        </p:sp>
        <p:sp>
          <p:nvSpPr>
            <p:cNvPr id="74" name="Rectangle 18"/>
            <p:cNvSpPr>
              <a:spLocks/>
            </p:cNvSpPr>
            <p:nvPr/>
          </p:nvSpPr>
          <p:spPr bwMode="auto">
            <a:xfrm>
              <a:off x="1147127" y="2193924"/>
              <a:ext cx="963612" cy="436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bIns="50800"/>
            <a:lstStyle/>
            <a:p>
              <a:pPr>
                <a:spcBef>
                  <a:spcPts val="900"/>
                </a:spcBef>
              </a:pPr>
              <a:r>
                <a:rPr lang="en-US" altLang="zh-TW" sz="1200" i="1" dirty="0" err="1">
                  <a:solidFill>
                    <a:schemeClr val="tx1"/>
                  </a:solidFill>
                  <a:latin typeface="Arial" charset="0"/>
                  <a:ea typeface="新細明體" charset="-120"/>
                  <a:cs typeface="Arial" charset="0"/>
                  <a:sym typeface="Arial" charset="0"/>
                </a:rPr>
                <a:t>C</a:t>
              </a:r>
              <a:r>
                <a:rPr lang="en-US" altLang="zh-TW" sz="1200" i="1" baseline="-25000" dirty="0" err="1">
                  <a:solidFill>
                    <a:schemeClr val="tx1"/>
                  </a:solidFill>
                  <a:latin typeface="Arial" charset="0"/>
                  <a:ea typeface="新細明體" charset="-120"/>
                  <a:cs typeface="Arial" charset="0"/>
                  <a:sym typeface="Arial" charset="0"/>
                </a:rPr>
                <a:t>1</a:t>
              </a:r>
              <a:endParaRPr lang="en-US" altLang="zh-TW" sz="1200" i="1" baseline="-25000" dirty="0">
                <a:solidFill>
                  <a:schemeClr val="tx1"/>
                </a:solidFill>
                <a:latin typeface="Arial" charset="0"/>
                <a:ea typeface="新細明體" charset="-120"/>
                <a:cs typeface="Arial" charset="0"/>
                <a:sym typeface="Arial" charset="0"/>
              </a:endParaRPr>
            </a:p>
          </p:txBody>
        </p:sp>
        <p:sp>
          <p:nvSpPr>
            <p:cNvPr id="75" name="Rectangle 19"/>
            <p:cNvSpPr>
              <a:spLocks/>
            </p:cNvSpPr>
            <p:nvPr/>
          </p:nvSpPr>
          <p:spPr bwMode="auto">
            <a:xfrm>
              <a:off x="1011239" y="4381499"/>
              <a:ext cx="741362" cy="3932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bIns="50800"/>
            <a:lstStyle/>
            <a:p>
              <a:pPr>
                <a:spcBef>
                  <a:spcPts val="900"/>
                </a:spcBef>
              </a:pPr>
              <a:r>
                <a:rPr lang="en-US" altLang="zh-TW" sz="1200" i="1" dirty="0" err="1">
                  <a:solidFill>
                    <a:schemeClr val="tx1"/>
                  </a:solidFill>
                  <a:latin typeface="Arial" charset="0"/>
                  <a:ea typeface="新細明體" charset="-120"/>
                  <a:cs typeface="Arial" charset="0"/>
                  <a:sym typeface="Arial" charset="0"/>
                </a:rPr>
                <a:t>C</a:t>
              </a:r>
              <a:r>
                <a:rPr lang="en-US" altLang="zh-TW" sz="1200" i="1" baseline="-25000" dirty="0" err="1">
                  <a:solidFill>
                    <a:schemeClr val="tx1"/>
                  </a:solidFill>
                  <a:latin typeface="Arial" charset="0"/>
                  <a:ea typeface="新細明體" charset="-120"/>
                  <a:cs typeface="Arial" charset="0"/>
                  <a:sym typeface="Arial" charset="0"/>
                </a:rPr>
                <a:t>2</a:t>
              </a:r>
              <a:endParaRPr lang="en-US" altLang="zh-TW" sz="1200" i="1" baseline="-25000" dirty="0">
                <a:solidFill>
                  <a:schemeClr val="tx1"/>
                </a:solidFill>
                <a:latin typeface="Arial" charset="0"/>
                <a:ea typeface="新細明體" charset="-120"/>
                <a:cs typeface="Arial" charset="0"/>
                <a:sym typeface="Arial" charset="0"/>
              </a:endParaRPr>
            </a:p>
          </p:txBody>
        </p:sp>
        <p:sp>
          <p:nvSpPr>
            <p:cNvPr id="76" name="Line 20"/>
            <p:cNvSpPr>
              <a:spLocks noChangeShapeType="1"/>
            </p:cNvSpPr>
            <p:nvPr/>
          </p:nvSpPr>
          <p:spPr bwMode="auto">
            <a:xfrm>
              <a:off x="1680212" y="2650125"/>
              <a:ext cx="1405888" cy="43793"/>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77" name="Line 22"/>
            <p:cNvSpPr>
              <a:spLocks noChangeShapeType="1"/>
            </p:cNvSpPr>
            <p:nvPr/>
          </p:nvSpPr>
          <p:spPr bwMode="auto">
            <a:xfrm rot="10800000" flipH="1">
              <a:off x="3030299" y="2639739"/>
              <a:ext cx="29258" cy="3059114"/>
            </a:xfrm>
            <a:prstGeom prst="line">
              <a:avLst/>
            </a:prstGeom>
            <a:noFill/>
            <a:ln w="12700" cap="rnd">
              <a:solidFill>
                <a:schemeClr val="tx1"/>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78" name="AutoShape 35"/>
            <p:cNvSpPr>
              <a:spLocks/>
            </p:cNvSpPr>
            <p:nvPr/>
          </p:nvSpPr>
          <p:spPr bwMode="auto">
            <a:xfrm>
              <a:off x="4529138" y="5245100"/>
              <a:ext cx="1570037" cy="366713"/>
            </a:xfrm>
            <a:prstGeom prst="rightArrow">
              <a:avLst>
                <a:gd name="adj1" fmla="val 50000"/>
                <a:gd name="adj2" fmla="val 104914"/>
              </a:avLst>
            </a:prstGeom>
            <a:gradFill rotWithShape="0">
              <a:gsLst>
                <a:gs pos="0">
                  <a:srgbClr val="FFC2C2"/>
                </a:gs>
                <a:gs pos="100000">
                  <a:srgbClr val="FF0000"/>
                </a:gs>
              </a:gsLst>
              <a:lin ang="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zh-TW" altLang="en-US">
                <a:ea typeface="新細明體" charset="-120"/>
              </a:endParaRPr>
            </a:p>
          </p:txBody>
        </p:sp>
        <p:sp>
          <p:nvSpPr>
            <p:cNvPr id="79" name="AutoShape 36"/>
            <p:cNvSpPr>
              <a:spLocks/>
            </p:cNvSpPr>
            <p:nvPr/>
          </p:nvSpPr>
          <p:spPr bwMode="auto">
            <a:xfrm flipH="1">
              <a:off x="3086100" y="5245100"/>
              <a:ext cx="1435100" cy="366713"/>
            </a:xfrm>
            <a:prstGeom prst="rightArrow">
              <a:avLst>
                <a:gd name="adj1" fmla="val 50000"/>
                <a:gd name="adj2" fmla="val 96114"/>
              </a:avLst>
            </a:prstGeom>
            <a:gradFill rotWithShape="0">
              <a:gsLst>
                <a:gs pos="0">
                  <a:srgbClr val="C1FFC1"/>
                </a:gs>
                <a:gs pos="100000">
                  <a:srgbClr val="00FF00"/>
                </a:gs>
              </a:gsLst>
              <a:lin ang="0" scaled="1"/>
            </a:gradFill>
            <a:ln>
              <a:noFill/>
            </a:ln>
            <a:extLst>
              <a:ext uri="{91240B29-F687-4F45-9708-019B960494DF}">
                <a14:hiddenLine xmlns:a14="http://schemas.microsoft.com/office/drawing/2010/main" w="12700">
                  <a:solidFill>
                    <a:srgbClr val="000000"/>
                  </a:solidFill>
                  <a:miter lim="800000"/>
                  <a:headEnd/>
                  <a:tailEnd/>
                </a14:hiddenLine>
              </a:ext>
            </a:extLst>
          </p:spPr>
          <p:txBody>
            <a:bodyPr lIns="0" tIns="0" rIns="0" bIns="0"/>
            <a:lstStyle/>
            <a:p>
              <a:endParaRPr lang="zh-TW" altLang="en-US">
                <a:ea typeface="新細明體" charset="-120"/>
              </a:endParaRPr>
            </a:p>
          </p:txBody>
        </p:sp>
        <p:sp>
          <p:nvSpPr>
            <p:cNvPr id="80" name="Line 37"/>
            <p:cNvSpPr>
              <a:spLocks noChangeShapeType="1"/>
            </p:cNvSpPr>
            <p:nvPr/>
          </p:nvSpPr>
          <p:spPr bwMode="auto">
            <a:xfrm rot="10800000" flipH="1">
              <a:off x="5991906" y="4546081"/>
              <a:ext cx="15875" cy="1096198"/>
            </a:xfrm>
            <a:prstGeom prst="line">
              <a:avLst/>
            </a:prstGeom>
            <a:noFill/>
            <a:ln w="12700" cap="rnd">
              <a:solidFill>
                <a:schemeClr val="tx1"/>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81" name="Line 38"/>
            <p:cNvSpPr>
              <a:spLocks noChangeShapeType="1"/>
            </p:cNvSpPr>
            <p:nvPr/>
          </p:nvSpPr>
          <p:spPr bwMode="auto">
            <a:xfrm rot="10800000" flipH="1">
              <a:off x="4521199" y="3998910"/>
              <a:ext cx="35610" cy="1690688"/>
            </a:xfrm>
            <a:prstGeom prst="line">
              <a:avLst/>
            </a:prstGeom>
            <a:noFill/>
            <a:ln w="12700" cap="rnd">
              <a:solidFill>
                <a:schemeClr val="tx1"/>
              </a:solidFill>
              <a:prstDash val="sysDot"/>
              <a:miter lim="800000"/>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82" name="Rectangle 54"/>
            <p:cNvSpPr>
              <a:spLocks/>
            </p:cNvSpPr>
            <p:nvPr/>
          </p:nvSpPr>
          <p:spPr bwMode="auto">
            <a:xfrm>
              <a:off x="6647604" y="5046086"/>
              <a:ext cx="1320580" cy="6198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50800" tIns="50800" rIns="92075" bIns="50800">
              <a:spAutoFit/>
            </a:bodyPr>
            <a:lstStyle/>
            <a:p>
              <a:pPr algn="l"/>
              <a:r>
                <a:rPr lang="zh-CN" altLang="en-US" sz="1200" dirty="0">
                  <a:solidFill>
                    <a:schemeClr val="tx1"/>
                  </a:solidFill>
                  <a:latin typeface="Adobe 黑体 Std R" pitchFamily="34" charset="-122"/>
                  <a:ea typeface="Adobe 黑体 Std R" pitchFamily="34" charset="-122"/>
                  <a:sym typeface="Arial" charset="0"/>
                </a:rPr>
                <a:t>现货价格</a:t>
              </a:r>
              <a:endParaRPr lang="zh-TW" altLang="en-US" sz="1200" dirty="0">
                <a:solidFill>
                  <a:schemeClr val="tx1"/>
                </a:solidFill>
                <a:latin typeface="Adobe 黑体 Std R" pitchFamily="34" charset="-122"/>
                <a:ea typeface="Adobe 黑体 Std R" pitchFamily="34" charset="-122"/>
                <a:sym typeface="Arial" charset="0"/>
              </a:endParaRPr>
            </a:p>
          </p:txBody>
        </p:sp>
        <p:sp>
          <p:nvSpPr>
            <p:cNvPr id="83" name="Rectangle 55"/>
            <p:cNvSpPr>
              <a:spLocks/>
            </p:cNvSpPr>
            <p:nvPr/>
          </p:nvSpPr>
          <p:spPr bwMode="auto">
            <a:xfrm>
              <a:off x="788988" y="1474788"/>
              <a:ext cx="444500" cy="1155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50800" tIns="50800" rIns="92075" bIns="50800"/>
            <a:lstStyle/>
            <a:p>
              <a:pPr algn="l"/>
              <a:r>
                <a:rPr lang="zh-TW" altLang="en-US" sz="1200" dirty="0">
                  <a:solidFill>
                    <a:schemeClr val="tx1"/>
                  </a:solidFill>
                  <a:latin typeface="Adobe 黑体 Std R" pitchFamily="34" charset="-122"/>
                  <a:ea typeface="Adobe 黑体 Std R" pitchFamily="34" charset="-122"/>
                  <a:sym typeface="Arial" charset="0"/>
                </a:rPr>
                <a:t>期权价格</a:t>
              </a:r>
            </a:p>
          </p:txBody>
        </p:sp>
      </p:grpSp>
      <p:sp>
        <p:nvSpPr>
          <p:cNvPr id="3" name="灯片编号占位符 2"/>
          <p:cNvSpPr>
            <a:spLocks noGrp="1"/>
          </p:cNvSpPr>
          <p:nvPr>
            <p:ph type="sldNum" sz="quarter" idx="12"/>
          </p:nvPr>
        </p:nvSpPr>
        <p:spPr/>
        <p:txBody>
          <a:bodyPr/>
          <a:lstStyle/>
          <a:p>
            <a:fld id="{0C913308-F349-4B6D-A68A-DD1791B4A57B}" type="slidenum">
              <a:rPr lang="zh-CN" altLang="en-US" smtClean="0"/>
              <a:pPr/>
              <a:t>35</a:t>
            </a:fld>
            <a:endParaRPr lang="zh-CN" altLang="en-US" dirty="0"/>
          </a:p>
        </p:txBody>
      </p:sp>
      <p:sp>
        <p:nvSpPr>
          <p:cNvPr id="5" name="页脚占位符 4"/>
          <p:cNvSpPr>
            <a:spLocks noGrp="1"/>
          </p:cNvSpPr>
          <p:nvPr>
            <p:ph type="ftr" sz="quarter" idx="11"/>
          </p:nvPr>
        </p:nvSpPr>
        <p:spPr/>
        <p:txBody>
          <a:bodyPr/>
          <a:lstStyle/>
          <a:p>
            <a:pPr>
              <a:defRPr/>
            </a:pPr>
            <a:r>
              <a:rPr lang="en-US" altLang="zh-CN"/>
              <a:t>Copyright ©2020  Zheng, Zhenlong, XMU</a:t>
            </a:r>
            <a:endParaRPr lang="zh-CN" altLang="en-US" dirty="0"/>
          </a:p>
        </p:txBody>
      </p:sp>
      <p:sp>
        <p:nvSpPr>
          <p:cNvPr id="4" name="Line 16">
            <a:extLst>
              <a:ext uri="{FF2B5EF4-FFF2-40B4-BE49-F238E27FC236}">
                <a16:creationId xmlns:a16="http://schemas.microsoft.com/office/drawing/2014/main" id="{68CA9F8D-9B79-43F6-8552-A8B90005F291}"/>
              </a:ext>
            </a:extLst>
          </p:cNvPr>
          <p:cNvSpPr>
            <a:spLocks noChangeShapeType="1"/>
          </p:cNvSpPr>
          <p:nvPr/>
        </p:nvSpPr>
        <p:spPr bwMode="auto">
          <a:xfrm>
            <a:off x="1042521" y="4081683"/>
            <a:ext cx="806296" cy="6156"/>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8" name="Line 16">
            <a:extLst>
              <a:ext uri="{FF2B5EF4-FFF2-40B4-BE49-F238E27FC236}">
                <a16:creationId xmlns:a16="http://schemas.microsoft.com/office/drawing/2014/main" id="{AFF280E3-D40C-463E-A8D8-D3597713D752}"/>
              </a:ext>
            </a:extLst>
          </p:cNvPr>
          <p:cNvSpPr>
            <a:spLocks noChangeShapeType="1"/>
          </p:cNvSpPr>
          <p:nvPr/>
        </p:nvSpPr>
        <p:spPr bwMode="auto">
          <a:xfrm>
            <a:off x="5252808" y="4083918"/>
            <a:ext cx="2507022" cy="0"/>
          </a:xfrm>
          <a:prstGeom prst="line">
            <a:avLst/>
          </a:prstGeom>
          <a:noFill/>
          <a:ln w="12700">
            <a:solidFill>
              <a:schemeClr val="tx1"/>
            </a:solidFill>
            <a:prstDash val="dash"/>
            <a:round/>
            <a:headEnd/>
            <a:tailEnd/>
          </a:ln>
          <a:extLst>
            <a:ext uri="{909E8E84-426E-40DD-AFC4-6F175D3DCCD1}">
              <a14:hiddenFill xmlns:a14="http://schemas.microsoft.com/office/drawing/2010/main">
                <a:noFill/>
              </a14:hiddenFill>
            </a:ext>
          </a:extLst>
        </p:spPr>
        <p:txBody>
          <a:bodyPr lIns="0" tIns="0" rIns="0" bIns="0"/>
          <a:lstStyle/>
          <a:p>
            <a:endParaRPr lang="zh-CN" altLang="en-US"/>
          </a:p>
        </p:txBody>
      </p:sp>
      <p:sp>
        <p:nvSpPr>
          <p:cNvPr id="13" name="箭头: 上 12">
            <a:extLst>
              <a:ext uri="{FF2B5EF4-FFF2-40B4-BE49-F238E27FC236}">
                <a16:creationId xmlns:a16="http://schemas.microsoft.com/office/drawing/2014/main" id="{0016171D-9FC4-413A-90A6-6F6F80920BD6}"/>
              </a:ext>
            </a:extLst>
          </p:cNvPr>
          <p:cNvSpPr/>
          <p:nvPr/>
        </p:nvSpPr>
        <p:spPr>
          <a:xfrm>
            <a:off x="3523454" y="3108783"/>
            <a:ext cx="45719" cy="252726"/>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箭头: 上 13">
            <a:extLst>
              <a:ext uri="{FF2B5EF4-FFF2-40B4-BE49-F238E27FC236}">
                <a16:creationId xmlns:a16="http://schemas.microsoft.com/office/drawing/2014/main" id="{F30B42F9-31E7-4C82-8F98-F3D4EFEC0001}"/>
              </a:ext>
            </a:extLst>
          </p:cNvPr>
          <p:cNvSpPr/>
          <p:nvPr/>
        </p:nvSpPr>
        <p:spPr>
          <a:xfrm>
            <a:off x="1803098" y="4123888"/>
            <a:ext cx="45719" cy="98545"/>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箭头: 上 16">
            <a:extLst>
              <a:ext uri="{FF2B5EF4-FFF2-40B4-BE49-F238E27FC236}">
                <a16:creationId xmlns:a16="http://schemas.microsoft.com/office/drawing/2014/main" id="{7D8178A1-04EB-42AC-A4AA-2608A1E6FDDC}"/>
              </a:ext>
            </a:extLst>
          </p:cNvPr>
          <p:cNvSpPr/>
          <p:nvPr/>
        </p:nvSpPr>
        <p:spPr>
          <a:xfrm>
            <a:off x="5980476" y="3170438"/>
            <a:ext cx="45719" cy="191071"/>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箭头: 上 17">
            <a:extLst>
              <a:ext uri="{FF2B5EF4-FFF2-40B4-BE49-F238E27FC236}">
                <a16:creationId xmlns:a16="http://schemas.microsoft.com/office/drawing/2014/main" id="{26139798-AE96-46DA-9BF7-7730696048E1}"/>
              </a:ext>
            </a:extLst>
          </p:cNvPr>
          <p:cNvSpPr/>
          <p:nvPr/>
        </p:nvSpPr>
        <p:spPr>
          <a:xfrm>
            <a:off x="7668344" y="4087839"/>
            <a:ext cx="45719" cy="134594"/>
          </a:xfrm>
          <a:prstGeom prst="upArrow">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标题 1">
            <a:extLst>
              <a:ext uri="{FF2B5EF4-FFF2-40B4-BE49-F238E27FC236}">
                <a16:creationId xmlns:a16="http://schemas.microsoft.com/office/drawing/2014/main" id="{00EF626D-F3A2-480F-856F-6D1638A014DF}"/>
              </a:ext>
            </a:extLst>
          </p:cNvPr>
          <p:cNvSpPr>
            <a:spLocks noGrp="1"/>
          </p:cNvSpPr>
          <p:nvPr>
            <p:ph type="title"/>
          </p:nvPr>
        </p:nvSpPr>
        <p:spPr>
          <a:xfrm>
            <a:off x="179512" y="249492"/>
            <a:ext cx="8784976" cy="635198"/>
          </a:xfrm>
        </p:spPr>
        <p:txBody>
          <a:bodyPr/>
          <a:lstStyle/>
          <a:p>
            <a:r>
              <a:rPr lang="zh-CN" altLang="en-US" dirty="0"/>
              <a:t>（无红利欧式）</a:t>
            </a:r>
            <a:r>
              <a:rPr lang="en-US" altLang="zh-CN" dirty="0"/>
              <a:t>Gamma</a:t>
            </a:r>
            <a:r>
              <a:rPr lang="zh-CN" altLang="en-US" dirty="0"/>
              <a:t>的特征（</a:t>
            </a:r>
            <a:r>
              <a:rPr lang="en-US" altLang="zh-CN" dirty="0"/>
              <a:t>I</a:t>
            </a:r>
            <a:r>
              <a:rPr lang="zh-CN" altLang="en-US" dirty="0"/>
              <a:t>）</a:t>
            </a:r>
          </a:p>
        </p:txBody>
      </p:sp>
    </p:spTree>
    <p:extLst>
      <p:ext uri="{BB962C8B-B14F-4D97-AF65-F5344CB8AC3E}">
        <p14:creationId xmlns:p14="http://schemas.microsoft.com/office/powerpoint/2010/main" val="24337383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0" y="249492"/>
            <a:ext cx="9144000" cy="635198"/>
          </a:xfrm>
        </p:spPr>
        <p:txBody>
          <a:bodyPr/>
          <a:lstStyle/>
          <a:p>
            <a:r>
              <a:rPr lang="en-US" altLang="zh-CN" dirty="0"/>
              <a:t>  </a:t>
            </a:r>
            <a:r>
              <a:rPr lang="zh-CN" altLang="en-US" dirty="0"/>
              <a:t>（无红利欧式）</a:t>
            </a:r>
            <a:r>
              <a:rPr lang="en-US" altLang="zh-CN" dirty="0"/>
              <a:t>Gamma</a:t>
            </a:r>
            <a:r>
              <a:rPr lang="zh-CN" altLang="en-US" dirty="0"/>
              <a:t>的特征（</a:t>
            </a:r>
            <a:r>
              <a:rPr lang="en-US" altLang="zh-CN" dirty="0"/>
              <a:t>II</a:t>
            </a:r>
            <a:r>
              <a:rPr lang="zh-CN" altLang="en-US" dirty="0"/>
              <a:t>）</a:t>
            </a:r>
          </a:p>
        </p:txBody>
      </p:sp>
      <p:sp>
        <p:nvSpPr>
          <p:cNvPr id="6" name="内容占位符 5"/>
          <p:cNvSpPr>
            <a:spLocks noGrp="1"/>
          </p:cNvSpPr>
          <p:nvPr>
            <p:ph idx="1"/>
          </p:nvPr>
        </p:nvSpPr>
        <p:spPr>
          <a:xfrm>
            <a:off x="468313" y="1221600"/>
            <a:ext cx="8229600" cy="3078938"/>
          </a:xfrm>
        </p:spPr>
        <p:txBody>
          <a:bodyPr/>
          <a:lstStyle/>
          <a:p>
            <a:r>
              <a:rPr lang="zh-CN" altLang="en-US" dirty="0"/>
              <a:t>平价附近期权的</a:t>
            </a:r>
            <a:r>
              <a:rPr lang="en-US" altLang="zh-CN" dirty="0"/>
              <a:t>Gamma</a:t>
            </a:r>
            <a:r>
              <a:rPr lang="zh-CN" altLang="en-US" dirty="0"/>
              <a:t>值较大</a:t>
            </a:r>
            <a:endParaRPr lang="en-US" altLang="zh-CN" dirty="0"/>
          </a:p>
          <a:p>
            <a:endParaRPr lang="en-US" altLang="zh-CN" dirty="0"/>
          </a:p>
          <a:p>
            <a:endParaRPr lang="zh-CN" altLang="en-US" dirty="0"/>
          </a:p>
        </p:txBody>
      </p:sp>
      <p:pic>
        <p:nvPicPr>
          <p:cNvPr id="32771"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16017" y="3165816"/>
            <a:ext cx="269723" cy="4045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27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38454" y="4596259"/>
            <a:ext cx="1285875" cy="1357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灯片编号占位符 2"/>
          <p:cNvSpPr>
            <a:spLocks noGrp="1"/>
          </p:cNvSpPr>
          <p:nvPr>
            <p:ph type="sldNum" sz="quarter" idx="12"/>
          </p:nvPr>
        </p:nvSpPr>
        <p:spPr/>
        <p:txBody>
          <a:bodyPr/>
          <a:lstStyle/>
          <a:p>
            <a:fld id="{0C913308-F349-4B6D-A68A-DD1791B4A57B}" type="slidenum">
              <a:rPr lang="zh-CN" altLang="en-US" smtClean="0"/>
              <a:pPr/>
              <a:t>36</a:t>
            </a:fld>
            <a:endParaRPr lang="zh-CN" altLang="en-US" dirty="0"/>
          </a:p>
        </p:txBody>
      </p:sp>
      <p:sp>
        <p:nvSpPr>
          <p:cNvPr id="5" name="页脚占位符 4"/>
          <p:cNvSpPr>
            <a:spLocks noGrp="1"/>
          </p:cNvSpPr>
          <p:nvPr>
            <p:ph type="ftr" sz="quarter" idx="11"/>
          </p:nvPr>
        </p:nvSpPr>
        <p:spPr/>
        <p:txBody>
          <a:bodyPr/>
          <a:lstStyle/>
          <a:p>
            <a:pPr>
              <a:defRPr/>
            </a:pPr>
            <a:r>
              <a:rPr lang="en-US" altLang="zh-CN"/>
              <a:t>Copyright ©2020  Zheng, Zhenlong, XMU</a:t>
            </a:r>
            <a:endParaRPr lang="zh-CN" altLang="en-US" dirty="0"/>
          </a:p>
        </p:txBody>
      </p:sp>
      <p:graphicFrame>
        <p:nvGraphicFramePr>
          <p:cNvPr id="7" name="Chart 6">
            <a:extLst>
              <a:ext uri="{FF2B5EF4-FFF2-40B4-BE49-F238E27FC236}">
                <a16:creationId xmlns:a16="http://schemas.microsoft.com/office/drawing/2014/main" id="{C6C15679-3901-4A7B-8E95-D0DD742E781E}"/>
              </a:ext>
            </a:extLst>
          </p:cNvPr>
          <p:cNvGraphicFramePr>
            <a:graphicFrameLocks/>
          </p:cNvGraphicFramePr>
          <p:nvPr>
            <p:extLst>
              <p:ext uri="{D42A27DB-BD31-4B8C-83A1-F6EECF244321}">
                <p14:modId xmlns:p14="http://schemas.microsoft.com/office/powerpoint/2010/main" val="541485316"/>
              </p:ext>
            </p:extLst>
          </p:nvPr>
        </p:nvGraphicFramePr>
        <p:xfrm>
          <a:off x="446087" y="1851670"/>
          <a:ext cx="8158361" cy="2718301"/>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45991232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Gamma</a:t>
            </a:r>
            <a:r>
              <a:rPr lang="zh-CN" altLang="en-US" dirty="0"/>
              <a:t>的特征（</a:t>
            </a:r>
            <a:r>
              <a:rPr lang="en-US" altLang="zh-CN" dirty="0"/>
              <a:t>III</a:t>
            </a:r>
            <a:r>
              <a:rPr lang="zh-CN" altLang="en-US" dirty="0"/>
              <a:t>）</a:t>
            </a:r>
          </a:p>
        </p:txBody>
      </p:sp>
      <p:sp>
        <p:nvSpPr>
          <p:cNvPr id="3" name="内容占位符 2"/>
          <p:cNvSpPr>
            <a:spLocks noGrp="1"/>
          </p:cNvSpPr>
          <p:nvPr>
            <p:ph idx="1"/>
          </p:nvPr>
        </p:nvSpPr>
        <p:spPr>
          <a:xfrm>
            <a:off x="484200" y="897564"/>
            <a:ext cx="8229600" cy="3186950"/>
          </a:xfrm>
        </p:spPr>
        <p:txBody>
          <a:bodyPr/>
          <a:lstStyle/>
          <a:p>
            <a:r>
              <a:rPr lang="zh-CN" altLang="en-US" sz="2400" dirty="0"/>
              <a:t>快到期时，实值、虚值和平价期权的</a:t>
            </a:r>
            <a:r>
              <a:rPr lang="en-US" altLang="zh-CN" sz="2400" dirty="0"/>
              <a:t>Gamma</a:t>
            </a:r>
            <a:r>
              <a:rPr lang="zh-CN" altLang="en-US" sz="2400" dirty="0"/>
              <a:t>差异较大</a:t>
            </a:r>
            <a:endParaRPr lang="en-US" altLang="zh-CN" sz="2800" dirty="0"/>
          </a:p>
          <a:p>
            <a:r>
              <a:rPr lang="zh-CN" altLang="en-US" sz="2400" dirty="0"/>
              <a:t>波动率较低时，实值、虚值和平价期权的</a:t>
            </a:r>
            <a:r>
              <a:rPr lang="en-US" altLang="zh-CN" sz="2400" dirty="0"/>
              <a:t>Gamma</a:t>
            </a:r>
            <a:r>
              <a:rPr lang="zh-CN" altLang="en-US" sz="2400" dirty="0"/>
              <a:t>差异较大</a:t>
            </a:r>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37</a:t>
            </a:fld>
            <a:endParaRPr lang="zh-CN" altLang="en-US" dirty="0"/>
          </a:p>
        </p:txBody>
      </p:sp>
      <p:pic>
        <p:nvPicPr>
          <p:cNvPr id="6349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35488" y="1851670"/>
            <a:ext cx="4608512" cy="299778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页脚占位符 6"/>
          <p:cNvSpPr>
            <a:spLocks noGrp="1"/>
          </p:cNvSpPr>
          <p:nvPr>
            <p:ph type="ftr" sz="quarter" idx="11"/>
          </p:nvPr>
        </p:nvSpPr>
        <p:spPr/>
        <p:txBody>
          <a:bodyPr/>
          <a:lstStyle/>
          <a:p>
            <a:pPr>
              <a:defRPr/>
            </a:pPr>
            <a:r>
              <a:rPr lang="en-US" altLang="zh-CN"/>
              <a:t>Copyright ©2020  Zheng, Zhenlong, XMU</a:t>
            </a:r>
            <a:endParaRPr lang="zh-CN" altLang="en-US" dirty="0"/>
          </a:p>
        </p:txBody>
      </p:sp>
      <p:graphicFrame>
        <p:nvGraphicFramePr>
          <p:cNvPr id="4" name="Chart 12">
            <a:extLst>
              <a:ext uri="{FF2B5EF4-FFF2-40B4-BE49-F238E27FC236}">
                <a16:creationId xmlns:a16="http://schemas.microsoft.com/office/drawing/2014/main" id="{B0F85913-F9FE-4DA1-9225-BBA65D217B05}"/>
              </a:ext>
            </a:extLst>
          </p:cNvPr>
          <p:cNvGraphicFramePr>
            <a:graphicFrameLocks/>
          </p:cNvGraphicFramePr>
          <p:nvPr>
            <p:extLst>
              <p:ext uri="{D42A27DB-BD31-4B8C-83A1-F6EECF244321}">
                <p14:modId xmlns:p14="http://schemas.microsoft.com/office/powerpoint/2010/main" val="925723766"/>
              </p:ext>
            </p:extLst>
          </p:nvPr>
        </p:nvGraphicFramePr>
        <p:xfrm>
          <a:off x="643890" y="1851670"/>
          <a:ext cx="3928110" cy="2736304"/>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393478326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467544" y="240245"/>
            <a:ext cx="7289455" cy="485775"/>
          </a:xfrm>
        </p:spPr>
        <p:txBody>
          <a:bodyPr>
            <a:normAutofit fontScale="90000"/>
          </a:bodyPr>
          <a:lstStyle/>
          <a:p>
            <a:r>
              <a:rPr lang="zh-CN" altLang="en-US" dirty="0"/>
              <a:t>  期权</a:t>
            </a:r>
            <a:r>
              <a:rPr lang="en-US" altLang="zh-CN" dirty="0"/>
              <a:t>Gamma/</a:t>
            </a:r>
            <a:r>
              <a:rPr lang="zh-CN" altLang="en-US" dirty="0"/>
              <a:t>现货价格</a:t>
            </a:r>
            <a:r>
              <a:rPr lang="en-US" altLang="zh-CN" dirty="0"/>
              <a:t>/</a:t>
            </a:r>
            <a:r>
              <a:rPr lang="zh-CN" altLang="en-US" dirty="0"/>
              <a:t>剩余期限三维图</a:t>
            </a:r>
          </a:p>
        </p:txBody>
      </p:sp>
      <p:sp>
        <p:nvSpPr>
          <p:cNvPr id="7" name="TextBox 6"/>
          <p:cNvSpPr txBox="1"/>
          <p:nvPr/>
        </p:nvSpPr>
        <p:spPr>
          <a:xfrm>
            <a:off x="6669330" y="2240745"/>
            <a:ext cx="2031325" cy="369332"/>
          </a:xfrm>
          <a:prstGeom prst="rect">
            <a:avLst/>
          </a:prstGeom>
          <a:noFill/>
        </p:spPr>
        <p:txBody>
          <a:bodyPr wrap="none" rtlCol="0">
            <a:spAutoFit/>
          </a:bodyPr>
          <a:lstStyle/>
          <a:p>
            <a:r>
              <a:rPr lang="zh-CN" altLang="en-US" dirty="0"/>
              <a:t>最高点比平价点低</a:t>
            </a:r>
          </a:p>
        </p:txBody>
      </p:sp>
      <p:cxnSp>
        <p:nvCxnSpPr>
          <p:cNvPr id="9" name="直接箭头连接符 8"/>
          <p:cNvCxnSpPr/>
          <p:nvPr/>
        </p:nvCxnSpPr>
        <p:spPr>
          <a:xfrm flipH="1">
            <a:off x="7019169" y="2461396"/>
            <a:ext cx="576064" cy="324036"/>
          </a:xfrm>
          <a:prstGeom prst="straightConnector1">
            <a:avLst/>
          </a:prstGeom>
          <a:ln w="19050">
            <a:solidFill>
              <a:srgbClr val="C00000"/>
            </a:solidFill>
            <a:tailEnd type="arrow"/>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747687" y="1491631"/>
            <a:ext cx="7810162" cy="3096344"/>
            <a:chOff x="485775" y="800100"/>
            <a:chExt cx="8172450" cy="5257800"/>
          </a:xfrm>
        </p:grpSpPr>
        <p:pic>
          <p:nvPicPr>
            <p:cNvPr id="3379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5775" y="800100"/>
              <a:ext cx="8172450" cy="5257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rot="1260000">
              <a:off x="736952" y="4997344"/>
              <a:ext cx="1152128" cy="443854"/>
            </a:xfrm>
            <a:prstGeom prst="rect">
              <a:avLst/>
            </a:prstGeom>
            <a:noFill/>
          </p:spPr>
          <p:txBody>
            <a:bodyPr wrap="square" rtlCol="0">
              <a:spAutoFit/>
            </a:bodyPr>
            <a:lstStyle/>
            <a:p>
              <a:r>
                <a:rPr lang="zh-CN" altLang="en-US" sz="1400" dirty="0">
                  <a:latin typeface="Adobe 黑体 Std R" pitchFamily="34" charset="-122"/>
                  <a:ea typeface="Adobe 黑体 Std R" pitchFamily="34" charset="-122"/>
                </a:rPr>
                <a:t>现货价格</a:t>
              </a:r>
            </a:p>
          </p:txBody>
        </p:sp>
        <p:sp>
          <p:nvSpPr>
            <p:cNvPr id="11" name="TextBox 10"/>
            <p:cNvSpPr txBox="1"/>
            <p:nvPr/>
          </p:nvSpPr>
          <p:spPr>
            <a:xfrm rot="20760000">
              <a:off x="7488816" y="5193221"/>
              <a:ext cx="1021567" cy="443854"/>
            </a:xfrm>
            <a:prstGeom prst="rect">
              <a:avLst/>
            </a:prstGeom>
            <a:noFill/>
          </p:spPr>
          <p:txBody>
            <a:bodyPr wrap="square" rtlCol="0">
              <a:spAutoFit/>
            </a:bodyPr>
            <a:lstStyle/>
            <a:p>
              <a:r>
                <a:rPr lang="zh-CN" altLang="en-US" sz="1400" dirty="0">
                  <a:latin typeface="Adobe 黑体 Std R" pitchFamily="34" charset="-122"/>
                  <a:ea typeface="Adobe 黑体 Std R" pitchFamily="34" charset="-122"/>
                </a:rPr>
                <a:t>剩余期限</a:t>
              </a:r>
            </a:p>
          </p:txBody>
        </p:sp>
      </p:grpSp>
      <p:sp>
        <p:nvSpPr>
          <p:cNvPr id="5" name="灯片编号占位符 4"/>
          <p:cNvSpPr>
            <a:spLocks noGrp="1"/>
          </p:cNvSpPr>
          <p:nvPr>
            <p:ph type="sldNum" sz="quarter" idx="12"/>
          </p:nvPr>
        </p:nvSpPr>
        <p:spPr/>
        <p:txBody>
          <a:bodyPr/>
          <a:lstStyle/>
          <a:p>
            <a:fld id="{0C913308-F349-4B6D-A68A-DD1791B4A57B}" type="slidenum">
              <a:rPr lang="zh-CN" altLang="en-US" smtClean="0"/>
              <a:pPr/>
              <a:t>38</a:t>
            </a:fld>
            <a:endParaRPr lang="zh-CN" altLang="en-US" dirty="0"/>
          </a:p>
        </p:txBody>
      </p:sp>
      <p:sp>
        <p:nvSpPr>
          <p:cNvPr id="6" name="页脚占位符 5"/>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19935384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证券组合的</a:t>
            </a:r>
            <a:r>
              <a:rPr lang="en-US" altLang="zh-CN" dirty="0"/>
              <a:t>Gamma</a:t>
            </a:r>
            <a:r>
              <a:rPr lang="zh-CN" altLang="en-US" dirty="0"/>
              <a:t>值</a:t>
            </a:r>
          </a:p>
        </p:txBody>
      </p:sp>
      <mc:AlternateContent xmlns:mc="http://schemas.openxmlformats.org/markup-compatibility/2006" xmlns:a14="http://schemas.microsoft.com/office/drawing/2010/main">
        <mc:Choice Requires="a14">
          <p:graphicFrame>
            <p:nvGraphicFramePr>
              <p:cNvPr id="4" name="表格 3"/>
              <p:cNvGraphicFramePr>
                <a:graphicFrameLocks noGrp="1"/>
              </p:cNvGraphicFramePr>
              <p:nvPr>
                <p:extLst>
                  <p:ext uri="{D42A27DB-BD31-4B8C-83A1-F6EECF244321}">
                    <p14:modId xmlns:p14="http://schemas.microsoft.com/office/powerpoint/2010/main" val="2538634919"/>
                  </p:ext>
                </p:extLst>
              </p:nvPr>
            </p:nvGraphicFramePr>
            <p:xfrm>
              <a:off x="-1" y="1221600"/>
              <a:ext cx="9144001" cy="3103436"/>
            </p:xfrm>
            <a:graphic>
              <a:graphicData uri="http://schemas.openxmlformats.org/drawingml/2006/table">
                <a:tbl>
                  <a:tblPr firstRow="1" bandRow="1">
                    <a:tableStyleId>{72833802-FEF1-4C79-8D5D-14CF1EAF98D9}</a:tableStyleId>
                  </a:tblPr>
                  <a:tblGrid>
                    <a:gridCol w="2819401">
                      <a:extLst>
                        <a:ext uri="{9D8B030D-6E8A-4147-A177-3AD203B41FA5}">
                          <a16:colId xmlns:a16="http://schemas.microsoft.com/office/drawing/2014/main" val="20000"/>
                        </a:ext>
                      </a:extLst>
                    </a:gridCol>
                    <a:gridCol w="1176536">
                      <a:extLst>
                        <a:ext uri="{9D8B030D-6E8A-4147-A177-3AD203B41FA5}">
                          <a16:colId xmlns:a16="http://schemas.microsoft.com/office/drawing/2014/main" val="20001"/>
                        </a:ext>
                      </a:extLst>
                    </a:gridCol>
                    <a:gridCol w="5148064">
                      <a:extLst>
                        <a:ext uri="{9D8B030D-6E8A-4147-A177-3AD203B41FA5}">
                          <a16:colId xmlns:a16="http://schemas.microsoft.com/office/drawing/2014/main" val="20002"/>
                        </a:ext>
                      </a:extLst>
                    </a:gridCol>
                  </a:tblGrid>
                  <a:tr h="251460">
                    <a:tc>
                      <a:txBody>
                        <a:bodyPr/>
                        <a:lstStyle/>
                        <a:p>
                          <a:pPr algn="ctr"/>
                          <a:r>
                            <a:rPr lang="zh-CN" altLang="en-US" sz="1200" dirty="0"/>
                            <a:t>头寸</a:t>
                          </a:r>
                          <a:endParaRPr lang="zh-CN" altLang="en-US" sz="1200" dirty="0">
                            <a:latin typeface="Adobe Jenson Pro Capt" pitchFamily="18" charset="0"/>
                            <a:ea typeface="Adobe 黑体 Std R" pitchFamily="34" charset="-122"/>
                          </a:endParaRPr>
                        </a:p>
                      </a:txBody>
                      <a:tcPr marT="34290" marB="34290"/>
                    </a:tc>
                    <a:tc>
                      <a:txBody>
                        <a:bodyPr/>
                        <a:lstStyle/>
                        <a:p>
                          <a:pPr algn="ctr"/>
                          <a:r>
                            <a:rPr lang="en-US" altLang="zh-CN" sz="1200" dirty="0"/>
                            <a:t>Gamma</a:t>
                          </a:r>
                          <a:r>
                            <a:rPr lang="zh-CN" altLang="en-US" sz="1200" dirty="0"/>
                            <a:t>值</a:t>
                          </a:r>
                          <a:endParaRPr lang="zh-CN" altLang="en-US" sz="1200" dirty="0">
                            <a:latin typeface="Adobe Jenson Pro Capt" pitchFamily="18" charset="0"/>
                            <a:ea typeface="Adobe 黑体 Std R" pitchFamily="34" charset="-122"/>
                          </a:endParaRPr>
                        </a:p>
                      </a:txBody>
                      <a:tcPr marT="34290" marB="34290"/>
                    </a:tc>
                    <a:tc>
                      <a:txBody>
                        <a:bodyPr/>
                        <a:lstStyle/>
                        <a:p>
                          <a:pPr algn="ctr"/>
                          <a:r>
                            <a:rPr lang="en-US" altLang="zh-CN" sz="1200" dirty="0"/>
                            <a:t>Examples</a:t>
                          </a:r>
                          <a:endParaRPr lang="zh-CN" altLang="en-US" sz="1200" dirty="0">
                            <a:latin typeface="Adobe Jenson Pro Capt" pitchFamily="18" charset="0"/>
                            <a:ea typeface="Adobe 黑体 Std R" pitchFamily="34" charset="-122"/>
                          </a:endParaRPr>
                        </a:p>
                      </a:txBody>
                      <a:tcPr marT="34290" marB="34290"/>
                    </a:tc>
                    <a:extLst>
                      <a:ext uri="{0D108BD9-81ED-4DB2-BD59-A6C34878D82A}">
                        <a16:rowId xmlns:a16="http://schemas.microsoft.com/office/drawing/2014/main" val="10000"/>
                      </a:ext>
                    </a:extLst>
                  </a:tr>
                  <a:tr h="251460">
                    <a:tc>
                      <a:txBody>
                        <a:bodyPr/>
                        <a:lstStyle/>
                        <a:p>
                          <a:pPr algn="ctr"/>
                          <a:r>
                            <a:rPr lang="zh-CN" altLang="en-US" sz="1200" dirty="0"/>
                            <a:t>现货多头</a:t>
                          </a:r>
                          <a:endParaRPr lang="zh-CN" altLang="en-US" sz="1200" dirty="0">
                            <a:latin typeface="Adobe 黑体 Std R" pitchFamily="34" charset="-122"/>
                            <a:ea typeface="Adobe 黑体 Std R" pitchFamily="34" charset="-122"/>
                          </a:endParaRPr>
                        </a:p>
                      </a:txBody>
                      <a:tcPr marT="34290" marB="34290" anchor="ctr">
                        <a:lnR w="12700" cap="flat" cmpd="sng" algn="ctr">
                          <a:solidFill>
                            <a:schemeClr val="tx1"/>
                          </a:solidFill>
                          <a:prstDash val="solid"/>
                          <a:round/>
                          <a:headEnd type="none" w="med" len="med"/>
                          <a:tailEnd type="none" w="med" len="med"/>
                        </a:lnR>
                      </a:tcPr>
                    </a:tc>
                    <a:tc>
                      <a:txBody>
                        <a:bodyPr/>
                        <a:lstStyle/>
                        <a:p>
                          <a:pPr algn="ctr"/>
                          <a:r>
                            <a:rPr lang="en-US" altLang="zh-CN" sz="1200" b="1" dirty="0">
                              <a:latin typeface="Adobe Jenson Pro Capt" pitchFamily="18" charset="0"/>
                            </a:rPr>
                            <a:t>0</a:t>
                          </a:r>
                          <a:endParaRPr lang="zh-CN" altLang="en-US" sz="1200" b="1"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altLang="zh-CN" sz="1200" dirty="0"/>
                            <a:t>5</a:t>
                          </a:r>
                          <a:r>
                            <a:rPr lang="zh-CN" altLang="en-US" sz="1200" dirty="0"/>
                            <a:t>单位现货多头：</a:t>
                          </a:r>
                          <a:r>
                            <a:rPr lang="en-US" altLang="zh-CN" sz="1200" dirty="0"/>
                            <a:t>5×0</a:t>
                          </a:r>
                          <a:r>
                            <a:rPr lang="zh-CN" altLang="en-US" sz="1200" dirty="0"/>
                            <a:t>＝</a:t>
                          </a:r>
                          <a:r>
                            <a:rPr lang="en-US" altLang="zh-CN" sz="1200" dirty="0"/>
                            <a:t>0</a:t>
                          </a:r>
                          <a:endParaRPr lang="zh-CN" altLang="en-US" sz="1200"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1"/>
                      </a:ext>
                    </a:extLst>
                  </a:tr>
                  <a:tr h="251460">
                    <a:tc>
                      <a:txBody>
                        <a:bodyPr/>
                        <a:lstStyle/>
                        <a:p>
                          <a:pPr algn="ctr"/>
                          <a:r>
                            <a:rPr lang="zh-CN" altLang="en-US" sz="1200" dirty="0"/>
                            <a:t>现货空头</a:t>
                          </a:r>
                          <a:endParaRPr lang="zh-CN" altLang="en-US" sz="1200" dirty="0">
                            <a:latin typeface="Adobe 黑体 Std R" pitchFamily="34" charset="-122"/>
                            <a:ea typeface="Adobe 黑体 Std R" pitchFamily="34" charset="-122"/>
                          </a:endParaRPr>
                        </a:p>
                      </a:txBody>
                      <a:tcPr marT="34290" marB="34290" anchor="ctr">
                        <a:lnR w="12700" cap="flat" cmpd="sng" algn="ctr">
                          <a:solidFill>
                            <a:schemeClr val="tx1"/>
                          </a:solidFill>
                          <a:prstDash val="solid"/>
                          <a:round/>
                          <a:headEnd type="none" w="med" len="med"/>
                          <a:tailEnd type="none" w="med" len="med"/>
                        </a:lnR>
                      </a:tcPr>
                    </a:tc>
                    <a:tc>
                      <a:txBody>
                        <a:bodyPr/>
                        <a:lstStyle/>
                        <a:p>
                          <a:pPr algn="ctr"/>
                          <a:r>
                            <a:rPr lang="en-US" altLang="zh-CN" sz="1200" b="1" dirty="0">
                              <a:latin typeface="Adobe Jenson Pro Capt" pitchFamily="18" charset="0"/>
                            </a:rPr>
                            <a:t>0</a:t>
                          </a:r>
                          <a:endParaRPr lang="zh-CN" altLang="en-US" sz="1200" b="1"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endParaRPr lang="zh-CN" altLang="en-US" sz="1200"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2"/>
                      </a:ext>
                    </a:extLst>
                  </a:tr>
                  <a:tr h="251460">
                    <a:tc>
                      <a:txBody>
                        <a:bodyPr/>
                        <a:lstStyle/>
                        <a:p>
                          <a:pPr algn="ctr"/>
                          <a:r>
                            <a:rPr lang="zh-CN" altLang="en-US" sz="1200" dirty="0"/>
                            <a:t>期货多头</a:t>
                          </a:r>
                          <a:endParaRPr lang="zh-CN" altLang="en-US" sz="1200" dirty="0">
                            <a:latin typeface="Adobe 黑体 Std R" pitchFamily="34" charset="-122"/>
                            <a:ea typeface="Adobe 黑体 Std R" pitchFamily="34" charset="-122"/>
                          </a:endParaRPr>
                        </a:p>
                      </a:txBody>
                      <a:tcPr marT="34290" marB="34290" anchor="ctr">
                        <a:lnR w="12700" cap="flat" cmpd="sng" algn="ctr">
                          <a:solidFill>
                            <a:schemeClr val="tx1"/>
                          </a:solidFill>
                          <a:prstDash val="solid"/>
                          <a:round/>
                          <a:headEnd type="none" w="med" len="med"/>
                          <a:tailEnd type="none" w="med" len="med"/>
                        </a:lnR>
                      </a:tcPr>
                    </a:tc>
                    <a:tc>
                      <a:txBody>
                        <a:bodyPr/>
                        <a:lstStyle/>
                        <a:p>
                          <a:pPr algn="ctr"/>
                          <a:r>
                            <a:rPr lang="en-US" altLang="zh-CN" sz="1200" b="1" dirty="0">
                              <a:latin typeface="Adobe Jenson Pro Capt" pitchFamily="18" charset="0"/>
                            </a:rPr>
                            <a:t>0</a:t>
                          </a:r>
                          <a:endParaRPr lang="zh-CN" altLang="en-US" sz="1200" b="1"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endParaRPr lang="zh-CN" altLang="en-US" sz="1200"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3"/>
                      </a:ext>
                    </a:extLst>
                  </a:tr>
                  <a:tr h="251460">
                    <a:tc>
                      <a:txBody>
                        <a:bodyPr/>
                        <a:lstStyle/>
                        <a:p>
                          <a:pPr algn="ctr"/>
                          <a:r>
                            <a:rPr lang="zh-CN" altLang="en-US" sz="1200" dirty="0"/>
                            <a:t>期货空头</a:t>
                          </a:r>
                          <a:endParaRPr lang="zh-CN" altLang="en-US" sz="1200" dirty="0">
                            <a:latin typeface="Adobe 黑体 Std R" pitchFamily="34" charset="-122"/>
                            <a:ea typeface="Adobe 黑体 Std R" pitchFamily="34" charset="-122"/>
                          </a:endParaRPr>
                        </a:p>
                      </a:txBody>
                      <a:tcPr marT="34290" marB="34290" anchor="ctr">
                        <a:lnR w="12700" cap="flat" cmpd="sng" algn="ctr">
                          <a:solidFill>
                            <a:schemeClr val="tx1"/>
                          </a:solidFill>
                          <a:prstDash val="solid"/>
                          <a:round/>
                          <a:headEnd type="none" w="med" len="med"/>
                          <a:tailEnd type="none" w="med" len="med"/>
                        </a:lnR>
                      </a:tcPr>
                    </a:tc>
                    <a:tc>
                      <a:txBody>
                        <a:bodyPr/>
                        <a:lstStyle/>
                        <a:p>
                          <a:pPr algn="ctr"/>
                          <a:r>
                            <a:rPr lang="en-US" altLang="zh-CN" sz="1200" b="1" dirty="0">
                              <a:latin typeface="Adobe Jenson Pro Capt" pitchFamily="18" charset="0"/>
                            </a:rPr>
                            <a:t>0</a:t>
                          </a:r>
                          <a:endParaRPr lang="zh-CN" altLang="en-US" sz="1200" b="1"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altLang="zh-CN" sz="1200" dirty="0"/>
                            <a:t>4</a:t>
                          </a:r>
                          <a:r>
                            <a:rPr lang="zh-CN" altLang="en-US" sz="1200" dirty="0"/>
                            <a:t>单位期货空头：</a:t>
                          </a:r>
                          <a:r>
                            <a:rPr lang="en-US" altLang="zh-CN" sz="1200" dirty="0"/>
                            <a:t>4×0</a:t>
                          </a:r>
                          <a:r>
                            <a:rPr lang="zh-CN" altLang="en-US" sz="1200" dirty="0"/>
                            <a:t>＝</a:t>
                          </a:r>
                          <a:r>
                            <a:rPr lang="en-US" altLang="zh-CN" sz="1200" dirty="0"/>
                            <a:t>0</a:t>
                          </a:r>
                          <a:endParaRPr lang="zh-CN" altLang="en-US" sz="1200"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4"/>
                      </a:ext>
                    </a:extLst>
                  </a:tr>
                  <a:tr h="434340">
                    <a:tc>
                      <a:txBody>
                        <a:bodyPr/>
                        <a:lstStyle/>
                        <a:p>
                          <a:pPr algn="ctr"/>
                          <a:r>
                            <a:rPr lang="zh-CN" altLang="en-US" sz="1200" dirty="0"/>
                            <a:t>欧式看涨期权多头（无红利）</a:t>
                          </a:r>
                          <a:endParaRPr lang="zh-CN" altLang="en-US" sz="1200" dirty="0">
                            <a:latin typeface="Adobe 黑体 Std R" pitchFamily="34" charset="-122"/>
                            <a:ea typeface="Adobe 黑体 Std R" pitchFamily="34" charset="-122"/>
                          </a:endParaRPr>
                        </a:p>
                      </a:txBody>
                      <a:tcPr marT="34290" marB="34290"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dirty="0">
                              <a:latin typeface="Adobe Jenson Pro Capt" pitchFamily="18" charset="0"/>
                              <a:ea typeface="Adobe 黑体 Std R" pitchFamily="34" charset="-122"/>
                            </a:rPr>
                            <a:t>&gt;0</a:t>
                          </a:r>
                          <a:endParaRPr lang="zh-CN" altLang="en-US" sz="1200" b="1"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altLang="zh-CN" sz="1200" dirty="0"/>
                            <a:t>4</a:t>
                          </a:r>
                          <a:r>
                            <a:rPr lang="zh-CN" altLang="en-US" sz="1200" dirty="0"/>
                            <a:t>单位看涨多头，每单位</a:t>
                          </a:r>
                          <a:r>
                            <a:rPr lang="en-US" altLang="zh-CN" sz="1200" dirty="0"/>
                            <a:t>Gamma</a:t>
                          </a:r>
                          <a:r>
                            <a:rPr lang="zh-CN" altLang="en-US" sz="1200" dirty="0"/>
                            <a:t>为</a:t>
                          </a:r>
                          <a:r>
                            <a:rPr lang="en-US" altLang="zh-CN" sz="1200" dirty="0"/>
                            <a:t>0.12</a:t>
                          </a:r>
                          <a:r>
                            <a:rPr lang="zh-CN" altLang="en-US" sz="1200" dirty="0"/>
                            <a:t>：</a:t>
                          </a:r>
                          <a:endParaRPr lang="en-US" altLang="zh-CN" sz="1200" dirty="0"/>
                        </a:p>
                        <a:p>
                          <a:pPr algn="ctr"/>
                          <a:r>
                            <a:rPr lang="en-US" altLang="zh-CN" sz="1200" dirty="0"/>
                            <a:t>4×0.12</a:t>
                          </a:r>
                          <a:r>
                            <a:rPr lang="zh-CN" altLang="en-US" sz="1200" dirty="0"/>
                            <a:t>＝</a:t>
                          </a:r>
                          <a:r>
                            <a:rPr lang="en-US" altLang="zh-CN" sz="1200" dirty="0"/>
                            <a:t>0.48</a:t>
                          </a:r>
                          <a:endParaRPr lang="zh-CN" altLang="en-US" sz="1200"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5"/>
                      </a:ext>
                    </a:extLst>
                  </a:tr>
                  <a:tr h="251460">
                    <a:tc>
                      <a:txBody>
                        <a:bodyPr/>
                        <a:lstStyle/>
                        <a:p>
                          <a:pPr algn="ctr"/>
                          <a:r>
                            <a:rPr lang="zh-CN" altLang="en-US" sz="1200" dirty="0"/>
                            <a:t>欧式看涨期权空头（无红利）</a:t>
                          </a:r>
                          <a:endParaRPr lang="zh-CN" altLang="en-US" sz="1200" dirty="0">
                            <a:latin typeface="Adobe 黑体 Std R" pitchFamily="34" charset="-122"/>
                            <a:ea typeface="Adobe 黑体 Std R" pitchFamily="34" charset="-122"/>
                          </a:endParaRPr>
                        </a:p>
                      </a:txBody>
                      <a:tcPr marT="34290" marB="34290"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dirty="0">
                              <a:latin typeface="Adobe Jenson Pro Capt" pitchFamily="18" charset="0"/>
                            </a:rPr>
                            <a:t>&lt;0</a:t>
                          </a:r>
                          <a:endParaRPr lang="zh-CN" altLang="en-US" sz="1200" b="1"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endParaRPr lang="zh-CN" altLang="en-US" sz="1200"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6"/>
                      </a:ext>
                    </a:extLst>
                  </a:tr>
                  <a:tr h="251460">
                    <a:tc>
                      <a:txBody>
                        <a:bodyPr/>
                        <a:lstStyle/>
                        <a:p>
                          <a:pPr algn="ctr"/>
                          <a:r>
                            <a:rPr lang="zh-CN" altLang="en-US" sz="1200" dirty="0"/>
                            <a:t>欧式看跌期权多头（无红利）</a:t>
                          </a:r>
                          <a:endParaRPr lang="zh-CN" altLang="en-US" sz="1200" dirty="0">
                            <a:latin typeface="Adobe 黑体 Std R" pitchFamily="34" charset="-122"/>
                            <a:ea typeface="Adobe 黑体 Std R" pitchFamily="34" charset="-122"/>
                          </a:endParaRPr>
                        </a:p>
                      </a:txBody>
                      <a:tcPr marT="34290" marB="34290"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dirty="0">
                              <a:latin typeface="Adobe Jenson Pro Capt" pitchFamily="18" charset="0"/>
                              <a:ea typeface="Adobe 黑体 Std R" pitchFamily="34" charset="-122"/>
                            </a:rPr>
                            <a:t>&gt;0</a:t>
                          </a:r>
                          <a:endParaRPr lang="zh-CN" altLang="en-US" sz="1200" b="1"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200"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7"/>
                      </a:ext>
                    </a:extLst>
                  </a:tr>
                  <a:tr h="434340">
                    <a:tc>
                      <a:txBody>
                        <a:bodyPr/>
                        <a:lstStyle/>
                        <a:p>
                          <a:pPr algn="ctr"/>
                          <a:r>
                            <a:rPr lang="zh-CN" altLang="en-US" sz="1200" dirty="0"/>
                            <a:t>欧式看跌期权空头（无红利）</a:t>
                          </a:r>
                          <a:endParaRPr lang="zh-CN" altLang="en-US" sz="1200" dirty="0">
                            <a:latin typeface="Adobe 黑体 Std R" pitchFamily="34" charset="-122"/>
                            <a:ea typeface="Adobe 黑体 Std R" pitchFamily="34" charset="-122"/>
                          </a:endParaRPr>
                        </a:p>
                      </a:txBody>
                      <a:tcPr marT="34290" marB="34290"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dirty="0">
                              <a:latin typeface="Adobe Jenson Pro Capt" pitchFamily="18" charset="0"/>
                            </a:rPr>
                            <a:t>&lt;0</a:t>
                          </a:r>
                          <a:endParaRPr lang="zh-CN" altLang="en-US" sz="1200" b="1"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a:t>4</a:t>
                          </a:r>
                          <a:r>
                            <a:rPr lang="zh-CN" altLang="en-US" sz="1200" dirty="0"/>
                            <a:t>单位看跌空头，每单位</a:t>
                          </a:r>
                          <a:r>
                            <a:rPr lang="en-US" altLang="zh-CN" sz="1200" dirty="0"/>
                            <a:t>Gamma</a:t>
                          </a:r>
                          <a:r>
                            <a:rPr lang="zh-CN" altLang="en-US" sz="1200" dirty="0"/>
                            <a:t>为－</a:t>
                          </a:r>
                          <a:r>
                            <a:rPr lang="en-US" altLang="zh-CN" sz="1200" dirty="0"/>
                            <a:t>0.12</a:t>
                          </a:r>
                          <a:r>
                            <a:rPr lang="zh-CN" altLang="en-US" sz="1200" dirty="0"/>
                            <a:t>：</a:t>
                          </a:r>
                          <a:endParaRPr lang="en-US" altLang="zh-CN" sz="1200" dirty="0"/>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a:t>4×(</a:t>
                          </a:r>
                          <a:r>
                            <a:rPr lang="zh-CN" altLang="en-US" sz="1200" dirty="0"/>
                            <a:t>－</a:t>
                          </a:r>
                          <a:r>
                            <a:rPr lang="en-US" altLang="zh-CN" sz="1200" dirty="0"/>
                            <a:t>0.12)</a:t>
                          </a:r>
                          <a:r>
                            <a:rPr lang="zh-CN" altLang="en-US" sz="1200" dirty="0"/>
                            <a:t>＝－</a:t>
                          </a:r>
                          <a:r>
                            <a:rPr lang="en-US" altLang="zh-CN" sz="1200" dirty="0"/>
                            <a:t>0.48</a:t>
                          </a:r>
                          <a:endParaRPr lang="zh-CN" altLang="en-US" sz="1200"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8"/>
                      </a:ext>
                    </a:extLst>
                  </a:tr>
                  <a:tr h="405000">
                    <a:tc>
                      <a:txBody>
                        <a:bodyPr/>
                        <a:lstStyle/>
                        <a:p>
                          <a:pPr algn="ctr"/>
                          <a:r>
                            <a:rPr lang="zh-CN" altLang="en-US" sz="1500" dirty="0"/>
                            <a:t>投资组合</a:t>
                          </a:r>
                          <a:endParaRPr lang="zh-CN" altLang="en-US" sz="1500" dirty="0">
                            <a:latin typeface="Adobe 黑体 Std R" pitchFamily="34" charset="-122"/>
                            <a:ea typeface="Adobe 黑体 Std R" pitchFamily="34" charset="-122"/>
                          </a:endParaRPr>
                        </a:p>
                      </a:txBody>
                      <a:tcPr marT="34290" marB="34290" anchor="ctr">
                        <a:lnR w="12700" cap="flat" cmpd="sng" algn="ctr">
                          <a:solidFill>
                            <a:schemeClr val="tx1"/>
                          </a:solidFill>
                          <a:prstDash val="solid"/>
                          <a:round/>
                          <a:headEnd type="none" w="med" len="med"/>
                          <a:tailEnd type="none" w="med" len="med"/>
                        </a:lnR>
                      </a:tcPr>
                    </a:tc>
                    <a:tc>
                      <a:txBody>
                        <a:bodyPr/>
                        <a:lstStyle/>
                        <a:p>
                          <a:pPr algn="ctr"/>
                          <a14:m>
                            <m:oMathPara xmlns:m="http://schemas.openxmlformats.org/officeDocument/2006/math">
                              <m:oMathParaPr>
                                <m:jc m:val="centerGroup"/>
                              </m:oMathParaPr>
                              <m:oMath xmlns:m="http://schemas.openxmlformats.org/officeDocument/2006/math">
                                <m:nary>
                                  <m:naryPr>
                                    <m:chr m:val="∑"/>
                                    <m:subHide m:val="on"/>
                                    <m:supHide m:val="on"/>
                                    <m:ctrlPr>
                                      <a:rPr lang="zh-CN" altLang="en-US" sz="1100" i="1" smtClean="0">
                                        <a:solidFill>
                                          <a:srgbClr val="000000"/>
                                        </a:solidFill>
                                        <a:latin typeface="Cambria Math" panose="02040503050406030204" pitchFamily="18" charset="0"/>
                                      </a:rPr>
                                    </m:ctrlPr>
                                  </m:naryPr>
                                  <m:sub/>
                                  <m:sup/>
                                  <m:e>
                                    <m:sSub>
                                      <m:sSubPr>
                                        <m:ctrlPr>
                                          <a:rPr lang="zh-CN" altLang="en-US" sz="1100" i="1">
                                            <a:solidFill>
                                              <a:srgbClr val="000000"/>
                                            </a:solidFill>
                                            <a:latin typeface="Cambria Math" panose="02040503050406030204" pitchFamily="18" charset="0"/>
                                          </a:rPr>
                                        </m:ctrlPr>
                                      </m:sSubPr>
                                      <m:e>
                                        <m:r>
                                          <a:rPr lang="zh-CN" altLang="en-US" sz="1100" i="1">
                                            <a:solidFill>
                                              <a:srgbClr val="000000"/>
                                            </a:solidFill>
                                            <a:latin typeface="Cambria Math" panose="02040503050406030204" pitchFamily="18" charset="0"/>
                                          </a:rPr>
                                          <m:t>𝑤</m:t>
                                        </m:r>
                                      </m:e>
                                      <m:sub>
                                        <m:r>
                                          <a:rPr lang="zh-CN" altLang="en-US" sz="1100" i="1">
                                            <a:solidFill>
                                              <a:srgbClr val="000000"/>
                                            </a:solidFill>
                                            <a:latin typeface="Cambria Math" panose="02040503050406030204" pitchFamily="18" charset="0"/>
                                          </a:rPr>
                                          <m:t>𝑖</m:t>
                                        </m:r>
                                      </m:sub>
                                    </m:sSub>
                                    <m:sSub>
                                      <m:sSubPr>
                                        <m:ctrlPr>
                                          <a:rPr lang="zh-CN" altLang="en-US" sz="1100" i="1">
                                            <a:solidFill>
                                              <a:srgbClr val="000000"/>
                                            </a:solidFill>
                                            <a:latin typeface="Cambria Math" panose="02040503050406030204" pitchFamily="18" charset="0"/>
                                          </a:rPr>
                                        </m:ctrlPr>
                                      </m:sSubPr>
                                      <m:e>
                                        <m:r>
                                          <m:rPr>
                                            <m:sty m:val="p"/>
                                          </m:rPr>
                                          <a:rPr lang="zh-CN" altLang="en-US" sz="1100" i="1">
                                            <a:solidFill>
                                              <a:srgbClr val="000000"/>
                                            </a:solidFill>
                                            <a:latin typeface="Cambria Math" panose="02040503050406030204" pitchFamily="18" charset="0"/>
                                          </a:rPr>
                                          <m:t>Γ</m:t>
                                        </m:r>
                                      </m:e>
                                      <m:sub>
                                        <m:r>
                                          <a:rPr lang="zh-CN" altLang="en-US" sz="1100" i="1">
                                            <a:solidFill>
                                              <a:srgbClr val="000000"/>
                                            </a:solidFill>
                                            <a:latin typeface="Cambria Math" panose="02040503050406030204" pitchFamily="18" charset="0"/>
                                          </a:rPr>
                                          <m:t>𝑖</m:t>
                                        </m:r>
                                      </m:sub>
                                    </m:sSub>
                                  </m:e>
                                </m:nary>
                              </m:oMath>
                            </m:oMathPara>
                          </a14:m>
                          <a:endParaRPr lang="zh-CN" altLang="en-US" sz="1200"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altLang="zh-CN" sz="1200" dirty="0"/>
                            <a:t>5×0</a:t>
                          </a:r>
                          <a:r>
                            <a:rPr lang="zh-CN" altLang="en-US" sz="1200" dirty="0"/>
                            <a:t>＋</a:t>
                          </a:r>
                          <a:r>
                            <a:rPr lang="en-US" altLang="zh-CN" sz="1200" dirty="0"/>
                            <a:t>4×0</a:t>
                          </a:r>
                          <a:r>
                            <a:rPr lang="zh-CN" altLang="en-US" sz="1200" dirty="0"/>
                            <a:t>＋</a:t>
                          </a:r>
                          <a:r>
                            <a:rPr lang="en-US" altLang="zh-CN" sz="1200" dirty="0"/>
                            <a:t>4×0.12</a:t>
                          </a:r>
                          <a:r>
                            <a:rPr lang="zh-CN" altLang="en-US" sz="1200" dirty="0"/>
                            <a:t>＋</a:t>
                          </a:r>
                          <a:r>
                            <a:rPr lang="en-US" altLang="zh-CN" sz="1200" dirty="0"/>
                            <a:t>4×(</a:t>
                          </a:r>
                          <a:r>
                            <a:rPr lang="zh-CN" altLang="en-US" sz="1200" dirty="0"/>
                            <a:t>－</a:t>
                          </a:r>
                          <a:r>
                            <a:rPr lang="en-US" altLang="zh-CN" sz="1200" dirty="0"/>
                            <a:t>0.12)</a:t>
                          </a:r>
                          <a:r>
                            <a:rPr lang="zh-CN" altLang="en-US" sz="1200" dirty="0"/>
                            <a:t>＝</a:t>
                          </a:r>
                          <a:r>
                            <a:rPr lang="en-US" altLang="zh-CN" sz="1200" dirty="0"/>
                            <a:t>0</a:t>
                          </a:r>
                          <a:endParaRPr lang="zh-CN" altLang="en-US" sz="1200"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9"/>
                      </a:ext>
                    </a:extLst>
                  </a:tr>
                </a:tbl>
              </a:graphicData>
            </a:graphic>
          </p:graphicFrame>
        </mc:Choice>
        <mc:Fallback xmlns="">
          <p:graphicFrame>
            <p:nvGraphicFramePr>
              <p:cNvPr id="4" name="表格 3"/>
              <p:cNvGraphicFramePr>
                <a:graphicFrameLocks noGrp="1"/>
              </p:cNvGraphicFramePr>
              <p:nvPr>
                <p:extLst>
                  <p:ext uri="{D42A27DB-BD31-4B8C-83A1-F6EECF244321}">
                    <p14:modId xmlns:p14="http://schemas.microsoft.com/office/powerpoint/2010/main" val="2538634919"/>
                  </p:ext>
                </p:extLst>
              </p:nvPr>
            </p:nvGraphicFramePr>
            <p:xfrm>
              <a:off x="-1" y="1221600"/>
              <a:ext cx="9144001" cy="3103436"/>
            </p:xfrm>
            <a:graphic>
              <a:graphicData uri="http://schemas.openxmlformats.org/drawingml/2006/table">
                <a:tbl>
                  <a:tblPr firstRow="1" bandRow="1">
                    <a:tableStyleId>{72833802-FEF1-4C79-8D5D-14CF1EAF98D9}</a:tableStyleId>
                  </a:tblPr>
                  <a:tblGrid>
                    <a:gridCol w="2819401">
                      <a:extLst>
                        <a:ext uri="{9D8B030D-6E8A-4147-A177-3AD203B41FA5}">
                          <a16:colId xmlns:a16="http://schemas.microsoft.com/office/drawing/2014/main" val="20000"/>
                        </a:ext>
                      </a:extLst>
                    </a:gridCol>
                    <a:gridCol w="1176536">
                      <a:extLst>
                        <a:ext uri="{9D8B030D-6E8A-4147-A177-3AD203B41FA5}">
                          <a16:colId xmlns:a16="http://schemas.microsoft.com/office/drawing/2014/main" val="20001"/>
                        </a:ext>
                      </a:extLst>
                    </a:gridCol>
                    <a:gridCol w="5148064">
                      <a:extLst>
                        <a:ext uri="{9D8B030D-6E8A-4147-A177-3AD203B41FA5}">
                          <a16:colId xmlns:a16="http://schemas.microsoft.com/office/drawing/2014/main" val="20002"/>
                        </a:ext>
                      </a:extLst>
                    </a:gridCol>
                  </a:tblGrid>
                  <a:tr h="251460">
                    <a:tc>
                      <a:txBody>
                        <a:bodyPr/>
                        <a:lstStyle/>
                        <a:p>
                          <a:pPr algn="ctr"/>
                          <a:r>
                            <a:rPr lang="zh-CN" altLang="en-US" sz="1200" dirty="0"/>
                            <a:t>头寸</a:t>
                          </a:r>
                          <a:endParaRPr lang="zh-CN" altLang="en-US" sz="1200" dirty="0">
                            <a:latin typeface="Adobe Jenson Pro Capt" pitchFamily="18" charset="0"/>
                            <a:ea typeface="Adobe 黑体 Std R" pitchFamily="34" charset="-122"/>
                          </a:endParaRPr>
                        </a:p>
                      </a:txBody>
                      <a:tcPr marT="34290" marB="34290"/>
                    </a:tc>
                    <a:tc>
                      <a:txBody>
                        <a:bodyPr/>
                        <a:lstStyle/>
                        <a:p>
                          <a:pPr algn="ctr"/>
                          <a:r>
                            <a:rPr lang="en-US" altLang="zh-CN" sz="1200" dirty="0"/>
                            <a:t>Gamma</a:t>
                          </a:r>
                          <a:r>
                            <a:rPr lang="zh-CN" altLang="en-US" sz="1200" dirty="0"/>
                            <a:t>值</a:t>
                          </a:r>
                          <a:endParaRPr lang="zh-CN" altLang="en-US" sz="1200" dirty="0">
                            <a:latin typeface="Adobe Jenson Pro Capt" pitchFamily="18" charset="0"/>
                            <a:ea typeface="Adobe 黑体 Std R" pitchFamily="34" charset="-122"/>
                          </a:endParaRPr>
                        </a:p>
                      </a:txBody>
                      <a:tcPr marT="34290" marB="34290"/>
                    </a:tc>
                    <a:tc>
                      <a:txBody>
                        <a:bodyPr/>
                        <a:lstStyle/>
                        <a:p>
                          <a:pPr algn="ctr"/>
                          <a:r>
                            <a:rPr lang="en-US" altLang="zh-CN" sz="1200" dirty="0"/>
                            <a:t>Examples</a:t>
                          </a:r>
                          <a:endParaRPr lang="zh-CN" altLang="en-US" sz="1200" dirty="0">
                            <a:latin typeface="Adobe Jenson Pro Capt" pitchFamily="18" charset="0"/>
                            <a:ea typeface="Adobe 黑体 Std R" pitchFamily="34" charset="-122"/>
                          </a:endParaRPr>
                        </a:p>
                      </a:txBody>
                      <a:tcPr marT="34290" marB="34290"/>
                    </a:tc>
                    <a:extLst>
                      <a:ext uri="{0D108BD9-81ED-4DB2-BD59-A6C34878D82A}">
                        <a16:rowId xmlns:a16="http://schemas.microsoft.com/office/drawing/2014/main" val="10000"/>
                      </a:ext>
                    </a:extLst>
                  </a:tr>
                  <a:tr h="251460">
                    <a:tc>
                      <a:txBody>
                        <a:bodyPr/>
                        <a:lstStyle/>
                        <a:p>
                          <a:pPr algn="ctr"/>
                          <a:r>
                            <a:rPr lang="zh-CN" altLang="en-US" sz="1200" dirty="0"/>
                            <a:t>现货多头</a:t>
                          </a:r>
                          <a:endParaRPr lang="zh-CN" altLang="en-US" sz="1200" dirty="0">
                            <a:latin typeface="Adobe 黑体 Std R" pitchFamily="34" charset="-122"/>
                            <a:ea typeface="Adobe 黑体 Std R" pitchFamily="34" charset="-122"/>
                          </a:endParaRPr>
                        </a:p>
                      </a:txBody>
                      <a:tcPr marT="34290" marB="34290" anchor="ctr">
                        <a:lnR w="12700" cap="flat" cmpd="sng" algn="ctr">
                          <a:solidFill>
                            <a:schemeClr val="tx1"/>
                          </a:solidFill>
                          <a:prstDash val="solid"/>
                          <a:round/>
                          <a:headEnd type="none" w="med" len="med"/>
                          <a:tailEnd type="none" w="med" len="med"/>
                        </a:lnR>
                      </a:tcPr>
                    </a:tc>
                    <a:tc>
                      <a:txBody>
                        <a:bodyPr/>
                        <a:lstStyle/>
                        <a:p>
                          <a:pPr algn="ctr"/>
                          <a:r>
                            <a:rPr lang="en-US" altLang="zh-CN" sz="1200" b="1" dirty="0">
                              <a:latin typeface="Adobe Jenson Pro Capt" pitchFamily="18" charset="0"/>
                            </a:rPr>
                            <a:t>0</a:t>
                          </a:r>
                          <a:endParaRPr lang="zh-CN" altLang="en-US" sz="1200" b="1"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altLang="zh-CN" sz="1200" dirty="0"/>
                            <a:t>5</a:t>
                          </a:r>
                          <a:r>
                            <a:rPr lang="zh-CN" altLang="en-US" sz="1200" dirty="0"/>
                            <a:t>单位现货多头：</a:t>
                          </a:r>
                          <a:r>
                            <a:rPr lang="en-US" altLang="zh-CN" sz="1200" dirty="0"/>
                            <a:t>5×0</a:t>
                          </a:r>
                          <a:r>
                            <a:rPr lang="zh-CN" altLang="en-US" sz="1200" dirty="0"/>
                            <a:t>＝</a:t>
                          </a:r>
                          <a:r>
                            <a:rPr lang="en-US" altLang="zh-CN" sz="1200" dirty="0"/>
                            <a:t>0</a:t>
                          </a:r>
                          <a:endParaRPr lang="zh-CN" altLang="en-US" sz="1200"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1"/>
                      </a:ext>
                    </a:extLst>
                  </a:tr>
                  <a:tr h="251460">
                    <a:tc>
                      <a:txBody>
                        <a:bodyPr/>
                        <a:lstStyle/>
                        <a:p>
                          <a:pPr algn="ctr"/>
                          <a:r>
                            <a:rPr lang="zh-CN" altLang="en-US" sz="1200" dirty="0"/>
                            <a:t>现货空头</a:t>
                          </a:r>
                          <a:endParaRPr lang="zh-CN" altLang="en-US" sz="1200" dirty="0">
                            <a:latin typeface="Adobe 黑体 Std R" pitchFamily="34" charset="-122"/>
                            <a:ea typeface="Adobe 黑体 Std R" pitchFamily="34" charset="-122"/>
                          </a:endParaRPr>
                        </a:p>
                      </a:txBody>
                      <a:tcPr marT="34290" marB="34290" anchor="ctr">
                        <a:lnR w="12700" cap="flat" cmpd="sng" algn="ctr">
                          <a:solidFill>
                            <a:schemeClr val="tx1"/>
                          </a:solidFill>
                          <a:prstDash val="solid"/>
                          <a:round/>
                          <a:headEnd type="none" w="med" len="med"/>
                          <a:tailEnd type="none" w="med" len="med"/>
                        </a:lnR>
                      </a:tcPr>
                    </a:tc>
                    <a:tc>
                      <a:txBody>
                        <a:bodyPr/>
                        <a:lstStyle/>
                        <a:p>
                          <a:pPr algn="ctr"/>
                          <a:r>
                            <a:rPr lang="en-US" altLang="zh-CN" sz="1200" b="1" dirty="0">
                              <a:latin typeface="Adobe Jenson Pro Capt" pitchFamily="18" charset="0"/>
                            </a:rPr>
                            <a:t>0</a:t>
                          </a:r>
                          <a:endParaRPr lang="zh-CN" altLang="en-US" sz="1200" b="1"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endParaRPr lang="zh-CN" altLang="en-US" sz="1200"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2"/>
                      </a:ext>
                    </a:extLst>
                  </a:tr>
                  <a:tr h="251460">
                    <a:tc>
                      <a:txBody>
                        <a:bodyPr/>
                        <a:lstStyle/>
                        <a:p>
                          <a:pPr algn="ctr"/>
                          <a:r>
                            <a:rPr lang="zh-CN" altLang="en-US" sz="1200" dirty="0"/>
                            <a:t>期货多头</a:t>
                          </a:r>
                          <a:endParaRPr lang="zh-CN" altLang="en-US" sz="1200" dirty="0">
                            <a:latin typeface="Adobe 黑体 Std R" pitchFamily="34" charset="-122"/>
                            <a:ea typeface="Adobe 黑体 Std R" pitchFamily="34" charset="-122"/>
                          </a:endParaRPr>
                        </a:p>
                      </a:txBody>
                      <a:tcPr marT="34290" marB="34290" anchor="ctr">
                        <a:lnR w="12700" cap="flat" cmpd="sng" algn="ctr">
                          <a:solidFill>
                            <a:schemeClr val="tx1"/>
                          </a:solidFill>
                          <a:prstDash val="solid"/>
                          <a:round/>
                          <a:headEnd type="none" w="med" len="med"/>
                          <a:tailEnd type="none" w="med" len="med"/>
                        </a:lnR>
                      </a:tcPr>
                    </a:tc>
                    <a:tc>
                      <a:txBody>
                        <a:bodyPr/>
                        <a:lstStyle/>
                        <a:p>
                          <a:pPr algn="ctr"/>
                          <a:r>
                            <a:rPr lang="en-US" altLang="zh-CN" sz="1200" b="1" dirty="0">
                              <a:latin typeface="Adobe Jenson Pro Capt" pitchFamily="18" charset="0"/>
                            </a:rPr>
                            <a:t>0</a:t>
                          </a:r>
                          <a:endParaRPr lang="zh-CN" altLang="en-US" sz="1200" b="1"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endParaRPr lang="zh-CN" altLang="en-US" sz="1200"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3"/>
                      </a:ext>
                    </a:extLst>
                  </a:tr>
                  <a:tr h="251460">
                    <a:tc>
                      <a:txBody>
                        <a:bodyPr/>
                        <a:lstStyle/>
                        <a:p>
                          <a:pPr algn="ctr"/>
                          <a:r>
                            <a:rPr lang="zh-CN" altLang="en-US" sz="1200" dirty="0"/>
                            <a:t>期货空头</a:t>
                          </a:r>
                          <a:endParaRPr lang="zh-CN" altLang="en-US" sz="1200" dirty="0">
                            <a:latin typeface="Adobe 黑体 Std R" pitchFamily="34" charset="-122"/>
                            <a:ea typeface="Adobe 黑体 Std R" pitchFamily="34" charset="-122"/>
                          </a:endParaRPr>
                        </a:p>
                      </a:txBody>
                      <a:tcPr marT="34290" marB="34290" anchor="ctr">
                        <a:lnR w="12700" cap="flat" cmpd="sng" algn="ctr">
                          <a:solidFill>
                            <a:schemeClr val="tx1"/>
                          </a:solidFill>
                          <a:prstDash val="solid"/>
                          <a:round/>
                          <a:headEnd type="none" w="med" len="med"/>
                          <a:tailEnd type="none" w="med" len="med"/>
                        </a:lnR>
                      </a:tcPr>
                    </a:tc>
                    <a:tc>
                      <a:txBody>
                        <a:bodyPr/>
                        <a:lstStyle/>
                        <a:p>
                          <a:pPr algn="ctr"/>
                          <a:r>
                            <a:rPr lang="en-US" altLang="zh-CN" sz="1200" b="1" dirty="0">
                              <a:latin typeface="Adobe Jenson Pro Capt" pitchFamily="18" charset="0"/>
                            </a:rPr>
                            <a:t>0</a:t>
                          </a:r>
                          <a:endParaRPr lang="zh-CN" altLang="en-US" sz="1200" b="1"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altLang="zh-CN" sz="1200" dirty="0"/>
                            <a:t>4</a:t>
                          </a:r>
                          <a:r>
                            <a:rPr lang="zh-CN" altLang="en-US" sz="1200" dirty="0"/>
                            <a:t>单位期货空头：</a:t>
                          </a:r>
                          <a:r>
                            <a:rPr lang="en-US" altLang="zh-CN" sz="1200" dirty="0"/>
                            <a:t>4×0</a:t>
                          </a:r>
                          <a:r>
                            <a:rPr lang="zh-CN" altLang="en-US" sz="1200" dirty="0"/>
                            <a:t>＝</a:t>
                          </a:r>
                          <a:r>
                            <a:rPr lang="en-US" altLang="zh-CN" sz="1200" dirty="0"/>
                            <a:t>0</a:t>
                          </a:r>
                          <a:endParaRPr lang="zh-CN" altLang="en-US" sz="1200"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4"/>
                      </a:ext>
                    </a:extLst>
                  </a:tr>
                  <a:tr h="434340">
                    <a:tc>
                      <a:txBody>
                        <a:bodyPr/>
                        <a:lstStyle/>
                        <a:p>
                          <a:pPr algn="ctr"/>
                          <a:r>
                            <a:rPr lang="zh-CN" altLang="en-US" sz="1200" dirty="0"/>
                            <a:t>欧式看涨期权多头（无红利）</a:t>
                          </a:r>
                          <a:endParaRPr lang="zh-CN" altLang="en-US" sz="1200" dirty="0">
                            <a:latin typeface="Adobe 黑体 Std R" pitchFamily="34" charset="-122"/>
                            <a:ea typeface="Adobe 黑体 Std R" pitchFamily="34" charset="-122"/>
                          </a:endParaRPr>
                        </a:p>
                      </a:txBody>
                      <a:tcPr marT="34290" marB="34290"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dirty="0">
                              <a:latin typeface="Adobe Jenson Pro Capt" pitchFamily="18" charset="0"/>
                              <a:ea typeface="Adobe 黑体 Std R" pitchFamily="34" charset="-122"/>
                            </a:rPr>
                            <a:t>&gt;0</a:t>
                          </a:r>
                          <a:endParaRPr lang="zh-CN" altLang="en-US" sz="1200" b="1"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r>
                            <a:rPr lang="en-US" altLang="zh-CN" sz="1200" dirty="0"/>
                            <a:t>4</a:t>
                          </a:r>
                          <a:r>
                            <a:rPr lang="zh-CN" altLang="en-US" sz="1200" dirty="0"/>
                            <a:t>单位看涨多头，每单位</a:t>
                          </a:r>
                          <a:r>
                            <a:rPr lang="en-US" altLang="zh-CN" sz="1200" dirty="0"/>
                            <a:t>Gamma</a:t>
                          </a:r>
                          <a:r>
                            <a:rPr lang="zh-CN" altLang="en-US" sz="1200" dirty="0"/>
                            <a:t>为</a:t>
                          </a:r>
                          <a:r>
                            <a:rPr lang="en-US" altLang="zh-CN" sz="1200" dirty="0"/>
                            <a:t>0.12</a:t>
                          </a:r>
                          <a:r>
                            <a:rPr lang="zh-CN" altLang="en-US" sz="1200" dirty="0"/>
                            <a:t>：</a:t>
                          </a:r>
                          <a:endParaRPr lang="en-US" altLang="zh-CN" sz="1200" dirty="0"/>
                        </a:p>
                        <a:p>
                          <a:pPr algn="ctr"/>
                          <a:r>
                            <a:rPr lang="en-US" altLang="zh-CN" sz="1200" dirty="0"/>
                            <a:t>4×0.12</a:t>
                          </a:r>
                          <a:r>
                            <a:rPr lang="zh-CN" altLang="en-US" sz="1200" dirty="0"/>
                            <a:t>＝</a:t>
                          </a:r>
                          <a:r>
                            <a:rPr lang="en-US" altLang="zh-CN" sz="1200" dirty="0"/>
                            <a:t>0.48</a:t>
                          </a:r>
                          <a:endParaRPr lang="zh-CN" altLang="en-US" sz="1200"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5"/>
                      </a:ext>
                    </a:extLst>
                  </a:tr>
                  <a:tr h="251460">
                    <a:tc>
                      <a:txBody>
                        <a:bodyPr/>
                        <a:lstStyle/>
                        <a:p>
                          <a:pPr algn="ctr"/>
                          <a:r>
                            <a:rPr lang="zh-CN" altLang="en-US" sz="1200" dirty="0"/>
                            <a:t>欧式看涨期权空头（无红利）</a:t>
                          </a:r>
                          <a:endParaRPr lang="zh-CN" altLang="en-US" sz="1200" dirty="0">
                            <a:latin typeface="Adobe 黑体 Std R" pitchFamily="34" charset="-122"/>
                            <a:ea typeface="Adobe 黑体 Std R" pitchFamily="34" charset="-122"/>
                          </a:endParaRPr>
                        </a:p>
                      </a:txBody>
                      <a:tcPr marT="34290" marB="34290"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dirty="0">
                              <a:latin typeface="Adobe Jenson Pro Capt" pitchFamily="18" charset="0"/>
                            </a:rPr>
                            <a:t>&lt;0</a:t>
                          </a:r>
                          <a:endParaRPr lang="zh-CN" altLang="en-US" sz="1200" b="1"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algn="ctr"/>
                          <a:endParaRPr lang="zh-CN" altLang="en-US" sz="1200"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6"/>
                      </a:ext>
                    </a:extLst>
                  </a:tr>
                  <a:tr h="251460">
                    <a:tc>
                      <a:txBody>
                        <a:bodyPr/>
                        <a:lstStyle/>
                        <a:p>
                          <a:pPr algn="ctr"/>
                          <a:r>
                            <a:rPr lang="zh-CN" altLang="en-US" sz="1200" dirty="0"/>
                            <a:t>欧式看跌期权多头（无红利）</a:t>
                          </a:r>
                          <a:endParaRPr lang="zh-CN" altLang="en-US" sz="1200" dirty="0">
                            <a:latin typeface="Adobe 黑体 Std R" pitchFamily="34" charset="-122"/>
                            <a:ea typeface="Adobe 黑体 Std R" pitchFamily="34" charset="-122"/>
                          </a:endParaRPr>
                        </a:p>
                      </a:txBody>
                      <a:tcPr marT="34290" marB="34290"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dirty="0">
                              <a:latin typeface="Adobe Jenson Pro Capt" pitchFamily="18" charset="0"/>
                              <a:ea typeface="Adobe 黑体 Std R" pitchFamily="34" charset="-122"/>
                            </a:rPr>
                            <a:t>&gt;0</a:t>
                          </a:r>
                          <a:endParaRPr lang="zh-CN" altLang="en-US" sz="1200" b="1"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endParaRPr lang="zh-CN" altLang="en-US" sz="1200"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7"/>
                      </a:ext>
                    </a:extLst>
                  </a:tr>
                  <a:tr h="434340">
                    <a:tc>
                      <a:txBody>
                        <a:bodyPr/>
                        <a:lstStyle/>
                        <a:p>
                          <a:pPr algn="ctr"/>
                          <a:r>
                            <a:rPr lang="zh-CN" altLang="en-US" sz="1200" dirty="0"/>
                            <a:t>欧式看跌期权空头（无红利）</a:t>
                          </a:r>
                          <a:endParaRPr lang="zh-CN" altLang="en-US" sz="1200" dirty="0">
                            <a:latin typeface="Adobe 黑体 Std R" pitchFamily="34" charset="-122"/>
                            <a:ea typeface="Adobe 黑体 Std R" pitchFamily="34" charset="-122"/>
                          </a:endParaRPr>
                        </a:p>
                      </a:txBody>
                      <a:tcPr marT="34290" marB="34290" anchor="ctr">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dirty="0">
                              <a:latin typeface="Adobe Jenson Pro Capt" pitchFamily="18" charset="0"/>
                            </a:rPr>
                            <a:t>&lt;0</a:t>
                          </a:r>
                          <a:endParaRPr lang="zh-CN" altLang="en-US" sz="1200" b="1"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a:t>4</a:t>
                          </a:r>
                          <a:r>
                            <a:rPr lang="zh-CN" altLang="en-US" sz="1200" dirty="0"/>
                            <a:t>单位看跌空头，每单位</a:t>
                          </a:r>
                          <a:r>
                            <a:rPr lang="en-US" altLang="zh-CN" sz="1200" dirty="0"/>
                            <a:t>Gamma</a:t>
                          </a:r>
                          <a:r>
                            <a:rPr lang="zh-CN" altLang="en-US" sz="1200" dirty="0"/>
                            <a:t>为－</a:t>
                          </a:r>
                          <a:r>
                            <a:rPr lang="en-US" altLang="zh-CN" sz="1200" dirty="0"/>
                            <a:t>0.12</a:t>
                          </a:r>
                          <a:r>
                            <a:rPr lang="zh-CN" altLang="en-US" sz="1200" dirty="0"/>
                            <a:t>：</a:t>
                          </a:r>
                          <a:endParaRPr lang="en-US" altLang="zh-CN" sz="1200" dirty="0"/>
                        </a:p>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dirty="0"/>
                            <a:t>4×(</a:t>
                          </a:r>
                          <a:r>
                            <a:rPr lang="zh-CN" altLang="en-US" sz="1200" dirty="0"/>
                            <a:t>－</a:t>
                          </a:r>
                          <a:r>
                            <a:rPr lang="en-US" altLang="zh-CN" sz="1200" dirty="0"/>
                            <a:t>0.12)</a:t>
                          </a:r>
                          <a:r>
                            <a:rPr lang="zh-CN" altLang="en-US" sz="1200" dirty="0"/>
                            <a:t>＝－</a:t>
                          </a:r>
                          <a:r>
                            <a:rPr lang="en-US" altLang="zh-CN" sz="1200" dirty="0"/>
                            <a:t>0.48</a:t>
                          </a:r>
                          <a:endParaRPr lang="zh-CN" altLang="en-US" sz="1200"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8"/>
                      </a:ext>
                    </a:extLst>
                  </a:tr>
                  <a:tr h="474536">
                    <a:tc>
                      <a:txBody>
                        <a:bodyPr/>
                        <a:lstStyle/>
                        <a:p>
                          <a:pPr algn="ctr"/>
                          <a:r>
                            <a:rPr lang="zh-CN" altLang="en-US" sz="1500" dirty="0"/>
                            <a:t>投资组合</a:t>
                          </a:r>
                          <a:endParaRPr lang="zh-CN" altLang="en-US" sz="1500" dirty="0">
                            <a:latin typeface="Adobe 黑体 Std R" pitchFamily="34" charset="-122"/>
                            <a:ea typeface="Adobe 黑体 Std R" pitchFamily="34" charset="-122"/>
                          </a:endParaRPr>
                        </a:p>
                      </a:txBody>
                      <a:tcPr marT="34290" marB="34290" anchor="ctr">
                        <a:lnR w="12700" cap="flat" cmpd="sng" algn="ctr">
                          <a:solidFill>
                            <a:schemeClr val="tx1"/>
                          </a:solidFill>
                          <a:prstDash val="solid"/>
                          <a:round/>
                          <a:headEnd type="none" w="med" len="med"/>
                          <a:tailEnd type="none" w="med" len="med"/>
                        </a:lnR>
                      </a:tcPr>
                    </a:tc>
                    <a:tc>
                      <a:txBody>
                        <a:bodyPr/>
                        <a:lstStyle/>
                        <a:p>
                          <a:endParaRPr lang="zh-CN"/>
                        </a:p>
                      </a:txBody>
                      <a:tcPr marT="34290" marB="3429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blipFill>
                          <a:blip r:embed="rId3"/>
                          <a:stretch>
                            <a:fillRect l="-239896" t="-560256" r="-438860" b="-171795"/>
                          </a:stretch>
                        </a:blipFill>
                      </a:tcPr>
                    </a:tc>
                    <a:tc>
                      <a:txBody>
                        <a:bodyPr/>
                        <a:lstStyle/>
                        <a:p>
                          <a:pPr algn="ctr"/>
                          <a:r>
                            <a:rPr lang="en-US" altLang="zh-CN" sz="1200" dirty="0"/>
                            <a:t>5×0</a:t>
                          </a:r>
                          <a:r>
                            <a:rPr lang="zh-CN" altLang="en-US" sz="1200" dirty="0"/>
                            <a:t>＋</a:t>
                          </a:r>
                          <a:r>
                            <a:rPr lang="en-US" altLang="zh-CN" sz="1200" dirty="0"/>
                            <a:t>4×0</a:t>
                          </a:r>
                          <a:r>
                            <a:rPr lang="zh-CN" altLang="en-US" sz="1200" dirty="0"/>
                            <a:t>＋</a:t>
                          </a:r>
                          <a:r>
                            <a:rPr lang="en-US" altLang="zh-CN" sz="1200" dirty="0"/>
                            <a:t>4×0.12</a:t>
                          </a:r>
                          <a:r>
                            <a:rPr lang="zh-CN" altLang="en-US" sz="1200" dirty="0"/>
                            <a:t>＋</a:t>
                          </a:r>
                          <a:r>
                            <a:rPr lang="en-US" altLang="zh-CN" sz="1200" dirty="0"/>
                            <a:t>4×(</a:t>
                          </a:r>
                          <a:r>
                            <a:rPr lang="zh-CN" altLang="en-US" sz="1200" dirty="0"/>
                            <a:t>－</a:t>
                          </a:r>
                          <a:r>
                            <a:rPr lang="en-US" altLang="zh-CN" sz="1200" dirty="0"/>
                            <a:t>0.12)</a:t>
                          </a:r>
                          <a:r>
                            <a:rPr lang="zh-CN" altLang="en-US" sz="1200" dirty="0"/>
                            <a:t>＝</a:t>
                          </a:r>
                          <a:r>
                            <a:rPr lang="en-US" altLang="zh-CN" sz="1200" dirty="0"/>
                            <a:t>0</a:t>
                          </a:r>
                          <a:endParaRPr lang="zh-CN" altLang="en-US" sz="1200" dirty="0">
                            <a:latin typeface="Adobe Jenson Pro Capt" pitchFamily="18" charset="0"/>
                            <a:ea typeface="Adobe 黑体 Std R" pitchFamily="34" charset="-122"/>
                          </a:endParaRPr>
                        </a:p>
                      </a:txBody>
                      <a:tcPr marT="34290" marB="34290" anchor="ctr">
                        <a:lnL w="12700" cap="flat" cmpd="sng" algn="ctr">
                          <a:solidFill>
                            <a:schemeClr val="tx1"/>
                          </a:solidFill>
                          <a:prstDash val="solid"/>
                          <a:round/>
                          <a:headEnd type="none" w="med" len="med"/>
                          <a:tailEnd type="none" w="med" len="med"/>
                        </a:lnL>
                      </a:tcPr>
                    </a:tc>
                    <a:extLst>
                      <a:ext uri="{0D108BD9-81ED-4DB2-BD59-A6C34878D82A}">
                        <a16:rowId xmlns:a16="http://schemas.microsoft.com/office/drawing/2014/main" val="10009"/>
                      </a:ext>
                    </a:extLst>
                  </a:tr>
                </a:tbl>
              </a:graphicData>
            </a:graphic>
          </p:graphicFrame>
        </mc:Fallback>
      </mc:AlternateContent>
      <p:sp>
        <p:nvSpPr>
          <p:cNvPr id="3" name="灯片编号占位符 2"/>
          <p:cNvSpPr>
            <a:spLocks noGrp="1"/>
          </p:cNvSpPr>
          <p:nvPr>
            <p:ph type="sldNum" sz="quarter" idx="12"/>
          </p:nvPr>
        </p:nvSpPr>
        <p:spPr/>
        <p:txBody>
          <a:bodyPr/>
          <a:lstStyle/>
          <a:p>
            <a:fld id="{0C913308-F349-4B6D-A68A-DD1791B4A57B}" type="slidenum">
              <a:rPr lang="zh-CN" altLang="en-US" smtClean="0"/>
              <a:pPr/>
              <a:t>39</a:t>
            </a:fld>
            <a:endParaRPr lang="zh-CN" altLang="en-US" dirty="0"/>
          </a:p>
        </p:txBody>
      </p:sp>
      <p:sp>
        <p:nvSpPr>
          <p:cNvPr id="6" name="页脚占位符 5"/>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39313896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  欧式期权的</a:t>
            </a:r>
            <a:r>
              <a:rPr lang="en-US" altLang="zh-CN" dirty="0"/>
              <a:t>Delta</a:t>
            </a:r>
            <a:r>
              <a:rPr lang="zh-CN" altLang="en-US" dirty="0"/>
              <a:t>（</a:t>
            </a:r>
            <a:r>
              <a:rPr lang="el-GR" altLang="zh-CN" dirty="0"/>
              <a:t>Δ</a:t>
            </a:r>
            <a:r>
              <a:rPr lang="zh-CN" altLang="el-GR" dirty="0"/>
              <a:t>）</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561629" y="913057"/>
                <a:ext cx="8229600" cy="2735517"/>
              </a:xfrm>
            </p:spPr>
            <p:txBody>
              <a:bodyPr/>
              <a:lstStyle/>
              <a:p>
                <a:r>
                  <a:rPr lang="en-US" altLang="zh-CN" sz="2400" dirty="0"/>
                  <a:t>Delta</a:t>
                </a:r>
                <a:r>
                  <a:rPr lang="zh-CN" altLang="en-US" sz="2400" dirty="0"/>
                  <a:t>：标的资产价格变动</a:t>
                </a:r>
                <a:r>
                  <a:rPr lang="en-US" altLang="zh-CN" sz="2400" dirty="0"/>
                  <a:t>1</a:t>
                </a:r>
                <a:r>
                  <a:rPr lang="zh-CN" altLang="en-US" sz="2400" dirty="0"/>
                  <a:t>单位，期权价格变多少？</a:t>
                </a:r>
                <a:endParaRPr lang="en-US" altLang="zh-CN" sz="2400" dirty="0"/>
              </a:p>
              <a:p>
                <a:r>
                  <a:rPr lang="en-US" altLang="zh-CN" sz="2400" dirty="0"/>
                  <a:t>Delta</a:t>
                </a:r>
                <a:r>
                  <a:rPr lang="zh-CN" altLang="en-US" sz="2400" dirty="0"/>
                  <a:t>：</a:t>
                </a:r>
                <a14:m>
                  <m:oMath xmlns:m="http://schemas.openxmlformats.org/officeDocument/2006/math">
                    <m:r>
                      <a:rPr lang="en-US" altLang="zh-CN" sz="2400" i="1">
                        <a:latin typeface="Cambria Math"/>
                        <a:ea typeface="Cambria Math"/>
                      </a:rPr>
                      <m:t>∆=</m:t>
                    </m:r>
                    <m:f>
                      <m:fPr>
                        <m:ctrlPr>
                          <a:rPr lang="en-US" altLang="zh-CN" sz="2400" i="1">
                            <a:latin typeface="Cambria Math" panose="02040503050406030204" pitchFamily="18" charset="0"/>
                            <a:ea typeface="Cambria Math"/>
                          </a:rPr>
                        </m:ctrlPr>
                      </m:fPr>
                      <m:num>
                        <m:r>
                          <a:rPr lang="en-US" altLang="zh-CN" sz="2400" i="1">
                            <a:latin typeface="Cambria Math"/>
                            <a:ea typeface="Cambria Math"/>
                          </a:rPr>
                          <m:t>𝜕</m:t>
                        </m:r>
                        <m:r>
                          <a:rPr lang="en-US" altLang="zh-CN" sz="2400" i="1">
                            <a:latin typeface="Cambria Math"/>
                            <a:ea typeface="Cambria Math"/>
                          </a:rPr>
                          <m:t>𝑓</m:t>
                        </m:r>
                      </m:num>
                      <m:den>
                        <m:r>
                          <a:rPr lang="en-US" altLang="zh-CN" sz="2400" i="1">
                            <a:latin typeface="Cambria Math"/>
                            <a:ea typeface="Cambria Math"/>
                          </a:rPr>
                          <m:t>𝜕</m:t>
                        </m:r>
                        <m:r>
                          <a:rPr lang="en-US" altLang="zh-CN" sz="2400" i="1">
                            <a:latin typeface="Cambria Math"/>
                            <a:ea typeface="Cambria Math"/>
                          </a:rPr>
                          <m:t>𝑆</m:t>
                        </m:r>
                      </m:den>
                    </m:f>
                  </m:oMath>
                </a14:m>
                <a:endParaRPr lang="en-US" altLang="zh-CN" sz="2400" dirty="0"/>
              </a:p>
              <a:p>
                <a:r>
                  <a:rPr lang="en-US" altLang="zh-CN" sz="2400" dirty="0"/>
                  <a:t>Delta</a:t>
                </a:r>
                <a:r>
                  <a:rPr lang="zh-CN" altLang="en-US" sz="2400" dirty="0"/>
                  <a:t>：期权价格曲线切线斜率</a:t>
                </a:r>
                <a:endParaRPr lang="en-US" altLang="zh-CN" sz="2400"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561629" y="913057"/>
                <a:ext cx="8229600" cy="2735517"/>
              </a:xfrm>
              <a:blipFill rotWithShape="1">
                <a:blip r:embed="rId3"/>
                <a:stretch>
                  <a:fillRect l="-222" t="-2004"/>
                </a:stretch>
              </a:blipFill>
            </p:spPr>
            <p:txBody>
              <a:bodyPr/>
              <a:lstStyle/>
              <a:p>
                <a:r>
                  <a:rPr lang="zh-CN" altLang="en-US">
                    <a:noFill/>
                  </a:rPr>
                  <a:t> </a:t>
                </a:r>
              </a:p>
            </p:txBody>
          </p:sp>
        </mc:Fallback>
      </mc:AlternateContent>
      <p:grpSp>
        <p:nvGrpSpPr>
          <p:cNvPr id="7" name="Group 21"/>
          <p:cNvGrpSpPr>
            <a:grpSpLocks/>
          </p:cNvGrpSpPr>
          <p:nvPr/>
        </p:nvGrpSpPr>
        <p:grpSpPr bwMode="auto">
          <a:xfrm>
            <a:off x="561629" y="2571750"/>
            <a:ext cx="4610159" cy="2346750"/>
            <a:chOff x="1152" y="1685"/>
            <a:chExt cx="4391" cy="2106"/>
          </a:xfrm>
        </p:grpSpPr>
        <p:sp>
          <p:nvSpPr>
            <p:cNvPr id="8" name="Rectangle 4"/>
            <p:cNvSpPr>
              <a:spLocks noChangeArrowheads="1"/>
            </p:cNvSpPr>
            <p:nvPr/>
          </p:nvSpPr>
          <p:spPr bwMode="auto">
            <a:xfrm>
              <a:off x="1152" y="1685"/>
              <a:ext cx="1203"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p>
              <a:pPr algn="ctr" eaLnBrk="0" hangingPunct="0"/>
              <a:r>
                <a:rPr lang="zh-CN" altLang="en-US" sz="1400" dirty="0">
                  <a:latin typeface="Adobe 黑体 Std R" pitchFamily="34" charset="-122"/>
                  <a:ea typeface="Adobe 黑体 Std R" pitchFamily="34" charset="-122"/>
                </a:rPr>
                <a:t>看涨期权价格</a:t>
              </a:r>
              <a:endParaRPr lang="en-US" altLang="zh-CN" sz="1400" dirty="0">
                <a:latin typeface="Adobe 黑体 Std R" pitchFamily="34" charset="-122"/>
                <a:ea typeface="Adobe 黑体 Std R" pitchFamily="34" charset="-122"/>
              </a:endParaRPr>
            </a:p>
          </p:txBody>
        </p:sp>
        <p:grpSp>
          <p:nvGrpSpPr>
            <p:cNvPr id="9" name="Group 20"/>
            <p:cNvGrpSpPr>
              <a:grpSpLocks/>
            </p:cNvGrpSpPr>
            <p:nvPr/>
          </p:nvGrpSpPr>
          <p:grpSpPr bwMode="auto">
            <a:xfrm>
              <a:off x="1494" y="1938"/>
              <a:ext cx="4049" cy="1853"/>
              <a:chOff x="1494" y="1938"/>
              <a:chExt cx="4049" cy="1853"/>
            </a:xfrm>
          </p:grpSpPr>
          <p:sp>
            <p:nvSpPr>
              <p:cNvPr id="10" name="Line 5"/>
              <p:cNvSpPr>
                <a:spLocks noChangeShapeType="1"/>
              </p:cNvSpPr>
              <p:nvPr/>
            </p:nvSpPr>
            <p:spPr bwMode="auto">
              <a:xfrm>
                <a:off x="1494" y="1938"/>
                <a:ext cx="0" cy="1554"/>
              </a:xfrm>
              <a:prstGeom prst="line">
                <a:avLst/>
              </a:prstGeom>
              <a:noFill/>
              <a:ln w="19050">
                <a:solidFill>
                  <a:srgbClr val="002060"/>
                </a:solidFill>
                <a:round/>
                <a:headEnd type="stealth" w="med" len="lg"/>
                <a:tailEnd type="none" w="sm" len="sm"/>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1" name="Line 6"/>
              <p:cNvSpPr>
                <a:spLocks noChangeShapeType="1"/>
              </p:cNvSpPr>
              <p:nvPr/>
            </p:nvSpPr>
            <p:spPr bwMode="auto">
              <a:xfrm>
                <a:off x="1494" y="3492"/>
                <a:ext cx="2640" cy="0"/>
              </a:xfrm>
              <a:prstGeom prst="line">
                <a:avLst/>
              </a:prstGeom>
              <a:noFill/>
              <a:ln w="19050">
                <a:solidFill>
                  <a:srgbClr val="002060"/>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2" name="Group 12"/>
              <p:cNvGrpSpPr>
                <a:grpSpLocks/>
              </p:cNvGrpSpPr>
              <p:nvPr/>
            </p:nvGrpSpPr>
            <p:grpSpPr bwMode="auto">
              <a:xfrm>
                <a:off x="1494" y="2292"/>
                <a:ext cx="2533" cy="1196"/>
                <a:chOff x="1494" y="2292"/>
                <a:chExt cx="2533" cy="1196"/>
              </a:xfrm>
            </p:grpSpPr>
            <p:sp>
              <p:nvSpPr>
                <p:cNvPr id="20" name="Freeform 7"/>
                <p:cNvSpPr>
                  <a:spLocks/>
                </p:cNvSpPr>
                <p:nvPr/>
              </p:nvSpPr>
              <p:spPr bwMode="auto">
                <a:xfrm>
                  <a:off x="1494" y="3455"/>
                  <a:ext cx="461" cy="33"/>
                </a:xfrm>
                <a:custGeom>
                  <a:avLst/>
                  <a:gdLst>
                    <a:gd name="T0" fmla="*/ 0 w 461"/>
                    <a:gd name="T1" fmla="*/ 32 h 33"/>
                    <a:gd name="T2" fmla="*/ 6 w 461"/>
                    <a:gd name="T3" fmla="*/ 30 h 33"/>
                    <a:gd name="T4" fmla="*/ 17 w 461"/>
                    <a:gd name="T5" fmla="*/ 30 h 33"/>
                    <a:gd name="T6" fmla="*/ 24 w 461"/>
                    <a:gd name="T7" fmla="*/ 28 h 33"/>
                    <a:gd name="T8" fmla="*/ 35 w 461"/>
                    <a:gd name="T9" fmla="*/ 30 h 33"/>
                    <a:gd name="T10" fmla="*/ 42 w 461"/>
                    <a:gd name="T11" fmla="*/ 28 h 33"/>
                    <a:gd name="T12" fmla="*/ 143 w 461"/>
                    <a:gd name="T13" fmla="*/ 30 h 33"/>
                    <a:gd name="T14" fmla="*/ 244 w 461"/>
                    <a:gd name="T15" fmla="*/ 28 h 33"/>
                    <a:gd name="T16" fmla="*/ 368 w 461"/>
                    <a:gd name="T17" fmla="*/ 18 h 33"/>
                    <a:gd name="T18" fmla="*/ 415 w 461"/>
                    <a:gd name="T19" fmla="*/ 7 h 33"/>
                    <a:gd name="T20" fmla="*/ 460 w 461"/>
                    <a:gd name="T21" fmla="*/ 0 h 3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61"/>
                    <a:gd name="T34" fmla="*/ 0 h 33"/>
                    <a:gd name="T35" fmla="*/ 461 w 461"/>
                    <a:gd name="T36" fmla="*/ 33 h 3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61" h="33">
                      <a:moveTo>
                        <a:pt x="0" y="32"/>
                      </a:moveTo>
                      <a:lnTo>
                        <a:pt x="6" y="30"/>
                      </a:lnTo>
                      <a:lnTo>
                        <a:pt x="17" y="30"/>
                      </a:lnTo>
                      <a:lnTo>
                        <a:pt x="24" y="28"/>
                      </a:lnTo>
                      <a:lnTo>
                        <a:pt x="35" y="30"/>
                      </a:lnTo>
                      <a:lnTo>
                        <a:pt x="42" y="28"/>
                      </a:lnTo>
                      <a:lnTo>
                        <a:pt x="143" y="30"/>
                      </a:lnTo>
                      <a:lnTo>
                        <a:pt x="244" y="28"/>
                      </a:lnTo>
                      <a:lnTo>
                        <a:pt x="368" y="18"/>
                      </a:lnTo>
                      <a:lnTo>
                        <a:pt x="415" y="7"/>
                      </a:lnTo>
                      <a:lnTo>
                        <a:pt x="460" y="0"/>
                      </a:lnTo>
                    </a:path>
                  </a:pathLst>
                </a:custGeom>
                <a:noFill/>
                <a:ln w="25400" cap="rnd">
                  <a:solidFill>
                    <a:srgbClr val="0000F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1" name="Freeform 8"/>
                <p:cNvSpPr>
                  <a:spLocks/>
                </p:cNvSpPr>
                <p:nvPr/>
              </p:nvSpPr>
              <p:spPr bwMode="auto">
                <a:xfrm>
                  <a:off x="1962" y="3274"/>
                  <a:ext cx="685" cy="179"/>
                </a:xfrm>
                <a:custGeom>
                  <a:avLst/>
                  <a:gdLst>
                    <a:gd name="T0" fmla="*/ 0 w 685"/>
                    <a:gd name="T1" fmla="*/ 178 h 179"/>
                    <a:gd name="T2" fmla="*/ 204 w 685"/>
                    <a:gd name="T3" fmla="*/ 143 h 179"/>
                    <a:gd name="T4" fmla="*/ 469 w 685"/>
                    <a:gd name="T5" fmla="*/ 69 h 179"/>
                    <a:gd name="T6" fmla="*/ 684 w 685"/>
                    <a:gd name="T7" fmla="*/ 0 h 179"/>
                    <a:gd name="T8" fmla="*/ 0 60000 65536"/>
                    <a:gd name="T9" fmla="*/ 0 60000 65536"/>
                    <a:gd name="T10" fmla="*/ 0 60000 65536"/>
                    <a:gd name="T11" fmla="*/ 0 60000 65536"/>
                    <a:gd name="T12" fmla="*/ 0 w 685"/>
                    <a:gd name="T13" fmla="*/ 0 h 179"/>
                    <a:gd name="T14" fmla="*/ 685 w 685"/>
                    <a:gd name="T15" fmla="*/ 179 h 179"/>
                  </a:gdLst>
                  <a:ahLst/>
                  <a:cxnLst>
                    <a:cxn ang="T8">
                      <a:pos x="T0" y="T1"/>
                    </a:cxn>
                    <a:cxn ang="T9">
                      <a:pos x="T2" y="T3"/>
                    </a:cxn>
                    <a:cxn ang="T10">
                      <a:pos x="T4" y="T5"/>
                    </a:cxn>
                    <a:cxn ang="T11">
                      <a:pos x="T6" y="T7"/>
                    </a:cxn>
                  </a:cxnLst>
                  <a:rect l="T12" t="T13" r="T14" b="T15"/>
                  <a:pathLst>
                    <a:path w="685" h="179">
                      <a:moveTo>
                        <a:pt x="0" y="178"/>
                      </a:moveTo>
                      <a:lnTo>
                        <a:pt x="204" y="143"/>
                      </a:lnTo>
                      <a:lnTo>
                        <a:pt x="469" y="69"/>
                      </a:lnTo>
                      <a:lnTo>
                        <a:pt x="684" y="0"/>
                      </a:lnTo>
                    </a:path>
                  </a:pathLst>
                </a:custGeom>
                <a:noFill/>
                <a:ln w="25400" cap="rnd">
                  <a:solidFill>
                    <a:srgbClr val="0000F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2" name="Freeform 9"/>
                <p:cNvSpPr>
                  <a:spLocks/>
                </p:cNvSpPr>
                <p:nvPr/>
              </p:nvSpPr>
              <p:spPr bwMode="auto">
                <a:xfrm>
                  <a:off x="2646" y="2959"/>
                  <a:ext cx="640" cy="316"/>
                </a:xfrm>
                <a:custGeom>
                  <a:avLst/>
                  <a:gdLst>
                    <a:gd name="T0" fmla="*/ 0 w 640"/>
                    <a:gd name="T1" fmla="*/ 315 h 316"/>
                    <a:gd name="T2" fmla="*/ 220 w 640"/>
                    <a:gd name="T3" fmla="*/ 224 h 316"/>
                    <a:gd name="T4" fmla="*/ 381 w 640"/>
                    <a:gd name="T5" fmla="*/ 146 h 316"/>
                    <a:gd name="T6" fmla="*/ 639 w 640"/>
                    <a:gd name="T7" fmla="*/ 0 h 316"/>
                    <a:gd name="T8" fmla="*/ 0 60000 65536"/>
                    <a:gd name="T9" fmla="*/ 0 60000 65536"/>
                    <a:gd name="T10" fmla="*/ 0 60000 65536"/>
                    <a:gd name="T11" fmla="*/ 0 60000 65536"/>
                    <a:gd name="T12" fmla="*/ 0 w 640"/>
                    <a:gd name="T13" fmla="*/ 0 h 316"/>
                    <a:gd name="T14" fmla="*/ 640 w 640"/>
                    <a:gd name="T15" fmla="*/ 316 h 316"/>
                  </a:gdLst>
                  <a:ahLst/>
                  <a:cxnLst>
                    <a:cxn ang="T8">
                      <a:pos x="T0" y="T1"/>
                    </a:cxn>
                    <a:cxn ang="T9">
                      <a:pos x="T2" y="T3"/>
                    </a:cxn>
                    <a:cxn ang="T10">
                      <a:pos x="T4" y="T5"/>
                    </a:cxn>
                    <a:cxn ang="T11">
                      <a:pos x="T6" y="T7"/>
                    </a:cxn>
                  </a:cxnLst>
                  <a:rect l="T12" t="T13" r="T14" b="T15"/>
                  <a:pathLst>
                    <a:path w="640" h="316">
                      <a:moveTo>
                        <a:pt x="0" y="315"/>
                      </a:moveTo>
                      <a:lnTo>
                        <a:pt x="220" y="224"/>
                      </a:lnTo>
                      <a:lnTo>
                        <a:pt x="381" y="146"/>
                      </a:lnTo>
                      <a:lnTo>
                        <a:pt x="639" y="0"/>
                      </a:lnTo>
                    </a:path>
                  </a:pathLst>
                </a:custGeom>
                <a:noFill/>
                <a:ln w="25400" cap="rnd">
                  <a:solidFill>
                    <a:srgbClr val="0000F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3" name="Freeform 10"/>
                <p:cNvSpPr>
                  <a:spLocks/>
                </p:cNvSpPr>
                <p:nvPr/>
              </p:nvSpPr>
              <p:spPr bwMode="auto">
                <a:xfrm>
                  <a:off x="3285" y="2535"/>
                  <a:ext cx="539" cy="425"/>
                </a:xfrm>
                <a:custGeom>
                  <a:avLst/>
                  <a:gdLst>
                    <a:gd name="T0" fmla="*/ 0 w 539"/>
                    <a:gd name="T1" fmla="*/ 424 h 425"/>
                    <a:gd name="T2" fmla="*/ 210 w 539"/>
                    <a:gd name="T3" fmla="*/ 285 h 425"/>
                    <a:gd name="T4" fmla="*/ 333 w 539"/>
                    <a:gd name="T5" fmla="*/ 190 h 425"/>
                    <a:gd name="T6" fmla="*/ 467 w 539"/>
                    <a:gd name="T7" fmla="*/ 73 h 425"/>
                    <a:gd name="T8" fmla="*/ 538 w 539"/>
                    <a:gd name="T9" fmla="*/ 0 h 425"/>
                    <a:gd name="T10" fmla="*/ 0 60000 65536"/>
                    <a:gd name="T11" fmla="*/ 0 60000 65536"/>
                    <a:gd name="T12" fmla="*/ 0 60000 65536"/>
                    <a:gd name="T13" fmla="*/ 0 60000 65536"/>
                    <a:gd name="T14" fmla="*/ 0 60000 65536"/>
                    <a:gd name="T15" fmla="*/ 0 w 539"/>
                    <a:gd name="T16" fmla="*/ 0 h 425"/>
                    <a:gd name="T17" fmla="*/ 539 w 539"/>
                    <a:gd name="T18" fmla="*/ 425 h 425"/>
                  </a:gdLst>
                  <a:ahLst/>
                  <a:cxnLst>
                    <a:cxn ang="T10">
                      <a:pos x="T0" y="T1"/>
                    </a:cxn>
                    <a:cxn ang="T11">
                      <a:pos x="T2" y="T3"/>
                    </a:cxn>
                    <a:cxn ang="T12">
                      <a:pos x="T4" y="T5"/>
                    </a:cxn>
                    <a:cxn ang="T13">
                      <a:pos x="T6" y="T7"/>
                    </a:cxn>
                    <a:cxn ang="T14">
                      <a:pos x="T8" y="T9"/>
                    </a:cxn>
                  </a:cxnLst>
                  <a:rect l="T15" t="T16" r="T17" b="T18"/>
                  <a:pathLst>
                    <a:path w="539" h="425">
                      <a:moveTo>
                        <a:pt x="0" y="424"/>
                      </a:moveTo>
                      <a:lnTo>
                        <a:pt x="210" y="285"/>
                      </a:lnTo>
                      <a:lnTo>
                        <a:pt x="333" y="190"/>
                      </a:lnTo>
                      <a:lnTo>
                        <a:pt x="467" y="73"/>
                      </a:lnTo>
                      <a:lnTo>
                        <a:pt x="538" y="0"/>
                      </a:lnTo>
                    </a:path>
                  </a:pathLst>
                </a:custGeom>
                <a:noFill/>
                <a:ln w="25400" cap="rnd">
                  <a:solidFill>
                    <a:srgbClr val="0000F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 name="Freeform 11"/>
                <p:cNvSpPr>
                  <a:spLocks/>
                </p:cNvSpPr>
                <p:nvPr/>
              </p:nvSpPr>
              <p:spPr bwMode="auto">
                <a:xfrm>
                  <a:off x="3823" y="2292"/>
                  <a:ext cx="204" cy="244"/>
                </a:xfrm>
                <a:custGeom>
                  <a:avLst/>
                  <a:gdLst>
                    <a:gd name="T0" fmla="*/ 0 w 204"/>
                    <a:gd name="T1" fmla="*/ 243 h 244"/>
                    <a:gd name="T2" fmla="*/ 54 w 204"/>
                    <a:gd name="T3" fmla="*/ 191 h 244"/>
                    <a:gd name="T4" fmla="*/ 107 w 204"/>
                    <a:gd name="T5" fmla="*/ 130 h 244"/>
                    <a:gd name="T6" fmla="*/ 161 w 204"/>
                    <a:gd name="T7" fmla="*/ 60 h 244"/>
                    <a:gd name="T8" fmla="*/ 203 w 204"/>
                    <a:gd name="T9" fmla="*/ 0 h 244"/>
                    <a:gd name="T10" fmla="*/ 0 60000 65536"/>
                    <a:gd name="T11" fmla="*/ 0 60000 65536"/>
                    <a:gd name="T12" fmla="*/ 0 60000 65536"/>
                    <a:gd name="T13" fmla="*/ 0 60000 65536"/>
                    <a:gd name="T14" fmla="*/ 0 60000 65536"/>
                    <a:gd name="T15" fmla="*/ 0 w 204"/>
                    <a:gd name="T16" fmla="*/ 0 h 244"/>
                    <a:gd name="T17" fmla="*/ 204 w 204"/>
                    <a:gd name="T18" fmla="*/ 244 h 244"/>
                  </a:gdLst>
                  <a:ahLst/>
                  <a:cxnLst>
                    <a:cxn ang="T10">
                      <a:pos x="T0" y="T1"/>
                    </a:cxn>
                    <a:cxn ang="T11">
                      <a:pos x="T2" y="T3"/>
                    </a:cxn>
                    <a:cxn ang="T12">
                      <a:pos x="T4" y="T5"/>
                    </a:cxn>
                    <a:cxn ang="T13">
                      <a:pos x="T6" y="T7"/>
                    </a:cxn>
                    <a:cxn ang="T14">
                      <a:pos x="T8" y="T9"/>
                    </a:cxn>
                  </a:cxnLst>
                  <a:rect l="T15" t="T16" r="T17" b="T18"/>
                  <a:pathLst>
                    <a:path w="204" h="244">
                      <a:moveTo>
                        <a:pt x="0" y="243"/>
                      </a:moveTo>
                      <a:lnTo>
                        <a:pt x="54" y="191"/>
                      </a:lnTo>
                      <a:lnTo>
                        <a:pt x="107" y="130"/>
                      </a:lnTo>
                      <a:lnTo>
                        <a:pt x="161" y="60"/>
                      </a:lnTo>
                      <a:lnTo>
                        <a:pt x="203" y="0"/>
                      </a:lnTo>
                    </a:path>
                  </a:pathLst>
                </a:custGeom>
                <a:noFill/>
                <a:ln w="25400" cap="rnd">
                  <a:solidFill>
                    <a:srgbClr val="0000FF"/>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13" name="Freeform 13"/>
              <p:cNvSpPr>
                <a:spLocks/>
              </p:cNvSpPr>
              <p:nvPr/>
            </p:nvSpPr>
            <p:spPr bwMode="auto">
              <a:xfrm>
                <a:off x="2157" y="2673"/>
                <a:ext cx="1900" cy="838"/>
              </a:xfrm>
              <a:custGeom>
                <a:avLst/>
                <a:gdLst>
                  <a:gd name="T0" fmla="*/ 0 w 1561"/>
                  <a:gd name="T1" fmla="*/ 674 h 675"/>
                  <a:gd name="T2" fmla="*/ 1560 w 1561"/>
                  <a:gd name="T3" fmla="*/ 0 h 675"/>
                  <a:gd name="T4" fmla="*/ 0 60000 65536"/>
                  <a:gd name="T5" fmla="*/ 0 60000 65536"/>
                  <a:gd name="T6" fmla="*/ 0 w 1561"/>
                  <a:gd name="T7" fmla="*/ 0 h 675"/>
                  <a:gd name="T8" fmla="*/ 1561 w 1561"/>
                  <a:gd name="T9" fmla="*/ 675 h 675"/>
                </a:gdLst>
                <a:ahLst/>
                <a:cxnLst>
                  <a:cxn ang="T4">
                    <a:pos x="T0" y="T1"/>
                  </a:cxn>
                  <a:cxn ang="T5">
                    <a:pos x="T2" y="T3"/>
                  </a:cxn>
                </a:cxnLst>
                <a:rect l="T6" t="T7" r="T8" b="T9"/>
                <a:pathLst>
                  <a:path w="1561" h="675">
                    <a:moveTo>
                      <a:pt x="0" y="674"/>
                    </a:moveTo>
                    <a:lnTo>
                      <a:pt x="1560" y="0"/>
                    </a:lnTo>
                  </a:path>
                </a:pathLst>
              </a:custGeom>
              <a:noFill/>
              <a:ln w="19050" cap="rnd">
                <a:solidFill>
                  <a:srgbClr val="FF0000"/>
                </a:solidFill>
                <a:prstDash val="solid"/>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8" name="Rectangle 18"/>
              <p:cNvSpPr>
                <a:spLocks noChangeArrowheads="1"/>
              </p:cNvSpPr>
              <p:nvPr/>
            </p:nvSpPr>
            <p:spPr bwMode="auto">
              <a:xfrm>
                <a:off x="4283" y="2848"/>
                <a:ext cx="1260" cy="4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p>
                <a:pPr eaLnBrk="0" hangingPunct="0"/>
                <a:r>
                  <a:rPr lang="zh-CN" altLang="en-US" sz="2000" b="1" dirty="0">
                    <a:latin typeface="隶书" pitchFamily="49" charset="-122"/>
                    <a:ea typeface="隶书" pitchFamily="49" charset="-122"/>
                  </a:rPr>
                  <a:t>斜率</a:t>
                </a:r>
                <a:r>
                  <a:rPr lang="en-US" altLang="zh-CN" sz="2000" b="1" dirty="0">
                    <a:latin typeface="隶书" pitchFamily="49" charset="-122"/>
                    <a:ea typeface="隶书" pitchFamily="49" charset="-122"/>
                  </a:rPr>
                  <a:t> =</a:t>
                </a:r>
                <a:r>
                  <a:rPr lang="en-US" altLang="zh-CN" sz="2400" dirty="0">
                    <a:ea typeface="宋体" pitchFamily="2" charset="-122"/>
                  </a:rPr>
                  <a:t> </a:t>
                </a:r>
                <a:r>
                  <a:rPr lang="en-US" altLang="zh-CN" sz="2400" dirty="0">
                    <a:latin typeface="Symbol" pitchFamily="18" charset="2"/>
                    <a:ea typeface="宋体" pitchFamily="2" charset="-122"/>
                  </a:rPr>
                  <a:t>D </a:t>
                </a:r>
              </a:p>
            </p:txBody>
          </p:sp>
          <p:sp>
            <p:nvSpPr>
              <p:cNvPr id="19" name="Rectangle 19"/>
              <p:cNvSpPr>
                <a:spLocks noChangeArrowheads="1"/>
              </p:cNvSpPr>
              <p:nvPr/>
            </p:nvSpPr>
            <p:spPr bwMode="auto">
              <a:xfrm>
                <a:off x="3775" y="3514"/>
                <a:ext cx="861"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p>
                <a:pPr eaLnBrk="0" hangingPunct="0"/>
                <a:r>
                  <a:rPr lang="zh-CN" altLang="en-US" sz="1400" dirty="0">
                    <a:latin typeface="Adobe 黑体 Std R" pitchFamily="34" charset="-122"/>
                    <a:ea typeface="Adobe 黑体 Std R" pitchFamily="34" charset="-122"/>
                  </a:rPr>
                  <a:t>现货价格</a:t>
                </a:r>
                <a:endParaRPr lang="en-US" altLang="zh-CN" sz="1400" dirty="0">
                  <a:latin typeface="Adobe 黑体 Std R" pitchFamily="34" charset="-122"/>
                  <a:ea typeface="Adobe 黑体 Std R" pitchFamily="34" charset="-122"/>
                </a:endParaRPr>
              </a:p>
            </p:txBody>
          </p:sp>
        </p:grpSp>
      </p:grpSp>
      <p:sp>
        <p:nvSpPr>
          <p:cNvPr id="4" name="Line 2"/>
          <p:cNvSpPr>
            <a:spLocks noChangeShapeType="1"/>
          </p:cNvSpPr>
          <p:nvPr/>
        </p:nvSpPr>
        <p:spPr bwMode="auto">
          <a:xfrm flipV="1">
            <a:off x="5009485" y="2930936"/>
            <a:ext cx="0" cy="1677590"/>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5" name="Line 3"/>
          <p:cNvSpPr>
            <a:spLocks noChangeShapeType="1"/>
          </p:cNvSpPr>
          <p:nvPr/>
        </p:nvSpPr>
        <p:spPr bwMode="auto">
          <a:xfrm>
            <a:off x="5009485" y="4607217"/>
            <a:ext cx="3479428" cy="2618"/>
          </a:xfrm>
          <a:prstGeom prst="line">
            <a:avLst/>
          </a:prstGeom>
          <a:noFill/>
          <a:ln w="19050">
            <a:solidFill>
              <a:srgbClr val="000000"/>
            </a:solidFill>
            <a:round/>
            <a:headEnd/>
            <a:tailEnd type="triangle" w="med" len="me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4"/>
          <p:cNvSpPr>
            <a:spLocks/>
          </p:cNvSpPr>
          <p:nvPr/>
        </p:nvSpPr>
        <p:spPr bwMode="auto">
          <a:xfrm>
            <a:off x="5027742" y="3648574"/>
            <a:ext cx="3271341" cy="955712"/>
          </a:xfrm>
          <a:custGeom>
            <a:avLst/>
            <a:gdLst>
              <a:gd name="T0" fmla="*/ 0 w 5300"/>
              <a:gd name="T1" fmla="*/ 0 h 1897"/>
              <a:gd name="T2" fmla="*/ 2600 w 5300"/>
              <a:gd name="T3" fmla="*/ 1355 h 1897"/>
              <a:gd name="T4" fmla="*/ 5300 w 5300"/>
              <a:gd name="T5" fmla="*/ 1897 h 1897"/>
            </a:gdLst>
            <a:ahLst/>
            <a:cxnLst>
              <a:cxn ang="0">
                <a:pos x="T0" y="T1"/>
              </a:cxn>
              <a:cxn ang="0">
                <a:pos x="T2" y="T3"/>
              </a:cxn>
              <a:cxn ang="0">
                <a:pos x="T4" y="T5"/>
              </a:cxn>
            </a:cxnLst>
            <a:rect l="0" t="0" r="r" b="b"/>
            <a:pathLst>
              <a:path w="5300" h="1897">
                <a:moveTo>
                  <a:pt x="0" y="0"/>
                </a:moveTo>
                <a:cubicBezTo>
                  <a:pt x="858" y="519"/>
                  <a:pt x="1717" y="1039"/>
                  <a:pt x="2600" y="1355"/>
                </a:cubicBezTo>
                <a:cubicBezTo>
                  <a:pt x="3483" y="1671"/>
                  <a:pt x="4391" y="1784"/>
                  <a:pt x="5300" y="1897"/>
                </a:cubicBezTo>
              </a:path>
            </a:pathLst>
          </a:custGeom>
          <a:noFill/>
          <a:ln w="19050">
            <a:solidFill>
              <a:srgbClr val="0000FF"/>
            </a:solidFill>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p>
        </p:txBody>
      </p:sp>
      <p:cxnSp>
        <p:nvCxnSpPr>
          <p:cNvPr id="16" name="直接连接符 15"/>
          <p:cNvCxnSpPr>
            <a:cxnSpLocks/>
          </p:cNvCxnSpPr>
          <p:nvPr/>
        </p:nvCxnSpPr>
        <p:spPr>
          <a:xfrm>
            <a:off x="5436097" y="3991389"/>
            <a:ext cx="2088231" cy="618446"/>
          </a:xfrm>
          <a:prstGeom prst="line">
            <a:avLst/>
          </a:prstGeom>
          <a:ln w="19050">
            <a:solidFill>
              <a:srgbClr val="FF0000"/>
            </a:solidFill>
            <a:prstDash val="solid"/>
          </a:ln>
        </p:spPr>
        <p:style>
          <a:lnRef idx="1">
            <a:schemeClr val="accent1"/>
          </a:lnRef>
          <a:fillRef idx="0">
            <a:schemeClr val="accent1"/>
          </a:fillRef>
          <a:effectRef idx="0">
            <a:schemeClr val="accent1"/>
          </a:effectRef>
          <a:fontRef idx="minor">
            <a:schemeClr val="tx1"/>
          </a:fontRef>
        </p:style>
      </p:cxnSp>
      <p:sp>
        <p:nvSpPr>
          <p:cNvPr id="25" name="Rectangle 4"/>
          <p:cNvSpPr>
            <a:spLocks noChangeArrowheads="1"/>
          </p:cNvSpPr>
          <p:nvPr/>
        </p:nvSpPr>
        <p:spPr bwMode="auto">
          <a:xfrm>
            <a:off x="4396158" y="2671837"/>
            <a:ext cx="1263166" cy="308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p>
            <a:pPr algn="ctr" eaLnBrk="0" hangingPunct="0"/>
            <a:r>
              <a:rPr lang="zh-CN" altLang="en-US" sz="1400" dirty="0">
                <a:latin typeface="Adobe 黑体 Std R" pitchFamily="34" charset="-122"/>
                <a:ea typeface="Adobe 黑体 Std R" pitchFamily="34" charset="-122"/>
              </a:rPr>
              <a:t>看跌期权价格</a:t>
            </a:r>
            <a:endParaRPr lang="en-US" altLang="zh-CN" sz="1400" dirty="0">
              <a:latin typeface="Adobe 黑体 Std R" pitchFamily="34" charset="-122"/>
              <a:ea typeface="Adobe 黑体 Std R" pitchFamily="34" charset="-122"/>
            </a:endParaRPr>
          </a:p>
        </p:txBody>
      </p:sp>
      <p:sp>
        <p:nvSpPr>
          <p:cNvPr id="26" name="Rectangle 19"/>
          <p:cNvSpPr>
            <a:spLocks noChangeArrowheads="1"/>
          </p:cNvSpPr>
          <p:nvPr/>
        </p:nvSpPr>
        <p:spPr bwMode="auto">
          <a:xfrm>
            <a:off x="7968916" y="4598538"/>
            <a:ext cx="904094" cy="308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p>
            <a:pPr eaLnBrk="0" hangingPunct="0"/>
            <a:r>
              <a:rPr lang="zh-CN" altLang="en-US" sz="1400" dirty="0">
                <a:latin typeface="Adobe 黑体 Std R" pitchFamily="34" charset="-122"/>
                <a:ea typeface="Adobe 黑体 Std R" pitchFamily="34" charset="-122"/>
              </a:rPr>
              <a:t>现货价格</a:t>
            </a:r>
            <a:endParaRPr lang="en-US" altLang="zh-CN" sz="1400" dirty="0">
              <a:latin typeface="Adobe 黑体 Std R" pitchFamily="34" charset="-122"/>
              <a:ea typeface="Adobe 黑体 Std R" pitchFamily="34" charset="-122"/>
            </a:endParaRPr>
          </a:p>
        </p:txBody>
      </p:sp>
      <p:sp>
        <p:nvSpPr>
          <p:cNvPr id="15" name="灯片编号占位符 14"/>
          <p:cNvSpPr>
            <a:spLocks noGrp="1"/>
          </p:cNvSpPr>
          <p:nvPr>
            <p:ph type="sldNum" sz="quarter" idx="12"/>
          </p:nvPr>
        </p:nvSpPr>
        <p:spPr/>
        <p:txBody>
          <a:bodyPr/>
          <a:lstStyle/>
          <a:p>
            <a:fld id="{0C913308-F349-4B6D-A68A-DD1791B4A57B}" type="slidenum">
              <a:rPr lang="zh-CN" altLang="en-US" smtClean="0"/>
              <a:pPr/>
              <a:t>4</a:t>
            </a:fld>
            <a:endParaRPr lang="zh-CN" altLang="en-US" dirty="0"/>
          </a:p>
        </p:txBody>
      </p:sp>
      <p:sp>
        <p:nvSpPr>
          <p:cNvPr id="17" name="页脚占位符 16"/>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35053810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Gamma</a:t>
            </a:r>
            <a:r>
              <a:rPr lang="el-GR" altLang="zh-CN" dirty="0"/>
              <a:t> </a:t>
            </a:r>
            <a:r>
              <a:rPr lang="zh-CN" altLang="en-US" dirty="0"/>
              <a:t>中性</a:t>
            </a:r>
          </a:p>
        </p:txBody>
      </p:sp>
      <p:sp>
        <p:nvSpPr>
          <p:cNvPr id="3" name="内容占位符 2"/>
          <p:cNvSpPr>
            <a:spLocks noGrp="1"/>
          </p:cNvSpPr>
          <p:nvPr>
            <p:ph idx="1"/>
          </p:nvPr>
        </p:nvSpPr>
        <p:spPr>
          <a:xfrm>
            <a:off x="251520" y="1113588"/>
            <a:ext cx="8712968" cy="3474386"/>
          </a:xfrm>
        </p:spPr>
        <p:txBody>
          <a:bodyPr>
            <a:normAutofit fontScale="92500" lnSpcReduction="10000"/>
          </a:bodyPr>
          <a:lstStyle/>
          <a:p>
            <a:r>
              <a:rPr lang="zh-CN" altLang="en-US" dirty="0"/>
              <a:t>只有期权有</a:t>
            </a:r>
            <a:r>
              <a:rPr lang="en-US" altLang="zh-CN" dirty="0"/>
              <a:t>Gamma</a:t>
            </a:r>
            <a:r>
              <a:rPr lang="zh-CN" altLang="en-US" dirty="0"/>
              <a:t>值</a:t>
            </a:r>
            <a:endParaRPr lang="en-US" altLang="zh-CN" dirty="0"/>
          </a:p>
          <a:p>
            <a:r>
              <a:rPr lang="zh-CN" altLang="en-US" dirty="0"/>
              <a:t>证券组合</a:t>
            </a:r>
            <a:r>
              <a:rPr lang="en-US" altLang="zh-CN" dirty="0"/>
              <a:t>Γ </a:t>
            </a:r>
            <a:r>
              <a:rPr lang="zh-CN" altLang="en-US" dirty="0"/>
              <a:t>值为零时称为处于</a:t>
            </a:r>
            <a:r>
              <a:rPr lang="en-US" altLang="zh-CN" dirty="0"/>
              <a:t>Γ </a:t>
            </a:r>
            <a:r>
              <a:rPr lang="zh-CN" altLang="en-US" dirty="0"/>
              <a:t>中性状态。</a:t>
            </a:r>
          </a:p>
          <a:p>
            <a:r>
              <a:rPr lang="en-US" altLang="zh-CN" dirty="0"/>
              <a:t>Γ </a:t>
            </a:r>
            <a:r>
              <a:rPr lang="zh-CN" altLang="en-US" dirty="0"/>
              <a:t>中性是为了消除</a:t>
            </a:r>
            <a:r>
              <a:rPr lang="en-US" altLang="zh-CN" dirty="0"/>
              <a:t>Δ </a:t>
            </a:r>
            <a:r>
              <a:rPr lang="zh-CN" altLang="en-US" dirty="0"/>
              <a:t>中性的误差，同样也是动态的概念。</a:t>
            </a:r>
            <a:endParaRPr lang="en-US" altLang="zh-CN" dirty="0"/>
          </a:p>
          <a:p>
            <a:r>
              <a:rPr lang="zh-CN" altLang="en-US" dirty="0"/>
              <a:t>由于保持</a:t>
            </a:r>
            <a:r>
              <a:rPr lang="en-US" altLang="zh-CN" dirty="0"/>
              <a:t>Γ </a:t>
            </a:r>
            <a:r>
              <a:rPr lang="zh-CN" altLang="en-US" dirty="0"/>
              <a:t>中性只能通过期权头寸的调整获得，实现</a:t>
            </a:r>
            <a:r>
              <a:rPr lang="en-US" altLang="zh-CN" dirty="0"/>
              <a:t>Γ</a:t>
            </a:r>
            <a:r>
              <a:rPr lang="zh-CN" altLang="en-US" dirty="0"/>
              <a:t>中性的结果往往是</a:t>
            </a:r>
            <a:r>
              <a:rPr lang="en-US" altLang="zh-CN" dirty="0"/>
              <a:t>Δ</a:t>
            </a:r>
            <a:r>
              <a:rPr lang="zh-CN" altLang="en-US" dirty="0"/>
              <a:t>非中性，因而常常还需要运用标的资产或期货头寸进行调整，才能使得证券组合同时实现</a:t>
            </a:r>
            <a:r>
              <a:rPr lang="en-US" altLang="zh-CN" dirty="0"/>
              <a:t>Δ</a:t>
            </a:r>
            <a:r>
              <a:rPr lang="zh-CN" altLang="en-US" dirty="0"/>
              <a:t>中性和</a:t>
            </a:r>
            <a:r>
              <a:rPr lang="en-US" altLang="zh-CN" dirty="0"/>
              <a:t>Γ </a:t>
            </a:r>
            <a:r>
              <a:rPr lang="zh-CN" altLang="en-US" dirty="0"/>
              <a:t>中性</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40</a:t>
            </a:fld>
            <a:endParaRPr lang="zh-CN" altLang="en-US" dirty="0"/>
          </a:p>
        </p:txBody>
      </p:sp>
      <p:sp>
        <p:nvSpPr>
          <p:cNvPr id="6" name="页脚占位符 5"/>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31019061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l-GR" altLang="zh-CN" dirty="0"/>
              <a:t>Δ</a:t>
            </a:r>
            <a:r>
              <a:rPr lang="zh-CN" altLang="el-GR" dirty="0"/>
              <a:t>、</a:t>
            </a:r>
            <a:r>
              <a:rPr lang="el-GR" altLang="zh-CN" dirty="0"/>
              <a:t>Θ </a:t>
            </a:r>
            <a:r>
              <a:rPr lang="zh-CN" altLang="en-US" dirty="0"/>
              <a:t>和</a:t>
            </a:r>
            <a:r>
              <a:rPr lang="el-GR" altLang="zh-CN" dirty="0"/>
              <a:t>Γ </a:t>
            </a:r>
            <a:r>
              <a:rPr lang="zh-CN" altLang="en-US" dirty="0"/>
              <a:t>之间的关系</a:t>
            </a:r>
            <a:r>
              <a:rPr lang="en-US" altLang="zh-CN" dirty="0"/>
              <a:t>(cont.)</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fontScale="92500" lnSpcReduction="10000"/>
              </a:bodyPr>
              <a:lstStyle/>
              <a:p>
                <a:r>
                  <a:rPr lang="zh-CN" altLang="en-US" dirty="0"/>
                  <a:t>如果</a:t>
                </a:r>
                <a:r>
                  <a:rPr lang="en-US" altLang="zh-CN" dirty="0"/>
                  <a:t>Δ </a:t>
                </a:r>
                <a:r>
                  <a:rPr lang="zh-CN" altLang="en-US" dirty="0"/>
                  <a:t>中性，</a:t>
                </a:r>
                <a14:m>
                  <m:oMath xmlns:m="http://schemas.openxmlformats.org/officeDocument/2006/math">
                    <m:r>
                      <m:rPr>
                        <m:sty m:val="p"/>
                      </m:rPr>
                      <a:rPr lang="zh-CN" altLang="en-US" i="1" smtClean="0">
                        <a:solidFill>
                          <a:srgbClr val="000000"/>
                        </a:solidFill>
                        <a:latin typeface="Cambria Math" panose="02040503050406030204" pitchFamily="18" charset="0"/>
                      </a:rPr>
                      <m:t>Θ</m:t>
                    </m:r>
                    <m:r>
                      <a:rPr lang="zh-CN" altLang="en-US" i="1" smtClean="0">
                        <a:solidFill>
                          <a:srgbClr val="000000"/>
                        </a:solidFill>
                        <a:latin typeface="Cambria Math" panose="02040503050406030204" pitchFamily="18" charset="0"/>
                      </a:rPr>
                      <m:t>+</m:t>
                    </m:r>
                    <m:f>
                      <m:fPr>
                        <m:ctrlPr>
                          <a:rPr lang="zh-CN" altLang="en-US" i="1">
                            <a:solidFill>
                              <a:srgbClr val="000000"/>
                            </a:solidFill>
                            <a:latin typeface="Cambria Math" panose="02040503050406030204" pitchFamily="18" charset="0"/>
                          </a:rPr>
                        </m:ctrlPr>
                      </m:fPr>
                      <m:num>
                        <m:r>
                          <a:rPr lang="zh-CN" altLang="en-US" i="1">
                            <a:solidFill>
                              <a:srgbClr val="000000"/>
                            </a:solidFill>
                            <a:latin typeface="Cambria Math" panose="02040503050406030204" pitchFamily="18" charset="0"/>
                          </a:rPr>
                          <m:t>1</m:t>
                        </m:r>
                      </m:num>
                      <m:den>
                        <m:r>
                          <a:rPr lang="zh-CN" altLang="en-US" i="1">
                            <a:solidFill>
                              <a:srgbClr val="000000"/>
                            </a:solidFill>
                            <a:latin typeface="Cambria Math" panose="02040503050406030204" pitchFamily="18" charset="0"/>
                          </a:rPr>
                          <m:t>2</m:t>
                        </m:r>
                      </m:den>
                    </m:f>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𝜎</m:t>
                        </m:r>
                      </m:e>
                      <m:sup>
                        <m:r>
                          <a:rPr lang="zh-CN" altLang="en-US" i="1">
                            <a:solidFill>
                              <a:srgbClr val="000000"/>
                            </a:solidFill>
                            <a:latin typeface="Cambria Math" panose="02040503050406030204" pitchFamily="18" charset="0"/>
                          </a:rPr>
                          <m:t>2</m:t>
                        </m:r>
                      </m:sup>
                    </m:sSup>
                    <m:sSup>
                      <m:sSupPr>
                        <m:ctrlPr>
                          <a:rPr lang="zh-CN" altLang="en-US" i="1">
                            <a:solidFill>
                              <a:srgbClr val="000000"/>
                            </a:solidFill>
                            <a:latin typeface="Cambria Math" panose="02040503050406030204" pitchFamily="18" charset="0"/>
                          </a:rPr>
                        </m:ctrlPr>
                      </m:sSupPr>
                      <m:e>
                        <m:r>
                          <a:rPr lang="zh-CN" altLang="en-US" i="1">
                            <a:solidFill>
                              <a:srgbClr val="000000"/>
                            </a:solidFill>
                            <a:latin typeface="Cambria Math" panose="02040503050406030204" pitchFamily="18" charset="0"/>
                          </a:rPr>
                          <m:t>𝑆</m:t>
                        </m:r>
                      </m:e>
                      <m:sup>
                        <m:r>
                          <a:rPr lang="zh-CN" altLang="en-US" i="1">
                            <a:solidFill>
                              <a:srgbClr val="000000"/>
                            </a:solidFill>
                            <a:latin typeface="Cambria Math" panose="02040503050406030204" pitchFamily="18" charset="0"/>
                          </a:rPr>
                          <m:t>2</m:t>
                        </m:r>
                      </m:sup>
                    </m:sSup>
                    <m:r>
                      <m:rPr>
                        <m:sty m:val="p"/>
                      </m:rPr>
                      <a:rPr lang="zh-CN" altLang="en-US" i="1">
                        <a:solidFill>
                          <a:srgbClr val="000000"/>
                        </a:solidFill>
                        <a:latin typeface="Cambria Math" panose="02040503050406030204" pitchFamily="18" charset="0"/>
                      </a:rPr>
                      <m:t>Γ</m:t>
                    </m:r>
                    <m:r>
                      <a:rPr lang="zh-CN" altLang="en-US" i="1">
                        <a:solidFill>
                          <a:srgbClr val="000000"/>
                        </a:solidFill>
                        <a:latin typeface="Cambria Math" panose="02040503050406030204" pitchFamily="18" charset="0"/>
                      </a:rPr>
                      <m:t>=</m:t>
                    </m:r>
                    <m:r>
                      <a:rPr lang="zh-CN" altLang="en-US" i="1" smtClean="0">
                        <a:solidFill>
                          <a:srgbClr val="000000"/>
                        </a:solidFill>
                        <a:latin typeface="Cambria Math" panose="02040503050406030204" pitchFamily="18" charset="0"/>
                      </a:rPr>
                      <m:t>𝑟</m:t>
                    </m:r>
                    <m:r>
                      <m:rPr>
                        <m:sty m:val="p"/>
                      </m:rPr>
                      <a:rPr lang="zh-CN" altLang="en-US" i="1" smtClean="0">
                        <a:solidFill>
                          <a:srgbClr val="000000"/>
                        </a:solidFill>
                        <a:latin typeface="Cambria Math" panose="02040503050406030204" pitchFamily="18" charset="0"/>
                      </a:rPr>
                      <m:t>Π</m:t>
                    </m:r>
                  </m:oMath>
                </a14:m>
                <a:endParaRPr lang="en-US" altLang="zh-CN" sz="2600" dirty="0">
                  <a:cs typeface="+mn-cs"/>
                </a:endParaRPr>
              </a:p>
              <a:p>
                <a:r>
                  <a:rPr lang="zh-CN" altLang="en-US" sz="3000" dirty="0">
                    <a:cs typeface="+mn-cs"/>
                  </a:rPr>
                  <a:t>对于一个</a:t>
                </a:r>
                <a:r>
                  <a:rPr lang="en-US" altLang="zh-CN" sz="3000" dirty="0">
                    <a:cs typeface="+mn-cs"/>
                  </a:rPr>
                  <a:t>Δ </a:t>
                </a:r>
                <a:r>
                  <a:rPr lang="zh-CN" altLang="en-US" sz="3000" dirty="0">
                    <a:cs typeface="+mn-cs"/>
                  </a:rPr>
                  <a:t>中性组合，若</a:t>
                </a:r>
                <a:r>
                  <a:rPr lang="en-US" altLang="zh-CN" sz="3000" dirty="0"/>
                  <a:t>Γ </a:t>
                </a:r>
                <a:r>
                  <a:rPr lang="zh-CN" altLang="en-US" sz="3000" dirty="0"/>
                  <a:t>正值并且很大时，</a:t>
                </a:r>
                <a:r>
                  <a:rPr lang="en-US" altLang="zh-CN" sz="3000" dirty="0">
                    <a:cs typeface="+mn-cs"/>
                  </a:rPr>
                  <a:t>Θ </a:t>
                </a:r>
                <a:r>
                  <a:rPr lang="zh-CN" altLang="en-US" sz="3000" dirty="0">
                    <a:cs typeface="+mn-cs"/>
                  </a:rPr>
                  <a:t>将为负值并且也很大 。</a:t>
                </a:r>
              </a:p>
              <a:p>
                <a:r>
                  <a:rPr lang="zh-CN" altLang="en-US" dirty="0"/>
                  <a:t>如果</a:t>
                </a:r>
                <a:r>
                  <a:rPr lang="en-US" altLang="zh-CN" dirty="0"/>
                  <a:t>Δ </a:t>
                </a:r>
                <a:r>
                  <a:rPr lang="zh-CN" altLang="en-US" dirty="0"/>
                  <a:t>和</a:t>
                </a:r>
                <a:r>
                  <a:rPr lang="en-US" altLang="zh-CN" dirty="0"/>
                  <a:t>Γ </a:t>
                </a:r>
                <a:r>
                  <a:rPr lang="zh-CN" altLang="en-US" dirty="0"/>
                  <a:t>同时中性，</a:t>
                </a:r>
              </a:p>
              <a:p>
                <a:pPr marL="0" indent="0">
                  <a:buNone/>
                </a:pPr>
                <a:r>
                  <a:rPr lang="en-US" altLang="zh-CN" dirty="0"/>
                  <a:t>                                     Θ = </a:t>
                </a:r>
                <a:r>
                  <a:rPr lang="en-US" altLang="zh-CN" dirty="0" err="1"/>
                  <a:t>rf</a:t>
                </a:r>
                <a:endParaRPr lang="en-US" altLang="zh-CN" dirty="0"/>
              </a:p>
              <a:p>
                <a:pPr marL="327025" lvl="1" indent="0">
                  <a:buNone/>
                </a:pPr>
                <a:r>
                  <a:rPr lang="en-US" altLang="zh-CN" sz="3000" dirty="0">
                    <a:cs typeface="+mn-cs"/>
                  </a:rPr>
                  <a:t>Δ </a:t>
                </a:r>
                <a:r>
                  <a:rPr lang="zh-CN" altLang="en-US" sz="3000" dirty="0">
                    <a:cs typeface="+mn-cs"/>
                  </a:rPr>
                  <a:t>中性和</a:t>
                </a:r>
                <a:r>
                  <a:rPr lang="en-US" altLang="zh-CN" sz="3000" dirty="0">
                    <a:cs typeface="+mn-cs"/>
                  </a:rPr>
                  <a:t>Γ </a:t>
                </a:r>
                <a:r>
                  <a:rPr lang="zh-CN" altLang="en-US" sz="3000" dirty="0">
                    <a:cs typeface="+mn-cs"/>
                  </a:rPr>
                  <a:t>中性组合的价值将随时间以无风险连续复利率的速度增长。</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l="-444" t="-1077" r="-519" b="-1436"/>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pPr>
                <a:defRPr/>
              </a:pPr>
              <a:t>41</a:t>
            </a:fld>
            <a:endParaRPr lang="en-US" altLang="zh-CN" dirty="0"/>
          </a:p>
        </p:txBody>
      </p:sp>
      <p:sp>
        <p:nvSpPr>
          <p:cNvPr id="4" name="页脚占位符 3"/>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3252853402"/>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617031" y="303498"/>
            <a:ext cx="7846640" cy="594066"/>
          </a:xfrm>
        </p:spPr>
        <p:txBody>
          <a:bodyPr lIns="92075" tIns="46038" rIns="92075" bIns="46038"/>
          <a:lstStyle/>
          <a:p>
            <a:pPr eaLnBrk="1" fontAlgn="auto" hangingPunct="1">
              <a:spcAft>
                <a:spcPts val="0"/>
              </a:spcAft>
              <a:defRPr/>
            </a:pPr>
            <a:r>
              <a:rPr lang="el-GR" dirty="0">
                <a:solidFill>
                  <a:schemeClr val="tx2">
                    <a:satMod val="130000"/>
                  </a:schemeClr>
                </a:solidFill>
              </a:rPr>
              <a:t>Δ、Θ </a:t>
            </a:r>
            <a:r>
              <a:rPr lang="zh-CN" altLang="en-US" dirty="0">
                <a:solidFill>
                  <a:schemeClr val="tx2">
                    <a:satMod val="130000"/>
                  </a:schemeClr>
                </a:solidFill>
              </a:rPr>
              <a:t>和</a:t>
            </a:r>
            <a:r>
              <a:rPr lang="el-GR" dirty="0">
                <a:solidFill>
                  <a:schemeClr val="tx2">
                    <a:satMod val="130000"/>
                  </a:schemeClr>
                </a:solidFill>
              </a:rPr>
              <a:t>Γ </a:t>
            </a:r>
            <a:r>
              <a:rPr lang="zh-CN" altLang="en-US" dirty="0">
                <a:solidFill>
                  <a:schemeClr val="tx2">
                    <a:satMod val="130000"/>
                  </a:schemeClr>
                </a:solidFill>
              </a:rPr>
              <a:t>之间的关系</a:t>
            </a:r>
            <a:r>
              <a:rPr lang="en-US" altLang="zh-CN" dirty="0">
                <a:solidFill>
                  <a:schemeClr val="tx2">
                    <a:satMod val="130000"/>
                  </a:schemeClr>
                </a:solidFill>
              </a:rPr>
              <a:t>(</a:t>
            </a:r>
            <a:r>
              <a:rPr lang="en-US" dirty="0">
                <a:solidFill>
                  <a:schemeClr val="tx2">
                    <a:satMod val="130000"/>
                  </a:schemeClr>
                </a:solidFill>
              </a:rPr>
              <a:t>cont.)</a:t>
            </a:r>
          </a:p>
        </p:txBody>
      </p:sp>
      <p:sp>
        <p:nvSpPr>
          <p:cNvPr id="20485" name="Rectangle 3"/>
          <p:cNvSpPr>
            <a:spLocks noGrp="1" noChangeArrowheads="1"/>
          </p:cNvSpPr>
          <p:nvPr>
            <p:ph idx="1"/>
          </p:nvPr>
        </p:nvSpPr>
        <p:spPr>
          <a:xfrm>
            <a:off x="405605" y="1141168"/>
            <a:ext cx="8458200" cy="742950"/>
          </a:xfrm>
        </p:spPr>
        <p:txBody>
          <a:bodyPr lIns="92075" tIns="46038" rIns="92075" bIns="46038"/>
          <a:lstStyle/>
          <a:p>
            <a:pPr eaLnBrk="1" hangingPunct="1">
              <a:lnSpc>
                <a:spcPct val="90000"/>
              </a:lnSpc>
              <a:buFontTx/>
              <a:buNone/>
              <a:defRPr/>
            </a:pPr>
            <a:r>
              <a:rPr lang="zh-CN" altLang="en-US" dirty="0"/>
              <a:t>对于一个</a:t>
            </a:r>
            <a:r>
              <a:rPr lang="en-US" altLang="zh-CN" dirty="0"/>
              <a:t>Δ </a:t>
            </a:r>
            <a:r>
              <a:rPr lang="zh-CN" altLang="en-US" dirty="0"/>
              <a:t>中性组合，</a:t>
            </a:r>
            <a:r>
              <a:rPr lang="en-US" dirty="0"/>
              <a:t>, </a:t>
            </a:r>
            <a:r>
              <a:rPr lang="en-US" dirty="0">
                <a:latin typeface="Symbol" pitchFamily="18" charset="2"/>
              </a:rPr>
              <a:t>DP</a:t>
            </a:r>
            <a:r>
              <a:rPr lang="en-US" dirty="0"/>
              <a:t> </a:t>
            </a:r>
            <a:r>
              <a:rPr lang="en-US" dirty="0">
                <a:latin typeface="Symbol" pitchFamily="18" charset="2"/>
              </a:rPr>
              <a:t>»</a:t>
            </a:r>
            <a:r>
              <a:rPr lang="en-US" dirty="0"/>
              <a:t> </a:t>
            </a:r>
            <a:r>
              <a:rPr lang="en-US" dirty="0">
                <a:latin typeface="Symbol" pitchFamily="18" charset="2"/>
              </a:rPr>
              <a:t>Q</a:t>
            </a:r>
            <a:r>
              <a:rPr lang="en-US" dirty="0"/>
              <a:t> </a:t>
            </a:r>
            <a:r>
              <a:rPr lang="en-US" dirty="0" err="1">
                <a:latin typeface="Symbol" pitchFamily="18" charset="2"/>
              </a:rPr>
              <a:t>D</a:t>
            </a:r>
            <a:r>
              <a:rPr lang="en-US" i="1" dirty="0" err="1">
                <a:latin typeface="+mj-lt"/>
              </a:rPr>
              <a:t>t</a:t>
            </a:r>
            <a:r>
              <a:rPr lang="en-US" dirty="0">
                <a:latin typeface="+mj-lt"/>
              </a:rPr>
              <a:t> </a:t>
            </a:r>
            <a:r>
              <a:rPr lang="en-US" dirty="0"/>
              <a:t> + ½</a:t>
            </a:r>
            <a:r>
              <a:rPr lang="en-US" dirty="0">
                <a:latin typeface="Symbol" pitchFamily="18" charset="2"/>
              </a:rPr>
              <a:t>GD</a:t>
            </a:r>
            <a:r>
              <a:rPr lang="en-US" i="1" dirty="0">
                <a:latin typeface="+mj-lt"/>
              </a:rPr>
              <a:t>S</a:t>
            </a:r>
            <a:r>
              <a:rPr lang="en-US" dirty="0"/>
              <a:t> </a:t>
            </a:r>
            <a:r>
              <a:rPr lang="en-US" baseline="30000" dirty="0"/>
              <a:t>2</a:t>
            </a:r>
            <a:r>
              <a:rPr lang="en-US" dirty="0"/>
              <a:t>   </a:t>
            </a:r>
          </a:p>
        </p:txBody>
      </p:sp>
      <p:sp>
        <p:nvSpPr>
          <p:cNvPr id="26629" name="Slide Number Placeholder 5"/>
          <p:cNvSpPr>
            <a:spLocks noGrp="1"/>
          </p:cNvSpPr>
          <p:nvPr>
            <p:ph type="sldNum" sz="quarter" idx="12"/>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itchFamily="34" charset="0"/>
                <a:cs typeface="Arial" pitchFamily="34" charset="0"/>
              </a:defRPr>
            </a:lvl1pPr>
            <a:lvl2pPr marL="742950" indent="-285750" eaLnBrk="0" hangingPunct="0">
              <a:defRPr>
                <a:solidFill>
                  <a:schemeClr val="tx1"/>
                </a:solidFill>
                <a:latin typeface="Arial" pitchFamily="34" charset="0"/>
                <a:cs typeface="Arial" pitchFamily="34" charset="0"/>
              </a:defRPr>
            </a:lvl2pPr>
            <a:lvl3pPr marL="1143000" indent="-228600" eaLnBrk="0" hangingPunct="0">
              <a:defRPr>
                <a:solidFill>
                  <a:schemeClr val="tx1"/>
                </a:solidFill>
                <a:latin typeface="Arial" pitchFamily="34" charset="0"/>
                <a:cs typeface="Arial" pitchFamily="34" charset="0"/>
              </a:defRPr>
            </a:lvl3pPr>
            <a:lvl4pPr marL="1600200" indent="-228600" eaLnBrk="0" hangingPunct="0">
              <a:defRPr>
                <a:solidFill>
                  <a:schemeClr val="tx1"/>
                </a:solidFill>
                <a:latin typeface="Arial" pitchFamily="34" charset="0"/>
                <a:cs typeface="Arial" pitchFamily="34" charset="0"/>
              </a:defRPr>
            </a:lvl4pPr>
            <a:lvl5pPr marL="2057400" indent="-228600" eaLnBrk="0" hangingPunct="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eaLnBrk="1" hangingPunct="1"/>
            <a:fld id="{6575193A-60A6-491E-87E6-02A9FEDD2EA4}" type="slidenum">
              <a:rPr lang="en-US" altLang="en-US">
                <a:solidFill>
                  <a:srgbClr val="000000"/>
                </a:solidFill>
              </a:rPr>
              <a:pPr eaLnBrk="1" hangingPunct="1"/>
              <a:t>42</a:t>
            </a:fld>
            <a:endParaRPr lang="en-US" altLang="en-US">
              <a:solidFill>
                <a:srgbClr val="000000"/>
              </a:solidFill>
            </a:endParaRPr>
          </a:p>
        </p:txBody>
      </p:sp>
      <p:grpSp>
        <p:nvGrpSpPr>
          <p:cNvPr id="26630" name="Group 31"/>
          <p:cNvGrpSpPr>
            <a:grpSpLocks/>
          </p:cNvGrpSpPr>
          <p:nvPr/>
        </p:nvGrpSpPr>
        <p:grpSpPr bwMode="auto">
          <a:xfrm>
            <a:off x="1752600" y="1863329"/>
            <a:ext cx="6383716" cy="2698873"/>
            <a:chOff x="1028700" y="2484438"/>
            <a:chExt cx="7088723" cy="3915574"/>
          </a:xfrm>
        </p:grpSpPr>
        <p:grpSp>
          <p:nvGrpSpPr>
            <p:cNvPr id="26631" name="Group 9"/>
            <p:cNvGrpSpPr>
              <a:grpSpLocks/>
            </p:cNvGrpSpPr>
            <p:nvPr/>
          </p:nvGrpSpPr>
          <p:grpSpPr bwMode="auto">
            <a:xfrm>
              <a:off x="5184775" y="3730625"/>
              <a:ext cx="2414588" cy="827088"/>
              <a:chOff x="3266" y="2350"/>
              <a:chExt cx="1521" cy="521"/>
            </a:xfrm>
          </p:grpSpPr>
          <p:sp>
            <p:nvSpPr>
              <p:cNvPr id="26651" name="Freeform 4"/>
              <p:cNvSpPr>
                <a:spLocks/>
              </p:cNvSpPr>
              <p:nvPr/>
            </p:nvSpPr>
            <p:spPr bwMode="auto">
              <a:xfrm>
                <a:off x="3266" y="2583"/>
                <a:ext cx="221" cy="284"/>
              </a:xfrm>
              <a:custGeom>
                <a:avLst/>
                <a:gdLst>
                  <a:gd name="T0" fmla="*/ 0 w 221"/>
                  <a:gd name="T1" fmla="*/ 283 h 284"/>
                  <a:gd name="T2" fmla="*/ 4 w 221"/>
                  <a:gd name="T3" fmla="*/ 283 h 284"/>
                  <a:gd name="T4" fmla="*/ 9 w 221"/>
                  <a:gd name="T5" fmla="*/ 275 h 284"/>
                  <a:gd name="T6" fmla="*/ 13 w 221"/>
                  <a:gd name="T7" fmla="*/ 271 h 284"/>
                  <a:gd name="T8" fmla="*/ 18 w 221"/>
                  <a:gd name="T9" fmla="*/ 262 h 284"/>
                  <a:gd name="T10" fmla="*/ 22 w 221"/>
                  <a:gd name="T11" fmla="*/ 258 h 284"/>
                  <a:gd name="T12" fmla="*/ 66 w 221"/>
                  <a:gd name="T13" fmla="*/ 185 h 284"/>
                  <a:gd name="T14" fmla="*/ 113 w 221"/>
                  <a:gd name="T15" fmla="*/ 115 h 284"/>
                  <a:gd name="T16" fmla="*/ 173 w 221"/>
                  <a:gd name="T17" fmla="*/ 41 h 284"/>
                  <a:gd name="T18" fmla="*/ 198 w 221"/>
                  <a:gd name="T19" fmla="*/ 25 h 284"/>
                  <a:gd name="T20" fmla="*/ 220 w 221"/>
                  <a:gd name="T21" fmla="*/ 0 h 28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1"/>
                  <a:gd name="T34" fmla="*/ 0 h 284"/>
                  <a:gd name="T35" fmla="*/ 221 w 221"/>
                  <a:gd name="T36" fmla="*/ 284 h 28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1" h="284">
                    <a:moveTo>
                      <a:pt x="0" y="283"/>
                    </a:moveTo>
                    <a:lnTo>
                      <a:pt x="4" y="283"/>
                    </a:lnTo>
                    <a:lnTo>
                      <a:pt x="9" y="275"/>
                    </a:lnTo>
                    <a:lnTo>
                      <a:pt x="13" y="271"/>
                    </a:lnTo>
                    <a:lnTo>
                      <a:pt x="18" y="262"/>
                    </a:lnTo>
                    <a:lnTo>
                      <a:pt x="22" y="258"/>
                    </a:lnTo>
                    <a:lnTo>
                      <a:pt x="66" y="185"/>
                    </a:lnTo>
                    <a:lnTo>
                      <a:pt x="113" y="115"/>
                    </a:lnTo>
                    <a:lnTo>
                      <a:pt x="173" y="41"/>
                    </a:lnTo>
                    <a:lnTo>
                      <a:pt x="198" y="25"/>
                    </a:lnTo>
                    <a:lnTo>
                      <a:pt x="220" y="0"/>
                    </a:lnTo>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ndParaRPr>
              </a:p>
            </p:txBody>
          </p:sp>
          <p:sp>
            <p:nvSpPr>
              <p:cNvPr id="26652" name="Freeform 5"/>
              <p:cNvSpPr>
                <a:spLocks/>
              </p:cNvSpPr>
              <p:nvPr/>
            </p:nvSpPr>
            <p:spPr bwMode="auto">
              <a:xfrm>
                <a:off x="3490" y="2366"/>
                <a:ext cx="369" cy="218"/>
              </a:xfrm>
              <a:custGeom>
                <a:avLst/>
                <a:gdLst>
                  <a:gd name="T0" fmla="*/ 0 w 369"/>
                  <a:gd name="T1" fmla="*/ 217 h 218"/>
                  <a:gd name="T2" fmla="*/ 104 w 369"/>
                  <a:gd name="T3" fmla="*/ 123 h 218"/>
                  <a:gd name="T4" fmla="*/ 249 w 369"/>
                  <a:gd name="T5" fmla="*/ 45 h 218"/>
                  <a:gd name="T6" fmla="*/ 368 w 369"/>
                  <a:gd name="T7" fmla="*/ 0 h 218"/>
                  <a:gd name="T8" fmla="*/ 0 60000 65536"/>
                  <a:gd name="T9" fmla="*/ 0 60000 65536"/>
                  <a:gd name="T10" fmla="*/ 0 60000 65536"/>
                  <a:gd name="T11" fmla="*/ 0 60000 65536"/>
                  <a:gd name="T12" fmla="*/ 0 w 369"/>
                  <a:gd name="T13" fmla="*/ 0 h 218"/>
                  <a:gd name="T14" fmla="*/ 369 w 369"/>
                  <a:gd name="T15" fmla="*/ 218 h 218"/>
                </a:gdLst>
                <a:ahLst/>
                <a:cxnLst>
                  <a:cxn ang="T8">
                    <a:pos x="T0" y="T1"/>
                  </a:cxn>
                  <a:cxn ang="T9">
                    <a:pos x="T2" y="T3"/>
                  </a:cxn>
                  <a:cxn ang="T10">
                    <a:pos x="T4" y="T5"/>
                  </a:cxn>
                  <a:cxn ang="T11">
                    <a:pos x="T6" y="T7"/>
                  </a:cxn>
                </a:cxnLst>
                <a:rect l="T12" t="T13" r="T14" b="T15"/>
                <a:pathLst>
                  <a:path w="369" h="218">
                    <a:moveTo>
                      <a:pt x="0" y="217"/>
                    </a:moveTo>
                    <a:lnTo>
                      <a:pt x="104" y="123"/>
                    </a:lnTo>
                    <a:lnTo>
                      <a:pt x="249" y="45"/>
                    </a:lnTo>
                    <a:lnTo>
                      <a:pt x="368" y="0"/>
                    </a:lnTo>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ndParaRPr>
              </a:p>
            </p:txBody>
          </p:sp>
          <p:sp>
            <p:nvSpPr>
              <p:cNvPr id="26653" name="Freeform 6"/>
              <p:cNvSpPr>
                <a:spLocks/>
              </p:cNvSpPr>
              <p:nvPr/>
            </p:nvSpPr>
            <p:spPr bwMode="auto">
              <a:xfrm>
                <a:off x="3858" y="2350"/>
                <a:ext cx="389" cy="36"/>
              </a:xfrm>
              <a:custGeom>
                <a:avLst/>
                <a:gdLst>
                  <a:gd name="T0" fmla="*/ 0 w 389"/>
                  <a:gd name="T1" fmla="*/ 16 h 36"/>
                  <a:gd name="T2" fmla="*/ 129 w 389"/>
                  <a:gd name="T3" fmla="*/ 0 h 36"/>
                  <a:gd name="T4" fmla="*/ 226 w 389"/>
                  <a:gd name="T5" fmla="*/ 0 h 36"/>
                  <a:gd name="T6" fmla="*/ 388 w 389"/>
                  <a:gd name="T7" fmla="*/ 35 h 36"/>
                  <a:gd name="T8" fmla="*/ 0 60000 65536"/>
                  <a:gd name="T9" fmla="*/ 0 60000 65536"/>
                  <a:gd name="T10" fmla="*/ 0 60000 65536"/>
                  <a:gd name="T11" fmla="*/ 0 60000 65536"/>
                  <a:gd name="T12" fmla="*/ 0 w 389"/>
                  <a:gd name="T13" fmla="*/ 0 h 36"/>
                  <a:gd name="T14" fmla="*/ 389 w 389"/>
                  <a:gd name="T15" fmla="*/ 36 h 36"/>
                </a:gdLst>
                <a:ahLst/>
                <a:cxnLst>
                  <a:cxn ang="T8">
                    <a:pos x="T0" y="T1"/>
                  </a:cxn>
                  <a:cxn ang="T9">
                    <a:pos x="T2" y="T3"/>
                  </a:cxn>
                  <a:cxn ang="T10">
                    <a:pos x="T4" y="T5"/>
                  </a:cxn>
                  <a:cxn ang="T11">
                    <a:pos x="T6" y="T7"/>
                  </a:cxn>
                </a:cxnLst>
                <a:rect l="T12" t="T13" r="T14" b="T15"/>
                <a:pathLst>
                  <a:path w="389" h="36">
                    <a:moveTo>
                      <a:pt x="0" y="16"/>
                    </a:moveTo>
                    <a:lnTo>
                      <a:pt x="129" y="0"/>
                    </a:lnTo>
                    <a:lnTo>
                      <a:pt x="226" y="0"/>
                    </a:lnTo>
                    <a:lnTo>
                      <a:pt x="388" y="35"/>
                    </a:lnTo>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ndParaRPr>
              </a:p>
            </p:txBody>
          </p:sp>
          <p:sp>
            <p:nvSpPr>
              <p:cNvPr id="26654" name="Freeform 7"/>
              <p:cNvSpPr>
                <a:spLocks/>
              </p:cNvSpPr>
              <p:nvPr/>
            </p:nvSpPr>
            <p:spPr bwMode="auto">
              <a:xfrm>
                <a:off x="4246" y="2385"/>
                <a:ext cx="375" cy="262"/>
              </a:xfrm>
              <a:custGeom>
                <a:avLst/>
                <a:gdLst>
                  <a:gd name="T0" fmla="*/ 0 w 375"/>
                  <a:gd name="T1" fmla="*/ 0 h 262"/>
                  <a:gd name="T2" fmla="*/ 138 w 375"/>
                  <a:gd name="T3" fmla="*/ 62 h 262"/>
                  <a:gd name="T4" fmla="*/ 223 w 375"/>
                  <a:gd name="T5" fmla="*/ 116 h 262"/>
                  <a:gd name="T6" fmla="*/ 321 w 375"/>
                  <a:gd name="T7" fmla="*/ 203 h 262"/>
                  <a:gd name="T8" fmla="*/ 374 w 375"/>
                  <a:gd name="T9" fmla="*/ 261 h 262"/>
                  <a:gd name="T10" fmla="*/ 0 60000 65536"/>
                  <a:gd name="T11" fmla="*/ 0 60000 65536"/>
                  <a:gd name="T12" fmla="*/ 0 60000 65536"/>
                  <a:gd name="T13" fmla="*/ 0 60000 65536"/>
                  <a:gd name="T14" fmla="*/ 0 60000 65536"/>
                  <a:gd name="T15" fmla="*/ 0 w 375"/>
                  <a:gd name="T16" fmla="*/ 0 h 262"/>
                  <a:gd name="T17" fmla="*/ 375 w 375"/>
                  <a:gd name="T18" fmla="*/ 262 h 262"/>
                </a:gdLst>
                <a:ahLst/>
                <a:cxnLst>
                  <a:cxn ang="T10">
                    <a:pos x="T0" y="T1"/>
                  </a:cxn>
                  <a:cxn ang="T11">
                    <a:pos x="T2" y="T3"/>
                  </a:cxn>
                  <a:cxn ang="T12">
                    <a:pos x="T4" y="T5"/>
                  </a:cxn>
                  <a:cxn ang="T13">
                    <a:pos x="T6" y="T7"/>
                  </a:cxn>
                  <a:cxn ang="T14">
                    <a:pos x="T8" y="T9"/>
                  </a:cxn>
                </a:cxnLst>
                <a:rect l="T15" t="T16" r="T17" b="T18"/>
                <a:pathLst>
                  <a:path w="375" h="262">
                    <a:moveTo>
                      <a:pt x="0" y="0"/>
                    </a:moveTo>
                    <a:lnTo>
                      <a:pt x="138" y="62"/>
                    </a:lnTo>
                    <a:lnTo>
                      <a:pt x="223" y="116"/>
                    </a:lnTo>
                    <a:lnTo>
                      <a:pt x="321" y="203"/>
                    </a:lnTo>
                    <a:lnTo>
                      <a:pt x="374" y="261"/>
                    </a:lnTo>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ndParaRPr>
              </a:p>
            </p:txBody>
          </p:sp>
          <p:sp>
            <p:nvSpPr>
              <p:cNvPr id="26655" name="Freeform 8"/>
              <p:cNvSpPr>
                <a:spLocks/>
              </p:cNvSpPr>
              <p:nvPr/>
            </p:nvSpPr>
            <p:spPr bwMode="auto">
              <a:xfrm>
                <a:off x="4620" y="2646"/>
                <a:ext cx="167" cy="225"/>
              </a:xfrm>
              <a:custGeom>
                <a:avLst/>
                <a:gdLst>
                  <a:gd name="T0" fmla="*/ 0 w 167"/>
                  <a:gd name="T1" fmla="*/ 0 h 225"/>
                  <a:gd name="T2" fmla="*/ 40 w 167"/>
                  <a:gd name="T3" fmla="*/ 41 h 225"/>
                  <a:gd name="T4" fmla="*/ 83 w 167"/>
                  <a:gd name="T5" fmla="*/ 98 h 225"/>
                  <a:gd name="T6" fmla="*/ 128 w 167"/>
                  <a:gd name="T7" fmla="*/ 163 h 225"/>
                  <a:gd name="T8" fmla="*/ 166 w 167"/>
                  <a:gd name="T9" fmla="*/ 224 h 225"/>
                  <a:gd name="T10" fmla="*/ 0 60000 65536"/>
                  <a:gd name="T11" fmla="*/ 0 60000 65536"/>
                  <a:gd name="T12" fmla="*/ 0 60000 65536"/>
                  <a:gd name="T13" fmla="*/ 0 60000 65536"/>
                  <a:gd name="T14" fmla="*/ 0 60000 65536"/>
                  <a:gd name="T15" fmla="*/ 0 w 167"/>
                  <a:gd name="T16" fmla="*/ 0 h 225"/>
                  <a:gd name="T17" fmla="*/ 167 w 167"/>
                  <a:gd name="T18" fmla="*/ 225 h 225"/>
                </a:gdLst>
                <a:ahLst/>
                <a:cxnLst>
                  <a:cxn ang="T10">
                    <a:pos x="T0" y="T1"/>
                  </a:cxn>
                  <a:cxn ang="T11">
                    <a:pos x="T2" y="T3"/>
                  </a:cxn>
                  <a:cxn ang="T12">
                    <a:pos x="T4" y="T5"/>
                  </a:cxn>
                  <a:cxn ang="T13">
                    <a:pos x="T6" y="T7"/>
                  </a:cxn>
                  <a:cxn ang="T14">
                    <a:pos x="T8" y="T9"/>
                  </a:cxn>
                </a:cxnLst>
                <a:rect l="T15" t="T16" r="T17" b="T18"/>
                <a:pathLst>
                  <a:path w="167" h="225">
                    <a:moveTo>
                      <a:pt x="0" y="0"/>
                    </a:moveTo>
                    <a:lnTo>
                      <a:pt x="40" y="41"/>
                    </a:lnTo>
                    <a:lnTo>
                      <a:pt x="83" y="98"/>
                    </a:lnTo>
                    <a:lnTo>
                      <a:pt x="128" y="163"/>
                    </a:lnTo>
                    <a:lnTo>
                      <a:pt x="166" y="224"/>
                    </a:lnTo>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ndParaRPr>
              </a:p>
            </p:txBody>
          </p:sp>
        </p:grpSp>
        <p:grpSp>
          <p:nvGrpSpPr>
            <p:cNvPr id="26632" name="Group 12"/>
            <p:cNvGrpSpPr>
              <a:grpSpLocks/>
            </p:cNvGrpSpPr>
            <p:nvPr/>
          </p:nvGrpSpPr>
          <p:grpSpPr bwMode="auto">
            <a:xfrm>
              <a:off x="4914900" y="2514600"/>
              <a:ext cx="3200400" cy="3200400"/>
              <a:chOff x="3096" y="1584"/>
              <a:chExt cx="2016" cy="2016"/>
            </a:xfrm>
          </p:grpSpPr>
          <p:sp>
            <p:nvSpPr>
              <p:cNvPr id="26649" name="Line 10"/>
              <p:cNvSpPr>
                <a:spLocks noChangeShapeType="1"/>
              </p:cNvSpPr>
              <p:nvPr/>
            </p:nvSpPr>
            <p:spPr bwMode="auto">
              <a:xfrm>
                <a:off x="3096" y="2592"/>
                <a:ext cx="2016" cy="0"/>
              </a:xfrm>
              <a:prstGeom prst="line">
                <a:avLst/>
              </a:prstGeom>
              <a:noFill/>
              <a:ln w="12700">
                <a:solidFill>
                  <a:schemeClr val="tx1"/>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zh-CN" altLang="en-US">
                  <a:solidFill>
                    <a:srgbClr val="000000"/>
                  </a:solidFill>
                </a:endParaRPr>
              </a:p>
            </p:txBody>
          </p:sp>
          <p:sp>
            <p:nvSpPr>
              <p:cNvPr id="26650" name="Line 11"/>
              <p:cNvSpPr>
                <a:spLocks noChangeShapeType="1"/>
              </p:cNvSpPr>
              <p:nvPr/>
            </p:nvSpPr>
            <p:spPr bwMode="auto">
              <a:xfrm flipV="1">
                <a:off x="4008" y="1584"/>
                <a:ext cx="0" cy="2016"/>
              </a:xfrm>
              <a:prstGeom prst="line">
                <a:avLst/>
              </a:prstGeom>
              <a:noFill/>
              <a:ln w="12700">
                <a:solidFill>
                  <a:schemeClr val="tx1"/>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zh-CN" altLang="en-US">
                  <a:solidFill>
                    <a:srgbClr val="000000"/>
                  </a:solidFill>
                </a:endParaRPr>
              </a:p>
            </p:txBody>
          </p:sp>
        </p:grpSp>
        <p:sp>
          <p:nvSpPr>
            <p:cNvPr id="26633" name="Rectangle 13"/>
            <p:cNvSpPr>
              <a:spLocks noChangeArrowheads="1"/>
            </p:cNvSpPr>
            <p:nvPr/>
          </p:nvSpPr>
          <p:spPr bwMode="auto">
            <a:xfrm>
              <a:off x="6346825" y="2484438"/>
              <a:ext cx="836616" cy="849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p>
              <a:pPr eaLnBrk="0" hangingPunct="0">
                <a:spcBef>
                  <a:spcPct val="20000"/>
                </a:spcBef>
              </a:pPr>
              <a:r>
                <a:rPr lang="en-US" altLang="zh-CN" sz="3200">
                  <a:solidFill>
                    <a:srgbClr val="000000"/>
                  </a:solidFill>
                  <a:latin typeface="Symbol" pitchFamily="18" charset="2"/>
                  <a:ea typeface="宋体" pitchFamily="2" charset="-122"/>
                </a:rPr>
                <a:t>DP</a:t>
              </a:r>
            </a:p>
          </p:txBody>
        </p:sp>
        <p:sp>
          <p:nvSpPr>
            <p:cNvPr id="26634" name="Rectangle 14"/>
            <p:cNvSpPr>
              <a:spLocks noChangeArrowheads="1"/>
            </p:cNvSpPr>
            <p:nvPr/>
          </p:nvSpPr>
          <p:spPr bwMode="auto">
            <a:xfrm>
              <a:off x="7261225" y="3551238"/>
              <a:ext cx="856198" cy="849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p>
              <a:pPr eaLnBrk="0" hangingPunct="0">
                <a:spcBef>
                  <a:spcPct val="20000"/>
                </a:spcBef>
              </a:pPr>
              <a:r>
                <a:rPr lang="en-US" altLang="zh-CN" sz="3200">
                  <a:solidFill>
                    <a:srgbClr val="000000"/>
                  </a:solidFill>
                  <a:latin typeface="Symbol" pitchFamily="18" charset="2"/>
                  <a:ea typeface="宋体" pitchFamily="2" charset="-122"/>
                </a:rPr>
                <a:t>D</a:t>
              </a:r>
              <a:r>
                <a:rPr lang="en-US" altLang="zh-CN" sz="3200" i="1">
                  <a:solidFill>
                    <a:srgbClr val="000000"/>
                  </a:solidFill>
                  <a:latin typeface="Times New Roman" pitchFamily="18" charset="0"/>
                  <a:ea typeface="宋体" pitchFamily="2" charset="-122"/>
                </a:rPr>
                <a:t>S</a:t>
              </a:r>
              <a:r>
                <a:rPr lang="en-US" altLang="zh-CN" sz="3200" i="1">
                  <a:solidFill>
                    <a:srgbClr val="000000"/>
                  </a:solidFill>
                  <a:ea typeface="宋体" pitchFamily="2" charset="-122"/>
                </a:rPr>
                <a:t> </a:t>
              </a:r>
            </a:p>
          </p:txBody>
        </p:sp>
        <p:sp>
          <p:nvSpPr>
            <p:cNvPr id="26635" name="Rectangle 15"/>
            <p:cNvSpPr>
              <a:spLocks noChangeArrowheads="1"/>
            </p:cNvSpPr>
            <p:nvPr/>
          </p:nvSpPr>
          <p:spPr bwMode="auto">
            <a:xfrm>
              <a:off x="5356225" y="5729288"/>
              <a:ext cx="1708835" cy="670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p>
              <a:pPr eaLnBrk="0" hangingPunct="0"/>
              <a:r>
                <a:rPr lang="zh-CN" altLang="en-US" sz="2400" dirty="0">
                  <a:solidFill>
                    <a:srgbClr val="000000"/>
                  </a:solidFill>
                  <a:ea typeface="宋体" pitchFamily="2" charset="-122"/>
                </a:rPr>
                <a:t>负</a:t>
              </a:r>
              <a:r>
                <a:rPr lang="en-US" altLang="zh-CN" sz="2400" dirty="0">
                  <a:solidFill>
                    <a:srgbClr val="000000"/>
                  </a:solidFill>
                  <a:ea typeface="宋体" pitchFamily="2" charset="-122"/>
                </a:rPr>
                <a:t>Gamma</a:t>
              </a:r>
            </a:p>
          </p:txBody>
        </p:sp>
        <p:grpSp>
          <p:nvGrpSpPr>
            <p:cNvPr id="26636" name="Group 25"/>
            <p:cNvGrpSpPr>
              <a:grpSpLocks/>
            </p:cNvGrpSpPr>
            <p:nvPr/>
          </p:nvGrpSpPr>
          <p:grpSpPr bwMode="auto">
            <a:xfrm>
              <a:off x="1028700" y="2514600"/>
              <a:ext cx="3200400" cy="3200400"/>
              <a:chOff x="648" y="1584"/>
              <a:chExt cx="2016" cy="2016"/>
            </a:xfrm>
          </p:grpSpPr>
          <p:grpSp>
            <p:nvGrpSpPr>
              <p:cNvPr id="26640" name="Group 21"/>
              <p:cNvGrpSpPr>
                <a:grpSpLocks/>
              </p:cNvGrpSpPr>
              <p:nvPr/>
            </p:nvGrpSpPr>
            <p:grpSpPr bwMode="auto">
              <a:xfrm>
                <a:off x="818" y="2350"/>
                <a:ext cx="1521" cy="521"/>
                <a:chOff x="818" y="2350"/>
                <a:chExt cx="1521" cy="521"/>
              </a:xfrm>
            </p:grpSpPr>
            <p:sp>
              <p:nvSpPr>
                <p:cNvPr id="26644" name="Freeform 16"/>
                <p:cNvSpPr>
                  <a:spLocks/>
                </p:cNvSpPr>
                <p:nvPr/>
              </p:nvSpPr>
              <p:spPr bwMode="auto">
                <a:xfrm>
                  <a:off x="818" y="2354"/>
                  <a:ext cx="221" cy="284"/>
                </a:xfrm>
                <a:custGeom>
                  <a:avLst/>
                  <a:gdLst>
                    <a:gd name="T0" fmla="*/ 0 w 221"/>
                    <a:gd name="T1" fmla="*/ 0 h 284"/>
                    <a:gd name="T2" fmla="*/ 4 w 221"/>
                    <a:gd name="T3" fmla="*/ 0 h 284"/>
                    <a:gd name="T4" fmla="*/ 9 w 221"/>
                    <a:gd name="T5" fmla="*/ 8 h 284"/>
                    <a:gd name="T6" fmla="*/ 13 w 221"/>
                    <a:gd name="T7" fmla="*/ 12 h 284"/>
                    <a:gd name="T8" fmla="*/ 18 w 221"/>
                    <a:gd name="T9" fmla="*/ 21 h 284"/>
                    <a:gd name="T10" fmla="*/ 22 w 221"/>
                    <a:gd name="T11" fmla="*/ 25 h 284"/>
                    <a:gd name="T12" fmla="*/ 66 w 221"/>
                    <a:gd name="T13" fmla="*/ 98 h 284"/>
                    <a:gd name="T14" fmla="*/ 113 w 221"/>
                    <a:gd name="T15" fmla="*/ 168 h 284"/>
                    <a:gd name="T16" fmla="*/ 173 w 221"/>
                    <a:gd name="T17" fmla="*/ 242 h 284"/>
                    <a:gd name="T18" fmla="*/ 198 w 221"/>
                    <a:gd name="T19" fmla="*/ 258 h 284"/>
                    <a:gd name="T20" fmla="*/ 220 w 221"/>
                    <a:gd name="T21" fmla="*/ 283 h 28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21"/>
                    <a:gd name="T34" fmla="*/ 0 h 284"/>
                    <a:gd name="T35" fmla="*/ 221 w 221"/>
                    <a:gd name="T36" fmla="*/ 284 h 28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21" h="284">
                      <a:moveTo>
                        <a:pt x="0" y="0"/>
                      </a:moveTo>
                      <a:lnTo>
                        <a:pt x="4" y="0"/>
                      </a:lnTo>
                      <a:lnTo>
                        <a:pt x="9" y="8"/>
                      </a:lnTo>
                      <a:lnTo>
                        <a:pt x="13" y="12"/>
                      </a:lnTo>
                      <a:lnTo>
                        <a:pt x="18" y="21"/>
                      </a:lnTo>
                      <a:lnTo>
                        <a:pt x="22" y="25"/>
                      </a:lnTo>
                      <a:lnTo>
                        <a:pt x="66" y="98"/>
                      </a:lnTo>
                      <a:lnTo>
                        <a:pt x="113" y="168"/>
                      </a:lnTo>
                      <a:lnTo>
                        <a:pt x="173" y="242"/>
                      </a:lnTo>
                      <a:lnTo>
                        <a:pt x="198" y="258"/>
                      </a:lnTo>
                      <a:lnTo>
                        <a:pt x="220" y="283"/>
                      </a:lnTo>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ndParaRPr>
                </a:p>
              </p:txBody>
            </p:sp>
            <p:sp>
              <p:nvSpPr>
                <p:cNvPr id="26645" name="Freeform 17"/>
                <p:cNvSpPr>
                  <a:spLocks/>
                </p:cNvSpPr>
                <p:nvPr/>
              </p:nvSpPr>
              <p:spPr bwMode="auto">
                <a:xfrm>
                  <a:off x="1042" y="2637"/>
                  <a:ext cx="369" cy="218"/>
                </a:xfrm>
                <a:custGeom>
                  <a:avLst/>
                  <a:gdLst>
                    <a:gd name="T0" fmla="*/ 0 w 369"/>
                    <a:gd name="T1" fmla="*/ 0 h 218"/>
                    <a:gd name="T2" fmla="*/ 104 w 369"/>
                    <a:gd name="T3" fmla="*/ 94 h 218"/>
                    <a:gd name="T4" fmla="*/ 249 w 369"/>
                    <a:gd name="T5" fmla="*/ 172 h 218"/>
                    <a:gd name="T6" fmla="*/ 368 w 369"/>
                    <a:gd name="T7" fmla="*/ 217 h 218"/>
                    <a:gd name="T8" fmla="*/ 0 60000 65536"/>
                    <a:gd name="T9" fmla="*/ 0 60000 65536"/>
                    <a:gd name="T10" fmla="*/ 0 60000 65536"/>
                    <a:gd name="T11" fmla="*/ 0 60000 65536"/>
                    <a:gd name="T12" fmla="*/ 0 w 369"/>
                    <a:gd name="T13" fmla="*/ 0 h 218"/>
                    <a:gd name="T14" fmla="*/ 369 w 369"/>
                    <a:gd name="T15" fmla="*/ 218 h 218"/>
                  </a:gdLst>
                  <a:ahLst/>
                  <a:cxnLst>
                    <a:cxn ang="T8">
                      <a:pos x="T0" y="T1"/>
                    </a:cxn>
                    <a:cxn ang="T9">
                      <a:pos x="T2" y="T3"/>
                    </a:cxn>
                    <a:cxn ang="T10">
                      <a:pos x="T4" y="T5"/>
                    </a:cxn>
                    <a:cxn ang="T11">
                      <a:pos x="T6" y="T7"/>
                    </a:cxn>
                  </a:cxnLst>
                  <a:rect l="T12" t="T13" r="T14" b="T15"/>
                  <a:pathLst>
                    <a:path w="369" h="218">
                      <a:moveTo>
                        <a:pt x="0" y="0"/>
                      </a:moveTo>
                      <a:lnTo>
                        <a:pt x="104" y="94"/>
                      </a:lnTo>
                      <a:lnTo>
                        <a:pt x="249" y="172"/>
                      </a:lnTo>
                      <a:lnTo>
                        <a:pt x="368" y="217"/>
                      </a:lnTo>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ndParaRPr>
                </a:p>
              </p:txBody>
            </p:sp>
            <p:sp>
              <p:nvSpPr>
                <p:cNvPr id="26646" name="Freeform 18"/>
                <p:cNvSpPr>
                  <a:spLocks/>
                </p:cNvSpPr>
                <p:nvPr/>
              </p:nvSpPr>
              <p:spPr bwMode="auto">
                <a:xfrm>
                  <a:off x="1410" y="2835"/>
                  <a:ext cx="389" cy="36"/>
                </a:xfrm>
                <a:custGeom>
                  <a:avLst/>
                  <a:gdLst>
                    <a:gd name="T0" fmla="*/ 0 w 389"/>
                    <a:gd name="T1" fmla="*/ 19 h 36"/>
                    <a:gd name="T2" fmla="*/ 129 w 389"/>
                    <a:gd name="T3" fmla="*/ 35 h 36"/>
                    <a:gd name="T4" fmla="*/ 226 w 389"/>
                    <a:gd name="T5" fmla="*/ 35 h 36"/>
                    <a:gd name="T6" fmla="*/ 388 w 389"/>
                    <a:gd name="T7" fmla="*/ 0 h 36"/>
                    <a:gd name="T8" fmla="*/ 0 60000 65536"/>
                    <a:gd name="T9" fmla="*/ 0 60000 65536"/>
                    <a:gd name="T10" fmla="*/ 0 60000 65536"/>
                    <a:gd name="T11" fmla="*/ 0 60000 65536"/>
                    <a:gd name="T12" fmla="*/ 0 w 389"/>
                    <a:gd name="T13" fmla="*/ 0 h 36"/>
                    <a:gd name="T14" fmla="*/ 389 w 389"/>
                    <a:gd name="T15" fmla="*/ 36 h 36"/>
                  </a:gdLst>
                  <a:ahLst/>
                  <a:cxnLst>
                    <a:cxn ang="T8">
                      <a:pos x="T0" y="T1"/>
                    </a:cxn>
                    <a:cxn ang="T9">
                      <a:pos x="T2" y="T3"/>
                    </a:cxn>
                    <a:cxn ang="T10">
                      <a:pos x="T4" y="T5"/>
                    </a:cxn>
                    <a:cxn ang="T11">
                      <a:pos x="T6" y="T7"/>
                    </a:cxn>
                  </a:cxnLst>
                  <a:rect l="T12" t="T13" r="T14" b="T15"/>
                  <a:pathLst>
                    <a:path w="389" h="36">
                      <a:moveTo>
                        <a:pt x="0" y="19"/>
                      </a:moveTo>
                      <a:lnTo>
                        <a:pt x="129" y="35"/>
                      </a:lnTo>
                      <a:lnTo>
                        <a:pt x="226" y="35"/>
                      </a:lnTo>
                      <a:lnTo>
                        <a:pt x="388" y="0"/>
                      </a:lnTo>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ndParaRPr>
                </a:p>
              </p:txBody>
            </p:sp>
            <p:sp>
              <p:nvSpPr>
                <p:cNvPr id="26647" name="Freeform 19"/>
                <p:cNvSpPr>
                  <a:spLocks/>
                </p:cNvSpPr>
                <p:nvPr/>
              </p:nvSpPr>
              <p:spPr bwMode="auto">
                <a:xfrm>
                  <a:off x="1798" y="2574"/>
                  <a:ext cx="375" cy="262"/>
                </a:xfrm>
                <a:custGeom>
                  <a:avLst/>
                  <a:gdLst>
                    <a:gd name="T0" fmla="*/ 0 w 375"/>
                    <a:gd name="T1" fmla="*/ 261 h 262"/>
                    <a:gd name="T2" fmla="*/ 138 w 375"/>
                    <a:gd name="T3" fmla="*/ 199 h 262"/>
                    <a:gd name="T4" fmla="*/ 223 w 375"/>
                    <a:gd name="T5" fmla="*/ 145 h 262"/>
                    <a:gd name="T6" fmla="*/ 321 w 375"/>
                    <a:gd name="T7" fmla="*/ 58 h 262"/>
                    <a:gd name="T8" fmla="*/ 374 w 375"/>
                    <a:gd name="T9" fmla="*/ 0 h 262"/>
                    <a:gd name="T10" fmla="*/ 0 60000 65536"/>
                    <a:gd name="T11" fmla="*/ 0 60000 65536"/>
                    <a:gd name="T12" fmla="*/ 0 60000 65536"/>
                    <a:gd name="T13" fmla="*/ 0 60000 65536"/>
                    <a:gd name="T14" fmla="*/ 0 60000 65536"/>
                    <a:gd name="T15" fmla="*/ 0 w 375"/>
                    <a:gd name="T16" fmla="*/ 0 h 262"/>
                    <a:gd name="T17" fmla="*/ 375 w 375"/>
                    <a:gd name="T18" fmla="*/ 262 h 262"/>
                  </a:gdLst>
                  <a:ahLst/>
                  <a:cxnLst>
                    <a:cxn ang="T10">
                      <a:pos x="T0" y="T1"/>
                    </a:cxn>
                    <a:cxn ang="T11">
                      <a:pos x="T2" y="T3"/>
                    </a:cxn>
                    <a:cxn ang="T12">
                      <a:pos x="T4" y="T5"/>
                    </a:cxn>
                    <a:cxn ang="T13">
                      <a:pos x="T6" y="T7"/>
                    </a:cxn>
                    <a:cxn ang="T14">
                      <a:pos x="T8" y="T9"/>
                    </a:cxn>
                  </a:cxnLst>
                  <a:rect l="T15" t="T16" r="T17" b="T18"/>
                  <a:pathLst>
                    <a:path w="375" h="262">
                      <a:moveTo>
                        <a:pt x="0" y="261"/>
                      </a:moveTo>
                      <a:lnTo>
                        <a:pt x="138" y="199"/>
                      </a:lnTo>
                      <a:lnTo>
                        <a:pt x="223" y="145"/>
                      </a:lnTo>
                      <a:lnTo>
                        <a:pt x="321" y="58"/>
                      </a:lnTo>
                      <a:lnTo>
                        <a:pt x="374" y="0"/>
                      </a:lnTo>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ndParaRPr>
                </a:p>
              </p:txBody>
            </p:sp>
            <p:sp>
              <p:nvSpPr>
                <p:cNvPr id="26648" name="Freeform 20"/>
                <p:cNvSpPr>
                  <a:spLocks/>
                </p:cNvSpPr>
                <p:nvPr/>
              </p:nvSpPr>
              <p:spPr bwMode="auto">
                <a:xfrm>
                  <a:off x="2172" y="2350"/>
                  <a:ext cx="167" cy="225"/>
                </a:xfrm>
                <a:custGeom>
                  <a:avLst/>
                  <a:gdLst>
                    <a:gd name="T0" fmla="*/ 0 w 167"/>
                    <a:gd name="T1" fmla="*/ 224 h 225"/>
                    <a:gd name="T2" fmla="*/ 40 w 167"/>
                    <a:gd name="T3" fmla="*/ 183 h 225"/>
                    <a:gd name="T4" fmla="*/ 83 w 167"/>
                    <a:gd name="T5" fmla="*/ 126 h 225"/>
                    <a:gd name="T6" fmla="*/ 128 w 167"/>
                    <a:gd name="T7" fmla="*/ 61 h 225"/>
                    <a:gd name="T8" fmla="*/ 166 w 167"/>
                    <a:gd name="T9" fmla="*/ 0 h 225"/>
                    <a:gd name="T10" fmla="*/ 0 60000 65536"/>
                    <a:gd name="T11" fmla="*/ 0 60000 65536"/>
                    <a:gd name="T12" fmla="*/ 0 60000 65536"/>
                    <a:gd name="T13" fmla="*/ 0 60000 65536"/>
                    <a:gd name="T14" fmla="*/ 0 60000 65536"/>
                    <a:gd name="T15" fmla="*/ 0 w 167"/>
                    <a:gd name="T16" fmla="*/ 0 h 225"/>
                    <a:gd name="T17" fmla="*/ 167 w 167"/>
                    <a:gd name="T18" fmla="*/ 225 h 225"/>
                  </a:gdLst>
                  <a:ahLst/>
                  <a:cxnLst>
                    <a:cxn ang="T10">
                      <a:pos x="T0" y="T1"/>
                    </a:cxn>
                    <a:cxn ang="T11">
                      <a:pos x="T2" y="T3"/>
                    </a:cxn>
                    <a:cxn ang="T12">
                      <a:pos x="T4" y="T5"/>
                    </a:cxn>
                    <a:cxn ang="T13">
                      <a:pos x="T6" y="T7"/>
                    </a:cxn>
                    <a:cxn ang="T14">
                      <a:pos x="T8" y="T9"/>
                    </a:cxn>
                  </a:cxnLst>
                  <a:rect l="T15" t="T16" r="T17" b="T18"/>
                  <a:pathLst>
                    <a:path w="167" h="225">
                      <a:moveTo>
                        <a:pt x="0" y="224"/>
                      </a:moveTo>
                      <a:lnTo>
                        <a:pt x="40" y="183"/>
                      </a:lnTo>
                      <a:lnTo>
                        <a:pt x="83" y="126"/>
                      </a:lnTo>
                      <a:lnTo>
                        <a:pt x="128" y="61"/>
                      </a:lnTo>
                      <a:lnTo>
                        <a:pt x="166" y="0"/>
                      </a:lnTo>
                    </a:path>
                  </a:pathLst>
                </a:custGeom>
                <a:noFill/>
                <a:ln w="25400" cap="rnd">
                  <a:solidFill>
                    <a:schemeClr val="tx1"/>
                  </a:solidFill>
                  <a:round/>
                  <a:headEnd type="none" w="sm" len="sm"/>
                  <a:tailEnd type="none" w="sm" len="sm"/>
                </a:ln>
                <a:extLst>
                  <a:ext uri="{909E8E84-426E-40DD-AFC4-6F175D3DCCD1}">
                    <a14:hiddenFill xmlns:a14="http://schemas.microsoft.com/office/drawing/2010/main">
                      <a:solidFill>
                        <a:srgbClr val="FFFFFF"/>
                      </a:solidFill>
                    </a14:hiddenFill>
                  </a:ext>
                </a:extLst>
              </p:spPr>
              <p:txBody>
                <a:bodyPr/>
                <a:lstStyle/>
                <a:p>
                  <a:endParaRPr lang="zh-CN" altLang="en-US">
                    <a:solidFill>
                      <a:srgbClr val="000000"/>
                    </a:solidFill>
                  </a:endParaRPr>
                </a:p>
              </p:txBody>
            </p:sp>
          </p:grpSp>
          <p:grpSp>
            <p:nvGrpSpPr>
              <p:cNvPr id="26641" name="Group 24"/>
              <p:cNvGrpSpPr>
                <a:grpSpLocks/>
              </p:cNvGrpSpPr>
              <p:nvPr/>
            </p:nvGrpSpPr>
            <p:grpSpPr bwMode="auto">
              <a:xfrm>
                <a:off x="648" y="1584"/>
                <a:ext cx="2016" cy="2016"/>
                <a:chOff x="648" y="1584"/>
                <a:chExt cx="2016" cy="2016"/>
              </a:xfrm>
            </p:grpSpPr>
            <p:sp>
              <p:nvSpPr>
                <p:cNvPr id="26642" name="Line 22"/>
                <p:cNvSpPr>
                  <a:spLocks noChangeShapeType="1"/>
                </p:cNvSpPr>
                <p:nvPr/>
              </p:nvSpPr>
              <p:spPr bwMode="auto">
                <a:xfrm>
                  <a:off x="648" y="2592"/>
                  <a:ext cx="2016" cy="0"/>
                </a:xfrm>
                <a:prstGeom prst="line">
                  <a:avLst/>
                </a:prstGeom>
                <a:noFill/>
                <a:ln w="12700">
                  <a:solidFill>
                    <a:schemeClr val="tx1"/>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zh-CN" altLang="en-US">
                    <a:solidFill>
                      <a:srgbClr val="000000"/>
                    </a:solidFill>
                  </a:endParaRPr>
                </a:p>
              </p:txBody>
            </p:sp>
            <p:sp>
              <p:nvSpPr>
                <p:cNvPr id="26643" name="Line 23"/>
                <p:cNvSpPr>
                  <a:spLocks noChangeShapeType="1"/>
                </p:cNvSpPr>
                <p:nvPr/>
              </p:nvSpPr>
              <p:spPr bwMode="auto">
                <a:xfrm flipV="1">
                  <a:off x="1560" y="1584"/>
                  <a:ext cx="0" cy="2016"/>
                </a:xfrm>
                <a:prstGeom prst="line">
                  <a:avLst/>
                </a:prstGeom>
                <a:noFill/>
                <a:ln w="12700">
                  <a:solidFill>
                    <a:schemeClr val="tx1"/>
                  </a:solidFill>
                  <a:round/>
                  <a:headEnd type="none" w="sm" len="sm"/>
                  <a:tailEnd type="stealth" w="med" len="lg"/>
                </a:ln>
                <a:extLst>
                  <a:ext uri="{909E8E84-426E-40DD-AFC4-6F175D3DCCD1}">
                    <a14:hiddenFill xmlns:a14="http://schemas.microsoft.com/office/drawing/2010/main">
                      <a:noFill/>
                    </a14:hiddenFill>
                  </a:ext>
                </a:extLst>
              </p:spPr>
              <p:txBody>
                <a:bodyPr wrap="none" anchor="ctr"/>
                <a:lstStyle/>
                <a:p>
                  <a:endParaRPr lang="zh-CN" altLang="en-US">
                    <a:solidFill>
                      <a:srgbClr val="000000"/>
                    </a:solidFill>
                  </a:endParaRPr>
                </a:p>
              </p:txBody>
            </p:sp>
          </p:grpSp>
        </p:grpSp>
        <p:sp>
          <p:nvSpPr>
            <p:cNvPr id="26637" name="Rectangle 26"/>
            <p:cNvSpPr>
              <a:spLocks noChangeArrowheads="1"/>
            </p:cNvSpPr>
            <p:nvPr/>
          </p:nvSpPr>
          <p:spPr bwMode="auto">
            <a:xfrm>
              <a:off x="2460625" y="2484438"/>
              <a:ext cx="836616" cy="849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p>
              <a:pPr eaLnBrk="0" hangingPunct="0">
                <a:spcBef>
                  <a:spcPct val="20000"/>
                </a:spcBef>
              </a:pPr>
              <a:r>
                <a:rPr lang="en-US" altLang="zh-CN" sz="3200">
                  <a:solidFill>
                    <a:srgbClr val="000000"/>
                  </a:solidFill>
                  <a:latin typeface="Symbol" pitchFamily="18" charset="2"/>
                  <a:ea typeface="宋体" pitchFamily="2" charset="-122"/>
                </a:rPr>
                <a:t>DP</a:t>
              </a:r>
            </a:p>
          </p:txBody>
        </p:sp>
        <p:sp>
          <p:nvSpPr>
            <p:cNvPr id="26638" name="Rectangle 27"/>
            <p:cNvSpPr>
              <a:spLocks noChangeArrowheads="1"/>
            </p:cNvSpPr>
            <p:nvPr/>
          </p:nvSpPr>
          <p:spPr bwMode="auto">
            <a:xfrm>
              <a:off x="3375025" y="4160838"/>
              <a:ext cx="856198" cy="8493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p>
              <a:pPr eaLnBrk="0" hangingPunct="0">
                <a:spcBef>
                  <a:spcPct val="20000"/>
                </a:spcBef>
              </a:pPr>
              <a:r>
                <a:rPr lang="en-US" altLang="zh-CN" sz="3200">
                  <a:solidFill>
                    <a:srgbClr val="000000"/>
                  </a:solidFill>
                  <a:latin typeface="Symbol" pitchFamily="18" charset="2"/>
                  <a:ea typeface="宋体" pitchFamily="2" charset="-122"/>
                </a:rPr>
                <a:t>D</a:t>
              </a:r>
              <a:r>
                <a:rPr lang="en-US" altLang="zh-CN" sz="3200" i="1">
                  <a:solidFill>
                    <a:srgbClr val="000000"/>
                  </a:solidFill>
                  <a:latin typeface="Times New Roman" pitchFamily="18" charset="0"/>
                  <a:ea typeface="宋体" pitchFamily="2" charset="-122"/>
                </a:rPr>
                <a:t>S</a:t>
              </a:r>
              <a:r>
                <a:rPr lang="en-US" altLang="zh-CN" sz="3200" i="1">
                  <a:solidFill>
                    <a:srgbClr val="000000"/>
                  </a:solidFill>
                  <a:ea typeface="宋体" pitchFamily="2" charset="-122"/>
                </a:rPr>
                <a:t> </a:t>
              </a:r>
            </a:p>
          </p:txBody>
        </p:sp>
        <p:sp>
          <p:nvSpPr>
            <p:cNvPr id="26639" name="Rectangle 28"/>
            <p:cNvSpPr>
              <a:spLocks noChangeArrowheads="1"/>
            </p:cNvSpPr>
            <p:nvPr/>
          </p:nvSpPr>
          <p:spPr bwMode="auto">
            <a:xfrm>
              <a:off x="1393825" y="5714999"/>
              <a:ext cx="2982913" cy="670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p>
              <a:pPr eaLnBrk="0" hangingPunct="0"/>
              <a:r>
                <a:rPr lang="zh-CN" altLang="en-US" sz="2400" dirty="0">
                  <a:solidFill>
                    <a:srgbClr val="000000"/>
                  </a:solidFill>
                  <a:ea typeface="宋体" pitchFamily="2" charset="-122"/>
                </a:rPr>
                <a:t>正</a:t>
              </a:r>
              <a:r>
                <a:rPr lang="en-US" altLang="zh-CN" sz="2400" dirty="0">
                  <a:solidFill>
                    <a:srgbClr val="000000"/>
                  </a:solidFill>
                  <a:ea typeface="宋体" pitchFamily="2" charset="-122"/>
                </a:rPr>
                <a:t>Gamma</a:t>
              </a:r>
            </a:p>
          </p:txBody>
        </p:sp>
      </p:grpSp>
      <p:sp>
        <p:nvSpPr>
          <p:cNvPr id="2" name="页脚占位符 1"/>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2794755755"/>
      </p:ext>
    </p:extLst>
  </p:cSld>
  <p:clrMapOvr>
    <a:masterClrMapping/>
  </p:clrMapOvr>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l-GR" altLang="zh-CN" dirty="0"/>
              <a:t>Δ</a:t>
            </a:r>
            <a:r>
              <a:rPr lang="zh-CN" altLang="el-GR" dirty="0"/>
              <a:t>、</a:t>
            </a:r>
            <a:r>
              <a:rPr lang="el-GR" altLang="zh-CN" dirty="0"/>
              <a:t>Θ </a:t>
            </a:r>
            <a:r>
              <a:rPr lang="zh-CN" altLang="en-US" dirty="0"/>
              <a:t>和</a:t>
            </a:r>
            <a:r>
              <a:rPr lang="el-GR" altLang="zh-CN" dirty="0"/>
              <a:t>Γ </a:t>
            </a:r>
            <a:r>
              <a:rPr lang="zh-CN" altLang="en-US" dirty="0"/>
              <a:t>的符号</a:t>
            </a:r>
          </a:p>
        </p:txBody>
      </p:sp>
      <p:sp>
        <p:nvSpPr>
          <p:cNvPr id="3" name="内容占位符 2"/>
          <p:cNvSpPr>
            <a:spLocks noGrp="1"/>
          </p:cNvSpPr>
          <p:nvPr>
            <p:ph idx="1"/>
          </p:nvPr>
        </p:nvSpPr>
        <p:spPr/>
        <p:txBody>
          <a:bodyPr/>
          <a:lstStyle/>
          <a:p>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43</a:t>
            </a:fld>
            <a:endParaRPr lang="en-US" altLang="zh-CN">
              <a:solidFill>
                <a:srgbClr val="000000"/>
              </a:solidFill>
            </a:endParaRPr>
          </a:p>
        </p:txBody>
      </p:sp>
      <p:pic>
        <p:nvPicPr>
          <p:cNvPr id="4689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1560" y="1411001"/>
            <a:ext cx="7516624" cy="2700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矩形 8"/>
          <p:cNvSpPr/>
          <p:nvPr/>
        </p:nvSpPr>
        <p:spPr>
          <a:xfrm rot="19891414">
            <a:off x="5117912" y="4005567"/>
            <a:ext cx="3265574" cy="400110"/>
          </a:xfrm>
          <a:prstGeom prst="rect">
            <a:avLst/>
          </a:prstGeom>
        </p:spPr>
        <p:txBody>
          <a:bodyPr wrap="none">
            <a:spAutoFit/>
          </a:bodyPr>
          <a:lstStyle/>
          <a:p>
            <a:pPr lvl="0" fontAlgn="base">
              <a:spcBef>
                <a:spcPct val="0"/>
              </a:spcBef>
              <a:spcAft>
                <a:spcPct val="0"/>
              </a:spcAft>
            </a:pPr>
            <a:r>
              <a:rPr lang="en-US" altLang="zh-CN" sz="2000" b="1" dirty="0">
                <a:solidFill>
                  <a:srgbClr val="FFFFFF">
                    <a:lumMod val="95000"/>
                  </a:srgbClr>
                </a:solidFill>
                <a:latin typeface="Adobe Jenson Pro" pitchFamily="18" charset="0"/>
              </a:rPr>
              <a:t>Copyright © </a:t>
            </a:r>
            <a:r>
              <a:rPr lang="en-US" altLang="zh-CN" sz="2000" b="1" dirty="0" err="1">
                <a:solidFill>
                  <a:srgbClr val="FFFFFF">
                    <a:lumMod val="95000"/>
                  </a:srgbClr>
                </a:solidFill>
                <a:latin typeface="Adobe Jenson Pro" pitchFamily="18" charset="0"/>
              </a:rPr>
              <a:t>Zheng</a:t>
            </a:r>
            <a:r>
              <a:rPr lang="en-US" altLang="zh-CN" sz="2000" b="1" dirty="0">
                <a:solidFill>
                  <a:srgbClr val="FFFFFF">
                    <a:lumMod val="95000"/>
                  </a:srgbClr>
                </a:solidFill>
                <a:latin typeface="Adobe Jenson Pro" pitchFamily="18" charset="0"/>
              </a:rPr>
              <a:t> </a:t>
            </a:r>
            <a:r>
              <a:rPr lang="en-US" altLang="zh-CN" sz="2000" b="1" dirty="0" err="1">
                <a:solidFill>
                  <a:srgbClr val="FFFFFF">
                    <a:lumMod val="95000"/>
                  </a:srgbClr>
                </a:solidFill>
                <a:latin typeface="Adobe Jenson Pro" pitchFamily="18" charset="0"/>
              </a:rPr>
              <a:t>Zhenlong</a:t>
            </a:r>
            <a:endParaRPr lang="zh-CN" altLang="en-US" sz="2000" dirty="0">
              <a:solidFill>
                <a:srgbClr val="FFFFFF">
                  <a:lumMod val="95000"/>
                </a:srgbClr>
              </a:solidFill>
              <a:latin typeface="Tahoma" pitchFamily="34" charset="0"/>
            </a:endParaRPr>
          </a:p>
        </p:txBody>
      </p:sp>
      <p:sp>
        <p:nvSpPr>
          <p:cNvPr id="4" name="页脚占位符 3"/>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13664159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755576" y="2895787"/>
            <a:ext cx="7772400" cy="1021556"/>
          </a:xfrm>
        </p:spPr>
        <p:txBody>
          <a:bodyPr/>
          <a:lstStyle/>
          <a:p>
            <a:r>
              <a:rPr lang="en-US" altLang="zh-CN" dirty="0"/>
              <a:t>14.4 Vega </a:t>
            </a:r>
            <a:r>
              <a:rPr lang="zh-CN" altLang="en-US" dirty="0"/>
              <a:t>、</a:t>
            </a:r>
            <a:r>
              <a:rPr lang="en-US" altLang="zh-CN" dirty="0"/>
              <a:t>Rho</a:t>
            </a:r>
            <a:br>
              <a:rPr lang="zh-CN" altLang="en-US" dirty="0"/>
            </a:br>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srgbClr val="000000"/>
                </a:solidFill>
              </a:rPr>
              <a:pPr/>
              <a:t>44</a:t>
            </a:fld>
            <a:endParaRPr lang="zh-CN" altLang="en-US" dirty="0">
              <a:solidFill>
                <a:srgbClr val="000000"/>
              </a:solidFill>
            </a:endParaRPr>
          </a:p>
        </p:txBody>
      </p:sp>
      <p:sp>
        <p:nvSpPr>
          <p:cNvPr id="2" name="页脚占位符 1"/>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136450145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b="0" dirty="0">
                <a:solidFill>
                  <a:srgbClr val="000000"/>
                </a:solidFill>
                <a:latin typeface="Symbol" pitchFamily="18" charset="2"/>
                <a:ea typeface="宋体" pitchFamily="2" charset="-122"/>
              </a:rPr>
              <a:t>n</a:t>
            </a:r>
            <a:r>
              <a:rPr lang="zh-CN" altLang="en-US" dirty="0"/>
              <a:t>的定义</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sz="3200" dirty="0"/>
                  <a:t>期权的</a:t>
                </a:r>
                <a:r>
                  <a:rPr lang="en-US" altLang="zh-CN" sz="3200" dirty="0"/>
                  <a:t>Vega</a:t>
                </a:r>
                <a:r>
                  <a:rPr lang="zh-CN" altLang="en-US" sz="3200" dirty="0"/>
                  <a:t>（ </a:t>
                </a:r>
                <a:r>
                  <a:rPr lang="en-US" altLang="zh-CN" sz="3200" dirty="0">
                    <a:solidFill>
                      <a:srgbClr val="000000"/>
                    </a:solidFill>
                    <a:latin typeface="Symbol" pitchFamily="18" charset="2"/>
                    <a:ea typeface="宋体" pitchFamily="2" charset="-122"/>
                  </a:rPr>
                  <a:t>n</a:t>
                </a:r>
                <a:r>
                  <a:rPr lang="zh-CN" altLang="en-US" sz="3200" dirty="0"/>
                  <a:t> ）是期权价格对标的资产价格波动率</a:t>
                </a:r>
                <a14:m>
                  <m:oMath xmlns:m="http://schemas.openxmlformats.org/officeDocument/2006/math">
                    <m:r>
                      <a:rPr lang="zh-CN" altLang="en-US" sz="3200" i="1">
                        <a:latin typeface="Cambria Math"/>
                      </a:rPr>
                      <m:t>𝜎</m:t>
                    </m:r>
                  </m:oMath>
                </a14:m>
                <a:r>
                  <a:rPr lang="zh-CN" altLang="en-US" sz="3200" dirty="0"/>
                  <a:t>的偏导数</a:t>
                </a:r>
              </a:p>
              <a:p>
                <a:pPr marL="0" indent="0">
                  <a:buNone/>
                </a:pPr>
                <a:r>
                  <a:rPr lang="en-US" altLang="zh-CN" sz="3200" dirty="0"/>
                  <a:t>                                   </a:t>
                </a:r>
                <a14:m>
                  <m:oMath xmlns:m="http://schemas.openxmlformats.org/officeDocument/2006/math">
                    <m:r>
                      <m:rPr>
                        <m:nor/>
                      </m:rPr>
                      <a:rPr lang="en-US" altLang="zh-CN" sz="3200" dirty="0">
                        <a:solidFill>
                          <a:srgbClr val="000000"/>
                        </a:solidFill>
                        <a:latin typeface="Symbol" pitchFamily="18" charset="2"/>
                        <a:ea typeface="宋体" pitchFamily="2" charset="-122"/>
                      </a:rPr>
                      <m:t>n</m:t>
                    </m:r>
                    <m:r>
                      <a:rPr lang="zh-CN" altLang="en-US" sz="3200" dirty="0">
                        <a:latin typeface="Cambria Math"/>
                      </a:rPr>
                      <m:t>＝</m:t>
                    </m:r>
                    <m:f>
                      <m:fPr>
                        <m:ctrlPr>
                          <a:rPr lang="en-US" altLang="zh-CN" sz="3200" i="1" dirty="0">
                            <a:latin typeface="Cambria Math" panose="02040503050406030204" pitchFamily="18" charset="0"/>
                          </a:rPr>
                        </m:ctrlPr>
                      </m:fPr>
                      <m:num>
                        <m:r>
                          <a:rPr lang="en-US" altLang="zh-CN" sz="3200" i="1" dirty="0">
                            <a:latin typeface="Cambria Math"/>
                          </a:rPr>
                          <m:t>𝜕</m:t>
                        </m:r>
                        <m:r>
                          <a:rPr lang="en-US" altLang="zh-CN" sz="3200" i="1" dirty="0">
                            <a:latin typeface="Cambria Math"/>
                          </a:rPr>
                          <m:t>𝑓</m:t>
                        </m:r>
                      </m:num>
                      <m:den>
                        <m:r>
                          <a:rPr lang="en-US" altLang="zh-CN" sz="3200" i="1" dirty="0">
                            <a:latin typeface="Cambria Math"/>
                          </a:rPr>
                          <m:t>𝜕</m:t>
                        </m:r>
                        <m:r>
                          <a:rPr lang="zh-CN" altLang="en-US" sz="3200" i="1" dirty="0">
                            <a:latin typeface="Cambria Math"/>
                          </a:rPr>
                          <m:t>𝜎</m:t>
                        </m:r>
                      </m:den>
                    </m:f>
                  </m:oMath>
                </a14:m>
                <a:endParaRPr lang="en-US" altLang="zh-CN" sz="3200" dirty="0"/>
              </a:p>
              <a:p>
                <a:pPr lvl="0">
                  <a:buClr>
                    <a:srgbClr val="CC9900"/>
                  </a:buClr>
                  <a:buFont typeface="Symbol"/>
                  <a:buChar char=" "/>
                </a:pPr>
                <a14:m>
                  <m:oMath xmlns:m="http://schemas.openxmlformats.org/officeDocument/2006/math">
                    <m:r>
                      <m:rPr>
                        <m:nor/>
                      </m:rPr>
                      <a:rPr lang="en-US" altLang="zh-CN" sz="3200" dirty="0">
                        <a:solidFill>
                          <a:srgbClr val="000000"/>
                        </a:solidFill>
                        <a:latin typeface="Symbol" pitchFamily="18" charset="2"/>
                        <a:ea typeface="宋体" pitchFamily="2" charset="-122"/>
                      </a:rPr>
                      <m:t>n</m:t>
                    </m:r>
                  </m:oMath>
                </a14:m>
                <a:r>
                  <a:rPr lang="zh-CN" altLang="en-US" sz="3200" dirty="0"/>
                  <a:t>衡量的是期权价格对标的资产价格波动率的敏感度。</a:t>
                </a:r>
                <a:endParaRPr lang="en-US" altLang="zh-CN" sz="3200" dirty="0"/>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667" t="-2288" r="-1852"/>
                </a:stretch>
              </a:blipFill>
            </p:spPr>
            <p:txBody>
              <a:bodyPr/>
              <a:lstStyle/>
              <a:p>
                <a:r>
                  <a:rPr lang="zh-CN" altLang="en-US">
                    <a:noFill/>
                  </a:rPr>
                  <a:t> </a:t>
                </a:r>
              </a:p>
            </p:txBody>
          </p:sp>
        </mc:Fallback>
      </mc:AlternateContent>
      <p:sp>
        <p:nvSpPr>
          <p:cNvPr id="5" name="灯片编号占位符 4"/>
          <p:cNvSpPr>
            <a:spLocks noGrp="1"/>
          </p:cNvSpPr>
          <p:nvPr>
            <p:ph type="sldNum" sz="quarter" idx="12"/>
          </p:nvPr>
        </p:nvSpPr>
        <p:spPr/>
        <p:txBody>
          <a:bodyPr/>
          <a:lstStyle/>
          <a:p>
            <a:pPr>
              <a:defRPr/>
            </a:pPr>
            <a:fld id="{19DFB378-7606-41DD-BDB8-11DE839DDBEA}" type="slidenum">
              <a:rPr lang="en-US" altLang="zh-CN" smtClean="0"/>
              <a:pPr>
                <a:defRPr/>
              </a:pPr>
              <a:t>45</a:t>
            </a:fld>
            <a:endParaRPr lang="en-US" altLang="zh-CN" dirty="0"/>
          </a:p>
        </p:txBody>
      </p:sp>
      <p:sp>
        <p:nvSpPr>
          <p:cNvPr id="6" name="页脚占位符 5"/>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370064012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b="0" dirty="0">
                <a:solidFill>
                  <a:srgbClr val="000000"/>
                </a:solidFill>
                <a:latin typeface="Symbol" pitchFamily="18" charset="2"/>
                <a:ea typeface="宋体" pitchFamily="2" charset="-122"/>
              </a:rPr>
              <a:t>n</a:t>
            </a:r>
            <a:r>
              <a:rPr lang="zh-CN" altLang="en-US" dirty="0">
                <a:solidFill>
                  <a:srgbClr val="006633"/>
                </a:solidFill>
              </a:rPr>
              <a:t>的计算</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lnSpcReduction="10000"/>
              </a:bodyPr>
              <a:lstStyle/>
              <a:p>
                <a:r>
                  <a:rPr lang="zh-CN" altLang="zh-CN" sz="3200" dirty="0">
                    <a:latin typeface="Calibri"/>
                    <a:ea typeface="宋体"/>
                    <a:cs typeface="Times New Roman"/>
                  </a:rPr>
                  <a:t>值得注意的是，由于</a:t>
                </a:r>
                <a:r>
                  <a:rPr lang="en-US" altLang="zh-CN" sz="3200" dirty="0">
                    <a:latin typeface="Calibri"/>
                    <a:ea typeface="宋体"/>
                    <a:cs typeface="Times New Roman"/>
                  </a:rPr>
                  <a:t>B-S-M</a:t>
                </a:r>
                <a:r>
                  <a:rPr lang="zh-CN" altLang="zh-CN" sz="3200" dirty="0">
                    <a:latin typeface="Calibri"/>
                    <a:ea typeface="宋体"/>
                    <a:cs typeface="Times New Roman"/>
                  </a:rPr>
                  <a:t>公式假定</a:t>
                </a:r>
                <a14:m>
                  <m:oMath xmlns:m="http://schemas.openxmlformats.org/officeDocument/2006/math">
                    <m:r>
                      <a:rPr lang="zh-CN" altLang="en-US" i="1">
                        <a:solidFill>
                          <a:srgbClr val="000000">
                            <a:lumMod val="85000"/>
                            <a:lumOff val="15000"/>
                          </a:srgbClr>
                        </a:solidFill>
                        <a:latin typeface="Cambria Math"/>
                      </a:rPr>
                      <m:t>𝜎</m:t>
                    </m:r>
                  </m:oMath>
                </a14:m>
                <a:r>
                  <a:rPr lang="zh-CN" altLang="zh-CN" sz="3200" dirty="0">
                    <a:latin typeface="Calibri"/>
                    <a:ea typeface="宋体"/>
                    <a:cs typeface="Times New Roman"/>
                  </a:rPr>
                  <a:t>是常数，因此我们不能再通过</a:t>
                </a:r>
                <a:r>
                  <a:rPr lang="en-US" altLang="zh-CN" sz="3200" dirty="0">
                    <a:latin typeface="Calibri"/>
                    <a:ea typeface="宋体"/>
                    <a:cs typeface="Times New Roman"/>
                  </a:rPr>
                  <a:t>B-S-M</a:t>
                </a:r>
                <a:r>
                  <a:rPr lang="zh-CN" altLang="zh-CN" sz="3200" dirty="0">
                    <a:latin typeface="Calibri"/>
                    <a:ea typeface="宋体"/>
                    <a:cs typeface="Times New Roman"/>
                  </a:rPr>
                  <a:t>公式对</a:t>
                </a:r>
                <a14:m>
                  <m:oMath xmlns:m="http://schemas.openxmlformats.org/officeDocument/2006/math">
                    <m:r>
                      <a:rPr lang="zh-CN" altLang="en-US" i="1">
                        <a:solidFill>
                          <a:srgbClr val="000000">
                            <a:lumMod val="85000"/>
                            <a:lumOff val="15000"/>
                          </a:srgbClr>
                        </a:solidFill>
                        <a:latin typeface="Cambria Math"/>
                      </a:rPr>
                      <m:t>𝜎</m:t>
                    </m:r>
                  </m:oMath>
                </a14:m>
                <a:r>
                  <a:rPr lang="zh-CN" altLang="zh-CN" sz="3200" dirty="0">
                    <a:latin typeface="Calibri"/>
                    <a:ea typeface="宋体"/>
                    <a:cs typeface="Times New Roman"/>
                  </a:rPr>
                  <a:t>求偏导来求</a:t>
                </a:r>
                <a:r>
                  <a:rPr lang="en-US" altLang="zh-CN" sz="4000" dirty="0">
                    <a:solidFill>
                      <a:srgbClr val="000000"/>
                    </a:solidFill>
                    <a:latin typeface="Symbol" pitchFamily="18" charset="2"/>
                    <a:ea typeface="宋体" pitchFamily="2" charset="-122"/>
                    <a:cs typeface="+mj-cs"/>
                  </a:rPr>
                  <a:t>n</a:t>
                </a:r>
                <a:r>
                  <a:rPr lang="en-US" altLang="zh-CN" sz="3200" dirty="0">
                    <a:latin typeface="Calibri"/>
                    <a:ea typeface="宋体"/>
                    <a:cs typeface="Times New Roman"/>
                  </a:rPr>
                  <a:t> </a:t>
                </a:r>
                <a:r>
                  <a:rPr lang="zh-CN" altLang="zh-CN" sz="3200" dirty="0">
                    <a:latin typeface="Calibri"/>
                    <a:ea typeface="宋体"/>
                    <a:cs typeface="Times New Roman"/>
                  </a:rPr>
                  <a:t>。因为当</a:t>
                </a:r>
                <a14:m>
                  <m:oMath xmlns:m="http://schemas.openxmlformats.org/officeDocument/2006/math">
                    <m:r>
                      <a:rPr lang="zh-CN" altLang="en-US" i="1">
                        <a:solidFill>
                          <a:srgbClr val="000000">
                            <a:lumMod val="85000"/>
                            <a:lumOff val="15000"/>
                          </a:srgbClr>
                        </a:solidFill>
                        <a:latin typeface="Cambria Math"/>
                      </a:rPr>
                      <m:t>𝜎</m:t>
                    </m:r>
                  </m:oMath>
                </a14:m>
                <a:r>
                  <a:rPr lang="zh-CN" altLang="zh-CN" sz="3200" dirty="0">
                    <a:latin typeface="Calibri"/>
                    <a:ea typeface="宋体"/>
                    <a:cs typeface="Times New Roman"/>
                  </a:rPr>
                  <a:t>是随机变量时，</a:t>
                </a:r>
                <a:r>
                  <a:rPr lang="en-US" altLang="zh-CN" sz="3200" dirty="0">
                    <a:latin typeface="Calibri"/>
                    <a:ea typeface="宋体"/>
                    <a:cs typeface="Times New Roman"/>
                  </a:rPr>
                  <a:t>B-S-M</a:t>
                </a:r>
                <a:r>
                  <a:rPr lang="zh-CN" altLang="zh-CN" sz="3200" dirty="0">
                    <a:latin typeface="Calibri"/>
                    <a:ea typeface="宋体"/>
                    <a:cs typeface="Times New Roman"/>
                  </a:rPr>
                  <a:t>公式不再成立。</a:t>
                </a:r>
                <a:r>
                  <a:rPr lang="zh-CN" altLang="en-US" sz="3200" dirty="0">
                    <a:latin typeface="Calibri"/>
                    <a:ea typeface="宋体"/>
                    <a:cs typeface="Times New Roman"/>
                  </a:rPr>
                  <a:t>遗憾的是，目前大多数教科书</a:t>
                </a:r>
                <a:r>
                  <a:rPr lang="en-US" altLang="zh-CN" sz="3200" dirty="0">
                    <a:latin typeface="Calibri"/>
                    <a:ea typeface="宋体"/>
                    <a:cs typeface="Times New Roman"/>
                  </a:rPr>
                  <a:t>(</a:t>
                </a:r>
                <a:r>
                  <a:rPr lang="zh-CN" altLang="en-US" sz="3200" dirty="0">
                    <a:latin typeface="Calibri"/>
                    <a:ea typeface="宋体"/>
                    <a:cs typeface="Times New Roman"/>
                  </a:rPr>
                  <a:t>如</a:t>
                </a:r>
                <a:r>
                  <a:rPr lang="en-US" altLang="zh-CN" sz="3200" dirty="0">
                    <a:latin typeface="Calibri"/>
                    <a:ea typeface="宋体"/>
                    <a:cs typeface="Times New Roman"/>
                  </a:rPr>
                  <a:t>Chance(1998) , </a:t>
                </a:r>
                <a:r>
                  <a:rPr lang="en-US" altLang="zh-CN" sz="3200" dirty="0" err="1">
                    <a:latin typeface="Calibri"/>
                    <a:ea typeface="宋体"/>
                    <a:cs typeface="Times New Roman"/>
                  </a:rPr>
                  <a:t>Rebonato</a:t>
                </a:r>
                <a:r>
                  <a:rPr lang="en-US" altLang="zh-CN" sz="3200" dirty="0">
                    <a:latin typeface="Calibri"/>
                    <a:ea typeface="宋体"/>
                    <a:cs typeface="Times New Roman"/>
                  </a:rPr>
                  <a:t>(2002) ,Kolb(2003) , Whaley(2006) ,Hull(2012) </a:t>
                </a:r>
                <a:r>
                  <a:rPr lang="zh-CN" altLang="en-US" sz="3200" dirty="0">
                    <a:latin typeface="Calibri"/>
                    <a:ea typeface="宋体"/>
                    <a:cs typeface="Times New Roman"/>
                  </a:rPr>
                  <a:t>等</a:t>
                </a:r>
                <a:r>
                  <a:rPr lang="en-US" altLang="zh-CN" sz="3200" dirty="0">
                    <a:latin typeface="Calibri"/>
                    <a:ea typeface="宋体"/>
                    <a:cs typeface="Times New Roman"/>
                  </a:rPr>
                  <a:t>)</a:t>
                </a:r>
                <a:r>
                  <a:rPr lang="zh-CN" altLang="en-US" sz="3200" dirty="0">
                    <a:latin typeface="Calibri"/>
                    <a:ea typeface="宋体"/>
                    <a:cs typeface="Times New Roman"/>
                  </a:rPr>
                  <a:t>以及业界大多犯了这个错误。</a:t>
                </a: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667" t="-4668" r="-1852" b="-1077"/>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46</a:t>
            </a:fld>
            <a:endParaRPr lang="en-US" altLang="zh-CN" dirty="0">
              <a:solidFill>
                <a:srgbClr val="000000"/>
              </a:solidFill>
            </a:endParaRPr>
          </a:p>
        </p:txBody>
      </p:sp>
      <p:sp>
        <p:nvSpPr>
          <p:cNvPr id="4" name="页脚占位符 3"/>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18574995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看涨期权</a:t>
            </a:r>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47</a:t>
            </a:fld>
            <a:endParaRPr lang="zh-CN" altLang="en-US"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15566"/>
            <a:ext cx="9144000" cy="39784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rot="19891414">
            <a:off x="3389720" y="1845327"/>
            <a:ext cx="3265574" cy="400110"/>
          </a:xfrm>
          <a:prstGeom prst="rect">
            <a:avLst/>
          </a:prstGeom>
        </p:spPr>
        <p:txBody>
          <a:bodyPr wrap="none">
            <a:spAutoFit/>
          </a:bodyPr>
          <a:lstStyle/>
          <a:p>
            <a:pPr lvl="0" fontAlgn="base">
              <a:spcBef>
                <a:spcPct val="0"/>
              </a:spcBef>
              <a:spcAft>
                <a:spcPct val="0"/>
              </a:spcAft>
            </a:pPr>
            <a:r>
              <a:rPr lang="en-US" altLang="zh-CN" sz="2000" b="1" dirty="0">
                <a:solidFill>
                  <a:srgbClr val="FFFFFF">
                    <a:lumMod val="95000"/>
                  </a:srgbClr>
                </a:solidFill>
                <a:latin typeface="Adobe Jenson Pro" pitchFamily="18" charset="0"/>
              </a:rPr>
              <a:t>Copyright © </a:t>
            </a:r>
            <a:r>
              <a:rPr lang="en-US" altLang="zh-CN" sz="2000" b="1" dirty="0" err="1">
                <a:solidFill>
                  <a:srgbClr val="FFFFFF">
                    <a:lumMod val="95000"/>
                  </a:srgbClr>
                </a:solidFill>
                <a:latin typeface="Adobe Jenson Pro" pitchFamily="18" charset="0"/>
              </a:rPr>
              <a:t>Zheng</a:t>
            </a:r>
            <a:r>
              <a:rPr lang="en-US" altLang="zh-CN" sz="2000" b="1" dirty="0">
                <a:solidFill>
                  <a:srgbClr val="FFFFFF">
                    <a:lumMod val="95000"/>
                  </a:srgbClr>
                </a:solidFill>
                <a:latin typeface="Adobe Jenson Pro" pitchFamily="18" charset="0"/>
              </a:rPr>
              <a:t> </a:t>
            </a:r>
            <a:r>
              <a:rPr lang="en-US" altLang="zh-CN" sz="2000" b="1" dirty="0" err="1">
                <a:solidFill>
                  <a:srgbClr val="FFFFFF">
                    <a:lumMod val="95000"/>
                  </a:srgbClr>
                </a:solidFill>
                <a:latin typeface="Adobe Jenson Pro" pitchFamily="18" charset="0"/>
              </a:rPr>
              <a:t>Zhenlong</a:t>
            </a:r>
            <a:endParaRPr lang="zh-CN" altLang="en-US" sz="2000" dirty="0">
              <a:solidFill>
                <a:srgbClr val="FFFFFF">
                  <a:lumMod val="95000"/>
                </a:srgbClr>
              </a:solidFill>
              <a:latin typeface="Tahoma" pitchFamily="34" charset="0"/>
            </a:endParaRPr>
          </a:p>
        </p:txBody>
      </p:sp>
      <p:sp>
        <p:nvSpPr>
          <p:cNvPr id="5" name="页脚占位符 4"/>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388682484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看跌期权</a:t>
            </a:r>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48</a:t>
            </a:fld>
            <a:endParaRPr lang="zh-CN" altLang="en-US" dirty="0"/>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843558"/>
            <a:ext cx="9143999" cy="375463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rot="19891414">
            <a:off x="3389720" y="2246950"/>
            <a:ext cx="3265574" cy="400110"/>
          </a:xfrm>
          <a:prstGeom prst="rect">
            <a:avLst/>
          </a:prstGeom>
        </p:spPr>
        <p:txBody>
          <a:bodyPr wrap="none">
            <a:spAutoFit/>
          </a:bodyPr>
          <a:lstStyle/>
          <a:p>
            <a:pPr lvl="0" fontAlgn="base">
              <a:spcBef>
                <a:spcPct val="0"/>
              </a:spcBef>
              <a:spcAft>
                <a:spcPct val="0"/>
              </a:spcAft>
            </a:pPr>
            <a:r>
              <a:rPr lang="en-US" altLang="zh-CN" sz="2000" b="1" dirty="0">
                <a:solidFill>
                  <a:srgbClr val="FFFFFF">
                    <a:lumMod val="95000"/>
                  </a:srgbClr>
                </a:solidFill>
                <a:latin typeface="Adobe Jenson Pro" pitchFamily="18" charset="0"/>
              </a:rPr>
              <a:t>Copyright © </a:t>
            </a:r>
            <a:r>
              <a:rPr lang="en-US" altLang="zh-CN" sz="2000" b="1" dirty="0" err="1">
                <a:solidFill>
                  <a:srgbClr val="FFFFFF">
                    <a:lumMod val="95000"/>
                  </a:srgbClr>
                </a:solidFill>
                <a:latin typeface="Adobe Jenson Pro" pitchFamily="18" charset="0"/>
              </a:rPr>
              <a:t>Zheng</a:t>
            </a:r>
            <a:r>
              <a:rPr lang="en-US" altLang="zh-CN" sz="2000" b="1" dirty="0">
                <a:solidFill>
                  <a:srgbClr val="FFFFFF">
                    <a:lumMod val="95000"/>
                  </a:srgbClr>
                </a:solidFill>
                <a:latin typeface="Adobe Jenson Pro" pitchFamily="18" charset="0"/>
              </a:rPr>
              <a:t> </a:t>
            </a:r>
            <a:r>
              <a:rPr lang="en-US" altLang="zh-CN" sz="2000" b="1" dirty="0" err="1">
                <a:solidFill>
                  <a:srgbClr val="FFFFFF">
                    <a:lumMod val="95000"/>
                  </a:srgbClr>
                </a:solidFill>
                <a:latin typeface="Adobe Jenson Pro" pitchFamily="18" charset="0"/>
              </a:rPr>
              <a:t>Zhenlong</a:t>
            </a:r>
            <a:endParaRPr lang="zh-CN" altLang="en-US" sz="2000" dirty="0">
              <a:solidFill>
                <a:srgbClr val="FFFFFF">
                  <a:lumMod val="95000"/>
                </a:srgbClr>
              </a:solidFill>
              <a:latin typeface="Tahoma" pitchFamily="34" charset="0"/>
            </a:endParaRPr>
          </a:p>
        </p:txBody>
      </p:sp>
      <p:sp>
        <p:nvSpPr>
          <p:cNvPr id="5" name="页脚占位符 4"/>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24240866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证券组合</a:t>
            </a:r>
            <a:r>
              <a:rPr lang="en-US" altLang="zh-CN" sz="4000" b="0" dirty="0">
                <a:solidFill>
                  <a:srgbClr val="000000"/>
                </a:solidFill>
                <a:latin typeface="Symbol" pitchFamily="18" charset="2"/>
                <a:ea typeface="宋体" pitchFamily="2" charset="-122"/>
              </a:rPr>
              <a:t>n</a:t>
            </a:r>
            <a:r>
              <a:rPr lang="zh-CN" altLang="en-US" dirty="0"/>
              <a:t>的计算</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lstStyle/>
              <a:p>
                <a:r>
                  <a:rPr lang="zh-CN" altLang="en-US" sz="3200" dirty="0">
                    <a:latin typeface="AdobeHeitiStd-Regular-Identity-H"/>
                  </a:rPr>
                  <a:t>证券组合的</a:t>
                </a:r>
                <a:r>
                  <a:rPr lang="en-US" altLang="zh-CN" sz="4000" dirty="0">
                    <a:solidFill>
                      <a:srgbClr val="000000"/>
                    </a:solidFill>
                    <a:latin typeface="Symbol" pitchFamily="18" charset="2"/>
                    <a:ea typeface="宋体" pitchFamily="2" charset="-122"/>
                    <a:cs typeface="+mj-cs"/>
                  </a:rPr>
                  <a:t>n</a:t>
                </a:r>
                <a:r>
                  <a:rPr lang="zh-CN" altLang="en-US" sz="3200" dirty="0">
                    <a:latin typeface="AdobeHeitiStd-Regular-Identity-H"/>
                  </a:rPr>
                  <a:t>值等于该组合中各证券的数量与各证券的</a:t>
                </a:r>
                <a:r>
                  <a:rPr lang="en-US" altLang="zh-CN" sz="4000" dirty="0">
                    <a:solidFill>
                      <a:srgbClr val="000000"/>
                    </a:solidFill>
                    <a:latin typeface="Symbol" pitchFamily="18" charset="2"/>
                    <a:ea typeface="宋体" pitchFamily="2" charset="-122"/>
                    <a:cs typeface="+mj-cs"/>
                  </a:rPr>
                  <a:t>n</a:t>
                </a:r>
                <a:r>
                  <a:rPr lang="zh-CN" altLang="en-US" sz="3200" dirty="0">
                    <a:latin typeface="AdobeHeitiStd-Regular-Identity-H"/>
                  </a:rPr>
                  <a:t>值乘积的总和</a:t>
                </a:r>
              </a:p>
              <a:p>
                <a:pPr marL="0" indent="0">
                  <a:buNone/>
                </a:pPr>
                <a:r>
                  <a:rPr lang="en-US" altLang="zh-CN" sz="4000" dirty="0">
                    <a:solidFill>
                      <a:srgbClr val="000000"/>
                    </a:solidFill>
                    <a:latin typeface="Symbol" pitchFamily="18" charset="2"/>
                    <a:ea typeface="宋体" pitchFamily="2" charset="-122"/>
                    <a:cs typeface="+mj-cs"/>
                  </a:rPr>
                  <a:t>                        n</a:t>
                </a:r>
                <a:r>
                  <a:rPr lang="en-US" altLang="zh-CN" dirty="0">
                    <a:solidFill>
                      <a:srgbClr val="000000"/>
                    </a:solidFill>
                  </a:rPr>
                  <a:t> =</a:t>
                </a:r>
                <a14:m>
                  <m:oMath xmlns:m="http://schemas.openxmlformats.org/officeDocument/2006/math">
                    <m:nary>
                      <m:naryPr>
                        <m:chr m:val="∑"/>
                        <m:ctrlPr>
                          <a:rPr lang="en-US" altLang="zh-CN" i="1">
                            <a:solidFill>
                              <a:srgbClr val="000000"/>
                            </a:solidFill>
                            <a:latin typeface="Cambria Math" panose="02040503050406030204" pitchFamily="18" charset="0"/>
                          </a:rPr>
                        </m:ctrlPr>
                      </m:naryPr>
                      <m:sub>
                        <m:r>
                          <m:rPr>
                            <m:brk m:alnAt="23"/>
                          </m:rPr>
                          <a:rPr lang="en-US" altLang="zh-CN" i="1">
                            <a:solidFill>
                              <a:srgbClr val="000000"/>
                            </a:solidFill>
                            <a:latin typeface="Cambria Math"/>
                          </a:rPr>
                          <m:t>1</m:t>
                        </m:r>
                      </m:sub>
                      <m:sup>
                        <m:r>
                          <a:rPr lang="en-US" altLang="zh-CN" i="1">
                            <a:solidFill>
                              <a:srgbClr val="000000"/>
                            </a:solidFill>
                            <a:latin typeface="Cambria Math"/>
                          </a:rPr>
                          <m:t>𝑛</m:t>
                        </m:r>
                      </m:sup>
                      <m:e>
                        <m:sSub>
                          <m:sSubPr>
                            <m:ctrlPr>
                              <a:rPr lang="en-US" altLang="zh-CN" i="1">
                                <a:solidFill>
                                  <a:srgbClr val="000000"/>
                                </a:solidFill>
                                <a:latin typeface="Cambria Math" panose="02040503050406030204" pitchFamily="18" charset="0"/>
                              </a:rPr>
                            </m:ctrlPr>
                          </m:sSubPr>
                          <m:e>
                            <m:r>
                              <a:rPr lang="zh-CN" altLang="en-US" i="1">
                                <a:solidFill>
                                  <a:srgbClr val="000000"/>
                                </a:solidFill>
                                <a:latin typeface="Cambria Math"/>
                              </a:rPr>
                              <m:t>𝜔</m:t>
                            </m:r>
                          </m:e>
                          <m:sub>
                            <m:r>
                              <a:rPr lang="en-US" altLang="zh-CN" i="1">
                                <a:solidFill>
                                  <a:srgbClr val="000000"/>
                                </a:solidFill>
                                <a:latin typeface="Cambria Math"/>
                              </a:rPr>
                              <m:t>𝑖</m:t>
                            </m:r>
                          </m:sub>
                        </m:sSub>
                        <m:sSub>
                          <m:sSubPr>
                            <m:ctrlPr>
                              <a:rPr lang="en-US" altLang="zh-CN" i="1">
                                <a:solidFill>
                                  <a:srgbClr val="000000"/>
                                </a:solidFill>
                                <a:latin typeface="Cambria Math" panose="02040503050406030204" pitchFamily="18" charset="0"/>
                              </a:rPr>
                            </m:ctrlPr>
                          </m:sSubPr>
                          <m:e>
                            <m:r>
                              <m:rPr>
                                <m:nor/>
                              </m:rPr>
                              <a:rPr lang="en-US" altLang="zh-CN" sz="4000" dirty="0">
                                <a:solidFill>
                                  <a:srgbClr val="000000"/>
                                </a:solidFill>
                                <a:latin typeface="Symbol" pitchFamily="18" charset="2"/>
                                <a:ea typeface="宋体" pitchFamily="2" charset="-122"/>
                                <a:cs typeface="+mj-cs"/>
                              </a:rPr>
                              <m:t>n</m:t>
                            </m:r>
                          </m:e>
                          <m:sub>
                            <m:r>
                              <a:rPr lang="en-US" altLang="zh-CN" i="1">
                                <a:solidFill>
                                  <a:srgbClr val="000000"/>
                                </a:solidFill>
                                <a:latin typeface="Cambria Math"/>
                              </a:rPr>
                              <m:t>𝑖</m:t>
                            </m:r>
                          </m:sub>
                        </m:sSub>
                      </m:e>
                    </m:nary>
                    <m:r>
                      <a:rPr lang="en-US" altLang="zh-CN" i="1">
                        <a:solidFill>
                          <a:srgbClr val="000000"/>
                        </a:solidFill>
                        <a:latin typeface="Cambria Math"/>
                      </a:rPr>
                      <m:t> </m:t>
                    </m:r>
                  </m:oMath>
                </a14:m>
                <a:endParaRPr lang="el-GR" altLang="zh-CN" sz="3200" dirty="0">
                  <a:latin typeface="CMR12"/>
                </a:endParaRPr>
              </a:p>
              <a:p>
                <a:r>
                  <a:rPr lang="zh-CN" altLang="en-US" sz="3200" dirty="0">
                    <a:latin typeface="AdobeHeitiStd-Regular-Identity-H"/>
                  </a:rPr>
                  <a:t>只有期权有</a:t>
                </a:r>
                <a:r>
                  <a:rPr lang="en-US" altLang="zh-CN" sz="4000" dirty="0">
                    <a:solidFill>
                      <a:srgbClr val="000000"/>
                    </a:solidFill>
                    <a:latin typeface="Symbol" pitchFamily="18" charset="2"/>
                    <a:ea typeface="宋体" pitchFamily="2" charset="-122"/>
                  </a:rPr>
                  <a:t>n</a:t>
                </a:r>
                <a:r>
                  <a:rPr lang="zh-CN" altLang="en-US" sz="3200" dirty="0">
                    <a:latin typeface="AdobeHeitiStd-Regular-Identity-H"/>
                  </a:rPr>
                  <a:t>值，且期权多头的</a:t>
                </a:r>
                <a:r>
                  <a:rPr lang="en-US" altLang="zh-CN" sz="4000" dirty="0">
                    <a:solidFill>
                      <a:srgbClr val="000000"/>
                    </a:solidFill>
                    <a:latin typeface="Symbol" pitchFamily="18" charset="2"/>
                    <a:ea typeface="宋体" pitchFamily="2" charset="-122"/>
                  </a:rPr>
                  <a:t>n</a:t>
                </a:r>
                <a:r>
                  <a:rPr lang="zh-CN" altLang="en-US" sz="3200" dirty="0">
                    <a:latin typeface="AdobeHeitiStd-Regular-Identity-H"/>
                  </a:rPr>
                  <a:t>值总是正的。</a:t>
                </a: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1">
                <a:blip r:embed="rId2"/>
                <a:stretch>
                  <a:fillRect l="-667" t="-2423" r="-519"/>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49</a:t>
            </a:fld>
            <a:endParaRPr lang="en-US" altLang="zh-CN" dirty="0">
              <a:solidFill>
                <a:srgbClr val="000000"/>
              </a:solidFill>
            </a:endParaRPr>
          </a:p>
        </p:txBody>
      </p:sp>
      <p:sp>
        <p:nvSpPr>
          <p:cNvPr id="4" name="页脚占位符 3"/>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15539102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期权</a:t>
            </a:r>
            <a:r>
              <a:rPr lang="el-GR" altLang="zh-CN" dirty="0"/>
              <a:t>Δ</a:t>
            </a:r>
            <a:r>
              <a:rPr lang="zh-CN" altLang="en-US" dirty="0"/>
              <a:t>的计算</a:t>
            </a:r>
          </a:p>
        </p:txBody>
      </p:sp>
      <p:sp>
        <p:nvSpPr>
          <p:cNvPr id="3" name="内容占位符 2"/>
          <p:cNvSpPr>
            <a:spLocks noGrp="1"/>
          </p:cNvSpPr>
          <p:nvPr>
            <p:ph idx="1"/>
          </p:nvPr>
        </p:nvSpPr>
        <p:spPr/>
        <p:txBody>
          <a:bodyPr/>
          <a:lstStyle/>
          <a:p>
            <a:r>
              <a:rPr lang="zh-CN" altLang="en-US" dirty="0"/>
              <a:t>无收益资产欧式看涨期权的</a:t>
            </a:r>
            <a:r>
              <a:rPr lang="en-US" altLang="zh-CN" dirty="0"/>
              <a:t>Δ </a:t>
            </a:r>
            <a:r>
              <a:rPr lang="zh-CN" altLang="en-US" dirty="0"/>
              <a:t>值为</a:t>
            </a:r>
          </a:p>
          <a:p>
            <a:pPr marL="0" indent="0">
              <a:buNone/>
            </a:pPr>
            <a:r>
              <a:rPr lang="en-US" altLang="zh-CN" dirty="0"/>
              <a:t>                           Δ = N(d</a:t>
            </a:r>
            <a:r>
              <a:rPr lang="en-US" altLang="zh-CN" baseline="-25000" dirty="0"/>
              <a:t>1</a:t>
            </a:r>
            <a:r>
              <a:rPr lang="en-US" altLang="zh-CN" dirty="0"/>
              <a:t>)</a:t>
            </a:r>
          </a:p>
          <a:p>
            <a:r>
              <a:rPr lang="zh-CN" altLang="en-US" dirty="0"/>
              <a:t>无收益资产欧式看跌期权的</a:t>
            </a:r>
            <a:r>
              <a:rPr lang="en-US" altLang="zh-CN" dirty="0"/>
              <a:t>Δ </a:t>
            </a:r>
            <a:r>
              <a:rPr lang="zh-CN" altLang="en-US" dirty="0"/>
              <a:t>值为</a:t>
            </a:r>
          </a:p>
          <a:p>
            <a:pPr marL="0" indent="0">
              <a:buNone/>
            </a:pPr>
            <a:r>
              <a:rPr lang="en-US" altLang="zh-CN" dirty="0"/>
              <a:t>                     Δ = -N(-d</a:t>
            </a:r>
            <a:r>
              <a:rPr lang="en-US" altLang="zh-CN" baseline="-25000" dirty="0"/>
              <a:t>1</a:t>
            </a:r>
            <a:r>
              <a:rPr lang="en-US" altLang="zh-CN" dirty="0"/>
              <a:t>)=N(d</a:t>
            </a:r>
            <a:r>
              <a:rPr lang="en-US" altLang="zh-CN" baseline="-25000" dirty="0"/>
              <a:t>1</a:t>
            </a:r>
            <a:r>
              <a:rPr lang="en-US" altLang="zh-CN" dirty="0"/>
              <a:t>)-1</a:t>
            </a:r>
          </a:p>
          <a:p>
            <a:r>
              <a:rPr lang="zh-CN" altLang="en-US" dirty="0"/>
              <a:t>支付已知红利率</a:t>
            </a:r>
            <a:r>
              <a:rPr lang="en-US" altLang="zh-CN" dirty="0"/>
              <a:t>q </a:t>
            </a:r>
            <a:r>
              <a:rPr lang="zh-CN" altLang="en-US" dirty="0"/>
              <a:t>的欧式看涨期权的</a:t>
            </a:r>
            <a:r>
              <a:rPr lang="en-US" altLang="zh-CN" dirty="0"/>
              <a:t>Δ </a:t>
            </a:r>
            <a:r>
              <a:rPr lang="zh-CN" altLang="en-US" dirty="0"/>
              <a:t>值为</a:t>
            </a:r>
          </a:p>
          <a:p>
            <a:pPr marL="0" indent="0">
              <a:buNone/>
            </a:pPr>
            <a:r>
              <a:rPr lang="en-US" altLang="zh-CN" dirty="0"/>
              <a:t>                         Δ = e</a:t>
            </a:r>
            <a:r>
              <a:rPr lang="en-US" altLang="zh-CN" baseline="30000" dirty="0"/>
              <a:t>−q(T−t)</a:t>
            </a:r>
            <a:r>
              <a:rPr lang="en-US" altLang="zh-CN" dirty="0"/>
              <a:t>N(d</a:t>
            </a:r>
            <a:r>
              <a:rPr lang="en-US" altLang="zh-CN" baseline="-25000" dirty="0"/>
              <a:t>1</a:t>
            </a:r>
            <a:r>
              <a:rPr lang="en-US" altLang="zh-CN" dirty="0"/>
              <a:t>)</a:t>
            </a:r>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pPr>
                <a:defRPr/>
              </a:pPr>
              <a:t>5</a:t>
            </a:fld>
            <a:endParaRPr lang="en-US" altLang="zh-CN" dirty="0"/>
          </a:p>
        </p:txBody>
      </p:sp>
      <p:sp>
        <p:nvSpPr>
          <p:cNvPr id="5" name="页脚占位符 4"/>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139695376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4000" b="0" dirty="0">
                <a:solidFill>
                  <a:srgbClr val="000000"/>
                </a:solidFill>
                <a:latin typeface="Symbol" pitchFamily="18" charset="2"/>
                <a:ea typeface="宋体" pitchFamily="2" charset="-122"/>
              </a:rPr>
              <a:t>n</a:t>
            </a:r>
            <a:r>
              <a:rPr lang="zh-CN" altLang="en-US" dirty="0"/>
              <a:t>中性</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67544" y="843558"/>
                <a:ext cx="8229600" cy="3834426"/>
              </a:xfrm>
            </p:spPr>
            <p:txBody>
              <a:bodyPr>
                <a:normAutofit fontScale="85000" lnSpcReduction="10000"/>
              </a:bodyPr>
              <a:lstStyle/>
              <a:p>
                <a:r>
                  <a:rPr lang="zh-CN" altLang="en-US" sz="3200" dirty="0">
                    <a:solidFill>
                      <a:srgbClr val="000000"/>
                    </a:solidFill>
                    <a:latin typeface="AdobeHeitiStd-Regular-Identity-H"/>
                  </a:rPr>
                  <a:t>组合的</a:t>
                </a:r>
                <a:r>
                  <a:rPr lang="en-US" altLang="zh-CN" sz="4000" dirty="0">
                    <a:solidFill>
                      <a:srgbClr val="000000"/>
                    </a:solidFill>
                    <a:latin typeface="Symbol" pitchFamily="18" charset="2"/>
                    <a:ea typeface="宋体" pitchFamily="2" charset="-122"/>
                    <a:cs typeface="+mj-cs"/>
                  </a:rPr>
                  <a:t>n</a:t>
                </a:r>
                <a:r>
                  <a:rPr lang="zh-CN" altLang="en-US" sz="3200" dirty="0">
                    <a:solidFill>
                      <a:srgbClr val="000000"/>
                    </a:solidFill>
                    <a:latin typeface="AdobeHeitiStd-Regular-Identity-H"/>
                  </a:rPr>
                  <a:t>值等于零时，证券组合处于</a:t>
                </a:r>
                <a:r>
                  <a:rPr lang="en-US" altLang="zh-CN" sz="4000" dirty="0">
                    <a:solidFill>
                      <a:srgbClr val="000000"/>
                    </a:solidFill>
                    <a:latin typeface="Symbol" pitchFamily="18" charset="2"/>
                    <a:ea typeface="宋体" pitchFamily="2" charset="-122"/>
                    <a:cs typeface="+mj-cs"/>
                  </a:rPr>
                  <a:t>n</a:t>
                </a:r>
                <a:r>
                  <a:rPr lang="zh-CN" altLang="en-US" sz="3200" dirty="0">
                    <a:solidFill>
                      <a:srgbClr val="000000"/>
                    </a:solidFill>
                    <a:latin typeface="AdobeHeitiStd-Regular-Identity-H"/>
                  </a:rPr>
                  <a:t>中性状态。</a:t>
                </a:r>
              </a:p>
              <a:p>
                <a:r>
                  <a:rPr lang="zh-CN" altLang="en-US" sz="3200" dirty="0">
                    <a:solidFill>
                      <a:srgbClr val="000000"/>
                    </a:solidFill>
                    <a:latin typeface="AdobeHeitiStd-Regular-Identity-H"/>
                  </a:rPr>
                  <a:t>当我们调整期权头寸使证券组合处于</a:t>
                </a:r>
                <a:r>
                  <a:rPr lang="en-US" altLang="zh-CN" sz="4000" dirty="0">
                    <a:solidFill>
                      <a:srgbClr val="000000"/>
                    </a:solidFill>
                    <a:latin typeface="Symbol" pitchFamily="18" charset="2"/>
                    <a:ea typeface="宋体" pitchFamily="2" charset="-122"/>
                    <a:cs typeface="+mj-cs"/>
                  </a:rPr>
                  <a:t>n</a:t>
                </a:r>
                <a:r>
                  <a:rPr lang="zh-CN" altLang="en-US" sz="3200" dirty="0">
                    <a:solidFill>
                      <a:srgbClr val="000000"/>
                    </a:solidFill>
                    <a:latin typeface="AdobeHeitiStd-Regular-Identity-H"/>
                  </a:rPr>
                  <a:t>中性状态时，新期权头寸会同时改变证券组合的</a:t>
                </a:r>
                <a:r>
                  <a:rPr lang="en-US" altLang="zh-CN" sz="3200" dirty="0">
                    <a:solidFill>
                      <a:srgbClr val="000000"/>
                    </a:solidFill>
                    <a:latin typeface="CMR12"/>
                  </a:rPr>
                  <a:t>Γ</a:t>
                </a:r>
                <a:r>
                  <a:rPr lang="zh-CN" altLang="en-US" sz="3200" dirty="0">
                    <a:solidFill>
                      <a:srgbClr val="000000"/>
                    </a:solidFill>
                    <a:latin typeface="AdobeHeitiStd-Regular-Identity-H"/>
                  </a:rPr>
                  <a:t>值，因此，若风险管理者要使证券组合同时达到</a:t>
                </a:r>
                <a:r>
                  <a:rPr lang="en-US" altLang="zh-CN" sz="4000" dirty="0">
                    <a:solidFill>
                      <a:srgbClr val="000000"/>
                    </a:solidFill>
                    <a:latin typeface="Symbol" pitchFamily="18" charset="2"/>
                    <a:ea typeface="宋体" pitchFamily="2" charset="-122"/>
                    <a:cs typeface="+mj-cs"/>
                  </a:rPr>
                  <a:t>n</a:t>
                </a:r>
                <a:r>
                  <a:rPr lang="zh-CN" altLang="en-US" sz="3200" dirty="0">
                    <a:solidFill>
                      <a:srgbClr val="000000"/>
                    </a:solidFill>
                    <a:latin typeface="AdobeHeitiStd-Regular-Identity-H"/>
                  </a:rPr>
                  <a:t>中性和</a:t>
                </a:r>
                <a:r>
                  <a:rPr lang="en-US" altLang="zh-CN" sz="3200" dirty="0">
                    <a:solidFill>
                      <a:srgbClr val="000000"/>
                    </a:solidFill>
                    <a:latin typeface="CMR12"/>
                  </a:rPr>
                  <a:t>Γ</a:t>
                </a:r>
                <a:r>
                  <a:rPr lang="zh-CN" altLang="en-US" sz="3200" dirty="0">
                    <a:solidFill>
                      <a:srgbClr val="000000"/>
                    </a:solidFill>
                    <a:latin typeface="AdobeHeitiStd-Regular-Identity-H"/>
                  </a:rPr>
                  <a:t>中性，至少要使用同一标的资产的两种期权。</a:t>
                </a:r>
                <a:endParaRPr lang="en-US" altLang="zh-CN" sz="3200" dirty="0">
                  <a:solidFill>
                    <a:srgbClr val="000000"/>
                  </a:solidFill>
                  <a:latin typeface="CMEX10"/>
                </a:endParaRPr>
              </a:p>
              <a:p>
                <a:pPr marL="0" indent="0">
                  <a:buNone/>
                </a:pPr>
                <a:r>
                  <a:rPr lang="en-US" altLang="zh-CN" sz="3200" dirty="0">
                    <a:solidFill>
                      <a:srgbClr val="000000"/>
                    </a:solidFill>
                    <a:latin typeface="CMR12"/>
                  </a:rPr>
                  <a:t>            </a:t>
                </a:r>
                <a14:m>
                  <m:oMath xmlns:m="http://schemas.openxmlformats.org/officeDocument/2006/math">
                    <m:sSub>
                      <m:sSubPr>
                        <m:ctrlPr>
                          <a:rPr lang="el-GR" altLang="zh-CN" sz="3200" i="1" smtClean="0">
                            <a:solidFill>
                              <a:srgbClr val="000000"/>
                            </a:solidFill>
                            <a:latin typeface="Cambria Math" panose="02040503050406030204" pitchFamily="18" charset="0"/>
                            <a:ea typeface="Cambria Math"/>
                          </a:rPr>
                        </m:ctrlPr>
                      </m:sSubPr>
                      <m:e>
                        <m:r>
                          <m:rPr>
                            <m:sty m:val="p"/>
                          </m:rPr>
                          <a:rPr lang="el-GR" altLang="zh-CN" sz="3200" i="1" smtClean="0">
                            <a:solidFill>
                              <a:srgbClr val="000000"/>
                            </a:solidFill>
                            <a:latin typeface="Cambria Math"/>
                            <a:ea typeface="Cambria Math"/>
                          </a:rPr>
                          <m:t>Γ</m:t>
                        </m:r>
                      </m:e>
                      <m:sub>
                        <m:r>
                          <a:rPr lang="en-US" altLang="zh-CN" sz="3200" b="0" i="1" smtClean="0">
                            <a:solidFill>
                              <a:srgbClr val="000000"/>
                            </a:solidFill>
                            <a:latin typeface="Cambria Math"/>
                            <a:ea typeface="Cambria Math"/>
                          </a:rPr>
                          <m:t>𝑝</m:t>
                        </m:r>
                      </m:sub>
                    </m:sSub>
                    <m:r>
                      <a:rPr lang="en-US" altLang="zh-CN" sz="3200" b="0" i="1" smtClean="0">
                        <a:solidFill>
                          <a:srgbClr val="000000"/>
                        </a:solidFill>
                        <a:latin typeface="Cambria Math"/>
                        <a:ea typeface="Cambria Math"/>
                      </a:rPr>
                      <m:t>+</m:t>
                    </m:r>
                    <m:sSub>
                      <m:sSubPr>
                        <m:ctrlPr>
                          <a:rPr lang="en-US" altLang="zh-CN" sz="3200" b="0" i="1" smtClean="0">
                            <a:solidFill>
                              <a:srgbClr val="000000"/>
                            </a:solidFill>
                            <a:latin typeface="Cambria Math" panose="02040503050406030204" pitchFamily="18" charset="0"/>
                            <a:ea typeface="Cambria Math"/>
                          </a:rPr>
                        </m:ctrlPr>
                      </m:sSubPr>
                      <m:e>
                        <m:r>
                          <m:rPr>
                            <m:sty m:val="p"/>
                          </m:rPr>
                          <a:rPr lang="el-GR" altLang="zh-CN" sz="3200" b="0" i="1" smtClean="0">
                            <a:solidFill>
                              <a:srgbClr val="000000"/>
                            </a:solidFill>
                            <a:latin typeface="Cambria Math"/>
                            <a:ea typeface="Cambria Math"/>
                          </a:rPr>
                          <m:t>Γ</m:t>
                        </m:r>
                      </m:e>
                      <m:sub>
                        <m:r>
                          <a:rPr lang="en-US" altLang="zh-CN" sz="3200" b="0" i="1" smtClean="0">
                            <a:solidFill>
                              <a:srgbClr val="000000"/>
                            </a:solidFill>
                            <a:latin typeface="Cambria Math"/>
                            <a:ea typeface="Cambria Math"/>
                          </a:rPr>
                          <m:t>1</m:t>
                        </m:r>
                      </m:sub>
                    </m:sSub>
                    <m:sSub>
                      <m:sSubPr>
                        <m:ctrlPr>
                          <a:rPr lang="en-US" altLang="zh-CN" sz="3200" b="0" i="1" smtClean="0">
                            <a:solidFill>
                              <a:srgbClr val="000000"/>
                            </a:solidFill>
                            <a:latin typeface="Cambria Math" panose="02040503050406030204" pitchFamily="18" charset="0"/>
                            <a:ea typeface="Cambria Math"/>
                          </a:rPr>
                        </m:ctrlPr>
                      </m:sSubPr>
                      <m:e>
                        <m:r>
                          <a:rPr lang="zh-CN" altLang="en-US" sz="3200" b="0" i="1" smtClean="0">
                            <a:solidFill>
                              <a:srgbClr val="000000"/>
                            </a:solidFill>
                            <a:latin typeface="Cambria Math"/>
                            <a:ea typeface="Cambria Math"/>
                          </a:rPr>
                          <m:t>𝜔</m:t>
                        </m:r>
                      </m:e>
                      <m:sub>
                        <m:r>
                          <a:rPr lang="en-US" altLang="zh-CN" sz="3200" b="0" i="1" smtClean="0">
                            <a:solidFill>
                              <a:srgbClr val="000000"/>
                            </a:solidFill>
                            <a:latin typeface="Cambria Math"/>
                            <a:ea typeface="Cambria Math"/>
                          </a:rPr>
                          <m:t>1</m:t>
                        </m:r>
                      </m:sub>
                    </m:sSub>
                    <m:r>
                      <a:rPr lang="en-US" altLang="zh-CN" sz="3200" b="0" i="1" smtClean="0">
                        <a:solidFill>
                          <a:srgbClr val="000000"/>
                        </a:solidFill>
                        <a:latin typeface="Cambria Math"/>
                        <a:ea typeface="Cambria Math"/>
                      </a:rPr>
                      <m:t>+</m:t>
                    </m:r>
                    <m:sSub>
                      <m:sSubPr>
                        <m:ctrlPr>
                          <a:rPr lang="en-US" altLang="zh-CN" sz="3200" i="1">
                            <a:solidFill>
                              <a:srgbClr val="000000"/>
                            </a:solidFill>
                            <a:latin typeface="Cambria Math" panose="02040503050406030204" pitchFamily="18" charset="0"/>
                            <a:ea typeface="Cambria Math"/>
                          </a:rPr>
                        </m:ctrlPr>
                      </m:sSubPr>
                      <m:e>
                        <m:r>
                          <m:rPr>
                            <m:sty m:val="p"/>
                          </m:rPr>
                          <a:rPr lang="el-GR" altLang="zh-CN" sz="3200" i="1">
                            <a:solidFill>
                              <a:srgbClr val="000000"/>
                            </a:solidFill>
                            <a:latin typeface="Cambria Math"/>
                            <a:ea typeface="Cambria Math"/>
                          </a:rPr>
                          <m:t>Γ</m:t>
                        </m:r>
                      </m:e>
                      <m:sub>
                        <m:r>
                          <a:rPr lang="en-US" altLang="zh-CN" sz="3200" b="0" i="1" smtClean="0">
                            <a:solidFill>
                              <a:srgbClr val="000000"/>
                            </a:solidFill>
                            <a:latin typeface="Cambria Math"/>
                            <a:ea typeface="Cambria Math"/>
                          </a:rPr>
                          <m:t>2</m:t>
                        </m:r>
                      </m:sub>
                    </m:sSub>
                    <m:sSub>
                      <m:sSubPr>
                        <m:ctrlPr>
                          <a:rPr lang="en-US" altLang="zh-CN" sz="3200" i="1">
                            <a:solidFill>
                              <a:srgbClr val="000000"/>
                            </a:solidFill>
                            <a:latin typeface="Cambria Math" panose="02040503050406030204" pitchFamily="18" charset="0"/>
                            <a:ea typeface="Cambria Math"/>
                          </a:rPr>
                        </m:ctrlPr>
                      </m:sSubPr>
                      <m:e>
                        <m:r>
                          <a:rPr lang="zh-CN" altLang="en-US" sz="3200" i="1">
                            <a:solidFill>
                              <a:srgbClr val="000000"/>
                            </a:solidFill>
                            <a:latin typeface="Cambria Math"/>
                            <a:ea typeface="Cambria Math"/>
                          </a:rPr>
                          <m:t>𝜔</m:t>
                        </m:r>
                      </m:e>
                      <m:sub>
                        <m:r>
                          <a:rPr lang="en-US" altLang="zh-CN" sz="3200" b="0" i="1" smtClean="0">
                            <a:solidFill>
                              <a:srgbClr val="000000"/>
                            </a:solidFill>
                            <a:latin typeface="Cambria Math"/>
                            <a:ea typeface="Cambria Math"/>
                          </a:rPr>
                          <m:t>2</m:t>
                        </m:r>
                      </m:sub>
                    </m:sSub>
                    <m:r>
                      <a:rPr lang="en-US" altLang="zh-CN" sz="3200" b="0" i="1" smtClean="0">
                        <a:solidFill>
                          <a:srgbClr val="000000"/>
                        </a:solidFill>
                        <a:latin typeface="Cambria Math"/>
                        <a:ea typeface="Cambria Math"/>
                      </a:rPr>
                      <m:t>=</m:t>
                    </m:r>
                  </m:oMath>
                </a14:m>
                <a:r>
                  <a:rPr lang="en-US" altLang="zh-CN" sz="3200" dirty="0">
                    <a:solidFill>
                      <a:srgbClr val="000000"/>
                    </a:solidFill>
                    <a:latin typeface="AJensonPro-Regular-Identity-H"/>
                  </a:rPr>
                  <a:t>0</a:t>
                </a:r>
              </a:p>
              <a:p>
                <a:pPr marL="0" lvl="0" indent="0">
                  <a:buClr>
                    <a:srgbClr val="CC9900"/>
                  </a:buClr>
                  <a:buNone/>
                </a:pPr>
                <a:r>
                  <a:rPr lang="en-US" altLang="zh-CN" sz="3200" dirty="0">
                    <a:solidFill>
                      <a:srgbClr val="000000"/>
                    </a:solidFill>
                    <a:ea typeface="Cambria Math"/>
                  </a:rPr>
                  <a:t>                            </a:t>
                </a:r>
                <a14:m>
                  <m:oMath xmlns:m="http://schemas.openxmlformats.org/officeDocument/2006/math">
                    <m:sSub>
                      <m:sSubPr>
                        <m:ctrlPr>
                          <a:rPr lang="el-GR" altLang="zh-CN" sz="3200" i="1">
                            <a:solidFill>
                              <a:srgbClr val="000000"/>
                            </a:solidFill>
                            <a:latin typeface="Cambria Math" panose="02040503050406030204" pitchFamily="18" charset="0"/>
                            <a:ea typeface="Cambria Math"/>
                          </a:rPr>
                        </m:ctrlPr>
                      </m:sSubPr>
                      <m:e>
                        <m:r>
                          <m:rPr>
                            <m:nor/>
                          </m:rPr>
                          <a:rPr lang="en-US" altLang="zh-CN" sz="4000" dirty="0">
                            <a:solidFill>
                              <a:srgbClr val="000000"/>
                            </a:solidFill>
                            <a:latin typeface="Symbol" pitchFamily="18" charset="2"/>
                            <a:ea typeface="宋体" pitchFamily="2" charset="-122"/>
                          </a:rPr>
                          <m:t>n</m:t>
                        </m:r>
                      </m:e>
                      <m:sub>
                        <m:r>
                          <a:rPr lang="en-US" altLang="zh-CN" sz="3200" i="1">
                            <a:solidFill>
                              <a:srgbClr val="000000"/>
                            </a:solidFill>
                            <a:latin typeface="Cambria Math"/>
                            <a:ea typeface="Cambria Math"/>
                          </a:rPr>
                          <m:t>𝑝</m:t>
                        </m:r>
                      </m:sub>
                    </m:sSub>
                    <m:r>
                      <a:rPr lang="en-US" altLang="zh-CN" sz="3200" i="1">
                        <a:solidFill>
                          <a:srgbClr val="000000"/>
                        </a:solidFill>
                        <a:latin typeface="Cambria Math"/>
                        <a:ea typeface="Cambria Math"/>
                      </a:rPr>
                      <m:t>+</m:t>
                    </m:r>
                    <m:sSub>
                      <m:sSubPr>
                        <m:ctrlPr>
                          <a:rPr lang="en-US" altLang="zh-CN" sz="3200" i="1">
                            <a:solidFill>
                              <a:srgbClr val="000000"/>
                            </a:solidFill>
                            <a:latin typeface="Cambria Math" panose="02040503050406030204" pitchFamily="18" charset="0"/>
                            <a:ea typeface="Cambria Math"/>
                          </a:rPr>
                        </m:ctrlPr>
                      </m:sSubPr>
                      <m:e>
                        <m:r>
                          <m:rPr>
                            <m:nor/>
                          </m:rPr>
                          <a:rPr lang="en-US" altLang="zh-CN" sz="4000" dirty="0">
                            <a:solidFill>
                              <a:srgbClr val="000000"/>
                            </a:solidFill>
                            <a:latin typeface="Symbol" pitchFamily="18" charset="2"/>
                            <a:ea typeface="宋体" pitchFamily="2" charset="-122"/>
                          </a:rPr>
                          <m:t>n</m:t>
                        </m:r>
                      </m:e>
                      <m:sub>
                        <m:r>
                          <a:rPr lang="en-US" altLang="zh-CN" sz="3200" i="1">
                            <a:solidFill>
                              <a:srgbClr val="000000"/>
                            </a:solidFill>
                            <a:latin typeface="Cambria Math"/>
                            <a:ea typeface="Cambria Math"/>
                          </a:rPr>
                          <m:t>1</m:t>
                        </m:r>
                      </m:sub>
                    </m:sSub>
                    <m:sSub>
                      <m:sSubPr>
                        <m:ctrlPr>
                          <a:rPr lang="en-US" altLang="zh-CN" sz="3200" i="1">
                            <a:solidFill>
                              <a:srgbClr val="000000"/>
                            </a:solidFill>
                            <a:latin typeface="Cambria Math" panose="02040503050406030204" pitchFamily="18" charset="0"/>
                            <a:ea typeface="Cambria Math"/>
                          </a:rPr>
                        </m:ctrlPr>
                      </m:sSubPr>
                      <m:e>
                        <m:r>
                          <a:rPr lang="zh-CN" altLang="en-US" sz="3200" i="1">
                            <a:solidFill>
                              <a:srgbClr val="000000"/>
                            </a:solidFill>
                            <a:latin typeface="Cambria Math"/>
                            <a:ea typeface="Cambria Math"/>
                          </a:rPr>
                          <m:t>𝜔</m:t>
                        </m:r>
                      </m:e>
                      <m:sub>
                        <m:r>
                          <a:rPr lang="en-US" altLang="zh-CN" sz="3200" i="1">
                            <a:solidFill>
                              <a:srgbClr val="000000"/>
                            </a:solidFill>
                            <a:latin typeface="Cambria Math"/>
                            <a:ea typeface="Cambria Math"/>
                          </a:rPr>
                          <m:t>1</m:t>
                        </m:r>
                      </m:sub>
                    </m:sSub>
                    <m:r>
                      <a:rPr lang="en-US" altLang="zh-CN" sz="3200" i="1">
                        <a:solidFill>
                          <a:srgbClr val="000000"/>
                        </a:solidFill>
                        <a:latin typeface="Cambria Math"/>
                        <a:ea typeface="Cambria Math"/>
                      </a:rPr>
                      <m:t>+</m:t>
                    </m:r>
                    <m:sSub>
                      <m:sSubPr>
                        <m:ctrlPr>
                          <a:rPr lang="en-US" altLang="zh-CN" sz="3200" i="1">
                            <a:solidFill>
                              <a:srgbClr val="000000"/>
                            </a:solidFill>
                            <a:latin typeface="Cambria Math" panose="02040503050406030204" pitchFamily="18" charset="0"/>
                            <a:ea typeface="Cambria Math"/>
                          </a:rPr>
                        </m:ctrlPr>
                      </m:sSubPr>
                      <m:e>
                        <m:r>
                          <m:rPr>
                            <m:nor/>
                          </m:rPr>
                          <a:rPr lang="en-US" altLang="zh-CN" sz="4000" dirty="0">
                            <a:solidFill>
                              <a:srgbClr val="000000"/>
                            </a:solidFill>
                            <a:latin typeface="Symbol" pitchFamily="18" charset="2"/>
                            <a:ea typeface="宋体" pitchFamily="2" charset="-122"/>
                          </a:rPr>
                          <m:t>n</m:t>
                        </m:r>
                      </m:e>
                      <m:sub>
                        <m:r>
                          <a:rPr lang="en-US" altLang="zh-CN" sz="3200" i="1">
                            <a:solidFill>
                              <a:srgbClr val="000000"/>
                            </a:solidFill>
                            <a:latin typeface="Cambria Math"/>
                            <a:ea typeface="Cambria Math"/>
                          </a:rPr>
                          <m:t>2</m:t>
                        </m:r>
                      </m:sub>
                    </m:sSub>
                    <m:sSub>
                      <m:sSubPr>
                        <m:ctrlPr>
                          <a:rPr lang="en-US" altLang="zh-CN" sz="3200" i="1">
                            <a:solidFill>
                              <a:srgbClr val="000000"/>
                            </a:solidFill>
                            <a:latin typeface="Cambria Math" panose="02040503050406030204" pitchFamily="18" charset="0"/>
                            <a:ea typeface="Cambria Math"/>
                          </a:rPr>
                        </m:ctrlPr>
                      </m:sSubPr>
                      <m:e>
                        <m:r>
                          <a:rPr lang="zh-CN" altLang="en-US" sz="3200" i="1">
                            <a:solidFill>
                              <a:srgbClr val="000000"/>
                            </a:solidFill>
                            <a:latin typeface="Cambria Math"/>
                            <a:ea typeface="Cambria Math"/>
                          </a:rPr>
                          <m:t>𝜔</m:t>
                        </m:r>
                      </m:e>
                      <m:sub>
                        <m:r>
                          <a:rPr lang="en-US" altLang="zh-CN" sz="3200" i="1">
                            <a:solidFill>
                              <a:srgbClr val="000000"/>
                            </a:solidFill>
                            <a:latin typeface="Cambria Math"/>
                            <a:ea typeface="Cambria Math"/>
                          </a:rPr>
                          <m:t>2</m:t>
                        </m:r>
                      </m:sub>
                    </m:sSub>
                    <m:r>
                      <a:rPr lang="en-US" altLang="zh-CN" sz="3200" i="1">
                        <a:solidFill>
                          <a:srgbClr val="000000"/>
                        </a:solidFill>
                        <a:latin typeface="Cambria Math"/>
                        <a:ea typeface="Cambria Math"/>
                      </a:rPr>
                      <m:t>=</m:t>
                    </m:r>
                  </m:oMath>
                </a14:m>
                <a:r>
                  <a:rPr lang="en-US" altLang="zh-CN" sz="3200" dirty="0">
                    <a:solidFill>
                      <a:srgbClr val="000000"/>
                    </a:solidFill>
                    <a:latin typeface="AJensonPro-Regular-Identity-H"/>
                  </a:rPr>
                  <a:t>0</a:t>
                </a:r>
              </a:p>
              <a:p>
                <a:pPr marL="0" indent="0">
                  <a:buNone/>
                </a:pPr>
                <a:endParaRPr lang="en-US" altLang="zh-CN" sz="3200" dirty="0">
                  <a:solidFill>
                    <a:srgbClr val="000000"/>
                  </a:solidFill>
                  <a:latin typeface="AJensonPro-Regular-Identity-H"/>
                </a:endParaRPr>
              </a:p>
              <a:p>
                <a:pPr marL="0" indent="0">
                  <a:buNone/>
                </a:pPr>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67544" y="843558"/>
                <a:ext cx="8229600" cy="3834426"/>
              </a:xfrm>
              <a:blipFill rotWithShape="1">
                <a:blip r:embed="rId2"/>
                <a:stretch>
                  <a:fillRect l="-444" t="-3498"/>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50</a:t>
            </a:fld>
            <a:endParaRPr lang="en-US" altLang="zh-CN" dirty="0">
              <a:solidFill>
                <a:srgbClr val="000000"/>
              </a:solidFill>
            </a:endParaRPr>
          </a:p>
        </p:txBody>
      </p:sp>
      <p:sp>
        <p:nvSpPr>
          <p:cNvPr id="4" name="页脚占位符 3"/>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197579074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rho </a:t>
            </a:r>
            <a:endParaRPr lang="zh-CN" altLang="en-US"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fontScale="85000" lnSpcReduction="10000"/>
              </a:bodyPr>
              <a:lstStyle/>
              <a:p>
                <a:r>
                  <a:rPr lang="zh-CN" altLang="en-US" dirty="0"/>
                  <a:t>证券的</a:t>
                </a:r>
                <a:r>
                  <a:rPr lang="en-US" altLang="zh-CN" dirty="0"/>
                  <a:t>rho </a:t>
                </a:r>
                <a:r>
                  <a:rPr lang="zh-CN" altLang="en-US" dirty="0"/>
                  <a:t>等于证券价格对利率的偏导数</a:t>
                </a:r>
                <a:r>
                  <a:rPr lang="en-US" altLang="zh-CN" dirty="0"/>
                  <a:t>:</a:t>
                </a:r>
              </a:p>
              <a:p>
                <a:pPr marL="0" indent="0">
                  <a:buNone/>
                </a:pPr>
                <a14:m>
                  <m:oMathPara xmlns:m="http://schemas.openxmlformats.org/officeDocument/2006/math">
                    <m:oMathParaPr>
                      <m:jc m:val="centerGroup"/>
                    </m:oMathParaPr>
                    <m:oMath xmlns:m="http://schemas.openxmlformats.org/officeDocument/2006/math">
                      <m:r>
                        <m:rPr>
                          <m:nor/>
                        </m:rPr>
                        <a:rPr lang="en-US" altLang="zh-CN" sz="4000" dirty="0">
                          <a:solidFill>
                            <a:srgbClr val="000000"/>
                          </a:solidFill>
                          <a:latin typeface="Cambria Math"/>
                          <a:ea typeface="宋体" pitchFamily="2" charset="-122"/>
                        </a:rPr>
                        <m:t>r</m:t>
                      </m:r>
                      <m:r>
                        <m:rPr>
                          <m:nor/>
                        </m:rPr>
                        <a:rPr lang="en-US" altLang="zh-CN" sz="4000" b="0" i="0" dirty="0" smtClean="0">
                          <a:solidFill>
                            <a:srgbClr val="000000"/>
                          </a:solidFill>
                          <a:latin typeface="Cambria Math"/>
                          <a:ea typeface="宋体" pitchFamily="2" charset="-122"/>
                        </a:rPr>
                        <m:t>ho</m:t>
                      </m:r>
                      <m:r>
                        <a:rPr lang="zh-CN" altLang="en-US" dirty="0">
                          <a:solidFill>
                            <a:srgbClr val="000000">
                              <a:lumMod val="85000"/>
                              <a:lumOff val="15000"/>
                            </a:srgbClr>
                          </a:solidFill>
                          <a:latin typeface="Cambria Math"/>
                        </a:rPr>
                        <m:t>＝</m:t>
                      </m:r>
                      <m:f>
                        <m:fPr>
                          <m:ctrlPr>
                            <a:rPr lang="en-US" altLang="zh-CN" i="1" dirty="0">
                              <a:solidFill>
                                <a:srgbClr val="000000">
                                  <a:lumMod val="85000"/>
                                  <a:lumOff val="15000"/>
                                </a:srgbClr>
                              </a:solidFill>
                              <a:latin typeface="Cambria Math" panose="02040503050406030204" pitchFamily="18" charset="0"/>
                            </a:rPr>
                          </m:ctrlPr>
                        </m:fPr>
                        <m:num>
                          <m:r>
                            <a:rPr lang="en-US" altLang="zh-CN" i="1" dirty="0">
                              <a:solidFill>
                                <a:srgbClr val="000000">
                                  <a:lumMod val="85000"/>
                                  <a:lumOff val="15000"/>
                                </a:srgbClr>
                              </a:solidFill>
                              <a:latin typeface="Cambria Math"/>
                            </a:rPr>
                            <m:t>𝜕</m:t>
                          </m:r>
                          <m:r>
                            <a:rPr lang="en-US" altLang="zh-CN" i="1" dirty="0">
                              <a:solidFill>
                                <a:srgbClr val="000000">
                                  <a:lumMod val="85000"/>
                                  <a:lumOff val="15000"/>
                                </a:srgbClr>
                              </a:solidFill>
                              <a:latin typeface="Cambria Math"/>
                            </a:rPr>
                            <m:t>𝑓</m:t>
                          </m:r>
                        </m:num>
                        <m:den>
                          <m:r>
                            <a:rPr lang="en-US" altLang="zh-CN" i="1" dirty="0">
                              <a:solidFill>
                                <a:srgbClr val="000000">
                                  <a:lumMod val="85000"/>
                                  <a:lumOff val="15000"/>
                                </a:srgbClr>
                              </a:solidFill>
                              <a:latin typeface="Cambria Math"/>
                            </a:rPr>
                            <m:t>𝜕</m:t>
                          </m:r>
                          <m:r>
                            <a:rPr lang="en-US" altLang="zh-CN" b="0" i="1" dirty="0" smtClean="0">
                              <a:solidFill>
                                <a:srgbClr val="000000">
                                  <a:lumMod val="85000"/>
                                  <a:lumOff val="15000"/>
                                </a:srgbClr>
                              </a:solidFill>
                              <a:latin typeface="Cambria Math"/>
                            </a:rPr>
                            <m:t>𝑟</m:t>
                          </m:r>
                        </m:den>
                      </m:f>
                    </m:oMath>
                  </m:oMathPara>
                </a14:m>
                <a:endParaRPr lang="en-US" altLang="zh-CN" dirty="0"/>
              </a:p>
              <a:p>
                <a:r>
                  <a:rPr lang="en-US" altLang="zh-CN" dirty="0"/>
                  <a:t>rho </a:t>
                </a:r>
                <a:r>
                  <a:rPr lang="zh-CN" altLang="en-US" dirty="0"/>
                  <a:t>衡量的是证券价格对利率变化的敏感度。</a:t>
                </a:r>
              </a:p>
              <a:p>
                <a:r>
                  <a:rPr lang="zh-CN" altLang="en-US" dirty="0"/>
                  <a:t>标的资产的</a:t>
                </a:r>
                <a:r>
                  <a:rPr lang="en-US" altLang="zh-CN" dirty="0"/>
                  <a:t>rho </a:t>
                </a:r>
                <a:r>
                  <a:rPr lang="zh-CN" altLang="en-US" dirty="0"/>
                  <a:t>值为</a:t>
                </a:r>
                <a:r>
                  <a:rPr lang="en-US" altLang="zh-CN" dirty="0"/>
                  <a:t>0 </a:t>
                </a:r>
                <a:r>
                  <a:rPr lang="zh-CN" altLang="en-US" dirty="0"/>
                  <a:t>。</a:t>
                </a:r>
                <a:endParaRPr lang="en-US" altLang="zh-CN" dirty="0"/>
              </a:p>
              <a:p>
                <a:r>
                  <a:rPr lang="zh-CN" altLang="en-US" dirty="0"/>
                  <a:t>同样道理，由于</a:t>
                </a:r>
                <a:r>
                  <a:rPr lang="en-US" altLang="zh-CN" dirty="0"/>
                  <a:t>B-S-M</a:t>
                </a:r>
                <a:r>
                  <a:rPr lang="zh-CN" altLang="en-US" dirty="0"/>
                  <a:t>公式假定利率为常数，所以我们也不能直接用该公式对利率求偏导来求</a:t>
                </a:r>
                <a:r>
                  <a:rPr lang="en-US" altLang="zh-CN" dirty="0"/>
                  <a:t>rho</a:t>
                </a:r>
                <a:r>
                  <a:rPr lang="zh-CN" altLang="en-US" dirty="0"/>
                  <a:t>。</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a:blip r:embed="rId2"/>
                <a:stretch>
                  <a:fillRect l="-296" t="-2693"/>
                </a:stretch>
              </a:blipFill>
            </p:spPr>
            <p:txBody>
              <a:bodyPr/>
              <a:lstStyle/>
              <a:p>
                <a:r>
                  <a:rPr lang="zh-CN" altLang="en-US">
                    <a:noFill/>
                  </a:rPr>
                  <a:t> </a:t>
                </a:r>
              </a:p>
            </p:txBody>
          </p:sp>
        </mc:Fallback>
      </mc:AlternateContent>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solidFill>
                  <a:srgbClr val="000000"/>
                </a:solidFill>
              </a:rPr>
              <a:pPr>
                <a:defRPr/>
              </a:pPr>
              <a:t>51</a:t>
            </a:fld>
            <a:endParaRPr lang="en-US" altLang="zh-CN" dirty="0">
              <a:solidFill>
                <a:srgbClr val="000000"/>
              </a:solidFill>
            </a:endParaRPr>
          </a:p>
        </p:txBody>
      </p:sp>
      <p:sp>
        <p:nvSpPr>
          <p:cNvPr id="4" name="页脚占位符 3"/>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90534162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看涨期权</a:t>
            </a:r>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52</a:t>
            </a:fld>
            <a:endParaRPr lang="zh-CN" altLang="en-US"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843558"/>
            <a:ext cx="9144000" cy="39424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rot="19891414">
            <a:off x="3389720" y="1845327"/>
            <a:ext cx="3265574" cy="400110"/>
          </a:xfrm>
          <a:prstGeom prst="rect">
            <a:avLst/>
          </a:prstGeom>
        </p:spPr>
        <p:txBody>
          <a:bodyPr wrap="none">
            <a:spAutoFit/>
          </a:bodyPr>
          <a:lstStyle/>
          <a:p>
            <a:pPr lvl="0" fontAlgn="base">
              <a:spcBef>
                <a:spcPct val="0"/>
              </a:spcBef>
              <a:spcAft>
                <a:spcPct val="0"/>
              </a:spcAft>
            </a:pPr>
            <a:r>
              <a:rPr lang="en-US" altLang="zh-CN" sz="2000" b="1" dirty="0">
                <a:solidFill>
                  <a:srgbClr val="FFFFFF">
                    <a:lumMod val="95000"/>
                  </a:srgbClr>
                </a:solidFill>
                <a:latin typeface="Adobe Jenson Pro" pitchFamily="18" charset="0"/>
              </a:rPr>
              <a:t>Copyright © </a:t>
            </a:r>
            <a:r>
              <a:rPr lang="en-US" altLang="zh-CN" sz="2000" b="1" dirty="0" err="1">
                <a:solidFill>
                  <a:srgbClr val="FFFFFF">
                    <a:lumMod val="95000"/>
                  </a:srgbClr>
                </a:solidFill>
                <a:latin typeface="Adobe Jenson Pro" pitchFamily="18" charset="0"/>
              </a:rPr>
              <a:t>Zheng</a:t>
            </a:r>
            <a:r>
              <a:rPr lang="en-US" altLang="zh-CN" sz="2000" b="1" dirty="0">
                <a:solidFill>
                  <a:srgbClr val="FFFFFF">
                    <a:lumMod val="95000"/>
                  </a:srgbClr>
                </a:solidFill>
                <a:latin typeface="Adobe Jenson Pro" pitchFamily="18" charset="0"/>
              </a:rPr>
              <a:t> </a:t>
            </a:r>
            <a:r>
              <a:rPr lang="en-US" altLang="zh-CN" sz="2000" b="1" dirty="0" err="1">
                <a:solidFill>
                  <a:srgbClr val="FFFFFF">
                    <a:lumMod val="95000"/>
                  </a:srgbClr>
                </a:solidFill>
                <a:latin typeface="Adobe Jenson Pro" pitchFamily="18" charset="0"/>
              </a:rPr>
              <a:t>Zhenlong</a:t>
            </a:r>
            <a:endParaRPr lang="zh-CN" altLang="en-US" sz="2000" dirty="0">
              <a:solidFill>
                <a:srgbClr val="FFFFFF">
                  <a:lumMod val="95000"/>
                </a:srgbClr>
              </a:solidFill>
              <a:latin typeface="Tahoma" pitchFamily="34" charset="0"/>
            </a:endParaRPr>
          </a:p>
        </p:txBody>
      </p:sp>
      <p:sp>
        <p:nvSpPr>
          <p:cNvPr id="5" name="页脚占位符 4"/>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28979064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看跌期权</a:t>
            </a:r>
          </a:p>
        </p:txBody>
      </p:sp>
      <p:sp>
        <p:nvSpPr>
          <p:cNvPr id="3" name="内容占位符 2"/>
          <p:cNvSpPr>
            <a:spLocks noGrp="1"/>
          </p:cNvSpPr>
          <p:nvPr>
            <p:ph idx="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53</a:t>
            </a:fld>
            <a:endParaRPr lang="zh-CN" alt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915566"/>
            <a:ext cx="9144000" cy="39784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rot="19891414">
            <a:off x="3389720" y="1845327"/>
            <a:ext cx="3265574" cy="400110"/>
          </a:xfrm>
          <a:prstGeom prst="rect">
            <a:avLst/>
          </a:prstGeom>
        </p:spPr>
        <p:txBody>
          <a:bodyPr wrap="none">
            <a:spAutoFit/>
          </a:bodyPr>
          <a:lstStyle/>
          <a:p>
            <a:pPr lvl="0" fontAlgn="base">
              <a:spcBef>
                <a:spcPct val="0"/>
              </a:spcBef>
              <a:spcAft>
                <a:spcPct val="0"/>
              </a:spcAft>
            </a:pPr>
            <a:r>
              <a:rPr lang="en-US" altLang="zh-CN" sz="2000" b="1" dirty="0">
                <a:solidFill>
                  <a:srgbClr val="FFFFFF">
                    <a:lumMod val="95000"/>
                  </a:srgbClr>
                </a:solidFill>
                <a:latin typeface="Adobe Jenson Pro" pitchFamily="18" charset="0"/>
              </a:rPr>
              <a:t>Copyright © </a:t>
            </a:r>
            <a:r>
              <a:rPr lang="en-US" altLang="zh-CN" sz="2000" b="1" dirty="0" err="1">
                <a:solidFill>
                  <a:srgbClr val="FFFFFF">
                    <a:lumMod val="95000"/>
                  </a:srgbClr>
                </a:solidFill>
                <a:latin typeface="Adobe Jenson Pro" pitchFamily="18" charset="0"/>
              </a:rPr>
              <a:t>Zheng</a:t>
            </a:r>
            <a:r>
              <a:rPr lang="en-US" altLang="zh-CN" sz="2000" b="1" dirty="0">
                <a:solidFill>
                  <a:srgbClr val="FFFFFF">
                    <a:lumMod val="95000"/>
                  </a:srgbClr>
                </a:solidFill>
                <a:latin typeface="Adobe Jenson Pro" pitchFamily="18" charset="0"/>
              </a:rPr>
              <a:t> </a:t>
            </a:r>
            <a:r>
              <a:rPr lang="en-US" altLang="zh-CN" sz="2000" b="1" dirty="0" err="1">
                <a:solidFill>
                  <a:srgbClr val="FFFFFF">
                    <a:lumMod val="95000"/>
                  </a:srgbClr>
                </a:solidFill>
                <a:latin typeface="Adobe Jenson Pro" pitchFamily="18" charset="0"/>
              </a:rPr>
              <a:t>Zhenlong</a:t>
            </a:r>
            <a:endParaRPr lang="zh-CN" altLang="en-US" sz="2000" dirty="0">
              <a:solidFill>
                <a:srgbClr val="FFFFFF">
                  <a:lumMod val="95000"/>
                </a:srgbClr>
              </a:solidFill>
              <a:latin typeface="Tahoma" pitchFamily="34" charset="0"/>
            </a:endParaRPr>
          </a:p>
        </p:txBody>
      </p:sp>
      <p:sp>
        <p:nvSpPr>
          <p:cNvPr id="5" name="页脚占位符 4"/>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9971377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fontScale="90000"/>
          </a:bodyPr>
          <a:lstStyle/>
          <a:p>
            <a:r>
              <a:rPr lang="zh-CN" altLang="en-US" dirty="0"/>
              <a:t>期权组合的希腊字母（</a:t>
            </a:r>
            <a:r>
              <a:rPr lang="en-US" altLang="zh-CN" dirty="0"/>
              <a:t>2020.9.15</a:t>
            </a:r>
            <a:r>
              <a:rPr lang="zh-CN" altLang="en-US" dirty="0"/>
              <a:t>）</a:t>
            </a:r>
          </a:p>
        </p:txBody>
      </p:sp>
      <p:sp>
        <p:nvSpPr>
          <p:cNvPr id="5" name="灯片编号占位符 4"/>
          <p:cNvSpPr>
            <a:spLocks noGrp="1"/>
          </p:cNvSpPr>
          <p:nvPr>
            <p:ph type="sldNum" sz="quarter" idx="12"/>
          </p:nvPr>
        </p:nvSpPr>
        <p:spPr/>
        <p:txBody>
          <a:bodyPr/>
          <a:lstStyle/>
          <a:p>
            <a:pPr>
              <a:defRPr/>
            </a:pPr>
            <a:fld id="{19DFB378-7606-41DD-BDB8-11DE839DDBEA}" type="slidenum">
              <a:rPr lang="en-US" altLang="zh-CN" smtClean="0"/>
              <a:pPr>
                <a:defRPr/>
              </a:pPr>
              <a:t>54</a:t>
            </a:fld>
            <a:endParaRPr lang="en-US" altLang="zh-CN" dirty="0"/>
          </a:p>
        </p:txBody>
      </p:sp>
      <p:sp>
        <p:nvSpPr>
          <p:cNvPr id="6" name="页脚占位符 5"/>
          <p:cNvSpPr>
            <a:spLocks noGrp="1"/>
          </p:cNvSpPr>
          <p:nvPr>
            <p:ph type="ftr" sz="quarter" idx="11"/>
          </p:nvPr>
        </p:nvSpPr>
        <p:spPr/>
        <p:txBody>
          <a:bodyPr/>
          <a:lstStyle/>
          <a:p>
            <a:pPr>
              <a:defRPr/>
            </a:pPr>
            <a:r>
              <a:rPr lang="en-US" altLang="zh-CN"/>
              <a:t>Copyright ©2020  Zheng, Zhenlong, XMU</a:t>
            </a:r>
            <a:endParaRPr lang="zh-CN" altLang="en-US" dirty="0"/>
          </a:p>
        </p:txBody>
      </p:sp>
      <p:pic>
        <p:nvPicPr>
          <p:cNvPr id="11" name="内容占位符 10">
            <a:extLst>
              <a:ext uri="{FF2B5EF4-FFF2-40B4-BE49-F238E27FC236}">
                <a16:creationId xmlns:a16="http://schemas.microsoft.com/office/drawing/2014/main" id="{031EC1E0-7469-4CC1-B93E-47D4C9CA043D}"/>
              </a:ext>
            </a:extLst>
          </p:cNvPr>
          <p:cNvPicPr>
            <a:picLocks noGrp="1" noChangeAspect="1"/>
          </p:cNvPicPr>
          <p:nvPr>
            <p:ph idx="1"/>
          </p:nvPr>
        </p:nvPicPr>
        <p:blipFill>
          <a:blip r:embed="rId2"/>
          <a:stretch>
            <a:fillRect/>
          </a:stretch>
        </p:blipFill>
        <p:spPr>
          <a:xfrm>
            <a:off x="457200" y="843558"/>
            <a:ext cx="8229600" cy="3717757"/>
          </a:xfrm>
        </p:spPr>
      </p:pic>
    </p:spTree>
    <p:extLst>
      <p:ext uri="{BB962C8B-B14F-4D97-AF65-F5344CB8AC3E}">
        <p14:creationId xmlns:p14="http://schemas.microsoft.com/office/powerpoint/2010/main" val="317127458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希腊字母：</a:t>
            </a:r>
            <a:r>
              <a:rPr lang="en-US" altLang="zh-CN" dirty="0"/>
              <a:t>Black </a:t>
            </a:r>
            <a:r>
              <a:rPr lang="en-US" altLang="zh-CN" dirty="0" err="1"/>
              <a:t>vs</a:t>
            </a:r>
            <a:r>
              <a:rPr lang="en-US" altLang="zh-CN" dirty="0"/>
              <a:t> BSM</a:t>
            </a:r>
            <a:endParaRPr lang="zh-CN" altLang="en-US" dirty="0"/>
          </a:p>
        </p:txBody>
      </p:sp>
      <p:pic>
        <p:nvPicPr>
          <p:cNvPr id="5" name="内容占位符 4">
            <a:extLst>
              <a:ext uri="{FF2B5EF4-FFF2-40B4-BE49-F238E27FC236}">
                <a16:creationId xmlns:a16="http://schemas.microsoft.com/office/drawing/2014/main" id="{BA4C9D93-6CF2-4E46-AD06-CF07D2D1B210}"/>
              </a:ext>
            </a:extLst>
          </p:cNvPr>
          <p:cNvPicPr>
            <a:picLocks noGrp="1" noChangeAspect="1"/>
          </p:cNvPicPr>
          <p:nvPr>
            <p:ph idx="1"/>
          </p:nvPr>
        </p:nvPicPr>
        <p:blipFill>
          <a:blip r:embed="rId2"/>
          <a:stretch>
            <a:fillRect/>
          </a:stretch>
        </p:blipFill>
        <p:spPr>
          <a:xfrm>
            <a:off x="457201" y="843558"/>
            <a:ext cx="8229600" cy="3755430"/>
          </a:xfrm>
          <a:prstGeom prst="rect">
            <a:avLst/>
          </a:prstGeom>
        </p:spPr>
      </p:pic>
      <p:sp>
        <p:nvSpPr>
          <p:cNvPr id="4" name="灯片编号占位符 3"/>
          <p:cNvSpPr>
            <a:spLocks noGrp="1"/>
          </p:cNvSpPr>
          <p:nvPr>
            <p:ph type="sldNum" sz="quarter" idx="12"/>
          </p:nvPr>
        </p:nvSpPr>
        <p:spPr/>
        <p:txBody>
          <a:bodyPr/>
          <a:lstStyle/>
          <a:p>
            <a:fld id="{0C913308-F349-4B6D-A68A-DD1791B4A57B}" type="slidenum">
              <a:rPr lang="zh-CN" altLang="en-US" smtClean="0"/>
              <a:pPr/>
              <a:t>55</a:t>
            </a:fld>
            <a:endParaRPr lang="zh-CN" altLang="en-US" dirty="0"/>
          </a:p>
        </p:txBody>
      </p:sp>
    </p:spTree>
    <p:extLst>
      <p:ext uri="{BB962C8B-B14F-4D97-AF65-F5344CB8AC3E}">
        <p14:creationId xmlns:p14="http://schemas.microsoft.com/office/powerpoint/2010/main" val="18518079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希腊字母：</a:t>
            </a:r>
            <a:r>
              <a:rPr lang="en-US" altLang="zh-CN" dirty="0"/>
              <a:t>Black </a:t>
            </a:r>
            <a:r>
              <a:rPr lang="en-US" altLang="zh-CN" dirty="0" err="1"/>
              <a:t>vs</a:t>
            </a:r>
            <a:r>
              <a:rPr lang="en-US" altLang="zh-CN" dirty="0"/>
              <a:t> BSM</a:t>
            </a:r>
            <a:endParaRPr lang="zh-CN" altLang="en-US" dirty="0"/>
          </a:p>
        </p:txBody>
      </p:sp>
      <p:sp>
        <p:nvSpPr>
          <p:cNvPr id="3" name="内容占位符 2"/>
          <p:cNvSpPr>
            <a:spLocks noGrp="1"/>
          </p:cNvSpPr>
          <p:nvPr>
            <p:ph idx="1"/>
          </p:nvPr>
        </p:nvSpPr>
        <p:spPr/>
        <p:txBody>
          <a:bodyPr/>
          <a:lstStyle/>
          <a:p>
            <a:pPr marL="0" indent="0">
              <a:buNone/>
            </a:pPr>
            <a:endParaRPr lang="en-US" altLang="zh-CN" dirty="0"/>
          </a:p>
          <a:p>
            <a:r>
              <a:rPr lang="zh-CN" altLang="en-US" sz="2400" b="1" dirty="0"/>
              <a:t>值得注意的是，虽然</a:t>
            </a:r>
            <a:r>
              <a:rPr lang="en-US" altLang="zh-CN" sz="2400" b="1" dirty="0"/>
              <a:t>call</a:t>
            </a:r>
            <a:r>
              <a:rPr lang="zh-CN" altLang="en-US" sz="2400" b="1" dirty="0"/>
              <a:t>和</a:t>
            </a:r>
            <a:r>
              <a:rPr lang="en-US" altLang="zh-CN" sz="2400" b="1" dirty="0"/>
              <a:t>put</a:t>
            </a:r>
            <a:r>
              <a:rPr lang="zh-CN" altLang="en-US" sz="2400" b="1" dirty="0"/>
              <a:t>的</a:t>
            </a:r>
            <a:r>
              <a:rPr lang="en-US" altLang="zh-CN" sz="2400" b="1" dirty="0"/>
              <a:t>Gamma</a:t>
            </a:r>
            <a:r>
              <a:rPr lang="zh-CN" altLang="en-US" sz="2400" b="1" dirty="0"/>
              <a:t>和</a:t>
            </a:r>
            <a:r>
              <a:rPr lang="en-US" altLang="zh-CN" sz="2400" b="1" dirty="0"/>
              <a:t>Vega</a:t>
            </a:r>
            <a:r>
              <a:rPr lang="zh-CN" altLang="en-US" sz="2400" b="1" dirty="0"/>
              <a:t>公式是一样的，但由于</a:t>
            </a:r>
            <a:r>
              <a:rPr lang="en-US" altLang="zh-CN" sz="2400" b="1" dirty="0"/>
              <a:t>call</a:t>
            </a:r>
            <a:r>
              <a:rPr lang="zh-CN" altLang="en-US" sz="2400" b="1" dirty="0"/>
              <a:t>和</a:t>
            </a:r>
            <a:r>
              <a:rPr lang="en-US" altLang="zh-CN" sz="2400" b="1" dirty="0"/>
              <a:t>put</a:t>
            </a:r>
            <a:r>
              <a:rPr lang="zh-CN" altLang="en-US" sz="2400" b="1" dirty="0"/>
              <a:t>的隐含波动率不一样，所以它们的结果可能不同。</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56</a:t>
            </a:fld>
            <a:endParaRPr lang="zh-CN" altLang="en-US" dirty="0"/>
          </a:p>
        </p:txBody>
      </p:sp>
    </p:spTree>
    <p:extLst>
      <p:ext uri="{BB962C8B-B14F-4D97-AF65-F5344CB8AC3E}">
        <p14:creationId xmlns:p14="http://schemas.microsoft.com/office/powerpoint/2010/main" val="372515169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0C913308-F349-4B6D-A68A-DD1791B4A57B}" type="slidenum">
              <a:rPr lang="zh-CN" altLang="en-US" smtClean="0"/>
              <a:pPr/>
              <a:t>57</a:t>
            </a:fld>
            <a:endParaRPr lang="zh-CN" altLang="en-US" dirty="0"/>
          </a:p>
        </p:txBody>
      </p:sp>
    </p:spTree>
    <p:extLst>
      <p:ext uri="{BB962C8B-B14F-4D97-AF65-F5344CB8AC3E}">
        <p14:creationId xmlns:p14="http://schemas.microsoft.com/office/powerpoint/2010/main" val="108706030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5682" name="Picture 2"/>
          <p:cNvPicPr>
            <a:picLocks noGrp="1" noChangeAspect="1" noChangeArrowheads="1"/>
          </p:cNvPicPr>
          <p:nvPr>
            <p:ph idx="4294967295"/>
          </p:nvPr>
        </p:nvPicPr>
        <p:blipFill>
          <a:blip r:embed="rId3" cstate="print"/>
          <a:srcRect/>
          <a:stretch>
            <a:fillRect/>
          </a:stretch>
        </p:blipFill>
        <p:spPr>
          <a:xfrm>
            <a:off x="714375" y="0"/>
            <a:ext cx="7786688" cy="5143500"/>
          </a:xfrm>
        </p:spPr>
      </p:pic>
      <p:sp>
        <p:nvSpPr>
          <p:cNvPr id="284675" name="TextBox 2"/>
          <p:cNvSpPr txBox="1">
            <a:spLocks noChangeArrowheads="1"/>
          </p:cNvSpPr>
          <p:nvPr/>
        </p:nvSpPr>
        <p:spPr bwMode="auto">
          <a:xfrm>
            <a:off x="2143125" y="3000375"/>
            <a:ext cx="4857750" cy="369332"/>
          </a:xfrm>
          <a:prstGeom prst="rect">
            <a:avLst/>
          </a:prstGeom>
          <a:noFill/>
          <a:ln w="9525">
            <a:noFill/>
            <a:miter lim="800000"/>
            <a:headEnd/>
            <a:tailEnd/>
          </a:ln>
        </p:spPr>
        <p:txBody>
          <a:bodyPr>
            <a:spAutoFit/>
          </a:bodyPr>
          <a:lstStyle/>
          <a:p>
            <a:endParaRPr lang="zh-CN" altLang="en-US">
              <a:ea typeface="华文细黑" pitchFamily="2" charset="-122"/>
            </a:endParaRPr>
          </a:p>
        </p:txBody>
      </p:sp>
      <p:sp>
        <p:nvSpPr>
          <p:cNvPr id="5" name="灯片编号占位符 4"/>
          <p:cNvSpPr>
            <a:spLocks noGrp="1"/>
          </p:cNvSpPr>
          <p:nvPr>
            <p:ph type="sldNum" sz="quarter" idx="12"/>
          </p:nvPr>
        </p:nvSpPr>
        <p:spPr/>
        <p:txBody>
          <a:bodyPr/>
          <a:lstStyle/>
          <a:p>
            <a:pPr>
              <a:defRPr/>
            </a:pPr>
            <a:fld id="{C9CDCDCA-3447-49FF-AF70-0CFC8C343134}" type="slidenum">
              <a:rPr lang="en-US" altLang="zh-CN" smtClean="0"/>
              <a:pPr>
                <a:defRPr/>
              </a:pPr>
              <a:t>58</a:t>
            </a:fld>
            <a:endParaRPr lang="en-US" altLang="zh-CN"/>
          </a:p>
        </p:txBody>
      </p:sp>
      <p:sp>
        <p:nvSpPr>
          <p:cNvPr id="2" name="页脚占位符 1"/>
          <p:cNvSpPr>
            <a:spLocks noGrp="1"/>
          </p:cNvSpPr>
          <p:nvPr>
            <p:ph type="ftr" sz="quarter" idx="11"/>
          </p:nvPr>
        </p:nvSpPr>
        <p:spPr/>
        <p:txBody>
          <a:bodyPr/>
          <a:lstStyle/>
          <a:p>
            <a:pPr>
              <a:defRPr/>
            </a:pPr>
            <a:r>
              <a:rPr lang="en-US" altLang="zh-CN"/>
              <a:t>Copyright ©2020  Zheng, Zhenlong, XMU</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5" presetClass="exit" presetSubtype="0" fill="hold" nodeType="clickEffect">
                                  <p:stCondLst>
                                    <p:cond delay="0"/>
                                  </p:stCondLst>
                                  <p:childTnLst>
                                    <p:animEffect transition="out" filter="fade">
                                      <p:cBhvr>
                                        <p:cTn id="6" dur="2000"/>
                                        <p:tgtEl>
                                          <p:spTgt spid="455682"/>
                                        </p:tgtEl>
                                      </p:cBhvr>
                                    </p:animEffect>
                                    <p:anim calcmode="lin" valueType="num">
                                      <p:cBhvr>
                                        <p:cTn id="7" dur="2000"/>
                                        <p:tgtEl>
                                          <p:spTgt spid="45568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455682"/>
                                        </p:tgtEl>
                                        <p:attrNameLst>
                                          <p:attrName>ppt_h</p:attrName>
                                        </p:attrNameLst>
                                      </p:cBhvr>
                                      <p:tavLst>
                                        <p:tav tm="0">
                                          <p:val>
                                            <p:strVal val="ppt_h"/>
                                          </p:val>
                                        </p:tav>
                                        <p:tav tm="100000">
                                          <p:val>
                                            <p:strVal val="ppt_h"/>
                                          </p:val>
                                        </p:tav>
                                      </p:tavLst>
                                    </p:anim>
                                    <p:set>
                                      <p:cBhvr>
                                        <p:cTn id="9" dur="1" fill="hold">
                                          <p:stCondLst>
                                            <p:cond delay="1999"/>
                                          </p:stCondLst>
                                        </p:cTn>
                                        <p:tgtEl>
                                          <p:spTgt spid="45568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4E82D7D-EA4B-408F-B660-D8724BF8035D}"/>
              </a:ext>
            </a:extLst>
          </p:cNvPr>
          <p:cNvSpPr>
            <a:spLocks noGrp="1"/>
          </p:cNvSpPr>
          <p:nvPr>
            <p:ph type="title"/>
          </p:nvPr>
        </p:nvSpPr>
        <p:spPr/>
        <p:txBody>
          <a:bodyPr/>
          <a:lstStyle/>
          <a:p>
            <a:r>
              <a:rPr lang="zh-CN" altLang="en-US" sz="3600" dirty="0"/>
              <a:t>（无红利欧式）</a:t>
            </a:r>
            <a:r>
              <a:rPr lang="en-US" altLang="zh-CN" sz="3600" dirty="0"/>
              <a:t>Delta</a:t>
            </a:r>
            <a:r>
              <a:rPr lang="zh-CN" altLang="en-US" sz="3600" dirty="0"/>
              <a:t>的特征（</a:t>
            </a:r>
            <a:r>
              <a:rPr lang="en-US" altLang="zh-CN" sz="3600" dirty="0"/>
              <a:t>I</a:t>
            </a:r>
            <a:r>
              <a:rPr lang="zh-CN" altLang="en-US" sz="3600" dirty="0"/>
              <a:t>）</a:t>
            </a:r>
          </a:p>
        </p:txBody>
      </p:sp>
      <p:sp>
        <p:nvSpPr>
          <p:cNvPr id="3" name="内容占位符 2">
            <a:extLst>
              <a:ext uri="{FF2B5EF4-FFF2-40B4-BE49-F238E27FC236}">
                <a16:creationId xmlns:a16="http://schemas.microsoft.com/office/drawing/2014/main" id="{3A4FDB6D-9BD4-4652-8AEA-462E685C5CD7}"/>
              </a:ext>
            </a:extLst>
          </p:cNvPr>
          <p:cNvSpPr>
            <a:spLocks noGrp="1"/>
          </p:cNvSpPr>
          <p:nvPr>
            <p:ph idx="1"/>
          </p:nvPr>
        </p:nvSpPr>
        <p:spPr/>
        <p:txBody>
          <a:bodyPr/>
          <a:lstStyle/>
          <a:p>
            <a:r>
              <a:rPr lang="zh-CN" altLang="zh-CN" sz="2800" kern="0" dirty="0">
                <a:solidFill>
                  <a:srgbClr val="000000"/>
                </a:solidFill>
                <a:effectLst/>
                <a:ea typeface="Adobe 楷体 Std R" panose="02020400000000000000" pitchFamily="18" charset="-122"/>
                <a:cs typeface="Times New Roman" panose="02020603050405020304" pitchFamily="18" charset="0"/>
              </a:rPr>
              <a:t>从概率分布的性质可知</a:t>
            </a:r>
            <a:r>
              <a:rPr lang="en-US" altLang="zh-CN" sz="2800" kern="0" dirty="0">
                <a:solidFill>
                  <a:srgbClr val="000000"/>
                </a:solidFill>
                <a:effectLst/>
                <a:ea typeface="Adobe 楷体 Std R" panose="02020400000000000000" pitchFamily="18" charset="-122"/>
                <a:cs typeface="Times New Roman" panose="02020603050405020304" pitchFamily="18" charset="0"/>
              </a:rPr>
              <a:t>,0≤</a:t>
            </a:r>
            <a:r>
              <a:rPr lang="en-US" altLang="zh-CN" sz="2800" i="1" kern="0" dirty="0">
                <a:solidFill>
                  <a:srgbClr val="000000"/>
                </a:solidFill>
                <a:effectLst/>
                <a:ea typeface="Adobe 楷体 Std R" panose="02020400000000000000" pitchFamily="18" charset="-122"/>
                <a:cs typeface="Times New Roman" panose="02020603050405020304" pitchFamily="18" charset="0"/>
              </a:rPr>
              <a:t>N</a:t>
            </a:r>
            <a:r>
              <a:rPr lang="en-US" altLang="zh-CN" sz="2800" kern="0" dirty="0">
                <a:solidFill>
                  <a:srgbClr val="000000"/>
                </a:solidFill>
                <a:effectLst/>
                <a:ea typeface="Adobe 楷体 Std R" panose="02020400000000000000" pitchFamily="18" charset="-122"/>
                <a:cs typeface="Times New Roman" panose="02020603050405020304" pitchFamily="18" charset="0"/>
              </a:rPr>
              <a:t>(</a:t>
            </a:r>
            <a:r>
              <a:rPr lang="en-US" altLang="zh-CN" sz="2800" i="1" kern="0" dirty="0">
                <a:solidFill>
                  <a:srgbClr val="000000"/>
                </a:solidFill>
                <a:effectLst/>
                <a:ea typeface="Adobe 楷体 Std R" panose="02020400000000000000" pitchFamily="18" charset="-122"/>
                <a:cs typeface="Times New Roman" panose="02020603050405020304" pitchFamily="18" charset="0"/>
              </a:rPr>
              <a:t>d</a:t>
            </a:r>
            <a:r>
              <a:rPr lang="en-US" altLang="zh-CN" sz="2800" kern="0" baseline="-25000" dirty="0">
                <a:solidFill>
                  <a:srgbClr val="000000"/>
                </a:solidFill>
                <a:effectLst/>
                <a:ea typeface="Adobe 楷体 Std R" panose="02020400000000000000" pitchFamily="18" charset="-122"/>
                <a:cs typeface="Times New Roman" panose="02020603050405020304" pitchFamily="18" charset="0"/>
              </a:rPr>
              <a:t>1</a:t>
            </a:r>
            <a:r>
              <a:rPr lang="en-US" altLang="zh-CN" sz="2800" kern="0" dirty="0">
                <a:solidFill>
                  <a:srgbClr val="000000"/>
                </a:solidFill>
                <a:effectLst/>
                <a:ea typeface="Adobe 楷体 Std R" panose="02020400000000000000" pitchFamily="18" charset="-122"/>
                <a:cs typeface="Times New Roman" panose="02020603050405020304" pitchFamily="18" charset="0"/>
              </a:rPr>
              <a:t>)≤1,</a:t>
            </a:r>
            <a:r>
              <a:rPr lang="zh-CN" altLang="zh-CN" sz="2800" kern="0" dirty="0">
                <a:solidFill>
                  <a:srgbClr val="000000"/>
                </a:solidFill>
                <a:effectLst/>
                <a:ea typeface="Adobe 楷体 Std R" panose="02020400000000000000" pitchFamily="18" charset="-122"/>
                <a:cs typeface="Times New Roman" panose="02020603050405020304" pitchFamily="18" charset="0"/>
              </a:rPr>
              <a:t>因此</a:t>
            </a:r>
            <a:r>
              <a:rPr lang="en-US" altLang="zh-CN" sz="2800" kern="0" dirty="0">
                <a:solidFill>
                  <a:srgbClr val="000000"/>
                </a:solidFill>
                <a:effectLst/>
                <a:ea typeface="Adobe 楷体 Std R" panose="02020400000000000000" pitchFamily="18" charset="-122"/>
                <a:cs typeface="Times New Roman" panose="02020603050405020304" pitchFamily="18" charset="0"/>
              </a:rPr>
              <a:t>,</a:t>
            </a:r>
            <a:r>
              <a:rPr lang="zh-CN" altLang="zh-CN" sz="2800" kern="0" dirty="0">
                <a:solidFill>
                  <a:srgbClr val="000000"/>
                </a:solidFill>
                <a:effectLst/>
                <a:ea typeface="Adobe 楷体 Std R" panose="02020400000000000000" pitchFamily="18" charset="-122"/>
                <a:cs typeface="Times New Roman" panose="02020603050405020304" pitchFamily="18" charset="0"/>
              </a:rPr>
              <a:t>无红利资产</a:t>
            </a:r>
            <a:r>
              <a:rPr lang="zh-CN" altLang="zh-CN" sz="2800" kern="0" dirty="0">
                <a:solidFill>
                  <a:srgbClr val="FF0000"/>
                </a:solidFill>
                <a:effectLst/>
                <a:ea typeface="Adobe 楷体 Std R" panose="02020400000000000000" pitchFamily="18" charset="-122"/>
                <a:cs typeface="Times New Roman" panose="02020603050405020304" pitchFamily="18" charset="0"/>
              </a:rPr>
              <a:t>看涨</a:t>
            </a:r>
            <a:r>
              <a:rPr lang="zh-CN" altLang="zh-CN" sz="2800" kern="0" dirty="0">
                <a:solidFill>
                  <a:srgbClr val="000000"/>
                </a:solidFill>
                <a:effectLst/>
                <a:ea typeface="Adobe 楷体 Std R" panose="02020400000000000000" pitchFamily="18" charset="-122"/>
                <a:cs typeface="Times New Roman" panose="02020603050405020304" pitchFamily="18" charset="0"/>
              </a:rPr>
              <a:t>期权的</a:t>
            </a:r>
            <a:r>
              <a:rPr lang="en-US" altLang="zh-CN" sz="2800" i="1" kern="0" dirty="0" err="1">
                <a:solidFill>
                  <a:srgbClr val="000000"/>
                </a:solidFill>
                <a:effectLst/>
                <a:ea typeface="Adobe 楷体 Std R" panose="02020400000000000000" pitchFamily="18" charset="-122"/>
                <a:cs typeface="Times New Roman" panose="02020603050405020304" pitchFamily="18" charset="0"/>
              </a:rPr>
              <a:t>Δ</a:t>
            </a:r>
            <a:r>
              <a:rPr lang="en-US" altLang="zh-CN" sz="2800" i="1" kern="0" baseline="-25000" dirty="0" err="1">
                <a:solidFill>
                  <a:srgbClr val="000000"/>
                </a:solidFill>
                <a:effectLst/>
                <a:ea typeface="Adobe 楷体 Std R" panose="02020400000000000000" pitchFamily="18" charset="-122"/>
                <a:cs typeface="Times New Roman" panose="02020603050405020304" pitchFamily="18" charset="0"/>
              </a:rPr>
              <a:t>t</a:t>
            </a:r>
            <a:r>
              <a:rPr lang="zh-CN" altLang="zh-CN" sz="2800" kern="0" dirty="0">
                <a:solidFill>
                  <a:srgbClr val="000000"/>
                </a:solidFill>
                <a:effectLst/>
                <a:ea typeface="Adobe 楷体 Std R" panose="02020400000000000000" pitchFamily="18" charset="-122"/>
                <a:cs typeface="Times New Roman" panose="02020603050405020304" pitchFamily="18" charset="0"/>
              </a:rPr>
              <a:t>值总在</a:t>
            </a:r>
            <a:r>
              <a:rPr lang="en-US" altLang="zh-CN" sz="2800" kern="0" dirty="0">
                <a:solidFill>
                  <a:srgbClr val="000000"/>
                </a:solidFill>
                <a:effectLst/>
                <a:ea typeface="Adobe 楷体 Std R" panose="02020400000000000000" pitchFamily="18" charset="-122"/>
                <a:cs typeface="Times New Roman" panose="02020603050405020304" pitchFamily="18" charset="0"/>
              </a:rPr>
              <a:t>0</a:t>
            </a:r>
            <a:r>
              <a:rPr lang="zh-CN" altLang="zh-CN" sz="2800" kern="0" dirty="0">
                <a:solidFill>
                  <a:srgbClr val="000000"/>
                </a:solidFill>
                <a:effectLst/>
                <a:ea typeface="Adobe 楷体 Std R" panose="02020400000000000000" pitchFamily="18" charset="-122"/>
                <a:cs typeface="Times New Roman" panose="02020603050405020304" pitchFamily="18" charset="0"/>
              </a:rPr>
              <a:t>与</a:t>
            </a:r>
            <a:r>
              <a:rPr lang="en-US" altLang="zh-CN" sz="2800" kern="0" dirty="0">
                <a:solidFill>
                  <a:srgbClr val="000000"/>
                </a:solidFill>
                <a:effectLst/>
                <a:ea typeface="Adobe 楷体 Std R" panose="02020400000000000000" pitchFamily="18" charset="-122"/>
                <a:cs typeface="Times New Roman" panose="02020603050405020304" pitchFamily="18" charset="0"/>
              </a:rPr>
              <a:t>1</a:t>
            </a:r>
            <a:r>
              <a:rPr lang="zh-CN" altLang="zh-CN" sz="2800" kern="0" dirty="0">
                <a:solidFill>
                  <a:srgbClr val="000000"/>
                </a:solidFill>
                <a:effectLst/>
                <a:ea typeface="Adobe 楷体 Std R" panose="02020400000000000000" pitchFamily="18" charset="-122"/>
                <a:cs typeface="Times New Roman" panose="02020603050405020304" pitchFamily="18" charset="0"/>
              </a:rPr>
              <a:t>之间</a:t>
            </a:r>
            <a:r>
              <a:rPr lang="en-US" altLang="zh-CN" sz="2800" kern="0" dirty="0">
                <a:solidFill>
                  <a:srgbClr val="000000"/>
                </a:solidFill>
                <a:effectLst/>
                <a:ea typeface="Adobe 楷体 Std R" panose="02020400000000000000" pitchFamily="18" charset="-122"/>
                <a:cs typeface="Times New Roman" panose="02020603050405020304" pitchFamily="18" charset="0"/>
              </a:rPr>
              <a:t>,</a:t>
            </a:r>
            <a:r>
              <a:rPr lang="zh-CN" altLang="zh-CN" sz="2800" kern="0" dirty="0">
                <a:solidFill>
                  <a:srgbClr val="000000"/>
                </a:solidFill>
                <a:effectLst/>
                <a:ea typeface="Adobe 楷体 Std R" panose="02020400000000000000" pitchFamily="18" charset="-122"/>
                <a:cs typeface="Times New Roman" panose="02020603050405020304" pitchFamily="18" charset="0"/>
              </a:rPr>
              <a:t>而无红利资产欧式</a:t>
            </a:r>
            <a:r>
              <a:rPr lang="zh-CN" altLang="zh-CN" sz="2800" kern="0" dirty="0">
                <a:solidFill>
                  <a:srgbClr val="FF0000"/>
                </a:solidFill>
                <a:effectLst/>
                <a:ea typeface="Adobe 楷体 Std R" panose="02020400000000000000" pitchFamily="18" charset="-122"/>
                <a:cs typeface="Times New Roman" panose="02020603050405020304" pitchFamily="18" charset="0"/>
              </a:rPr>
              <a:t>看跌</a:t>
            </a:r>
            <a:r>
              <a:rPr lang="zh-CN" altLang="zh-CN" sz="2800" kern="0" dirty="0">
                <a:solidFill>
                  <a:srgbClr val="000000"/>
                </a:solidFill>
                <a:effectLst/>
                <a:ea typeface="Adobe 楷体 Std R" panose="02020400000000000000" pitchFamily="18" charset="-122"/>
                <a:cs typeface="Times New Roman" panose="02020603050405020304" pitchFamily="18" charset="0"/>
              </a:rPr>
              <a:t>期权的</a:t>
            </a:r>
            <a:r>
              <a:rPr lang="en-US" altLang="zh-CN" sz="2800" i="1" kern="0" dirty="0" err="1">
                <a:solidFill>
                  <a:srgbClr val="000000"/>
                </a:solidFill>
                <a:effectLst/>
                <a:ea typeface="Adobe 楷体 Std R" panose="02020400000000000000" pitchFamily="18" charset="-122"/>
                <a:cs typeface="Times New Roman" panose="02020603050405020304" pitchFamily="18" charset="0"/>
              </a:rPr>
              <a:t>Δ</a:t>
            </a:r>
            <a:r>
              <a:rPr lang="en-US" altLang="zh-CN" sz="2800" i="1" kern="0" baseline="-25000" dirty="0" err="1">
                <a:solidFill>
                  <a:srgbClr val="000000"/>
                </a:solidFill>
                <a:effectLst/>
                <a:ea typeface="Adobe 楷体 Std R" panose="02020400000000000000" pitchFamily="18" charset="-122"/>
                <a:cs typeface="Times New Roman" panose="02020603050405020304" pitchFamily="18" charset="0"/>
              </a:rPr>
              <a:t>t</a:t>
            </a:r>
            <a:r>
              <a:rPr lang="zh-CN" altLang="zh-CN" sz="2800" kern="0" dirty="0">
                <a:solidFill>
                  <a:srgbClr val="000000"/>
                </a:solidFill>
                <a:effectLst/>
                <a:ea typeface="Adobe 楷体 Std R" panose="02020400000000000000" pitchFamily="18" charset="-122"/>
                <a:cs typeface="Times New Roman" panose="02020603050405020304" pitchFamily="18" charset="0"/>
              </a:rPr>
              <a:t>值则总是在</a:t>
            </a:r>
            <a:r>
              <a:rPr lang="en-US" altLang="zh-CN" sz="2800" kern="0" dirty="0">
                <a:solidFill>
                  <a:srgbClr val="000000"/>
                </a:solidFill>
                <a:effectLst/>
                <a:ea typeface="Adobe 楷体 Std R" panose="02020400000000000000" pitchFamily="18" charset="-122"/>
                <a:cs typeface="Times New Roman" panose="02020603050405020304" pitchFamily="18" charset="0"/>
              </a:rPr>
              <a:t>-1</a:t>
            </a:r>
            <a:r>
              <a:rPr lang="zh-CN" altLang="zh-CN" sz="2800" kern="0" dirty="0">
                <a:solidFill>
                  <a:srgbClr val="000000"/>
                </a:solidFill>
                <a:effectLst/>
                <a:ea typeface="Adobe 楷体 Std R" panose="02020400000000000000" pitchFamily="18" charset="-122"/>
                <a:cs typeface="Times New Roman" panose="02020603050405020304" pitchFamily="18" charset="0"/>
              </a:rPr>
              <a:t>到</a:t>
            </a:r>
            <a:r>
              <a:rPr lang="en-US" altLang="zh-CN" sz="2800" kern="0" dirty="0">
                <a:solidFill>
                  <a:srgbClr val="000000"/>
                </a:solidFill>
                <a:effectLst/>
                <a:ea typeface="Adobe 楷体 Std R" panose="02020400000000000000" pitchFamily="18" charset="-122"/>
                <a:cs typeface="Times New Roman" panose="02020603050405020304" pitchFamily="18" charset="0"/>
              </a:rPr>
              <a:t>0</a:t>
            </a:r>
            <a:r>
              <a:rPr lang="zh-CN" altLang="zh-CN" sz="2800" kern="0" dirty="0">
                <a:solidFill>
                  <a:srgbClr val="000000"/>
                </a:solidFill>
                <a:effectLst/>
                <a:ea typeface="Adobe 楷体 Std R" panose="02020400000000000000" pitchFamily="18" charset="-122"/>
                <a:cs typeface="Times New Roman" panose="02020603050405020304" pitchFamily="18" charset="0"/>
              </a:rPr>
              <a:t>之间。</a:t>
            </a:r>
            <a:endParaRPr lang="zh-CN" altLang="zh-CN" sz="2800" kern="100" dirty="0">
              <a:effectLst/>
              <a:ea typeface="Adobe 楷体 Std R" panose="02020400000000000000" pitchFamily="18" charset="-122"/>
              <a:cs typeface="Times New Roman" panose="02020603050405020304" pitchFamily="18" charset="0"/>
            </a:endParaRPr>
          </a:p>
          <a:p>
            <a:endParaRPr lang="zh-CN" altLang="en-US" dirty="0"/>
          </a:p>
        </p:txBody>
      </p:sp>
      <p:sp>
        <p:nvSpPr>
          <p:cNvPr id="4" name="页脚占位符 3">
            <a:extLst>
              <a:ext uri="{FF2B5EF4-FFF2-40B4-BE49-F238E27FC236}">
                <a16:creationId xmlns:a16="http://schemas.microsoft.com/office/drawing/2014/main" id="{CDD41E7A-08F2-4F05-9175-CE1C0C9404A4}"/>
              </a:ext>
            </a:extLst>
          </p:cNvPr>
          <p:cNvSpPr>
            <a:spLocks noGrp="1"/>
          </p:cNvSpPr>
          <p:nvPr>
            <p:ph type="ftr" sz="quarter" idx="11"/>
          </p:nvPr>
        </p:nvSpPr>
        <p:spPr/>
        <p:txBody>
          <a:bodyPr/>
          <a:lstStyle/>
          <a:p>
            <a:pPr>
              <a:defRPr/>
            </a:pPr>
            <a:r>
              <a:rPr lang="en-US" altLang="zh-CN"/>
              <a:t>Copyright ©2020  Zheng, Zhenlong, XMU</a:t>
            </a:r>
            <a:endParaRPr lang="zh-CN" altLang="en-US" dirty="0"/>
          </a:p>
        </p:txBody>
      </p:sp>
      <p:sp>
        <p:nvSpPr>
          <p:cNvPr id="5" name="灯片编号占位符 4">
            <a:extLst>
              <a:ext uri="{FF2B5EF4-FFF2-40B4-BE49-F238E27FC236}">
                <a16:creationId xmlns:a16="http://schemas.microsoft.com/office/drawing/2014/main" id="{E4507316-9CC0-4155-8F83-FA33762F8853}"/>
              </a:ext>
            </a:extLst>
          </p:cNvPr>
          <p:cNvSpPr>
            <a:spLocks noGrp="1"/>
          </p:cNvSpPr>
          <p:nvPr>
            <p:ph type="sldNum" sz="quarter" idx="12"/>
          </p:nvPr>
        </p:nvSpPr>
        <p:spPr/>
        <p:txBody>
          <a:bodyPr/>
          <a:lstStyle/>
          <a:p>
            <a:pPr>
              <a:defRPr/>
            </a:pPr>
            <a:fld id="{19DFB378-7606-41DD-BDB8-11DE839DDBEA}" type="slidenum">
              <a:rPr lang="en-US" altLang="zh-CN" smtClean="0"/>
              <a:pPr>
                <a:defRPr/>
              </a:pPr>
              <a:t>6</a:t>
            </a:fld>
            <a:endParaRPr lang="en-US" altLang="zh-CN" dirty="0"/>
          </a:p>
        </p:txBody>
      </p:sp>
      <p:pic>
        <p:nvPicPr>
          <p:cNvPr id="8" name="14-1.eps" descr="id:2147511543;FounderCES">
            <a:extLst>
              <a:ext uri="{FF2B5EF4-FFF2-40B4-BE49-F238E27FC236}">
                <a16:creationId xmlns:a16="http://schemas.microsoft.com/office/drawing/2014/main" id="{881586FF-F537-4389-B244-5251353C1052}"/>
              </a:ext>
            </a:extLst>
          </p:cNvPr>
          <p:cNvPicPr/>
          <p:nvPr/>
        </p:nvPicPr>
        <p:blipFill>
          <a:blip r:embed="rId2" cstate="print"/>
          <a:stretch>
            <a:fillRect/>
          </a:stretch>
        </p:blipFill>
        <p:spPr>
          <a:xfrm>
            <a:off x="1475656" y="2589014"/>
            <a:ext cx="5904656" cy="1926951"/>
          </a:xfrm>
          <a:prstGeom prst="rect">
            <a:avLst/>
          </a:prstGeom>
        </p:spPr>
      </p:pic>
    </p:spTree>
    <p:extLst>
      <p:ext uri="{BB962C8B-B14F-4D97-AF65-F5344CB8AC3E}">
        <p14:creationId xmlns:p14="http://schemas.microsoft.com/office/powerpoint/2010/main" val="2221479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Delta</a:t>
            </a:r>
            <a:r>
              <a:rPr lang="zh-CN" altLang="en-US" dirty="0"/>
              <a:t>的特征（</a:t>
            </a:r>
            <a:r>
              <a:rPr lang="en-US" altLang="zh-CN" dirty="0"/>
              <a:t>II</a:t>
            </a:r>
            <a:r>
              <a:rPr lang="zh-CN" altLang="en-US" dirty="0"/>
              <a:t>）</a:t>
            </a:r>
          </a:p>
        </p:txBody>
      </p:sp>
      <p:sp>
        <p:nvSpPr>
          <p:cNvPr id="3" name="内容占位符 2"/>
          <p:cNvSpPr>
            <a:spLocks noGrp="1"/>
          </p:cNvSpPr>
          <p:nvPr>
            <p:ph idx="1"/>
          </p:nvPr>
        </p:nvSpPr>
        <p:spPr>
          <a:xfrm>
            <a:off x="323528" y="951570"/>
            <a:ext cx="8229600" cy="2646759"/>
          </a:xfrm>
        </p:spPr>
        <p:txBody>
          <a:bodyPr/>
          <a:lstStyle/>
          <a:p>
            <a:r>
              <a:rPr lang="zh-CN" altLang="en-US" sz="2400" dirty="0"/>
              <a:t>快到期时，实值、虚值和平值期权的</a:t>
            </a:r>
            <a:r>
              <a:rPr lang="en-US" altLang="zh-CN" sz="2400" dirty="0"/>
              <a:t>Delta</a:t>
            </a:r>
            <a:r>
              <a:rPr lang="zh-CN" altLang="en-US" sz="2400" dirty="0"/>
              <a:t>差异较大</a:t>
            </a:r>
            <a:endParaRPr lang="en-US" altLang="zh-CN" sz="2400" dirty="0"/>
          </a:p>
          <a:p>
            <a:r>
              <a:rPr lang="en-US" altLang="zh-CN" sz="2400" dirty="0"/>
              <a:t>ATM</a:t>
            </a:r>
            <a:r>
              <a:rPr lang="zh-CN" altLang="en-US" sz="2400" dirty="0"/>
              <a:t>的</a:t>
            </a:r>
            <a:r>
              <a:rPr lang="en-US" altLang="zh-CN" sz="2400" dirty="0"/>
              <a:t>Delta</a:t>
            </a:r>
            <a:r>
              <a:rPr lang="zh-CN" altLang="en-US" sz="2400" dirty="0"/>
              <a:t>变化不大。</a:t>
            </a:r>
            <a:endParaRPr lang="en-US" altLang="zh-CN" sz="2400" dirty="0"/>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7</a:t>
            </a:fld>
            <a:endParaRPr lang="zh-CN" altLang="en-US" dirty="0"/>
          </a:p>
        </p:txBody>
      </p:sp>
      <p:sp>
        <p:nvSpPr>
          <p:cNvPr id="8" name="页脚占位符 7"/>
          <p:cNvSpPr>
            <a:spLocks noGrp="1"/>
          </p:cNvSpPr>
          <p:nvPr>
            <p:ph type="ftr" sz="quarter" idx="11"/>
          </p:nvPr>
        </p:nvSpPr>
        <p:spPr/>
        <p:txBody>
          <a:bodyPr/>
          <a:lstStyle/>
          <a:p>
            <a:pPr>
              <a:defRPr/>
            </a:pPr>
            <a:r>
              <a:rPr lang="en-US" altLang="zh-CN"/>
              <a:t>Copyright ©2020  Zheng, Zhenlong, XMU</a:t>
            </a:r>
            <a:endParaRPr lang="zh-CN" altLang="en-US" dirty="0"/>
          </a:p>
        </p:txBody>
      </p:sp>
      <p:pic>
        <p:nvPicPr>
          <p:cNvPr id="4" name="14-2.eps" descr="id:2147511550;FounderCES">
            <a:extLst>
              <a:ext uri="{FF2B5EF4-FFF2-40B4-BE49-F238E27FC236}">
                <a16:creationId xmlns:a16="http://schemas.microsoft.com/office/drawing/2014/main" id="{DDD72C2B-6200-4174-8FEE-2829CB0C829D}"/>
              </a:ext>
            </a:extLst>
          </p:cNvPr>
          <p:cNvPicPr/>
          <p:nvPr/>
        </p:nvPicPr>
        <p:blipFill>
          <a:blip r:embed="rId3" cstate="print"/>
          <a:stretch>
            <a:fillRect/>
          </a:stretch>
        </p:blipFill>
        <p:spPr>
          <a:xfrm>
            <a:off x="683568" y="1923678"/>
            <a:ext cx="7776864" cy="2592288"/>
          </a:xfrm>
          <a:prstGeom prst="rect">
            <a:avLst/>
          </a:prstGeom>
        </p:spPr>
      </p:pic>
    </p:spTree>
    <p:extLst>
      <p:ext uri="{BB962C8B-B14F-4D97-AF65-F5344CB8AC3E}">
        <p14:creationId xmlns:p14="http://schemas.microsoft.com/office/powerpoint/2010/main" val="120055630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a:t>  Delta</a:t>
            </a:r>
            <a:r>
              <a:rPr lang="zh-CN" altLang="en-US" dirty="0"/>
              <a:t>的特征（</a:t>
            </a:r>
            <a:r>
              <a:rPr lang="en-US" altLang="zh-CN" dirty="0"/>
              <a:t>III</a:t>
            </a:r>
            <a:r>
              <a:rPr lang="zh-CN" altLang="en-US" dirty="0"/>
              <a:t>）</a:t>
            </a:r>
          </a:p>
        </p:txBody>
      </p:sp>
      <p:sp>
        <p:nvSpPr>
          <p:cNvPr id="3" name="内容占位符 2"/>
          <p:cNvSpPr>
            <a:spLocks noGrp="1"/>
          </p:cNvSpPr>
          <p:nvPr>
            <p:ph idx="1"/>
          </p:nvPr>
        </p:nvSpPr>
        <p:spPr>
          <a:xfrm>
            <a:off x="467544" y="951570"/>
            <a:ext cx="8229600" cy="3024932"/>
          </a:xfrm>
        </p:spPr>
        <p:txBody>
          <a:bodyPr/>
          <a:lstStyle/>
          <a:p>
            <a:r>
              <a:rPr lang="zh-CN" altLang="en-US" dirty="0"/>
              <a:t>波动率较高时，</a:t>
            </a:r>
            <a:r>
              <a:rPr lang="en-US" altLang="zh-CN" dirty="0"/>
              <a:t>Delta</a:t>
            </a:r>
            <a:r>
              <a:rPr lang="zh-CN" altLang="en-US" dirty="0"/>
              <a:t>差异较小</a:t>
            </a:r>
            <a:endParaRPr lang="en-US" altLang="zh-CN" dirty="0"/>
          </a:p>
          <a:p>
            <a:r>
              <a:rPr lang="zh-CN" altLang="en-US" dirty="0"/>
              <a:t>波动率较低时，</a:t>
            </a:r>
            <a:r>
              <a:rPr lang="en-US" altLang="zh-CN" dirty="0"/>
              <a:t>Delta</a:t>
            </a:r>
            <a:r>
              <a:rPr lang="zh-CN" altLang="en-US" dirty="0"/>
              <a:t>差异较大</a:t>
            </a:r>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8</a:t>
            </a:fld>
            <a:endParaRPr lang="zh-CN" altLang="en-US" dirty="0"/>
          </a:p>
        </p:txBody>
      </p:sp>
      <p:sp>
        <p:nvSpPr>
          <p:cNvPr id="6" name="页脚占位符 5"/>
          <p:cNvSpPr>
            <a:spLocks noGrp="1"/>
          </p:cNvSpPr>
          <p:nvPr>
            <p:ph type="ftr" sz="quarter" idx="11"/>
          </p:nvPr>
        </p:nvSpPr>
        <p:spPr/>
        <p:txBody>
          <a:bodyPr/>
          <a:lstStyle/>
          <a:p>
            <a:pPr>
              <a:defRPr/>
            </a:pPr>
            <a:r>
              <a:rPr lang="en-US" altLang="zh-CN"/>
              <a:t>Copyright ©2020  Zheng, Zhenlong, XMU</a:t>
            </a:r>
            <a:endParaRPr lang="zh-CN" altLang="en-US" dirty="0"/>
          </a:p>
        </p:txBody>
      </p:sp>
      <p:pic>
        <p:nvPicPr>
          <p:cNvPr id="4" name="14-4.eps" descr="id:2147511564;FounderCES">
            <a:extLst>
              <a:ext uri="{FF2B5EF4-FFF2-40B4-BE49-F238E27FC236}">
                <a16:creationId xmlns:a16="http://schemas.microsoft.com/office/drawing/2014/main" id="{835CCEA3-40AF-450C-A1F0-FD1A36C9FD43}"/>
              </a:ext>
            </a:extLst>
          </p:cNvPr>
          <p:cNvPicPr/>
          <p:nvPr/>
        </p:nvPicPr>
        <p:blipFill>
          <a:blip r:embed="rId3" cstate="print"/>
          <a:stretch>
            <a:fillRect/>
          </a:stretch>
        </p:blipFill>
        <p:spPr>
          <a:xfrm>
            <a:off x="539552" y="2246476"/>
            <a:ext cx="8064896" cy="2197482"/>
          </a:xfrm>
          <a:prstGeom prst="rect">
            <a:avLst/>
          </a:prstGeom>
        </p:spPr>
      </p:pic>
    </p:spTree>
    <p:extLst>
      <p:ext uri="{BB962C8B-B14F-4D97-AF65-F5344CB8AC3E}">
        <p14:creationId xmlns:p14="http://schemas.microsoft.com/office/powerpoint/2010/main" val="271124853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395536" y="195486"/>
            <a:ext cx="7704856" cy="809811"/>
          </a:xfrm>
        </p:spPr>
        <p:txBody>
          <a:bodyPr>
            <a:normAutofit/>
          </a:bodyPr>
          <a:lstStyle/>
          <a:p>
            <a:r>
              <a:rPr lang="zh-CN" altLang="en-US" dirty="0"/>
              <a:t> </a:t>
            </a:r>
            <a:r>
              <a:rPr lang="zh-CN" altLang="en-US" sz="3100" dirty="0"/>
              <a:t>看涨期权</a:t>
            </a:r>
            <a:r>
              <a:rPr lang="en-US" altLang="zh-CN" sz="3100" dirty="0"/>
              <a:t>Delta/</a:t>
            </a:r>
            <a:r>
              <a:rPr lang="zh-CN" altLang="en-US" sz="3100" dirty="0"/>
              <a:t>现货价格</a:t>
            </a:r>
            <a:r>
              <a:rPr lang="en-US" altLang="zh-CN" sz="3100" dirty="0"/>
              <a:t>/</a:t>
            </a:r>
            <a:r>
              <a:rPr lang="zh-CN" altLang="en-US" sz="3100" dirty="0"/>
              <a:t>剩余期限三维图</a:t>
            </a:r>
            <a:endParaRPr lang="zh-CN" altLang="en-US" dirty="0"/>
          </a:p>
        </p:txBody>
      </p:sp>
      <p:grpSp>
        <p:nvGrpSpPr>
          <p:cNvPr id="6" name="组合 5"/>
          <p:cNvGrpSpPr/>
          <p:nvPr/>
        </p:nvGrpSpPr>
        <p:grpSpPr>
          <a:xfrm>
            <a:off x="480999" y="1131590"/>
            <a:ext cx="8064896" cy="3674182"/>
            <a:chOff x="480999" y="1340768"/>
            <a:chExt cx="8064896" cy="5066928"/>
          </a:xfrm>
        </p:grpSpPr>
        <p:pic>
          <p:nvPicPr>
            <p:cNvPr id="286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999" y="1340768"/>
              <a:ext cx="8064896" cy="50669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extBox 1"/>
            <p:cNvSpPr txBox="1"/>
            <p:nvPr/>
          </p:nvSpPr>
          <p:spPr>
            <a:xfrm rot="1260000">
              <a:off x="772463" y="5230111"/>
              <a:ext cx="1152128" cy="410369"/>
            </a:xfrm>
            <a:prstGeom prst="rect">
              <a:avLst/>
            </a:prstGeom>
            <a:noFill/>
          </p:spPr>
          <p:txBody>
            <a:bodyPr wrap="square" rtlCol="0">
              <a:spAutoFit/>
            </a:bodyPr>
            <a:lstStyle/>
            <a:p>
              <a:r>
                <a:rPr lang="zh-CN" altLang="en-US" sz="1400" dirty="0">
                  <a:latin typeface="Adobe 黑体 Std R" pitchFamily="34" charset="-122"/>
                  <a:ea typeface="Adobe 黑体 Std R" pitchFamily="34" charset="-122"/>
                </a:rPr>
                <a:t>现货价格</a:t>
              </a:r>
            </a:p>
          </p:txBody>
        </p:sp>
        <p:sp>
          <p:nvSpPr>
            <p:cNvPr id="3" name="TextBox 2"/>
            <p:cNvSpPr txBox="1"/>
            <p:nvPr/>
          </p:nvSpPr>
          <p:spPr>
            <a:xfrm rot="20760000">
              <a:off x="7524327" y="5425987"/>
              <a:ext cx="1021567" cy="410369"/>
            </a:xfrm>
            <a:prstGeom prst="rect">
              <a:avLst/>
            </a:prstGeom>
            <a:noFill/>
          </p:spPr>
          <p:txBody>
            <a:bodyPr wrap="square" rtlCol="0">
              <a:spAutoFit/>
            </a:bodyPr>
            <a:lstStyle/>
            <a:p>
              <a:r>
                <a:rPr lang="zh-CN" altLang="en-US" sz="1400" dirty="0">
                  <a:latin typeface="Adobe 黑体 Std R" pitchFamily="34" charset="-122"/>
                  <a:ea typeface="Adobe 黑体 Std R" pitchFamily="34" charset="-122"/>
                </a:rPr>
                <a:t>剩余期限</a:t>
              </a:r>
            </a:p>
          </p:txBody>
        </p:sp>
      </p:grpSp>
      <p:sp>
        <p:nvSpPr>
          <p:cNvPr id="7" name="灯片编号占位符 6"/>
          <p:cNvSpPr>
            <a:spLocks noGrp="1"/>
          </p:cNvSpPr>
          <p:nvPr>
            <p:ph type="sldNum" sz="quarter" idx="12"/>
          </p:nvPr>
        </p:nvSpPr>
        <p:spPr/>
        <p:txBody>
          <a:bodyPr/>
          <a:lstStyle/>
          <a:p>
            <a:fld id="{0C913308-F349-4B6D-A68A-DD1791B4A57B}" type="slidenum">
              <a:rPr lang="zh-CN" altLang="en-US" smtClean="0"/>
              <a:pPr/>
              <a:t>9</a:t>
            </a:fld>
            <a:endParaRPr lang="zh-CN" altLang="en-US" dirty="0"/>
          </a:p>
        </p:txBody>
      </p:sp>
      <p:sp>
        <p:nvSpPr>
          <p:cNvPr id="8" name="页脚占位符 7"/>
          <p:cNvSpPr>
            <a:spLocks noGrp="1"/>
          </p:cNvSpPr>
          <p:nvPr>
            <p:ph type="ftr" sz="quarter" idx="11"/>
          </p:nvPr>
        </p:nvSpPr>
        <p:spPr/>
        <p:txBody>
          <a:bodyPr/>
          <a:lstStyle/>
          <a:p>
            <a:pPr>
              <a:defRPr/>
            </a:pPr>
            <a:r>
              <a:rPr lang="en-US" altLang="zh-CN"/>
              <a:t>Copyright ©2020  Zheng, Zhenlong, XMU</a:t>
            </a:r>
            <a:endParaRPr lang="zh-CN" altLang="en-US" dirty="0"/>
          </a:p>
        </p:txBody>
      </p:sp>
    </p:spTree>
    <p:extLst>
      <p:ext uri="{BB962C8B-B14F-4D97-AF65-F5344CB8AC3E}">
        <p14:creationId xmlns:p14="http://schemas.microsoft.com/office/powerpoint/2010/main" val="1464614473"/>
      </p:ext>
    </p:extLst>
  </p:cSld>
  <p:clrMapOvr>
    <a:masterClrMapping/>
  </p:clrMapOvr>
</p:sld>
</file>

<file path=ppt/theme/theme1.xml><?xml version="1.0" encoding="utf-8"?>
<a:theme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4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5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22775</TotalTime>
  <Words>3028</Words>
  <Application>Microsoft Office PowerPoint</Application>
  <PresentationFormat>全屏显示(16:9)</PresentationFormat>
  <Paragraphs>500</Paragraphs>
  <Slides>58</Slides>
  <Notes>22</Notes>
  <HiddenSlides>0</HiddenSlides>
  <MMClips>0</MMClips>
  <ScaleCrop>false</ScaleCrop>
  <HeadingPairs>
    <vt:vector size="6" baseType="variant">
      <vt:variant>
        <vt:lpstr>已用的字体</vt:lpstr>
      </vt:variant>
      <vt:variant>
        <vt:i4>23</vt:i4>
      </vt:variant>
      <vt:variant>
        <vt:lpstr>主题</vt:lpstr>
      </vt:variant>
      <vt:variant>
        <vt:i4>6</vt:i4>
      </vt:variant>
      <vt:variant>
        <vt:lpstr>幻灯片标题</vt:lpstr>
      </vt:variant>
      <vt:variant>
        <vt:i4>58</vt:i4>
      </vt:variant>
    </vt:vector>
  </HeadingPairs>
  <TitlesOfParts>
    <vt:vector size="87" baseType="lpstr">
      <vt:lpstr>Adobe 仿宋 Std R</vt:lpstr>
      <vt:lpstr>Adobe 黑体 Std R</vt:lpstr>
      <vt:lpstr>Adobe 楷体 Std R</vt:lpstr>
      <vt:lpstr>AdobeHeitiStd-Regular-Identity-H</vt:lpstr>
      <vt:lpstr>AJensonPro-Regular-Identity-H</vt:lpstr>
      <vt:lpstr>CMEX10</vt:lpstr>
      <vt:lpstr>CMR12</vt:lpstr>
      <vt:lpstr>GungsuhChe</vt:lpstr>
      <vt:lpstr>华文彩云</vt:lpstr>
      <vt:lpstr>楷体</vt:lpstr>
      <vt:lpstr>隶书</vt:lpstr>
      <vt:lpstr>宋体</vt:lpstr>
      <vt:lpstr>Adobe Jenson Pro</vt:lpstr>
      <vt:lpstr>Adobe Jenson Pro Capt</vt:lpstr>
      <vt:lpstr>Arial</vt:lpstr>
      <vt:lpstr>Bradley Hand ITC</vt:lpstr>
      <vt:lpstr>Calibri</vt:lpstr>
      <vt:lpstr>Cambria Math</vt:lpstr>
      <vt:lpstr>Garamond</vt:lpstr>
      <vt:lpstr>Symbol</vt:lpstr>
      <vt:lpstr>Tahoma</vt:lpstr>
      <vt:lpstr>Times New Roman</vt:lpstr>
      <vt:lpstr>Wingdings</vt:lpstr>
      <vt:lpstr>Edge</vt:lpstr>
      <vt:lpstr>1_Edge</vt:lpstr>
      <vt:lpstr>2_Edge</vt:lpstr>
      <vt:lpstr>3_Edge</vt:lpstr>
      <vt:lpstr>4_Edge</vt:lpstr>
      <vt:lpstr>5_Edge</vt:lpstr>
      <vt:lpstr> 第十四章  期权价格的敏感性 和期权的风险管理  </vt:lpstr>
      <vt:lpstr>目录</vt:lpstr>
      <vt:lpstr> 14.1 Delta</vt:lpstr>
      <vt:lpstr>  欧式期权的Delta（Δ）</vt:lpstr>
      <vt:lpstr>期权Δ的计算</vt:lpstr>
      <vt:lpstr>（无红利欧式）Delta的特征（I）</vt:lpstr>
      <vt:lpstr> Delta的特征（II）</vt:lpstr>
      <vt:lpstr>  Delta的特征（III）</vt:lpstr>
      <vt:lpstr> 看涨期权Delta/现货价格/剩余期限三维图</vt:lpstr>
      <vt:lpstr>  看跌期权Delta/现货价格/剩余期限三维图</vt:lpstr>
      <vt:lpstr>其他证券的Δ值</vt:lpstr>
      <vt:lpstr>证券组合的Δ值</vt:lpstr>
      <vt:lpstr>Δ中性状态</vt:lpstr>
      <vt:lpstr>Δ中性对冲的特点</vt:lpstr>
      <vt:lpstr>案例 ：期权的Delta 中性对冲</vt:lpstr>
      <vt:lpstr>案例：期权的Delta 中性风险管理(cont.)</vt:lpstr>
      <vt:lpstr>案例 ：期权的Delta 中性风险管理(cont.)</vt:lpstr>
      <vt:lpstr>案例 ：期权的Delta 中性风险管理(cont.)</vt:lpstr>
      <vt:lpstr>理解期权的Delta 中性风险管理</vt:lpstr>
      <vt:lpstr>理解期权的Delta 中性风险管理(cont.)</vt:lpstr>
      <vt:lpstr>理解期权的Delta 中性风险管理(cont.)</vt:lpstr>
      <vt:lpstr> 14.2 Theta</vt:lpstr>
      <vt:lpstr> 欧式期权的Theta (Θ)</vt:lpstr>
      <vt:lpstr>问题</vt:lpstr>
      <vt:lpstr> Theta的特征（I）</vt:lpstr>
      <vt:lpstr> Theta的特征（II）</vt:lpstr>
      <vt:lpstr>Theta的特征（III）</vt:lpstr>
      <vt:lpstr>PowerPoint 演示文稿</vt:lpstr>
      <vt:lpstr> 看涨期权Theta/现货价格/剩余期限三维图</vt:lpstr>
      <vt:lpstr> 看跌期权Theta/现货价格/剩余期限三维图</vt:lpstr>
      <vt:lpstr>Theta与风险管理</vt:lpstr>
      <vt:lpstr>14.3  GAMMA</vt:lpstr>
      <vt:lpstr>欧式期权的Gamma ( Γ)</vt:lpstr>
      <vt:lpstr>Δc≈Delta×ΔS+1/2 Gamma×(ΔS)^2</vt:lpstr>
      <vt:lpstr>（无红利欧式）Gamma的特征（I）</vt:lpstr>
      <vt:lpstr>  （无红利欧式）Gamma的特征（II）</vt:lpstr>
      <vt:lpstr> Gamma的特征（III）</vt:lpstr>
      <vt:lpstr>  期权Gamma/现货价格/剩余期限三维图</vt:lpstr>
      <vt:lpstr> 证券组合的Gamma值</vt:lpstr>
      <vt:lpstr> Gamma 中性</vt:lpstr>
      <vt:lpstr>Δ、Θ 和Γ 之间的关系(cont.)</vt:lpstr>
      <vt:lpstr>Δ、Θ 和Γ 之间的关系(cont.)</vt:lpstr>
      <vt:lpstr>Δ、Θ 和Γ 的符号</vt:lpstr>
      <vt:lpstr>14.4 Vega 、Rho </vt:lpstr>
      <vt:lpstr>n的定义</vt:lpstr>
      <vt:lpstr>n的计算</vt:lpstr>
      <vt:lpstr>看涨期权</vt:lpstr>
      <vt:lpstr>看跌期权</vt:lpstr>
      <vt:lpstr>证券组合n的计算</vt:lpstr>
      <vt:lpstr>n中性</vt:lpstr>
      <vt:lpstr>rho </vt:lpstr>
      <vt:lpstr>看涨期权</vt:lpstr>
      <vt:lpstr>看跌期权</vt:lpstr>
      <vt:lpstr>期权组合的希腊字母（2020.9.15）</vt:lpstr>
      <vt:lpstr>希腊字母：Black vs BSM</vt:lpstr>
      <vt:lpstr>希腊字母：Black vs BSM</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风险管理 Risk Management</dc:title>
  <dc:creator>aronge</dc:creator>
  <cp:lastModifiedBy>zlzheng</cp:lastModifiedBy>
  <cp:revision>911</cp:revision>
  <cp:lastPrinted>2013-10-24T00:19:58Z</cp:lastPrinted>
  <dcterms:created xsi:type="dcterms:W3CDTF">2007-10-06T10:41:32Z</dcterms:created>
  <dcterms:modified xsi:type="dcterms:W3CDTF">2020-12-18T01:27:37Z</dcterms:modified>
</cp:coreProperties>
</file>