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92150" r:id="rId1"/>
  </p:sldMasterIdLst>
  <p:notesMasterIdLst>
    <p:notesMasterId r:id="rId21"/>
  </p:notesMasterIdLst>
  <p:handoutMasterIdLst>
    <p:handoutMasterId r:id="rId22"/>
  </p:handoutMasterIdLst>
  <p:sldIdLst>
    <p:sldId id="2363" r:id="rId2"/>
    <p:sldId id="2715" r:id="rId3"/>
    <p:sldId id="2716" r:id="rId4"/>
    <p:sldId id="2717" r:id="rId5"/>
    <p:sldId id="2718" r:id="rId6"/>
    <p:sldId id="2719" r:id="rId7"/>
    <p:sldId id="2720" r:id="rId8"/>
    <p:sldId id="2721" r:id="rId9"/>
    <p:sldId id="2722" r:id="rId10"/>
    <p:sldId id="2723" r:id="rId11"/>
    <p:sldId id="2724" r:id="rId12"/>
    <p:sldId id="2725" r:id="rId13"/>
    <p:sldId id="2726" r:id="rId14"/>
    <p:sldId id="2727" r:id="rId15"/>
    <p:sldId id="2728" r:id="rId16"/>
    <p:sldId id="2729" r:id="rId17"/>
    <p:sldId id="2730" r:id="rId18"/>
    <p:sldId id="2731" r:id="rId19"/>
    <p:sldId id="2732" r:id="rId20"/>
  </p:sldIdLst>
  <p:sldSz cx="9144000" cy="5143500" type="screen16x9"/>
  <p:notesSz cx="7099300" cy="10234613"/>
  <p:defaultTextStyle>
    <a:defPPr>
      <a:defRPr lang="zh-CN"/>
    </a:defPPr>
    <a:lvl1pPr algn="l" rtl="0" fontAlgn="base">
      <a:spcBef>
        <a:spcPct val="0"/>
      </a:spcBef>
      <a:spcAft>
        <a:spcPct val="0"/>
      </a:spcAft>
      <a:defRPr kern="1200">
        <a:solidFill>
          <a:schemeClr val="tx1"/>
        </a:solidFill>
        <a:latin typeface="Tahoma" pitchFamily="34" charset="0"/>
        <a:ea typeface="宋体" charset="-122"/>
        <a:cs typeface="+mn-cs"/>
      </a:defRPr>
    </a:lvl1pPr>
    <a:lvl2pPr marL="457200" algn="l" rtl="0" fontAlgn="base">
      <a:spcBef>
        <a:spcPct val="0"/>
      </a:spcBef>
      <a:spcAft>
        <a:spcPct val="0"/>
      </a:spcAft>
      <a:defRPr kern="1200">
        <a:solidFill>
          <a:schemeClr val="tx1"/>
        </a:solidFill>
        <a:latin typeface="Tahoma" pitchFamily="34" charset="0"/>
        <a:ea typeface="宋体" charset="-122"/>
        <a:cs typeface="+mn-cs"/>
      </a:defRPr>
    </a:lvl2pPr>
    <a:lvl3pPr marL="914400" algn="l" rtl="0" fontAlgn="base">
      <a:spcBef>
        <a:spcPct val="0"/>
      </a:spcBef>
      <a:spcAft>
        <a:spcPct val="0"/>
      </a:spcAft>
      <a:defRPr kern="1200">
        <a:solidFill>
          <a:schemeClr val="tx1"/>
        </a:solidFill>
        <a:latin typeface="Tahoma" pitchFamily="34" charset="0"/>
        <a:ea typeface="宋体" charset="-122"/>
        <a:cs typeface="+mn-cs"/>
      </a:defRPr>
    </a:lvl3pPr>
    <a:lvl4pPr marL="1371600" algn="l" rtl="0" fontAlgn="base">
      <a:spcBef>
        <a:spcPct val="0"/>
      </a:spcBef>
      <a:spcAft>
        <a:spcPct val="0"/>
      </a:spcAft>
      <a:defRPr kern="1200">
        <a:solidFill>
          <a:schemeClr val="tx1"/>
        </a:solidFill>
        <a:latin typeface="Tahoma" pitchFamily="34" charset="0"/>
        <a:ea typeface="宋体" charset="-122"/>
        <a:cs typeface="+mn-cs"/>
      </a:defRPr>
    </a:lvl4pPr>
    <a:lvl5pPr marL="1828800" algn="l" rtl="0" fontAlgn="base">
      <a:spcBef>
        <a:spcPct val="0"/>
      </a:spcBef>
      <a:spcAft>
        <a:spcPct val="0"/>
      </a:spcAft>
      <a:defRPr kern="1200">
        <a:solidFill>
          <a:schemeClr val="tx1"/>
        </a:solidFill>
        <a:latin typeface="Tahoma" pitchFamily="34" charset="0"/>
        <a:ea typeface="宋体" charset="-122"/>
        <a:cs typeface="+mn-cs"/>
      </a:defRPr>
    </a:lvl5pPr>
    <a:lvl6pPr marL="2286000" algn="l" defTabSz="914400" rtl="0" eaLnBrk="1" latinLnBrk="0" hangingPunct="1">
      <a:defRPr kern="1200">
        <a:solidFill>
          <a:schemeClr val="tx1"/>
        </a:solidFill>
        <a:latin typeface="Tahoma" pitchFamily="34" charset="0"/>
        <a:ea typeface="宋体" charset="-122"/>
        <a:cs typeface="+mn-cs"/>
      </a:defRPr>
    </a:lvl6pPr>
    <a:lvl7pPr marL="2743200" algn="l" defTabSz="914400" rtl="0" eaLnBrk="1" latinLnBrk="0" hangingPunct="1">
      <a:defRPr kern="1200">
        <a:solidFill>
          <a:schemeClr val="tx1"/>
        </a:solidFill>
        <a:latin typeface="Tahoma" pitchFamily="34" charset="0"/>
        <a:ea typeface="宋体" charset="-122"/>
        <a:cs typeface="+mn-cs"/>
      </a:defRPr>
    </a:lvl7pPr>
    <a:lvl8pPr marL="3200400" algn="l" defTabSz="914400" rtl="0" eaLnBrk="1" latinLnBrk="0" hangingPunct="1">
      <a:defRPr kern="1200">
        <a:solidFill>
          <a:schemeClr val="tx1"/>
        </a:solidFill>
        <a:latin typeface="Tahoma" pitchFamily="34" charset="0"/>
        <a:ea typeface="宋体" charset="-122"/>
        <a:cs typeface="+mn-cs"/>
      </a:defRPr>
    </a:lvl8pPr>
    <a:lvl9pPr marL="3657600" algn="l" defTabSz="914400" rtl="0" eaLnBrk="1" latinLnBrk="0" hangingPunct="1">
      <a:defRPr kern="1200">
        <a:solidFill>
          <a:schemeClr val="tx1"/>
        </a:solidFill>
        <a:latin typeface="Tahoma" pitchFamily="34" charset="0"/>
        <a:ea typeface="宋体"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ronge" initials="Aronge"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40202"/>
    <a:srgbClr val="F92FE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中度样式 2 - 强调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68D230F3-CF80-4859-8CE7-A43EE81993B5}" styleName="浅色样式 1 - 强调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E8B1032C-EA38-4F05-BA0D-38AFFFC7BED3}" styleName="浅色样式 3 - 强调 6">
    <a:wholeTbl>
      <a:tcTxStyle>
        <a:fontRef idx="minor">
          <a:scrgbClr r="0" g="0" b="0"/>
        </a:fontRef>
        <a:schemeClr val="tx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w="12700" cmpd="sng">
              <a:solidFill>
                <a:schemeClr val="accent6"/>
              </a:solidFill>
            </a:ln>
          </a:insideV>
        </a:tcBdr>
        <a:fill>
          <a:noFill/>
        </a:fill>
      </a:tcStyle>
    </a:wholeTbl>
    <a:band1H>
      <a:tcStyle>
        <a:tcBdr/>
        <a:fill>
          <a:solidFill>
            <a:schemeClr val="accent6">
              <a:alpha val="20000"/>
            </a:schemeClr>
          </a:solidFill>
        </a:fill>
      </a:tcStyle>
    </a:band1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noFill/>
        </a:fill>
      </a:tcStyle>
    </a:lastRow>
    <a:firstRow>
      <a:tcTxStyle b="on"/>
      <a:tcStyle>
        <a:tcBdr>
          <a:bottom>
            <a:ln w="25400" cmpd="sng">
              <a:solidFill>
                <a:schemeClr val="accent6"/>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22606" autoAdjust="0"/>
    <p:restoredTop sz="85834" autoAdjust="0"/>
  </p:normalViewPr>
  <p:slideViewPr>
    <p:cSldViewPr>
      <p:cViewPr varScale="1">
        <p:scale>
          <a:sx n="96" d="100"/>
          <a:sy n="96" d="100"/>
        </p:scale>
        <p:origin x="422" y="29"/>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commentAuthors" Target="commentAuthor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handoutMaster" Target="handoutMasters/handoutMaster1.xml"/><Relationship Id="rId27"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a:defRPr sz="1300">
                <a:ea typeface="华文细黑" pitchFamily="2" charset="-122"/>
              </a:defRPr>
            </a:lvl1pPr>
          </a:lstStyle>
          <a:p>
            <a:pPr>
              <a:defRPr/>
            </a:pPr>
            <a:endParaRPr lang="zh-CN" altLang="en-US"/>
          </a:p>
        </p:txBody>
      </p:sp>
      <p:sp>
        <p:nvSpPr>
          <p:cNvPr id="3" name="日期占位符 2"/>
          <p:cNvSpPr>
            <a:spLocks noGrp="1"/>
          </p:cNvSpPr>
          <p:nvPr>
            <p:ph type="dt" sz="quarter" idx="1"/>
          </p:nvPr>
        </p:nvSpPr>
        <p:spPr>
          <a:xfrm>
            <a:off x="4021138" y="0"/>
            <a:ext cx="3076575" cy="511175"/>
          </a:xfrm>
          <a:prstGeom prst="rect">
            <a:avLst/>
          </a:prstGeom>
        </p:spPr>
        <p:txBody>
          <a:bodyPr vert="horz" lIns="99048" tIns="49524" rIns="99048" bIns="49524" rtlCol="0"/>
          <a:lstStyle>
            <a:lvl1pPr algn="r">
              <a:defRPr sz="1300">
                <a:ea typeface="华文细黑" pitchFamily="2" charset="-122"/>
              </a:defRPr>
            </a:lvl1pPr>
          </a:lstStyle>
          <a:p>
            <a:pPr>
              <a:defRPr/>
            </a:pPr>
            <a:endParaRPr lang="zh-CN" altLang="en-US"/>
          </a:p>
        </p:txBody>
      </p:sp>
      <p:sp>
        <p:nvSpPr>
          <p:cNvPr id="4" name="页脚占位符 3"/>
          <p:cNvSpPr>
            <a:spLocks noGrp="1"/>
          </p:cNvSpPr>
          <p:nvPr>
            <p:ph type="ftr" sz="quarter" idx="2"/>
          </p:nvPr>
        </p:nvSpPr>
        <p:spPr>
          <a:xfrm>
            <a:off x="0" y="9721850"/>
            <a:ext cx="3076575" cy="511175"/>
          </a:xfrm>
          <a:prstGeom prst="rect">
            <a:avLst/>
          </a:prstGeom>
        </p:spPr>
        <p:txBody>
          <a:bodyPr vert="horz" lIns="99048" tIns="49524" rIns="99048" bIns="49524" rtlCol="0" anchor="b"/>
          <a:lstStyle>
            <a:lvl1pPr algn="l">
              <a:defRPr sz="1300">
                <a:ea typeface="华文细黑" pitchFamily="2" charset="-122"/>
              </a:defRPr>
            </a:lvl1pPr>
          </a:lstStyle>
          <a:p>
            <a:pPr>
              <a:defRPr/>
            </a:pPr>
            <a:endParaRPr lang="zh-CN" altLang="en-US"/>
          </a:p>
        </p:txBody>
      </p:sp>
      <p:sp>
        <p:nvSpPr>
          <p:cNvPr id="5" name="灯片编号占位符 4"/>
          <p:cNvSpPr>
            <a:spLocks noGrp="1"/>
          </p:cNvSpPr>
          <p:nvPr>
            <p:ph type="sldNum" sz="quarter" idx="3"/>
          </p:nvPr>
        </p:nvSpPr>
        <p:spPr>
          <a:xfrm>
            <a:off x="4021138" y="9721850"/>
            <a:ext cx="3076575" cy="511175"/>
          </a:xfrm>
          <a:prstGeom prst="rect">
            <a:avLst/>
          </a:prstGeom>
        </p:spPr>
        <p:txBody>
          <a:bodyPr vert="horz" lIns="99048" tIns="49524" rIns="99048" bIns="49524" rtlCol="0" anchor="b"/>
          <a:lstStyle>
            <a:lvl1pPr algn="r">
              <a:defRPr sz="1300">
                <a:ea typeface="华文细黑" pitchFamily="2" charset="-122"/>
              </a:defRPr>
            </a:lvl1pPr>
          </a:lstStyle>
          <a:p>
            <a:pPr>
              <a:defRPr/>
            </a:pPr>
            <a:fld id="{A3B4F7A7-087A-4BD8-8229-0CE789C129B6}" type="slidenum">
              <a:rPr lang="zh-CN" altLang="en-US"/>
              <a:pPr>
                <a:defRPr/>
              </a:pPr>
              <a:t>‹#›</a:t>
            </a:fld>
            <a:endParaRPr lang="zh-CN" altLang="en-US"/>
          </a:p>
        </p:txBody>
      </p:sp>
    </p:spTree>
    <p:extLst>
      <p:ext uri="{BB962C8B-B14F-4D97-AF65-F5344CB8AC3E}">
        <p14:creationId xmlns:p14="http://schemas.microsoft.com/office/powerpoint/2010/main" val="1181318590"/>
      </p:ext>
    </p:extLst>
  </p:cSld>
  <p:clrMap bg1="lt1" tx1="dk1" bg2="lt2" tx2="dk2" accent1="accent1" accent2="accent2" accent3="accent3" accent4="accent4" accent5="accent5" accent6="accent6" hlink="hlink" folHlink="folHlink"/>
  <p:hf sldNum="0" hdr="0" ftr="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6575" cy="511175"/>
          </a:xfrm>
          <a:prstGeom prst="rect">
            <a:avLst/>
          </a:prstGeom>
        </p:spPr>
        <p:txBody>
          <a:bodyPr vert="horz" lIns="99048" tIns="49524" rIns="99048" bIns="49524" rtlCol="0"/>
          <a:lstStyle>
            <a:lvl1pPr algn="l" fontAlgn="auto">
              <a:spcBef>
                <a:spcPts val="0"/>
              </a:spcBef>
              <a:spcAft>
                <a:spcPts val="0"/>
              </a:spcAft>
              <a:defRPr sz="1300">
                <a:latin typeface="+mn-lt"/>
                <a:ea typeface="+mn-ea"/>
              </a:defRPr>
            </a:lvl1pPr>
          </a:lstStyle>
          <a:p>
            <a:pPr>
              <a:defRPr/>
            </a:pPr>
            <a:endParaRPr lang="zh-CN" altLang="en-US"/>
          </a:p>
        </p:txBody>
      </p:sp>
      <p:sp>
        <p:nvSpPr>
          <p:cNvPr id="3" name="日期占位符 2"/>
          <p:cNvSpPr>
            <a:spLocks noGrp="1"/>
          </p:cNvSpPr>
          <p:nvPr>
            <p:ph type="dt" idx="1"/>
          </p:nvPr>
        </p:nvSpPr>
        <p:spPr>
          <a:xfrm>
            <a:off x="4021138" y="0"/>
            <a:ext cx="3076575" cy="511175"/>
          </a:xfrm>
          <a:prstGeom prst="rect">
            <a:avLst/>
          </a:prstGeom>
        </p:spPr>
        <p:txBody>
          <a:bodyPr vert="horz" lIns="99048" tIns="49524" rIns="99048" bIns="49524" rtlCol="0"/>
          <a:lstStyle>
            <a:lvl1pPr algn="r" fontAlgn="auto">
              <a:spcBef>
                <a:spcPts val="0"/>
              </a:spcBef>
              <a:spcAft>
                <a:spcPts val="0"/>
              </a:spcAft>
              <a:defRPr sz="1300">
                <a:latin typeface="+mn-lt"/>
                <a:ea typeface="+mn-ea"/>
              </a:defRPr>
            </a:lvl1pPr>
          </a:lstStyle>
          <a:p>
            <a:pPr>
              <a:defRPr/>
            </a:pPr>
            <a:endParaRPr lang="zh-CN" altLang="en-US"/>
          </a:p>
        </p:txBody>
      </p:sp>
      <p:sp>
        <p:nvSpPr>
          <p:cNvPr id="4" name="幻灯片图像占位符 3"/>
          <p:cNvSpPr>
            <a:spLocks noGrp="1" noRot="1" noChangeAspect="1"/>
          </p:cNvSpPr>
          <p:nvPr>
            <p:ph type="sldImg" idx="2"/>
          </p:nvPr>
        </p:nvSpPr>
        <p:spPr>
          <a:xfrm>
            <a:off x="139700" y="768350"/>
            <a:ext cx="6819900" cy="3836988"/>
          </a:xfrm>
          <a:prstGeom prst="rect">
            <a:avLst/>
          </a:prstGeom>
          <a:noFill/>
          <a:ln w="12700">
            <a:solidFill>
              <a:prstClr val="black"/>
            </a:solidFill>
          </a:ln>
        </p:spPr>
        <p:txBody>
          <a:bodyPr vert="horz" lIns="99048" tIns="49524" rIns="99048" bIns="49524" rtlCol="0" anchor="ctr"/>
          <a:lstStyle/>
          <a:p>
            <a:pPr lvl="0"/>
            <a:endParaRPr lang="zh-CN" altLang="en-US" noProof="0"/>
          </a:p>
        </p:txBody>
      </p:sp>
      <p:sp>
        <p:nvSpPr>
          <p:cNvPr id="5" name="备注占位符 4"/>
          <p:cNvSpPr>
            <a:spLocks noGrp="1"/>
          </p:cNvSpPr>
          <p:nvPr>
            <p:ph type="body" sz="quarter" idx="3"/>
          </p:nvPr>
        </p:nvSpPr>
        <p:spPr>
          <a:xfrm>
            <a:off x="709613" y="4860925"/>
            <a:ext cx="5680075" cy="4605338"/>
          </a:xfrm>
          <a:prstGeom prst="rect">
            <a:avLst/>
          </a:prstGeom>
        </p:spPr>
        <p:txBody>
          <a:bodyPr vert="horz" lIns="99048" tIns="49524" rIns="99048" bIns="49524" rtlCol="0">
            <a:normAutofit/>
          </a:bodyPr>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9721850"/>
            <a:ext cx="3076575" cy="511175"/>
          </a:xfrm>
          <a:prstGeom prst="rect">
            <a:avLst/>
          </a:prstGeom>
        </p:spPr>
        <p:txBody>
          <a:bodyPr vert="horz" lIns="99048" tIns="49524" rIns="99048" bIns="49524" rtlCol="0" anchor="b"/>
          <a:lstStyle>
            <a:lvl1pPr algn="l" fontAlgn="auto">
              <a:spcBef>
                <a:spcPts val="0"/>
              </a:spcBef>
              <a:spcAft>
                <a:spcPts val="0"/>
              </a:spcAft>
              <a:defRPr sz="13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4021138" y="9721850"/>
            <a:ext cx="3076575" cy="511175"/>
          </a:xfrm>
          <a:prstGeom prst="rect">
            <a:avLst/>
          </a:prstGeom>
        </p:spPr>
        <p:txBody>
          <a:bodyPr vert="horz" lIns="99048" tIns="49524" rIns="99048" bIns="49524" rtlCol="0" anchor="b"/>
          <a:lstStyle>
            <a:lvl1pPr algn="r" fontAlgn="auto">
              <a:spcBef>
                <a:spcPts val="0"/>
              </a:spcBef>
              <a:spcAft>
                <a:spcPts val="0"/>
              </a:spcAft>
              <a:defRPr sz="1300">
                <a:latin typeface="+mn-lt"/>
                <a:ea typeface="+mn-ea"/>
              </a:defRPr>
            </a:lvl1pPr>
          </a:lstStyle>
          <a:p>
            <a:pPr>
              <a:defRPr/>
            </a:pPr>
            <a:fld id="{593E4DF9-40FF-476F-8A8E-E1023749C23B}" type="slidenum">
              <a:rPr lang="zh-CN" altLang="en-US"/>
              <a:pPr>
                <a:defRPr/>
              </a:pPr>
              <a:t>‹#›</a:t>
            </a:fld>
            <a:endParaRPr lang="zh-CN" altLang="en-US"/>
          </a:p>
        </p:txBody>
      </p:sp>
    </p:spTree>
    <p:extLst>
      <p:ext uri="{BB962C8B-B14F-4D97-AF65-F5344CB8AC3E}">
        <p14:creationId xmlns:p14="http://schemas.microsoft.com/office/powerpoint/2010/main" val="1784818806"/>
      </p:ext>
    </p:extLst>
  </p:cSld>
  <p:clrMap bg1="lt1" tx1="dk1" bg2="lt2" tx2="dk2" accent1="accent1" accent2="accent2" accent3="accent3" accent4="accent4" accent5="accent5" accent6="accent6" hlink="hlink" folHlink="folHlink"/>
  <p:hf sldNum="0" hdr="0" ftr="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2</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9</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139700" y="768350"/>
            <a:ext cx="6819900" cy="3836988"/>
          </a:xfrm>
        </p:spPr>
      </p:sp>
      <p:sp>
        <p:nvSpPr>
          <p:cNvPr id="3" name="备注占位符 2"/>
          <p:cNvSpPr>
            <a:spLocks noGrp="1"/>
          </p:cNvSpPr>
          <p:nvPr>
            <p:ph type="body" idx="1"/>
          </p:nvPr>
        </p:nvSpPr>
        <p:spPr/>
        <p:txBody>
          <a:bodyPr>
            <a:normAutofit/>
          </a:bodyPr>
          <a:lstStyle/>
          <a:p>
            <a:endParaRPr lang="zh-CN" altLang="en-US"/>
          </a:p>
        </p:txBody>
      </p:sp>
      <p:sp>
        <p:nvSpPr>
          <p:cNvPr id="4" name="灯片编号占位符 3"/>
          <p:cNvSpPr>
            <a:spLocks noGrp="1"/>
          </p:cNvSpPr>
          <p:nvPr>
            <p:ph type="sldNum" sz="quarter" idx="10"/>
          </p:nvPr>
        </p:nvSpPr>
        <p:spPr/>
        <p:txBody>
          <a:bodyPr/>
          <a:lstStyle/>
          <a:p>
            <a:fld id="{B75D4912-9744-409D-8085-B97C9A000F49}" type="slidenum">
              <a:rPr lang="zh-CN" altLang="en-US" smtClean="0"/>
              <a:pPr/>
              <a:t>16</a:t>
            </a:fld>
            <a:endParaRPr lang="zh-CN" altLang="en-US"/>
          </a:p>
        </p:txBody>
      </p:sp>
      <p:sp>
        <p:nvSpPr>
          <p:cNvPr id="5" name="日期占位符 4"/>
          <p:cNvSpPr>
            <a:spLocks noGrp="1"/>
          </p:cNvSpPr>
          <p:nvPr>
            <p:ph type="dt" idx="11"/>
          </p:nvPr>
        </p:nvSpPr>
        <p:spPr/>
        <p:txBody>
          <a:bodyPr/>
          <a:lstStyle/>
          <a:p>
            <a:fld id="{1E9B4FC3-438F-4094-8A67-A72A5430CD59}" type="datetime1">
              <a:rPr lang="zh-CN" altLang="en-US" smtClean="0"/>
              <a:pPr/>
              <a:t>2020/12/18</a:t>
            </a:fld>
            <a:endParaRPr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44376" y="789552"/>
            <a:ext cx="8229600" cy="1188132"/>
          </a:xfrm>
        </p:spPr>
        <p:txBody>
          <a:bodyPr/>
          <a:lstStyle>
            <a:lvl1pPr algn="ctr" defTabSz="0">
              <a:defRPr sz="3600" b="1">
                <a:solidFill>
                  <a:srgbClr val="006600"/>
                </a:solidFill>
                <a:latin typeface="Adobe Jenson Pro Capt" pitchFamily="18" charset="0"/>
                <a:ea typeface="楷体" pitchFamily="49" charset="-122"/>
              </a:defRPr>
            </a:lvl1pPr>
          </a:lstStyle>
          <a:p>
            <a:br>
              <a:rPr lang="en-US" altLang="zh-CN" dirty="0"/>
            </a:br>
            <a:r>
              <a:rPr lang="zh-CN" altLang="en-US" dirty="0"/>
              <a:t>单击此处编辑章节标题</a:t>
            </a:r>
            <a:br>
              <a:rPr lang="en-US" altLang="zh-CN" dirty="0"/>
            </a:br>
            <a:endParaRPr lang="zh-CN" altLang="en-US" dirty="0"/>
          </a:p>
        </p:txBody>
      </p:sp>
      <p:cxnSp>
        <p:nvCxnSpPr>
          <p:cNvPr id="12" name="直接连接符 11"/>
          <p:cNvCxnSpPr/>
          <p:nvPr/>
        </p:nvCxnSpPr>
        <p:spPr>
          <a:xfrm>
            <a:off x="13692" y="4894008"/>
            <a:ext cx="9144000"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14" name="标题 1"/>
          <p:cNvSpPr txBox="1">
            <a:spLocks/>
          </p:cNvSpPr>
          <p:nvPr/>
        </p:nvSpPr>
        <p:spPr bwMode="auto">
          <a:xfrm>
            <a:off x="457200" y="2139702"/>
            <a:ext cx="8229600" cy="854869"/>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lgn="ctr">
              <a:defRPr sz="3600" b="1">
                <a:latin typeface="楷体" pitchFamily="49" charset="-122"/>
                <a:ea typeface="楷体" pitchFamily="49" charset="-122"/>
              </a:defRPr>
            </a:lvl1pPr>
          </a:lstStyle>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dirty="0">
                <a:solidFill>
                  <a:srgbClr val="2A0015"/>
                </a:solidFill>
                <a:latin typeface="Adobe 楷体 Std R" pitchFamily="18" charset="-122"/>
                <a:ea typeface="Adobe 楷体 Std R" pitchFamily="18" charset="-122"/>
                <a:cs typeface="Arial" pitchFamily="34" charset="0"/>
              </a:rPr>
              <a:t>厦门大学财务学系</a:t>
            </a:r>
            <a:endParaRPr lang="en-US" altLang="zh-CN" sz="1800" b="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zh-CN" altLang="en-US" sz="1800" b="0" kern="1200" dirty="0">
                <a:solidFill>
                  <a:srgbClr val="2A0015"/>
                </a:solidFill>
                <a:latin typeface="Adobe 楷体 Std R" pitchFamily="18" charset="-122"/>
                <a:ea typeface="Adobe 楷体 Std R" pitchFamily="18" charset="-122"/>
                <a:cs typeface="Arial" panose="020B0604020202020204" pitchFamily="34" charset="0"/>
              </a:rPr>
              <a:t>郑振龙 陈蓉 </a:t>
            </a:r>
            <a:endParaRPr lang="en-US" altLang="zh-CN" sz="1800" b="0" kern="1200" dirty="0">
              <a:solidFill>
                <a:srgbClr val="2A0015"/>
              </a:solidFill>
              <a:latin typeface="Adobe 楷体 Std R" pitchFamily="18" charset="-122"/>
              <a:ea typeface="Adobe 楷体 Std R" pitchFamily="18" charset="-122"/>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endParaRPr lang="en-US" altLang="zh-CN" sz="1800" b="1" baseline="0"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a:solidFill>
                  <a:srgbClr val="2A0015"/>
                </a:solidFill>
                <a:latin typeface="Adobe Jenson Pro Capt" pitchFamily="18" charset="0"/>
                <a:cs typeface="Arial" panose="020B0604020202020204" pitchFamily="34" charset="0"/>
              </a:rPr>
              <a:t>http:// </a:t>
            </a:r>
            <a:r>
              <a:rPr lang="en-US" altLang="zh-CN" sz="1800" b="1" dirty="0" err="1">
                <a:solidFill>
                  <a:srgbClr val="2A0015"/>
                </a:solidFill>
                <a:latin typeface="Adobe Jenson Pro Capt" pitchFamily="18" charset="0"/>
                <a:cs typeface="Arial" panose="020B0604020202020204" pitchFamily="34" charset="0"/>
              </a:rPr>
              <a:t>efinance.org.cn</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defRPr/>
            </a:pPr>
            <a:r>
              <a:rPr lang="en-US" altLang="zh-CN" sz="1800" b="1" dirty="0" err="1">
                <a:solidFill>
                  <a:srgbClr val="2A0015"/>
                </a:solidFill>
                <a:latin typeface="Adobe Jenson Pro Capt" pitchFamily="18" charset="0"/>
                <a:cs typeface="Arial" panose="020B0604020202020204" pitchFamily="34" charset="0"/>
              </a:rPr>
              <a:t>Hhttp</a:t>
            </a:r>
            <a:r>
              <a:rPr lang="en-US" altLang="zh-CN" sz="1800" b="1" dirty="0">
                <a:solidFill>
                  <a:srgbClr val="2A0015"/>
                </a:solidFill>
                <a:latin typeface="Adobe Jenson Pro Capt" pitchFamily="18" charset="0"/>
                <a:cs typeface="Arial" panose="020B0604020202020204" pitchFamily="34" charset="0"/>
              </a:rPr>
              <a:t>://</a:t>
            </a:r>
            <a:r>
              <a:rPr lang="en-US" altLang="zh-CN" sz="1800" b="1" dirty="0" err="1">
                <a:solidFill>
                  <a:srgbClr val="2A0015"/>
                </a:solidFill>
                <a:latin typeface="Adobe Jenson Pro Capt" pitchFamily="18" charset="0"/>
                <a:cs typeface="Arial" panose="020B0604020202020204" pitchFamily="34" charset="0"/>
              </a:rPr>
              <a:t>aronge.net</a:t>
            </a:r>
            <a:endParaRPr lang="en-US" altLang="zh-CN" sz="1800" b="1" dirty="0">
              <a:solidFill>
                <a:srgbClr val="2A0015"/>
              </a:solidFill>
              <a:latin typeface="Adobe Jenson Pro Capt" pitchFamily="18" charset="0"/>
              <a:cs typeface="Arial" panose="020B0604020202020204"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marL="0" marR="0" indent="0" algn="ctr" defTabSz="914400" rtl="0" eaLnBrk="1" fontAlgn="auto" latinLnBrk="0" hangingPunct="1">
              <a:lnSpc>
                <a:spcPct val="100000"/>
              </a:lnSpc>
              <a:spcBef>
                <a:spcPts val="0"/>
              </a:spcBef>
              <a:spcAft>
                <a:spcPts val="0"/>
              </a:spcAft>
              <a:buClrTx/>
              <a:buSzTx/>
              <a:buFontTx/>
              <a:buNone/>
              <a:tabLst/>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rgbClr val="2A0015"/>
              </a:solidFill>
              <a:latin typeface="Adobe Jenson Pro Capt" pitchFamily="18" charset="0"/>
              <a:cs typeface="Arial" pitchFamily="34" charset="0"/>
            </a:endParaRPr>
          </a:p>
          <a:p>
            <a:pPr>
              <a:defRPr/>
            </a:pPr>
            <a:endParaRPr lang="en-US" altLang="zh-CN" sz="1800" b="1" dirty="0">
              <a:solidFill>
                <a:schemeClr val="tx1">
                  <a:lumMod val="75000"/>
                  <a:lumOff val="25000"/>
                </a:schemeClr>
              </a:solidFill>
              <a:latin typeface="Adobe Jenson Pro Capt" pitchFamily="18"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altLang="zh-CN" sz="2400" b="0" i="0" u="none" strike="noStrike" kern="0" cap="none" spc="0" normalizeH="0" baseline="0" noProof="0" dirty="0">
              <a:ln>
                <a:noFill/>
              </a:ln>
              <a:solidFill>
                <a:schemeClr val="tx2"/>
              </a:solidFill>
              <a:effectLst/>
              <a:uLnTx/>
              <a:uFillTx/>
              <a:latin typeface="Adobe Jenson Pro" pitchFamily="18" charset="0"/>
              <a:ea typeface="Adobe 黑体 Std R" pitchFamily="34" charset="-122"/>
              <a:cs typeface="+mn-cs"/>
            </a:endParaRPr>
          </a:p>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zh-CN" altLang="en-US" sz="2400" b="0" i="0" u="none" strike="noStrike" kern="0" cap="none" spc="0" normalizeH="0" baseline="0" noProof="0" dirty="0">
              <a:ln>
                <a:noFill/>
              </a:ln>
              <a:solidFill>
                <a:schemeClr val="tx2"/>
              </a:solidFill>
              <a:effectLst/>
              <a:uLnTx/>
              <a:uFillTx/>
              <a:latin typeface="楷体" pitchFamily="49" charset="-122"/>
              <a:ea typeface="楷体" pitchFamily="49" charset="-122"/>
              <a:cs typeface="+mj-cs"/>
            </a:endParaRPr>
          </a:p>
        </p:txBody>
      </p:sp>
      <p:pic>
        <p:nvPicPr>
          <p:cNvPr id="29" name="图片 28" descr="11824837100.jpg"/>
          <p:cNvPicPr>
            <a:picLocks noChangeAspect="1"/>
          </p:cNvPicPr>
          <p:nvPr/>
        </p:nvPicPr>
        <p:blipFill>
          <a:blip r:embed="rId2" cstate="print">
            <a:duotone>
              <a:schemeClr val="accent3">
                <a:shade val="45000"/>
                <a:satMod val="135000"/>
              </a:schemeClr>
              <a:prstClr val="white"/>
            </a:duotone>
            <a:extLst>
              <a:ext uri="{BEBA8EAE-BF5A-486C-A8C5-ECC9F3942E4B}">
                <a14:imgProps xmlns:a14="http://schemas.microsoft.com/office/drawing/2010/main">
                  <a14:imgLayer r:embed="rId3">
                    <a14:imgEffect>
                      <a14:artisticCrisscrossEtching/>
                    </a14:imgEffect>
                    <a14:imgEffect>
                      <a14:sharpenSoften amount="50000"/>
                    </a14:imgEffect>
                    <a14:imgEffect>
                      <a14:saturation sat="400000"/>
                    </a14:imgEffect>
                  </a14:imgLayer>
                </a14:imgProps>
              </a:ext>
            </a:extLst>
          </a:blip>
          <a:stretch>
            <a:fillRect/>
          </a:stretch>
        </p:blipFill>
        <p:spPr>
          <a:xfrm>
            <a:off x="3923928" y="3489852"/>
            <a:ext cx="1440160" cy="1167594"/>
          </a:xfrm>
          <a:prstGeom prst="rect">
            <a:avLst/>
          </a:prstGeom>
          <a:ln>
            <a:noFill/>
          </a:ln>
        </p:spPr>
      </p:pic>
      <p:sp>
        <p:nvSpPr>
          <p:cNvPr id="30" name="TextBox 29"/>
          <p:cNvSpPr txBox="1"/>
          <p:nvPr userDrawn="1"/>
        </p:nvSpPr>
        <p:spPr>
          <a:xfrm>
            <a:off x="2021752" y="4894008"/>
            <a:ext cx="5217128" cy="307777"/>
          </a:xfrm>
          <a:prstGeom prst="rect">
            <a:avLst/>
          </a:prstGeom>
          <a:noFill/>
        </p:spPr>
        <p:txBody>
          <a:bodyPr wrap="square" rtlCol="0">
            <a:spAutoFit/>
          </a:bodyPr>
          <a:lstStyle/>
          <a:p>
            <a:pPr algn="ctr"/>
            <a:r>
              <a:rPr lang="en-US" altLang="zh-CN" sz="1400" dirty="0">
                <a:latin typeface="Adobe Jenson Pro Capt" pitchFamily="18" charset="0"/>
                <a:ea typeface="Adobe 黑体 Std R" pitchFamily="34" charset="-122"/>
              </a:rPr>
              <a:t>Copyright © 2020 </a:t>
            </a:r>
            <a:r>
              <a:rPr lang="en-US" altLang="zh-CN" sz="1400" dirty="0" err="1">
                <a:latin typeface="Adobe Jenson Pro Capt" pitchFamily="18" charset="0"/>
                <a:ea typeface="Adobe 黑体 Std R" pitchFamily="34" charset="-122"/>
              </a:rPr>
              <a:t>Zhenlong</a:t>
            </a:r>
            <a:r>
              <a:rPr lang="en-US" altLang="zh-CN" sz="1400" dirty="0">
                <a:latin typeface="Adobe Jenson Pro Capt" pitchFamily="18" charset="0"/>
                <a:ea typeface="Adobe 黑体 Std R" pitchFamily="34" charset="-122"/>
              </a:rPr>
              <a:t> Zheng &amp; Rong Chen,</a:t>
            </a:r>
            <a:r>
              <a:rPr lang="en-US" altLang="zh-CN" sz="1400" baseline="0" dirty="0">
                <a:latin typeface="Adobe Jenson Pro Capt" pitchFamily="18" charset="0"/>
                <a:ea typeface="Adobe 黑体 Std R" pitchFamily="34" charset="-122"/>
              </a:rPr>
              <a:t> XMU</a:t>
            </a:r>
            <a:endParaRPr lang="en-US" altLang="zh-CN" sz="1400"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230688841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3"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4"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937880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46674130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2132593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22148007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8360"/>
            <a:ext cx="2057400" cy="438983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8360"/>
            <a:ext cx="6019800" cy="438983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5"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06922842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ending">
    <p:spTree>
      <p:nvGrpSpPr>
        <p:cNvPr id="1" name=""/>
        <p:cNvGrpSpPr/>
        <p:nvPr/>
      </p:nvGrpSpPr>
      <p:grpSpPr>
        <a:xfrm>
          <a:off x="0" y="0"/>
          <a:ext cx="0" cy="0"/>
          <a:chOff x="0" y="0"/>
          <a:chExt cx="0" cy="0"/>
        </a:xfrm>
      </p:grpSpPr>
      <p:pic>
        <p:nvPicPr>
          <p:cNvPr id="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580867" y="10890"/>
            <a:ext cx="2565366" cy="8544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3"/>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4712920"/>
            <a:ext cx="9144000" cy="1658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TextBox 6"/>
          <p:cNvSpPr txBox="1"/>
          <p:nvPr userDrawn="1"/>
        </p:nvSpPr>
        <p:spPr>
          <a:xfrm>
            <a:off x="2051720" y="1977684"/>
            <a:ext cx="5688631" cy="1569660"/>
          </a:xfrm>
          <a:prstGeom prst="rect">
            <a:avLst/>
          </a:prstGeom>
          <a:noFill/>
        </p:spPr>
        <p:txBody>
          <a:bodyPr wrap="square" rtlCol="0">
            <a:spAutoFit/>
          </a:bodyPr>
          <a:lstStyle/>
          <a:p>
            <a:r>
              <a:rPr lang="en-US" altLang="zh-CN" sz="9600" dirty="0">
                <a:latin typeface="Bradley Hand ITC" pitchFamily="66" charset="0"/>
                <a:ea typeface="Adobe 仿宋 Std R" pitchFamily="18" charset="-122"/>
                <a:cs typeface="Arial Unicode MS" pitchFamily="34" charset="-122"/>
              </a:rPr>
              <a:t>The End.</a:t>
            </a:r>
            <a:endParaRPr lang="zh-CN" altLang="en-US" sz="9600" dirty="0">
              <a:latin typeface="Bradley Hand ITC" pitchFamily="66" charset="0"/>
              <a:ea typeface="Adobe 仿宋 Std R" pitchFamily="18" charset="-122"/>
              <a:cs typeface="Arial Unicode MS" pitchFamily="34" charset="-122"/>
            </a:endParaRPr>
          </a:p>
        </p:txBody>
      </p:sp>
      <p:sp>
        <p:nvSpPr>
          <p:cNvPr id="18" name="矩形 17"/>
          <p:cNvSpPr/>
          <p:nvPr userDrawn="1"/>
        </p:nvSpPr>
        <p:spPr>
          <a:xfrm>
            <a:off x="395536" y="789552"/>
            <a:ext cx="8352928" cy="27003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 name="矩形 1"/>
          <p:cNvSpPr/>
          <p:nvPr userDrawn="1"/>
        </p:nvSpPr>
        <p:spPr>
          <a:xfrm>
            <a:off x="8172401" y="4795854"/>
            <a:ext cx="973833" cy="34764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8168172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6466632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1_谢谢">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102" name="Picture 6"/>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09550" y="195486"/>
            <a:ext cx="8724900" cy="466486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userDrawn="1"/>
        </p:nvSpPr>
        <p:spPr>
          <a:xfrm>
            <a:off x="2843808" y="2775198"/>
            <a:ext cx="3744416" cy="707886"/>
          </a:xfrm>
          <a:prstGeom prst="rect">
            <a:avLst/>
          </a:prstGeom>
          <a:noFill/>
        </p:spPr>
        <p:txBody>
          <a:bodyPr wrap="square" rtlCol="0">
            <a:spAutoFit/>
          </a:bodyPr>
          <a:lstStyle/>
          <a:p>
            <a:r>
              <a:rPr lang="en-US" altLang="zh-CN" sz="2000" b="1" dirty="0">
                <a:latin typeface="Adobe Jenson Pro Capt" pitchFamily="18" charset="0"/>
              </a:rPr>
              <a:t>Email: zlzheng@xmu.edu.cn</a:t>
            </a:r>
          </a:p>
          <a:p>
            <a:r>
              <a:rPr lang="en-US" altLang="zh-CN" sz="2000" b="1" dirty="0">
                <a:latin typeface="Adobe Jenson Pro Capt" pitchFamily="18" charset="0"/>
              </a:rPr>
              <a:t>              aronge@xmu.edu.cn</a:t>
            </a:r>
            <a:endParaRPr lang="zh-CN" altLang="en-US" sz="2000" b="1" dirty="0">
              <a:latin typeface="Adobe Jenson Pro Capt" pitchFamily="18" charset="0"/>
            </a:endParaRPr>
          </a:p>
        </p:txBody>
      </p:sp>
    </p:spTree>
    <p:extLst>
      <p:ext uri="{BB962C8B-B14F-4D97-AF65-F5344CB8AC3E}">
        <p14:creationId xmlns:p14="http://schemas.microsoft.com/office/powerpoint/2010/main" val="315350076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Obj" preserve="1">
  <p:cSld name="标题，文本与内容">
    <p:spTree>
      <p:nvGrpSpPr>
        <p:cNvPr id="1" name=""/>
        <p:cNvGrpSpPr/>
        <p:nvPr/>
      </p:nvGrpSpPr>
      <p:grpSpPr>
        <a:xfrm>
          <a:off x="0" y="0"/>
          <a:ext cx="0" cy="0"/>
          <a:chOff x="0" y="0"/>
          <a:chExt cx="0" cy="0"/>
        </a:xfrm>
      </p:grpSpPr>
      <p:sp>
        <p:nvSpPr>
          <p:cNvPr id="2" name="标题 1"/>
          <p:cNvSpPr>
            <a:spLocks noGrp="1"/>
          </p:cNvSpPr>
          <p:nvPr>
            <p:ph type="title"/>
          </p:nvPr>
        </p:nvSpPr>
        <p:spPr>
          <a:xfrm>
            <a:off x="301625" y="171450"/>
            <a:ext cx="8540750" cy="857250"/>
          </a:xfrm>
        </p:spPr>
        <p:txBody>
          <a:bodyPr/>
          <a:lstStyle/>
          <a:p>
            <a:r>
              <a:rPr lang="zh-CN" altLang="en-US"/>
              <a:t>单击此处编辑母版标题样式</a:t>
            </a:r>
          </a:p>
        </p:txBody>
      </p:sp>
      <p:sp>
        <p:nvSpPr>
          <p:cNvPr id="3" name="文本占位符 2"/>
          <p:cNvSpPr>
            <a:spLocks noGrp="1"/>
          </p:cNvSpPr>
          <p:nvPr>
            <p:ph type="body" sz="half" idx="1"/>
          </p:nvPr>
        </p:nvSpPr>
        <p:spPr>
          <a:xfrm>
            <a:off x="301626"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1" y="1200150"/>
            <a:ext cx="4194175" cy="3374231"/>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a:xfrm>
            <a:off x="301625" y="4683919"/>
            <a:ext cx="2289175" cy="357188"/>
          </a:xfrm>
          <a:prstGeom prst="rect">
            <a:avLst/>
          </a:prstGeom>
        </p:spPr>
        <p:txBody>
          <a:bodyPr/>
          <a:lstStyle>
            <a:lvl1pPr>
              <a:defRPr>
                <a:ea typeface="宋体" pitchFamily="2" charset="-122"/>
              </a:defRPr>
            </a:lvl1pPr>
          </a:lstStyle>
          <a:p>
            <a:pPr>
              <a:defRPr/>
            </a:pPr>
            <a:endParaRPr lang="en-US" altLang="zh-CN"/>
          </a:p>
        </p:txBody>
      </p:sp>
      <p:sp>
        <p:nvSpPr>
          <p:cNvPr id="6" name="页脚占位符 5"/>
          <p:cNvSpPr>
            <a:spLocks noGrp="1"/>
          </p:cNvSpPr>
          <p:nvPr>
            <p:ph type="ftr" sz="quarter" idx="11"/>
          </p:nvPr>
        </p:nvSpPr>
        <p:spPr>
          <a:xfrm>
            <a:off x="3124200" y="4683919"/>
            <a:ext cx="2895600" cy="357188"/>
          </a:xfrm>
          <a:prstGeom prst="rect">
            <a:avLst/>
          </a:prstGeom>
        </p:spPr>
        <p:txBody>
          <a:bodyPr/>
          <a:lstStyle>
            <a:lvl1pPr>
              <a:defRPr/>
            </a:lvl1pPr>
          </a:lstStyle>
          <a:p>
            <a:pPr>
              <a:defRPr/>
            </a:pPr>
            <a:endParaRPr lang="zh-CN" altLang="en-US" dirty="0"/>
          </a:p>
        </p:txBody>
      </p:sp>
      <p:sp>
        <p:nvSpPr>
          <p:cNvPr id="7" name="灯片编号占位符 6"/>
          <p:cNvSpPr>
            <a:spLocks noGrp="1"/>
          </p:cNvSpPr>
          <p:nvPr>
            <p:ph type="sldNum" sz="quarter" idx="12"/>
          </p:nvPr>
        </p:nvSpPr>
        <p:spPr>
          <a:xfrm>
            <a:off x="6553201" y="4683919"/>
            <a:ext cx="2289175" cy="357188"/>
          </a:xfrm>
        </p:spPr>
        <p:txBody>
          <a:bodyPr/>
          <a:lstStyle>
            <a:lvl1pPr>
              <a:defRPr/>
            </a:lvl1pPr>
          </a:lstStyle>
          <a:p>
            <a:pPr>
              <a:defRPr/>
            </a:pPr>
            <a:fld id="{5CC2B108-31DF-4FE0-8872-C4A8491C00B8}" type="slidenum">
              <a:rPr lang="en-US" altLang="zh-CN"/>
              <a:pPr>
                <a:defRPr/>
              </a:pPr>
              <a:t>‹#›</a:t>
            </a:fld>
            <a:endParaRPr lang="en-US" altLang="zh-CN"/>
          </a:p>
        </p:txBody>
      </p:sp>
    </p:spTree>
    <p:extLst>
      <p:ext uri="{BB962C8B-B14F-4D97-AF65-F5344CB8AC3E}">
        <p14:creationId xmlns:p14="http://schemas.microsoft.com/office/powerpoint/2010/main" val="2147013607"/>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标题幻灯片">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681540"/>
            <a:ext cx="8229600" cy="1242137"/>
          </a:xfrm>
        </p:spPr>
        <p:txBody>
          <a:bodyPr/>
          <a:lstStyle>
            <a:lvl1pPr algn="ctr">
              <a:defRPr sz="3600" b="1">
                <a:solidFill>
                  <a:srgbClr val="006633"/>
                </a:solidFill>
                <a:latin typeface="Adobe Jenson Pro Capt" pitchFamily="18" charset="0"/>
                <a:ea typeface="楷体" pitchFamily="49" charset="-122"/>
              </a:defRPr>
            </a:lvl1pPr>
          </a:lstStyle>
          <a:p>
            <a:r>
              <a:rPr lang="zh-CN" altLang="en-US" dirty="0"/>
              <a:t>单击此处编辑母版标题样式</a:t>
            </a:r>
            <a:br>
              <a:rPr lang="en-US" altLang="zh-CN" dirty="0"/>
            </a:br>
            <a:endParaRPr lang="zh-CN" altLang="en-US" dirty="0"/>
          </a:p>
        </p:txBody>
      </p:sp>
    </p:spTree>
    <p:extLst>
      <p:ext uri="{BB962C8B-B14F-4D97-AF65-F5344CB8AC3E}">
        <p14:creationId xmlns:p14="http://schemas.microsoft.com/office/powerpoint/2010/main" val="3217242720"/>
      </p:ext>
    </p:extLst>
  </p:cSld>
  <p:clrMapOvr>
    <a:masterClrMapping/>
  </p:clrMapOvr>
  <p:transition spd="slow">
    <p:pull dir="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467544" y="249492"/>
            <a:ext cx="8229600" cy="635198"/>
          </a:xfrm>
        </p:spPr>
        <p:txBody>
          <a:bodyPr bIns="36000" anchor="b"/>
          <a:lstStyle>
            <a:lvl1pPr>
              <a:defRPr>
                <a:solidFill>
                  <a:srgbClr val="006600"/>
                </a:solidFill>
                <a:latin typeface="Adobe Jenson Pro Capt" pitchFamily="18" charset="0"/>
                <a:ea typeface="Adobe 黑体 Std R" pitchFamily="34" charset="-122"/>
              </a:defRPr>
            </a:lvl1pPr>
          </a:lstStyle>
          <a:p>
            <a:r>
              <a:rPr lang="zh-TW" altLang="en-US" dirty="0"/>
              <a:t>按一下此處編輯母版標題樣式</a:t>
            </a:r>
            <a:endParaRPr lang="zh-CN" altLang="en-US" dirty="0"/>
          </a:p>
        </p:txBody>
      </p:sp>
      <p:sp>
        <p:nvSpPr>
          <p:cNvPr id="3" name="内容占位符 2"/>
          <p:cNvSpPr>
            <a:spLocks noGrp="1"/>
          </p:cNvSpPr>
          <p:nvPr>
            <p:ph idx="1" hasCustomPrompt="1"/>
          </p:nvPr>
        </p:nvSpPr>
        <p:spPr>
          <a:xfrm>
            <a:off x="457200" y="1005576"/>
            <a:ext cx="8229600" cy="3888432"/>
          </a:xfrm>
        </p:spPr>
        <p:txBody>
          <a:bodyPr/>
          <a:lstStyle>
            <a:lvl1pPr marL="342900" indent="-342900">
              <a:spcBef>
                <a:spcPts val="800"/>
              </a:spcBef>
              <a:buClr>
                <a:schemeClr val="accent6">
                  <a:lumMod val="75000"/>
                </a:schemeClr>
              </a:buClr>
              <a:buFontTx/>
              <a:buBlip>
                <a:blip r:embed="rId2"/>
              </a:buBlip>
              <a:defRPr baseline="0">
                <a:latin typeface="Adobe Jenson Pro" pitchFamily="18" charset="0"/>
                <a:ea typeface="Adobe 楷体 Std R" pitchFamily="18" charset="-122"/>
              </a:defRPr>
            </a:lvl1pPr>
            <a:lvl2pPr marL="669925" indent="-325438">
              <a:spcBef>
                <a:spcPts val="800"/>
              </a:spcBef>
              <a:buFontTx/>
              <a:buBlip>
                <a:blip r:embed="rId2"/>
              </a:buBlip>
              <a:defRPr baseline="0">
                <a:latin typeface="Adobe Jenson Pro" pitchFamily="18" charset="0"/>
                <a:ea typeface="Adobe 楷体 Std R" pitchFamily="18" charset="-122"/>
              </a:defRPr>
            </a:lvl2pPr>
            <a:lvl3pPr marL="1022350" indent="-350838">
              <a:spcBef>
                <a:spcPts val="800"/>
              </a:spcBef>
              <a:buFontTx/>
              <a:buBlip>
                <a:blip r:embed="rId2"/>
              </a:buBlip>
              <a:defRPr baseline="0">
                <a:latin typeface="Adobe Jenson Pro" pitchFamily="18" charset="0"/>
                <a:ea typeface="Adobe 楷体 Std R" pitchFamily="18" charset="-122"/>
              </a:defRPr>
            </a:lvl3pPr>
            <a:lvl4pPr marL="1339850" indent="-315913">
              <a:spcBef>
                <a:spcPts val="800"/>
              </a:spcBef>
              <a:buFontTx/>
              <a:buBlip>
                <a:blip r:embed="rId2"/>
              </a:buBlip>
              <a:defRPr baseline="0">
                <a:latin typeface="Adobe Jenson Pro" pitchFamily="18" charset="0"/>
                <a:ea typeface="Adobe 楷体 Std R" pitchFamily="18" charset="-122"/>
              </a:defRPr>
            </a:lvl4pPr>
            <a:lvl5pPr marL="1681163" indent="-339725">
              <a:spcBef>
                <a:spcPts val="800"/>
              </a:spcBef>
              <a:buFontTx/>
              <a:buBlip>
                <a:blip r:embed="rId2"/>
              </a:buBlip>
              <a:defRPr baseline="0">
                <a:latin typeface="Adobe Jenson Pro" pitchFamily="18" charset="0"/>
                <a:ea typeface="Adobe 楷体 Std R" pitchFamily="18" charset="-122"/>
              </a:defRPr>
            </a:lvl5p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6" name="Rectangle 6"/>
          <p:cNvSpPr>
            <a:spLocks noGrp="1" noChangeArrowheads="1"/>
          </p:cNvSpPr>
          <p:nvPr>
            <p:ph type="sldNum" sz="quarter" idx="12"/>
          </p:nvPr>
        </p:nvSpPr>
        <p:spPr>
          <a:ln/>
        </p:spPr>
        <p:txBody>
          <a:bodyPr/>
          <a:lstStyle>
            <a:lvl1pPr>
              <a:defRPr>
                <a:solidFill>
                  <a:schemeClr val="tx1">
                    <a:lumMod val="50000"/>
                    <a:lumOff val="50000"/>
                  </a:schemeClr>
                </a:solidFill>
                <a:latin typeface="Adobe Jenson Pro Capt" pitchFamily="18" charset="0"/>
              </a:defRPr>
            </a:lvl1pPr>
          </a:lstStyle>
          <a:p>
            <a:fld id="{0C913308-F349-4B6D-A68A-DD1791B4A57B}" type="slidenum">
              <a:rPr lang="zh-CN" altLang="en-US" smtClean="0"/>
              <a:pPr/>
              <a:t>‹#›</a:t>
            </a:fld>
            <a:endParaRPr lang="zh-CN" altLang="en-US" dirty="0"/>
          </a:p>
        </p:txBody>
      </p:sp>
    </p:spTree>
    <p:extLst>
      <p:ext uri="{BB962C8B-B14F-4D97-AF65-F5344CB8AC3E}">
        <p14:creationId xmlns:p14="http://schemas.microsoft.com/office/powerpoint/2010/main" val="1838275528"/>
      </p:ext>
    </p:extLst>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Questions">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dirty="0"/>
          </a:p>
        </p:txBody>
      </p:sp>
      <p:pic>
        <p:nvPicPr>
          <p:cNvPr id="4" name="图片 3"/>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331640" y="1005575"/>
            <a:ext cx="6408712" cy="3785145"/>
          </a:xfrm>
          <a:prstGeom prst="rect">
            <a:avLst/>
          </a:prstGeom>
        </p:spPr>
      </p:pic>
      <p:sp>
        <p:nvSpPr>
          <p:cNvPr id="6" name="TextBox 5"/>
          <p:cNvSpPr txBox="1"/>
          <p:nvPr userDrawn="1"/>
        </p:nvSpPr>
        <p:spPr>
          <a:xfrm>
            <a:off x="467544" y="303498"/>
            <a:ext cx="8280920" cy="738664"/>
          </a:xfrm>
          <a:prstGeom prst="rect">
            <a:avLst/>
          </a:prstGeom>
          <a:noFill/>
        </p:spPr>
        <p:txBody>
          <a:bodyPr wrap="square" rtlCol="0">
            <a:spAutoFit/>
          </a:bodyPr>
          <a:lstStyle/>
          <a:p>
            <a:r>
              <a:rPr lang="en-US" altLang="zh-CN" sz="4200" dirty="0">
                <a:solidFill>
                  <a:srgbClr val="006600"/>
                </a:solidFill>
                <a:latin typeface="Adobe Jenson Pro Capt" pitchFamily="18" charset="0"/>
              </a:rPr>
              <a:t>Any Questions</a:t>
            </a:r>
            <a:r>
              <a:rPr lang="zh-CN" altLang="en-US" sz="4200" dirty="0">
                <a:solidFill>
                  <a:schemeClr val="accent2">
                    <a:lumMod val="75000"/>
                  </a:schemeClr>
                </a:solidFill>
                <a:latin typeface="GungsuhChe" pitchFamily="49" charset="-127"/>
                <a:ea typeface="GungsuhChe" pitchFamily="49" charset="-127"/>
                <a:cs typeface="Ebrima" pitchFamily="2" charset="0"/>
              </a:rPr>
              <a:t>？</a:t>
            </a:r>
            <a:endParaRPr lang="zh-CN" altLang="en-US" sz="4200" dirty="0">
              <a:solidFill>
                <a:schemeClr val="accent2">
                  <a:lumMod val="75000"/>
                </a:schemeClr>
              </a:solidFill>
            </a:endParaRPr>
          </a:p>
        </p:txBody>
      </p:sp>
    </p:spTree>
    <p:extLst>
      <p:ext uri="{BB962C8B-B14F-4D97-AF65-F5344CB8AC3E}">
        <p14:creationId xmlns:p14="http://schemas.microsoft.com/office/powerpoint/2010/main" val="35593350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683568" y="1869673"/>
            <a:ext cx="7772400" cy="1021556"/>
          </a:xfrm>
        </p:spPr>
        <p:txBody>
          <a:bodyPr/>
          <a:lstStyle>
            <a:lvl1pPr algn="l">
              <a:defRPr sz="4000" b="0" cap="all" baseline="0">
                <a:solidFill>
                  <a:srgbClr val="002060"/>
                </a:solidFill>
                <a:latin typeface="Adobe Jenson Pro" pitchFamily="18" charset="0"/>
              </a:defRPr>
            </a:lvl1pPr>
          </a:lstStyle>
          <a:p>
            <a:r>
              <a:rPr lang="zh-CN" altLang="en-US" dirty="0"/>
              <a:t>    单击此处编辑母版标题样式</a:t>
            </a:r>
          </a:p>
        </p:txBody>
      </p:sp>
      <p:sp>
        <p:nvSpPr>
          <p:cNvPr id="3" name="文本占位符 2"/>
          <p:cNvSpPr>
            <a:spLocks noGrp="1"/>
          </p:cNvSpPr>
          <p:nvPr>
            <p:ph type="body" idx="1"/>
          </p:nvPr>
        </p:nvSpPr>
        <p:spPr>
          <a:xfrm>
            <a:off x="683568" y="3057805"/>
            <a:ext cx="7772400" cy="1125140"/>
          </a:xfrm>
        </p:spPr>
        <p:txBody>
          <a:bodyPr anchor="t"/>
          <a:lstStyle>
            <a:lvl1pPr marL="0" indent="0">
              <a:buNone/>
              <a:defRPr sz="3600" b="0">
                <a:solidFill>
                  <a:srgbClr val="002060"/>
                </a:solidFill>
              </a:defRPr>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dirty="0"/>
              <a:t>单击此处编辑母版文本样式</a:t>
            </a:r>
          </a:p>
        </p:txBody>
      </p:sp>
      <p:sp>
        <p:nvSpPr>
          <p:cNvPr id="6"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249930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0"/>
            <a:ext cx="4038600" cy="3398044"/>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6"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7"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138874697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8"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9"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788484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Rectangle 4"/>
          <p:cNvSpPr>
            <a:spLocks noGrp="1" noChangeArrowheads="1"/>
          </p:cNvSpPr>
          <p:nvPr>
            <p:ph type="dt" sz="half" idx="10"/>
          </p:nvPr>
        </p:nvSpPr>
        <p:spPr>
          <a:xfrm>
            <a:off x="457200" y="4682729"/>
            <a:ext cx="2133600" cy="342900"/>
          </a:xfrm>
          <a:prstGeom prst="rect">
            <a:avLst/>
          </a:prstGeom>
          <a:ln/>
        </p:spPr>
        <p:txBody>
          <a:bodyPr/>
          <a:lstStyle>
            <a:lvl1pPr>
              <a:defRPr/>
            </a:lvl1pPr>
          </a:lstStyle>
          <a:p>
            <a:endParaRPr lang="zh-CN" altLang="en-US"/>
          </a:p>
        </p:txBody>
      </p:sp>
      <p:sp>
        <p:nvSpPr>
          <p:cNvPr id="4" name="Rectangle 5"/>
          <p:cNvSpPr>
            <a:spLocks noGrp="1" noChangeArrowheads="1"/>
          </p:cNvSpPr>
          <p:nvPr>
            <p:ph type="ftr" sz="quarter" idx="11"/>
          </p:nvPr>
        </p:nvSpPr>
        <p:spPr>
          <a:xfrm>
            <a:off x="1643042" y="4686300"/>
            <a:ext cx="5429288" cy="342900"/>
          </a:xfrm>
          <a:prstGeom prst="rect">
            <a:avLst/>
          </a:prstGeom>
          <a:ln/>
        </p:spPr>
        <p:txBody>
          <a:bodyPr/>
          <a:lstStyle>
            <a:lvl1pPr>
              <a:defRPr/>
            </a:lvl1pPr>
          </a:lstStyle>
          <a:p>
            <a:endParaRPr lang="zh-CN" altLang="en-US"/>
          </a:p>
        </p:txBody>
      </p:sp>
      <p:sp>
        <p:nvSpPr>
          <p:cNvPr id="5" name="Rectangle 6"/>
          <p:cNvSpPr>
            <a:spLocks noGrp="1" noChangeArrowheads="1"/>
          </p:cNvSpPr>
          <p:nvPr>
            <p:ph type="sldNum" sz="quarter" idx="12"/>
          </p:nvPr>
        </p:nvSpPr>
        <p:spPr>
          <a:ln/>
        </p:spPr>
        <p:txBody>
          <a:bodyPr/>
          <a:lstStyle>
            <a:lvl1pPr>
              <a:defRPr/>
            </a:lvl1p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23467559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2_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365298689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3" name="灯片编号占位符 2"/>
          <p:cNvSpPr>
            <a:spLocks noGrp="1"/>
          </p:cNvSpPr>
          <p:nvPr>
            <p:ph type="sldNum" sz="quarter" idx="10"/>
          </p:nvPr>
        </p:nvSpPr>
        <p:spPr/>
        <p:txBody>
          <a:bodyPr/>
          <a:lstStyle/>
          <a:p>
            <a:fld id="{0C913308-F349-4B6D-A68A-DD1791B4A57B}" type="slidenum">
              <a:rPr lang="zh-CN" altLang="en-US" smtClean="0"/>
              <a:pPr/>
              <a:t>‹#›</a:t>
            </a:fld>
            <a:endParaRPr lang="zh-CN" altLang="en-US"/>
          </a:p>
        </p:txBody>
      </p:sp>
    </p:spTree>
    <p:extLst>
      <p:ext uri="{BB962C8B-B14F-4D97-AF65-F5344CB8AC3E}">
        <p14:creationId xmlns:p14="http://schemas.microsoft.com/office/powerpoint/2010/main" val="40109031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image" Target="../media/image1.jpeg"/><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bwMode="auto">
          <a:xfrm>
            <a:off x="457200" y="208360"/>
            <a:ext cx="8229600" cy="635198"/>
          </a:xfrm>
          <a:prstGeom prst="rect">
            <a:avLst/>
          </a:prstGeom>
          <a:noFill/>
          <a:ln w="9525">
            <a:noFill/>
            <a:miter lim="800000"/>
            <a:headEnd/>
            <a:tailEnd/>
          </a:ln>
        </p:spPr>
        <p:txBody>
          <a:bodyPr vert="horz" wrap="square" lIns="91440" tIns="45720" rIns="91440" bIns="36000" numCol="1" anchor="b" anchorCtr="0" compatLnSpc="1">
            <a:prstTxWarp prst="textNoShape">
              <a:avLst/>
            </a:prstTxWarp>
          </a:bodyPr>
          <a:lstStyle/>
          <a:p>
            <a:pPr lvl="0"/>
            <a:r>
              <a:rPr lang="zh-TW" altLang="en-US" dirty="0"/>
              <a:t>按一下此處編輯母版標題樣式</a:t>
            </a:r>
            <a:endParaRPr lang="zh-CN" altLang="en-US" dirty="0"/>
          </a:p>
        </p:txBody>
      </p:sp>
      <p:sp>
        <p:nvSpPr>
          <p:cNvPr id="15363" name="Rectangle 3"/>
          <p:cNvSpPr>
            <a:spLocks noGrp="1" noChangeArrowheads="1"/>
          </p:cNvSpPr>
          <p:nvPr>
            <p:ph type="body" idx="1"/>
          </p:nvPr>
        </p:nvSpPr>
        <p:spPr bwMode="auto">
          <a:xfrm>
            <a:off x="457200" y="1005576"/>
            <a:ext cx="8229600" cy="388843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zh-TW" altLang="en-US" dirty="0"/>
              <a:t>按一下此處編輯母版文本樣式</a:t>
            </a:r>
            <a:endParaRPr lang="zh-CN" altLang="en-US" dirty="0"/>
          </a:p>
          <a:p>
            <a:pPr lvl="1"/>
            <a:r>
              <a:rPr lang="zh-CN" altLang="en-US" dirty="0"/>
              <a:t>第二級</a:t>
            </a:r>
          </a:p>
          <a:p>
            <a:pPr lvl="2"/>
            <a:r>
              <a:rPr lang="zh-CN" altLang="en-US" dirty="0"/>
              <a:t>第三級</a:t>
            </a:r>
          </a:p>
          <a:p>
            <a:pPr lvl="3"/>
            <a:r>
              <a:rPr lang="zh-CN" altLang="en-US" dirty="0"/>
              <a:t>第四級</a:t>
            </a:r>
          </a:p>
          <a:p>
            <a:pPr lvl="4"/>
            <a:r>
              <a:rPr lang="zh-CN" altLang="en-US" dirty="0"/>
              <a:t>第五級</a:t>
            </a:r>
          </a:p>
        </p:txBody>
      </p:sp>
      <p:sp>
        <p:nvSpPr>
          <p:cNvPr id="26630" name="Rectangle 6"/>
          <p:cNvSpPr>
            <a:spLocks noGrp="1" noChangeArrowheads="1"/>
          </p:cNvSpPr>
          <p:nvPr>
            <p:ph type="sldNum" sz="quarter" idx="4"/>
          </p:nvPr>
        </p:nvSpPr>
        <p:spPr bwMode="auto">
          <a:xfrm>
            <a:off x="6588224" y="4894008"/>
            <a:ext cx="2133600"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fontAlgn="auto">
              <a:spcBef>
                <a:spcPts val="0"/>
              </a:spcBef>
              <a:spcAft>
                <a:spcPts val="0"/>
              </a:spcAft>
              <a:defRPr sz="1200">
                <a:solidFill>
                  <a:srgbClr val="2A0015"/>
                </a:solidFill>
                <a:latin typeface="Adobe Jenson Pro Capt" pitchFamily="18" charset="0"/>
                <a:ea typeface="+mn-ea"/>
              </a:defRPr>
            </a:lvl1pPr>
          </a:lstStyle>
          <a:p>
            <a:fld id="{0C913308-F349-4B6D-A68A-DD1791B4A57B}" type="slidenum">
              <a:rPr lang="zh-CN" altLang="en-US" smtClean="0"/>
              <a:pPr/>
              <a:t>‹#›</a:t>
            </a:fld>
            <a:endParaRPr lang="zh-CN" altLang="en-US" dirty="0"/>
          </a:p>
        </p:txBody>
      </p:sp>
      <p:cxnSp>
        <p:nvCxnSpPr>
          <p:cNvPr id="7" name="直接连接符 6"/>
          <p:cNvCxnSpPr/>
          <p:nvPr userDrawn="1"/>
        </p:nvCxnSpPr>
        <p:spPr>
          <a:xfrm>
            <a:off x="0" y="4894008"/>
            <a:ext cx="9144000" cy="0"/>
          </a:xfrm>
          <a:prstGeom prst="line">
            <a:avLst/>
          </a:prstGeom>
          <a:ln w="12700">
            <a:solidFill>
              <a:schemeClr val="accent6">
                <a:lumMod val="75000"/>
              </a:schemeClr>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cxnSp>
        <p:nvCxnSpPr>
          <p:cNvPr id="8" name="直接连接符 7"/>
          <p:cNvCxnSpPr/>
          <p:nvPr userDrawn="1"/>
        </p:nvCxnSpPr>
        <p:spPr>
          <a:xfrm>
            <a:off x="467544" y="897564"/>
            <a:ext cx="8208912" cy="0"/>
          </a:xfrm>
          <a:prstGeom prst="line">
            <a:avLst/>
          </a:prstGeom>
          <a:ln w="12700">
            <a:solidFill>
              <a:srgbClr val="006600"/>
            </a:solidFill>
          </a:ln>
          <a:effectLst>
            <a:glow rad="63500">
              <a:schemeClr val="accent5">
                <a:lumMod val="60000"/>
                <a:lumOff val="40000"/>
                <a:alpha val="25000"/>
              </a:schemeClr>
            </a:glow>
          </a:effectLst>
        </p:spPr>
        <p:style>
          <a:lnRef idx="1">
            <a:schemeClr val="accent1"/>
          </a:lnRef>
          <a:fillRef idx="0">
            <a:schemeClr val="accent1"/>
          </a:fillRef>
          <a:effectRef idx="0">
            <a:schemeClr val="accent1"/>
          </a:effectRef>
          <a:fontRef idx="minor">
            <a:schemeClr val="tx1"/>
          </a:fontRef>
        </p:style>
      </p:cxnSp>
      <p:sp>
        <p:nvSpPr>
          <p:cNvPr id="9" name="Rectangle 6"/>
          <p:cNvSpPr txBox="1">
            <a:spLocks noChangeArrowheads="1"/>
          </p:cNvSpPr>
          <p:nvPr userDrawn="1"/>
        </p:nvSpPr>
        <p:spPr bwMode="auto">
          <a:xfrm>
            <a:off x="2555776" y="4927476"/>
            <a:ext cx="4248472" cy="216024"/>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defPPr>
              <a:defRPr lang="zh-CN"/>
            </a:defPPr>
            <a:lvl1pPr marL="0" algn="r" defTabSz="914400" rtl="0" eaLnBrk="1" fontAlgn="auto" latinLnBrk="0" hangingPunct="1">
              <a:spcBef>
                <a:spcPts val="0"/>
              </a:spcBef>
              <a:spcAft>
                <a:spcPts val="0"/>
              </a:spcAft>
              <a:defRPr sz="1200" kern="1200">
                <a:solidFill>
                  <a:srgbClr val="2A0015"/>
                </a:solidFill>
                <a:latin typeface="Adobe Jenson Pro Capt" pitchFamily="18" charset="0"/>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en-US" altLang="zh-CN" dirty="0">
                <a:latin typeface="Adobe Jenson Pro Capt" pitchFamily="18" charset="0"/>
                <a:ea typeface="Adobe 黑体 Std R" pitchFamily="34" charset="-122"/>
              </a:rPr>
              <a:t>Copyright © 2019 </a:t>
            </a:r>
            <a:r>
              <a:rPr lang="en-US" altLang="zh-CN" dirty="0" err="1">
                <a:latin typeface="Adobe Jenson Pro Capt" pitchFamily="18" charset="0"/>
                <a:ea typeface="Adobe 黑体 Std R" pitchFamily="34" charset="-122"/>
              </a:rPr>
              <a:t>Zhenlong</a:t>
            </a:r>
            <a:r>
              <a:rPr lang="en-US" altLang="zh-CN" dirty="0">
                <a:latin typeface="Adobe Jenson Pro Capt" pitchFamily="18" charset="0"/>
                <a:ea typeface="Adobe 黑体 Std R" pitchFamily="34" charset="-122"/>
              </a:rPr>
              <a:t> Zheng &amp; Rong Chen</a:t>
            </a:r>
            <a:r>
              <a:rPr lang="zh-CN" altLang="en-US" dirty="0">
                <a:latin typeface="Adobe Jenson Pro Capt" pitchFamily="18" charset="0"/>
                <a:ea typeface="Adobe 黑体 Std R" pitchFamily="34" charset="-122"/>
              </a:rPr>
              <a:t>，</a:t>
            </a:r>
            <a:r>
              <a:rPr lang="en-US" altLang="zh-CN" dirty="0" err="1">
                <a:latin typeface="Adobe Jenson Pro Capt" pitchFamily="18" charset="0"/>
                <a:ea typeface="Adobe 黑体 Std R" pitchFamily="34" charset="-122"/>
              </a:rPr>
              <a:t>XMU</a:t>
            </a:r>
            <a:endParaRPr lang="en-US" altLang="zh-CN" dirty="0">
              <a:latin typeface="Adobe Jenson Pro Capt" pitchFamily="18" charset="0"/>
              <a:ea typeface="Adobe 黑体 Std R" pitchFamily="34" charset="-122"/>
            </a:endParaRPr>
          </a:p>
        </p:txBody>
      </p:sp>
    </p:spTree>
    <p:extLst>
      <p:ext uri="{BB962C8B-B14F-4D97-AF65-F5344CB8AC3E}">
        <p14:creationId xmlns:p14="http://schemas.microsoft.com/office/powerpoint/2010/main" val="4239475090"/>
      </p:ext>
    </p:extLst>
  </p:cSld>
  <p:clrMap bg1="lt1" tx1="dk1" bg2="lt2" tx2="dk2" accent1="accent1" accent2="accent2" accent3="accent3" accent4="accent4" accent5="accent5" accent6="accent6" hlink="hlink" folHlink="folHlink"/>
  <p:sldLayoutIdLst>
    <p:sldLayoutId id="2147492151" r:id="rId1"/>
    <p:sldLayoutId id="2147492152" r:id="rId2"/>
    <p:sldLayoutId id="2147492153" r:id="rId3"/>
    <p:sldLayoutId id="2147492154" r:id="rId4"/>
    <p:sldLayoutId id="2147492155" r:id="rId5"/>
    <p:sldLayoutId id="2147492156" r:id="rId6"/>
    <p:sldLayoutId id="2147492157" r:id="rId7"/>
    <p:sldLayoutId id="2147492158" r:id="rId8"/>
    <p:sldLayoutId id="2147492159" r:id="rId9"/>
    <p:sldLayoutId id="2147492160" r:id="rId10"/>
    <p:sldLayoutId id="2147492161" r:id="rId11"/>
    <p:sldLayoutId id="2147492162" r:id="rId12"/>
    <p:sldLayoutId id="2147492163" r:id="rId13"/>
    <p:sldLayoutId id="2147492164" r:id="rId14"/>
    <p:sldLayoutId id="2147492165" r:id="rId15"/>
    <p:sldLayoutId id="2147492166" r:id="rId16"/>
    <p:sldLayoutId id="2147492167" r:id="rId17"/>
    <p:sldLayoutId id="2147492168" r:id="rId18"/>
    <p:sldLayoutId id="2147492169" r:id="rId19"/>
  </p:sldLayoutIdLst>
  <p:hf hdr="0" ftr="0" dt="0"/>
  <p:txStyles>
    <p:titleStyle>
      <a:lvl1pPr algn="l" rtl="0" eaLnBrk="0" fontAlgn="base" hangingPunct="0">
        <a:spcBef>
          <a:spcPct val="0"/>
        </a:spcBef>
        <a:spcAft>
          <a:spcPct val="0"/>
        </a:spcAft>
        <a:defRPr sz="4200" b="0">
          <a:solidFill>
            <a:srgbClr val="006600"/>
          </a:solidFill>
          <a:latin typeface="Adobe Jenson Pro Capt" pitchFamily="18" charset="0"/>
          <a:ea typeface="Adobe 黑体 Std R" pitchFamily="34" charset="-122"/>
          <a:cs typeface="+mj-cs"/>
        </a:defRPr>
      </a:lvl1pPr>
      <a:lvl2pPr algn="l" rtl="0" eaLnBrk="0" fontAlgn="base" hangingPunct="0">
        <a:spcBef>
          <a:spcPct val="0"/>
        </a:spcBef>
        <a:spcAft>
          <a:spcPct val="0"/>
        </a:spcAft>
        <a:defRPr sz="4200">
          <a:solidFill>
            <a:schemeClr val="tx2"/>
          </a:solidFill>
          <a:latin typeface="Garamond" pitchFamily="18" charset="0"/>
          <a:ea typeface="宋体" charset="-122"/>
        </a:defRPr>
      </a:lvl2pPr>
      <a:lvl3pPr algn="l" rtl="0" eaLnBrk="0" fontAlgn="base" hangingPunct="0">
        <a:spcBef>
          <a:spcPct val="0"/>
        </a:spcBef>
        <a:spcAft>
          <a:spcPct val="0"/>
        </a:spcAft>
        <a:defRPr sz="4200">
          <a:solidFill>
            <a:schemeClr val="tx2"/>
          </a:solidFill>
          <a:latin typeface="Garamond" pitchFamily="18" charset="0"/>
          <a:ea typeface="宋体" charset="-122"/>
        </a:defRPr>
      </a:lvl3pPr>
      <a:lvl4pPr algn="l" rtl="0" eaLnBrk="0" fontAlgn="base" hangingPunct="0">
        <a:spcBef>
          <a:spcPct val="0"/>
        </a:spcBef>
        <a:spcAft>
          <a:spcPct val="0"/>
        </a:spcAft>
        <a:defRPr sz="4200">
          <a:solidFill>
            <a:schemeClr val="tx2"/>
          </a:solidFill>
          <a:latin typeface="Garamond" pitchFamily="18" charset="0"/>
          <a:ea typeface="宋体" charset="-122"/>
        </a:defRPr>
      </a:lvl4pPr>
      <a:lvl5pPr algn="l" rtl="0" eaLnBrk="0" fontAlgn="base" hangingPunct="0">
        <a:spcBef>
          <a:spcPct val="0"/>
        </a:spcBef>
        <a:spcAft>
          <a:spcPct val="0"/>
        </a:spcAft>
        <a:defRPr sz="4200">
          <a:solidFill>
            <a:schemeClr val="tx2"/>
          </a:solidFill>
          <a:latin typeface="Garamond" pitchFamily="18" charset="0"/>
          <a:ea typeface="宋体" charset="-122"/>
        </a:defRPr>
      </a:lvl5pPr>
      <a:lvl6pPr marL="457200" algn="l" rtl="0" fontAlgn="base">
        <a:spcBef>
          <a:spcPct val="0"/>
        </a:spcBef>
        <a:spcAft>
          <a:spcPct val="0"/>
        </a:spcAft>
        <a:defRPr sz="4200">
          <a:solidFill>
            <a:schemeClr val="tx2"/>
          </a:solidFill>
          <a:latin typeface="Garamond" pitchFamily="18" charset="0"/>
          <a:ea typeface="宋体" charset="-122"/>
        </a:defRPr>
      </a:lvl6pPr>
      <a:lvl7pPr marL="914400" algn="l" rtl="0" fontAlgn="base">
        <a:spcBef>
          <a:spcPct val="0"/>
        </a:spcBef>
        <a:spcAft>
          <a:spcPct val="0"/>
        </a:spcAft>
        <a:defRPr sz="4200">
          <a:solidFill>
            <a:schemeClr val="tx2"/>
          </a:solidFill>
          <a:latin typeface="Garamond" pitchFamily="18" charset="0"/>
          <a:ea typeface="宋体" charset="-122"/>
        </a:defRPr>
      </a:lvl7pPr>
      <a:lvl8pPr marL="1371600" algn="l" rtl="0" fontAlgn="base">
        <a:spcBef>
          <a:spcPct val="0"/>
        </a:spcBef>
        <a:spcAft>
          <a:spcPct val="0"/>
        </a:spcAft>
        <a:defRPr sz="4200">
          <a:solidFill>
            <a:schemeClr val="tx2"/>
          </a:solidFill>
          <a:latin typeface="Garamond" pitchFamily="18" charset="0"/>
          <a:ea typeface="宋体" charset="-122"/>
        </a:defRPr>
      </a:lvl8pPr>
      <a:lvl9pPr marL="1828800" algn="l" rtl="0" fontAlgn="base">
        <a:spcBef>
          <a:spcPct val="0"/>
        </a:spcBef>
        <a:spcAft>
          <a:spcPct val="0"/>
        </a:spcAft>
        <a:defRPr sz="4200">
          <a:solidFill>
            <a:schemeClr val="tx2"/>
          </a:solidFill>
          <a:latin typeface="Garamond" pitchFamily="18" charset="0"/>
          <a:ea typeface="宋体" charset="-122"/>
        </a:defRPr>
      </a:lvl9pPr>
    </p:titleStyle>
    <p:bodyStyle>
      <a:lvl1pPr marL="342900" indent="-342900" algn="l" rtl="0" eaLnBrk="0" fontAlgn="base" hangingPunct="0">
        <a:lnSpc>
          <a:spcPct val="100000"/>
        </a:lnSpc>
        <a:spcBef>
          <a:spcPts val="1200"/>
        </a:spcBef>
        <a:spcAft>
          <a:spcPct val="0"/>
        </a:spcAft>
        <a:buClr>
          <a:schemeClr val="accent6">
            <a:lumMod val="75000"/>
          </a:schemeClr>
        </a:buClr>
        <a:buSzPct val="65000"/>
        <a:buFontTx/>
        <a:buBlip>
          <a:blip r:embed="rId21"/>
        </a:buBlip>
        <a:defRPr sz="3000" b="0" baseline="0">
          <a:solidFill>
            <a:schemeClr val="tx1">
              <a:lumMod val="85000"/>
              <a:lumOff val="15000"/>
            </a:schemeClr>
          </a:solidFill>
          <a:latin typeface="Adobe Jenson Pro" pitchFamily="18" charset="0"/>
          <a:ea typeface="Adobe 楷体 Std R" pitchFamily="18" charset="-122"/>
          <a:cs typeface="+mn-cs"/>
        </a:defRPr>
      </a:lvl1pPr>
      <a:lvl2pPr marL="669925" indent="-325438" algn="l" rtl="0" eaLnBrk="0" fontAlgn="base" hangingPunct="0">
        <a:lnSpc>
          <a:spcPct val="100000"/>
        </a:lnSpc>
        <a:spcBef>
          <a:spcPts val="1200"/>
        </a:spcBef>
        <a:spcAft>
          <a:spcPct val="0"/>
        </a:spcAft>
        <a:buClr>
          <a:srgbClr val="000066"/>
        </a:buClr>
        <a:buSzPct val="60000"/>
        <a:buFontTx/>
        <a:buBlip>
          <a:blip r:embed="rId21"/>
        </a:buBlip>
        <a:defRPr sz="2600" b="0" baseline="0">
          <a:solidFill>
            <a:schemeClr val="tx1">
              <a:lumMod val="85000"/>
              <a:lumOff val="15000"/>
            </a:schemeClr>
          </a:solidFill>
          <a:latin typeface="Adobe Jenson Pro" pitchFamily="18" charset="0"/>
          <a:ea typeface="Adobe 楷体 Std R" pitchFamily="18" charset="-122"/>
        </a:defRPr>
      </a:lvl2pPr>
      <a:lvl3pPr marL="1022350" indent="-350838" algn="l" rtl="0" eaLnBrk="0" fontAlgn="base" hangingPunct="0">
        <a:lnSpc>
          <a:spcPct val="100000"/>
        </a:lnSpc>
        <a:spcBef>
          <a:spcPts val="1200"/>
        </a:spcBef>
        <a:spcAft>
          <a:spcPct val="0"/>
        </a:spcAft>
        <a:buClr>
          <a:schemeClr val="accent6">
            <a:lumMod val="75000"/>
          </a:schemeClr>
        </a:buClr>
        <a:buSzPct val="65000"/>
        <a:buFontTx/>
        <a:buBlip>
          <a:blip r:embed="rId21"/>
        </a:buBlip>
        <a:defRPr sz="2200" b="0" baseline="0">
          <a:solidFill>
            <a:schemeClr val="tx1">
              <a:lumMod val="85000"/>
              <a:lumOff val="15000"/>
            </a:schemeClr>
          </a:solidFill>
          <a:latin typeface="Adobe Jenson Pro" pitchFamily="18" charset="0"/>
          <a:ea typeface="Adobe 楷体 Std R" pitchFamily="18" charset="-122"/>
        </a:defRPr>
      </a:lvl3pPr>
      <a:lvl4pPr marL="1339850" indent="-315913" algn="l" rtl="0" eaLnBrk="0" fontAlgn="base" hangingPunct="0">
        <a:lnSpc>
          <a:spcPct val="100000"/>
        </a:lnSpc>
        <a:spcBef>
          <a:spcPts val="1200"/>
        </a:spcBef>
        <a:spcAft>
          <a:spcPct val="0"/>
        </a:spcAft>
        <a:buClr>
          <a:srgbClr val="000066"/>
        </a:buClr>
        <a:buSzPct val="70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4pPr>
      <a:lvl5pPr marL="1681163" indent="-339725" algn="l" rtl="0" eaLnBrk="0" fontAlgn="base" hangingPunct="0">
        <a:lnSpc>
          <a:spcPct val="100000"/>
        </a:lnSpc>
        <a:spcBef>
          <a:spcPts val="1200"/>
        </a:spcBef>
        <a:spcAft>
          <a:spcPct val="0"/>
        </a:spcAft>
        <a:buClr>
          <a:schemeClr val="accent6">
            <a:lumMod val="75000"/>
          </a:schemeClr>
        </a:buClr>
        <a:buSzPct val="75000"/>
        <a:buFontTx/>
        <a:buBlip>
          <a:blip r:embed="rId21"/>
        </a:buBlip>
        <a:defRPr sz="2000" b="0" baseline="0">
          <a:solidFill>
            <a:schemeClr val="tx1">
              <a:lumMod val="85000"/>
              <a:lumOff val="15000"/>
            </a:schemeClr>
          </a:solidFill>
          <a:latin typeface="Adobe Jenson Pro" pitchFamily="18" charset="0"/>
          <a:ea typeface="Adobe 楷体 Std R" pitchFamily="18" charset="-122"/>
        </a:defRPr>
      </a:lvl5pPr>
      <a:lvl6pPr marL="21383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6pPr>
      <a:lvl7pPr marL="25955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7pPr>
      <a:lvl8pPr marL="30527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8pPr>
      <a:lvl9pPr marL="3509963" indent="-339725" algn="l" rtl="0" fontAlgn="base">
        <a:spcBef>
          <a:spcPct val="20000"/>
        </a:spcBef>
        <a:spcAft>
          <a:spcPct val="0"/>
        </a:spcAft>
        <a:buClr>
          <a:schemeClr val="accent1"/>
        </a:buClr>
        <a:buSzPct val="75000"/>
        <a:buFont typeface="Wingdings" pitchFamily="2" charset="2"/>
        <a:buChar char="§"/>
        <a:defRPr sz="2000">
          <a:solidFill>
            <a:schemeClr val="tx1"/>
          </a:solidFill>
          <a:latin typeface="+mn-lt"/>
          <a:ea typeface="+mn-ea"/>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7.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6" name="Rectangle 2"/>
          <p:cNvSpPr>
            <a:spLocks noGrp="1" noChangeArrowheads="1"/>
          </p:cNvSpPr>
          <p:nvPr>
            <p:ph type="title"/>
          </p:nvPr>
        </p:nvSpPr>
        <p:spPr/>
        <p:txBody>
          <a:bodyPr/>
          <a:lstStyle/>
          <a:p>
            <a:pPr algn="ctr" eaLnBrk="1" hangingPunct="1"/>
            <a:br>
              <a:rPr lang="en-US" altLang="zh-CN" sz="4000" dirty="0"/>
            </a:br>
            <a:r>
              <a:rPr lang="zh-CN" altLang="en-US" sz="4000" dirty="0"/>
              <a:t>第八章  互换的运用</a:t>
            </a:r>
            <a:br>
              <a:rPr lang="en-US" altLang="zh-CN" dirty="0"/>
            </a:br>
            <a:endParaRPr lang="zh-CN" altLang="en-US" dirty="0"/>
          </a:p>
        </p:txBody>
      </p:sp>
    </p:spTree>
    <p:extLst>
      <p:ext uri="{BB962C8B-B14F-4D97-AF65-F5344CB8AC3E}">
        <p14:creationId xmlns:p14="http://schemas.microsoft.com/office/powerpoint/2010/main" val="203177000"/>
      </p:ext>
    </p:extLst>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496944" cy="635198"/>
          </a:xfrm>
        </p:spPr>
        <p:txBody>
          <a:bodyPr/>
          <a:lstStyle/>
          <a:p>
            <a:r>
              <a:rPr lang="zh-CN" altLang="en-US" sz="2400" dirty="0"/>
              <a:t>运用利率互换转换资产属性（要求互换期限与资产期限相同）</a:t>
            </a:r>
          </a:p>
        </p:txBody>
      </p:sp>
      <p:pic>
        <p:nvPicPr>
          <p:cNvPr id="8" name="内容占位符 7" descr="1.jpg"/>
          <p:cNvPicPr>
            <a:picLocks noGrp="1" noChangeAspect="1"/>
          </p:cNvPicPr>
          <p:nvPr>
            <p:ph idx="1"/>
          </p:nvPr>
        </p:nvPicPr>
        <p:blipFill>
          <a:blip r:embed="rId2" cstate="print"/>
          <a:stretch>
            <a:fillRect/>
          </a:stretch>
        </p:blipFill>
        <p:spPr>
          <a:xfrm>
            <a:off x="714349" y="1232288"/>
            <a:ext cx="7627057" cy="3214710"/>
          </a:xfrm>
        </p:spPr>
      </p:pic>
      <p:sp>
        <p:nvSpPr>
          <p:cNvPr id="6" name="灯片编号占位符 5"/>
          <p:cNvSpPr>
            <a:spLocks noGrp="1"/>
          </p:cNvSpPr>
          <p:nvPr>
            <p:ph type="sldNum" sz="quarter" idx="12"/>
          </p:nvPr>
        </p:nvSpPr>
        <p:spPr/>
        <p:txBody>
          <a:bodyPr/>
          <a:lstStyle/>
          <a:p>
            <a:fld id="{7A0B34B9-D817-47F5-9B8C-94F2D5E9BE68}" type="slidenum">
              <a:rPr lang="zh-CN" altLang="en-US" smtClean="0"/>
              <a:pPr/>
              <a:t>10</a:t>
            </a:fld>
            <a:endParaRPr lang="zh-CN" altLang="en-US" dirty="0"/>
          </a:p>
        </p:txBody>
      </p:sp>
    </p:spTree>
    <p:extLst>
      <p:ext uri="{BB962C8B-B14F-4D97-AF65-F5344CB8AC3E}">
        <p14:creationId xmlns:p14="http://schemas.microsoft.com/office/powerpoint/2010/main" val="2173115977"/>
      </p:ext>
    </p:extLst>
  </p:cSld>
  <p:clrMapOvr>
    <a:masterClrMapping/>
  </p:clrMapOv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424936" cy="635198"/>
          </a:xfrm>
        </p:spPr>
        <p:txBody>
          <a:bodyPr/>
          <a:lstStyle/>
          <a:p>
            <a:r>
              <a:rPr lang="zh-CN" altLang="en-US" sz="2400" dirty="0"/>
              <a:t>运用利率互换转换负债属性（要求互换期限与资产期限相同）</a:t>
            </a:r>
          </a:p>
        </p:txBody>
      </p:sp>
      <p:pic>
        <p:nvPicPr>
          <p:cNvPr id="8" name="内容占位符 7" descr="1.jpg"/>
          <p:cNvPicPr>
            <a:picLocks noGrp="1" noChangeAspect="1"/>
          </p:cNvPicPr>
          <p:nvPr>
            <p:ph idx="1"/>
          </p:nvPr>
        </p:nvPicPr>
        <p:blipFill>
          <a:blip r:embed="rId2" cstate="print"/>
          <a:stretch>
            <a:fillRect/>
          </a:stretch>
        </p:blipFill>
        <p:spPr>
          <a:xfrm>
            <a:off x="714349" y="1339444"/>
            <a:ext cx="7532507" cy="2946818"/>
          </a:xfrm>
        </p:spPr>
      </p:pic>
      <p:sp>
        <p:nvSpPr>
          <p:cNvPr id="6" name="灯片编号占位符 5"/>
          <p:cNvSpPr>
            <a:spLocks noGrp="1"/>
          </p:cNvSpPr>
          <p:nvPr>
            <p:ph type="sldNum" sz="quarter" idx="12"/>
          </p:nvPr>
        </p:nvSpPr>
        <p:spPr/>
        <p:txBody>
          <a:bodyPr/>
          <a:lstStyle/>
          <a:p>
            <a:fld id="{7A0B34B9-D817-47F5-9B8C-94F2D5E9BE68}" type="slidenum">
              <a:rPr lang="zh-CN" altLang="en-US" smtClean="0"/>
              <a:pPr/>
              <a:t>11</a:t>
            </a:fld>
            <a:endParaRPr lang="zh-CN" altLang="en-US" dirty="0"/>
          </a:p>
        </p:txBody>
      </p:sp>
    </p:spTree>
    <p:extLst>
      <p:ext uri="{BB962C8B-B14F-4D97-AF65-F5344CB8AC3E}">
        <p14:creationId xmlns:p14="http://schemas.microsoft.com/office/powerpoint/2010/main" val="760202297"/>
      </p:ext>
    </p:extLst>
  </p:cSld>
  <p:clrMapOvr>
    <a:masterClrMapping/>
  </p:clrMapOv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altLang="en-US" dirty="0"/>
              <a:t>运用利率互换进行利率风险管理</a:t>
            </a:r>
            <a:endParaRPr lang="zh-CN" altLang="en-US" dirty="0"/>
          </a:p>
        </p:txBody>
      </p:sp>
      <p:sp>
        <p:nvSpPr>
          <p:cNvPr id="3" name="内容占位符 2"/>
          <p:cNvSpPr>
            <a:spLocks noGrp="1"/>
          </p:cNvSpPr>
          <p:nvPr>
            <p:ph idx="1"/>
          </p:nvPr>
        </p:nvSpPr>
        <p:spPr/>
        <p:txBody>
          <a:bodyPr/>
          <a:lstStyle/>
          <a:p>
            <a:pPr marL="0" indent="0">
              <a:buNone/>
            </a:pPr>
            <a:endParaRPr lang="en-US" altLang="zh-CN" dirty="0"/>
          </a:p>
          <a:p>
            <a:r>
              <a:rPr lang="zh-CN" altLang="en-US" dirty="0"/>
              <a:t>利率互换货币久期是其分解得到的固定利率债券与浮动利率债券货币久期之差，可用于利率风险管理。</a:t>
            </a:r>
          </a:p>
          <a:p>
            <a:endParaRPr lang="zh-CN" altLang="en-US" dirty="0"/>
          </a:p>
          <a:p>
            <a:r>
              <a:rPr lang="zh-CN" altLang="en-US" dirty="0"/>
              <a:t>利率互换尤其适于长期利率风险管理。</a:t>
            </a:r>
          </a:p>
        </p:txBody>
      </p:sp>
      <p:sp>
        <p:nvSpPr>
          <p:cNvPr id="5" name="灯片编号占位符 4"/>
          <p:cNvSpPr>
            <a:spLocks noGrp="1"/>
          </p:cNvSpPr>
          <p:nvPr>
            <p:ph type="sldNum" sz="quarter" idx="12"/>
          </p:nvPr>
        </p:nvSpPr>
        <p:spPr/>
        <p:txBody>
          <a:bodyPr/>
          <a:lstStyle/>
          <a:p>
            <a:fld id="{7A0B34B9-D817-47F5-9B8C-94F2D5E9BE68}" type="slidenum">
              <a:rPr lang="zh-CN" altLang="en-US" smtClean="0"/>
              <a:pPr/>
              <a:t>12</a:t>
            </a:fld>
            <a:endParaRPr lang="zh-CN" altLang="en-US" dirty="0"/>
          </a:p>
        </p:txBody>
      </p:sp>
    </p:spTree>
    <p:extLst>
      <p:ext uri="{BB962C8B-B14F-4D97-AF65-F5344CB8AC3E}">
        <p14:creationId xmlns:p14="http://schemas.microsoft.com/office/powerpoint/2010/main" val="2352546618"/>
      </p:ext>
    </p:extLst>
  </p:cSld>
  <p:clrMapOvr>
    <a:masterClrMapping/>
  </p:clrMapOv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14296"/>
            <a:ext cx="8678768" cy="635198"/>
          </a:xfrm>
        </p:spPr>
        <p:txBody>
          <a:bodyPr>
            <a:noAutofit/>
          </a:bodyPr>
          <a:lstStyle/>
          <a:p>
            <a:r>
              <a:rPr lang="zh-CN" altLang="en-US" sz="2000" dirty="0"/>
              <a:t>案例：利用货币互换转换资产的货币属性（要求互换期限与资产期限相同） </a:t>
            </a:r>
          </a:p>
        </p:txBody>
      </p:sp>
      <p:sp>
        <p:nvSpPr>
          <p:cNvPr id="3" name="内容占位符 2"/>
          <p:cNvSpPr>
            <a:spLocks noGrp="1"/>
          </p:cNvSpPr>
          <p:nvPr>
            <p:ph idx="1"/>
          </p:nvPr>
        </p:nvSpPr>
        <p:spPr/>
        <p:txBody>
          <a:bodyPr>
            <a:normAutofit fontScale="92500" lnSpcReduction="10000"/>
          </a:bodyPr>
          <a:lstStyle/>
          <a:p>
            <a:pPr>
              <a:buFont typeface="Wingdings" pitchFamily="2" charset="2"/>
              <a:buChar char="u"/>
            </a:pPr>
            <a:r>
              <a:rPr lang="en-US" altLang="zh-CN" dirty="0"/>
              <a:t> </a:t>
            </a:r>
            <a:r>
              <a:rPr lang="zh-CN" altLang="en-US" sz="2600" dirty="0"/>
              <a:t>一个英国的国际债券投资组合管理者手中持有大量以欧元标价的法国国债，剩余期限 </a:t>
            </a:r>
            <a:r>
              <a:rPr lang="en-US" altLang="zh-CN" sz="2600" dirty="0"/>
              <a:t>10 </a:t>
            </a:r>
            <a:r>
              <a:rPr lang="zh-CN" altLang="en-US" sz="2600" dirty="0"/>
              <a:t>年，年利率 </a:t>
            </a:r>
            <a:r>
              <a:rPr lang="en-US" altLang="zh-CN" sz="2600" dirty="0"/>
              <a:t>5.2% </a:t>
            </a:r>
            <a:r>
              <a:rPr lang="zh-CN" altLang="en-US" sz="2600" dirty="0"/>
              <a:t>，每年支付一次利息。债券的价格等于面值 </a:t>
            </a:r>
            <a:r>
              <a:rPr lang="en-US" altLang="zh-CN" sz="2600" dirty="0"/>
              <a:t>4615 </a:t>
            </a:r>
            <a:r>
              <a:rPr lang="zh-CN" altLang="en-US" sz="2600" dirty="0"/>
              <a:t>万欧元。如果以当时的汇率 </a:t>
            </a:r>
            <a:r>
              <a:rPr lang="en-US" altLang="zh-CN" sz="2600" dirty="0"/>
              <a:t>1 </a:t>
            </a:r>
            <a:r>
              <a:rPr lang="zh-CN" altLang="en-US" sz="2600" dirty="0"/>
              <a:t>欧元等于 </a:t>
            </a:r>
            <a:r>
              <a:rPr lang="en-US" altLang="zh-CN" sz="2600" dirty="0"/>
              <a:t>0.65 </a:t>
            </a:r>
            <a:r>
              <a:rPr lang="zh-CN" altLang="en-US" sz="2600" dirty="0"/>
              <a:t>英镑计算，该债券价格等于</a:t>
            </a:r>
            <a:r>
              <a:rPr lang="en-US" altLang="zh-CN" sz="2600" dirty="0"/>
              <a:t>3000 </a:t>
            </a:r>
            <a:r>
              <a:rPr lang="zh-CN" altLang="en-US" sz="2600" dirty="0"/>
              <a:t>万英镑。</a:t>
            </a:r>
          </a:p>
          <a:p>
            <a:pPr>
              <a:buFont typeface="Wingdings" pitchFamily="2" charset="2"/>
              <a:buChar char="u"/>
            </a:pPr>
            <a:endParaRPr lang="zh-CN" altLang="en-US" sz="2600" dirty="0"/>
          </a:p>
          <a:p>
            <a:pPr>
              <a:buFont typeface="Wingdings" pitchFamily="2" charset="2"/>
              <a:buChar char="u"/>
            </a:pPr>
            <a:r>
              <a:rPr lang="zh-CN" altLang="en-US" sz="2600" dirty="0"/>
              <a:t>该管理者打算将手中的这些法国国债转换为英镑标价的固定利率投资。请问除了直接出售这笔法国国债，将之投资于英镑固定利率债券之外，该组合管理者是否还有其他的选择？</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13</a:t>
            </a:fld>
            <a:endParaRPr lang="zh-CN" altLang="en-US" dirty="0"/>
          </a:p>
        </p:txBody>
      </p:sp>
    </p:spTree>
    <p:extLst>
      <p:ext uri="{BB962C8B-B14F-4D97-AF65-F5344CB8AC3E}">
        <p14:creationId xmlns:p14="http://schemas.microsoft.com/office/powerpoint/2010/main" val="2380828364"/>
      </p:ext>
    </p:extLst>
  </p:cSld>
  <p:clrMapOvr>
    <a:masterClrMapping/>
  </p:clrMapOv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285720" y="249492"/>
            <a:ext cx="9110816" cy="635198"/>
          </a:xfrm>
        </p:spPr>
        <p:txBody>
          <a:bodyPr>
            <a:noAutofit/>
          </a:bodyPr>
          <a:lstStyle/>
          <a:p>
            <a:endParaRPr lang="zh-CN" altLang="en-US" sz="3600" dirty="0"/>
          </a:p>
        </p:txBody>
      </p:sp>
      <p:sp>
        <p:nvSpPr>
          <p:cNvPr id="3" name="内容占位符 2"/>
          <p:cNvSpPr>
            <a:spLocks noGrp="1"/>
          </p:cNvSpPr>
          <p:nvPr>
            <p:ph idx="1"/>
          </p:nvPr>
        </p:nvSpPr>
        <p:spPr/>
        <p:txBody>
          <a:bodyPr>
            <a:normAutofit fontScale="77500" lnSpcReduction="20000"/>
          </a:bodyPr>
          <a:lstStyle/>
          <a:p>
            <a:pPr marL="0" indent="0">
              <a:buNone/>
            </a:pPr>
            <a:r>
              <a:rPr lang="en-US" altLang="zh-CN" dirty="0"/>
              <a:t>	</a:t>
            </a:r>
          </a:p>
          <a:p>
            <a:pPr marL="0" indent="0">
              <a:buNone/>
            </a:pPr>
            <a:r>
              <a:rPr lang="en-US" altLang="zh-CN" dirty="0"/>
              <a:t>          </a:t>
            </a:r>
            <a:r>
              <a:rPr lang="zh-CN" altLang="en-US" dirty="0"/>
              <a:t>可以通过英镑与欧元的货币互换实现这笔资产货币属性的转换：</a:t>
            </a:r>
            <a:endParaRPr lang="en-US" altLang="zh-CN" dirty="0"/>
          </a:p>
          <a:p>
            <a:pPr marL="0" indent="0">
              <a:buNone/>
            </a:pPr>
            <a:endParaRPr lang="en-US" altLang="zh-CN" sz="1200" dirty="0"/>
          </a:p>
          <a:p>
            <a:pPr marL="0" indent="0">
              <a:buNone/>
            </a:pPr>
            <a:r>
              <a:rPr lang="en-US" altLang="zh-CN" dirty="0"/>
              <a:t>1. </a:t>
            </a:r>
            <a:r>
              <a:rPr lang="zh-CN" altLang="en-US" dirty="0"/>
              <a:t>继续持有法国国债头寸，未来 </a:t>
            </a:r>
            <a:r>
              <a:rPr lang="en-US" altLang="zh-CN" dirty="0"/>
              <a:t>10 </a:t>
            </a:r>
            <a:r>
              <a:rPr lang="zh-CN" altLang="en-US" dirty="0"/>
              <a:t>年内每年定期获取 </a:t>
            </a:r>
            <a:r>
              <a:rPr lang="en-US" altLang="zh-CN" dirty="0"/>
              <a:t>5.2% </a:t>
            </a:r>
            <a:r>
              <a:rPr lang="zh-CN" altLang="en-US" dirty="0"/>
              <a:t>的欧元利息；</a:t>
            </a:r>
            <a:endParaRPr lang="en-US" altLang="zh-CN" dirty="0"/>
          </a:p>
          <a:p>
            <a:pPr marL="0" indent="0">
              <a:buNone/>
            </a:pPr>
            <a:endParaRPr lang="zh-CN" altLang="en-US" dirty="0"/>
          </a:p>
          <a:p>
            <a:pPr marL="0" indent="0">
              <a:buNone/>
            </a:pPr>
            <a:r>
              <a:rPr lang="en-US" altLang="zh-CN" dirty="0"/>
              <a:t>2. </a:t>
            </a:r>
            <a:r>
              <a:rPr lang="zh-CN" altLang="en-US" dirty="0"/>
              <a:t>签订一份支付欧元利息和收到英镑利息的</a:t>
            </a:r>
            <a:r>
              <a:rPr lang="en-US" altLang="zh-CN" dirty="0"/>
              <a:t>10</a:t>
            </a:r>
            <a:r>
              <a:rPr lang="zh-CN" altLang="en-US"/>
              <a:t>年期货币</a:t>
            </a:r>
            <a:r>
              <a:rPr lang="zh-CN" altLang="en-US" dirty="0"/>
              <a:t>互换合约：名义本金为 </a:t>
            </a:r>
            <a:r>
              <a:rPr lang="en-US" altLang="zh-CN" dirty="0"/>
              <a:t>4615 </a:t>
            </a:r>
            <a:r>
              <a:rPr lang="zh-CN" altLang="en-US" dirty="0"/>
              <a:t>万欧元和 </a:t>
            </a:r>
            <a:r>
              <a:rPr lang="en-US" altLang="zh-CN" dirty="0"/>
              <a:t>3000 </a:t>
            </a:r>
            <a:r>
              <a:rPr lang="zh-CN" altLang="en-US" dirty="0"/>
              <a:t>万英镑，利息交换日期和到期日与原国债投资相匹配，其可以得到的互换价格为：英镑固定利率为 </a:t>
            </a:r>
            <a:r>
              <a:rPr lang="en-US" altLang="zh-CN" dirty="0"/>
              <a:t>4.9% </a:t>
            </a:r>
            <a:r>
              <a:rPr lang="zh-CN" altLang="en-US" dirty="0"/>
              <a:t>，而欧元固定利率则为 </a:t>
            </a:r>
            <a:r>
              <a:rPr lang="en-US" altLang="zh-CN" dirty="0"/>
              <a:t>5.7%</a:t>
            </a:r>
            <a:r>
              <a:rPr lang="zh-CN" altLang="en-US" dirty="0"/>
              <a:t>；</a:t>
            </a:r>
          </a:p>
          <a:p>
            <a:pPr marL="0" indent="0">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14</a:t>
            </a:fld>
            <a:endParaRPr lang="zh-CN" altLang="en-US" dirty="0"/>
          </a:p>
        </p:txBody>
      </p:sp>
    </p:spTree>
    <p:extLst>
      <p:ext uri="{BB962C8B-B14F-4D97-AF65-F5344CB8AC3E}">
        <p14:creationId xmlns:p14="http://schemas.microsoft.com/office/powerpoint/2010/main" val="3581697987"/>
      </p:ext>
    </p:extLst>
  </p:cSld>
  <p:clrMapOvr>
    <a:masterClrMapping/>
  </p:clrMapOv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142908" y="107140"/>
            <a:ext cx="9144000" cy="635198"/>
          </a:xfrm>
        </p:spPr>
        <p:txBody>
          <a:bodyPr/>
          <a:lstStyle/>
          <a:p>
            <a:endParaRPr lang="zh-CN" altLang="en-US" sz="3600" dirty="0"/>
          </a:p>
        </p:txBody>
      </p:sp>
      <p:sp>
        <p:nvSpPr>
          <p:cNvPr id="3" name="内容占位符 2"/>
          <p:cNvSpPr>
            <a:spLocks noGrp="1"/>
          </p:cNvSpPr>
          <p:nvPr>
            <p:ph idx="1"/>
          </p:nvPr>
        </p:nvSpPr>
        <p:spPr>
          <a:xfrm>
            <a:off x="683568" y="987574"/>
            <a:ext cx="7848872" cy="3816424"/>
          </a:xfrm>
        </p:spPr>
        <p:txBody>
          <a:bodyPr>
            <a:normAutofit fontScale="25000" lnSpcReduction="20000"/>
          </a:bodyPr>
          <a:lstStyle/>
          <a:p>
            <a:pPr marL="0" indent="0">
              <a:buNone/>
            </a:pPr>
            <a:endParaRPr lang="en-US" altLang="zh-CN" sz="7200" dirty="0"/>
          </a:p>
          <a:p>
            <a:pPr marL="0" indent="0">
              <a:buNone/>
            </a:pPr>
            <a:r>
              <a:rPr lang="en-US" altLang="zh-CN" sz="7200" dirty="0"/>
              <a:t>3. </a:t>
            </a:r>
            <a:r>
              <a:rPr lang="zh-CN" altLang="en-US" sz="7200" dirty="0"/>
              <a:t>货币互换协议初始，该组合管理者应支付 </a:t>
            </a:r>
            <a:r>
              <a:rPr lang="en-US" altLang="zh-CN" sz="7200" dirty="0"/>
              <a:t>3000</a:t>
            </a:r>
            <a:r>
              <a:rPr lang="zh-CN" altLang="en-US" sz="7200" dirty="0"/>
              <a:t>万英镑，得到 </a:t>
            </a:r>
            <a:r>
              <a:rPr lang="en-US" altLang="zh-CN" sz="7200" dirty="0"/>
              <a:t>4615 </a:t>
            </a:r>
            <a:r>
              <a:rPr lang="zh-CN" altLang="en-US" sz="7200" dirty="0"/>
              <a:t>万欧元，因其相互抵消，没有实际现金流动；</a:t>
            </a:r>
            <a:endParaRPr lang="en-US" altLang="zh-CN" sz="7200" dirty="0"/>
          </a:p>
          <a:p>
            <a:pPr marL="0" indent="0">
              <a:buNone/>
            </a:pPr>
            <a:endParaRPr lang="zh-CN" altLang="en-US" sz="7200" dirty="0"/>
          </a:p>
          <a:p>
            <a:pPr>
              <a:buNone/>
            </a:pPr>
            <a:r>
              <a:rPr lang="en-US" altLang="zh-CN" sz="7200" dirty="0"/>
              <a:t>4. </a:t>
            </a:r>
            <a:r>
              <a:rPr lang="zh-CN" altLang="en-US" sz="7200" dirty="0"/>
              <a:t>每年利息交换日，在互换协议中支付 </a:t>
            </a:r>
            <a:r>
              <a:rPr lang="en-US" altLang="zh-CN" sz="7200" dirty="0"/>
              <a:t>5.7% </a:t>
            </a:r>
            <a:r>
              <a:rPr lang="zh-CN" altLang="en-US" sz="7200" dirty="0"/>
              <a:t>的欧元利</a:t>
            </a:r>
          </a:p>
          <a:p>
            <a:pPr marL="0" indent="0">
              <a:buNone/>
            </a:pPr>
            <a:r>
              <a:rPr lang="zh-CN" altLang="en-US" sz="7200" dirty="0"/>
              <a:t>息，得到 </a:t>
            </a:r>
            <a:r>
              <a:rPr lang="en-US" altLang="zh-CN" sz="7200" dirty="0"/>
              <a:t>4.9% </a:t>
            </a:r>
            <a:r>
              <a:rPr lang="zh-CN" altLang="en-US" sz="7200" dirty="0"/>
              <a:t>的英镑利息，与国债利息收入相抵消</a:t>
            </a:r>
          </a:p>
          <a:p>
            <a:pPr marL="0" indent="0">
              <a:buNone/>
            </a:pPr>
            <a:r>
              <a:rPr lang="zh-CN" altLang="en-US" sz="7200" dirty="0"/>
              <a:t>后，该管理者的真实现金流为每年支付 </a:t>
            </a:r>
            <a:r>
              <a:rPr lang="en-US" altLang="zh-CN" sz="7200" dirty="0"/>
              <a:t>4615 </a:t>
            </a:r>
            <a:r>
              <a:rPr lang="zh-CN" altLang="en-US" sz="7200" dirty="0"/>
              <a:t>万欧的</a:t>
            </a:r>
            <a:r>
              <a:rPr lang="en-US" altLang="zh-CN" sz="7200" dirty="0"/>
              <a:t>0.5% </a:t>
            </a:r>
            <a:r>
              <a:rPr lang="zh-CN" altLang="en-US" sz="7200" dirty="0"/>
              <a:t>欧元利息，得到 </a:t>
            </a:r>
            <a:r>
              <a:rPr lang="en-US" altLang="zh-CN" sz="7200" dirty="0"/>
              <a:t>3000 </a:t>
            </a:r>
            <a:r>
              <a:rPr lang="zh-CN" altLang="en-US" sz="7200" dirty="0"/>
              <a:t>万英镑的 </a:t>
            </a:r>
            <a:r>
              <a:rPr lang="en-US" altLang="zh-CN" sz="7200" dirty="0"/>
              <a:t>4.9% </a:t>
            </a:r>
            <a:r>
              <a:rPr lang="zh-CN" altLang="en-US" sz="7200" dirty="0"/>
              <a:t>英镑利息；</a:t>
            </a:r>
            <a:endParaRPr lang="en-US" altLang="zh-CN" sz="7200" dirty="0"/>
          </a:p>
          <a:p>
            <a:pPr marL="0" indent="0">
              <a:buNone/>
            </a:pPr>
            <a:endParaRPr lang="zh-CN" altLang="en-US" sz="7200" dirty="0"/>
          </a:p>
          <a:p>
            <a:pPr marL="0" indent="0">
              <a:buNone/>
            </a:pPr>
            <a:r>
              <a:rPr lang="en-US" altLang="zh-CN" sz="7200" dirty="0"/>
              <a:t>5. </a:t>
            </a:r>
            <a:r>
              <a:rPr lang="zh-CN" altLang="en-US" sz="7200" dirty="0"/>
              <a:t>到期日在法国国债投资上收回 </a:t>
            </a:r>
            <a:r>
              <a:rPr lang="en-US" altLang="zh-CN" sz="7200" dirty="0"/>
              <a:t>4615 </a:t>
            </a:r>
            <a:r>
              <a:rPr lang="zh-CN" altLang="en-US" sz="7200" dirty="0"/>
              <a:t>万欧元本金，在互换协议中 </a:t>
            </a:r>
            <a:r>
              <a:rPr lang="en-US" altLang="zh-CN" sz="7200" dirty="0"/>
              <a:t>4615 </a:t>
            </a:r>
            <a:r>
              <a:rPr lang="zh-CN" altLang="en-US" sz="7200" dirty="0"/>
              <a:t>万欧元与 </a:t>
            </a:r>
            <a:r>
              <a:rPr lang="en-US" altLang="zh-CN" sz="7200" dirty="0"/>
              <a:t>3000 </a:t>
            </a:r>
            <a:r>
              <a:rPr lang="zh-CN" altLang="en-US" sz="7200" dirty="0"/>
              <a:t>万英镑互换，最终获得 </a:t>
            </a:r>
            <a:r>
              <a:rPr lang="en-US" altLang="zh-CN" sz="7200" dirty="0"/>
              <a:t>3000 </a:t>
            </a:r>
            <a:r>
              <a:rPr lang="zh-CN" altLang="en-US" sz="7200" dirty="0"/>
              <a:t>万英镑本金。</a:t>
            </a:r>
          </a:p>
          <a:p>
            <a:pPr>
              <a:buNone/>
            </a:pPr>
            <a:endParaRPr lang="zh-CN" altLang="en-US" sz="7200" dirty="0"/>
          </a:p>
          <a:p>
            <a:pPr>
              <a:buFont typeface="Wingdings" pitchFamily="2" charset="2"/>
              <a:buChar char="l"/>
            </a:pPr>
            <a:r>
              <a:rPr lang="zh-CN" altLang="en-US" sz="7200" dirty="0"/>
              <a:t>注意存在汇率风险，可以通过远期外汇协议规避。</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15</a:t>
            </a:fld>
            <a:endParaRPr lang="zh-CN" altLang="en-US" dirty="0"/>
          </a:p>
        </p:txBody>
      </p:sp>
    </p:spTree>
    <p:extLst>
      <p:ext uri="{BB962C8B-B14F-4D97-AF65-F5344CB8AC3E}">
        <p14:creationId xmlns:p14="http://schemas.microsoft.com/office/powerpoint/2010/main" val="319500752"/>
      </p:ext>
    </p:extLst>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套利</a:t>
            </a:r>
          </a:p>
          <a:p>
            <a:pPr>
              <a:lnSpc>
                <a:spcPct val="150000"/>
              </a:lnSpc>
              <a:buNone/>
            </a:pPr>
            <a:r>
              <a:rPr lang="zh-CN" altLang="en-US" dirty="0">
                <a:solidFill>
                  <a:schemeClr val="bg1">
                    <a:lumMod val="75000"/>
                  </a:schemeClr>
                </a:solidFill>
              </a:rPr>
              <a:t>风险管理</a:t>
            </a:r>
          </a:p>
          <a:p>
            <a:pPr>
              <a:lnSpc>
                <a:spcPct val="150000"/>
              </a:lnSpc>
              <a:buNone/>
            </a:pPr>
            <a:r>
              <a:rPr lang="zh-CN" altLang="en-US" dirty="0">
                <a:solidFill>
                  <a:srgbClr val="002060"/>
                </a:solidFill>
              </a:rPr>
              <a:t>利用互换创造新产品</a:t>
            </a:r>
            <a:endParaRPr lang="en-US" altLang="zh-CN" dirty="0">
              <a:solidFill>
                <a:srgbClr val="002060"/>
              </a:solidFill>
            </a:endParaRPr>
          </a:p>
          <a:p>
            <a:pPr>
              <a:lnSpc>
                <a:spcPct val="150000"/>
              </a:lnSpc>
              <a:buNone/>
            </a:pPr>
            <a:endParaRPr lang="zh-CN" altLang="en-US" dirty="0">
              <a:solidFill>
                <a:schemeClr val="bg1">
                  <a:lumMod val="75000"/>
                </a:schemeClr>
              </a:solidFill>
            </a:endParaRPr>
          </a:p>
          <a:p>
            <a:pPr>
              <a:lnSpc>
                <a:spcPct val="150000"/>
              </a:lnSpc>
              <a:buNone/>
            </a:pPr>
            <a:endParaRPr lang="zh-CN" altLang="en-US" dirty="0">
              <a:solidFill>
                <a:srgbClr val="002060"/>
              </a:solidFill>
            </a:endParaRPr>
          </a:p>
          <a:p>
            <a:pPr>
              <a:lnSpc>
                <a:spcPct val="150000"/>
              </a:lnSpc>
            </a:pPr>
            <a:endParaRPr lang="zh-CN" altLang="en-US"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16</a:t>
            </a:fld>
            <a:endParaRPr lang="zh-CN" altLang="en-US" dirty="0"/>
          </a:p>
        </p:txBody>
      </p:sp>
    </p:spTree>
    <p:extLst>
      <p:ext uri="{BB962C8B-B14F-4D97-AF65-F5344CB8AC3E}">
        <p14:creationId xmlns:p14="http://schemas.microsoft.com/office/powerpoint/2010/main" val="2506923843"/>
      </p:ext>
    </p:extLst>
  </p:cSld>
  <p:clrMapOvr>
    <a:masterClrMapping/>
  </p:clrMapOv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利用互换创造新产品</a:t>
            </a:r>
          </a:p>
        </p:txBody>
      </p:sp>
      <p:sp>
        <p:nvSpPr>
          <p:cNvPr id="3" name="内容占位符 2"/>
          <p:cNvSpPr>
            <a:spLocks noGrp="1"/>
          </p:cNvSpPr>
          <p:nvPr>
            <p:ph idx="1"/>
          </p:nvPr>
        </p:nvSpPr>
        <p:spPr>
          <a:xfrm>
            <a:off x="467544" y="897564"/>
            <a:ext cx="8229600" cy="3398044"/>
          </a:xfrm>
        </p:spPr>
        <p:txBody>
          <a:bodyPr>
            <a:normAutofit fontScale="77500" lnSpcReduction="20000"/>
          </a:bodyPr>
          <a:lstStyle/>
          <a:p>
            <a:endParaRPr lang="en-US" altLang="zh-CN" dirty="0"/>
          </a:p>
          <a:p>
            <a:r>
              <a:rPr lang="zh-CN" altLang="en-US" dirty="0"/>
              <a:t>根据实际市场状况、投资者预期与需要的不同，利率互换可以与其他金融资产组合，创造出新产品。</a:t>
            </a:r>
            <a:endParaRPr lang="en-US" altLang="zh-CN" dirty="0"/>
          </a:p>
          <a:p>
            <a:endParaRPr lang="zh-CN" altLang="en-US" dirty="0"/>
          </a:p>
          <a:p>
            <a:pPr lvl="1"/>
            <a:r>
              <a:rPr lang="zh-CN" altLang="en-US" dirty="0"/>
              <a:t>一笔固定利率的英国国债投资加上一份支付英镑固定利息、收入瑞士法郎固定利息的高信用等级货币互换，可以构造出一个近似的瑞士国债投资头寸。</a:t>
            </a:r>
            <a:endParaRPr lang="en-US" altLang="zh-CN" dirty="0"/>
          </a:p>
          <a:p>
            <a:pPr lvl="1"/>
            <a:endParaRPr lang="zh-CN" altLang="en-US" dirty="0"/>
          </a:p>
          <a:p>
            <a:pPr lvl="1"/>
            <a:r>
              <a:rPr lang="zh-CN" altLang="en-US" dirty="0"/>
              <a:t>一笔本金为 </a:t>
            </a:r>
            <a:r>
              <a:rPr lang="en-US" altLang="zh-CN" dirty="0"/>
              <a:t>A </a:t>
            </a:r>
            <a:r>
              <a:rPr lang="zh-CN" altLang="en-US" dirty="0"/>
              <a:t>的浮动利率资产与一份名义本金为 </a:t>
            </a:r>
            <a:r>
              <a:rPr lang="en-US" altLang="zh-CN" dirty="0"/>
              <a:t>2A </a:t>
            </a:r>
            <a:r>
              <a:rPr lang="zh-CN" altLang="en-US" dirty="0"/>
              <a:t>的利率互换空头组合，可以构造出一份合成的逆向浮动利率债券。</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17</a:t>
            </a:fld>
            <a:endParaRPr lang="zh-CN" altLang="en-US" dirty="0"/>
          </a:p>
        </p:txBody>
      </p:sp>
    </p:spTree>
    <p:extLst>
      <p:ext uri="{BB962C8B-B14F-4D97-AF65-F5344CB8AC3E}">
        <p14:creationId xmlns:p14="http://schemas.microsoft.com/office/powerpoint/2010/main" val="3789122052"/>
      </p:ext>
    </p:extLst>
  </p:cSld>
  <p:clrMapOvr>
    <a:masterClrMapping/>
  </p:clrMapOv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灯片编号占位符 3"/>
          <p:cNvSpPr>
            <a:spLocks noGrp="1"/>
          </p:cNvSpPr>
          <p:nvPr>
            <p:ph type="sldNum" sz="quarter" idx="10"/>
          </p:nvPr>
        </p:nvSpPr>
        <p:spPr/>
        <p:txBody>
          <a:bodyPr/>
          <a:lstStyle/>
          <a:p>
            <a:fld id="{0C913308-F349-4B6D-A68A-DD1791B4A57B}" type="slidenum">
              <a:rPr lang="zh-CN" altLang="en-US" smtClean="0"/>
              <a:pPr/>
              <a:t>18</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标题 4"/>
          <p:cNvSpPr>
            <a:spLocks noGrp="1"/>
          </p:cNvSpPr>
          <p:nvPr>
            <p:ph type="title"/>
          </p:nvPr>
        </p:nvSpPr>
        <p:spPr/>
        <p:txBody>
          <a:bodyPr/>
          <a:lstStyle/>
          <a:p>
            <a:endParaRPr lang="zh-CN" altLang="en-US"/>
          </a:p>
        </p:txBody>
      </p:sp>
      <p:sp>
        <p:nvSpPr>
          <p:cNvPr id="4" name="灯片编号占位符 3"/>
          <p:cNvSpPr>
            <a:spLocks noGrp="1"/>
          </p:cNvSpPr>
          <p:nvPr>
            <p:ph type="sldNum" sz="quarter" idx="10"/>
          </p:nvPr>
        </p:nvSpPr>
        <p:spPr/>
        <p:txBody>
          <a:bodyPr/>
          <a:lstStyle/>
          <a:p>
            <a:fld id="{0C913308-F349-4B6D-A68A-DD1791B4A57B}" type="slidenum">
              <a:rPr lang="zh-CN" altLang="en-US" smtClean="0"/>
              <a:pPr/>
              <a:t>19</a:t>
            </a:fld>
            <a:endParaRPr lang="zh-CN" altLang="en-US" dirty="0"/>
          </a:p>
        </p:txBody>
      </p:sp>
    </p:spTree>
  </p:cSld>
  <p:clrMapOvr>
    <a:masterClrMapping/>
  </p:clrMapOvr>
  <mc:AlternateContent xmlns:mc="http://schemas.openxmlformats.org/markup-compatibility/2006" xmlns:p14="http://schemas.microsoft.com/office/powerpoint/2010/main">
    <mc:Choice Requires="p14">
      <p:transition p14:dur="10"/>
    </mc:Choice>
    <mc:Fallback xmlns="">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p:txBody>
          <a:bodyPr>
            <a:normAutofit/>
          </a:bodyPr>
          <a:lstStyle/>
          <a:p>
            <a:pPr>
              <a:lnSpc>
                <a:spcPct val="150000"/>
              </a:lnSpc>
            </a:pPr>
            <a:endParaRPr lang="en-US" altLang="zh-CN" dirty="0"/>
          </a:p>
          <a:p>
            <a:pPr>
              <a:lnSpc>
                <a:spcPct val="150000"/>
              </a:lnSpc>
              <a:buNone/>
            </a:pPr>
            <a:r>
              <a:rPr lang="zh-CN" altLang="en-US" dirty="0">
                <a:solidFill>
                  <a:schemeClr val="tx1"/>
                </a:solidFill>
              </a:rPr>
              <a:t>套利</a:t>
            </a:r>
          </a:p>
          <a:p>
            <a:pPr>
              <a:lnSpc>
                <a:spcPct val="150000"/>
              </a:lnSpc>
              <a:buNone/>
            </a:pPr>
            <a:r>
              <a:rPr lang="zh-CN" altLang="en-US" dirty="0">
                <a:solidFill>
                  <a:schemeClr val="tx1"/>
                </a:solidFill>
              </a:rPr>
              <a:t>风险管理</a:t>
            </a:r>
          </a:p>
          <a:p>
            <a:pPr>
              <a:lnSpc>
                <a:spcPct val="150000"/>
              </a:lnSpc>
              <a:buNone/>
            </a:pPr>
            <a:r>
              <a:rPr lang="zh-CN" altLang="en-US" dirty="0">
                <a:solidFill>
                  <a:schemeClr val="tx1"/>
                </a:solidFill>
              </a:rPr>
              <a:t>利用互换创造新产品</a:t>
            </a:r>
            <a:endParaRPr lang="en-US" altLang="zh-CN" dirty="0">
              <a:solidFill>
                <a:schemeClr val="tx1"/>
              </a:solidFill>
            </a:endParaRPr>
          </a:p>
          <a:p>
            <a:pPr>
              <a:lnSpc>
                <a:spcPct val="150000"/>
              </a:lnSpc>
              <a:buNone/>
            </a:pPr>
            <a:endParaRPr lang="zh-CN" altLang="en-US" dirty="0">
              <a:solidFill>
                <a:schemeClr val="bg1">
                  <a:lumMod val="75000"/>
                </a:schemeClr>
              </a:solidFill>
            </a:endParaRPr>
          </a:p>
          <a:p>
            <a:pPr>
              <a:lnSpc>
                <a:spcPct val="150000"/>
              </a:lnSpc>
            </a:pPr>
            <a:endParaRPr lang="zh-CN" altLang="en-US"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2</a:t>
            </a:fld>
            <a:endParaRPr lang="zh-CN" altLang="en-US" dirty="0"/>
          </a:p>
        </p:txBody>
      </p:sp>
    </p:spTree>
    <p:extLst>
      <p:ext uri="{BB962C8B-B14F-4D97-AF65-F5344CB8AC3E}">
        <p14:creationId xmlns:p14="http://schemas.microsoft.com/office/powerpoint/2010/main" val="3741137997"/>
      </p:ext>
    </p:extLst>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z="3600" dirty="0"/>
              <a:t>信用套利</a:t>
            </a:r>
          </a:p>
        </p:txBody>
      </p:sp>
      <p:sp>
        <p:nvSpPr>
          <p:cNvPr id="3" name="内容占位符 2"/>
          <p:cNvSpPr>
            <a:spLocks noGrp="1"/>
          </p:cNvSpPr>
          <p:nvPr>
            <p:ph idx="1"/>
          </p:nvPr>
        </p:nvSpPr>
        <p:spPr>
          <a:xfrm>
            <a:off x="457200" y="843558"/>
            <a:ext cx="8229600" cy="3754636"/>
          </a:xfrm>
        </p:spPr>
        <p:txBody>
          <a:bodyPr/>
          <a:lstStyle/>
          <a:p>
            <a:pPr marL="0" indent="0">
              <a:buNone/>
            </a:pPr>
            <a:r>
              <a:rPr lang="en-US" altLang="zh-CN" dirty="0"/>
              <a:t>	</a:t>
            </a:r>
            <a:r>
              <a:rPr lang="zh-CN" altLang="en-US" sz="2800" dirty="0"/>
              <a:t>假设 </a:t>
            </a:r>
            <a:r>
              <a:rPr lang="en-US" altLang="zh-CN" sz="2800" dirty="0"/>
              <a:t>A</a:t>
            </a:r>
            <a:r>
              <a:rPr lang="zh-CN" altLang="en-US" sz="2800" dirty="0"/>
              <a:t>、</a:t>
            </a:r>
            <a:r>
              <a:rPr lang="en-US" altLang="zh-CN" sz="2800" dirty="0"/>
              <a:t>B </a:t>
            </a:r>
            <a:r>
              <a:rPr lang="zh-CN" altLang="en-US" sz="2800" dirty="0"/>
              <a:t>公司都想借入 </a:t>
            </a:r>
            <a:r>
              <a:rPr lang="en-US" altLang="zh-CN" sz="2800" dirty="0"/>
              <a:t>5 </a:t>
            </a:r>
            <a:r>
              <a:rPr lang="zh-CN" altLang="en-US" sz="2800" dirty="0"/>
              <a:t>年期的 </a:t>
            </a:r>
            <a:r>
              <a:rPr lang="en-US" altLang="zh-CN" sz="2800" dirty="0"/>
              <a:t>1000 </a:t>
            </a:r>
            <a:r>
              <a:rPr lang="zh-CN" altLang="en-US" sz="2800" dirty="0"/>
              <a:t>万元借款，</a:t>
            </a:r>
            <a:r>
              <a:rPr lang="en-US" altLang="zh-CN" sz="2800" dirty="0"/>
              <a:t>A </a:t>
            </a:r>
            <a:r>
              <a:rPr lang="zh-CN" altLang="en-US" sz="2800" dirty="0"/>
              <a:t>想借入与 </a:t>
            </a:r>
            <a:r>
              <a:rPr lang="en-US" altLang="zh-CN" sz="2800" dirty="0"/>
              <a:t>6 </a:t>
            </a:r>
            <a:r>
              <a:rPr lang="zh-CN" altLang="en-US" sz="2800" dirty="0"/>
              <a:t>个月期相关的浮动利率借款，</a:t>
            </a:r>
            <a:r>
              <a:rPr lang="en-US" altLang="zh-CN" sz="2800" dirty="0"/>
              <a:t>B </a:t>
            </a:r>
            <a:r>
              <a:rPr lang="zh-CN" altLang="en-US" sz="2800" dirty="0"/>
              <a:t>想借入固定利率借款。但两家公司信用等级不同，故市场向它们提供的利率也不同</a:t>
            </a:r>
            <a:r>
              <a:rPr lang="en-US" altLang="zh-CN" sz="2800" dirty="0"/>
              <a:t>:</a:t>
            </a:r>
          </a:p>
          <a:p>
            <a:pPr marL="0" indent="0">
              <a:buNone/>
            </a:pPr>
            <a:endParaRPr lang="en-US" altLang="zh-CN"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3</a:t>
            </a:fld>
            <a:endParaRPr lang="zh-CN" altLang="en-US" dirty="0"/>
          </a:p>
        </p:txBody>
      </p:sp>
      <p:graphicFrame>
        <p:nvGraphicFramePr>
          <p:cNvPr id="4" name="表格 3"/>
          <p:cNvGraphicFramePr>
            <a:graphicFrameLocks noGrp="1"/>
          </p:cNvGraphicFramePr>
          <p:nvPr>
            <p:extLst>
              <p:ext uri="{D42A27DB-BD31-4B8C-83A1-F6EECF244321}">
                <p14:modId xmlns:p14="http://schemas.microsoft.com/office/powerpoint/2010/main" val="980490858"/>
              </p:ext>
            </p:extLst>
          </p:nvPr>
        </p:nvGraphicFramePr>
        <p:xfrm>
          <a:off x="755576" y="2787774"/>
          <a:ext cx="7632847" cy="1152129"/>
        </p:xfrm>
        <a:graphic>
          <a:graphicData uri="http://schemas.openxmlformats.org/drawingml/2006/table">
            <a:tbl>
              <a:tblPr firstRow="1" firstCol="1" bandRow="1"/>
              <a:tblGrid>
                <a:gridCol w="1596205">
                  <a:extLst>
                    <a:ext uri="{9D8B030D-6E8A-4147-A177-3AD203B41FA5}">
                      <a16:colId xmlns:a16="http://schemas.microsoft.com/office/drawing/2014/main" val="20000"/>
                    </a:ext>
                  </a:extLst>
                </a:gridCol>
                <a:gridCol w="1680216">
                  <a:extLst>
                    <a:ext uri="{9D8B030D-6E8A-4147-A177-3AD203B41FA5}">
                      <a16:colId xmlns:a16="http://schemas.microsoft.com/office/drawing/2014/main" val="20001"/>
                    </a:ext>
                  </a:extLst>
                </a:gridCol>
                <a:gridCol w="4356426">
                  <a:extLst>
                    <a:ext uri="{9D8B030D-6E8A-4147-A177-3AD203B41FA5}">
                      <a16:colId xmlns:a16="http://schemas.microsoft.com/office/drawing/2014/main" val="20002"/>
                    </a:ext>
                  </a:extLst>
                </a:gridCol>
              </a:tblGrid>
              <a:tr h="333871">
                <a:tc>
                  <a:txBody>
                    <a:bodyPr/>
                    <a:lstStyle/>
                    <a:p>
                      <a:pPr algn="ctr">
                        <a:lnSpc>
                          <a:spcPts val="1350"/>
                        </a:lnSpc>
                        <a:spcAft>
                          <a:spcPts val="0"/>
                        </a:spcAft>
                      </a:pPr>
                      <a:r>
                        <a:rPr lang="en-US" sz="1800" b="1" dirty="0">
                          <a:solidFill>
                            <a:srgbClr val="000000"/>
                          </a:solidFill>
                          <a:effectLst/>
                          <a:latin typeface="NEU-BZ-S92"/>
                          <a:ea typeface="方正书宋_GBK"/>
                          <a:cs typeface="Times New Roman"/>
                        </a:rPr>
                        <a:t> </a:t>
                      </a:r>
                      <a:endParaRPr lang="zh-CN" sz="18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dirty="0">
                          <a:solidFill>
                            <a:srgbClr val="000000"/>
                          </a:solidFill>
                          <a:effectLst/>
                          <a:latin typeface="NEU-BZ-S92"/>
                          <a:ea typeface="方正书宋_GBK"/>
                          <a:cs typeface="Times New Roman"/>
                        </a:rPr>
                        <a:t>固定利率</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zh-CN" sz="1600" b="1" dirty="0">
                          <a:solidFill>
                            <a:srgbClr val="000000"/>
                          </a:solidFill>
                          <a:effectLst/>
                          <a:latin typeface="NEU-BZ-S92"/>
                          <a:ea typeface="方正书宋_GBK"/>
                          <a:cs typeface="Times New Roman"/>
                        </a:rPr>
                        <a:t>浮动利率</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0"/>
                  </a:ext>
                </a:extLst>
              </a:tr>
              <a:tr h="409129">
                <a:tc>
                  <a:txBody>
                    <a:bodyPr/>
                    <a:lstStyle/>
                    <a:p>
                      <a:pPr algn="ctr">
                        <a:lnSpc>
                          <a:spcPts val="1350"/>
                        </a:lnSpc>
                        <a:spcAft>
                          <a:spcPts val="0"/>
                        </a:spcAft>
                      </a:pPr>
                      <a:r>
                        <a:rPr lang="en-US" sz="1600" b="1" dirty="0">
                          <a:solidFill>
                            <a:srgbClr val="000000"/>
                          </a:solidFill>
                          <a:effectLst/>
                          <a:latin typeface="NEU-BZ-S92"/>
                          <a:ea typeface="方正书宋_GBK"/>
                          <a:cs typeface="Times New Roman"/>
                        </a:rPr>
                        <a:t>A</a:t>
                      </a:r>
                      <a:r>
                        <a:rPr lang="zh-CN" sz="1600" b="1" dirty="0">
                          <a:solidFill>
                            <a:srgbClr val="000000"/>
                          </a:solidFill>
                          <a:effectLst/>
                          <a:latin typeface="NEU-BZ-S92"/>
                          <a:ea typeface="方正书宋_GBK"/>
                          <a:cs typeface="Times New Roman"/>
                        </a:rPr>
                        <a:t>公司</a:t>
                      </a:r>
                      <a:endParaRPr lang="zh-CN" sz="1800" b="1" dirty="0">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600" b="1" dirty="0">
                          <a:solidFill>
                            <a:srgbClr val="000000"/>
                          </a:solidFill>
                          <a:effectLst/>
                          <a:latin typeface="NEU-BZ-S92"/>
                          <a:ea typeface="方正书宋_GBK"/>
                          <a:cs typeface="Times New Roman"/>
                        </a:rPr>
                        <a:t>6.00%</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600" b="1" dirty="0">
                          <a:solidFill>
                            <a:srgbClr val="000000"/>
                          </a:solidFill>
                          <a:effectLst/>
                          <a:latin typeface="NEU-BZ-S92"/>
                          <a:ea typeface="方正书宋_GBK"/>
                          <a:cs typeface="Times New Roman"/>
                        </a:rPr>
                        <a:t>6</a:t>
                      </a:r>
                      <a:r>
                        <a:rPr lang="zh-CN" sz="1600" b="1" dirty="0">
                          <a:solidFill>
                            <a:srgbClr val="000000"/>
                          </a:solidFill>
                          <a:effectLst/>
                          <a:latin typeface="NEU-BZ-S92"/>
                          <a:ea typeface="方正书宋_GBK"/>
                          <a:cs typeface="Times New Roman"/>
                        </a:rPr>
                        <a:t>个月期</a:t>
                      </a:r>
                      <a:r>
                        <a:rPr lang="en-US" sz="1600" b="1" dirty="0">
                          <a:solidFill>
                            <a:srgbClr val="000000"/>
                          </a:solidFill>
                          <a:effectLst/>
                          <a:latin typeface="NEU-BZ-S92"/>
                          <a:ea typeface="方正书宋_GBK"/>
                          <a:cs typeface="Times New Roman"/>
                        </a:rPr>
                        <a:t>SHIBOR+0.30%</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409129">
                <a:tc>
                  <a:txBody>
                    <a:bodyPr/>
                    <a:lstStyle/>
                    <a:p>
                      <a:pPr algn="ctr">
                        <a:lnSpc>
                          <a:spcPts val="1350"/>
                        </a:lnSpc>
                        <a:spcAft>
                          <a:spcPts val="0"/>
                        </a:spcAft>
                      </a:pPr>
                      <a:r>
                        <a:rPr lang="en-US" sz="1600" b="1">
                          <a:solidFill>
                            <a:srgbClr val="000000"/>
                          </a:solidFill>
                          <a:effectLst/>
                          <a:latin typeface="NEU-BZ-S92"/>
                          <a:ea typeface="方正书宋_GBK"/>
                          <a:cs typeface="Times New Roman"/>
                        </a:rPr>
                        <a:t>B</a:t>
                      </a:r>
                      <a:r>
                        <a:rPr lang="zh-CN" sz="1600" b="1">
                          <a:solidFill>
                            <a:srgbClr val="000000"/>
                          </a:solidFill>
                          <a:effectLst/>
                          <a:latin typeface="NEU-BZ-S92"/>
                          <a:ea typeface="方正书宋_GBK"/>
                          <a:cs typeface="Times New Roman"/>
                        </a:rPr>
                        <a:t>公司</a:t>
                      </a:r>
                      <a:endParaRPr lang="zh-CN" sz="1800" b="1">
                        <a:solidFill>
                          <a:srgbClr val="000000"/>
                        </a:solidFill>
                        <a:effectLst/>
                        <a:latin typeface="NEU-BZ-S92"/>
                        <a:ea typeface="方正书宋_GBK"/>
                        <a:cs typeface="Times New Roman"/>
                      </a:endParaRPr>
                    </a:p>
                  </a:txBody>
                  <a:tcPr marL="0" marR="0" marT="0" marB="0" anchor="ctr">
                    <a:lnL>
                      <a:noFill/>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600" b="1">
                          <a:solidFill>
                            <a:srgbClr val="000000"/>
                          </a:solidFill>
                          <a:effectLst/>
                          <a:latin typeface="NEU-BZ-S92"/>
                          <a:ea typeface="方正书宋_GBK"/>
                          <a:cs typeface="Times New Roman"/>
                        </a:rPr>
                        <a:t>7.20%</a:t>
                      </a:r>
                      <a:endParaRPr lang="zh-CN" sz="1800" b="1">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ts val="1350"/>
                        </a:lnSpc>
                        <a:spcAft>
                          <a:spcPts val="0"/>
                        </a:spcAft>
                      </a:pPr>
                      <a:r>
                        <a:rPr lang="en-US" sz="1600" b="1" dirty="0">
                          <a:solidFill>
                            <a:srgbClr val="000000"/>
                          </a:solidFill>
                          <a:effectLst/>
                          <a:latin typeface="NEU-BZ-S92"/>
                          <a:ea typeface="方正书宋_GBK"/>
                          <a:cs typeface="Times New Roman"/>
                        </a:rPr>
                        <a:t>6</a:t>
                      </a:r>
                      <a:r>
                        <a:rPr lang="zh-CN" sz="1600" b="1" dirty="0">
                          <a:solidFill>
                            <a:srgbClr val="000000"/>
                          </a:solidFill>
                          <a:effectLst/>
                          <a:latin typeface="NEU-BZ-S92"/>
                          <a:ea typeface="方正书宋_GBK"/>
                          <a:cs typeface="Times New Roman"/>
                        </a:rPr>
                        <a:t>个月期</a:t>
                      </a:r>
                      <a:r>
                        <a:rPr lang="en-US" sz="1600" b="1" dirty="0">
                          <a:solidFill>
                            <a:srgbClr val="000000"/>
                          </a:solidFill>
                          <a:effectLst/>
                          <a:latin typeface="NEU-BZ-S92"/>
                          <a:ea typeface="方正书宋_GBK"/>
                          <a:cs typeface="Times New Roman"/>
                        </a:rPr>
                        <a:t>SHIBOR+1.00%</a:t>
                      </a:r>
                      <a:endParaRPr lang="zh-CN" sz="1800" b="1" dirty="0">
                        <a:solidFill>
                          <a:srgbClr val="000000"/>
                        </a:solidFill>
                        <a:effectLst/>
                        <a:latin typeface="NEU-BZ-S92"/>
                        <a:ea typeface="方正书宋_GBK"/>
                        <a:cs typeface="Times New Roman"/>
                      </a:endParaRPr>
                    </a:p>
                  </a:txBody>
                  <a:tcPr marL="0" marR="0" marT="0" marB="0" anchor="ctr">
                    <a:lnL w="12700" cap="flat" cmpd="sng" algn="ctr">
                      <a:solidFill>
                        <a:srgbClr val="000000"/>
                      </a:solidFill>
                      <a:prstDash val="solid"/>
                      <a:round/>
                      <a:headEnd type="none" w="med" len="med"/>
                      <a:tailEnd type="none" w="med" len="med"/>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bl>
          </a:graphicData>
        </a:graphic>
      </p:graphicFrame>
    </p:spTree>
    <p:extLst>
      <p:ext uri="{BB962C8B-B14F-4D97-AF65-F5344CB8AC3E}">
        <p14:creationId xmlns:p14="http://schemas.microsoft.com/office/powerpoint/2010/main" val="3796837809"/>
      </p:ext>
    </p:extLst>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p:txBody>
          <a:bodyPr/>
          <a:lstStyle/>
          <a:p>
            <a:pPr marL="0" indent="0">
              <a:buNone/>
            </a:pPr>
            <a:endParaRPr lang="en-US" altLang="zh-CN" dirty="0"/>
          </a:p>
          <a:p>
            <a:pPr>
              <a:buNone/>
            </a:pPr>
            <a:endParaRPr lang="en-US" altLang="zh-CN" dirty="0"/>
          </a:p>
          <a:p>
            <a:pPr marL="0" indent="0">
              <a:buNone/>
            </a:pPr>
            <a:endParaRPr lang="en-US" altLang="zh-CN" dirty="0"/>
          </a:p>
          <a:p>
            <a:r>
              <a:rPr lang="zh-CN" altLang="en-US" dirty="0"/>
              <a:t>只要市场上存在着信用定价差异，交易者就可利用互换进行信用套利。</a:t>
            </a:r>
          </a:p>
          <a:p>
            <a:pPr lvl="1"/>
            <a:r>
              <a:rPr lang="zh-CN" altLang="en-US" dirty="0"/>
              <a:t>双方对对方的资产或负债均有需求</a:t>
            </a:r>
          </a:p>
          <a:p>
            <a:pPr lvl="1"/>
            <a:r>
              <a:rPr lang="zh-CN" altLang="en-US" dirty="0"/>
              <a:t>双方在两种资产或负债上各自存在比较优势</a:t>
            </a:r>
          </a:p>
          <a:p>
            <a:endParaRPr lang="en-US" altLang="zh-CN"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4</a:t>
            </a:fld>
            <a:endParaRPr lang="zh-CN" altLang="en-US" dirty="0"/>
          </a:p>
        </p:txBody>
      </p:sp>
      <p:pic>
        <p:nvPicPr>
          <p:cNvPr id="9" name="图片 8">
            <a:extLst>
              <a:ext uri="{FF2B5EF4-FFF2-40B4-BE49-F238E27FC236}">
                <a16:creationId xmlns:a16="http://schemas.microsoft.com/office/drawing/2014/main" id="{D0ED1E6E-835C-40AC-B012-7C80D5FB5531}"/>
              </a:ext>
            </a:extLst>
          </p:cNvPr>
          <p:cNvPicPr>
            <a:picLocks noChangeAspect="1"/>
          </p:cNvPicPr>
          <p:nvPr/>
        </p:nvPicPr>
        <p:blipFill>
          <a:blip r:embed="rId2"/>
          <a:stretch>
            <a:fillRect/>
          </a:stretch>
        </p:blipFill>
        <p:spPr>
          <a:xfrm>
            <a:off x="35496" y="1281265"/>
            <a:ext cx="9144000" cy="1090964"/>
          </a:xfrm>
          <a:prstGeom prst="rect">
            <a:avLst/>
          </a:prstGeom>
        </p:spPr>
      </p:pic>
    </p:spTree>
    <p:extLst>
      <p:ext uri="{BB962C8B-B14F-4D97-AF65-F5344CB8AC3E}">
        <p14:creationId xmlns:p14="http://schemas.microsoft.com/office/powerpoint/2010/main" val="714405285"/>
      </p:ext>
    </p:extLst>
  </p:cSld>
  <p:clrMapOvr>
    <a:masterClrMapping/>
  </p:clrMapOv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467544" y="249492"/>
            <a:ext cx="8676456" cy="635198"/>
          </a:xfrm>
        </p:spPr>
        <p:txBody>
          <a:bodyPr/>
          <a:lstStyle/>
          <a:p>
            <a:r>
              <a:rPr lang="zh-CN" altLang="en-US" dirty="0"/>
              <a:t>税收套利：澳元预扣税的互换套利</a:t>
            </a:r>
          </a:p>
        </p:txBody>
      </p:sp>
      <p:sp>
        <p:nvSpPr>
          <p:cNvPr id="3" name="内容占位符 2"/>
          <p:cNvSpPr>
            <a:spLocks noGrp="1"/>
          </p:cNvSpPr>
          <p:nvPr>
            <p:ph idx="1"/>
          </p:nvPr>
        </p:nvSpPr>
        <p:spPr/>
        <p:txBody>
          <a:bodyPr>
            <a:normAutofit lnSpcReduction="10000"/>
          </a:bodyPr>
          <a:lstStyle/>
          <a:p>
            <a:pPr marL="0" indent="0">
              <a:buNone/>
            </a:pPr>
            <a:r>
              <a:rPr lang="zh-CN" altLang="en-US" dirty="0"/>
              <a:t>	</a:t>
            </a:r>
            <a:endParaRPr lang="en-US" altLang="zh-CN" dirty="0"/>
          </a:p>
          <a:p>
            <a:pPr marL="0" indent="0">
              <a:buNone/>
            </a:pPr>
            <a:r>
              <a:rPr lang="en-US" altLang="zh-CN" dirty="0"/>
              <a:t>          </a:t>
            </a:r>
            <a:r>
              <a:rPr lang="zh-CN" altLang="en-US" dirty="0"/>
              <a:t>澳大利亚规定，一个非澳大利亚居民在澳大利亚购买澳元债券所得的利息要缴纳 </a:t>
            </a:r>
            <a:r>
              <a:rPr lang="en-US" altLang="zh-CN" dirty="0"/>
              <a:t>10</a:t>
            </a:r>
            <a:r>
              <a:rPr lang="zh-CN" altLang="en-US" dirty="0"/>
              <a:t>％的预扣税。</a:t>
            </a:r>
          </a:p>
          <a:p>
            <a:pPr>
              <a:buNone/>
            </a:pPr>
            <a:endParaRPr lang="zh-CN" altLang="en-US" dirty="0"/>
          </a:p>
          <a:p>
            <a:pPr marL="0" indent="0">
              <a:buNone/>
            </a:pPr>
            <a:r>
              <a:rPr lang="zh-CN" altLang="en-US" dirty="0"/>
              <a:t>          一家信用等级很高且希望发行美元债券的欧洲机构可以运用货币互换对此预扣税机制进行套利：</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5</a:t>
            </a:fld>
            <a:endParaRPr lang="zh-CN" altLang="en-US" dirty="0"/>
          </a:p>
        </p:txBody>
      </p:sp>
    </p:spTree>
    <p:extLst>
      <p:ext uri="{BB962C8B-B14F-4D97-AF65-F5344CB8AC3E}">
        <p14:creationId xmlns:p14="http://schemas.microsoft.com/office/powerpoint/2010/main" val="1084248382"/>
      </p:ext>
    </p:extLst>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a:xfrm>
            <a:off x="323528" y="249492"/>
            <a:ext cx="8640960" cy="635198"/>
          </a:xfrm>
        </p:spPr>
        <p:txBody>
          <a:bodyPr/>
          <a:lstStyle/>
          <a:p>
            <a:endParaRPr lang="zh-CN" altLang="en-US" dirty="0"/>
          </a:p>
        </p:txBody>
      </p:sp>
      <p:sp>
        <p:nvSpPr>
          <p:cNvPr id="3" name="内容占位符 2"/>
          <p:cNvSpPr>
            <a:spLocks noGrp="1"/>
          </p:cNvSpPr>
          <p:nvPr>
            <p:ph idx="1"/>
          </p:nvPr>
        </p:nvSpPr>
        <p:spPr>
          <a:xfrm>
            <a:off x="467544" y="1113588"/>
            <a:ext cx="8352928" cy="3398044"/>
          </a:xfrm>
        </p:spPr>
        <p:txBody>
          <a:bodyPr>
            <a:normAutofit fontScale="85000" lnSpcReduction="10000"/>
          </a:bodyPr>
          <a:lstStyle/>
          <a:p>
            <a:pPr>
              <a:buNone/>
            </a:pPr>
            <a:endParaRPr lang="en-US" altLang="zh-CN" dirty="0"/>
          </a:p>
          <a:p>
            <a:pPr>
              <a:buNone/>
            </a:pPr>
            <a:r>
              <a:rPr lang="en-US" altLang="zh-CN" dirty="0"/>
              <a:t>1.</a:t>
            </a:r>
            <a:r>
              <a:rPr lang="zh-CN" altLang="en-US" dirty="0"/>
              <a:t>该机构在欧洲市场上发行欧洲澳元债券，利率低于澳大利亚国债利率但高于缴纳预扣税后的利率，利息所得免缴预扣税。</a:t>
            </a:r>
            <a:endParaRPr lang="en-US" altLang="zh-CN" dirty="0"/>
          </a:p>
          <a:p>
            <a:pPr>
              <a:buNone/>
            </a:pPr>
            <a:endParaRPr lang="zh-CN" altLang="en-US" dirty="0"/>
          </a:p>
          <a:p>
            <a:pPr>
              <a:buNone/>
            </a:pPr>
            <a:r>
              <a:rPr lang="en-US" altLang="zh-CN" dirty="0"/>
              <a:t>2.</a:t>
            </a:r>
            <a:r>
              <a:rPr lang="zh-CN" altLang="en-US" dirty="0"/>
              <a:t>该机构与澳大利亚国内机构进行货币互换。澳大利亚国内机构向该欧洲机构支付澳元利息，而欧洲机构向澳大利亚国内机构支付美元利息。双方融资成本降低。</a:t>
            </a:r>
          </a:p>
          <a:p>
            <a:pPr>
              <a:buNone/>
            </a:pPr>
            <a:endParaRPr lang="zh-CN" altLang="en-US" dirty="0"/>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6</a:t>
            </a:fld>
            <a:endParaRPr lang="zh-CN" altLang="en-US" dirty="0"/>
          </a:p>
        </p:txBody>
      </p:sp>
    </p:spTree>
    <p:extLst>
      <p:ext uri="{BB962C8B-B14F-4D97-AF65-F5344CB8AC3E}">
        <p14:creationId xmlns:p14="http://schemas.microsoft.com/office/powerpoint/2010/main" val="3324557515"/>
      </p:ext>
    </p:extLst>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监管套利：日元外币资产投资 </a:t>
            </a:r>
          </a:p>
        </p:txBody>
      </p:sp>
      <p:sp>
        <p:nvSpPr>
          <p:cNvPr id="3" name="内容占位符 2"/>
          <p:cNvSpPr>
            <a:spLocks noGrp="1"/>
          </p:cNvSpPr>
          <p:nvPr>
            <p:ph idx="1"/>
          </p:nvPr>
        </p:nvSpPr>
        <p:spPr>
          <a:xfrm>
            <a:off x="457200" y="789552"/>
            <a:ext cx="8229600" cy="3942438"/>
          </a:xfrm>
        </p:spPr>
        <p:txBody>
          <a:bodyPr>
            <a:normAutofit fontScale="85000" lnSpcReduction="20000"/>
          </a:bodyPr>
          <a:lstStyle/>
          <a:p>
            <a:pPr>
              <a:buNone/>
            </a:pPr>
            <a:r>
              <a:rPr lang="en-US" altLang="zh-CN" dirty="0"/>
              <a:t>	</a:t>
            </a:r>
            <a:endParaRPr lang="en-US" altLang="zh-CN" sz="3100" dirty="0"/>
          </a:p>
          <a:p>
            <a:pPr>
              <a:buNone/>
            </a:pPr>
            <a:r>
              <a:rPr lang="en-US" altLang="zh-CN" sz="4000" dirty="0"/>
              <a:t>  </a:t>
            </a:r>
            <a:r>
              <a:rPr lang="en-US" altLang="zh-CN" sz="3100" dirty="0"/>
              <a:t>1984 </a:t>
            </a:r>
            <a:r>
              <a:rPr lang="zh-CN" altLang="en-US" sz="3100" dirty="0"/>
              <a:t>年底，在日元兑换限制解除的背景下，澳元证券的高收益引起了日本投资者的极大兴趣。但日本当局规定日本机构在外币证券方面的投资不应超过其证券组合的</a:t>
            </a:r>
            <a:r>
              <a:rPr lang="en-US" altLang="zh-CN" sz="3100" dirty="0"/>
              <a:t>10% </a:t>
            </a:r>
            <a:r>
              <a:rPr lang="zh-CN" altLang="en-US" sz="3100" dirty="0"/>
              <a:t>。</a:t>
            </a:r>
          </a:p>
          <a:p>
            <a:pPr>
              <a:buNone/>
            </a:pPr>
            <a:endParaRPr lang="zh-CN" altLang="en-US" sz="3100" dirty="0"/>
          </a:p>
          <a:p>
            <a:pPr>
              <a:buNone/>
            </a:pPr>
            <a:r>
              <a:rPr lang="en-US" altLang="zh-CN" sz="3100" dirty="0"/>
              <a:t>    1985 </a:t>
            </a:r>
            <a:r>
              <a:rPr lang="zh-CN" altLang="en-US" sz="3100" dirty="0"/>
              <a:t>年初，上述 </a:t>
            </a:r>
            <a:r>
              <a:rPr lang="en-US" altLang="zh-CN" sz="3100" dirty="0"/>
              <a:t>10% </a:t>
            </a:r>
            <a:r>
              <a:rPr lang="zh-CN" altLang="en-US" sz="3100" dirty="0"/>
              <a:t>的规定有所放宽，日本居民发行的外币证券不属于 </a:t>
            </a:r>
            <a:r>
              <a:rPr lang="en-US" altLang="zh-CN" sz="3100" dirty="0"/>
              <a:t>10% </a:t>
            </a:r>
            <a:r>
              <a:rPr lang="zh-CN" altLang="en-US" sz="3100" dirty="0"/>
              <a:t>的外币证券份额之内。一些日本金融机构运用货币互换对上述监管制度进行了套利：</a:t>
            </a:r>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7</a:t>
            </a:fld>
            <a:endParaRPr lang="zh-CN" altLang="en-US" dirty="0"/>
          </a:p>
        </p:txBody>
      </p:sp>
    </p:spTree>
    <p:extLst>
      <p:ext uri="{BB962C8B-B14F-4D97-AF65-F5344CB8AC3E}">
        <p14:creationId xmlns:p14="http://schemas.microsoft.com/office/powerpoint/2010/main" val="3449241376"/>
      </p:ext>
    </p:extLst>
  </p:cSld>
  <p:clrMapOvr>
    <a:masterClrMapping/>
  </p:clrMapOv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endParaRPr lang="zh-CN" altLang="en-US" dirty="0"/>
          </a:p>
        </p:txBody>
      </p:sp>
      <p:sp>
        <p:nvSpPr>
          <p:cNvPr id="3" name="内容占位符 2"/>
          <p:cNvSpPr>
            <a:spLocks noGrp="1"/>
          </p:cNvSpPr>
          <p:nvPr>
            <p:ph idx="1"/>
          </p:nvPr>
        </p:nvSpPr>
        <p:spPr>
          <a:xfrm>
            <a:off x="539552" y="897564"/>
            <a:ext cx="8229600" cy="3398044"/>
          </a:xfrm>
        </p:spPr>
        <p:txBody>
          <a:bodyPr>
            <a:normAutofit fontScale="85000" lnSpcReduction="20000"/>
          </a:bodyPr>
          <a:lstStyle/>
          <a:p>
            <a:pPr>
              <a:buNone/>
            </a:pPr>
            <a:endParaRPr lang="en-US" altLang="zh-CN" dirty="0"/>
          </a:p>
          <a:p>
            <a:pPr>
              <a:buNone/>
            </a:pPr>
            <a:r>
              <a:rPr lang="en-US" altLang="zh-CN" dirty="0"/>
              <a:t>1.</a:t>
            </a:r>
            <a:r>
              <a:rPr lang="zh-CN" altLang="en-US" dirty="0"/>
              <a:t>日本金融机构向日本投资者发行澳元证券，利率略低于澳大利亚实际证券利息。这些证券不属于 </a:t>
            </a:r>
            <a:r>
              <a:rPr lang="en-US" altLang="zh-CN" dirty="0"/>
              <a:t>10% </a:t>
            </a:r>
            <a:r>
              <a:rPr lang="zh-CN" altLang="en-US" dirty="0"/>
              <a:t>的外币证券份额之内。</a:t>
            </a:r>
          </a:p>
          <a:p>
            <a:pPr>
              <a:buNone/>
            </a:pPr>
            <a:endParaRPr lang="zh-CN" altLang="en-US" dirty="0"/>
          </a:p>
          <a:p>
            <a:pPr>
              <a:buNone/>
            </a:pPr>
            <a:r>
              <a:rPr lang="en-US" altLang="zh-CN" dirty="0"/>
              <a:t>2.</a:t>
            </a:r>
            <a:r>
              <a:rPr lang="zh-CN" altLang="en-US" dirty="0"/>
              <a:t>日本金融机构与澳大利亚国内机构进行货币互换。澳大利亚国内机构向日本金融机构支付澳元利息，而日本金融机构向澳大利亚国内机构支付日元利息。双方融资成本降低。</a:t>
            </a:r>
          </a:p>
          <a:p>
            <a:pPr>
              <a:buNone/>
            </a:pPr>
            <a:endParaRPr lang="zh-CN" altLang="en-US" dirty="0"/>
          </a:p>
        </p:txBody>
      </p:sp>
      <p:sp>
        <p:nvSpPr>
          <p:cNvPr id="6" name="灯片编号占位符 5"/>
          <p:cNvSpPr>
            <a:spLocks noGrp="1"/>
          </p:cNvSpPr>
          <p:nvPr>
            <p:ph type="sldNum" sz="quarter" idx="12"/>
          </p:nvPr>
        </p:nvSpPr>
        <p:spPr/>
        <p:txBody>
          <a:bodyPr/>
          <a:lstStyle/>
          <a:p>
            <a:fld id="{7A0B34B9-D817-47F5-9B8C-94F2D5E9BE68}" type="slidenum">
              <a:rPr lang="zh-CN" altLang="en-US" smtClean="0"/>
              <a:pPr/>
              <a:t>8</a:t>
            </a:fld>
            <a:endParaRPr lang="zh-CN" altLang="en-US" dirty="0"/>
          </a:p>
        </p:txBody>
      </p:sp>
    </p:spTree>
    <p:extLst>
      <p:ext uri="{BB962C8B-B14F-4D97-AF65-F5344CB8AC3E}">
        <p14:creationId xmlns:p14="http://schemas.microsoft.com/office/powerpoint/2010/main" val="4194904255"/>
      </p:ext>
    </p:extLst>
  </p:cSld>
  <p:clrMapOvr>
    <a:masterClrMapping/>
  </p:clrMapOv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目录</a:t>
            </a:r>
          </a:p>
        </p:txBody>
      </p:sp>
      <p:sp>
        <p:nvSpPr>
          <p:cNvPr id="3" name="内容占位符 2"/>
          <p:cNvSpPr>
            <a:spLocks noGrp="1"/>
          </p:cNvSpPr>
          <p:nvPr>
            <p:ph idx="1"/>
          </p:nvPr>
        </p:nvSpPr>
        <p:spPr>
          <a:xfrm>
            <a:off x="467544" y="897564"/>
            <a:ext cx="8229600" cy="3398044"/>
          </a:xfrm>
        </p:spPr>
        <p:txBody>
          <a:bodyPr>
            <a:normAutofit/>
          </a:bodyPr>
          <a:lstStyle/>
          <a:p>
            <a:pPr>
              <a:lnSpc>
                <a:spcPct val="150000"/>
              </a:lnSpc>
            </a:pPr>
            <a:endParaRPr lang="en-US" altLang="zh-CN" dirty="0"/>
          </a:p>
          <a:p>
            <a:pPr>
              <a:lnSpc>
                <a:spcPct val="150000"/>
              </a:lnSpc>
              <a:buNone/>
            </a:pPr>
            <a:r>
              <a:rPr lang="zh-CN" altLang="en-US" dirty="0">
                <a:solidFill>
                  <a:schemeClr val="bg1">
                    <a:lumMod val="75000"/>
                  </a:schemeClr>
                </a:solidFill>
              </a:rPr>
              <a:t>套利</a:t>
            </a:r>
          </a:p>
          <a:p>
            <a:pPr>
              <a:lnSpc>
                <a:spcPct val="150000"/>
              </a:lnSpc>
              <a:buNone/>
            </a:pPr>
            <a:r>
              <a:rPr lang="zh-CN" altLang="en-US" dirty="0">
                <a:solidFill>
                  <a:srgbClr val="002060"/>
                </a:solidFill>
              </a:rPr>
              <a:t>风险管理</a:t>
            </a:r>
          </a:p>
          <a:p>
            <a:pPr>
              <a:lnSpc>
                <a:spcPct val="150000"/>
              </a:lnSpc>
              <a:buNone/>
            </a:pPr>
            <a:r>
              <a:rPr lang="zh-CN" altLang="en-US" dirty="0">
                <a:solidFill>
                  <a:schemeClr val="bg1">
                    <a:lumMod val="75000"/>
                  </a:schemeClr>
                </a:solidFill>
              </a:rPr>
              <a:t>利用互换创造新产品</a:t>
            </a:r>
            <a:endParaRPr lang="en-US" altLang="zh-CN" dirty="0">
              <a:solidFill>
                <a:schemeClr val="bg1">
                  <a:lumMod val="75000"/>
                </a:schemeClr>
              </a:solidFill>
            </a:endParaRPr>
          </a:p>
          <a:p>
            <a:pPr>
              <a:lnSpc>
                <a:spcPct val="150000"/>
              </a:lnSpc>
              <a:buNone/>
            </a:pPr>
            <a:endParaRPr lang="zh-CN" altLang="en-US" dirty="0">
              <a:solidFill>
                <a:schemeClr val="bg1">
                  <a:lumMod val="75000"/>
                </a:schemeClr>
              </a:solidFill>
            </a:endParaRPr>
          </a:p>
          <a:p>
            <a:pPr>
              <a:lnSpc>
                <a:spcPct val="150000"/>
              </a:lnSpc>
            </a:pPr>
            <a:endParaRPr lang="zh-CN" altLang="en-US" dirty="0"/>
          </a:p>
        </p:txBody>
      </p:sp>
      <p:sp>
        <p:nvSpPr>
          <p:cNvPr id="8" name="灯片编号占位符 7"/>
          <p:cNvSpPr>
            <a:spLocks noGrp="1"/>
          </p:cNvSpPr>
          <p:nvPr>
            <p:ph type="sldNum" sz="quarter" idx="12"/>
          </p:nvPr>
        </p:nvSpPr>
        <p:spPr/>
        <p:txBody>
          <a:bodyPr/>
          <a:lstStyle/>
          <a:p>
            <a:fld id="{7A0B34B9-D817-47F5-9B8C-94F2D5E9BE68}" type="slidenum">
              <a:rPr lang="zh-CN" altLang="en-US" smtClean="0"/>
              <a:pPr/>
              <a:t>9</a:t>
            </a:fld>
            <a:endParaRPr lang="zh-CN" altLang="en-US" dirty="0"/>
          </a:p>
        </p:txBody>
      </p:sp>
    </p:spTree>
    <p:extLst>
      <p:ext uri="{BB962C8B-B14F-4D97-AF65-F5344CB8AC3E}">
        <p14:creationId xmlns:p14="http://schemas.microsoft.com/office/powerpoint/2010/main" val="552425246"/>
      </p:ext>
    </p:extLst>
  </p:cSld>
  <p:clrMapOvr>
    <a:masterClrMapping/>
  </p:clrMapOvr>
  <p:transition/>
</p:sld>
</file>

<file path=ppt/theme/theme1.xml><?xml version="1.0" encoding="utf-8"?>
<a:theme xmlns:a="http://schemas.openxmlformats.org/drawingml/2006/main" name="1_Edge">
  <a:themeElements>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fontScheme name="Edge">
      <a:majorFont>
        <a:latin typeface="Garamond"/>
        <a:ea typeface="宋体"/>
        <a:cs typeface=""/>
      </a:majorFont>
      <a:minorFont>
        <a:latin typeface="Arial"/>
        <a:ea typeface="宋体"/>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Edge 1">
        <a:dk1>
          <a:srgbClr val="333333"/>
        </a:dk1>
        <a:lt1>
          <a:srgbClr val="FFFFFF"/>
        </a:lt1>
        <a:dk2>
          <a:srgbClr val="820000"/>
        </a:dk2>
        <a:lt2>
          <a:srgbClr val="FFFFFF"/>
        </a:lt2>
        <a:accent1>
          <a:srgbClr val="FF9900"/>
        </a:accent1>
        <a:accent2>
          <a:srgbClr val="CC3300"/>
        </a:accent2>
        <a:accent3>
          <a:srgbClr val="C1AAAA"/>
        </a:accent3>
        <a:accent4>
          <a:srgbClr val="DADADA"/>
        </a:accent4>
        <a:accent5>
          <a:srgbClr val="FFCAAA"/>
        </a:accent5>
        <a:accent6>
          <a:srgbClr val="B92D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2">
        <a:dk1>
          <a:srgbClr val="333333"/>
        </a:dk1>
        <a:lt1>
          <a:srgbClr val="CCCCFF"/>
        </a:lt1>
        <a:dk2>
          <a:srgbClr val="0B0506"/>
        </a:dk2>
        <a:lt2>
          <a:srgbClr val="FFFFFF"/>
        </a:lt2>
        <a:accent1>
          <a:srgbClr val="3366CC"/>
        </a:accent1>
        <a:accent2>
          <a:srgbClr val="3333CC"/>
        </a:accent2>
        <a:accent3>
          <a:srgbClr val="AAAAAA"/>
        </a:accent3>
        <a:accent4>
          <a:srgbClr val="AEAEDA"/>
        </a:accent4>
        <a:accent5>
          <a:srgbClr val="ADB8E2"/>
        </a:accent5>
        <a:accent6>
          <a:srgbClr val="2D2DB9"/>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3">
        <a:dk1>
          <a:srgbClr val="333333"/>
        </a:dk1>
        <a:lt1>
          <a:srgbClr val="FFFFFF"/>
        </a:lt1>
        <a:dk2>
          <a:srgbClr val="221013"/>
        </a:dk2>
        <a:lt2>
          <a:srgbClr val="FFFFFF"/>
        </a:lt2>
        <a:accent1>
          <a:srgbClr val="CC3300"/>
        </a:accent1>
        <a:accent2>
          <a:srgbClr val="CC9900"/>
        </a:accent2>
        <a:accent3>
          <a:srgbClr val="ABAAAA"/>
        </a:accent3>
        <a:accent4>
          <a:srgbClr val="DADADA"/>
        </a:accent4>
        <a:accent5>
          <a:srgbClr val="E2ADAA"/>
        </a:accent5>
        <a:accent6>
          <a:srgbClr val="B98A00"/>
        </a:accent6>
        <a:hlink>
          <a:srgbClr val="808080"/>
        </a:hlink>
        <a:folHlink>
          <a:srgbClr val="666633"/>
        </a:folHlink>
      </a:clrScheme>
      <a:clrMap bg1="dk2" tx1="lt1" bg2="dk1" tx2="lt2" accent1="accent1" accent2="accent2" accent3="accent3" accent4="accent4" accent5="accent5" accent6="accent6" hlink="hlink" folHlink="folHlink"/>
    </a:extraClrScheme>
    <a:extraClrScheme>
      <a:clrScheme name="Edge 4">
        <a:dk1>
          <a:srgbClr val="11054B"/>
        </a:dk1>
        <a:lt1>
          <a:srgbClr val="FFFFFF"/>
        </a:lt1>
        <a:dk2>
          <a:srgbClr val="0000CC"/>
        </a:dk2>
        <a:lt2>
          <a:srgbClr val="FFFFFF"/>
        </a:lt2>
        <a:accent1>
          <a:srgbClr val="FF6600"/>
        </a:accent1>
        <a:accent2>
          <a:srgbClr val="FF3300"/>
        </a:accent2>
        <a:accent3>
          <a:srgbClr val="AAAAE2"/>
        </a:accent3>
        <a:accent4>
          <a:srgbClr val="DADADA"/>
        </a:accent4>
        <a:accent5>
          <a:srgbClr val="FFB8AA"/>
        </a:accent5>
        <a:accent6>
          <a:srgbClr val="E72D00"/>
        </a:accent6>
        <a:hlink>
          <a:srgbClr val="CC9900"/>
        </a:hlink>
        <a:folHlink>
          <a:srgbClr val="B2B2B2"/>
        </a:folHlink>
      </a:clrScheme>
      <a:clrMap bg1="dk2" tx1="lt1" bg2="dk1" tx2="lt2" accent1="accent1" accent2="accent2" accent3="accent3" accent4="accent4" accent5="accent5" accent6="accent6" hlink="hlink" folHlink="folHlink"/>
    </a:extraClrScheme>
    <a:extraClrScheme>
      <a:clrScheme name="Edge 5">
        <a:dk1>
          <a:srgbClr val="9B8D65"/>
        </a:dk1>
        <a:lt1>
          <a:srgbClr val="F8F8F8"/>
        </a:lt1>
        <a:dk2>
          <a:srgbClr val="002600"/>
        </a:dk2>
        <a:lt2>
          <a:srgbClr val="FAFACC"/>
        </a:lt2>
        <a:accent1>
          <a:srgbClr val="CC9933"/>
        </a:accent1>
        <a:accent2>
          <a:srgbClr val="8F9967"/>
        </a:accent2>
        <a:accent3>
          <a:srgbClr val="AAACAA"/>
        </a:accent3>
        <a:accent4>
          <a:srgbClr val="D4D4D4"/>
        </a:accent4>
        <a:accent5>
          <a:srgbClr val="E2CAAD"/>
        </a:accent5>
        <a:accent6>
          <a:srgbClr val="818A5D"/>
        </a:accent6>
        <a:hlink>
          <a:srgbClr val="336600"/>
        </a:hlink>
        <a:folHlink>
          <a:srgbClr val="808000"/>
        </a:folHlink>
      </a:clrScheme>
      <a:clrMap bg1="dk2" tx1="lt1" bg2="dk1" tx2="lt2" accent1="accent1" accent2="accent2" accent3="accent3" accent4="accent4" accent5="accent5" accent6="accent6" hlink="hlink" folHlink="folHlink"/>
    </a:extraClrScheme>
    <a:extraClrScheme>
      <a:clrScheme name="Edge 6">
        <a:dk1>
          <a:srgbClr val="333333"/>
        </a:dk1>
        <a:lt1>
          <a:srgbClr val="FFFFFF"/>
        </a:lt1>
        <a:dk2>
          <a:srgbClr val="006699"/>
        </a:dk2>
        <a:lt2>
          <a:srgbClr val="FFFFFF"/>
        </a:lt2>
        <a:accent1>
          <a:srgbClr val="CC9900"/>
        </a:accent1>
        <a:accent2>
          <a:srgbClr val="FF9900"/>
        </a:accent2>
        <a:accent3>
          <a:srgbClr val="AAB8CA"/>
        </a:accent3>
        <a:accent4>
          <a:srgbClr val="DADADA"/>
        </a:accent4>
        <a:accent5>
          <a:srgbClr val="E2CAAA"/>
        </a:accent5>
        <a:accent6>
          <a:srgbClr val="E78A00"/>
        </a:accent6>
        <a:hlink>
          <a:srgbClr val="FFCC00"/>
        </a:hlink>
        <a:folHlink>
          <a:srgbClr val="706F37"/>
        </a:folHlink>
      </a:clrScheme>
      <a:clrMap bg1="dk2" tx1="lt1" bg2="dk1" tx2="lt2" accent1="accent1" accent2="accent2" accent3="accent3" accent4="accent4" accent5="accent5" accent6="accent6" hlink="hlink" folHlink="folHlink"/>
    </a:extraClrScheme>
    <a:extraClrScheme>
      <a:clrScheme name="Edge 7">
        <a:dk1>
          <a:srgbClr val="000000"/>
        </a:dk1>
        <a:lt1>
          <a:srgbClr val="FFFFFF"/>
        </a:lt1>
        <a:dk2>
          <a:srgbClr val="006633"/>
        </a:dk2>
        <a:lt2>
          <a:srgbClr val="5F5F5F"/>
        </a:lt2>
        <a:accent1>
          <a:srgbClr val="CC9900"/>
        </a:accent1>
        <a:accent2>
          <a:srgbClr val="3B812F"/>
        </a:accent2>
        <a:accent3>
          <a:srgbClr val="FFFFFF"/>
        </a:accent3>
        <a:accent4>
          <a:srgbClr val="000000"/>
        </a:accent4>
        <a:accent5>
          <a:srgbClr val="E2CAAA"/>
        </a:accent5>
        <a:accent6>
          <a:srgbClr val="35742A"/>
        </a:accent6>
        <a:hlink>
          <a:srgbClr val="996600"/>
        </a:hlink>
        <a:folHlink>
          <a:srgbClr val="AFBF39"/>
        </a:folHlink>
      </a:clrScheme>
      <a:clrMap bg1="lt1" tx1="dk1" bg2="lt2" tx2="dk2" accent1="accent1" accent2="accent2" accent3="accent3" accent4="accent4" accent5="accent5" accent6="accent6" hlink="hlink" folHlink="folHlink"/>
    </a:extraClrScheme>
    <a:extraClrScheme>
      <a:clrScheme name="Edge 8">
        <a:dk1>
          <a:srgbClr val="000000"/>
        </a:dk1>
        <a:lt1>
          <a:srgbClr val="FFFFFF"/>
        </a:lt1>
        <a:dk2>
          <a:srgbClr val="CC0000"/>
        </a:dk2>
        <a:lt2>
          <a:srgbClr val="666699"/>
        </a:lt2>
        <a:accent1>
          <a:srgbClr val="808080"/>
        </a:accent1>
        <a:accent2>
          <a:srgbClr val="999933"/>
        </a:accent2>
        <a:accent3>
          <a:srgbClr val="FFFFFF"/>
        </a:accent3>
        <a:accent4>
          <a:srgbClr val="000000"/>
        </a:accent4>
        <a:accent5>
          <a:srgbClr val="C0C0C0"/>
        </a:accent5>
        <a:accent6>
          <a:srgbClr val="8A8A2D"/>
        </a:accent6>
        <a:hlink>
          <a:srgbClr val="4C6D80"/>
        </a:hlink>
        <a:folHlink>
          <a:srgbClr val="B2B2B2"/>
        </a:folHlink>
      </a:clrScheme>
      <a:clrMap bg1="lt1" tx1="dk1" bg2="lt2" tx2="dk2" accent1="accent1" accent2="accent2" accent3="accent3" accent4="accent4" accent5="accent5" accent6="accent6" hlink="hlink" folHlink="folHlink"/>
    </a:extraClrScheme>
    <a:extraClrScheme>
      <a:clrScheme name="Edge 9">
        <a:dk1>
          <a:srgbClr val="000000"/>
        </a:dk1>
        <a:lt1>
          <a:srgbClr val="FFFFFF"/>
        </a:lt1>
        <a:dk2>
          <a:srgbClr val="003399"/>
        </a:dk2>
        <a:lt2>
          <a:srgbClr val="666699"/>
        </a:lt2>
        <a:accent1>
          <a:srgbClr val="009999"/>
        </a:accent1>
        <a:accent2>
          <a:srgbClr val="4C6D4E"/>
        </a:accent2>
        <a:accent3>
          <a:srgbClr val="FFFFFF"/>
        </a:accent3>
        <a:accent4>
          <a:srgbClr val="000000"/>
        </a:accent4>
        <a:accent5>
          <a:srgbClr val="AACACA"/>
        </a:accent5>
        <a:accent6>
          <a:srgbClr val="446246"/>
        </a:accent6>
        <a:hlink>
          <a:srgbClr val="4C6D80"/>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18658</TotalTime>
  <Words>1026</Words>
  <Application>Microsoft Office PowerPoint</Application>
  <PresentationFormat>全屏显示(16:9)</PresentationFormat>
  <Paragraphs>110</Paragraphs>
  <Slides>19</Slides>
  <Notes>3</Notes>
  <HiddenSlides>0</HiddenSlides>
  <MMClips>0</MMClips>
  <ScaleCrop>false</ScaleCrop>
  <HeadingPairs>
    <vt:vector size="6" baseType="variant">
      <vt:variant>
        <vt:lpstr>已用的字体</vt:lpstr>
      </vt:variant>
      <vt:variant>
        <vt:i4>12</vt:i4>
      </vt:variant>
      <vt:variant>
        <vt:lpstr>主题</vt:lpstr>
      </vt:variant>
      <vt:variant>
        <vt:i4>1</vt:i4>
      </vt:variant>
      <vt:variant>
        <vt:lpstr>幻灯片标题</vt:lpstr>
      </vt:variant>
      <vt:variant>
        <vt:i4>19</vt:i4>
      </vt:variant>
    </vt:vector>
  </HeadingPairs>
  <TitlesOfParts>
    <vt:vector size="32" baseType="lpstr">
      <vt:lpstr>Adobe 楷体 Std R</vt:lpstr>
      <vt:lpstr>GungsuhChe</vt:lpstr>
      <vt:lpstr>NEU-BZ-S92</vt:lpstr>
      <vt:lpstr>楷体</vt:lpstr>
      <vt:lpstr>Adobe Jenson Pro</vt:lpstr>
      <vt:lpstr>Adobe Jenson Pro Capt</vt:lpstr>
      <vt:lpstr>Arial</vt:lpstr>
      <vt:lpstr>Bradley Hand ITC</vt:lpstr>
      <vt:lpstr>Calibri</vt:lpstr>
      <vt:lpstr>Garamond</vt:lpstr>
      <vt:lpstr>Tahoma</vt:lpstr>
      <vt:lpstr>Wingdings</vt:lpstr>
      <vt:lpstr>1_Edge</vt:lpstr>
      <vt:lpstr> 第八章  互换的运用 </vt:lpstr>
      <vt:lpstr>目录</vt:lpstr>
      <vt:lpstr>信用套利</vt:lpstr>
      <vt:lpstr>PowerPoint 演示文稿</vt:lpstr>
      <vt:lpstr>税收套利：澳元预扣税的互换套利</vt:lpstr>
      <vt:lpstr>PowerPoint 演示文稿</vt:lpstr>
      <vt:lpstr>监管套利：日元外币资产投资 </vt:lpstr>
      <vt:lpstr>PowerPoint 演示文稿</vt:lpstr>
      <vt:lpstr>目录</vt:lpstr>
      <vt:lpstr>运用利率互换转换资产属性（要求互换期限与资产期限相同）</vt:lpstr>
      <vt:lpstr>运用利率互换转换负债属性（要求互换期限与资产期限相同）</vt:lpstr>
      <vt:lpstr>运用利率互换进行利率风险管理</vt:lpstr>
      <vt:lpstr>案例：利用货币互换转换资产的货币属性（要求互换期限与资产期限相同） </vt:lpstr>
      <vt:lpstr>PowerPoint 演示文稿</vt:lpstr>
      <vt:lpstr>PowerPoint 演示文稿</vt:lpstr>
      <vt:lpstr>目录</vt:lpstr>
      <vt:lpstr>利用互换创造新产品</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风险管理 Risk Management</dc:title>
  <dc:creator>aronge</dc:creator>
  <cp:lastModifiedBy>zlzheng</cp:lastModifiedBy>
  <cp:revision>825</cp:revision>
  <dcterms:created xsi:type="dcterms:W3CDTF">2007-10-06T10:41:32Z</dcterms:created>
  <dcterms:modified xsi:type="dcterms:W3CDTF">2020-12-18T01:15:30Z</dcterms:modified>
</cp:coreProperties>
</file>