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92149" r:id="rId1"/>
  </p:sldMasterIdLst>
  <p:notesMasterIdLst>
    <p:notesMasterId r:id="rId51"/>
  </p:notesMasterIdLst>
  <p:handoutMasterIdLst>
    <p:handoutMasterId r:id="rId52"/>
  </p:handoutMasterIdLst>
  <p:sldIdLst>
    <p:sldId id="2363" r:id="rId2"/>
    <p:sldId id="2715" r:id="rId3"/>
    <p:sldId id="2716" r:id="rId4"/>
    <p:sldId id="2717" r:id="rId5"/>
    <p:sldId id="2774" r:id="rId6"/>
    <p:sldId id="2773" r:id="rId7"/>
    <p:sldId id="2775" r:id="rId8"/>
    <p:sldId id="2776" r:id="rId9"/>
    <p:sldId id="2801" r:id="rId10"/>
    <p:sldId id="2806" r:id="rId11"/>
    <p:sldId id="2807" r:id="rId12"/>
    <p:sldId id="2808" r:id="rId13"/>
    <p:sldId id="2802" r:id="rId14"/>
    <p:sldId id="2726" r:id="rId15"/>
    <p:sldId id="2810" r:id="rId16"/>
    <p:sldId id="2780" r:id="rId17"/>
    <p:sldId id="2779" r:id="rId18"/>
    <p:sldId id="2795" r:id="rId19"/>
    <p:sldId id="2805" r:id="rId20"/>
    <p:sldId id="2731" r:id="rId21"/>
    <p:sldId id="2732" r:id="rId22"/>
    <p:sldId id="2771" r:id="rId23"/>
    <p:sldId id="2783" r:id="rId24"/>
    <p:sldId id="2733" r:id="rId25"/>
    <p:sldId id="2735" r:id="rId26"/>
    <p:sldId id="2809" r:id="rId27"/>
    <p:sldId id="2734" r:id="rId28"/>
    <p:sldId id="2736" r:id="rId29"/>
    <p:sldId id="2737" r:id="rId30"/>
    <p:sldId id="2788" r:id="rId31"/>
    <p:sldId id="2739" r:id="rId32"/>
    <p:sldId id="2740" r:id="rId33"/>
    <p:sldId id="2790" r:id="rId34"/>
    <p:sldId id="2767" r:id="rId35"/>
    <p:sldId id="2744" r:id="rId36"/>
    <p:sldId id="2791" r:id="rId37"/>
    <p:sldId id="2748" r:id="rId38"/>
    <p:sldId id="2749" r:id="rId39"/>
    <p:sldId id="2750" r:id="rId40"/>
    <p:sldId id="2751" r:id="rId41"/>
    <p:sldId id="2752" r:id="rId42"/>
    <p:sldId id="2811" r:id="rId43"/>
    <p:sldId id="2754" r:id="rId44"/>
    <p:sldId id="2755" r:id="rId45"/>
    <p:sldId id="2800" r:id="rId46"/>
    <p:sldId id="2756" r:id="rId47"/>
    <p:sldId id="2778" r:id="rId48"/>
    <p:sldId id="2763" r:id="rId49"/>
    <p:sldId id="2764" r:id="rId50"/>
  </p:sldIdLst>
  <p:sldSz cx="9144000" cy="6858000" type="screen4x3"/>
  <p:notesSz cx="7099300" cy="10234613"/>
  <p:defaultTextStyle>
    <a:defPPr>
      <a:defRPr lang="zh-CN"/>
    </a:defPPr>
    <a:lvl1pPr algn="l" rtl="0" fontAlgn="base">
      <a:spcBef>
        <a:spcPct val="0"/>
      </a:spcBef>
      <a:spcAft>
        <a:spcPct val="0"/>
      </a:spcAft>
      <a:defRPr kern="1200">
        <a:solidFill>
          <a:schemeClr val="tx1"/>
        </a:solidFill>
        <a:latin typeface="Tahoma" pitchFamily="34" charset="0"/>
        <a:ea typeface="宋体" charset="-122"/>
        <a:cs typeface="+mn-cs"/>
      </a:defRPr>
    </a:lvl1pPr>
    <a:lvl2pPr marL="457200" algn="l" rtl="0" fontAlgn="base">
      <a:spcBef>
        <a:spcPct val="0"/>
      </a:spcBef>
      <a:spcAft>
        <a:spcPct val="0"/>
      </a:spcAft>
      <a:defRPr kern="1200">
        <a:solidFill>
          <a:schemeClr val="tx1"/>
        </a:solidFill>
        <a:latin typeface="Tahoma" pitchFamily="34" charset="0"/>
        <a:ea typeface="宋体" charset="-122"/>
        <a:cs typeface="+mn-cs"/>
      </a:defRPr>
    </a:lvl2pPr>
    <a:lvl3pPr marL="914400" algn="l" rtl="0" fontAlgn="base">
      <a:spcBef>
        <a:spcPct val="0"/>
      </a:spcBef>
      <a:spcAft>
        <a:spcPct val="0"/>
      </a:spcAft>
      <a:defRPr kern="1200">
        <a:solidFill>
          <a:schemeClr val="tx1"/>
        </a:solidFill>
        <a:latin typeface="Tahoma" pitchFamily="34" charset="0"/>
        <a:ea typeface="宋体" charset="-122"/>
        <a:cs typeface="+mn-cs"/>
      </a:defRPr>
    </a:lvl3pPr>
    <a:lvl4pPr marL="1371600" algn="l" rtl="0" fontAlgn="base">
      <a:spcBef>
        <a:spcPct val="0"/>
      </a:spcBef>
      <a:spcAft>
        <a:spcPct val="0"/>
      </a:spcAft>
      <a:defRPr kern="1200">
        <a:solidFill>
          <a:schemeClr val="tx1"/>
        </a:solidFill>
        <a:latin typeface="Tahoma" pitchFamily="34" charset="0"/>
        <a:ea typeface="宋体" charset="-122"/>
        <a:cs typeface="+mn-cs"/>
      </a:defRPr>
    </a:lvl4pPr>
    <a:lvl5pPr marL="1828800" algn="l" rtl="0" fontAlgn="base">
      <a:spcBef>
        <a:spcPct val="0"/>
      </a:spcBef>
      <a:spcAft>
        <a:spcPct val="0"/>
      </a:spcAft>
      <a:defRPr kern="1200">
        <a:solidFill>
          <a:schemeClr val="tx1"/>
        </a:solidFill>
        <a:latin typeface="Tahoma" pitchFamily="34" charset="0"/>
        <a:ea typeface="宋体" charset="-122"/>
        <a:cs typeface="+mn-cs"/>
      </a:defRPr>
    </a:lvl5pPr>
    <a:lvl6pPr marL="2286000" algn="l" defTabSz="914400" rtl="0" eaLnBrk="1" latinLnBrk="0" hangingPunct="1">
      <a:defRPr kern="1200">
        <a:solidFill>
          <a:schemeClr val="tx1"/>
        </a:solidFill>
        <a:latin typeface="Tahoma" pitchFamily="34" charset="0"/>
        <a:ea typeface="宋体" charset="-122"/>
        <a:cs typeface="+mn-cs"/>
      </a:defRPr>
    </a:lvl6pPr>
    <a:lvl7pPr marL="2743200" algn="l" defTabSz="914400" rtl="0" eaLnBrk="1" latinLnBrk="0" hangingPunct="1">
      <a:defRPr kern="1200">
        <a:solidFill>
          <a:schemeClr val="tx1"/>
        </a:solidFill>
        <a:latin typeface="Tahoma" pitchFamily="34" charset="0"/>
        <a:ea typeface="宋体" charset="-122"/>
        <a:cs typeface="+mn-cs"/>
      </a:defRPr>
    </a:lvl7pPr>
    <a:lvl8pPr marL="3200400" algn="l" defTabSz="914400" rtl="0" eaLnBrk="1" latinLnBrk="0" hangingPunct="1">
      <a:defRPr kern="1200">
        <a:solidFill>
          <a:schemeClr val="tx1"/>
        </a:solidFill>
        <a:latin typeface="Tahoma" pitchFamily="34" charset="0"/>
        <a:ea typeface="宋体" charset="-122"/>
        <a:cs typeface="+mn-cs"/>
      </a:defRPr>
    </a:lvl8pPr>
    <a:lvl9pPr marL="3657600" algn="l" defTabSz="914400" rtl="0" eaLnBrk="1" latinLnBrk="0" hangingPunct="1">
      <a:defRPr kern="1200">
        <a:solidFill>
          <a:schemeClr val="tx1"/>
        </a:solidFill>
        <a:latin typeface="Tahoma" pitchFamily="34" charset="0"/>
        <a:ea typeface="宋体"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ronge" initials="Aronge"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5742A"/>
    <a:srgbClr val="456D3E"/>
    <a:srgbClr val="007635"/>
    <a:srgbClr val="FF3300"/>
    <a:srgbClr val="640202"/>
    <a:srgbClr val="F92F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8D230F3-CF80-4859-8CE7-A43EE81993B5}" styleName="浅色样式 1 - 强调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912C8C85-51F0-491E-9774-3900AFEF0FD7}" styleName="浅色样式 2 - 强调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2833802-FEF1-4C79-8D5D-14CF1EAF98D9}" styleName="浅色样式 2 - 强调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22606" autoAdjust="0"/>
    <p:restoredTop sz="85834" autoAdjust="0"/>
  </p:normalViewPr>
  <p:slideViewPr>
    <p:cSldViewPr>
      <p:cViewPr varScale="1">
        <p:scale>
          <a:sx n="72" d="100"/>
          <a:sy n="72" d="100"/>
        </p:scale>
        <p:origin x="1118" y="3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notesMaster" Target="notesMasters/notesMaster1.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9.7954578594342367E-2"/>
          <c:y val="5.0925925925925923E-2"/>
          <c:w val="0.81365765043258498"/>
          <c:h val="0.84019945670626905"/>
        </c:manualLayout>
      </c:layout>
      <c:lineChart>
        <c:grouping val="standard"/>
        <c:varyColors val="0"/>
        <c:ser>
          <c:idx val="0"/>
          <c:order val="0"/>
          <c:tx>
            <c:strRef>
              <c:f>Sheet2!$B$1</c:f>
              <c:strCache>
                <c:ptCount val="1"/>
                <c:pt idx="0">
                  <c:v>月成交量(左)</c:v>
                </c:pt>
              </c:strCache>
            </c:strRef>
          </c:tx>
          <c:spPr>
            <a:ln w="28575" cap="rnd">
              <a:solidFill>
                <a:schemeClr val="accent1"/>
              </a:solidFill>
              <a:round/>
            </a:ln>
            <a:effectLst/>
          </c:spPr>
          <c:marker>
            <c:symbol val="none"/>
          </c:marker>
          <c:cat>
            <c:strRef>
              <c:f>Sheet2!$A$2:$A$61</c:f>
              <c:strCache>
                <c:ptCount val="60"/>
                <c:pt idx="0">
                  <c:v>201508</c:v>
                </c:pt>
                <c:pt idx="1">
                  <c:v>201509</c:v>
                </c:pt>
                <c:pt idx="2">
                  <c:v>201510</c:v>
                </c:pt>
                <c:pt idx="3">
                  <c:v>201511</c:v>
                </c:pt>
                <c:pt idx="4">
                  <c:v>201512</c:v>
                </c:pt>
                <c:pt idx="5">
                  <c:v>201601</c:v>
                </c:pt>
                <c:pt idx="6">
                  <c:v>201602</c:v>
                </c:pt>
                <c:pt idx="7">
                  <c:v>201603</c:v>
                </c:pt>
                <c:pt idx="8">
                  <c:v>201604</c:v>
                </c:pt>
                <c:pt idx="9">
                  <c:v>201605</c:v>
                </c:pt>
                <c:pt idx="10">
                  <c:v>201606</c:v>
                </c:pt>
                <c:pt idx="11">
                  <c:v>201607</c:v>
                </c:pt>
                <c:pt idx="12">
                  <c:v>201608</c:v>
                </c:pt>
                <c:pt idx="13">
                  <c:v>201609</c:v>
                </c:pt>
                <c:pt idx="14">
                  <c:v>201610</c:v>
                </c:pt>
                <c:pt idx="15">
                  <c:v>201611</c:v>
                </c:pt>
                <c:pt idx="16">
                  <c:v>201612</c:v>
                </c:pt>
                <c:pt idx="17">
                  <c:v>201701</c:v>
                </c:pt>
                <c:pt idx="18">
                  <c:v>201702</c:v>
                </c:pt>
                <c:pt idx="19">
                  <c:v>201703</c:v>
                </c:pt>
                <c:pt idx="20">
                  <c:v>201704</c:v>
                </c:pt>
                <c:pt idx="21">
                  <c:v>201705</c:v>
                </c:pt>
                <c:pt idx="22">
                  <c:v>201706</c:v>
                </c:pt>
                <c:pt idx="23">
                  <c:v>201707</c:v>
                </c:pt>
                <c:pt idx="24">
                  <c:v>201708</c:v>
                </c:pt>
                <c:pt idx="25">
                  <c:v>201709</c:v>
                </c:pt>
                <c:pt idx="26">
                  <c:v>201710</c:v>
                </c:pt>
                <c:pt idx="27">
                  <c:v>201711</c:v>
                </c:pt>
                <c:pt idx="28">
                  <c:v>201712</c:v>
                </c:pt>
                <c:pt idx="29">
                  <c:v>201801</c:v>
                </c:pt>
                <c:pt idx="30">
                  <c:v>201802</c:v>
                </c:pt>
                <c:pt idx="31">
                  <c:v>201803</c:v>
                </c:pt>
                <c:pt idx="32">
                  <c:v>201804</c:v>
                </c:pt>
                <c:pt idx="33">
                  <c:v>201805</c:v>
                </c:pt>
                <c:pt idx="34">
                  <c:v>201806</c:v>
                </c:pt>
                <c:pt idx="35">
                  <c:v>201807</c:v>
                </c:pt>
                <c:pt idx="36">
                  <c:v>201808</c:v>
                </c:pt>
                <c:pt idx="37">
                  <c:v>201809</c:v>
                </c:pt>
                <c:pt idx="38">
                  <c:v>201810</c:v>
                </c:pt>
                <c:pt idx="39">
                  <c:v>201811</c:v>
                </c:pt>
                <c:pt idx="40">
                  <c:v>201812</c:v>
                </c:pt>
                <c:pt idx="41">
                  <c:v>201901</c:v>
                </c:pt>
                <c:pt idx="42">
                  <c:v>201902</c:v>
                </c:pt>
                <c:pt idx="43">
                  <c:v>201903</c:v>
                </c:pt>
                <c:pt idx="44">
                  <c:v>201904</c:v>
                </c:pt>
                <c:pt idx="45">
                  <c:v>201905</c:v>
                </c:pt>
                <c:pt idx="46">
                  <c:v>201906</c:v>
                </c:pt>
                <c:pt idx="47">
                  <c:v>201907</c:v>
                </c:pt>
                <c:pt idx="48">
                  <c:v>201908</c:v>
                </c:pt>
                <c:pt idx="49">
                  <c:v>201909</c:v>
                </c:pt>
                <c:pt idx="50">
                  <c:v>201910</c:v>
                </c:pt>
                <c:pt idx="51">
                  <c:v>201911</c:v>
                </c:pt>
                <c:pt idx="52">
                  <c:v>201912</c:v>
                </c:pt>
                <c:pt idx="53">
                  <c:v>202001</c:v>
                </c:pt>
                <c:pt idx="54">
                  <c:v>202002</c:v>
                </c:pt>
                <c:pt idx="55">
                  <c:v>202003</c:v>
                </c:pt>
                <c:pt idx="56">
                  <c:v>202004</c:v>
                </c:pt>
                <c:pt idx="57">
                  <c:v>202005</c:v>
                </c:pt>
                <c:pt idx="58">
                  <c:v>202006</c:v>
                </c:pt>
                <c:pt idx="59">
                  <c:v>202007</c:v>
                </c:pt>
              </c:strCache>
            </c:strRef>
          </c:cat>
          <c:val>
            <c:numRef>
              <c:f>Sheet2!$B$2:$B$61</c:f>
              <c:numCache>
                <c:formatCode>#,##0</c:formatCode>
                <c:ptCount val="60"/>
                <c:pt idx="0">
                  <c:v>3046438</c:v>
                </c:pt>
                <c:pt idx="1">
                  <c:v>2144420</c:v>
                </c:pt>
                <c:pt idx="2">
                  <c:v>1957154</c:v>
                </c:pt>
                <c:pt idx="3">
                  <c:v>4210044</c:v>
                </c:pt>
                <c:pt idx="4">
                  <c:v>4556769</c:v>
                </c:pt>
                <c:pt idx="5">
                  <c:v>4531033</c:v>
                </c:pt>
                <c:pt idx="6">
                  <c:v>2897369</c:v>
                </c:pt>
                <c:pt idx="7">
                  <c:v>5433374</c:v>
                </c:pt>
                <c:pt idx="8">
                  <c:v>4197332</c:v>
                </c:pt>
                <c:pt idx="9">
                  <c:v>4859578</c:v>
                </c:pt>
                <c:pt idx="10">
                  <c:v>4758522</c:v>
                </c:pt>
                <c:pt idx="11">
                  <c:v>6320117</c:v>
                </c:pt>
                <c:pt idx="12">
                  <c:v>8193461</c:v>
                </c:pt>
                <c:pt idx="13">
                  <c:v>5922628</c:v>
                </c:pt>
                <c:pt idx="14">
                  <c:v>6294930</c:v>
                </c:pt>
                <c:pt idx="15">
                  <c:v>12814642</c:v>
                </c:pt>
                <c:pt idx="16">
                  <c:v>12846361</c:v>
                </c:pt>
                <c:pt idx="17">
                  <c:v>7860856</c:v>
                </c:pt>
                <c:pt idx="18">
                  <c:v>8981701</c:v>
                </c:pt>
                <c:pt idx="19">
                  <c:v>11534674</c:v>
                </c:pt>
                <c:pt idx="20">
                  <c:v>9957394</c:v>
                </c:pt>
                <c:pt idx="21">
                  <c:v>13429180</c:v>
                </c:pt>
                <c:pt idx="22">
                  <c:v>16861196</c:v>
                </c:pt>
                <c:pt idx="23">
                  <c:v>19259726</c:v>
                </c:pt>
                <c:pt idx="24">
                  <c:v>19241778</c:v>
                </c:pt>
                <c:pt idx="25">
                  <c:v>13571651</c:v>
                </c:pt>
                <c:pt idx="26">
                  <c:v>12415039</c:v>
                </c:pt>
                <c:pt idx="27">
                  <c:v>27002190</c:v>
                </c:pt>
                <c:pt idx="28">
                  <c:v>23860774</c:v>
                </c:pt>
                <c:pt idx="29">
                  <c:v>28430605</c:v>
                </c:pt>
                <c:pt idx="30">
                  <c:v>19022627</c:v>
                </c:pt>
                <c:pt idx="31">
                  <c:v>20056247</c:v>
                </c:pt>
                <c:pt idx="32">
                  <c:v>17219026</c:v>
                </c:pt>
                <c:pt idx="33">
                  <c:v>18825855</c:v>
                </c:pt>
                <c:pt idx="34">
                  <c:v>21222822</c:v>
                </c:pt>
                <c:pt idx="35">
                  <c:v>28792510</c:v>
                </c:pt>
                <c:pt idx="36">
                  <c:v>34971456</c:v>
                </c:pt>
                <c:pt idx="37">
                  <c:v>29633602</c:v>
                </c:pt>
                <c:pt idx="38">
                  <c:v>39595143</c:v>
                </c:pt>
                <c:pt idx="39">
                  <c:v>29999723</c:v>
                </c:pt>
                <c:pt idx="40">
                  <c:v>28441564</c:v>
                </c:pt>
                <c:pt idx="41">
                  <c:v>35020905</c:v>
                </c:pt>
                <c:pt idx="42">
                  <c:v>38565546</c:v>
                </c:pt>
                <c:pt idx="43">
                  <c:v>54762309</c:v>
                </c:pt>
                <c:pt idx="44">
                  <c:v>57995532</c:v>
                </c:pt>
                <c:pt idx="45">
                  <c:v>53835766</c:v>
                </c:pt>
                <c:pt idx="46">
                  <c:v>51038444</c:v>
                </c:pt>
                <c:pt idx="47">
                  <c:v>51726259</c:v>
                </c:pt>
                <c:pt idx="48">
                  <c:v>59543172</c:v>
                </c:pt>
                <c:pt idx="49">
                  <c:v>50524969</c:v>
                </c:pt>
                <c:pt idx="50">
                  <c:v>45692803</c:v>
                </c:pt>
                <c:pt idx="51">
                  <c:v>57891351</c:v>
                </c:pt>
                <c:pt idx="52">
                  <c:v>61440635</c:v>
                </c:pt>
                <c:pt idx="53">
                  <c:v>39169341</c:v>
                </c:pt>
                <c:pt idx="54">
                  <c:v>50093916</c:v>
                </c:pt>
                <c:pt idx="55">
                  <c:v>66375406</c:v>
                </c:pt>
                <c:pt idx="56">
                  <c:v>33255021</c:v>
                </c:pt>
                <c:pt idx="57">
                  <c:v>26505992</c:v>
                </c:pt>
                <c:pt idx="58">
                  <c:v>33012416</c:v>
                </c:pt>
                <c:pt idx="59">
                  <c:v>66985249</c:v>
                </c:pt>
              </c:numCache>
            </c:numRef>
          </c:val>
          <c:smooth val="0"/>
          <c:extLst>
            <c:ext xmlns:c16="http://schemas.microsoft.com/office/drawing/2014/chart" uri="{C3380CC4-5D6E-409C-BE32-E72D297353CC}">
              <c16:uniqueId val="{00000000-AF49-482A-A717-E10356D4DB34}"/>
            </c:ext>
          </c:extLst>
        </c:ser>
        <c:dLbls>
          <c:showLegendKey val="0"/>
          <c:showVal val="0"/>
          <c:showCatName val="0"/>
          <c:showSerName val="0"/>
          <c:showPercent val="0"/>
          <c:showBubbleSize val="0"/>
        </c:dLbls>
        <c:marker val="1"/>
        <c:smooth val="0"/>
        <c:axId val="1064464376"/>
        <c:axId val="1064465688"/>
      </c:lineChart>
      <c:lineChart>
        <c:grouping val="standard"/>
        <c:varyColors val="0"/>
        <c:ser>
          <c:idx val="1"/>
          <c:order val="1"/>
          <c:tx>
            <c:strRef>
              <c:f>Sheet2!$C$1</c:f>
              <c:strCache>
                <c:ptCount val="1"/>
                <c:pt idx="0">
                  <c:v>月持仓量(右)</c:v>
                </c:pt>
              </c:strCache>
            </c:strRef>
          </c:tx>
          <c:spPr>
            <a:ln w="28575" cap="rnd">
              <a:solidFill>
                <a:schemeClr val="accent2"/>
              </a:solidFill>
              <a:round/>
            </a:ln>
            <a:effectLst/>
          </c:spPr>
          <c:marker>
            <c:symbol val="none"/>
          </c:marker>
          <c:cat>
            <c:strRef>
              <c:f>Sheet2!$A$2:$A$61</c:f>
              <c:strCache>
                <c:ptCount val="60"/>
                <c:pt idx="0">
                  <c:v>201508</c:v>
                </c:pt>
                <c:pt idx="1">
                  <c:v>201509</c:v>
                </c:pt>
                <c:pt idx="2">
                  <c:v>201510</c:v>
                </c:pt>
                <c:pt idx="3">
                  <c:v>201511</c:v>
                </c:pt>
                <c:pt idx="4">
                  <c:v>201512</c:v>
                </c:pt>
                <c:pt idx="5">
                  <c:v>201601</c:v>
                </c:pt>
                <c:pt idx="6">
                  <c:v>201602</c:v>
                </c:pt>
                <c:pt idx="7">
                  <c:v>201603</c:v>
                </c:pt>
                <c:pt idx="8">
                  <c:v>201604</c:v>
                </c:pt>
                <c:pt idx="9">
                  <c:v>201605</c:v>
                </c:pt>
                <c:pt idx="10">
                  <c:v>201606</c:v>
                </c:pt>
                <c:pt idx="11">
                  <c:v>201607</c:v>
                </c:pt>
                <c:pt idx="12">
                  <c:v>201608</c:v>
                </c:pt>
                <c:pt idx="13">
                  <c:v>201609</c:v>
                </c:pt>
                <c:pt idx="14">
                  <c:v>201610</c:v>
                </c:pt>
                <c:pt idx="15">
                  <c:v>201611</c:v>
                </c:pt>
                <c:pt idx="16">
                  <c:v>201612</c:v>
                </c:pt>
                <c:pt idx="17">
                  <c:v>201701</c:v>
                </c:pt>
                <c:pt idx="18">
                  <c:v>201702</c:v>
                </c:pt>
                <c:pt idx="19">
                  <c:v>201703</c:v>
                </c:pt>
                <c:pt idx="20">
                  <c:v>201704</c:v>
                </c:pt>
                <c:pt idx="21">
                  <c:v>201705</c:v>
                </c:pt>
                <c:pt idx="22">
                  <c:v>201706</c:v>
                </c:pt>
                <c:pt idx="23">
                  <c:v>201707</c:v>
                </c:pt>
                <c:pt idx="24">
                  <c:v>201708</c:v>
                </c:pt>
                <c:pt idx="25">
                  <c:v>201709</c:v>
                </c:pt>
                <c:pt idx="26">
                  <c:v>201710</c:v>
                </c:pt>
                <c:pt idx="27">
                  <c:v>201711</c:v>
                </c:pt>
                <c:pt idx="28">
                  <c:v>201712</c:v>
                </c:pt>
                <c:pt idx="29">
                  <c:v>201801</c:v>
                </c:pt>
                <c:pt idx="30">
                  <c:v>201802</c:v>
                </c:pt>
                <c:pt idx="31">
                  <c:v>201803</c:v>
                </c:pt>
                <c:pt idx="32">
                  <c:v>201804</c:v>
                </c:pt>
                <c:pt idx="33">
                  <c:v>201805</c:v>
                </c:pt>
                <c:pt idx="34">
                  <c:v>201806</c:v>
                </c:pt>
                <c:pt idx="35">
                  <c:v>201807</c:v>
                </c:pt>
                <c:pt idx="36">
                  <c:v>201808</c:v>
                </c:pt>
                <c:pt idx="37">
                  <c:v>201809</c:v>
                </c:pt>
                <c:pt idx="38">
                  <c:v>201810</c:v>
                </c:pt>
                <c:pt idx="39">
                  <c:v>201811</c:v>
                </c:pt>
                <c:pt idx="40">
                  <c:v>201812</c:v>
                </c:pt>
                <c:pt idx="41">
                  <c:v>201901</c:v>
                </c:pt>
                <c:pt idx="42">
                  <c:v>201902</c:v>
                </c:pt>
                <c:pt idx="43">
                  <c:v>201903</c:v>
                </c:pt>
                <c:pt idx="44">
                  <c:v>201904</c:v>
                </c:pt>
                <c:pt idx="45">
                  <c:v>201905</c:v>
                </c:pt>
                <c:pt idx="46">
                  <c:v>201906</c:v>
                </c:pt>
                <c:pt idx="47">
                  <c:v>201907</c:v>
                </c:pt>
                <c:pt idx="48">
                  <c:v>201908</c:v>
                </c:pt>
                <c:pt idx="49">
                  <c:v>201909</c:v>
                </c:pt>
                <c:pt idx="50">
                  <c:v>201910</c:v>
                </c:pt>
                <c:pt idx="51">
                  <c:v>201911</c:v>
                </c:pt>
                <c:pt idx="52">
                  <c:v>201912</c:v>
                </c:pt>
                <c:pt idx="53">
                  <c:v>202001</c:v>
                </c:pt>
                <c:pt idx="54">
                  <c:v>202002</c:v>
                </c:pt>
                <c:pt idx="55">
                  <c:v>202003</c:v>
                </c:pt>
                <c:pt idx="56">
                  <c:v>202004</c:v>
                </c:pt>
                <c:pt idx="57">
                  <c:v>202005</c:v>
                </c:pt>
                <c:pt idx="58">
                  <c:v>202006</c:v>
                </c:pt>
                <c:pt idx="59">
                  <c:v>202007</c:v>
                </c:pt>
              </c:strCache>
            </c:strRef>
          </c:cat>
          <c:val>
            <c:numRef>
              <c:f>Sheet2!$C$2:$C$61</c:f>
              <c:numCache>
                <c:formatCode>#,##0</c:formatCode>
                <c:ptCount val="60"/>
                <c:pt idx="0">
                  <c:v>373755</c:v>
                </c:pt>
                <c:pt idx="1">
                  <c:v>291158</c:v>
                </c:pt>
                <c:pt idx="2">
                  <c:v>341682</c:v>
                </c:pt>
                <c:pt idx="3">
                  <c:v>543503</c:v>
                </c:pt>
                <c:pt idx="4">
                  <c:v>427775</c:v>
                </c:pt>
                <c:pt idx="5">
                  <c:v>526926</c:v>
                </c:pt>
                <c:pt idx="6">
                  <c:v>533253</c:v>
                </c:pt>
                <c:pt idx="7">
                  <c:v>529431</c:v>
                </c:pt>
                <c:pt idx="8">
                  <c:v>604652</c:v>
                </c:pt>
                <c:pt idx="9">
                  <c:v>817611</c:v>
                </c:pt>
                <c:pt idx="10">
                  <c:v>823437</c:v>
                </c:pt>
                <c:pt idx="11">
                  <c:v>877489</c:v>
                </c:pt>
                <c:pt idx="12">
                  <c:v>1162241</c:v>
                </c:pt>
                <c:pt idx="13">
                  <c:v>1016303</c:v>
                </c:pt>
                <c:pt idx="14">
                  <c:v>1176437</c:v>
                </c:pt>
                <c:pt idx="15">
                  <c:v>1352470</c:v>
                </c:pt>
                <c:pt idx="16">
                  <c:v>1315282</c:v>
                </c:pt>
                <c:pt idx="17">
                  <c:v>1106004</c:v>
                </c:pt>
                <c:pt idx="18">
                  <c:v>1580312</c:v>
                </c:pt>
                <c:pt idx="19">
                  <c:v>1569999</c:v>
                </c:pt>
                <c:pt idx="20">
                  <c:v>1610453</c:v>
                </c:pt>
                <c:pt idx="21">
                  <c:v>1588449</c:v>
                </c:pt>
                <c:pt idx="22">
                  <c:v>1428568</c:v>
                </c:pt>
                <c:pt idx="23">
                  <c:v>1582895</c:v>
                </c:pt>
                <c:pt idx="24">
                  <c:v>1674333</c:v>
                </c:pt>
                <c:pt idx="25">
                  <c:v>1495478</c:v>
                </c:pt>
                <c:pt idx="26">
                  <c:v>1428356</c:v>
                </c:pt>
                <c:pt idx="27">
                  <c:v>1873590</c:v>
                </c:pt>
                <c:pt idx="28">
                  <c:v>1472443</c:v>
                </c:pt>
                <c:pt idx="29">
                  <c:v>1742411</c:v>
                </c:pt>
                <c:pt idx="30">
                  <c:v>1259499</c:v>
                </c:pt>
                <c:pt idx="31">
                  <c:v>1303332</c:v>
                </c:pt>
                <c:pt idx="32">
                  <c:v>1362025</c:v>
                </c:pt>
                <c:pt idx="33">
                  <c:v>1649761</c:v>
                </c:pt>
                <c:pt idx="34">
                  <c:v>1386606</c:v>
                </c:pt>
                <c:pt idx="35">
                  <c:v>1524360</c:v>
                </c:pt>
                <c:pt idx="36">
                  <c:v>1695382</c:v>
                </c:pt>
                <c:pt idx="37">
                  <c:v>1436217</c:v>
                </c:pt>
                <c:pt idx="38">
                  <c:v>1926242</c:v>
                </c:pt>
                <c:pt idx="39">
                  <c:v>1701849</c:v>
                </c:pt>
                <c:pt idx="40">
                  <c:v>1958650</c:v>
                </c:pt>
                <c:pt idx="41">
                  <c:v>2166622</c:v>
                </c:pt>
                <c:pt idx="42">
                  <c:v>2237627</c:v>
                </c:pt>
                <c:pt idx="43">
                  <c:v>2014709</c:v>
                </c:pt>
                <c:pt idx="44">
                  <c:v>2983185</c:v>
                </c:pt>
                <c:pt idx="45">
                  <c:v>3012141</c:v>
                </c:pt>
                <c:pt idx="46">
                  <c:v>2799748</c:v>
                </c:pt>
                <c:pt idx="47">
                  <c:v>3032254</c:v>
                </c:pt>
                <c:pt idx="48">
                  <c:v>3174352</c:v>
                </c:pt>
                <c:pt idx="49">
                  <c:v>3241128</c:v>
                </c:pt>
                <c:pt idx="50">
                  <c:v>3741468</c:v>
                </c:pt>
                <c:pt idx="51">
                  <c:v>4078463</c:v>
                </c:pt>
                <c:pt idx="52">
                  <c:v>3791365</c:v>
                </c:pt>
                <c:pt idx="53">
                  <c:v>3269893</c:v>
                </c:pt>
                <c:pt idx="54">
                  <c:v>2858786</c:v>
                </c:pt>
                <c:pt idx="55">
                  <c:v>2515216</c:v>
                </c:pt>
                <c:pt idx="56">
                  <c:v>2230520</c:v>
                </c:pt>
                <c:pt idx="57">
                  <c:v>2259143</c:v>
                </c:pt>
                <c:pt idx="58">
                  <c:v>1913372</c:v>
                </c:pt>
                <c:pt idx="59">
                  <c:v>2413607</c:v>
                </c:pt>
              </c:numCache>
            </c:numRef>
          </c:val>
          <c:smooth val="0"/>
          <c:extLst>
            <c:ext xmlns:c16="http://schemas.microsoft.com/office/drawing/2014/chart" uri="{C3380CC4-5D6E-409C-BE32-E72D297353CC}">
              <c16:uniqueId val="{00000001-AF49-482A-A717-E10356D4DB34}"/>
            </c:ext>
          </c:extLst>
        </c:ser>
        <c:dLbls>
          <c:showLegendKey val="0"/>
          <c:showVal val="0"/>
          <c:showCatName val="0"/>
          <c:showSerName val="0"/>
          <c:showPercent val="0"/>
          <c:showBubbleSize val="0"/>
        </c:dLbls>
        <c:marker val="1"/>
        <c:smooth val="0"/>
        <c:axId val="473796688"/>
        <c:axId val="473798328"/>
      </c:lineChart>
      <c:catAx>
        <c:axId val="1064464376"/>
        <c:scaling>
          <c:orientation val="minMax"/>
        </c:scaling>
        <c:delete val="0"/>
        <c:axPos val="b"/>
        <c:numFmt formatCode="General" sourceLinked="1"/>
        <c:majorTickMark val="none"/>
        <c:minorTickMark val="none"/>
        <c:tickLblPos val="nextTo"/>
        <c:spPr>
          <a:noFill/>
          <a:ln w="15875"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064465688"/>
        <c:crosses val="autoZero"/>
        <c:auto val="1"/>
        <c:lblAlgn val="ctr"/>
        <c:lblOffset val="100"/>
        <c:noMultiLvlLbl val="0"/>
      </c:catAx>
      <c:valAx>
        <c:axId val="1064465688"/>
        <c:scaling>
          <c:orientation val="minMax"/>
        </c:scaling>
        <c:delete val="0"/>
        <c:axPos val="l"/>
        <c:numFmt formatCode="#,##0" sourceLinked="1"/>
        <c:majorTickMark val="none"/>
        <c:minorTickMark val="none"/>
        <c:tickLblPos val="nextTo"/>
        <c:spPr>
          <a:noFill/>
          <a:ln w="15875">
            <a:solidFill>
              <a:schemeClr val="tx1"/>
            </a:solid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1064464376"/>
        <c:crosses val="autoZero"/>
        <c:crossBetween val="between"/>
      </c:valAx>
      <c:valAx>
        <c:axId val="473798328"/>
        <c:scaling>
          <c:orientation val="minMax"/>
        </c:scaling>
        <c:delete val="0"/>
        <c:axPos val="r"/>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473796688"/>
        <c:crosses val="max"/>
        <c:crossBetween val="between"/>
      </c:valAx>
      <c:catAx>
        <c:axId val="473796688"/>
        <c:scaling>
          <c:orientation val="minMax"/>
        </c:scaling>
        <c:delete val="1"/>
        <c:axPos val="b"/>
        <c:numFmt formatCode="General" sourceLinked="1"/>
        <c:majorTickMark val="out"/>
        <c:minorTickMark val="none"/>
        <c:tickLblPos val="nextTo"/>
        <c:crossAx val="473798328"/>
        <c:crosses val="autoZero"/>
        <c:auto val="1"/>
        <c:lblAlgn val="ctr"/>
        <c:lblOffset val="100"/>
        <c:noMultiLvlLbl val="0"/>
      </c:catAx>
      <c:spPr>
        <a:noFill/>
        <a:ln>
          <a:noFill/>
        </a:ln>
        <a:effectLst/>
      </c:spPr>
    </c:plotArea>
    <c:legend>
      <c:legendPos val="b"/>
      <c:layout>
        <c:manualLayout>
          <c:xMode val="edge"/>
          <c:yMode val="edge"/>
          <c:x val="0.25180008748906385"/>
          <c:y val="5.150408282298042E-2"/>
          <c:w val="0.49639982502187224"/>
          <c:h val="7.8125546806649182E-2"/>
        </c:manualLayout>
      </c:layout>
      <c:overlay val="0"/>
      <c:spPr>
        <a:noFill/>
        <a:ln>
          <a:noFill/>
        </a:ln>
        <a:effectLst/>
      </c:spPr>
      <c:txPr>
        <a:bodyPr rot="0" spcFirstLastPara="1" vertOverflow="ellipsis" vert="horz" wrap="square" anchor="ctr" anchorCtr="1"/>
        <a:lstStyle/>
        <a:p>
          <a:pPr>
            <a:defRPr sz="1800" b="0" i="0" u="none" strike="noStrike" kern="1200" baseline="0">
              <a:solidFill>
                <a:schemeClr val="tx1">
                  <a:lumMod val="65000"/>
                  <a:lumOff val="3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6575" cy="511175"/>
          </a:xfrm>
          <a:prstGeom prst="rect">
            <a:avLst/>
          </a:prstGeom>
        </p:spPr>
        <p:txBody>
          <a:bodyPr vert="horz" lIns="99048" tIns="49524" rIns="99048" bIns="49524" rtlCol="0"/>
          <a:lstStyle>
            <a:lvl1pPr algn="l">
              <a:defRPr sz="1300">
                <a:ea typeface="华文细黑" pitchFamily="2" charset="-122"/>
              </a:defRPr>
            </a:lvl1pPr>
          </a:lstStyle>
          <a:p>
            <a:pPr>
              <a:defRPr/>
            </a:pPr>
            <a:endParaRPr lang="zh-CN" altLang="en-US"/>
          </a:p>
        </p:txBody>
      </p:sp>
      <p:sp>
        <p:nvSpPr>
          <p:cNvPr id="3" name="日期占位符 2"/>
          <p:cNvSpPr>
            <a:spLocks noGrp="1"/>
          </p:cNvSpPr>
          <p:nvPr>
            <p:ph type="dt" sz="quarter" idx="1"/>
          </p:nvPr>
        </p:nvSpPr>
        <p:spPr>
          <a:xfrm>
            <a:off x="4021138" y="0"/>
            <a:ext cx="3076575" cy="511175"/>
          </a:xfrm>
          <a:prstGeom prst="rect">
            <a:avLst/>
          </a:prstGeom>
        </p:spPr>
        <p:txBody>
          <a:bodyPr vert="horz" lIns="99048" tIns="49524" rIns="99048" bIns="49524" rtlCol="0"/>
          <a:lstStyle>
            <a:lvl1pPr algn="r">
              <a:defRPr sz="1300">
                <a:ea typeface="华文细黑" pitchFamily="2" charset="-122"/>
              </a:defRPr>
            </a:lvl1pPr>
          </a:lstStyle>
          <a:p>
            <a:pPr>
              <a:defRPr/>
            </a:pPr>
            <a:endParaRPr lang="zh-CN" altLang="en-US"/>
          </a:p>
        </p:txBody>
      </p:sp>
      <p:sp>
        <p:nvSpPr>
          <p:cNvPr id="4" name="页脚占位符 3"/>
          <p:cNvSpPr>
            <a:spLocks noGrp="1"/>
          </p:cNvSpPr>
          <p:nvPr>
            <p:ph type="ftr" sz="quarter" idx="2"/>
          </p:nvPr>
        </p:nvSpPr>
        <p:spPr>
          <a:xfrm>
            <a:off x="0" y="9721850"/>
            <a:ext cx="3076575" cy="511175"/>
          </a:xfrm>
          <a:prstGeom prst="rect">
            <a:avLst/>
          </a:prstGeom>
        </p:spPr>
        <p:txBody>
          <a:bodyPr vert="horz" lIns="99048" tIns="49524" rIns="99048" bIns="49524" rtlCol="0" anchor="b"/>
          <a:lstStyle>
            <a:lvl1pPr algn="l">
              <a:defRPr sz="1300">
                <a:ea typeface="华文细黑" pitchFamily="2" charset="-122"/>
              </a:defRPr>
            </a:lvl1pPr>
          </a:lstStyle>
          <a:p>
            <a:pPr>
              <a:defRPr/>
            </a:pPr>
            <a:endParaRPr lang="zh-CN" altLang="en-US"/>
          </a:p>
        </p:txBody>
      </p:sp>
      <p:sp>
        <p:nvSpPr>
          <p:cNvPr id="5" name="灯片编号占位符 4"/>
          <p:cNvSpPr>
            <a:spLocks noGrp="1"/>
          </p:cNvSpPr>
          <p:nvPr>
            <p:ph type="sldNum" sz="quarter" idx="3"/>
          </p:nvPr>
        </p:nvSpPr>
        <p:spPr>
          <a:xfrm>
            <a:off x="4021138" y="9721850"/>
            <a:ext cx="3076575" cy="511175"/>
          </a:xfrm>
          <a:prstGeom prst="rect">
            <a:avLst/>
          </a:prstGeom>
        </p:spPr>
        <p:txBody>
          <a:bodyPr vert="horz" lIns="99048" tIns="49524" rIns="99048" bIns="49524" rtlCol="0" anchor="b"/>
          <a:lstStyle>
            <a:lvl1pPr algn="r">
              <a:defRPr sz="1300">
                <a:ea typeface="华文细黑" pitchFamily="2" charset="-122"/>
              </a:defRPr>
            </a:lvl1pPr>
          </a:lstStyle>
          <a:p>
            <a:pPr>
              <a:defRPr/>
            </a:pPr>
            <a:fld id="{A3B4F7A7-087A-4BD8-8229-0CE789C129B6}" type="slidenum">
              <a:rPr lang="zh-CN" altLang="en-US"/>
              <a:pPr>
                <a:defRPr/>
              </a:pPr>
              <a:t>‹#›</a:t>
            </a:fld>
            <a:endParaRPr lang="zh-CN" altLang="en-US"/>
          </a:p>
        </p:txBody>
      </p:sp>
    </p:spTree>
    <p:extLst>
      <p:ext uri="{BB962C8B-B14F-4D97-AF65-F5344CB8AC3E}">
        <p14:creationId xmlns:p14="http://schemas.microsoft.com/office/powerpoint/2010/main" val="1181318590"/>
      </p:ext>
    </p:extLst>
  </p:cSld>
  <p:clrMap bg1="lt1" tx1="dk1" bg2="lt2" tx2="dk2" accent1="accent1" accent2="accent2" accent3="accent3" accent4="accent4" accent5="accent5" accent6="accent6" hlink="hlink" folHlink="folHlink"/>
  <p:hf sldNum="0"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6575" cy="511175"/>
          </a:xfrm>
          <a:prstGeom prst="rect">
            <a:avLst/>
          </a:prstGeom>
        </p:spPr>
        <p:txBody>
          <a:bodyPr vert="horz" lIns="99048" tIns="49524" rIns="99048" bIns="49524" rtlCol="0"/>
          <a:lstStyle>
            <a:lvl1pPr algn="l" fontAlgn="auto">
              <a:spcBef>
                <a:spcPts val="0"/>
              </a:spcBef>
              <a:spcAft>
                <a:spcPts val="0"/>
              </a:spcAft>
              <a:defRPr sz="1300">
                <a:latin typeface="+mn-lt"/>
                <a:ea typeface="+mn-ea"/>
              </a:defRPr>
            </a:lvl1pPr>
          </a:lstStyle>
          <a:p>
            <a:pPr>
              <a:defRPr/>
            </a:pPr>
            <a:endParaRPr lang="zh-CN" altLang="en-US"/>
          </a:p>
        </p:txBody>
      </p:sp>
      <p:sp>
        <p:nvSpPr>
          <p:cNvPr id="3" name="日期占位符 2"/>
          <p:cNvSpPr>
            <a:spLocks noGrp="1"/>
          </p:cNvSpPr>
          <p:nvPr>
            <p:ph type="dt" idx="1"/>
          </p:nvPr>
        </p:nvSpPr>
        <p:spPr>
          <a:xfrm>
            <a:off x="4021138" y="0"/>
            <a:ext cx="3076575" cy="511175"/>
          </a:xfrm>
          <a:prstGeom prst="rect">
            <a:avLst/>
          </a:prstGeom>
        </p:spPr>
        <p:txBody>
          <a:bodyPr vert="horz" lIns="99048" tIns="49524" rIns="99048" bIns="49524" rtlCol="0"/>
          <a:lstStyle>
            <a:lvl1pPr algn="r" fontAlgn="auto">
              <a:spcBef>
                <a:spcPts val="0"/>
              </a:spcBef>
              <a:spcAft>
                <a:spcPts val="0"/>
              </a:spcAft>
              <a:defRPr sz="1300">
                <a:latin typeface="+mn-lt"/>
                <a:ea typeface="+mn-ea"/>
              </a:defRPr>
            </a:lvl1pPr>
          </a:lstStyle>
          <a:p>
            <a:pPr>
              <a:defRPr/>
            </a:pPr>
            <a:endParaRPr lang="zh-CN" altLang="en-US"/>
          </a:p>
        </p:txBody>
      </p:sp>
      <p:sp>
        <p:nvSpPr>
          <p:cNvPr id="4" name="幻灯片图像占位符 3"/>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9048" tIns="49524" rIns="99048" bIns="49524" rtlCol="0" anchor="ctr"/>
          <a:lstStyle/>
          <a:p>
            <a:pPr lvl="0"/>
            <a:endParaRPr lang="zh-CN" altLang="en-US" noProof="0"/>
          </a:p>
        </p:txBody>
      </p:sp>
      <p:sp>
        <p:nvSpPr>
          <p:cNvPr id="5" name="备注占位符 4"/>
          <p:cNvSpPr>
            <a:spLocks noGrp="1"/>
          </p:cNvSpPr>
          <p:nvPr>
            <p:ph type="body" sz="quarter" idx="3"/>
          </p:nvPr>
        </p:nvSpPr>
        <p:spPr>
          <a:xfrm>
            <a:off x="709613" y="4860925"/>
            <a:ext cx="5680075" cy="4605338"/>
          </a:xfrm>
          <a:prstGeom prst="rect">
            <a:avLst/>
          </a:prstGeom>
        </p:spPr>
        <p:txBody>
          <a:bodyPr vert="horz" lIns="99048" tIns="49524" rIns="99048" bIns="49524"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9721850"/>
            <a:ext cx="3076575" cy="511175"/>
          </a:xfrm>
          <a:prstGeom prst="rect">
            <a:avLst/>
          </a:prstGeom>
        </p:spPr>
        <p:txBody>
          <a:bodyPr vert="horz" lIns="99048" tIns="49524" rIns="99048" bIns="49524" rtlCol="0" anchor="b"/>
          <a:lstStyle>
            <a:lvl1pPr algn="l" fontAlgn="auto">
              <a:spcBef>
                <a:spcPts val="0"/>
              </a:spcBef>
              <a:spcAft>
                <a:spcPts val="0"/>
              </a:spcAft>
              <a:defRPr sz="13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4021138" y="9721850"/>
            <a:ext cx="3076575" cy="511175"/>
          </a:xfrm>
          <a:prstGeom prst="rect">
            <a:avLst/>
          </a:prstGeom>
        </p:spPr>
        <p:txBody>
          <a:bodyPr vert="horz" lIns="99048" tIns="49524" rIns="99048" bIns="49524" rtlCol="0" anchor="b"/>
          <a:lstStyle>
            <a:lvl1pPr algn="r" fontAlgn="auto">
              <a:spcBef>
                <a:spcPts val="0"/>
              </a:spcBef>
              <a:spcAft>
                <a:spcPts val="0"/>
              </a:spcAft>
              <a:defRPr sz="1300">
                <a:latin typeface="+mn-lt"/>
                <a:ea typeface="+mn-ea"/>
              </a:defRPr>
            </a:lvl1pPr>
          </a:lstStyle>
          <a:p>
            <a:pPr>
              <a:defRPr/>
            </a:pPr>
            <a:fld id="{593E4DF9-40FF-476F-8A8E-E1023749C23B}" type="slidenum">
              <a:rPr lang="zh-CN" altLang="en-US"/>
              <a:pPr>
                <a:defRPr/>
              </a:pPr>
              <a:t>‹#›</a:t>
            </a:fld>
            <a:endParaRPr lang="zh-CN" altLang="en-US"/>
          </a:p>
        </p:txBody>
      </p:sp>
    </p:spTree>
    <p:extLst>
      <p:ext uri="{BB962C8B-B14F-4D97-AF65-F5344CB8AC3E}">
        <p14:creationId xmlns:p14="http://schemas.microsoft.com/office/powerpoint/2010/main" val="1784818806"/>
      </p:ext>
    </p:extLst>
  </p:cSld>
  <p:clrMap bg1="lt1" tx1="dk1" bg2="lt2" tx2="dk2" accent1="accent1" accent2="accent2" accent3="accent3" accent4="accent4" accent5="accent5" accent6="accent6" hlink="hlink" folHlink="folHlink"/>
  <p:hf sldNum="0" hdr="0" ftr="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75D4912-9744-409D-8085-B97C9A000F49}" type="slidenum">
              <a:rPr lang="zh-CN" altLang="en-US" smtClean="0"/>
              <a:pPr/>
              <a:t>2</a:t>
            </a:fld>
            <a:endParaRPr lang="zh-CN" altLang="en-US"/>
          </a:p>
        </p:txBody>
      </p:sp>
      <p:sp>
        <p:nvSpPr>
          <p:cNvPr id="5" name="日期占位符 4"/>
          <p:cNvSpPr>
            <a:spLocks noGrp="1"/>
          </p:cNvSpPr>
          <p:nvPr>
            <p:ph type="dt" idx="11"/>
          </p:nvPr>
        </p:nvSpPr>
        <p:spPr/>
        <p:txBody>
          <a:bodyPr/>
          <a:lstStyle/>
          <a:p>
            <a:fld id="{1E9B4FC3-438F-4094-8A67-A72A5430CD59}" type="datetime1">
              <a:rPr lang="zh-CN" altLang="en-US" smtClean="0"/>
              <a:pPr/>
              <a:t>2020/12/18</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75D4912-9744-409D-8085-B97C9A000F49}" type="slidenum">
              <a:rPr lang="zh-CN" altLang="en-US" smtClean="0"/>
              <a:pPr/>
              <a:t>3</a:t>
            </a:fld>
            <a:endParaRPr lang="zh-CN" altLang="en-US"/>
          </a:p>
        </p:txBody>
      </p:sp>
      <p:sp>
        <p:nvSpPr>
          <p:cNvPr id="5" name="日期占位符 4"/>
          <p:cNvSpPr>
            <a:spLocks noGrp="1"/>
          </p:cNvSpPr>
          <p:nvPr>
            <p:ph type="dt" idx="11"/>
          </p:nvPr>
        </p:nvSpPr>
        <p:spPr/>
        <p:txBody>
          <a:bodyPr/>
          <a:lstStyle/>
          <a:p>
            <a:fld id="{1E9B4FC3-438F-4094-8A67-A72A5430CD59}" type="datetime1">
              <a:rPr lang="zh-CN" altLang="en-US" smtClean="0"/>
              <a:pPr/>
              <a:t>2020/12/18</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75D4912-9744-409D-8085-B97C9A000F49}" type="slidenum">
              <a:rPr lang="zh-CN" altLang="en-US" smtClean="0"/>
              <a:pPr/>
              <a:t>14</a:t>
            </a:fld>
            <a:endParaRPr lang="zh-CN" altLang="en-US"/>
          </a:p>
        </p:txBody>
      </p:sp>
      <p:sp>
        <p:nvSpPr>
          <p:cNvPr id="5" name="日期占位符 4"/>
          <p:cNvSpPr>
            <a:spLocks noGrp="1"/>
          </p:cNvSpPr>
          <p:nvPr>
            <p:ph type="dt" idx="11"/>
          </p:nvPr>
        </p:nvSpPr>
        <p:spPr/>
        <p:txBody>
          <a:bodyPr/>
          <a:lstStyle/>
          <a:p>
            <a:fld id="{1E9B4FC3-438F-4094-8A67-A72A5430CD59}" type="datetime1">
              <a:rPr lang="zh-CN" altLang="en-US" smtClean="0"/>
              <a:pPr/>
              <a:t>2020/12/18</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75D4912-9744-409D-8085-B97C9A000F49}" type="slidenum">
              <a:rPr lang="zh-CN" altLang="en-US" smtClean="0"/>
              <a:pPr/>
              <a:t>21</a:t>
            </a:fld>
            <a:endParaRPr lang="zh-CN" altLang="en-US"/>
          </a:p>
        </p:txBody>
      </p:sp>
      <p:sp>
        <p:nvSpPr>
          <p:cNvPr id="5" name="日期占位符 4"/>
          <p:cNvSpPr>
            <a:spLocks noGrp="1"/>
          </p:cNvSpPr>
          <p:nvPr>
            <p:ph type="dt" idx="11"/>
          </p:nvPr>
        </p:nvSpPr>
        <p:spPr/>
        <p:txBody>
          <a:bodyPr/>
          <a:lstStyle/>
          <a:p>
            <a:fld id="{1E9B4FC3-438F-4094-8A67-A72A5430CD59}" type="datetime1">
              <a:rPr lang="zh-CN" altLang="en-US" smtClean="0"/>
              <a:pPr/>
              <a:t>2020/12/18</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日期占位符 3"/>
          <p:cNvSpPr>
            <a:spLocks noGrp="1"/>
          </p:cNvSpPr>
          <p:nvPr>
            <p:ph type="dt" idx="10"/>
          </p:nvPr>
        </p:nvSpPr>
        <p:spPr/>
        <p:txBody>
          <a:bodyPr/>
          <a:lstStyle/>
          <a:p>
            <a:pPr>
              <a:defRPr/>
            </a:pPr>
            <a:endParaRPr lang="zh-CN" altLang="en-US"/>
          </a:p>
        </p:txBody>
      </p:sp>
    </p:spTree>
    <p:extLst>
      <p:ext uri="{BB962C8B-B14F-4D97-AF65-F5344CB8AC3E}">
        <p14:creationId xmlns:p14="http://schemas.microsoft.com/office/powerpoint/2010/main" val="38962995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75D4912-9744-409D-8085-B97C9A000F49}" type="slidenum">
              <a:rPr lang="zh-CN" altLang="en-US" smtClean="0"/>
              <a:pPr/>
              <a:t>37</a:t>
            </a:fld>
            <a:endParaRPr lang="zh-CN" altLang="en-US"/>
          </a:p>
        </p:txBody>
      </p:sp>
      <p:sp>
        <p:nvSpPr>
          <p:cNvPr id="5" name="日期占位符 4"/>
          <p:cNvSpPr>
            <a:spLocks noGrp="1"/>
          </p:cNvSpPr>
          <p:nvPr>
            <p:ph type="dt" idx="11"/>
          </p:nvPr>
        </p:nvSpPr>
        <p:spPr/>
        <p:txBody>
          <a:bodyPr/>
          <a:lstStyle/>
          <a:p>
            <a:fld id="{1E9B4FC3-438F-4094-8A67-A72A5430CD59}" type="datetime1">
              <a:rPr lang="zh-CN" altLang="en-US" smtClean="0"/>
              <a:pPr/>
              <a:t>2020/12/18</a:t>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75D4912-9744-409D-8085-B97C9A000F49}" type="slidenum">
              <a:rPr lang="zh-CN" altLang="en-US" smtClean="0"/>
              <a:pPr/>
              <a:t>42</a:t>
            </a:fld>
            <a:endParaRPr lang="zh-CN" altLang="en-US"/>
          </a:p>
        </p:txBody>
      </p:sp>
      <p:sp>
        <p:nvSpPr>
          <p:cNvPr id="5" name="日期占位符 4"/>
          <p:cNvSpPr>
            <a:spLocks noGrp="1"/>
          </p:cNvSpPr>
          <p:nvPr>
            <p:ph type="dt" idx="11"/>
          </p:nvPr>
        </p:nvSpPr>
        <p:spPr/>
        <p:txBody>
          <a:bodyPr/>
          <a:lstStyle/>
          <a:p>
            <a:fld id="{1E9B4FC3-438F-4094-8A67-A72A5430CD59}" type="datetime1">
              <a:rPr lang="zh-CN" altLang="en-US" smtClean="0"/>
              <a:pPr/>
              <a:t>2020/12/18</a:t>
            </a:fld>
            <a:endParaRPr lang="zh-CN" altLang="en-US"/>
          </a:p>
        </p:txBody>
      </p:sp>
    </p:spTree>
    <p:extLst>
      <p:ext uri="{BB962C8B-B14F-4D97-AF65-F5344CB8AC3E}">
        <p14:creationId xmlns:p14="http://schemas.microsoft.com/office/powerpoint/2010/main" val="26819201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日期占位符 3"/>
          <p:cNvSpPr>
            <a:spLocks noGrp="1"/>
          </p:cNvSpPr>
          <p:nvPr>
            <p:ph type="dt" idx="1"/>
          </p:nvPr>
        </p:nvSpPr>
        <p:spPr/>
        <p:txBody>
          <a:bodyPr/>
          <a:lstStyle/>
          <a:p>
            <a:pPr>
              <a:defRPr/>
            </a:pPr>
            <a:endParaRPr lang="zh-CN" altLang="en-US"/>
          </a:p>
        </p:txBody>
      </p:sp>
    </p:spTree>
    <p:extLst>
      <p:ext uri="{BB962C8B-B14F-4D97-AF65-F5344CB8AC3E}">
        <p14:creationId xmlns:p14="http://schemas.microsoft.com/office/powerpoint/2010/main" val="2462864240"/>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44376" y="1052736"/>
            <a:ext cx="8229600" cy="1584176"/>
          </a:xfrm>
        </p:spPr>
        <p:txBody>
          <a:bodyPr/>
          <a:lstStyle>
            <a:lvl1pPr algn="ctr" defTabSz="0">
              <a:defRPr sz="3600" b="1">
                <a:solidFill>
                  <a:srgbClr val="006600"/>
                </a:solidFill>
                <a:latin typeface="Adobe Jenson Pro Capt" pitchFamily="18" charset="0"/>
                <a:ea typeface="楷体" pitchFamily="49" charset="-122"/>
              </a:defRPr>
            </a:lvl1pPr>
          </a:lstStyle>
          <a:p>
            <a:br>
              <a:rPr lang="en-US" altLang="zh-CN" dirty="0"/>
            </a:br>
            <a:r>
              <a:rPr lang="zh-CN" altLang="en-US" dirty="0"/>
              <a:t>单击此处编辑章节标题</a:t>
            </a:r>
            <a:br>
              <a:rPr lang="en-US" altLang="zh-CN" dirty="0"/>
            </a:br>
            <a:endParaRPr lang="zh-CN" altLang="en-US" dirty="0"/>
          </a:p>
        </p:txBody>
      </p:sp>
      <p:cxnSp>
        <p:nvCxnSpPr>
          <p:cNvPr id="12" name="直接连接符 11"/>
          <p:cNvCxnSpPr/>
          <p:nvPr/>
        </p:nvCxnSpPr>
        <p:spPr>
          <a:xfrm>
            <a:off x="13692" y="6525344"/>
            <a:ext cx="9144000" cy="0"/>
          </a:xfrm>
          <a:prstGeom prst="line">
            <a:avLst/>
          </a:prstGeom>
          <a:ln w="12700">
            <a:solidFill>
              <a:srgbClr val="006600"/>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sp>
        <p:nvSpPr>
          <p:cNvPr id="14" name="标题 1"/>
          <p:cNvSpPr txBox="1">
            <a:spLocks/>
          </p:cNvSpPr>
          <p:nvPr/>
        </p:nvSpPr>
        <p:spPr bwMode="auto">
          <a:xfrm>
            <a:off x="457200" y="2852936"/>
            <a:ext cx="8229600" cy="11398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3600" b="1">
                <a:latin typeface="楷体" pitchFamily="49" charset="-122"/>
                <a:ea typeface="楷体" pitchFamily="49" charset="-122"/>
              </a:defRPr>
            </a:lvl1pPr>
          </a:lstStyle>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800" b="0" dirty="0">
                <a:solidFill>
                  <a:srgbClr val="2A0015"/>
                </a:solidFill>
                <a:latin typeface="Adobe 楷体 Std R" pitchFamily="18" charset="-122"/>
                <a:ea typeface="Adobe 楷体 Std R" pitchFamily="18" charset="-122"/>
                <a:cs typeface="Arial" pitchFamily="34" charset="0"/>
              </a:rPr>
              <a:t>厦门大学财务学系</a:t>
            </a:r>
            <a:endParaRPr lang="en-US" altLang="zh-CN" sz="1800" b="0" dirty="0">
              <a:solidFill>
                <a:srgbClr val="2A0015"/>
              </a:solidFill>
              <a:latin typeface="Adobe 楷体 Std R" pitchFamily="18" charset="-122"/>
              <a:ea typeface="Adobe 楷体 Std R" pitchFamily="18" charset="-122"/>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800" b="0" kern="1200" dirty="0">
                <a:solidFill>
                  <a:srgbClr val="2A0015"/>
                </a:solidFill>
                <a:latin typeface="Adobe 楷体 Std R" pitchFamily="18" charset="-122"/>
                <a:ea typeface="Adobe 楷体 Std R" pitchFamily="18" charset="-122"/>
                <a:cs typeface="Arial" pitchFamily="34" charset="0"/>
              </a:rPr>
              <a:t>郑振龙 陈蓉</a:t>
            </a:r>
            <a:endParaRPr lang="en-US" altLang="zh-CN" sz="1800" b="0" kern="1200" dirty="0">
              <a:solidFill>
                <a:srgbClr val="2A0015"/>
              </a:solidFill>
              <a:latin typeface="Adobe 楷体 Std R" pitchFamily="18" charset="-122"/>
              <a:ea typeface="Adobe 楷体 Std R" pitchFamily="18" charset="-122"/>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800" b="1" baseline="0" dirty="0">
              <a:solidFill>
                <a:srgbClr val="2A0015"/>
              </a:solidFill>
              <a:latin typeface="Adobe Jenson Pro Capt" pitchFamily="18" charset="0"/>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800" b="1" dirty="0">
                <a:solidFill>
                  <a:srgbClr val="2A0015"/>
                </a:solidFill>
                <a:latin typeface="Adobe Jenson Pro Capt" pitchFamily="18" charset="0"/>
                <a:cs typeface="Arial" pitchFamily="34" charset="0"/>
              </a:rPr>
              <a:t>http:// </a:t>
            </a:r>
            <a:r>
              <a:rPr lang="en-US" altLang="zh-CN" sz="1800" b="1" dirty="0" err="1">
                <a:solidFill>
                  <a:srgbClr val="2A0015"/>
                </a:solidFill>
                <a:latin typeface="Adobe Jenson Pro Capt" pitchFamily="18" charset="0"/>
                <a:cs typeface="Arial" pitchFamily="34" charset="0"/>
              </a:rPr>
              <a:t>efinance.org.cn</a:t>
            </a:r>
            <a:endParaRPr lang="en-US" altLang="zh-CN" sz="1800" b="1" dirty="0">
              <a:solidFill>
                <a:srgbClr val="2A0015"/>
              </a:solidFill>
              <a:latin typeface="Adobe Jenson Pro Capt" pitchFamily="18" charset="0"/>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800" b="1" dirty="0">
                <a:solidFill>
                  <a:srgbClr val="2A0015"/>
                </a:solidFill>
                <a:latin typeface="Adobe Jenson Pro Capt" pitchFamily="18" charset="0"/>
                <a:cs typeface="Arial" pitchFamily="34" charset="0"/>
              </a:rPr>
              <a:t>http://</a:t>
            </a:r>
            <a:r>
              <a:rPr lang="en-US" altLang="zh-CN" sz="1800" b="1" dirty="0" err="1">
                <a:solidFill>
                  <a:srgbClr val="2A0015"/>
                </a:solidFill>
                <a:latin typeface="Adobe Jenson Pro Capt" pitchFamily="18" charset="0"/>
                <a:cs typeface="Arial" pitchFamily="34" charset="0"/>
              </a:rPr>
              <a:t>aronge.net</a:t>
            </a:r>
            <a:endParaRPr lang="en-US" altLang="zh-CN" sz="1800" b="1" dirty="0">
              <a:solidFill>
                <a:srgbClr val="2A0015"/>
              </a:solidFill>
              <a:latin typeface="Adobe Jenson Pro Capt" pitchFamily="18" charset="0"/>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800" b="1" baseline="0" dirty="0">
                <a:solidFill>
                  <a:srgbClr val="2A0015"/>
                </a:solidFill>
                <a:latin typeface="Adobe Jenson Pro Capt" pitchFamily="18" charset="0"/>
                <a:cs typeface="Arial" pitchFamily="34" charset="0"/>
              </a:rPr>
              <a:t>   </a:t>
            </a:r>
          </a:p>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800" b="1" dirty="0">
              <a:solidFill>
                <a:srgbClr val="2A0015"/>
              </a:solidFill>
              <a:latin typeface="Adobe Jenson Pro Capt" pitchFamily="18" charset="0"/>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800" b="1" dirty="0">
              <a:solidFill>
                <a:srgbClr val="2A0015"/>
              </a:solidFill>
              <a:latin typeface="Adobe Jenson Pro Capt" pitchFamily="18" charset="0"/>
              <a:cs typeface="Arial" pitchFamily="34" charset="0"/>
            </a:endParaRPr>
          </a:p>
          <a:p>
            <a:pPr>
              <a:defRPr/>
            </a:pPr>
            <a:endParaRPr lang="en-US" altLang="zh-CN" sz="1800" b="1" dirty="0">
              <a:solidFill>
                <a:srgbClr val="2A0015"/>
              </a:solidFill>
              <a:latin typeface="Adobe Jenson Pro Capt" pitchFamily="18" charset="0"/>
              <a:cs typeface="Arial" pitchFamily="34" charset="0"/>
            </a:endParaRPr>
          </a:p>
          <a:p>
            <a:pPr>
              <a:defRPr/>
            </a:pPr>
            <a:endParaRPr lang="en-US" altLang="zh-CN" sz="1800" b="1" dirty="0">
              <a:solidFill>
                <a:srgbClr val="2A0015"/>
              </a:solidFill>
              <a:latin typeface="Adobe Jenson Pro Capt" pitchFamily="18" charset="0"/>
              <a:cs typeface="Arial" pitchFamily="34" charset="0"/>
            </a:endParaRPr>
          </a:p>
          <a:p>
            <a:pPr>
              <a:defRPr/>
            </a:pPr>
            <a:endParaRPr lang="en-US" altLang="zh-CN" sz="1800" b="1" dirty="0">
              <a:solidFill>
                <a:schemeClr val="tx1">
                  <a:lumMod val="75000"/>
                  <a:lumOff val="25000"/>
                </a:schemeClr>
              </a:solidFill>
              <a:latin typeface="Adobe Jenson Pro Capt" pitchFamily="18"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altLang="zh-CN" sz="2400" b="0" i="0" u="none" strike="noStrike" kern="0" cap="none" spc="0" normalizeH="0" baseline="0" noProof="0" dirty="0">
              <a:ln>
                <a:noFill/>
              </a:ln>
              <a:solidFill>
                <a:schemeClr val="tx2"/>
              </a:solidFill>
              <a:effectLst/>
              <a:uLnTx/>
              <a:uFillTx/>
              <a:latin typeface="Adobe Jenson Pro" pitchFamily="18" charset="0"/>
              <a:ea typeface="Adobe 黑体 Std R" pitchFamily="34" charset="-122"/>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0" cap="none" spc="0" normalizeH="0" baseline="0" noProof="0" dirty="0">
              <a:ln>
                <a:noFill/>
              </a:ln>
              <a:solidFill>
                <a:schemeClr val="tx2"/>
              </a:solidFill>
              <a:effectLst/>
              <a:uLnTx/>
              <a:uFillTx/>
              <a:latin typeface="楷体" pitchFamily="49" charset="-122"/>
              <a:ea typeface="楷体" pitchFamily="49" charset="-122"/>
              <a:cs typeface="+mj-cs"/>
            </a:endParaRPr>
          </a:p>
        </p:txBody>
      </p:sp>
      <p:pic>
        <p:nvPicPr>
          <p:cNvPr id="29" name="图片 28" descr="11824837100.jpg"/>
          <p:cNvPicPr>
            <a:picLocks noChangeAspect="1"/>
          </p:cNvPicPr>
          <p:nvPr/>
        </p:nvPicPr>
        <p:blipFill>
          <a:blip r:embed="rId2" cstate="print">
            <a:duotone>
              <a:schemeClr val="accent3">
                <a:shade val="45000"/>
                <a:satMod val="135000"/>
              </a:schemeClr>
              <a:prstClr val="white"/>
            </a:duotone>
            <a:extLst>
              <a:ext uri="{BEBA8EAE-BF5A-486C-A8C5-ECC9F3942E4B}">
                <a14:imgProps xmlns:a14="http://schemas.microsoft.com/office/drawing/2010/main">
                  <a14:imgLayer r:embed="rId3">
                    <a14:imgEffect>
                      <a14:artisticCrisscrossEtching/>
                    </a14:imgEffect>
                    <a14:imgEffect>
                      <a14:sharpenSoften amount="50000"/>
                    </a14:imgEffect>
                    <a14:imgEffect>
                      <a14:saturation sat="400000"/>
                    </a14:imgEffect>
                  </a14:imgLayer>
                </a14:imgProps>
              </a:ext>
            </a:extLst>
          </a:blip>
          <a:stretch>
            <a:fillRect/>
          </a:stretch>
        </p:blipFill>
        <p:spPr>
          <a:xfrm>
            <a:off x="3851920" y="4653136"/>
            <a:ext cx="1556792" cy="1556792"/>
          </a:xfrm>
          <a:prstGeom prst="rect">
            <a:avLst/>
          </a:prstGeom>
          <a:ln>
            <a:noFill/>
          </a:ln>
        </p:spPr>
      </p:pic>
      <p:sp>
        <p:nvSpPr>
          <p:cNvPr id="30" name="TextBox 29"/>
          <p:cNvSpPr txBox="1"/>
          <p:nvPr userDrawn="1"/>
        </p:nvSpPr>
        <p:spPr>
          <a:xfrm>
            <a:off x="2019168" y="6577607"/>
            <a:ext cx="5217128" cy="307777"/>
          </a:xfrm>
          <a:prstGeom prst="rect">
            <a:avLst/>
          </a:prstGeom>
          <a:noFill/>
        </p:spPr>
        <p:txBody>
          <a:bodyPr wrap="square" rtlCol="0">
            <a:spAutoFit/>
          </a:bodyPr>
          <a:lstStyle/>
          <a:p>
            <a:pPr algn="ctr"/>
            <a:r>
              <a:rPr lang="en-US" altLang="zh-CN" sz="1400" dirty="0">
                <a:latin typeface="Adobe Jenson Pro Capt" pitchFamily="18" charset="0"/>
                <a:ea typeface="Adobe 黑体 Std R" pitchFamily="34" charset="-122"/>
              </a:rPr>
              <a:t>Copyright © 2020 </a:t>
            </a:r>
            <a:r>
              <a:rPr lang="en-US" altLang="zh-CN" sz="1400" dirty="0" err="1">
                <a:latin typeface="Adobe Jenson Pro Capt" pitchFamily="18" charset="0"/>
                <a:ea typeface="Adobe 黑体 Std R" pitchFamily="34" charset="-122"/>
              </a:rPr>
              <a:t>Zhenlong</a:t>
            </a:r>
            <a:r>
              <a:rPr lang="en-US" altLang="zh-CN" sz="1400" dirty="0">
                <a:latin typeface="Adobe Jenson Pro Capt" pitchFamily="18" charset="0"/>
                <a:ea typeface="Adobe 黑体 Std R" pitchFamily="34" charset="-122"/>
              </a:rPr>
              <a:t> Zheng &amp; Rong Chen,</a:t>
            </a:r>
            <a:r>
              <a:rPr lang="en-US" altLang="zh-CN" sz="1400" baseline="0" dirty="0">
                <a:latin typeface="Adobe Jenson Pro Capt" pitchFamily="18" charset="0"/>
                <a:ea typeface="Adobe 黑体 Std R" pitchFamily="34" charset="-122"/>
              </a:rPr>
              <a:t> XMU</a:t>
            </a:r>
            <a:endParaRPr lang="en-US" altLang="zh-CN" sz="1400" dirty="0">
              <a:latin typeface="Adobe Jenson Pro Capt" pitchFamily="18" charset="0"/>
              <a:ea typeface="Adobe 黑体 Std R" pitchFamily="34" charset="-122"/>
            </a:endParaRPr>
          </a:p>
        </p:txBody>
      </p:sp>
    </p:spTree>
    <p:extLst>
      <p:ext uri="{BB962C8B-B14F-4D97-AF65-F5344CB8AC3E}">
        <p14:creationId xmlns:p14="http://schemas.microsoft.com/office/powerpoint/2010/main" val="355673569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457200" y="6243638"/>
            <a:ext cx="2133600" cy="457200"/>
          </a:xfrm>
          <a:prstGeom prst="rect">
            <a:avLst/>
          </a:prstGeom>
          <a:ln/>
        </p:spPr>
        <p:txBody>
          <a:bodyPr/>
          <a:lstStyle>
            <a:lvl1pPr>
              <a:defRPr/>
            </a:lvl1pPr>
          </a:lstStyle>
          <a:p>
            <a:endParaRPr lang="zh-CN" altLang="en-US"/>
          </a:p>
        </p:txBody>
      </p:sp>
      <p:sp>
        <p:nvSpPr>
          <p:cNvPr id="3" name="Rectangle 5"/>
          <p:cNvSpPr>
            <a:spLocks noGrp="1" noChangeArrowheads="1"/>
          </p:cNvSpPr>
          <p:nvPr>
            <p:ph type="ftr" sz="quarter" idx="11"/>
          </p:nvPr>
        </p:nvSpPr>
        <p:spPr>
          <a:xfrm>
            <a:off x="1643042" y="6248400"/>
            <a:ext cx="5429288" cy="457200"/>
          </a:xfrm>
          <a:prstGeom prst="rect">
            <a:avLst/>
          </a:prstGeom>
          <a:ln/>
        </p:spPr>
        <p:txBody>
          <a:bodyPr/>
          <a:lstStyle>
            <a:lvl1pPr>
              <a:defRPr/>
            </a:lvl1pPr>
          </a:lstStyle>
          <a:p>
            <a:r>
              <a:rPr lang="en-US" altLang="zh-CN"/>
              <a:t>Copyright © 2012 Zheng, Zhenlong &amp; Chen, Rong</a:t>
            </a:r>
            <a:endParaRPr lang="zh-CN" altLang="en-US"/>
          </a:p>
        </p:txBody>
      </p:sp>
      <p:sp>
        <p:nvSpPr>
          <p:cNvPr id="4"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40859195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xfrm>
            <a:off x="457200" y="6243638"/>
            <a:ext cx="2133600" cy="457200"/>
          </a:xfrm>
          <a:prstGeom prst="rect">
            <a:avLst/>
          </a:prstGeom>
          <a:ln/>
        </p:spPr>
        <p:txBody>
          <a:bodyPr/>
          <a:lstStyle>
            <a:lvl1pPr>
              <a:defRPr/>
            </a:lvl1pPr>
          </a:lstStyle>
          <a:p>
            <a:endParaRPr lang="zh-CN" altLang="en-US"/>
          </a:p>
        </p:txBody>
      </p:sp>
      <p:sp>
        <p:nvSpPr>
          <p:cNvPr id="6" name="Rectangle 5"/>
          <p:cNvSpPr>
            <a:spLocks noGrp="1" noChangeArrowheads="1"/>
          </p:cNvSpPr>
          <p:nvPr>
            <p:ph type="ftr" sz="quarter" idx="11"/>
          </p:nvPr>
        </p:nvSpPr>
        <p:spPr>
          <a:xfrm>
            <a:off x="1643042" y="6248400"/>
            <a:ext cx="5429288" cy="457200"/>
          </a:xfrm>
          <a:prstGeom prst="rect">
            <a:avLst/>
          </a:prstGeom>
          <a:ln/>
        </p:spPr>
        <p:txBody>
          <a:bodyPr/>
          <a:lstStyle>
            <a:lvl1pPr>
              <a:defRPr/>
            </a:lvl1pPr>
          </a:lstStyle>
          <a:p>
            <a:r>
              <a:rPr lang="en-US" altLang="zh-CN"/>
              <a:t>Copyright © 2012 Zheng, Zhenlong &amp; Chen, Rong</a:t>
            </a:r>
            <a:endParaRPr lang="zh-CN" altLang="en-US"/>
          </a:p>
        </p:txBody>
      </p:sp>
      <p:sp>
        <p:nvSpPr>
          <p:cNvPr id="7"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254937787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xfrm>
            <a:off x="457200" y="6243638"/>
            <a:ext cx="2133600" cy="457200"/>
          </a:xfrm>
          <a:prstGeom prst="rect">
            <a:avLst/>
          </a:prstGeom>
          <a:ln/>
        </p:spPr>
        <p:txBody>
          <a:bodyPr/>
          <a:lstStyle>
            <a:lvl1pPr>
              <a:defRPr/>
            </a:lvl1pPr>
          </a:lstStyle>
          <a:p>
            <a:endParaRPr lang="zh-CN" altLang="en-US"/>
          </a:p>
        </p:txBody>
      </p:sp>
      <p:sp>
        <p:nvSpPr>
          <p:cNvPr id="6" name="Rectangle 5"/>
          <p:cNvSpPr>
            <a:spLocks noGrp="1" noChangeArrowheads="1"/>
          </p:cNvSpPr>
          <p:nvPr>
            <p:ph type="ftr" sz="quarter" idx="11"/>
          </p:nvPr>
        </p:nvSpPr>
        <p:spPr>
          <a:xfrm>
            <a:off x="1643042" y="6248400"/>
            <a:ext cx="5429288" cy="457200"/>
          </a:xfrm>
          <a:prstGeom prst="rect">
            <a:avLst/>
          </a:prstGeom>
          <a:ln/>
        </p:spPr>
        <p:txBody>
          <a:bodyPr/>
          <a:lstStyle>
            <a:lvl1pPr>
              <a:defRPr/>
            </a:lvl1pPr>
          </a:lstStyle>
          <a:p>
            <a:r>
              <a:rPr lang="en-US" altLang="zh-CN"/>
              <a:t>Copyright © 2012 Zheng, Zhenlong &amp; Chen, Rong</a:t>
            </a:r>
            <a:endParaRPr lang="zh-CN" altLang="en-US"/>
          </a:p>
        </p:txBody>
      </p:sp>
      <p:sp>
        <p:nvSpPr>
          <p:cNvPr id="7"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17963631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xfrm>
            <a:off x="457200" y="6243638"/>
            <a:ext cx="2133600" cy="457200"/>
          </a:xfrm>
          <a:prstGeom prst="rect">
            <a:avLst/>
          </a:prstGeom>
          <a:ln/>
        </p:spPr>
        <p:txBody>
          <a:bodyPr/>
          <a:lstStyle>
            <a:lvl1pPr>
              <a:defRPr/>
            </a:lvl1pPr>
          </a:lstStyle>
          <a:p>
            <a:endParaRPr lang="zh-CN" altLang="en-US"/>
          </a:p>
        </p:txBody>
      </p:sp>
      <p:sp>
        <p:nvSpPr>
          <p:cNvPr id="5" name="Rectangle 5"/>
          <p:cNvSpPr>
            <a:spLocks noGrp="1" noChangeArrowheads="1"/>
          </p:cNvSpPr>
          <p:nvPr>
            <p:ph type="ftr" sz="quarter" idx="11"/>
          </p:nvPr>
        </p:nvSpPr>
        <p:spPr>
          <a:xfrm>
            <a:off x="1643042" y="6248400"/>
            <a:ext cx="5429288" cy="457200"/>
          </a:xfrm>
          <a:prstGeom prst="rect">
            <a:avLst/>
          </a:prstGeom>
          <a:ln/>
        </p:spPr>
        <p:txBody>
          <a:bodyPr/>
          <a:lstStyle>
            <a:lvl1pPr>
              <a:defRPr/>
            </a:lvl1pPr>
          </a:lstStyle>
          <a:p>
            <a:r>
              <a:rPr lang="en-US" altLang="zh-CN"/>
              <a:t>Copyright © 2012 Zheng, Zhenlong &amp; Chen, Rong</a:t>
            </a:r>
            <a:endParaRPr lang="zh-CN" altLang="en-US"/>
          </a:p>
        </p:txBody>
      </p:sp>
      <p:sp>
        <p:nvSpPr>
          <p:cNvPr id="6"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372477500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7813"/>
            <a:ext cx="2057400" cy="5853112"/>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7813"/>
            <a:ext cx="6019800" cy="5853112"/>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xfrm>
            <a:off x="457200" y="6243638"/>
            <a:ext cx="2133600" cy="457200"/>
          </a:xfrm>
          <a:prstGeom prst="rect">
            <a:avLst/>
          </a:prstGeom>
          <a:ln/>
        </p:spPr>
        <p:txBody>
          <a:bodyPr/>
          <a:lstStyle>
            <a:lvl1pPr>
              <a:defRPr/>
            </a:lvl1pPr>
          </a:lstStyle>
          <a:p>
            <a:endParaRPr lang="zh-CN" altLang="en-US"/>
          </a:p>
        </p:txBody>
      </p:sp>
      <p:sp>
        <p:nvSpPr>
          <p:cNvPr id="5" name="Rectangle 5"/>
          <p:cNvSpPr>
            <a:spLocks noGrp="1" noChangeArrowheads="1"/>
          </p:cNvSpPr>
          <p:nvPr>
            <p:ph type="ftr" sz="quarter" idx="11"/>
          </p:nvPr>
        </p:nvSpPr>
        <p:spPr>
          <a:xfrm>
            <a:off x="1643042" y="6248400"/>
            <a:ext cx="5429288" cy="457200"/>
          </a:xfrm>
          <a:prstGeom prst="rect">
            <a:avLst/>
          </a:prstGeom>
          <a:ln/>
        </p:spPr>
        <p:txBody>
          <a:bodyPr/>
          <a:lstStyle>
            <a:lvl1pPr>
              <a:defRPr/>
            </a:lvl1pPr>
          </a:lstStyle>
          <a:p>
            <a:r>
              <a:rPr lang="en-US" altLang="zh-CN"/>
              <a:t>Copyright © 2012 Zheng, Zhenlong &amp; Chen, Rong</a:t>
            </a:r>
            <a:endParaRPr lang="zh-CN" altLang="en-US"/>
          </a:p>
        </p:txBody>
      </p:sp>
      <p:sp>
        <p:nvSpPr>
          <p:cNvPr id="6"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18676749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ending">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580867" y="14520"/>
            <a:ext cx="2565366" cy="11392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6283894"/>
            <a:ext cx="9144000" cy="221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userDrawn="1"/>
        </p:nvSpPr>
        <p:spPr>
          <a:xfrm>
            <a:off x="2051720" y="2636912"/>
            <a:ext cx="5688631" cy="1569660"/>
          </a:xfrm>
          <a:prstGeom prst="rect">
            <a:avLst/>
          </a:prstGeom>
          <a:noFill/>
        </p:spPr>
        <p:txBody>
          <a:bodyPr wrap="square" rtlCol="0">
            <a:spAutoFit/>
          </a:bodyPr>
          <a:lstStyle/>
          <a:p>
            <a:r>
              <a:rPr lang="en-US" altLang="zh-CN" sz="9600" dirty="0">
                <a:latin typeface="Bradley Hand ITC" pitchFamily="66" charset="0"/>
                <a:ea typeface="Adobe 仿宋 Std R" pitchFamily="18" charset="-122"/>
                <a:cs typeface="Arial Unicode MS" pitchFamily="34" charset="-122"/>
              </a:rPr>
              <a:t>The End.</a:t>
            </a:r>
            <a:endParaRPr lang="zh-CN" altLang="en-US" sz="9600" dirty="0">
              <a:latin typeface="Bradley Hand ITC" pitchFamily="66" charset="0"/>
              <a:ea typeface="Adobe 仿宋 Std R" pitchFamily="18" charset="-122"/>
              <a:cs typeface="Arial Unicode MS" pitchFamily="34" charset="-122"/>
            </a:endParaRPr>
          </a:p>
        </p:txBody>
      </p:sp>
      <p:sp>
        <p:nvSpPr>
          <p:cNvPr id="18" name="矩形 17"/>
          <p:cNvSpPr/>
          <p:nvPr userDrawn="1"/>
        </p:nvSpPr>
        <p:spPr>
          <a:xfrm>
            <a:off x="395536" y="1052736"/>
            <a:ext cx="835292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nvSpPr>
        <p:spPr>
          <a:xfrm>
            <a:off x="8172400" y="6394471"/>
            <a:ext cx="973833" cy="463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2890978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谢谢">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dirty="0"/>
          </a:p>
        </p:txBody>
      </p:sp>
      <p:pic>
        <p:nvPicPr>
          <p:cNvPr id="4102" name="Picture 6"/>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09550" y="260648"/>
            <a:ext cx="8724900" cy="621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1903802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谢谢">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dirty="0"/>
          </a:p>
        </p:txBody>
      </p:sp>
      <p:pic>
        <p:nvPicPr>
          <p:cNvPr id="4102" name="Picture 6"/>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09550" y="260648"/>
            <a:ext cx="8724900" cy="621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userDrawn="1"/>
        </p:nvSpPr>
        <p:spPr>
          <a:xfrm>
            <a:off x="2843808" y="3700264"/>
            <a:ext cx="3744416" cy="707886"/>
          </a:xfrm>
          <a:prstGeom prst="rect">
            <a:avLst/>
          </a:prstGeom>
          <a:noFill/>
        </p:spPr>
        <p:txBody>
          <a:bodyPr wrap="square" rtlCol="0">
            <a:spAutoFit/>
          </a:bodyPr>
          <a:lstStyle/>
          <a:p>
            <a:r>
              <a:rPr lang="en-US" altLang="zh-CN" sz="2000" b="1" dirty="0">
                <a:latin typeface="Adobe Jenson Pro Capt" pitchFamily="18" charset="0"/>
              </a:rPr>
              <a:t>Email: zlzheng@xmu.edu.cn</a:t>
            </a:r>
          </a:p>
          <a:p>
            <a:r>
              <a:rPr lang="en-US" altLang="zh-CN" sz="2000" b="1" dirty="0">
                <a:latin typeface="Adobe Jenson Pro Capt" pitchFamily="18" charset="0"/>
              </a:rPr>
              <a:t>              aronge@xmu.edu.cn</a:t>
            </a:r>
            <a:endParaRPr lang="zh-CN" altLang="en-US" sz="2000" b="1" dirty="0">
              <a:latin typeface="Adobe Jenson Pro Capt" pitchFamily="18" charset="0"/>
            </a:endParaRPr>
          </a:p>
        </p:txBody>
      </p:sp>
    </p:spTree>
    <p:extLst>
      <p:ext uri="{BB962C8B-B14F-4D97-AF65-F5344CB8AC3E}">
        <p14:creationId xmlns:p14="http://schemas.microsoft.com/office/powerpoint/2010/main" val="340936163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301625" y="228600"/>
            <a:ext cx="8540750" cy="1143000"/>
          </a:xfrm>
        </p:spPr>
        <p:txBody>
          <a:bodyPr/>
          <a:lstStyle/>
          <a:p>
            <a:r>
              <a:rPr lang="zh-CN" altLang="en-US"/>
              <a:t>单击此处编辑母版标题样式</a:t>
            </a:r>
          </a:p>
        </p:txBody>
      </p:sp>
      <p:sp>
        <p:nvSpPr>
          <p:cNvPr id="3" name="文本占位符 2"/>
          <p:cNvSpPr>
            <a:spLocks noGrp="1"/>
          </p:cNvSpPr>
          <p:nvPr>
            <p:ph type="body" sz="half" idx="1"/>
          </p:nvPr>
        </p:nvSpPr>
        <p:spPr>
          <a:xfrm>
            <a:off x="301625" y="1600200"/>
            <a:ext cx="4194175" cy="44989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194175" cy="44989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301625" y="6245225"/>
            <a:ext cx="2289175" cy="476250"/>
          </a:xfrm>
          <a:prstGeom prst="rect">
            <a:avLst/>
          </a:prstGeom>
        </p:spPr>
        <p:txBody>
          <a:bodyPr/>
          <a:lstStyle>
            <a:lvl1pPr>
              <a:defRPr>
                <a:ea typeface="宋体" pitchFamily="2" charset="-122"/>
              </a:defRPr>
            </a:lvl1pPr>
          </a:lstStyle>
          <a:p>
            <a:pPr>
              <a:defRPr/>
            </a:pPr>
            <a:endParaRPr lang="en-US" altLang="zh-CN"/>
          </a:p>
        </p:txBody>
      </p:sp>
      <p:sp>
        <p:nvSpPr>
          <p:cNvPr id="6" name="页脚占位符 5"/>
          <p:cNvSpPr>
            <a:spLocks noGrp="1"/>
          </p:cNvSpPr>
          <p:nvPr>
            <p:ph type="ftr" sz="quarter" idx="11"/>
          </p:nvPr>
        </p:nvSpPr>
        <p:spPr>
          <a:xfrm>
            <a:off x="3124200" y="6245225"/>
            <a:ext cx="2895600" cy="476250"/>
          </a:xfrm>
          <a:prstGeom prst="rect">
            <a:avLst/>
          </a:prstGeom>
        </p:spPr>
        <p:txBody>
          <a:bodyPr/>
          <a:lstStyle>
            <a:lvl1pPr>
              <a:defRPr/>
            </a:lvl1pPr>
          </a:lstStyle>
          <a:p>
            <a:pPr>
              <a:defRPr/>
            </a:pPr>
            <a:r>
              <a:rPr lang="en-US" altLang="zh-CN"/>
              <a:t>Copyright © 2012 Zheng, Zhenlong &amp; Chen, Rong</a:t>
            </a:r>
            <a:endParaRPr lang="zh-CN" altLang="en-US" dirty="0"/>
          </a:p>
        </p:txBody>
      </p:sp>
      <p:sp>
        <p:nvSpPr>
          <p:cNvPr id="7" name="灯片编号占位符 6"/>
          <p:cNvSpPr>
            <a:spLocks noGrp="1"/>
          </p:cNvSpPr>
          <p:nvPr>
            <p:ph type="sldNum" sz="quarter" idx="12"/>
          </p:nvPr>
        </p:nvSpPr>
        <p:spPr>
          <a:xfrm>
            <a:off x="6553200" y="6245225"/>
            <a:ext cx="2289175" cy="476250"/>
          </a:xfrm>
        </p:spPr>
        <p:txBody>
          <a:bodyPr/>
          <a:lstStyle>
            <a:lvl1pPr>
              <a:defRPr/>
            </a:lvl1pPr>
          </a:lstStyle>
          <a:p>
            <a:pPr>
              <a:defRPr/>
            </a:pPr>
            <a:fld id="{5CC2B108-31DF-4FE0-8872-C4A8491C00B8}" type="slidenum">
              <a:rPr lang="en-US" altLang="zh-CN"/>
              <a:pPr>
                <a:defRPr/>
              </a:pPr>
              <a:t>‹#›</a:t>
            </a:fld>
            <a:endParaRPr lang="en-US" altLang="zh-CN"/>
          </a:p>
        </p:txBody>
      </p:sp>
    </p:spTree>
    <p:extLst>
      <p:ext uri="{BB962C8B-B14F-4D97-AF65-F5344CB8AC3E}">
        <p14:creationId xmlns:p14="http://schemas.microsoft.com/office/powerpoint/2010/main" val="9958039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67544" y="908720"/>
            <a:ext cx="8229600" cy="1656183"/>
          </a:xfrm>
        </p:spPr>
        <p:txBody>
          <a:bodyPr/>
          <a:lstStyle>
            <a:lvl1pPr algn="ctr">
              <a:defRPr sz="3600" b="1">
                <a:solidFill>
                  <a:srgbClr val="006633"/>
                </a:solidFill>
                <a:latin typeface="Adobe Jenson Pro Capt" pitchFamily="18" charset="0"/>
                <a:ea typeface="楷体" pitchFamily="49" charset="-122"/>
              </a:defRPr>
            </a:lvl1pPr>
          </a:lstStyle>
          <a:p>
            <a:r>
              <a:rPr lang="zh-CN" altLang="en-US" dirty="0"/>
              <a:t>单击此处编辑母版标题样式</a:t>
            </a:r>
            <a:br>
              <a:rPr lang="en-US" altLang="zh-CN" dirty="0"/>
            </a:br>
            <a:endParaRPr lang="zh-CN" altLang="en-US" dirty="0"/>
          </a:p>
        </p:txBody>
      </p:sp>
    </p:spTree>
    <p:extLst>
      <p:ext uri="{BB962C8B-B14F-4D97-AF65-F5344CB8AC3E}">
        <p14:creationId xmlns:p14="http://schemas.microsoft.com/office/powerpoint/2010/main" val="1912020178"/>
      </p:ext>
    </p:extLst>
  </p:cSld>
  <p:clrMapOvr>
    <a:masterClrMapping/>
  </p:clrMapOvr>
  <p:transition spd="slow">
    <p:pull dir="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67544" y="332656"/>
            <a:ext cx="8229600" cy="846931"/>
          </a:xfrm>
        </p:spPr>
        <p:txBody>
          <a:bodyPr bIns="36000" anchor="b"/>
          <a:lstStyle>
            <a:lvl1pPr>
              <a:defRPr>
                <a:solidFill>
                  <a:srgbClr val="006600"/>
                </a:solidFill>
                <a:latin typeface="Adobe Jenson Pro Capt" pitchFamily="18" charset="0"/>
                <a:ea typeface="Adobe 黑体 Std R" pitchFamily="34" charset="-122"/>
              </a:defRPr>
            </a:lvl1pPr>
          </a:lstStyle>
          <a:p>
            <a:r>
              <a:rPr lang="zh-TW" altLang="en-US" dirty="0"/>
              <a:t>按一下此處編輯母版標題樣式</a:t>
            </a:r>
            <a:endParaRPr lang="zh-CN" altLang="en-US" dirty="0"/>
          </a:p>
        </p:txBody>
      </p:sp>
      <p:sp>
        <p:nvSpPr>
          <p:cNvPr id="3" name="内容占位符 2"/>
          <p:cNvSpPr>
            <a:spLocks noGrp="1"/>
          </p:cNvSpPr>
          <p:nvPr>
            <p:ph idx="1" hasCustomPrompt="1"/>
          </p:nvPr>
        </p:nvSpPr>
        <p:spPr>
          <a:xfrm>
            <a:off x="457200" y="1340768"/>
            <a:ext cx="8229600" cy="5184576"/>
          </a:xfrm>
        </p:spPr>
        <p:txBody>
          <a:bodyPr/>
          <a:lstStyle>
            <a:lvl1pPr marL="342900" indent="-342900">
              <a:spcBef>
                <a:spcPts val="800"/>
              </a:spcBef>
              <a:buClr>
                <a:schemeClr val="accent6">
                  <a:lumMod val="75000"/>
                </a:schemeClr>
              </a:buClr>
              <a:buFontTx/>
              <a:buBlip>
                <a:blip r:embed="rId2"/>
              </a:buBlip>
              <a:defRPr baseline="0">
                <a:latin typeface="Adobe Jenson Pro" pitchFamily="18" charset="0"/>
                <a:ea typeface="Adobe 楷体 Std R" pitchFamily="18" charset="-122"/>
              </a:defRPr>
            </a:lvl1pPr>
            <a:lvl2pPr marL="669925" indent="-325438">
              <a:spcBef>
                <a:spcPts val="800"/>
              </a:spcBef>
              <a:buFontTx/>
              <a:buBlip>
                <a:blip r:embed="rId2"/>
              </a:buBlip>
              <a:defRPr baseline="0">
                <a:latin typeface="Adobe Jenson Pro" pitchFamily="18" charset="0"/>
                <a:ea typeface="Adobe 楷体 Std R" pitchFamily="18" charset="-122"/>
              </a:defRPr>
            </a:lvl2pPr>
            <a:lvl3pPr marL="1022350" indent="-350838">
              <a:spcBef>
                <a:spcPts val="800"/>
              </a:spcBef>
              <a:buFontTx/>
              <a:buBlip>
                <a:blip r:embed="rId2"/>
              </a:buBlip>
              <a:defRPr baseline="0">
                <a:latin typeface="Adobe Jenson Pro" pitchFamily="18" charset="0"/>
                <a:ea typeface="Adobe 楷体 Std R" pitchFamily="18" charset="-122"/>
              </a:defRPr>
            </a:lvl3pPr>
            <a:lvl4pPr marL="1339850" indent="-315913">
              <a:spcBef>
                <a:spcPts val="800"/>
              </a:spcBef>
              <a:buFontTx/>
              <a:buBlip>
                <a:blip r:embed="rId2"/>
              </a:buBlip>
              <a:defRPr baseline="0">
                <a:latin typeface="Adobe Jenson Pro" pitchFamily="18" charset="0"/>
                <a:ea typeface="Adobe 楷体 Std R" pitchFamily="18" charset="-122"/>
              </a:defRPr>
            </a:lvl4pPr>
            <a:lvl5pPr marL="1681163" indent="-339725">
              <a:spcBef>
                <a:spcPts val="800"/>
              </a:spcBef>
              <a:buFontTx/>
              <a:buBlip>
                <a:blip r:embed="rId2"/>
              </a:buBlip>
              <a:defRPr baseline="0">
                <a:latin typeface="Adobe Jenson Pro" pitchFamily="18" charset="0"/>
                <a:ea typeface="Adobe 楷体 Std R" pitchFamily="18" charset="-122"/>
              </a:defRPr>
            </a:lvl5pPr>
          </a:lstStyle>
          <a:p>
            <a:pPr lvl="0"/>
            <a:r>
              <a:rPr lang="zh-TW" altLang="en-US" dirty="0"/>
              <a:t>按一下此處編輯母版文本樣式</a:t>
            </a:r>
            <a:endParaRPr lang="zh-CN" altLang="en-US" dirty="0"/>
          </a:p>
          <a:p>
            <a:pPr lvl="1"/>
            <a:r>
              <a:rPr lang="zh-CN" altLang="en-US" dirty="0"/>
              <a:t>第二級</a:t>
            </a:r>
          </a:p>
          <a:p>
            <a:pPr lvl="2"/>
            <a:r>
              <a:rPr lang="zh-CN" altLang="en-US" dirty="0"/>
              <a:t>第三級</a:t>
            </a:r>
          </a:p>
          <a:p>
            <a:pPr lvl="3"/>
            <a:r>
              <a:rPr lang="zh-CN" altLang="en-US" dirty="0"/>
              <a:t>第四級</a:t>
            </a:r>
          </a:p>
          <a:p>
            <a:pPr lvl="4"/>
            <a:r>
              <a:rPr lang="zh-CN" altLang="en-US" dirty="0"/>
              <a:t>第五級</a:t>
            </a:r>
          </a:p>
        </p:txBody>
      </p:sp>
      <p:sp>
        <p:nvSpPr>
          <p:cNvPr id="6" name="Rectangle 6"/>
          <p:cNvSpPr>
            <a:spLocks noGrp="1" noChangeArrowheads="1"/>
          </p:cNvSpPr>
          <p:nvPr>
            <p:ph type="sldNum" sz="quarter" idx="12"/>
          </p:nvPr>
        </p:nvSpPr>
        <p:spPr>
          <a:ln/>
        </p:spPr>
        <p:txBody>
          <a:bodyPr/>
          <a:lstStyle>
            <a:lvl1pPr>
              <a:defRPr>
                <a:solidFill>
                  <a:schemeClr val="tx1">
                    <a:lumMod val="50000"/>
                    <a:lumOff val="50000"/>
                  </a:schemeClr>
                </a:solidFill>
                <a:latin typeface="Adobe Jenson Pro Capt" pitchFamily="18" charset="0"/>
              </a:defRPr>
            </a:lvl1pPr>
          </a:lstStyle>
          <a:p>
            <a:fld id="{0C913308-F349-4B6D-A68A-DD1791B4A57B}" type="slidenum">
              <a:rPr lang="zh-CN" altLang="en-US" smtClean="0"/>
              <a:pPr/>
              <a:t>‹#›</a:t>
            </a:fld>
            <a:endParaRPr lang="zh-CN" altLang="en-US" dirty="0"/>
          </a:p>
        </p:txBody>
      </p:sp>
    </p:spTree>
    <p:extLst>
      <p:ext uri="{BB962C8B-B14F-4D97-AF65-F5344CB8AC3E}">
        <p14:creationId xmlns:p14="http://schemas.microsoft.com/office/powerpoint/2010/main" val="132484391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Questions">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dirty="0"/>
          </a:p>
        </p:txBody>
      </p:sp>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31640" y="1340767"/>
            <a:ext cx="6408712" cy="5046860"/>
          </a:xfrm>
          <a:prstGeom prst="rect">
            <a:avLst/>
          </a:prstGeom>
        </p:spPr>
      </p:pic>
      <p:sp>
        <p:nvSpPr>
          <p:cNvPr id="6" name="TextBox 5"/>
          <p:cNvSpPr txBox="1"/>
          <p:nvPr userDrawn="1"/>
        </p:nvSpPr>
        <p:spPr>
          <a:xfrm>
            <a:off x="467544" y="404664"/>
            <a:ext cx="8280920" cy="738664"/>
          </a:xfrm>
          <a:prstGeom prst="rect">
            <a:avLst/>
          </a:prstGeom>
          <a:noFill/>
        </p:spPr>
        <p:txBody>
          <a:bodyPr wrap="square" rtlCol="0">
            <a:spAutoFit/>
          </a:bodyPr>
          <a:lstStyle/>
          <a:p>
            <a:r>
              <a:rPr lang="en-US" altLang="zh-CN" sz="4200" dirty="0">
                <a:solidFill>
                  <a:srgbClr val="006600"/>
                </a:solidFill>
                <a:latin typeface="Adobe Jenson Pro Capt" pitchFamily="18" charset="0"/>
              </a:rPr>
              <a:t>Any Questions</a:t>
            </a:r>
            <a:r>
              <a:rPr lang="zh-CN" altLang="en-US" sz="4200" dirty="0">
                <a:solidFill>
                  <a:schemeClr val="accent2">
                    <a:lumMod val="75000"/>
                  </a:schemeClr>
                </a:solidFill>
                <a:latin typeface="GungsuhChe" pitchFamily="49" charset="-127"/>
                <a:ea typeface="GungsuhChe" pitchFamily="49" charset="-127"/>
                <a:cs typeface="Ebrima" pitchFamily="2" charset="0"/>
              </a:rPr>
              <a:t>？</a:t>
            </a:r>
            <a:endParaRPr lang="zh-CN" altLang="en-US" sz="4200" dirty="0">
              <a:solidFill>
                <a:schemeClr val="accent2">
                  <a:lumMod val="75000"/>
                </a:schemeClr>
              </a:solidFill>
            </a:endParaRPr>
          </a:p>
        </p:txBody>
      </p:sp>
    </p:spTree>
    <p:extLst>
      <p:ext uri="{BB962C8B-B14F-4D97-AF65-F5344CB8AC3E}">
        <p14:creationId xmlns:p14="http://schemas.microsoft.com/office/powerpoint/2010/main" val="20561200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83568" y="2492896"/>
            <a:ext cx="7772400" cy="1362075"/>
          </a:xfrm>
        </p:spPr>
        <p:txBody>
          <a:bodyPr/>
          <a:lstStyle>
            <a:lvl1pPr algn="l">
              <a:defRPr sz="4000" b="0" cap="all" baseline="0">
                <a:solidFill>
                  <a:srgbClr val="002060"/>
                </a:solidFill>
                <a:latin typeface="Adobe Jenson Pro" pitchFamily="18" charset="0"/>
              </a:defRPr>
            </a:lvl1pPr>
          </a:lstStyle>
          <a:p>
            <a:r>
              <a:rPr lang="zh-CN" altLang="en-US" dirty="0"/>
              <a:t>    单击此处编辑母版标题样式</a:t>
            </a:r>
          </a:p>
        </p:txBody>
      </p:sp>
      <p:sp>
        <p:nvSpPr>
          <p:cNvPr id="3" name="文本占位符 2"/>
          <p:cNvSpPr>
            <a:spLocks noGrp="1"/>
          </p:cNvSpPr>
          <p:nvPr>
            <p:ph type="body" idx="1"/>
          </p:nvPr>
        </p:nvSpPr>
        <p:spPr>
          <a:xfrm>
            <a:off x="683568" y="4077072"/>
            <a:ext cx="7772400" cy="1500187"/>
          </a:xfrm>
        </p:spPr>
        <p:txBody>
          <a:bodyPr anchor="t"/>
          <a:lstStyle>
            <a:lvl1pPr marL="0" indent="0">
              <a:buNone/>
              <a:defRPr sz="3600" b="0">
                <a:solidFill>
                  <a:srgbClr val="002060"/>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dirty="0"/>
              <a:t>单击此处编辑母版文本样式</a:t>
            </a:r>
          </a:p>
        </p:txBody>
      </p:sp>
      <p:sp>
        <p:nvSpPr>
          <p:cNvPr id="6"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3551449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p:cNvSpPr>
            <a:spLocks noGrp="1" noChangeArrowheads="1"/>
          </p:cNvSpPr>
          <p:nvPr>
            <p:ph type="dt" sz="half" idx="10"/>
          </p:nvPr>
        </p:nvSpPr>
        <p:spPr>
          <a:xfrm>
            <a:off x="457200" y="6243638"/>
            <a:ext cx="2133600" cy="457200"/>
          </a:xfrm>
          <a:prstGeom prst="rect">
            <a:avLst/>
          </a:prstGeom>
          <a:ln/>
        </p:spPr>
        <p:txBody>
          <a:bodyPr/>
          <a:lstStyle>
            <a:lvl1pPr>
              <a:defRPr/>
            </a:lvl1pPr>
          </a:lstStyle>
          <a:p>
            <a:endParaRPr lang="zh-CN" altLang="en-US"/>
          </a:p>
        </p:txBody>
      </p:sp>
      <p:sp>
        <p:nvSpPr>
          <p:cNvPr id="6" name="Rectangle 5"/>
          <p:cNvSpPr>
            <a:spLocks noGrp="1" noChangeArrowheads="1"/>
          </p:cNvSpPr>
          <p:nvPr>
            <p:ph type="ftr" sz="quarter" idx="11"/>
          </p:nvPr>
        </p:nvSpPr>
        <p:spPr>
          <a:xfrm>
            <a:off x="1643042" y="6248400"/>
            <a:ext cx="5429288" cy="457200"/>
          </a:xfrm>
          <a:prstGeom prst="rect">
            <a:avLst/>
          </a:prstGeom>
          <a:ln/>
        </p:spPr>
        <p:txBody>
          <a:bodyPr/>
          <a:lstStyle>
            <a:lvl1pPr>
              <a:defRPr/>
            </a:lvl1pPr>
          </a:lstStyle>
          <a:p>
            <a:r>
              <a:rPr lang="en-US" altLang="zh-CN"/>
              <a:t>Copyright © 2012 Zheng, Zhenlong &amp; Chen, Rong</a:t>
            </a:r>
            <a:endParaRPr lang="zh-CN" altLang="en-US"/>
          </a:p>
        </p:txBody>
      </p:sp>
      <p:sp>
        <p:nvSpPr>
          <p:cNvPr id="7"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11296225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4"/>
          <p:cNvSpPr>
            <a:spLocks noGrp="1" noChangeArrowheads="1"/>
          </p:cNvSpPr>
          <p:nvPr>
            <p:ph type="dt" sz="half" idx="10"/>
          </p:nvPr>
        </p:nvSpPr>
        <p:spPr>
          <a:xfrm>
            <a:off x="457200" y="6243638"/>
            <a:ext cx="2133600" cy="457200"/>
          </a:xfrm>
          <a:prstGeom prst="rect">
            <a:avLst/>
          </a:prstGeom>
          <a:ln/>
        </p:spPr>
        <p:txBody>
          <a:bodyPr/>
          <a:lstStyle>
            <a:lvl1pPr>
              <a:defRPr/>
            </a:lvl1pPr>
          </a:lstStyle>
          <a:p>
            <a:endParaRPr lang="zh-CN" altLang="en-US"/>
          </a:p>
        </p:txBody>
      </p:sp>
      <p:sp>
        <p:nvSpPr>
          <p:cNvPr id="8" name="Rectangle 5"/>
          <p:cNvSpPr>
            <a:spLocks noGrp="1" noChangeArrowheads="1"/>
          </p:cNvSpPr>
          <p:nvPr>
            <p:ph type="ftr" sz="quarter" idx="11"/>
          </p:nvPr>
        </p:nvSpPr>
        <p:spPr>
          <a:xfrm>
            <a:off x="1643042" y="6248400"/>
            <a:ext cx="5429288" cy="457200"/>
          </a:xfrm>
          <a:prstGeom prst="rect">
            <a:avLst/>
          </a:prstGeom>
          <a:ln/>
        </p:spPr>
        <p:txBody>
          <a:bodyPr/>
          <a:lstStyle>
            <a:lvl1pPr>
              <a:defRPr/>
            </a:lvl1pPr>
          </a:lstStyle>
          <a:p>
            <a:r>
              <a:rPr lang="en-US" altLang="zh-CN"/>
              <a:t>Copyright © 2012 Zheng, Zhenlong &amp; Chen, Rong</a:t>
            </a:r>
            <a:endParaRPr lang="zh-CN" altLang="en-US"/>
          </a:p>
        </p:txBody>
      </p:sp>
      <p:sp>
        <p:nvSpPr>
          <p:cNvPr id="9"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3322042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4"/>
          <p:cNvSpPr>
            <a:spLocks noGrp="1" noChangeArrowheads="1"/>
          </p:cNvSpPr>
          <p:nvPr>
            <p:ph type="dt" sz="half" idx="10"/>
          </p:nvPr>
        </p:nvSpPr>
        <p:spPr>
          <a:xfrm>
            <a:off x="457200" y="6243638"/>
            <a:ext cx="2133600" cy="457200"/>
          </a:xfrm>
          <a:prstGeom prst="rect">
            <a:avLst/>
          </a:prstGeom>
          <a:ln/>
        </p:spPr>
        <p:txBody>
          <a:bodyPr/>
          <a:lstStyle>
            <a:lvl1pPr>
              <a:defRPr/>
            </a:lvl1pPr>
          </a:lstStyle>
          <a:p>
            <a:endParaRPr lang="zh-CN" altLang="en-US"/>
          </a:p>
        </p:txBody>
      </p:sp>
      <p:sp>
        <p:nvSpPr>
          <p:cNvPr id="4" name="Rectangle 5"/>
          <p:cNvSpPr>
            <a:spLocks noGrp="1" noChangeArrowheads="1"/>
          </p:cNvSpPr>
          <p:nvPr>
            <p:ph type="ftr" sz="quarter" idx="11"/>
          </p:nvPr>
        </p:nvSpPr>
        <p:spPr>
          <a:xfrm>
            <a:off x="1643042" y="6248400"/>
            <a:ext cx="5429288" cy="457200"/>
          </a:xfrm>
          <a:prstGeom prst="rect">
            <a:avLst/>
          </a:prstGeom>
          <a:ln/>
        </p:spPr>
        <p:txBody>
          <a:bodyPr/>
          <a:lstStyle>
            <a:lvl1pPr>
              <a:defRPr/>
            </a:lvl1pPr>
          </a:lstStyle>
          <a:p>
            <a:r>
              <a:rPr lang="en-US" altLang="zh-CN"/>
              <a:t>Copyright © 2012 Zheng, Zhenlong &amp; Chen, Rong</a:t>
            </a:r>
            <a:endParaRPr lang="zh-CN" altLang="en-US"/>
          </a:p>
        </p:txBody>
      </p:sp>
      <p:sp>
        <p:nvSpPr>
          <p:cNvPr id="5"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2009511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37085056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23938478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bwMode="auto">
          <a:xfrm>
            <a:off x="457200" y="277813"/>
            <a:ext cx="8229600" cy="846931"/>
          </a:xfrm>
          <a:prstGeom prst="rect">
            <a:avLst/>
          </a:prstGeom>
          <a:noFill/>
          <a:ln w="9525">
            <a:noFill/>
            <a:miter lim="800000"/>
            <a:headEnd/>
            <a:tailEnd/>
          </a:ln>
        </p:spPr>
        <p:txBody>
          <a:bodyPr vert="horz" wrap="square" lIns="91440" tIns="45720" rIns="91440" bIns="36000" numCol="1" anchor="b" anchorCtr="0" compatLnSpc="1">
            <a:prstTxWarp prst="textNoShape">
              <a:avLst/>
            </a:prstTxWarp>
          </a:bodyPr>
          <a:lstStyle/>
          <a:p>
            <a:pPr lvl="0"/>
            <a:r>
              <a:rPr lang="zh-TW" altLang="en-US" dirty="0"/>
              <a:t>按一下此處編輯母版標題樣式</a:t>
            </a:r>
            <a:endParaRPr lang="zh-CN" altLang="en-US" dirty="0"/>
          </a:p>
        </p:txBody>
      </p:sp>
      <p:sp>
        <p:nvSpPr>
          <p:cNvPr id="15363" name="Rectangle 3"/>
          <p:cNvSpPr>
            <a:spLocks noGrp="1" noChangeArrowheads="1"/>
          </p:cNvSpPr>
          <p:nvPr>
            <p:ph type="body" idx="1"/>
          </p:nvPr>
        </p:nvSpPr>
        <p:spPr bwMode="auto">
          <a:xfrm>
            <a:off x="457200" y="1340768"/>
            <a:ext cx="8229600" cy="518457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dirty="0"/>
              <a:t>按一下此處編輯母版文本樣式</a:t>
            </a:r>
            <a:endParaRPr lang="zh-CN" altLang="en-US" dirty="0"/>
          </a:p>
          <a:p>
            <a:pPr lvl="1"/>
            <a:r>
              <a:rPr lang="zh-CN" altLang="en-US" dirty="0"/>
              <a:t>第二級</a:t>
            </a:r>
          </a:p>
          <a:p>
            <a:pPr lvl="2"/>
            <a:r>
              <a:rPr lang="zh-CN" altLang="en-US" dirty="0"/>
              <a:t>第三級</a:t>
            </a:r>
          </a:p>
          <a:p>
            <a:pPr lvl="3"/>
            <a:r>
              <a:rPr lang="zh-CN" altLang="en-US" dirty="0"/>
              <a:t>第四級</a:t>
            </a:r>
          </a:p>
          <a:p>
            <a:pPr lvl="4"/>
            <a:r>
              <a:rPr lang="zh-CN" altLang="en-US" dirty="0"/>
              <a:t>第五級</a:t>
            </a:r>
          </a:p>
        </p:txBody>
      </p:sp>
      <p:sp>
        <p:nvSpPr>
          <p:cNvPr id="26630" name="Rectangle 6"/>
          <p:cNvSpPr>
            <a:spLocks noGrp="1" noChangeArrowheads="1"/>
          </p:cNvSpPr>
          <p:nvPr>
            <p:ph type="sldNum" sz="quarter" idx="4"/>
          </p:nvPr>
        </p:nvSpPr>
        <p:spPr bwMode="auto">
          <a:xfrm>
            <a:off x="6588224" y="6525344"/>
            <a:ext cx="21336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fontAlgn="auto">
              <a:spcBef>
                <a:spcPts val="0"/>
              </a:spcBef>
              <a:spcAft>
                <a:spcPts val="0"/>
              </a:spcAft>
              <a:defRPr sz="1200">
                <a:solidFill>
                  <a:srgbClr val="2A0015"/>
                </a:solidFill>
                <a:latin typeface="Adobe Jenson Pro Capt" pitchFamily="18" charset="0"/>
                <a:ea typeface="+mn-ea"/>
              </a:defRPr>
            </a:lvl1pPr>
          </a:lstStyle>
          <a:p>
            <a:fld id="{0C913308-F349-4B6D-A68A-DD1791B4A57B}" type="slidenum">
              <a:rPr lang="zh-CN" altLang="en-US" smtClean="0"/>
              <a:pPr/>
              <a:t>‹#›</a:t>
            </a:fld>
            <a:endParaRPr lang="zh-CN" altLang="en-US" dirty="0"/>
          </a:p>
        </p:txBody>
      </p:sp>
      <p:cxnSp>
        <p:nvCxnSpPr>
          <p:cNvPr id="7" name="直接连接符 6"/>
          <p:cNvCxnSpPr/>
          <p:nvPr userDrawn="1"/>
        </p:nvCxnSpPr>
        <p:spPr>
          <a:xfrm>
            <a:off x="0" y="6525344"/>
            <a:ext cx="9144000" cy="0"/>
          </a:xfrm>
          <a:prstGeom prst="line">
            <a:avLst/>
          </a:prstGeom>
          <a:ln w="12700">
            <a:solidFill>
              <a:schemeClr val="accent6">
                <a:lumMod val="75000"/>
              </a:schemeClr>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a:off x="467544" y="1196752"/>
            <a:ext cx="8208912" cy="0"/>
          </a:xfrm>
          <a:prstGeom prst="line">
            <a:avLst/>
          </a:prstGeom>
          <a:ln w="12700">
            <a:solidFill>
              <a:srgbClr val="006600"/>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sp>
        <p:nvSpPr>
          <p:cNvPr id="9" name="Rectangle 6"/>
          <p:cNvSpPr txBox="1">
            <a:spLocks noChangeArrowheads="1"/>
          </p:cNvSpPr>
          <p:nvPr userDrawn="1"/>
        </p:nvSpPr>
        <p:spPr bwMode="auto">
          <a:xfrm>
            <a:off x="2555776" y="6569968"/>
            <a:ext cx="4248472"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zh-CN"/>
            </a:defPPr>
            <a:lvl1pPr marL="0" algn="r" defTabSz="914400" rtl="0" eaLnBrk="1" fontAlgn="auto" latinLnBrk="0" hangingPunct="1">
              <a:spcBef>
                <a:spcPts val="0"/>
              </a:spcBef>
              <a:spcAft>
                <a:spcPts val="0"/>
              </a:spcAft>
              <a:defRPr sz="1200" kern="1200">
                <a:solidFill>
                  <a:srgbClr val="2A0015"/>
                </a:solidFill>
                <a:latin typeface="Adobe Jenson Pro Capt"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latin typeface="Adobe Jenson Pro Capt" pitchFamily="18" charset="0"/>
                <a:ea typeface="Adobe 黑体 Std R" pitchFamily="34" charset="-122"/>
              </a:rPr>
              <a:t>Copyright © 2020 </a:t>
            </a:r>
            <a:r>
              <a:rPr lang="en-US" altLang="zh-CN" dirty="0" err="1">
                <a:latin typeface="Adobe Jenson Pro Capt" pitchFamily="18" charset="0"/>
                <a:ea typeface="Adobe 黑体 Std R" pitchFamily="34" charset="-122"/>
              </a:rPr>
              <a:t>Zhenlong</a:t>
            </a:r>
            <a:r>
              <a:rPr lang="en-US" altLang="zh-CN" sz="1200" dirty="0">
                <a:latin typeface="Adobe Jenson Pro Capt" pitchFamily="18" charset="0"/>
                <a:ea typeface="Adobe 黑体 Std R" pitchFamily="34" charset="-122"/>
              </a:rPr>
              <a:t> Zheng, &amp; Rong Chen</a:t>
            </a:r>
            <a:r>
              <a:rPr lang="zh-CN" altLang="en-US" dirty="0">
                <a:latin typeface="Adobe Jenson Pro Capt" pitchFamily="18" charset="0"/>
                <a:ea typeface="Adobe 黑体 Std R" pitchFamily="34" charset="-122"/>
              </a:rPr>
              <a:t>，</a:t>
            </a:r>
            <a:r>
              <a:rPr lang="en-US" altLang="zh-CN" dirty="0" err="1">
                <a:latin typeface="Adobe Jenson Pro Capt" pitchFamily="18" charset="0"/>
                <a:ea typeface="Adobe 黑体 Std R" pitchFamily="34" charset="-122"/>
              </a:rPr>
              <a:t>XMU</a:t>
            </a:r>
            <a:endParaRPr lang="en-US" altLang="zh-CN" dirty="0">
              <a:latin typeface="Adobe Jenson Pro Capt" pitchFamily="18" charset="0"/>
              <a:ea typeface="Adobe 黑体 Std R" pitchFamily="34" charset="-122"/>
            </a:endParaRPr>
          </a:p>
        </p:txBody>
      </p:sp>
    </p:spTree>
    <p:extLst>
      <p:ext uri="{BB962C8B-B14F-4D97-AF65-F5344CB8AC3E}">
        <p14:creationId xmlns:p14="http://schemas.microsoft.com/office/powerpoint/2010/main" val="45278067"/>
      </p:ext>
    </p:extLst>
  </p:cSld>
  <p:clrMap bg1="lt1" tx1="dk1" bg2="lt2" tx2="dk2" accent1="accent1" accent2="accent2" accent3="accent3" accent4="accent4" accent5="accent5" accent6="accent6" hlink="hlink" folHlink="folHlink"/>
  <p:sldLayoutIdLst>
    <p:sldLayoutId id="2147492150" r:id="rId1"/>
    <p:sldLayoutId id="2147492151" r:id="rId2"/>
    <p:sldLayoutId id="2147492152" r:id="rId3"/>
    <p:sldLayoutId id="2147492153" r:id="rId4"/>
    <p:sldLayoutId id="2147492154" r:id="rId5"/>
    <p:sldLayoutId id="2147492155" r:id="rId6"/>
    <p:sldLayoutId id="2147492156" r:id="rId7"/>
    <p:sldLayoutId id="2147492157" r:id="rId8"/>
    <p:sldLayoutId id="2147492158" r:id="rId9"/>
    <p:sldLayoutId id="2147492159" r:id="rId10"/>
    <p:sldLayoutId id="2147492160" r:id="rId11"/>
    <p:sldLayoutId id="2147492161" r:id="rId12"/>
    <p:sldLayoutId id="2147492162" r:id="rId13"/>
    <p:sldLayoutId id="2147492163" r:id="rId14"/>
    <p:sldLayoutId id="2147492164" r:id="rId15"/>
    <p:sldLayoutId id="2147492165" r:id="rId16"/>
    <p:sldLayoutId id="2147492166" r:id="rId17"/>
    <p:sldLayoutId id="2147492167" r:id="rId18"/>
    <p:sldLayoutId id="2147492168" r:id="rId19"/>
  </p:sldLayoutIdLst>
  <p:hf hdr="0" ftr="0" dt="0"/>
  <p:txStyles>
    <p:titleStyle>
      <a:lvl1pPr algn="l" rtl="0" eaLnBrk="0" fontAlgn="base" hangingPunct="0">
        <a:spcBef>
          <a:spcPct val="0"/>
        </a:spcBef>
        <a:spcAft>
          <a:spcPct val="0"/>
        </a:spcAft>
        <a:defRPr sz="4200" b="0">
          <a:solidFill>
            <a:srgbClr val="006600"/>
          </a:solidFill>
          <a:latin typeface="Adobe Jenson Pro Capt" pitchFamily="18" charset="0"/>
          <a:ea typeface="Adobe 黑体 Std R" pitchFamily="34" charset="-122"/>
          <a:cs typeface="+mj-cs"/>
        </a:defRPr>
      </a:lvl1pPr>
      <a:lvl2pPr algn="l" rtl="0" eaLnBrk="0" fontAlgn="base" hangingPunct="0">
        <a:spcBef>
          <a:spcPct val="0"/>
        </a:spcBef>
        <a:spcAft>
          <a:spcPct val="0"/>
        </a:spcAft>
        <a:defRPr sz="4200">
          <a:solidFill>
            <a:schemeClr val="tx2"/>
          </a:solidFill>
          <a:latin typeface="Garamond" pitchFamily="18" charset="0"/>
          <a:ea typeface="宋体" charset="-122"/>
        </a:defRPr>
      </a:lvl2pPr>
      <a:lvl3pPr algn="l" rtl="0" eaLnBrk="0" fontAlgn="base" hangingPunct="0">
        <a:spcBef>
          <a:spcPct val="0"/>
        </a:spcBef>
        <a:spcAft>
          <a:spcPct val="0"/>
        </a:spcAft>
        <a:defRPr sz="4200">
          <a:solidFill>
            <a:schemeClr val="tx2"/>
          </a:solidFill>
          <a:latin typeface="Garamond" pitchFamily="18" charset="0"/>
          <a:ea typeface="宋体" charset="-122"/>
        </a:defRPr>
      </a:lvl3pPr>
      <a:lvl4pPr algn="l" rtl="0" eaLnBrk="0" fontAlgn="base" hangingPunct="0">
        <a:spcBef>
          <a:spcPct val="0"/>
        </a:spcBef>
        <a:spcAft>
          <a:spcPct val="0"/>
        </a:spcAft>
        <a:defRPr sz="4200">
          <a:solidFill>
            <a:schemeClr val="tx2"/>
          </a:solidFill>
          <a:latin typeface="Garamond" pitchFamily="18" charset="0"/>
          <a:ea typeface="宋体" charset="-122"/>
        </a:defRPr>
      </a:lvl4pPr>
      <a:lvl5pPr algn="l" rtl="0" eaLnBrk="0" fontAlgn="base" hangingPunct="0">
        <a:spcBef>
          <a:spcPct val="0"/>
        </a:spcBef>
        <a:spcAft>
          <a:spcPct val="0"/>
        </a:spcAft>
        <a:defRPr sz="4200">
          <a:solidFill>
            <a:schemeClr val="tx2"/>
          </a:solidFill>
          <a:latin typeface="Garamond" pitchFamily="18" charset="0"/>
          <a:ea typeface="宋体" charset="-122"/>
        </a:defRPr>
      </a:lvl5pPr>
      <a:lvl6pPr marL="457200" algn="l" rtl="0" fontAlgn="base">
        <a:spcBef>
          <a:spcPct val="0"/>
        </a:spcBef>
        <a:spcAft>
          <a:spcPct val="0"/>
        </a:spcAft>
        <a:defRPr sz="4200">
          <a:solidFill>
            <a:schemeClr val="tx2"/>
          </a:solidFill>
          <a:latin typeface="Garamond" pitchFamily="18" charset="0"/>
          <a:ea typeface="宋体" charset="-122"/>
        </a:defRPr>
      </a:lvl6pPr>
      <a:lvl7pPr marL="914400" algn="l" rtl="0" fontAlgn="base">
        <a:spcBef>
          <a:spcPct val="0"/>
        </a:spcBef>
        <a:spcAft>
          <a:spcPct val="0"/>
        </a:spcAft>
        <a:defRPr sz="4200">
          <a:solidFill>
            <a:schemeClr val="tx2"/>
          </a:solidFill>
          <a:latin typeface="Garamond" pitchFamily="18" charset="0"/>
          <a:ea typeface="宋体" charset="-122"/>
        </a:defRPr>
      </a:lvl7pPr>
      <a:lvl8pPr marL="1371600" algn="l" rtl="0" fontAlgn="base">
        <a:spcBef>
          <a:spcPct val="0"/>
        </a:spcBef>
        <a:spcAft>
          <a:spcPct val="0"/>
        </a:spcAft>
        <a:defRPr sz="4200">
          <a:solidFill>
            <a:schemeClr val="tx2"/>
          </a:solidFill>
          <a:latin typeface="Garamond" pitchFamily="18" charset="0"/>
          <a:ea typeface="宋体" charset="-122"/>
        </a:defRPr>
      </a:lvl8pPr>
      <a:lvl9pPr marL="1828800" algn="l" rtl="0" fontAlgn="base">
        <a:spcBef>
          <a:spcPct val="0"/>
        </a:spcBef>
        <a:spcAft>
          <a:spcPct val="0"/>
        </a:spcAft>
        <a:defRPr sz="4200">
          <a:solidFill>
            <a:schemeClr val="tx2"/>
          </a:solidFill>
          <a:latin typeface="Garamond" pitchFamily="18" charset="0"/>
          <a:ea typeface="宋体" charset="-122"/>
        </a:defRPr>
      </a:lvl9pPr>
    </p:titleStyle>
    <p:bodyStyle>
      <a:lvl1pPr marL="342900" indent="-342900" algn="l" rtl="0" eaLnBrk="0" fontAlgn="base" hangingPunct="0">
        <a:lnSpc>
          <a:spcPct val="100000"/>
        </a:lnSpc>
        <a:spcBef>
          <a:spcPts val="1200"/>
        </a:spcBef>
        <a:spcAft>
          <a:spcPct val="0"/>
        </a:spcAft>
        <a:buClr>
          <a:schemeClr val="accent6">
            <a:lumMod val="75000"/>
          </a:schemeClr>
        </a:buClr>
        <a:buSzPct val="65000"/>
        <a:buFontTx/>
        <a:buBlip>
          <a:blip r:embed="rId21"/>
        </a:buBlip>
        <a:defRPr sz="3000" b="0" baseline="0">
          <a:solidFill>
            <a:schemeClr val="tx1">
              <a:lumMod val="85000"/>
              <a:lumOff val="15000"/>
            </a:schemeClr>
          </a:solidFill>
          <a:latin typeface="Adobe Jenson Pro" pitchFamily="18" charset="0"/>
          <a:ea typeface="Adobe 楷体 Std R" pitchFamily="18" charset="-122"/>
          <a:cs typeface="+mn-cs"/>
        </a:defRPr>
      </a:lvl1pPr>
      <a:lvl2pPr marL="669925" indent="-325438" algn="l" rtl="0" eaLnBrk="0" fontAlgn="base" hangingPunct="0">
        <a:lnSpc>
          <a:spcPct val="100000"/>
        </a:lnSpc>
        <a:spcBef>
          <a:spcPts val="1200"/>
        </a:spcBef>
        <a:spcAft>
          <a:spcPct val="0"/>
        </a:spcAft>
        <a:buClr>
          <a:srgbClr val="000066"/>
        </a:buClr>
        <a:buSzPct val="60000"/>
        <a:buFontTx/>
        <a:buBlip>
          <a:blip r:embed="rId21"/>
        </a:buBlip>
        <a:defRPr sz="2600" b="0" baseline="0">
          <a:solidFill>
            <a:schemeClr val="tx1">
              <a:lumMod val="85000"/>
              <a:lumOff val="15000"/>
            </a:schemeClr>
          </a:solidFill>
          <a:latin typeface="Adobe Jenson Pro" pitchFamily="18" charset="0"/>
          <a:ea typeface="Adobe 楷体 Std R" pitchFamily="18" charset="-122"/>
        </a:defRPr>
      </a:lvl2pPr>
      <a:lvl3pPr marL="1022350" indent="-350838" algn="l" rtl="0" eaLnBrk="0" fontAlgn="base" hangingPunct="0">
        <a:lnSpc>
          <a:spcPct val="100000"/>
        </a:lnSpc>
        <a:spcBef>
          <a:spcPts val="1200"/>
        </a:spcBef>
        <a:spcAft>
          <a:spcPct val="0"/>
        </a:spcAft>
        <a:buClr>
          <a:schemeClr val="accent6">
            <a:lumMod val="75000"/>
          </a:schemeClr>
        </a:buClr>
        <a:buSzPct val="65000"/>
        <a:buFontTx/>
        <a:buBlip>
          <a:blip r:embed="rId21"/>
        </a:buBlip>
        <a:defRPr sz="2200" b="0" baseline="0">
          <a:solidFill>
            <a:schemeClr val="tx1">
              <a:lumMod val="85000"/>
              <a:lumOff val="15000"/>
            </a:schemeClr>
          </a:solidFill>
          <a:latin typeface="Adobe Jenson Pro" pitchFamily="18" charset="0"/>
          <a:ea typeface="Adobe 楷体 Std R" pitchFamily="18" charset="-122"/>
        </a:defRPr>
      </a:lvl3pPr>
      <a:lvl4pPr marL="1339850" indent="-315913" algn="l" rtl="0" eaLnBrk="0" fontAlgn="base" hangingPunct="0">
        <a:lnSpc>
          <a:spcPct val="100000"/>
        </a:lnSpc>
        <a:spcBef>
          <a:spcPts val="1200"/>
        </a:spcBef>
        <a:spcAft>
          <a:spcPct val="0"/>
        </a:spcAft>
        <a:buClr>
          <a:srgbClr val="000066"/>
        </a:buClr>
        <a:buSzPct val="70000"/>
        <a:buFontTx/>
        <a:buBlip>
          <a:blip r:embed="rId21"/>
        </a:buBlip>
        <a:defRPr sz="2000" b="0" baseline="0">
          <a:solidFill>
            <a:schemeClr val="tx1">
              <a:lumMod val="85000"/>
              <a:lumOff val="15000"/>
            </a:schemeClr>
          </a:solidFill>
          <a:latin typeface="Adobe Jenson Pro" pitchFamily="18" charset="0"/>
          <a:ea typeface="Adobe 楷体 Std R" pitchFamily="18" charset="-122"/>
        </a:defRPr>
      </a:lvl4pPr>
      <a:lvl5pPr marL="1681163" indent="-339725" algn="l" rtl="0" eaLnBrk="0" fontAlgn="base" hangingPunct="0">
        <a:lnSpc>
          <a:spcPct val="100000"/>
        </a:lnSpc>
        <a:spcBef>
          <a:spcPts val="1200"/>
        </a:spcBef>
        <a:spcAft>
          <a:spcPct val="0"/>
        </a:spcAft>
        <a:buClr>
          <a:schemeClr val="accent6">
            <a:lumMod val="75000"/>
          </a:schemeClr>
        </a:buClr>
        <a:buSzPct val="75000"/>
        <a:buFontTx/>
        <a:buBlip>
          <a:blip r:embed="rId21"/>
        </a:buBlip>
        <a:defRPr sz="2000" b="0" baseline="0">
          <a:solidFill>
            <a:schemeClr val="tx1">
              <a:lumMod val="85000"/>
              <a:lumOff val="15000"/>
            </a:schemeClr>
          </a:solidFill>
          <a:latin typeface="Adobe Jenson Pro" pitchFamily="18" charset="0"/>
          <a:ea typeface="Adobe 楷体 Std R" pitchFamily="18" charset="-122"/>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lstStyle/>
          <a:p>
            <a:pPr eaLnBrk="1" hangingPunct="1">
              <a:lnSpc>
                <a:spcPct val="150000"/>
              </a:lnSpc>
            </a:pPr>
            <a:br>
              <a:rPr lang="en-US" altLang="zh-CN" sz="4000" dirty="0"/>
            </a:br>
            <a:br>
              <a:rPr lang="en-US" altLang="zh-CN" sz="4000" dirty="0"/>
            </a:br>
            <a:r>
              <a:rPr lang="zh-CN" altLang="en-US" sz="4000" dirty="0"/>
              <a:t>金融工程</a:t>
            </a:r>
            <a:br>
              <a:rPr lang="en-US" altLang="zh-CN" sz="4000" dirty="0"/>
            </a:br>
            <a:r>
              <a:rPr lang="zh-CN" altLang="en-US" sz="4000" dirty="0"/>
              <a:t>第九章  期权与期权市场</a:t>
            </a:r>
            <a:endParaRPr lang="zh-CN" altLang="en-US" dirty="0"/>
          </a:p>
        </p:txBody>
      </p:sp>
    </p:spTree>
    <p:extLst>
      <p:ext uri="{BB962C8B-B14F-4D97-AF65-F5344CB8AC3E}">
        <p14:creationId xmlns:p14="http://schemas.microsoft.com/office/powerpoint/2010/main" val="2031770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期权的分类</a:t>
            </a:r>
            <a:r>
              <a:rPr lang="en-US" altLang="zh-CN" dirty="0"/>
              <a:t>IV</a:t>
            </a:r>
            <a:r>
              <a:rPr lang="zh-CN" altLang="en-US" dirty="0"/>
              <a:t>：不同标的资产</a:t>
            </a:r>
          </a:p>
        </p:txBody>
      </p:sp>
      <p:sp>
        <p:nvSpPr>
          <p:cNvPr id="3" name="内容占位符 2"/>
          <p:cNvSpPr>
            <a:spLocks noGrp="1"/>
          </p:cNvSpPr>
          <p:nvPr>
            <p:ph idx="1"/>
          </p:nvPr>
        </p:nvSpPr>
        <p:spPr>
          <a:xfrm>
            <a:off x="539552" y="1268760"/>
            <a:ext cx="8147248" cy="5184576"/>
          </a:xfrm>
        </p:spPr>
        <p:txBody>
          <a:bodyPr>
            <a:normAutofit/>
          </a:bodyPr>
          <a:lstStyle/>
          <a:p>
            <a:r>
              <a:rPr lang="zh-CN" altLang="en-US" sz="2400" dirty="0"/>
              <a:t>股票期权</a:t>
            </a:r>
            <a:endParaRPr lang="en-US" altLang="zh-CN" sz="2400" dirty="0"/>
          </a:p>
          <a:p>
            <a:r>
              <a:rPr lang="zh-CN" altLang="en-US" sz="2400" dirty="0"/>
              <a:t>股价指数期权</a:t>
            </a:r>
            <a:endParaRPr lang="en-US" altLang="zh-CN" sz="2400" dirty="0"/>
          </a:p>
          <a:p>
            <a:r>
              <a:rPr lang="en-US" altLang="zh-CN" sz="2400" dirty="0"/>
              <a:t>ETF </a:t>
            </a:r>
            <a:r>
              <a:rPr lang="zh-CN" altLang="en-US" sz="2400" dirty="0"/>
              <a:t>期权</a:t>
            </a:r>
          </a:p>
          <a:p>
            <a:r>
              <a:rPr lang="zh-CN" altLang="en-US" sz="2400" dirty="0"/>
              <a:t>利率期权</a:t>
            </a:r>
          </a:p>
          <a:p>
            <a:r>
              <a:rPr lang="zh-CN" altLang="en-US" sz="2400" dirty="0"/>
              <a:t>信用期权</a:t>
            </a:r>
          </a:p>
          <a:p>
            <a:r>
              <a:rPr lang="zh-CN" altLang="en-US" sz="2400" dirty="0"/>
              <a:t>货币期权</a:t>
            </a:r>
            <a:endParaRPr lang="en-US" altLang="zh-CN" sz="2400" dirty="0"/>
          </a:p>
          <a:p>
            <a:r>
              <a:rPr lang="zh-CN" altLang="en-US" sz="2400" dirty="0"/>
              <a:t>气候期权</a:t>
            </a:r>
            <a:endParaRPr lang="en-US" altLang="zh-CN" sz="2400" dirty="0"/>
          </a:p>
          <a:p>
            <a:r>
              <a:rPr lang="zh-CN" altLang="en-US" sz="2400" dirty="0"/>
              <a:t>总统选举期权</a:t>
            </a:r>
            <a:endParaRPr lang="en-US" altLang="zh-CN" sz="2400" dirty="0"/>
          </a:p>
          <a:p>
            <a:r>
              <a:rPr lang="zh-CN" altLang="en-US" sz="2400" dirty="0"/>
              <a:t>期货期权</a:t>
            </a:r>
          </a:p>
          <a:p>
            <a:r>
              <a:rPr lang="zh-CN" altLang="en-US" sz="2400" dirty="0"/>
              <a:t>互换期权</a:t>
            </a:r>
            <a:endParaRPr lang="en-US" altLang="zh-CN" sz="2400" dirty="0"/>
          </a:p>
          <a:p>
            <a:r>
              <a:rPr lang="zh-CN" altLang="en-US" sz="2400" dirty="0"/>
              <a:t>复合期权等</a:t>
            </a:r>
          </a:p>
          <a:p>
            <a:pPr>
              <a:buNone/>
            </a:pPr>
            <a:endParaRPr lang="zh-CN" altLang="en-US" dirty="0"/>
          </a:p>
        </p:txBody>
      </p:sp>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10</a:t>
            </a:fld>
            <a:endParaRPr lang="en-US" altLang="zh-CN">
              <a:solidFill>
                <a:srgbClr val="000000"/>
              </a:solidFill>
            </a:endParaRPr>
          </a:p>
        </p:txBody>
      </p:sp>
    </p:spTree>
    <p:extLst>
      <p:ext uri="{BB962C8B-B14F-4D97-AF65-F5344CB8AC3E}">
        <p14:creationId xmlns:p14="http://schemas.microsoft.com/office/powerpoint/2010/main" val="36330343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股票类期权</a:t>
            </a:r>
          </a:p>
        </p:txBody>
      </p:sp>
      <p:sp>
        <p:nvSpPr>
          <p:cNvPr id="3" name="内容占位符 2"/>
          <p:cNvSpPr>
            <a:spLocks noGrp="1"/>
          </p:cNvSpPr>
          <p:nvPr>
            <p:ph idx="1"/>
          </p:nvPr>
        </p:nvSpPr>
        <p:spPr>
          <a:xfrm>
            <a:off x="467544" y="1268760"/>
            <a:ext cx="8229600" cy="5328592"/>
          </a:xfrm>
        </p:spPr>
        <p:txBody>
          <a:bodyPr>
            <a:normAutofit fontScale="92500" lnSpcReduction="20000"/>
          </a:bodyPr>
          <a:lstStyle/>
          <a:p>
            <a:r>
              <a:rPr lang="zh-CN" altLang="en-US" dirty="0"/>
              <a:t>股票期权</a:t>
            </a:r>
          </a:p>
          <a:p>
            <a:pPr lvl="1"/>
            <a:r>
              <a:rPr lang="zh-CN" altLang="en-US" dirty="0"/>
              <a:t>国外一般为美式期权</a:t>
            </a:r>
          </a:p>
          <a:p>
            <a:pPr lvl="1"/>
            <a:r>
              <a:rPr lang="zh-CN" altLang="en-US" dirty="0"/>
              <a:t>一份股票期权一般包含 </a:t>
            </a:r>
            <a:r>
              <a:rPr lang="en-US" altLang="zh-CN" dirty="0"/>
              <a:t>100 </a:t>
            </a:r>
            <a:r>
              <a:rPr lang="zh-CN" altLang="en-US" dirty="0"/>
              <a:t>股</a:t>
            </a:r>
          </a:p>
          <a:p>
            <a:pPr lvl="1"/>
            <a:r>
              <a:rPr lang="zh-CN" altLang="en-US" dirty="0"/>
              <a:t>行权价和期权费都以 </a:t>
            </a:r>
            <a:r>
              <a:rPr lang="en-US" altLang="zh-CN" dirty="0"/>
              <a:t>1 </a:t>
            </a:r>
            <a:r>
              <a:rPr lang="zh-CN" altLang="en-US" dirty="0"/>
              <a:t>股股票为单位</a:t>
            </a:r>
            <a:endParaRPr lang="en-US" altLang="zh-CN" dirty="0"/>
          </a:p>
          <a:p>
            <a:pPr lvl="1"/>
            <a:r>
              <a:rPr lang="zh-CN" altLang="en-US" dirty="0"/>
              <a:t>我国</a:t>
            </a:r>
            <a:r>
              <a:rPr lang="en-US" altLang="zh-CN" dirty="0"/>
              <a:t>ETF</a:t>
            </a:r>
            <a:r>
              <a:rPr lang="zh-CN" altLang="en-US" dirty="0"/>
              <a:t>期权（上交所的上证</a:t>
            </a:r>
            <a:r>
              <a:rPr lang="en-US" altLang="zh-CN" dirty="0"/>
              <a:t>50</a:t>
            </a:r>
            <a:r>
              <a:rPr lang="zh-CN" altLang="en-US" dirty="0"/>
              <a:t>、沪深</a:t>
            </a:r>
            <a:r>
              <a:rPr lang="en-US" altLang="zh-CN" dirty="0"/>
              <a:t>300</a:t>
            </a:r>
            <a:r>
              <a:rPr lang="zh-CN" altLang="en-US" dirty="0"/>
              <a:t>，深交所的沪深</a:t>
            </a:r>
            <a:r>
              <a:rPr lang="en-US" altLang="zh-CN" dirty="0"/>
              <a:t>300</a:t>
            </a:r>
            <a:r>
              <a:rPr lang="zh-CN" altLang="en-US" dirty="0"/>
              <a:t>）</a:t>
            </a:r>
          </a:p>
          <a:p>
            <a:pPr lvl="2"/>
            <a:r>
              <a:rPr lang="zh-CN" altLang="en-US" dirty="0"/>
              <a:t>欧式</a:t>
            </a:r>
          </a:p>
          <a:p>
            <a:pPr lvl="2"/>
            <a:r>
              <a:rPr lang="zh-CN" altLang="en-US" dirty="0"/>
              <a:t>一张合约包含</a:t>
            </a:r>
            <a:r>
              <a:rPr lang="en-US" altLang="zh-CN" dirty="0"/>
              <a:t>10000</a:t>
            </a:r>
            <a:r>
              <a:rPr lang="zh-CN" altLang="en-US" dirty="0"/>
              <a:t>份</a:t>
            </a:r>
            <a:r>
              <a:rPr lang="en-US" altLang="zh-CN" dirty="0"/>
              <a:t>ETF</a:t>
            </a:r>
          </a:p>
          <a:p>
            <a:pPr lvl="2"/>
            <a:r>
              <a:rPr lang="zh-CN" altLang="en-US" dirty="0"/>
              <a:t>行权价和期权费以 </a:t>
            </a:r>
            <a:r>
              <a:rPr lang="en-US" altLang="zh-CN" dirty="0"/>
              <a:t>1 </a:t>
            </a:r>
            <a:r>
              <a:rPr lang="zh-CN" altLang="en-US" dirty="0"/>
              <a:t>份</a:t>
            </a:r>
            <a:r>
              <a:rPr lang="en-US" altLang="zh-CN" dirty="0"/>
              <a:t>ETF</a:t>
            </a:r>
            <a:r>
              <a:rPr lang="zh-CN" altLang="en-US" dirty="0"/>
              <a:t>为单位</a:t>
            </a:r>
          </a:p>
          <a:p>
            <a:r>
              <a:rPr lang="zh-CN" altLang="en-US" dirty="0"/>
              <a:t>股价指数期权</a:t>
            </a:r>
          </a:p>
          <a:p>
            <a:pPr lvl="1"/>
            <a:r>
              <a:rPr lang="zh-CN" altLang="en-US" dirty="0"/>
              <a:t>欧式美式均有</a:t>
            </a:r>
          </a:p>
          <a:p>
            <a:pPr lvl="1"/>
            <a:r>
              <a:rPr lang="zh-CN" altLang="en-US" dirty="0"/>
              <a:t>现金结算，乘数通常为 </a:t>
            </a:r>
            <a:r>
              <a:rPr lang="en-US" altLang="zh-CN" dirty="0"/>
              <a:t>100</a:t>
            </a:r>
          </a:p>
          <a:p>
            <a:pPr lvl="1"/>
            <a:r>
              <a:rPr lang="zh-CN" altLang="en-US" dirty="0"/>
              <a:t>中金所的沪深</a:t>
            </a:r>
            <a:r>
              <a:rPr lang="en-US" altLang="zh-CN" dirty="0"/>
              <a:t>300</a:t>
            </a:r>
            <a:r>
              <a:rPr lang="zh-CN" altLang="en-US" dirty="0"/>
              <a:t>股指期权</a:t>
            </a:r>
            <a:endParaRPr lang="en-US" altLang="zh-CN" dirty="0"/>
          </a:p>
          <a:p>
            <a:pPr lvl="1"/>
            <a:endParaRPr lang="zh-CN" altLang="en-US" dirty="0"/>
          </a:p>
        </p:txBody>
      </p:sp>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11</a:t>
            </a:fld>
            <a:endParaRPr lang="en-US" altLang="zh-CN">
              <a:solidFill>
                <a:srgbClr val="000000"/>
              </a:solidFill>
            </a:endParaRPr>
          </a:p>
        </p:txBody>
      </p:sp>
    </p:spTree>
    <p:extLst>
      <p:ext uri="{BB962C8B-B14F-4D97-AF65-F5344CB8AC3E}">
        <p14:creationId xmlns:p14="http://schemas.microsoft.com/office/powerpoint/2010/main" val="10739344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期货期权</a:t>
            </a:r>
          </a:p>
        </p:txBody>
      </p:sp>
      <p:sp>
        <p:nvSpPr>
          <p:cNvPr id="3" name="内容占位符 2"/>
          <p:cNvSpPr>
            <a:spLocks noGrp="1"/>
          </p:cNvSpPr>
          <p:nvPr>
            <p:ph idx="1"/>
          </p:nvPr>
        </p:nvSpPr>
        <p:spPr>
          <a:xfrm>
            <a:off x="467544" y="1124744"/>
            <a:ext cx="8229600" cy="5328592"/>
          </a:xfrm>
        </p:spPr>
        <p:txBody>
          <a:bodyPr>
            <a:normAutofit lnSpcReduction="10000"/>
          </a:bodyPr>
          <a:lstStyle/>
          <a:p>
            <a:endParaRPr lang="en-US" altLang="zh-CN" dirty="0"/>
          </a:p>
          <a:p>
            <a:r>
              <a:rPr lang="zh-CN" altLang="en-US" dirty="0"/>
              <a:t>期货期权</a:t>
            </a:r>
          </a:p>
          <a:p>
            <a:pPr lvl="1"/>
            <a:r>
              <a:rPr lang="zh-CN" altLang="en-US" dirty="0"/>
              <a:t>期货合约到期日通常紧随着相应的期货期权到期日</a:t>
            </a:r>
          </a:p>
          <a:p>
            <a:pPr lvl="1"/>
            <a:r>
              <a:rPr lang="zh-CN" altLang="en-US" dirty="0"/>
              <a:t>期货期权权利方行权时，将从期权义务方处获得标的期货合约的相应头寸（多头或空头）</a:t>
            </a:r>
            <a:r>
              <a:rPr lang="en-US" altLang="zh-CN" dirty="0"/>
              <a:t>,</a:t>
            </a:r>
            <a:r>
              <a:rPr lang="zh-CN" altLang="en-US" dirty="0"/>
              <a:t>再加上行权价与期货价格之间的差额。</a:t>
            </a:r>
          </a:p>
          <a:p>
            <a:r>
              <a:rPr lang="zh-CN" altLang="en-US" sz="2800" dirty="0">
                <a:latin typeface="Adobe 楷体 Std R" panose="02020400000000000000" pitchFamily="18" charset="-122"/>
              </a:rPr>
              <a:t>上期所：铜、天然橡胶、黄金、铜、铝、锌</a:t>
            </a:r>
          </a:p>
          <a:p>
            <a:r>
              <a:rPr lang="zh-CN" altLang="en-US" sz="2800" dirty="0">
                <a:latin typeface="Adobe 楷体 Std R" panose="02020400000000000000" pitchFamily="18" charset="-122"/>
              </a:rPr>
              <a:t>大商所：豆粕、玉米、铁矿石、</a:t>
            </a:r>
            <a:r>
              <a:rPr lang="en-US" altLang="zh-CN" sz="2800" dirty="0">
                <a:latin typeface="Adobe 楷体 Std R" panose="02020400000000000000" pitchFamily="18" charset="-122"/>
              </a:rPr>
              <a:t>LPG</a:t>
            </a:r>
            <a:r>
              <a:rPr lang="zh-CN" altLang="en-US" sz="2800" dirty="0">
                <a:latin typeface="Adobe 楷体 Std R" panose="02020400000000000000" pitchFamily="18" charset="-122"/>
              </a:rPr>
              <a:t>、</a:t>
            </a:r>
            <a:r>
              <a:rPr lang="en-US" altLang="zh-CN" sz="2800" dirty="0">
                <a:latin typeface="Adobe 楷体 Std R" panose="02020400000000000000" pitchFamily="18" charset="-122"/>
              </a:rPr>
              <a:t>PVC</a:t>
            </a:r>
            <a:r>
              <a:rPr lang="zh-CN" altLang="en-US" sz="2800" dirty="0">
                <a:latin typeface="Adobe 楷体 Std R" panose="02020400000000000000" pitchFamily="18" charset="-122"/>
              </a:rPr>
              <a:t>、聚丙烯、塑料</a:t>
            </a:r>
          </a:p>
          <a:p>
            <a:r>
              <a:rPr lang="zh-CN" altLang="en-US" sz="2800" dirty="0">
                <a:latin typeface="Adobe 楷体 Std R" panose="02020400000000000000" pitchFamily="18" charset="-122"/>
              </a:rPr>
              <a:t>郑商所：白糖、棉花、</a:t>
            </a:r>
            <a:r>
              <a:rPr lang="en-US" altLang="zh-CN" sz="2800" dirty="0">
                <a:latin typeface="Adobe 楷体 Std R" panose="02020400000000000000" pitchFamily="18" charset="-122"/>
              </a:rPr>
              <a:t>PTA</a:t>
            </a:r>
            <a:r>
              <a:rPr lang="zh-CN" altLang="en-US" sz="2800" dirty="0">
                <a:latin typeface="Adobe 楷体 Std R" panose="02020400000000000000" pitchFamily="18" charset="-122"/>
              </a:rPr>
              <a:t>、甲醇、菜粕、动力煤</a:t>
            </a:r>
          </a:p>
        </p:txBody>
      </p:sp>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12</a:t>
            </a:fld>
            <a:endParaRPr lang="en-US" altLang="zh-CN">
              <a:solidFill>
                <a:srgbClr val="000000"/>
              </a:solidFill>
            </a:endParaRPr>
          </a:p>
        </p:txBody>
      </p:sp>
    </p:spTree>
    <p:extLst>
      <p:ext uri="{BB962C8B-B14F-4D97-AF65-F5344CB8AC3E}">
        <p14:creationId xmlns:p14="http://schemas.microsoft.com/office/powerpoint/2010/main" val="14218545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099A059-B4F2-4E84-A76C-CFE3FA488F7F}"/>
              </a:ext>
            </a:extLst>
          </p:cNvPr>
          <p:cNvSpPr>
            <a:spLocks noGrp="1"/>
          </p:cNvSpPr>
          <p:nvPr>
            <p:ph type="title"/>
          </p:nvPr>
        </p:nvSpPr>
        <p:spPr/>
        <p:txBody>
          <a:bodyPr/>
          <a:lstStyle/>
          <a:p>
            <a:r>
              <a:rPr lang="zh-CN" altLang="en-US" dirty="0"/>
              <a:t>利率期权</a:t>
            </a:r>
          </a:p>
        </p:txBody>
      </p:sp>
      <p:sp>
        <p:nvSpPr>
          <p:cNvPr id="3" name="内容占位符 2">
            <a:extLst>
              <a:ext uri="{FF2B5EF4-FFF2-40B4-BE49-F238E27FC236}">
                <a16:creationId xmlns:a16="http://schemas.microsoft.com/office/drawing/2014/main" id="{74FA56F9-7C7E-4AE4-80B8-D472011FC6A8}"/>
              </a:ext>
            </a:extLst>
          </p:cNvPr>
          <p:cNvSpPr>
            <a:spLocks noGrp="1"/>
          </p:cNvSpPr>
          <p:nvPr>
            <p:ph idx="1"/>
          </p:nvPr>
        </p:nvSpPr>
        <p:spPr/>
        <p:txBody>
          <a:bodyPr/>
          <a:lstStyle/>
          <a:p>
            <a:r>
              <a:rPr lang="zh-CN" altLang="en-US" dirty="0"/>
              <a:t>利率期权</a:t>
            </a:r>
          </a:p>
          <a:p>
            <a:r>
              <a:rPr lang="zh-CN" altLang="en-US" dirty="0"/>
              <a:t>交易所交易的利率期权</a:t>
            </a:r>
          </a:p>
          <a:p>
            <a:r>
              <a:rPr lang="zh-CN" altLang="en-US" dirty="0"/>
              <a:t>场外交易的利率期权</a:t>
            </a:r>
          </a:p>
          <a:p>
            <a:r>
              <a:rPr lang="zh-CN" altLang="en-US" dirty="0"/>
              <a:t>内嵌在其他金融工具中的利率期权</a:t>
            </a:r>
          </a:p>
          <a:p>
            <a:endParaRPr lang="zh-CN" altLang="en-US" dirty="0"/>
          </a:p>
        </p:txBody>
      </p:sp>
      <p:sp>
        <p:nvSpPr>
          <p:cNvPr id="4" name="灯片编号占位符 3">
            <a:extLst>
              <a:ext uri="{FF2B5EF4-FFF2-40B4-BE49-F238E27FC236}">
                <a16:creationId xmlns:a16="http://schemas.microsoft.com/office/drawing/2014/main" id="{DC53DF47-8F71-48B6-B61A-CA3B017CD50F}"/>
              </a:ext>
            </a:extLst>
          </p:cNvPr>
          <p:cNvSpPr>
            <a:spLocks noGrp="1"/>
          </p:cNvSpPr>
          <p:nvPr>
            <p:ph type="sldNum" sz="quarter" idx="12"/>
          </p:nvPr>
        </p:nvSpPr>
        <p:spPr/>
        <p:txBody>
          <a:bodyPr/>
          <a:lstStyle/>
          <a:p>
            <a:fld id="{0C913308-F349-4B6D-A68A-DD1791B4A57B}" type="slidenum">
              <a:rPr lang="zh-CN" altLang="en-US" smtClean="0"/>
              <a:pPr/>
              <a:t>13</a:t>
            </a:fld>
            <a:endParaRPr lang="zh-CN" altLang="en-US" dirty="0"/>
          </a:p>
        </p:txBody>
      </p:sp>
    </p:spTree>
    <p:extLst>
      <p:ext uri="{BB962C8B-B14F-4D97-AF65-F5344CB8AC3E}">
        <p14:creationId xmlns:p14="http://schemas.microsoft.com/office/powerpoint/2010/main" val="4701853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目录</a:t>
            </a:r>
          </a:p>
        </p:txBody>
      </p:sp>
      <p:sp>
        <p:nvSpPr>
          <p:cNvPr id="3" name="内容占位符 2"/>
          <p:cNvSpPr>
            <a:spLocks noGrp="1"/>
          </p:cNvSpPr>
          <p:nvPr>
            <p:ph idx="1"/>
          </p:nvPr>
        </p:nvSpPr>
        <p:spPr/>
        <p:txBody>
          <a:bodyPr>
            <a:normAutofit/>
          </a:bodyPr>
          <a:lstStyle/>
          <a:p>
            <a:pPr>
              <a:lnSpc>
                <a:spcPct val="150000"/>
              </a:lnSpc>
            </a:pPr>
            <a:endParaRPr lang="en-US" altLang="zh-CN" dirty="0"/>
          </a:p>
          <a:p>
            <a:pPr>
              <a:lnSpc>
                <a:spcPct val="150000"/>
              </a:lnSpc>
              <a:buNone/>
            </a:pPr>
            <a:r>
              <a:rPr lang="zh-CN" altLang="en-US" dirty="0">
                <a:solidFill>
                  <a:schemeClr val="bg1">
                    <a:lumMod val="75000"/>
                  </a:schemeClr>
                </a:solidFill>
              </a:rPr>
              <a:t>期权的定义与种类</a:t>
            </a:r>
          </a:p>
          <a:p>
            <a:pPr>
              <a:lnSpc>
                <a:spcPct val="150000"/>
              </a:lnSpc>
              <a:buNone/>
            </a:pPr>
            <a:r>
              <a:rPr lang="zh-CN" altLang="en-US" dirty="0">
                <a:solidFill>
                  <a:srgbClr val="002060"/>
                </a:solidFill>
              </a:rPr>
              <a:t>期权市场</a:t>
            </a:r>
          </a:p>
          <a:p>
            <a:pPr>
              <a:lnSpc>
                <a:spcPct val="150000"/>
              </a:lnSpc>
              <a:buNone/>
            </a:pPr>
            <a:r>
              <a:rPr lang="zh-CN" altLang="en-US" dirty="0">
                <a:solidFill>
                  <a:schemeClr val="bg1">
                    <a:lumMod val="75000"/>
                  </a:schemeClr>
                </a:solidFill>
              </a:rPr>
              <a:t>期权交易机制</a:t>
            </a:r>
          </a:p>
          <a:p>
            <a:pPr>
              <a:lnSpc>
                <a:spcPct val="150000"/>
              </a:lnSpc>
              <a:buNone/>
            </a:pPr>
            <a:r>
              <a:rPr lang="zh-CN" altLang="en-US" dirty="0">
                <a:solidFill>
                  <a:schemeClr val="bg1">
                    <a:lumMod val="75000"/>
                  </a:schemeClr>
                </a:solidFill>
              </a:rPr>
              <a:t>期权与其他衍生产品的区别与联系</a:t>
            </a:r>
            <a:endParaRPr lang="en-US" altLang="zh-CN" dirty="0">
              <a:solidFill>
                <a:schemeClr val="bg1">
                  <a:lumMod val="75000"/>
                </a:schemeClr>
              </a:solidFill>
            </a:endParaRPr>
          </a:p>
          <a:p>
            <a:pPr>
              <a:lnSpc>
                <a:spcPct val="150000"/>
              </a:lnSpc>
              <a:buNone/>
            </a:pPr>
            <a:r>
              <a:rPr lang="zh-CN" altLang="en-US" dirty="0">
                <a:solidFill>
                  <a:schemeClr val="bg1">
                    <a:lumMod val="75000"/>
                  </a:schemeClr>
                </a:solidFill>
              </a:rPr>
              <a:t>内嵌期权与实物期权</a:t>
            </a:r>
          </a:p>
          <a:p>
            <a:pPr>
              <a:lnSpc>
                <a:spcPct val="150000"/>
              </a:lnSpc>
              <a:buNone/>
            </a:pPr>
            <a:endParaRPr lang="zh-CN" altLang="en-US" dirty="0">
              <a:solidFill>
                <a:schemeClr val="bg1">
                  <a:lumMod val="75000"/>
                </a:schemeClr>
              </a:solidFill>
            </a:endParaRPr>
          </a:p>
        </p:txBody>
      </p:sp>
      <p:sp>
        <p:nvSpPr>
          <p:cNvPr id="5" name="灯片编号占位符 4"/>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14</a:t>
            </a:fld>
            <a:endParaRPr lang="en-US" altLang="zh-CN">
              <a:solidFill>
                <a:srgbClr val="000000"/>
              </a:solidFill>
            </a:endParaRPr>
          </a:p>
        </p:txBody>
      </p:sp>
    </p:spTree>
    <p:extLst>
      <p:ext uri="{BB962C8B-B14F-4D97-AF65-F5344CB8AC3E}">
        <p14:creationId xmlns:p14="http://schemas.microsoft.com/office/powerpoint/2010/main" val="141314351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期权的发展史</a:t>
            </a:r>
          </a:p>
        </p:txBody>
      </p:sp>
      <p:sp>
        <p:nvSpPr>
          <p:cNvPr id="3" name="内容占位符 2"/>
          <p:cNvSpPr>
            <a:spLocks noGrp="1"/>
          </p:cNvSpPr>
          <p:nvPr>
            <p:ph idx="1"/>
          </p:nvPr>
        </p:nvSpPr>
        <p:spPr/>
        <p:txBody>
          <a:bodyPr/>
          <a:lstStyle/>
          <a:p>
            <a:pPr marL="0" indent="0">
              <a:buNone/>
            </a:pPr>
            <a:endParaRPr lang="en-US" altLang="zh-CN" dirty="0"/>
          </a:p>
          <a:p>
            <a:r>
              <a:rPr lang="en-US" altLang="zh-CN" dirty="0"/>
              <a:t>《</a:t>
            </a:r>
            <a:r>
              <a:rPr lang="zh-CN" altLang="en-US" dirty="0"/>
              <a:t>圣经</a:t>
            </a:r>
            <a:r>
              <a:rPr lang="en-US" altLang="zh-CN" dirty="0"/>
              <a:t>》</a:t>
            </a:r>
            <a:r>
              <a:rPr lang="zh-CN" altLang="en-US" dirty="0"/>
              <a:t>故事：拉班与雅各</a:t>
            </a:r>
            <a:endParaRPr lang="en-US" altLang="zh-CN" dirty="0"/>
          </a:p>
          <a:p>
            <a:r>
              <a:rPr lang="zh-CN" altLang="en-US" dirty="0"/>
              <a:t>亚里士多德</a:t>
            </a:r>
            <a:r>
              <a:rPr lang="en-US" altLang="zh-CN" dirty="0"/>
              <a:t>《</a:t>
            </a:r>
            <a:r>
              <a:rPr lang="zh-CN" altLang="en-US" dirty="0"/>
              <a:t>政治学</a:t>
            </a:r>
            <a:r>
              <a:rPr lang="en-US" altLang="zh-CN" dirty="0"/>
              <a:t>》</a:t>
            </a:r>
            <a:r>
              <a:rPr lang="zh-CN" altLang="en-US" dirty="0"/>
              <a:t>：橄榄油榨机使用的期权</a:t>
            </a:r>
            <a:endParaRPr lang="en-US" altLang="zh-CN" dirty="0"/>
          </a:p>
          <a:p>
            <a:r>
              <a:rPr lang="zh-CN" altLang="en-US" dirty="0"/>
              <a:t>郁金香球茎期权</a:t>
            </a:r>
          </a:p>
        </p:txBody>
      </p:sp>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15</a:t>
            </a:fld>
            <a:endParaRPr lang="en-US" altLang="zh-CN">
              <a:solidFill>
                <a:srgbClr val="000000"/>
              </a:solidFill>
            </a:endParaRPr>
          </a:p>
        </p:txBody>
      </p:sp>
    </p:spTree>
    <p:extLst>
      <p:ext uri="{BB962C8B-B14F-4D97-AF65-F5344CB8AC3E}">
        <p14:creationId xmlns:p14="http://schemas.microsoft.com/office/powerpoint/2010/main" val="42292838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332656"/>
            <a:ext cx="8496944" cy="846931"/>
          </a:xfrm>
        </p:spPr>
        <p:txBody>
          <a:bodyPr>
            <a:normAutofit fontScale="90000"/>
          </a:bodyPr>
          <a:lstStyle/>
          <a:p>
            <a:r>
              <a:rPr lang="en-US" altLang="zh-CN" sz="3200" dirty="0"/>
              <a:t>2019</a:t>
            </a:r>
            <a:r>
              <a:rPr lang="zh-CN" altLang="zh-CN" sz="3200" dirty="0"/>
              <a:t>全球</a:t>
            </a:r>
            <a:r>
              <a:rPr lang="zh-CN" altLang="en-US" sz="3200" dirty="0"/>
              <a:t>期权场内</a:t>
            </a:r>
            <a:r>
              <a:rPr lang="zh-CN" altLang="zh-CN" sz="3200" dirty="0"/>
              <a:t>交易</a:t>
            </a:r>
            <a:r>
              <a:rPr lang="zh-CN" altLang="en-US" sz="3200" dirty="0"/>
              <a:t>情况</a:t>
            </a:r>
            <a:r>
              <a:rPr lang="zh-CN" altLang="zh-CN" sz="3200" dirty="0"/>
              <a:t>：按</a:t>
            </a:r>
            <a:r>
              <a:rPr lang="zh-CN" altLang="en-US" sz="3200" dirty="0"/>
              <a:t>地域、</a:t>
            </a:r>
            <a:r>
              <a:rPr lang="zh-CN" altLang="zh-CN" sz="3200" dirty="0"/>
              <a:t>合约分类</a:t>
            </a:r>
            <a:endParaRPr lang="zh-CN" altLang="en-US" sz="3200" dirty="0"/>
          </a:p>
        </p:txBody>
      </p:sp>
      <p:sp>
        <p:nvSpPr>
          <p:cNvPr id="3" name="内容占位符 2"/>
          <p:cNvSpPr>
            <a:spLocks noGrp="1"/>
          </p:cNvSpPr>
          <p:nvPr>
            <p:ph idx="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16</a:t>
            </a:fld>
            <a:endParaRPr lang="zh-CN" altLang="en-US"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1196752"/>
            <a:ext cx="8640960" cy="52565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0534704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0C913308-F349-4B6D-A68A-DD1791B4A57B}" type="slidenum">
              <a:rPr lang="zh-CN" altLang="en-US" smtClean="0"/>
              <a:t>17</a:t>
            </a:fld>
            <a:endParaRPr lang="zh-CN" altLang="en-US" dirty="0"/>
          </a:p>
        </p:txBody>
      </p:sp>
      <p:sp>
        <p:nvSpPr>
          <p:cNvPr id="3" name="内容占位符 2"/>
          <p:cNvSpPr>
            <a:spLocks noGrp="1"/>
          </p:cNvSpPr>
          <p:nvPr>
            <p:ph idx="1"/>
          </p:nvPr>
        </p:nvSpPr>
        <p:spPr/>
        <p:txBody>
          <a:bodyPr/>
          <a:lstStyle/>
          <a:p>
            <a:endParaRPr lang="zh-CN" altLang="en-US" dirty="0"/>
          </a:p>
        </p:txBody>
      </p:sp>
      <p:pic>
        <p:nvPicPr>
          <p:cNvPr id="2067" name="Picture 1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260648"/>
            <a:ext cx="8424936" cy="6192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282213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我国期权发展史</a:t>
            </a:r>
          </a:p>
        </p:txBody>
      </p:sp>
      <p:sp>
        <p:nvSpPr>
          <p:cNvPr id="3" name="内容占位符 2"/>
          <p:cNvSpPr>
            <a:spLocks noGrp="1"/>
          </p:cNvSpPr>
          <p:nvPr>
            <p:ph idx="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18</a:t>
            </a:fld>
            <a:endParaRPr lang="zh-CN" altLang="en-US"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9" y="1268760"/>
            <a:ext cx="8640960" cy="51125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8854634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C105F5D-C295-45B8-AE25-570BBC523BC6}"/>
              </a:ext>
            </a:extLst>
          </p:cNvPr>
          <p:cNvSpPr>
            <a:spLocks noGrp="1"/>
          </p:cNvSpPr>
          <p:nvPr>
            <p:ph type="title"/>
          </p:nvPr>
        </p:nvSpPr>
        <p:spPr/>
        <p:txBody>
          <a:bodyPr/>
          <a:lstStyle/>
          <a:p>
            <a:r>
              <a:rPr lang="zh-CN" altLang="en-US" dirty="0"/>
              <a:t>上证</a:t>
            </a:r>
            <a:r>
              <a:rPr lang="en-US" altLang="zh-CN" dirty="0"/>
              <a:t>50ETF</a:t>
            </a:r>
            <a:r>
              <a:rPr lang="zh-CN" altLang="en-US" dirty="0"/>
              <a:t>成交量和持仓量</a:t>
            </a:r>
          </a:p>
        </p:txBody>
      </p:sp>
      <p:sp>
        <p:nvSpPr>
          <p:cNvPr id="4" name="灯片编号占位符 3">
            <a:extLst>
              <a:ext uri="{FF2B5EF4-FFF2-40B4-BE49-F238E27FC236}">
                <a16:creationId xmlns:a16="http://schemas.microsoft.com/office/drawing/2014/main" id="{1A325C5B-4869-4B3E-B430-43534D7DF355}"/>
              </a:ext>
            </a:extLst>
          </p:cNvPr>
          <p:cNvSpPr>
            <a:spLocks noGrp="1"/>
          </p:cNvSpPr>
          <p:nvPr>
            <p:ph type="sldNum" sz="quarter" idx="12"/>
          </p:nvPr>
        </p:nvSpPr>
        <p:spPr/>
        <p:txBody>
          <a:bodyPr/>
          <a:lstStyle/>
          <a:p>
            <a:fld id="{0C913308-F349-4B6D-A68A-DD1791B4A57B}" type="slidenum">
              <a:rPr lang="zh-CN" altLang="en-US" smtClean="0"/>
              <a:pPr/>
              <a:t>19</a:t>
            </a:fld>
            <a:endParaRPr lang="zh-CN" altLang="en-US" dirty="0"/>
          </a:p>
        </p:txBody>
      </p:sp>
      <p:graphicFrame>
        <p:nvGraphicFramePr>
          <p:cNvPr id="5" name="内容占位符 1">
            <a:extLst>
              <a:ext uri="{FF2B5EF4-FFF2-40B4-BE49-F238E27FC236}">
                <a16:creationId xmlns:a16="http://schemas.microsoft.com/office/drawing/2014/main" id="{13627D8D-5AE0-44BC-8DF3-E3088DAF4C92}"/>
              </a:ext>
            </a:extLst>
          </p:cNvPr>
          <p:cNvGraphicFramePr>
            <a:graphicFrameLocks noGrp="1"/>
          </p:cNvGraphicFramePr>
          <p:nvPr>
            <p:ph idx="1"/>
            <p:extLst>
              <p:ext uri="{D42A27DB-BD31-4B8C-83A1-F6EECF244321}">
                <p14:modId xmlns:p14="http://schemas.microsoft.com/office/powerpoint/2010/main" val="3382482964"/>
              </p:ext>
            </p:extLst>
          </p:nvPr>
        </p:nvGraphicFramePr>
        <p:xfrm>
          <a:off x="457200" y="1196752"/>
          <a:ext cx="8229600" cy="532787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69558610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目录</a:t>
            </a:r>
          </a:p>
        </p:txBody>
      </p:sp>
      <p:sp>
        <p:nvSpPr>
          <p:cNvPr id="3" name="内容占位符 2"/>
          <p:cNvSpPr>
            <a:spLocks noGrp="1"/>
          </p:cNvSpPr>
          <p:nvPr>
            <p:ph idx="1"/>
          </p:nvPr>
        </p:nvSpPr>
        <p:spPr/>
        <p:txBody>
          <a:bodyPr>
            <a:normAutofit/>
          </a:bodyPr>
          <a:lstStyle/>
          <a:p>
            <a:pPr>
              <a:lnSpc>
                <a:spcPct val="150000"/>
              </a:lnSpc>
            </a:pPr>
            <a:r>
              <a:rPr lang="zh-CN" altLang="en-US" dirty="0"/>
              <a:t>期权的定义与种类</a:t>
            </a:r>
            <a:endParaRPr lang="en-US" altLang="zh-CN" dirty="0"/>
          </a:p>
          <a:p>
            <a:pPr>
              <a:lnSpc>
                <a:spcPct val="150000"/>
              </a:lnSpc>
            </a:pPr>
            <a:r>
              <a:rPr lang="zh-CN" altLang="en-US" dirty="0"/>
              <a:t>期权市场</a:t>
            </a:r>
          </a:p>
          <a:p>
            <a:pPr>
              <a:lnSpc>
                <a:spcPct val="150000"/>
              </a:lnSpc>
            </a:pPr>
            <a:r>
              <a:rPr lang="zh-CN" altLang="en-US" dirty="0"/>
              <a:t>期权交易机制</a:t>
            </a:r>
          </a:p>
          <a:p>
            <a:pPr>
              <a:lnSpc>
                <a:spcPct val="150000"/>
              </a:lnSpc>
            </a:pPr>
            <a:r>
              <a:rPr lang="zh-CN" altLang="en-US" dirty="0"/>
              <a:t>期权与其他衍生产品的区别与联系</a:t>
            </a:r>
            <a:endParaRPr lang="en-US" altLang="zh-CN" dirty="0"/>
          </a:p>
          <a:p>
            <a:pPr>
              <a:lnSpc>
                <a:spcPct val="150000"/>
              </a:lnSpc>
            </a:pPr>
            <a:r>
              <a:rPr lang="zh-CN" altLang="en-US" dirty="0"/>
              <a:t>内嵌期权与实物期权</a:t>
            </a:r>
          </a:p>
        </p:txBody>
      </p:sp>
      <p:sp>
        <p:nvSpPr>
          <p:cNvPr id="5" name="灯片编号占位符 4"/>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2</a:t>
            </a:fld>
            <a:endParaRPr lang="en-US" altLang="zh-CN">
              <a:solidFill>
                <a:srgbClr val="000000"/>
              </a:solidFill>
            </a:endParaRPr>
          </a:p>
        </p:txBody>
      </p:sp>
    </p:spTree>
    <p:extLst>
      <p:ext uri="{BB962C8B-B14F-4D97-AF65-F5344CB8AC3E}">
        <p14:creationId xmlns:p14="http://schemas.microsoft.com/office/powerpoint/2010/main" val="35204719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44624"/>
            <a:ext cx="8229600" cy="1139825"/>
          </a:xfrm>
        </p:spPr>
        <p:txBody>
          <a:bodyPr/>
          <a:lstStyle/>
          <a:p>
            <a:r>
              <a:rPr lang="zh-CN" altLang="en-US" dirty="0"/>
              <a:t>期权交易的特征和趋势</a:t>
            </a:r>
          </a:p>
        </p:txBody>
      </p:sp>
      <p:sp>
        <p:nvSpPr>
          <p:cNvPr id="3" name="内容占位符 2"/>
          <p:cNvSpPr>
            <a:spLocks noGrp="1"/>
          </p:cNvSpPr>
          <p:nvPr>
            <p:ph idx="1"/>
          </p:nvPr>
        </p:nvSpPr>
        <p:spPr>
          <a:xfrm>
            <a:off x="467544" y="1124744"/>
            <a:ext cx="8229600" cy="4752528"/>
          </a:xfrm>
        </p:spPr>
        <p:txBody>
          <a:bodyPr>
            <a:normAutofit fontScale="92500" lnSpcReduction="10000"/>
          </a:bodyPr>
          <a:lstStyle/>
          <a:p>
            <a:pPr marL="0" indent="0">
              <a:buNone/>
            </a:pPr>
            <a:endParaRPr lang="en-US" altLang="zh-CN" dirty="0"/>
          </a:p>
          <a:p>
            <a:r>
              <a:rPr lang="zh-CN" altLang="en-US" dirty="0"/>
              <a:t>日益增多的奇异期权：期权市场的激烈竞争和普通期权利润空间的缩小。</a:t>
            </a:r>
          </a:p>
          <a:p>
            <a:r>
              <a:rPr lang="zh-CN" altLang="en-US" dirty="0"/>
              <a:t>交易所交易产品的灵活化：灵活期权（</a:t>
            </a:r>
            <a:r>
              <a:rPr lang="en-US" altLang="zh-CN" dirty="0"/>
              <a:t>Flex options</a:t>
            </a:r>
            <a:r>
              <a:rPr lang="zh-CN" altLang="en-US" dirty="0"/>
              <a:t>）</a:t>
            </a:r>
          </a:p>
          <a:p>
            <a:r>
              <a:rPr lang="zh-CN" altLang="en-US" dirty="0"/>
              <a:t>交易所之间的合作日益加强：一家交易所上市的期权产品可以在其他交易所进行交易；或在一家交易所交易，而在其他交易所平盘或交割；另外有一些交易所则允许其他交易所的会员在本所进行交易，等等。</a:t>
            </a:r>
            <a:endParaRPr lang="en-US" altLang="zh-CN" dirty="0"/>
          </a:p>
          <a:p>
            <a:r>
              <a:rPr lang="zh-CN" altLang="en-US" dirty="0"/>
              <a:t>高频交易日益盛行。</a:t>
            </a:r>
          </a:p>
        </p:txBody>
      </p:sp>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20</a:t>
            </a:fld>
            <a:endParaRPr lang="en-US" altLang="zh-CN">
              <a:solidFill>
                <a:srgbClr val="000000"/>
              </a:solidFill>
            </a:endParaRPr>
          </a:p>
        </p:txBody>
      </p:sp>
    </p:spTree>
    <p:extLst>
      <p:ext uri="{BB962C8B-B14F-4D97-AF65-F5344CB8AC3E}">
        <p14:creationId xmlns:p14="http://schemas.microsoft.com/office/powerpoint/2010/main" val="209831381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目录</a:t>
            </a:r>
          </a:p>
        </p:txBody>
      </p:sp>
      <p:sp>
        <p:nvSpPr>
          <p:cNvPr id="3" name="内容占位符 2"/>
          <p:cNvSpPr>
            <a:spLocks noGrp="1"/>
          </p:cNvSpPr>
          <p:nvPr>
            <p:ph idx="1"/>
          </p:nvPr>
        </p:nvSpPr>
        <p:spPr>
          <a:xfrm>
            <a:off x="467544" y="1124744"/>
            <a:ext cx="8229600" cy="4530725"/>
          </a:xfrm>
        </p:spPr>
        <p:txBody>
          <a:bodyPr>
            <a:normAutofit lnSpcReduction="10000"/>
          </a:bodyPr>
          <a:lstStyle/>
          <a:p>
            <a:pPr>
              <a:lnSpc>
                <a:spcPct val="150000"/>
              </a:lnSpc>
            </a:pPr>
            <a:endParaRPr lang="en-US" altLang="zh-CN" dirty="0"/>
          </a:p>
          <a:p>
            <a:pPr>
              <a:lnSpc>
                <a:spcPct val="150000"/>
              </a:lnSpc>
              <a:buNone/>
            </a:pPr>
            <a:r>
              <a:rPr lang="zh-CN" altLang="en-US" dirty="0">
                <a:solidFill>
                  <a:schemeClr val="bg1">
                    <a:lumMod val="75000"/>
                  </a:schemeClr>
                </a:solidFill>
              </a:rPr>
              <a:t>期权的定义与种类</a:t>
            </a:r>
          </a:p>
          <a:p>
            <a:pPr>
              <a:lnSpc>
                <a:spcPct val="150000"/>
              </a:lnSpc>
              <a:buNone/>
            </a:pPr>
            <a:r>
              <a:rPr lang="zh-CN" altLang="en-US" dirty="0">
                <a:solidFill>
                  <a:schemeClr val="bg1">
                    <a:lumMod val="75000"/>
                  </a:schemeClr>
                </a:solidFill>
              </a:rPr>
              <a:t>期权市场</a:t>
            </a:r>
          </a:p>
          <a:p>
            <a:pPr>
              <a:lnSpc>
                <a:spcPct val="150000"/>
              </a:lnSpc>
              <a:buNone/>
            </a:pPr>
            <a:r>
              <a:rPr lang="zh-CN" altLang="en-US" dirty="0">
                <a:solidFill>
                  <a:srgbClr val="002060"/>
                </a:solidFill>
              </a:rPr>
              <a:t>期权交易机制</a:t>
            </a:r>
          </a:p>
          <a:p>
            <a:pPr>
              <a:lnSpc>
                <a:spcPct val="150000"/>
              </a:lnSpc>
              <a:buNone/>
            </a:pPr>
            <a:r>
              <a:rPr lang="zh-CN" altLang="en-US" dirty="0">
                <a:solidFill>
                  <a:schemeClr val="bg1">
                    <a:lumMod val="75000"/>
                  </a:schemeClr>
                </a:solidFill>
              </a:rPr>
              <a:t>期权与其他衍生产品的区别与联系</a:t>
            </a:r>
            <a:endParaRPr lang="en-US" altLang="zh-CN" dirty="0">
              <a:solidFill>
                <a:schemeClr val="bg1">
                  <a:lumMod val="75000"/>
                </a:schemeClr>
              </a:solidFill>
            </a:endParaRPr>
          </a:p>
          <a:p>
            <a:pPr>
              <a:lnSpc>
                <a:spcPct val="150000"/>
              </a:lnSpc>
              <a:buNone/>
            </a:pPr>
            <a:r>
              <a:rPr lang="zh-CN" altLang="en-US" dirty="0">
                <a:solidFill>
                  <a:schemeClr val="bg1">
                    <a:lumMod val="75000"/>
                  </a:schemeClr>
                </a:solidFill>
              </a:rPr>
              <a:t>内嵌期权与实物期权</a:t>
            </a:r>
            <a:endParaRPr lang="en-US" altLang="zh-CN" dirty="0">
              <a:solidFill>
                <a:schemeClr val="bg1">
                  <a:lumMod val="75000"/>
                </a:schemeClr>
              </a:solidFill>
            </a:endParaRPr>
          </a:p>
          <a:p>
            <a:pPr>
              <a:lnSpc>
                <a:spcPct val="150000"/>
              </a:lnSpc>
              <a:buNone/>
            </a:pPr>
            <a:endParaRPr lang="zh-CN" altLang="en-US" dirty="0">
              <a:solidFill>
                <a:schemeClr val="bg1">
                  <a:lumMod val="75000"/>
                </a:schemeClr>
              </a:solidFill>
            </a:endParaRPr>
          </a:p>
        </p:txBody>
      </p:sp>
      <p:sp>
        <p:nvSpPr>
          <p:cNvPr id="5" name="灯片编号占位符 4"/>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21</a:t>
            </a:fld>
            <a:endParaRPr lang="en-US" altLang="zh-CN">
              <a:solidFill>
                <a:srgbClr val="000000"/>
              </a:solidFill>
            </a:endParaRPr>
          </a:p>
        </p:txBody>
      </p:sp>
    </p:spTree>
    <p:extLst>
      <p:ext uri="{BB962C8B-B14F-4D97-AF65-F5344CB8AC3E}">
        <p14:creationId xmlns:p14="http://schemas.microsoft.com/office/powerpoint/2010/main" val="363822589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lvl="0"/>
            <a:r>
              <a:rPr lang="zh-CN" altLang="en-US" dirty="0"/>
              <a:t>上证</a:t>
            </a:r>
            <a:r>
              <a:rPr lang="en-US" altLang="zh-CN" dirty="0"/>
              <a:t>50ETF</a:t>
            </a:r>
            <a:r>
              <a:rPr lang="zh-CN" altLang="en-US" dirty="0"/>
              <a:t>期权合约基本条款</a:t>
            </a:r>
          </a:p>
        </p:txBody>
      </p:sp>
      <p:graphicFrame>
        <p:nvGraphicFramePr>
          <p:cNvPr id="5" name="内容占位符 4"/>
          <p:cNvGraphicFramePr>
            <a:graphicFrameLocks noGrp="1"/>
          </p:cNvGraphicFramePr>
          <p:nvPr>
            <p:ph idx="1"/>
            <p:extLst>
              <p:ext uri="{D42A27DB-BD31-4B8C-83A1-F6EECF244321}">
                <p14:modId xmlns:p14="http://schemas.microsoft.com/office/powerpoint/2010/main" val="3475020378"/>
              </p:ext>
            </p:extLst>
          </p:nvPr>
        </p:nvGraphicFramePr>
        <p:xfrm>
          <a:off x="539552" y="1268758"/>
          <a:ext cx="8208912" cy="5256585"/>
        </p:xfrm>
        <a:graphic>
          <a:graphicData uri="http://schemas.openxmlformats.org/drawingml/2006/table">
            <a:tbl>
              <a:tblPr firstRow="1" firstCol="1" bandRow="1"/>
              <a:tblGrid>
                <a:gridCol w="1734412">
                  <a:extLst>
                    <a:ext uri="{9D8B030D-6E8A-4147-A177-3AD203B41FA5}">
                      <a16:colId xmlns:a16="http://schemas.microsoft.com/office/drawing/2014/main" val="20000"/>
                    </a:ext>
                  </a:extLst>
                </a:gridCol>
                <a:gridCol w="6474500">
                  <a:extLst>
                    <a:ext uri="{9D8B030D-6E8A-4147-A177-3AD203B41FA5}">
                      <a16:colId xmlns:a16="http://schemas.microsoft.com/office/drawing/2014/main" val="20001"/>
                    </a:ext>
                  </a:extLst>
                </a:gridCol>
              </a:tblGrid>
              <a:tr h="350439">
                <a:tc>
                  <a:txBody>
                    <a:bodyPr/>
                    <a:lstStyle/>
                    <a:p>
                      <a:pPr algn="ctr">
                        <a:lnSpc>
                          <a:spcPts val="1785"/>
                        </a:lnSpc>
                        <a:spcAft>
                          <a:spcPts val="0"/>
                        </a:spcAft>
                      </a:pPr>
                      <a:r>
                        <a:rPr lang="zh-CN" sz="1200" b="1" kern="0" dirty="0">
                          <a:solidFill>
                            <a:srgbClr val="333333"/>
                          </a:solidFill>
                          <a:effectLst/>
                          <a:latin typeface="Calibri"/>
                          <a:ea typeface="宋体"/>
                          <a:cs typeface="宋体"/>
                        </a:rPr>
                        <a:t>合约标的</a:t>
                      </a:r>
                      <a:endParaRPr lang="zh-CN" sz="1200" kern="100" dirty="0">
                        <a:effectLst/>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785"/>
                        </a:lnSpc>
                        <a:spcAft>
                          <a:spcPts val="0"/>
                        </a:spcAft>
                      </a:pPr>
                      <a:r>
                        <a:rPr lang="zh-CN" sz="1400" kern="0" dirty="0">
                          <a:solidFill>
                            <a:srgbClr val="333333"/>
                          </a:solidFill>
                          <a:effectLst/>
                          <a:latin typeface="Calibri"/>
                          <a:ea typeface="宋体"/>
                          <a:cs typeface="宋体"/>
                        </a:rPr>
                        <a:t>上证</a:t>
                      </a:r>
                      <a:r>
                        <a:rPr lang="en-US" sz="1400" kern="0" dirty="0">
                          <a:solidFill>
                            <a:srgbClr val="333333"/>
                          </a:solidFill>
                          <a:effectLst/>
                          <a:latin typeface="Calibri"/>
                          <a:ea typeface="宋体"/>
                          <a:cs typeface="宋体"/>
                        </a:rPr>
                        <a:t>50</a:t>
                      </a:r>
                      <a:r>
                        <a:rPr lang="zh-CN" sz="1400" kern="0" dirty="0">
                          <a:solidFill>
                            <a:srgbClr val="333333"/>
                          </a:solidFill>
                          <a:effectLst/>
                          <a:latin typeface="Calibri"/>
                          <a:ea typeface="宋体"/>
                          <a:cs typeface="宋体"/>
                        </a:rPr>
                        <a:t>交易型开放式指数证券投资基金（</a:t>
                      </a:r>
                      <a:r>
                        <a:rPr lang="en-US" sz="1400" kern="0" dirty="0">
                          <a:solidFill>
                            <a:srgbClr val="333333"/>
                          </a:solidFill>
                          <a:effectLst/>
                          <a:latin typeface="Calibri"/>
                          <a:ea typeface="宋体"/>
                          <a:cs typeface="宋体"/>
                        </a:rPr>
                        <a:t>“50ETF”</a:t>
                      </a:r>
                      <a:r>
                        <a:rPr lang="zh-CN" sz="1400" kern="0" dirty="0">
                          <a:solidFill>
                            <a:srgbClr val="333333"/>
                          </a:solidFill>
                          <a:effectLst/>
                          <a:latin typeface="Calibri"/>
                          <a:ea typeface="宋体"/>
                          <a:cs typeface="宋体"/>
                        </a:rPr>
                        <a:t>）</a:t>
                      </a:r>
                      <a:endParaRPr lang="zh-CN" sz="140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350439">
                <a:tc>
                  <a:txBody>
                    <a:bodyPr/>
                    <a:lstStyle/>
                    <a:p>
                      <a:pPr algn="ctr">
                        <a:lnSpc>
                          <a:spcPts val="1785"/>
                        </a:lnSpc>
                        <a:spcAft>
                          <a:spcPts val="0"/>
                        </a:spcAft>
                      </a:pPr>
                      <a:r>
                        <a:rPr lang="zh-CN" sz="1200" b="1" kern="0" dirty="0">
                          <a:solidFill>
                            <a:srgbClr val="333333"/>
                          </a:solidFill>
                          <a:effectLst/>
                          <a:latin typeface="Calibri"/>
                          <a:ea typeface="宋体"/>
                          <a:cs typeface="宋体"/>
                        </a:rPr>
                        <a:t>合约类型</a:t>
                      </a:r>
                      <a:endParaRPr lang="zh-CN" sz="1200" kern="100" dirty="0">
                        <a:effectLst/>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785"/>
                        </a:lnSpc>
                        <a:spcAft>
                          <a:spcPts val="0"/>
                        </a:spcAft>
                      </a:pPr>
                      <a:r>
                        <a:rPr lang="zh-CN" sz="1400" kern="0" dirty="0">
                          <a:solidFill>
                            <a:srgbClr val="333333"/>
                          </a:solidFill>
                          <a:effectLst/>
                          <a:latin typeface="Calibri"/>
                          <a:ea typeface="宋体"/>
                          <a:cs typeface="宋体"/>
                        </a:rPr>
                        <a:t>认购期权和认沽期权</a:t>
                      </a:r>
                      <a:endParaRPr lang="zh-CN" sz="140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350439">
                <a:tc>
                  <a:txBody>
                    <a:bodyPr/>
                    <a:lstStyle/>
                    <a:p>
                      <a:pPr algn="ctr">
                        <a:lnSpc>
                          <a:spcPts val="1785"/>
                        </a:lnSpc>
                        <a:spcAft>
                          <a:spcPts val="0"/>
                        </a:spcAft>
                      </a:pPr>
                      <a:r>
                        <a:rPr lang="zh-CN" sz="1200" b="1" kern="0" dirty="0">
                          <a:solidFill>
                            <a:srgbClr val="333333"/>
                          </a:solidFill>
                          <a:effectLst/>
                          <a:latin typeface="Calibri"/>
                          <a:ea typeface="宋体"/>
                          <a:cs typeface="宋体"/>
                        </a:rPr>
                        <a:t>合约单位</a:t>
                      </a:r>
                      <a:endParaRPr lang="zh-CN" sz="1200" kern="100" dirty="0">
                        <a:effectLst/>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785"/>
                        </a:lnSpc>
                        <a:spcAft>
                          <a:spcPts val="0"/>
                        </a:spcAft>
                      </a:pPr>
                      <a:r>
                        <a:rPr lang="en-US" sz="1400" kern="0" dirty="0">
                          <a:solidFill>
                            <a:srgbClr val="333333"/>
                          </a:solidFill>
                          <a:effectLst/>
                          <a:latin typeface="宋体"/>
                          <a:ea typeface="宋体"/>
                          <a:cs typeface="宋体"/>
                        </a:rPr>
                        <a:t>10000</a:t>
                      </a:r>
                      <a:r>
                        <a:rPr lang="zh-CN" sz="1400" kern="0" dirty="0">
                          <a:solidFill>
                            <a:srgbClr val="333333"/>
                          </a:solidFill>
                          <a:effectLst/>
                          <a:latin typeface="Calibri"/>
                          <a:ea typeface="宋体"/>
                          <a:cs typeface="宋体"/>
                        </a:rPr>
                        <a:t>份</a:t>
                      </a:r>
                      <a:endParaRPr lang="zh-CN" sz="140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350439">
                <a:tc>
                  <a:txBody>
                    <a:bodyPr/>
                    <a:lstStyle/>
                    <a:p>
                      <a:pPr algn="ctr">
                        <a:lnSpc>
                          <a:spcPts val="1785"/>
                        </a:lnSpc>
                        <a:spcAft>
                          <a:spcPts val="0"/>
                        </a:spcAft>
                      </a:pPr>
                      <a:r>
                        <a:rPr lang="zh-CN" sz="1200" b="1" kern="0">
                          <a:solidFill>
                            <a:srgbClr val="333333"/>
                          </a:solidFill>
                          <a:effectLst/>
                          <a:latin typeface="Calibri"/>
                          <a:ea typeface="宋体"/>
                          <a:cs typeface="宋体"/>
                        </a:rPr>
                        <a:t>合约到期月份</a:t>
                      </a:r>
                      <a:endParaRPr lang="zh-CN" sz="1200" kern="100">
                        <a:effectLst/>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785"/>
                        </a:lnSpc>
                        <a:spcAft>
                          <a:spcPts val="0"/>
                        </a:spcAft>
                      </a:pPr>
                      <a:r>
                        <a:rPr lang="zh-CN" sz="1400" kern="0" dirty="0">
                          <a:solidFill>
                            <a:srgbClr val="333333"/>
                          </a:solidFill>
                          <a:effectLst/>
                          <a:latin typeface="Calibri"/>
                          <a:ea typeface="宋体"/>
                          <a:cs typeface="宋体"/>
                        </a:rPr>
                        <a:t>当月、下月及随后两个季月</a:t>
                      </a:r>
                      <a:endParaRPr lang="zh-CN" sz="140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350439">
                <a:tc>
                  <a:txBody>
                    <a:bodyPr/>
                    <a:lstStyle/>
                    <a:p>
                      <a:pPr algn="ctr">
                        <a:lnSpc>
                          <a:spcPts val="1785"/>
                        </a:lnSpc>
                        <a:spcAft>
                          <a:spcPts val="0"/>
                        </a:spcAft>
                      </a:pPr>
                      <a:r>
                        <a:rPr lang="zh-CN" sz="1200" b="1" kern="0" dirty="0">
                          <a:solidFill>
                            <a:schemeClr val="tx1"/>
                          </a:solidFill>
                          <a:effectLst/>
                          <a:latin typeface="Calibri"/>
                          <a:ea typeface="宋体"/>
                          <a:cs typeface="宋体"/>
                        </a:rPr>
                        <a:t>行权价格</a:t>
                      </a:r>
                      <a:endParaRPr lang="zh-CN" sz="1200" kern="100" dirty="0">
                        <a:solidFill>
                          <a:schemeClr val="tx1"/>
                        </a:solidFill>
                        <a:effectLst/>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lnSpc>
                          <a:spcPts val="1785"/>
                        </a:lnSpc>
                        <a:spcAft>
                          <a:spcPts val="0"/>
                        </a:spcAft>
                      </a:pPr>
                      <a:r>
                        <a:rPr lang="en-US" altLang="zh-CN" sz="1400" kern="0" dirty="0">
                          <a:solidFill>
                            <a:srgbClr val="333333"/>
                          </a:solidFill>
                          <a:effectLst/>
                          <a:latin typeface="Calibri"/>
                          <a:ea typeface="宋体"/>
                          <a:cs typeface="宋体"/>
                        </a:rPr>
                        <a:t>9</a:t>
                      </a:r>
                      <a:r>
                        <a:rPr lang="zh-CN" sz="1400" kern="0" dirty="0">
                          <a:solidFill>
                            <a:srgbClr val="333333"/>
                          </a:solidFill>
                          <a:effectLst/>
                          <a:latin typeface="Calibri"/>
                          <a:ea typeface="宋体"/>
                          <a:cs typeface="宋体"/>
                        </a:rPr>
                        <a:t>个（</a:t>
                      </a:r>
                      <a:r>
                        <a:rPr lang="en-US" sz="1400" kern="0" dirty="0">
                          <a:solidFill>
                            <a:srgbClr val="333333"/>
                          </a:solidFill>
                          <a:effectLst/>
                          <a:latin typeface="Calibri"/>
                          <a:ea typeface="宋体"/>
                          <a:cs typeface="宋体"/>
                        </a:rPr>
                        <a:t>1</a:t>
                      </a:r>
                      <a:r>
                        <a:rPr lang="zh-CN" sz="1400" kern="0" dirty="0">
                          <a:solidFill>
                            <a:srgbClr val="333333"/>
                          </a:solidFill>
                          <a:effectLst/>
                          <a:latin typeface="Calibri"/>
                          <a:ea typeface="宋体"/>
                          <a:cs typeface="宋体"/>
                        </a:rPr>
                        <a:t>个平值合约、</a:t>
                      </a:r>
                      <a:r>
                        <a:rPr lang="en-US" altLang="zh-CN" sz="1400" kern="0" dirty="0">
                          <a:solidFill>
                            <a:srgbClr val="333333"/>
                          </a:solidFill>
                          <a:effectLst/>
                          <a:latin typeface="Calibri"/>
                          <a:ea typeface="宋体"/>
                          <a:cs typeface="宋体"/>
                        </a:rPr>
                        <a:t>4</a:t>
                      </a:r>
                      <a:r>
                        <a:rPr lang="zh-CN" sz="1400" kern="0" dirty="0">
                          <a:solidFill>
                            <a:srgbClr val="333333"/>
                          </a:solidFill>
                          <a:effectLst/>
                          <a:latin typeface="Calibri"/>
                          <a:ea typeface="宋体"/>
                          <a:cs typeface="宋体"/>
                        </a:rPr>
                        <a:t>个虚值合约、</a:t>
                      </a:r>
                      <a:r>
                        <a:rPr lang="en-US" altLang="zh-CN" sz="1400" kern="0" dirty="0">
                          <a:solidFill>
                            <a:srgbClr val="333333"/>
                          </a:solidFill>
                          <a:effectLst/>
                          <a:latin typeface="Calibri"/>
                          <a:ea typeface="宋体"/>
                          <a:cs typeface="宋体"/>
                        </a:rPr>
                        <a:t>4</a:t>
                      </a:r>
                      <a:r>
                        <a:rPr lang="zh-CN" sz="1400" kern="0" dirty="0">
                          <a:solidFill>
                            <a:srgbClr val="333333"/>
                          </a:solidFill>
                          <a:effectLst/>
                          <a:latin typeface="Calibri"/>
                          <a:ea typeface="宋体"/>
                          <a:cs typeface="宋体"/>
                        </a:rPr>
                        <a:t>个实值合约）</a:t>
                      </a: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0004"/>
                  </a:ext>
                </a:extLst>
              </a:tr>
              <a:tr h="1051317">
                <a:tc>
                  <a:txBody>
                    <a:bodyPr/>
                    <a:lstStyle/>
                    <a:p>
                      <a:pPr algn="ctr">
                        <a:lnSpc>
                          <a:spcPts val="1785"/>
                        </a:lnSpc>
                        <a:spcAft>
                          <a:spcPts val="0"/>
                        </a:spcAft>
                      </a:pPr>
                      <a:r>
                        <a:rPr lang="zh-CN" sz="1200" b="1" kern="0">
                          <a:solidFill>
                            <a:srgbClr val="333333"/>
                          </a:solidFill>
                          <a:effectLst/>
                          <a:latin typeface="Calibri"/>
                          <a:ea typeface="宋体"/>
                          <a:cs typeface="宋体"/>
                        </a:rPr>
                        <a:t>行权价格间距</a:t>
                      </a:r>
                      <a:endParaRPr lang="zh-CN" sz="1200" kern="100">
                        <a:effectLst/>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785"/>
                        </a:lnSpc>
                        <a:spcAft>
                          <a:spcPts val="0"/>
                        </a:spcAft>
                      </a:pPr>
                      <a:r>
                        <a:rPr lang="en-US" sz="1400" kern="0" dirty="0">
                          <a:solidFill>
                            <a:srgbClr val="333333"/>
                          </a:solidFill>
                          <a:effectLst/>
                          <a:latin typeface="宋体"/>
                          <a:ea typeface="宋体"/>
                          <a:cs typeface="宋体"/>
                        </a:rPr>
                        <a:t>3</a:t>
                      </a:r>
                      <a:r>
                        <a:rPr lang="zh-CN" sz="1400" kern="0" dirty="0">
                          <a:solidFill>
                            <a:srgbClr val="333333"/>
                          </a:solidFill>
                          <a:effectLst/>
                          <a:latin typeface="Calibri"/>
                          <a:ea typeface="宋体"/>
                          <a:cs typeface="宋体"/>
                        </a:rPr>
                        <a:t>元或以下为</a:t>
                      </a:r>
                      <a:r>
                        <a:rPr lang="en-US" sz="1400" kern="0" dirty="0">
                          <a:solidFill>
                            <a:srgbClr val="333333"/>
                          </a:solidFill>
                          <a:effectLst/>
                          <a:latin typeface="Calibri"/>
                          <a:ea typeface="宋体"/>
                          <a:cs typeface="宋体"/>
                        </a:rPr>
                        <a:t>0.05</a:t>
                      </a:r>
                      <a:r>
                        <a:rPr lang="zh-CN" sz="1400" kern="0" dirty="0">
                          <a:solidFill>
                            <a:srgbClr val="333333"/>
                          </a:solidFill>
                          <a:effectLst/>
                          <a:latin typeface="Calibri"/>
                          <a:ea typeface="宋体"/>
                          <a:cs typeface="宋体"/>
                        </a:rPr>
                        <a:t>元，</a:t>
                      </a:r>
                      <a:r>
                        <a:rPr lang="en-US" sz="1400" kern="0" dirty="0">
                          <a:solidFill>
                            <a:srgbClr val="333333"/>
                          </a:solidFill>
                          <a:effectLst/>
                          <a:latin typeface="Calibri"/>
                          <a:ea typeface="宋体"/>
                          <a:cs typeface="宋体"/>
                        </a:rPr>
                        <a:t>3</a:t>
                      </a:r>
                      <a:r>
                        <a:rPr lang="zh-CN" sz="1400" kern="0" dirty="0">
                          <a:solidFill>
                            <a:srgbClr val="333333"/>
                          </a:solidFill>
                          <a:effectLst/>
                          <a:latin typeface="Calibri"/>
                          <a:ea typeface="宋体"/>
                          <a:cs typeface="宋体"/>
                        </a:rPr>
                        <a:t>元至</a:t>
                      </a:r>
                      <a:r>
                        <a:rPr lang="en-US" sz="1400" kern="0" dirty="0">
                          <a:solidFill>
                            <a:srgbClr val="333333"/>
                          </a:solidFill>
                          <a:effectLst/>
                          <a:latin typeface="Calibri"/>
                          <a:ea typeface="宋体"/>
                          <a:cs typeface="宋体"/>
                        </a:rPr>
                        <a:t>5</a:t>
                      </a:r>
                      <a:r>
                        <a:rPr lang="zh-CN" sz="1400" kern="0" dirty="0">
                          <a:solidFill>
                            <a:srgbClr val="333333"/>
                          </a:solidFill>
                          <a:effectLst/>
                          <a:latin typeface="Calibri"/>
                          <a:ea typeface="宋体"/>
                          <a:cs typeface="宋体"/>
                        </a:rPr>
                        <a:t>元（含）为</a:t>
                      </a:r>
                      <a:r>
                        <a:rPr lang="en-US" sz="1400" kern="0" dirty="0">
                          <a:solidFill>
                            <a:srgbClr val="333333"/>
                          </a:solidFill>
                          <a:effectLst/>
                          <a:latin typeface="Calibri"/>
                          <a:ea typeface="宋体"/>
                          <a:cs typeface="宋体"/>
                        </a:rPr>
                        <a:t>0.1</a:t>
                      </a:r>
                      <a:r>
                        <a:rPr lang="zh-CN" sz="1400" kern="0" dirty="0">
                          <a:solidFill>
                            <a:srgbClr val="333333"/>
                          </a:solidFill>
                          <a:effectLst/>
                          <a:latin typeface="Calibri"/>
                          <a:ea typeface="宋体"/>
                          <a:cs typeface="宋体"/>
                        </a:rPr>
                        <a:t>元，</a:t>
                      </a:r>
                      <a:r>
                        <a:rPr lang="en-US" sz="1400" kern="0" dirty="0">
                          <a:solidFill>
                            <a:srgbClr val="333333"/>
                          </a:solidFill>
                          <a:effectLst/>
                          <a:latin typeface="Calibri"/>
                          <a:ea typeface="宋体"/>
                          <a:cs typeface="宋体"/>
                        </a:rPr>
                        <a:t>5</a:t>
                      </a:r>
                      <a:r>
                        <a:rPr lang="zh-CN" sz="1400" kern="0" dirty="0">
                          <a:solidFill>
                            <a:srgbClr val="333333"/>
                          </a:solidFill>
                          <a:effectLst/>
                          <a:latin typeface="Calibri"/>
                          <a:ea typeface="宋体"/>
                          <a:cs typeface="宋体"/>
                        </a:rPr>
                        <a:t>元至</a:t>
                      </a:r>
                      <a:r>
                        <a:rPr lang="en-US" sz="1400" kern="0" dirty="0">
                          <a:solidFill>
                            <a:srgbClr val="333333"/>
                          </a:solidFill>
                          <a:effectLst/>
                          <a:latin typeface="Calibri"/>
                          <a:ea typeface="宋体"/>
                          <a:cs typeface="宋体"/>
                        </a:rPr>
                        <a:t>10</a:t>
                      </a:r>
                      <a:r>
                        <a:rPr lang="zh-CN" sz="1400" kern="0" dirty="0">
                          <a:solidFill>
                            <a:srgbClr val="333333"/>
                          </a:solidFill>
                          <a:effectLst/>
                          <a:latin typeface="Calibri"/>
                          <a:ea typeface="宋体"/>
                          <a:cs typeface="宋体"/>
                        </a:rPr>
                        <a:t>元（含）为</a:t>
                      </a:r>
                      <a:r>
                        <a:rPr lang="en-US" sz="1400" kern="0" dirty="0">
                          <a:solidFill>
                            <a:srgbClr val="333333"/>
                          </a:solidFill>
                          <a:effectLst/>
                          <a:latin typeface="Calibri"/>
                          <a:ea typeface="宋体"/>
                          <a:cs typeface="宋体"/>
                        </a:rPr>
                        <a:t>0.25</a:t>
                      </a:r>
                      <a:r>
                        <a:rPr lang="zh-CN" sz="1400" kern="0" dirty="0">
                          <a:solidFill>
                            <a:srgbClr val="333333"/>
                          </a:solidFill>
                          <a:effectLst/>
                          <a:latin typeface="Calibri"/>
                          <a:ea typeface="宋体"/>
                          <a:cs typeface="宋体"/>
                        </a:rPr>
                        <a:t>元，</a:t>
                      </a:r>
                      <a:r>
                        <a:rPr lang="en-US" sz="1400" kern="0" dirty="0">
                          <a:solidFill>
                            <a:srgbClr val="333333"/>
                          </a:solidFill>
                          <a:effectLst/>
                          <a:latin typeface="Calibri"/>
                          <a:ea typeface="宋体"/>
                          <a:cs typeface="宋体"/>
                        </a:rPr>
                        <a:t>10</a:t>
                      </a:r>
                      <a:r>
                        <a:rPr lang="zh-CN" sz="1400" kern="0" dirty="0">
                          <a:solidFill>
                            <a:srgbClr val="333333"/>
                          </a:solidFill>
                          <a:effectLst/>
                          <a:latin typeface="Calibri"/>
                          <a:ea typeface="宋体"/>
                          <a:cs typeface="宋体"/>
                        </a:rPr>
                        <a:t>元至</a:t>
                      </a:r>
                      <a:r>
                        <a:rPr lang="en-US" sz="1400" kern="0" dirty="0">
                          <a:solidFill>
                            <a:srgbClr val="333333"/>
                          </a:solidFill>
                          <a:effectLst/>
                          <a:latin typeface="Calibri"/>
                          <a:ea typeface="宋体"/>
                          <a:cs typeface="宋体"/>
                        </a:rPr>
                        <a:t>20</a:t>
                      </a:r>
                      <a:r>
                        <a:rPr lang="zh-CN" sz="1400" kern="0" dirty="0">
                          <a:solidFill>
                            <a:srgbClr val="333333"/>
                          </a:solidFill>
                          <a:effectLst/>
                          <a:latin typeface="Calibri"/>
                          <a:ea typeface="宋体"/>
                          <a:cs typeface="宋体"/>
                        </a:rPr>
                        <a:t>元（含）为</a:t>
                      </a:r>
                      <a:r>
                        <a:rPr lang="en-US" sz="1400" kern="0" dirty="0">
                          <a:solidFill>
                            <a:srgbClr val="333333"/>
                          </a:solidFill>
                          <a:effectLst/>
                          <a:latin typeface="Calibri"/>
                          <a:ea typeface="宋体"/>
                          <a:cs typeface="宋体"/>
                        </a:rPr>
                        <a:t>0.5</a:t>
                      </a:r>
                      <a:r>
                        <a:rPr lang="zh-CN" sz="1400" kern="0" dirty="0">
                          <a:solidFill>
                            <a:srgbClr val="333333"/>
                          </a:solidFill>
                          <a:effectLst/>
                          <a:latin typeface="Calibri"/>
                          <a:ea typeface="宋体"/>
                          <a:cs typeface="宋体"/>
                        </a:rPr>
                        <a:t>元，</a:t>
                      </a:r>
                      <a:r>
                        <a:rPr lang="en-US" sz="1400" kern="0" dirty="0">
                          <a:solidFill>
                            <a:srgbClr val="333333"/>
                          </a:solidFill>
                          <a:effectLst/>
                          <a:latin typeface="Calibri"/>
                          <a:ea typeface="宋体"/>
                          <a:cs typeface="宋体"/>
                        </a:rPr>
                        <a:t>20</a:t>
                      </a:r>
                      <a:r>
                        <a:rPr lang="zh-CN" sz="1400" kern="0" dirty="0">
                          <a:solidFill>
                            <a:srgbClr val="333333"/>
                          </a:solidFill>
                          <a:effectLst/>
                          <a:latin typeface="Calibri"/>
                          <a:ea typeface="宋体"/>
                          <a:cs typeface="宋体"/>
                        </a:rPr>
                        <a:t>元至</a:t>
                      </a:r>
                      <a:r>
                        <a:rPr lang="en-US" sz="1400" kern="0" dirty="0">
                          <a:solidFill>
                            <a:srgbClr val="333333"/>
                          </a:solidFill>
                          <a:effectLst/>
                          <a:latin typeface="Calibri"/>
                          <a:ea typeface="宋体"/>
                          <a:cs typeface="宋体"/>
                        </a:rPr>
                        <a:t>50</a:t>
                      </a:r>
                      <a:r>
                        <a:rPr lang="zh-CN" sz="1400" kern="0" dirty="0">
                          <a:solidFill>
                            <a:srgbClr val="333333"/>
                          </a:solidFill>
                          <a:effectLst/>
                          <a:latin typeface="Calibri"/>
                          <a:ea typeface="宋体"/>
                          <a:cs typeface="宋体"/>
                        </a:rPr>
                        <a:t>元（含）为</a:t>
                      </a:r>
                      <a:r>
                        <a:rPr lang="en-US" sz="1400" kern="0" dirty="0">
                          <a:solidFill>
                            <a:srgbClr val="333333"/>
                          </a:solidFill>
                          <a:effectLst/>
                          <a:latin typeface="Calibri"/>
                          <a:ea typeface="宋体"/>
                          <a:cs typeface="宋体"/>
                        </a:rPr>
                        <a:t>1</a:t>
                      </a:r>
                      <a:r>
                        <a:rPr lang="zh-CN" sz="1400" kern="0" dirty="0">
                          <a:solidFill>
                            <a:srgbClr val="333333"/>
                          </a:solidFill>
                          <a:effectLst/>
                          <a:latin typeface="Calibri"/>
                          <a:ea typeface="宋体"/>
                          <a:cs typeface="宋体"/>
                        </a:rPr>
                        <a:t>元，</a:t>
                      </a:r>
                      <a:r>
                        <a:rPr lang="en-US" sz="1400" kern="0" dirty="0">
                          <a:solidFill>
                            <a:srgbClr val="333333"/>
                          </a:solidFill>
                          <a:effectLst/>
                          <a:latin typeface="Calibri"/>
                          <a:ea typeface="宋体"/>
                          <a:cs typeface="宋体"/>
                        </a:rPr>
                        <a:t>50</a:t>
                      </a:r>
                      <a:r>
                        <a:rPr lang="zh-CN" sz="1400" kern="0" dirty="0">
                          <a:solidFill>
                            <a:srgbClr val="333333"/>
                          </a:solidFill>
                          <a:effectLst/>
                          <a:latin typeface="Calibri"/>
                          <a:ea typeface="宋体"/>
                          <a:cs typeface="宋体"/>
                        </a:rPr>
                        <a:t>元至</a:t>
                      </a:r>
                      <a:r>
                        <a:rPr lang="en-US" sz="1400" kern="0" dirty="0">
                          <a:solidFill>
                            <a:srgbClr val="333333"/>
                          </a:solidFill>
                          <a:effectLst/>
                          <a:latin typeface="Calibri"/>
                          <a:ea typeface="宋体"/>
                          <a:cs typeface="宋体"/>
                        </a:rPr>
                        <a:t>100</a:t>
                      </a:r>
                      <a:r>
                        <a:rPr lang="zh-CN" sz="1400" kern="0" dirty="0">
                          <a:solidFill>
                            <a:srgbClr val="333333"/>
                          </a:solidFill>
                          <a:effectLst/>
                          <a:latin typeface="Calibri"/>
                          <a:ea typeface="宋体"/>
                          <a:cs typeface="宋体"/>
                        </a:rPr>
                        <a:t>元（含）为</a:t>
                      </a:r>
                      <a:r>
                        <a:rPr lang="en-US" sz="1400" kern="0" dirty="0">
                          <a:solidFill>
                            <a:srgbClr val="333333"/>
                          </a:solidFill>
                          <a:effectLst/>
                          <a:latin typeface="Calibri"/>
                          <a:ea typeface="宋体"/>
                          <a:cs typeface="宋体"/>
                        </a:rPr>
                        <a:t>2.5</a:t>
                      </a:r>
                      <a:r>
                        <a:rPr lang="zh-CN" sz="1400" kern="0" dirty="0">
                          <a:solidFill>
                            <a:srgbClr val="333333"/>
                          </a:solidFill>
                          <a:effectLst/>
                          <a:latin typeface="Calibri"/>
                          <a:ea typeface="宋体"/>
                          <a:cs typeface="宋体"/>
                        </a:rPr>
                        <a:t>元，</a:t>
                      </a:r>
                      <a:r>
                        <a:rPr lang="en-US" sz="1400" kern="0" dirty="0">
                          <a:solidFill>
                            <a:srgbClr val="333333"/>
                          </a:solidFill>
                          <a:effectLst/>
                          <a:latin typeface="Calibri"/>
                          <a:ea typeface="宋体"/>
                          <a:cs typeface="宋体"/>
                        </a:rPr>
                        <a:t>100</a:t>
                      </a:r>
                      <a:r>
                        <a:rPr lang="zh-CN" sz="1400" kern="0" dirty="0">
                          <a:solidFill>
                            <a:srgbClr val="333333"/>
                          </a:solidFill>
                          <a:effectLst/>
                          <a:latin typeface="Calibri"/>
                          <a:ea typeface="宋体"/>
                          <a:cs typeface="宋体"/>
                        </a:rPr>
                        <a:t>元以上为</a:t>
                      </a:r>
                      <a:r>
                        <a:rPr lang="en-US" sz="1400" kern="0" dirty="0">
                          <a:solidFill>
                            <a:srgbClr val="333333"/>
                          </a:solidFill>
                          <a:effectLst/>
                          <a:latin typeface="Calibri"/>
                          <a:ea typeface="宋体"/>
                          <a:cs typeface="宋体"/>
                        </a:rPr>
                        <a:t>5</a:t>
                      </a:r>
                      <a:r>
                        <a:rPr lang="zh-CN" sz="1400" kern="0" dirty="0">
                          <a:solidFill>
                            <a:srgbClr val="333333"/>
                          </a:solidFill>
                          <a:effectLst/>
                          <a:latin typeface="Calibri"/>
                          <a:ea typeface="宋体"/>
                          <a:cs typeface="宋体"/>
                        </a:rPr>
                        <a:t>元</a:t>
                      </a:r>
                      <a:endParaRPr lang="zh-CN" sz="140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350439">
                <a:tc>
                  <a:txBody>
                    <a:bodyPr/>
                    <a:lstStyle/>
                    <a:p>
                      <a:pPr algn="ctr">
                        <a:lnSpc>
                          <a:spcPts val="1785"/>
                        </a:lnSpc>
                        <a:spcAft>
                          <a:spcPts val="0"/>
                        </a:spcAft>
                      </a:pPr>
                      <a:r>
                        <a:rPr lang="zh-CN" sz="1200" b="1" kern="0">
                          <a:solidFill>
                            <a:srgbClr val="333333"/>
                          </a:solidFill>
                          <a:effectLst/>
                          <a:latin typeface="Calibri"/>
                          <a:ea typeface="宋体"/>
                          <a:cs typeface="宋体"/>
                        </a:rPr>
                        <a:t>行权方式</a:t>
                      </a:r>
                      <a:endParaRPr lang="zh-CN" sz="1200" kern="100">
                        <a:effectLst/>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785"/>
                        </a:lnSpc>
                        <a:spcAft>
                          <a:spcPts val="0"/>
                        </a:spcAft>
                      </a:pPr>
                      <a:r>
                        <a:rPr lang="zh-CN" sz="1400" kern="0" dirty="0">
                          <a:solidFill>
                            <a:srgbClr val="333333"/>
                          </a:solidFill>
                          <a:effectLst/>
                          <a:latin typeface="Calibri"/>
                          <a:ea typeface="宋体"/>
                          <a:cs typeface="宋体"/>
                        </a:rPr>
                        <a:t>到期日行权（欧式）</a:t>
                      </a:r>
                      <a:endParaRPr lang="zh-CN" sz="140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350439">
                <a:tc>
                  <a:txBody>
                    <a:bodyPr/>
                    <a:lstStyle/>
                    <a:p>
                      <a:pPr algn="ctr">
                        <a:lnSpc>
                          <a:spcPts val="1785"/>
                        </a:lnSpc>
                        <a:spcAft>
                          <a:spcPts val="0"/>
                        </a:spcAft>
                      </a:pPr>
                      <a:r>
                        <a:rPr lang="zh-CN" sz="1200" b="1" kern="0">
                          <a:solidFill>
                            <a:srgbClr val="333333"/>
                          </a:solidFill>
                          <a:effectLst/>
                          <a:latin typeface="Calibri"/>
                          <a:ea typeface="宋体"/>
                          <a:cs typeface="宋体"/>
                        </a:rPr>
                        <a:t>交割方式</a:t>
                      </a:r>
                      <a:endParaRPr lang="zh-CN" sz="1200" kern="100">
                        <a:effectLst/>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785"/>
                        </a:lnSpc>
                        <a:spcAft>
                          <a:spcPts val="0"/>
                        </a:spcAft>
                      </a:pPr>
                      <a:r>
                        <a:rPr lang="zh-CN" sz="1400" kern="0" dirty="0">
                          <a:solidFill>
                            <a:srgbClr val="333333"/>
                          </a:solidFill>
                          <a:effectLst/>
                          <a:latin typeface="Calibri"/>
                          <a:ea typeface="宋体"/>
                          <a:cs typeface="宋体"/>
                        </a:rPr>
                        <a:t>实物交割（业务规则另有规定的除外）</a:t>
                      </a:r>
                      <a:endParaRPr lang="zh-CN" sz="140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350439">
                <a:tc>
                  <a:txBody>
                    <a:bodyPr/>
                    <a:lstStyle/>
                    <a:p>
                      <a:pPr algn="ctr">
                        <a:lnSpc>
                          <a:spcPts val="1785"/>
                        </a:lnSpc>
                        <a:spcAft>
                          <a:spcPts val="0"/>
                        </a:spcAft>
                      </a:pPr>
                      <a:r>
                        <a:rPr lang="zh-CN" sz="1200" b="1" kern="0">
                          <a:solidFill>
                            <a:srgbClr val="333333"/>
                          </a:solidFill>
                          <a:effectLst/>
                          <a:latin typeface="Calibri"/>
                          <a:ea typeface="宋体"/>
                          <a:cs typeface="宋体"/>
                        </a:rPr>
                        <a:t>到期日</a:t>
                      </a:r>
                      <a:endParaRPr lang="zh-CN" sz="1200" kern="100">
                        <a:effectLst/>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785"/>
                        </a:lnSpc>
                        <a:spcAft>
                          <a:spcPts val="0"/>
                        </a:spcAft>
                      </a:pPr>
                      <a:r>
                        <a:rPr lang="zh-CN" sz="1400" kern="0" dirty="0">
                          <a:solidFill>
                            <a:srgbClr val="333333"/>
                          </a:solidFill>
                          <a:effectLst/>
                          <a:latin typeface="Calibri"/>
                          <a:ea typeface="宋体"/>
                          <a:cs typeface="宋体"/>
                        </a:rPr>
                        <a:t>到期月份的第四个星期三（遇法定节假日顺延）</a:t>
                      </a:r>
                      <a:endParaRPr lang="zh-CN" sz="140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350439">
                <a:tc>
                  <a:txBody>
                    <a:bodyPr/>
                    <a:lstStyle/>
                    <a:p>
                      <a:pPr algn="ctr">
                        <a:lnSpc>
                          <a:spcPts val="1785"/>
                        </a:lnSpc>
                        <a:spcAft>
                          <a:spcPts val="0"/>
                        </a:spcAft>
                      </a:pPr>
                      <a:r>
                        <a:rPr lang="zh-CN" sz="1200" b="1" kern="0">
                          <a:solidFill>
                            <a:srgbClr val="333333"/>
                          </a:solidFill>
                          <a:effectLst/>
                          <a:latin typeface="Calibri"/>
                          <a:ea typeface="宋体"/>
                          <a:cs typeface="宋体"/>
                        </a:rPr>
                        <a:t>行权日</a:t>
                      </a:r>
                      <a:endParaRPr lang="zh-CN" sz="1200" kern="100">
                        <a:effectLst/>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785"/>
                        </a:lnSpc>
                        <a:spcAft>
                          <a:spcPts val="0"/>
                        </a:spcAft>
                      </a:pPr>
                      <a:r>
                        <a:rPr lang="zh-CN" sz="1400" kern="0" dirty="0">
                          <a:solidFill>
                            <a:srgbClr val="333333"/>
                          </a:solidFill>
                          <a:effectLst/>
                          <a:latin typeface="Calibri"/>
                          <a:ea typeface="宋体"/>
                          <a:cs typeface="宋体"/>
                        </a:rPr>
                        <a:t>同合约到期日，行权指令提交时间为</a:t>
                      </a:r>
                      <a:r>
                        <a:rPr lang="en-US" sz="1400" kern="0" dirty="0">
                          <a:solidFill>
                            <a:srgbClr val="333333"/>
                          </a:solidFill>
                          <a:effectLst/>
                          <a:latin typeface="Calibri"/>
                          <a:ea typeface="宋体"/>
                          <a:cs typeface="宋体"/>
                        </a:rPr>
                        <a:t>9:15-9:25</a:t>
                      </a:r>
                      <a:r>
                        <a:rPr lang="zh-CN" sz="1400" kern="0" dirty="0">
                          <a:solidFill>
                            <a:srgbClr val="333333"/>
                          </a:solidFill>
                          <a:effectLst/>
                          <a:latin typeface="Calibri"/>
                          <a:ea typeface="宋体"/>
                          <a:cs typeface="宋体"/>
                        </a:rPr>
                        <a:t>，</a:t>
                      </a:r>
                      <a:r>
                        <a:rPr lang="en-US" sz="1400" kern="0" dirty="0">
                          <a:solidFill>
                            <a:srgbClr val="333333"/>
                          </a:solidFill>
                          <a:effectLst/>
                          <a:latin typeface="Calibri"/>
                          <a:ea typeface="宋体"/>
                          <a:cs typeface="宋体"/>
                        </a:rPr>
                        <a:t>9:30-11:30</a:t>
                      </a:r>
                      <a:r>
                        <a:rPr lang="zh-CN" sz="1400" kern="0" dirty="0">
                          <a:solidFill>
                            <a:srgbClr val="333333"/>
                          </a:solidFill>
                          <a:effectLst/>
                          <a:latin typeface="Calibri"/>
                          <a:ea typeface="宋体"/>
                          <a:cs typeface="宋体"/>
                        </a:rPr>
                        <a:t>，</a:t>
                      </a:r>
                      <a:r>
                        <a:rPr lang="en-US" sz="1400" kern="0" dirty="0">
                          <a:solidFill>
                            <a:srgbClr val="333333"/>
                          </a:solidFill>
                          <a:effectLst/>
                          <a:latin typeface="Calibri"/>
                          <a:ea typeface="宋体"/>
                          <a:cs typeface="宋体"/>
                        </a:rPr>
                        <a:t>13:00-15:30</a:t>
                      </a:r>
                      <a:endParaRPr lang="zh-CN" sz="140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350439">
                <a:tc>
                  <a:txBody>
                    <a:bodyPr/>
                    <a:lstStyle/>
                    <a:p>
                      <a:pPr algn="ctr">
                        <a:lnSpc>
                          <a:spcPts val="1785"/>
                        </a:lnSpc>
                        <a:spcAft>
                          <a:spcPts val="0"/>
                        </a:spcAft>
                      </a:pPr>
                      <a:r>
                        <a:rPr lang="zh-CN" sz="1200" b="1" kern="0">
                          <a:solidFill>
                            <a:srgbClr val="333333"/>
                          </a:solidFill>
                          <a:effectLst/>
                          <a:latin typeface="Calibri"/>
                          <a:ea typeface="宋体"/>
                          <a:cs typeface="宋体"/>
                        </a:rPr>
                        <a:t>交收日</a:t>
                      </a:r>
                      <a:endParaRPr lang="zh-CN" sz="1200" kern="100">
                        <a:effectLst/>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785"/>
                        </a:lnSpc>
                        <a:spcAft>
                          <a:spcPts val="0"/>
                        </a:spcAft>
                      </a:pPr>
                      <a:r>
                        <a:rPr lang="zh-CN" sz="1400" kern="0" dirty="0">
                          <a:solidFill>
                            <a:srgbClr val="333333"/>
                          </a:solidFill>
                          <a:effectLst/>
                          <a:latin typeface="Calibri"/>
                          <a:ea typeface="宋体"/>
                          <a:cs typeface="宋体"/>
                        </a:rPr>
                        <a:t>行权日次一交易日</a:t>
                      </a:r>
                      <a:endParaRPr lang="zh-CN" sz="140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700878">
                <a:tc>
                  <a:txBody>
                    <a:bodyPr/>
                    <a:lstStyle/>
                    <a:p>
                      <a:pPr algn="ctr">
                        <a:lnSpc>
                          <a:spcPts val="1785"/>
                        </a:lnSpc>
                        <a:spcAft>
                          <a:spcPts val="0"/>
                        </a:spcAft>
                      </a:pPr>
                      <a:r>
                        <a:rPr lang="zh-CN" sz="1200" b="1" kern="0" dirty="0">
                          <a:solidFill>
                            <a:srgbClr val="333333"/>
                          </a:solidFill>
                          <a:effectLst/>
                          <a:latin typeface="Calibri"/>
                          <a:ea typeface="宋体"/>
                          <a:cs typeface="宋体"/>
                        </a:rPr>
                        <a:t>交易时间</a:t>
                      </a:r>
                      <a:endParaRPr lang="zh-CN" sz="1200" kern="100" dirty="0">
                        <a:effectLst/>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785"/>
                        </a:lnSpc>
                        <a:spcAft>
                          <a:spcPts val="0"/>
                        </a:spcAft>
                      </a:pPr>
                      <a:r>
                        <a:rPr lang="zh-CN" sz="1400" kern="0" dirty="0">
                          <a:solidFill>
                            <a:srgbClr val="333333"/>
                          </a:solidFill>
                          <a:effectLst/>
                          <a:latin typeface="Calibri"/>
                          <a:ea typeface="宋体"/>
                          <a:cs typeface="宋体"/>
                        </a:rPr>
                        <a:t>上午</a:t>
                      </a:r>
                      <a:r>
                        <a:rPr lang="en-US" sz="1400" kern="0" dirty="0">
                          <a:solidFill>
                            <a:srgbClr val="333333"/>
                          </a:solidFill>
                          <a:effectLst/>
                          <a:latin typeface="Calibri"/>
                          <a:ea typeface="宋体"/>
                          <a:cs typeface="宋体"/>
                        </a:rPr>
                        <a:t>9:15-9:25</a:t>
                      </a:r>
                      <a:r>
                        <a:rPr lang="zh-CN" sz="1400" kern="0" dirty="0">
                          <a:solidFill>
                            <a:srgbClr val="333333"/>
                          </a:solidFill>
                          <a:effectLst/>
                          <a:latin typeface="Calibri"/>
                          <a:ea typeface="宋体"/>
                          <a:cs typeface="宋体"/>
                        </a:rPr>
                        <a:t>，</a:t>
                      </a:r>
                      <a:r>
                        <a:rPr lang="en-US" sz="1400" kern="0" dirty="0">
                          <a:solidFill>
                            <a:srgbClr val="333333"/>
                          </a:solidFill>
                          <a:effectLst/>
                          <a:latin typeface="Calibri"/>
                          <a:ea typeface="宋体"/>
                          <a:cs typeface="宋体"/>
                        </a:rPr>
                        <a:t>9:30-11:30</a:t>
                      </a:r>
                      <a:r>
                        <a:rPr lang="zh-CN" sz="1400" kern="0" dirty="0">
                          <a:solidFill>
                            <a:srgbClr val="333333"/>
                          </a:solidFill>
                          <a:effectLst/>
                          <a:latin typeface="Calibri"/>
                          <a:ea typeface="宋体"/>
                          <a:cs typeface="宋体"/>
                        </a:rPr>
                        <a:t>（</a:t>
                      </a:r>
                      <a:r>
                        <a:rPr lang="en-US" sz="1400" kern="0" dirty="0">
                          <a:solidFill>
                            <a:srgbClr val="333333"/>
                          </a:solidFill>
                          <a:effectLst/>
                          <a:latin typeface="Calibri"/>
                          <a:ea typeface="宋体"/>
                          <a:cs typeface="宋体"/>
                        </a:rPr>
                        <a:t>9:15-9:25</a:t>
                      </a:r>
                      <a:r>
                        <a:rPr lang="zh-CN" sz="1400" kern="0" dirty="0">
                          <a:solidFill>
                            <a:srgbClr val="333333"/>
                          </a:solidFill>
                          <a:effectLst/>
                          <a:latin typeface="Calibri"/>
                          <a:ea typeface="宋体"/>
                          <a:cs typeface="宋体"/>
                        </a:rPr>
                        <a:t>为开盘集合竞价时间）</a:t>
                      </a:r>
                      <a:endParaRPr lang="zh-CN" sz="1400" kern="100" dirty="0">
                        <a:effectLst/>
                        <a:latin typeface="Calibri"/>
                        <a:ea typeface="宋体"/>
                        <a:cs typeface="Times New Roman"/>
                      </a:endParaRPr>
                    </a:p>
                    <a:p>
                      <a:pPr algn="l">
                        <a:lnSpc>
                          <a:spcPts val="1785"/>
                        </a:lnSpc>
                        <a:spcAft>
                          <a:spcPts val="0"/>
                        </a:spcAft>
                      </a:pPr>
                      <a:r>
                        <a:rPr lang="zh-CN" sz="1400" kern="0" dirty="0">
                          <a:solidFill>
                            <a:srgbClr val="333333"/>
                          </a:solidFill>
                          <a:effectLst/>
                          <a:latin typeface="Calibri"/>
                          <a:ea typeface="宋体"/>
                          <a:cs typeface="宋体"/>
                        </a:rPr>
                        <a:t>下午</a:t>
                      </a:r>
                      <a:r>
                        <a:rPr lang="en-US" sz="1400" kern="0" dirty="0">
                          <a:solidFill>
                            <a:srgbClr val="333333"/>
                          </a:solidFill>
                          <a:effectLst/>
                          <a:latin typeface="Calibri"/>
                          <a:ea typeface="宋体"/>
                          <a:cs typeface="宋体"/>
                        </a:rPr>
                        <a:t>13:00-15:00</a:t>
                      </a:r>
                      <a:r>
                        <a:rPr lang="zh-CN" sz="1400" kern="0" dirty="0">
                          <a:solidFill>
                            <a:srgbClr val="333333"/>
                          </a:solidFill>
                          <a:effectLst/>
                          <a:latin typeface="Calibri"/>
                          <a:ea typeface="宋体"/>
                          <a:cs typeface="宋体"/>
                        </a:rPr>
                        <a:t>（</a:t>
                      </a:r>
                      <a:r>
                        <a:rPr lang="en-US" sz="1400" kern="0" dirty="0">
                          <a:solidFill>
                            <a:srgbClr val="333333"/>
                          </a:solidFill>
                          <a:effectLst/>
                          <a:latin typeface="Calibri"/>
                          <a:ea typeface="宋体"/>
                          <a:cs typeface="宋体"/>
                        </a:rPr>
                        <a:t>14:57-15:00</a:t>
                      </a:r>
                      <a:r>
                        <a:rPr lang="zh-CN" sz="1400" kern="0" dirty="0">
                          <a:solidFill>
                            <a:srgbClr val="333333"/>
                          </a:solidFill>
                          <a:effectLst/>
                          <a:latin typeface="Calibri"/>
                          <a:ea typeface="宋体"/>
                          <a:cs typeface="宋体"/>
                        </a:rPr>
                        <a:t>为收盘集合竞价时间）</a:t>
                      </a:r>
                      <a:endParaRPr lang="zh-CN" sz="140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bl>
          </a:graphicData>
        </a:graphic>
      </p:graphicFrame>
      <p:sp>
        <p:nvSpPr>
          <p:cNvPr id="4" name="灯片编号占位符 3"/>
          <p:cNvSpPr>
            <a:spLocks noGrp="1"/>
          </p:cNvSpPr>
          <p:nvPr>
            <p:ph type="sldNum" sz="quarter" idx="12"/>
          </p:nvPr>
        </p:nvSpPr>
        <p:spPr/>
        <p:txBody>
          <a:bodyPr/>
          <a:lstStyle/>
          <a:p>
            <a:fld id="{0C913308-F349-4B6D-A68A-DD1791B4A57B}" type="slidenum">
              <a:rPr lang="zh-CN" altLang="en-US" smtClean="0"/>
              <a:pPr/>
              <a:t>22</a:t>
            </a:fld>
            <a:endParaRPr lang="zh-CN" altLang="en-US" dirty="0"/>
          </a:p>
        </p:txBody>
      </p:sp>
    </p:spTree>
    <p:extLst>
      <p:ext uri="{BB962C8B-B14F-4D97-AF65-F5344CB8AC3E}">
        <p14:creationId xmlns:p14="http://schemas.microsoft.com/office/powerpoint/2010/main" val="357161569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en-US" dirty="0"/>
          </a:p>
        </p:txBody>
      </p:sp>
      <p:graphicFrame>
        <p:nvGraphicFramePr>
          <p:cNvPr id="5" name="内容占位符 4"/>
          <p:cNvGraphicFramePr>
            <a:graphicFrameLocks noGrp="1"/>
          </p:cNvGraphicFramePr>
          <p:nvPr>
            <p:ph idx="1"/>
            <p:extLst>
              <p:ext uri="{D42A27DB-BD31-4B8C-83A1-F6EECF244321}">
                <p14:modId xmlns:p14="http://schemas.microsoft.com/office/powerpoint/2010/main" val="1652205949"/>
              </p:ext>
            </p:extLst>
          </p:nvPr>
        </p:nvGraphicFramePr>
        <p:xfrm>
          <a:off x="395536" y="1268760"/>
          <a:ext cx="8355726" cy="5178923"/>
        </p:xfrm>
        <a:graphic>
          <a:graphicData uri="http://schemas.openxmlformats.org/drawingml/2006/table">
            <a:tbl>
              <a:tblPr firstRow="1" firstCol="1" bandRow="1">
                <a:tableStyleId>{5940675A-B579-460E-94D1-54222C63F5DA}</a:tableStyleId>
              </a:tblPr>
              <a:tblGrid>
                <a:gridCol w="1080121">
                  <a:extLst>
                    <a:ext uri="{9D8B030D-6E8A-4147-A177-3AD203B41FA5}">
                      <a16:colId xmlns:a16="http://schemas.microsoft.com/office/drawing/2014/main" val="897349855"/>
                    </a:ext>
                  </a:extLst>
                </a:gridCol>
                <a:gridCol w="7275605">
                  <a:extLst>
                    <a:ext uri="{9D8B030D-6E8A-4147-A177-3AD203B41FA5}">
                      <a16:colId xmlns:a16="http://schemas.microsoft.com/office/drawing/2014/main" val="1217667765"/>
                    </a:ext>
                  </a:extLst>
                </a:gridCol>
              </a:tblGrid>
              <a:tr h="519024">
                <a:tc>
                  <a:txBody>
                    <a:bodyPr/>
                    <a:lstStyle/>
                    <a:p>
                      <a:pPr algn="ctr">
                        <a:lnSpc>
                          <a:spcPts val="1785"/>
                        </a:lnSpc>
                        <a:spcAft>
                          <a:spcPts val="0"/>
                        </a:spcAft>
                      </a:pPr>
                      <a:r>
                        <a:rPr lang="zh-CN" sz="1200" b="1" kern="0" dirty="0">
                          <a:effectLst/>
                        </a:rPr>
                        <a:t>委托</a:t>
                      </a:r>
                      <a:r>
                        <a:rPr lang="zh-CN" sz="1200" b="1" kern="0" dirty="0">
                          <a:solidFill>
                            <a:srgbClr val="333333"/>
                          </a:solidFill>
                          <a:effectLst/>
                          <a:latin typeface="Calibri"/>
                          <a:ea typeface="宋体"/>
                          <a:cs typeface="宋体"/>
                        </a:rPr>
                        <a:t>类型</a:t>
                      </a:r>
                      <a:endParaRPr lang="en-US" sz="1200" b="1" kern="0" dirty="0">
                        <a:solidFill>
                          <a:srgbClr val="333333"/>
                        </a:solidFill>
                        <a:effectLst/>
                        <a:latin typeface="Calibri"/>
                        <a:ea typeface="宋体"/>
                        <a:cs typeface="宋体"/>
                      </a:endParaRPr>
                    </a:p>
                  </a:txBody>
                  <a:tcPr marL="55534" marR="55534" marT="0" marB="0" anchor="ctr">
                    <a:lnL w="12700" cap="flat" cmpd="sng" algn="ctr">
                      <a:noFill/>
                      <a:prstDash val="solid"/>
                      <a:round/>
                      <a:headEnd type="none" w="med" len="med"/>
                      <a:tailEnd type="none" w="med" len="med"/>
                    </a:lnL>
                  </a:tcPr>
                </a:tc>
                <a:tc>
                  <a:txBody>
                    <a:bodyPr/>
                    <a:lstStyle/>
                    <a:p>
                      <a:pPr algn="l">
                        <a:lnSpc>
                          <a:spcPts val="1785"/>
                        </a:lnSpc>
                        <a:spcAft>
                          <a:spcPts val="0"/>
                        </a:spcAft>
                      </a:pPr>
                      <a:r>
                        <a:rPr lang="zh-CN" sz="1200" kern="0" dirty="0">
                          <a:effectLst/>
                        </a:rPr>
                        <a:t>普通限价委托、市价剩余转限价委托、市价剩余撤销委托、全额即时限价委托、全额即时市价委托以及业务规则规定的其他委托类型</a:t>
                      </a:r>
                      <a:endParaRPr lang="en-US" sz="12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55534" marR="55534" marT="0" marB="0" anchor="ctr">
                    <a:lnR w="12700" cap="flat" cmpd="sng" algn="ctr">
                      <a:noFill/>
                      <a:prstDash val="solid"/>
                      <a:round/>
                      <a:headEnd type="none" w="med" len="med"/>
                      <a:tailEnd type="none" w="med" len="med"/>
                    </a:lnR>
                  </a:tcPr>
                </a:tc>
                <a:extLst>
                  <a:ext uri="{0D108BD9-81ED-4DB2-BD59-A6C34878D82A}">
                    <a16:rowId xmlns:a16="http://schemas.microsoft.com/office/drawing/2014/main" val="902112901"/>
                  </a:ext>
                </a:extLst>
              </a:tr>
              <a:tr h="346017">
                <a:tc>
                  <a:txBody>
                    <a:bodyPr/>
                    <a:lstStyle/>
                    <a:p>
                      <a:pPr algn="ctr">
                        <a:lnSpc>
                          <a:spcPts val="1785"/>
                        </a:lnSpc>
                        <a:spcAft>
                          <a:spcPts val="0"/>
                        </a:spcAft>
                      </a:pPr>
                      <a:r>
                        <a:rPr lang="zh-CN" sz="1200" b="1" kern="0" dirty="0">
                          <a:effectLst/>
                        </a:rPr>
                        <a:t>买卖</a:t>
                      </a:r>
                      <a:r>
                        <a:rPr lang="zh-CN" sz="1200" b="1" kern="0" dirty="0">
                          <a:solidFill>
                            <a:srgbClr val="333333"/>
                          </a:solidFill>
                          <a:effectLst/>
                          <a:latin typeface="Calibri"/>
                          <a:ea typeface="宋体"/>
                          <a:cs typeface="宋体"/>
                        </a:rPr>
                        <a:t>类型</a:t>
                      </a:r>
                      <a:endParaRPr lang="en-US" sz="1200" b="1" kern="0" dirty="0">
                        <a:solidFill>
                          <a:srgbClr val="333333"/>
                        </a:solidFill>
                        <a:effectLst/>
                        <a:latin typeface="Calibri"/>
                        <a:ea typeface="宋体"/>
                        <a:cs typeface="宋体"/>
                      </a:endParaRPr>
                    </a:p>
                  </a:txBody>
                  <a:tcPr marL="55534" marR="55534" marT="0" marB="0" anchor="ctr">
                    <a:lnL w="12700" cap="flat" cmpd="sng" algn="ctr">
                      <a:noFill/>
                      <a:prstDash val="solid"/>
                      <a:round/>
                      <a:headEnd type="none" w="med" len="med"/>
                      <a:tailEnd type="none" w="med" len="med"/>
                    </a:lnL>
                  </a:tcPr>
                </a:tc>
                <a:tc>
                  <a:txBody>
                    <a:bodyPr/>
                    <a:lstStyle/>
                    <a:p>
                      <a:pPr algn="l">
                        <a:lnSpc>
                          <a:spcPts val="1785"/>
                        </a:lnSpc>
                        <a:spcAft>
                          <a:spcPts val="0"/>
                        </a:spcAft>
                      </a:pPr>
                      <a:r>
                        <a:rPr lang="zh-CN" sz="1200" kern="0" dirty="0">
                          <a:effectLst/>
                        </a:rPr>
                        <a:t>买入开仓、买入平仓、卖出开仓、卖出平仓、备兑开仓、备兑平仓以及业务规则规定的其他买卖类型</a:t>
                      </a:r>
                      <a:endParaRPr lang="en-US" sz="12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55534" marR="55534" marT="0" marB="0" anchor="ctr">
                    <a:lnR w="12700" cap="flat" cmpd="sng" algn="ctr">
                      <a:noFill/>
                      <a:prstDash val="solid"/>
                      <a:round/>
                      <a:headEnd type="none" w="med" len="med"/>
                      <a:tailEnd type="none" w="med" len="med"/>
                    </a:lnR>
                  </a:tcPr>
                </a:tc>
                <a:extLst>
                  <a:ext uri="{0D108BD9-81ED-4DB2-BD59-A6C34878D82A}">
                    <a16:rowId xmlns:a16="http://schemas.microsoft.com/office/drawing/2014/main" val="3740285267"/>
                  </a:ext>
                </a:extLst>
              </a:tr>
              <a:tr h="213651">
                <a:tc>
                  <a:txBody>
                    <a:bodyPr/>
                    <a:lstStyle/>
                    <a:p>
                      <a:pPr algn="ctr">
                        <a:lnSpc>
                          <a:spcPts val="1785"/>
                        </a:lnSpc>
                        <a:spcAft>
                          <a:spcPts val="0"/>
                        </a:spcAft>
                      </a:pPr>
                      <a:r>
                        <a:rPr lang="zh-CN" sz="1200" b="1" kern="0" dirty="0">
                          <a:effectLst/>
                        </a:rPr>
                        <a:t>最小报价单位</a:t>
                      </a:r>
                      <a:endParaRPr lang="en-US"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55534" marR="55534" marT="0" marB="0" anchor="ctr">
                    <a:lnL w="12700" cap="flat" cmpd="sng" algn="ctr">
                      <a:noFill/>
                      <a:prstDash val="solid"/>
                      <a:round/>
                      <a:headEnd type="none" w="med" len="med"/>
                      <a:tailEnd type="none" w="med" len="med"/>
                    </a:lnL>
                  </a:tcPr>
                </a:tc>
                <a:tc>
                  <a:txBody>
                    <a:bodyPr/>
                    <a:lstStyle/>
                    <a:p>
                      <a:pPr algn="l">
                        <a:lnSpc>
                          <a:spcPts val="1785"/>
                        </a:lnSpc>
                        <a:spcAft>
                          <a:spcPts val="0"/>
                        </a:spcAft>
                      </a:pPr>
                      <a:r>
                        <a:rPr lang="en-US" sz="1200" kern="0">
                          <a:effectLst/>
                        </a:rPr>
                        <a:t>0.0001</a:t>
                      </a:r>
                      <a:r>
                        <a:rPr lang="zh-CN" sz="1200" kern="0">
                          <a:effectLst/>
                        </a:rPr>
                        <a:t>元</a:t>
                      </a:r>
                      <a:endParaRPr lang="en-US" sz="12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5534" marR="55534" marT="0" marB="0" anchor="ctr">
                    <a:lnR w="12700" cap="flat" cmpd="sng" algn="ctr">
                      <a:noFill/>
                      <a:prstDash val="solid"/>
                      <a:round/>
                      <a:headEnd type="none" w="med" len="med"/>
                      <a:tailEnd type="none" w="med" len="med"/>
                    </a:lnR>
                  </a:tcPr>
                </a:tc>
                <a:extLst>
                  <a:ext uri="{0D108BD9-81ED-4DB2-BD59-A6C34878D82A}">
                    <a16:rowId xmlns:a16="http://schemas.microsoft.com/office/drawing/2014/main" val="2214367320"/>
                  </a:ext>
                </a:extLst>
              </a:tr>
              <a:tr h="213651">
                <a:tc>
                  <a:txBody>
                    <a:bodyPr/>
                    <a:lstStyle/>
                    <a:p>
                      <a:pPr algn="ctr">
                        <a:lnSpc>
                          <a:spcPts val="1785"/>
                        </a:lnSpc>
                        <a:spcAft>
                          <a:spcPts val="0"/>
                        </a:spcAft>
                      </a:pPr>
                      <a:r>
                        <a:rPr lang="zh-CN" sz="1200" b="1" kern="0" dirty="0">
                          <a:effectLst/>
                        </a:rPr>
                        <a:t>申报单位</a:t>
                      </a:r>
                      <a:endParaRPr lang="en-US"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55534" marR="55534" marT="0" marB="0" anchor="ctr">
                    <a:lnL w="12700" cap="flat" cmpd="sng" algn="ctr">
                      <a:noFill/>
                      <a:prstDash val="solid"/>
                      <a:round/>
                      <a:headEnd type="none" w="med" len="med"/>
                      <a:tailEnd type="none" w="med" len="med"/>
                    </a:lnL>
                  </a:tcPr>
                </a:tc>
                <a:tc>
                  <a:txBody>
                    <a:bodyPr/>
                    <a:lstStyle/>
                    <a:p>
                      <a:pPr algn="l">
                        <a:lnSpc>
                          <a:spcPts val="1785"/>
                        </a:lnSpc>
                        <a:spcAft>
                          <a:spcPts val="0"/>
                        </a:spcAft>
                      </a:pPr>
                      <a:r>
                        <a:rPr lang="en-US" sz="1200" kern="0">
                          <a:effectLst/>
                        </a:rPr>
                        <a:t>1</a:t>
                      </a:r>
                      <a:r>
                        <a:rPr lang="zh-CN" sz="1200" kern="0">
                          <a:effectLst/>
                        </a:rPr>
                        <a:t>张或其整数倍</a:t>
                      </a:r>
                      <a:endParaRPr lang="en-US" sz="1200" kern="100">
                        <a:effectLst/>
                        <a:latin typeface="Times New Roman" panose="02020603050405020304" pitchFamily="18" charset="0"/>
                        <a:ea typeface="宋体" panose="02010600030101010101" pitchFamily="2" charset="-122"/>
                        <a:cs typeface="Times New Roman" panose="02020603050405020304" pitchFamily="18" charset="0"/>
                      </a:endParaRPr>
                    </a:p>
                  </a:txBody>
                  <a:tcPr marL="55534" marR="55534" marT="0" marB="0" anchor="ctr">
                    <a:lnR w="12700" cap="flat" cmpd="sng" algn="ctr">
                      <a:noFill/>
                      <a:prstDash val="solid"/>
                      <a:round/>
                      <a:headEnd type="none" w="med" len="med"/>
                      <a:tailEnd type="none" w="med" len="med"/>
                    </a:lnR>
                  </a:tcPr>
                </a:tc>
                <a:extLst>
                  <a:ext uri="{0D108BD9-81ED-4DB2-BD59-A6C34878D82A}">
                    <a16:rowId xmlns:a16="http://schemas.microsoft.com/office/drawing/2014/main" val="2631576731"/>
                  </a:ext>
                </a:extLst>
              </a:tr>
              <a:tr h="982015">
                <a:tc>
                  <a:txBody>
                    <a:bodyPr/>
                    <a:lstStyle/>
                    <a:p>
                      <a:pPr algn="ctr">
                        <a:lnSpc>
                          <a:spcPts val="1785"/>
                        </a:lnSpc>
                        <a:spcAft>
                          <a:spcPts val="0"/>
                        </a:spcAft>
                      </a:pPr>
                      <a:r>
                        <a:rPr lang="zh-CN" sz="1200" b="1" kern="0" dirty="0">
                          <a:effectLst/>
                        </a:rPr>
                        <a:t>涨跌幅限制</a:t>
                      </a:r>
                      <a:endParaRPr lang="en-US"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55534" marR="55534" marT="0" marB="0" anchor="ctr">
                    <a:lnL w="12700" cap="flat" cmpd="sng" algn="ctr">
                      <a:noFill/>
                      <a:prstDash val="solid"/>
                      <a:round/>
                      <a:headEnd type="none" w="med" len="med"/>
                      <a:tailEnd type="none" w="med" len="med"/>
                    </a:lnL>
                  </a:tcPr>
                </a:tc>
                <a:tc>
                  <a:txBody>
                    <a:bodyPr/>
                    <a:lstStyle/>
                    <a:p>
                      <a:pPr algn="l">
                        <a:lnSpc>
                          <a:spcPts val="1785"/>
                        </a:lnSpc>
                        <a:spcAft>
                          <a:spcPts val="0"/>
                        </a:spcAft>
                      </a:pPr>
                      <a:r>
                        <a:rPr lang="zh-CN" sz="1200" kern="0" dirty="0">
                          <a:effectLst/>
                        </a:rPr>
                        <a:t>认购期权最大涨幅＝</a:t>
                      </a:r>
                      <a:r>
                        <a:rPr lang="en-US" sz="1200" kern="0" dirty="0">
                          <a:effectLst/>
                        </a:rPr>
                        <a:t>max</a:t>
                      </a:r>
                      <a:r>
                        <a:rPr lang="zh-CN" sz="1200" kern="0" dirty="0">
                          <a:effectLst/>
                        </a:rPr>
                        <a:t>｛合约标的前收盘价</a:t>
                      </a:r>
                      <a:r>
                        <a:rPr lang="en-US" sz="1200" kern="0" dirty="0">
                          <a:effectLst/>
                        </a:rPr>
                        <a:t>×0.5%</a:t>
                      </a:r>
                      <a:r>
                        <a:rPr lang="zh-CN" sz="1200" kern="0" dirty="0">
                          <a:effectLst/>
                        </a:rPr>
                        <a:t>，</a:t>
                      </a:r>
                      <a:r>
                        <a:rPr lang="en-US" sz="1200" kern="0" dirty="0">
                          <a:effectLst/>
                        </a:rPr>
                        <a:t>min [</a:t>
                      </a:r>
                      <a:r>
                        <a:rPr lang="zh-CN" sz="1200" kern="0" dirty="0">
                          <a:effectLst/>
                        </a:rPr>
                        <a:t>（</a:t>
                      </a:r>
                      <a:r>
                        <a:rPr lang="en-US" sz="1200" kern="0" dirty="0">
                          <a:effectLst/>
                        </a:rPr>
                        <a:t>2×</a:t>
                      </a:r>
                      <a:r>
                        <a:rPr lang="zh-CN" sz="1200" kern="0" dirty="0">
                          <a:effectLst/>
                        </a:rPr>
                        <a:t>合约标的前收盘价－行权价格），合约标的前收盘价</a:t>
                      </a:r>
                      <a:r>
                        <a:rPr lang="en-US" sz="1200" kern="0" dirty="0">
                          <a:effectLst/>
                        </a:rPr>
                        <a:t>]×10</a:t>
                      </a:r>
                      <a:r>
                        <a:rPr lang="zh-CN" sz="1200" kern="0" dirty="0">
                          <a:effectLst/>
                        </a:rPr>
                        <a:t>％｝</a:t>
                      </a:r>
                      <a:endParaRPr lang="en-US" sz="1200" kern="100" dirty="0">
                        <a:effectLst/>
                      </a:endParaRPr>
                    </a:p>
                    <a:p>
                      <a:pPr algn="l">
                        <a:lnSpc>
                          <a:spcPts val="1785"/>
                        </a:lnSpc>
                        <a:spcAft>
                          <a:spcPts val="0"/>
                        </a:spcAft>
                      </a:pPr>
                      <a:r>
                        <a:rPr lang="zh-CN" sz="1200" kern="0" dirty="0">
                          <a:effectLst/>
                        </a:rPr>
                        <a:t>认购期权最大跌幅＝合约标的前收盘价</a:t>
                      </a:r>
                      <a:r>
                        <a:rPr lang="en-US" sz="1200" kern="0" dirty="0">
                          <a:effectLst/>
                        </a:rPr>
                        <a:t>×10</a:t>
                      </a:r>
                      <a:r>
                        <a:rPr lang="en-US" altLang="zh-CN" sz="1200" kern="0" dirty="0">
                          <a:effectLst/>
                        </a:rPr>
                        <a:t>%</a:t>
                      </a:r>
                      <a:endParaRPr lang="en-US" sz="1200" kern="100" dirty="0">
                        <a:effectLst/>
                      </a:endParaRPr>
                    </a:p>
                    <a:p>
                      <a:pPr algn="l">
                        <a:lnSpc>
                          <a:spcPts val="1785"/>
                        </a:lnSpc>
                        <a:spcAft>
                          <a:spcPts val="0"/>
                        </a:spcAft>
                      </a:pPr>
                      <a:r>
                        <a:rPr lang="zh-CN" sz="1200" kern="0" dirty="0">
                          <a:effectLst/>
                        </a:rPr>
                        <a:t>认沽期权最大涨幅＝</a:t>
                      </a:r>
                      <a:r>
                        <a:rPr lang="en-US" sz="1200" kern="0" dirty="0">
                          <a:effectLst/>
                        </a:rPr>
                        <a:t>max</a:t>
                      </a:r>
                      <a:r>
                        <a:rPr lang="zh-CN" sz="1200" kern="0" dirty="0">
                          <a:effectLst/>
                        </a:rPr>
                        <a:t>｛行权价格</a:t>
                      </a:r>
                      <a:r>
                        <a:rPr lang="en-US" sz="1200" kern="0" dirty="0">
                          <a:effectLst/>
                        </a:rPr>
                        <a:t>×0.5%</a:t>
                      </a:r>
                      <a:r>
                        <a:rPr lang="zh-CN" sz="1200" kern="0" dirty="0">
                          <a:effectLst/>
                        </a:rPr>
                        <a:t>，</a:t>
                      </a:r>
                      <a:r>
                        <a:rPr lang="en-US" sz="1200" kern="0" dirty="0">
                          <a:effectLst/>
                        </a:rPr>
                        <a:t>min [</a:t>
                      </a:r>
                      <a:r>
                        <a:rPr lang="zh-CN" sz="1200" kern="0" dirty="0">
                          <a:effectLst/>
                        </a:rPr>
                        <a:t>（</a:t>
                      </a:r>
                      <a:r>
                        <a:rPr lang="en-US" sz="1200" kern="0" dirty="0">
                          <a:effectLst/>
                        </a:rPr>
                        <a:t>2×</a:t>
                      </a:r>
                      <a:r>
                        <a:rPr lang="zh-CN" sz="1200" kern="0" dirty="0">
                          <a:effectLst/>
                        </a:rPr>
                        <a:t>行权价格－合约标的前收盘价），合约标的前收盘价</a:t>
                      </a:r>
                      <a:r>
                        <a:rPr lang="en-US" sz="1200" kern="0" dirty="0">
                          <a:effectLst/>
                        </a:rPr>
                        <a:t>]×10</a:t>
                      </a:r>
                      <a:r>
                        <a:rPr lang="zh-CN" sz="1200" kern="0" dirty="0">
                          <a:effectLst/>
                        </a:rPr>
                        <a:t>％｝</a:t>
                      </a:r>
                      <a:endParaRPr lang="en-US" sz="1200" kern="100" dirty="0">
                        <a:effectLst/>
                      </a:endParaRPr>
                    </a:p>
                    <a:p>
                      <a:pPr algn="l">
                        <a:lnSpc>
                          <a:spcPts val="1785"/>
                        </a:lnSpc>
                        <a:spcAft>
                          <a:spcPts val="0"/>
                        </a:spcAft>
                      </a:pPr>
                      <a:r>
                        <a:rPr lang="zh-CN" sz="1200" kern="0" dirty="0">
                          <a:effectLst/>
                        </a:rPr>
                        <a:t>认沽期权最大跌幅＝合约标的前收盘价</a:t>
                      </a:r>
                      <a:r>
                        <a:rPr lang="en-US" sz="1200" kern="0" dirty="0">
                          <a:effectLst/>
                        </a:rPr>
                        <a:t>×10</a:t>
                      </a:r>
                      <a:r>
                        <a:rPr lang="en-US" altLang="zh-CN" sz="1200" kern="0" dirty="0">
                          <a:effectLst/>
                        </a:rPr>
                        <a:t>%</a:t>
                      </a:r>
                      <a:endParaRPr lang="en-US" sz="12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55534" marR="55534" marT="0" marB="0" anchor="ctr">
                    <a:lnR w="12700" cap="flat" cmpd="sng" algn="ctr">
                      <a:noFill/>
                      <a:prstDash val="solid"/>
                      <a:round/>
                      <a:headEnd type="none" w="med" len="med"/>
                      <a:tailEnd type="none" w="med" len="med"/>
                    </a:lnR>
                  </a:tcPr>
                </a:tc>
                <a:extLst>
                  <a:ext uri="{0D108BD9-81ED-4DB2-BD59-A6C34878D82A}">
                    <a16:rowId xmlns:a16="http://schemas.microsoft.com/office/drawing/2014/main" val="573197257"/>
                  </a:ext>
                </a:extLst>
              </a:tr>
              <a:tr h="519024">
                <a:tc>
                  <a:txBody>
                    <a:bodyPr/>
                    <a:lstStyle/>
                    <a:p>
                      <a:pPr algn="ctr">
                        <a:lnSpc>
                          <a:spcPts val="1785"/>
                        </a:lnSpc>
                        <a:spcAft>
                          <a:spcPts val="0"/>
                        </a:spcAft>
                      </a:pPr>
                      <a:r>
                        <a:rPr lang="zh-CN" sz="1200" b="1" kern="0" dirty="0">
                          <a:effectLst/>
                        </a:rPr>
                        <a:t>熔断机制</a:t>
                      </a:r>
                      <a:endParaRPr lang="en-US"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55534" marR="55534" marT="0" marB="0" anchor="ctr">
                    <a:lnL w="12700" cap="flat" cmpd="sng" algn="ctr">
                      <a:noFill/>
                      <a:prstDash val="solid"/>
                      <a:round/>
                      <a:headEnd type="none" w="med" len="med"/>
                      <a:tailEnd type="none" w="med" len="med"/>
                    </a:lnL>
                  </a:tcPr>
                </a:tc>
                <a:tc>
                  <a:txBody>
                    <a:bodyPr/>
                    <a:lstStyle/>
                    <a:p>
                      <a:pPr algn="l">
                        <a:lnSpc>
                          <a:spcPts val="1785"/>
                        </a:lnSpc>
                        <a:spcAft>
                          <a:spcPts val="0"/>
                        </a:spcAft>
                      </a:pPr>
                      <a:r>
                        <a:rPr lang="zh-CN" sz="1200" kern="0" dirty="0">
                          <a:effectLst/>
                        </a:rPr>
                        <a:t>连续竞价期间，期权合约盘中交易价格较最近参考价格涨跌幅度达到或者超过</a:t>
                      </a:r>
                      <a:r>
                        <a:rPr lang="en-US" sz="1200" kern="0" dirty="0">
                          <a:effectLst/>
                        </a:rPr>
                        <a:t>50%</a:t>
                      </a:r>
                      <a:r>
                        <a:rPr lang="zh-CN" sz="1200" kern="0" dirty="0">
                          <a:effectLst/>
                        </a:rPr>
                        <a:t>且价格涨跌绝对值达到或者超过</a:t>
                      </a:r>
                      <a:r>
                        <a:rPr lang="en-US" sz="1200" kern="0" dirty="0">
                          <a:effectLst/>
                        </a:rPr>
                        <a:t>5</a:t>
                      </a:r>
                      <a:r>
                        <a:rPr lang="zh-CN" sz="1200" kern="0" dirty="0">
                          <a:effectLst/>
                        </a:rPr>
                        <a:t>个最小报价单位时，期权合约进入</a:t>
                      </a:r>
                      <a:r>
                        <a:rPr lang="en-US" sz="1200" kern="0" dirty="0">
                          <a:effectLst/>
                        </a:rPr>
                        <a:t>3</a:t>
                      </a:r>
                      <a:r>
                        <a:rPr lang="zh-CN" sz="1200" kern="0" dirty="0">
                          <a:effectLst/>
                        </a:rPr>
                        <a:t>分钟的集合竞价交易阶段</a:t>
                      </a:r>
                      <a:endParaRPr lang="en-US" sz="12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55534" marR="55534" marT="0" marB="0" anchor="ctr">
                    <a:lnR w="12700" cap="flat" cmpd="sng" algn="ctr">
                      <a:noFill/>
                      <a:prstDash val="solid"/>
                      <a:round/>
                      <a:headEnd type="none" w="med" len="med"/>
                      <a:tailEnd type="none" w="med" len="med"/>
                    </a:lnR>
                  </a:tcPr>
                </a:tc>
                <a:extLst>
                  <a:ext uri="{0D108BD9-81ED-4DB2-BD59-A6C34878D82A}">
                    <a16:rowId xmlns:a16="http://schemas.microsoft.com/office/drawing/2014/main" val="3015982382"/>
                  </a:ext>
                </a:extLst>
              </a:tr>
              <a:tr h="1038050">
                <a:tc>
                  <a:txBody>
                    <a:bodyPr/>
                    <a:lstStyle/>
                    <a:p>
                      <a:pPr algn="ctr">
                        <a:lnSpc>
                          <a:spcPts val="1785"/>
                        </a:lnSpc>
                        <a:spcAft>
                          <a:spcPts val="0"/>
                        </a:spcAft>
                      </a:pPr>
                      <a:r>
                        <a:rPr lang="zh-CN" sz="1200" b="1" kern="0" dirty="0">
                          <a:effectLst/>
                        </a:rPr>
                        <a:t>开仓保证金</a:t>
                      </a:r>
                      <a:endParaRPr lang="en-US" sz="1200" b="1" kern="100" dirty="0">
                        <a:effectLst/>
                      </a:endParaRPr>
                    </a:p>
                    <a:p>
                      <a:pPr algn="ctr">
                        <a:lnSpc>
                          <a:spcPts val="1785"/>
                        </a:lnSpc>
                        <a:spcAft>
                          <a:spcPts val="0"/>
                        </a:spcAft>
                      </a:pPr>
                      <a:r>
                        <a:rPr lang="zh-CN" sz="1200" b="1" kern="0" dirty="0">
                          <a:effectLst/>
                        </a:rPr>
                        <a:t>最低标准</a:t>
                      </a:r>
                      <a:endParaRPr lang="en-US"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55534" marR="55534" marT="0" marB="0" anchor="ctr">
                    <a:lnL w="12700" cap="flat" cmpd="sng" algn="ctr">
                      <a:noFill/>
                      <a:prstDash val="solid"/>
                      <a:round/>
                      <a:headEnd type="none" w="med" len="med"/>
                      <a:tailEnd type="none" w="med" len="med"/>
                    </a:lnL>
                  </a:tcPr>
                </a:tc>
                <a:tc>
                  <a:txBody>
                    <a:bodyPr/>
                    <a:lstStyle/>
                    <a:p>
                      <a:pPr algn="l">
                        <a:lnSpc>
                          <a:spcPts val="1785"/>
                        </a:lnSpc>
                        <a:spcAft>
                          <a:spcPts val="0"/>
                        </a:spcAft>
                      </a:pPr>
                      <a:r>
                        <a:rPr lang="zh-CN" sz="1200" kern="0" dirty="0">
                          <a:effectLst/>
                        </a:rPr>
                        <a:t>认购期权义务仓开仓保证金＝</a:t>
                      </a:r>
                      <a:r>
                        <a:rPr lang="en-US" sz="1200" kern="0" dirty="0">
                          <a:effectLst/>
                        </a:rPr>
                        <a:t>[</a:t>
                      </a:r>
                      <a:r>
                        <a:rPr lang="zh-CN" sz="1200" kern="0" dirty="0">
                          <a:effectLst/>
                        </a:rPr>
                        <a:t>合约前结算价</a:t>
                      </a:r>
                      <a:r>
                        <a:rPr lang="en-US" sz="1200" kern="0" dirty="0">
                          <a:effectLst/>
                        </a:rPr>
                        <a:t>+Max</a:t>
                      </a:r>
                      <a:r>
                        <a:rPr lang="zh-CN" sz="1200" kern="0" dirty="0">
                          <a:effectLst/>
                        </a:rPr>
                        <a:t>（</a:t>
                      </a:r>
                      <a:r>
                        <a:rPr lang="en-US" sz="1200" kern="0" dirty="0">
                          <a:effectLst/>
                        </a:rPr>
                        <a:t>12%×</a:t>
                      </a:r>
                      <a:r>
                        <a:rPr lang="zh-CN" sz="1200" kern="0" dirty="0">
                          <a:effectLst/>
                        </a:rPr>
                        <a:t>合约标的前收盘价</a:t>
                      </a:r>
                      <a:r>
                        <a:rPr lang="en-US" sz="1200" kern="0" dirty="0">
                          <a:effectLst/>
                        </a:rPr>
                        <a:t>-</a:t>
                      </a:r>
                      <a:r>
                        <a:rPr lang="zh-CN" sz="1200" kern="0" dirty="0">
                          <a:effectLst/>
                        </a:rPr>
                        <a:t>认购期权虚值，</a:t>
                      </a:r>
                      <a:r>
                        <a:rPr lang="en-US" sz="1200" kern="0" dirty="0">
                          <a:effectLst/>
                        </a:rPr>
                        <a:t>7%×</a:t>
                      </a:r>
                      <a:r>
                        <a:rPr lang="zh-CN" sz="1200" kern="0" dirty="0">
                          <a:effectLst/>
                        </a:rPr>
                        <a:t>合约标的前收盘价）</a:t>
                      </a:r>
                      <a:r>
                        <a:rPr lang="en-US" sz="1200" kern="0" dirty="0">
                          <a:effectLst/>
                        </a:rPr>
                        <a:t>]×</a:t>
                      </a:r>
                      <a:r>
                        <a:rPr lang="zh-CN" sz="1200" kern="0" dirty="0">
                          <a:effectLst/>
                        </a:rPr>
                        <a:t>合约单位</a:t>
                      </a:r>
                      <a:endParaRPr lang="en-US" sz="1200" kern="100" dirty="0">
                        <a:effectLst/>
                      </a:endParaRPr>
                    </a:p>
                    <a:p>
                      <a:pPr algn="l">
                        <a:lnSpc>
                          <a:spcPts val="1785"/>
                        </a:lnSpc>
                        <a:spcAft>
                          <a:spcPts val="0"/>
                        </a:spcAft>
                      </a:pPr>
                      <a:r>
                        <a:rPr lang="zh-CN" sz="1200" kern="0" dirty="0">
                          <a:effectLst/>
                        </a:rPr>
                        <a:t>认沽期权义务仓开仓保证金＝</a:t>
                      </a:r>
                      <a:r>
                        <a:rPr lang="en-US" sz="1200" kern="0" dirty="0">
                          <a:effectLst/>
                        </a:rPr>
                        <a:t>Min[</a:t>
                      </a:r>
                      <a:r>
                        <a:rPr lang="zh-CN" sz="1200" kern="0" dirty="0">
                          <a:effectLst/>
                        </a:rPr>
                        <a:t>合约前结算价</a:t>
                      </a:r>
                      <a:r>
                        <a:rPr lang="en-US" sz="1200" kern="0" dirty="0">
                          <a:effectLst/>
                        </a:rPr>
                        <a:t>+Max</a:t>
                      </a:r>
                      <a:r>
                        <a:rPr lang="zh-CN" sz="1200" kern="0" dirty="0">
                          <a:effectLst/>
                        </a:rPr>
                        <a:t>（</a:t>
                      </a:r>
                      <a:r>
                        <a:rPr lang="en-US" sz="1200" kern="0" dirty="0">
                          <a:effectLst/>
                        </a:rPr>
                        <a:t>12%×</a:t>
                      </a:r>
                      <a:r>
                        <a:rPr lang="zh-CN" sz="1200" kern="0" dirty="0">
                          <a:effectLst/>
                        </a:rPr>
                        <a:t>合约标的前收盘价</a:t>
                      </a:r>
                      <a:r>
                        <a:rPr lang="en-US" sz="1200" kern="0" dirty="0">
                          <a:effectLst/>
                        </a:rPr>
                        <a:t>-</a:t>
                      </a:r>
                      <a:r>
                        <a:rPr lang="zh-CN" sz="1200" kern="0" dirty="0">
                          <a:effectLst/>
                        </a:rPr>
                        <a:t>认沽期权虚值，</a:t>
                      </a:r>
                      <a:r>
                        <a:rPr lang="en-US" sz="1200" kern="0" dirty="0">
                          <a:effectLst/>
                        </a:rPr>
                        <a:t>7%×</a:t>
                      </a:r>
                      <a:r>
                        <a:rPr lang="zh-CN" sz="1200" kern="0" dirty="0">
                          <a:effectLst/>
                        </a:rPr>
                        <a:t>行权价格），行权价格</a:t>
                      </a:r>
                      <a:r>
                        <a:rPr lang="en-US" sz="1200" kern="0" dirty="0">
                          <a:effectLst/>
                        </a:rPr>
                        <a:t>] ×</a:t>
                      </a:r>
                      <a:r>
                        <a:rPr lang="zh-CN" sz="1200" kern="0" dirty="0">
                          <a:effectLst/>
                        </a:rPr>
                        <a:t>合约单位</a:t>
                      </a:r>
                      <a:endParaRPr lang="en-US" sz="12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55534" marR="55534" marT="0" marB="0" anchor="ctr">
                    <a:lnR w="12700" cap="flat" cmpd="sng" algn="ctr">
                      <a:noFill/>
                      <a:prstDash val="solid"/>
                      <a:round/>
                      <a:headEnd type="none" w="med" len="med"/>
                      <a:tailEnd type="none" w="med" len="med"/>
                    </a:lnR>
                  </a:tcPr>
                </a:tc>
                <a:extLst>
                  <a:ext uri="{0D108BD9-81ED-4DB2-BD59-A6C34878D82A}">
                    <a16:rowId xmlns:a16="http://schemas.microsoft.com/office/drawing/2014/main" val="1113865894"/>
                  </a:ext>
                </a:extLst>
              </a:tr>
              <a:tr h="928008">
                <a:tc>
                  <a:txBody>
                    <a:bodyPr/>
                    <a:lstStyle/>
                    <a:p>
                      <a:pPr algn="ctr">
                        <a:lnSpc>
                          <a:spcPts val="1785"/>
                        </a:lnSpc>
                        <a:spcAft>
                          <a:spcPts val="0"/>
                        </a:spcAft>
                      </a:pPr>
                      <a:r>
                        <a:rPr lang="zh-CN" sz="1200" b="1" kern="0" dirty="0">
                          <a:effectLst/>
                        </a:rPr>
                        <a:t>维持保证金</a:t>
                      </a:r>
                      <a:endParaRPr lang="en-US" sz="1200" b="1" kern="100" dirty="0">
                        <a:effectLst/>
                      </a:endParaRPr>
                    </a:p>
                    <a:p>
                      <a:pPr algn="ctr">
                        <a:lnSpc>
                          <a:spcPts val="1785"/>
                        </a:lnSpc>
                        <a:spcAft>
                          <a:spcPts val="0"/>
                        </a:spcAft>
                      </a:pPr>
                      <a:r>
                        <a:rPr lang="zh-CN" sz="1200" b="1" kern="0" dirty="0">
                          <a:effectLst/>
                        </a:rPr>
                        <a:t>最低标准</a:t>
                      </a:r>
                      <a:endParaRPr lang="en-US" sz="1200" b="1"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55534" marR="55534" marT="0" marB="0" anchor="ctr">
                    <a:lnL w="12700" cap="flat" cmpd="sng" algn="ctr">
                      <a:noFill/>
                      <a:prstDash val="solid"/>
                      <a:round/>
                      <a:headEnd type="none" w="med" len="med"/>
                      <a:tailEnd type="none" w="med" len="med"/>
                    </a:lnL>
                  </a:tcPr>
                </a:tc>
                <a:tc>
                  <a:txBody>
                    <a:bodyPr/>
                    <a:lstStyle/>
                    <a:p>
                      <a:pPr algn="l">
                        <a:lnSpc>
                          <a:spcPts val="1785"/>
                        </a:lnSpc>
                        <a:spcAft>
                          <a:spcPts val="0"/>
                        </a:spcAft>
                      </a:pPr>
                      <a:r>
                        <a:rPr lang="zh-CN" sz="1200" kern="0" dirty="0">
                          <a:effectLst/>
                        </a:rPr>
                        <a:t>认购期权义务仓维持保证金＝</a:t>
                      </a:r>
                      <a:r>
                        <a:rPr lang="en-US" sz="1200" kern="0" dirty="0">
                          <a:effectLst/>
                        </a:rPr>
                        <a:t>[</a:t>
                      </a:r>
                      <a:r>
                        <a:rPr lang="zh-CN" sz="1200" kern="0" dirty="0">
                          <a:effectLst/>
                        </a:rPr>
                        <a:t>合约结算价</a:t>
                      </a:r>
                      <a:r>
                        <a:rPr lang="en-US" sz="1200" kern="0" dirty="0">
                          <a:effectLst/>
                        </a:rPr>
                        <a:t>+Max</a:t>
                      </a:r>
                      <a:r>
                        <a:rPr lang="zh-CN" sz="1200" kern="0" dirty="0">
                          <a:effectLst/>
                        </a:rPr>
                        <a:t>（</a:t>
                      </a:r>
                      <a:r>
                        <a:rPr lang="en-US" sz="1200" kern="0" dirty="0">
                          <a:effectLst/>
                        </a:rPr>
                        <a:t>12%×</a:t>
                      </a:r>
                      <a:r>
                        <a:rPr lang="zh-CN" sz="1200" kern="0" dirty="0">
                          <a:effectLst/>
                        </a:rPr>
                        <a:t>合约标的收盘价</a:t>
                      </a:r>
                      <a:r>
                        <a:rPr lang="en-US" sz="1200" kern="0" dirty="0">
                          <a:effectLst/>
                        </a:rPr>
                        <a:t>-</a:t>
                      </a:r>
                      <a:r>
                        <a:rPr lang="zh-CN" sz="1200" kern="0" dirty="0">
                          <a:effectLst/>
                        </a:rPr>
                        <a:t>认购期权虚值，</a:t>
                      </a:r>
                      <a:r>
                        <a:rPr lang="en-US" sz="1200" kern="0" dirty="0">
                          <a:effectLst/>
                        </a:rPr>
                        <a:t>7%×</a:t>
                      </a:r>
                      <a:r>
                        <a:rPr lang="zh-CN" sz="1200" kern="0" dirty="0">
                          <a:effectLst/>
                        </a:rPr>
                        <a:t>合约标的收盘价）</a:t>
                      </a:r>
                      <a:r>
                        <a:rPr lang="en-US" sz="1200" kern="0" dirty="0">
                          <a:effectLst/>
                        </a:rPr>
                        <a:t>]×</a:t>
                      </a:r>
                      <a:r>
                        <a:rPr lang="zh-CN" sz="1200" kern="0" dirty="0">
                          <a:effectLst/>
                        </a:rPr>
                        <a:t>合约单位</a:t>
                      </a:r>
                      <a:endParaRPr lang="en-US" sz="1200" kern="100" dirty="0">
                        <a:effectLst/>
                      </a:endParaRPr>
                    </a:p>
                    <a:p>
                      <a:pPr algn="l">
                        <a:lnSpc>
                          <a:spcPts val="1785"/>
                        </a:lnSpc>
                        <a:spcAft>
                          <a:spcPts val="0"/>
                        </a:spcAft>
                      </a:pPr>
                      <a:r>
                        <a:rPr lang="zh-CN" sz="1200" kern="0" dirty="0">
                          <a:effectLst/>
                        </a:rPr>
                        <a:t>认沽期权义务仓维持保证金＝</a:t>
                      </a:r>
                      <a:r>
                        <a:rPr lang="en-US" sz="1200" kern="0" dirty="0">
                          <a:effectLst/>
                        </a:rPr>
                        <a:t>Min[</a:t>
                      </a:r>
                      <a:r>
                        <a:rPr lang="zh-CN" sz="1200" kern="0" dirty="0">
                          <a:effectLst/>
                        </a:rPr>
                        <a:t>合约结算价</a:t>
                      </a:r>
                      <a:r>
                        <a:rPr lang="en-US" sz="1200" kern="0" dirty="0">
                          <a:effectLst/>
                        </a:rPr>
                        <a:t> +Max</a:t>
                      </a:r>
                      <a:r>
                        <a:rPr lang="zh-CN" sz="1200" kern="0" dirty="0">
                          <a:effectLst/>
                        </a:rPr>
                        <a:t>（</a:t>
                      </a:r>
                      <a:r>
                        <a:rPr lang="en-US" sz="1200" kern="0" dirty="0">
                          <a:effectLst/>
                        </a:rPr>
                        <a:t>12%×</a:t>
                      </a:r>
                      <a:r>
                        <a:rPr lang="zh-CN" sz="1200" kern="0" dirty="0">
                          <a:effectLst/>
                        </a:rPr>
                        <a:t>合约标的收盘价</a:t>
                      </a:r>
                      <a:r>
                        <a:rPr lang="en-US" sz="1200" kern="0" dirty="0">
                          <a:effectLst/>
                        </a:rPr>
                        <a:t>-</a:t>
                      </a:r>
                      <a:r>
                        <a:rPr lang="zh-CN" sz="1200" kern="0" dirty="0">
                          <a:effectLst/>
                        </a:rPr>
                        <a:t>认沽期权虚值，</a:t>
                      </a:r>
                      <a:r>
                        <a:rPr lang="en-US" sz="1200" kern="0" dirty="0">
                          <a:effectLst/>
                        </a:rPr>
                        <a:t>7%×</a:t>
                      </a:r>
                      <a:r>
                        <a:rPr lang="zh-CN" sz="1200" kern="0" dirty="0">
                          <a:effectLst/>
                        </a:rPr>
                        <a:t>行权价格），行权价格</a:t>
                      </a:r>
                      <a:r>
                        <a:rPr lang="en-US" sz="1200" kern="0" dirty="0">
                          <a:effectLst/>
                        </a:rPr>
                        <a:t>]×</a:t>
                      </a:r>
                      <a:r>
                        <a:rPr lang="zh-CN" sz="1200" kern="0" dirty="0">
                          <a:effectLst/>
                        </a:rPr>
                        <a:t>合约单位</a:t>
                      </a:r>
                      <a:endParaRPr lang="en-US" sz="1200" kern="100" dirty="0">
                        <a:effectLst/>
                        <a:latin typeface="Times New Roman" panose="02020603050405020304" pitchFamily="18" charset="0"/>
                        <a:ea typeface="宋体" panose="02010600030101010101" pitchFamily="2" charset="-122"/>
                        <a:cs typeface="Times New Roman" panose="02020603050405020304" pitchFamily="18" charset="0"/>
                      </a:endParaRPr>
                    </a:p>
                  </a:txBody>
                  <a:tcPr marL="55534" marR="55534" marT="0" marB="0" anchor="ctr">
                    <a:lnR w="12700" cap="flat" cmpd="sng" algn="ctr">
                      <a:noFill/>
                      <a:prstDash val="solid"/>
                      <a:round/>
                      <a:headEnd type="none" w="med" len="med"/>
                      <a:tailEnd type="none" w="med" len="med"/>
                    </a:lnR>
                  </a:tcPr>
                </a:tc>
                <a:extLst>
                  <a:ext uri="{0D108BD9-81ED-4DB2-BD59-A6C34878D82A}">
                    <a16:rowId xmlns:a16="http://schemas.microsoft.com/office/drawing/2014/main" val="2465076398"/>
                  </a:ext>
                </a:extLst>
              </a:tr>
            </a:tbl>
          </a:graphicData>
        </a:graphic>
      </p:graphicFrame>
      <p:sp>
        <p:nvSpPr>
          <p:cNvPr id="4" name="灯片编号占位符 3"/>
          <p:cNvSpPr>
            <a:spLocks noGrp="1"/>
          </p:cNvSpPr>
          <p:nvPr>
            <p:ph type="sldNum" sz="quarter" idx="12"/>
          </p:nvPr>
        </p:nvSpPr>
        <p:spPr/>
        <p:txBody>
          <a:bodyPr/>
          <a:lstStyle/>
          <a:p>
            <a:fld id="{0C913308-F349-4B6D-A68A-DD1791B4A57B}" type="slidenum">
              <a:rPr lang="zh-CN" altLang="en-US" smtClean="0"/>
              <a:pPr/>
              <a:t>23</a:t>
            </a:fld>
            <a:endParaRPr lang="zh-CN" altLang="en-US" dirty="0"/>
          </a:p>
        </p:txBody>
      </p:sp>
    </p:spTree>
    <p:extLst>
      <p:ext uri="{BB962C8B-B14F-4D97-AF65-F5344CB8AC3E}">
        <p14:creationId xmlns:p14="http://schemas.microsoft.com/office/powerpoint/2010/main" val="19775873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合约单位</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467544" y="1196752"/>
                <a:ext cx="8229600" cy="4530725"/>
              </a:xfrm>
            </p:spPr>
            <p:txBody>
              <a:bodyPr/>
              <a:lstStyle/>
              <a:p>
                <a:endParaRPr lang="en-US" altLang="zh-CN" dirty="0"/>
              </a:p>
              <a:p>
                <a:r>
                  <a:rPr lang="zh-CN" altLang="en-US" dirty="0"/>
                  <a:t>一张期权合约中标的资产的交易数量</a:t>
                </a:r>
              </a:p>
              <a:p>
                <a:r>
                  <a:rPr lang="zh-CN" altLang="en-US" dirty="0"/>
                  <a:t>股票期权：</a:t>
                </a:r>
                <a:r>
                  <a:rPr lang="en-US" altLang="zh-CN" dirty="0"/>
                  <a:t>100 </a:t>
                </a:r>
                <a:r>
                  <a:rPr lang="zh-CN" altLang="en-US" dirty="0"/>
                  <a:t>股股票</a:t>
                </a:r>
              </a:p>
              <a:p>
                <a:r>
                  <a:rPr lang="zh-CN" altLang="en-US" dirty="0"/>
                  <a:t>指数期权：点数</a:t>
                </a:r>
                <a14:m>
                  <m:oMath xmlns:m="http://schemas.openxmlformats.org/officeDocument/2006/math">
                    <m:r>
                      <a:rPr lang="en-US" altLang="zh-CN" i="1" dirty="0" smtClean="0">
                        <a:latin typeface="Cambria Math"/>
                        <a:ea typeface="Cambria Math"/>
                      </a:rPr>
                      <m:t>×</m:t>
                    </m:r>
                    <m:r>
                      <a:rPr lang="en-US" altLang="zh-CN" b="0" i="1" dirty="0" smtClean="0">
                        <a:latin typeface="Cambria Math"/>
                        <a:ea typeface="Cambria Math"/>
                      </a:rPr>
                      <m:t>100</m:t>
                    </m:r>
                  </m:oMath>
                </a14:m>
                <a:endParaRPr lang="zh-CN" altLang="en-US" dirty="0"/>
              </a:p>
              <a:p>
                <a:r>
                  <a:rPr lang="zh-CN" altLang="en-US" dirty="0"/>
                  <a:t>期货期权：一张标的期货合约</a:t>
                </a:r>
              </a:p>
              <a:p>
                <a:r>
                  <a:rPr lang="zh-CN" altLang="en-US" dirty="0"/>
                  <a:t>我国的</a:t>
                </a:r>
                <a:r>
                  <a:rPr lang="en-US" altLang="zh-CN" dirty="0"/>
                  <a:t>ETF</a:t>
                </a:r>
                <a:r>
                  <a:rPr lang="zh-CN" altLang="en-US" dirty="0"/>
                  <a:t>期权：</a:t>
                </a:r>
                <a:r>
                  <a:rPr lang="en-US" altLang="zh-CN" dirty="0"/>
                  <a:t>10000</a:t>
                </a:r>
                <a:r>
                  <a:rPr lang="zh-CN" altLang="en-US" dirty="0"/>
                  <a:t>份</a:t>
                </a:r>
                <a:r>
                  <a:rPr lang="en-US" altLang="zh-CN" dirty="0"/>
                  <a:t>ETF</a:t>
                </a:r>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467544" y="1196752"/>
                <a:ext cx="8229600" cy="4530725"/>
              </a:xfrm>
              <a:blipFill>
                <a:blip r:embed="rId2"/>
                <a:stretch>
                  <a:fillRect/>
                </a:stretch>
              </a:blipFill>
            </p:spPr>
            <p:txBody>
              <a:bodyPr/>
              <a:lstStyle/>
              <a:p>
                <a:r>
                  <a:rPr lang="zh-CN" altLang="en-US">
                    <a:noFill/>
                  </a:rPr>
                  <a:t> </a:t>
                </a:r>
              </a:p>
            </p:txBody>
          </p:sp>
        </mc:Fallback>
      </mc:AlternateContent>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24</a:t>
            </a:fld>
            <a:endParaRPr lang="en-US" altLang="zh-CN">
              <a:solidFill>
                <a:srgbClr val="000000"/>
              </a:solidFill>
            </a:endParaRPr>
          </a:p>
        </p:txBody>
      </p:sp>
    </p:spTree>
    <p:extLst>
      <p:ext uri="{BB962C8B-B14F-4D97-AF65-F5344CB8AC3E}">
        <p14:creationId xmlns:p14="http://schemas.microsoft.com/office/powerpoint/2010/main" val="13851954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到期月份</a:t>
            </a:r>
          </a:p>
        </p:txBody>
      </p:sp>
      <p:sp>
        <p:nvSpPr>
          <p:cNvPr id="3" name="内容占位符 2"/>
          <p:cNvSpPr>
            <a:spLocks noGrp="1"/>
          </p:cNvSpPr>
          <p:nvPr>
            <p:ph idx="1"/>
          </p:nvPr>
        </p:nvSpPr>
        <p:spPr/>
        <p:txBody>
          <a:bodyPr/>
          <a:lstStyle/>
          <a:p>
            <a:r>
              <a:rPr lang="zh-CN" altLang="en-US" dirty="0"/>
              <a:t>上交所和深交所</a:t>
            </a:r>
            <a:r>
              <a:rPr lang="en-US" altLang="zh-CN" dirty="0"/>
              <a:t>ETF</a:t>
            </a:r>
            <a:r>
              <a:rPr lang="zh-CN" altLang="en-US" dirty="0"/>
              <a:t>期权的到期月份有</a:t>
            </a:r>
            <a:r>
              <a:rPr lang="en-US" altLang="zh-CN" dirty="0"/>
              <a:t>4</a:t>
            </a:r>
            <a:r>
              <a:rPr lang="zh-CN" altLang="en-US" dirty="0"/>
              <a:t>个</a:t>
            </a:r>
            <a:r>
              <a:rPr lang="en-US" altLang="zh-CN" dirty="0"/>
              <a:t>,</a:t>
            </a:r>
            <a:r>
              <a:rPr lang="zh-CN" altLang="en-US" dirty="0"/>
              <a:t>即当月、下月及随后两个季月。</a:t>
            </a:r>
            <a:endParaRPr lang="en-US" altLang="zh-CN" dirty="0"/>
          </a:p>
          <a:p>
            <a:r>
              <a:rPr lang="zh-CN" altLang="en-US" dirty="0"/>
              <a:t>中金所的沪深</a:t>
            </a:r>
            <a:r>
              <a:rPr lang="en-US" altLang="zh-CN" dirty="0"/>
              <a:t>300</a:t>
            </a:r>
            <a:r>
              <a:rPr lang="zh-CN" altLang="en-US" dirty="0"/>
              <a:t>指数期权的到期月份有</a:t>
            </a:r>
            <a:r>
              <a:rPr lang="en-US" altLang="zh-CN" dirty="0"/>
              <a:t>6</a:t>
            </a:r>
            <a:r>
              <a:rPr lang="zh-CN" altLang="en-US" dirty="0"/>
              <a:t>个</a:t>
            </a:r>
            <a:r>
              <a:rPr lang="en-US" altLang="zh-CN" dirty="0"/>
              <a:t>,</a:t>
            </a:r>
            <a:r>
              <a:rPr lang="zh-CN" altLang="en-US" dirty="0"/>
              <a:t>即当月、下</a:t>
            </a:r>
            <a:r>
              <a:rPr lang="en-US" altLang="zh-CN" dirty="0"/>
              <a:t>2</a:t>
            </a:r>
            <a:r>
              <a:rPr lang="zh-CN" altLang="en-US" dirty="0"/>
              <a:t>个月及随后</a:t>
            </a:r>
            <a:r>
              <a:rPr lang="en-US" altLang="zh-CN" dirty="0"/>
              <a:t>3</a:t>
            </a:r>
            <a:r>
              <a:rPr lang="zh-CN" altLang="en-US" dirty="0"/>
              <a:t>个季月。</a:t>
            </a:r>
          </a:p>
        </p:txBody>
      </p:sp>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25</a:t>
            </a:fld>
            <a:endParaRPr lang="en-US" altLang="zh-CN">
              <a:solidFill>
                <a:srgbClr val="000000"/>
              </a:solidFill>
            </a:endParaRPr>
          </a:p>
        </p:txBody>
      </p:sp>
    </p:spTree>
    <p:extLst>
      <p:ext uri="{BB962C8B-B14F-4D97-AF65-F5344CB8AC3E}">
        <p14:creationId xmlns:p14="http://schemas.microsoft.com/office/powerpoint/2010/main" val="28108830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3FB486A-97E4-4211-B150-845E8DD61B09}"/>
              </a:ext>
            </a:extLst>
          </p:cNvPr>
          <p:cNvSpPr>
            <a:spLocks noGrp="1"/>
          </p:cNvSpPr>
          <p:nvPr>
            <p:ph type="title"/>
          </p:nvPr>
        </p:nvSpPr>
        <p:spPr/>
        <p:txBody>
          <a:bodyPr/>
          <a:lstStyle/>
          <a:p>
            <a:r>
              <a:rPr lang="zh-CN" altLang="en-US" dirty="0"/>
              <a:t>到期日</a:t>
            </a:r>
          </a:p>
        </p:txBody>
      </p:sp>
      <p:sp>
        <p:nvSpPr>
          <p:cNvPr id="3" name="内容占位符 2">
            <a:extLst>
              <a:ext uri="{FF2B5EF4-FFF2-40B4-BE49-F238E27FC236}">
                <a16:creationId xmlns:a16="http://schemas.microsoft.com/office/drawing/2014/main" id="{70DD8B05-58D3-4A36-A76E-F97A46850F5C}"/>
              </a:ext>
            </a:extLst>
          </p:cNvPr>
          <p:cNvSpPr>
            <a:spLocks noGrp="1"/>
          </p:cNvSpPr>
          <p:nvPr>
            <p:ph idx="1"/>
          </p:nvPr>
        </p:nvSpPr>
        <p:spPr>
          <a:xfrm>
            <a:off x="457200" y="1268760"/>
            <a:ext cx="8229600" cy="5256584"/>
          </a:xfrm>
        </p:spPr>
        <p:txBody>
          <a:bodyPr/>
          <a:lstStyle/>
          <a:p>
            <a:r>
              <a:rPr lang="zh-CN" altLang="en-US" dirty="0"/>
              <a:t>我国</a:t>
            </a:r>
            <a:r>
              <a:rPr lang="en-US" altLang="zh-CN" dirty="0"/>
              <a:t>ETF</a:t>
            </a:r>
            <a:r>
              <a:rPr lang="zh-CN" altLang="en-US" dirty="0"/>
              <a:t>期权的到期日为到期月份的第四个星期三</a:t>
            </a:r>
            <a:r>
              <a:rPr lang="en-US" altLang="zh-CN" dirty="0"/>
              <a:t>(</a:t>
            </a:r>
            <a:r>
              <a:rPr lang="zh-CN" altLang="en-US" dirty="0"/>
              <a:t>遇法定节假日顺延</a:t>
            </a:r>
            <a:r>
              <a:rPr lang="en-US" altLang="zh-CN" dirty="0"/>
              <a:t>)</a:t>
            </a:r>
            <a:r>
              <a:rPr lang="zh-CN" altLang="en-US" dirty="0"/>
              <a:t>。</a:t>
            </a:r>
            <a:endParaRPr lang="en-US" altLang="zh-CN" dirty="0"/>
          </a:p>
          <a:p>
            <a:r>
              <a:rPr lang="zh-CN" altLang="en-US" dirty="0"/>
              <a:t>而中金所的沪深</a:t>
            </a:r>
            <a:r>
              <a:rPr lang="en-US" altLang="zh-CN" dirty="0"/>
              <a:t>300</a:t>
            </a:r>
            <a:r>
              <a:rPr lang="zh-CN" altLang="en-US" dirty="0"/>
              <a:t>股指期权到期日与沪深</a:t>
            </a:r>
            <a:r>
              <a:rPr lang="en-US" altLang="zh-CN" dirty="0"/>
              <a:t>300</a:t>
            </a:r>
            <a:r>
              <a:rPr lang="zh-CN" altLang="en-US" dirty="0"/>
              <a:t>股指期货到期日一样，都是第三个周五。</a:t>
            </a:r>
          </a:p>
          <a:p>
            <a:r>
              <a:rPr lang="zh-CN" altLang="en-US" dirty="0"/>
              <a:t>问题：我国</a:t>
            </a:r>
            <a:r>
              <a:rPr lang="en-US" altLang="zh-CN" dirty="0"/>
              <a:t>ETF</a:t>
            </a:r>
            <a:r>
              <a:rPr lang="zh-CN" altLang="en-US" dirty="0"/>
              <a:t>期权与股指期货到期日相差几个工作日？</a:t>
            </a:r>
          </a:p>
        </p:txBody>
      </p:sp>
      <p:sp>
        <p:nvSpPr>
          <p:cNvPr id="4" name="灯片编号占位符 3">
            <a:extLst>
              <a:ext uri="{FF2B5EF4-FFF2-40B4-BE49-F238E27FC236}">
                <a16:creationId xmlns:a16="http://schemas.microsoft.com/office/drawing/2014/main" id="{2C212EDD-710E-4BA4-AB38-6ECD14F0C876}"/>
              </a:ext>
            </a:extLst>
          </p:cNvPr>
          <p:cNvSpPr>
            <a:spLocks noGrp="1"/>
          </p:cNvSpPr>
          <p:nvPr>
            <p:ph type="sldNum" sz="quarter" idx="12"/>
          </p:nvPr>
        </p:nvSpPr>
        <p:spPr/>
        <p:txBody>
          <a:bodyPr/>
          <a:lstStyle/>
          <a:p>
            <a:fld id="{0C913308-F349-4B6D-A68A-DD1791B4A57B}" type="slidenum">
              <a:rPr lang="zh-CN" altLang="en-US" smtClean="0"/>
              <a:pPr/>
              <a:t>26</a:t>
            </a:fld>
            <a:endParaRPr lang="zh-CN" altLang="en-US" dirty="0"/>
          </a:p>
        </p:txBody>
      </p:sp>
    </p:spTree>
    <p:extLst>
      <p:ext uri="{BB962C8B-B14F-4D97-AF65-F5344CB8AC3E}">
        <p14:creationId xmlns:p14="http://schemas.microsoft.com/office/powerpoint/2010/main" val="172064740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行权价格</a:t>
            </a:r>
          </a:p>
        </p:txBody>
      </p:sp>
      <p:sp>
        <p:nvSpPr>
          <p:cNvPr id="3" name="内容占位符 2"/>
          <p:cNvSpPr>
            <a:spLocks noGrp="1"/>
          </p:cNvSpPr>
          <p:nvPr>
            <p:ph idx="1"/>
          </p:nvPr>
        </p:nvSpPr>
        <p:spPr>
          <a:xfrm>
            <a:off x="467544" y="1340768"/>
            <a:ext cx="8229600" cy="4530725"/>
          </a:xfrm>
        </p:spPr>
        <p:txBody>
          <a:bodyPr>
            <a:normAutofit/>
          </a:bodyPr>
          <a:lstStyle/>
          <a:p>
            <a:pPr>
              <a:buNone/>
            </a:pPr>
            <a:endParaRPr lang="en-US" altLang="zh-CN" dirty="0"/>
          </a:p>
          <a:p>
            <a:r>
              <a:rPr lang="zh-CN" altLang="en-US" dirty="0"/>
              <a:t>行权价格由交易所事先确定</a:t>
            </a:r>
            <a:endParaRPr lang="en-US" altLang="zh-CN" dirty="0"/>
          </a:p>
          <a:p>
            <a:r>
              <a:rPr lang="zh-CN" altLang="en-US" dirty="0"/>
              <a:t>规定中心行权价、行权价的级距、行权价数量</a:t>
            </a:r>
            <a:endParaRPr lang="en-US" altLang="zh-CN" dirty="0"/>
          </a:p>
          <a:p>
            <a:r>
              <a:rPr lang="zh-CN" altLang="en-US" dirty="0"/>
              <a:t>上证</a:t>
            </a:r>
            <a:r>
              <a:rPr lang="en-US" altLang="zh-CN" dirty="0"/>
              <a:t>50ETF</a:t>
            </a:r>
            <a:r>
              <a:rPr lang="zh-CN" altLang="en-US" dirty="0"/>
              <a:t>期权</a:t>
            </a:r>
          </a:p>
        </p:txBody>
      </p:sp>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27</a:t>
            </a:fld>
            <a:endParaRPr lang="en-US" altLang="zh-CN">
              <a:solidFill>
                <a:srgbClr val="000000"/>
              </a:solidFill>
            </a:endParaRPr>
          </a:p>
        </p:txBody>
      </p:sp>
      <p:graphicFrame>
        <p:nvGraphicFramePr>
          <p:cNvPr id="4" name="表格 3"/>
          <p:cNvGraphicFramePr>
            <a:graphicFrameLocks noGrp="1"/>
          </p:cNvGraphicFramePr>
          <p:nvPr>
            <p:extLst>
              <p:ext uri="{D42A27DB-BD31-4B8C-83A1-F6EECF244321}">
                <p14:modId xmlns:p14="http://schemas.microsoft.com/office/powerpoint/2010/main" val="1443260722"/>
              </p:ext>
            </p:extLst>
          </p:nvPr>
        </p:nvGraphicFramePr>
        <p:xfrm>
          <a:off x="467544" y="3789040"/>
          <a:ext cx="8208912" cy="1401756"/>
        </p:xfrm>
        <a:graphic>
          <a:graphicData uri="http://schemas.openxmlformats.org/drawingml/2006/table">
            <a:tbl>
              <a:tblPr firstRow="1" firstCol="1" bandRow="1"/>
              <a:tblGrid>
                <a:gridCol w="1734412">
                  <a:extLst>
                    <a:ext uri="{9D8B030D-6E8A-4147-A177-3AD203B41FA5}">
                      <a16:colId xmlns:a16="http://schemas.microsoft.com/office/drawing/2014/main" val="3209378134"/>
                    </a:ext>
                  </a:extLst>
                </a:gridCol>
                <a:gridCol w="6474500">
                  <a:extLst>
                    <a:ext uri="{9D8B030D-6E8A-4147-A177-3AD203B41FA5}">
                      <a16:colId xmlns:a16="http://schemas.microsoft.com/office/drawing/2014/main" val="1912450485"/>
                    </a:ext>
                  </a:extLst>
                </a:gridCol>
              </a:tblGrid>
              <a:tr h="350439">
                <a:tc>
                  <a:txBody>
                    <a:bodyPr/>
                    <a:lstStyle/>
                    <a:p>
                      <a:pPr algn="l">
                        <a:lnSpc>
                          <a:spcPts val="1785"/>
                        </a:lnSpc>
                        <a:spcAft>
                          <a:spcPts val="0"/>
                        </a:spcAft>
                      </a:pPr>
                      <a:r>
                        <a:rPr lang="zh-CN" sz="1050" b="1" kern="0" dirty="0">
                          <a:solidFill>
                            <a:schemeClr val="tx1"/>
                          </a:solidFill>
                          <a:effectLst/>
                          <a:latin typeface="Calibri"/>
                          <a:ea typeface="宋体"/>
                          <a:cs typeface="宋体"/>
                        </a:rPr>
                        <a:t>行权价格</a:t>
                      </a:r>
                      <a:endParaRPr lang="zh-CN" sz="1050" kern="100" dirty="0">
                        <a:solidFill>
                          <a:schemeClr val="tx1"/>
                        </a:solidFill>
                        <a:effectLst/>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785"/>
                        </a:lnSpc>
                        <a:spcAft>
                          <a:spcPts val="0"/>
                        </a:spcAft>
                      </a:pPr>
                      <a:r>
                        <a:rPr lang="en-US" altLang="zh-CN" sz="1400" kern="0" dirty="0">
                          <a:solidFill>
                            <a:schemeClr val="tx1"/>
                          </a:solidFill>
                          <a:effectLst/>
                          <a:latin typeface="宋体"/>
                          <a:ea typeface="宋体"/>
                          <a:cs typeface="宋体"/>
                        </a:rPr>
                        <a:t>9</a:t>
                      </a:r>
                      <a:r>
                        <a:rPr lang="zh-CN" sz="1400" kern="0" dirty="0">
                          <a:solidFill>
                            <a:schemeClr val="tx1"/>
                          </a:solidFill>
                          <a:effectLst/>
                          <a:latin typeface="Calibri"/>
                          <a:ea typeface="宋体"/>
                          <a:cs typeface="宋体"/>
                        </a:rPr>
                        <a:t>个（</a:t>
                      </a:r>
                      <a:r>
                        <a:rPr lang="en-US" sz="1400" kern="0" dirty="0">
                          <a:solidFill>
                            <a:schemeClr val="tx1"/>
                          </a:solidFill>
                          <a:effectLst/>
                          <a:latin typeface="Calibri"/>
                          <a:ea typeface="宋体"/>
                          <a:cs typeface="宋体"/>
                        </a:rPr>
                        <a:t>1</a:t>
                      </a:r>
                      <a:r>
                        <a:rPr lang="zh-CN" sz="1400" kern="0" dirty="0">
                          <a:solidFill>
                            <a:schemeClr val="tx1"/>
                          </a:solidFill>
                          <a:effectLst/>
                          <a:latin typeface="Calibri"/>
                          <a:ea typeface="宋体"/>
                          <a:cs typeface="宋体"/>
                        </a:rPr>
                        <a:t>个平值合约、</a:t>
                      </a:r>
                      <a:r>
                        <a:rPr lang="en-US" altLang="zh-CN" sz="1400" kern="0" dirty="0">
                          <a:solidFill>
                            <a:schemeClr val="tx1"/>
                          </a:solidFill>
                          <a:effectLst/>
                          <a:latin typeface="Calibri"/>
                          <a:ea typeface="宋体"/>
                          <a:cs typeface="宋体"/>
                        </a:rPr>
                        <a:t>4</a:t>
                      </a:r>
                      <a:r>
                        <a:rPr lang="zh-CN" sz="1400" kern="0" dirty="0">
                          <a:solidFill>
                            <a:schemeClr val="tx1"/>
                          </a:solidFill>
                          <a:effectLst/>
                          <a:latin typeface="Calibri"/>
                          <a:ea typeface="宋体"/>
                          <a:cs typeface="宋体"/>
                        </a:rPr>
                        <a:t>个虚值合约、</a:t>
                      </a:r>
                      <a:r>
                        <a:rPr lang="en-US" altLang="zh-CN" sz="1400" kern="0" dirty="0">
                          <a:solidFill>
                            <a:schemeClr val="tx1"/>
                          </a:solidFill>
                          <a:effectLst/>
                          <a:latin typeface="Calibri"/>
                          <a:ea typeface="宋体"/>
                          <a:cs typeface="宋体"/>
                        </a:rPr>
                        <a:t>4</a:t>
                      </a:r>
                      <a:r>
                        <a:rPr lang="zh-CN" sz="1400" kern="0" dirty="0">
                          <a:solidFill>
                            <a:schemeClr val="tx1"/>
                          </a:solidFill>
                          <a:effectLst/>
                          <a:latin typeface="Calibri"/>
                          <a:ea typeface="宋体"/>
                          <a:cs typeface="宋体"/>
                        </a:rPr>
                        <a:t>个实值合约）</a:t>
                      </a:r>
                      <a:endParaRPr lang="zh-CN" sz="1400" kern="100" dirty="0">
                        <a:solidFill>
                          <a:schemeClr val="tx1"/>
                        </a:solidFill>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FFF00"/>
                    </a:solidFill>
                  </a:tcPr>
                </a:tc>
                <a:extLst>
                  <a:ext uri="{0D108BD9-81ED-4DB2-BD59-A6C34878D82A}">
                    <a16:rowId xmlns:a16="http://schemas.microsoft.com/office/drawing/2014/main" val="1768850089"/>
                  </a:ext>
                </a:extLst>
              </a:tr>
              <a:tr h="1051317">
                <a:tc>
                  <a:txBody>
                    <a:bodyPr/>
                    <a:lstStyle/>
                    <a:p>
                      <a:pPr algn="l">
                        <a:lnSpc>
                          <a:spcPts val="1785"/>
                        </a:lnSpc>
                        <a:spcAft>
                          <a:spcPts val="0"/>
                        </a:spcAft>
                      </a:pPr>
                      <a:r>
                        <a:rPr lang="zh-CN" sz="1050" b="1" kern="0">
                          <a:solidFill>
                            <a:srgbClr val="333333"/>
                          </a:solidFill>
                          <a:effectLst/>
                          <a:latin typeface="Calibri"/>
                          <a:ea typeface="宋体"/>
                          <a:cs typeface="宋体"/>
                        </a:rPr>
                        <a:t>行权价格间距</a:t>
                      </a:r>
                      <a:endParaRPr lang="zh-CN" sz="1050" kern="100">
                        <a:effectLst/>
                        <a:latin typeface="Calibri"/>
                        <a:ea typeface="宋体"/>
                        <a:cs typeface="Times New Roman"/>
                      </a:endParaRPr>
                    </a:p>
                  </a:txBody>
                  <a:tcPr marL="68580" marR="6858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785"/>
                        </a:lnSpc>
                        <a:spcAft>
                          <a:spcPts val="0"/>
                        </a:spcAft>
                      </a:pPr>
                      <a:r>
                        <a:rPr lang="en-US" sz="1400" kern="0" dirty="0">
                          <a:solidFill>
                            <a:srgbClr val="333333"/>
                          </a:solidFill>
                          <a:effectLst/>
                          <a:latin typeface="宋体"/>
                          <a:ea typeface="宋体"/>
                          <a:cs typeface="宋体"/>
                        </a:rPr>
                        <a:t>3</a:t>
                      </a:r>
                      <a:r>
                        <a:rPr lang="zh-CN" sz="1400" kern="0" dirty="0">
                          <a:solidFill>
                            <a:srgbClr val="333333"/>
                          </a:solidFill>
                          <a:effectLst/>
                          <a:latin typeface="Calibri"/>
                          <a:ea typeface="宋体"/>
                          <a:cs typeface="宋体"/>
                        </a:rPr>
                        <a:t>元或以下为</a:t>
                      </a:r>
                      <a:r>
                        <a:rPr lang="en-US" sz="1400" kern="0" dirty="0">
                          <a:solidFill>
                            <a:srgbClr val="333333"/>
                          </a:solidFill>
                          <a:effectLst/>
                          <a:latin typeface="Calibri"/>
                          <a:ea typeface="宋体"/>
                          <a:cs typeface="宋体"/>
                        </a:rPr>
                        <a:t>0.05</a:t>
                      </a:r>
                      <a:r>
                        <a:rPr lang="zh-CN" sz="1400" kern="0" dirty="0">
                          <a:solidFill>
                            <a:srgbClr val="333333"/>
                          </a:solidFill>
                          <a:effectLst/>
                          <a:latin typeface="Calibri"/>
                          <a:ea typeface="宋体"/>
                          <a:cs typeface="宋体"/>
                        </a:rPr>
                        <a:t>元，</a:t>
                      </a:r>
                      <a:r>
                        <a:rPr lang="en-US" sz="1400" kern="0" dirty="0">
                          <a:solidFill>
                            <a:srgbClr val="333333"/>
                          </a:solidFill>
                          <a:effectLst/>
                          <a:latin typeface="Calibri"/>
                          <a:ea typeface="宋体"/>
                          <a:cs typeface="宋体"/>
                        </a:rPr>
                        <a:t>3</a:t>
                      </a:r>
                      <a:r>
                        <a:rPr lang="zh-CN" sz="1400" kern="0" dirty="0">
                          <a:solidFill>
                            <a:srgbClr val="333333"/>
                          </a:solidFill>
                          <a:effectLst/>
                          <a:latin typeface="Calibri"/>
                          <a:ea typeface="宋体"/>
                          <a:cs typeface="宋体"/>
                        </a:rPr>
                        <a:t>元至</a:t>
                      </a:r>
                      <a:r>
                        <a:rPr lang="en-US" sz="1400" kern="0" dirty="0">
                          <a:solidFill>
                            <a:srgbClr val="333333"/>
                          </a:solidFill>
                          <a:effectLst/>
                          <a:latin typeface="Calibri"/>
                          <a:ea typeface="宋体"/>
                          <a:cs typeface="宋体"/>
                        </a:rPr>
                        <a:t>5</a:t>
                      </a:r>
                      <a:r>
                        <a:rPr lang="zh-CN" sz="1400" kern="0" dirty="0">
                          <a:solidFill>
                            <a:srgbClr val="333333"/>
                          </a:solidFill>
                          <a:effectLst/>
                          <a:latin typeface="Calibri"/>
                          <a:ea typeface="宋体"/>
                          <a:cs typeface="宋体"/>
                        </a:rPr>
                        <a:t>元（含）为</a:t>
                      </a:r>
                      <a:r>
                        <a:rPr lang="en-US" sz="1400" kern="0" dirty="0">
                          <a:solidFill>
                            <a:srgbClr val="333333"/>
                          </a:solidFill>
                          <a:effectLst/>
                          <a:latin typeface="Calibri"/>
                          <a:ea typeface="宋体"/>
                          <a:cs typeface="宋体"/>
                        </a:rPr>
                        <a:t>0.1</a:t>
                      </a:r>
                      <a:r>
                        <a:rPr lang="zh-CN" sz="1400" kern="0" dirty="0">
                          <a:solidFill>
                            <a:srgbClr val="333333"/>
                          </a:solidFill>
                          <a:effectLst/>
                          <a:latin typeface="Calibri"/>
                          <a:ea typeface="宋体"/>
                          <a:cs typeface="宋体"/>
                        </a:rPr>
                        <a:t>元，</a:t>
                      </a:r>
                      <a:r>
                        <a:rPr lang="en-US" sz="1400" kern="0" dirty="0">
                          <a:solidFill>
                            <a:srgbClr val="333333"/>
                          </a:solidFill>
                          <a:effectLst/>
                          <a:latin typeface="Calibri"/>
                          <a:ea typeface="宋体"/>
                          <a:cs typeface="宋体"/>
                        </a:rPr>
                        <a:t>5</a:t>
                      </a:r>
                      <a:r>
                        <a:rPr lang="zh-CN" sz="1400" kern="0" dirty="0">
                          <a:solidFill>
                            <a:srgbClr val="333333"/>
                          </a:solidFill>
                          <a:effectLst/>
                          <a:latin typeface="Calibri"/>
                          <a:ea typeface="宋体"/>
                          <a:cs typeface="宋体"/>
                        </a:rPr>
                        <a:t>元至</a:t>
                      </a:r>
                      <a:r>
                        <a:rPr lang="en-US" sz="1400" kern="0" dirty="0">
                          <a:solidFill>
                            <a:srgbClr val="333333"/>
                          </a:solidFill>
                          <a:effectLst/>
                          <a:latin typeface="Calibri"/>
                          <a:ea typeface="宋体"/>
                          <a:cs typeface="宋体"/>
                        </a:rPr>
                        <a:t>10</a:t>
                      </a:r>
                      <a:r>
                        <a:rPr lang="zh-CN" sz="1400" kern="0" dirty="0">
                          <a:solidFill>
                            <a:srgbClr val="333333"/>
                          </a:solidFill>
                          <a:effectLst/>
                          <a:latin typeface="Calibri"/>
                          <a:ea typeface="宋体"/>
                          <a:cs typeface="宋体"/>
                        </a:rPr>
                        <a:t>元（含）为</a:t>
                      </a:r>
                      <a:r>
                        <a:rPr lang="en-US" sz="1400" kern="0" dirty="0">
                          <a:solidFill>
                            <a:srgbClr val="333333"/>
                          </a:solidFill>
                          <a:effectLst/>
                          <a:latin typeface="Calibri"/>
                          <a:ea typeface="宋体"/>
                          <a:cs typeface="宋体"/>
                        </a:rPr>
                        <a:t>0.25</a:t>
                      </a:r>
                      <a:r>
                        <a:rPr lang="zh-CN" sz="1400" kern="0" dirty="0">
                          <a:solidFill>
                            <a:srgbClr val="333333"/>
                          </a:solidFill>
                          <a:effectLst/>
                          <a:latin typeface="Calibri"/>
                          <a:ea typeface="宋体"/>
                          <a:cs typeface="宋体"/>
                        </a:rPr>
                        <a:t>元，</a:t>
                      </a:r>
                      <a:r>
                        <a:rPr lang="en-US" sz="1400" kern="0" dirty="0">
                          <a:solidFill>
                            <a:srgbClr val="333333"/>
                          </a:solidFill>
                          <a:effectLst/>
                          <a:latin typeface="Calibri"/>
                          <a:ea typeface="宋体"/>
                          <a:cs typeface="宋体"/>
                        </a:rPr>
                        <a:t>10</a:t>
                      </a:r>
                      <a:r>
                        <a:rPr lang="zh-CN" sz="1400" kern="0" dirty="0">
                          <a:solidFill>
                            <a:srgbClr val="333333"/>
                          </a:solidFill>
                          <a:effectLst/>
                          <a:latin typeface="Calibri"/>
                          <a:ea typeface="宋体"/>
                          <a:cs typeface="宋体"/>
                        </a:rPr>
                        <a:t>元至</a:t>
                      </a:r>
                      <a:r>
                        <a:rPr lang="en-US" sz="1400" kern="0" dirty="0">
                          <a:solidFill>
                            <a:srgbClr val="333333"/>
                          </a:solidFill>
                          <a:effectLst/>
                          <a:latin typeface="Calibri"/>
                          <a:ea typeface="宋体"/>
                          <a:cs typeface="宋体"/>
                        </a:rPr>
                        <a:t>20</a:t>
                      </a:r>
                      <a:r>
                        <a:rPr lang="zh-CN" sz="1400" kern="0" dirty="0">
                          <a:solidFill>
                            <a:srgbClr val="333333"/>
                          </a:solidFill>
                          <a:effectLst/>
                          <a:latin typeface="Calibri"/>
                          <a:ea typeface="宋体"/>
                          <a:cs typeface="宋体"/>
                        </a:rPr>
                        <a:t>元（含）为</a:t>
                      </a:r>
                      <a:r>
                        <a:rPr lang="en-US" sz="1400" kern="0" dirty="0">
                          <a:solidFill>
                            <a:srgbClr val="333333"/>
                          </a:solidFill>
                          <a:effectLst/>
                          <a:latin typeface="Calibri"/>
                          <a:ea typeface="宋体"/>
                          <a:cs typeface="宋体"/>
                        </a:rPr>
                        <a:t>0.5</a:t>
                      </a:r>
                      <a:r>
                        <a:rPr lang="zh-CN" sz="1400" kern="0" dirty="0">
                          <a:solidFill>
                            <a:srgbClr val="333333"/>
                          </a:solidFill>
                          <a:effectLst/>
                          <a:latin typeface="Calibri"/>
                          <a:ea typeface="宋体"/>
                          <a:cs typeface="宋体"/>
                        </a:rPr>
                        <a:t>元，</a:t>
                      </a:r>
                      <a:r>
                        <a:rPr lang="en-US" sz="1400" kern="0" dirty="0">
                          <a:solidFill>
                            <a:srgbClr val="333333"/>
                          </a:solidFill>
                          <a:effectLst/>
                          <a:latin typeface="Calibri"/>
                          <a:ea typeface="宋体"/>
                          <a:cs typeface="宋体"/>
                        </a:rPr>
                        <a:t>20</a:t>
                      </a:r>
                      <a:r>
                        <a:rPr lang="zh-CN" sz="1400" kern="0" dirty="0">
                          <a:solidFill>
                            <a:srgbClr val="333333"/>
                          </a:solidFill>
                          <a:effectLst/>
                          <a:latin typeface="Calibri"/>
                          <a:ea typeface="宋体"/>
                          <a:cs typeface="宋体"/>
                        </a:rPr>
                        <a:t>元至</a:t>
                      </a:r>
                      <a:r>
                        <a:rPr lang="en-US" sz="1400" kern="0" dirty="0">
                          <a:solidFill>
                            <a:srgbClr val="333333"/>
                          </a:solidFill>
                          <a:effectLst/>
                          <a:latin typeface="Calibri"/>
                          <a:ea typeface="宋体"/>
                          <a:cs typeface="宋体"/>
                        </a:rPr>
                        <a:t>50</a:t>
                      </a:r>
                      <a:r>
                        <a:rPr lang="zh-CN" sz="1400" kern="0" dirty="0">
                          <a:solidFill>
                            <a:srgbClr val="333333"/>
                          </a:solidFill>
                          <a:effectLst/>
                          <a:latin typeface="Calibri"/>
                          <a:ea typeface="宋体"/>
                          <a:cs typeface="宋体"/>
                        </a:rPr>
                        <a:t>元（含）为</a:t>
                      </a:r>
                      <a:r>
                        <a:rPr lang="en-US" sz="1400" kern="0" dirty="0">
                          <a:solidFill>
                            <a:srgbClr val="333333"/>
                          </a:solidFill>
                          <a:effectLst/>
                          <a:latin typeface="Calibri"/>
                          <a:ea typeface="宋体"/>
                          <a:cs typeface="宋体"/>
                        </a:rPr>
                        <a:t>1</a:t>
                      </a:r>
                      <a:r>
                        <a:rPr lang="zh-CN" sz="1400" kern="0" dirty="0">
                          <a:solidFill>
                            <a:srgbClr val="333333"/>
                          </a:solidFill>
                          <a:effectLst/>
                          <a:latin typeface="Calibri"/>
                          <a:ea typeface="宋体"/>
                          <a:cs typeface="宋体"/>
                        </a:rPr>
                        <a:t>元，</a:t>
                      </a:r>
                      <a:r>
                        <a:rPr lang="en-US" sz="1400" kern="0" dirty="0">
                          <a:solidFill>
                            <a:srgbClr val="333333"/>
                          </a:solidFill>
                          <a:effectLst/>
                          <a:latin typeface="Calibri"/>
                          <a:ea typeface="宋体"/>
                          <a:cs typeface="宋体"/>
                        </a:rPr>
                        <a:t>50</a:t>
                      </a:r>
                      <a:r>
                        <a:rPr lang="zh-CN" sz="1400" kern="0" dirty="0">
                          <a:solidFill>
                            <a:srgbClr val="333333"/>
                          </a:solidFill>
                          <a:effectLst/>
                          <a:latin typeface="Calibri"/>
                          <a:ea typeface="宋体"/>
                          <a:cs typeface="宋体"/>
                        </a:rPr>
                        <a:t>元至</a:t>
                      </a:r>
                      <a:r>
                        <a:rPr lang="en-US" sz="1400" kern="0" dirty="0">
                          <a:solidFill>
                            <a:srgbClr val="333333"/>
                          </a:solidFill>
                          <a:effectLst/>
                          <a:latin typeface="Calibri"/>
                          <a:ea typeface="宋体"/>
                          <a:cs typeface="宋体"/>
                        </a:rPr>
                        <a:t>100</a:t>
                      </a:r>
                      <a:r>
                        <a:rPr lang="zh-CN" sz="1400" kern="0" dirty="0">
                          <a:solidFill>
                            <a:srgbClr val="333333"/>
                          </a:solidFill>
                          <a:effectLst/>
                          <a:latin typeface="Calibri"/>
                          <a:ea typeface="宋体"/>
                          <a:cs typeface="宋体"/>
                        </a:rPr>
                        <a:t>元（含）为</a:t>
                      </a:r>
                      <a:r>
                        <a:rPr lang="en-US" sz="1400" kern="0" dirty="0">
                          <a:solidFill>
                            <a:srgbClr val="333333"/>
                          </a:solidFill>
                          <a:effectLst/>
                          <a:latin typeface="Calibri"/>
                          <a:ea typeface="宋体"/>
                          <a:cs typeface="宋体"/>
                        </a:rPr>
                        <a:t>2.5</a:t>
                      </a:r>
                      <a:r>
                        <a:rPr lang="zh-CN" sz="1400" kern="0" dirty="0">
                          <a:solidFill>
                            <a:srgbClr val="333333"/>
                          </a:solidFill>
                          <a:effectLst/>
                          <a:latin typeface="Calibri"/>
                          <a:ea typeface="宋体"/>
                          <a:cs typeface="宋体"/>
                        </a:rPr>
                        <a:t>元，</a:t>
                      </a:r>
                      <a:r>
                        <a:rPr lang="en-US" sz="1400" kern="0" dirty="0">
                          <a:solidFill>
                            <a:srgbClr val="333333"/>
                          </a:solidFill>
                          <a:effectLst/>
                          <a:latin typeface="Calibri"/>
                          <a:ea typeface="宋体"/>
                          <a:cs typeface="宋体"/>
                        </a:rPr>
                        <a:t>100</a:t>
                      </a:r>
                      <a:r>
                        <a:rPr lang="zh-CN" sz="1400" kern="0" dirty="0">
                          <a:solidFill>
                            <a:srgbClr val="333333"/>
                          </a:solidFill>
                          <a:effectLst/>
                          <a:latin typeface="Calibri"/>
                          <a:ea typeface="宋体"/>
                          <a:cs typeface="宋体"/>
                        </a:rPr>
                        <a:t>元以上为</a:t>
                      </a:r>
                      <a:r>
                        <a:rPr lang="en-US" sz="1400" kern="0" dirty="0">
                          <a:solidFill>
                            <a:srgbClr val="333333"/>
                          </a:solidFill>
                          <a:effectLst/>
                          <a:latin typeface="Calibri"/>
                          <a:ea typeface="宋体"/>
                          <a:cs typeface="宋体"/>
                        </a:rPr>
                        <a:t>5</a:t>
                      </a:r>
                      <a:r>
                        <a:rPr lang="zh-CN" sz="1400" kern="0" dirty="0">
                          <a:solidFill>
                            <a:srgbClr val="333333"/>
                          </a:solidFill>
                          <a:effectLst/>
                          <a:latin typeface="Calibri"/>
                          <a:ea typeface="宋体"/>
                          <a:cs typeface="宋体"/>
                        </a:rPr>
                        <a:t>元</a:t>
                      </a:r>
                      <a:endParaRPr lang="zh-CN" sz="1400" kern="100" dirty="0">
                        <a:effectLst/>
                        <a:latin typeface="Calibri"/>
                        <a:ea typeface="宋体"/>
                        <a:cs typeface="Times New Roman"/>
                      </a:endParaRPr>
                    </a:p>
                  </a:txBody>
                  <a:tcPr marL="68580" marR="6858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35816101"/>
                  </a:ext>
                </a:extLst>
              </a:tr>
            </a:tbl>
          </a:graphicData>
        </a:graphic>
      </p:graphicFrame>
    </p:spTree>
    <p:extLst>
      <p:ext uri="{BB962C8B-B14F-4D97-AF65-F5344CB8AC3E}">
        <p14:creationId xmlns:p14="http://schemas.microsoft.com/office/powerpoint/2010/main" val="37897213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除权除息的处理</a:t>
            </a:r>
          </a:p>
        </p:txBody>
      </p:sp>
      <p:sp>
        <p:nvSpPr>
          <p:cNvPr id="3" name="内容占位符 2"/>
          <p:cNvSpPr>
            <a:spLocks noGrp="1"/>
          </p:cNvSpPr>
          <p:nvPr>
            <p:ph idx="1"/>
          </p:nvPr>
        </p:nvSpPr>
        <p:spPr>
          <a:xfrm>
            <a:off x="467544" y="1268760"/>
            <a:ext cx="8229600" cy="5112568"/>
          </a:xfrm>
        </p:spPr>
        <p:txBody>
          <a:bodyPr>
            <a:normAutofit/>
          </a:bodyPr>
          <a:lstStyle/>
          <a:p>
            <a:pPr>
              <a:buFont typeface="Wingdings" panose="05000000000000000000" pitchFamily="2" charset="2"/>
              <a:buChar char="Ø"/>
            </a:pPr>
            <a:r>
              <a:rPr lang="zh-CN" altLang="en-US" dirty="0"/>
              <a:t>我国的上交所和深交所规定</a:t>
            </a:r>
            <a:r>
              <a:rPr lang="en-US" altLang="zh-CN" dirty="0"/>
              <a:t>,</a:t>
            </a:r>
            <a:r>
              <a:rPr lang="zh-CN" altLang="en-US" dirty="0"/>
              <a:t>期权合约标的发生除权、除息的</a:t>
            </a:r>
            <a:r>
              <a:rPr lang="en-US" altLang="zh-CN" dirty="0"/>
              <a:t>,</a:t>
            </a:r>
            <a:r>
              <a:rPr lang="zh-CN" altLang="en-US" dirty="0"/>
              <a:t>在除权、除息当日</a:t>
            </a:r>
            <a:r>
              <a:rPr lang="en-US" altLang="zh-CN" dirty="0"/>
              <a:t>,</a:t>
            </a:r>
            <a:r>
              <a:rPr lang="zh-CN" altLang="en-US" dirty="0"/>
              <a:t>对该合约标的所有未到期合约的合约单位、行权价格进行调整</a:t>
            </a:r>
            <a:r>
              <a:rPr lang="en-US" altLang="zh-CN" dirty="0"/>
              <a:t>,</a:t>
            </a:r>
            <a:r>
              <a:rPr lang="zh-CN" altLang="en-US" dirty="0"/>
              <a:t>并对除权、除息后的合约标的重新挂牌新的期权合约。</a:t>
            </a:r>
            <a:endParaRPr lang="en-US" altLang="zh-CN" dirty="0"/>
          </a:p>
          <a:p>
            <a:pPr>
              <a:buFont typeface="Wingdings" panose="05000000000000000000" pitchFamily="2" charset="2"/>
              <a:buChar char="Ø"/>
            </a:pPr>
            <a:r>
              <a:rPr lang="zh-CN" altLang="en-US" dirty="0"/>
              <a:t>有了这样的规定，标的资产分红、派息等就不会对期权价值产生影响。因此我国的</a:t>
            </a:r>
            <a:r>
              <a:rPr lang="en-US" altLang="zh-CN" dirty="0"/>
              <a:t>ETF</a:t>
            </a:r>
            <a:r>
              <a:rPr lang="zh-CN" altLang="en-US" dirty="0"/>
              <a:t>期权可视为无收益资产期权。</a:t>
            </a:r>
          </a:p>
        </p:txBody>
      </p:sp>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28</a:t>
            </a:fld>
            <a:endParaRPr lang="en-US" altLang="zh-CN">
              <a:solidFill>
                <a:srgbClr val="000000"/>
              </a:solidFill>
            </a:endParaRPr>
          </a:p>
        </p:txBody>
      </p:sp>
    </p:spTree>
    <p:extLst>
      <p:ext uri="{BB962C8B-B14F-4D97-AF65-F5344CB8AC3E}">
        <p14:creationId xmlns:p14="http://schemas.microsoft.com/office/powerpoint/2010/main" val="39272232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行权</a:t>
            </a:r>
          </a:p>
        </p:txBody>
      </p:sp>
      <p:sp>
        <p:nvSpPr>
          <p:cNvPr id="3" name="内容占位符 2"/>
          <p:cNvSpPr>
            <a:spLocks noGrp="1"/>
          </p:cNvSpPr>
          <p:nvPr>
            <p:ph idx="1"/>
          </p:nvPr>
        </p:nvSpPr>
        <p:spPr>
          <a:xfrm>
            <a:off x="539552" y="1196752"/>
            <a:ext cx="8229600" cy="4530725"/>
          </a:xfrm>
        </p:spPr>
        <p:txBody>
          <a:bodyPr>
            <a:normAutofit lnSpcReduction="10000"/>
          </a:bodyPr>
          <a:lstStyle/>
          <a:p>
            <a:endParaRPr lang="en-US" altLang="zh-CN" dirty="0"/>
          </a:p>
          <a:p>
            <a:r>
              <a:rPr lang="zh-CN" altLang="en-US" dirty="0"/>
              <a:t>期权行权的比例要比期货交割比例高得多</a:t>
            </a:r>
          </a:p>
          <a:p>
            <a:r>
              <a:rPr lang="zh-CN" altLang="en-US" dirty="0"/>
              <a:t>现货期权的交割：直接以行权价对标的资产进行实际的交收</a:t>
            </a:r>
          </a:p>
          <a:p>
            <a:r>
              <a:rPr lang="zh-CN" altLang="en-US" dirty="0"/>
              <a:t>指数期权的结算：按照行权价与期权行权日当天交易结束时的市场价格之差以现金进行结算</a:t>
            </a:r>
          </a:p>
          <a:p>
            <a:r>
              <a:rPr lang="zh-CN" altLang="en-US" dirty="0"/>
              <a:t>期货期权的交割：买方行权时，将从期权卖方处获得标的期货合约的相应头寸，再加上行权价与期货价格之间的差额。</a:t>
            </a:r>
          </a:p>
        </p:txBody>
      </p:sp>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29</a:t>
            </a:fld>
            <a:endParaRPr lang="en-US" altLang="zh-CN">
              <a:solidFill>
                <a:srgbClr val="000000"/>
              </a:solidFill>
            </a:endParaRPr>
          </a:p>
        </p:txBody>
      </p:sp>
    </p:spTree>
    <p:extLst>
      <p:ext uri="{BB962C8B-B14F-4D97-AF65-F5344CB8AC3E}">
        <p14:creationId xmlns:p14="http://schemas.microsoft.com/office/powerpoint/2010/main" val="202664163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目录</a:t>
            </a:r>
          </a:p>
        </p:txBody>
      </p:sp>
      <p:sp>
        <p:nvSpPr>
          <p:cNvPr id="3" name="内容占位符 2"/>
          <p:cNvSpPr>
            <a:spLocks noGrp="1"/>
          </p:cNvSpPr>
          <p:nvPr>
            <p:ph idx="1"/>
          </p:nvPr>
        </p:nvSpPr>
        <p:spPr>
          <a:xfrm>
            <a:off x="467544" y="1052736"/>
            <a:ext cx="8229600" cy="4530725"/>
          </a:xfrm>
        </p:spPr>
        <p:txBody>
          <a:bodyPr>
            <a:normAutofit lnSpcReduction="10000"/>
          </a:bodyPr>
          <a:lstStyle/>
          <a:p>
            <a:pPr>
              <a:lnSpc>
                <a:spcPct val="150000"/>
              </a:lnSpc>
            </a:pPr>
            <a:endParaRPr lang="en-US" altLang="zh-CN" dirty="0"/>
          </a:p>
          <a:p>
            <a:pPr>
              <a:lnSpc>
                <a:spcPct val="150000"/>
              </a:lnSpc>
              <a:buNone/>
            </a:pPr>
            <a:r>
              <a:rPr lang="zh-CN" altLang="en-US" dirty="0">
                <a:solidFill>
                  <a:srgbClr val="002060"/>
                </a:solidFill>
              </a:rPr>
              <a:t>期权的定义与种类</a:t>
            </a:r>
          </a:p>
          <a:p>
            <a:pPr>
              <a:lnSpc>
                <a:spcPct val="150000"/>
              </a:lnSpc>
              <a:buNone/>
            </a:pPr>
            <a:r>
              <a:rPr lang="zh-CN" altLang="en-US" dirty="0">
                <a:solidFill>
                  <a:schemeClr val="bg1">
                    <a:lumMod val="75000"/>
                  </a:schemeClr>
                </a:solidFill>
              </a:rPr>
              <a:t>期权市场</a:t>
            </a:r>
          </a:p>
          <a:p>
            <a:pPr>
              <a:lnSpc>
                <a:spcPct val="150000"/>
              </a:lnSpc>
              <a:buNone/>
            </a:pPr>
            <a:r>
              <a:rPr lang="zh-CN" altLang="en-US" dirty="0">
                <a:solidFill>
                  <a:schemeClr val="bg1">
                    <a:lumMod val="75000"/>
                  </a:schemeClr>
                </a:solidFill>
              </a:rPr>
              <a:t>期权交易机制</a:t>
            </a:r>
          </a:p>
          <a:p>
            <a:pPr>
              <a:lnSpc>
                <a:spcPct val="150000"/>
              </a:lnSpc>
              <a:buNone/>
            </a:pPr>
            <a:r>
              <a:rPr lang="zh-CN" altLang="en-US" dirty="0">
                <a:solidFill>
                  <a:schemeClr val="bg1">
                    <a:lumMod val="75000"/>
                  </a:schemeClr>
                </a:solidFill>
              </a:rPr>
              <a:t>期权与其他衍生产品的区别与联系</a:t>
            </a:r>
            <a:endParaRPr lang="en-US" altLang="zh-CN" dirty="0">
              <a:solidFill>
                <a:schemeClr val="bg1">
                  <a:lumMod val="75000"/>
                </a:schemeClr>
              </a:solidFill>
            </a:endParaRPr>
          </a:p>
          <a:p>
            <a:pPr>
              <a:lnSpc>
                <a:spcPct val="150000"/>
              </a:lnSpc>
              <a:buNone/>
            </a:pPr>
            <a:r>
              <a:rPr lang="zh-CN" altLang="en-US" dirty="0">
                <a:solidFill>
                  <a:schemeClr val="bg1">
                    <a:lumMod val="75000"/>
                  </a:schemeClr>
                </a:solidFill>
              </a:rPr>
              <a:t>内嵌期权与实物期权</a:t>
            </a:r>
          </a:p>
          <a:p>
            <a:pPr>
              <a:lnSpc>
                <a:spcPct val="150000"/>
              </a:lnSpc>
              <a:buNone/>
            </a:pPr>
            <a:endParaRPr lang="zh-CN" altLang="en-US" dirty="0">
              <a:solidFill>
                <a:schemeClr val="bg1">
                  <a:lumMod val="75000"/>
                </a:schemeClr>
              </a:solidFill>
            </a:endParaRPr>
          </a:p>
        </p:txBody>
      </p:sp>
      <p:sp>
        <p:nvSpPr>
          <p:cNvPr id="5" name="灯片编号占位符 4"/>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3</a:t>
            </a:fld>
            <a:endParaRPr lang="en-US" altLang="zh-CN">
              <a:solidFill>
                <a:srgbClr val="000000"/>
              </a:solidFill>
            </a:endParaRPr>
          </a:p>
        </p:txBody>
      </p:sp>
    </p:spTree>
    <p:extLst>
      <p:ext uri="{BB962C8B-B14F-4D97-AF65-F5344CB8AC3E}">
        <p14:creationId xmlns:p14="http://schemas.microsoft.com/office/powerpoint/2010/main" val="416837025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332656"/>
            <a:ext cx="9001000" cy="846931"/>
          </a:xfrm>
        </p:spPr>
        <p:txBody>
          <a:bodyPr/>
          <a:lstStyle/>
          <a:p>
            <a:r>
              <a:rPr lang="zh-CN" altLang="en-US" sz="4000" dirty="0"/>
              <a:t>合约代码和简称</a:t>
            </a:r>
            <a:endParaRPr lang="en-US" sz="4000" dirty="0"/>
          </a:p>
        </p:txBody>
      </p:sp>
      <p:sp>
        <p:nvSpPr>
          <p:cNvPr id="3" name="内容占位符 2"/>
          <p:cNvSpPr>
            <a:spLocks noGrp="1"/>
          </p:cNvSpPr>
          <p:nvPr>
            <p:ph idx="1"/>
          </p:nvPr>
        </p:nvSpPr>
        <p:spPr>
          <a:xfrm>
            <a:off x="457200" y="1340768"/>
            <a:ext cx="8579296" cy="5184576"/>
          </a:xfrm>
        </p:spPr>
        <p:txBody>
          <a:bodyPr/>
          <a:lstStyle/>
          <a:p>
            <a:r>
              <a:rPr lang="zh-CN" altLang="en-US" dirty="0"/>
              <a:t>上交所期权合约交易代码：</a:t>
            </a:r>
            <a:r>
              <a:rPr lang="en-US" dirty="0"/>
              <a:t>510050C2009M03000</a:t>
            </a:r>
            <a:r>
              <a:rPr lang="zh-CN" altLang="en-US" dirty="0"/>
              <a:t>上交所期权合约简称：</a:t>
            </a:r>
            <a:r>
              <a:rPr lang="en-US" dirty="0"/>
              <a:t>50ETF</a:t>
            </a:r>
            <a:r>
              <a:rPr lang="zh-CN" altLang="en-US" dirty="0"/>
              <a:t>购</a:t>
            </a:r>
            <a:r>
              <a:rPr lang="en-US" altLang="zh-CN" dirty="0"/>
              <a:t>9</a:t>
            </a:r>
            <a:r>
              <a:rPr lang="zh-CN" altLang="en-US" dirty="0"/>
              <a:t>月</a:t>
            </a:r>
            <a:r>
              <a:rPr lang="en-US" altLang="zh-CN" dirty="0"/>
              <a:t>30</a:t>
            </a:r>
            <a:r>
              <a:rPr lang="en-US" dirty="0"/>
              <a:t>00</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30</a:t>
            </a:fld>
            <a:endParaRPr lang="zh-CN" altLang="en-US" dirty="0"/>
          </a:p>
        </p:txBody>
      </p:sp>
    </p:spTree>
    <p:extLst>
      <p:ext uri="{BB962C8B-B14F-4D97-AF65-F5344CB8AC3E}">
        <p14:creationId xmlns:p14="http://schemas.microsoft.com/office/powerpoint/2010/main" val="9655727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头寸限额和行权限额</a:t>
            </a:r>
          </a:p>
        </p:txBody>
      </p:sp>
      <p:sp>
        <p:nvSpPr>
          <p:cNvPr id="3" name="内容占位符 2"/>
          <p:cNvSpPr>
            <a:spLocks noGrp="1"/>
          </p:cNvSpPr>
          <p:nvPr>
            <p:ph idx="1"/>
          </p:nvPr>
        </p:nvSpPr>
        <p:spPr>
          <a:xfrm>
            <a:off x="539552" y="1340768"/>
            <a:ext cx="8229600" cy="4530725"/>
          </a:xfrm>
        </p:spPr>
        <p:txBody>
          <a:bodyPr>
            <a:normAutofit fontScale="92500" lnSpcReduction="10000"/>
          </a:bodyPr>
          <a:lstStyle/>
          <a:p>
            <a:r>
              <a:rPr lang="zh-CN" altLang="en-US" dirty="0"/>
              <a:t>头寸限额（</a:t>
            </a:r>
            <a:r>
              <a:rPr lang="en-US" altLang="zh-CN" dirty="0"/>
              <a:t>Position Limit</a:t>
            </a:r>
            <a:r>
              <a:rPr lang="zh-CN" altLang="en-US" dirty="0"/>
              <a:t>）：每个投资者在市场的一方所能持有的头寸总额</a:t>
            </a:r>
          </a:p>
          <a:p>
            <a:pPr lvl="1"/>
            <a:r>
              <a:rPr lang="zh-CN" altLang="en-US" dirty="0"/>
              <a:t>看涨多头</a:t>
            </a:r>
            <a:r>
              <a:rPr lang="en-US" altLang="zh-CN" dirty="0"/>
              <a:t>/</a:t>
            </a:r>
            <a:r>
              <a:rPr lang="zh-CN" altLang="en-US" dirty="0"/>
              <a:t>看跌空头</a:t>
            </a:r>
          </a:p>
          <a:p>
            <a:pPr lvl="1"/>
            <a:r>
              <a:rPr lang="zh-CN" altLang="en-US" dirty="0"/>
              <a:t>看涨空头</a:t>
            </a:r>
            <a:r>
              <a:rPr lang="en-US" altLang="zh-CN" dirty="0"/>
              <a:t>/</a:t>
            </a:r>
            <a:r>
              <a:rPr lang="zh-CN" altLang="en-US" dirty="0"/>
              <a:t>看跌多头</a:t>
            </a:r>
          </a:p>
          <a:p>
            <a:r>
              <a:rPr lang="zh-CN" altLang="en-US" dirty="0"/>
              <a:t>行权限额（ </a:t>
            </a:r>
            <a:r>
              <a:rPr lang="en-US" altLang="zh-CN" dirty="0"/>
              <a:t>Exercise Limit </a:t>
            </a:r>
            <a:r>
              <a:rPr lang="zh-CN" altLang="en-US" dirty="0"/>
              <a:t>）：一个期权权利方在规定的一段时间内所能行权的期权合约的最大限额</a:t>
            </a:r>
          </a:p>
          <a:p>
            <a:r>
              <a:rPr lang="zh-CN" altLang="en-US" dirty="0"/>
              <a:t>计算标准：合约数量</a:t>
            </a:r>
            <a:r>
              <a:rPr lang="en-US" altLang="zh-CN" dirty="0"/>
              <a:t>/</a:t>
            </a:r>
            <a:r>
              <a:rPr lang="zh-CN" altLang="en-US" dirty="0"/>
              <a:t>合约总金额</a:t>
            </a:r>
          </a:p>
          <a:p>
            <a:r>
              <a:rPr lang="zh-CN" altLang="en-US" dirty="0"/>
              <a:t>有些交易所规定期货期权中期权头寸与相应的期货头寸合并计算</a:t>
            </a:r>
          </a:p>
        </p:txBody>
      </p:sp>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31</a:t>
            </a:fld>
            <a:endParaRPr lang="en-US" altLang="zh-CN">
              <a:solidFill>
                <a:srgbClr val="000000"/>
              </a:solidFill>
            </a:endParaRPr>
          </a:p>
        </p:txBody>
      </p:sp>
    </p:spTree>
    <p:extLst>
      <p:ext uri="{BB962C8B-B14F-4D97-AF65-F5344CB8AC3E}">
        <p14:creationId xmlns:p14="http://schemas.microsoft.com/office/powerpoint/2010/main" val="426432390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买卖指令</a:t>
            </a:r>
          </a:p>
        </p:txBody>
      </p:sp>
      <p:sp>
        <p:nvSpPr>
          <p:cNvPr id="3" name="内容占位符 2"/>
          <p:cNvSpPr>
            <a:spLocks noGrp="1"/>
          </p:cNvSpPr>
          <p:nvPr>
            <p:ph idx="1"/>
          </p:nvPr>
        </p:nvSpPr>
        <p:spPr>
          <a:xfrm>
            <a:off x="467544" y="980728"/>
            <a:ext cx="8640960" cy="5472608"/>
          </a:xfrm>
        </p:spPr>
        <p:txBody>
          <a:bodyPr/>
          <a:lstStyle/>
          <a:p>
            <a:pPr marL="0" indent="0">
              <a:buNone/>
            </a:pPr>
            <a:endParaRPr lang="en-US" altLang="zh-CN" dirty="0"/>
          </a:p>
          <a:p>
            <a:pPr>
              <a:buFont typeface="Wingdings" panose="05000000000000000000" pitchFamily="2" charset="2"/>
              <a:buChar char="Ø"/>
            </a:pPr>
            <a:r>
              <a:rPr lang="zh-CN" altLang="en-US" sz="2800" dirty="0"/>
              <a:t>买入开仓，即买入一个期权，建立一个多头头寸</a:t>
            </a:r>
          </a:p>
          <a:p>
            <a:pPr>
              <a:buFont typeface="Wingdings" panose="05000000000000000000" pitchFamily="2" charset="2"/>
              <a:buChar char="Ø"/>
            </a:pPr>
            <a:r>
              <a:rPr lang="zh-CN" altLang="en-US" sz="2800" dirty="0"/>
              <a:t>卖出开仓，即卖出一个期权，建立一个空头头寸</a:t>
            </a:r>
          </a:p>
          <a:p>
            <a:pPr>
              <a:buFont typeface="Wingdings" panose="05000000000000000000" pitchFamily="2" charset="2"/>
              <a:buChar char="Ø"/>
            </a:pPr>
            <a:r>
              <a:rPr lang="zh-CN" altLang="en-US" sz="2800" dirty="0"/>
              <a:t>买入平仓，即买入一个期权，对冲原有的空头头寸</a:t>
            </a:r>
          </a:p>
          <a:p>
            <a:pPr>
              <a:buFont typeface="Wingdings" panose="05000000000000000000" pitchFamily="2" charset="2"/>
              <a:buChar char="Ø"/>
            </a:pPr>
            <a:r>
              <a:rPr lang="zh-CN" altLang="en-US" sz="2800" dirty="0"/>
              <a:t>卖出平仓，即卖出一个期权，对冲原有的多头头寸</a:t>
            </a:r>
          </a:p>
          <a:p>
            <a:pPr>
              <a:buFont typeface="Wingdings" panose="05000000000000000000" pitchFamily="2" charset="2"/>
              <a:buChar char="Ø"/>
            </a:pPr>
            <a:r>
              <a:rPr lang="zh-CN" altLang="en-US" sz="2800" dirty="0"/>
              <a:t>备兑开仓，是指投资者在持有足额标的证券的基础上</a:t>
            </a:r>
            <a:r>
              <a:rPr lang="en-US" altLang="zh-CN" sz="2800" dirty="0"/>
              <a:t>,</a:t>
            </a:r>
            <a:r>
              <a:rPr lang="zh-CN" altLang="en-US" sz="2800" dirty="0"/>
              <a:t>卖出相应数量的认购期权合约</a:t>
            </a:r>
          </a:p>
          <a:p>
            <a:pPr>
              <a:buFont typeface="Wingdings" panose="05000000000000000000" pitchFamily="2" charset="2"/>
              <a:buChar char="Ø"/>
            </a:pPr>
            <a:r>
              <a:rPr lang="zh-CN" altLang="en-US" sz="2800" dirty="0"/>
              <a:t>备兑平仓，是投资者持有备兑持仓头寸时，申请买入相应期权将备兑头寸平仓的指令</a:t>
            </a:r>
          </a:p>
        </p:txBody>
      </p:sp>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32</a:t>
            </a:fld>
            <a:endParaRPr lang="en-US" altLang="zh-CN">
              <a:solidFill>
                <a:srgbClr val="000000"/>
              </a:solidFill>
            </a:endParaRPr>
          </a:p>
        </p:txBody>
      </p:sp>
    </p:spTree>
    <p:extLst>
      <p:ext uri="{BB962C8B-B14F-4D97-AF65-F5344CB8AC3E}">
        <p14:creationId xmlns:p14="http://schemas.microsoft.com/office/powerpoint/2010/main" val="77438131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竞价与成交</a:t>
            </a:r>
            <a:endParaRPr lang="en-US" dirty="0"/>
          </a:p>
        </p:txBody>
      </p:sp>
      <p:sp>
        <p:nvSpPr>
          <p:cNvPr id="3" name="内容占位符 2"/>
          <p:cNvSpPr>
            <a:spLocks noGrp="1"/>
          </p:cNvSpPr>
          <p:nvPr>
            <p:ph idx="1"/>
          </p:nvPr>
        </p:nvSpPr>
        <p:spPr/>
        <p:txBody>
          <a:bodyPr/>
          <a:lstStyle/>
          <a:p>
            <a:r>
              <a:rPr lang="zh-CN" altLang="en-US" dirty="0"/>
              <a:t>上交所的期权竞价交易采用集合竞价和连续竞价两种方式。</a:t>
            </a:r>
          </a:p>
          <a:p>
            <a:r>
              <a:rPr lang="zh-CN" altLang="en-US" dirty="0"/>
              <a:t>期权竞价交易按价格优先、时间优先的原则撮合成交。</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33</a:t>
            </a:fld>
            <a:endParaRPr lang="zh-CN" altLang="en-US" dirty="0"/>
          </a:p>
        </p:txBody>
      </p:sp>
    </p:spTree>
    <p:extLst>
      <p:ext uri="{BB962C8B-B14F-4D97-AF65-F5344CB8AC3E}">
        <p14:creationId xmlns:p14="http://schemas.microsoft.com/office/powerpoint/2010/main" val="31986770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熔断机制：上交所</a:t>
            </a:r>
          </a:p>
        </p:txBody>
      </p:sp>
      <p:sp>
        <p:nvSpPr>
          <p:cNvPr id="3" name="内容占位符 2"/>
          <p:cNvSpPr>
            <a:spLocks noGrp="1"/>
          </p:cNvSpPr>
          <p:nvPr>
            <p:ph idx="1"/>
          </p:nvPr>
        </p:nvSpPr>
        <p:spPr/>
        <p:txBody>
          <a:bodyPr/>
          <a:lstStyle/>
          <a:p>
            <a:r>
              <a:rPr lang="zh-CN" altLang="en-US" dirty="0"/>
              <a:t>上交所规定</a:t>
            </a:r>
            <a:r>
              <a:rPr lang="en-US" altLang="zh-CN" dirty="0"/>
              <a:t>,</a:t>
            </a:r>
            <a:r>
              <a:rPr lang="zh-CN" altLang="en-US" dirty="0"/>
              <a:t>连续竞价交易期间</a:t>
            </a:r>
            <a:r>
              <a:rPr lang="en-US" altLang="zh-CN" dirty="0"/>
              <a:t>,</a:t>
            </a:r>
            <a:r>
              <a:rPr lang="zh-CN" altLang="en-US" dirty="0"/>
              <a:t>合约盘中交易价格较最近参考价格 上涨、下跌达到或者超过</a:t>
            </a:r>
            <a:r>
              <a:rPr lang="en-US" altLang="zh-CN" dirty="0"/>
              <a:t>50%,</a:t>
            </a:r>
            <a:r>
              <a:rPr lang="zh-CN" altLang="en-US" dirty="0"/>
              <a:t>且价格涨跌绝对值达到或者超过该合约最小报价单位</a:t>
            </a:r>
            <a:r>
              <a:rPr lang="en-US" altLang="zh-CN" dirty="0">
                <a:solidFill>
                  <a:srgbClr val="FF0000"/>
                </a:solidFill>
              </a:rPr>
              <a:t>10</a:t>
            </a:r>
            <a:r>
              <a:rPr lang="zh-CN" altLang="en-US" dirty="0">
                <a:solidFill>
                  <a:srgbClr val="FF0000"/>
                </a:solidFill>
              </a:rPr>
              <a:t>倍</a:t>
            </a:r>
            <a:r>
              <a:rPr lang="zh-CN" altLang="en-US" dirty="0"/>
              <a:t>的</a:t>
            </a:r>
            <a:r>
              <a:rPr lang="en-US" altLang="zh-CN" dirty="0"/>
              <a:t>,</a:t>
            </a:r>
            <a:r>
              <a:rPr lang="zh-CN" altLang="en-US" dirty="0"/>
              <a:t>该合约进入</a:t>
            </a:r>
            <a:r>
              <a:rPr lang="en-US" altLang="zh-CN" dirty="0"/>
              <a:t>3</a:t>
            </a:r>
            <a:r>
              <a:rPr lang="zh-CN" altLang="en-US" dirty="0"/>
              <a:t>分钟的集合竞价交易阶段。集合竞价交易结束后</a:t>
            </a:r>
            <a:r>
              <a:rPr lang="en-US" altLang="zh-CN" dirty="0"/>
              <a:t>,</a:t>
            </a:r>
            <a:r>
              <a:rPr lang="zh-CN" altLang="en-US" dirty="0"/>
              <a:t>合约继续进行连续竞价交易。</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34</a:t>
            </a:fld>
            <a:endParaRPr lang="zh-CN" altLang="en-US" dirty="0"/>
          </a:p>
        </p:txBody>
      </p:sp>
    </p:spTree>
    <p:extLst>
      <p:ext uri="{BB962C8B-B14F-4D97-AF65-F5344CB8AC3E}">
        <p14:creationId xmlns:p14="http://schemas.microsoft.com/office/powerpoint/2010/main" val="183812500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保证金制度</a:t>
            </a:r>
          </a:p>
        </p:txBody>
      </p:sp>
      <p:sp>
        <p:nvSpPr>
          <p:cNvPr id="3" name="内容占位符 2"/>
          <p:cNvSpPr>
            <a:spLocks noGrp="1"/>
          </p:cNvSpPr>
          <p:nvPr>
            <p:ph idx="1"/>
          </p:nvPr>
        </p:nvSpPr>
        <p:spPr/>
        <p:txBody>
          <a:bodyPr>
            <a:normAutofit/>
          </a:bodyPr>
          <a:lstStyle/>
          <a:p>
            <a:pPr marL="0" indent="0">
              <a:buNone/>
            </a:pPr>
            <a:endParaRPr lang="en-US" altLang="zh-CN" dirty="0"/>
          </a:p>
          <a:p>
            <a:r>
              <a:rPr lang="zh-CN" altLang="en-US" dirty="0"/>
              <a:t>期权权利方在交易当日支付期权费，无需缴纳保证金</a:t>
            </a:r>
          </a:p>
          <a:p>
            <a:endParaRPr lang="zh-CN" altLang="en-US" dirty="0"/>
          </a:p>
          <a:p>
            <a:r>
              <a:rPr lang="zh-CN" altLang="en-US" dirty="0"/>
              <a:t>期权义务方</a:t>
            </a:r>
          </a:p>
          <a:p>
            <a:pPr lvl="1"/>
            <a:r>
              <a:rPr lang="zh-CN" altLang="en-US" dirty="0"/>
              <a:t>类似期货保证金，分为开仓保证金和维持保证金</a:t>
            </a:r>
          </a:p>
          <a:p>
            <a:pPr lvl="1"/>
            <a:r>
              <a:rPr lang="zh-CN" altLang="en-US" dirty="0"/>
              <a:t>具体保证金取决于期权种类和市场状况</a:t>
            </a:r>
          </a:p>
        </p:txBody>
      </p:sp>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35</a:t>
            </a:fld>
            <a:endParaRPr lang="en-US" altLang="zh-CN">
              <a:solidFill>
                <a:srgbClr val="000000"/>
              </a:solidFill>
            </a:endParaRPr>
          </a:p>
        </p:txBody>
      </p:sp>
    </p:spTree>
    <p:extLst>
      <p:ext uri="{BB962C8B-B14F-4D97-AF65-F5344CB8AC3E}">
        <p14:creationId xmlns:p14="http://schemas.microsoft.com/office/powerpoint/2010/main" val="31167731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结算价的确定</a:t>
            </a:r>
            <a:endParaRPr lang="en-US" dirty="0"/>
          </a:p>
        </p:txBody>
      </p:sp>
      <p:sp>
        <p:nvSpPr>
          <p:cNvPr id="3" name="内容占位符 2"/>
          <p:cNvSpPr>
            <a:spLocks noGrp="1"/>
          </p:cNvSpPr>
          <p:nvPr>
            <p:ph idx="1"/>
          </p:nvPr>
        </p:nvSpPr>
        <p:spPr/>
        <p:txBody>
          <a:bodyPr/>
          <a:lstStyle/>
          <a:p>
            <a:r>
              <a:rPr lang="zh-CN" altLang="en-US" dirty="0"/>
              <a:t>期权合约的结算价格为该合约当日收盘集合竞价的成交价格</a:t>
            </a:r>
            <a:endParaRPr lang="en-US" altLang="zh-CN"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36</a:t>
            </a:fld>
            <a:endParaRPr lang="zh-CN" altLang="en-US" dirty="0"/>
          </a:p>
        </p:txBody>
      </p:sp>
    </p:spTree>
    <p:extLst>
      <p:ext uri="{BB962C8B-B14F-4D97-AF65-F5344CB8AC3E}">
        <p14:creationId xmlns:p14="http://schemas.microsoft.com/office/powerpoint/2010/main" val="157097403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目录</a:t>
            </a:r>
          </a:p>
        </p:txBody>
      </p:sp>
      <p:sp>
        <p:nvSpPr>
          <p:cNvPr id="3" name="内容占位符 2"/>
          <p:cNvSpPr>
            <a:spLocks noGrp="1"/>
          </p:cNvSpPr>
          <p:nvPr>
            <p:ph idx="1"/>
          </p:nvPr>
        </p:nvSpPr>
        <p:spPr>
          <a:xfrm>
            <a:off x="539552" y="1052736"/>
            <a:ext cx="8229600" cy="4530725"/>
          </a:xfrm>
        </p:spPr>
        <p:txBody>
          <a:bodyPr>
            <a:normAutofit lnSpcReduction="10000"/>
          </a:bodyPr>
          <a:lstStyle/>
          <a:p>
            <a:pPr>
              <a:lnSpc>
                <a:spcPct val="150000"/>
              </a:lnSpc>
            </a:pPr>
            <a:endParaRPr lang="en-US" altLang="zh-CN" dirty="0"/>
          </a:p>
          <a:p>
            <a:pPr>
              <a:lnSpc>
                <a:spcPct val="150000"/>
              </a:lnSpc>
              <a:buNone/>
            </a:pPr>
            <a:r>
              <a:rPr lang="zh-CN" altLang="en-US" dirty="0">
                <a:solidFill>
                  <a:schemeClr val="bg1">
                    <a:lumMod val="75000"/>
                  </a:schemeClr>
                </a:solidFill>
              </a:rPr>
              <a:t>期权的定义与种类</a:t>
            </a:r>
          </a:p>
          <a:p>
            <a:pPr>
              <a:lnSpc>
                <a:spcPct val="150000"/>
              </a:lnSpc>
              <a:buNone/>
            </a:pPr>
            <a:r>
              <a:rPr lang="zh-CN" altLang="en-US" dirty="0">
                <a:solidFill>
                  <a:schemeClr val="bg1">
                    <a:lumMod val="75000"/>
                  </a:schemeClr>
                </a:solidFill>
              </a:rPr>
              <a:t>期权市场</a:t>
            </a:r>
          </a:p>
          <a:p>
            <a:pPr>
              <a:lnSpc>
                <a:spcPct val="150000"/>
              </a:lnSpc>
              <a:buNone/>
            </a:pPr>
            <a:r>
              <a:rPr lang="zh-CN" altLang="en-US" dirty="0">
                <a:solidFill>
                  <a:schemeClr val="bg1">
                    <a:lumMod val="75000"/>
                  </a:schemeClr>
                </a:solidFill>
              </a:rPr>
              <a:t>期权交易机制</a:t>
            </a:r>
          </a:p>
          <a:p>
            <a:pPr>
              <a:lnSpc>
                <a:spcPct val="150000"/>
              </a:lnSpc>
              <a:buNone/>
            </a:pPr>
            <a:r>
              <a:rPr lang="zh-CN" altLang="en-US" dirty="0">
                <a:solidFill>
                  <a:srgbClr val="002060"/>
                </a:solidFill>
              </a:rPr>
              <a:t>期权与其他衍生产品的区别与联系</a:t>
            </a:r>
            <a:endParaRPr lang="en-US" altLang="zh-CN" dirty="0">
              <a:solidFill>
                <a:srgbClr val="002060"/>
              </a:solidFill>
            </a:endParaRPr>
          </a:p>
          <a:p>
            <a:pPr>
              <a:lnSpc>
                <a:spcPct val="150000"/>
              </a:lnSpc>
              <a:buNone/>
            </a:pPr>
            <a:r>
              <a:rPr lang="zh-CN" altLang="en-US" dirty="0">
                <a:solidFill>
                  <a:schemeClr val="tx1">
                    <a:lumMod val="50000"/>
                    <a:lumOff val="50000"/>
                  </a:schemeClr>
                </a:solidFill>
              </a:rPr>
              <a:t>内嵌期权与实物期权</a:t>
            </a:r>
          </a:p>
        </p:txBody>
      </p:sp>
      <p:sp>
        <p:nvSpPr>
          <p:cNvPr id="5" name="灯片编号占位符 4"/>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37</a:t>
            </a:fld>
            <a:endParaRPr lang="en-US" altLang="zh-CN">
              <a:solidFill>
                <a:srgbClr val="000000"/>
              </a:solidFill>
            </a:endParaRPr>
          </a:p>
        </p:txBody>
      </p:sp>
    </p:spTree>
    <p:extLst>
      <p:ext uri="{BB962C8B-B14F-4D97-AF65-F5344CB8AC3E}">
        <p14:creationId xmlns:p14="http://schemas.microsoft.com/office/powerpoint/2010/main" val="16942858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期权与期货</a:t>
            </a:r>
          </a:p>
        </p:txBody>
      </p:sp>
      <p:sp>
        <p:nvSpPr>
          <p:cNvPr id="3" name="内容占位符 2"/>
          <p:cNvSpPr>
            <a:spLocks noGrp="1"/>
          </p:cNvSpPr>
          <p:nvPr>
            <p:ph idx="1"/>
          </p:nvPr>
        </p:nvSpPr>
        <p:spPr/>
        <p:txBody>
          <a:bodyPr/>
          <a:lstStyle/>
          <a:p>
            <a:endParaRPr lang="en-US" altLang="zh-CN" dirty="0"/>
          </a:p>
          <a:p>
            <a:r>
              <a:rPr lang="zh-CN" altLang="en-US" dirty="0"/>
              <a:t>权利和义务</a:t>
            </a:r>
          </a:p>
          <a:p>
            <a:r>
              <a:rPr lang="zh-CN" altLang="en-US" dirty="0"/>
              <a:t>标准化</a:t>
            </a:r>
          </a:p>
          <a:p>
            <a:r>
              <a:rPr lang="zh-CN" altLang="en-US" dirty="0"/>
              <a:t>盈亏风险</a:t>
            </a:r>
          </a:p>
          <a:p>
            <a:r>
              <a:rPr lang="zh-CN" altLang="en-US" dirty="0"/>
              <a:t>保证金</a:t>
            </a:r>
          </a:p>
          <a:p>
            <a:r>
              <a:rPr lang="zh-CN" altLang="en-US" dirty="0"/>
              <a:t>套期保值</a:t>
            </a:r>
          </a:p>
        </p:txBody>
      </p:sp>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38</a:t>
            </a:fld>
            <a:endParaRPr lang="en-US" altLang="zh-CN">
              <a:solidFill>
                <a:srgbClr val="000000"/>
              </a:solidFill>
            </a:endParaRPr>
          </a:p>
        </p:txBody>
      </p:sp>
    </p:spTree>
    <p:extLst>
      <p:ext uri="{BB962C8B-B14F-4D97-AF65-F5344CB8AC3E}">
        <p14:creationId xmlns:p14="http://schemas.microsoft.com/office/powerpoint/2010/main" val="43752962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权证（</a:t>
            </a:r>
            <a:r>
              <a:rPr lang="en-US" altLang="zh-CN" dirty="0"/>
              <a:t>Warrants</a:t>
            </a:r>
            <a:r>
              <a:rPr lang="zh-CN" altLang="en-US" dirty="0"/>
              <a:t>）</a:t>
            </a:r>
          </a:p>
        </p:txBody>
      </p:sp>
      <p:sp>
        <p:nvSpPr>
          <p:cNvPr id="3" name="内容占位符 2"/>
          <p:cNvSpPr>
            <a:spLocks noGrp="1"/>
          </p:cNvSpPr>
          <p:nvPr>
            <p:ph idx="1"/>
          </p:nvPr>
        </p:nvSpPr>
        <p:spPr>
          <a:xfrm>
            <a:off x="539552" y="1340768"/>
            <a:ext cx="8229600" cy="5040560"/>
          </a:xfrm>
        </p:spPr>
        <p:txBody>
          <a:bodyPr>
            <a:normAutofit/>
          </a:bodyPr>
          <a:lstStyle/>
          <a:p>
            <a:r>
              <a:rPr lang="zh-CN" altLang="en-US" dirty="0"/>
              <a:t>权证是发行人与持有者之间的一种契约，其发行人可以是上市公司，也可以是上市公司股东或投资银行等第三方。</a:t>
            </a:r>
            <a:endParaRPr lang="en-US" altLang="zh-CN" dirty="0"/>
          </a:p>
          <a:p>
            <a:r>
              <a:rPr lang="zh-CN" altLang="en-US" dirty="0"/>
              <a:t>权证允许持有人在约定的时间（行权时间），可以用约定的价格（行权价）向发行人购买或出售一定数量的标的资产。</a:t>
            </a:r>
          </a:p>
          <a:p>
            <a:r>
              <a:rPr lang="zh-CN" altLang="en-US" dirty="0"/>
              <a:t>权证分类</a:t>
            </a:r>
          </a:p>
          <a:p>
            <a:pPr lvl="1"/>
            <a:r>
              <a:rPr lang="zh-CN" altLang="en-US" dirty="0"/>
              <a:t>认购权证</a:t>
            </a:r>
            <a:r>
              <a:rPr lang="en-US" altLang="zh-CN" dirty="0"/>
              <a:t>/</a:t>
            </a:r>
            <a:r>
              <a:rPr lang="zh-CN" altLang="en-US" dirty="0"/>
              <a:t>认沽权证</a:t>
            </a:r>
          </a:p>
          <a:p>
            <a:pPr lvl="1"/>
            <a:r>
              <a:rPr lang="zh-CN" altLang="en-US" dirty="0"/>
              <a:t>股本权证</a:t>
            </a:r>
            <a:r>
              <a:rPr lang="en-US" altLang="zh-CN" dirty="0"/>
              <a:t>/</a:t>
            </a:r>
            <a:r>
              <a:rPr lang="zh-CN" altLang="en-US" dirty="0"/>
              <a:t>备兑权证（衍生权证）</a:t>
            </a:r>
          </a:p>
        </p:txBody>
      </p:sp>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39</a:t>
            </a:fld>
            <a:endParaRPr lang="en-US" altLang="zh-CN">
              <a:solidFill>
                <a:srgbClr val="000000"/>
              </a:solidFill>
            </a:endParaRPr>
          </a:p>
        </p:txBody>
      </p:sp>
    </p:spTree>
    <p:extLst>
      <p:ext uri="{BB962C8B-B14F-4D97-AF65-F5344CB8AC3E}">
        <p14:creationId xmlns:p14="http://schemas.microsoft.com/office/powerpoint/2010/main" val="8920975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期权（</a:t>
            </a:r>
            <a:r>
              <a:rPr lang="en-US" altLang="zh-CN" dirty="0"/>
              <a:t>Option</a:t>
            </a:r>
            <a:r>
              <a:rPr lang="zh-CN" altLang="en-US" dirty="0"/>
              <a:t>）的定义</a:t>
            </a:r>
          </a:p>
        </p:txBody>
      </p:sp>
      <p:sp>
        <p:nvSpPr>
          <p:cNvPr id="3" name="内容占位符 2"/>
          <p:cNvSpPr>
            <a:spLocks noGrp="1"/>
          </p:cNvSpPr>
          <p:nvPr>
            <p:ph idx="1"/>
          </p:nvPr>
        </p:nvSpPr>
        <p:spPr>
          <a:xfrm>
            <a:off x="457200" y="1268760"/>
            <a:ext cx="8686800" cy="5184576"/>
          </a:xfrm>
        </p:spPr>
        <p:txBody>
          <a:bodyPr/>
          <a:lstStyle/>
          <a:p>
            <a:pPr eaLnBrk="1" hangingPunct="1"/>
            <a:r>
              <a:rPr lang="zh-CN" altLang="en-US" dirty="0">
                <a:latin typeface="黑体" pitchFamily="49" charset="-122"/>
              </a:rPr>
              <a:t>一份买卖双方订立的合约，买方向卖方购买未来的权利</a:t>
            </a:r>
          </a:p>
          <a:p>
            <a:pPr lvl="1" eaLnBrk="1" hangingPunct="1"/>
            <a:r>
              <a:rPr lang="zh-CN" altLang="en-US" dirty="0">
                <a:latin typeface="黑体" pitchFamily="49" charset="-122"/>
              </a:rPr>
              <a:t>权利的买卖双方：期权权利方</a:t>
            </a:r>
            <a:r>
              <a:rPr lang="en-US" altLang="zh-CN" dirty="0">
                <a:latin typeface="黑体" pitchFamily="49" charset="-122"/>
              </a:rPr>
              <a:t>/</a:t>
            </a:r>
            <a:r>
              <a:rPr lang="zh-CN" altLang="en-US" dirty="0">
                <a:latin typeface="黑体" pitchFamily="49" charset="-122"/>
              </a:rPr>
              <a:t>义务方</a:t>
            </a:r>
          </a:p>
          <a:p>
            <a:pPr lvl="1" eaLnBrk="1" hangingPunct="1"/>
            <a:r>
              <a:rPr lang="zh-CN" altLang="en-US" dirty="0">
                <a:latin typeface="黑体" pitchFamily="49" charset="-122"/>
              </a:rPr>
              <a:t>权利是未来买资产还是卖资产：看涨期权</a:t>
            </a:r>
            <a:r>
              <a:rPr lang="en-US" altLang="zh-CN" dirty="0">
                <a:latin typeface="黑体" pitchFamily="49" charset="-122"/>
              </a:rPr>
              <a:t>/</a:t>
            </a:r>
            <a:r>
              <a:rPr lang="zh-CN" altLang="en-US" dirty="0">
                <a:latin typeface="黑体" pitchFamily="49" charset="-122"/>
              </a:rPr>
              <a:t>看跌期权</a:t>
            </a:r>
          </a:p>
          <a:p>
            <a:pPr lvl="1" eaLnBrk="1" hangingPunct="1"/>
            <a:r>
              <a:rPr lang="zh-CN" altLang="en-US" dirty="0">
                <a:latin typeface="黑体" pitchFamily="49" charset="-122"/>
              </a:rPr>
              <a:t>标的资产</a:t>
            </a:r>
            <a:r>
              <a:rPr lang="en-US" altLang="zh-CN" dirty="0">
                <a:latin typeface="黑体" pitchFamily="49" charset="-122"/>
              </a:rPr>
              <a:t>(</a:t>
            </a:r>
            <a:r>
              <a:rPr lang="en-US" altLang="zh-CN" dirty="0"/>
              <a:t>Underlying Assets</a:t>
            </a:r>
            <a:r>
              <a:rPr lang="en-US" altLang="zh-CN" dirty="0">
                <a:latin typeface="黑体" pitchFamily="49" charset="-122"/>
              </a:rPr>
              <a:t>)</a:t>
            </a:r>
            <a:r>
              <a:rPr lang="zh-CN" altLang="en-US" dirty="0">
                <a:latin typeface="黑体" pitchFamily="49" charset="-122"/>
              </a:rPr>
              <a:t>及其数量</a:t>
            </a:r>
          </a:p>
          <a:p>
            <a:pPr lvl="1" eaLnBrk="1" hangingPunct="1"/>
            <a:r>
              <a:rPr lang="zh-CN" altLang="en-US" dirty="0">
                <a:latin typeface="黑体" pitchFamily="49" charset="-122"/>
              </a:rPr>
              <a:t>行权价</a:t>
            </a:r>
            <a:r>
              <a:rPr lang="en-US" altLang="zh-CN" dirty="0">
                <a:latin typeface="黑体" pitchFamily="49" charset="-122"/>
              </a:rPr>
              <a:t>(</a:t>
            </a:r>
            <a:r>
              <a:rPr lang="en-US" altLang="zh-CN" dirty="0"/>
              <a:t>Exercise Price </a:t>
            </a:r>
            <a:r>
              <a:rPr lang="zh-CN" altLang="en-US" dirty="0"/>
              <a:t>或 </a:t>
            </a:r>
            <a:r>
              <a:rPr lang="en-US" altLang="zh-CN" dirty="0"/>
              <a:t>Striking Price)</a:t>
            </a:r>
            <a:endParaRPr lang="en-US" altLang="zh-CN" dirty="0">
              <a:latin typeface="黑体" pitchFamily="49" charset="-122"/>
            </a:endParaRPr>
          </a:p>
          <a:p>
            <a:pPr lvl="1" eaLnBrk="1" hangingPunct="1"/>
            <a:r>
              <a:rPr lang="zh-CN" altLang="en-US" dirty="0">
                <a:latin typeface="黑体" pitchFamily="49" charset="-122"/>
              </a:rPr>
              <a:t>到期日</a:t>
            </a:r>
            <a:endParaRPr lang="en-US" altLang="zh-CN" dirty="0">
              <a:latin typeface="黑体" pitchFamily="49" charset="-122"/>
            </a:endParaRPr>
          </a:p>
          <a:p>
            <a:pPr eaLnBrk="1" hangingPunct="1"/>
            <a:endParaRPr lang="en-US" altLang="zh-CN" dirty="0">
              <a:latin typeface="黑体" pitchFamily="49" charset="-122"/>
            </a:endParaRPr>
          </a:p>
          <a:p>
            <a:endParaRPr lang="en-US" altLang="zh-CN" dirty="0"/>
          </a:p>
          <a:p>
            <a:pPr lvl="1"/>
            <a:endParaRPr lang="zh-CN" altLang="en-US" dirty="0"/>
          </a:p>
        </p:txBody>
      </p:sp>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4</a:t>
            </a:fld>
            <a:endParaRPr lang="en-US" altLang="zh-CN">
              <a:solidFill>
                <a:srgbClr val="000000"/>
              </a:solidFill>
            </a:endParaRPr>
          </a:p>
        </p:txBody>
      </p:sp>
    </p:spTree>
    <p:extLst>
      <p:ext uri="{BB962C8B-B14F-4D97-AF65-F5344CB8AC3E}">
        <p14:creationId xmlns:p14="http://schemas.microsoft.com/office/powerpoint/2010/main" val="88026849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股本权证与备兑权证</a:t>
            </a:r>
          </a:p>
        </p:txBody>
      </p:sp>
      <p:sp>
        <p:nvSpPr>
          <p:cNvPr id="3" name="内容占位符 2"/>
          <p:cNvSpPr>
            <a:spLocks noGrp="1"/>
          </p:cNvSpPr>
          <p:nvPr>
            <p:ph idx="1"/>
          </p:nvPr>
        </p:nvSpPr>
        <p:spPr/>
        <p:txBody>
          <a:bodyPr>
            <a:normAutofit/>
          </a:bodyPr>
          <a:lstStyle/>
          <a:p>
            <a:r>
              <a:rPr lang="zh-CN" altLang="en-US" dirty="0"/>
              <a:t>股本权证：上市公司自己发行</a:t>
            </a:r>
          </a:p>
          <a:p>
            <a:pPr lvl="1"/>
            <a:r>
              <a:rPr lang="zh-CN" altLang="en-US" dirty="0"/>
              <a:t>期限通常较长</a:t>
            </a:r>
          </a:p>
          <a:p>
            <a:pPr lvl="1"/>
            <a:r>
              <a:rPr lang="zh-CN" altLang="en-US" dirty="0"/>
              <a:t>持有者行权权证时，会导致股本变动</a:t>
            </a:r>
          </a:p>
          <a:p>
            <a:r>
              <a:rPr lang="zh-CN" altLang="en-US" dirty="0"/>
              <a:t>备兑权证：独立的第三方发行</a:t>
            </a:r>
          </a:p>
          <a:p>
            <a:pPr lvl="1"/>
            <a:r>
              <a:rPr lang="zh-CN" altLang="en-US" dirty="0"/>
              <a:t>还可能以股指、一揽子股票或其他资产作为标的</a:t>
            </a:r>
          </a:p>
          <a:p>
            <a:r>
              <a:rPr lang="zh-CN" altLang="en-US" dirty="0"/>
              <a:t>差别</a:t>
            </a:r>
          </a:p>
          <a:p>
            <a:pPr lvl="1"/>
            <a:r>
              <a:rPr lang="zh-CN" altLang="en-US" dirty="0"/>
              <a:t>发行目的不同</a:t>
            </a:r>
          </a:p>
          <a:p>
            <a:pPr lvl="1"/>
            <a:r>
              <a:rPr lang="zh-CN" altLang="en-US" dirty="0"/>
              <a:t>发行人不同</a:t>
            </a:r>
          </a:p>
          <a:p>
            <a:pPr lvl="1"/>
            <a:r>
              <a:rPr lang="zh-CN" altLang="en-US" dirty="0"/>
              <a:t>是否影响总股本</a:t>
            </a:r>
          </a:p>
          <a:p>
            <a:pPr lvl="1"/>
            <a:r>
              <a:rPr lang="zh-CN" altLang="en-US" dirty="0"/>
              <a:t>目前多为备兑权证</a:t>
            </a:r>
          </a:p>
        </p:txBody>
      </p:sp>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40</a:t>
            </a:fld>
            <a:endParaRPr lang="en-US" altLang="zh-CN">
              <a:solidFill>
                <a:srgbClr val="000000"/>
              </a:solidFill>
            </a:endParaRPr>
          </a:p>
        </p:txBody>
      </p:sp>
    </p:spTree>
    <p:extLst>
      <p:ext uri="{BB962C8B-B14F-4D97-AF65-F5344CB8AC3E}">
        <p14:creationId xmlns:p14="http://schemas.microsoft.com/office/powerpoint/2010/main" val="6944962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股票期权与权证</a:t>
            </a:r>
          </a:p>
        </p:txBody>
      </p:sp>
      <p:sp>
        <p:nvSpPr>
          <p:cNvPr id="3" name="内容占位符 2"/>
          <p:cNvSpPr>
            <a:spLocks noGrp="1"/>
          </p:cNvSpPr>
          <p:nvPr>
            <p:ph idx="1"/>
          </p:nvPr>
        </p:nvSpPr>
        <p:spPr>
          <a:xfrm>
            <a:off x="539552" y="1124744"/>
            <a:ext cx="8229600" cy="4530725"/>
          </a:xfrm>
        </p:spPr>
        <p:txBody>
          <a:bodyPr/>
          <a:lstStyle/>
          <a:p>
            <a:endParaRPr lang="en-US" altLang="zh-CN" dirty="0"/>
          </a:p>
          <a:p>
            <a:r>
              <a:rPr lang="zh-CN" altLang="en-US" dirty="0"/>
              <a:t>股票期权</a:t>
            </a:r>
            <a:r>
              <a:rPr lang="en-US" altLang="zh-CN" dirty="0"/>
              <a:t>/</a:t>
            </a:r>
            <a:r>
              <a:rPr lang="zh-CN" altLang="en-US" dirty="0"/>
              <a:t>股本权证</a:t>
            </a:r>
          </a:p>
          <a:p>
            <a:pPr lvl="1"/>
            <a:r>
              <a:rPr lang="zh-CN" altLang="en-US" dirty="0"/>
              <a:t>有无发行环节</a:t>
            </a:r>
          </a:p>
          <a:p>
            <a:pPr lvl="1"/>
            <a:r>
              <a:rPr lang="zh-CN" altLang="en-US" dirty="0"/>
              <a:t>数量是否有限</a:t>
            </a:r>
          </a:p>
          <a:p>
            <a:pPr lvl="1"/>
            <a:r>
              <a:rPr lang="zh-CN" altLang="en-US" dirty="0"/>
              <a:t>是否影响总股本</a:t>
            </a:r>
            <a:endParaRPr lang="en-US" altLang="zh-CN" dirty="0"/>
          </a:p>
          <a:p>
            <a:pPr lvl="1">
              <a:buNone/>
            </a:pPr>
            <a:endParaRPr lang="zh-CN" altLang="en-US" dirty="0"/>
          </a:p>
          <a:p>
            <a:r>
              <a:rPr lang="zh-CN" altLang="en-US" dirty="0"/>
              <a:t>股票期权</a:t>
            </a:r>
            <a:r>
              <a:rPr lang="en-US" altLang="zh-CN" dirty="0"/>
              <a:t>/</a:t>
            </a:r>
            <a:r>
              <a:rPr lang="zh-CN" altLang="en-US" dirty="0"/>
              <a:t>备兑期权</a:t>
            </a:r>
          </a:p>
          <a:p>
            <a:pPr lvl="1"/>
            <a:r>
              <a:rPr lang="zh-CN" altLang="en-US" dirty="0"/>
              <a:t>有无发行环节</a:t>
            </a:r>
          </a:p>
          <a:p>
            <a:pPr lvl="1"/>
            <a:r>
              <a:rPr lang="zh-CN" altLang="en-US" dirty="0"/>
              <a:t>数量是否有限</a:t>
            </a:r>
          </a:p>
        </p:txBody>
      </p:sp>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41</a:t>
            </a:fld>
            <a:endParaRPr lang="en-US" altLang="zh-CN">
              <a:solidFill>
                <a:srgbClr val="000000"/>
              </a:solidFill>
            </a:endParaRPr>
          </a:p>
        </p:txBody>
      </p:sp>
    </p:spTree>
    <p:extLst>
      <p:ext uri="{BB962C8B-B14F-4D97-AF65-F5344CB8AC3E}">
        <p14:creationId xmlns:p14="http://schemas.microsoft.com/office/powerpoint/2010/main" val="36774521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目录</a:t>
            </a:r>
          </a:p>
        </p:txBody>
      </p:sp>
      <p:sp>
        <p:nvSpPr>
          <p:cNvPr id="3" name="内容占位符 2"/>
          <p:cNvSpPr>
            <a:spLocks noGrp="1"/>
          </p:cNvSpPr>
          <p:nvPr>
            <p:ph idx="1"/>
          </p:nvPr>
        </p:nvSpPr>
        <p:spPr>
          <a:xfrm>
            <a:off x="539552" y="1052736"/>
            <a:ext cx="8229600" cy="4530725"/>
          </a:xfrm>
        </p:spPr>
        <p:txBody>
          <a:bodyPr>
            <a:normAutofit lnSpcReduction="10000"/>
          </a:bodyPr>
          <a:lstStyle/>
          <a:p>
            <a:pPr>
              <a:lnSpc>
                <a:spcPct val="150000"/>
              </a:lnSpc>
            </a:pPr>
            <a:endParaRPr lang="en-US" altLang="zh-CN" dirty="0"/>
          </a:p>
          <a:p>
            <a:pPr>
              <a:lnSpc>
                <a:spcPct val="150000"/>
              </a:lnSpc>
              <a:buNone/>
            </a:pPr>
            <a:r>
              <a:rPr lang="zh-CN" altLang="en-US" dirty="0">
                <a:solidFill>
                  <a:schemeClr val="bg1">
                    <a:lumMod val="75000"/>
                  </a:schemeClr>
                </a:solidFill>
              </a:rPr>
              <a:t>期权的定义与种类</a:t>
            </a:r>
          </a:p>
          <a:p>
            <a:pPr>
              <a:lnSpc>
                <a:spcPct val="150000"/>
              </a:lnSpc>
              <a:buNone/>
            </a:pPr>
            <a:r>
              <a:rPr lang="zh-CN" altLang="en-US" dirty="0">
                <a:solidFill>
                  <a:schemeClr val="bg1">
                    <a:lumMod val="75000"/>
                  </a:schemeClr>
                </a:solidFill>
              </a:rPr>
              <a:t>期权市场</a:t>
            </a:r>
          </a:p>
          <a:p>
            <a:pPr>
              <a:lnSpc>
                <a:spcPct val="150000"/>
              </a:lnSpc>
              <a:buNone/>
            </a:pPr>
            <a:r>
              <a:rPr lang="zh-CN" altLang="en-US" dirty="0">
                <a:solidFill>
                  <a:schemeClr val="bg1">
                    <a:lumMod val="75000"/>
                  </a:schemeClr>
                </a:solidFill>
              </a:rPr>
              <a:t>期权交易机制</a:t>
            </a:r>
          </a:p>
          <a:p>
            <a:pPr>
              <a:lnSpc>
                <a:spcPct val="150000"/>
              </a:lnSpc>
              <a:buNone/>
            </a:pPr>
            <a:r>
              <a:rPr lang="zh-CN" altLang="en-US" dirty="0">
                <a:solidFill>
                  <a:schemeClr val="tx1">
                    <a:lumMod val="50000"/>
                    <a:lumOff val="50000"/>
                  </a:schemeClr>
                </a:solidFill>
              </a:rPr>
              <a:t>期权与其他衍生产品的区别与联系</a:t>
            </a:r>
            <a:endParaRPr lang="en-US" altLang="zh-CN" dirty="0">
              <a:solidFill>
                <a:schemeClr val="tx1">
                  <a:lumMod val="50000"/>
                  <a:lumOff val="50000"/>
                </a:schemeClr>
              </a:solidFill>
            </a:endParaRPr>
          </a:p>
          <a:p>
            <a:pPr>
              <a:lnSpc>
                <a:spcPct val="150000"/>
              </a:lnSpc>
              <a:buNone/>
            </a:pPr>
            <a:r>
              <a:rPr lang="zh-CN" altLang="en-US" dirty="0">
                <a:solidFill>
                  <a:schemeClr val="tx1"/>
                </a:solidFill>
              </a:rPr>
              <a:t>内嵌期权与实物期权</a:t>
            </a:r>
          </a:p>
        </p:txBody>
      </p:sp>
      <p:sp>
        <p:nvSpPr>
          <p:cNvPr id="5" name="灯片编号占位符 4"/>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42</a:t>
            </a:fld>
            <a:endParaRPr lang="en-US" altLang="zh-CN">
              <a:solidFill>
                <a:srgbClr val="000000"/>
              </a:solidFill>
            </a:endParaRPr>
          </a:p>
        </p:txBody>
      </p:sp>
    </p:spTree>
    <p:extLst>
      <p:ext uri="{BB962C8B-B14F-4D97-AF65-F5344CB8AC3E}">
        <p14:creationId xmlns:p14="http://schemas.microsoft.com/office/powerpoint/2010/main" val="77572790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内嵌期权</a:t>
            </a:r>
          </a:p>
        </p:txBody>
      </p:sp>
      <p:sp>
        <p:nvSpPr>
          <p:cNvPr id="3" name="内容占位符 2"/>
          <p:cNvSpPr>
            <a:spLocks noGrp="1"/>
          </p:cNvSpPr>
          <p:nvPr>
            <p:ph idx="1"/>
          </p:nvPr>
        </p:nvSpPr>
        <p:spPr/>
        <p:txBody>
          <a:bodyPr/>
          <a:lstStyle/>
          <a:p>
            <a:pPr>
              <a:buNone/>
            </a:pPr>
            <a:endParaRPr lang="en-US" altLang="zh-CN" dirty="0"/>
          </a:p>
          <a:p>
            <a:r>
              <a:rPr lang="zh-CN" altLang="en-US" dirty="0"/>
              <a:t>普通金融产品中加上期权条款</a:t>
            </a:r>
          </a:p>
          <a:p>
            <a:endParaRPr lang="zh-CN" altLang="en-US" dirty="0"/>
          </a:p>
          <a:p>
            <a:r>
              <a:rPr lang="zh-CN" altLang="en-US" dirty="0"/>
              <a:t>例子：可转债</a:t>
            </a:r>
            <a:r>
              <a:rPr lang="en-US" altLang="zh-CN" dirty="0"/>
              <a:t>/</a:t>
            </a:r>
            <a:r>
              <a:rPr lang="zh-CN" altLang="en-US" dirty="0"/>
              <a:t>可赎回债</a:t>
            </a:r>
            <a:r>
              <a:rPr lang="en-US" altLang="zh-CN" dirty="0"/>
              <a:t>/</a:t>
            </a:r>
            <a:r>
              <a:rPr lang="zh-CN" altLang="en-US" dirty="0"/>
              <a:t>可回售债</a:t>
            </a:r>
          </a:p>
        </p:txBody>
      </p:sp>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43</a:t>
            </a:fld>
            <a:endParaRPr lang="en-US" altLang="zh-CN">
              <a:solidFill>
                <a:srgbClr val="000000"/>
              </a:solidFill>
            </a:endParaRPr>
          </a:p>
        </p:txBody>
      </p:sp>
    </p:spTree>
    <p:extLst>
      <p:ext uri="{BB962C8B-B14F-4D97-AF65-F5344CB8AC3E}">
        <p14:creationId xmlns:p14="http://schemas.microsoft.com/office/powerpoint/2010/main" val="158539201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dirty="0"/>
              <a:t>顺丰可转债</a:t>
            </a:r>
          </a:p>
        </p:txBody>
      </p:sp>
      <p:sp>
        <p:nvSpPr>
          <p:cNvPr id="4" name="灯片编号占位符 3"/>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44</a:t>
            </a:fld>
            <a:endParaRPr lang="en-US" altLang="zh-CN">
              <a:solidFill>
                <a:srgbClr val="000000"/>
              </a:solidFill>
            </a:endParaRPr>
          </a:p>
        </p:txBody>
      </p:sp>
      <p:graphicFrame>
        <p:nvGraphicFramePr>
          <p:cNvPr id="10" name="内容占位符 9"/>
          <p:cNvGraphicFramePr>
            <a:graphicFrameLocks noGrp="1"/>
          </p:cNvGraphicFramePr>
          <p:nvPr>
            <p:ph idx="1"/>
            <p:extLst>
              <p:ext uri="{D42A27DB-BD31-4B8C-83A1-F6EECF244321}">
                <p14:modId xmlns:p14="http://schemas.microsoft.com/office/powerpoint/2010/main" val="62196341"/>
              </p:ext>
            </p:extLst>
          </p:nvPr>
        </p:nvGraphicFramePr>
        <p:xfrm>
          <a:off x="457200" y="1268758"/>
          <a:ext cx="8229600" cy="5184577"/>
        </p:xfrm>
        <a:graphic>
          <a:graphicData uri="http://schemas.openxmlformats.org/drawingml/2006/table">
            <a:tbl>
              <a:tblPr firstRow="1" firstCol="1" bandRow="1"/>
              <a:tblGrid>
                <a:gridCol w="1677346">
                  <a:extLst>
                    <a:ext uri="{9D8B030D-6E8A-4147-A177-3AD203B41FA5}">
                      <a16:colId xmlns:a16="http://schemas.microsoft.com/office/drawing/2014/main" val="20000"/>
                    </a:ext>
                  </a:extLst>
                </a:gridCol>
                <a:gridCol w="6552254">
                  <a:extLst>
                    <a:ext uri="{9D8B030D-6E8A-4147-A177-3AD203B41FA5}">
                      <a16:colId xmlns:a16="http://schemas.microsoft.com/office/drawing/2014/main" val="20001"/>
                    </a:ext>
                  </a:extLst>
                </a:gridCol>
              </a:tblGrid>
              <a:tr h="259229">
                <a:tc>
                  <a:txBody>
                    <a:bodyPr/>
                    <a:lstStyle/>
                    <a:p>
                      <a:pPr algn="l">
                        <a:lnSpc>
                          <a:spcPts val="1350"/>
                        </a:lnSpc>
                        <a:spcAft>
                          <a:spcPts val="0"/>
                        </a:spcAft>
                      </a:pPr>
                      <a:r>
                        <a:rPr lang="zh-CN" sz="1400" b="1" kern="0" dirty="0">
                          <a:solidFill>
                            <a:srgbClr val="000000"/>
                          </a:solidFill>
                          <a:effectLst/>
                          <a:latin typeface="NEU-BZ-S92"/>
                          <a:ea typeface="方正书宋_GBK"/>
                          <a:cs typeface="Times New Roman"/>
                        </a:rPr>
                        <a:t>利率</a:t>
                      </a:r>
                      <a:endParaRPr lang="zh-CN" sz="1200" b="1" kern="100" dirty="0">
                        <a:effectLst/>
                        <a:latin typeface="Calibri"/>
                        <a:ea typeface="宋体"/>
                        <a:cs typeface="Times New Roman"/>
                      </a:endParaRPr>
                    </a:p>
                  </a:txBody>
                  <a:tcPr marL="114300" marR="11430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350"/>
                        </a:lnSpc>
                        <a:spcAft>
                          <a:spcPts val="0"/>
                        </a:spcAft>
                      </a:pPr>
                      <a:r>
                        <a:rPr lang="zh-CN" sz="1400" b="1" kern="0">
                          <a:solidFill>
                            <a:srgbClr val="000000"/>
                          </a:solidFill>
                          <a:effectLst/>
                          <a:latin typeface="NEU-BZ-S92"/>
                          <a:ea typeface="方正书宋_GBK"/>
                          <a:cs typeface="Times New Roman"/>
                        </a:rPr>
                        <a:t>第一年</a:t>
                      </a:r>
                      <a:r>
                        <a:rPr lang="en-US" sz="1400" b="1" kern="0">
                          <a:solidFill>
                            <a:srgbClr val="000000"/>
                          </a:solidFill>
                          <a:effectLst/>
                          <a:latin typeface="NEU-BZ-S92"/>
                          <a:ea typeface="方正书宋_GBK"/>
                          <a:cs typeface="Times New Roman"/>
                        </a:rPr>
                        <a:t>0.2%</a:t>
                      </a:r>
                      <a:r>
                        <a:rPr lang="zh-CN" sz="1400" b="1" kern="0">
                          <a:solidFill>
                            <a:srgbClr val="000000"/>
                          </a:solidFill>
                          <a:effectLst/>
                          <a:latin typeface="NEU-BZ-S92"/>
                          <a:ea typeface="方正书宋_GBK"/>
                          <a:cs typeface="Times New Roman"/>
                        </a:rPr>
                        <a:t>、第二年</a:t>
                      </a:r>
                      <a:r>
                        <a:rPr lang="en-US" sz="1400" b="1" kern="0">
                          <a:solidFill>
                            <a:srgbClr val="000000"/>
                          </a:solidFill>
                          <a:effectLst/>
                          <a:latin typeface="NEU-BZ-S92"/>
                          <a:ea typeface="方正书宋_GBK"/>
                          <a:cs typeface="Times New Roman"/>
                        </a:rPr>
                        <a:t>0.4%</a:t>
                      </a:r>
                      <a:r>
                        <a:rPr lang="zh-CN" sz="1400" b="1" kern="0">
                          <a:solidFill>
                            <a:srgbClr val="000000"/>
                          </a:solidFill>
                          <a:effectLst/>
                          <a:latin typeface="NEU-BZ-S92"/>
                          <a:ea typeface="方正书宋_GBK"/>
                          <a:cs typeface="Times New Roman"/>
                        </a:rPr>
                        <a:t>、第三年</a:t>
                      </a:r>
                      <a:r>
                        <a:rPr lang="en-US" sz="1400" b="1" kern="0">
                          <a:solidFill>
                            <a:srgbClr val="000000"/>
                          </a:solidFill>
                          <a:effectLst/>
                          <a:latin typeface="NEU-BZ-S92"/>
                          <a:ea typeface="方正书宋_GBK"/>
                          <a:cs typeface="Times New Roman"/>
                        </a:rPr>
                        <a:t>0.6%</a:t>
                      </a:r>
                      <a:r>
                        <a:rPr lang="zh-CN" sz="1400" b="1" kern="0">
                          <a:solidFill>
                            <a:srgbClr val="000000"/>
                          </a:solidFill>
                          <a:effectLst/>
                          <a:latin typeface="NEU-BZ-S92"/>
                          <a:ea typeface="方正书宋_GBK"/>
                          <a:cs typeface="Times New Roman"/>
                        </a:rPr>
                        <a:t>、第四年</a:t>
                      </a:r>
                      <a:r>
                        <a:rPr lang="en-US" sz="1400" b="1" kern="0">
                          <a:solidFill>
                            <a:srgbClr val="000000"/>
                          </a:solidFill>
                          <a:effectLst/>
                          <a:latin typeface="NEU-BZ-S92"/>
                          <a:ea typeface="方正书宋_GBK"/>
                          <a:cs typeface="Times New Roman"/>
                        </a:rPr>
                        <a:t>0.8%</a:t>
                      </a:r>
                      <a:r>
                        <a:rPr lang="zh-CN" sz="1400" b="1" kern="0">
                          <a:solidFill>
                            <a:srgbClr val="000000"/>
                          </a:solidFill>
                          <a:effectLst/>
                          <a:latin typeface="NEU-BZ-S92"/>
                          <a:ea typeface="方正书宋_GBK"/>
                          <a:cs typeface="Times New Roman"/>
                        </a:rPr>
                        <a:t>、第五年</a:t>
                      </a:r>
                      <a:r>
                        <a:rPr lang="en-US" sz="1400" b="1" kern="0">
                          <a:solidFill>
                            <a:srgbClr val="000000"/>
                          </a:solidFill>
                          <a:effectLst/>
                          <a:latin typeface="NEU-BZ-S92"/>
                          <a:ea typeface="方正书宋_GBK"/>
                          <a:cs typeface="Times New Roman"/>
                        </a:rPr>
                        <a:t>1.2%</a:t>
                      </a:r>
                      <a:r>
                        <a:rPr lang="zh-CN" sz="1400" b="1" kern="0">
                          <a:solidFill>
                            <a:srgbClr val="000000"/>
                          </a:solidFill>
                          <a:effectLst/>
                          <a:latin typeface="NEU-BZ-S92"/>
                          <a:ea typeface="方正书宋_GBK"/>
                          <a:cs typeface="Times New Roman"/>
                        </a:rPr>
                        <a:t>、第六年</a:t>
                      </a:r>
                      <a:r>
                        <a:rPr lang="en-US" sz="1400" b="1" kern="0">
                          <a:solidFill>
                            <a:srgbClr val="000000"/>
                          </a:solidFill>
                          <a:effectLst/>
                          <a:latin typeface="NEU-BZ-S92"/>
                          <a:ea typeface="方正书宋_GBK"/>
                          <a:cs typeface="Times New Roman"/>
                        </a:rPr>
                        <a:t>2.0%</a:t>
                      </a:r>
                      <a:r>
                        <a:rPr lang="zh-CN" sz="1400" b="1" kern="0">
                          <a:solidFill>
                            <a:srgbClr val="000000"/>
                          </a:solidFill>
                          <a:effectLst/>
                          <a:latin typeface="NEU-BZ-S92"/>
                          <a:ea typeface="方正书宋_GBK"/>
                          <a:cs typeface="Times New Roman"/>
                        </a:rPr>
                        <a:t>。</a:t>
                      </a:r>
                      <a:endParaRPr lang="zh-CN" sz="1200" b="1" kern="100">
                        <a:effectLst/>
                        <a:latin typeface="Calibri"/>
                        <a:ea typeface="宋体"/>
                        <a:cs typeface="Times New Roman"/>
                      </a:endParaRPr>
                    </a:p>
                  </a:txBody>
                  <a:tcPr marL="114300" marR="11430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518457">
                <a:tc>
                  <a:txBody>
                    <a:bodyPr/>
                    <a:lstStyle/>
                    <a:p>
                      <a:pPr algn="l">
                        <a:lnSpc>
                          <a:spcPts val="1350"/>
                        </a:lnSpc>
                        <a:spcAft>
                          <a:spcPts val="0"/>
                        </a:spcAft>
                      </a:pPr>
                      <a:r>
                        <a:rPr lang="zh-CN" sz="1400" b="1" kern="0" dirty="0">
                          <a:solidFill>
                            <a:srgbClr val="000000"/>
                          </a:solidFill>
                          <a:effectLst/>
                          <a:latin typeface="NEU-BZ-S92"/>
                          <a:ea typeface="方正书宋_GBK"/>
                          <a:cs typeface="Times New Roman"/>
                        </a:rPr>
                        <a:t>补偿利率</a:t>
                      </a:r>
                      <a:endParaRPr lang="zh-CN" sz="1200" b="1" kern="100" dirty="0">
                        <a:effectLst/>
                        <a:latin typeface="Calibri"/>
                        <a:ea typeface="宋体"/>
                        <a:cs typeface="Times New Roman"/>
                      </a:endParaRPr>
                    </a:p>
                  </a:txBody>
                  <a:tcPr marL="114300" marR="11430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350"/>
                        </a:lnSpc>
                        <a:spcAft>
                          <a:spcPts val="0"/>
                        </a:spcAft>
                      </a:pPr>
                      <a:r>
                        <a:rPr lang="zh-CN" sz="1400" b="1" kern="0">
                          <a:solidFill>
                            <a:srgbClr val="000000"/>
                          </a:solidFill>
                          <a:effectLst/>
                          <a:latin typeface="NEU-BZ-S92"/>
                          <a:ea typeface="方正书宋_GBK"/>
                          <a:cs typeface="Times New Roman"/>
                        </a:rPr>
                        <a:t>在本次发行的可转债期满后</a:t>
                      </a:r>
                      <a:r>
                        <a:rPr lang="en-US" sz="1400" b="1" kern="0">
                          <a:solidFill>
                            <a:srgbClr val="000000"/>
                          </a:solidFill>
                          <a:effectLst/>
                          <a:latin typeface="NEU-BZ-S92"/>
                          <a:ea typeface="方正书宋_GBK"/>
                          <a:cs typeface="Times New Roman"/>
                        </a:rPr>
                        <a:t>5</a:t>
                      </a:r>
                      <a:r>
                        <a:rPr lang="zh-CN" sz="1400" b="1" kern="0">
                          <a:solidFill>
                            <a:srgbClr val="000000"/>
                          </a:solidFill>
                          <a:effectLst/>
                          <a:latin typeface="NEU-BZ-S92"/>
                          <a:ea typeface="方正书宋_GBK"/>
                          <a:cs typeface="Times New Roman"/>
                        </a:rPr>
                        <a:t>个交易日内，公司将按债券面值的</a:t>
                      </a:r>
                      <a:r>
                        <a:rPr lang="en-US" sz="1400" b="1" kern="0">
                          <a:solidFill>
                            <a:srgbClr val="000000"/>
                          </a:solidFill>
                          <a:effectLst/>
                          <a:latin typeface="NEU-BZ-S92"/>
                          <a:ea typeface="方正书宋_GBK"/>
                          <a:cs typeface="Times New Roman"/>
                        </a:rPr>
                        <a:t>106%</a:t>
                      </a:r>
                      <a:r>
                        <a:rPr lang="zh-CN" sz="1400" b="1" kern="0">
                          <a:solidFill>
                            <a:srgbClr val="000000"/>
                          </a:solidFill>
                          <a:effectLst/>
                          <a:latin typeface="NEU-BZ-S92"/>
                          <a:ea typeface="方正书宋_GBK"/>
                          <a:cs typeface="Times New Roman"/>
                        </a:rPr>
                        <a:t>（含最后一期利息）的价格赎回未转股的可转债。</a:t>
                      </a:r>
                      <a:endParaRPr lang="zh-CN" sz="1200" b="1" kern="100">
                        <a:effectLst/>
                        <a:latin typeface="Calibri"/>
                        <a:ea typeface="宋体"/>
                        <a:cs typeface="Times New Roman"/>
                      </a:endParaRPr>
                    </a:p>
                  </a:txBody>
                  <a:tcPr marL="114300" marR="11430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259229">
                <a:tc>
                  <a:txBody>
                    <a:bodyPr/>
                    <a:lstStyle/>
                    <a:p>
                      <a:pPr algn="l">
                        <a:lnSpc>
                          <a:spcPts val="1350"/>
                        </a:lnSpc>
                        <a:spcAft>
                          <a:spcPts val="0"/>
                        </a:spcAft>
                      </a:pPr>
                      <a:r>
                        <a:rPr lang="zh-CN" sz="1400" b="1" kern="0" dirty="0">
                          <a:solidFill>
                            <a:srgbClr val="000000"/>
                          </a:solidFill>
                          <a:effectLst/>
                          <a:latin typeface="NEU-BZ-S92"/>
                          <a:ea typeface="方正书宋_GBK"/>
                          <a:cs typeface="Times New Roman"/>
                        </a:rPr>
                        <a:t>初始</a:t>
                      </a:r>
                      <a:r>
                        <a:rPr lang="zh-CN" sz="1400" b="1" kern="0" dirty="0">
                          <a:solidFill>
                            <a:srgbClr val="FF0000"/>
                          </a:solidFill>
                          <a:effectLst/>
                          <a:latin typeface="NEU-BZ-S92"/>
                          <a:ea typeface="方正书宋_GBK"/>
                          <a:cs typeface="Times New Roman"/>
                        </a:rPr>
                        <a:t>转股</a:t>
                      </a:r>
                      <a:r>
                        <a:rPr lang="zh-CN" sz="1400" b="1" kern="0" dirty="0">
                          <a:solidFill>
                            <a:srgbClr val="000000"/>
                          </a:solidFill>
                          <a:effectLst/>
                          <a:latin typeface="NEU-BZ-S92"/>
                          <a:ea typeface="方正书宋_GBK"/>
                          <a:cs typeface="Times New Roman"/>
                        </a:rPr>
                        <a:t>价格</a:t>
                      </a:r>
                      <a:endParaRPr lang="zh-CN" sz="1200" b="1" kern="100" dirty="0">
                        <a:effectLst/>
                        <a:latin typeface="Calibri"/>
                        <a:ea typeface="宋体"/>
                        <a:cs typeface="Times New Roman"/>
                      </a:endParaRPr>
                    </a:p>
                  </a:txBody>
                  <a:tcPr marL="114300" marR="11430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350"/>
                        </a:lnSpc>
                        <a:spcAft>
                          <a:spcPts val="0"/>
                        </a:spcAft>
                      </a:pPr>
                      <a:r>
                        <a:rPr lang="en-US" sz="1400" b="1" kern="0" dirty="0">
                          <a:solidFill>
                            <a:srgbClr val="000000"/>
                          </a:solidFill>
                          <a:effectLst/>
                          <a:latin typeface="NEU-BZ-S92"/>
                          <a:ea typeface="方正书宋_GBK"/>
                          <a:cs typeface="Times New Roman"/>
                        </a:rPr>
                        <a:t>40.41 </a:t>
                      </a:r>
                      <a:endParaRPr lang="zh-CN" sz="1200" b="1" kern="100" dirty="0">
                        <a:effectLst/>
                        <a:latin typeface="Calibri"/>
                        <a:ea typeface="宋体"/>
                        <a:cs typeface="Times New Roman"/>
                      </a:endParaRPr>
                    </a:p>
                  </a:txBody>
                  <a:tcPr marL="114300" marR="11430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59229">
                <a:tc>
                  <a:txBody>
                    <a:bodyPr/>
                    <a:lstStyle/>
                    <a:p>
                      <a:pPr algn="l">
                        <a:lnSpc>
                          <a:spcPts val="1350"/>
                        </a:lnSpc>
                        <a:spcAft>
                          <a:spcPts val="0"/>
                        </a:spcAft>
                      </a:pPr>
                      <a:r>
                        <a:rPr lang="zh-CN" sz="1400" b="1" kern="0">
                          <a:solidFill>
                            <a:srgbClr val="000000"/>
                          </a:solidFill>
                          <a:effectLst/>
                          <a:latin typeface="NEU-BZ-S92"/>
                          <a:ea typeface="方正书宋_GBK"/>
                          <a:cs typeface="Times New Roman"/>
                        </a:rPr>
                        <a:t>初始转股比例</a:t>
                      </a:r>
                      <a:endParaRPr lang="zh-CN" sz="1200" b="1" kern="100">
                        <a:effectLst/>
                        <a:latin typeface="Calibri"/>
                        <a:ea typeface="宋体"/>
                        <a:cs typeface="Times New Roman"/>
                      </a:endParaRPr>
                    </a:p>
                  </a:txBody>
                  <a:tcPr marL="114300" marR="11430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350"/>
                        </a:lnSpc>
                        <a:spcAft>
                          <a:spcPts val="0"/>
                        </a:spcAft>
                      </a:pPr>
                      <a:r>
                        <a:rPr lang="en-US" sz="1400" b="1" kern="0" dirty="0">
                          <a:solidFill>
                            <a:srgbClr val="000000"/>
                          </a:solidFill>
                          <a:effectLst/>
                          <a:latin typeface="NEU-BZ-S92"/>
                          <a:ea typeface="方正书宋_GBK"/>
                          <a:cs typeface="Times New Roman"/>
                        </a:rPr>
                        <a:t>2.475 </a:t>
                      </a:r>
                      <a:endParaRPr lang="zh-CN" sz="1200" b="1" kern="100" dirty="0">
                        <a:effectLst/>
                        <a:latin typeface="Calibri"/>
                        <a:ea typeface="宋体"/>
                        <a:cs typeface="Times New Roman"/>
                      </a:endParaRPr>
                    </a:p>
                  </a:txBody>
                  <a:tcPr marL="114300" marR="114300" marT="0" marB="0">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814602">
                <a:tc>
                  <a:txBody>
                    <a:bodyPr/>
                    <a:lstStyle/>
                    <a:p>
                      <a:pPr algn="l">
                        <a:lnSpc>
                          <a:spcPts val="1350"/>
                        </a:lnSpc>
                        <a:spcAft>
                          <a:spcPts val="0"/>
                        </a:spcAft>
                      </a:pPr>
                      <a:r>
                        <a:rPr lang="zh-CN" sz="1400" b="1" kern="0">
                          <a:solidFill>
                            <a:srgbClr val="000000"/>
                          </a:solidFill>
                          <a:effectLst/>
                          <a:latin typeface="NEU-BZ-S92"/>
                          <a:ea typeface="方正书宋_GBK"/>
                          <a:cs typeface="Times New Roman"/>
                        </a:rPr>
                        <a:t>转股价格调整原则</a:t>
                      </a:r>
                      <a:endParaRPr lang="zh-CN" sz="1200" b="1" kern="100">
                        <a:effectLst/>
                        <a:latin typeface="Calibri"/>
                        <a:ea typeface="宋体"/>
                        <a:cs typeface="Times New Roman"/>
                      </a:endParaRPr>
                    </a:p>
                  </a:txBody>
                  <a:tcPr marL="114300" marR="11430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279400" algn="l">
                        <a:lnSpc>
                          <a:spcPts val="1350"/>
                        </a:lnSpc>
                        <a:spcAft>
                          <a:spcPts val="0"/>
                        </a:spcAft>
                      </a:pPr>
                      <a:r>
                        <a:rPr lang="zh-CN" sz="1400" b="1" kern="0" dirty="0">
                          <a:solidFill>
                            <a:srgbClr val="000000"/>
                          </a:solidFill>
                          <a:effectLst/>
                          <a:latin typeface="NEU-BZ-S92"/>
                          <a:ea typeface="方正书宋_GBK"/>
                          <a:cs typeface="Times New Roman"/>
                        </a:rPr>
                        <a:t>在本次可转债发行之后，当公司因派送股票股利、转增股本、增发新股（不包括因本次可转债转股而增加的股本）、配股使公司股份发生变化及派送现金股利等情况时，将按下述公式进行转股价格的调整（保留小数点后两位，最后一位四舍五入）：派送股票股利或转增股本：</a:t>
                      </a:r>
                      <a:r>
                        <a:rPr lang="en-US" sz="1400" b="1" kern="0" dirty="0">
                          <a:solidFill>
                            <a:srgbClr val="000000"/>
                          </a:solidFill>
                          <a:effectLst/>
                          <a:latin typeface="NEU-BZ-S92"/>
                          <a:ea typeface="方正书宋_GBK"/>
                          <a:cs typeface="Times New Roman"/>
                        </a:rPr>
                        <a:t>P</a:t>
                      </a:r>
                      <a:r>
                        <a:rPr lang="en-US" sz="1400" b="1" kern="0" baseline="-25000" dirty="0">
                          <a:solidFill>
                            <a:srgbClr val="000000"/>
                          </a:solidFill>
                          <a:effectLst/>
                          <a:latin typeface="NEU-BZ-S92"/>
                          <a:ea typeface="方正书宋_GBK"/>
                          <a:cs typeface="Times New Roman"/>
                        </a:rPr>
                        <a:t>1</a:t>
                      </a:r>
                      <a:r>
                        <a:rPr lang="en-US" sz="1400" b="1" kern="0" dirty="0">
                          <a:solidFill>
                            <a:srgbClr val="000000"/>
                          </a:solidFill>
                          <a:effectLst/>
                          <a:latin typeface="NEU-BZ-S92"/>
                          <a:ea typeface="方正书宋_GBK"/>
                          <a:cs typeface="Times New Roman"/>
                        </a:rPr>
                        <a:t>=P</a:t>
                      </a:r>
                      <a:r>
                        <a:rPr lang="en-US" sz="1400" b="1" kern="0" baseline="-25000" dirty="0">
                          <a:solidFill>
                            <a:srgbClr val="000000"/>
                          </a:solidFill>
                          <a:effectLst/>
                          <a:latin typeface="NEU-BZ-S92"/>
                          <a:ea typeface="方正书宋_GBK"/>
                          <a:cs typeface="Times New Roman"/>
                        </a:rPr>
                        <a:t>0</a:t>
                      </a:r>
                      <a:r>
                        <a:rPr lang="en-US" sz="1400" b="1" kern="0" dirty="0">
                          <a:solidFill>
                            <a:srgbClr val="000000"/>
                          </a:solidFill>
                          <a:effectLst/>
                          <a:latin typeface="NEU-BZ-S92"/>
                          <a:ea typeface="方正书宋_GBK"/>
                          <a:cs typeface="Times New Roman"/>
                        </a:rPr>
                        <a:t>/</a:t>
                      </a:r>
                      <a:r>
                        <a:rPr lang="zh-CN" sz="1400" b="1" kern="0" dirty="0">
                          <a:solidFill>
                            <a:srgbClr val="000000"/>
                          </a:solidFill>
                          <a:effectLst/>
                          <a:latin typeface="NEU-BZ-S92"/>
                          <a:ea typeface="方正书宋_GBK"/>
                          <a:cs typeface="Times New Roman"/>
                        </a:rPr>
                        <a:t>（</a:t>
                      </a:r>
                      <a:r>
                        <a:rPr lang="en-US" sz="1400" b="1" kern="0" dirty="0">
                          <a:solidFill>
                            <a:srgbClr val="000000"/>
                          </a:solidFill>
                          <a:effectLst/>
                          <a:latin typeface="NEU-BZ-S92"/>
                          <a:ea typeface="方正书宋_GBK"/>
                          <a:cs typeface="Times New Roman"/>
                        </a:rPr>
                        <a:t>1+n</a:t>
                      </a:r>
                      <a:r>
                        <a:rPr lang="zh-CN" sz="1400" b="1" kern="0" dirty="0">
                          <a:solidFill>
                            <a:srgbClr val="000000"/>
                          </a:solidFill>
                          <a:effectLst/>
                          <a:latin typeface="NEU-BZ-S92"/>
                          <a:ea typeface="方正书宋_GBK"/>
                          <a:cs typeface="Times New Roman"/>
                        </a:rPr>
                        <a:t>）；增发新股或配股：</a:t>
                      </a:r>
                      <a:r>
                        <a:rPr lang="en-US" sz="1400" b="1" kern="0" dirty="0">
                          <a:solidFill>
                            <a:srgbClr val="000000"/>
                          </a:solidFill>
                          <a:effectLst/>
                          <a:latin typeface="NEU-BZ-S92"/>
                          <a:ea typeface="方正书宋_GBK"/>
                          <a:cs typeface="Times New Roman"/>
                        </a:rPr>
                        <a:t>P</a:t>
                      </a:r>
                      <a:r>
                        <a:rPr lang="en-US" sz="1400" b="1" kern="0" baseline="-25000" dirty="0">
                          <a:solidFill>
                            <a:srgbClr val="000000"/>
                          </a:solidFill>
                          <a:effectLst/>
                          <a:latin typeface="NEU-BZ-S92"/>
                          <a:ea typeface="方正书宋_GBK"/>
                          <a:cs typeface="Times New Roman"/>
                        </a:rPr>
                        <a:t>1</a:t>
                      </a:r>
                      <a:r>
                        <a:rPr lang="en-US" sz="1400" b="1" kern="0" dirty="0">
                          <a:solidFill>
                            <a:srgbClr val="000000"/>
                          </a:solidFill>
                          <a:effectLst/>
                          <a:latin typeface="NEU-BZ-S92"/>
                          <a:ea typeface="方正书宋_GBK"/>
                          <a:cs typeface="Times New Roman"/>
                        </a:rPr>
                        <a:t>=</a:t>
                      </a:r>
                      <a:r>
                        <a:rPr lang="zh-CN" sz="1400" b="1" kern="0" dirty="0">
                          <a:solidFill>
                            <a:srgbClr val="000000"/>
                          </a:solidFill>
                          <a:effectLst/>
                          <a:latin typeface="NEU-BZ-S92"/>
                          <a:ea typeface="方正书宋_GBK"/>
                          <a:cs typeface="Times New Roman"/>
                        </a:rPr>
                        <a:t>（</a:t>
                      </a:r>
                      <a:r>
                        <a:rPr lang="en-US" sz="1400" b="1" kern="0" dirty="0">
                          <a:solidFill>
                            <a:srgbClr val="000000"/>
                          </a:solidFill>
                          <a:effectLst/>
                          <a:latin typeface="NEU-BZ-S92"/>
                          <a:ea typeface="方正书宋_GBK"/>
                          <a:cs typeface="Times New Roman"/>
                        </a:rPr>
                        <a:t>P</a:t>
                      </a:r>
                      <a:r>
                        <a:rPr lang="en-US" sz="1400" b="1" kern="0" baseline="-25000" dirty="0">
                          <a:solidFill>
                            <a:srgbClr val="000000"/>
                          </a:solidFill>
                          <a:effectLst/>
                          <a:latin typeface="NEU-BZ-S92"/>
                          <a:ea typeface="方正书宋_GBK"/>
                          <a:cs typeface="Times New Roman"/>
                        </a:rPr>
                        <a:t>0</a:t>
                      </a:r>
                      <a:r>
                        <a:rPr lang="en-US" sz="1400" b="1" kern="0" dirty="0">
                          <a:solidFill>
                            <a:srgbClr val="000000"/>
                          </a:solidFill>
                          <a:effectLst/>
                          <a:latin typeface="NEU-BZ-S92"/>
                          <a:ea typeface="方正书宋_GBK"/>
                          <a:cs typeface="Times New Roman"/>
                        </a:rPr>
                        <a:t>+A</a:t>
                      </a:r>
                      <a:r>
                        <a:rPr lang="zh-CN" sz="1400" b="1" kern="0" dirty="0">
                          <a:solidFill>
                            <a:srgbClr val="000000"/>
                          </a:solidFill>
                          <a:effectLst/>
                          <a:latin typeface="NEU-BZ-S92"/>
                          <a:ea typeface="方正书宋_GBK"/>
                          <a:cs typeface="Times New Roman"/>
                        </a:rPr>
                        <a:t>×</a:t>
                      </a:r>
                      <a:r>
                        <a:rPr lang="en-US" sz="1400" b="1" kern="0" dirty="0">
                          <a:solidFill>
                            <a:srgbClr val="000000"/>
                          </a:solidFill>
                          <a:effectLst/>
                          <a:latin typeface="NEU-BZ-S92"/>
                          <a:ea typeface="方正书宋_GBK"/>
                          <a:cs typeface="Times New Roman"/>
                        </a:rPr>
                        <a:t>k</a:t>
                      </a:r>
                      <a:r>
                        <a:rPr lang="zh-CN" sz="1400" b="1" kern="0" dirty="0">
                          <a:solidFill>
                            <a:srgbClr val="000000"/>
                          </a:solidFill>
                          <a:effectLst/>
                          <a:latin typeface="NEU-BZ-S92"/>
                          <a:ea typeface="方正书宋_GBK"/>
                          <a:cs typeface="Times New Roman"/>
                        </a:rPr>
                        <a:t>）</a:t>
                      </a:r>
                      <a:r>
                        <a:rPr lang="en-US" sz="1400" b="1" kern="0" dirty="0">
                          <a:solidFill>
                            <a:srgbClr val="000000"/>
                          </a:solidFill>
                          <a:effectLst/>
                          <a:latin typeface="NEU-BZ-S92"/>
                          <a:ea typeface="方正书宋_GBK"/>
                          <a:cs typeface="Times New Roman"/>
                        </a:rPr>
                        <a:t>/</a:t>
                      </a:r>
                      <a:r>
                        <a:rPr lang="zh-CN" sz="1400" b="1" kern="0" dirty="0">
                          <a:solidFill>
                            <a:srgbClr val="000000"/>
                          </a:solidFill>
                          <a:effectLst/>
                          <a:latin typeface="NEU-BZ-S92"/>
                          <a:ea typeface="方正书宋_GBK"/>
                          <a:cs typeface="Times New Roman"/>
                        </a:rPr>
                        <a:t>（</a:t>
                      </a:r>
                      <a:r>
                        <a:rPr lang="en-US" sz="1400" b="1" kern="0" dirty="0">
                          <a:solidFill>
                            <a:srgbClr val="000000"/>
                          </a:solidFill>
                          <a:effectLst/>
                          <a:latin typeface="NEU-BZ-S92"/>
                          <a:ea typeface="方正书宋_GBK"/>
                          <a:cs typeface="Times New Roman"/>
                        </a:rPr>
                        <a:t>1+k</a:t>
                      </a:r>
                      <a:r>
                        <a:rPr lang="zh-CN" sz="1400" b="1" kern="0" dirty="0">
                          <a:solidFill>
                            <a:srgbClr val="000000"/>
                          </a:solidFill>
                          <a:effectLst/>
                          <a:latin typeface="NEU-BZ-S92"/>
                          <a:ea typeface="方正书宋_GBK"/>
                          <a:cs typeface="Times New Roman"/>
                        </a:rPr>
                        <a:t>）；上述两项同时进行：</a:t>
                      </a:r>
                      <a:r>
                        <a:rPr lang="en-US" sz="1400" b="1" kern="0" dirty="0">
                          <a:solidFill>
                            <a:srgbClr val="000000"/>
                          </a:solidFill>
                          <a:effectLst/>
                          <a:latin typeface="NEU-BZ-S92"/>
                          <a:ea typeface="方正书宋_GBK"/>
                          <a:cs typeface="Times New Roman"/>
                        </a:rPr>
                        <a:t>P</a:t>
                      </a:r>
                      <a:r>
                        <a:rPr lang="en-US" sz="1400" b="1" kern="0" baseline="-25000" dirty="0">
                          <a:solidFill>
                            <a:srgbClr val="000000"/>
                          </a:solidFill>
                          <a:effectLst/>
                          <a:latin typeface="NEU-BZ-S92"/>
                          <a:ea typeface="方正书宋_GBK"/>
                          <a:cs typeface="Times New Roman"/>
                        </a:rPr>
                        <a:t>1</a:t>
                      </a:r>
                      <a:r>
                        <a:rPr lang="en-US" sz="1400" b="1" kern="0" dirty="0">
                          <a:solidFill>
                            <a:srgbClr val="000000"/>
                          </a:solidFill>
                          <a:effectLst/>
                          <a:latin typeface="NEU-BZ-S92"/>
                          <a:ea typeface="方正书宋_GBK"/>
                          <a:cs typeface="Times New Roman"/>
                        </a:rPr>
                        <a:t>=</a:t>
                      </a:r>
                      <a:r>
                        <a:rPr lang="zh-CN" sz="1400" b="1" kern="0" dirty="0">
                          <a:solidFill>
                            <a:srgbClr val="000000"/>
                          </a:solidFill>
                          <a:effectLst/>
                          <a:latin typeface="NEU-BZ-S92"/>
                          <a:ea typeface="方正书宋_GBK"/>
                          <a:cs typeface="Times New Roman"/>
                        </a:rPr>
                        <a:t>（</a:t>
                      </a:r>
                      <a:r>
                        <a:rPr lang="en-US" sz="1400" b="1" kern="0" dirty="0">
                          <a:solidFill>
                            <a:srgbClr val="000000"/>
                          </a:solidFill>
                          <a:effectLst/>
                          <a:latin typeface="NEU-BZ-S92"/>
                          <a:ea typeface="方正书宋_GBK"/>
                          <a:cs typeface="Times New Roman"/>
                        </a:rPr>
                        <a:t>P</a:t>
                      </a:r>
                      <a:r>
                        <a:rPr lang="en-US" sz="1400" b="1" kern="0" baseline="-25000" dirty="0">
                          <a:solidFill>
                            <a:srgbClr val="000000"/>
                          </a:solidFill>
                          <a:effectLst/>
                          <a:latin typeface="NEU-BZ-S92"/>
                          <a:ea typeface="方正书宋_GBK"/>
                          <a:cs typeface="Times New Roman"/>
                        </a:rPr>
                        <a:t>0</a:t>
                      </a:r>
                      <a:r>
                        <a:rPr lang="en-US" sz="1400" b="1" kern="0" dirty="0">
                          <a:solidFill>
                            <a:srgbClr val="000000"/>
                          </a:solidFill>
                          <a:effectLst/>
                          <a:latin typeface="NEU-BZ-S92"/>
                          <a:ea typeface="方正书宋_GBK"/>
                          <a:cs typeface="Times New Roman"/>
                        </a:rPr>
                        <a:t>+A</a:t>
                      </a:r>
                      <a:r>
                        <a:rPr lang="zh-CN" sz="1400" b="1" kern="0" dirty="0">
                          <a:solidFill>
                            <a:srgbClr val="000000"/>
                          </a:solidFill>
                          <a:effectLst/>
                          <a:latin typeface="NEU-BZ-S92"/>
                          <a:ea typeface="方正书宋_GBK"/>
                          <a:cs typeface="Times New Roman"/>
                        </a:rPr>
                        <a:t>×</a:t>
                      </a:r>
                      <a:r>
                        <a:rPr lang="en-US" sz="1400" b="1" kern="0" dirty="0">
                          <a:solidFill>
                            <a:srgbClr val="000000"/>
                          </a:solidFill>
                          <a:effectLst/>
                          <a:latin typeface="NEU-BZ-S92"/>
                          <a:ea typeface="方正书宋_GBK"/>
                          <a:cs typeface="Times New Roman"/>
                        </a:rPr>
                        <a:t>k</a:t>
                      </a:r>
                      <a:r>
                        <a:rPr lang="zh-CN" sz="1400" b="1" kern="0" dirty="0">
                          <a:solidFill>
                            <a:srgbClr val="000000"/>
                          </a:solidFill>
                          <a:effectLst/>
                          <a:latin typeface="NEU-BZ-S92"/>
                          <a:ea typeface="方正书宋_GBK"/>
                          <a:cs typeface="Times New Roman"/>
                        </a:rPr>
                        <a:t>）</a:t>
                      </a:r>
                      <a:r>
                        <a:rPr lang="en-US" sz="1400" b="1" kern="0" dirty="0">
                          <a:solidFill>
                            <a:srgbClr val="000000"/>
                          </a:solidFill>
                          <a:effectLst/>
                          <a:latin typeface="NEU-BZ-S92"/>
                          <a:ea typeface="方正书宋_GBK"/>
                          <a:cs typeface="Times New Roman"/>
                        </a:rPr>
                        <a:t>/</a:t>
                      </a:r>
                      <a:r>
                        <a:rPr lang="zh-CN" sz="1400" b="1" kern="0" dirty="0">
                          <a:solidFill>
                            <a:srgbClr val="000000"/>
                          </a:solidFill>
                          <a:effectLst/>
                          <a:latin typeface="NEU-BZ-S92"/>
                          <a:ea typeface="方正书宋_GBK"/>
                          <a:cs typeface="Times New Roman"/>
                        </a:rPr>
                        <a:t>（</a:t>
                      </a:r>
                      <a:r>
                        <a:rPr lang="en-US" sz="1400" b="1" kern="0" dirty="0">
                          <a:solidFill>
                            <a:srgbClr val="000000"/>
                          </a:solidFill>
                          <a:effectLst/>
                          <a:latin typeface="NEU-BZ-S92"/>
                          <a:ea typeface="方正书宋_GBK"/>
                          <a:cs typeface="Times New Roman"/>
                        </a:rPr>
                        <a:t>1+n+k</a:t>
                      </a:r>
                      <a:r>
                        <a:rPr lang="zh-CN" sz="1400" b="1" kern="0" dirty="0">
                          <a:solidFill>
                            <a:srgbClr val="000000"/>
                          </a:solidFill>
                          <a:effectLst/>
                          <a:latin typeface="NEU-BZ-S92"/>
                          <a:ea typeface="方正书宋_GBK"/>
                          <a:cs typeface="Times New Roman"/>
                        </a:rPr>
                        <a:t>）；派送现金股利：</a:t>
                      </a:r>
                      <a:r>
                        <a:rPr lang="en-US" sz="1400" b="1" kern="0" dirty="0">
                          <a:solidFill>
                            <a:srgbClr val="000000"/>
                          </a:solidFill>
                          <a:effectLst/>
                          <a:latin typeface="NEU-BZ-S92"/>
                          <a:ea typeface="方正书宋_GBK"/>
                          <a:cs typeface="Times New Roman"/>
                        </a:rPr>
                        <a:t>P</a:t>
                      </a:r>
                      <a:r>
                        <a:rPr lang="en-US" sz="1400" b="1" kern="0" baseline="-25000" dirty="0">
                          <a:solidFill>
                            <a:srgbClr val="000000"/>
                          </a:solidFill>
                          <a:effectLst/>
                          <a:latin typeface="NEU-BZ-S92"/>
                          <a:ea typeface="方正书宋_GBK"/>
                          <a:cs typeface="Times New Roman"/>
                        </a:rPr>
                        <a:t>1</a:t>
                      </a:r>
                      <a:r>
                        <a:rPr lang="en-US" sz="1400" b="1" kern="0" dirty="0">
                          <a:solidFill>
                            <a:srgbClr val="000000"/>
                          </a:solidFill>
                          <a:effectLst/>
                          <a:latin typeface="NEU-BZ-S92"/>
                          <a:ea typeface="方正书宋_GBK"/>
                          <a:cs typeface="Times New Roman"/>
                        </a:rPr>
                        <a:t>=P</a:t>
                      </a:r>
                      <a:r>
                        <a:rPr lang="en-US" sz="1400" b="1" kern="0" baseline="-25000" dirty="0">
                          <a:solidFill>
                            <a:srgbClr val="000000"/>
                          </a:solidFill>
                          <a:effectLst/>
                          <a:latin typeface="NEU-BZ-S92"/>
                          <a:ea typeface="方正书宋_GBK"/>
                          <a:cs typeface="Times New Roman"/>
                        </a:rPr>
                        <a:t>0</a:t>
                      </a:r>
                      <a:r>
                        <a:rPr lang="zh-CN" sz="1400" b="1" kern="0" dirty="0">
                          <a:solidFill>
                            <a:srgbClr val="000000"/>
                          </a:solidFill>
                          <a:effectLst/>
                          <a:latin typeface="NEU-BZ-S92"/>
                          <a:ea typeface="方正书宋_GBK"/>
                          <a:cs typeface="Times New Roman"/>
                        </a:rPr>
                        <a:t>－</a:t>
                      </a:r>
                      <a:r>
                        <a:rPr lang="en-US" sz="1400" b="1" kern="0" dirty="0">
                          <a:solidFill>
                            <a:srgbClr val="000000"/>
                          </a:solidFill>
                          <a:effectLst/>
                          <a:latin typeface="NEU-BZ-S92"/>
                          <a:ea typeface="方正书宋_GBK"/>
                          <a:cs typeface="Times New Roman"/>
                        </a:rPr>
                        <a:t>D</a:t>
                      </a:r>
                      <a:r>
                        <a:rPr lang="zh-CN" sz="1400" b="1" kern="0" dirty="0">
                          <a:solidFill>
                            <a:srgbClr val="000000"/>
                          </a:solidFill>
                          <a:effectLst/>
                          <a:latin typeface="NEU-BZ-S92"/>
                          <a:ea typeface="方正书宋_GBK"/>
                          <a:cs typeface="Times New Roman"/>
                        </a:rPr>
                        <a:t>；上述三项同时进行：</a:t>
                      </a:r>
                      <a:r>
                        <a:rPr lang="en-US" sz="1400" b="1" kern="0" dirty="0">
                          <a:solidFill>
                            <a:srgbClr val="000000"/>
                          </a:solidFill>
                          <a:effectLst/>
                          <a:latin typeface="NEU-BZ-S92"/>
                          <a:ea typeface="方正书宋_GBK"/>
                          <a:cs typeface="Times New Roman"/>
                        </a:rPr>
                        <a:t>P</a:t>
                      </a:r>
                      <a:r>
                        <a:rPr lang="en-US" sz="1400" b="1" kern="0" baseline="-25000" dirty="0">
                          <a:solidFill>
                            <a:srgbClr val="000000"/>
                          </a:solidFill>
                          <a:effectLst/>
                          <a:latin typeface="NEU-BZ-S92"/>
                          <a:ea typeface="方正书宋_GBK"/>
                          <a:cs typeface="Times New Roman"/>
                        </a:rPr>
                        <a:t>1</a:t>
                      </a:r>
                      <a:r>
                        <a:rPr lang="zh-CN" sz="1400" b="1" kern="0" dirty="0">
                          <a:solidFill>
                            <a:srgbClr val="000000"/>
                          </a:solidFill>
                          <a:effectLst/>
                          <a:latin typeface="NEU-BZ-S92"/>
                          <a:ea typeface="方正书宋_GBK"/>
                          <a:cs typeface="Times New Roman"/>
                        </a:rPr>
                        <a:t>＝（</a:t>
                      </a:r>
                      <a:r>
                        <a:rPr lang="en-US" sz="1400" b="1" kern="0" dirty="0">
                          <a:solidFill>
                            <a:srgbClr val="000000"/>
                          </a:solidFill>
                          <a:effectLst/>
                          <a:latin typeface="NEU-BZ-S92"/>
                          <a:ea typeface="方正书宋_GBK"/>
                          <a:cs typeface="Times New Roman"/>
                        </a:rPr>
                        <a:t>P</a:t>
                      </a:r>
                      <a:r>
                        <a:rPr lang="en-US" sz="1400" b="1" kern="0" baseline="-25000" dirty="0">
                          <a:solidFill>
                            <a:srgbClr val="000000"/>
                          </a:solidFill>
                          <a:effectLst/>
                          <a:latin typeface="NEU-BZ-S92"/>
                          <a:ea typeface="方正书宋_GBK"/>
                          <a:cs typeface="Times New Roman"/>
                        </a:rPr>
                        <a:t>0</a:t>
                      </a:r>
                      <a:r>
                        <a:rPr lang="zh-CN" sz="1400" b="1" kern="0" dirty="0">
                          <a:solidFill>
                            <a:srgbClr val="000000"/>
                          </a:solidFill>
                          <a:effectLst/>
                          <a:latin typeface="NEU-BZ-S92"/>
                          <a:ea typeface="方正书宋_GBK"/>
                          <a:cs typeface="Times New Roman"/>
                        </a:rPr>
                        <a:t>－</a:t>
                      </a:r>
                      <a:r>
                        <a:rPr lang="en-US" sz="1400" b="1" kern="0" dirty="0">
                          <a:solidFill>
                            <a:srgbClr val="000000"/>
                          </a:solidFill>
                          <a:effectLst/>
                          <a:latin typeface="NEU-BZ-S92"/>
                          <a:ea typeface="方正书宋_GBK"/>
                          <a:cs typeface="Times New Roman"/>
                        </a:rPr>
                        <a:t>D+A</a:t>
                      </a:r>
                      <a:r>
                        <a:rPr lang="zh-CN" sz="1400" b="1" kern="0" dirty="0">
                          <a:solidFill>
                            <a:srgbClr val="000000"/>
                          </a:solidFill>
                          <a:effectLst/>
                          <a:latin typeface="NEU-BZ-S92"/>
                          <a:ea typeface="方正书宋_GBK"/>
                          <a:cs typeface="Times New Roman"/>
                        </a:rPr>
                        <a:t>×</a:t>
                      </a:r>
                      <a:r>
                        <a:rPr lang="en-US" sz="1400" b="1" kern="0" dirty="0">
                          <a:solidFill>
                            <a:srgbClr val="000000"/>
                          </a:solidFill>
                          <a:effectLst/>
                          <a:latin typeface="NEU-BZ-S92"/>
                          <a:ea typeface="方正书宋_GBK"/>
                          <a:cs typeface="Times New Roman"/>
                        </a:rPr>
                        <a:t>k</a:t>
                      </a:r>
                      <a:r>
                        <a:rPr lang="zh-CN" sz="1400" b="1" kern="0" dirty="0">
                          <a:solidFill>
                            <a:srgbClr val="000000"/>
                          </a:solidFill>
                          <a:effectLst/>
                          <a:latin typeface="NEU-BZ-S92"/>
                          <a:ea typeface="方正书宋_GBK"/>
                          <a:cs typeface="Times New Roman"/>
                        </a:rPr>
                        <a:t>）</a:t>
                      </a:r>
                      <a:r>
                        <a:rPr lang="en-US" sz="1400" b="1" kern="0" dirty="0">
                          <a:solidFill>
                            <a:srgbClr val="000000"/>
                          </a:solidFill>
                          <a:effectLst/>
                          <a:latin typeface="NEU-BZ-S92"/>
                          <a:ea typeface="方正书宋_GBK"/>
                          <a:cs typeface="Times New Roman"/>
                        </a:rPr>
                        <a:t>/</a:t>
                      </a:r>
                      <a:r>
                        <a:rPr lang="zh-CN" sz="1400" b="1" kern="0" dirty="0">
                          <a:solidFill>
                            <a:srgbClr val="000000"/>
                          </a:solidFill>
                          <a:effectLst/>
                          <a:latin typeface="NEU-BZ-S92"/>
                          <a:ea typeface="方正书宋_GBK"/>
                          <a:cs typeface="Times New Roman"/>
                        </a:rPr>
                        <a:t>（</a:t>
                      </a:r>
                      <a:r>
                        <a:rPr lang="en-US" sz="1400" b="1" kern="0" dirty="0">
                          <a:solidFill>
                            <a:srgbClr val="000000"/>
                          </a:solidFill>
                          <a:effectLst/>
                          <a:latin typeface="NEU-BZ-S92"/>
                          <a:ea typeface="方正书宋_GBK"/>
                          <a:cs typeface="Times New Roman"/>
                        </a:rPr>
                        <a:t>1+n+k</a:t>
                      </a:r>
                      <a:r>
                        <a:rPr lang="zh-CN" sz="1400" b="1" kern="0" dirty="0">
                          <a:solidFill>
                            <a:srgbClr val="000000"/>
                          </a:solidFill>
                          <a:effectLst/>
                          <a:latin typeface="NEU-BZ-S92"/>
                          <a:ea typeface="方正书宋_GBK"/>
                          <a:cs typeface="Times New Roman"/>
                        </a:rPr>
                        <a:t>）。其中：</a:t>
                      </a:r>
                      <a:r>
                        <a:rPr lang="en-US" sz="1400" b="1" kern="0" dirty="0">
                          <a:solidFill>
                            <a:srgbClr val="000000"/>
                          </a:solidFill>
                          <a:effectLst/>
                          <a:latin typeface="NEU-BZ-S92"/>
                          <a:ea typeface="方正书宋_GBK"/>
                          <a:cs typeface="Times New Roman"/>
                        </a:rPr>
                        <a:t>P</a:t>
                      </a:r>
                      <a:r>
                        <a:rPr lang="en-US" sz="1400" b="1" kern="0" baseline="-25000" dirty="0">
                          <a:solidFill>
                            <a:srgbClr val="000000"/>
                          </a:solidFill>
                          <a:effectLst/>
                          <a:latin typeface="NEU-BZ-S92"/>
                          <a:ea typeface="方正书宋_GBK"/>
                          <a:cs typeface="Times New Roman"/>
                        </a:rPr>
                        <a:t>0</a:t>
                      </a:r>
                      <a:r>
                        <a:rPr lang="zh-CN" sz="1400" b="1" kern="0" dirty="0">
                          <a:solidFill>
                            <a:srgbClr val="000000"/>
                          </a:solidFill>
                          <a:effectLst/>
                          <a:latin typeface="NEU-BZ-S92"/>
                          <a:ea typeface="方正书宋_GBK"/>
                          <a:cs typeface="Times New Roman"/>
                        </a:rPr>
                        <a:t>为调整前转股价，</a:t>
                      </a:r>
                      <a:r>
                        <a:rPr lang="en-US" sz="1400" b="1" kern="0" dirty="0">
                          <a:solidFill>
                            <a:srgbClr val="000000"/>
                          </a:solidFill>
                          <a:effectLst/>
                          <a:latin typeface="NEU-BZ-S92"/>
                          <a:ea typeface="方正书宋_GBK"/>
                          <a:cs typeface="Times New Roman"/>
                        </a:rPr>
                        <a:t>n</a:t>
                      </a:r>
                      <a:r>
                        <a:rPr lang="zh-CN" sz="1400" b="1" kern="0" dirty="0">
                          <a:solidFill>
                            <a:srgbClr val="000000"/>
                          </a:solidFill>
                          <a:effectLst/>
                          <a:latin typeface="NEU-BZ-S92"/>
                          <a:ea typeface="方正书宋_GBK"/>
                          <a:cs typeface="Times New Roman"/>
                        </a:rPr>
                        <a:t>为送股或转增股本率，</a:t>
                      </a:r>
                      <a:r>
                        <a:rPr lang="en-US" sz="1400" b="1" kern="0" dirty="0">
                          <a:solidFill>
                            <a:srgbClr val="000000"/>
                          </a:solidFill>
                          <a:effectLst/>
                          <a:latin typeface="NEU-BZ-S92"/>
                          <a:ea typeface="方正书宋_GBK"/>
                          <a:cs typeface="Times New Roman"/>
                        </a:rPr>
                        <a:t>k</a:t>
                      </a:r>
                      <a:r>
                        <a:rPr lang="zh-CN" sz="1400" b="1" kern="0" dirty="0">
                          <a:solidFill>
                            <a:srgbClr val="000000"/>
                          </a:solidFill>
                          <a:effectLst/>
                          <a:latin typeface="NEU-BZ-S92"/>
                          <a:ea typeface="方正书宋_GBK"/>
                          <a:cs typeface="Times New Roman"/>
                        </a:rPr>
                        <a:t>为增发新股或配股率，</a:t>
                      </a:r>
                      <a:r>
                        <a:rPr lang="en-US" sz="1400" b="1" kern="0" dirty="0">
                          <a:solidFill>
                            <a:srgbClr val="000000"/>
                          </a:solidFill>
                          <a:effectLst/>
                          <a:latin typeface="NEU-BZ-S92"/>
                          <a:ea typeface="方正书宋_GBK"/>
                          <a:cs typeface="Times New Roman"/>
                        </a:rPr>
                        <a:t>A</a:t>
                      </a:r>
                      <a:r>
                        <a:rPr lang="zh-CN" sz="1400" b="1" kern="0" dirty="0">
                          <a:solidFill>
                            <a:srgbClr val="000000"/>
                          </a:solidFill>
                          <a:effectLst/>
                          <a:latin typeface="NEU-BZ-S92"/>
                          <a:ea typeface="方正书宋_GBK"/>
                          <a:cs typeface="Times New Roman"/>
                        </a:rPr>
                        <a:t>为增发新股价或配股价，</a:t>
                      </a:r>
                      <a:r>
                        <a:rPr lang="en-US" sz="1400" b="1" kern="0" dirty="0">
                          <a:solidFill>
                            <a:srgbClr val="000000"/>
                          </a:solidFill>
                          <a:effectLst/>
                          <a:latin typeface="NEU-BZ-S92"/>
                          <a:ea typeface="方正书宋_GBK"/>
                          <a:cs typeface="Times New Roman"/>
                        </a:rPr>
                        <a:t>D</a:t>
                      </a:r>
                      <a:r>
                        <a:rPr lang="zh-CN" sz="1400" b="1" kern="0" dirty="0">
                          <a:solidFill>
                            <a:srgbClr val="000000"/>
                          </a:solidFill>
                          <a:effectLst/>
                          <a:latin typeface="NEU-BZ-S92"/>
                          <a:ea typeface="方正书宋_GBK"/>
                          <a:cs typeface="Times New Roman"/>
                        </a:rPr>
                        <a:t>为每股派送现金股利，</a:t>
                      </a:r>
                      <a:r>
                        <a:rPr lang="en-US" sz="1400" b="1" kern="0" dirty="0">
                          <a:solidFill>
                            <a:srgbClr val="000000"/>
                          </a:solidFill>
                          <a:effectLst/>
                          <a:latin typeface="NEU-BZ-S92"/>
                          <a:ea typeface="方正书宋_GBK"/>
                          <a:cs typeface="Times New Roman"/>
                        </a:rPr>
                        <a:t>P</a:t>
                      </a:r>
                      <a:r>
                        <a:rPr lang="en-US" sz="1400" b="1" kern="0" baseline="-25000" dirty="0">
                          <a:solidFill>
                            <a:srgbClr val="000000"/>
                          </a:solidFill>
                          <a:effectLst/>
                          <a:latin typeface="NEU-BZ-S92"/>
                          <a:ea typeface="方正书宋_GBK"/>
                          <a:cs typeface="Times New Roman"/>
                        </a:rPr>
                        <a:t>1</a:t>
                      </a:r>
                      <a:r>
                        <a:rPr lang="zh-CN" sz="1400" b="1" kern="0" dirty="0">
                          <a:solidFill>
                            <a:srgbClr val="000000"/>
                          </a:solidFill>
                          <a:effectLst/>
                          <a:latin typeface="NEU-BZ-S92"/>
                          <a:ea typeface="方正书宋_GBK"/>
                          <a:cs typeface="Times New Roman"/>
                        </a:rPr>
                        <a:t>为调整后转股价。</a:t>
                      </a:r>
                      <a:endParaRPr lang="zh-CN" sz="1200" b="1" kern="100" dirty="0">
                        <a:effectLst/>
                        <a:latin typeface="Calibri"/>
                        <a:ea typeface="宋体"/>
                        <a:cs typeface="Times New Roman"/>
                      </a:endParaRPr>
                    </a:p>
                  </a:txBody>
                  <a:tcPr marL="114300" marR="11430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259229">
                <a:tc>
                  <a:txBody>
                    <a:bodyPr/>
                    <a:lstStyle/>
                    <a:p>
                      <a:pPr algn="l">
                        <a:lnSpc>
                          <a:spcPts val="1350"/>
                        </a:lnSpc>
                        <a:spcAft>
                          <a:spcPts val="0"/>
                        </a:spcAft>
                      </a:pPr>
                      <a:r>
                        <a:rPr lang="zh-CN" sz="1400" b="1" kern="0">
                          <a:solidFill>
                            <a:srgbClr val="000000"/>
                          </a:solidFill>
                          <a:effectLst/>
                          <a:latin typeface="NEU-BZ-S92"/>
                          <a:ea typeface="方正书宋_GBK"/>
                          <a:cs typeface="Times New Roman"/>
                        </a:rPr>
                        <a:t>转股期间</a:t>
                      </a:r>
                      <a:endParaRPr lang="zh-CN" sz="1200" b="1" kern="100">
                        <a:effectLst/>
                        <a:latin typeface="Calibri"/>
                        <a:ea typeface="宋体"/>
                        <a:cs typeface="Times New Roman"/>
                      </a:endParaRPr>
                    </a:p>
                  </a:txBody>
                  <a:tcPr marL="114300" marR="11430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350"/>
                        </a:lnSpc>
                        <a:spcAft>
                          <a:spcPts val="0"/>
                        </a:spcAft>
                      </a:pPr>
                      <a:r>
                        <a:rPr lang="en-US" sz="1400" b="1" kern="0" dirty="0">
                          <a:solidFill>
                            <a:srgbClr val="000000"/>
                          </a:solidFill>
                          <a:effectLst/>
                          <a:latin typeface="NEU-BZ-S92"/>
                          <a:ea typeface="方正书宋_GBK"/>
                          <a:cs typeface="Times New Roman"/>
                        </a:rPr>
                        <a:t>2020</a:t>
                      </a:r>
                      <a:r>
                        <a:rPr lang="zh-CN" sz="1400" b="1" kern="0" dirty="0">
                          <a:solidFill>
                            <a:srgbClr val="000000"/>
                          </a:solidFill>
                          <a:effectLst/>
                          <a:latin typeface="NEU-BZ-S92"/>
                          <a:ea typeface="方正书宋_GBK"/>
                          <a:cs typeface="Times New Roman"/>
                        </a:rPr>
                        <a:t>年</a:t>
                      </a:r>
                      <a:r>
                        <a:rPr lang="en-US" sz="1400" b="1" kern="0" dirty="0">
                          <a:solidFill>
                            <a:srgbClr val="000000"/>
                          </a:solidFill>
                          <a:effectLst/>
                          <a:latin typeface="NEU-BZ-S92"/>
                          <a:ea typeface="方正书宋_GBK"/>
                          <a:cs typeface="Times New Roman"/>
                        </a:rPr>
                        <a:t>5</a:t>
                      </a:r>
                      <a:r>
                        <a:rPr lang="zh-CN" sz="1400" b="1" kern="0" dirty="0">
                          <a:solidFill>
                            <a:srgbClr val="000000"/>
                          </a:solidFill>
                          <a:effectLst/>
                          <a:latin typeface="NEU-BZ-S92"/>
                          <a:ea typeface="方正书宋_GBK"/>
                          <a:cs typeface="Times New Roman"/>
                        </a:rPr>
                        <a:t>月</a:t>
                      </a:r>
                      <a:r>
                        <a:rPr lang="en-US" sz="1400" b="1" kern="0" dirty="0">
                          <a:solidFill>
                            <a:srgbClr val="000000"/>
                          </a:solidFill>
                          <a:effectLst/>
                          <a:latin typeface="NEU-BZ-S92"/>
                          <a:ea typeface="方正书宋_GBK"/>
                          <a:cs typeface="Times New Roman"/>
                        </a:rPr>
                        <a:t>22</a:t>
                      </a:r>
                      <a:r>
                        <a:rPr lang="zh-CN" sz="1400" b="1" kern="0" dirty="0">
                          <a:solidFill>
                            <a:srgbClr val="000000"/>
                          </a:solidFill>
                          <a:effectLst/>
                          <a:latin typeface="NEU-BZ-S92"/>
                          <a:ea typeface="方正书宋_GBK"/>
                          <a:cs typeface="Times New Roman"/>
                        </a:rPr>
                        <a:t>日</a:t>
                      </a:r>
                      <a:r>
                        <a:rPr lang="en-US" sz="1400" b="1" kern="0" dirty="0">
                          <a:solidFill>
                            <a:srgbClr val="000000"/>
                          </a:solidFill>
                          <a:effectLst/>
                          <a:latin typeface="NEU-BZ-S92"/>
                          <a:ea typeface="方正书宋_GBK"/>
                          <a:cs typeface="Times New Roman"/>
                        </a:rPr>
                        <a:t>(</a:t>
                      </a:r>
                      <a:r>
                        <a:rPr lang="zh-CN" sz="1400" b="1" kern="0" dirty="0">
                          <a:solidFill>
                            <a:srgbClr val="000000"/>
                          </a:solidFill>
                          <a:effectLst/>
                          <a:latin typeface="NEU-BZ-S92"/>
                          <a:ea typeface="方正书宋_GBK"/>
                          <a:cs typeface="Times New Roman"/>
                        </a:rPr>
                        <a:t>发行</a:t>
                      </a:r>
                      <a:r>
                        <a:rPr lang="en-US" sz="1400" b="1" kern="0" dirty="0">
                          <a:solidFill>
                            <a:srgbClr val="000000"/>
                          </a:solidFill>
                          <a:effectLst/>
                          <a:latin typeface="NEU-BZ-S92"/>
                          <a:ea typeface="方正书宋_GBK"/>
                          <a:cs typeface="Times New Roman"/>
                        </a:rPr>
                        <a:t>6</a:t>
                      </a:r>
                      <a:r>
                        <a:rPr lang="zh-CN" sz="1400" b="1" kern="0" dirty="0">
                          <a:solidFill>
                            <a:srgbClr val="000000"/>
                          </a:solidFill>
                          <a:effectLst/>
                          <a:latin typeface="NEU-BZ-S92"/>
                          <a:ea typeface="方正书宋_GBK"/>
                          <a:cs typeface="Times New Roman"/>
                        </a:rPr>
                        <a:t>个月后</a:t>
                      </a:r>
                      <a:r>
                        <a:rPr lang="en-US" sz="1400" b="1" kern="0" dirty="0">
                          <a:solidFill>
                            <a:srgbClr val="000000"/>
                          </a:solidFill>
                          <a:effectLst/>
                          <a:latin typeface="NEU-BZ-S92"/>
                          <a:ea typeface="方正书宋_GBK"/>
                          <a:cs typeface="Times New Roman"/>
                        </a:rPr>
                        <a:t>)</a:t>
                      </a:r>
                      <a:r>
                        <a:rPr lang="zh-CN" sz="1400" b="1" kern="0" dirty="0">
                          <a:solidFill>
                            <a:srgbClr val="000000"/>
                          </a:solidFill>
                          <a:effectLst/>
                          <a:latin typeface="NEU-BZ-S92"/>
                          <a:ea typeface="方正书宋_GBK"/>
                          <a:cs typeface="Times New Roman"/>
                        </a:rPr>
                        <a:t>至</a:t>
                      </a:r>
                      <a:r>
                        <a:rPr lang="en-US" sz="1400" b="1" kern="0" dirty="0">
                          <a:solidFill>
                            <a:srgbClr val="000000"/>
                          </a:solidFill>
                          <a:effectLst/>
                          <a:latin typeface="NEU-BZ-S92"/>
                          <a:ea typeface="方正书宋_GBK"/>
                          <a:cs typeface="Times New Roman"/>
                        </a:rPr>
                        <a:t>2025</a:t>
                      </a:r>
                      <a:r>
                        <a:rPr lang="zh-CN" sz="1400" b="1" kern="0" dirty="0">
                          <a:solidFill>
                            <a:srgbClr val="000000"/>
                          </a:solidFill>
                          <a:effectLst/>
                          <a:latin typeface="NEU-BZ-S92"/>
                          <a:ea typeface="方正书宋_GBK"/>
                          <a:cs typeface="Times New Roman"/>
                        </a:rPr>
                        <a:t>年</a:t>
                      </a:r>
                      <a:r>
                        <a:rPr lang="en-US" sz="1400" b="1" kern="0" dirty="0">
                          <a:solidFill>
                            <a:srgbClr val="000000"/>
                          </a:solidFill>
                          <a:effectLst/>
                          <a:latin typeface="NEU-BZ-S92"/>
                          <a:ea typeface="方正书宋_GBK"/>
                          <a:cs typeface="Times New Roman"/>
                        </a:rPr>
                        <a:t>11</a:t>
                      </a:r>
                      <a:r>
                        <a:rPr lang="zh-CN" sz="1400" b="1" kern="0" dirty="0">
                          <a:solidFill>
                            <a:srgbClr val="000000"/>
                          </a:solidFill>
                          <a:effectLst/>
                          <a:latin typeface="NEU-BZ-S92"/>
                          <a:ea typeface="方正书宋_GBK"/>
                          <a:cs typeface="Times New Roman"/>
                        </a:rPr>
                        <a:t>月</a:t>
                      </a:r>
                      <a:r>
                        <a:rPr lang="en-US" sz="1400" b="1" kern="0" dirty="0">
                          <a:solidFill>
                            <a:srgbClr val="000000"/>
                          </a:solidFill>
                          <a:effectLst/>
                          <a:latin typeface="NEU-BZ-S92"/>
                          <a:ea typeface="方正书宋_GBK"/>
                          <a:cs typeface="Times New Roman"/>
                        </a:rPr>
                        <a:t>18</a:t>
                      </a:r>
                      <a:r>
                        <a:rPr lang="zh-CN" sz="1400" b="1" kern="0" dirty="0">
                          <a:solidFill>
                            <a:srgbClr val="000000"/>
                          </a:solidFill>
                          <a:effectLst/>
                          <a:latin typeface="NEU-BZ-S92"/>
                          <a:ea typeface="方正书宋_GBK"/>
                          <a:cs typeface="Times New Roman"/>
                        </a:rPr>
                        <a:t>日</a:t>
                      </a:r>
                      <a:endParaRPr lang="zh-CN" sz="1200" b="1" kern="100" dirty="0">
                        <a:effectLst/>
                        <a:latin typeface="Calibri"/>
                        <a:ea typeface="宋体"/>
                        <a:cs typeface="Times New Roman"/>
                      </a:endParaRPr>
                    </a:p>
                  </a:txBody>
                  <a:tcPr marL="114300" marR="11430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1814602">
                <a:tc>
                  <a:txBody>
                    <a:bodyPr/>
                    <a:lstStyle/>
                    <a:p>
                      <a:pPr algn="l">
                        <a:lnSpc>
                          <a:spcPts val="1350"/>
                        </a:lnSpc>
                        <a:spcAft>
                          <a:spcPts val="0"/>
                        </a:spcAft>
                      </a:pPr>
                      <a:r>
                        <a:rPr lang="zh-CN" sz="1400" b="1" kern="0" dirty="0">
                          <a:solidFill>
                            <a:srgbClr val="000000"/>
                          </a:solidFill>
                          <a:effectLst/>
                          <a:latin typeface="NEU-BZ-S92"/>
                          <a:ea typeface="方正书宋_GBK"/>
                          <a:cs typeface="Times New Roman"/>
                        </a:rPr>
                        <a:t>特别</a:t>
                      </a:r>
                      <a:r>
                        <a:rPr lang="zh-CN" sz="1400" b="1" kern="0" dirty="0">
                          <a:solidFill>
                            <a:srgbClr val="FF0000"/>
                          </a:solidFill>
                          <a:effectLst/>
                          <a:latin typeface="NEU-BZ-S92"/>
                          <a:ea typeface="方正书宋_GBK"/>
                          <a:cs typeface="Times New Roman"/>
                        </a:rPr>
                        <a:t>向下修正</a:t>
                      </a:r>
                      <a:r>
                        <a:rPr lang="zh-CN" sz="1400" b="1" kern="0" dirty="0">
                          <a:solidFill>
                            <a:srgbClr val="000000"/>
                          </a:solidFill>
                          <a:effectLst/>
                          <a:latin typeface="NEU-BZ-S92"/>
                          <a:ea typeface="方正书宋_GBK"/>
                          <a:cs typeface="Times New Roman"/>
                        </a:rPr>
                        <a:t>条款说明</a:t>
                      </a:r>
                      <a:endParaRPr lang="zh-CN" sz="1200" b="1" kern="100" dirty="0">
                        <a:effectLst/>
                        <a:latin typeface="Calibri"/>
                        <a:ea typeface="宋体"/>
                        <a:cs typeface="Times New Roman"/>
                      </a:endParaRPr>
                    </a:p>
                  </a:txBody>
                  <a:tcPr marL="114300" marR="11430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350"/>
                        </a:lnSpc>
                        <a:spcAft>
                          <a:spcPts val="0"/>
                        </a:spcAft>
                      </a:pPr>
                      <a:r>
                        <a:rPr lang="zh-CN" sz="1400" b="1" kern="0" dirty="0">
                          <a:solidFill>
                            <a:srgbClr val="000000"/>
                          </a:solidFill>
                          <a:effectLst/>
                          <a:latin typeface="NEU-BZ-S92"/>
                          <a:ea typeface="方正书宋_GBK"/>
                          <a:cs typeface="Times New Roman"/>
                        </a:rPr>
                        <a:t>在本次发行的可转换公司债券存续期间，当公司股票在任意连续三十个交易日中至少有十五个交易日的收盘价低于当期转股价格的</a:t>
                      </a:r>
                      <a:r>
                        <a:rPr lang="en-US" sz="1400" b="1" kern="0" dirty="0">
                          <a:solidFill>
                            <a:srgbClr val="000000"/>
                          </a:solidFill>
                          <a:effectLst/>
                          <a:latin typeface="NEU-BZ-S92"/>
                          <a:ea typeface="方正书宋_GBK"/>
                          <a:cs typeface="Times New Roman"/>
                        </a:rPr>
                        <a:t>80%</a:t>
                      </a:r>
                      <a:r>
                        <a:rPr lang="zh-CN" sz="1400" b="1" kern="0" dirty="0">
                          <a:solidFill>
                            <a:srgbClr val="000000"/>
                          </a:solidFill>
                          <a:effectLst/>
                          <a:latin typeface="NEU-BZ-S92"/>
                          <a:ea typeface="方正书宋_GBK"/>
                          <a:cs typeface="Times New Roman"/>
                        </a:rPr>
                        <a:t>时，公司董事会有权提出转股价格向下修正方案并提交公司股东大会审议表决。上述方案须经出席会议的股东所持表决权的三分之二以上通过方可实施。股东大会进行表决时，持有公司本次发行的可转换公司债券的股东应当回避。修正后的转股价格应不低于该次股东大会召开日前二十个交易日公司股票交易均价和前一个交易日公司股票交易均价。若在前述三十个交易日内发生过转股价格调整的情形，则在调整前的交易日按调整前的转股价格和收盘价格计算，调整后的交易日按调整后的转股价格和收盘价格计算。</a:t>
                      </a:r>
                      <a:endParaRPr lang="zh-CN" sz="1200" b="1" kern="100" dirty="0">
                        <a:effectLst/>
                        <a:latin typeface="Calibri"/>
                        <a:ea typeface="宋体"/>
                        <a:cs typeface="Times New Roman"/>
                      </a:endParaRPr>
                    </a:p>
                  </a:txBody>
                  <a:tcPr marL="114300" marR="11430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345741993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200" dirty="0"/>
              <a:t>顺丰可转债</a:t>
            </a:r>
          </a:p>
        </p:txBody>
      </p:sp>
      <p:graphicFrame>
        <p:nvGraphicFramePr>
          <p:cNvPr id="5" name="内容占位符 4"/>
          <p:cNvGraphicFramePr>
            <a:graphicFrameLocks noGrp="1"/>
          </p:cNvGraphicFramePr>
          <p:nvPr>
            <p:ph idx="1"/>
            <p:extLst>
              <p:ext uri="{D42A27DB-BD31-4B8C-83A1-F6EECF244321}">
                <p14:modId xmlns:p14="http://schemas.microsoft.com/office/powerpoint/2010/main" val="3241109343"/>
              </p:ext>
            </p:extLst>
          </p:nvPr>
        </p:nvGraphicFramePr>
        <p:xfrm>
          <a:off x="457200" y="1268757"/>
          <a:ext cx="8229600" cy="5256586"/>
        </p:xfrm>
        <a:graphic>
          <a:graphicData uri="http://schemas.openxmlformats.org/drawingml/2006/table">
            <a:tbl>
              <a:tblPr firstRow="1" firstCol="1" bandRow="1"/>
              <a:tblGrid>
                <a:gridCol w="1677346">
                  <a:extLst>
                    <a:ext uri="{9D8B030D-6E8A-4147-A177-3AD203B41FA5}">
                      <a16:colId xmlns:a16="http://schemas.microsoft.com/office/drawing/2014/main" val="20000"/>
                    </a:ext>
                  </a:extLst>
                </a:gridCol>
                <a:gridCol w="6552254">
                  <a:extLst>
                    <a:ext uri="{9D8B030D-6E8A-4147-A177-3AD203B41FA5}">
                      <a16:colId xmlns:a16="http://schemas.microsoft.com/office/drawing/2014/main" val="20001"/>
                    </a:ext>
                  </a:extLst>
                </a:gridCol>
              </a:tblGrid>
              <a:tr h="2628293">
                <a:tc>
                  <a:txBody>
                    <a:bodyPr/>
                    <a:lstStyle/>
                    <a:p>
                      <a:pPr algn="l">
                        <a:lnSpc>
                          <a:spcPts val="1350"/>
                        </a:lnSpc>
                        <a:spcAft>
                          <a:spcPts val="0"/>
                        </a:spcAft>
                      </a:pPr>
                      <a:r>
                        <a:rPr lang="zh-CN" sz="1400" b="1" kern="0" dirty="0">
                          <a:solidFill>
                            <a:srgbClr val="FF0000"/>
                          </a:solidFill>
                          <a:effectLst/>
                          <a:latin typeface="NEU-BZ-S92"/>
                          <a:ea typeface="方正书宋_GBK"/>
                          <a:cs typeface="Times New Roman"/>
                        </a:rPr>
                        <a:t>赎回</a:t>
                      </a:r>
                      <a:r>
                        <a:rPr lang="zh-CN" sz="1400" b="1" kern="0" dirty="0">
                          <a:solidFill>
                            <a:srgbClr val="000000"/>
                          </a:solidFill>
                          <a:effectLst/>
                          <a:latin typeface="NEU-BZ-S92"/>
                          <a:ea typeface="方正书宋_GBK"/>
                          <a:cs typeface="Times New Roman"/>
                        </a:rPr>
                        <a:t>条款</a:t>
                      </a:r>
                      <a:endParaRPr lang="zh-CN" sz="1200" b="1" kern="100" dirty="0">
                        <a:effectLst/>
                        <a:latin typeface="Calibri"/>
                        <a:ea typeface="宋体"/>
                        <a:cs typeface="Times New Roman"/>
                      </a:endParaRPr>
                    </a:p>
                  </a:txBody>
                  <a:tcPr marL="114300" marR="11430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350"/>
                        </a:lnSpc>
                        <a:spcAft>
                          <a:spcPts val="0"/>
                        </a:spcAft>
                      </a:pPr>
                      <a:r>
                        <a:rPr lang="zh-CN" sz="1400" b="1" kern="0" dirty="0">
                          <a:solidFill>
                            <a:srgbClr val="000000"/>
                          </a:solidFill>
                          <a:effectLst/>
                          <a:latin typeface="NEU-BZ-S92"/>
                          <a:ea typeface="方正书宋_GBK"/>
                          <a:cs typeface="Times New Roman"/>
                        </a:rPr>
                        <a:t>在本次发行的可转换公司债券转股期内，当下述两种情形的任意一种出现时，公司有权决定按照债券面值加当期应计利息的价格赎回全部或部分未转股的可转换公司债券：①在本次发行的可转换公司债券转股期内，如果公司股票</a:t>
                      </a:r>
                      <a:r>
                        <a:rPr lang="zh-CN" sz="1400" b="1" kern="0" dirty="0">
                          <a:solidFill>
                            <a:srgbClr val="FF0000"/>
                          </a:solidFill>
                          <a:effectLst/>
                          <a:latin typeface="NEU-BZ-S92"/>
                          <a:ea typeface="方正书宋_GBK"/>
                          <a:cs typeface="Times New Roman"/>
                        </a:rPr>
                        <a:t>连续三十个交易日中至少有十五个交易日的收盘价格不低于当期转股价格的</a:t>
                      </a:r>
                      <a:r>
                        <a:rPr lang="en-US" sz="1400" b="1" kern="0" dirty="0">
                          <a:solidFill>
                            <a:srgbClr val="FF0000"/>
                          </a:solidFill>
                          <a:effectLst/>
                          <a:latin typeface="NEU-BZ-S92"/>
                          <a:ea typeface="方正书宋_GBK"/>
                          <a:cs typeface="Times New Roman"/>
                        </a:rPr>
                        <a:t>130%</a:t>
                      </a:r>
                      <a:r>
                        <a:rPr lang="zh-CN" sz="1400" b="1" kern="0" dirty="0">
                          <a:solidFill>
                            <a:srgbClr val="000000"/>
                          </a:solidFill>
                          <a:effectLst/>
                          <a:latin typeface="NEU-BZ-S92"/>
                          <a:ea typeface="方正书宋_GBK"/>
                          <a:cs typeface="Times New Roman"/>
                        </a:rPr>
                        <a:t>（含</a:t>
                      </a:r>
                      <a:r>
                        <a:rPr lang="en-US" sz="1400" b="1" kern="0" dirty="0">
                          <a:solidFill>
                            <a:srgbClr val="000000"/>
                          </a:solidFill>
                          <a:effectLst/>
                          <a:latin typeface="NEU-BZ-S92"/>
                          <a:ea typeface="方正书宋_GBK"/>
                          <a:cs typeface="Times New Roman"/>
                        </a:rPr>
                        <a:t>130%</a:t>
                      </a:r>
                      <a:r>
                        <a:rPr lang="zh-CN" sz="1400" b="1" kern="0" dirty="0">
                          <a:solidFill>
                            <a:srgbClr val="000000"/>
                          </a:solidFill>
                          <a:effectLst/>
                          <a:latin typeface="NEU-BZ-S92"/>
                          <a:ea typeface="方正书宋_GBK"/>
                          <a:cs typeface="Times New Roman"/>
                        </a:rPr>
                        <a:t>）。②当本次发行的可转换公司债券未转股余额不足</a:t>
                      </a:r>
                      <a:r>
                        <a:rPr lang="en-US" sz="1400" b="1" kern="0" dirty="0">
                          <a:solidFill>
                            <a:srgbClr val="000000"/>
                          </a:solidFill>
                          <a:effectLst/>
                          <a:latin typeface="NEU-BZ-S92"/>
                          <a:ea typeface="方正书宋_GBK"/>
                          <a:cs typeface="Times New Roman"/>
                        </a:rPr>
                        <a:t>3,000</a:t>
                      </a:r>
                      <a:r>
                        <a:rPr lang="zh-CN" sz="1400" b="1" kern="0" dirty="0">
                          <a:solidFill>
                            <a:srgbClr val="000000"/>
                          </a:solidFill>
                          <a:effectLst/>
                          <a:latin typeface="NEU-BZ-S92"/>
                          <a:ea typeface="方正书宋_GBK"/>
                          <a:cs typeface="Times New Roman"/>
                        </a:rPr>
                        <a:t>万元时。当期应计利息的计算公式为：</a:t>
                      </a:r>
                      <a:r>
                        <a:rPr lang="en-US" sz="1400" b="1" kern="0" dirty="0">
                          <a:solidFill>
                            <a:srgbClr val="000000"/>
                          </a:solidFill>
                          <a:effectLst/>
                          <a:latin typeface="NEU-BZ-S92"/>
                          <a:ea typeface="方正书宋_GBK"/>
                          <a:cs typeface="Times New Roman"/>
                        </a:rPr>
                        <a:t>IA=B</a:t>
                      </a:r>
                      <a:r>
                        <a:rPr lang="zh-CN" sz="1400" b="1" kern="0" dirty="0">
                          <a:solidFill>
                            <a:srgbClr val="000000"/>
                          </a:solidFill>
                          <a:effectLst/>
                          <a:latin typeface="NEU-BZ-S92"/>
                          <a:ea typeface="方正书宋_GBK"/>
                          <a:cs typeface="Times New Roman"/>
                        </a:rPr>
                        <a:t>×</a:t>
                      </a:r>
                      <a:r>
                        <a:rPr lang="en-US" sz="1400" b="1" kern="0" dirty="0">
                          <a:solidFill>
                            <a:srgbClr val="000000"/>
                          </a:solidFill>
                          <a:effectLst/>
                          <a:latin typeface="NEU-BZ-S92"/>
                          <a:ea typeface="方正书宋_GBK"/>
                          <a:cs typeface="Times New Roman"/>
                        </a:rPr>
                        <a:t>i</a:t>
                      </a:r>
                      <a:r>
                        <a:rPr lang="zh-CN" sz="1400" b="1" kern="0" dirty="0">
                          <a:solidFill>
                            <a:srgbClr val="000000"/>
                          </a:solidFill>
                          <a:effectLst/>
                          <a:latin typeface="NEU-BZ-S92"/>
                          <a:ea typeface="方正书宋_GBK"/>
                          <a:cs typeface="Times New Roman"/>
                        </a:rPr>
                        <a:t>×</a:t>
                      </a:r>
                      <a:r>
                        <a:rPr lang="en-US" sz="1400" b="1" kern="0" dirty="0">
                          <a:solidFill>
                            <a:srgbClr val="000000"/>
                          </a:solidFill>
                          <a:effectLst/>
                          <a:latin typeface="NEU-BZ-S92"/>
                          <a:ea typeface="方正书宋_GBK"/>
                          <a:cs typeface="Times New Roman"/>
                        </a:rPr>
                        <a:t>t</a:t>
                      </a:r>
                      <a:r>
                        <a:rPr lang="zh-CN" sz="1400" b="1" kern="0" dirty="0">
                          <a:solidFill>
                            <a:srgbClr val="000000"/>
                          </a:solidFill>
                          <a:effectLst/>
                          <a:latin typeface="NEU-BZ-S92"/>
                          <a:ea typeface="方正书宋_GBK"/>
                          <a:cs typeface="Times New Roman"/>
                        </a:rPr>
                        <a:t>÷</a:t>
                      </a:r>
                      <a:r>
                        <a:rPr lang="en-US" sz="1400" b="1" kern="0" dirty="0">
                          <a:solidFill>
                            <a:srgbClr val="000000"/>
                          </a:solidFill>
                          <a:effectLst/>
                          <a:latin typeface="NEU-BZ-S92"/>
                          <a:ea typeface="方正书宋_GBK"/>
                          <a:cs typeface="Times New Roman"/>
                        </a:rPr>
                        <a:t>365</a:t>
                      </a:r>
                      <a:r>
                        <a:rPr lang="zh-CN" sz="1400" b="1" kern="0" dirty="0">
                          <a:solidFill>
                            <a:srgbClr val="000000"/>
                          </a:solidFill>
                          <a:effectLst/>
                          <a:latin typeface="NEU-BZ-S92"/>
                          <a:ea typeface="方正书宋_GBK"/>
                          <a:cs typeface="Times New Roman"/>
                        </a:rPr>
                        <a:t>其中：</a:t>
                      </a:r>
                      <a:r>
                        <a:rPr lang="en-US" sz="1400" b="1" kern="0" dirty="0">
                          <a:solidFill>
                            <a:srgbClr val="000000"/>
                          </a:solidFill>
                          <a:effectLst/>
                          <a:latin typeface="NEU-BZ-S92"/>
                          <a:ea typeface="方正书宋_GBK"/>
                          <a:cs typeface="Times New Roman"/>
                        </a:rPr>
                        <a:t>IA</a:t>
                      </a:r>
                      <a:r>
                        <a:rPr lang="zh-CN" sz="1400" b="1" kern="0" dirty="0">
                          <a:solidFill>
                            <a:srgbClr val="000000"/>
                          </a:solidFill>
                          <a:effectLst/>
                          <a:latin typeface="NEU-BZ-S92"/>
                          <a:ea typeface="方正书宋_GBK"/>
                          <a:cs typeface="Times New Roman"/>
                        </a:rPr>
                        <a:t>为当期应计利息；</a:t>
                      </a:r>
                      <a:r>
                        <a:rPr lang="en-US" sz="1400" b="1" kern="0" dirty="0">
                          <a:solidFill>
                            <a:srgbClr val="000000"/>
                          </a:solidFill>
                          <a:effectLst/>
                          <a:latin typeface="NEU-BZ-S92"/>
                          <a:ea typeface="方正书宋_GBK"/>
                          <a:cs typeface="Times New Roman"/>
                        </a:rPr>
                        <a:t>B</a:t>
                      </a:r>
                      <a:r>
                        <a:rPr lang="zh-CN" sz="1400" b="1" kern="0" dirty="0">
                          <a:solidFill>
                            <a:srgbClr val="000000"/>
                          </a:solidFill>
                          <a:effectLst/>
                          <a:latin typeface="NEU-BZ-S92"/>
                          <a:ea typeface="方正书宋_GBK"/>
                          <a:cs typeface="Times New Roman"/>
                        </a:rPr>
                        <a:t>为本次发行的可转换公司债券持有人持有的将赎回的可转换公司债券票面总金额；</a:t>
                      </a:r>
                      <a:r>
                        <a:rPr lang="en-US" sz="1400" b="1" kern="0" dirty="0">
                          <a:solidFill>
                            <a:srgbClr val="000000"/>
                          </a:solidFill>
                          <a:effectLst/>
                          <a:latin typeface="NEU-BZ-S92"/>
                          <a:ea typeface="方正书宋_GBK"/>
                          <a:cs typeface="Times New Roman"/>
                        </a:rPr>
                        <a:t>i</a:t>
                      </a:r>
                      <a:r>
                        <a:rPr lang="zh-CN" sz="1400" b="1" kern="0" dirty="0">
                          <a:solidFill>
                            <a:srgbClr val="000000"/>
                          </a:solidFill>
                          <a:effectLst/>
                          <a:latin typeface="NEU-BZ-S92"/>
                          <a:ea typeface="方正书宋_GBK"/>
                          <a:cs typeface="Times New Roman"/>
                        </a:rPr>
                        <a:t>为可转换公司债券当年票面利率；</a:t>
                      </a:r>
                      <a:r>
                        <a:rPr lang="en-US" sz="1400" b="1" kern="0" dirty="0">
                          <a:solidFill>
                            <a:srgbClr val="000000"/>
                          </a:solidFill>
                          <a:effectLst/>
                          <a:latin typeface="NEU-BZ-S92"/>
                          <a:ea typeface="方正书宋_GBK"/>
                          <a:cs typeface="Times New Roman"/>
                        </a:rPr>
                        <a:t>t</a:t>
                      </a:r>
                      <a:r>
                        <a:rPr lang="zh-CN" sz="1400" b="1" kern="0" dirty="0">
                          <a:solidFill>
                            <a:srgbClr val="000000"/>
                          </a:solidFill>
                          <a:effectLst/>
                          <a:latin typeface="NEU-BZ-S92"/>
                          <a:ea typeface="方正书宋_GBK"/>
                          <a:cs typeface="Times New Roman"/>
                        </a:rPr>
                        <a:t>为计息天数，即从上一个付息日起至本计息年度赎回日止的实际日历天数（算头不算尾）。本次可转债的赎回期与转股期相同，即发行结束之日满六个月后的第一个交易日起至本次可转债到期日止。若在前述三十个交易日内发生过转股价格调整的情形，则在调整前的交易日按调整前的转股价格和收盘价格计算，调整后的交易日按调整后的转股价格和收盘价格计算。</a:t>
                      </a:r>
                      <a:endParaRPr lang="zh-CN" sz="1200" b="1" kern="100" dirty="0">
                        <a:effectLst/>
                        <a:latin typeface="Calibri"/>
                        <a:ea typeface="宋体"/>
                        <a:cs typeface="Times New Roman"/>
                      </a:endParaRPr>
                    </a:p>
                  </a:txBody>
                  <a:tcPr marL="114300" marR="11430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628293">
                <a:tc>
                  <a:txBody>
                    <a:bodyPr/>
                    <a:lstStyle/>
                    <a:p>
                      <a:pPr algn="l">
                        <a:lnSpc>
                          <a:spcPts val="1350"/>
                        </a:lnSpc>
                        <a:spcAft>
                          <a:spcPts val="0"/>
                        </a:spcAft>
                      </a:pPr>
                      <a:r>
                        <a:rPr lang="zh-CN" sz="1400" b="1" kern="0" dirty="0">
                          <a:solidFill>
                            <a:srgbClr val="FF0000"/>
                          </a:solidFill>
                          <a:effectLst/>
                          <a:latin typeface="NEU-BZ-S92"/>
                          <a:ea typeface="方正书宋_GBK"/>
                          <a:cs typeface="Times New Roman"/>
                        </a:rPr>
                        <a:t>回售</a:t>
                      </a:r>
                      <a:r>
                        <a:rPr lang="zh-CN" sz="1400" b="1" kern="0" dirty="0">
                          <a:solidFill>
                            <a:srgbClr val="000000"/>
                          </a:solidFill>
                          <a:effectLst/>
                          <a:latin typeface="NEU-BZ-S92"/>
                          <a:ea typeface="方正书宋_GBK"/>
                          <a:cs typeface="Times New Roman"/>
                        </a:rPr>
                        <a:t>条款</a:t>
                      </a:r>
                      <a:endParaRPr lang="zh-CN" sz="1200" b="1" kern="100" dirty="0">
                        <a:effectLst/>
                        <a:latin typeface="Calibri"/>
                        <a:ea typeface="宋体"/>
                        <a:cs typeface="Times New Roman"/>
                      </a:endParaRPr>
                    </a:p>
                  </a:txBody>
                  <a:tcPr marL="114300" marR="11430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lnSpc>
                          <a:spcPts val="1350"/>
                        </a:lnSpc>
                        <a:spcAft>
                          <a:spcPts val="0"/>
                        </a:spcAft>
                      </a:pPr>
                      <a:r>
                        <a:rPr lang="zh-CN" sz="1400" b="1" kern="0" dirty="0">
                          <a:solidFill>
                            <a:srgbClr val="000000"/>
                          </a:solidFill>
                          <a:effectLst/>
                          <a:latin typeface="NEU-BZ-S92"/>
                          <a:ea typeface="方正书宋_GBK"/>
                          <a:cs typeface="Times New Roman"/>
                        </a:rPr>
                        <a:t>本次发行的可转换公司债券最后两个计息年度，如果公司股票在任何</a:t>
                      </a:r>
                      <a:r>
                        <a:rPr lang="zh-CN" sz="1400" b="1" kern="0" dirty="0">
                          <a:solidFill>
                            <a:srgbClr val="FF0000"/>
                          </a:solidFill>
                          <a:effectLst/>
                          <a:latin typeface="NEU-BZ-S92"/>
                          <a:ea typeface="方正书宋_GBK"/>
                          <a:cs typeface="Times New Roman"/>
                        </a:rPr>
                        <a:t>连续三十个交易日的收盘价格低于当期转股价格的</a:t>
                      </a:r>
                      <a:r>
                        <a:rPr lang="en-US" sz="1400" b="1" kern="0" dirty="0">
                          <a:solidFill>
                            <a:srgbClr val="FF0000"/>
                          </a:solidFill>
                          <a:effectLst/>
                          <a:latin typeface="NEU-BZ-S92"/>
                          <a:ea typeface="方正书宋_GBK"/>
                          <a:cs typeface="Times New Roman"/>
                        </a:rPr>
                        <a:t>70%</a:t>
                      </a:r>
                      <a:r>
                        <a:rPr lang="zh-CN" sz="1400" b="1" kern="0" dirty="0">
                          <a:solidFill>
                            <a:srgbClr val="000000"/>
                          </a:solidFill>
                          <a:effectLst/>
                          <a:latin typeface="NEU-BZ-S92"/>
                          <a:ea typeface="方正书宋_GBK"/>
                          <a:cs typeface="Times New Roman"/>
                        </a:rPr>
                        <a:t>时，可转换公司债券持有人有权将其持有的可转换公司债券全部或部分按债券面值加上当期应计利息的价格回售给公司。当期应计利息的计算公式为：</a:t>
                      </a:r>
                      <a:r>
                        <a:rPr lang="en-US" sz="1400" b="1" kern="0" dirty="0">
                          <a:solidFill>
                            <a:srgbClr val="000000"/>
                          </a:solidFill>
                          <a:effectLst/>
                          <a:latin typeface="NEU-BZ-S92"/>
                          <a:ea typeface="方正书宋_GBK"/>
                          <a:cs typeface="Times New Roman"/>
                        </a:rPr>
                        <a:t>IA=B</a:t>
                      </a:r>
                      <a:r>
                        <a:rPr lang="zh-CN" sz="1400" b="1" kern="0" dirty="0">
                          <a:solidFill>
                            <a:srgbClr val="000000"/>
                          </a:solidFill>
                          <a:effectLst/>
                          <a:latin typeface="NEU-BZ-S92"/>
                          <a:ea typeface="方正书宋_GBK"/>
                          <a:cs typeface="Times New Roman"/>
                        </a:rPr>
                        <a:t>×</a:t>
                      </a:r>
                      <a:r>
                        <a:rPr lang="en-US" sz="1400" b="1" kern="0" dirty="0">
                          <a:solidFill>
                            <a:srgbClr val="000000"/>
                          </a:solidFill>
                          <a:effectLst/>
                          <a:latin typeface="NEU-BZ-S92"/>
                          <a:ea typeface="方正书宋_GBK"/>
                          <a:cs typeface="Times New Roman"/>
                        </a:rPr>
                        <a:t>i</a:t>
                      </a:r>
                      <a:r>
                        <a:rPr lang="zh-CN" sz="1400" b="1" kern="0" dirty="0">
                          <a:solidFill>
                            <a:srgbClr val="000000"/>
                          </a:solidFill>
                          <a:effectLst/>
                          <a:latin typeface="NEU-BZ-S92"/>
                          <a:ea typeface="方正书宋_GBK"/>
                          <a:cs typeface="Times New Roman"/>
                        </a:rPr>
                        <a:t>×</a:t>
                      </a:r>
                      <a:r>
                        <a:rPr lang="en-US" sz="1400" b="1" kern="0" dirty="0">
                          <a:solidFill>
                            <a:srgbClr val="000000"/>
                          </a:solidFill>
                          <a:effectLst/>
                          <a:latin typeface="NEU-BZ-S92"/>
                          <a:ea typeface="方正书宋_GBK"/>
                          <a:cs typeface="Times New Roman"/>
                        </a:rPr>
                        <a:t>t</a:t>
                      </a:r>
                      <a:r>
                        <a:rPr lang="zh-CN" sz="1400" b="1" kern="0" dirty="0">
                          <a:solidFill>
                            <a:srgbClr val="000000"/>
                          </a:solidFill>
                          <a:effectLst/>
                          <a:latin typeface="NEU-BZ-S92"/>
                          <a:ea typeface="方正书宋_GBK"/>
                          <a:cs typeface="Times New Roman"/>
                        </a:rPr>
                        <a:t>÷</a:t>
                      </a:r>
                      <a:r>
                        <a:rPr lang="en-US" sz="1400" b="1" kern="0" dirty="0">
                          <a:solidFill>
                            <a:srgbClr val="000000"/>
                          </a:solidFill>
                          <a:effectLst/>
                          <a:latin typeface="NEU-BZ-S92"/>
                          <a:ea typeface="方正书宋_GBK"/>
                          <a:cs typeface="Times New Roman"/>
                        </a:rPr>
                        <a:t>365</a:t>
                      </a:r>
                      <a:r>
                        <a:rPr lang="zh-CN" sz="1400" b="1" kern="0" dirty="0">
                          <a:solidFill>
                            <a:srgbClr val="000000"/>
                          </a:solidFill>
                          <a:effectLst/>
                          <a:latin typeface="NEU-BZ-S92"/>
                          <a:ea typeface="方正书宋_GBK"/>
                          <a:cs typeface="Times New Roman"/>
                        </a:rPr>
                        <a:t>其中：</a:t>
                      </a:r>
                      <a:r>
                        <a:rPr lang="en-US" sz="1400" b="1" kern="0" dirty="0">
                          <a:solidFill>
                            <a:srgbClr val="000000"/>
                          </a:solidFill>
                          <a:effectLst/>
                          <a:latin typeface="NEU-BZ-S92"/>
                          <a:ea typeface="方正书宋_GBK"/>
                          <a:cs typeface="Times New Roman"/>
                        </a:rPr>
                        <a:t>IA</a:t>
                      </a:r>
                      <a:r>
                        <a:rPr lang="zh-CN" sz="1400" b="1" kern="0" dirty="0">
                          <a:solidFill>
                            <a:srgbClr val="000000"/>
                          </a:solidFill>
                          <a:effectLst/>
                          <a:latin typeface="NEU-BZ-S92"/>
                          <a:ea typeface="方正书宋_GBK"/>
                          <a:cs typeface="Times New Roman"/>
                        </a:rPr>
                        <a:t>为当期应计利息；</a:t>
                      </a:r>
                      <a:r>
                        <a:rPr lang="en-US" sz="1400" b="1" kern="0" dirty="0">
                          <a:solidFill>
                            <a:srgbClr val="000000"/>
                          </a:solidFill>
                          <a:effectLst/>
                          <a:latin typeface="NEU-BZ-S92"/>
                          <a:ea typeface="方正书宋_GBK"/>
                          <a:cs typeface="Times New Roman"/>
                        </a:rPr>
                        <a:t>B</a:t>
                      </a:r>
                      <a:r>
                        <a:rPr lang="zh-CN" sz="1400" b="1" kern="0" dirty="0">
                          <a:solidFill>
                            <a:srgbClr val="000000"/>
                          </a:solidFill>
                          <a:effectLst/>
                          <a:latin typeface="NEU-BZ-S92"/>
                          <a:ea typeface="方正书宋_GBK"/>
                          <a:cs typeface="Times New Roman"/>
                        </a:rPr>
                        <a:t>为本次发行的可转换公司债券持有人持有的将回售的可转换公司债券票面总金额；</a:t>
                      </a:r>
                      <a:r>
                        <a:rPr lang="en-US" sz="1400" b="1" kern="0" dirty="0">
                          <a:solidFill>
                            <a:srgbClr val="000000"/>
                          </a:solidFill>
                          <a:effectLst/>
                          <a:latin typeface="NEU-BZ-S92"/>
                          <a:ea typeface="方正书宋_GBK"/>
                          <a:cs typeface="Times New Roman"/>
                        </a:rPr>
                        <a:t>i</a:t>
                      </a:r>
                      <a:r>
                        <a:rPr lang="zh-CN" sz="1400" b="1" kern="0" dirty="0">
                          <a:solidFill>
                            <a:srgbClr val="000000"/>
                          </a:solidFill>
                          <a:effectLst/>
                          <a:latin typeface="NEU-BZ-S92"/>
                          <a:ea typeface="方正书宋_GBK"/>
                          <a:cs typeface="Times New Roman"/>
                        </a:rPr>
                        <a:t>为可转换公司债券当年票面利率；</a:t>
                      </a:r>
                      <a:r>
                        <a:rPr lang="en-US" sz="1400" b="1" kern="0" dirty="0">
                          <a:solidFill>
                            <a:srgbClr val="000000"/>
                          </a:solidFill>
                          <a:effectLst/>
                          <a:latin typeface="NEU-BZ-S92"/>
                          <a:ea typeface="方正书宋_GBK"/>
                          <a:cs typeface="Times New Roman"/>
                        </a:rPr>
                        <a:t>t</a:t>
                      </a:r>
                      <a:r>
                        <a:rPr lang="zh-CN" sz="1400" b="1" kern="0" dirty="0">
                          <a:solidFill>
                            <a:srgbClr val="000000"/>
                          </a:solidFill>
                          <a:effectLst/>
                          <a:latin typeface="NEU-BZ-S92"/>
                          <a:ea typeface="方正书宋_GBK"/>
                          <a:cs typeface="Times New Roman"/>
                        </a:rPr>
                        <a:t>为计息天数，即从上一个付息日起至本计息年度回售日止的实际日历天数（算头不算尾）。若在上述交易日内发生过转股价格因发生派送红股、转增股本、增发新股（不包括因本次发行的可转换公司债券转股而增加的股本）、配股以及派发现金股利等情况而调整的情形，则在调整前的交易日按调整前的转股价格和收盘价格计算，在调整后的交易日按调整后的转股价格和收盘价格计算。如果出现转股价格向下修正的情况，则上述连续三十个交易日须从转股价格调整之后的第一个交易日起按修正后的转股价格重新计算。</a:t>
                      </a:r>
                      <a:endParaRPr lang="zh-CN" sz="1200" b="1" kern="100" dirty="0">
                        <a:effectLst/>
                        <a:latin typeface="Calibri"/>
                        <a:ea typeface="宋体"/>
                        <a:cs typeface="Times New Roman"/>
                      </a:endParaRPr>
                    </a:p>
                  </a:txBody>
                  <a:tcPr marL="114300" marR="11430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bl>
          </a:graphicData>
        </a:graphic>
      </p:graphicFrame>
      <p:sp>
        <p:nvSpPr>
          <p:cNvPr id="4" name="灯片编号占位符 3"/>
          <p:cNvSpPr>
            <a:spLocks noGrp="1"/>
          </p:cNvSpPr>
          <p:nvPr>
            <p:ph type="sldNum" sz="quarter" idx="12"/>
          </p:nvPr>
        </p:nvSpPr>
        <p:spPr/>
        <p:txBody>
          <a:bodyPr/>
          <a:lstStyle/>
          <a:p>
            <a:fld id="{0C913308-F349-4B6D-A68A-DD1791B4A57B}" type="slidenum">
              <a:rPr lang="zh-CN" altLang="en-US" smtClean="0"/>
              <a:pPr/>
              <a:t>45</a:t>
            </a:fld>
            <a:endParaRPr lang="zh-CN" altLang="en-US" dirty="0"/>
          </a:p>
        </p:txBody>
      </p:sp>
    </p:spTree>
    <p:extLst>
      <p:ext uri="{BB962C8B-B14F-4D97-AF65-F5344CB8AC3E}">
        <p14:creationId xmlns:p14="http://schemas.microsoft.com/office/powerpoint/2010/main" val="309504668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实物期权</a:t>
            </a:r>
          </a:p>
        </p:txBody>
      </p:sp>
      <p:sp>
        <p:nvSpPr>
          <p:cNvPr id="3" name="内容占位符 2"/>
          <p:cNvSpPr>
            <a:spLocks noGrp="1"/>
          </p:cNvSpPr>
          <p:nvPr>
            <p:ph idx="1"/>
          </p:nvPr>
        </p:nvSpPr>
        <p:spPr/>
        <p:txBody>
          <a:bodyPr/>
          <a:lstStyle/>
          <a:p>
            <a:pPr marL="0" indent="0">
              <a:buNone/>
            </a:pPr>
            <a:endParaRPr lang="en-US" altLang="zh-CN" dirty="0"/>
          </a:p>
          <a:p>
            <a:r>
              <a:rPr lang="zh-CN" altLang="en-US" dirty="0"/>
              <a:t>只要是一项未来以一定价格出售或购入某种资产的选择权，都可运用实物期权的思想加以分析。</a:t>
            </a:r>
          </a:p>
        </p:txBody>
      </p:sp>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46</a:t>
            </a:fld>
            <a:endParaRPr lang="en-US" altLang="zh-CN">
              <a:solidFill>
                <a:srgbClr val="000000"/>
              </a:solidFill>
            </a:endParaRPr>
          </a:p>
        </p:txBody>
      </p:sp>
    </p:spTree>
    <p:extLst>
      <p:ext uri="{BB962C8B-B14F-4D97-AF65-F5344CB8AC3E}">
        <p14:creationId xmlns:p14="http://schemas.microsoft.com/office/powerpoint/2010/main" val="17617644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实物期权案例：公司投资决策</a:t>
            </a:r>
            <a:endParaRPr lang="en-US" dirty="0"/>
          </a:p>
        </p:txBody>
      </p:sp>
      <p:sp>
        <p:nvSpPr>
          <p:cNvPr id="3" name="内容占位符 2"/>
          <p:cNvSpPr>
            <a:spLocks noGrp="1"/>
          </p:cNvSpPr>
          <p:nvPr>
            <p:ph idx="1"/>
          </p:nvPr>
        </p:nvSpPr>
        <p:spPr/>
        <p:txBody>
          <a:bodyPr/>
          <a:lstStyle/>
          <a:p>
            <a:r>
              <a:rPr lang="en-US" dirty="0"/>
              <a:t>A</a:t>
            </a:r>
            <a:r>
              <a:rPr lang="zh-CN" altLang="en-US" dirty="0"/>
              <a:t>公司实收资本</a:t>
            </a:r>
            <a:r>
              <a:rPr lang="en-US" dirty="0"/>
              <a:t>1</a:t>
            </a:r>
            <a:r>
              <a:rPr lang="zh-CN" altLang="en-US" dirty="0"/>
              <a:t>亿元，经营状况良好，没有负债。目前面临一个投资机会。应如何决策？</a:t>
            </a:r>
            <a:endParaRPr lang="en-US" dirty="0"/>
          </a:p>
          <a:p>
            <a:r>
              <a:rPr lang="en-US" dirty="0"/>
              <a:t>A</a:t>
            </a:r>
            <a:r>
              <a:rPr lang="zh-CN" altLang="en-US" dirty="0"/>
              <a:t>公司有选择一个且只有一个投资项目的权利，这种权利可视为期权。因此应估计出未来各种投资机会好坏的概率分布，并据此计算出该期权的价值。</a:t>
            </a:r>
            <a:endParaRPr lang="en-US" dirty="0"/>
          </a:p>
          <a:p>
            <a:r>
              <a:rPr lang="zh-CN" altLang="en-US" dirty="0"/>
              <a:t>在面临某个投资机会时，按传统方法计算出该项目的净现值。若该项目的净现值大于该期权价值，就决定投资，否则就放弃。</a:t>
            </a:r>
            <a:endParaRPr lang="en-US" dirty="0"/>
          </a:p>
          <a:p>
            <a:endParaRPr 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47</a:t>
            </a:fld>
            <a:endParaRPr lang="zh-CN" altLang="en-US" dirty="0"/>
          </a:p>
        </p:txBody>
      </p:sp>
    </p:spTree>
    <p:extLst>
      <p:ext uri="{BB962C8B-B14F-4D97-AF65-F5344CB8AC3E}">
        <p14:creationId xmlns:p14="http://schemas.microsoft.com/office/powerpoint/2010/main" val="11615673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fld id="{0C913308-F349-4B6D-A68A-DD1791B4A57B}" type="slidenum">
              <a:rPr lang="zh-CN" altLang="en-US" smtClean="0"/>
              <a:pPr/>
              <a:t>48</a:t>
            </a:fld>
            <a:endParaRPr lang="zh-CN" altLang="en-US" dirty="0"/>
          </a:p>
        </p:txBody>
      </p:sp>
    </p:spTree>
    <p:extLst>
      <p:ext uri="{BB962C8B-B14F-4D97-AF65-F5344CB8AC3E}">
        <p14:creationId xmlns:p14="http://schemas.microsoft.com/office/powerpoint/2010/main" val="364053484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4" name="灯片编号占位符 3"/>
          <p:cNvSpPr>
            <a:spLocks noGrp="1"/>
          </p:cNvSpPr>
          <p:nvPr>
            <p:ph type="sldNum" sz="quarter" idx="10"/>
          </p:nvPr>
        </p:nvSpPr>
        <p:spPr/>
        <p:txBody>
          <a:bodyPr/>
          <a:lstStyle/>
          <a:p>
            <a:fld id="{0C913308-F349-4B6D-A68A-DD1791B4A57B}" type="slidenum">
              <a:rPr lang="zh-CN" altLang="en-US" smtClean="0"/>
              <a:pPr/>
              <a:t>49</a:t>
            </a:fld>
            <a:endParaRPr lang="zh-CN" altLang="en-US" dirty="0"/>
          </a:p>
        </p:txBody>
      </p:sp>
    </p:spTree>
    <p:extLst>
      <p:ext uri="{BB962C8B-B14F-4D97-AF65-F5344CB8AC3E}">
        <p14:creationId xmlns:p14="http://schemas.microsoft.com/office/powerpoint/2010/main" val="6433580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332656"/>
            <a:ext cx="8496944" cy="846931"/>
          </a:xfrm>
        </p:spPr>
        <p:txBody>
          <a:bodyPr>
            <a:normAutofit fontScale="90000"/>
          </a:bodyPr>
          <a:lstStyle/>
          <a:p>
            <a:r>
              <a:rPr lang="zh-CN" altLang="en-US" dirty="0"/>
              <a:t>期权的分类</a:t>
            </a:r>
            <a:r>
              <a:rPr lang="en-US" altLang="zh-CN" dirty="0"/>
              <a:t>I</a:t>
            </a:r>
            <a:r>
              <a:rPr lang="zh-CN" altLang="en-US" dirty="0"/>
              <a:t>：期权权利方的不同权利</a:t>
            </a:r>
            <a:endParaRPr lang="en-US" dirty="0"/>
          </a:p>
        </p:txBody>
      </p:sp>
      <p:sp>
        <p:nvSpPr>
          <p:cNvPr id="3" name="内容占位符 2"/>
          <p:cNvSpPr>
            <a:spLocks noGrp="1"/>
          </p:cNvSpPr>
          <p:nvPr>
            <p:ph idx="1"/>
          </p:nvPr>
        </p:nvSpPr>
        <p:spPr>
          <a:xfrm>
            <a:off x="3491880" y="1112363"/>
            <a:ext cx="5400600" cy="5472608"/>
          </a:xfrm>
        </p:spPr>
        <p:txBody>
          <a:bodyPr/>
          <a:lstStyle/>
          <a:p>
            <a:endParaRPr lang="en-US" altLang="zh-CN" dirty="0"/>
          </a:p>
          <a:p>
            <a:r>
              <a:rPr lang="zh-CN" altLang="en-US" dirty="0">
                <a:solidFill>
                  <a:srgbClr val="FF0000"/>
                </a:solidFill>
              </a:rPr>
              <a:t>看涨期权</a:t>
            </a:r>
            <a:r>
              <a:rPr lang="en-US" altLang="zh-CN" dirty="0">
                <a:solidFill>
                  <a:srgbClr val="FF0000"/>
                </a:solidFill>
              </a:rPr>
              <a:t>/</a:t>
            </a:r>
            <a:r>
              <a:rPr lang="zh-CN" altLang="en-US" dirty="0">
                <a:solidFill>
                  <a:srgbClr val="FF0000"/>
                </a:solidFill>
              </a:rPr>
              <a:t>认购期权</a:t>
            </a:r>
            <a:r>
              <a:rPr lang="en-US" altLang="zh-CN" dirty="0">
                <a:solidFill>
                  <a:srgbClr val="FF0000"/>
                </a:solidFill>
              </a:rPr>
              <a:t>/</a:t>
            </a:r>
            <a:r>
              <a:rPr lang="zh-CN" altLang="en-US" dirty="0">
                <a:solidFill>
                  <a:srgbClr val="FF0000"/>
                </a:solidFill>
              </a:rPr>
              <a:t>买权</a:t>
            </a:r>
            <a:endParaRPr lang="en-US" altLang="zh-CN" dirty="0">
              <a:solidFill>
                <a:srgbClr val="FF0000"/>
              </a:solidFill>
            </a:endParaRPr>
          </a:p>
          <a:p>
            <a:pPr lvl="1"/>
            <a:r>
              <a:rPr lang="zh-CN" altLang="en-US" dirty="0"/>
              <a:t>未来有权利买资产</a:t>
            </a:r>
            <a:endParaRPr lang="en-US" altLang="zh-CN" dirty="0"/>
          </a:p>
          <a:p>
            <a:pPr lvl="1"/>
            <a:r>
              <a:rPr lang="zh-CN" altLang="en-US" dirty="0"/>
              <a:t>上涨时期权权利方盈利</a:t>
            </a:r>
            <a:endParaRPr lang="en-US" altLang="zh-CN" dirty="0"/>
          </a:p>
          <a:p>
            <a:pPr lvl="1"/>
            <a:endParaRPr lang="en-US" altLang="zh-CN" dirty="0"/>
          </a:p>
          <a:p>
            <a:pPr lvl="1"/>
            <a:endParaRPr lang="en-US" altLang="zh-CN" dirty="0"/>
          </a:p>
          <a:p>
            <a:r>
              <a:rPr lang="zh-CN" altLang="en-US" dirty="0">
                <a:solidFill>
                  <a:srgbClr val="007635"/>
                </a:solidFill>
              </a:rPr>
              <a:t>看跌期权</a:t>
            </a:r>
            <a:r>
              <a:rPr lang="en-US" altLang="zh-CN" dirty="0">
                <a:solidFill>
                  <a:srgbClr val="007635"/>
                </a:solidFill>
              </a:rPr>
              <a:t>/</a:t>
            </a:r>
            <a:r>
              <a:rPr lang="zh-CN" altLang="en-US" dirty="0">
                <a:solidFill>
                  <a:srgbClr val="007635"/>
                </a:solidFill>
              </a:rPr>
              <a:t>认沽期权</a:t>
            </a:r>
            <a:r>
              <a:rPr lang="en-US" altLang="zh-CN" dirty="0">
                <a:solidFill>
                  <a:srgbClr val="007635"/>
                </a:solidFill>
              </a:rPr>
              <a:t>/</a:t>
            </a:r>
            <a:r>
              <a:rPr lang="zh-CN" altLang="en-US" dirty="0">
                <a:solidFill>
                  <a:srgbClr val="007635"/>
                </a:solidFill>
              </a:rPr>
              <a:t>卖权</a:t>
            </a:r>
            <a:endParaRPr lang="en-US" altLang="zh-CN" dirty="0">
              <a:solidFill>
                <a:srgbClr val="007635"/>
              </a:solidFill>
            </a:endParaRPr>
          </a:p>
          <a:p>
            <a:pPr lvl="1"/>
            <a:r>
              <a:rPr lang="zh-CN" altLang="en-US" dirty="0"/>
              <a:t>未来有权利卖资产</a:t>
            </a:r>
            <a:endParaRPr lang="en-US" altLang="zh-CN" dirty="0"/>
          </a:p>
          <a:p>
            <a:pPr lvl="1"/>
            <a:r>
              <a:rPr lang="zh-CN" altLang="en-US" dirty="0"/>
              <a:t>下跌时期权权利方盈利</a:t>
            </a:r>
            <a:endParaRPr lang="en-US" altLang="zh-CN" dirty="0"/>
          </a:p>
          <a:p>
            <a:pPr lvl="8"/>
            <a:endParaRPr 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5</a:t>
            </a:fld>
            <a:endParaRPr lang="zh-CN" altLang="en-US" dirty="0"/>
          </a:p>
        </p:txBody>
      </p:sp>
      <p:sp>
        <p:nvSpPr>
          <p:cNvPr id="5" name="箭头: 上 4"/>
          <p:cNvSpPr/>
          <p:nvPr/>
        </p:nvSpPr>
        <p:spPr>
          <a:xfrm>
            <a:off x="1118266" y="1556792"/>
            <a:ext cx="2160240" cy="2016224"/>
          </a:xfrm>
          <a:prstGeom prst="upArrow">
            <a:avLst/>
          </a:prstGeom>
          <a:noFill/>
          <a:ln>
            <a:solidFill>
              <a:srgbClr val="FF33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箭头: 上 5"/>
          <p:cNvSpPr/>
          <p:nvPr/>
        </p:nvSpPr>
        <p:spPr>
          <a:xfrm rot="10800000">
            <a:off x="1115617" y="4221088"/>
            <a:ext cx="2160240" cy="2016000"/>
          </a:xfrm>
          <a:prstGeom prst="upArrow">
            <a:avLst/>
          </a:prstGeom>
          <a:no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p:cNvSpPr txBox="1"/>
          <p:nvPr/>
        </p:nvSpPr>
        <p:spPr>
          <a:xfrm>
            <a:off x="1907704" y="2420888"/>
            <a:ext cx="720080" cy="553998"/>
          </a:xfrm>
          <a:prstGeom prst="rect">
            <a:avLst/>
          </a:prstGeom>
          <a:noFill/>
        </p:spPr>
        <p:txBody>
          <a:bodyPr wrap="square" rtlCol="0">
            <a:spAutoFit/>
          </a:bodyPr>
          <a:lstStyle/>
          <a:p>
            <a:r>
              <a:rPr lang="zh-CN" altLang="en-US" sz="3000" dirty="0">
                <a:solidFill>
                  <a:srgbClr val="FF0000"/>
                </a:solidFill>
                <a:latin typeface="黑体" panose="02010609060101010101" pitchFamily="49" charset="-122"/>
                <a:ea typeface="黑体" panose="02010609060101010101" pitchFamily="49" charset="-122"/>
              </a:rPr>
              <a:t>涨</a:t>
            </a:r>
            <a:endParaRPr lang="en-US" sz="3000" dirty="0">
              <a:solidFill>
                <a:srgbClr val="FF0000"/>
              </a:solidFill>
              <a:latin typeface="黑体" panose="02010609060101010101" pitchFamily="49" charset="-122"/>
              <a:ea typeface="黑体" panose="02010609060101010101" pitchFamily="49" charset="-122"/>
            </a:endParaRPr>
          </a:p>
        </p:txBody>
      </p:sp>
      <p:sp>
        <p:nvSpPr>
          <p:cNvPr id="8" name="文本框 7"/>
          <p:cNvSpPr txBox="1"/>
          <p:nvPr/>
        </p:nvSpPr>
        <p:spPr>
          <a:xfrm>
            <a:off x="1907704" y="4509120"/>
            <a:ext cx="720080" cy="553998"/>
          </a:xfrm>
          <a:prstGeom prst="rect">
            <a:avLst/>
          </a:prstGeom>
          <a:noFill/>
        </p:spPr>
        <p:txBody>
          <a:bodyPr wrap="square" rtlCol="0">
            <a:spAutoFit/>
          </a:bodyPr>
          <a:lstStyle/>
          <a:p>
            <a:r>
              <a:rPr lang="zh-CN" altLang="en-US" sz="3000" dirty="0">
                <a:solidFill>
                  <a:schemeClr val="accent6">
                    <a:lumMod val="75000"/>
                  </a:schemeClr>
                </a:solidFill>
                <a:latin typeface="黑体" panose="02010609060101010101" pitchFamily="49" charset="-122"/>
                <a:ea typeface="黑体" panose="02010609060101010101" pitchFamily="49" charset="-122"/>
              </a:rPr>
              <a:t>跌</a:t>
            </a:r>
            <a:endParaRPr lang="en-US" sz="3000" dirty="0">
              <a:solidFill>
                <a:schemeClr val="accent6">
                  <a:lumMod val="75000"/>
                </a:schemeClr>
              </a:solidFill>
              <a:latin typeface="黑体" panose="02010609060101010101" pitchFamily="49" charset="-122"/>
              <a:ea typeface="黑体" panose="02010609060101010101" pitchFamily="49" charset="-122"/>
            </a:endParaRPr>
          </a:p>
        </p:txBody>
      </p:sp>
    </p:spTree>
    <p:extLst>
      <p:ext uri="{BB962C8B-B14F-4D97-AF65-F5344CB8AC3E}">
        <p14:creationId xmlns:p14="http://schemas.microsoft.com/office/powerpoint/2010/main" val="27362150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理解期权：权利方</a:t>
            </a:r>
            <a:r>
              <a:rPr lang="en-US" altLang="zh-CN" dirty="0"/>
              <a:t>/</a:t>
            </a:r>
            <a:r>
              <a:rPr lang="zh-CN" altLang="en-US" dirty="0"/>
              <a:t>义务方</a:t>
            </a:r>
          </a:p>
        </p:txBody>
      </p:sp>
      <p:graphicFrame>
        <p:nvGraphicFramePr>
          <p:cNvPr id="6" name="内容占位符 5"/>
          <p:cNvGraphicFramePr>
            <a:graphicFrameLocks noGrp="1"/>
          </p:cNvGraphicFramePr>
          <p:nvPr>
            <p:ph idx="1"/>
            <p:extLst>
              <p:ext uri="{D42A27DB-BD31-4B8C-83A1-F6EECF244321}">
                <p14:modId xmlns:p14="http://schemas.microsoft.com/office/powerpoint/2010/main" val="636432685"/>
              </p:ext>
            </p:extLst>
          </p:nvPr>
        </p:nvGraphicFramePr>
        <p:xfrm>
          <a:off x="467544" y="1556792"/>
          <a:ext cx="8280920" cy="3234553"/>
        </p:xfrm>
        <a:graphic>
          <a:graphicData uri="http://schemas.openxmlformats.org/drawingml/2006/table">
            <a:tbl>
              <a:tblPr firstRow="1" bandRow="1">
                <a:tableStyleId>{21E4AEA4-8DFA-4A89-87EB-49C32662AFE0}</a:tableStyleId>
              </a:tblPr>
              <a:tblGrid>
                <a:gridCol w="1481310">
                  <a:extLst>
                    <a:ext uri="{9D8B030D-6E8A-4147-A177-3AD203B41FA5}">
                      <a16:colId xmlns:a16="http://schemas.microsoft.com/office/drawing/2014/main" val="20000"/>
                    </a:ext>
                  </a:extLst>
                </a:gridCol>
                <a:gridCol w="3299023">
                  <a:extLst>
                    <a:ext uri="{9D8B030D-6E8A-4147-A177-3AD203B41FA5}">
                      <a16:colId xmlns:a16="http://schemas.microsoft.com/office/drawing/2014/main" val="20001"/>
                    </a:ext>
                  </a:extLst>
                </a:gridCol>
                <a:gridCol w="3500587">
                  <a:extLst>
                    <a:ext uri="{9D8B030D-6E8A-4147-A177-3AD203B41FA5}">
                      <a16:colId xmlns:a16="http://schemas.microsoft.com/office/drawing/2014/main" val="20002"/>
                    </a:ext>
                  </a:extLst>
                </a:gridCol>
              </a:tblGrid>
              <a:tr h="0">
                <a:tc>
                  <a:txBody>
                    <a:bodyPr/>
                    <a:lstStyle/>
                    <a:p>
                      <a:pPr algn="ctr"/>
                      <a:r>
                        <a:rPr lang="zh-CN" altLang="en-US" dirty="0">
                          <a:latin typeface="Adobe Jenson Pro" pitchFamily="18" charset="0"/>
                          <a:ea typeface="Adobe 黑体 Std R" pitchFamily="34" charset="-122"/>
                        </a:rPr>
                        <a:t>对比</a:t>
                      </a:r>
                    </a:p>
                  </a:txBody>
                  <a:tcPr anchor="ctr"/>
                </a:tc>
                <a:tc>
                  <a:txBody>
                    <a:bodyPr/>
                    <a:lstStyle/>
                    <a:p>
                      <a:pPr algn="ctr"/>
                      <a:r>
                        <a:rPr lang="zh-CN" altLang="en-US" dirty="0">
                          <a:latin typeface="Adobe Jenson Pro" pitchFamily="18" charset="0"/>
                          <a:ea typeface="Adobe 黑体 Std R" pitchFamily="34" charset="-122"/>
                        </a:rPr>
                        <a:t>期权权利方</a:t>
                      </a:r>
                    </a:p>
                  </a:txBody>
                  <a:tcPr anchor="ctr"/>
                </a:tc>
                <a:tc>
                  <a:txBody>
                    <a:bodyPr/>
                    <a:lstStyle/>
                    <a:p>
                      <a:pPr algn="ctr"/>
                      <a:r>
                        <a:rPr lang="zh-CN" altLang="en-US" dirty="0">
                          <a:latin typeface="Adobe Jenson Pro" pitchFamily="18" charset="0"/>
                          <a:ea typeface="Adobe 黑体 Std R" pitchFamily="34" charset="-122"/>
                        </a:rPr>
                        <a:t>期权义务方</a:t>
                      </a:r>
                    </a:p>
                  </a:txBody>
                  <a:tcPr anchor="ctr"/>
                </a:tc>
                <a:extLst>
                  <a:ext uri="{0D108BD9-81ED-4DB2-BD59-A6C34878D82A}">
                    <a16:rowId xmlns:a16="http://schemas.microsoft.com/office/drawing/2014/main" val="10000"/>
                  </a:ext>
                </a:extLst>
              </a:tr>
              <a:tr h="443575">
                <a:tc>
                  <a:txBody>
                    <a:bodyPr/>
                    <a:lstStyle/>
                    <a:p>
                      <a:pPr algn="ctr"/>
                      <a:r>
                        <a:rPr lang="zh-CN" altLang="en-US">
                          <a:latin typeface="Adobe Jenson Pro" pitchFamily="18" charset="0"/>
                          <a:ea typeface="Adobe 黑体 Std R" pitchFamily="34" charset="-122"/>
                        </a:rPr>
                        <a:t>义务</a:t>
                      </a:r>
                      <a:endParaRPr lang="zh-CN" altLang="en-US" dirty="0">
                        <a:latin typeface="Adobe Jenson Pro" pitchFamily="18" charset="0"/>
                        <a:ea typeface="Adobe 黑体 Std R" pitchFamily="34" charset="-122"/>
                      </a:endParaRPr>
                    </a:p>
                  </a:txBody>
                  <a:tcPr anchor="ctr"/>
                </a:tc>
                <a:tc>
                  <a:txBody>
                    <a:bodyPr/>
                    <a:lstStyle/>
                    <a:p>
                      <a:pPr algn="ctr"/>
                      <a:r>
                        <a:rPr lang="zh-CN" altLang="en-US" dirty="0">
                          <a:latin typeface="Adobe Jenson Pro" pitchFamily="18" charset="0"/>
                          <a:ea typeface="Adobe 黑体 Std R" pitchFamily="34" charset="-122"/>
                        </a:rPr>
                        <a:t>支付期权费</a:t>
                      </a:r>
                    </a:p>
                  </a:txBody>
                  <a:tcPr anchor="ctr"/>
                </a:tc>
                <a:tc>
                  <a:txBody>
                    <a:bodyPr/>
                    <a:lstStyle/>
                    <a:p>
                      <a:pPr algn="ctr"/>
                      <a:r>
                        <a:rPr lang="zh-CN" altLang="en-US" dirty="0">
                          <a:latin typeface="Adobe Jenson Pro" pitchFamily="18" charset="0"/>
                          <a:ea typeface="Adobe 黑体 Std R" pitchFamily="34" charset="-122"/>
                        </a:rPr>
                        <a:t>配合期权权利方行权</a:t>
                      </a:r>
                    </a:p>
                  </a:txBody>
                  <a:tcPr anchor="ctr"/>
                </a:tc>
                <a:extLst>
                  <a:ext uri="{0D108BD9-81ED-4DB2-BD59-A6C34878D82A}">
                    <a16:rowId xmlns:a16="http://schemas.microsoft.com/office/drawing/2014/main" val="10001"/>
                  </a:ext>
                </a:extLst>
              </a:tr>
              <a:tr h="443575">
                <a:tc>
                  <a:txBody>
                    <a:bodyPr/>
                    <a:lstStyle/>
                    <a:p>
                      <a:pPr algn="ctr"/>
                      <a:r>
                        <a:rPr lang="zh-CN" altLang="en-US">
                          <a:latin typeface="Adobe Jenson Pro" pitchFamily="18" charset="0"/>
                          <a:ea typeface="Adobe 黑体 Std R" pitchFamily="34" charset="-122"/>
                        </a:rPr>
                        <a:t>权利</a:t>
                      </a:r>
                      <a:endParaRPr lang="zh-CN" altLang="en-US" dirty="0">
                        <a:latin typeface="Adobe Jenson Pro" pitchFamily="18" charset="0"/>
                        <a:ea typeface="Adobe 黑体 Std R" pitchFamily="34" charset="-122"/>
                      </a:endParaRPr>
                    </a:p>
                  </a:txBody>
                  <a:tcPr anchor="ctr"/>
                </a:tc>
                <a:tc>
                  <a:txBody>
                    <a:bodyPr/>
                    <a:lstStyle/>
                    <a:p>
                      <a:pPr algn="ctr"/>
                      <a:r>
                        <a:rPr lang="zh-CN" altLang="en-US" dirty="0">
                          <a:latin typeface="Adobe Jenson Pro" pitchFamily="18" charset="0"/>
                          <a:ea typeface="Adobe 黑体 Std R" pitchFamily="34" charset="-122"/>
                        </a:rPr>
                        <a:t>决定是否行权</a:t>
                      </a:r>
                    </a:p>
                  </a:txBody>
                  <a:tcPr anchor="ctr"/>
                </a:tc>
                <a:tc>
                  <a:txBody>
                    <a:bodyPr/>
                    <a:lstStyle/>
                    <a:p>
                      <a:pPr algn="ctr"/>
                      <a:r>
                        <a:rPr lang="zh-CN" altLang="en-US" dirty="0">
                          <a:latin typeface="Adobe Jenson Pro" pitchFamily="18" charset="0"/>
                          <a:ea typeface="Adobe 黑体 Std R" pitchFamily="34" charset="-122"/>
                        </a:rPr>
                        <a:t>收取期权费</a:t>
                      </a:r>
                    </a:p>
                  </a:txBody>
                  <a:tcPr anchor="ctr"/>
                </a:tc>
                <a:extLst>
                  <a:ext uri="{0D108BD9-81ED-4DB2-BD59-A6C34878D82A}">
                    <a16:rowId xmlns:a16="http://schemas.microsoft.com/office/drawing/2014/main" val="10002"/>
                  </a:ext>
                </a:extLst>
              </a:tr>
              <a:tr h="769034">
                <a:tc>
                  <a:txBody>
                    <a:bodyPr/>
                    <a:lstStyle/>
                    <a:p>
                      <a:pPr algn="ctr"/>
                      <a:r>
                        <a:rPr lang="zh-CN" altLang="en-US">
                          <a:latin typeface="Adobe Jenson Pro" pitchFamily="18" charset="0"/>
                          <a:ea typeface="Adobe 黑体 Std R" pitchFamily="34" charset="-122"/>
                        </a:rPr>
                        <a:t>最大收益</a:t>
                      </a:r>
                      <a:endParaRPr lang="zh-CN" altLang="en-US" dirty="0">
                        <a:latin typeface="Adobe Jenson Pro" pitchFamily="18" charset="0"/>
                        <a:ea typeface="Adobe 黑体 Std R" pitchFamily="34" charset="-122"/>
                      </a:endParaRPr>
                    </a:p>
                  </a:txBody>
                  <a:tcPr anchor="ctr"/>
                </a:tc>
                <a:tc>
                  <a:txBody>
                    <a:bodyPr/>
                    <a:lstStyle/>
                    <a:p>
                      <a:pPr algn="ctr"/>
                      <a:r>
                        <a:rPr lang="zh-CN" altLang="en-US" dirty="0">
                          <a:latin typeface="Adobe Jenson Pro" pitchFamily="18" charset="0"/>
                          <a:ea typeface="Adobe 黑体 Std R" pitchFamily="34" charset="-122"/>
                        </a:rPr>
                        <a:t>看涨期权：无限</a:t>
                      </a:r>
                      <a:endParaRPr lang="en-US" altLang="zh-CN" dirty="0">
                        <a:latin typeface="Adobe Jenson Pro" pitchFamily="18" charset="0"/>
                        <a:ea typeface="Adobe 黑体 Std R" pitchFamily="34" charset="-122"/>
                      </a:endParaRPr>
                    </a:p>
                    <a:p>
                      <a:pPr algn="ctr"/>
                      <a:r>
                        <a:rPr lang="zh-CN" altLang="en-US" dirty="0">
                          <a:latin typeface="Adobe Jenson Pro" pitchFamily="18" charset="0"/>
                          <a:ea typeface="Adobe 黑体 Std R" pitchFamily="34" charset="-122"/>
                        </a:rPr>
                        <a:t>看跌期权：行权价－期权费</a:t>
                      </a:r>
                    </a:p>
                  </a:txBody>
                  <a:tcPr anchor="ctr"/>
                </a:tc>
                <a:tc>
                  <a:txBody>
                    <a:bodyPr/>
                    <a:lstStyle/>
                    <a:p>
                      <a:pPr algn="ctr"/>
                      <a:r>
                        <a:rPr lang="zh-CN" altLang="en-US" dirty="0">
                          <a:latin typeface="Adobe Jenson Pro" pitchFamily="18" charset="0"/>
                          <a:ea typeface="Adobe 黑体 Std R" pitchFamily="34" charset="-122"/>
                        </a:rPr>
                        <a:t>期权费</a:t>
                      </a:r>
                    </a:p>
                  </a:txBody>
                  <a:tcPr anchor="ctr"/>
                </a:tc>
                <a:extLst>
                  <a:ext uri="{0D108BD9-81ED-4DB2-BD59-A6C34878D82A}">
                    <a16:rowId xmlns:a16="http://schemas.microsoft.com/office/drawing/2014/main" val="10003"/>
                  </a:ext>
                </a:extLst>
              </a:tr>
              <a:tr h="769034">
                <a:tc>
                  <a:txBody>
                    <a:bodyPr/>
                    <a:lstStyle/>
                    <a:p>
                      <a:pPr algn="ctr"/>
                      <a:r>
                        <a:rPr lang="zh-CN" altLang="en-US">
                          <a:latin typeface="Adobe Jenson Pro" pitchFamily="18" charset="0"/>
                          <a:ea typeface="Adobe 黑体 Std R" pitchFamily="34" charset="-122"/>
                        </a:rPr>
                        <a:t>最大亏损</a:t>
                      </a:r>
                      <a:endParaRPr lang="zh-CN" altLang="en-US" dirty="0">
                        <a:latin typeface="Adobe Jenson Pro" pitchFamily="18" charset="0"/>
                        <a:ea typeface="Adobe 黑体 Std R" pitchFamily="34" charset="-122"/>
                      </a:endParaRPr>
                    </a:p>
                  </a:txBody>
                  <a:tcPr anchor="ctr"/>
                </a:tc>
                <a:tc>
                  <a:txBody>
                    <a:bodyPr/>
                    <a:lstStyle/>
                    <a:p>
                      <a:pPr algn="ctr"/>
                      <a:r>
                        <a:rPr lang="zh-CN" altLang="en-US" dirty="0">
                          <a:latin typeface="Adobe Jenson Pro" pitchFamily="18" charset="0"/>
                          <a:ea typeface="Adobe 黑体 Std R" pitchFamily="34" charset="-122"/>
                        </a:rPr>
                        <a:t>期权费（</a:t>
                      </a:r>
                      <a:r>
                        <a:rPr lang="en-US" altLang="zh-CN" dirty="0">
                          <a:latin typeface="Adobe Jenson Pro" pitchFamily="18" charset="0"/>
                          <a:ea typeface="Adobe 黑体 Std R" pitchFamily="34" charset="-122"/>
                        </a:rPr>
                        <a:t>100%)</a:t>
                      </a:r>
                      <a:endParaRPr lang="zh-CN" altLang="en-US" dirty="0">
                        <a:latin typeface="Adobe Jenson Pro" pitchFamily="18" charset="0"/>
                        <a:ea typeface="Adobe 黑体 Std R" pitchFamily="34" charset="-122"/>
                      </a:endParaRPr>
                    </a:p>
                  </a:txBody>
                  <a:tcPr anchor="ctr"/>
                </a:tc>
                <a:tc>
                  <a:txBody>
                    <a:bodyPr/>
                    <a:lstStyle/>
                    <a:p>
                      <a:pPr algn="ctr"/>
                      <a:r>
                        <a:rPr lang="zh-CN" altLang="en-US" dirty="0">
                          <a:latin typeface="Adobe Jenson Pro" pitchFamily="18" charset="0"/>
                          <a:ea typeface="Adobe 黑体 Std R" pitchFamily="34" charset="-122"/>
                        </a:rPr>
                        <a:t>看涨期权：无限</a:t>
                      </a:r>
                      <a:endParaRPr lang="en-US" altLang="zh-CN" dirty="0">
                        <a:latin typeface="Adobe Jenson Pro" pitchFamily="18" charset="0"/>
                        <a:ea typeface="Adobe 黑体 Std R" pitchFamily="34" charset="-122"/>
                      </a:endParaRPr>
                    </a:p>
                    <a:p>
                      <a:pPr algn="ctr"/>
                      <a:r>
                        <a:rPr lang="zh-CN" altLang="en-US" dirty="0">
                          <a:latin typeface="Adobe Jenson Pro" pitchFamily="18" charset="0"/>
                          <a:ea typeface="Adobe 黑体 Std R" pitchFamily="34" charset="-122"/>
                        </a:rPr>
                        <a:t>看跌期权：行权价－期权费</a:t>
                      </a:r>
                    </a:p>
                  </a:txBody>
                  <a:tcPr anchor="ctr"/>
                </a:tc>
                <a:extLst>
                  <a:ext uri="{0D108BD9-81ED-4DB2-BD59-A6C34878D82A}">
                    <a16:rowId xmlns:a16="http://schemas.microsoft.com/office/drawing/2014/main" val="10004"/>
                  </a:ext>
                </a:extLst>
              </a:tr>
              <a:tr h="443575">
                <a:tc>
                  <a:txBody>
                    <a:bodyPr/>
                    <a:lstStyle/>
                    <a:p>
                      <a:pPr algn="ctr"/>
                      <a:r>
                        <a:rPr lang="zh-CN" altLang="en-US" dirty="0">
                          <a:latin typeface="Adobe Jenson Pro" pitchFamily="18" charset="0"/>
                          <a:ea typeface="Adobe 黑体 Std R" pitchFamily="34" charset="-122"/>
                        </a:rPr>
                        <a:t>保证金</a:t>
                      </a:r>
                    </a:p>
                  </a:txBody>
                  <a:tcPr anchor="ctr"/>
                </a:tc>
                <a:tc>
                  <a:txBody>
                    <a:bodyPr/>
                    <a:lstStyle/>
                    <a:p>
                      <a:pPr algn="ctr"/>
                      <a:r>
                        <a:rPr lang="en-US" altLang="zh-CN" dirty="0">
                          <a:latin typeface="Adobe Jenson Pro" pitchFamily="18" charset="0"/>
                          <a:ea typeface="Adobe 黑体 Std R" pitchFamily="34" charset="-122"/>
                        </a:rPr>
                        <a:t>0</a:t>
                      </a:r>
                      <a:endParaRPr lang="zh-CN" altLang="en-US" dirty="0">
                        <a:latin typeface="Adobe Jenson Pro" pitchFamily="18" charset="0"/>
                        <a:ea typeface="Adobe 黑体 Std R" pitchFamily="34" charset="-122"/>
                      </a:endParaRPr>
                    </a:p>
                  </a:txBody>
                  <a:tcPr anchor="ctr"/>
                </a:tc>
                <a:tc>
                  <a:txBody>
                    <a:bodyPr/>
                    <a:lstStyle/>
                    <a:p>
                      <a:pPr algn="ctr"/>
                      <a:r>
                        <a:rPr lang="zh-CN" altLang="en-US" dirty="0">
                          <a:latin typeface="Adobe Jenson Pro" pitchFamily="18" charset="0"/>
                          <a:ea typeface="Adobe 黑体 Std R" pitchFamily="34" charset="-122"/>
                        </a:rPr>
                        <a:t>初始保证金与追加保证金</a:t>
                      </a:r>
                    </a:p>
                  </a:txBody>
                  <a:tcPr anchor="ctr"/>
                </a:tc>
                <a:extLst>
                  <a:ext uri="{0D108BD9-81ED-4DB2-BD59-A6C34878D82A}">
                    <a16:rowId xmlns:a16="http://schemas.microsoft.com/office/drawing/2014/main" val="10005"/>
                  </a:ext>
                </a:extLst>
              </a:tr>
            </a:tbl>
          </a:graphicData>
        </a:graphic>
      </p:graphicFrame>
      <p:sp>
        <p:nvSpPr>
          <p:cNvPr id="4" name="灯片编号占位符 3"/>
          <p:cNvSpPr>
            <a:spLocks noGrp="1"/>
          </p:cNvSpPr>
          <p:nvPr>
            <p:ph type="sldNum" sz="quarter" idx="4294967295"/>
          </p:nvPr>
        </p:nvSpPr>
        <p:spPr>
          <a:xfrm>
            <a:off x="7236296" y="6597352"/>
            <a:ext cx="1801812" cy="331787"/>
          </a:xfrm>
          <a:prstGeom prst="rect">
            <a:avLst/>
          </a:prstGeom>
        </p:spPr>
        <p:txBody>
          <a:bodyPr/>
          <a:lstStyle/>
          <a:p>
            <a:pPr>
              <a:defRPr/>
            </a:pPr>
            <a:r>
              <a:rPr lang="en-US" altLang="zh-CN"/>
              <a:t>- </a:t>
            </a:r>
            <a:fld id="{275D9BD2-0CDD-4BB1-9579-82EA6E7F997F}" type="slidenum">
              <a:rPr lang="en-US" altLang="zh-CN" smtClean="0"/>
              <a:pPr>
                <a:defRPr/>
              </a:pPr>
              <a:t>6</a:t>
            </a:fld>
            <a:r>
              <a:rPr lang="en-US" altLang="zh-CN"/>
              <a:t> -</a:t>
            </a:r>
          </a:p>
        </p:txBody>
      </p:sp>
      <p:sp>
        <p:nvSpPr>
          <p:cNvPr id="3" name="矩形 2"/>
          <p:cNvSpPr/>
          <p:nvPr/>
        </p:nvSpPr>
        <p:spPr>
          <a:xfrm>
            <a:off x="467544" y="5122058"/>
            <a:ext cx="7632848" cy="830997"/>
          </a:xfrm>
          <a:prstGeom prst="rect">
            <a:avLst/>
          </a:prstGeom>
        </p:spPr>
        <p:txBody>
          <a:bodyPr wrap="square">
            <a:spAutoFit/>
          </a:bodyPr>
          <a:lstStyle/>
          <a:p>
            <a:r>
              <a:rPr lang="zh-CN" altLang="en-US" sz="2400" dirty="0"/>
              <a:t>期权权利方：支付期权费后，只有权利，没有义务</a:t>
            </a:r>
          </a:p>
          <a:p>
            <a:r>
              <a:rPr lang="zh-CN" altLang="en-US" sz="2400" dirty="0"/>
              <a:t>期权义务方：收取期权费后，只有义务，没有权利</a:t>
            </a:r>
          </a:p>
        </p:txBody>
      </p:sp>
    </p:spTree>
    <p:extLst>
      <p:ext uri="{BB962C8B-B14F-4D97-AF65-F5344CB8AC3E}">
        <p14:creationId xmlns:p14="http://schemas.microsoft.com/office/powerpoint/2010/main" val="234442674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理解期权：双重买卖关系</a:t>
            </a:r>
            <a:endParaRPr lang="en-US" dirty="0"/>
          </a:p>
        </p:txBody>
      </p:sp>
      <p:graphicFrame>
        <p:nvGraphicFramePr>
          <p:cNvPr id="5" name="内容占位符 4"/>
          <p:cNvGraphicFramePr>
            <a:graphicFrameLocks noGrp="1"/>
          </p:cNvGraphicFramePr>
          <p:nvPr>
            <p:ph idx="1"/>
            <p:extLst>
              <p:ext uri="{D42A27DB-BD31-4B8C-83A1-F6EECF244321}">
                <p14:modId xmlns:p14="http://schemas.microsoft.com/office/powerpoint/2010/main" val="2916524094"/>
              </p:ext>
            </p:extLst>
          </p:nvPr>
        </p:nvGraphicFramePr>
        <p:xfrm>
          <a:off x="467544" y="2183685"/>
          <a:ext cx="8254280" cy="2283020"/>
        </p:xfrm>
        <a:graphic>
          <a:graphicData uri="http://schemas.openxmlformats.org/drawingml/2006/table">
            <a:tbl>
              <a:tblPr firstRow="1" bandRow="1">
                <a:tableStyleId>{912C8C85-51F0-491E-9774-3900AFEF0FD7}</a:tableStyleId>
              </a:tblPr>
              <a:tblGrid>
                <a:gridCol w="2767880">
                  <a:extLst>
                    <a:ext uri="{9D8B030D-6E8A-4147-A177-3AD203B41FA5}">
                      <a16:colId xmlns:a16="http://schemas.microsoft.com/office/drawing/2014/main" val="387161967"/>
                    </a:ext>
                  </a:extLst>
                </a:gridCol>
                <a:gridCol w="2743200">
                  <a:extLst>
                    <a:ext uri="{9D8B030D-6E8A-4147-A177-3AD203B41FA5}">
                      <a16:colId xmlns:a16="http://schemas.microsoft.com/office/drawing/2014/main" val="1358682580"/>
                    </a:ext>
                  </a:extLst>
                </a:gridCol>
                <a:gridCol w="2743200">
                  <a:extLst>
                    <a:ext uri="{9D8B030D-6E8A-4147-A177-3AD203B41FA5}">
                      <a16:colId xmlns:a16="http://schemas.microsoft.com/office/drawing/2014/main" val="2733462218"/>
                    </a:ext>
                  </a:extLst>
                </a:gridCol>
              </a:tblGrid>
              <a:tr h="357530">
                <a:tc>
                  <a:txBody>
                    <a:bodyPr/>
                    <a:lstStyle/>
                    <a:p>
                      <a:pPr algn="ctr"/>
                      <a:endParaRPr lang="en-US" dirty="0"/>
                    </a:p>
                  </a:txBody>
                  <a:tcPr anchor="ctr">
                    <a:lnR w="12700" cap="flat" cmpd="sng" algn="ctr">
                      <a:solidFill>
                        <a:schemeClr val="accent6">
                          <a:lumMod val="75000"/>
                        </a:schemeClr>
                      </a:solidFill>
                      <a:prstDash val="solid"/>
                      <a:round/>
                      <a:headEnd type="none" w="med" len="med"/>
                      <a:tailEnd type="none" w="med" len="med"/>
                    </a:lnR>
                    <a:lnB w="12700" cap="flat" cmpd="sng" algn="ctr">
                      <a:solidFill>
                        <a:schemeClr val="accent6">
                          <a:lumMod val="75000"/>
                        </a:schemeClr>
                      </a:solidFill>
                      <a:prstDash val="solid"/>
                      <a:round/>
                      <a:headEnd type="none" w="med" len="med"/>
                      <a:tailEnd type="none" w="med" len="med"/>
                    </a:lnB>
                  </a:tcPr>
                </a:tc>
                <a:tc>
                  <a:txBody>
                    <a:bodyPr/>
                    <a:lstStyle/>
                    <a:p>
                      <a:pPr algn="ctr"/>
                      <a:r>
                        <a:rPr lang="zh-CN" altLang="en-US" dirty="0"/>
                        <a:t>看涨期权</a:t>
                      </a:r>
                      <a:endParaRPr lang="en-US" dirty="0"/>
                    </a:p>
                  </a:txBody>
                  <a:tcPr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B w="12700" cap="flat" cmpd="sng" algn="ctr">
                      <a:solidFill>
                        <a:schemeClr val="accent6">
                          <a:lumMod val="75000"/>
                        </a:schemeClr>
                      </a:solidFill>
                      <a:prstDash val="solid"/>
                      <a:round/>
                      <a:headEnd type="none" w="med" len="med"/>
                      <a:tailEnd type="none" w="med" len="med"/>
                    </a:lnB>
                  </a:tcPr>
                </a:tc>
                <a:tc>
                  <a:txBody>
                    <a:bodyPr/>
                    <a:lstStyle/>
                    <a:p>
                      <a:pPr algn="ctr"/>
                      <a:r>
                        <a:rPr lang="zh-CN" altLang="en-US" dirty="0"/>
                        <a:t>看跌期权</a:t>
                      </a:r>
                      <a:endParaRPr lang="en-US" dirty="0"/>
                    </a:p>
                  </a:txBody>
                  <a:tcPr anchor="ctr">
                    <a:lnL w="12700" cap="flat" cmpd="sng" algn="ctr">
                      <a:solidFill>
                        <a:schemeClr val="accent6">
                          <a:lumMod val="75000"/>
                        </a:schemeClr>
                      </a:solidFill>
                      <a:prstDash val="solid"/>
                      <a:round/>
                      <a:headEnd type="none" w="med" len="med"/>
                      <a:tailEnd type="none" w="med" len="med"/>
                    </a:lnL>
                    <a:lnB w="12700" cap="flat" cmpd="sng" algn="ctr">
                      <a:solidFill>
                        <a:schemeClr val="accent6">
                          <a:lumMod val="75000"/>
                        </a:schemeClr>
                      </a:solidFill>
                      <a:prstDash val="solid"/>
                      <a:round/>
                      <a:headEnd type="none" w="med" len="med"/>
                      <a:tailEnd type="none" w="med" len="med"/>
                    </a:lnB>
                  </a:tcPr>
                </a:tc>
                <a:extLst>
                  <a:ext uri="{0D108BD9-81ED-4DB2-BD59-A6C34878D82A}">
                    <a16:rowId xmlns:a16="http://schemas.microsoft.com/office/drawing/2014/main" val="509550778"/>
                  </a:ext>
                </a:extLst>
              </a:tr>
              <a:tr h="893037">
                <a:tc>
                  <a:txBody>
                    <a:bodyPr/>
                    <a:lstStyle/>
                    <a:p>
                      <a:pPr algn="ctr"/>
                      <a:r>
                        <a:rPr lang="zh-CN" altLang="en-US" dirty="0"/>
                        <a:t>期权买方</a:t>
                      </a:r>
                      <a:endParaRPr lang="en-US" altLang="zh-CN" dirty="0"/>
                    </a:p>
                    <a:p>
                      <a:pPr algn="ctr"/>
                      <a:r>
                        <a:rPr lang="zh-CN" altLang="en-US" dirty="0"/>
                        <a:t>（</a:t>
                      </a:r>
                      <a:r>
                        <a:rPr lang="en-US" altLang="zh-CN" dirty="0"/>
                        <a:t>Buyer or Holder</a:t>
                      </a:r>
                      <a:r>
                        <a:rPr lang="zh-CN" altLang="en-US" dirty="0"/>
                        <a:t>）</a:t>
                      </a:r>
                      <a:endParaRPr lang="en-US" dirty="0"/>
                    </a:p>
                  </a:txBody>
                  <a:tcPr anchor="ctr">
                    <a:lnL w="12700" cap="flat" cmpd="sng" algn="ctr">
                      <a:no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tcPr>
                </a:tc>
                <a:tc>
                  <a:txBody>
                    <a:bodyPr/>
                    <a:lstStyle/>
                    <a:p>
                      <a:pPr algn="ctr"/>
                      <a:r>
                        <a:rPr lang="zh-CN" altLang="en-US" dirty="0"/>
                        <a:t>以行权价买入</a:t>
                      </a:r>
                      <a:endParaRPr lang="en-US" altLang="zh-CN" dirty="0"/>
                    </a:p>
                    <a:p>
                      <a:pPr algn="ctr"/>
                      <a:r>
                        <a:rPr lang="zh-CN" altLang="en-US" dirty="0"/>
                        <a:t>标的资产的权利</a:t>
                      </a:r>
                      <a:endParaRPr lang="en-US" dirty="0"/>
                    </a:p>
                  </a:txBody>
                  <a:tcPr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以行权价卖出</a:t>
                      </a:r>
                      <a:endParaRPr lang="en-US" altLang="zh-CN" dirty="0"/>
                    </a:p>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dirty="0"/>
                        <a:t>标的资产的权利</a:t>
                      </a:r>
                      <a:endParaRPr lang="en-US" dirty="0"/>
                    </a:p>
                    <a:p>
                      <a:pPr algn="ctr"/>
                      <a:endParaRPr lang="en-US" dirty="0"/>
                    </a:p>
                  </a:txBody>
                  <a:tcPr anchor="ctr">
                    <a:lnL w="12700" cap="flat" cmpd="sng" algn="ctr">
                      <a:solidFill>
                        <a:schemeClr val="accent6">
                          <a:lumMod val="7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lnB w="12700" cap="flat" cmpd="sng" algn="ctr">
                      <a:solidFill>
                        <a:schemeClr val="accent6">
                          <a:lumMod val="75000"/>
                        </a:schemeClr>
                      </a:solidFill>
                      <a:prstDash val="solid"/>
                      <a:round/>
                      <a:headEnd type="none" w="med" len="med"/>
                      <a:tailEnd type="none" w="med" len="med"/>
                    </a:lnB>
                  </a:tcPr>
                </a:tc>
                <a:extLst>
                  <a:ext uri="{0D108BD9-81ED-4DB2-BD59-A6C34878D82A}">
                    <a16:rowId xmlns:a16="http://schemas.microsoft.com/office/drawing/2014/main" val="2265878250"/>
                  </a:ext>
                </a:extLst>
              </a:tr>
              <a:tr h="1002860">
                <a:tc>
                  <a:txBody>
                    <a:bodyPr/>
                    <a:lstStyle/>
                    <a:p>
                      <a:pPr algn="ctr"/>
                      <a:r>
                        <a:rPr lang="zh-CN" altLang="en-US" dirty="0"/>
                        <a:t>期权卖方</a:t>
                      </a:r>
                      <a:endParaRPr lang="en-US" altLang="zh-CN" dirty="0"/>
                    </a:p>
                    <a:p>
                      <a:pPr algn="ctr"/>
                      <a:r>
                        <a:rPr lang="zh-CN" altLang="en-US" dirty="0"/>
                        <a:t>（</a:t>
                      </a:r>
                      <a:r>
                        <a:rPr lang="en-US" altLang="zh-CN" dirty="0"/>
                        <a:t>Seller or Writer</a:t>
                      </a:r>
                      <a:r>
                        <a:rPr lang="zh-CN" altLang="en-US" dirty="0"/>
                        <a:t>）</a:t>
                      </a:r>
                      <a:endParaRPr lang="en-US" dirty="0"/>
                    </a:p>
                  </a:txBody>
                  <a:tcPr anchor="ctr">
                    <a:lnL w="12700" cap="flat" cmpd="sng" algn="ctr">
                      <a:no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tcPr>
                </a:tc>
                <a:tc>
                  <a:txBody>
                    <a:bodyPr/>
                    <a:lstStyle/>
                    <a:p>
                      <a:pPr algn="ctr"/>
                      <a:r>
                        <a:rPr lang="zh-CN" altLang="en-US" dirty="0"/>
                        <a:t>以行权价卖出</a:t>
                      </a:r>
                      <a:endParaRPr lang="en-US" altLang="zh-CN" dirty="0"/>
                    </a:p>
                    <a:p>
                      <a:pPr algn="ctr"/>
                      <a:r>
                        <a:rPr lang="zh-CN" altLang="en-US" dirty="0"/>
                        <a:t>标的资产的义务</a:t>
                      </a:r>
                      <a:endParaRPr lang="en-US" dirty="0"/>
                    </a:p>
                  </a:txBody>
                  <a:tcPr anchor="ctr">
                    <a:lnL w="12700" cap="flat" cmpd="sng" algn="ctr">
                      <a:solidFill>
                        <a:schemeClr val="accent6">
                          <a:lumMod val="75000"/>
                        </a:schemeClr>
                      </a:solidFill>
                      <a:prstDash val="solid"/>
                      <a:round/>
                      <a:headEnd type="none" w="med" len="med"/>
                      <a:tailEnd type="none" w="med" len="med"/>
                    </a:lnL>
                    <a:lnR w="12700" cap="flat" cmpd="sng" algn="ctr">
                      <a:solidFill>
                        <a:schemeClr val="accent6">
                          <a:lumMod val="75000"/>
                        </a:schemeClr>
                      </a:solid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tcPr>
                </a:tc>
                <a:tc>
                  <a:txBody>
                    <a:bodyPr/>
                    <a:lstStyle/>
                    <a:p>
                      <a:pPr algn="ctr"/>
                      <a:r>
                        <a:rPr lang="zh-CN" altLang="en-US" dirty="0"/>
                        <a:t>以行权价买入</a:t>
                      </a:r>
                      <a:endParaRPr lang="en-US" altLang="zh-CN" dirty="0"/>
                    </a:p>
                    <a:p>
                      <a:pPr algn="ctr"/>
                      <a:r>
                        <a:rPr lang="zh-CN" altLang="en-US" dirty="0"/>
                        <a:t>标的资产的义务</a:t>
                      </a:r>
                      <a:endParaRPr lang="en-US" dirty="0"/>
                    </a:p>
                  </a:txBody>
                  <a:tcPr anchor="ctr">
                    <a:lnL w="12700" cap="flat" cmpd="sng" algn="ctr">
                      <a:solidFill>
                        <a:schemeClr val="accent6">
                          <a:lumMod val="75000"/>
                        </a:schemeClr>
                      </a:solid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chemeClr val="accent6">
                          <a:lumMod val="75000"/>
                        </a:schemeClr>
                      </a:solidFill>
                      <a:prstDash val="solid"/>
                      <a:round/>
                      <a:headEnd type="none" w="med" len="med"/>
                      <a:tailEnd type="none" w="med" len="med"/>
                    </a:lnT>
                  </a:tcPr>
                </a:tc>
                <a:extLst>
                  <a:ext uri="{0D108BD9-81ED-4DB2-BD59-A6C34878D82A}">
                    <a16:rowId xmlns:a16="http://schemas.microsoft.com/office/drawing/2014/main" val="3816654587"/>
                  </a:ext>
                </a:extLst>
              </a:tr>
            </a:tbl>
          </a:graphicData>
        </a:graphic>
      </p:graphicFrame>
      <p:sp>
        <p:nvSpPr>
          <p:cNvPr id="4" name="灯片编号占位符 3"/>
          <p:cNvSpPr>
            <a:spLocks noGrp="1"/>
          </p:cNvSpPr>
          <p:nvPr>
            <p:ph type="sldNum" sz="quarter" idx="12"/>
          </p:nvPr>
        </p:nvSpPr>
        <p:spPr/>
        <p:txBody>
          <a:bodyPr/>
          <a:lstStyle/>
          <a:p>
            <a:fld id="{0C913308-F349-4B6D-A68A-DD1791B4A57B}" type="slidenum">
              <a:rPr lang="zh-CN" altLang="en-US" smtClean="0"/>
              <a:pPr/>
              <a:t>7</a:t>
            </a:fld>
            <a:endParaRPr lang="zh-CN" altLang="en-US" dirty="0"/>
          </a:p>
        </p:txBody>
      </p:sp>
    </p:spTree>
    <p:extLst>
      <p:ext uri="{BB962C8B-B14F-4D97-AF65-F5344CB8AC3E}">
        <p14:creationId xmlns:p14="http://schemas.microsoft.com/office/powerpoint/2010/main" val="36226806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332656"/>
            <a:ext cx="8712968" cy="846931"/>
          </a:xfrm>
        </p:spPr>
        <p:txBody>
          <a:bodyPr/>
          <a:lstStyle/>
          <a:p>
            <a:r>
              <a:rPr lang="zh-CN" altLang="en-US" dirty="0"/>
              <a:t>期权的分类</a:t>
            </a:r>
            <a:r>
              <a:rPr lang="en-US" altLang="zh-CN" dirty="0"/>
              <a:t>II</a:t>
            </a:r>
            <a:r>
              <a:rPr lang="zh-CN" altLang="en-US" dirty="0"/>
              <a:t>：欧式期权与美式期权</a:t>
            </a:r>
            <a:endParaRPr lang="en-US" dirty="0"/>
          </a:p>
        </p:txBody>
      </p:sp>
      <p:graphicFrame>
        <p:nvGraphicFramePr>
          <p:cNvPr id="5" name="内容占位符 4"/>
          <p:cNvGraphicFramePr>
            <a:graphicFrameLocks noGrp="1"/>
          </p:cNvGraphicFramePr>
          <p:nvPr>
            <p:ph idx="1"/>
            <p:extLst>
              <p:ext uri="{D42A27DB-BD31-4B8C-83A1-F6EECF244321}">
                <p14:modId xmlns:p14="http://schemas.microsoft.com/office/powerpoint/2010/main" val="2315967647"/>
              </p:ext>
            </p:extLst>
          </p:nvPr>
        </p:nvGraphicFramePr>
        <p:xfrm>
          <a:off x="502867" y="2060848"/>
          <a:ext cx="8219256" cy="1872000"/>
        </p:xfrm>
        <a:graphic>
          <a:graphicData uri="http://schemas.openxmlformats.org/drawingml/2006/table">
            <a:tbl>
              <a:tblPr firstRow="1" bandRow="1">
                <a:tableStyleId>{93296810-A885-4BE3-A3E7-6D5BEEA58F35}</a:tableStyleId>
              </a:tblPr>
              <a:tblGrid>
                <a:gridCol w="4104456">
                  <a:extLst>
                    <a:ext uri="{9D8B030D-6E8A-4147-A177-3AD203B41FA5}">
                      <a16:colId xmlns:a16="http://schemas.microsoft.com/office/drawing/2014/main" val="1988135463"/>
                    </a:ext>
                  </a:extLst>
                </a:gridCol>
                <a:gridCol w="4114800">
                  <a:extLst>
                    <a:ext uri="{9D8B030D-6E8A-4147-A177-3AD203B41FA5}">
                      <a16:colId xmlns:a16="http://schemas.microsoft.com/office/drawing/2014/main" val="1164797899"/>
                    </a:ext>
                  </a:extLst>
                </a:gridCol>
              </a:tblGrid>
              <a:tr h="468000">
                <a:tc>
                  <a:txBody>
                    <a:bodyPr/>
                    <a:lstStyle/>
                    <a:p>
                      <a:pPr algn="ctr"/>
                      <a:r>
                        <a:rPr lang="zh-CN" altLang="en-US" dirty="0"/>
                        <a:t>期权种类</a:t>
                      </a:r>
                      <a:endParaRPr lang="en-US" dirty="0"/>
                    </a:p>
                  </a:txBody>
                  <a:tcPr anchor="ctr"/>
                </a:tc>
                <a:tc>
                  <a:txBody>
                    <a:bodyPr/>
                    <a:lstStyle/>
                    <a:p>
                      <a:pPr algn="ctr"/>
                      <a:r>
                        <a:rPr lang="zh-CN" altLang="en-US" dirty="0"/>
                        <a:t>不同期权间的差异</a:t>
                      </a:r>
                      <a:endParaRPr lang="en-US" dirty="0"/>
                    </a:p>
                  </a:txBody>
                  <a:tcPr anchor="ctr"/>
                </a:tc>
                <a:extLst>
                  <a:ext uri="{0D108BD9-81ED-4DB2-BD59-A6C34878D82A}">
                    <a16:rowId xmlns:a16="http://schemas.microsoft.com/office/drawing/2014/main" val="358335180"/>
                  </a:ext>
                </a:extLst>
              </a:tr>
              <a:tr h="468000">
                <a:tc>
                  <a:txBody>
                    <a:bodyPr/>
                    <a:lstStyle/>
                    <a:p>
                      <a:pPr algn="ctr"/>
                      <a:r>
                        <a:rPr lang="zh-CN" altLang="en-US" dirty="0"/>
                        <a:t>欧式期权</a:t>
                      </a:r>
                      <a:endParaRPr lang="en-US" dirty="0"/>
                    </a:p>
                  </a:txBody>
                  <a:tcPr anchor="ctr"/>
                </a:tc>
                <a:tc>
                  <a:txBody>
                    <a:bodyPr/>
                    <a:lstStyle/>
                    <a:p>
                      <a:pPr algn="ctr"/>
                      <a:r>
                        <a:rPr lang="zh-CN" altLang="en-US" dirty="0"/>
                        <a:t>在期权到期日才能行权</a:t>
                      </a:r>
                      <a:endParaRPr lang="en-US" dirty="0"/>
                    </a:p>
                  </a:txBody>
                  <a:tcPr anchor="ctr"/>
                </a:tc>
                <a:extLst>
                  <a:ext uri="{0D108BD9-81ED-4DB2-BD59-A6C34878D82A}">
                    <a16:rowId xmlns:a16="http://schemas.microsoft.com/office/drawing/2014/main" val="4093307087"/>
                  </a:ext>
                </a:extLst>
              </a:tr>
              <a:tr h="468000">
                <a:tc>
                  <a:txBody>
                    <a:bodyPr/>
                    <a:lstStyle/>
                    <a:p>
                      <a:pPr algn="ctr"/>
                      <a:r>
                        <a:rPr lang="zh-CN" altLang="en-US" dirty="0"/>
                        <a:t>美式期权</a:t>
                      </a:r>
                      <a:endParaRPr lang="en-US" dirty="0"/>
                    </a:p>
                  </a:txBody>
                  <a:tcPr anchor="ctr"/>
                </a:tc>
                <a:tc>
                  <a:txBody>
                    <a:bodyPr/>
                    <a:lstStyle/>
                    <a:p>
                      <a:pPr algn="ctr"/>
                      <a:r>
                        <a:rPr lang="zh-CN" altLang="en-US" dirty="0"/>
                        <a:t>期权到期前的任意工作日行权</a:t>
                      </a:r>
                      <a:endParaRPr lang="en-US" dirty="0"/>
                    </a:p>
                  </a:txBody>
                  <a:tcPr anchor="ctr"/>
                </a:tc>
                <a:extLst>
                  <a:ext uri="{0D108BD9-81ED-4DB2-BD59-A6C34878D82A}">
                    <a16:rowId xmlns:a16="http://schemas.microsoft.com/office/drawing/2014/main" val="2886175934"/>
                  </a:ext>
                </a:extLst>
              </a:tr>
              <a:tr h="468000">
                <a:tc>
                  <a:txBody>
                    <a:bodyPr/>
                    <a:lstStyle/>
                    <a:p>
                      <a:pPr algn="ctr"/>
                      <a:r>
                        <a:rPr lang="zh-CN" altLang="en-US" dirty="0"/>
                        <a:t>百慕大式期权</a:t>
                      </a:r>
                      <a:endParaRPr lang="en-US" dirty="0"/>
                    </a:p>
                  </a:txBody>
                  <a:tcPr anchor="ctr"/>
                </a:tc>
                <a:tc>
                  <a:txBody>
                    <a:bodyPr/>
                    <a:lstStyle/>
                    <a:p>
                      <a:pPr algn="ctr"/>
                      <a:r>
                        <a:rPr lang="zh-CN" altLang="en-US" dirty="0"/>
                        <a:t>期权到期日前的某一段时间可以行权</a:t>
                      </a:r>
                      <a:endParaRPr lang="en-US" dirty="0"/>
                    </a:p>
                  </a:txBody>
                  <a:tcPr anchor="ctr"/>
                </a:tc>
                <a:extLst>
                  <a:ext uri="{0D108BD9-81ED-4DB2-BD59-A6C34878D82A}">
                    <a16:rowId xmlns:a16="http://schemas.microsoft.com/office/drawing/2014/main" val="2926097485"/>
                  </a:ext>
                </a:extLst>
              </a:tr>
            </a:tbl>
          </a:graphicData>
        </a:graphic>
      </p:graphicFrame>
      <p:sp>
        <p:nvSpPr>
          <p:cNvPr id="4" name="灯片编号占位符 3"/>
          <p:cNvSpPr>
            <a:spLocks noGrp="1"/>
          </p:cNvSpPr>
          <p:nvPr>
            <p:ph type="sldNum" sz="quarter" idx="12"/>
          </p:nvPr>
        </p:nvSpPr>
        <p:spPr/>
        <p:txBody>
          <a:bodyPr/>
          <a:lstStyle/>
          <a:p>
            <a:fld id="{0C913308-F349-4B6D-A68A-DD1791B4A57B}" type="slidenum">
              <a:rPr lang="zh-CN" altLang="en-US" smtClean="0"/>
              <a:pPr/>
              <a:t>8</a:t>
            </a:fld>
            <a:endParaRPr lang="zh-CN" altLang="en-US" dirty="0"/>
          </a:p>
        </p:txBody>
      </p:sp>
    </p:spTree>
    <p:extLst>
      <p:ext uri="{BB962C8B-B14F-4D97-AF65-F5344CB8AC3E}">
        <p14:creationId xmlns:p14="http://schemas.microsoft.com/office/powerpoint/2010/main" val="118084974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期权的分类</a:t>
            </a:r>
            <a:r>
              <a:rPr lang="en-US" altLang="zh-CN" dirty="0"/>
              <a:t>III</a:t>
            </a:r>
            <a:r>
              <a:rPr lang="zh-CN" altLang="en-US" dirty="0"/>
              <a:t>：交易场所</a:t>
            </a:r>
          </a:p>
        </p:txBody>
      </p:sp>
      <p:sp>
        <p:nvSpPr>
          <p:cNvPr id="3" name="内容占位符 2"/>
          <p:cNvSpPr>
            <a:spLocks noGrp="1"/>
          </p:cNvSpPr>
          <p:nvPr>
            <p:ph idx="1"/>
          </p:nvPr>
        </p:nvSpPr>
        <p:spPr>
          <a:xfrm>
            <a:off x="539552" y="1268760"/>
            <a:ext cx="8147248" cy="5184576"/>
          </a:xfrm>
        </p:spPr>
        <p:txBody>
          <a:bodyPr>
            <a:normAutofit/>
          </a:bodyPr>
          <a:lstStyle/>
          <a:p>
            <a:r>
              <a:rPr lang="zh-CN" altLang="en-US" sz="3600" dirty="0"/>
              <a:t>场内期权</a:t>
            </a:r>
            <a:endParaRPr lang="en-US" altLang="zh-CN" sz="3600" dirty="0"/>
          </a:p>
          <a:p>
            <a:r>
              <a:rPr lang="zh-CN" altLang="en-US" sz="3600" dirty="0"/>
              <a:t>场外期权</a:t>
            </a:r>
            <a:endParaRPr lang="zh-CN" altLang="en-US" sz="4000" dirty="0"/>
          </a:p>
        </p:txBody>
      </p:sp>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9</a:t>
            </a:fld>
            <a:endParaRPr lang="en-US" altLang="zh-CN">
              <a:solidFill>
                <a:srgbClr val="000000"/>
              </a:solidFill>
            </a:endParaRPr>
          </a:p>
        </p:txBody>
      </p:sp>
    </p:spTree>
    <p:extLst>
      <p:ext uri="{BB962C8B-B14F-4D97-AF65-F5344CB8AC3E}">
        <p14:creationId xmlns:p14="http://schemas.microsoft.com/office/powerpoint/2010/main" val="129554052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heme/theme1.xml><?xml version="1.0" encoding="utf-8"?>
<a:theme xmlns:a="http://schemas.openxmlformats.org/drawingml/2006/main" name="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20047</TotalTime>
  <Words>4006</Words>
  <Application>Microsoft Office PowerPoint</Application>
  <PresentationFormat>全屏显示(4:3)</PresentationFormat>
  <Paragraphs>402</Paragraphs>
  <Slides>49</Slides>
  <Notes>8</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49</vt:i4>
      </vt:variant>
    </vt:vector>
  </HeadingPairs>
  <TitlesOfParts>
    <vt:vector size="66" baseType="lpstr">
      <vt:lpstr>Adobe 楷体 Std R</vt:lpstr>
      <vt:lpstr>GungsuhChe</vt:lpstr>
      <vt:lpstr>NEU-BZ-S92</vt:lpstr>
      <vt:lpstr>黑体</vt:lpstr>
      <vt:lpstr>楷体</vt:lpstr>
      <vt:lpstr>宋体</vt:lpstr>
      <vt:lpstr>Adobe Jenson Pro</vt:lpstr>
      <vt:lpstr>Adobe Jenson Pro Capt</vt:lpstr>
      <vt:lpstr>Arial</vt:lpstr>
      <vt:lpstr>Bradley Hand ITC</vt:lpstr>
      <vt:lpstr>Calibri</vt:lpstr>
      <vt:lpstr>Cambria Math</vt:lpstr>
      <vt:lpstr>Garamond</vt:lpstr>
      <vt:lpstr>Tahoma</vt:lpstr>
      <vt:lpstr>Times New Roman</vt:lpstr>
      <vt:lpstr>Wingdings</vt:lpstr>
      <vt:lpstr>1_Edge</vt:lpstr>
      <vt:lpstr>  金融工程 第九章  期权与期权市场</vt:lpstr>
      <vt:lpstr>目录</vt:lpstr>
      <vt:lpstr>目录</vt:lpstr>
      <vt:lpstr>期权（Option）的定义</vt:lpstr>
      <vt:lpstr>期权的分类I：期权权利方的不同权利</vt:lpstr>
      <vt:lpstr>理解期权：权利方/义务方</vt:lpstr>
      <vt:lpstr>理解期权：双重买卖关系</vt:lpstr>
      <vt:lpstr>期权的分类II：欧式期权与美式期权</vt:lpstr>
      <vt:lpstr>期权的分类III：交易场所</vt:lpstr>
      <vt:lpstr>期权的分类IV：不同标的资产</vt:lpstr>
      <vt:lpstr>股票类期权</vt:lpstr>
      <vt:lpstr>期货期权</vt:lpstr>
      <vt:lpstr>利率期权</vt:lpstr>
      <vt:lpstr>目录</vt:lpstr>
      <vt:lpstr>期权的发展史</vt:lpstr>
      <vt:lpstr>2019全球期权场内交易情况：按地域、合约分类</vt:lpstr>
      <vt:lpstr>PowerPoint 演示文稿</vt:lpstr>
      <vt:lpstr>我国期权发展史</vt:lpstr>
      <vt:lpstr>上证50ETF成交量和持仓量</vt:lpstr>
      <vt:lpstr>期权交易的特征和趋势</vt:lpstr>
      <vt:lpstr>目录</vt:lpstr>
      <vt:lpstr>上证50ETF期权合约基本条款</vt:lpstr>
      <vt:lpstr>PowerPoint 演示文稿</vt:lpstr>
      <vt:lpstr>合约单位</vt:lpstr>
      <vt:lpstr>到期月份</vt:lpstr>
      <vt:lpstr>到期日</vt:lpstr>
      <vt:lpstr>行权价格</vt:lpstr>
      <vt:lpstr>除权除息的处理</vt:lpstr>
      <vt:lpstr>行权</vt:lpstr>
      <vt:lpstr>合约代码和简称</vt:lpstr>
      <vt:lpstr>头寸限额和行权限额</vt:lpstr>
      <vt:lpstr>买卖指令</vt:lpstr>
      <vt:lpstr>竞价与成交</vt:lpstr>
      <vt:lpstr>熔断机制：上交所</vt:lpstr>
      <vt:lpstr>保证金制度</vt:lpstr>
      <vt:lpstr>结算价的确定</vt:lpstr>
      <vt:lpstr>目录</vt:lpstr>
      <vt:lpstr>期权与期货</vt:lpstr>
      <vt:lpstr>权证（Warrants）</vt:lpstr>
      <vt:lpstr>股本权证与备兑权证</vt:lpstr>
      <vt:lpstr>股票期权与权证</vt:lpstr>
      <vt:lpstr>目录</vt:lpstr>
      <vt:lpstr>内嵌期权</vt:lpstr>
      <vt:lpstr>顺丰可转债</vt:lpstr>
      <vt:lpstr>顺丰可转债</vt:lpstr>
      <vt:lpstr>实物期权</vt:lpstr>
      <vt:lpstr>实物期权案例：公司投资决策</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风险管理 Risk Management</dc:title>
  <dc:creator>aronge</dc:creator>
  <cp:lastModifiedBy>zlzheng</cp:lastModifiedBy>
  <cp:revision>881</cp:revision>
  <cp:lastPrinted>2016-11-13T14:53:29Z</cp:lastPrinted>
  <dcterms:created xsi:type="dcterms:W3CDTF">2007-10-06T10:41:32Z</dcterms:created>
  <dcterms:modified xsi:type="dcterms:W3CDTF">2020-12-18T01:17:32Z</dcterms:modified>
</cp:coreProperties>
</file>