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45" r:id="rId1"/>
  </p:sldMasterIdLst>
  <p:notesMasterIdLst>
    <p:notesMasterId r:id="rId61"/>
  </p:notesMasterIdLst>
  <p:handoutMasterIdLst>
    <p:handoutMasterId r:id="rId62"/>
  </p:handoutMasterIdLst>
  <p:sldIdLst>
    <p:sldId id="256" r:id="rId2"/>
    <p:sldId id="257" r:id="rId3"/>
    <p:sldId id="303" r:id="rId4"/>
    <p:sldId id="413" r:id="rId5"/>
    <p:sldId id="424" r:id="rId6"/>
    <p:sldId id="418" r:id="rId7"/>
    <p:sldId id="420" r:id="rId8"/>
    <p:sldId id="423" r:id="rId9"/>
    <p:sldId id="426" r:id="rId10"/>
    <p:sldId id="427" r:id="rId11"/>
    <p:sldId id="307" r:id="rId12"/>
    <p:sldId id="362" r:id="rId13"/>
    <p:sldId id="428" r:id="rId14"/>
    <p:sldId id="430" r:id="rId15"/>
    <p:sldId id="363" r:id="rId16"/>
    <p:sldId id="364" r:id="rId17"/>
    <p:sldId id="365" r:id="rId18"/>
    <p:sldId id="367" r:id="rId19"/>
    <p:sldId id="369" r:id="rId20"/>
    <p:sldId id="371" r:id="rId21"/>
    <p:sldId id="372" r:id="rId22"/>
    <p:sldId id="373" r:id="rId23"/>
    <p:sldId id="442" r:id="rId24"/>
    <p:sldId id="376" r:id="rId25"/>
    <p:sldId id="377" r:id="rId26"/>
    <p:sldId id="378" r:id="rId27"/>
    <p:sldId id="379" r:id="rId28"/>
    <p:sldId id="380" r:id="rId29"/>
    <p:sldId id="381" r:id="rId30"/>
    <p:sldId id="304" r:id="rId31"/>
    <p:sldId id="415" r:id="rId32"/>
    <p:sldId id="383" r:id="rId33"/>
    <p:sldId id="384" r:id="rId34"/>
    <p:sldId id="385" r:id="rId35"/>
    <p:sldId id="453" r:id="rId36"/>
    <p:sldId id="454" r:id="rId37"/>
    <p:sldId id="388" r:id="rId38"/>
    <p:sldId id="395" r:id="rId39"/>
    <p:sldId id="392" r:id="rId40"/>
    <p:sldId id="394" r:id="rId41"/>
    <p:sldId id="305" r:id="rId42"/>
    <p:sldId id="396" r:id="rId43"/>
    <p:sldId id="397" r:id="rId44"/>
    <p:sldId id="398" r:id="rId45"/>
    <p:sldId id="399" r:id="rId46"/>
    <p:sldId id="400" r:id="rId47"/>
    <p:sldId id="401" r:id="rId48"/>
    <p:sldId id="455" r:id="rId49"/>
    <p:sldId id="403" r:id="rId50"/>
    <p:sldId id="404" r:id="rId51"/>
    <p:sldId id="405" r:id="rId52"/>
    <p:sldId id="412" r:id="rId53"/>
    <p:sldId id="452" r:id="rId54"/>
    <p:sldId id="406" r:id="rId55"/>
    <p:sldId id="407" r:id="rId56"/>
    <p:sldId id="408" r:id="rId57"/>
    <p:sldId id="409" r:id="rId58"/>
    <p:sldId id="410" r:id="rId59"/>
    <p:sldId id="411" r:id="rId6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ronge" initials="Aronge"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465" autoAdjust="0"/>
    <p:restoredTop sz="94660"/>
  </p:normalViewPr>
  <p:slideViewPr>
    <p:cSldViewPr>
      <p:cViewPr varScale="1">
        <p:scale>
          <a:sx n="113" d="100"/>
          <a:sy n="113" d="100"/>
        </p:scale>
        <p:origin x="526" y="34"/>
      </p:cViewPr>
      <p:guideLst>
        <p:guide orient="horz" pos="2160"/>
        <p:guide pos="2880"/>
        <p:guide orient="horz" pos="1620"/>
      </p:guideLst>
    </p:cSldViewPr>
  </p:slideViewPr>
  <p:notesTextViewPr>
    <p:cViewPr>
      <p:scale>
        <a:sx n="100" d="100"/>
        <a:sy n="100" d="100"/>
      </p:scale>
      <p:origin x="0" y="0"/>
    </p:cViewPr>
  </p:notesTextViewPr>
  <p:notesViewPr>
    <p:cSldViewPr>
      <p:cViewPr varScale="1">
        <p:scale>
          <a:sx n="53" d="100"/>
          <a:sy n="53" d="100"/>
        </p:scale>
        <p:origin x="-2952"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6F910D0-BB92-4BFC-AF5E-4FFEA8271541}" type="datetimeFigureOut">
              <a:rPr lang="zh-CN" altLang="en-US" smtClean="0"/>
              <a:pPr/>
              <a:t>2020/12/18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D8C07F0-D124-42EB-A7A6-05D491F6BBDE}" type="slidenum">
              <a:rPr lang="zh-CN" altLang="en-US" smtClean="0"/>
              <a:pPr/>
              <a:t>‹#›</a:t>
            </a:fld>
            <a:endParaRPr lang="zh-CN" altLang="en-US"/>
          </a:p>
        </p:txBody>
      </p:sp>
    </p:spTree>
    <p:extLst>
      <p:ext uri="{BB962C8B-B14F-4D97-AF65-F5344CB8AC3E}">
        <p14:creationId xmlns:p14="http://schemas.microsoft.com/office/powerpoint/2010/main" val="3648491888"/>
      </p:ext>
    </p:extLst>
  </p:cSld>
  <p:clrMap bg1="lt1" tx1="dk1" bg2="lt2" tx2="dk2" accent1="accent1" accent2="accent2" accent3="accent3" accent4="accent4" accent5="accent5" accent6="accent6" hlink="hlink" folHlink="folHlink"/>
  <p:hf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AE7387-618B-47F8-94A6-4B8A0E94FC83}" type="datetimeFigureOut">
              <a:rPr lang="zh-CN" altLang="en-US" smtClean="0"/>
              <a:pPr/>
              <a:t>2020/12/18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5D4912-9744-409D-8085-B97C9A000F49}" type="slidenum">
              <a:rPr lang="zh-CN" altLang="en-US" smtClean="0"/>
              <a:pPr/>
              <a:t>‹#›</a:t>
            </a:fld>
            <a:endParaRPr lang="zh-CN" altLang="en-US"/>
          </a:p>
        </p:txBody>
      </p:sp>
    </p:spTree>
    <p:extLst>
      <p:ext uri="{BB962C8B-B14F-4D97-AF65-F5344CB8AC3E}">
        <p14:creationId xmlns:p14="http://schemas.microsoft.com/office/powerpoint/2010/main" val="50112614"/>
      </p:ext>
    </p:extLst>
  </p:cSld>
  <p:clrMap bg1="lt1" tx1="dk1" bg2="lt2" tx2="dk2" accent1="accent1" accent2="accent2" accent3="accent3" accent4="accent4" accent5="accent5" accent6="accent6" hlink="hlink" folHlink="folHlink"/>
  <p:hf hdr="0" ftr="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75D4912-9744-409D-8085-B97C9A000F49}" type="slidenum">
              <a:rPr lang="zh-CN" altLang="en-US" smtClean="0"/>
              <a:pPr/>
              <a:t>2</a:t>
            </a:fld>
            <a:endParaRPr lang="zh-CN" altLang="en-US"/>
          </a:p>
        </p:txBody>
      </p:sp>
      <p:sp>
        <p:nvSpPr>
          <p:cNvPr id="5" name="日期占位符 4"/>
          <p:cNvSpPr>
            <a:spLocks noGrp="1"/>
          </p:cNvSpPr>
          <p:nvPr>
            <p:ph type="dt" idx="11"/>
          </p:nvPr>
        </p:nvSpPr>
        <p:spPr/>
        <p:txBody>
          <a:bodyPr/>
          <a:lstStyle/>
          <a:p>
            <a:fld id="{1E9B4FC3-438F-4094-8A67-A72A5430CD59}" type="datetime1">
              <a:rPr lang="zh-CN" altLang="en-US" smtClean="0"/>
              <a:pPr/>
              <a:t>2020/12/18</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75D4912-9744-409D-8085-B97C9A000F49}" type="slidenum">
              <a:rPr lang="zh-CN" altLang="en-US" smtClean="0"/>
              <a:pPr/>
              <a:t>3</a:t>
            </a:fld>
            <a:endParaRPr lang="zh-CN" altLang="en-US"/>
          </a:p>
        </p:txBody>
      </p:sp>
      <p:sp>
        <p:nvSpPr>
          <p:cNvPr id="5" name="日期占位符 4"/>
          <p:cNvSpPr>
            <a:spLocks noGrp="1"/>
          </p:cNvSpPr>
          <p:nvPr>
            <p:ph type="dt" idx="11"/>
          </p:nvPr>
        </p:nvSpPr>
        <p:spPr/>
        <p:txBody>
          <a:bodyPr/>
          <a:lstStyle/>
          <a:p>
            <a:fld id="{1E9B4FC3-438F-4094-8A67-A72A5430CD59}" type="datetime1">
              <a:rPr lang="zh-CN" altLang="en-US" smtClean="0"/>
              <a:pPr/>
              <a:t>2020/12/18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75D4912-9744-409D-8085-B97C9A000F49}" type="slidenum">
              <a:rPr lang="zh-CN" altLang="en-US" smtClean="0"/>
              <a:pPr/>
              <a:t>30</a:t>
            </a:fld>
            <a:endParaRPr lang="zh-CN" altLang="en-US"/>
          </a:p>
        </p:txBody>
      </p:sp>
      <p:sp>
        <p:nvSpPr>
          <p:cNvPr id="5" name="日期占位符 4"/>
          <p:cNvSpPr>
            <a:spLocks noGrp="1"/>
          </p:cNvSpPr>
          <p:nvPr>
            <p:ph type="dt" idx="11"/>
          </p:nvPr>
        </p:nvSpPr>
        <p:spPr/>
        <p:txBody>
          <a:bodyPr/>
          <a:lstStyle/>
          <a:p>
            <a:fld id="{1E9B4FC3-438F-4094-8A67-A72A5430CD59}" type="datetime1">
              <a:rPr lang="zh-CN" altLang="en-US" smtClean="0"/>
              <a:pPr/>
              <a:t>2020/12/18</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75D4912-9744-409D-8085-B97C9A000F49}" type="slidenum">
              <a:rPr lang="zh-CN" altLang="en-US" smtClean="0"/>
              <a:pPr/>
              <a:t>41</a:t>
            </a:fld>
            <a:endParaRPr lang="zh-CN" altLang="en-US"/>
          </a:p>
        </p:txBody>
      </p:sp>
      <p:sp>
        <p:nvSpPr>
          <p:cNvPr id="5" name="日期占位符 4"/>
          <p:cNvSpPr>
            <a:spLocks noGrp="1"/>
          </p:cNvSpPr>
          <p:nvPr>
            <p:ph type="dt" idx="11"/>
          </p:nvPr>
        </p:nvSpPr>
        <p:spPr/>
        <p:txBody>
          <a:bodyPr/>
          <a:lstStyle/>
          <a:p>
            <a:fld id="{1E9B4FC3-438F-4094-8A67-A72A5430CD59}" type="datetime1">
              <a:rPr lang="zh-CN" altLang="en-US" smtClean="0"/>
              <a:pPr/>
              <a:t>2020/12/18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44376" y="789552"/>
            <a:ext cx="8229600" cy="1188132"/>
          </a:xfrm>
        </p:spPr>
        <p:txBody>
          <a:bodyPr/>
          <a:lstStyle>
            <a:lvl1pPr algn="ctr" defTabSz="0">
              <a:defRPr sz="3600" b="1">
                <a:solidFill>
                  <a:srgbClr val="006600"/>
                </a:solidFill>
                <a:latin typeface="Adobe Jenson Pro Capt" pitchFamily="18" charset="0"/>
                <a:ea typeface="楷体" pitchFamily="49" charset="-122"/>
              </a:defRPr>
            </a:lvl1pPr>
          </a:lstStyle>
          <a:p>
            <a:br>
              <a:rPr lang="en-US" altLang="zh-CN" dirty="0"/>
            </a:br>
            <a:r>
              <a:rPr lang="zh-CN" altLang="en-US" dirty="0"/>
              <a:t>单击此处编辑章节标题</a:t>
            </a:r>
            <a:br>
              <a:rPr lang="en-US" altLang="zh-CN" dirty="0"/>
            </a:br>
            <a:endParaRPr lang="zh-CN" altLang="en-US" dirty="0"/>
          </a:p>
        </p:txBody>
      </p:sp>
      <p:cxnSp>
        <p:nvCxnSpPr>
          <p:cNvPr id="12" name="直接连接符 11"/>
          <p:cNvCxnSpPr/>
          <p:nvPr/>
        </p:nvCxnSpPr>
        <p:spPr>
          <a:xfrm>
            <a:off x="13692" y="4894008"/>
            <a:ext cx="9144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14" name="标题 1"/>
          <p:cNvSpPr txBox="1">
            <a:spLocks/>
          </p:cNvSpPr>
          <p:nvPr/>
        </p:nvSpPr>
        <p:spPr bwMode="auto">
          <a:xfrm>
            <a:off x="457200" y="2139702"/>
            <a:ext cx="8229600" cy="85486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3600" b="1">
                <a:latin typeface="楷体" pitchFamily="49" charset="-122"/>
                <a:ea typeface="楷体" pitchFamily="49" charset="-122"/>
              </a:defRPr>
            </a:lvl1p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b="0" dirty="0">
                <a:solidFill>
                  <a:srgbClr val="2A0015"/>
                </a:solidFill>
                <a:latin typeface="Adobe 楷体 Std R" pitchFamily="18" charset="-122"/>
                <a:ea typeface="Adobe 楷体 Std R" pitchFamily="18" charset="-122"/>
                <a:cs typeface="Arial" pitchFamily="34" charset="0"/>
              </a:rPr>
              <a:t>厦门大学财务学系</a:t>
            </a:r>
            <a:endParaRPr lang="en-US" altLang="zh-CN" sz="1800" b="0" dirty="0">
              <a:solidFill>
                <a:srgbClr val="2A0015"/>
              </a:solidFill>
              <a:latin typeface="Adobe 楷体 Std R" pitchFamily="18" charset="-122"/>
              <a:ea typeface="Adobe 楷体 Std R" pitchFamily="18" charset="-122"/>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b="0" kern="1200" dirty="0">
                <a:solidFill>
                  <a:srgbClr val="2A0015"/>
                </a:solidFill>
                <a:latin typeface="Adobe 楷体 Std R" pitchFamily="18" charset="-122"/>
                <a:ea typeface="Adobe 楷体 Std R" pitchFamily="18" charset="-122"/>
                <a:cs typeface="Arial" pitchFamily="34" charset="0"/>
              </a:rPr>
              <a:t>郑振龙 陈蓉</a:t>
            </a:r>
            <a:endParaRPr lang="en-US" altLang="zh-CN" sz="1800" b="0" kern="1200" dirty="0">
              <a:solidFill>
                <a:srgbClr val="2A0015"/>
              </a:solidFill>
              <a:latin typeface="Adobe 楷体 Std R" pitchFamily="18" charset="-122"/>
              <a:ea typeface="Adobe 楷体 Std R" pitchFamily="18" charset="-122"/>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800" b="1" baseline="0" dirty="0">
              <a:solidFill>
                <a:srgbClr val="2A0015"/>
              </a:solidFill>
              <a:latin typeface="Adobe Jenson Pro Capt" pitchFamily="18"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b="1" dirty="0">
                <a:solidFill>
                  <a:srgbClr val="2A0015"/>
                </a:solidFill>
                <a:latin typeface="Adobe Jenson Pro Capt" pitchFamily="18" charset="0"/>
                <a:cs typeface="Arial" pitchFamily="34" charset="0"/>
              </a:rPr>
              <a:t>http:// </a:t>
            </a:r>
            <a:r>
              <a:rPr lang="en-US" altLang="zh-CN" sz="1800" b="1" dirty="0" err="1">
                <a:solidFill>
                  <a:srgbClr val="2A0015"/>
                </a:solidFill>
                <a:latin typeface="Adobe Jenson Pro Capt" pitchFamily="18" charset="0"/>
                <a:cs typeface="Arial" pitchFamily="34" charset="0"/>
              </a:rPr>
              <a:t>efinance.org.cn</a:t>
            </a:r>
            <a:endParaRPr lang="en-US" altLang="zh-CN" sz="1800" b="1" dirty="0">
              <a:solidFill>
                <a:srgbClr val="2A0015"/>
              </a:solidFill>
              <a:latin typeface="Adobe Jenson Pro Capt" pitchFamily="18"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b="1" dirty="0">
                <a:solidFill>
                  <a:srgbClr val="2A0015"/>
                </a:solidFill>
                <a:latin typeface="Adobe Jenson Pro Capt" pitchFamily="18" charset="0"/>
                <a:cs typeface="Arial" pitchFamily="34" charset="0"/>
              </a:rPr>
              <a:t>http://</a:t>
            </a:r>
            <a:r>
              <a:rPr lang="en-US" altLang="zh-CN" sz="1800" b="1" dirty="0" err="1">
                <a:solidFill>
                  <a:srgbClr val="2A0015"/>
                </a:solidFill>
                <a:latin typeface="Adobe Jenson Pro Capt" pitchFamily="18" charset="0"/>
                <a:cs typeface="Arial" pitchFamily="34" charset="0"/>
              </a:rPr>
              <a:t>aronge.net</a:t>
            </a:r>
            <a:endParaRPr lang="en-US" altLang="zh-CN" sz="1800" b="1" dirty="0">
              <a:solidFill>
                <a:srgbClr val="2A0015"/>
              </a:solidFill>
              <a:latin typeface="Adobe Jenson Pro Capt" pitchFamily="18"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800" b="1" dirty="0">
              <a:solidFill>
                <a:srgbClr val="2A0015"/>
              </a:solidFill>
              <a:latin typeface="Adobe Jenson Pro Capt" pitchFamily="18"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chemeClr val="tx1">
                  <a:lumMod val="75000"/>
                  <a:lumOff val="25000"/>
                </a:schemeClr>
              </a:solidFill>
              <a:latin typeface="Adobe Jenson Pro Capt"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zh-CN" sz="2400" b="0" i="0" u="none" strike="noStrike" kern="0" cap="none" spc="0" normalizeH="0" baseline="0" noProof="0" dirty="0">
              <a:ln>
                <a:noFill/>
              </a:ln>
              <a:solidFill>
                <a:schemeClr val="tx2"/>
              </a:solidFill>
              <a:effectLst/>
              <a:uLnTx/>
              <a:uFillTx/>
              <a:latin typeface="Adobe Jenson Pro" pitchFamily="18" charset="0"/>
              <a:ea typeface="Adobe 黑体 Std R"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0" cap="none" spc="0" normalizeH="0" baseline="0" noProof="0" dirty="0">
              <a:ln>
                <a:noFill/>
              </a:ln>
              <a:solidFill>
                <a:schemeClr val="tx2"/>
              </a:solidFill>
              <a:effectLst/>
              <a:uLnTx/>
              <a:uFillTx/>
              <a:latin typeface="楷体" pitchFamily="49" charset="-122"/>
              <a:ea typeface="楷体" pitchFamily="49" charset="-122"/>
              <a:cs typeface="+mj-cs"/>
            </a:endParaRPr>
          </a:p>
        </p:txBody>
      </p:sp>
      <p:pic>
        <p:nvPicPr>
          <p:cNvPr id="29" name="图片 28" descr="11824837100.jpg"/>
          <p:cNvPicPr>
            <a:picLocks noChangeAspect="1"/>
          </p:cNvPicPr>
          <p:nvPr/>
        </p:nvPicPr>
        <p:blipFill>
          <a:blip r:embed="rId2" cstate="print">
            <a:duotone>
              <a:schemeClr val="accent3">
                <a:shade val="45000"/>
                <a:satMod val="135000"/>
              </a:schemeClr>
              <a:prstClr val="white"/>
            </a:duotone>
            <a:extLst>
              <a:ext uri="{BEBA8EAE-BF5A-486C-A8C5-ECC9F3942E4B}">
                <a14:imgProps xmlns:a14="http://schemas.microsoft.com/office/drawing/2010/main">
                  <a14:imgLayer r:embed="rId3">
                    <a14:imgEffect>
                      <a14:artisticCrisscrossEtching/>
                    </a14:imgEffect>
                    <a14:imgEffect>
                      <a14:sharpenSoften amount="50000"/>
                    </a14:imgEffect>
                    <a14:imgEffect>
                      <a14:saturation sat="400000"/>
                    </a14:imgEffect>
                  </a14:imgLayer>
                </a14:imgProps>
              </a:ext>
            </a:extLst>
          </a:blip>
          <a:stretch>
            <a:fillRect/>
          </a:stretch>
        </p:blipFill>
        <p:spPr>
          <a:xfrm>
            <a:off x="3923928" y="3489852"/>
            <a:ext cx="1440160" cy="1167594"/>
          </a:xfrm>
          <a:prstGeom prst="rect">
            <a:avLst/>
          </a:prstGeom>
          <a:ln>
            <a:noFill/>
          </a:ln>
        </p:spPr>
      </p:pic>
      <p:sp>
        <p:nvSpPr>
          <p:cNvPr id="30" name="TextBox 29"/>
          <p:cNvSpPr txBox="1"/>
          <p:nvPr userDrawn="1"/>
        </p:nvSpPr>
        <p:spPr>
          <a:xfrm>
            <a:off x="2021752" y="4848741"/>
            <a:ext cx="5217128" cy="307777"/>
          </a:xfrm>
          <a:prstGeom prst="rect">
            <a:avLst/>
          </a:prstGeom>
          <a:noFill/>
        </p:spPr>
        <p:txBody>
          <a:bodyPr wrap="square" rtlCol="0">
            <a:spAutoFit/>
          </a:bodyPr>
          <a:lstStyle/>
          <a:p>
            <a:pPr algn="ctr"/>
            <a:r>
              <a:rPr lang="en-US" altLang="zh-CN" sz="1400" dirty="0">
                <a:latin typeface="Adobe Jenson Pro Capt" pitchFamily="18" charset="0"/>
                <a:ea typeface="Adobe 黑体 Std R" pitchFamily="34" charset="-122"/>
              </a:rPr>
              <a:t>Copyright © 2020 </a:t>
            </a:r>
            <a:r>
              <a:rPr lang="en-US" altLang="zh-CN" sz="1400" dirty="0" err="1">
                <a:latin typeface="Adobe Jenson Pro Capt" pitchFamily="18" charset="0"/>
                <a:ea typeface="Adobe 黑体 Std R" pitchFamily="34" charset="-122"/>
              </a:rPr>
              <a:t>Zhenlong</a:t>
            </a:r>
            <a:r>
              <a:rPr lang="en-US" altLang="zh-CN" sz="1400" dirty="0">
                <a:latin typeface="Adobe Jenson Pro Capt" pitchFamily="18" charset="0"/>
                <a:ea typeface="Adobe 黑体 Std R" pitchFamily="34" charset="-122"/>
              </a:rPr>
              <a:t> Zheng &amp; Rong Chen,</a:t>
            </a:r>
            <a:r>
              <a:rPr lang="en-US" altLang="zh-CN" sz="1400" baseline="0" dirty="0">
                <a:latin typeface="Adobe Jenson Pro Capt" pitchFamily="18" charset="0"/>
                <a:ea typeface="Adobe 黑体 Std R" pitchFamily="34" charset="-122"/>
              </a:rPr>
              <a:t> XMU</a:t>
            </a:r>
            <a:endParaRPr lang="en-US" altLang="zh-CN" sz="1400" dirty="0">
              <a:latin typeface="Adobe Jenson Pro Capt" pitchFamily="18" charset="0"/>
              <a:ea typeface="Adobe 黑体 Std R" pitchFamily="34" charset="-122"/>
            </a:endParaRPr>
          </a:p>
        </p:txBody>
      </p:sp>
    </p:spTree>
    <p:extLst>
      <p:ext uri="{BB962C8B-B14F-4D97-AF65-F5344CB8AC3E}">
        <p14:creationId xmlns:p14="http://schemas.microsoft.com/office/powerpoint/2010/main" val="262645666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3"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r>
              <a:rPr lang="en-US" altLang="zh-CN"/>
              <a:t>Copyright © 2012 Zheng, Zhenlong &amp; Chen, Rong</a:t>
            </a:r>
            <a:endParaRPr lang="zh-CN" altLang="en-US"/>
          </a:p>
        </p:txBody>
      </p:sp>
      <p:sp>
        <p:nvSpPr>
          <p:cNvPr id="4"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4372910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6"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r>
              <a:rPr lang="en-US" altLang="zh-CN"/>
              <a:t>Copyright © 2012 Zheng, Zhenlong &amp; Chen, Rong</a:t>
            </a:r>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6717545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6"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r>
              <a:rPr lang="en-US" altLang="zh-CN"/>
              <a:t>Copyright © 2012 Zheng, Zhenlong &amp; Chen, Rong</a:t>
            </a:r>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1795085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5"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r>
              <a:rPr lang="en-US" altLang="zh-CN"/>
              <a:t>Copyright © 2012 Zheng, Zhenlong &amp; Chen, Rong</a:t>
            </a:r>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1367552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8360"/>
            <a:ext cx="2057400" cy="438983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8360"/>
            <a:ext cx="6019800" cy="438983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5"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r>
              <a:rPr lang="en-US" altLang="zh-CN"/>
              <a:t>Copyright © 2012 Zheng, Zhenlong &amp; Chen, Rong</a:t>
            </a:r>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1984501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nding">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80867" y="10890"/>
            <a:ext cx="2565366" cy="854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4712920"/>
            <a:ext cx="9144000" cy="165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userDrawn="1"/>
        </p:nvSpPr>
        <p:spPr>
          <a:xfrm>
            <a:off x="2051720" y="1977684"/>
            <a:ext cx="5688631" cy="1569660"/>
          </a:xfrm>
          <a:prstGeom prst="rect">
            <a:avLst/>
          </a:prstGeom>
          <a:noFill/>
        </p:spPr>
        <p:txBody>
          <a:bodyPr wrap="square" rtlCol="0">
            <a:spAutoFit/>
          </a:bodyPr>
          <a:lstStyle/>
          <a:p>
            <a:r>
              <a:rPr lang="en-US" altLang="zh-CN" sz="9600" dirty="0">
                <a:latin typeface="Bradley Hand ITC" pitchFamily="66" charset="0"/>
                <a:ea typeface="Adobe 仿宋 Std R" pitchFamily="18" charset="-122"/>
                <a:cs typeface="Arial Unicode MS" pitchFamily="34" charset="-122"/>
              </a:rPr>
              <a:t>The End.</a:t>
            </a:r>
            <a:endParaRPr lang="zh-CN" altLang="en-US" sz="9600" dirty="0">
              <a:latin typeface="Bradley Hand ITC" pitchFamily="66" charset="0"/>
              <a:ea typeface="Adobe 仿宋 Std R" pitchFamily="18" charset="-122"/>
              <a:cs typeface="Arial Unicode MS" pitchFamily="34" charset="-122"/>
            </a:endParaRPr>
          </a:p>
        </p:txBody>
      </p:sp>
      <p:sp>
        <p:nvSpPr>
          <p:cNvPr id="18" name="矩形 17"/>
          <p:cNvSpPr/>
          <p:nvPr userDrawn="1"/>
        </p:nvSpPr>
        <p:spPr>
          <a:xfrm>
            <a:off x="395536" y="789552"/>
            <a:ext cx="8352928" cy="2700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8172401" y="4795854"/>
            <a:ext cx="973833" cy="347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436779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谢谢">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102"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550" y="195486"/>
            <a:ext cx="8724900" cy="4664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300107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谢谢">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102"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550" y="195486"/>
            <a:ext cx="8724900" cy="4664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userDrawn="1"/>
        </p:nvSpPr>
        <p:spPr>
          <a:xfrm>
            <a:off x="2843808" y="2775198"/>
            <a:ext cx="3744416" cy="707886"/>
          </a:xfrm>
          <a:prstGeom prst="rect">
            <a:avLst/>
          </a:prstGeom>
          <a:noFill/>
        </p:spPr>
        <p:txBody>
          <a:bodyPr wrap="square" rtlCol="0">
            <a:spAutoFit/>
          </a:bodyPr>
          <a:lstStyle/>
          <a:p>
            <a:r>
              <a:rPr lang="en-US" altLang="zh-CN" sz="2000" b="1" dirty="0">
                <a:latin typeface="Adobe Jenson Pro Capt" pitchFamily="18" charset="0"/>
              </a:rPr>
              <a:t>Email: zlzheng@xmu.edu.cn</a:t>
            </a:r>
          </a:p>
          <a:p>
            <a:r>
              <a:rPr lang="en-US" altLang="zh-CN" sz="2000" b="1" dirty="0">
                <a:latin typeface="Adobe Jenson Pro Capt" pitchFamily="18" charset="0"/>
              </a:rPr>
              <a:t>              aronge@xmu.edu.cn</a:t>
            </a:r>
            <a:endParaRPr lang="zh-CN" altLang="en-US" sz="2000" b="1" dirty="0">
              <a:latin typeface="Adobe Jenson Pro Capt" pitchFamily="18" charset="0"/>
            </a:endParaRPr>
          </a:p>
        </p:txBody>
      </p:sp>
    </p:spTree>
    <p:extLst>
      <p:ext uri="{BB962C8B-B14F-4D97-AF65-F5344CB8AC3E}">
        <p14:creationId xmlns:p14="http://schemas.microsoft.com/office/powerpoint/2010/main" val="401035753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171450"/>
            <a:ext cx="8540750" cy="857250"/>
          </a:xfrm>
        </p:spPr>
        <p:txBody>
          <a:bodyPr/>
          <a:lstStyle/>
          <a:p>
            <a:r>
              <a:rPr lang="zh-CN" altLang="en-US"/>
              <a:t>单击此处编辑母版标题样式</a:t>
            </a:r>
          </a:p>
        </p:txBody>
      </p:sp>
      <p:sp>
        <p:nvSpPr>
          <p:cNvPr id="3" name="文本占位符 2"/>
          <p:cNvSpPr>
            <a:spLocks noGrp="1"/>
          </p:cNvSpPr>
          <p:nvPr>
            <p:ph type="body" sz="half" idx="1"/>
          </p:nvPr>
        </p:nvSpPr>
        <p:spPr>
          <a:xfrm>
            <a:off x="301626" y="1200150"/>
            <a:ext cx="4194175" cy="337423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1" y="1200150"/>
            <a:ext cx="4194175" cy="337423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301625" y="4683919"/>
            <a:ext cx="2289175" cy="357188"/>
          </a:xfrm>
          <a:prstGeom prst="rect">
            <a:avLst/>
          </a:prstGeom>
        </p:spPr>
        <p:txBody>
          <a:bodyPr/>
          <a:lstStyle>
            <a:lvl1pPr>
              <a:defRPr>
                <a:ea typeface="宋体" pitchFamily="2" charset="-122"/>
              </a:defRPr>
            </a:lvl1pPr>
          </a:lstStyle>
          <a:p>
            <a:pPr>
              <a:defRPr/>
            </a:pPr>
            <a:endParaRPr lang="en-US" altLang="zh-CN"/>
          </a:p>
        </p:txBody>
      </p:sp>
      <p:sp>
        <p:nvSpPr>
          <p:cNvPr id="6" name="页脚占位符 5"/>
          <p:cNvSpPr>
            <a:spLocks noGrp="1"/>
          </p:cNvSpPr>
          <p:nvPr>
            <p:ph type="ftr" sz="quarter" idx="11"/>
          </p:nvPr>
        </p:nvSpPr>
        <p:spPr>
          <a:xfrm>
            <a:off x="3124200" y="4683919"/>
            <a:ext cx="2895600" cy="357188"/>
          </a:xfrm>
          <a:prstGeom prst="rect">
            <a:avLst/>
          </a:prstGeom>
        </p:spPr>
        <p:txBody>
          <a:bodyPr/>
          <a:lstStyle>
            <a:lvl1pPr>
              <a:defRPr/>
            </a:lvl1pPr>
          </a:lstStyle>
          <a:p>
            <a:pPr>
              <a:defRPr/>
            </a:pPr>
            <a:r>
              <a:rPr lang="en-US" altLang="zh-CN"/>
              <a:t>Copyright © 2012 Zheng, Zhenlong &amp; Chen, Rong</a:t>
            </a:r>
            <a:endParaRPr lang="zh-CN" altLang="en-US" dirty="0"/>
          </a:p>
        </p:txBody>
      </p:sp>
      <p:sp>
        <p:nvSpPr>
          <p:cNvPr id="7" name="灯片编号占位符 6"/>
          <p:cNvSpPr>
            <a:spLocks noGrp="1"/>
          </p:cNvSpPr>
          <p:nvPr>
            <p:ph type="sldNum" sz="quarter" idx="12"/>
          </p:nvPr>
        </p:nvSpPr>
        <p:spPr>
          <a:xfrm>
            <a:off x="6553201" y="4683919"/>
            <a:ext cx="2289175" cy="357188"/>
          </a:xfrm>
        </p:spPr>
        <p:txBody>
          <a:bodyPr/>
          <a:lstStyle>
            <a:lvl1pPr>
              <a:defRPr/>
            </a:lvl1pPr>
          </a:lstStyle>
          <a:p>
            <a:pPr>
              <a:defRPr/>
            </a:pPr>
            <a:fld id="{5CC2B108-31DF-4FE0-8872-C4A8491C00B8}" type="slidenum">
              <a:rPr lang="en-US" altLang="zh-CN"/>
              <a:pPr>
                <a:defRPr/>
              </a:pPr>
              <a:t>‹#›</a:t>
            </a:fld>
            <a:endParaRPr lang="en-US" altLang="zh-CN"/>
          </a:p>
        </p:txBody>
      </p:sp>
    </p:spTree>
    <p:extLst>
      <p:ext uri="{BB962C8B-B14F-4D97-AF65-F5344CB8AC3E}">
        <p14:creationId xmlns:p14="http://schemas.microsoft.com/office/powerpoint/2010/main" val="154285788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67544" y="681540"/>
            <a:ext cx="8229600" cy="1242137"/>
          </a:xfrm>
        </p:spPr>
        <p:txBody>
          <a:bodyPr/>
          <a:lstStyle>
            <a:lvl1pPr algn="ctr">
              <a:defRPr sz="3600" b="1">
                <a:solidFill>
                  <a:srgbClr val="006633"/>
                </a:solidFill>
                <a:latin typeface="Adobe Jenson Pro Capt" pitchFamily="18" charset="0"/>
                <a:ea typeface="楷体" pitchFamily="49" charset="-122"/>
              </a:defRPr>
            </a:lvl1pPr>
          </a:lstStyle>
          <a:p>
            <a:r>
              <a:rPr lang="zh-CN" altLang="en-US" dirty="0"/>
              <a:t>单击此处编辑母版标题样式</a:t>
            </a:r>
            <a:br>
              <a:rPr lang="en-US" altLang="zh-CN" dirty="0"/>
            </a:br>
            <a:endParaRPr lang="zh-CN" altLang="en-US" dirty="0"/>
          </a:p>
        </p:txBody>
      </p:sp>
    </p:spTree>
    <p:extLst>
      <p:ext uri="{BB962C8B-B14F-4D97-AF65-F5344CB8AC3E}">
        <p14:creationId xmlns:p14="http://schemas.microsoft.com/office/powerpoint/2010/main" val="97945348"/>
      </p:ext>
    </p:extLst>
  </p:cSld>
  <p:clrMapOvr>
    <a:masterClrMapping/>
  </p:clrMapOvr>
  <p:transition spd="slow">
    <p:pull dir="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67544" y="249492"/>
            <a:ext cx="8229600" cy="635198"/>
          </a:xfrm>
        </p:spPr>
        <p:txBody>
          <a:bodyPr bIns="36000" anchor="b"/>
          <a:lstStyle>
            <a:lvl1pPr>
              <a:defRPr>
                <a:solidFill>
                  <a:srgbClr val="006600"/>
                </a:solidFill>
                <a:latin typeface="Adobe Jenson Pro Capt" pitchFamily="18" charset="0"/>
                <a:ea typeface="Adobe 黑体 Std R" pitchFamily="34" charset="-122"/>
              </a:defRPr>
            </a:lvl1pPr>
          </a:lstStyle>
          <a:p>
            <a:r>
              <a:rPr lang="zh-TW" altLang="en-US" dirty="0"/>
              <a:t>按一下此處編輯母版標題樣式</a:t>
            </a:r>
            <a:endParaRPr lang="zh-CN" altLang="en-US" dirty="0"/>
          </a:p>
        </p:txBody>
      </p:sp>
      <p:sp>
        <p:nvSpPr>
          <p:cNvPr id="3" name="内容占位符 2"/>
          <p:cNvSpPr>
            <a:spLocks noGrp="1"/>
          </p:cNvSpPr>
          <p:nvPr>
            <p:ph idx="1" hasCustomPrompt="1"/>
          </p:nvPr>
        </p:nvSpPr>
        <p:spPr>
          <a:xfrm>
            <a:off x="457200" y="1005576"/>
            <a:ext cx="8229600" cy="3888432"/>
          </a:xfrm>
        </p:spPr>
        <p:txBody>
          <a:bodyPr/>
          <a:lstStyle>
            <a:lvl1pPr marL="342900" indent="-342900">
              <a:spcBef>
                <a:spcPts val="800"/>
              </a:spcBef>
              <a:buClr>
                <a:schemeClr val="accent6">
                  <a:lumMod val="75000"/>
                </a:schemeClr>
              </a:buClr>
              <a:buFontTx/>
              <a:buBlip>
                <a:blip r:embed="rId2"/>
              </a:buBlip>
              <a:defRPr baseline="0">
                <a:latin typeface="Adobe Jenson Pro" pitchFamily="18" charset="0"/>
                <a:ea typeface="Adobe 楷体 Std R" pitchFamily="18" charset="-122"/>
              </a:defRPr>
            </a:lvl1pPr>
            <a:lvl2pPr marL="669925" indent="-325438">
              <a:spcBef>
                <a:spcPts val="800"/>
              </a:spcBef>
              <a:buFontTx/>
              <a:buBlip>
                <a:blip r:embed="rId2"/>
              </a:buBlip>
              <a:defRPr baseline="0">
                <a:latin typeface="Adobe Jenson Pro" pitchFamily="18" charset="0"/>
                <a:ea typeface="Adobe 楷体 Std R" pitchFamily="18" charset="-122"/>
              </a:defRPr>
            </a:lvl2pPr>
            <a:lvl3pPr marL="1022350" indent="-350838">
              <a:spcBef>
                <a:spcPts val="800"/>
              </a:spcBef>
              <a:buFontTx/>
              <a:buBlip>
                <a:blip r:embed="rId2"/>
              </a:buBlip>
              <a:defRPr baseline="0">
                <a:latin typeface="Adobe Jenson Pro" pitchFamily="18" charset="0"/>
                <a:ea typeface="Adobe 楷体 Std R" pitchFamily="18" charset="-122"/>
              </a:defRPr>
            </a:lvl3pPr>
            <a:lvl4pPr marL="1339850" indent="-315913">
              <a:spcBef>
                <a:spcPts val="800"/>
              </a:spcBef>
              <a:buFontTx/>
              <a:buBlip>
                <a:blip r:embed="rId2"/>
              </a:buBlip>
              <a:defRPr baseline="0">
                <a:latin typeface="Adobe Jenson Pro" pitchFamily="18" charset="0"/>
                <a:ea typeface="Adobe 楷体 Std R" pitchFamily="18" charset="-122"/>
              </a:defRPr>
            </a:lvl4pPr>
            <a:lvl5pPr marL="1681163" indent="-339725">
              <a:spcBef>
                <a:spcPts val="800"/>
              </a:spcBef>
              <a:buFontTx/>
              <a:buBlip>
                <a:blip r:embed="rId2"/>
              </a:buBlip>
              <a:defRPr baseline="0">
                <a:latin typeface="Adobe Jenson Pro" pitchFamily="18" charset="0"/>
                <a:ea typeface="Adobe 楷体 Std R" pitchFamily="18" charset="-122"/>
              </a:defRPr>
            </a:lvl5pPr>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6" name="Rectangle 6"/>
          <p:cNvSpPr>
            <a:spLocks noGrp="1" noChangeArrowheads="1"/>
          </p:cNvSpPr>
          <p:nvPr>
            <p:ph type="sldNum" sz="quarter" idx="12"/>
          </p:nvPr>
        </p:nvSpPr>
        <p:spPr>
          <a:ln/>
        </p:spPr>
        <p:txBody>
          <a:bodyPr/>
          <a:lstStyle>
            <a:lvl1pPr>
              <a:defRPr>
                <a:solidFill>
                  <a:schemeClr val="tx1">
                    <a:lumMod val="50000"/>
                    <a:lumOff val="50000"/>
                  </a:schemeClr>
                </a:solidFill>
                <a:latin typeface="Adobe Jenson Pro Capt" pitchFamily="18" charset="0"/>
              </a:defRPr>
            </a:lvl1pPr>
          </a:lstStyle>
          <a:p>
            <a:fld id="{0C913308-F349-4B6D-A68A-DD1791B4A57B}" type="slidenum">
              <a:rPr lang="zh-CN" altLang="en-US" smtClean="0"/>
              <a:pPr/>
              <a:t>‹#›</a:t>
            </a:fld>
            <a:endParaRPr lang="zh-CN" altLang="en-US" dirty="0"/>
          </a:p>
        </p:txBody>
      </p:sp>
    </p:spTree>
    <p:extLst>
      <p:ext uri="{BB962C8B-B14F-4D97-AF65-F5344CB8AC3E}">
        <p14:creationId xmlns:p14="http://schemas.microsoft.com/office/powerpoint/2010/main" val="6624413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uestions">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31640" y="1005575"/>
            <a:ext cx="6408712" cy="3785145"/>
          </a:xfrm>
          <a:prstGeom prst="rect">
            <a:avLst/>
          </a:prstGeom>
        </p:spPr>
      </p:pic>
      <p:sp>
        <p:nvSpPr>
          <p:cNvPr id="6" name="TextBox 5"/>
          <p:cNvSpPr txBox="1"/>
          <p:nvPr userDrawn="1"/>
        </p:nvSpPr>
        <p:spPr>
          <a:xfrm>
            <a:off x="467544" y="303498"/>
            <a:ext cx="8280920" cy="738664"/>
          </a:xfrm>
          <a:prstGeom prst="rect">
            <a:avLst/>
          </a:prstGeom>
          <a:noFill/>
        </p:spPr>
        <p:txBody>
          <a:bodyPr wrap="square" rtlCol="0">
            <a:spAutoFit/>
          </a:bodyPr>
          <a:lstStyle/>
          <a:p>
            <a:r>
              <a:rPr lang="en-US" altLang="zh-CN" sz="4200" dirty="0">
                <a:solidFill>
                  <a:srgbClr val="006600"/>
                </a:solidFill>
                <a:latin typeface="Adobe Jenson Pro Capt" pitchFamily="18" charset="0"/>
              </a:rPr>
              <a:t>Any Questions</a:t>
            </a:r>
            <a:r>
              <a:rPr lang="zh-CN" altLang="en-US" sz="4200" dirty="0">
                <a:solidFill>
                  <a:schemeClr val="accent2">
                    <a:lumMod val="75000"/>
                  </a:schemeClr>
                </a:solidFill>
                <a:latin typeface="GungsuhChe" pitchFamily="49" charset="-127"/>
                <a:ea typeface="GungsuhChe" pitchFamily="49" charset="-127"/>
                <a:cs typeface="Ebrima" pitchFamily="2" charset="0"/>
              </a:rPr>
              <a:t>？</a:t>
            </a:r>
            <a:endParaRPr lang="zh-CN" altLang="en-US" sz="4200" dirty="0">
              <a:solidFill>
                <a:schemeClr val="accent2">
                  <a:lumMod val="75000"/>
                </a:schemeClr>
              </a:solidFill>
            </a:endParaRPr>
          </a:p>
        </p:txBody>
      </p:sp>
    </p:spTree>
    <p:extLst>
      <p:ext uri="{BB962C8B-B14F-4D97-AF65-F5344CB8AC3E}">
        <p14:creationId xmlns:p14="http://schemas.microsoft.com/office/powerpoint/2010/main" val="15948050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83568" y="1869673"/>
            <a:ext cx="7772400" cy="1021556"/>
          </a:xfrm>
        </p:spPr>
        <p:txBody>
          <a:bodyPr/>
          <a:lstStyle>
            <a:lvl1pPr algn="l">
              <a:defRPr sz="4000" b="0" cap="all" baseline="0">
                <a:solidFill>
                  <a:srgbClr val="002060"/>
                </a:solidFill>
                <a:latin typeface="Adobe Jenson Pro" pitchFamily="18" charset="0"/>
              </a:defRPr>
            </a:lvl1pPr>
          </a:lstStyle>
          <a:p>
            <a:r>
              <a:rPr lang="zh-CN" altLang="en-US" dirty="0"/>
              <a:t>    单击此处编辑母版标题样式</a:t>
            </a:r>
          </a:p>
        </p:txBody>
      </p:sp>
      <p:sp>
        <p:nvSpPr>
          <p:cNvPr id="3" name="文本占位符 2"/>
          <p:cNvSpPr>
            <a:spLocks noGrp="1"/>
          </p:cNvSpPr>
          <p:nvPr>
            <p:ph type="body" idx="1"/>
          </p:nvPr>
        </p:nvSpPr>
        <p:spPr>
          <a:xfrm>
            <a:off x="683568" y="3057805"/>
            <a:ext cx="7772400" cy="1125140"/>
          </a:xfrm>
        </p:spPr>
        <p:txBody>
          <a:bodyPr anchor="t"/>
          <a:lstStyle>
            <a:lvl1pPr marL="0" indent="0">
              <a:buNone/>
              <a:defRPr sz="3600" b="0">
                <a:solidFill>
                  <a:srgbClr val="00206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dirty="0"/>
              <a:t>单击此处编辑母版文本样式</a:t>
            </a:r>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1586220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804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38600" cy="339804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6"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r>
              <a:rPr lang="en-US" altLang="zh-CN"/>
              <a:t>Copyright © 2012 Zheng, Zhenlong &amp; Chen, Rong</a:t>
            </a:r>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8859362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8"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r>
              <a:rPr lang="en-US" altLang="zh-CN"/>
              <a:t>Copyright © 2012 Zheng, Zhenlong &amp; Chen, Rong</a:t>
            </a:r>
            <a:endParaRPr lang="zh-CN" altLang="en-US"/>
          </a:p>
        </p:txBody>
      </p:sp>
      <p:sp>
        <p:nvSpPr>
          <p:cNvPr id="9"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3221903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4"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r>
              <a:rPr lang="en-US" altLang="zh-CN"/>
              <a:t>Copyright © 2012 Zheng, Zhenlong &amp; Chen, Rong</a:t>
            </a:r>
            <a:endParaRPr lang="zh-CN" altLang="en-US"/>
          </a:p>
        </p:txBody>
      </p:sp>
      <p:sp>
        <p:nvSpPr>
          <p:cNvPr id="5"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2058508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4560230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4746318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xfrm>
            <a:off x="457200" y="208360"/>
            <a:ext cx="8229600" cy="635198"/>
          </a:xfrm>
          <a:prstGeom prst="rect">
            <a:avLst/>
          </a:prstGeom>
          <a:noFill/>
          <a:ln w="9525">
            <a:noFill/>
            <a:miter lim="800000"/>
            <a:headEnd/>
            <a:tailEnd/>
          </a:ln>
        </p:spPr>
        <p:txBody>
          <a:bodyPr vert="horz" wrap="square" lIns="91440" tIns="45720" rIns="91440" bIns="36000" numCol="1" anchor="b" anchorCtr="0" compatLnSpc="1">
            <a:prstTxWarp prst="textNoShape">
              <a:avLst/>
            </a:prstTxWarp>
          </a:bodyPr>
          <a:lstStyle/>
          <a:p>
            <a:pPr lvl="0"/>
            <a:r>
              <a:rPr lang="zh-TW" altLang="en-US" dirty="0"/>
              <a:t>按一下此處編輯母版標題樣式</a:t>
            </a:r>
            <a:endParaRPr lang="zh-CN" altLang="en-US" dirty="0"/>
          </a:p>
        </p:txBody>
      </p:sp>
      <p:sp>
        <p:nvSpPr>
          <p:cNvPr id="15363" name="Rectangle 3"/>
          <p:cNvSpPr>
            <a:spLocks noGrp="1" noChangeArrowheads="1"/>
          </p:cNvSpPr>
          <p:nvPr>
            <p:ph type="body" idx="1"/>
          </p:nvPr>
        </p:nvSpPr>
        <p:spPr bwMode="auto">
          <a:xfrm>
            <a:off x="457200" y="1005576"/>
            <a:ext cx="8229600" cy="388843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26630" name="Rectangle 6"/>
          <p:cNvSpPr>
            <a:spLocks noGrp="1" noChangeArrowheads="1"/>
          </p:cNvSpPr>
          <p:nvPr>
            <p:ph type="sldNum" sz="quarter" idx="4"/>
          </p:nvPr>
        </p:nvSpPr>
        <p:spPr bwMode="auto">
          <a:xfrm>
            <a:off x="6588224" y="4894008"/>
            <a:ext cx="2133600" cy="2160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200">
                <a:solidFill>
                  <a:srgbClr val="2A0015"/>
                </a:solidFill>
                <a:latin typeface="Adobe Jenson Pro Capt" pitchFamily="18" charset="0"/>
                <a:ea typeface="+mn-ea"/>
              </a:defRPr>
            </a:lvl1pPr>
          </a:lstStyle>
          <a:p>
            <a:fld id="{0C913308-F349-4B6D-A68A-DD1791B4A57B}" type="slidenum">
              <a:rPr lang="zh-CN" altLang="en-US" smtClean="0"/>
              <a:pPr/>
              <a:t>‹#›</a:t>
            </a:fld>
            <a:endParaRPr lang="zh-CN" altLang="en-US" dirty="0"/>
          </a:p>
        </p:txBody>
      </p:sp>
      <p:cxnSp>
        <p:nvCxnSpPr>
          <p:cNvPr id="7" name="直接连接符 6"/>
          <p:cNvCxnSpPr/>
          <p:nvPr userDrawn="1"/>
        </p:nvCxnSpPr>
        <p:spPr>
          <a:xfrm>
            <a:off x="0" y="4894008"/>
            <a:ext cx="9144000" cy="0"/>
          </a:xfrm>
          <a:prstGeom prst="line">
            <a:avLst/>
          </a:prstGeom>
          <a:ln w="12700">
            <a:solidFill>
              <a:schemeClr val="accent6">
                <a:lumMod val="75000"/>
              </a:schemeClr>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467544" y="897564"/>
            <a:ext cx="8208912"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9" name="Rectangle 6"/>
          <p:cNvSpPr txBox="1">
            <a:spLocks noChangeArrowheads="1"/>
          </p:cNvSpPr>
          <p:nvPr userDrawn="1"/>
        </p:nvSpPr>
        <p:spPr bwMode="auto">
          <a:xfrm>
            <a:off x="2555776" y="4927476"/>
            <a:ext cx="4248472" cy="2160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latin typeface="Adobe Jenson Pro Capt" pitchFamily="18" charset="0"/>
                <a:ea typeface="Adobe 黑体 Std R" pitchFamily="34" charset="-122"/>
              </a:rPr>
              <a:t>Copyright © 2020 </a:t>
            </a:r>
            <a:r>
              <a:rPr lang="en-US" altLang="zh-CN" dirty="0" err="1">
                <a:latin typeface="Adobe Jenson Pro Capt" pitchFamily="18" charset="0"/>
                <a:ea typeface="Adobe 黑体 Std R" pitchFamily="34" charset="-122"/>
              </a:rPr>
              <a:t>Zhenlong</a:t>
            </a:r>
            <a:r>
              <a:rPr lang="en-US" altLang="zh-CN">
                <a:latin typeface="Adobe Jenson Pro Capt" pitchFamily="18" charset="0"/>
                <a:ea typeface="Adobe 黑体 Std R" pitchFamily="34" charset="-122"/>
              </a:rPr>
              <a:t> Zheng &amp; Rong Chen</a:t>
            </a:r>
            <a:r>
              <a:rPr lang="zh-CN" altLang="en-US">
                <a:latin typeface="Adobe Jenson Pro Capt" pitchFamily="18" charset="0"/>
                <a:ea typeface="Adobe 黑体 Std R" pitchFamily="34" charset="-122"/>
              </a:rPr>
              <a:t>，</a:t>
            </a:r>
            <a:r>
              <a:rPr lang="en-US" altLang="zh-CN" dirty="0" err="1">
                <a:latin typeface="Adobe Jenson Pro Capt" pitchFamily="18" charset="0"/>
                <a:ea typeface="Adobe 黑体 Std R" pitchFamily="34" charset="-122"/>
              </a:rPr>
              <a:t>XMU</a:t>
            </a:r>
            <a:endParaRPr lang="en-US" altLang="zh-CN" dirty="0">
              <a:latin typeface="Adobe Jenson Pro Capt" pitchFamily="18" charset="0"/>
              <a:ea typeface="Adobe 黑体 Std R" pitchFamily="34" charset="-122"/>
            </a:endParaRPr>
          </a:p>
        </p:txBody>
      </p:sp>
    </p:spTree>
    <p:extLst>
      <p:ext uri="{BB962C8B-B14F-4D97-AF65-F5344CB8AC3E}">
        <p14:creationId xmlns:p14="http://schemas.microsoft.com/office/powerpoint/2010/main" val="4064755775"/>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 id="2147483758" r:id="rId13"/>
    <p:sldLayoutId id="2147483759" r:id="rId14"/>
    <p:sldLayoutId id="2147483760" r:id="rId15"/>
    <p:sldLayoutId id="2147483761" r:id="rId16"/>
    <p:sldLayoutId id="2147483762" r:id="rId17"/>
    <p:sldLayoutId id="2147483763" r:id="rId18"/>
    <p:sldLayoutId id="2147483764" r:id="rId19"/>
  </p:sldLayoutIdLst>
  <p:hf hdr="0" ftr="0" dt="0"/>
  <p:txStyles>
    <p:titleStyle>
      <a:lvl1pPr algn="l" rtl="0" eaLnBrk="0" fontAlgn="base" hangingPunct="0">
        <a:spcBef>
          <a:spcPct val="0"/>
        </a:spcBef>
        <a:spcAft>
          <a:spcPct val="0"/>
        </a:spcAft>
        <a:defRPr sz="4200" b="0">
          <a:solidFill>
            <a:srgbClr val="006600"/>
          </a:solidFill>
          <a:latin typeface="Adobe Jenson Pro Capt" pitchFamily="18" charset="0"/>
          <a:ea typeface="Adobe 黑体 Std R" pitchFamily="34" charset="-122"/>
          <a:cs typeface="+mj-cs"/>
        </a:defRPr>
      </a:lvl1pPr>
      <a:lvl2pPr algn="l" rtl="0" eaLnBrk="0" fontAlgn="base" hangingPunct="0">
        <a:spcBef>
          <a:spcPct val="0"/>
        </a:spcBef>
        <a:spcAft>
          <a:spcPct val="0"/>
        </a:spcAft>
        <a:defRPr sz="4200">
          <a:solidFill>
            <a:schemeClr val="tx2"/>
          </a:solidFill>
          <a:latin typeface="Garamond" pitchFamily="18" charset="0"/>
          <a:ea typeface="宋体" charset="-122"/>
        </a:defRPr>
      </a:lvl2pPr>
      <a:lvl3pPr algn="l" rtl="0" eaLnBrk="0" fontAlgn="base" hangingPunct="0">
        <a:spcBef>
          <a:spcPct val="0"/>
        </a:spcBef>
        <a:spcAft>
          <a:spcPct val="0"/>
        </a:spcAft>
        <a:defRPr sz="4200">
          <a:solidFill>
            <a:schemeClr val="tx2"/>
          </a:solidFill>
          <a:latin typeface="Garamond" pitchFamily="18" charset="0"/>
          <a:ea typeface="宋体" charset="-122"/>
        </a:defRPr>
      </a:lvl3pPr>
      <a:lvl4pPr algn="l" rtl="0" eaLnBrk="0" fontAlgn="base" hangingPunct="0">
        <a:spcBef>
          <a:spcPct val="0"/>
        </a:spcBef>
        <a:spcAft>
          <a:spcPct val="0"/>
        </a:spcAft>
        <a:defRPr sz="4200">
          <a:solidFill>
            <a:schemeClr val="tx2"/>
          </a:solidFill>
          <a:latin typeface="Garamond" pitchFamily="18" charset="0"/>
          <a:ea typeface="宋体" charset="-122"/>
        </a:defRPr>
      </a:lvl4pPr>
      <a:lvl5pPr algn="l" rtl="0" eaLnBrk="0" fontAlgn="base" hangingPunct="0">
        <a:spcBef>
          <a:spcPct val="0"/>
        </a:spcBef>
        <a:spcAft>
          <a:spcPct val="0"/>
        </a:spcAft>
        <a:defRPr sz="4200">
          <a:solidFill>
            <a:schemeClr val="tx2"/>
          </a:solidFill>
          <a:latin typeface="Garamond" pitchFamily="18" charset="0"/>
          <a:ea typeface="宋体"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lnSpc>
          <a:spcPct val="100000"/>
        </a:lnSpc>
        <a:spcBef>
          <a:spcPts val="1200"/>
        </a:spcBef>
        <a:spcAft>
          <a:spcPct val="0"/>
        </a:spcAft>
        <a:buClr>
          <a:schemeClr val="accent6">
            <a:lumMod val="75000"/>
          </a:schemeClr>
        </a:buClr>
        <a:buSzPct val="65000"/>
        <a:buFontTx/>
        <a:buBlip>
          <a:blip r:embed="rId21"/>
        </a:buBlip>
        <a:defRPr sz="3000" b="0" baseline="0">
          <a:solidFill>
            <a:schemeClr val="tx1">
              <a:lumMod val="85000"/>
              <a:lumOff val="15000"/>
            </a:schemeClr>
          </a:solidFill>
          <a:latin typeface="Adobe Jenson Pro" pitchFamily="18" charset="0"/>
          <a:ea typeface="Adobe 楷体 Std R" pitchFamily="18" charset="-122"/>
          <a:cs typeface="+mn-cs"/>
        </a:defRPr>
      </a:lvl1pPr>
      <a:lvl2pPr marL="669925" indent="-325438" algn="l" rtl="0" eaLnBrk="0" fontAlgn="base" hangingPunct="0">
        <a:lnSpc>
          <a:spcPct val="100000"/>
        </a:lnSpc>
        <a:spcBef>
          <a:spcPts val="1200"/>
        </a:spcBef>
        <a:spcAft>
          <a:spcPct val="0"/>
        </a:spcAft>
        <a:buClr>
          <a:srgbClr val="000066"/>
        </a:buClr>
        <a:buSzPct val="60000"/>
        <a:buFontTx/>
        <a:buBlip>
          <a:blip r:embed="rId21"/>
        </a:buBlip>
        <a:defRPr sz="2600" b="0" baseline="0">
          <a:solidFill>
            <a:schemeClr val="tx1">
              <a:lumMod val="85000"/>
              <a:lumOff val="15000"/>
            </a:schemeClr>
          </a:solidFill>
          <a:latin typeface="Adobe Jenson Pro" pitchFamily="18" charset="0"/>
          <a:ea typeface="Adobe 楷体 Std R" pitchFamily="18" charset="-122"/>
        </a:defRPr>
      </a:lvl2pPr>
      <a:lvl3pPr marL="1022350" indent="-350838" algn="l" rtl="0" eaLnBrk="0" fontAlgn="base" hangingPunct="0">
        <a:lnSpc>
          <a:spcPct val="100000"/>
        </a:lnSpc>
        <a:spcBef>
          <a:spcPts val="1200"/>
        </a:spcBef>
        <a:spcAft>
          <a:spcPct val="0"/>
        </a:spcAft>
        <a:buClr>
          <a:schemeClr val="accent6">
            <a:lumMod val="75000"/>
          </a:schemeClr>
        </a:buClr>
        <a:buSzPct val="65000"/>
        <a:buFontTx/>
        <a:buBlip>
          <a:blip r:embed="rId21"/>
        </a:buBlip>
        <a:defRPr sz="2200" b="0" baseline="0">
          <a:solidFill>
            <a:schemeClr val="tx1">
              <a:lumMod val="85000"/>
              <a:lumOff val="15000"/>
            </a:schemeClr>
          </a:solidFill>
          <a:latin typeface="Adobe Jenson Pro" pitchFamily="18" charset="0"/>
          <a:ea typeface="Adobe 楷体 Std R" pitchFamily="18" charset="-122"/>
        </a:defRPr>
      </a:lvl3pPr>
      <a:lvl4pPr marL="1339850" indent="-315913" algn="l" rtl="0" eaLnBrk="0" fontAlgn="base" hangingPunct="0">
        <a:lnSpc>
          <a:spcPct val="100000"/>
        </a:lnSpc>
        <a:spcBef>
          <a:spcPts val="1200"/>
        </a:spcBef>
        <a:spcAft>
          <a:spcPct val="0"/>
        </a:spcAft>
        <a:buClr>
          <a:srgbClr val="000066"/>
        </a:buClr>
        <a:buSzPct val="70000"/>
        <a:buFontTx/>
        <a:buBlip>
          <a:blip r:embed="rId21"/>
        </a:buBlip>
        <a:defRPr sz="2000" b="0" baseline="0">
          <a:solidFill>
            <a:schemeClr val="tx1">
              <a:lumMod val="85000"/>
              <a:lumOff val="15000"/>
            </a:schemeClr>
          </a:solidFill>
          <a:latin typeface="Adobe Jenson Pro" pitchFamily="18" charset="0"/>
          <a:ea typeface="Adobe 楷体 Std R" pitchFamily="18" charset="-122"/>
        </a:defRPr>
      </a:lvl4pPr>
      <a:lvl5pPr marL="1681163" indent="-339725" algn="l" rtl="0" eaLnBrk="0" fontAlgn="base" hangingPunct="0">
        <a:lnSpc>
          <a:spcPct val="100000"/>
        </a:lnSpc>
        <a:spcBef>
          <a:spcPts val="1200"/>
        </a:spcBef>
        <a:spcAft>
          <a:spcPct val="0"/>
        </a:spcAft>
        <a:buClr>
          <a:schemeClr val="accent6">
            <a:lumMod val="75000"/>
          </a:schemeClr>
        </a:buClr>
        <a:buSzPct val="75000"/>
        <a:buFontTx/>
        <a:buBlip>
          <a:blip r:embed="rId21"/>
        </a:buBlip>
        <a:defRPr sz="2000" b="0" baseline="0">
          <a:solidFill>
            <a:schemeClr val="tx1">
              <a:lumMod val="85000"/>
              <a:lumOff val="15000"/>
            </a:schemeClr>
          </a:solidFill>
          <a:latin typeface="Adobe Jenson Pro" pitchFamily="18" charset="0"/>
          <a:ea typeface="Adobe 楷体 Std R" pitchFamily="18"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1.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5.png"/><Relationship Id="rId1" Type="http://schemas.openxmlformats.org/officeDocument/2006/relationships/slideLayout" Target="../slideLayouts/slideLayout2.xml"/><Relationship Id="rId5" Type="http://schemas.openxmlformats.org/officeDocument/2006/relationships/image" Target="../media/image20.wmf"/><Relationship Id="rId4" Type="http://schemas.openxmlformats.org/officeDocument/2006/relationships/oleObject" Target="../embeddings/oleObject1.bin"/></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22.wmf"/><Relationship Id="rId1" Type="http://schemas.openxmlformats.org/officeDocument/2006/relationships/slideLayout" Target="../slideLayouts/slideLayout2.xml"/><Relationship Id="rId6" Type="http://schemas.openxmlformats.org/officeDocument/2006/relationships/oleObject" Target="../embeddings/oleObject3.bin"/><Relationship Id="rId5" Type="http://schemas.openxmlformats.org/officeDocument/2006/relationships/image" Target="../media/image21.wmf"/><Relationship Id="rId4" Type="http://schemas.openxmlformats.org/officeDocument/2006/relationships/oleObject" Target="../embeddings/oleObject2.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25.wmf"/><Relationship Id="rId1" Type="http://schemas.openxmlformats.org/officeDocument/2006/relationships/slideLayout" Target="../slideLayouts/slideLayout2.xml"/><Relationship Id="rId6" Type="http://schemas.openxmlformats.org/officeDocument/2006/relationships/oleObject" Target="../embeddings/oleObject5.bin"/><Relationship Id="rId5" Type="http://schemas.openxmlformats.org/officeDocument/2006/relationships/image" Target="../media/image24.wmf"/><Relationship Id="rId4" Type="http://schemas.openxmlformats.org/officeDocument/2006/relationships/oleObject" Target="../embeddings/oleObject4.bin"/></Relationships>
</file>

<file path=ppt/slides/_rels/slide22.xml.rels><?xml version="1.0" encoding="UTF-8" standalone="yes"?>
<Relationships xmlns="http://schemas.openxmlformats.org/package/2006/relationships"><Relationship Id="rId8" Type="http://schemas.openxmlformats.org/officeDocument/2006/relationships/oleObject" Target="../embeddings/oleObject8.bin"/><Relationship Id="rId3" Type="http://schemas.openxmlformats.org/officeDocument/2006/relationships/image" Target="../media/image32.png"/><Relationship Id="rId7" Type="http://schemas.openxmlformats.org/officeDocument/2006/relationships/image" Target="../media/image27.wmf"/><Relationship Id="rId1" Type="http://schemas.openxmlformats.org/officeDocument/2006/relationships/slideLayout" Target="../slideLayouts/slideLayout2.xml"/><Relationship Id="rId6" Type="http://schemas.openxmlformats.org/officeDocument/2006/relationships/oleObject" Target="../embeddings/oleObject7.bin"/><Relationship Id="rId11" Type="http://schemas.openxmlformats.org/officeDocument/2006/relationships/image" Target="../media/image29.wmf"/><Relationship Id="rId5" Type="http://schemas.openxmlformats.org/officeDocument/2006/relationships/image" Target="../media/image26.wmf"/><Relationship Id="rId10" Type="http://schemas.openxmlformats.org/officeDocument/2006/relationships/oleObject" Target="../embeddings/oleObject9.bin"/><Relationship Id="rId4" Type="http://schemas.openxmlformats.org/officeDocument/2006/relationships/oleObject" Target="../embeddings/oleObject6.bin"/><Relationship Id="rId9" Type="http://schemas.openxmlformats.org/officeDocument/2006/relationships/image" Target="../media/image28.wmf"/></Relationships>
</file>

<file path=ppt/slides/_rels/slide2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oleObject" Target="../embeddings/oleObject10.bin"/><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oleObject" Target="../embeddings/oleObject11.bin"/><Relationship Id="rId1" Type="http://schemas.openxmlformats.org/officeDocument/2006/relationships/slideLayout" Target="../slideLayouts/slideLayout2.xml"/><Relationship Id="rId5" Type="http://schemas.openxmlformats.org/officeDocument/2006/relationships/image" Target="../media/image33.wmf"/><Relationship Id="rId4" Type="http://schemas.openxmlformats.org/officeDocument/2006/relationships/oleObject" Target="../embeddings/oleObject12.bin"/></Relationships>
</file>

<file path=ppt/slides/_rels/slide29.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6.wmf"/><Relationship Id="rId7" Type="http://schemas.openxmlformats.org/officeDocument/2006/relationships/image" Target="../media/image38.wmf"/><Relationship Id="rId2" Type="http://schemas.openxmlformats.org/officeDocument/2006/relationships/oleObject" Target="../embeddings/oleObject13.bin"/><Relationship Id="rId1" Type="http://schemas.openxmlformats.org/officeDocument/2006/relationships/slideLayout" Target="../slideLayouts/slideLayout2.xml"/><Relationship Id="rId6" Type="http://schemas.openxmlformats.org/officeDocument/2006/relationships/oleObject" Target="../embeddings/oleObject15.bin"/><Relationship Id="rId5" Type="http://schemas.openxmlformats.org/officeDocument/2006/relationships/image" Target="../media/image37.wmf"/><Relationship Id="rId4" Type="http://schemas.openxmlformats.org/officeDocument/2006/relationships/oleObject" Target="../embeddings/oleObject14.bin"/></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91.png"/><Relationship Id="rId1" Type="http://schemas.openxmlformats.org/officeDocument/2006/relationships/slideLayout" Target="../slideLayouts/slideLayout2.xml"/><Relationship Id="rId5" Type="http://schemas.openxmlformats.org/officeDocument/2006/relationships/image" Target="../media/image39.wmf"/><Relationship Id="rId4" Type="http://schemas.openxmlformats.org/officeDocument/2006/relationships/oleObject" Target="../embeddings/oleObject16.bin"/></Relationships>
</file>

<file path=ppt/slides/_rels/slide38.x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oleObject" Target="../embeddings/oleObject17.bin"/><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40.png"/><Relationship Id="rId1" Type="http://schemas.openxmlformats.org/officeDocument/2006/relationships/slideLayout" Target="../slideLayouts/slideLayout2.xml"/><Relationship Id="rId5" Type="http://schemas.openxmlformats.org/officeDocument/2006/relationships/image" Target="../media/image41.wmf"/><Relationship Id="rId4" Type="http://schemas.openxmlformats.org/officeDocument/2006/relationships/oleObject" Target="../embeddings/oleObject18.bin"/></Relationships>
</file>

<file path=ppt/slides/_rels/slide43.xml.rels><?xml version="1.0" encoding="UTF-8" standalone="yes"?>
<Relationships xmlns="http://schemas.openxmlformats.org/package/2006/relationships"><Relationship Id="rId3" Type="http://schemas.openxmlformats.org/officeDocument/2006/relationships/image" Target="../media/image42.wmf"/><Relationship Id="rId2" Type="http://schemas.openxmlformats.org/officeDocument/2006/relationships/oleObject" Target="../embeddings/oleObject19.bin"/><Relationship Id="rId1" Type="http://schemas.openxmlformats.org/officeDocument/2006/relationships/slideLayout" Target="../slideLayouts/slideLayout2.xml"/><Relationship Id="rId5" Type="http://schemas.openxmlformats.org/officeDocument/2006/relationships/image" Target="../media/image43.wmf"/><Relationship Id="rId4" Type="http://schemas.openxmlformats.org/officeDocument/2006/relationships/oleObject" Target="../embeddings/oleObject20.bin"/></Relationships>
</file>

<file path=ppt/slides/_rels/slide44.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8" Type="http://schemas.openxmlformats.org/officeDocument/2006/relationships/image" Target="../media/image46.wmf"/><Relationship Id="rId3" Type="http://schemas.openxmlformats.org/officeDocument/2006/relationships/image" Target="../media/image54.png"/><Relationship Id="rId7" Type="http://schemas.openxmlformats.org/officeDocument/2006/relationships/oleObject" Target="../embeddings/oleObject22.bin"/><Relationship Id="rId1" Type="http://schemas.openxmlformats.org/officeDocument/2006/relationships/slideLayout" Target="../slideLayouts/slideLayout2.xml"/><Relationship Id="rId6" Type="http://schemas.openxmlformats.org/officeDocument/2006/relationships/image" Target="../media/image45.wmf"/><Relationship Id="rId5" Type="http://schemas.openxmlformats.org/officeDocument/2006/relationships/oleObject" Target="../embeddings/oleObject21.bin"/><Relationship Id="rId10" Type="http://schemas.openxmlformats.org/officeDocument/2006/relationships/image" Target="../media/image47.wmf"/><Relationship Id="rId4" Type="http://schemas.openxmlformats.org/officeDocument/2006/relationships/image" Target="../media/image55.png"/><Relationship Id="rId9" Type="http://schemas.openxmlformats.org/officeDocument/2006/relationships/oleObject" Target="../embeddings/oleObject23.bin"/></Relationships>
</file>

<file path=ppt/slides/_rels/slide46.xml.rels><?xml version="1.0" encoding="UTF-8" standalone="yes"?>
<Relationships xmlns="http://schemas.openxmlformats.org/package/2006/relationships"><Relationship Id="rId3" Type="http://schemas.openxmlformats.org/officeDocument/2006/relationships/image" Target="../media/image48.wmf"/><Relationship Id="rId2" Type="http://schemas.openxmlformats.org/officeDocument/2006/relationships/oleObject" Target="../embeddings/oleObject24.bin"/><Relationship Id="rId1" Type="http://schemas.openxmlformats.org/officeDocument/2006/relationships/slideLayout" Target="../slideLayouts/slideLayout2.xml"/><Relationship Id="rId5" Type="http://schemas.openxmlformats.org/officeDocument/2006/relationships/image" Target="../media/image49.wmf"/><Relationship Id="rId4" Type="http://schemas.openxmlformats.org/officeDocument/2006/relationships/oleObject" Target="../embeddings/oleObject25.bin"/></Relationships>
</file>

<file path=ppt/slides/_rels/slide47.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8" Type="http://schemas.openxmlformats.org/officeDocument/2006/relationships/image" Target="../media/image52.wmf"/><Relationship Id="rId3" Type="http://schemas.openxmlformats.org/officeDocument/2006/relationships/image" Target="../media/image56.png"/><Relationship Id="rId7" Type="http://schemas.openxmlformats.org/officeDocument/2006/relationships/oleObject" Target="../embeddings/oleObject27.bin"/><Relationship Id="rId1" Type="http://schemas.openxmlformats.org/officeDocument/2006/relationships/slideLayout" Target="../slideLayouts/slideLayout2.xml"/><Relationship Id="rId6" Type="http://schemas.openxmlformats.org/officeDocument/2006/relationships/image" Target="../media/image51.wmf"/><Relationship Id="rId5" Type="http://schemas.openxmlformats.org/officeDocument/2006/relationships/oleObject" Target="../embeddings/oleObject26.bin"/><Relationship Id="rId4" Type="http://schemas.openxmlformats.org/officeDocument/2006/relationships/image" Target="../media/image57.png"/></Relationships>
</file>

<file path=ppt/slides/_rels/slide49.xml.rels><?xml version="1.0" encoding="UTF-8" standalone="yes"?>
<Relationships xmlns="http://schemas.openxmlformats.org/package/2006/relationships"><Relationship Id="rId3" Type="http://schemas.openxmlformats.org/officeDocument/2006/relationships/image" Target="../media/image216.png"/><Relationship Id="rId7" Type="http://schemas.openxmlformats.org/officeDocument/2006/relationships/image" Target="../media/image54.wmf"/><Relationship Id="rId1" Type="http://schemas.openxmlformats.org/officeDocument/2006/relationships/slideLayout" Target="../slideLayouts/slideLayout2.xml"/><Relationship Id="rId6" Type="http://schemas.openxmlformats.org/officeDocument/2006/relationships/oleObject" Target="../embeddings/oleObject29.bin"/><Relationship Id="rId5" Type="http://schemas.openxmlformats.org/officeDocument/2006/relationships/image" Target="../media/image53.wmf"/><Relationship Id="rId4" Type="http://schemas.openxmlformats.org/officeDocument/2006/relationships/oleObject" Target="../embeddings/oleObject28.bin"/></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50.xml.rels><?xml version="1.0" encoding="UTF-8" standalone="yes"?>
<Relationships xmlns="http://schemas.openxmlformats.org/package/2006/relationships"><Relationship Id="rId3" Type="http://schemas.openxmlformats.org/officeDocument/2006/relationships/image" Target="../media/image63.png"/><Relationship Id="rId7" Type="http://schemas.openxmlformats.org/officeDocument/2006/relationships/image" Target="../media/image56.wmf"/><Relationship Id="rId1" Type="http://schemas.openxmlformats.org/officeDocument/2006/relationships/slideLayout" Target="../slideLayouts/slideLayout2.xml"/><Relationship Id="rId6" Type="http://schemas.openxmlformats.org/officeDocument/2006/relationships/oleObject" Target="../embeddings/oleObject31.bin"/><Relationship Id="rId5" Type="http://schemas.openxmlformats.org/officeDocument/2006/relationships/image" Target="../media/image55.wmf"/><Relationship Id="rId4" Type="http://schemas.openxmlformats.org/officeDocument/2006/relationships/oleObject" Target="../embeddings/oleObject30.bin"/></Relationships>
</file>

<file path=ppt/slides/_rels/slide51.x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oleObject" Target="../embeddings/oleObject32.bin"/><Relationship Id="rId1" Type="http://schemas.openxmlformats.org/officeDocument/2006/relationships/slideLayout" Target="../slideLayouts/slideLayout2.xml"/><Relationship Id="rId4" Type="http://schemas.openxmlformats.org/officeDocument/2006/relationships/image" Target="../media/image58.jpeg"/></Relationships>
</file>

<file path=ppt/slides/_rels/slide52.xml.rels><?xml version="1.0" encoding="UTF-8" standalone="yes"?>
<Relationships xmlns="http://schemas.openxmlformats.org/package/2006/relationships"><Relationship Id="rId2" Type="http://schemas.openxmlformats.org/officeDocument/2006/relationships/image" Target="../media/image560.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570.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9.png"/><Relationship Id="rId1" Type="http://schemas.openxmlformats.org/officeDocument/2006/relationships/slideLayout" Target="../slideLayouts/slideLayout2.xml"/><Relationship Id="rId5" Type="http://schemas.openxmlformats.org/officeDocument/2006/relationships/image" Target="../media/image59.wmf"/><Relationship Id="rId4" Type="http://schemas.openxmlformats.org/officeDocument/2006/relationships/oleObject" Target="../embeddings/oleObject33.bin"/></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a:lnSpc>
                <a:spcPct val="150000"/>
              </a:lnSpc>
            </a:pPr>
            <a:r>
              <a:rPr lang="zh-CN" altLang="en-US" sz="3200" dirty="0"/>
              <a:t>金融工程</a:t>
            </a:r>
            <a:br>
              <a:rPr lang="en-US" altLang="zh-CN" sz="3200" dirty="0"/>
            </a:br>
            <a:r>
              <a:rPr lang="zh-CN" altLang="en-US" sz="3200" dirty="0"/>
              <a:t>第十二章  期权定价的数值方法</a:t>
            </a:r>
            <a:r>
              <a:rPr lang="en-US" altLang="zh-CN" dirty="0"/>
              <a:t>	</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en-US" sz="2800" dirty="0"/>
                  <a:t>由以上条件可得：</a:t>
                </a:r>
                <a:endParaRPr lang="en-US" altLang="zh-CN" sz="2800" dirty="0"/>
              </a:p>
              <a:p>
                <a:endParaRPr lang="en-US" altLang="zh-CN" sz="2800" dirty="0"/>
              </a:p>
              <a:p>
                <a:endParaRPr lang="en-US" altLang="zh-CN" sz="2800" dirty="0"/>
              </a:p>
              <a:p>
                <a:pPr marL="0" indent="0">
                  <a:buNone/>
                </a:pPr>
                <a:endParaRPr lang="en-US" altLang="zh-CN" sz="2800" dirty="0"/>
              </a:p>
              <a:p>
                <a:endParaRPr lang="en-US" altLang="zh-CN" sz="2800" dirty="0"/>
              </a:p>
              <a:p>
                <a:r>
                  <a:rPr lang="zh-CN" altLang="en-US" sz="2800" dirty="0"/>
                  <a:t>可以看出，只要</a:t>
                </a:r>
                <a14:m>
                  <m:oMath xmlns:m="http://schemas.openxmlformats.org/officeDocument/2006/math">
                    <m:r>
                      <a:rPr lang="en-US" altLang="zh-CN" sz="2800" b="0" i="1" smtClean="0">
                        <a:latin typeface="Cambria Math" panose="02040503050406030204" pitchFamily="18" charset="0"/>
                      </a:rPr>
                      <m:t>𝑟</m:t>
                    </m:r>
                    <m:r>
                      <a:rPr lang="en-US" altLang="zh-CN" sz="2800" b="0" i="1" smtClean="0">
                        <a:latin typeface="Cambria Math" panose="02040503050406030204" pitchFamily="18" charset="0"/>
                        <a:ea typeface="Cambria Math" panose="02040503050406030204" pitchFamily="18" charset="0"/>
                      </a:rPr>
                      <m:t>&gt;0,</m:t>
                    </m:r>
                    <m:acc>
                      <m:accPr>
                        <m:chr m:val="̂"/>
                        <m:ctrlPr>
                          <a:rPr lang="en-US" altLang="zh-CN" sz="2800" b="0" i="1" smtClean="0">
                            <a:latin typeface="Cambria Math" panose="02040503050406030204" pitchFamily="18" charset="0"/>
                            <a:ea typeface="Cambria Math" panose="02040503050406030204" pitchFamily="18" charset="0"/>
                          </a:rPr>
                        </m:ctrlPr>
                      </m:accPr>
                      <m:e>
                        <m:r>
                          <a:rPr lang="en-US" altLang="zh-CN" sz="2800" b="0" i="1" smtClean="0">
                            <a:latin typeface="Cambria Math" panose="02040503050406030204" pitchFamily="18" charset="0"/>
                            <a:ea typeface="Cambria Math" panose="02040503050406030204" pitchFamily="18" charset="0"/>
                          </a:rPr>
                          <m:t>𝑝</m:t>
                        </m:r>
                      </m:e>
                    </m:acc>
                    <m:r>
                      <a:rPr lang="en-US" altLang="zh-CN" sz="2800" b="0" i="1" smtClean="0">
                        <a:latin typeface="Cambria Math" panose="02040503050406030204" pitchFamily="18" charset="0"/>
                        <a:ea typeface="Cambria Math" panose="02040503050406030204" pitchFamily="18" charset="0"/>
                      </a:rPr>
                      <m:t>&gt;0.5</m:t>
                    </m:r>
                  </m:oMath>
                </a14:m>
                <a:r>
                  <a:rPr lang="zh-CN" altLang="en-US" sz="2800" b="0" dirty="0">
                    <a:ea typeface="Cambria Math" panose="02040503050406030204" pitchFamily="18" charset="0"/>
                  </a:rPr>
                  <a:t>；</a:t>
                </a:r>
                <a:r>
                  <a:rPr lang="zh-CN" altLang="en-US" sz="2800" dirty="0"/>
                  <a:t>波动率越大，</a:t>
                </a:r>
                <a:r>
                  <a:rPr lang="en-US" altLang="zh-CN" sz="2800" dirty="0"/>
                  <a:t>u</a:t>
                </a:r>
                <a:r>
                  <a:rPr lang="zh-CN" altLang="en-US" sz="2800" dirty="0"/>
                  <a:t>就越大，二叉树的开口越大</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3"/>
                <a:stretch>
                  <a:fillRect t="-2038"/>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fld id="{7A0B34B9-D817-47F5-9B8C-94F2D5E9BE68}" type="slidenum">
              <a:rPr lang="zh-CN" altLang="en-US" smtClean="0"/>
              <a:pPr/>
              <a:t>10</a:t>
            </a:fld>
            <a:endParaRPr lang="zh-CN" altLang="en-US" dirty="0"/>
          </a:p>
        </p:txBody>
      </p:sp>
      <mc:AlternateContent xmlns:mc="http://schemas.openxmlformats.org/markup-compatibility/2006" xmlns:a14="http://schemas.microsoft.com/office/drawing/2010/main">
        <mc:Choice Requires="a14">
          <p:sp>
            <p:nvSpPr>
              <p:cNvPr id="9" name="对象 8"/>
              <p:cNvSpPr txBox="1"/>
              <p:nvPr/>
            </p:nvSpPr>
            <p:spPr bwMode="auto">
              <a:xfrm>
                <a:off x="3347864" y="1617644"/>
                <a:ext cx="2448272" cy="2034226"/>
              </a:xfrm>
              <a:prstGeom prst="rect">
                <a:avLst/>
              </a:prstGeom>
              <a:noFill/>
            </p:spPr>
            <p:txBody>
              <a:bodyPr>
                <a:normAutofit/>
              </a:bodyPr>
              <a:lstStyle/>
              <a:p>
                <a:pPr/>
                <a14:m>
                  <m:oMathPara xmlns:m="http://schemas.openxmlformats.org/officeDocument/2006/math">
                    <m:oMathParaPr>
                      <m:jc m:val="left"/>
                    </m:oMathParaPr>
                    <m:oMath xmlns:m="http://schemas.openxmlformats.org/officeDocument/2006/math">
                      <m:acc>
                        <m:accPr>
                          <m:chr m:val="̂"/>
                          <m:ctrlPr>
                            <a:rPr lang="zh-CN" altLang="en-US" i="1">
                              <a:solidFill>
                                <a:srgbClr val="000000"/>
                              </a:solidFill>
                              <a:latin typeface="Cambria Math" panose="02040503050406030204" pitchFamily="18" charset="0"/>
                            </a:rPr>
                          </m:ctrlPr>
                        </m:accPr>
                        <m:e>
                          <m:r>
                            <a:rPr lang="zh-CN" altLang="en-US" i="1">
                              <a:solidFill>
                                <a:srgbClr val="000000"/>
                              </a:solidFill>
                              <a:latin typeface="Cambria Math" panose="02040503050406030204" pitchFamily="18" charset="0"/>
                            </a:rPr>
                            <m:t>𝑝</m:t>
                          </m:r>
                        </m:e>
                      </m:acc>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𝑟</m:t>
                              </m:r>
                              <m:r>
                                <m:rPr>
                                  <m:sty m:val="p"/>
                                </m:rPr>
                                <a:rPr lang="zh-CN" altLang="en-US" i="1">
                                  <a:solidFill>
                                    <a:srgbClr val="000000"/>
                                  </a:solidFill>
                                  <a:latin typeface="Cambria Math" panose="02040503050406030204" pitchFamily="18" charset="0"/>
                                </a:rPr>
                                <m:t>Δ</m:t>
                              </m:r>
                              <m:r>
                                <a:rPr lang="zh-CN" altLang="en-US" i="1">
                                  <a:solidFill>
                                    <a:srgbClr val="000000"/>
                                  </a:solidFill>
                                  <a:latin typeface="Cambria Math" panose="02040503050406030204" pitchFamily="18" charset="0"/>
                                </a:rPr>
                                <m:t>𝑡</m:t>
                              </m:r>
                            </m:sup>
                          </m:sSup>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𝑑</m:t>
                          </m:r>
                        </m:num>
                        <m:den>
                          <m:r>
                            <a:rPr lang="zh-CN" altLang="en-US" i="1">
                              <a:solidFill>
                                <a:srgbClr val="000000"/>
                              </a:solidFill>
                              <a:latin typeface="Cambria Math" panose="02040503050406030204" pitchFamily="18" charset="0"/>
                            </a:rPr>
                            <m:t>𝑢</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𝑑</m:t>
                          </m:r>
                        </m:den>
                      </m:f>
                    </m:oMath>
                    <m:oMath xmlns:m="http://schemas.openxmlformats.org/officeDocument/2006/math">
                      <m:r>
                        <a:rPr lang="zh-CN" altLang="en-US" i="1">
                          <a:solidFill>
                            <a:srgbClr val="000000"/>
                          </a:solidFill>
                          <a:latin typeface="Cambria Math" panose="02040503050406030204" pitchFamily="18" charset="0"/>
                        </a:rPr>
                        <m:t>𝑢</m:t>
                      </m:r>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FF0000"/>
                              </a:solidFill>
                              <a:latin typeface="Cambria Math" panose="02040503050406030204" pitchFamily="18" charset="0"/>
                            </a:rPr>
                            <m:t>𝜎</m:t>
                          </m:r>
                          <m:rad>
                            <m:radPr>
                              <m:degHide m:val="on"/>
                              <m:ctrlPr>
                                <a:rPr lang="zh-CN" altLang="en-US" i="1">
                                  <a:solidFill>
                                    <a:srgbClr val="000000"/>
                                  </a:solidFill>
                                  <a:latin typeface="Cambria Math" panose="02040503050406030204" pitchFamily="18" charset="0"/>
                                </a:rPr>
                              </m:ctrlPr>
                            </m:radPr>
                            <m:deg/>
                            <m:e>
                              <m:r>
                                <m:rPr>
                                  <m:sty m:val="p"/>
                                </m:rPr>
                                <a:rPr lang="zh-CN" altLang="en-US" i="1">
                                  <a:solidFill>
                                    <a:srgbClr val="000000"/>
                                  </a:solidFill>
                                  <a:latin typeface="Cambria Math" panose="02040503050406030204" pitchFamily="18" charset="0"/>
                                </a:rPr>
                                <m:t>Δ</m:t>
                              </m:r>
                              <m:r>
                                <a:rPr lang="zh-CN" altLang="en-US" i="1">
                                  <a:solidFill>
                                    <a:srgbClr val="000000"/>
                                  </a:solidFill>
                                  <a:latin typeface="Cambria Math" panose="02040503050406030204" pitchFamily="18" charset="0"/>
                                </a:rPr>
                                <m:t>𝑡</m:t>
                              </m:r>
                            </m:e>
                          </m:rad>
                        </m:sup>
                      </m:sSup>
                    </m:oMath>
                    <m:oMath xmlns:m="http://schemas.openxmlformats.org/officeDocument/2006/math">
                      <m:r>
                        <a:rPr lang="zh-CN" altLang="en-US" i="1">
                          <a:solidFill>
                            <a:srgbClr val="000000"/>
                          </a:solidFill>
                          <a:latin typeface="Cambria Math" panose="02040503050406030204" pitchFamily="18" charset="0"/>
                        </a:rPr>
                        <m:t>𝑑</m:t>
                      </m:r>
                      <m:r>
                        <a:rPr lang="zh-CN" altLang="en-US" i="1">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m:t>
                          </m:r>
                          <m:r>
                            <a:rPr lang="zh-CN" altLang="en-US" i="1">
                              <a:solidFill>
                                <a:srgbClr val="FF0000"/>
                              </a:solidFill>
                              <a:latin typeface="Cambria Math" panose="02040503050406030204" pitchFamily="18" charset="0"/>
                            </a:rPr>
                            <m:t>𝜎</m:t>
                          </m:r>
                          <m:rad>
                            <m:radPr>
                              <m:degHide m:val="on"/>
                              <m:ctrlPr>
                                <a:rPr lang="zh-CN" altLang="en-US" i="1">
                                  <a:solidFill>
                                    <a:srgbClr val="000000"/>
                                  </a:solidFill>
                                  <a:latin typeface="Cambria Math" panose="02040503050406030204" pitchFamily="18" charset="0"/>
                                </a:rPr>
                              </m:ctrlPr>
                            </m:radPr>
                            <m:deg/>
                            <m:e>
                              <m:r>
                                <m:rPr>
                                  <m:sty m:val="p"/>
                                </m:rPr>
                                <a:rPr lang="zh-CN" altLang="en-US" i="1">
                                  <a:solidFill>
                                    <a:srgbClr val="000000"/>
                                  </a:solidFill>
                                  <a:latin typeface="Cambria Math" panose="02040503050406030204" pitchFamily="18" charset="0"/>
                                </a:rPr>
                                <m:t>Δ</m:t>
                              </m:r>
                              <m:r>
                                <a:rPr lang="zh-CN" altLang="en-US" i="1">
                                  <a:solidFill>
                                    <a:srgbClr val="000000"/>
                                  </a:solidFill>
                                  <a:latin typeface="Cambria Math" panose="02040503050406030204" pitchFamily="18" charset="0"/>
                                </a:rPr>
                                <m:t>𝑡</m:t>
                              </m:r>
                            </m:e>
                          </m:rad>
                        </m:sup>
                      </m:sSup>
                    </m:oMath>
                  </m:oMathPara>
                </a14:m>
                <a:endParaRPr lang="zh-CN" altLang="en-US" dirty="0"/>
              </a:p>
            </p:txBody>
          </p:sp>
        </mc:Choice>
        <mc:Fallback xmlns="">
          <p:sp>
            <p:nvSpPr>
              <p:cNvPr id="9" name="对象 8"/>
              <p:cNvSpPr txBox="1">
                <a:spLocks noRot="1" noChangeAspect="1" noMove="1" noResize="1" noEditPoints="1" noAdjustHandles="1" noChangeArrowheads="1" noChangeShapeType="1" noTextEdit="1"/>
              </p:cNvSpPr>
              <p:nvPr/>
            </p:nvSpPr>
            <p:spPr bwMode="auto">
              <a:xfrm>
                <a:off x="3347864" y="1617644"/>
                <a:ext cx="2448272" cy="2034226"/>
              </a:xfrm>
              <a:prstGeom prst="rect">
                <a:avLst/>
              </a:prstGeom>
              <a:blipFill>
                <a:blip r:embed="rId4"/>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42874010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证券价格的树形结构</a:t>
            </a:r>
          </a:p>
        </p:txBody>
      </p:sp>
      <p:sp>
        <p:nvSpPr>
          <p:cNvPr id="3" name="灯片编号占位符 2"/>
          <p:cNvSpPr>
            <a:spLocks noGrp="1"/>
          </p:cNvSpPr>
          <p:nvPr>
            <p:ph type="sldNum" sz="quarter" idx="12"/>
          </p:nvPr>
        </p:nvSpPr>
        <p:spPr/>
        <p:txBody>
          <a:bodyPr/>
          <a:lstStyle/>
          <a:p>
            <a:fld id="{0C913308-F349-4B6D-A68A-DD1791B4A57B}" type="slidenum">
              <a:rPr lang="zh-CN" altLang="en-US" smtClean="0"/>
              <a:pPr/>
              <a:t>11</a:t>
            </a:fld>
            <a:endParaRPr lang="zh-CN" altLang="en-US" dirty="0"/>
          </a:p>
        </p:txBody>
      </p:sp>
      <p:pic>
        <p:nvPicPr>
          <p:cNvPr id="7" name="12-2.EPS" descr="id:2147510715;FounderCES"/>
          <p:cNvPicPr>
            <a:picLocks noGrp="1"/>
          </p:cNvPicPr>
          <p:nvPr>
            <p:ph idx="1"/>
          </p:nvPr>
        </p:nvPicPr>
        <p:blipFill>
          <a:blip r:embed="rId2" cstate="print"/>
          <a:stretch>
            <a:fillRect/>
          </a:stretch>
        </p:blipFill>
        <p:spPr>
          <a:xfrm>
            <a:off x="1187624" y="1203598"/>
            <a:ext cx="5472608" cy="345638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4000" dirty="0"/>
              <a:t>二叉树图的节点</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a:bodyPr>
              <a:lstStyle/>
              <a:p>
                <a:r>
                  <a:rPr lang="zh-CN" altLang="en-US" sz="2600" dirty="0"/>
                  <a:t>由于设定的是涨跌倍数，所以节点会自然重合；又因为</a:t>
                </a:r>
                <a14:m>
                  <m:oMath xmlns:m="http://schemas.openxmlformats.org/officeDocument/2006/math">
                    <m:r>
                      <a:rPr lang="en-US" altLang="zh-CN" sz="2600" b="0" i="1" smtClean="0">
                        <a:latin typeface="Cambria Math"/>
                      </a:rPr>
                      <m:t>𝑢</m:t>
                    </m:r>
                    <m:r>
                      <a:rPr lang="en-US" altLang="zh-CN" sz="2600" b="0" i="1" smtClean="0">
                        <a:latin typeface="Cambria Math"/>
                      </a:rPr>
                      <m:t>=</m:t>
                    </m:r>
                    <m:f>
                      <m:fPr>
                        <m:ctrlPr>
                          <a:rPr lang="en-US" altLang="zh-CN" sz="2600" b="0" i="1" smtClean="0">
                            <a:latin typeface="Cambria Math" panose="02040503050406030204" pitchFamily="18" charset="0"/>
                          </a:rPr>
                        </m:ctrlPr>
                      </m:fPr>
                      <m:num>
                        <m:r>
                          <a:rPr lang="en-US" altLang="zh-CN" sz="2600" b="0" i="1" smtClean="0">
                            <a:latin typeface="Cambria Math"/>
                          </a:rPr>
                          <m:t>1</m:t>
                        </m:r>
                      </m:num>
                      <m:den>
                        <m:r>
                          <a:rPr lang="en-US" altLang="zh-CN" sz="2600" b="0" i="1" smtClean="0">
                            <a:latin typeface="Cambria Math"/>
                          </a:rPr>
                          <m:t>𝑑</m:t>
                        </m:r>
                      </m:den>
                    </m:f>
                  </m:oMath>
                </a14:m>
                <a:r>
                  <a:rPr lang="zh-CN" altLang="en-US" sz="2600" dirty="0"/>
                  <a:t>  ，二叉树图中心线上的标的资产价格与中心值相等。</a:t>
                </a:r>
                <a:endParaRPr lang="en-US" altLang="zh-CN" sz="2600" dirty="0"/>
              </a:p>
              <a:p>
                <a:r>
                  <a:rPr lang="zh-CN" altLang="en-US" sz="2800" dirty="0"/>
                  <a:t>在</a:t>
                </a:r>
                <a14:m>
                  <m:oMath xmlns:m="http://schemas.openxmlformats.org/officeDocument/2006/math">
                    <m:r>
                      <a:rPr lang="en-US" altLang="zh-CN" sz="2800" b="0" i="1" smtClean="0">
                        <a:latin typeface="Cambria Math"/>
                      </a:rPr>
                      <m:t>𝑖</m:t>
                    </m:r>
                    <m:r>
                      <a:rPr lang="en-US" altLang="zh-CN" sz="2800" b="0" i="1" smtClean="0">
                        <a:latin typeface="Cambria Math"/>
                        <a:ea typeface="Cambria Math"/>
                      </a:rPr>
                      <m:t>∆</m:t>
                    </m:r>
                    <m:r>
                      <a:rPr lang="en-US" altLang="zh-CN" sz="2800" b="0" i="1" smtClean="0">
                        <a:latin typeface="Cambria Math"/>
                        <a:ea typeface="Cambria Math"/>
                      </a:rPr>
                      <m:t>𝑡</m:t>
                    </m:r>
                  </m:oMath>
                </a14:m>
                <a:r>
                  <a:rPr lang="zh-CN" altLang="en-US" sz="2800" dirty="0"/>
                  <a:t>时刻，证券价格有</a:t>
                </a:r>
                <a:r>
                  <a:rPr lang="en-US" altLang="zh-CN" sz="2800" dirty="0"/>
                  <a:t>i + 1 </a:t>
                </a:r>
                <a:r>
                  <a:rPr lang="zh-CN" altLang="en-US" sz="2800" dirty="0"/>
                  <a:t>种可能，一般表达式为</a:t>
                </a:r>
                <a14:m>
                  <m:oMath xmlns:m="http://schemas.openxmlformats.org/officeDocument/2006/math">
                    <m:r>
                      <a:rPr lang="en-US" altLang="zh-CN" sz="2800" b="0" i="1" smtClean="0">
                        <a:latin typeface="Cambria Math"/>
                      </a:rPr>
                      <m:t>𝑆</m:t>
                    </m:r>
                    <m:sSup>
                      <m:sSupPr>
                        <m:ctrlPr>
                          <a:rPr lang="en-US" altLang="zh-CN" sz="2800" b="0" i="1" smtClean="0">
                            <a:latin typeface="Cambria Math" panose="02040503050406030204" pitchFamily="18" charset="0"/>
                          </a:rPr>
                        </m:ctrlPr>
                      </m:sSupPr>
                      <m:e>
                        <m:r>
                          <a:rPr lang="en-US" altLang="zh-CN" sz="2800" b="0" i="1" smtClean="0">
                            <a:latin typeface="Cambria Math"/>
                          </a:rPr>
                          <m:t>𝑢</m:t>
                        </m:r>
                      </m:e>
                      <m:sup>
                        <m:r>
                          <a:rPr lang="en-US" altLang="zh-CN" sz="2800" b="0" i="1" smtClean="0">
                            <a:latin typeface="Cambria Math"/>
                          </a:rPr>
                          <m:t>𝑗</m:t>
                        </m:r>
                      </m:sup>
                    </m:sSup>
                    <m:sSup>
                      <m:sSupPr>
                        <m:ctrlPr>
                          <a:rPr lang="en-US" altLang="zh-CN" sz="2800" b="0" i="1" smtClean="0">
                            <a:latin typeface="Cambria Math" panose="02040503050406030204" pitchFamily="18" charset="0"/>
                          </a:rPr>
                        </m:ctrlPr>
                      </m:sSupPr>
                      <m:e>
                        <m:r>
                          <a:rPr lang="en-US" altLang="zh-CN" sz="2800" b="0" i="1" smtClean="0">
                            <a:latin typeface="Cambria Math"/>
                          </a:rPr>
                          <m:t>𝑑</m:t>
                        </m:r>
                      </m:e>
                      <m:sup>
                        <m:r>
                          <a:rPr lang="en-US" altLang="zh-CN" sz="2800" b="0" i="1" smtClean="0">
                            <a:latin typeface="Cambria Math"/>
                          </a:rPr>
                          <m:t>𝑖</m:t>
                        </m:r>
                        <m:r>
                          <a:rPr lang="en-US" altLang="zh-CN" sz="2800" b="0" i="1" smtClean="0">
                            <a:latin typeface="Cambria Math"/>
                          </a:rPr>
                          <m:t>−</m:t>
                        </m:r>
                        <m:r>
                          <a:rPr lang="en-US" altLang="zh-CN" sz="2800" b="0" i="1" smtClean="0">
                            <a:latin typeface="Cambria Math"/>
                          </a:rPr>
                          <m:t>𝑗</m:t>
                        </m:r>
                      </m:sup>
                    </m:sSup>
                  </m:oMath>
                </a14:m>
                <a:r>
                  <a:rPr lang="zh-CN" altLang="en-US" sz="2800" dirty="0"/>
                  <a:t>，其中</a:t>
                </a:r>
                <a:r>
                  <a:rPr lang="en-US" altLang="zh-CN" sz="2800" dirty="0"/>
                  <a:t>j = 0,1, ….</a:t>
                </a:r>
                <a:r>
                  <a:rPr lang="en-US" altLang="zh-CN" sz="2800" dirty="0" err="1"/>
                  <a:t>i</a:t>
                </a:r>
                <a:endParaRPr lang="en-US" altLang="zh-CN" sz="2800" dirty="0"/>
              </a:p>
              <a:p>
                <a:pPr marL="0" indent="0">
                  <a:buNone/>
                </a:pPr>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2"/>
                <a:stretch>
                  <a:fillRect t="-1411" r="-74"/>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fld id="{7A0B34B9-D817-47F5-9B8C-94F2D5E9BE68}" type="slidenum">
              <a:rPr lang="zh-CN" altLang="en-US" smtClean="0"/>
              <a:pPr/>
              <a:t>12</a:t>
            </a:fld>
            <a:endParaRPr lang="zh-CN" altLang="en-US" dirty="0"/>
          </a:p>
        </p:txBody>
      </p:sp>
    </p:spTree>
    <p:extLst>
      <p:ext uri="{BB962C8B-B14F-4D97-AF65-F5344CB8AC3E}">
        <p14:creationId xmlns:p14="http://schemas.microsoft.com/office/powerpoint/2010/main" val="40806631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 </a:t>
            </a:r>
            <a:r>
              <a:rPr lang="zh-CN" altLang="en-US" dirty="0"/>
              <a:t>第三步：倒推定价</a:t>
            </a:r>
          </a:p>
        </p:txBody>
      </p:sp>
      <p:sp>
        <p:nvSpPr>
          <p:cNvPr id="3" name="内容占位符 2"/>
          <p:cNvSpPr>
            <a:spLocks noGrp="1"/>
          </p:cNvSpPr>
          <p:nvPr>
            <p:ph idx="1"/>
          </p:nvPr>
        </p:nvSpPr>
        <p:spPr/>
        <p:txBody>
          <a:bodyPr>
            <a:normAutofit/>
          </a:bodyPr>
          <a:lstStyle/>
          <a:p>
            <a:r>
              <a:rPr lang="zh-CN" altLang="en-US" sz="2400" dirty="0"/>
              <a:t>就是从树型结构图的末端 </a:t>
            </a:r>
            <a:r>
              <a:rPr lang="en-US" altLang="zh-CN" sz="2400" dirty="0"/>
              <a:t>T </a:t>
            </a:r>
            <a:r>
              <a:rPr lang="zh-CN" altLang="en-US" sz="2400" dirty="0"/>
              <a:t>时刻开始往回倒推，为期权定价。</a:t>
            </a:r>
            <a:endParaRPr lang="en-US" altLang="zh-CN" sz="2400" dirty="0"/>
          </a:p>
          <a:p>
            <a:r>
              <a:rPr lang="zh-CN" altLang="en-US" sz="2400" dirty="0"/>
              <a:t>首先计算到期时刻的期权价格。由于我们已算出到期时刻每个节点的股价，直接运用期权合约规定的到期回报公式，就可以算出</a:t>
            </a:r>
            <a:r>
              <a:rPr lang="en-US" altLang="zh-CN" sz="2400" dirty="0"/>
              <a:t>T</a:t>
            </a:r>
            <a:r>
              <a:rPr lang="zh-CN" altLang="en-US" sz="2400" dirty="0"/>
              <a:t>时刻所有节点上的期权价格。</a:t>
            </a:r>
            <a:endParaRPr lang="en-US" altLang="zh-CN" sz="2400" dirty="0"/>
          </a:p>
          <a:p>
            <a:r>
              <a:rPr lang="zh-CN" altLang="en-US" sz="2400" dirty="0"/>
              <a:t>如果是欧式期权，利用</a:t>
            </a:r>
            <a:r>
              <a:rPr lang="en-US" altLang="zh-CN" sz="2400" dirty="0"/>
              <a:t>T</a:t>
            </a:r>
            <a:r>
              <a:rPr lang="zh-CN" altLang="en-US" sz="2400" dirty="0"/>
              <a:t>时刻相邻两个节点的期权价格，就可以求出𝑇−∆𝑡时刻对应节点的期权价格。这是因为在每个二项分布中，前一时刻的期权价格等于下一个时刻期权回报期望值的无风险贴现。</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13</a:t>
            </a:fld>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p:txBody>
          <a:bodyPr>
            <a:normAutofit/>
          </a:bodyPr>
          <a:lstStyle/>
          <a:p>
            <a:r>
              <a:rPr lang="zh-CN" altLang="en-US" sz="2800" dirty="0"/>
              <a:t>如果是美式期权，则在每一个节点上，比较在该时刻提前行权和继续持有 的价值，选择较大者作为本节点的期权价值。</a:t>
            </a:r>
            <a:endParaRPr lang="en-US" altLang="zh-CN" sz="2800" dirty="0"/>
          </a:p>
          <a:p>
            <a:r>
              <a:rPr lang="zh-CN" altLang="en-US" sz="2800" dirty="0"/>
              <a:t>不断重复上述步骤，直到算出当前时刻的期权价格。</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14</a:t>
            </a:fld>
            <a:endParaRPr lang="zh-CN" altLang="en-US" dirty="0"/>
          </a:p>
        </p:txBody>
      </p:sp>
    </p:spTree>
    <p:extLst>
      <p:ext uri="{BB962C8B-B14F-4D97-AF65-F5344CB8AC3E}">
        <p14:creationId xmlns:p14="http://schemas.microsoft.com/office/powerpoint/2010/main" val="40951375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案例：美式看跌期权的二叉树定价</a:t>
            </a:r>
          </a:p>
        </p:txBody>
      </p:sp>
      <p:sp>
        <p:nvSpPr>
          <p:cNvPr id="3" name="内容占位符 2"/>
          <p:cNvSpPr>
            <a:spLocks noGrp="1"/>
          </p:cNvSpPr>
          <p:nvPr>
            <p:ph idx="1"/>
          </p:nvPr>
        </p:nvSpPr>
        <p:spPr/>
        <p:txBody>
          <a:bodyPr/>
          <a:lstStyle/>
          <a:p>
            <a:endParaRPr lang="en-US" altLang="zh-CN" dirty="0"/>
          </a:p>
          <a:p>
            <a:r>
              <a:rPr lang="zh-CN" altLang="en-US" dirty="0"/>
              <a:t>假设标的资产为不付红利资产，其当前市场价为 </a:t>
            </a:r>
            <a:r>
              <a:rPr lang="en-US" altLang="zh-CN" dirty="0"/>
              <a:t>50 </a:t>
            </a:r>
            <a:r>
              <a:rPr lang="zh-CN" altLang="en-US" dirty="0"/>
              <a:t>元</a:t>
            </a:r>
            <a:r>
              <a:rPr lang="en-US" altLang="zh-CN" dirty="0"/>
              <a:t>,</a:t>
            </a:r>
            <a:r>
              <a:rPr lang="zh-CN" altLang="en-US" dirty="0"/>
              <a:t>波动率为每年 </a:t>
            </a:r>
            <a:r>
              <a:rPr lang="en-US" altLang="zh-CN" dirty="0"/>
              <a:t>40% </a:t>
            </a:r>
            <a:r>
              <a:rPr lang="zh-CN" altLang="en-US" dirty="0"/>
              <a:t>，无风险连续复利年利率为 </a:t>
            </a:r>
            <a:r>
              <a:rPr lang="en-US" altLang="zh-CN" dirty="0"/>
              <a:t>10% </a:t>
            </a:r>
            <a:r>
              <a:rPr lang="zh-CN" altLang="en-US" dirty="0"/>
              <a:t>，该资产 </a:t>
            </a:r>
            <a:r>
              <a:rPr lang="en-US" altLang="zh-CN" dirty="0"/>
              <a:t>5 </a:t>
            </a:r>
            <a:r>
              <a:rPr lang="zh-CN" altLang="en-US" dirty="0"/>
              <a:t>个月期的美式看跌期权行权价为 </a:t>
            </a:r>
            <a:r>
              <a:rPr lang="en-US" altLang="zh-CN" dirty="0"/>
              <a:t>50 </a:t>
            </a:r>
            <a:r>
              <a:rPr lang="zh-CN" altLang="en-US" dirty="0"/>
              <a:t>元，求该期权的价值。</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15</a:t>
            </a:fld>
            <a:endParaRPr lang="zh-CN" altLang="en-US" dirty="0"/>
          </a:p>
        </p:txBody>
      </p:sp>
    </p:spTree>
    <p:extLst>
      <p:ext uri="{BB962C8B-B14F-4D97-AF65-F5344CB8AC3E}">
        <p14:creationId xmlns:p14="http://schemas.microsoft.com/office/powerpoint/2010/main" val="1765095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3" name="内容占位符 2"/>
          <p:cNvSpPr>
            <a:spLocks noGrp="1"/>
          </p:cNvSpPr>
          <p:nvPr>
            <p:ph idx="1"/>
          </p:nvPr>
        </p:nvSpPr>
        <p:spPr/>
        <p:txBody>
          <a:bodyPr/>
          <a:lstStyle/>
          <a:p>
            <a:r>
              <a:rPr lang="zh-CN" altLang="en-US" dirty="0"/>
              <a:t>为构造二叉树，我们把期权有效期分为五段，每段一个月（等于 </a:t>
            </a:r>
            <a:r>
              <a:rPr lang="en-US" altLang="zh-CN" dirty="0"/>
              <a:t>0.0833 </a:t>
            </a:r>
            <a:r>
              <a:rPr lang="zh-CN" altLang="en-US" dirty="0"/>
              <a:t>年）。可以算出</a:t>
            </a:r>
          </a:p>
          <a:p>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16</a:t>
            </a:fld>
            <a:endParaRPr lang="zh-CN" altLang="en-US" dirty="0"/>
          </a:p>
        </p:txBody>
      </p:sp>
      <mc:AlternateContent xmlns:mc="http://schemas.openxmlformats.org/markup-compatibility/2006" xmlns:a14="http://schemas.microsoft.com/office/drawing/2010/main">
        <mc:Choice Requires="a14">
          <p:sp>
            <p:nvSpPr>
              <p:cNvPr id="7" name="文本框 6">
                <a:extLst>
                  <a:ext uri="{FF2B5EF4-FFF2-40B4-BE49-F238E27FC236}">
                    <a16:creationId xmlns:a16="http://schemas.microsoft.com/office/drawing/2014/main" id="{E8E01C66-5E8D-48AC-9CDC-1A2E1F030586}"/>
                  </a:ext>
                </a:extLst>
              </p:cNvPr>
              <p:cNvSpPr txBox="1"/>
              <p:nvPr/>
            </p:nvSpPr>
            <p:spPr>
              <a:xfrm>
                <a:off x="2339752" y="2283718"/>
                <a:ext cx="4639518" cy="2423997"/>
              </a:xfrm>
              <a:prstGeom prst="rect">
                <a:avLst/>
              </a:prstGeom>
              <a:noFill/>
            </p:spPr>
            <p:txBody>
              <a:bodyPr wrap="square">
                <a:spAutoFit/>
              </a:bodyPr>
              <a:lstStyle/>
              <a:p>
                <a:pPr/>
                <a14:m>
                  <m:oMathPara xmlns:m="http://schemas.openxmlformats.org/officeDocument/2006/math">
                    <m:oMathParaPr>
                      <m:jc m:val="left"/>
                    </m:oMathParaPr>
                    <m:oMath xmlns:m="http://schemas.openxmlformats.org/officeDocument/2006/math">
                      <m:r>
                        <a:rPr lang="zh-CN" altLang="en-US" sz="2800" i="1" smtClean="0">
                          <a:solidFill>
                            <a:srgbClr val="000000"/>
                          </a:solidFill>
                          <a:latin typeface="Cambria Math" panose="02040503050406030204" pitchFamily="18" charset="0"/>
                        </a:rPr>
                        <m:t>𝑢</m:t>
                      </m:r>
                      <m:r>
                        <a:rPr lang="zh-CN" altLang="en-US" sz="2800" i="1" smtClean="0">
                          <a:solidFill>
                            <a:srgbClr val="000000"/>
                          </a:solidFill>
                          <a:latin typeface="Cambria Math" panose="02040503050406030204" pitchFamily="18" charset="0"/>
                        </a:rPr>
                        <m:t>=</m:t>
                      </m:r>
                      <m:sSup>
                        <m:sSupPr>
                          <m:ctrlPr>
                            <a:rPr lang="zh-CN" altLang="en-US" sz="2800" i="1">
                              <a:solidFill>
                                <a:srgbClr val="000000"/>
                              </a:solidFill>
                              <a:latin typeface="Cambria Math" panose="02040503050406030204" pitchFamily="18" charset="0"/>
                            </a:rPr>
                          </m:ctrlPr>
                        </m:sSupPr>
                        <m:e>
                          <m:r>
                            <a:rPr lang="zh-CN" altLang="en-US" sz="2800" i="1">
                              <a:solidFill>
                                <a:srgbClr val="000000"/>
                              </a:solidFill>
                              <a:latin typeface="Cambria Math" panose="02040503050406030204" pitchFamily="18" charset="0"/>
                            </a:rPr>
                            <m:t>𝑒</m:t>
                          </m:r>
                        </m:e>
                        <m:sup>
                          <m:r>
                            <a:rPr lang="zh-CN" altLang="en-US" sz="2800" i="1">
                              <a:solidFill>
                                <a:srgbClr val="000000"/>
                              </a:solidFill>
                              <a:latin typeface="Cambria Math" panose="02040503050406030204" pitchFamily="18" charset="0"/>
                            </a:rPr>
                            <m:t>𝜎</m:t>
                          </m:r>
                          <m:rad>
                            <m:radPr>
                              <m:degHide m:val="on"/>
                              <m:ctrlPr>
                                <a:rPr lang="zh-CN" altLang="en-US" sz="2800" i="1">
                                  <a:solidFill>
                                    <a:srgbClr val="000000"/>
                                  </a:solidFill>
                                  <a:latin typeface="Cambria Math" panose="02040503050406030204" pitchFamily="18" charset="0"/>
                                </a:rPr>
                              </m:ctrlPr>
                            </m:radPr>
                            <m:deg/>
                            <m:e>
                              <m:r>
                                <m:rPr>
                                  <m:sty m:val="p"/>
                                </m:rPr>
                                <a:rPr lang="zh-CN" altLang="en-US" sz="2800" i="1">
                                  <a:solidFill>
                                    <a:srgbClr val="000000"/>
                                  </a:solidFill>
                                  <a:latin typeface="Cambria Math" panose="02040503050406030204" pitchFamily="18" charset="0"/>
                                </a:rPr>
                                <m:t>Δ</m:t>
                              </m:r>
                              <m:r>
                                <a:rPr lang="zh-CN" altLang="en-US" sz="2800" i="1">
                                  <a:solidFill>
                                    <a:srgbClr val="000000"/>
                                  </a:solidFill>
                                  <a:latin typeface="Cambria Math" panose="02040503050406030204" pitchFamily="18" charset="0"/>
                                </a:rPr>
                                <m:t>𝑡</m:t>
                              </m:r>
                            </m:e>
                          </m:rad>
                        </m:sup>
                      </m:sSup>
                      <m:r>
                        <a:rPr lang="zh-CN" altLang="en-US" sz="2800" i="1">
                          <a:solidFill>
                            <a:srgbClr val="000000"/>
                          </a:solidFill>
                          <a:latin typeface="Cambria Math" panose="02040503050406030204" pitchFamily="18" charset="0"/>
                        </a:rPr>
                        <m:t>=1.1224</m:t>
                      </m:r>
                    </m:oMath>
                    <m:oMath xmlns:m="http://schemas.openxmlformats.org/officeDocument/2006/math">
                      <m:r>
                        <a:rPr lang="zh-CN" altLang="en-US" sz="2800" i="1">
                          <a:solidFill>
                            <a:srgbClr val="000000"/>
                          </a:solidFill>
                          <a:latin typeface="Cambria Math" panose="02040503050406030204" pitchFamily="18" charset="0"/>
                        </a:rPr>
                        <m:t>𝑑</m:t>
                      </m:r>
                      <m:r>
                        <a:rPr lang="zh-CN" altLang="en-US" sz="2800" i="1">
                          <a:solidFill>
                            <a:srgbClr val="000000"/>
                          </a:solidFill>
                          <a:latin typeface="Cambria Math" panose="02040503050406030204" pitchFamily="18" charset="0"/>
                        </a:rPr>
                        <m:t>=</m:t>
                      </m:r>
                      <m:sSup>
                        <m:sSupPr>
                          <m:ctrlPr>
                            <a:rPr lang="zh-CN" altLang="en-US" sz="2800" i="1">
                              <a:solidFill>
                                <a:srgbClr val="000000"/>
                              </a:solidFill>
                              <a:latin typeface="Cambria Math" panose="02040503050406030204" pitchFamily="18" charset="0"/>
                            </a:rPr>
                          </m:ctrlPr>
                        </m:sSupPr>
                        <m:e>
                          <m:r>
                            <a:rPr lang="zh-CN" altLang="en-US" sz="2800" i="1">
                              <a:solidFill>
                                <a:srgbClr val="000000"/>
                              </a:solidFill>
                              <a:latin typeface="Cambria Math" panose="02040503050406030204" pitchFamily="18" charset="0"/>
                            </a:rPr>
                            <m:t>𝑒</m:t>
                          </m:r>
                        </m:e>
                        <m:sup>
                          <m:r>
                            <a:rPr lang="zh-CN" altLang="en-US" sz="2800" i="1">
                              <a:solidFill>
                                <a:srgbClr val="000000"/>
                              </a:solidFill>
                              <a:latin typeface="Cambria Math" panose="02040503050406030204" pitchFamily="18" charset="0"/>
                            </a:rPr>
                            <m:t>−</m:t>
                          </m:r>
                          <m:r>
                            <a:rPr lang="zh-CN" altLang="en-US" sz="2800" i="1">
                              <a:solidFill>
                                <a:srgbClr val="000000"/>
                              </a:solidFill>
                              <a:latin typeface="Cambria Math" panose="02040503050406030204" pitchFamily="18" charset="0"/>
                            </a:rPr>
                            <m:t>𝜎</m:t>
                          </m:r>
                          <m:rad>
                            <m:radPr>
                              <m:degHide m:val="on"/>
                              <m:ctrlPr>
                                <a:rPr lang="zh-CN" altLang="en-US" sz="2800" i="1">
                                  <a:solidFill>
                                    <a:srgbClr val="000000"/>
                                  </a:solidFill>
                                  <a:latin typeface="Cambria Math" panose="02040503050406030204" pitchFamily="18" charset="0"/>
                                </a:rPr>
                              </m:ctrlPr>
                            </m:radPr>
                            <m:deg/>
                            <m:e>
                              <m:r>
                                <m:rPr>
                                  <m:sty m:val="p"/>
                                </m:rPr>
                                <a:rPr lang="zh-CN" altLang="en-US" sz="2800" i="1">
                                  <a:solidFill>
                                    <a:srgbClr val="000000"/>
                                  </a:solidFill>
                                  <a:latin typeface="Cambria Math" panose="02040503050406030204" pitchFamily="18" charset="0"/>
                                </a:rPr>
                                <m:t>Δ</m:t>
                              </m:r>
                              <m:r>
                                <a:rPr lang="zh-CN" altLang="en-US" sz="2800" i="1">
                                  <a:solidFill>
                                    <a:srgbClr val="000000"/>
                                  </a:solidFill>
                                  <a:latin typeface="Cambria Math" panose="02040503050406030204" pitchFamily="18" charset="0"/>
                                </a:rPr>
                                <m:t>𝑡</m:t>
                              </m:r>
                            </m:e>
                          </m:rad>
                        </m:sup>
                      </m:sSup>
                      <m:r>
                        <a:rPr lang="zh-CN" altLang="en-US" sz="2800" i="1">
                          <a:solidFill>
                            <a:srgbClr val="000000"/>
                          </a:solidFill>
                          <a:latin typeface="Cambria Math" panose="02040503050406030204" pitchFamily="18" charset="0"/>
                        </a:rPr>
                        <m:t>=0.8909</m:t>
                      </m:r>
                    </m:oMath>
                    <m:oMath xmlns:m="http://schemas.openxmlformats.org/officeDocument/2006/math">
                      <m:acc>
                        <m:accPr>
                          <m:chr m:val="̂"/>
                          <m:ctrlPr>
                            <a:rPr lang="zh-CN" altLang="en-US" sz="2800" i="1" dirty="0" smtClean="0">
                              <a:solidFill>
                                <a:srgbClr val="000000"/>
                              </a:solidFill>
                              <a:latin typeface="Cambria Math" panose="02040503050406030204" pitchFamily="18" charset="0"/>
                            </a:rPr>
                          </m:ctrlPr>
                        </m:accPr>
                        <m:e>
                          <m:r>
                            <a:rPr lang="en-US" altLang="zh-CN" sz="2800" b="0" i="1" dirty="0" smtClean="0">
                              <a:solidFill>
                                <a:srgbClr val="000000"/>
                              </a:solidFill>
                              <a:latin typeface="Cambria Math" panose="02040503050406030204" pitchFamily="18" charset="0"/>
                            </a:rPr>
                            <m:t>𝑝</m:t>
                          </m:r>
                        </m:e>
                      </m:acc>
                      <m:r>
                        <a:rPr lang="zh-CN" altLang="en-US" sz="2800" i="1">
                          <a:solidFill>
                            <a:srgbClr val="000000"/>
                          </a:solidFill>
                          <a:latin typeface="Cambria Math" panose="02040503050406030204" pitchFamily="18" charset="0"/>
                        </a:rPr>
                        <m:t>=</m:t>
                      </m:r>
                      <m:f>
                        <m:fPr>
                          <m:ctrlPr>
                            <a:rPr lang="zh-CN" altLang="en-US" sz="2800" i="1">
                              <a:solidFill>
                                <a:srgbClr val="000000"/>
                              </a:solidFill>
                              <a:latin typeface="Cambria Math" panose="02040503050406030204" pitchFamily="18" charset="0"/>
                            </a:rPr>
                          </m:ctrlPr>
                        </m:fPr>
                        <m:num>
                          <m:sSup>
                            <m:sSupPr>
                              <m:ctrlPr>
                                <a:rPr lang="zh-CN" altLang="en-US" sz="2800" i="1">
                                  <a:solidFill>
                                    <a:srgbClr val="000000"/>
                                  </a:solidFill>
                                  <a:latin typeface="Cambria Math" panose="02040503050406030204" pitchFamily="18" charset="0"/>
                                </a:rPr>
                              </m:ctrlPr>
                            </m:sSupPr>
                            <m:e>
                              <m:r>
                                <a:rPr lang="zh-CN" altLang="en-US" sz="2800" i="1">
                                  <a:solidFill>
                                    <a:srgbClr val="000000"/>
                                  </a:solidFill>
                                  <a:latin typeface="Cambria Math" panose="02040503050406030204" pitchFamily="18" charset="0"/>
                                </a:rPr>
                                <m:t>𝑒</m:t>
                              </m:r>
                            </m:e>
                            <m:sup>
                              <m:r>
                                <a:rPr lang="zh-CN" altLang="en-US" sz="2800" i="1">
                                  <a:solidFill>
                                    <a:srgbClr val="000000"/>
                                  </a:solidFill>
                                  <a:latin typeface="Cambria Math" panose="02040503050406030204" pitchFamily="18" charset="0"/>
                                </a:rPr>
                                <m:t>𝑟</m:t>
                              </m:r>
                              <m:r>
                                <m:rPr>
                                  <m:sty m:val="p"/>
                                </m:rPr>
                                <a:rPr lang="zh-CN" altLang="en-US" sz="2800" i="1">
                                  <a:solidFill>
                                    <a:srgbClr val="000000"/>
                                  </a:solidFill>
                                  <a:latin typeface="Cambria Math" panose="02040503050406030204" pitchFamily="18" charset="0"/>
                                </a:rPr>
                                <m:t>Δ</m:t>
                              </m:r>
                              <m:r>
                                <a:rPr lang="zh-CN" altLang="en-US" sz="2800" i="1">
                                  <a:solidFill>
                                    <a:srgbClr val="000000"/>
                                  </a:solidFill>
                                  <a:latin typeface="Cambria Math" panose="02040503050406030204" pitchFamily="18" charset="0"/>
                                </a:rPr>
                                <m:t>𝑡</m:t>
                              </m:r>
                            </m:sup>
                          </m:sSup>
                          <m:r>
                            <a:rPr lang="zh-CN" altLang="en-US" sz="2800" i="1">
                              <a:solidFill>
                                <a:srgbClr val="000000"/>
                              </a:solidFill>
                              <a:latin typeface="Cambria Math" panose="02040503050406030204" pitchFamily="18" charset="0"/>
                            </a:rPr>
                            <m:t>−</m:t>
                          </m:r>
                          <m:r>
                            <a:rPr lang="zh-CN" altLang="en-US" sz="2800" i="1">
                              <a:solidFill>
                                <a:srgbClr val="000000"/>
                              </a:solidFill>
                              <a:latin typeface="Cambria Math" panose="02040503050406030204" pitchFamily="18" charset="0"/>
                            </a:rPr>
                            <m:t>𝑑</m:t>
                          </m:r>
                        </m:num>
                        <m:den>
                          <m:r>
                            <a:rPr lang="zh-CN" altLang="en-US" sz="2800" i="1">
                              <a:solidFill>
                                <a:srgbClr val="000000"/>
                              </a:solidFill>
                              <a:latin typeface="Cambria Math" panose="02040503050406030204" pitchFamily="18" charset="0"/>
                            </a:rPr>
                            <m:t>𝑢</m:t>
                          </m:r>
                          <m:r>
                            <a:rPr lang="zh-CN" altLang="en-US" sz="2800" i="1">
                              <a:solidFill>
                                <a:srgbClr val="000000"/>
                              </a:solidFill>
                              <a:latin typeface="Cambria Math" panose="02040503050406030204" pitchFamily="18" charset="0"/>
                            </a:rPr>
                            <m:t>−</m:t>
                          </m:r>
                          <m:r>
                            <a:rPr lang="zh-CN" altLang="en-US" sz="2800" i="1">
                              <a:solidFill>
                                <a:srgbClr val="000000"/>
                              </a:solidFill>
                              <a:latin typeface="Cambria Math" panose="02040503050406030204" pitchFamily="18" charset="0"/>
                            </a:rPr>
                            <m:t>𝑑</m:t>
                          </m:r>
                        </m:den>
                      </m:f>
                      <m:r>
                        <a:rPr lang="zh-CN" altLang="en-US" sz="2800" i="1">
                          <a:solidFill>
                            <a:srgbClr val="000000"/>
                          </a:solidFill>
                          <a:latin typeface="Cambria Math" panose="02040503050406030204" pitchFamily="18" charset="0"/>
                        </a:rPr>
                        <m:t>=0.5076</m:t>
                      </m:r>
                    </m:oMath>
                    <m:oMath xmlns:m="http://schemas.openxmlformats.org/officeDocument/2006/math">
                      <m:r>
                        <a:rPr lang="zh-CN" altLang="en-US" sz="2800" i="1">
                          <a:solidFill>
                            <a:srgbClr val="000000"/>
                          </a:solidFill>
                          <a:latin typeface="Cambria Math" panose="02040503050406030204" pitchFamily="18" charset="0"/>
                        </a:rPr>
                        <m:t>1−</m:t>
                      </m:r>
                      <m:acc>
                        <m:accPr>
                          <m:chr m:val="̂"/>
                          <m:ctrlPr>
                            <a:rPr lang="zh-CN" altLang="en-US" sz="2800" i="1" dirty="0">
                              <a:solidFill>
                                <a:srgbClr val="000000"/>
                              </a:solidFill>
                              <a:latin typeface="Cambria Math" panose="02040503050406030204" pitchFamily="18" charset="0"/>
                            </a:rPr>
                          </m:ctrlPr>
                        </m:accPr>
                        <m:e>
                          <m:r>
                            <a:rPr lang="en-US" altLang="zh-CN" sz="2800" i="1" dirty="0">
                              <a:solidFill>
                                <a:srgbClr val="000000"/>
                              </a:solidFill>
                              <a:latin typeface="Cambria Math" panose="02040503050406030204" pitchFamily="18" charset="0"/>
                            </a:rPr>
                            <m:t>𝑝</m:t>
                          </m:r>
                        </m:e>
                      </m:acc>
                      <m:r>
                        <a:rPr lang="zh-CN" altLang="en-US" sz="2800" i="1">
                          <a:solidFill>
                            <a:srgbClr val="000000"/>
                          </a:solidFill>
                          <a:latin typeface="Cambria Math" panose="02040503050406030204" pitchFamily="18" charset="0"/>
                        </a:rPr>
                        <m:t>=0.4924</m:t>
                      </m:r>
                    </m:oMath>
                  </m:oMathPara>
                </a14:m>
                <a:endParaRPr lang="zh-CN" altLang="en-US" sz="2800" dirty="0"/>
              </a:p>
            </p:txBody>
          </p:sp>
        </mc:Choice>
        <mc:Fallback xmlns="">
          <p:sp>
            <p:nvSpPr>
              <p:cNvPr id="7" name="文本框 6">
                <a:extLst>
                  <a:ext uri="{FF2B5EF4-FFF2-40B4-BE49-F238E27FC236}">
                    <a16:creationId xmlns:a16="http://schemas.microsoft.com/office/drawing/2014/main" id="{E8E01C66-5E8D-48AC-9CDC-1A2E1F030586}"/>
                  </a:ext>
                </a:extLst>
              </p:cNvPr>
              <p:cNvSpPr txBox="1">
                <a:spLocks noRot="1" noChangeAspect="1" noMove="1" noResize="1" noEditPoints="1" noAdjustHandles="1" noChangeArrowheads="1" noChangeShapeType="1" noTextEdit="1"/>
              </p:cNvSpPr>
              <p:nvPr/>
            </p:nvSpPr>
            <p:spPr>
              <a:xfrm>
                <a:off x="2339752" y="2283718"/>
                <a:ext cx="4639518" cy="2423997"/>
              </a:xfrm>
              <a:prstGeom prst="rect">
                <a:avLst/>
              </a:prstGeom>
              <a:blipFill>
                <a:blip r:embed="rId2"/>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8144199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17</a:t>
            </a:fld>
            <a:endParaRPr lang="zh-CN" altLang="en-US" dirty="0"/>
          </a:p>
        </p:txBody>
      </p:sp>
      <p:sp>
        <p:nvSpPr>
          <p:cNvPr id="7" name="TextBox 6"/>
          <p:cNvSpPr txBox="1"/>
          <p:nvPr/>
        </p:nvSpPr>
        <p:spPr>
          <a:xfrm rot="19320000">
            <a:off x="3145413" y="2261623"/>
            <a:ext cx="3586153" cy="400110"/>
          </a:xfrm>
          <a:prstGeom prst="rect">
            <a:avLst/>
          </a:prstGeom>
          <a:noFill/>
        </p:spPr>
        <p:txBody>
          <a:bodyPr wrap="square" rtlCol="0">
            <a:spAutoFit/>
          </a:bodyPr>
          <a:lstStyle/>
          <a:p>
            <a:r>
              <a:rPr lang="en-US" altLang="zh-CN" sz="2000" dirty="0">
                <a:solidFill>
                  <a:schemeClr val="bg1">
                    <a:lumMod val="95000"/>
                  </a:schemeClr>
                </a:solidFill>
                <a:latin typeface="Adobe Jenson Pro Capt" pitchFamily="18" charset="0"/>
              </a:rPr>
              <a:t>Copyright</a:t>
            </a:r>
            <a:r>
              <a:rPr lang="en-US" altLang="zh-CN" sz="2000" baseline="0" dirty="0">
                <a:solidFill>
                  <a:schemeClr val="bg1">
                    <a:lumMod val="95000"/>
                  </a:schemeClr>
                </a:solidFill>
                <a:latin typeface="Adobe Jenson Pro Capt" pitchFamily="18" charset="0"/>
              </a:rPr>
              <a:t> © </a:t>
            </a:r>
            <a:r>
              <a:rPr lang="zh-CN" altLang="en-US" sz="2000" baseline="0" dirty="0">
                <a:solidFill>
                  <a:schemeClr val="bg1">
                    <a:lumMod val="95000"/>
                  </a:schemeClr>
                </a:solidFill>
                <a:latin typeface="Adobe Jenson Pro Capt" pitchFamily="18" charset="0"/>
              </a:rPr>
              <a:t>厦门大学 陈蓉</a:t>
            </a:r>
            <a:endParaRPr lang="zh-CN" altLang="en-US" sz="2000" dirty="0">
              <a:solidFill>
                <a:schemeClr val="bg1">
                  <a:lumMod val="95000"/>
                </a:schemeClr>
              </a:solidFill>
              <a:latin typeface="Adobe Jenson Pro Capt" pitchFamily="18" charset="0"/>
            </a:endParaRPr>
          </a:p>
        </p:txBody>
      </p:sp>
      <p:sp>
        <p:nvSpPr>
          <p:cNvPr id="4" name="内容占位符 3"/>
          <p:cNvSpPr>
            <a:spLocks noGrp="1"/>
          </p:cNvSpPr>
          <p:nvPr>
            <p:ph idx="1"/>
          </p:nvPr>
        </p:nvSpPr>
        <p:spPr/>
        <p:txBody>
          <a:bodyPr/>
          <a:lstStyle/>
          <a:p>
            <a:endParaRPr lang="zh-CN" altLang="en-US" dirty="0"/>
          </a:p>
        </p:txBody>
      </p:sp>
      <p:pic>
        <p:nvPicPr>
          <p:cNvPr id="10854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915566"/>
            <a:ext cx="8136904" cy="3960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654918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400" dirty="0"/>
              <a:t>有红利资产期权的定价：支付连续红利率</a:t>
            </a:r>
            <a:r>
              <a:rPr lang="en-US" altLang="zh-CN" sz="3400" dirty="0"/>
              <a:t>q</a:t>
            </a:r>
            <a:endParaRPr lang="zh-CN" altLang="en-US" sz="3400"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en-US" dirty="0"/>
                  <a:t>在风险中性条件下，标的资产价格的增长率应该为</a:t>
                </a:r>
                <a14:m>
                  <m:oMath xmlns:m="http://schemas.openxmlformats.org/officeDocument/2006/math">
                    <m:r>
                      <a:rPr lang="en-US" altLang="zh-CN" b="0" i="1" smtClean="0">
                        <a:latin typeface="Cambria Math"/>
                      </a:rPr>
                      <m:t>𝑟</m:t>
                    </m:r>
                    <m:r>
                      <a:rPr lang="en-US" altLang="zh-CN" b="0" i="1" smtClean="0">
                        <a:latin typeface="Cambria Math"/>
                      </a:rPr>
                      <m:t>−</m:t>
                    </m:r>
                    <m:r>
                      <a:rPr lang="en-US" altLang="zh-CN" b="0" i="1" smtClean="0">
                        <a:latin typeface="Cambria Math"/>
                      </a:rPr>
                      <m:t>𝑞</m:t>
                    </m:r>
                  </m:oMath>
                </a14:m>
                <a:r>
                  <a:rPr lang="zh-CN" altLang="en-US" b="0" dirty="0"/>
                  <a:t>，相应地，</a:t>
                </a:r>
                <a:endParaRPr lang="en-US" altLang="zh-CN" b="0" dirty="0"/>
              </a:p>
              <a:p>
                <a:pPr marL="0" indent="0">
                  <a:buNone/>
                </a:pPr>
                <a:endParaRPr lang="en-US" altLang="zh-CN" dirty="0"/>
              </a:p>
              <a:p>
                <a:pPr>
                  <a:buNone/>
                </a:pPr>
                <a:r>
                  <a:rPr lang="en-US" altLang="zh-CN" dirty="0"/>
                  <a:t>      </a:t>
                </a:r>
                <a:r>
                  <a:rPr lang="zh-CN" altLang="en-US" dirty="0"/>
                  <a:t> </a:t>
                </a:r>
                <a:r>
                  <a:rPr lang="en-US" altLang="zh-CN" dirty="0"/>
                  <a:t>          </a:t>
                </a:r>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3"/>
                <a:stretch>
                  <a:fillRect t="-1529" r="-889"/>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fld id="{7A0B34B9-D817-47F5-9B8C-94F2D5E9BE68}" type="slidenum">
              <a:rPr lang="zh-CN" altLang="en-US" smtClean="0"/>
              <a:pPr/>
              <a:t>18</a:t>
            </a:fld>
            <a:endParaRPr lang="zh-CN" altLang="en-US" dirty="0"/>
          </a:p>
        </p:txBody>
      </p:sp>
      <p:graphicFrame>
        <p:nvGraphicFramePr>
          <p:cNvPr id="11" name="对象 10"/>
          <p:cNvGraphicFramePr>
            <a:graphicFrameLocks noChangeAspect="1"/>
          </p:cNvGraphicFramePr>
          <p:nvPr>
            <p:extLst>
              <p:ext uri="{D42A27DB-BD31-4B8C-83A1-F6EECF244321}">
                <p14:modId xmlns:p14="http://schemas.microsoft.com/office/powerpoint/2010/main" val="2206545433"/>
              </p:ext>
            </p:extLst>
          </p:nvPr>
        </p:nvGraphicFramePr>
        <p:xfrm>
          <a:off x="3505200" y="2211711"/>
          <a:ext cx="2200275" cy="2030090"/>
        </p:xfrm>
        <a:graphic>
          <a:graphicData uri="http://schemas.openxmlformats.org/presentationml/2006/ole">
            <mc:AlternateContent xmlns:mc="http://schemas.openxmlformats.org/markup-compatibility/2006">
              <mc:Choice xmlns:v="urn:schemas-microsoft-com:vml" Requires="v">
                <p:oleObj name="Equation" r:id="rId4" imgW="876240" imgH="939600" progId="Equation.DSMT4">
                  <p:embed/>
                </p:oleObj>
              </mc:Choice>
              <mc:Fallback>
                <p:oleObj name="Equation" r:id="rId4" imgW="876240" imgH="939600" progId="Equation.DSMT4">
                  <p:embed/>
                  <p:pic>
                    <p:nvPicPr>
                      <p:cNvPr id="0" name=""/>
                      <p:cNvPicPr>
                        <a:picLocks noChangeAspect="1" noChangeArrowheads="1"/>
                      </p:cNvPicPr>
                      <p:nvPr/>
                    </p:nvPicPr>
                    <p:blipFill>
                      <a:blip r:embed="rId5"/>
                      <a:srcRect/>
                      <a:stretch>
                        <a:fillRect/>
                      </a:stretch>
                    </p:blipFill>
                    <p:spPr bwMode="auto">
                      <a:xfrm>
                        <a:off x="3505200" y="2211711"/>
                        <a:ext cx="2200275" cy="2030090"/>
                      </a:xfrm>
                      <a:prstGeom prst="rect">
                        <a:avLst/>
                      </a:prstGeom>
                      <a:noFill/>
                    </p:spPr>
                  </p:pic>
                </p:oleObj>
              </mc:Fallback>
            </mc:AlternateContent>
          </a:graphicData>
        </a:graphic>
      </p:graphicFrame>
    </p:spTree>
    <p:extLst>
      <p:ext uri="{BB962C8B-B14F-4D97-AF65-F5344CB8AC3E}">
        <p14:creationId xmlns:p14="http://schemas.microsoft.com/office/powerpoint/2010/main" val="16189798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400" dirty="0"/>
              <a:t>有红利资产期权的定价：支付已知红利率</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fontScale="92500" lnSpcReduction="20000"/>
              </a:bodyPr>
              <a:lstStyle/>
              <a:p>
                <a:r>
                  <a:rPr lang="zh-CN" altLang="en-US" dirty="0"/>
                  <a:t>可通过调整在各个节点上的证券价格，算出期权价格；</a:t>
                </a:r>
              </a:p>
              <a:p>
                <a:r>
                  <a:rPr lang="zh-CN" altLang="en-US" dirty="0"/>
                  <a:t>若时刻 </a:t>
                </a:r>
                <a14:m>
                  <m:oMath xmlns:m="http://schemas.openxmlformats.org/officeDocument/2006/math">
                    <m:r>
                      <a:rPr lang="en-US" altLang="zh-CN" i="1" dirty="0" smtClean="0">
                        <a:latin typeface="Cambria Math"/>
                      </a:rPr>
                      <m:t>𝑖</m:t>
                    </m:r>
                    <m:r>
                      <a:rPr lang="en-US" altLang="zh-CN" i="1" dirty="0" smtClean="0">
                        <a:latin typeface="Cambria Math"/>
                      </a:rPr>
                      <m:t>∆</m:t>
                    </m:r>
                    <m:r>
                      <a:rPr lang="en-US" altLang="zh-CN" i="1" dirty="0" smtClean="0">
                        <a:latin typeface="Cambria Math"/>
                      </a:rPr>
                      <m:t>𝑡</m:t>
                    </m:r>
                    <m:r>
                      <a:rPr lang="en-US" altLang="zh-CN" i="1" dirty="0" smtClean="0">
                        <a:latin typeface="Cambria Math"/>
                      </a:rPr>
                      <m:t> </m:t>
                    </m:r>
                  </m:oMath>
                </a14:m>
                <a:r>
                  <a:rPr lang="zh-CN" altLang="en-US" dirty="0"/>
                  <a:t>在除权日之前，则节点处证券价格仍为</a:t>
                </a:r>
                <a:endParaRPr lang="en-US" altLang="zh-CN" dirty="0"/>
              </a:p>
              <a:p>
                <a:pPr>
                  <a:buNone/>
                </a:pPr>
                <a:r>
                  <a:rPr lang="en-US" altLang="zh-CN" dirty="0"/>
                  <a:t>					</a:t>
                </a:r>
              </a:p>
              <a:p>
                <a:endParaRPr lang="en-US" altLang="zh-CN" dirty="0"/>
              </a:p>
              <a:p>
                <a:r>
                  <a:rPr lang="zh-CN" altLang="en-US" dirty="0"/>
                  <a:t>若时刻 </a:t>
                </a:r>
                <a14:m>
                  <m:oMath xmlns:m="http://schemas.openxmlformats.org/officeDocument/2006/math">
                    <m:r>
                      <a:rPr lang="en-US" altLang="zh-CN" i="1" dirty="0" smtClean="0">
                        <a:latin typeface="Cambria Math"/>
                      </a:rPr>
                      <m:t>𝑖</m:t>
                    </m:r>
                    <m:r>
                      <a:rPr lang="en-US" altLang="zh-CN" i="1" dirty="0" smtClean="0">
                        <a:latin typeface="Cambria Math"/>
                      </a:rPr>
                      <m:t>∆</m:t>
                    </m:r>
                    <m:r>
                      <a:rPr lang="en-US" altLang="zh-CN" i="1" dirty="0" smtClean="0">
                        <a:latin typeface="Cambria Math"/>
                      </a:rPr>
                      <m:t>𝑡</m:t>
                    </m:r>
                  </m:oMath>
                </a14:m>
                <a:r>
                  <a:rPr lang="en-US" altLang="zh-CN" dirty="0"/>
                  <a:t> </a:t>
                </a:r>
                <a:r>
                  <a:rPr lang="zh-CN" altLang="en-US" dirty="0"/>
                  <a:t>在除权日之后，则节点处证券价格相应调整为</a:t>
                </a:r>
                <a:endParaRPr lang="en-US" altLang="zh-CN" dirty="0"/>
              </a:p>
              <a:p>
                <a:pPr>
                  <a:buNone/>
                </a:pPr>
                <a:r>
                  <a:rPr lang="en-US" altLang="zh-CN" dirty="0"/>
                  <a:t>					</a:t>
                </a:r>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3"/>
                <a:stretch>
                  <a:fillRect t="-3762"/>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fld id="{7A0B34B9-D817-47F5-9B8C-94F2D5E9BE68}" type="slidenum">
              <a:rPr lang="zh-CN" altLang="en-US" smtClean="0"/>
              <a:pPr/>
              <a:t>19</a:t>
            </a:fld>
            <a:endParaRPr lang="zh-CN" altLang="en-US" dirty="0"/>
          </a:p>
        </p:txBody>
      </p:sp>
      <p:graphicFrame>
        <p:nvGraphicFramePr>
          <p:cNvPr id="9" name="对象 8"/>
          <p:cNvGraphicFramePr>
            <a:graphicFrameLocks noChangeAspect="1"/>
          </p:cNvGraphicFramePr>
          <p:nvPr>
            <p:extLst>
              <p:ext uri="{D42A27DB-BD31-4B8C-83A1-F6EECF244321}">
                <p14:modId xmlns:p14="http://schemas.microsoft.com/office/powerpoint/2010/main" val="3291384975"/>
              </p:ext>
            </p:extLst>
          </p:nvPr>
        </p:nvGraphicFramePr>
        <p:xfrm>
          <a:off x="2922588" y="2559844"/>
          <a:ext cx="3333750" cy="452438"/>
        </p:xfrm>
        <a:graphic>
          <a:graphicData uri="http://schemas.openxmlformats.org/presentationml/2006/ole">
            <mc:AlternateContent xmlns:mc="http://schemas.openxmlformats.org/markup-compatibility/2006">
              <mc:Choice xmlns:v="urn:schemas-microsoft-com:vml" Requires="v">
                <p:oleObj name="Equation" r:id="rId4" imgW="1333440" imgH="241200" progId="Equation.DSMT4">
                  <p:embed/>
                </p:oleObj>
              </mc:Choice>
              <mc:Fallback>
                <p:oleObj name="Equation" r:id="rId4" imgW="1333440" imgH="241200" progId="Equation.DSMT4">
                  <p:embed/>
                  <p:pic>
                    <p:nvPicPr>
                      <p:cNvPr id="0" name=""/>
                      <p:cNvPicPr>
                        <a:picLocks noChangeAspect="1" noChangeArrowheads="1"/>
                      </p:cNvPicPr>
                      <p:nvPr/>
                    </p:nvPicPr>
                    <p:blipFill>
                      <a:blip r:embed="rId5"/>
                      <a:srcRect/>
                      <a:stretch>
                        <a:fillRect/>
                      </a:stretch>
                    </p:blipFill>
                    <p:spPr bwMode="auto">
                      <a:xfrm>
                        <a:off x="2922588" y="2559844"/>
                        <a:ext cx="3333750" cy="4524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3292250475"/>
              </p:ext>
            </p:extLst>
          </p:nvPr>
        </p:nvGraphicFramePr>
        <p:xfrm>
          <a:off x="2497138" y="4192191"/>
          <a:ext cx="3943350" cy="428625"/>
        </p:xfrm>
        <a:graphic>
          <a:graphicData uri="http://schemas.openxmlformats.org/presentationml/2006/ole">
            <mc:AlternateContent xmlns:mc="http://schemas.openxmlformats.org/markup-compatibility/2006">
              <mc:Choice xmlns:v="urn:schemas-microsoft-com:vml" Requires="v">
                <p:oleObj name="Equation" r:id="rId6" imgW="1752480" imgH="253800" progId="Equation.DSMT4">
                  <p:embed/>
                </p:oleObj>
              </mc:Choice>
              <mc:Fallback>
                <p:oleObj name="Equation" r:id="rId6" imgW="1752480" imgH="253800" progId="Equation.DSMT4">
                  <p:embed/>
                  <p:pic>
                    <p:nvPicPr>
                      <p:cNvPr id="0" name=""/>
                      <p:cNvPicPr>
                        <a:picLocks noChangeAspect="1" noChangeArrowheads="1"/>
                      </p:cNvPicPr>
                      <p:nvPr/>
                    </p:nvPicPr>
                    <p:blipFill>
                      <a:blip r:embed="rId7"/>
                      <a:srcRect/>
                      <a:stretch>
                        <a:fillRect/>
                      </a:stretch>
                    </p:blipFill>
                    <p:spPr bwMode="auto">
                      <a:xfrm>
                        <a:off x="2497138" y="4192191"/>
                        <a:ext cx="3943350" cy="4286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061282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p:txBody>
          <a:bodyPr>
            <a:normAutofit/>
          </a:bodyPr>
          <a:lstStyle/>
          <a:p>
            <a:pPr>
              <a:lnSpc>
                <a:spcPct val="150000"/>
              </a:lnSpc>
            </a:pPr>
            <a:r>
              <a:rPr lang="zh-CN" altLang="en-US" dirty="0">
                <a:solidFill>
                  <a:srgbClr val="002060"/>
                </a:solidFill>
              </a:rPr>
              <a:t>二叉树期权定价模型</a:t>
            </a:r>
          </a:p>
          <a:p>
            <a:pPr>
              <a:lnSpc>
                <a:spcPct val="150000"/>
              </a:lnSpc>
            </a:pPr>
            <a:r>
              <a:rPr lang="zh-CN" altLang="en-US" dirty="0">
                <a:solidFill>
                  <a:srgbClr val="002060"/>
                </a:solidFill>
              </a:rPr>
              <a:t>蒙特卡罗模拟</a:t>
            </a:r>
          </a:p>
          <a:p>
            <a:pPr>
              <a:lnSpc>
                <a:spcPct val="150000"/>
              </a:lnSpc>
            </a:pPr>
            <a:r>
              <a:rPr lang="zh-CN" altLang="en-US" dirty="0">
                <a:solidFill>
                  <a:srgbClr val="002060"/>
                </a:solidFill>
              </a:rPr>
              <a:t>有限差分方法</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2</a:t>
            </a:fld>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49492"/>
            <a:ext cx="8496944" cy="635198"/>
          </a:xfrm>
        </p:spPr>
        <p:txBody>
          <a:bodyPr/>
          <a:lstStyle/>
          <a:p>
            <a:r>
              <a:rPr lang="zh-CN" altLang="en-US" sz="3400" dirty="0"/>
              <a:t>有红利资产期权的定价：支付已知红利数额</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20</a:t>
            </a:fld>
            <a:endParaRPr lang="zh-CN" altLang="en-US" dirty="0"/>
          </a:p>
        </p:txBody>
      </p:sp>
      <p:pic>
        <p:nvPicPr>
          <p:cNvPr id="7" name="12-4.EPS" descr="id:2147510783;FounderCES"/>
          <p:cNvPicPr>
            <a:picLocks noGrp="1"/>
          </p:cNvPicPr>
          <p:nvPr>
            <p:ph idx="1"/>
          </p:nvPr>
        </p:nvPicPr>
        <p:blipFill>
          <a:blip r:embed="rId2" cstate="print"/>
          <a:stretch>
            <a:fillRect/>
          </a:stretch>
        </p:blipFill>
        <p:spPr>
          <a:xfrm>
            <a:off x="2240248" y="1004889"/>
            <a:ext cx="4663504" cy="3727102"/>
          </a:xfrm>
          <a:prstGeom prst="rect">
            <a:avLst/>
          </a:prstGeom>
        </p:spPr>
      </p:pic>
    </p:spTree>
    <p:extLst>
      <p:ext uri="{BB962C8B-B14F-4D97-AF65-F5344CB8AC3E}">
        <p14:creationId xmlns:p14="http://schemas.microsoft.com/office/powerpoint/2010/main" val="9450667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fontScale="92500" lnSpcReduction="10000"/>
              </a:bodyPr>
              <a:lstStyle/>
              <a:p>
                <a:r>
                  <a:rPr lang="zh-CN" altLang="en-US" dirty="0"/>
                  <a:t>在已知红利额的情况下</a:t>
                </a:r>
                <a:r>
                  <a:rPr lang="en-US" altLang="zh-CN" dirty="0"/>
                  <a:t>, </a:t>
                </a:r>
                <a:r>
                  <a:rPr lang="zh-CN" altLang="en-US" dirty="0"/>
                  <a:t>为了使得二叉树的节点重合减少计算量</a:t>
                </a:r>
                <a:r>
                  <a:rPr lang="en-US" altLang="zh-CN" dirty="0"/>
                  <a:t>, </a:t>
                </a:r>
                <a:r>
                  <a:rPr lang="zh-CN" altLang="en-US" dirty="0"/>
                  <a:t>我们可以将证券价格分为两个部分：一部分是不确定的；另一部分是期权有效期内所有未来红利的现值。</a:t>
                </a:r>
                <a:endParaRPr lang="en-US" altLang="zh-CN" dirty="0"/>
              </a:p>
              <a:p>
                <a:r>
                  <a:rPr lang="zh-CN" altLang="en-US" dirty="0"/>
                  <a:t>假设在期权有效期内只有一次红利，除息日 </a:t>
                </a:r>
                <a:r>
                  <a:rPr lang="en-US" altLang="zh-CN" dirty="0"/>
                  <a:t>τ </a:t>
                </a:r>
                <a:r>
                  <a:rPr lang="zh-CN" altLang="en-US" dirty="0"/>
                  <a:t>在 </a:t>
                </a:r>
                <a14:m>
                  <m:oMath xmlns:m="http://schemas.openxmlformats.org/officeDocument/2006/math">
                    <m:r>
                      <a:rPr lang="en-US" altLang="zh-CN" i="1" dirty="0">
                        <a:latin typeface="Cambria Math"/>
                      </a:rPr>
                      <m:t>𝑘</m:t>
                    </m:r>
                    <m:r>
                      <a:rPr lang="en-US" altLang="zh-CN" i="1" dirty="0">
                        <a:latin typeface="Cambria Math"/>
                      </a:rPr>
                      <m:t>∆</m:t>
                    </m:r>
                    <m:r>
                      <a:rPr lang="en-US" altLang="zh-CN" i="1" dirty="0">
                        <a:latin typeface="Cambria Math"/>
                      </a:rPr>
                      <m:t>𝑡</m:t>
                    </m:r>
                  </m:oMath>
                </a14:m>
                <a:r>
                  <a:rPr lang="zh-CN" altLang="en-US" dirty="0"/>
                  <a:t>到 </a:t>
                </a:r>
                <a14:m>
                  <m:oMath xmlns:m="http://schemas.openxmlformats.org/officeDocument/2006/math">
                    <m:r>
                      <a:rPr lang="en-US" altLang="zh-CN" i="1" dirty="0">
                        <a:latin typeface="Cambria Math"/>
                      </a:rPr>
                      <m:t>(</m:t>
                    </m:r>
                    <m:r>
                      <a:rPr lang="en-US" altLang="zh-CN" i="1" dirty="0">
                        <a:latin typeface="Cambria Math"/>
                      </a:rPr>
                      <m:t>𝑘</m:t>
                    </m:r>
                    <m:r>
                      <a:rPr lang="en-US" altLang="zh-CN" i="1" dirty="0">
                        <a:latin typeface="Cambria Math"/>
                      </a:rPr>
                      <m:t> + 1)∆</m:t>
                    </m:r>
                    <m:r>
                      <a:rPr lang="en-US" altLang="zh-CN" i="1" dirty="0">
                        <a:latin typeface="Cambria Math"/>
                      </a:rPr>
                      <m:t>𝑡</m:t>
                    </m:r>
                    <m:r>
                      <a:rPr lang="en-US" altLang="zh-CN" i="1" dirty="0">
                        <a:latin typeface="Cambria Math"/>
                      </a:rPr>
                      <m:t> </m:t>
                    </m:r>
                  </m:oMath>
                </a14:m>
                <a:r>
                  <a:rPr lang="zh-CN" altLang="en-US" dirty="0"/>
                  <a:t>之间，则在 </a:t>
                </a:r>
                <a14:m>
                  <m:oMath xmlns:m="http://schemas.openxmlformats.org/officeDocument/2006/math">
                    <m:r>
                      <a:rPr lang="en-US" altLang="zh-CN" i="1" dirty="0">
                        <a:latin typeface="Cambria Math"/>
                      </a:rPr>
                      <m:t>𝑖</m:t>
                    </m:r>
                    <m:r>
                      <a:rPr lang="en-US" altLang="zh-CN" i="1" dirty="0">
                        <a:latin typeface="Cambria Math"/>
                      </a:rPr>
                      <m:t>∆</m:t>
                    </m:r>
                    <m:r>
                      <a:rPr lang="en-US" altLang="zh-CN" i="1" dirty="0">
                        <a:latin typeface="Cambria Math"/>
                      </a:rPr>
                      <m:t>𝑡</m:t>
                    </m:r>
                    <m:r>
                      <a:rPr lang="en-US" altLang="zh-CN" i="1" dirty="0">
                        <a:latin typeface="Cambria Math"/>
                      </a:rPr>
                      <m:t> </m:t>
                    </m:r>
                  </m:oMath>
                </a14:m>
                <a:r>
                  <a:rPr lang="zh-CN" altLang="en-US" dirty="0"/>
                  <a:t>时刻不确定部分的价值为：</a:t>
                </a:r>
                <a:endParaRPr lang="en-US" altLang="zh-CN" dirty="0"/>
              </a:p>
              <a:p>
                <a:pPr lvl="1"/>
                <a:r>
                  <a:rPr lang="zh-CN" altLang="en-US" dirty="0"/>
                  <a:t>当</a:t>
                </a:r>
                <a14:m>
                  <m:oMath xmlns:m="http://schemas.openxmlformats.org/officeDocument/2006/math">
                    <m:r>
                      <a:rPr lang="en-US" altLang="zh-CN" i="1" dirty="0">
                        <a:latin typeface="Cambria Math"/>
                      </a:rPr>
                      <m:t>𝑖</m:t>
                    </m:r>
                    <m:r>
                      <a:rPr lang="en-US" altLang="zh-CN" i="1" dirty="0">
                        <a:latin typeface="Cambria Math"/>
                      </a:rPr>
                      <m:t>∆</m:t>
                    </m:r>
                    <m:r>
                      <a:rPr lang="en-US" altLang="zh-CN" i="1" dirty="0">
                        <a:latin typeface="Cambria Math"/>
                      </a:rPr>
                      <m:t>𝑡</m:t>
                    </m:r>
                    <m:r>
                      <a:rPr lang="en-US" altLang="zh-CN" i="1" dirty="0" smtClean="0">
                        <a:latin typeface="Cambria Math"/>
                        <a:ea typeface="Cambria Math"/>
                      </a:rPr>
                      <m:t>≤</m:t>
                    </m:r>
                    <m:r>
                      <a:rPr lang="zh-CN" altLang="en-US" i="1" dirty="0" smtClean="0">
                        <a:latin typeface="Cambria Math"/>
                        <a:ea typeface="Cambria Math"/>
                      </a:rPr>
                      <m:t>𝜏</m:t>
                    </m:r>
                    <m:r>
                      <a:rPr lang="en-US" altLang="zh-CN" i="1" dirty="0">
                        <a:latin typeface="Cambria Math"/>
                      </a:rPr>
                      <m:t> </m:t>
                    </m:r>
                  </m:oMath>
                </a14:m>
                <a:r>
                  <a:rPr lang="zh-CN" altLang="en-US" dirty="0"/>
                  <a:t>时，</a:t>
                </a:r>
                <a:endParaRPr lang="en-US" altLang="zh-CN" dirty="0"/>
              </a:p>
              <a:p>
                <a:pPr lvl="1"/>
                <a:r>
                  <a:rPr lang="zh-CN" altLang="en-US" dirty="0"/>
                  <a:t>当</a:t>
                </a:r>
                <a14:m>
                  <m:oMath xmlns:m="http://schemas.openxmlformats.org/officeDocument/2006/math">
                    <m:r>
                      <a:rPr lang="en-US" altLang="zh-CN" i="1" dirty="0">
                        <a:latin typeface="Cambria Math"/>
                      </a:rPr>
                      <m:t>𝑖</m:t>
                    </m:r>
                    <m:r>
                      <a:rPr lang="en-US" altLang="zh-CN" i="1" dirty="0">
                        <a:latin typeface="Cambria Math"/>
                      </a:rPr>
                      <m:t>∆</m:t>
                    </m:r>
                    <m:r>
                      <a:rPr lang="en-US" altLang="zh-CN" i="1" dirty="0">
                        <a:latin typeface="Cambria Math"/>
                      </a:rPr>
                      <m:t>𝑡</m:t>
                    </m:r>
                    <m:r>
                      <a:rPr lang="en-US" altLang="zh-CN" b="0" i="1" dirty="0" smtClean="0">
                        <a:latin typeface="Cambria Math"/>
                      </a:rPr>
                      <m:t>&gt;</m:t>
                    </m:r>
                    <m:r>
                      <a:rPr lang="zh-CN" altLang="en-US" i="1" dirty="0">
                        <a:latin typeface="Cambria Math"/>
                        <a:ea typeface="Cambria Math"/>
                      </a:rPr>
                      <m:t>𝜏</m:t>
                    </m:r>
                    <m:r>
                      <a:rPr lang="en-US" altLang="zh-CN" i="1" dirty="0">
                        <a:latin typeface="Cambria Math"/>
                      </a:rPr>
                      <m:t> </m:t>
                    </m:r>
                  </m:oMath>
                </a14:m>
                <a:r>
                  <a:rPr lang="zh-CN" altLang="en-US" dirty="0"/>
                  <a:t>时，</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3"/>
                <a:stretch>
                  <a:fillRect t="-2821" r="-222"/>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fld id="{7A0B34B9-D817-47F5-9B8C-94F2D5E9BE68}" type="slidenum">
              <a:rPr lang="zh-CN" altLang="en-US" smtClean="0"/>
              <a:pPr/>
              <a:t>21</a:t>
            </a:fld>
            <a:endParaRPr lang="zh-CN" altLang="en-US" dirty="0"/>
          </a:p>
        </p:txBody>
      </p:sp>
      <p:grpSp>
        <p:nvGrpSpPr>
          <p:cNvPr id="7" name="组合 6"/>
          <p:cNvGrpSpPr/>
          <p:nvPr/>
        </p:nvGrpSpPr>
        <p:grpSpPr>
          <a:xfrm>
            <a:off x="3419872" y="3939902"/>
            <a:ext cx="3143250" cy="754856"/>
            <a:chOff x="3419872" y="4758308"/>
            <a:chExt cx="3143250" cy="1006475"/>
          </a:xfrm>
        </p:grpSpPr>
        <p:graphicFrame>
          <p:nvGraphicFramePr>
            <p:cNvPr id="4" name="对象 3"/>
            <p:cNvGraphicFramePr>
              <a:graphicFrameLocks noChangeAspect="1"/>
            </p:cNvGraphicFramePr>
            <p:nvPr>
              <p:extLst>
                <p:ext uri="{D42A27DB-BD31-4B8C-83A1-F6EECF244321}">
                  <p14:modId xmlns:p14="http://schemas.microsoft.com/office/powerpoint/2010/main" val="1694622169"/>
                </p:ext>
              </p:extLst>
            </p:nvPr>
          </p:nvGraphicFramePr>
          <p:xfrm>
            <a:off x="3419872" y="4758308"/>
            <a:ext cx="3143250" cy="471488"/>
          </p:xfrm>
          <a:graphic>
            <a:graphicData uri="http://schemas.openxmlformats.org/presentationml/2006/ole">
              <mc:AlternateContent xmlns:mc="http://schemas.openxmlformats.org/markup-compatibility/2006">
                <mc:Choice xmlns:v="urn:schemas-microsoft-com:vml" Requires="v">
                  <p:oleObj name="Equation" r:id="rId4" imgW="1777680" imgH="266400" progId="Equation.DSMT4">
                    <p:embed/>
                  </p:oleObj>
                </mc:Choice>
                <mc:Fallback>
                  <p:oleObj name="Equation" r:id="rId4" imgW="1777680" imgH="266400" progId="Equation.DSMT4">
                    <p:embed/>
                    <p:pic>
                      <p:nvPicPr>
                        <p:cNvPr id="0" name=""/>
                        <p:cNvPicPr>
                          <a:picLocks noChangeAspect="1" noChangeArrowheads="1"/>
                        </p:cNvPicPr>
                        <p:nvPr/>
                      </p:nvPicPr>
                      <p:blipFill>
                        <a:blip r:embed="rId5"/>
                        <a:srcRect/>
                        <a:stretch>
                          <a:fillRect/>
                        </a:stretch>
                      </p:blipFill>
                      <p:spPr bwMode="auto">
                        <a:xfrm>
                          <a:off x="3419872" y="4758308"/>
                          <a:ext cx="3143250" cy="471488"/>
                        </a:xfrm>
                        <a:prstGeom prst="rect">
                          <a:avLst/>
                        </a:prstGeom>
                        <a:noFill/>
                        <a:ln>
                          <a:noFill/>
                        </a:ln>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1883515820"/>
                </p:ext>
              </p:extLst>
            </p:nvPr>
          </p:nvGraphicFramePr>
          <p:xfrm>
            <a:off x="3419872" y="5323458"/>
            <a:ext cx="1871663" cy="441325"/>
          </p:xfrm>
          <a:graphic>
            <a:graphicData uri="http://schemas.openxmlformats.org/presentationml/2006/ole">
              <mc:AlternateContent xmlns:mc="http://schemas.openxmlformats.org/markup-compatibility/2006">
                <mc:Choice xmlns:v="urn:schemas-microsoft-com:vml" Requires="v">
                  <p:oleObj name="Equation" r:id="rId6" imgW="1079280" imgH="253800" progId="Equation.DSMT4">
                    <p:embed/>
                  </p:oleObj>
                </mc:Choice>
                <mc:Fallback>
                  <p:oleObj name="Equation" r:id="rId6" imgW="1079280" imgH="253800" progId="Equation.DSMT4">
                    <p:embed/>
                    <p:pic>
                      <p:nvPicPr>
                        <p:cNvPr id="0" name=""/>
                        <p:cNvPicPr>
                          <a:picLocks noChangeAspect="1" noChangeArrowheads="1"/>
                        </p:cNvPicPr>
                        <p:nvPr/>
                      </p:nvPicPr>
                      <p:blipFill>
                        <a:blip r:embed="rId7"/>
                        <a:srcRect/>
                        <a:stretch>
                          <a:fillRect/>
                        </a:stretch>
                      </p:blipFill>
                      <p:spPr bwMode="auto">
                        <a:xfrm>
                          <a:off x="3419872" y="5323458"/>
                          <a:ext cx="1871663" cy="441325"/>
                        </a:xfrm>
                        <a:prstGeom prst="rect">
                          <a:avLst/>
                        </a:prstGeom>
                        <a:noFill/>
                        <a:ln>
                          <a:noFill/>
                        </a:ln>
                      </p:spPr>
                    </p:pic>
                  </p:oleObj>
                </mc:Fallback>
              </mc:AlternateContent>
            </a:graphicData>
          </a:graphic>
        </p:graphicFrame>
      </p:grpSp>
    </p:spTree>
    <p:extLst>
      <p:ext uri="{BB962C8B-B14F-4D97-AF65-F5344CB8AC3E}">
        <p14:creationId xmlns:p14="http://schemas.microsoft.com/office/powerpoint/2010/main" val="3114279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lnSpcReduction="10000"/>
              </a:bodyPr>
              <a:lstStyle/>
              <a:p>
                <a:r>
                  <a:rPr lang="zh-CN" altLang="en-US" dirty="0"/>
                  <a:t>因此，先构造不含红利的价格树图，之后再加上未来红利的现值。在 </a:t>
                </a:r>
                <a:r>
                  <a:rPr lang="en-US" altLang="zh-CN" dirty="0"/>
                  <a:t>    </a:t>
                </a:r>
                <a:r>
                  <a:rPr lang="zh-CN" altLang="en-US" dirty="0"/>
                  <a:t>时刻：</a:t>
                </a:r>
                <a:endParaRPr lang="en-US" altLang="zh-CN" dirty="0"/>
              </a:p>
              <a:p>
                <a:pPr lvl="1"/>
                <a:r>
                  <a:rPr lang="zh-CN" altLang="en-US" dirty="0"/>
                  <a:t>若 </a:t>
                </a:r>
                <a14:m>
                  <m:oMath xmlns:m="http://schemas.openxmlformats.org/officeDocument/2006/math">
                    <m:r>
                      <a:rPr lang="en-US" altLang="zh-CN" i="1" dirty="0">
                        <a:latin typeface="Cambria Math"/>
                      </a:rPr>
                      <m:t>𝑖</m:t>
                    </m:r>
                    <m:r>
                      <a:rPr lang="en-US" altLang="zh-CN" i="1" dirty="0">
                        <a:latin typeface="Cambria Math"/>
                      </a:rPr>
                      <m:t>∆</m:t>
                    </m:r>
                    <m:r>
                      <a:rPr lang="en-US" altLang="zh-CN" i="1" dirty="0">
                        <a:latin typeface="Cambria Math"/>
                      </a:rPr>
                      <m:t>𝑡</m:t>
                    </m:r>
                    <m:r>
                      <a:rPr lang="en-US" altLang="zh-CN" i="1" dirty="0">
                        <a:latin typeface="Cambria Math"/>
                        <a:ea typeface="Cambria Math"/>
                      </a:rPr>
                      <m:t>≤</m:t>
                    </m:r>
                    <m:r>
                      <a:rPr lang="zh-CN" altLang="en-US" i="1" dirty="0">
                        <a:latin typeface="Cambria Math"/>
                        <a:ea typeface="Cambria Math"/>
                      </a:rPr>
                      <m:t>𝜏</m:t>
                    </m:r>
                  </m:oMath>
                </a14:m>
                <a:r>
                  <a:rPr lang="zh-CN" altLang="en-US" dirty="0"/>
                  <a:t>， 每个节点对应的证券价格为：</a:t>
                </a:r>
                <a:endParaRPr lang="en-US" altLang="zh-CN" dirty="0"/>
              </a:p>
              <a:p>
                <a:pPr lvl="1">
                  <a:buNone/>
                </a:pPr>
                <a:r>
                  <a:rPr lang="en-US" altLang="zh-CN" dirty="0"/>
                  <a:t>					</a:t>
                </a:r>
              </a:p>
              <a:p>
                <a:pPr lvl="1"/>
                <a:r>
                  <a:rPr lang="zh-CN" altLang="en-US" dirty="0"/>
                  <a:t>若</a:t>
                </a:r>
                <a14:m>
                  <m:oMath xmlns:m="http://schemas.openxmlformats.org/officeDocument/2006/math">
                    <m:r>
                      <a:rPr lang="en-US" altLang="zh-CN" i="1" dirty="0">
                        <a:latin typeface="Cambria Math"/>
                      </a:rPr>
                      <m:t>𝑖</m:t>
                    </m:r>
                    <m:r>
                      <a:rPr lang="en-US" altLang="zh-CN" i="1" dirty="0">
                        <a:latin typeface="Cambria Math"/>
                      </a:rPr>
                      <m:t>∆</m:t>
                    </m:r>
                    <m:r>
                      <a:rPr lang="en-US" altLang="zh-CN" i="1" dirty="0">
                        <a:latin typeface="Cambria Math"/>
                      </a:rPr>
                      <m:t>𝑡</m:t>
                    </m:r>
                    <m:r>
                      <a:rPr lang="en-US" altLang="zh-CN" i="1" dirty="0">
                        <a:latin typeface="Cambria Math"/>
                      </a:rPr>
                      <m:t>&gt;</m:t>
                    </m:r>
                    <m:r>
                      <a:rPr lang="zh-CN" altLang="en-US" i="1" dirty="0">
                        <a:latin typeface="Cambria Math"/>
                        <a:ea typeface="Cambria Math"/>
                      </a:rPr>
                      <m:t>𝜏</m:t>
                    </m:r>
                  </m:oMath>
                </a14:m>
                <a:r>
                  <a:rPr lang="zh-CN" altLang="en-US" dirty="0"/>
                  <a:t>，每个节点对应的证券价格为：</a:t>
                </a:r>
              </a:p>
              <a:p>
                <a:pPr>
                  <a:buNone/>
                </a:pPr>
                <a:r>
                  <a:rPr lang="en-US" altLang="zh-CN" dirty="0"/>
                  <a:t>						</a:t>
                </a:r>
              </a:p>
              <a:p>
                <a:pPr lvl="1">
                  <a:buNone/>
                </a:pPr>
                <a:r>
                  <a:rPr lang="en-US" altLang="zh-CN" dirty="0"/>
                  <a:t>	</a:t>
                </a:r>
                <a:r>
                  <a:rPr lang="zh-CN" altLang="en-US" dirty="0"/>
                  <a:t>其中</a:t>
                </a:r>
                <a:r>
                  <a:rPr lang="en-US" altLang="zh-CN" dirty="0"/>
                  <a:t>,        </a:t>
                </a:r>
                <a:r>
                  <a:rPr lang="zh-CN" altLang="en-US" dirty="0"/>
                  <a:t>为零时刻 </a:t>
                </a:r>
                <a14:m>
                  <m:oMath xmlns:m="http://schemas.openxmlformats.org/officeDocument/2006/math">
                    <m:sSup>
                      <m:sSupPr>
                        <m:ctrlPr>
                          <a:rPr lang="en-US" altLang="zh-CN" i="1" smtClean="0">
                            <a:latin typeface="Cambria Math" panose="02040503050406030204" pitchFamily="18" charset="0"/>
                          </a:rPr>
                        </m:ctrlPr>
                      </m:sSupPr>
                      <m:e>
                        <m:r>
                          <a:rPr lang="en-US" altLang="zh-CN" b="0" i="1" smtClean="0">
                            <a:latin typeface="Cambria Math"/>
                          </a:rPr>
                          <m:t>𝑆</m:t>
                        </m:r>
                      </m:e>
                      <m:sup>
                        <m:r>
                          <a:rPr lang="en-US" altLang="zh-CN" b="0" i="1" smtClean="0">
                            <a:latin typeface="Cambria Math"/>
                          </a:rPr>
                          <m:t>∗</m:t>
                        </m:r>
                      </m:sup>
                    </m:sSup>
                  </m:oMath>
                </a14:m>
                <a:r>
                  <a:rPr lang="zh-CN" altLang="en-US" dirty="0"/>
                  <a:t>的值。相应地使用的 </a:t>
                </a:r>
                <a14:m>
                  <m:oMath xmlns:m="http://schemas.openxmlformats.org/officeDocument/2006/math">
                    <m:sSup>
                      <m:sSupPr>
                        <m:ctrlPr>
                          <a:rPr lang="en-US" altLang="zh-CN" i="1">
                            <a:latin typeface="Cambria Math" panose="02040503050406030204" pitchFamily="18" charset="0"/>
                          </a:rPr>
                        </m:ctrlPr>
                      </m:sSupPr>
                      <m:e>
                        <m:r>
                          <a:rPr lang="zh-CN" altLang="en-US" i="1" smtClean="0">
                            <a:latin typeface="Cambria Math"/>
                          </a:rPr>
                          <m:t>𝜎</m:t>
                        </m:r>
                      </m:e>
                      <m:sup>
                        <m:r>
                          <a:rPr lang="en-US" altLang="zh-CN" i="1">
                            <a:latin typeface="Cambria Math"/>
                          </a:rPr>
                          <m:t>∗</m:t>
                        </m:r>
                      </m:sup>
                    </m:sSup>
                  </m:oMath>
                </a14:m>
                <a:r>
                  <a:rPr lang="zh-CN" altLang="en-US" dirty="0"/>
                  <a:t>是</a:t>
                </a:r>
                <a14:m>
                  <m:oMath xmlns:m="http://schemas.openxmlformats.org/officeDocument/2006/math">
                    <m:sSup>
                      <m:sSupPr>
                        <m:ctrlPr>
                          <a:rPr lang="en-US" altLang="zh-CN" i="1">
                            <a:latin typeface="Cambria Math" panose="02040503050406030204" pitchFamily="18" charset="0"/>
                          </a:rPr>
                        </m:ctrlPr>
                      </m:sSupPr>
                      <m:e>
                        <m:r>
                          <a:rPr lang="en-US" altLang="zh-CN" i="1">
                            <a:latin typeface="Cambria Math"/>
                          </a:rPr>
                          <m:t>𝑆</m:t>
                        </m:r>
                      </m:e>
                      <m:sup>
                        <m:r>
                          <a:rPr lang="en-US" altLang="zh-CN" i="1">
                            <a:latin typeface="Cambria Math"/>
                          </a:rPr>
                          <m:t>∗</m:t>
                        </m:r>
                      </m:sup>
                    </m:sSup>
                  </m:oMath>
                </a14:m>
                <a:endParaRPr lang="en-US" altLang="zh-CN" dirty="0"/>
              </a:p>
              <a:p>
                <a:pPr lvl="1">
                  <a:buNone/>
                </a:pPr>
                <a:r>
                  <a:rPr lang="en-US" altLang="zh-CN" dirty="0"/>
                  <a:t>     </a:t>
                </a:r>
                <a:r>
                  <a:rPr lang="zh-CN" altLang="en-US" dirty="0"/>
                  <a:t>的波动率。</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3"/>
                <a:stretch>
                  <a:fillRect t="-3292" r="-889"/>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fld id="{7A0B34B9-D817-47F5-9B8C-94F2D5E9BE68}" type="slidenum">
              <a:rPr lang="zh-CN" altLang="en-US" smtClean="0"/>
              <a:pPr/>
              <a:t>22</a:t>
            </a:fld>
            <a:endParaRPr lang="zh-CN" altLang="en-US" dirty="0"/>
          </a:p>
        </p:txBody>
      </p:sp>
      <p:graphicFrame>
        <p:nvGraphicFramePr>
          <p:cNvPr id="15" name="对象 14"/>
          <p:cNvGraphicFramePr>
            <a:graphicFrameLocks noChangeAspect="1"/>
          </p:cNvGraphicFramePr>
          <p:nvPr>
            <p:extLst>
              <p:ext uri="{D42A27DB-BD31-4B8C-83A1-F6EECF244321}">
                <p14:modId xmlns:p14="http://schemas.microsoft.com/office/powerpoint/2010/main" val="1613201424"/>
              </p:ext>
            </p:extLst>
          </p:nvPr>
        </p:nvGraphicFramePr>
        <p:xfrm>
          <a:off x="4716016" y="1383618"/>
          <a:ext cx="428628" cy="396044"/>
        </p:xfrm>
        <a:graphic>
          <a:graphicData uri="http://schemas.openxmlformats.org/presentationml/2006/ole">
            <mc:AlternateContent xmlns:mc="http://schemas.openxmlformats.org/markup-compatibility/2006">
              <mc:Choice xmlns:v="urn:schemas-microsoft-com:vml" Requires="v">
                <p:oleObj name="Equation" r:id="rId4" imgW="228600" imgH="177480" progId="">
                  <p:embed/>
                </p:oleObj>
              </mc:Choice>
              <mc:Fallback>
                <p:oleObj name="Equation" r:id="rId4" imgW="228600" imgH="17748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16016" y="1383618"/>
                        <a:ext cx="428628" cy="396044"/>
                      </a:xfrm>
                      <a:prstGeom prst="rect">
                        <a:avLst/>
                      </a:prstGeom>
                      <a:noFill/>
                    </p:spPr>
                  </p:pic>
                </p:oleObj>
              </mc:Fallback>
            </mc:AlternateContent>
          </a:graphicData>
        </a:graphic>
      </p:graphicFrame>
      <p:graphicFrame>
        <p:nvGraphicFramePr>
          <p:cNvPr id="16" name="对象 15"/>
          <p:cNvGraphicFramePr>
            <a:graphicFrameLocks noChangeAspect="1"/>
          </p:cNvGraphicFramePr>
          <p:nvPr>
            <p:extLst>
              <p:ext uri="{D42A27DB-BD31-4B8C-83A1-F6EECF244321}">
                <p14:modId xmlns:p14="http://schemas.microsoft.com/office/powerpoint/2010/main" val="2114738418"/>
              </p:ext>
            </p:extLst>
          </p:nvPr>
        </p:nvGraphicFramePr>
        <p:xfrm>
          <a:off x="2843808" y="3291830"/>
          <a:ext cx="2735262" cy="504056"/>
        </p:xfrm>
        <a:graphic>
          <a:graphicData uri="http://schemas.openxmlformats.org/presentationml/2006/ole">
            <mc:AlternateContent xmlns:mc="http://schemas.openxmlformats.org/markup-compatibility/2006">
              <mc:Choice xmlns:v="urn:schemas-microsoft-com:vml" Requires="v">
                <p:oleObj name="Equation" r:id="rId6" imgW="1371600" imgH="241200" progId="Equation.DSMT4">
                  <p:embed/>
                </p:oleObj>
              </mc:Choice>
              <mc:Fallback>
                <p:oleObj name="Equation" r:id="rId6" imgW="1371600" imgH="241200" progId="Equation.DSMT4">
                  <p:embed/>
                  <p:pic>
                    <p:nvPicPr>
                      <p:cNvPr id="0" name=""/>
                      <p:cNvPicPr>
                        <a:picLocks noChangeAspect="1" noChangeArrowheads="1"/>
                      </p:cNvPicPr>
                      <p:nvPr/>
                    </p:nvPicPr>
                    <p:blipFill>
                      <a:blip r:embed="rId7"/>
                      <a:srcRect/>
                      <a:stretch>
                        <a:fillRect/>
                      </a:stretch>
                    </p:blipFill>
                    <p:spPr bwMode="auto">
                      <a:xfrm>
                        <a:off x="2843808" y="3291830"/>
                        <a:ext cx="2735262" cy="504056"/>
                      </a:xfrm>
                      <a:prstGeom prst="rect">
                        <a:avLst/>
                      </a:prstGeom>
                      <a:noFill/>
                    </p:spPr>
                  </p:pic>
                </p:oleObj>
              </mc:Fallback>
            </mc:AlternateContent>
          </a:graphicData>
        </a:graphic>
      </p:graphicFrame>
      <p:graphicFrame>
        <p:nvGraphicFramePr>
          <p:cNvPr id="17" name="对象 16"/>
          <p:cNvGraphicFramePr>
            <a:graphicFrameLocks noChangeAspect="1"/>
          </p:cNvGraphicFramePr>
          <p:nvPr>
            <p:extLst>
              <p:ext uri="{D42A27DB-BD31-4B8C-83A1-F6EECF244321}">
                <p14:modId xmlns:p14="http://schemas.microsoft.com/office/powerpoint/2010/main" val="4195049378"/>
              </p:ext>
            </p:extLst>
          </p:nvPr>
        </p:nvGraphicFramePr>
        <p:xfrm>
          <a:off x="2411760" y="2355726"/>
          <a:ext cx="4175125" cy="504056"/>
        </p:xfrm>
        <a:graphic>
          <a:graphicData uri="http://schemas.openxmlformats.org/presentationml/2006/ole">
            <mc:AlternateContent xmlns:mc="http://schemas.openxmlformats.org/markup-compatibility/2006">
              <mc:Choice xmlns:v="urn:schemas-microsoft-com:vml" Requires="v">
                <p:oleObj name="Equation" r:id="rId8" imgW="2120760" imgH="253800" progId="Equation.DSMT4">
                  <p:embed/>
                </p:oleObj>
              </mc:Choice>
              <mc:Fallback>
                <p:oleObj name="Equation" r:id="rId8" imgW="2120760" imgH="253800" progId="Equation.DSMT4">
                  <p:embed/>
                  <p:pic>
                    <p:nvPicPr>
                      <p:cNvPr id="0" name=""/>
                      <p:cNvPicPr>
                        <a:picLocks noChangeAspect="1" noChangeArrowheads="1"/>
                      </p:cNvPicPr>
                      <p:nvPr/>
                    </p:nvPicPr>
                    <p:blipFill>
                      <a:blip r:embed="rId9"/>
                      <a:srcRect/>
                      <a:stretch>
                        <a:fillRect/>
                      </a:stretch>
                    </p:blipFill>
                    <p:spPr bwMode="auto">
                      <a:xfrm>
                        <a:off x="2411760" y="2355726"/>
                        <a:ext cx="4175125" cy="504056"/>
                      </a:xfrm>
                      <a:prstGeom prst="rect">
                        <a:avLst/>
                      </a:prstGeom>
                      <a:noFill/>
                    </p:spPr>
                  </p:pic>
                </p:oleObj>
              </mc:Fallback>
            </mc:AlternateContent>
          </a:graphicData>
        </a:graphic>
      </p:graphicFrame>
      <p:graphicFrame>
        <p:nvGraphicFramePr>
          <p:cNvPr id="18" name="对象 17"/>
          <p:cNvGraphicFramePr>
            <a:graphicFrameLocks noChangeAspect="1"/>
          </p:cNvGraphicFramePr>
          <p:nvPr>
            <p:extLst>
              <p:ext uri="{D42A27DB-BD31-4B8C-83A1-F6EECF244321}">
                <p14:modId xmlns:p14="http://schemas.microsoft.com/office/powerpoint/2010/main" val="1920160481"/>
              </p:ext>
            </p:extLst>
          </p:nvPr>
        </p:nvGraphicFramePr>
        <p:xfrm>
          <a:off x="2123728" y="3867894"/>
          <a:ext cx="357190" cy="363569"/>
        </p:xfrm>
        <a:graphic>
          <a:graphicData uri="http://schemas.openxmlformats.org/presentationml/2006/ole">
            <mc:AlternateContent xmlns:mc="http://schemas.openxmlformats.org/markup-compatibility/2006">
              <mc:Choice xmlns:v="urn:schemas-microsoft-com:vml" Requires="v">
                <p:oleObj name="Equation" r:id="rId10" imgW="177480" imgH="241200" progId="Equation.DSMT4">
                  <p:embed/>
                </p:oleObj>
              </mc:Choice>
              <mc:Fallback>
                <p:oleObj name="Equation" r:id="rId10" imgW="177480" imgH="241200" progId="Equation.DSMT4">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123728" y="3867894"/>
                        <a:ext cx="357190" cy="36356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4032831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F168F4-D71D-4A5A-9EEC-82159E924F84}"/>
              </a:ext>
            </a:extLst>
          </p:cNvPr>
          <p:cNvSpPr>
            <a:spLocks noGrp="1"/>
          </p:cNvSpPr>
          <p:nvPr>
            <p:ph type="title"/>
          </p:nvPr>
        </p:nvSpPr>
        <p:spPr/>
        <p:txBody>
          <a:bodyPr/>
          <a:lstStyle/>
          <a:p>
            <a:r>
              <a:rPr lang="zh-CN" altLang="en-US" dirty="0"/>
              <a:t>另一种二叉树</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747C4B4F-0886-4F30-AC28-AAB20D0F3D46}"/>
                  </a:ext>
                </a:extLst>
              </p:cNvPr>
              <p:cNvSpPr>
                <a:spLocks noGrp="1"/>
              </p:cNvSpPr>
              <p:nvPr>
                <p:ph idx="1"/>
              </p:nvPr>
            </p:nvSpPr>
            <p:spPr>
              <a:xfrm>
                <a:off x="458906" y="1005576"/>
                <a:ext cx="8229600" cy="3888432"/>
              </a:xfrm>
            </p:spPr>
            <p:txBody>
              <a:bodyPr/>
              <a:lstStyle/>
              <a:p>
                <a:pPr indent="266700" algn="l"/>
                <a:r>
                  <a:rPr lang="zh-CN" altLang="zh-CN" sz="2400" kern="0" dirty="0">
                    <a:solidFill>
                      <a:srgbClr val="000000"/>
                    </a:solidFill>
                    <a:effectLst/>
                    <a:cs typeface="Times New Roman" panose="02020603050405020304" pitchFamily="18" charset="0"/>
                  </a:rPr>
                  <a:t>如前所述，</a:t>
                </a:r>
                <a:r>
                  <a:rPr lang="zh-CN" altLang="en-US" sz="2400" kern="0" dirty="0">
                    <a:solidFill>
                      <a:srgbClr val="000000"/>
                    </a:solidFill>
                    <a:effectLst/>
                    <a:cs typeface="Times New Roman" panose="02020603050405020304" pitchFamily="18" charset="0"/>
                  </a:rPr>
                  <a:t>在二叉树中，有三个参数，但只需要匹配</a:t>
                </a:r>
                <a:r>
                  <a:rPr lang="en-US" altLang="zh-CN" sz="2400" kern="0" dirty="0">
                    <a:solidFill>
                      <a:srgbClr val="000000"/>
                    </a:solidFill>
                    <a:effectLst/>
                    <a:cs typeface="Times New Roman" panose="02020603050405020304" pitchFamily="18" charset="0"/>
                  </a:rPr>
                  <a:t>2</a:t>
                </a:r>
                <a:r>
                  <a:rPr lang="zh-CN" altLang="en-US" sz="2400" kern="0" dirty="0">
                    <a:solidFill>
                      <a:srgbClr val="000000"/>
                    </a:solidFill>
                    <a:effectLst/>
                    <a:cs typeface="Times New Roman" panose="02020603050405020304" pitchFamily="18" charset="0"/>
                  </a:rPr>
                  <a:t>个方程，</a:t>
                </a:r>
                <a:r>
                  <a:rPr lang="en-US" altLang="zh-CN" sz="2400" kern="0" dirty="0">
                    <a:solidFill>
                      <a:srgbClr val="000000"/>
                    </a:solidFill>
                    <a:effectLst/>
                    <a:cs typeface="Times New Roman" panose="02020603050405020304" pitchFamily="18" charset="0"/>
                  </a:rPr>
                  <a:t>CRR</a:t>
                </a:r>
                <a:r>
                  <a:rPr lang="zh-CN" altLang="en-US" sz="2400" kern="0" dirty="0">
                    <a:solidFill>
                      <a:srgbClr val="000000"/>
                    </a:solidFill>
                    <a:effectLst/>
                    <a:cs typeface="Times New Roman" panose="02020603050405020304" pitchFamily="18" charset="0"/>
                  </a:rPr>
                  <a:t>选择的</a:t>
                </a:r>
                <a:r>
                  <a:rPr lang="en-US" altLang="zh-CN" sz="2400" i="1" kern="0" dirty="0">
                    <a:solidFill>
                      <a:srgbClr val="000000"/>
                    </a:solidFill>
                    <a:effectLst/>
                    <a:cs typeface="Times New Roman" panose="02020603050405020304" pitchFamily="18" charset="0"/>
                  </a:rPr>
                  <a:t>u=</a:t>
                </a:r>
                <a14:m>
                  <m:oMath xmlns:m="http://schemas.openxmlformats.org/officeDocument/2006/math">
                    <m:f>
                      <m:fPr>
                        <m:ctrlPr>
                          <a:rPr lang="zh-CN" altLang="zh-CN" sz="24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2400" kern="0">
                            <a:solidFill>
                              <a:srgbClr val="000000"/>
                            </a:solidFill>
                            <a:effectLst/>
                            <a:latin typeface="Cambria Math" panose="02040503050406030204" pitchFamily="18" charset="0"/>
                            <a:ea typeface="方正书宋_GBK"/>
                            <a:cs typeface="Times New Roman" panose="02020603050405020304" pitchFamily="18" charset="0"/>
                          </a:rPr>
                          <m:t>1</m:t>
                        </m:r>
                      </m:num>
                      <m:den>
                        <m:r>
                          <a:rPr lang="en-US" altLang="zh-CN" sz="2400" i="1" kern="0">
                            <a:solidFill>
                              <a:srgbClr val="000000"/>
                            </a:solidFill>
                            <a:effectLst/>
                            <a:latin typeface="Cambria Math" panose="02040503050406030204" pitchFamily="18" charset="0"/>
                            <a:ea typeface="方正书宋_GBK"/>
                            <a:cs typeface="Times New Roman" panose="02020603050405020304" pitchFamily="18" charset="0"/>
                          </a:rPr>
                          <m:t>𝑑</m:t>
                        </m:r>
                      </m:den>
                    </m:f>
                  </m:oMath>
                </a14:m>
                <a:r>
                  <a:rPr lang="zh-CN" altLang="en-US" sz="2400" kern="0" dirty="0">
                    <a:solidFill>
                      <a:srgbClr val="000000"/>
                    </a:solidFill>
                    <a:effectLst/>
                    <a:cs typeface="Times New Roman" panose="02020603050405020304" pitchFamily="18" charset="0"/>
                  </a:rPr>
                  <a:t>作为第三个方程。显然，这种设定</a:t>
                </a:r>
                <a:r>
                  <a:rPr lang="zh-CN" altLang="zh-CN" sz="2400" kern="0" dirty="0">
                    <a:solidFill>
                      <a:srgbClr val="000000"/>
                    </a:solidFill>
                    <a:effectLst/>
                    <a:cs typeface="Times New Roman" panose="02020603050405020304" pitchFamily="18" charset="0"/>
                  </a:rPr>
                  <a:t>并不是唯一的。我们</a:t>
                </a:r>
                <a:r>
                  <a:rPr lang="zh-CN" altLang="en-US" sz="2400" kern="0" dirty="0">
                    <a:solidFill>
                      <a:srgbClr val="000000"/>
                    </a:solidFill>
                    <a:effectLst/>
                    <a:cs typeface="Times New Roman" panose="02020603050405020304" pitchFamily="18" charset="0"/>
                  </a:rPr>
                  <a:t>可以令</a:t>
                </a:r>
                <a14:m>
                  <m:oMath xmlns:m="http://schemas.openxmlformats.org/officeDocument/2006/math">
                    <m:acc>
                      <m:accPr>
                        <m:chr m:val="̂"/>
                        <m:ctrlPr>
                          <a:rPr lang="zh-CN" altLang="en-US" sz="2400" i="1" dirty="0" smtClean="0">
                            <a:solidFill>
                              <a:srgbClr val="000000"/>
                            </a:solidFill>
                            <a:latin typeface="Cambria Math" panose="02040503050406030204" pitchFamily="18" charset="0"/>
                            <a:cs typeface="Times New Roman" panose="02020603050405020304" pitchFamily="18" charset="0"/>
                          </a:rPr>
                        </m:ctrlPr>
                      </m:accPr>
                      <m:e>
                        <m:r>
                          <a:rPr lang="en-US" altLang="zh-CN" sz="2400" b="0" i="1" dirty="0" smtClean="0">
                            <a:solidFill>
                              <a:srgbClr val="000000"/>
                            </a:solidFill>
                            <a:latin typeface="Cambria Math" panose="02040503050406030204" pitchFamily="18" charset="0"/>
                            <a:cs typeface="Times New Roman" panose="02020603050405020304" pitchFamily="18" charset="0"/>
                          </a:rPr>
                          <m:t>𝑝</m:t>
                        </m:r>
                      </m:e>
                    </m:acc>
                    <m:r>
                      <a:rPr lang="en-US" altLang="zh-CN" sz="2400" i="1" kern="0" dirty="0">
                        <a:solidFill>
                          <a:srgbClr val="000000"/>
                        </a:solidFill>
                        <a:effectLst/>
                        <a:latin typeface="Cambria Math" panose="02040503050406030204" pitchFamily="18" charset="0"/>
                        <a:ea typeface="方正书宋_GBK"/>
                        <a:cs typeface="Times New Roman" panose="02020603050405020304" pitchFamily="18" charset="0"/>
                      </a:rPr>
                      <m:t> </m:t>
                    </m:r>
                  </m:oMath>
                </a14:m>
                <a:r>
                  <a:rPr lang="en-US" altLang="zh-CN" sz="2400" kern="0" dirty="0">
                    <a:solidFill>
                      <a:srgbClr val="000000"/>
                    </a:solidFill>
                    <a:effectLst/>
                    <a:cs typeface="Times New Roman" panose="02020603050405020304" pitchFamily="18" charset="0"/>
                  </a:rPr>
                  <a:t>=0.5</a:t>
                </a:r>
                <a:r>
                  <a:rPr lang="zh-CN" altLang="zh-CN" sz="2400" kern="0" dirty="0">
                    <a:solidFill>
                      <a:srgbClr val="000000"/>
                    </a:solidFill>
                    <a:effectLst/>
                    <a:cs typeface="Times New Roman" panose="02020603050405020304" pitchFamily="18" charset="0"/>
                  </a:rPr>
                  <a:t>作为第三个条件，</a:t>
                </a:r>
                <a:r>
                  <a:rPr lang="zh-CN" altLang="en-US" sz="2400" dirty="0">
                    <a:solidFill>
                      <a:srgbClr val="000000"/>
                    </a:solidFill>
                    <a:cs typeface="Times New Roman" panose="02020603050405020304" pitchFamily="18" charset="0"/>
                  </a:rPr>
                  <a:t>这样就可以得到</a:t>
                </a:r>
                <a:r>
                  <a:rPr lang="zh-CN" altLang="zh-CN" sz="2400" kern="0" dirty="0">
                    <a:solidFill>
                      <a:srgbClr val="000000"/>
                    </a:solidFill>
                    <a:effectLst/>
                    <a:cs typeface="Times New Roman" panose="02020603050405020304" pitchFamily="18" charset="0"/>
                  </a:rPr>
                  <a:t>另一组参数公式</a:t>
                </a:r>
                <a:r>
                  <a:rPr lang="en-US" altLang="zh-CN" sz="2400" kern="0" dirty="0">
                    <a:solidFill>
                      <a:srgbClr val="000000"/>
                    </a:solidFill>
                    <a:effectLst/>
                    <a:cs typeface="Times New Roman" panose="02020603050405020304" pitchFamily="18" charset="0"/>
                  </a:rPr>
                  <a:t>:</a:t>
                </a:r>
                <a:endParaRPr lang="zh-CN" altLang="zh-CN" sz="2400" kern="100" dirty="0">
                  <a:effectLst/>
                  <a:cs typeface="Times New Roman" panose="02020603050405020304" pitchFamily="18" charset="0"/>
                </a:endParaRPr>
              </a:p>
            </p:txBody>
          </p:sp>
        </mc:Choice>
        <mc:Fallback xmlns="">
          <p:sp>
            <p:nvSpPr>
              <p:cNvPr id="3" name="内容占位符 2">
                <a:extLst>
                  <a:ext uri="{FF2B5EF4-FFF2-40B4-BE49-F238E27FC236}">
                    <a16:creationId xmlns:a16="http://schemas.microsoft.com/office/drawing/2014/main" id="{747C4B4F-0886-4F30-AC28-AAB20D0F3D46}"/>
                  </a:ext>
                </a:extLst>
              </p:cNvPr>
              <p:cNvSpPr>
                <a:spLocks noGrp="1" noRot="1" noChangeAspect="1" noMove="1" noResize="1" noEditPoints="1" noAdjustHandles="1" noChangeArrowheads="1" noChangeShapeType="1" noTextEdit="1"/>
              </p:cNvSpPr>
              <p:nvPr>
                <p:ph idx="1"/>
              </p:nvPr>
            </p:nvSpPr>
            <p:spPr>
              <a:xfrm>
                <a:off x="458906" y="1005576"/>
                <a:ext cx="8229600" cy="3888432"/>
              </a:xfrm>
              <a:blipFill>
                <a:blip r:embed="rId2"/>
                <a:stretch>
                  <a:fillRect t="-1411"/>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F3D84E39-997E-4680-BCF4-8C3B3B6B4CE8}"/>
              </a:ext>
            </a:extLst>
          </p:cNvPr>
          <p:cNvSpPr>
            <a:spLocks noGrp="1"/>
          </p:cNvSpPr>
          <p:nvPr>
            <p:ph type="sldNum" sz="quarter" idx="12"/>
          </p:nvPr>
        </p:nvSpPr>
        <p:spPr/>
        <p:txBody>
          <a:bodyPr/>
          <a:lstStyle/>
          <a:p>
            <a:fld id="{0C913308-F349-4B6D-A68A-DD1791B4A57B}" type="slidenum">
              <a:rPr lang="zh-CN" altLang="en-US" smtClean="0"/>
              <a:pPr/>
              <a:t>23</a:t>
            </a:fld>
            <a:endParaRPr lang="zh-CN" altLang="en-US" dirty="0"/>
          </a:p>
        </p:txBody>
      </p:sp>
      <mc:AlternateContent xmlns:mc="http://schemas.openxmlformats.org/markup-compatibility/2006" xmlns:a14="http://schemas.microsoft.com/office/drawing/2010/main">
        <mc:Choice Requires="a14">
          <p:sp>
            <p:nvSpPr>
              <p:cNvPr id="6" name="文本框 5">
                <a:extLst>
                  <a:ext uri="{FF2B5EF4-FFF2-40B4-BE49-F238E27FC236}">
                    <a16:creationId xmlns:a16="http://schemas.microsoft.com/office/drawing/2014/main" id="{81BAFFBA-78FA-459E-9D62-A4281257460D}"/>
                  </a:ext>
                </a:extLst>
              </p:cNvPr>
              <p:cNvSpPr txBox="1"/>
              <p:nvPr/>
            </p:nvSpPr>
            <p:spPr>
              <a:xfrm>
                <a:off x="2262585" y="2949792"/>
                <a:ext cx="4639518" cy="1429687"/>
              </a:xfrm>
              <a:prstGeom prst="rect">
                <a:avLst/>
              </a:prstGeom>
              <a:noFill/>
            </p:spPr>
            <p:txBody>
              <a:bodyPr wrap="square">
                <a:spAutoFit/>
              </a:bodyPr>
              <a:lstStyle/>
              <a:p>
                <a:pPr indent="266700" algn="l"/>
                <a14:m>
                  <m:oMathPara xmlns:m="http://schemas.openxmlformats.org/officeDocument/2006/math">
                    <m:oMathParaPr>
                      <m:jc m:val="centerGroup"/>
                    </m:oMathParaPr>
                    <m:oMath xmlns:m="http://schemas.openxmlformats.org/officeDocument/2006/math">
                      <m:d>
                        <m:dPr>
                          <m:begChr m:val="{"/>
                          <m:endChr m:val=""/>
                          <m:ctrlPr>
                            <a:rPr lang="zh-CN" altLang="zh-CN" sz="1800" i="1" kern="0" smtClea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dPr>
                        <m:e>
                          <m:eqArr>
                            <m:eqArrPr>
                              <m:ctrlPr>
                                <a:rPr lang="zh-CN" altLang="zh-CN" sz="18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eqArrPr>
                            <m:e>
                              <m:acc>
                                <m:accPr>
                                  <m:chr m:val="̂"/>
                                  <m:ctrlPr>
                                    <a:rPr lang="zh-CN" altLang="zh-CN" sz="18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accPr>
                                <m:e>
                                  <m:r>
                                    <a:rPr lang="en-US" altLang="zh-CN" sz="1800" i="1" kern="0">
                                      <a:solidFill>
                                        <a:srgbClr val="000000"/>
                                      </a:solidFill>
                                      <a:effectLst/>
                                      <a:latin typeface="Cambria Math" panose="02040503050406030204" pitchFamily="18" charset="0"/>
                                      <a:ea typeface="方正书宋_GBK"/>
                                      <a:cs typeface="Times New Roman" panose="02020603050405020304" pitchFamily="18" charset="0"/>
                                    </a:rPr>
                                    <m:t>𝑝</m:t>
                                  </m:r>
                                </m:e>
                              </m:acc>
                              <m:r>
                                <a:rPr lang="en-US" altLang="zh-CN" sz="1800" i="1" kern="0">
                                  <a:solidFill>
                                    <a:srgbClr val="000000"/>
                                  </a:solidFill>
                                  <a:effectLst/>
                                  <a:latin typeface="Cambria Math" panose="02040503050406030204" pitchFamily="18" charset="0"/>
                                  <a:ea typeface="方正书宋_GBK"/>
                                  <a:cs typeface="Times New Roman" panose="02020603050405020304" pitchFamily="18" charset="0"/>
                                </a:rPr>
                                <m:t>=0.5</m:t>
                              </m:r>
                            </m:e>
                            <m:e>
                              <m:r>
                                <a:rPr lang="en-US" altLang="zh-CN" sz="1800" i="1" kern="0">
                                  <a:solidFill>
                                    <a:srgbClr val="000000"/>
                                  </a:solidFill>
                                  <a:effectLst/>
                                  <a:latin typeface="Cambria Math" panose="02040503050406030204" pitchFamily="18" charset="0"/>
                                  <a:ea typeface="方正书宋_GBK"/>
                                  <a:cs typeface="Times New Roman" panose="02020603050405020304" pitchFamily="18" charset="0"/>
                                </a:rPr>
                                <m:t>𝑢</m:t>
                              </m:r>
                              <m:r>
                                <a:rPr lang="en-US" altLang="zh-CN" sz="1800" i="1" kern="0">
                                  <a:solidFill>
                                    <a:srgbClr val="000000"/>
                                  </a:solidFill>
                                  <a:effectLst/>
                                  <a:latin typeface="Cambria Math" panose="02040503050406030204" pitchFamily="18" charset="0"/>
                                  <a:ea typeface="方正书宋_GBK"/>
                                  <a:cs typeface="Times New Roman" panose="02020603050405020304" pitchFamily="18" charset="0"/>
                                </a:rPr>
                                <m:t>=</m:t>
                              </m:r>
                              <m:sSup>
                                <m:sSupPr>
                                  <m:ctrlPr>
                                    <a:rPr lang="zh-CN" altLang="zh-CN" sz="18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m:rPr>
                                      <m:sty m:val="p"/>
                                    </m:rPr>
                                    <a:rPr lang="en-US" altLang="zh-CN" sz="1800" kern="0">
                                      <a:solidFill>
                                        <a:srgbClr val="000000"/>
                                      </a:solidFill>
                                      <a:effectLst/>
                                      <a:latin typeface="Cambria Math" panose="02040503050406030204" pitchFamily="18" charset="0"/>
                                      <a:ea typeface="方正书宋_GBK"/>
                                      <a:cs typeface="Times New Roman" panose="02020603050405020304" pitchFamily="18" charset="0"/>
                                    </a:rPr>
                                    <m:t>e</m:t>
                                  </m:r>
                                </m:e>
                                <m:sup>
                                  <m:d>
                                    <m:dPr>
                                      <m:ctrlPr>
                                        <a:rPr lang="zh-CN" altLang="zh-CN" sz="18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1800" i="1" kern="0">
                                          <a:solidFill>
                                            <a:srgbClr val="000000"/>
                                          </a:solidFill>
                                          <a:effectLst/>
                                          <a:latin typeface="Cambria Math" panose="02040503050406030204" pitchFamily="18" charset="0"/>
                                          <a:ea typeface="方正书宋_GBK"/>
                                          <a:cs typeface="Times New Roman" panose="02020603050405020304" pitchFamily="18" charset="0"/>
                                        </a:rPr>
                                        <m:t>𝑟</m:t>
                                      </m:r>
                                      <m:r>
                                        <m:rPr>
                                          <m:nor/>
                                        </m:rPr>
                                        <a:rPr lang="en-US" altLang="zh-CN" sz="1800" i="1" kern="0">
                                          <a:solidFill>
                                            <a:srgbClr val="000000"/>
                                          </a:solidFill>
                                          <a:effectLst/>
                                          <a:latin typeface="NEU-BZ-S92"/>
                                          <a:ea typeface="方正书宋_GBK"/>
                                          <a:cs typeface="Times New Roman" panose="02020603050405020304" pitchFamily="18" charset="0"/>
                                        </a:rPr>
                                        <m:t>−</m:t>
                                      </m:r>
                                      <m:r>
                                        <a:rPr lang="en-US" altLang="zh-CN" sz="1800" i="1" kern="0">
                                          <a:solidFill>
                                            <a:srgbClr val="000000"/>
                                          </a:solidFill>
                                          <a:effectLst/>
                                          <a:latin typeface="Cambria Math" panose="02040503050406030204" pitchFamily="18" charset="0"/>
                                          <a:ea typeface="方正书宋_GBK"/>
                                          <a:cs typeface="Times New Roman" panose="02020603050405020304" pitchFamily="18" charset="0"/>
                                        </a:rPr>
                                        <m:t>𝑞</m:t>
                                      </m:r>
                                      <m:r>
                                        <m:rPr>
                                          <m:nor/>
                                        </m:rPr>
                                        <a:rPr lang="en-US" altLang="zh-CN" sz="1800" i="1" kern="0">
                                          <a:solidFill>
                                            <a:srgbClr val="000000"/>
                                          </a:solidFill>
                                          <a:effectLst/>
                                          <a:latin typeface="NEU-BZ-S92"/>
                                          <a:ea typeface="方正书宋_GBK"/>
                                          <a:cs typeface="Times New Roman" panose="02020603050405020304" pitchFamily="18" charset="0"/>
                                        </a:rPr>
                                        <m:t>−</m:t>
                                      </m:r>
                                      <m:f>
                                        <m:fPr>
                                          <m:ctrlPr>
                                            <a:rPr lang="zh-CN" altLang="zh-CN" sz="18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sSup>
                                            <m:sSupPr>
                                              <m:ctrlPr>
                                                <a:rPr lang="zh-CN" altLang="zh-CN" sz="18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800" i="1" kern="0">
                                                  <a:solidFill>
                                                    <a:srgbClr val="000000"/>
                                                  </a:solidFill>
                                                  <a:effectLst/>
                                                  <a:latin typeface="Cambria Math" panose="02040503050406030204" pitchFamily="18" charset="0"/>
                                                  <a:ea typeface="方正书宋_GBK"/>
                                                  <a:cs typeface="Times New Roman" panose="02020603050405020304" pitchFamily="18" charset="0"/>
                                                </a:rPr>
                                                <m:t>𝜎</m:t>
                                              </m:r>
                                            </m:e>
                                            <m:sup>
                                              <m:r>
                                                <a:rPr lang="en-US" altLang="zh-CN" sz="1800" i="1" kern="0">
                                                  <a:solidFill>
                                                    <a:srgbClr val="000000"/>
                                                  </a:solidFill>
                                                  <a:effectLst/>
                                                  <a:latin typeface="Cambria Math" panose="02040503050406030204" pitchFamily="18" charset="0"/>
                                                  <a:ea typeface="方正书宋_GBK"/>
                                                  <a:cs typeface="Times New Roman" panose="02020603050405020304" pitchFamily="18" charset="0"/>
                                                </a:rPr>
                                                <m:t>2</m:t>
                                              </m:r>
                                            </m:sup>
                                          </m:sSup>
                                        </m:num>
                                        <m:den>
                                          <m:r>
                                            <a:rPr lang="en-US" altLang="zh-CN" sz="1800" i="1" kern="0">
                                              <a:solidFill>
                                                <a:srgbClr val="000000"/>
                                              </a:solidFill>
                                              <a:effectLst/>
                                              <a:latin typeface="Cambria Math" panose="02040503050406030204" pitchFamily="18" charset="0"/>
                                              <a:ea typeface="方正书宋_GBK"/>
                                              <a:cs typeface="Times New Roman" panose="02020603050405020304" pitchFamily="18" charset="0"/>
                                            </a:rPr>
                                            <m:t>2</m:t>
                                          </m:r>
                                        </m:den>
                                      </m:f>
                                    </m:e>
                                  </m:d>
                                  <m:r>
                                    <m:rPr>
                                      <m:sty m:val="p"/>
                                    </m:rPr>
                                    <a:rPr lang="en-US" altLang="zh-CN" sz="1800" kern="0">
                                      <a:solidFill>
                                        <a:srgbClr val="000000"/>
                                      </a:solidFill>
                                      <a:effectLst/>
                                      <a:latin typeface="Cambria Math" panose="02040503050406030204" pitchFamily="18" charset="0"/>
                                      <a:ea typeface="方正书宋_GBK"/>
                                      <a:cs typeface="Times New Roman" panose="02020603050405020304" pitchFamily="18" charset="0"/>
                                    </a:rPr>
                                    <m:t>Δ</m:t>
                                  </m:r>
                                  <m:r>
                                    <a:rPr lang="en-US" altLang="zh-CN" sz="1800" i="1" kern="0">
                                      <a:solidFill>
                                        <a:srgbClr val="000000"/>
                                      </a:solidFill>
                                      <a:effectLst/>
                                      <a:latin typeface="Cambria Math" panose="02040503050406030204" pitchFamily="18" charset="0"/>
                                      <a:ea typeface="方正书宋_GBK"/>
                                      <a:cs typeface="Times New Roman" panose="02020603050405020304" pitchFamily="18" charset="0"/>
                                    </a:rPr>
                                    <m:t>𝑡</m:t>
                                  </m:r>
                                  <m:r>
                                    <a:rPr lang="en-US" altLang="zh-CN" sz="1800" i="1" ker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1800" i="1" kern="0">
                                      <a:solidFill>
                                        <a:srgbClr val="000000"/>
                                      </a:solidFill>
                                      <a:effectLst/>
                                      <a:latin typeface="Cambria Math" panose="02040503050406030204" pitchFamily="18" charset="0"/>
                                      <a:ea typeface="方正书宋_GBK"/>
                                      <a:cs typeface="Times New Roman" panose="02020603050405020304" pitchFamily="18" charset="0"/>
                                    </a:rPr>
                                    <m:t>𝜎</m:t>
                                  </m:r>
                                  <m:rad>
                                    <m:radPr>
                                      <m:degHide m:val="on"/>
                                      <m:ctrlPr>
                                        <a:rPr lang="zh-CN" altLang="zh-CN" sz="18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radPr>
                                    <m:deg/>
                                    <m:e>
                                      <m:r>
                                        <m:rPr>
                                          <m:sty m:val="p"/>
                                        </m:rPr>
                                        <a:rPr lang="en-US" altLang="zh-CN" sz="1800" kern="0">
                                          <a:solidFill>
                                            <a:srgbClr val="000000"/>
                                          </a:solidFill>
                                          <a:effectLst/>
                                          <a:latin typeface="Cambria Math" panose="02040503050406030204" pitchFamily="18" charset="0"/>
                                          <a:ea typeface="方正书宋_GBK"/>
                                          <a:cs typeface="Times New Roman" panose="02020603050405020304" pitchFamily="18" charset="0"/>
                                        </a:rPr>
                                        <m:t>Δ</m:t>
                                      </m:r>
                                      <m:r>
                                        <a:rPr lang="en-US" altLang="zh-CN" sz="1800" i="1" kern="0">
                                          <a:solidFill>
                                            <a:srgbClr val="000000"/>
                                          </a:solidFill>
                                          <a:effectLst/>
                                          <a:latin typeface="Cambria Math" panose="02040503050406030204" pitchFamily="18" charset="0"/>
                                          <a:ea typeface="方正书宋_GBK"/>
                                          <a:cs typeface="Times New Roman" panose="02020603050405020304" pitchFamily="18" charset="0"/>
                                        </a:rPr>
                                        <m:t>𝑡</m:t>
                                      </m:r>
                                    </m:e>
                                  </m:rad>
                                </m:sup>
                              </m:sSup>
                            </m:e>
                            <m:e>
                              <m:r>
                                <a:rPr lang="en-US" altLang="zh-CN" sz="1800" i="1" kern="0">
                                  <a:solidFill>
                                    <a:srgbClr val="000000"/>
                                  </a:solidFill>
                                  <a:effectLst/>
                                  <a:latin typeface="Cambria Math" panose="02040503050406030204" pitchFamily="18" charset="0"/>
                                  <a:ea typeface="方正书宋_GBK"/>
                                  <a:cs typeface="Times New Roman" panose="02020603050405020304" pitchFamily="18" charset="0"/>
                                </a:rPr>
                                <m:t>𝑑</m:t>
                              </m:r>
                              <m:r>
                                <a:rPr lang="en-US" altLang="zh-CN" sz="1800" i="1" kern="0">
                                  <a:solidFill>
                                    <a:srgbClr val="000000"/>
                                  </a:solidFill>
                                  <a:effectLst/>
                                  <a:latin typeface="Cambria Math" panose="02040503050406030204" pitchFamily="18" charset="0"/>
                                  <a:ea typeface="方正书宋_GBK"/>
                                  <a:cs typeface="Times New Roman" panose="02020603050405020304" pitchFamily="18" charset="0"/>
                                </a:rPr>
                                <m:t>=</m:t>
                              </m:r>
                              <m:sSup>
                                <m:sSupPr>
                                  <m:ctrlPr>
                                    <a:rPr lang="zh-CN" altLang="zh-CN" sz="18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m:rPr>
                                      <m:sty m:val="p"/>
                                    </m:rPr>
                                    <a:rPr lang="en-US" altLang="zh-CN" sz="1800" kern="0">
                                      <a:solidFill>
                                        <a:srgbClr val="000000"/>
                                      </a:solidFill>
                                      <a:effectLst/>
                                      <a:latin typeface="Cambria Math" panose="02040503050406030204" pitchFamily="18" charset="0"/>
                                      <a:ea typeface="方正书宋_GBK"/>
                                      <a:cs typeface="Times New Roman" panose="02020603050405020304" pitchFamily="18" charset="0"/>
                                    </a:rPr>
                                    <m:t>e</m:t>
                                  </m:r>
                                </m:e>
                                <m:sup>
                                  <m:d>
                                    <m:dPr>
                                      <m:ctrlPr>
                                        <a:rPr lang="zh-CN" altLang="zh-CN" sz="18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dPr>
                                    <m:e>
                                      <m:r>
                                        <a:rPr lang="en-US" altLang="zh-CN" sz="1800" i="1" kern="0">
                                          <a:solidFill>
                                            <a:srgbClr val="000000"/>
                                          </a:solidFill>
                                          <a:effectLst/>
                                          <a:latin typeface="Cambria Math" panose="02040503050406030204" pitchFamily="18" charset="0"/>
                                          <a:ea typeface="方正书宋_GBK"/>
                                          <a:cs typeface="Times New Roman" panose="02020603050405020304" pitchFamily="18" charset="0"/>
                                        </a:rPr>
                                        <m:t>𝑟</m:t>
                                      </m:r>
                                      <m:r>
                                        <m:rPr>
                                          <m:nor/>
                                        </m:rPr>
                                        <a:rPr lang="en-US" altLang="zh-CN" sz="1800" i="1" kern="0">
                                          <a:solidFill>
                                            <a:srgbClr val="000000"/>
                                          </a:solidFill>
                                          <a:effectLst/>
                                          <a:latin typeface="NEU-BZ-S92"/>
                                          <a:ea typeface="方正书宋_GBK"/>
                                          <a:cs typeface="Times New Roman" panose="02020603050405020304" pitchFamily="18" charset="0"/>
                                        </a:rPr>
                                        <m:t>−</m:t>
                                      </m:r>
                                      <m:r>
                                        <a:rPr lang="en-US" altLang="zh-CN" sz="1800" i="1" kern="0">
                                          <a:solidFill>
                                            <a:srgbClr val="000000"/>
                                          </a:solidFill>
                                          <a:effectLst/>
                                          <a:latin typeface="Cambria Math" panose="02040503050406030204" pitchFamily="18" charset="0"/>
                                          <a:ea typeface="方正书宋_GBK"/>
                                          <a:cs typeface="Times New Roman" panose="02020603050405020304" pitchFamily="18" charset="0"/>
                                        </a:rPr>
                                        <m:t>𝑞</m:t>
                                      </m:r>
                                      <m:r>
                                        <m:rPr>
                                          <m:nor/>
                                        </m:rPr>
                                        <a:rPr lang="en-US" altLang="zh-CN" sz="1800" i="1" kern="0">
                                          <a:solidFill>
                                            <a:srgbClr val="000000"/>
                                          </a:solidFill>
                                          <a:effectLst/>
                                          <a:latin typeface="NEU-BZ-S92"/>
                                          <a:ea typeface="方正书宋_GBK"/>
                                          <a:cs typeface="Times New Roman" panose="02020603050405020304" pitchFamily="18" charset="0"/>
                                        </a:rPr>
                                        <m:t>−</m:t>
                                      </m:r>
                                      <m:f>
                                        <m:fPr>
                                          <m:ctrlPr>
                                            <a:rPr lang="zh-CN" altLang="zh-CN" sz="18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sSup>
                                            <m:sSupPr>
                                              <m:ctrlPr>
                                                <a:rPr lang="zh-CN" altLang="zh-CN" sz="18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800" i="1" kern="0">
                                                  <a:solidFill>
                                                    <a:srgbClr val="000000"/>
                                                  </a:solidFill>
                                                  <a:effectLst/>
                                                  <a:latin typeface="Cambria Math" panose="02040503050406030204" pitchFamily="18" charset="0"/>
                                                  <a:ea typeface="方正书宋_GBK"/>
                                                  <a:cs typeface="Times New Roman" panose="02020603050405020304" pitchFamily="18" charset="0"/>
                                                </a:rPr>
                                                <m:t>𝜎</m:t>
                                              </m:r>
                                            </m:e>
                                            <m:sup>
                                              <m:r>
                                                <a:rPr lang="en-US" altLang="zh-CN" sz="1800" i="1" kern="0">
                                                  <a:solidFill>
                                                    <a:srgbClr val="000000"/>
                                                  </a:solidFill>
                                                  <a:effectLst/>
                                                  <a:latin typeface="Cambria Math" panose="02040503050406030204" pitchFamily="18" charset="0"/>
                                                  <a:ea typeface="方正书宋_GBK"/>
                                                  <a:cs typeface="Times New Roman" panose="02020603050405020304" pitchFamily="18" charset="0"/>
                                                </a:rPr>
                                                <m:t>2</m:t>
                                              </m:r>
                                            </m:sup>
                                          </m:sSup>
                                        </m:num>
                                        <m:den>
                                          <m:r>
                                            <a:rPr lang="en-US" altLang="zh-CN" sz="1800" i="1" kern="0">
                                              <a:solidFill>
                                                <a:srgbClr val="000000"/>
                                              </a:solidFill>
                                              <a:effectLst/>
                                              <a:latin typeface="Cambria Math" panose="02040503050406030204" pitchFamily="18" charset="0"/>
                                              <a:ea typeface="方正书宋_GBK"/>
                                              <a:cs typeface="Times New Roman" panose="02020603050405020304" pitchFamily="18" charset="0"/>
                                            </a:rPr>
                                            <m:t>2</m:t>
                                          </m:r>
                                        </m:den>
                                      </m:f>
                                    </m:e>
                                  </m:d>
                                  <m:r>
                                    <m:rPr>
                                      <m:sty m:val="p"/>
                                    </m:rPr>
                                    <a:rPr lang="en-US" altLang="zh-CN" sz="1800" kern="0">
                                      <a:solidFill>
                                        <a:srgbClr val="000000"/>
                                      </a:solidFill>
                                      <a:effectLst/>
                                      <a:latin typeface="Cambria Math" panose="02040503050406030204" pitchFamily="18" charset="0"/>
                                      <a:ea typeface="方正书宋_GBK"/>
                                      <a:cs typeface="Times New Roman" panose="02020603050405020304" pitchFamily="18" charset="0"/>
                                    </a:rPr>
                                    <m:t>Δ</m:t>
                                  </m:r>
                                  <m:r>
                                    <a:rPr lang="en-US" altLang="zh-CN" sz="1800" i="1" kern="0">
                                      <a:solidFill>
                                        <a:srgbClr val="000000"/>
                                      </a:solidFill>
                                      <a:effectLst/>
                                      <a:latin typeface="Cambria Math" panose="02040503050406030204" pitchFamily="18" charset="0"/>
                                      <a:ea typeface="方正书宋_GBK"/>
                                      <a:cs typeface="Times New Roman" panose="02020603050405020304" pitchFamily="18" charset="0"/>
                                    </a:rPr>
                                    <m:t>𝑡</m:t>
                                  </m:r>
                                  <m:r>
                                    <m:rPr>
                                      <m:nor/>
                                    </m:rPr>
                                    <a:rPr lang="en-US" altLang="zh-CN" sz="1800" i="1" kern="0">
                                      <a:solidFill>
                                        <a:srgbClr val="000000"/>
                                      </a:solidFill>
                                      <a:effectLst/>
                                      <a:latin typeface="NEU-BZ-S92"/>
                                      <a:ea typeface="方正书宋_GBK"/>
                                      <a:cs typeface="Times New Roman" panose="02020603050405020304" pitchFamily="18" charset="0"/>
                                    </a:rPr>
                                    <m:t>−</m:t>
                                  </m:r>
                                  <m:r>
                                    <a:rPr lang="en-US" altLang="zh-CN" sz="1800" i="1" kern="0">
                                      <a:solidFill>
                                        <a:srgbClr val="000000"/>
                                      </a:solidFill>
                                      <a:effectLst/>
                                      <a:latin typeface="Cambria Math" panose="02040503050406030204" pitchFamily="18" charset="0"/>
                                      <a:ea typeface="方正书宋_GBK"/>
                                      <a:cs typeface="Times New Roman" panose="02020603050405020304" pitchFamily="18" charset="0"/>
                                    </a:rPr>
                                    <m:t>𝜎</m:t>
                                  </m:r>
                                  <m:rad>
                                    <m:radPr>
                                      <m:degHide m:val="on"/>
                                      <m:ctrlPr>
                                        <a:rPr lang="zh-CN" altLang="zh-CN" sz="18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radPr>
                                    <m:deg/>
                                    <m:e>
                                      <m:r>
                                        <m:rPr>
                                          <m:sty m:val="p"/>
                                        </m:rPr>
                                        <a:rPr lang="en-US" altLang="zh-CN" sz="1800" kern="0">
                                          <a:solidFill>
                                            <a:srgbClr val="000000"/>
                                          </a:solidFill>
                                          <a:effectLst/>
                                          <a:latin typeface="Cambria Math" panose="02040503050406030204" pitchFamily="18" charset="0"/>
                                          <a:ea typeface="方正书宋_GBK"/>
                                          <a:cs typeface="Times New Roman" panose="02020603050405020304" pitchFamily="18" charset="0"/>
                                        </a:rPr>
                                        <m:t>Δ</m:t>
                                      </m:r>
                                      <m:r>
                                        <a:rPr lang="en-US" altLang="zh-CN" sz="1800" i="1" kern="0">
                                          <a:solidFill>
                                            <a:srgbClr val="000000"/>
                                          </a:solidFill>
                                          <a:effectLst/>
                                          <a:latin typeface="Cambria Math" panose="02040503050406030204" pitchFamily="18" charset="0"/>
                                          <a:ea typeface="方正书宋_GBK"/>
                                          <a:cs typeface="Times New Roman" panose="02020603050405020304" pitchFamily="18" charset="0"/>
                                        </a:rPr>
                                        <m:t>𝑡</m:t>
                                      </m:r>
                                    </m:e>
                                  </m:rad>
                                </m:sup>
                              </m:sSup>
                            </m:e>
                          </m:eqArr>
                        </m:e>
                      </m:d>
                    </m:oMath>
                  </m:oMathPara>
                </a14:m>
                <a:endParaRPr lang="zh-CN" altLang="zh-CN" sz="1000" kern="100" dirty="0">
                  <a:effectLst/>
                  <a:latin typeface="等线" panose="02010600030101010101" pitchFamily="2" charset="-122"/>
                  <a:ea typeface="等线" panose="02010600030101010101" pitchFamily="2" charset="-122"/>
                  <a:cs typeface="Times New Roman" panose="02020603050405020304" pitchFamily="18" charset="0"/>
                </a:endParaRPr>
              </a:p>
            </p:txBody>
          </p:sp>
        </mc:Choice>
        <mc:Fallback xmlns="">
          <p:sp>
            <p:nvSpPr>
              <p:cNvPr id="6" name="文本框 5">
                <a:extLst>
                  <a:ext uri="{FF2B5EF4-FFF2-40B4-BE49-F238E27FC236}">
                    <a16:creationId xmlns:a16="http://schemas.microsoft.com/office/drawing/2014/main" id="{81BAFFBA-78FA-459E-9D62-A4281257460D}"/>
                  </a:ext>
                </a:extLst>
              </p:cNvPr>
              <p:cNvSpPr txBox="1">
                <a:spLocks noRot="1" noChangeAspect="1" noMove="1" noResize="1" noEditPoints="1" noAdjustHandles="1" noChangeArrowheads="1" noChangeShapeType="1" noTextEdit="1"/>
              </p:cNvSpPr>
              <p:nvPr/>
            </p:nvSpPr>
            <p:spPr>
              <a:xfrm>
                <a:off x="2262585" y="2949792"/>
                <a:ext cx="4639518" cy="1429687"/>
              </a:xfrm>
              <a:prstGeom prst="rect">
                <a:avLst/>
              </a:prstGeom>
              <a:blipFill>
                <a:blip r:embed="rId3"/>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9650391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三叉树图</a:t>
            </a:r>
          </a:p>
        </p:txBody>
      </p:sp>
      <p:sp>
        <p:nvSpPr>
          <p:cNvPr id="3" name="内容占位符 2"/>
          <p:cNvSpPr>
            <a:spLocks noGrp="1"/>
          </p:cNvSpPr>
          <p:nvPr>
            <p:ph idx="1"/>
          </p:nvPr>
        </p:nvSpPr>
        <p:spPr/>
        <p:txBody>
          <a:bodyPr/>
          <a:lstStyle/>
          <a:p>
            <a:r>
              <a:rPr lang="zh-CN" altLang="en-US" dirty="0"/>
              <a:t>每一个时间间隔 ∆</a:t>
            </a:r>
            <a:r>
              <a:rPr lang="en-US" altLang="zh-CN" dirty="0"/>
              <a:t>t </a:t>
            </a:r>
            <a:r>
              <a:rPr lang="zh-CN" altLang="en-US" dirty="0"/>
              <a:t>内证券价格有三种运动的可能：</a:t>
            </a:r>
            <a:endParaRPr lang="en-US" altLang="zh-CN" dirty="0"/>
          </a:p>
          <a:p>
            <a:pPr lvl="1"/>
            <a:r>
              <a:rPr lang="zh-CN" altLang="en-US" dirty="0"/>
              <a:t>从开始的 </a:t>
            </a:r>
            <a:r>
              <a:rPr lang="en-US" altLang="zh-CN" dirty="0"/>
              <a:t>S </a:t>
            </a:r>
            <a:r>
              <a:rPr lang="zh-CN" altLang="en-US" dirty="0"/>
              <a:t>上升到原先的 </a:t>
            </a:r>
            <a:r>
              <a:rPr lang="en-US" altLang="zh-CN" dirty="0"/>
              <a:t>u </a:t>
            </a:r>
            <a:r>
              <a:rPr lang="zh-CN" altLang="en-US" dirty="0"/>
              <a:t>倍，即到达 </a:t>
            </a:r>
            <a:r>
              <a:rPr lang="en-US" altLang="zh-CN" dirty="0"/>
              <a:t>Su </a:t>
            </a:r>
            <a:r>
              <a:rPr lang="zh-CN" altLang="en-US" dirty="0"/>
              <a:t>；</a:t>
            </a:r>
          </a:p>
          <a:p>
            <a:pPr lvl="1"/>
            <a:r>
              <a:rPr lang="zh-CN" altLang="en-US" dirty="0"/>
              <a:t>保持不变，仍为 </a:t>
            </a:r>
            <a:r>
              <a:rPr lang="en-US" altLang="zh-CN" dirty="0"/>
              <a:t>S </a:t>
            </a:r>
            <a:r>
              <a:rPr lang="zh-CN" altLang="en-US" dirty="0"/>
              <a:t>；</a:t>
            </a:r>
          </a:p>
          <a:p>
            <a:pPr lvl="1"/>
            <a:r>
              <a:rPr lang="zh-CN" altLang="en-US" dirty="0"/>
              <a:t>下降到原先的 </a:t>
            </a:r>
            <a:r>
              <a:rPr lang="en-US" altLang="zh-CN" dirty="0"/>
              <a:t>d </a:t>
            </a:r>
            <a:r>
              <a:rPr lang="zh-CN" altLang="en-US" dirty="0"/>
              <a:t>倍，即 </a:t>
            </a:r>
            <a:r>
              <a:rPr lang="en-US" altLang="zh-CN" dirty="0" err="1"/>
              <a:t>Sd</a:t>
            </a:r>
            <a:r>
              <a:rPr lang="en-US" altLang="zh-CN" dirty="0"/>
              <a:t>  </a:t>
            </a:r>
            <a:r>
              <a:rPr lang="zh-CN" altLang="en-US" dirty="0"/>
              <a:t>。</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24</a:t>
            </a:fld>
            <a:endParaRPr lang="zh-CN" altLang="en-US" dirty="0"/>
          </a:p>
        </p:txBody>
      </p:sp>
    </p:spTree>
    <p:extLst>
      <p:ext uri="{BB962C8B-B14F-4D97-AF65-F5344CB8AC3E}">
        <p14:creationId xmlns:p14="http://schemas.microsoft.com/office/powerpoint/2010/main" val="3482289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25</a:t>
            </a:fld>
            <a:endParaRPr lang="zh-CN" altLang="en-US" dirty="0"/>
          </a:p>
        </p:txBody>
      </p:sp>
      <p:sp>
        <p:nvSpPr>
          <p:cNvPr id="7" name="TextBox 6"/>
          <p:cNvSpPr txBox="1"/>
          <p:nvPr/>
        </p:nvSpPr>
        <p:spPr>
          <a:xfrm rot="19320000">
            <a:off x="3145413" y="2261623"/>
            <a:ext cx="3586153" cy="400110"/>
          </a:xfrm>
          <a:prstGeom prst="rect">
            <a:avLst/>
          </a:prstGeom>
          <a:noFill/>
        </p:spPr>
        <p:txBody>
          <a:bodyPr wrap="square" rtlCol="0">
            <a:spAutoFit/>
          </a:bodyPr>
          <a:lstStyle/>
          <a:p>
            <a:r>
              <a:rPr lang="en-US" altLang="zh-CN" sz="2000" dirty="0">
                <a:solidFill>
                  <a:schemeClr val="bg1">
                    <a:lumMod val="95000"/>
                  </a:schemeClr>
                </a:solidFill>
                <a:latin typeface="Adobe Jenson Pro Capt" pitchFamily="18" charset="0"/>
              </a:rPr>
              <a:t>Copyright</a:t>
            </a:r>
            <a:r>
              <a:rPr lang="en-US" altLang="zh-CN" sz="2000" baseline="0" dirty="0">
                <a:solidFill>
                  <a:schemeClr val="bg1">
                    <a:lumMod val="95000"/>
                  </a:schemeClr>
                </a:solidFill>
                <a:latin typeface="Adobe Jenson Pro Capt" pitchFamily="18" charset="0"/>
              </a:rPr>
              <a:t> © </a:t>
            </a:r>
            <a:r>
              <a:rPr lang="zh-CN" altLang="en-US" sz="2000" baseline="0" dirty="0">
                <a:solidFill>
                  <a:schemeClr val="bg1">
                    <a:lumMod val="95000"/>
                  </a:schemeClr>
                </a:solidFill>
                <a:latin typeface="Adobe Jenson Pro Capt" pitchFamily="18" charset="0"/>
              </a:rPr>
              <a:t>厦门大学 陈蓉</a:t>
            </a:r>
            <a:endParaRPr lang="zh-CN" altLang="en-US" sz="2000" dirty="0">
              <a:solidFill>
                <a:schemeClr val="bg1">
                  <a:lumMod val="95000"/>
                </a:schemeClr>
              </a:solidFill>
              <a:latin typeface="Adobe Jenson Pro Capt" pitchFamily="18" charset="0"/>
            </a:endParaRPr>
          </a:p>
        </p:txBody>
      </p:sp>
      <p:pic>
        <p:nvPicPr>
          <p:cNvPr id="8" name="12-5.EPS" descr="id:2147510816;FounderCES"/>
          <p:cNvPicPr>
            <a:picLocks noGrp="1"/>
          </p:cNvPicPr>
          <p:nvPr>
            <p:ph idx="1"/>
          </p:nvPr>
        </p:nvPicPr>
        <p:blipFill>
          <a:blip r:embed="rId2" cstate="print"/>
          <a:stretch>
            <a:fillRect/>
          </a:stretch>
        </p:blipFill>
        <p:spPr>
          <a:xfrm>
            <a:off x="1488959" y="1004889"/>
            <a:ext cx="6166082" cy="3799110"/>
          </a:xfrm>
          <a:prstGeom prst="rect">
            <a:avLst/>
          </a:prstGeom>
        </p:spPr>
      </p:pic>
    </p:spTree>
    <p:extLst>
      <p:ext uri="{BB962C8B-B14F-4D97-AF65-F5344CB8AC3E}">
        <p14:creationId xmlns:p14="http://schemas.microsoft.com/office/powerpoint/2010/main" val="33072196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zh-CN" altLang="en-US" dirty="0"/>
              <a:t>相关参数：</a:t>
            </a:r>
            <a:endParaRPr lang="en-US" altLang="zh-CN" dirty="0"/>
          </a:p>
          <a:p>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26</a:t>
            </a:fld>
            <a:endParaRPr lang="zh-CN" altLang="en-US" dirty="0"/>
          </a:p>
        </p:txBody>
      </p:sp>
      <p:graphicFrame>
        <p:nvGraphicFramePr>
          <p:cNvPr id="17411" name="Object 3"/>
          <p:cNvGraphicFramePr>
            <a:graphicFrameLocks noChangeAspect="1"/>
          </p:cNvGraphicFramePr>
          <p:nvPr>
            <p:extLst>
              <p:ext uri="{D42A27DB-BD31-4B8C-83A1-F6EECF244321}">
                <p14:modId xmlns:p14="http://schemas.microsoft.com/office/powerpoint/2010/main" val="376029736"/>
              </p:ext>
            </p:extLst>
          </p:nvPr>
        </p:nvGraphicFramePr>
        <p:xfrm>
          <a:off x="2501900" y="1553766"/>
          <a:ext cx="3538538" cy="2946797"/>
        </p:xfrm>
        <a:graphic>
          <a:graphicData uri="http://schemas.openxmlformats.org/presentationml/2006/ole">
            <mc:AlternateContent xmlns:mc="http://schemas.openxmlformats.org/markup-compatibility/2006">
              <mc:Choice xmlns:v="urn:schemas-microsoft-com:vml" Requires="v">
                <p:oleObj name="Equation" r:id="rId2" imgW="1841400" imgH="2044440" progId="Equation.DSMT4">
                  <p:embed/>
                </p:oleObj>
              </mc:Choice>
              <mc:Fallback>
                <p:oleObj name="Equation" r:id="rId2" imgW="1841400" imgH="2044440" progId="Equation.DSMT4">
                  <p:embed/>
                  <p:pic>
                    <p:nvPicPr>
                      <p:cNvPr id="0" name=""/>
                      <p:cNvPicPr>
                        <a:picLocks noChangeAspect="1" noChangeArrowheads="1"/>
                      </p:cNvPicPr>
                      <p:nvPr/>
                    </p:nvPicPr>
                    <p:blipFill>
                      <a:blip r:embed="rId3"/>
                      <a:srcRect/>
                      <a:stretch>
                        <a:fillRect/>
                      </a:stretch>
                    </p:blipFill>
                    <p:spPr bwMode="auto">
                      <a:xfrm>
                        <a:off x="2501900" y="1553766"/>
                        <a:ext cx="3538538" cy="29467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41113813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控制变量技术（</a:t>
            </a:r>
            <a:r>
              <a:rPr lang="en-US" altLang="zh-CN" dirty="0"/>
              <a:t>Control </a:t>
            </a:r>
            <a:r>
              <a:rPr lang="en-US" altLang="zh-CN" dirty="0" err="1"/>
              <a:t>Variate</a:t>
            </a:r>
            <a:r>
              <a:rPr lang="zh-CN" altLang="en-US" dirty="0"/>
              <a:t>）</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a:bodyPr>
              <a:lstStyle/>
              <a:p>
                <a:r>
                  <a:rPr lang="zh-CN" altLang="en-US" sz="2600" dirty="0"/>
                  <a:t>基本原理：期权 </a:t>
                </a:r>
                <a:r>
                  <a:rPr lang="en-US" altLang="zh-CN" sz="2600" dirty="0"/>
                  <a:t>A </a:t>
                </a:r>
                <a:r>
                  <a:rPr lang="zh-CN" altLang="en-US" sz="2600" dirty="0"/>
                  <a:t>和期权 </a:t>
                </a:r>
                <a:r>
                  <a:rPr lang="en-US" altLang="zh-CN" sz="2600" dirty="0"/>
                  <a:t>B </a:t>
                </a:r>
                <a:r>
                  <a:rPr lang="zh-CN" altLang="en-US" sz="2600" dirty="0"/>
                  <a:t>的性质相似，我们可以得到期权 </a:t>
                </a:r>
                <a:r>
                  <a:rPr lang="en-US" altLang="zh-CN" sz="2600" dirty="0"/>
                  <a:t>B </a:t>
                </a:r>
                <a:r>
                  <a:rPr lang="zh-CN" altLang="en-US" sz="2600" dirty="0"/>
                  <a:t>的解析定价公式，而只能得到期权 </a:t>
                </a:r>
                <a:r>
                  <a:rPr lang="en-US" altLang="zh-CN" sz="2600" dirty="0"/>
                  <a:t>A </a:t>
                </a:r>
                <a:r>
                  <a:rPr lang="zh-CN" altLang="en-US" sz="2600" dirty="0"/>
                  <a:t>的数值方法解，这时就可以利用期权 </a:t>
                </a:r>
                <a:r>
                  <a:rPr lang="en-US" altLang="zh-CN" sz="2600" dirty="0"/>
                  <a:t>B </a:t>
                </a:r>
                <a:r>
                  <a:rPr lang="zh-CN" altLang="en-US" sz="2600" dirty="0"/>
                  <a:t>解析法与数值法定价的误差来纠正期权 </a:t>
                </a:r>
                <a:r>
                  <a:rPr lang="en-US" altLang="zh-CN" sz="2600" dirty="0"/>
                  <a:t>A </a:t>
                </a:r>
                <a:r>
                  <a:rPr lang="zh-CN" altLang="en-US" sz="2600" dirty="0"/>
                  <a:t>的数值法的定价误差。</a:t>
                </a:r>
              </a:p>
              <a:p>
                <a:r>
                  <a:rPr lang="zh-CN" altLang="en-US" sz="2600" dirty="0"/>
                  <a:t> 用</a:t>
                </a:r>
                <a14:m>
                  <m:oMath xmlns:m="http://schemas.openxmlformats.org/officeDocument/2006/math">
                    <m:sSub>
                      <m:sSubPr>
                        <m:ctrlPr>
                          <a:rPr lang="en-US" altLang="zh-CN" sz="2600" i="1" dirty="0" smtClean="0">
                            <a:latin typeface="Cambria Math" panose="02040503050406030204" pitchFamily="18" charset="0"/>
                          </a:rPr>
                        </m:ctrlPr>
                      </m:sSubPr>
                      <m:e>
                        <m:r>
                          <a:rPr lang="en-US" altLang="zh-CN" sz="2600" b="0" i="1" dirty="0" smtClean="0">
                            <a:latin typeface="Cambria Math"/>
                          </a:rPr>
                          <m:t>𝑓</m:t>
                        </m:r>
                      </m:e>
                      <m:sub>
                        <m:r>
                          <a:rPr lang="en-US" altLang="zh-CN" sz="2600" b="0" i="1" dirty="0" smtClean="0">
                            <a:latin typeface="Cambria Math"/>
                          </a:rPr>
                          <m:t>𝐵</m:t>
                        </m:r>
                      </m:sub>
                    </m:sSub>
                  </m:oMath>
                </a14:m>
                <a:r>
                  <a:rPr lang="zh-CN" altLang="en-US" sz="2600" dirty="0"/>
                  <a:t>代表期权 </a:t>
                </a:r>
                <a:r>
                  <a:rPr lang="en-US" altLang="zh-CN" sz="2600" dirty="0"/>
                  <a:t>B </a:t>
                </a:r>
                <a:r>
                  <a:rPr lang="zh-CN" altLang="en-US" sz="2600" dirty="0"/>
                  <a:t>的真实价值（解析解），</a:t>
                </a:r>
                <a:r>
                  <a:rPr lang="en-US" altLang="zh-CN" sz="2600" dirty="0"/>
                  <a:t> </a:t>
                </a:r>
                <a14:m>
                  <m:oMath xmlns:m="http://schemas.openxmlformats.org/officeDocument/2006/math">
                    <m:sSub>
                      <m:sSubPr>
                        <m:ctrlPr>
                          <a:rPr lang="en-US" altLang="zh-CN" sz="2600" i="1" dirty="0">
                            <a:latin typeface="Cambria Math" panose="02040503050406030204" pitchFamily="18" charset="0"/>
                          </a:rPr>
                        </m:ctrlPr>
                      </m:sSubPr>
                      <m:e>
                        <m:r>
                          <a:rPr lang="en-US" altLang="zh-CN" sz="2600" i="1" dirty="0">
                            <a:latin typeface="Cambria Math"/>
                          </a:rPr>
                          <m:t>𝑓</m:t>
                        </m:r>
                      </m:e>
                      <m:sub>
                        <m:r>
                          <a:rPr lang="en-US" altLang="zh-CN" sz="2600" b="0" i="1" dirty="0" smtClean="0">
                            <a:latin typeface="Cambria Math"/>
                          </a:rPr>
                          <m:t>𝐴</m:t>
                        </m:r>
                      </m:sub>
                    </m:sSub>
                  </m:oMath>
                </a14:m>
                <a:r>
                  <a:rPr lang="zh-CN" altLang="en-US" sz="2600" dirty="0"/>
                  <a:t>表示关于期权 </a:t>
                </a:r>
                <a:r>
                  <a:rPr lang="en-US" altLang="zh-CN" sz="2600" dirty="0"/>
                  <a:t>A </a:t>
                </a:r>
                <a:r>
                  <a:rPr lang="zh-CN" altLang="en-US" sz="2600" dirty="0"/>
                  <a:t>的较优估计值，</a:t>
                </a:r>
                <a14:m>
                  <m:oMath xmlns:m="http://schemas.openxmlformats.org/officeDocument/2006/math">
                    <m:sSub>
                      <m:sSubPr>
                        <m:ctrlPr>
                          <a:rPr lang="en-US" altLang="zh-CN" sz="2600" i="1" dirty="0" smtClean="0">
                            <a:latin typeface="Cambria Math" panose="02040503050406030204" pitchFamily="18" charset="0"/>
                          </a:rPr>
                        </m:ctrlPr>
                      </m:sSubPr>
                      <m:e>
                        <m:acc>
                          <m:accPr>
                            <m:chr m:val="̂"/>
                            <m:ctrlPr>
                              <a:rPr lang="en-US" altLang="zh-CN" sz="2600" i="1" dirty="0" smtClean="0">
                                <a:latin typeface="Cambria Math" panose="02040503050406030204" pitchFamily="18" charset="0"/>
                              </a:rPr>
                            </m:ctrlPr>
                          </m:accPr>
                          <m:e>
                            <m:r>
                              <a:rPr lang="en-US" altLang="zh-CN" sz="2600" b="0" i="1" dirty="0" smtClean="0">
                                <a:latin typeface="Cambria Math"/>
                              </a:rPr>
                              <m:t>𝑓</m:t>
                            </m:r>
                          </m:e>
                        </m:acc>
                      </m:e>
                      <m:sub>
                        <m:r>
                          <a:rPr lang="en-US" altLang="zh-CN" sz="2600" b="0" i="1" dirty="0" smtClean="0">
                            <a:latin typeface="Cambria Math"/>
                          </a:rPr>
                          <m:t>𝐴</m:t>
                        </m:r>
                      </m:sub>
                    </m:sSub>
                    <m:r>
                      <a:rPr lang="zh-CN" altLang="en-US" sz="2600" i="1" dirty="0" smtClean="0">
                        <a:latin typeface="Cambria Math"/>
                      </a:rPr>
                      <m:t> </m:t>
                    </m:r>
                  </m:oMath>
                </a14:m>
                <a:r>
                  <a:rPr lang="zh-CN" altLang="en-US" sz="2600" dirty="0"/>
                  <a:t>和</a:t>
                </a:r>
                <a14:m>
                  <m:oMath xmlns:m="http://schemas.openxmlformats.org/officeDocument/2006/math">
                    <m:sSub>
                      <m:sSubPr>
                        <m:ctrlPr>
                          <a:rPr lang="en-US" altLang="zh-CN" sz="2600" i="1" dirty="0">
                            <a:latin typeface="Cambria Math" panose="02040503050406030204" pitchFamily="18" charset="0"/>
                          </a:rPr>
                        </m:ctrlPr>
                      </m:sSubPr>
                      <m:e>
                        <m:acc>
                          <m:accPr>
                            <m:chr m:val="̂"/>
                            <m:ctrlPr>
                              <a:rPr lang="en-US" altLang="zh-CN" sz="2600" i="1" dirty="0">
                                <a:latin typeface="Cambria Math" panose="02040503050406030204" pitchFamily="18" charset="0"/>
                              </a:rPr>
                            </m:ctrlPr>
                          </m:accPr>
                          <m:e>
                            <m:r>
                              <a:rPr lang="en-US" altLang="zh-CN" sz="2600" i="1" dirty="0">
                                <a:latin typeface="Cambria Math"/>
                              </a:rPr>
                              <m:t>𝑓</m:t>
                            </m:r>
                          </m:e>
                        </m:acc>
                      </m:e>
                      <m:sub>
                        <m:r>
                          <a:rPr lang="en-US" altLang="zh-CN" sz="2600" b="0" i="1" dirty="0" smtClean="0">
                            <a:latin typeface="Cambria Math"/>
                          </a:rPr>
                          <m:t>𝐵</m:t>
                        </m:r>
                      </m:sub>
                    </m:sSub>
                  </m:oMath>
                </a14:m>
                <a:r>
                  <a:rPr lang="zh-CN" altLang="en-US" sz="2600" dirty="0"/>
                  <a:t>表示用同一个二叉树、相同的蒙特卡罗模拟或是同样的有限差分过程得到的估计值。</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2"/>
                <a:stretch>
                  <a:fillRect t="-1724" r="-1111"/>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fld id="{7A0B34B9-D817-47F5-9B8C-94F2D5E9BE68}" type="slidenum">
              <a:rPr lang="zh-CN" altLang="en-US" smtClean="0"/>
              <a:pPr/>
              <a:t>27</a:t>
            </a:fld>
            <a:endParaRPr lang="zh-CN" altLang="en-US" dirty="0"/>
          </a:p>
        </p:txBody>
      </p:sp>
    </p:spTree>
    <p:extLst>
      <p:ext uri="{BB962C8B-B14F-4D97-AF65-F5344CB8AC3E}">
        <p14:creationId xmlns:p14="http://schemas.microsoft.com/office/powerpoint/2010/main" val="34751205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endParaRPr lang="en-US" altLang="zh-CN" dirty="0"/>
          </a:p>
          <a:p>
            <a:r>
              <a:rPr lang="zh-CN" altLang="en-US" dirty="0"/>
              <a:t>假设</a:t>
            </a:r>
            <a:endParaRPr lang="en-US" altLang="zh-CN" dirty="0"/>
          </a:p>
          <a:p>
            <a:pPr marL="0" indent="0">
              <a:buNone/>
            </a:pPr>
            <a:endParaRPr lang="en-US" altLang="zh-CN" dirty="0"/>
          </a:p>
          <a:p>
            <a:pPr>
              <a:buNone/>
            </a:pPr>
            <a:r>
              <a:rPr lang="en-US" altLang="zh-CN" dirty="0"/>
              <a:t>	</a:t>
            </a:r>
            <a:r>
              <a:rPr lang="zh-CN" altLang="en-US" dirty="0"/>
              <a:t>则期权 </a:t>
            </a:r>
            <a:r>
              <a:rPr lang="en-US" altLang="zh-CN" dirty="0"/>
              <a:t>A </a:t>
            </a:r>
            <a:r>
              <a:rPr lang="zh-CN" altLang="en-US" dirty="0"/>
              <a:t>的更优估计值为</a:t>
            </a:r>
            <a:endParaRPr lang="en-US" altLang="zh-CN" dirty="0"/>
          </a:p>
          <a:p>
            <a:pPr>
              <a:buNone/>
            </a:pPr>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28</a:t>
            </a:fld>
            <a:endParaRPr lang="zh-CN" altLang="en-US" dirty="0"/>
          </a:p>
        </p:txBody>
      </p:sp>
      <p:graphicFrame>
        <p:nvGraphicFramePr>
          <p:cNvPr id="9" name="对象 8"/>
          <p:cNvGraphicFramePr>
            <a:graphicFrameLocks noChangeAspect="1"/>
          </p:cNvGraphicFramePr>
          <p:nvPr>
            <p:extLst>
              <p:ext uri="{D42A27DB-BD31-4B8C-83A1-F6EECF244321}">
                <p14:modId xmlns:p14="http://schemas.microsoft.com/office/powerpoint/2010/main" val="1209854286"/>
              </p:ext>
            </p:extLst>
          </p:nvPr>
        </p:nvGraphicFramePr>
        <p:xfrm>
          <a:off x="3163888" y="1968104"/>
          <a:ext cx="2170112" cy="531638"/>
        </p:xfrm>
        <a:graphic>
          <a:graphicData uri="http://schemas.openxmlformats.org/presentationml/2006/ole">
            <mc:AlternateContent xmlns:mc="http://schemas.openxmlformats.org/markup-compatibility/2006">
              <mc:Choice xmlns:v="urn:schemas-microsoft-com:vml" Requires="v">
                <p:oleObj name="Equation" r:id="rId2" imgW="1041120" imgH="266400" progId="Equation.DSMT4">
                  <p:embed/>
                </p:oleObj>
              </mc:Choice>
              <mc:Fallback>
                <p:oleObj name="Equation" r:id="rId2" imgW="1041120" imgH="266400" progId="Equation.DSMT4">
                  <p:embed/>
                  <p:pic>
                    <p:nvPicPr>
                      <p:cNvPr id="0" name=""/>
                      <p:cNvPicPr>
                        <a:picLocks noChangeAspect="1" noChangeArrowheads="1"/>
                      </p:cNvPicPr>
                      <p:nvPr/>
                    </p:nvPicPr>
                    <p:blipFill>
                      <a:blip r:embed="rId3"/>
                      <a:srcRect/>
                      <a:stretch>
                        <a:fillRect/>
                      </a:stretch>
                    </p:blipFill>
                    <p:spPr bwMode="auto">
                      <a:xfrm>
                        <a:off x="3163888" y="1968104"/>
                        <a:ext cx="2170112" cy="531638"/>
                      </a:xfrm>
                      <a:prstGeom prst="rect">
                        <a:avLst/>
                      </a:prstGeom>
                      <a:noFill/>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814708956"/>
              </p:ext>
            </p:extLst>
          </p:nvPr>
        </p:nvGraphicFramePr>
        <p:xfrm>
          <a:off x="3131840" y="3435846"/>
          <a:ext cx="2343150" cy="504056"/>
        </p:xfrm>
        <a:graphic>
          <a:graphicData uri="http://schemas.openxmlformats.org/presentationml/2006/ole">
            <mc:AlternateContent xmlns:mc="http://schemas.openxmlformats.org/markup-compatibility/2006">
              <mc:Choice xmlns:v="urn:schemas-microsoft-com:vml" Requires="v">
                <p:oleObj name="Equation" r:id="rId4" imgW="1041120" imgH="266400" progId="Equation.DSMT4">
                  <p:embed/>
                </p:oleObj>
              </mc:Choice>
              <mc:Fallback>
                <p:oleObj name="Equation" r:id="rId4" imgW="1041120" imgH="266400" progId="Equation.DSMT4">
                  <p:embed/>
                  <p:pic>
                    <p:nvPicPr>
                      <p:cNvPr id="0" name=""/>
                      <p:cNvPicPr>
                        <a:picLocks noChangeAspect="1" noChangeArrowheads="1"/>
                      </p:cNvPicPr>
                      <p:nvPr/>
                    </p:nvPicPr>
                    <p:blipFill>
                      <a:blip r:embed="rId5"/>
                      <a:srcRect/>
                      <a:stretch>
                        <a:fillRect/>
                      </a:stretch>
                    </p:blipFill>
                    <p:spPr bwMode="auto">
                      <a:xfrm>
                        <a:off x="3131840" y="3435846"/>
                        <a:ext cx="2343150" cy="504056"/>
                      </a:xfrm>
                      <a:prstGeom prst="rect">
                        <a:avLst/>
                      </a:prstGeom>
                      <a:noFill/>
                    </p:spPr>
                  </p:pic>
                </p:oleObj>
              </mc:Fallback>
            </mc:AlternateContent>
          </a:graphicData>
        </a:graphic>
      </p:graphicFrame>
    </p:spTree>
    <p:extLst>
      <p:ext uri="{BB962C8B-B14F-4D97-AF65-F5344CB8AC3E}">
        <p14:creationId xmlns:p14="http://schemas.microsoft.com/office/powerpoint/2010/main" val="27160346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适应性网状模型</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a:bodyPr>
              <a:lstStyle/>
              <a:p>
                <a:r>
                  <a:rPr lang="zh-CN" altLang="en-US" dirty="0"/>
                  <a:t>在使用三叉树图为美式期权定价时，在接近到期的执行价格附近，用高密度的树图来取代原先低密度的树图。</a:t>
                </a:r>
              </a:p>
              <a:p>
                <a:r>
                  <a:rPr lang="zh-CN" altLang="en-US" dirty="0"/>
                  <a:t>在树图中那些提前执行可能性较大的部分，将一个时间步长 ∆</a:t>
                </a:r>
                <a:r>
                  <a:rPr lang="en-US" altLang="zh-CN" dirty="0"/>
                  <a:t>t </a:t>
                </a:r>
                <a:r>
                  <a:rPr lang="zh-CN" altLang="en-US" dirty="0"/>
                  <a:t>进一步细分，如分为</a:t>
                </a:r>
                <a14:m>
                  <m:oMath xmlns:m="http://schemas.openxmlformats.org/officeDocument/2006/math">
                    <m:f>
                      <m:fPr>
                        <m:ctrlPr>
                          <a:rPr lang="en-US" altLang="zh-CN" i="1" dirty="0" smtClean="0">
                            <a:latin typeface="Cambria Math" panose="02040503050406030204" pitchFamily="18" charset="0"/>
                          </a:rPr>
                        </m:ctrlPr>
                      </m:fPr>
                      <m:num>
                        <m:r>
                          <a:rPr lang="en-US" altLang="zh-CN" i="1" dirty="0" smtClean="0">
                            <a:latin typeface="Cambria Math"/>
                            <a:ea typeface="Cambria Math"/>
                          </a:rPr>
                          <m:t>∆</m:t>
                        </m:r>
                        <m:r>
                          <a:rPr lang="en-US" altLang="zh-CN" b="0" i="1" dirty="0" smtClean="0">
                            <a:latin typeface="Cambria Math"/>
                            <a:ea typeface="Cambria Math"/>
                          </a:rPr>
                          <m:t>𝑡</m:t>
                        </m:r>
                      </m:num>
                      <m:den>
                        <m:r>
                          <a:rPr lang="en-US" altLang="zh-CN" b="0" i="1" dirty="0" smtClean="0">
                            <a:latin typeface="Cambria Math"/>
                          </a:rPr>
                          <m:t>4</m:t>
                        </m:r>
                      </m:den>
                    </m:f>
                    <m:r>
                      <a:rPr lang="zh-CN" altLang="en-US" i="1" dirty="0" smtClean="0">
                        <a:latin typeface="Cambria Math"/>
                      </a:rPr>
                      <m:t> </m:t>
                    </m:r>
                  </m:oMath>
                </a14:m>
                <a:r>
                  <a:rPr lang="zh-CN" altLang="en-US" dirty="0"/>
                  <a:t> ，每个小步长仍然采用相同的三叉树定价过程。</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2"/>
                <a:stretch>
                  <a:fillRect t="-2038" r="-889"/>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fld id="{7A0B34B9-D817-47F5-9B8C-94F2D5E9BE68}" type="slidenum">
              <a:rPr lang="zh-CN" altLang="en-US" smtClean="0"/>
              <a:pPr/>
              <a:t>29</a:t>
            </a:fld>
            <a:endParaRPr lang="zh-CN" altLang="en-US" dirty="0"/>
          </a:p>
        </p:txBody>
      </p:sp>
    </p:spTree>
    <p:extLst>
      <p:ext uri="{BB962C8B-B14F-4D97-AF65-F5344CB8AC3E}">
        <p14:creationId xmlns:p14="http://schemas.microsoft.com/office/powerpoint/2010/main" val="7978198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p:txBody>
          <a:bodyPr>
            <a:normAutofit/>
          </a:bodyPr>
          <a:lstStyle/>
          <a:p>
            <a:pPr>
              <a:lnSpc>
                <a:spcPct val="150000"/>
              </a:lnSpc>
            </a:pPr>
            <a:endParaRPr lang="en-US" altLang="zh-CN" dirty="0"/>
          </a:p>
          <a:p>
            <a:pPr>
              <a:lnSpc>
                <a:spcPct val="150000"/>
              </a:lnSpc>
              <a:buNone/>
            </a:pPr>
            <a:r>
              <a:rPr lang="zh-CN" altLang="en-US" dirty="0">
                <a:solidFill>
                  <a:srgbClr val="002060"/>
                </a:solidFill>
              </a:rPr>
              <a:t>二叉树期权定价模型</a:t>
            </a:r>
          </a:p>
          <a:p>
            <a:pPr>
              <a:lnSpc>
                <a:spcPct val="150000"/>
              </a:lnSpc>
              <a:buNone/>
            </a:pPr>
            <a:r>
              <a:rPr lang="zh-CN" altLang="en-US" dirty="0">
                <a:solidFill>
                  <a:schemeClr val="bg1">
                    <a:lumMod val="75000"/>
                  </a:schemeClr>
                </a:solidFill>
              </a:rPr>
              <a:t>蒙特卡罗模拟</a:t>
            </a:r>
          </a:p>
          <a:p>
            <a:pPr>
              <a:lnSpc>
                <a:spcPct val="150000"/>
              </a:lnSpc>
              <a:buNone/>
            </a:pPr>
            <a:r>
              <a:rPr lang="zh-CN" altLang="en-US" dirty="0">
                <a:solidFill>
                  <a:schemeClr val="bg1">
                    <a:lumMod val="75000"/>
                  </a:schemeClr>
                </a:solidFill>
              </a:rPr>
              <a:t>有限差分方法</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a:t>
            </a:fld>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p:txBody>
          <a:bodyPr>
            <a:normAutofit/>
          </a:bodyPr>
          <a:lstStyle/>
          <a:p>
            <a:pPr>
              <a:lnSpc>
                <a:spcPct val="150000"/>
              </a:lnSpc>
            </a:pPr>
            <a:endParaRPr lang="en-US" altLang="zh-CN" dirty="0"/>
          </a:p>
          <a:p>
            <a:pPr>
              <a:lnSpc>
                <a:spcPct val="150000"/>
              </a:lnSpc>
              <a:buNone/>
            </a:pPr>
            <a:r>
              <a:rPr lang="zh-CN" altLang="en-US" dirty="0">
                <a:solidFill>
                  <a:schemeClr val="bg1">
                    <a:lumMod val="75000"/>
                  </a:schemeClr>
                </a:solidFill>
              </a:rPr>
              <a:t>二叉树期权定价模型</a:t>
            </a:r>
          </a:p>
          <a:p>
            <a:pPr>
              <a:lnSpc>
                <a:spcPct val="150000"/>
              </a:lnSpc>
              <a:buNone/>
            </a:pPr>
            <a:r>
              <a:rPr lang="zh-CN" altLang="en-US" dirty="0">
                <a:solidFill>
                  <a:srgbClr val="002060"/>
                </a:solidFill>
              </a:rPr>
              <a:t>蒙特卡罗模拟</a:t>
            </a:r>
          </a:p>
          <a:p>
            <a:pPr>
              <a:lnSpc>
                <a:spcPct val="150000"/>
              </a:lnSpc>
              <a:buNone/>
            </a:pPr>
            <a:r>
              <a:rPr lang="zh-CN" altLang="en-US" dirty="0">
                <a:solidFill>
                  <a:schemeClr val="bg1">
                    <a:lumMod val="75000"/>
                  </a:schemeClr>
                </a:solidFill>
              </a:rPr>
              <a:t>有限差分方法</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30</a:t>
            </a:fld>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7B4EF46-7595-4C08-AD21-B8049CFBCEE3}"/>
              </a:ext>
            </a:extLst>
          </p:cNvPr>
          <p:cNvSpPr>
            <a:spLocks noGrp="1"/>
          </p:cNvSpPr>
          <p:nvPr>
            <p:ph type="title"/>
          </p:nvPr>
        </p:nvSpPr>
        <p:spPr/>
        <p:txBody>
          <a:bodyPr/>
          <a:lstStyle/>
          <a:p>
            <a:r>
              <a:rPr lang="zh-CN" altLang="en-US" dirty="0"/>
              <a:t>蒙特卡罗模拟的思路</a:t>
            </a:r>
          </a:p>
        </p:txBody>
      </p:sp>
      <p:sp>
        <p:nvSpPr>
          <p:cNvPr id="3" name="内容占位符 2">
            <a:extLst>
              <a:ext uri="{FF2B5EF4-FFF2-40B4-BE49-F238E27FC236}">
                <a16:creationId xmlns:a16="http://schemas.microsoft.com/office/drawing/2014/main" id="{9C43E8C4-F3DA-409A-A2E7-DD60E1DDE59F}"/>
              </a:ext>
            </a:extLst>
          </p:cNvPr>
          <p:cNvSpPr>
            <a:spLocks noGrp="1"/>
          </p:cNvSpPr>
          <p:nvPr>
            <p:ph idx="1"/>
          </p:nvPr>
        </p:nvSpPr>
        <p:spPr>
          <a:xfrm>
            <a:off x="457200" y="945133"/>
            <a:ext cx="6491064" cy="3888432"/>
          </a:xfrm>
        </p:spPr>
        <p:txBody>
          <a:bodyPr>
            <a:normAutofit/>
          </a:bodyPr>
          <a:lstStyle/>
          <a:p>
            <a:r>
              <a:rPr lang="zh-CN" altLang="en-US" sz="2800" dirty="0"/>
              <a:t>通过蒙特卡罗模拟为期权定价的基本思路是</a:t>
            </a:r>
            <a:r>
              <a:rPr lang="en-US" altLang="zh-CN" sz="2800" dirty="0"/>
              <a:t>:</a:t>
            </a:r>
          </a:p>
          <a:p>
            <a:pPr lvl="1"/>
            <a:r>
              <a:rPr lang="zh-CN" altLang="en-US" sz="2400" dirty="0"/>
              <a:t>模拟风险中性测度下标的资产价格的多种可能运动路径；</a:t>
            </a:r>
            <a:endParaRPr lang="en-US" altLang="zh-CN" sz="2400" dirty="0"/>
          </a:p>
          <a:p>
            <a:pPr lvl="1"/>
            <a:r>
              <a:rPr lang="zh-CN" altLang="en-US" sz="2400" dirty="0"/>
              <a:t>计算该路径下的期权回报，求出所有路径下的期权回报均值；</a:t>
            </a:r>
            <a:endParaRPr lang="en-US" altLang="zh-CN" sz="2400" dirty="0"/>
          </a:p>
          <a:p>
            <a:pPr lvl="1"/>
            <a:r>
              <a:rPr lang="zh-CN" altLang="en-US" sz="2400" dirty="0"/>
              <a:t>最后用无风险利率贴现。</a:t>
            </a:r>
          </a:p>
        </p:txBody>
      </p:sp>
      <p:sp>
        <p:nvSpPr>
          <p:cNvPr id="4" name="灯片编号占位符 3">
            <a:extLst>
              <a:ext uri="{FF2B5EF4-FFF2-40B4-BE49-F238E27FC236}">
                <a16:creationId xmlns:a16="http://schemas.microsoft.com/office/drawing/2014/main" id="{D9F73209-941F-4D3D-9D38-E98DBE771B29}"/>
              </a:ext>
            </a:extLst>
          </p:cNvPr>
          <p:cNvSpPr>
            <a:spLocks noGrp="1"/>
          </p:cNvSpPr>
          <p:nvPr>
            <p:ph type="sldNum" sz="quarter" idx="12"/>
          </p:nvPr>
        </p:nvSpPr>
        <p:spPr/>
        <p:txBody>
          <a:bodyPr/>
          <a:lstStyle/>
          <a:p>
            <a:fld id="{0C913308-F349-4B6D-A68A-DD1791B4A57B}" type="slidenum">
              <a:rPr lang="zh-CN" altLang="en-US" smtClean="0"/>
              <a:pPr/>
              <a:t>31</a:t>
            </a:fld>
            <a:endParaRPr lang="zh-CN" altLang="en-US" dirty="0"/>
          </a:p>
        </p:txBody>
      </p:sp>
      <p:pic>
        <p:nvPicPr>
          <p:cNvPr id="8" name="图片 7">
            <a:extLst>
              <a:ext uri="{FF2B5EF4-FFF2-40B4-BE49-F238E27FC236}">
                <a16:creationId xmlns:a16="http://schemas.microsoft.com/office/drawing/2014/main" id="{52DE0A0F-BE40-4FD6-912A-375B797EA15E}"/>
              </a:ext>
            </a:extLst>
          </p:cNvPr>
          <p:cNvPicPr>
            <a:picLocks noChangeAspect="1"/>
          </p:cNvPicPr>
          <p:nvPr/>
        </p:nvPicPr>
        <p:blipFill>
          <a:blip r:embed="rId2"/>
          <a:stretch>
            <a:fillRect/>
          </a:stretch>
        </p:blipFill>
        <p:spPr>
          <a:xfrm>
            <a:off x="6948264" y="1059582"/>
            <a:ext cx="1800200" cy="2369418"/>
          </a:xfrm>
          <a:prstGeom prst="rect">
            <a:avLst/>
          </a:prstGeom>
        </p:spPr>
      </p:pic>
    </p:spTree>
    <p:extLst>
      <p:ext uri="{BB962C8B-B14F-4D97-AF65-F5344CB8AC3E}">
        <p14:creationId xmlns:p14="http://schemas.microsoft.com/office/powerpoint/2010/main" val="1909072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随机路径</a:t>
            </a:r>
          </a:p>
        </p:txBody>
      </p:sp>
      <p:sp>
        <p:nvSpPr>
          <p:cNvPr id="3" name="内容占位符 2"/>
          <p:cNvSpPr>
            <a:spLocks noGrp="1"/>
          </p:cNvSpPr>
          <p:nvPr>
            <p:ph idx="1"/>
          </p:nvPr>
        </p:nvSpPr>
        <p:spPr/>
        <p:txBody>
          <a:bodyPr>
            <a:normAutofit/>
          </a:bodyPr>
          <a:lstStyle/>
          <a:p>
            <a:r>
              <a:rPr lang="zh-CN" altLang="en-US" dirty="0"/>
              <a:t>在风险中性世界中，为了模拟路径</a:t>
            </a:r>
          </a:p>
          <a:p>
            <a:pPr>
              <a:buNone/>
            </a:pPr>
            <a:endParaRPr lang="en-US" altLang="zh-CN" dirty="0"/>
          </a:p>
          <a:p>
            <a:pPr>
              <a:buNone/>
            </a:pPr>
            <a:r>
              <a:rPr lang="en-US" altLang="zh-CN" dirty="0"/>
              <a:t>	</a:t>
            </a:r>
            <a:r>
              <a:rPr lang="zh-CN" altLang="en-US" dirty="0"/>
              <a:t>我们把期权的有效期分为 </a:t>
            </a:r>
            <a:r>
              <a:rPr lang="en-US" altLang="zh-CN" dirty="0"/>
              <a:t>N </a:t>
            </a:r>
            <a:r>
              <a:rPr lang="zh-CN" altLang="en-US" dirty="0"/>
              <a:t>个长度为 ∆</a:t>
            </a:r>
            <a:r>
              <a:rPr lang="en-US" altLang="zh-CN" dirty="0"/>
              <a:t>t </a:t>
            </a:r>
            <a:r>
              <a:rPr lang="zh-CN" altLang="en-US" dirty="0"/>
              <a:t>的时间段，则上式的近似方程为：</a:t>
            </a:r>
            <a:endParaRPr lang="en-US" altLang="zh-CN" dirty="0"/>
          </a:p>
          <a:p>
            <a:pPr>
              <a:buNone/>
            </a:pPr>
            <a:endParaRPr lang="en-US" altLang="zh-CN" dirty="0"/>
          </a:p>
          <a:p>
            <a:pPr>
              <a:buNone/>
            </a:pPr>
            <a:r>
              <a:rPr lang="en-US" altLang="zh-CN" dirty="0"/>
              <a:t>	</a:t>
            </a:r>
            <a:r>
              <a:rPr lang="zh-CN" altLang="en-US" dirty="0"/>
              <a:t>或</a:t>
            </a:r>
            <a:endParaRPr lang="en-US" altLang="zh-CN" dirty="0"/>
          </a:p>
          <a:p>
            <a:pPr>
              <a:buNone/>
            </a:pPr>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32</a:t>
            </a:fld>
            <a:endParaRPr lang="zh-CN" altLang="en-US" dirty="0"/>
          </a:p>
        </p:txBody>
      </p:sp>
      <p:grpSp>
        <p:nvGrpSpPr>
          <p:cNvPr id="4" name="组合 3"/>
          <p:cNvGrpSpPr/>
          <p:nvPr/>
        </p:nvGrpSpPr>
        <p:grpSpPr>
          <a:xfrm>
            <a:off x="1907704" y="1635646"/>
            <a:ext cx="5389662" cy="3169444"/>
            <a:chOff x="1908175" y="2060575"/>
            <a:chExt cx="5389662" cy="4225925"/>
          </a:xfrm>
        </p:grpSpPr>
        <p:graphicFrame>
          <p:nvGraphicFramePr>
            <p:cNvPr id="10" name="对象 9"/>
            <p:cNvGraphicFramePr>
              <a:graphicFrameLocks noChangeAspect="1"/>
            </p:cNvGraphicFramePr>
            <p:nvPr>
              <p:extLst>
                <p:ext uri="{D42A27DB-BD31-4B8C-83A1-F6EECF244321}">
                  <p14:modId xmlns:p14="http://schemas.microsoft.com/office/powerpoint/2010/main" val="159765181"/>
                </p:ext>
              </p:extLst>
            </p:nvPr>
          </p:nvGraphicFramePr>
          <p:xfrm>
            <a:off x="2366963" y="2060575"/>
            <a:ext cx="3587750" cy="665163"/>
          </p:xfrm>
          <a:graphic>
            <a:graphicData uri="http://schemas.openxmlformats.org/presentationml/2006/ole">
              <mc:AlternateContent xmlns:mc="http://schemas.openxmlformats.org/markup-compatibility/2006">
                <mc:Choice xmlns:v="urn:schemas-microsoft-com:vml" Requires="v">
                  <p:oleObj name="Equation" r:id="rId2" imgW="1371600" imgH="253800" progId="Equation.DSMT4">
                    <p:embed/>
                  </p:oleObj>
                </mc:Choice>
                <mc:Fallback>
                  <p:oleObj name="Equation" r:id="rId2" imgW="1371600" imgH="253800" progId="Equation.DSMT4">
                    <p:embed/>
                    <p:pic>
                      <p:nvPicPr>
                        <p:cNvPr id="0" name=""/>
                        <p:cNvPicPr>
                          <a:picLocks noChangeAspect="1" noChangeArrowheads="1"/>
                        </p:cNvPicPr>
                        <p:nvPr/>
                      </p:nvPicPr>
                      <p:blipFill>
                        <a:blip r:embed="rId3"/>
                        <a:srcRect/>
                        <a:stretch>
                          <a:fillRect/>
                        </a:stretch>
                      </p:blipFill>
                      <p:spPr bwMode="auto">
                        <a:xfrm>
                          <a:off x="2366963" y="2060575"/>
                          <a:ext cx="3587750" cy="6651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1" name="对象 10"/>
            <p:cNvGraphicFramePr>
              <a:graphicFrameLocks noChangeAspect="1"/>
            </p:cNvGraphicFramePr>
            <p:nvPr>
              <p:extLst>
                <p:ext uri="{D42A27DB-BD31-4B8C-83A1-F6EECF244321}">
                  <p14:modId xmlns:p14="http://schemas.microsoft.com/office/powerpoint/2010/main" val="3065757953"/>
                </p:ext>
              </p:extLst>
            </p:nvPr>
          </p:nvGraphicFramePr>
          <p:xfrm>
            <a:off x="1908175" y="4005263"/>
            <a:ext cx="5210175" cy="855662"/>
          </p:xfrm>
          <a:graphic>
            <a:graphicData uri="http://schemas.openxmlformats.org/presentationml/2006/ole">
              <mc:AlternateContent xmlns:mc="http://schemas.openxmlformats.org/markup-compatibility/2006">
                <mc:Choice xmlns:v="urn:schemas-microsoft-com:vml" Requires="v">
                  <p:oleObj name="Equation" r:id="rId4" imgW="2933640" imgH="482400" progId="Equation.DSMT4">
                    <p:embed/>
                  </p:oleObj>
                </mc:Choice>
                <mc:Fallback>
                  <p:oleObj name="Equation" r:id="rId4" imgW="2933640" imgH="482400" progId="Equation.DSMT4">
                    <p:embed/>
                    <p:pic>
                      <p:nvPicPr>
                        <p:cNvPr id="0" name=""/>
                        <p:cNvPicPr>
                          <a:picLocks noChangeAspect="1" noChangeArrowheads="1"/>
                        </p:cNvPicPr>
                        <p:nvPr/>
                      </p:nvPicPr>
                      <p:blipFill>
                        <a:blip r:embed="rId5"/>
                        <a:srcRect/>
                        <a:stretch>
                          <a:fillRect/>
                        </a:stretch>
                      </p:blipFill>
                      <p:spPr bwMode="auto">
                        <a:xfrm>
                          <a:off x="1908175" y="4005263"/>
                          <a:ext cx="5210175" cy="8556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2" name="对象 11"/>
            <p:cNvGraphicFramePr>
              <a:graphicFrameLocks noChangeAspect="1"/>
            </p:cNvGraphicFramePr>
            <p:nvPr>
              <p:extLst>
                <p:ext uri="{D42A27DB-BD31-4B8C-83A1-F6EECF244321}">
                  <p14:modId xmlns:p14="http://schemas.microsoft.com/office/powerpoint/2010/main" val="622615104"/>
                </p:ext>
              </p:extLst>
            </p:nvPr>
          </p:nvGraphicFramePr>
          <p:xfrm>
            <a:off x="1979712" y="5357813"/>
            <a:ext cx="5318125" cy="928687"/>
          </p:xfrm>
          <a:graphic>
            <a:graphicData uri="http://schemas.openxmlformats.org/presentationml/2006/ole">
              <mc:AlternateContent xmlns:mc="http://schemas.openxmlformats.org/markup-compatibility/2006">
                <mc:Choice xmlns:v="urn:schemas-microsoft-com:vml" Requires="v">
                  <p:oleObj name="Equation" r:id="rId6" imgW="2908080" imgH="507960" progId="Equation.DSMT4">
                    <p:embed/>
                  </p:oleObj>
                </mc:Choice>
                <mc:Fallback>
                  <p:oleObj name="Equation" r:id="rId6" imgW="2908080" imgH="507960" progId="Equation.DSMT4">
                    <p:embed/>
                    <p:pic>
                      <p:nvPicPr>
                        <p:cNvPr id="0" name=""/>
                        <p:cNvPicPr>
                          <a:picLocks noChangeAspect="1" noChangeArrowheads="1"/>
                        </p:cNvPicPr>
                        <p:nvPr/>
                      </p:nvPicPr>
                      <p:blipFill>
                        <a:blip r:embed="rId7"/>
                        <a:srcRect/>
                        <a:stretch>
                          <a:fillRect/>
                        </a:stretch>
                      </p:blipFill>
                      <p:spPr bwMode="auto">
                        <a:xfrm>
                          <a:off x="1979712" y="5357813"/>
                          <a:ext cx="5318125" cy="9286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Tree>
    <p:extLst>
      <p:ext uri="{BB962C8B-B14F-4D97-AF65-F5344CB8AC3E}">
        <p14:creationId xmlns:p14="http://schemas.microsoft.com/office/powerpoint/2010/main" val="21852259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normAutofit lnSpcReduction="10000"/>
          </a:bodyPr>
          <a:lstStyle/>
          <a:p>
            <a:endParaRPr lang="en-US" altLang="zh-CN" dirty="0"/>
          </a:p>
          <a:p>
            <a:r>
              <a:rPr lang="zh-CN" altLang="en-US" sz="2600" dirty="0"/>
              <a:t>其中 </a:t>
            </a:r>
            <a:r>
              <a:rPr lang="en-US" altLang="zh-CN" sz="2600" dirty="0"/>
              <a:t>S(t) </a:t>
            </a:r>
            <a:r>
              <a:rPr lang="zh-CN" altLang="en-US" sz="2600" dirty="0"/>
              <a:t>代表 </a:t>
            </a:r>
            <a:r>
              <a:rPr lang="en-US" altLang="zh-CN" sz="2600" dirty="0"/>
              <a:t>t </a:t>
            </a:r>
            <a:r>
              <a:rPr lang="zh-CN" altLang="en-US" sz="2600" dirty="0"/>
              <a:t>时刻 </a:t>
            </a:r>
            <a:r>
              <a:rPr lang="en-US" altLang="zh-CN" sz="2600" dirty="0"/>
              <a:t>S </a:t>
            </a:r>
            <a:r>
              <a:rPr lang="zh-CN" altLang="en-US" sz="2600" dirty="0"/>
              <a:t>的价值</a:t>
            </a:r>
            <a:r>
              <a:rPr lang="en-US" altLang="zh-CN" sz="2600" dirty="0"/>
              <a:t>, ε </a:t>
            </a:r>
            <a:r>
              <a:rPr lang="zh-CN" altLang="en-US" sz="2600" dirty="0"/>
              <a:t>是从标准正态分布中抽取的一个随机样本。</a:t>
            </a:r>
            <a:endParaRPr lang="en-US" altLang="zh-CN" sz="2600" dirty="0"/>
          </a:p>
          <a:p>
            <a:endParaRPr lang="zh-CN" altLang="en-US" sz="2600" dirty="0"/>
          </a:p>
          <a:p>
            <a:r>
              <a:rPr lang="zh-CN" altLang="en-US" sz="2600" dirty="0"/>
              <a:t>通过 </a:t>
            </a:r>
            <a:r>
              <a:rPr lang="en-US" altLang="zh-CN" sz="2600" dirty="0"/>
              <a:t>N </a:t>
            </a:r>
            <a:r>
              <a:rPr lang="zh-CN" altLang="en-US" sz="2600" dirty="0"/>
              <a:t>个正态分布的随机抽样就可以组建一条资产价格的蒙特卡罗模拟样本路径，并得到相应的回报值。</a:t>
            </a:r>
            <a:endParaRPr lang="en-US" altLang="zh-CN" sz="2600" dirty="0"/>
          </a:p>
          <a:p>
            <a:endParaRPr lang="zh-CN" altLang="en-US" sz="2600" dirty="0"/>
          </a:p>
          <a:p>
            <a:r>
              <a:rPr lang="zh-CN" altLang="en-US" sz="2600" dirty="0"/>
              <a:t>重复以上的模拟至足够大的次数，计算回报值的平均值，贴现后就得到了期权的期望值和估计的标准差。</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33</a:t>
            </a:fld>
            <a:endParaRPr lang="zh-CN" altLang="en-US" dirty="0"/>
          </a:p>
        </p:txBody>
      </p:sp>
    </p:spTree>
    <p:extLst>
      <p:ext uri="{BB962C8B-B14F-4D97-AF65-F5344CB8AC3E}">
        <p14:creationId xmlns:p14="http://schemas.microsoft.com/office/powerpoint/2010/main" val="42917185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pPr marL="0" indent="0">
              <a:buNone/>
            </a:pPr>
            <a:endParaRPr lang="zh-CN" altLang="en-US" sz="2600" dirty="0"/>
          </a:p>
          <a:p>
            <a:r>
              <a:rPr lang="zh-CN" altLang="en-US" sz="2600" dirty="0">
                <a:solidFill>
                  <a:schemeClr val="tx1"/>
                </a:solidFill>
              </a:rPr>
              <a:t>用蒙特卡罗模拟为欧式期权定价时，由于期权回报只与期权到期时刻的股票价格有关，可以让 </a:t>
            </a:r>
            <a:r>
              <a:rPr lang="en-US" altLang="zh-CN" sz="2600" dirty="0">
                <a:solidFill>
                  <a:schemeClr val="tx1"/>
                </a:solidFill>
              </a:rPr>
              <a:t>t + ∆t = T </a:t>
            </a:r>
            <a:r>
              <a:rPr lang="zh-CN" altLang="en-US" sz="2600" dirty="0">
                <a:solidFill>
                  <a:schemeClr val="tx1"/>
                </a:solidFill>
              </a:rPr>
              <a:t>并直接利用公式 </a:t>
            </a:r>
            <a:r>
              <a:rPr lang="en-US" altLang="zh-CN" sz="2600" dirty="0">
                <a:solidFill>
                  <a:schemeClr val="tx1"/>
                </a:solidFill>
              </a:rPr>
              <a:t>ln S </a:t>
            </a:r>
            <a:r>
              <a:rPr lang="zh-CN" altLang="en-US" sz="2600" dirty="0">
                <a:solidFill>
                  <a:schemeClr val="tx1"/>
                </a:solidFill>
              </a:rPr>
              <a:t>的随机过程来求 </a:t>
            </a:r>
            <a:r>
              <a:rPr lang="en-US" altLang="zh-CN" sz="2600" dirty="0">
                <a:solidFill>
                  <a:schemeClr val="tx1"/>
                </a:solidFill>
              </a:rPr>
              <a:t>T </a:t>
            </a:r>
            <a:r>
              <a:rPr lang="zh-CN" altLang="en-US" sz="2600" dirty="0">
                <a:solidFill>
                  <a:schemeClr val="tx1"/>
                </a:solidFill>
              </a:rPr>
              <a:t>时刻的股票价格。</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34</a:t>
            </a:fld>
            <a:endParaRPr lang="zh-CN" altLang="en-US" dirty="0"/>
          </a:p>
        </p:txBody>
      </p:sp>
    </p:spTree>
    <p:extLst>
      <p:ext uri="{BB962C8B-B14F-4D97-AF65-F5344CB8AC3E}">
        <p14:creationId xmlns:p14="http://schemas.microsoft.com/office/powerpoint/2010/main" val="36618143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sz="4000" dirty="0"/>
              <a:t>举例：蒙特卡罗模拟的路径模拟</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fontScale="85000" lnSpcReduction="10000"/>
              </a:bodyPr>
              <a:lstStyle/>
              <a:p>
                <a:r>
                  <a:rPr lang="zh-CN" altLang="en-US" sz="2000" dirty="0"/>
                  <a:t>假设无红利的股票价格年预期收益率 </a:t>
                </a:r>
                <a:r>
                  <a:rPr lang="en-US" altLang="zh-CN" sz="2000" dirty="0"/>
                  <a:t>r = 5% </a:t>
                </a:r>
                <a:r>
                  <a:rPr lang="zh-CN" altLang="en-US" sz="2000" dirty="0"/>
                  <a:t>，收益波动率为 </a:t>
                </a:r>
                <a:r>
                  <a:rPr lang="en-US" altLang="zh-CN" sz="2000" dirty="0"/>
                  <a:t>σ = 20% </a:t>
                </a:r>
                <a:r>
                  <a:rPr lang="zh-CN" altLang="en-US" sz="2000" dirty="0"/>
                  <a:t>，时间步长为 ∆</a:t>
                </a:r>
                <a:r>
                  <a:rPr lang="en-US" altLang="zh-CN" sz="2000" dirty="0"/>
                  <a:t>t = 0.01 </a:t>
                </a:r>
                <a:r>
                  <a:rPr lang="zh-CN" altLang="en-US" sz="2000" dirty="0"/>
                  <a:t>年，则有</a:t>
                </a:r>
                <a:endParaRPr lang="en-US" altLang="zh-CN" sz="2000" dirty="0"/>
              </a:p>
              <a:p>
                <a:pPr marL="0" indent="0">
                  <a:buNone/>
                </a:pPr>
                <a:r>
                  <a:rPr lang="en-US" altLang="zh-CN" sz="2000" dirty="0"/>
                  <a:t>  </a:t>
                </a:r>
                <a14:m>
                  <m:oMath xmlns:m="http://schemas.openxmlformats.org/officeDocument/2006/math">
                    <m:r>
                      <a:rPr lang="en-US" altLang="zh-CN" sz="2000" i="1">
                        <a:latin typeface="Cambria Math" panose="02040503050406030204" pitchFamily="18" charset="0"/>
                      </a:rPr>
                      <m:t>∆</m:t>
                    </m:r>
                    <m:r>
                      <a:rPr lang="en-US" altLang="zh-CN" sz="2000" i="1">
                        <a:latin typeface="Cambria Math" panose="02040503050406030204" pitchFamily="18" charset="0"/>
                      </a:rPr>
                      <m:t>𝑙𝑛</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𝑆</m:t>
                        </m:r>
                      </m:e>
                      <m:sub>
                        <m:r>
                          <a:rPr lang="en-US" altLang="zh-CN" sz="2000" i="1">
                            <a:latin typeface="Cambria Math" panose="02040503050406030204" pitchFamily="18" charset="0"/>
                          </a:rPr>
                          <m:t>𝑡</m:t>
                        </m:r>
                      </m:sub>
                    </m:sSub>
                    <m:r>
                      <a:rPr lang="en-US" altLang="zh-CN" sz="2000" i="1">
                        <a:latin typeface="Cambria Math" panose="02040503050406030204" pitchFamily="18" charset="0"/>
                      </a:rPr>
                      <m:t>=</m:t>
                    </m:r>
                    <m:d>
                      <m:dPr>
                        <m:ctrlPr>
                          <a:rPr lang="zh-CN" altLang="zh-CN" sz="2000" i="1">
                            <a:latin typeface="Cambria Math" panose="02040503050406030204" pitchFamily="18" charset="0"/>
                          </a:rPr>
                        </m:ctrlPr>
                      </m:dPr>
                      <m:e>
                        <m:r>
                          <a:rPr lang="en-US" altLang="zh-CN" sz="2000" i="1">
                            <a:latin typeface="Cambria Math" panose="02040503050406030204" pitchFamily="18" charset="0"/>
                          </a:rPr>
                          <m:t>𝑟</m:t>
                        </m:r>
                        <m:r>
                          <m:rPr>
                            <m:nor/>
                          </m:rPr>
                          <a:rPr lang="en-US" altLang="zh-CN" sz="2000" i="1"/>
                          <m:t>−</m:t>
                        </m:r>
                        <m:r>
                          <a:rPr lang="en-US" altLang="zh-CN" sz="2000" i="1">
                            <a:latin typeface="Cambria Math" panose="02040503050406030204" pitchFamily="18" charset="0"/>
                          </a:rPr>
                          <m:t>𝑞</m:t>
                        </m:r>
                        <m:r>
                          <m:rPr>
                            <m:nor/>
                          </m:rPr>
                          <a:rPr lang="en-US" altLang="zh-CN" sz="2000" i="1"/>
                          <m:t>−</m:t>
                        </m:r>
                        <m:f>
                          <m:fPr>
                            <m:ctrlPr>
                              <a:rPr lang="zh-CN" altLang="zh-CN" sz="2000" i="1">
                                <a:latin typeface="Cambria Math" panose="02040503050406030204" pitchFamily="18" charset="0"/>
                              </a:rPr>
                            </m:ctrlPr>
                          </m:fPr>
                          <m:num>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𝜎</m:t>
                                </m:r>
                              </m:e>
                              <m:sup>
                                <m:r>
                                  <a:rPr lang="en-US" altLang="zh-CN" sz="2000" i="1">
                                    <a:latin typeface="Cambria Math" panose="02040503050406030204" pitchFamily="18" charset="0"/>
                                  </a:rPr>
                                  <m:t>2</m:t>
                                </m:r>
                              </m:sup>
                            </m:sSup>
                          </m:num>
                          <m:den>
                            <m:r>
                              <a:rPr lang="en-US" altLang="zh-CN" sz="2000" i="1">
                                <a:latin typeface="Cambria Math" panose="02040503050406030204" pitchFamily="18" charset="0"/>
                              </a:rPr>
                              <m:t>2</m:t>
                            </m:r>
                          </m:den>
                        </m:f>
                      </m:e>
                    </m:d>
                    <m:r>
                      <m:rPr>
                        <m:sty m:val="p"/>
                      </m:rPr>
                      <a:rPr lang="en-US" altLang="zh-CN" sz="2000">
                        <a:latin typeface="Cambria Math" panose="02040503050406030204" pitchFamily="18" charset="0"/>
                      </a:rPr>
                      <m:t>Δ</m:t>
                    </m:r>
                    <m:r>
                      <a:rPr lang="en-US" altLang="zh-CN" sz="2000" i="1">
                        <a:latin typeface="Cambria Math" panose="02040503050406030204" pitchFamily="18" charset="0"/>
                      </a:rPr>
                      <m:t>𝑡</m:t>
                    </m:r>
                    <m:r>
                      <a:rPr lang="en-US" altLang="zh-CN" sz="2000" i="1">
                        <a:latin typeface="Cambria Math" panose="02040503050406030204" pitchFamily="18" charset="0"/>
                      </a:rPr>
                      <m:t>+</m:t>
                    </m:r>
                    <m:r>
                      <a:rPr lang="en-US" altLang="zh-CN" sz="2000" i="1">
                        <a:latin typeface="Cambria Math" panose="02040503050406030204" pitchFamily="18" charset="0"/>
                      </a:rPr>
                      <m:t>𝜎</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𝜀</m:t>
                        </m:r>
                      </m:e>
                      <m:sub>
                        <m:r>
                          <a:rPr lang="en-US" altLang="zh-CN" sz="2000" i="1">
                            <a:latin typeface="Cambria Math" panose="02040503050406030204" pitchFamily="18" charset="0"/>
                          </a:rPr>
                          <m:t>𝑡</m:t>
                        </m:r>
                      </m:sub>
                    </m:sSub>
                    <m:rad>
                      <m:radPr>
                        <m:degHide m:val="on"/>
                        <m:ctrlPr>
                          <a:rPr lang="zh-CN" altLang="zh-CN" sz="2000" i="1">
                            <a:latin typeface="Cambria Math" panose="02040503050406030204" pitchFamily="18" charset="0"/>
                          </a:rPr>
                        </m:ctrlPr>
                      </m:radPr>
                      <m:deg/>
                      <m:e>
                        <m:r>
                          <m:rPr>
                            <m:sty m:val="p"/>
                          </m:rPr>
                          <a:rPr lang="en-US" altLang="zh-CN" sz="2000">
                            <a:latin typeface="Cambria Math" panose="02040503050406030204" pitchFamily="18" charset="0"/>
                          </a:rPr>
                          <m:t>Δ</m:t>
                        </m:r>
                        <m:r>
                          <a:rPr lang="en-US" altLang="zh-CN" sz="2000" i="1">
                            <a:latin typeface="Cambria Math" panose="02040503050406030204" pitchFamily="18" charset="0"/>
                          </a:rPr>
                          <m:t>𝑡</m:t>
                        </m:r>
                      </m:e>
                    </m:rad>
                    <m:r>
                      <a:rPr lang="en-US" altLang="zh-CN" sz="2000" i="1">
                        <a:latin typeface="Cambria Math" panose="02040503050406030204" pitchFamily="18" charset="0"/>
                      </a:rPr>
                      <m:t>=</m:t>
                    </m:r>
                    <m:d>
                      <m:dPr>
                        <m:ctrlPr>
                          <a:rPr lang="zh-CN" altLang="zh-CN" sz="2000" i="1">
                            <a:latin typeface="Cambria Math" panose="02040503050406030204" pitchFamily="18" charset="0"/>
                          </a:rPr>
                        </m:ctrlPr>
                      </m:dPr>
                      <m:e>
                        <m:r>
                          <a:rPr lang="en-US" altLang="zh-CN" sz="2000" i="1">
                            <a:latin typeface="Cambria Math" panose="02040503050406030204" pitchFamily="18" charset="0"/>
                          </a:rPr>
                          <m:t>5%</m:t>
                        </m:r>
                        <m:r>
                          <m:rPr>
                            <m:nor/>
                          </m:rPr>
                          <a:rPr lang="en-US" altLang="zh-CN" sz="2000" i="1"/>
                          <m:t>−</m:t>
                        </m:r>
                        <m:f>
                          <m:fPr>
                            <m:ctrlPr>
                              <a:rPr lang="zh-CN" altLang="zh-CN" sz="2000" i="1">
                                <a:latin typeface="Cambria Math" panose="02040503050406030204" pitchFamily="18" charset="0"/>
                              </a:rPr>
                            </m:ctrlPr>
                          </m:fPr>
                          <m:num>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0.2</m:t>
                                </m:r>
                              </m:e>
                              <m:sup>
                                <m:r>
                                  <a:rPr lang="en-US" altLang="zh-CN" sz="2000" i="1">
                                    <a:latin typeface="Cambria Math" panose="02040503050406030204" pitchFamily="18" charset="0"/>
                                  </a:rPr>
                                  <m:t>2</m:t>
                                </m:r>
                              </m:sup>
                            </m:sSup>
                          </m:num>
                          <m:den>
                            <m:r>
                              <a:rPr lang="en-US" altLang="zh-CN" sz="2000" i="1">
                                <a:latin typeface="Cambria Math" panose="02040503050406030204" pitchFamily="18" charset="0"/>
                              </a:rPr>
                              <m:t>2</m:t>
                            </m:r>
                          </m:den>
                        </m:f>
                      </m:e>
                    </m:d>
                    <m:r>
                      <a:rPr lang="en-US" altLang="zh-CN" sz="2000" i="1">
                        <a:latin typeface="Cambria Math" panose="02040503050406030204" pitchFamily="18" charset="0"/>
                      </a:rPr>
                      <m:t>×0.01+0.2</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m:t>
                        </m:r>
                        <m:r>
                          <a:rPr lang="en-US" altLang="zh-CN" sz="2000" i="1">
                            <a:latin typeface="Cambria Math" panose="02040503050406030204" pitchFamily="18" charset="0"/>
                          </a:rPr>
                          <m:t>𝜀</m:t>
                        </m:r>
                      </m:e>
                      <m:sub>
                        <m:r>
                          <a:rPr lang="en-US" altLang="zh-CN" sz="2000" i="1">
                            <a:latin typeface="Cambria Math" panose="02040503050406030204" pitchFamily="18" charset="0"/>
                          </a:rPr>
                          <m:t>𝑡</m:t>
                        </m:r>
                      </m:sub>
                    </m:sSub>
                    <m:r>
                      <a:rPr lang="en-US" altLang="zh-CN" sz="2000" i="1">
                        <a:latin typeface="Cambria Math" panose="02040503050406030204" pitchFamily="18" charset="0"/>
                      </a:rPr>
                      <m:t>×</m:t>
                    </m:r>
                    <m:rad>
                      <m:radPr>
                        <m:degHide m:val="on"/>
                        <m:ctrlPr>
                          <a:rPr lang="zh-CN" altLang="zh-CN" sz="2000" i="1">
                            <a:latin typeface="Cambria Math" panose="02040503050406030204" pitchFamily="18" charset="0"/>
                          </a:rPr>
                        </m:ctrlPr>
                      </m:radPr>
                      <m:deg/>
                      <m:e>
                        <m:r>
                          <a:rPr lang="en-US" altLang="zh-CN" sz="2000" i="1">
                            <a:latin typeface="Cambria Math" panose="02040503050406030204" pitchFamily="18" charset="0"/>
                          </a:rPr>
                          <m:t>0.01</m:t>
                        </m:r>
                      </m:e>
                    </m:rad>
                  </m:oMath>
                </a14:m>
                <a:endParaRPr lang="zh-CN" altLang="zh-CN" sz="2000" dirty="0"/>
              </a:p>
              <a:p>
                <a:endParaRPr lang="zh-CN" altLang="en-US" sz="2000" dirty="0"/>
              </a:p>
              <a:p>
                <a:r>
                  <a:rPr lang="zh-CN" altLang="en-US" sz="2000" dirty="0"/>
                  <a:t>假设股票价格的初始值为 </a:t>
                </a:r>
                <a:r>
                  <a:rPr lang="en-US" altLang="zh-CN" sz="2000" dirty="0"/>
                  <a:t>30 </a:t>
                </a:r>
                <a:r>
                  <a:rPr lang="zh-CN" altLang="en-US" sz="2000" dirty="0"/>
                  <a:t>， </a:t>
                </a:r>
                <a:r>
                  <a:rPr lang="en-US" altLang="zh-CN" sz="2000" dirty="0"/>
                  <a:t>ε </a:t>
                </a:r>
                <a:r>
                  <a:rPr lang="zh-CN" altLang="en-US" sz="2000" dirty="0"/>
                  <a:t>的第一个样本值为 </a:t>
                </a:r>
                <a:r>
                  <a:rPr lang="en-US" altLang="zh-CN" sz="2000" dirty="0"/>
                  <a:t>0.52 </a:t>
                </a:r>
                <a:r>
                  <a:rPr lang="zh-CN" altLang="en-US" sz="2000" dirty="0"/>
                  <a:t>，则第一个步长结束后，</a:t>
                </a:r>
                <a:endParaRPr lang="en-US" altLang="zh-CN" sz="2000" dirty="0"/>
              </a:p>
              <a:p>
                <a:pPr marL="0" indent="0">
                  <a:buNone/>
                </a:pPr>
                <a14:m>
                  <m:oMathPara xmlns:m="http://schemas.openxmlformats.org/officeDocument/2006/math">
                    <m:oMathParaPr>
                      <m:jc m:val="centerGroup"/>
                    </m:oMathParaPr>
                    <m:oMath xmlns:m="http://schemas.openxmlformats.org/officeDocument/2006/math">
                      <m:r>
                        <a:rPr lang="en-US" altLang="zh-CN" sz="2000" i="1">
                          <a:latin typeface="Cambria Math" panose="02040503050406030204" pitchFamily="18" charset="0"/>
                        </a:rPr>
                        <m:t>∆</m:t>
                      </m:r>
                      <m:r>
                        <a:rPr lang="en-US" altLang="zh-CN" sz="2000" i="1">
                          <a:latin typeface="Cambria Math" panose="02040503050406030204" pitchFamily="18" charset="0"/>
                        </a:rPr>
                        <m:t>𝑙𝑛</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𝑆</m:t>
                          </m:r>
                        </m:e>
                        <m:sub>
                          <m:r>
                            <a:rPr lang="en-US" altLang="zh-CN" sz="2000" i="1">
                              <a:latin typeface="Cambria Math" panose="02040503050406030204" pitchFamily="18" charset="0"/>
                            </a:rPr>
                            <m:t>𝑡</m:t>
                          </m:r>
                        </m:sub>
                      </m:sSub>
                      <m:r>
                        <a:rPr lang="en-US" altLang="zh-CN" sz="2000" i="1">
                          <a:latin typeface="Cambria Math" panose="02040503050406030204" pitchFamily="18" charset="0"/>
                        </a:rPr>
                        <m:t>=</m:t>
                      </m:r>
                      <m:d>
                        <m:dPr>
                          <m:ctrlPr>
                            <a:rPr lang="zh-CN" altLang="zh-CN" sz="2000" i="1">
                              <a:latin typeface="Cambria Math" panose="02040503050406030204" pitchFamily="18" charset="0"/>
                            </a:rPr>
                          </m:ctrlPr>
                        </m:dPr>
                        <m:e>
                          <m:r>
                            <a:rPr lang="en-US" altLang="zh-CN" sz="2000" i="1">
                              <a:latin typeface="Cambria Math" panose="02040503050406030204" pitchFamily="18" charset="0"/>
                            </a:rPr>
                            <m:t>5%</m:t>
                          </m:r>
                          <m:r>
                            <m:rPr>
                              <m:nor/>
                            </m:rPr>
                            <a:rPr lang="en-US" altLang="zh-CN" sz="2000" i="1"/>
                            <m:t>−</m:t>
                          </m:r>
                          <m:f>
                            <m:fPr>
                              <m:ctrlPr>
                                <a:rPr lang="zh-CN" altLang="zh-CN" sz="2000" i="1">
                                  <a:latin typeface="Cambria Math" panose="02040503050406030204" pitchFamily="18" charset="0"/>
                                </a:rPr>
                              </m:ctrlPr>
                            </m:fPr>
                            <m:num>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0.2</m:t>
                                  </m:r>
                                </m:e>
                                <m:sup>
                                  <m:r>
                                    <a:rPr lang="en-US" altLang="zh-CN" sz="2000" i="1">
                                      <a:latin typeface="Cambria Math" panose="02040503050406030204" pitchFamily="18" charset="0"/>
                                    </a:rPr>
                                    <m:t>2</m:t>
                                  </m:r>
                                </m:sup>
                              </m:sSup>
                            </m:num>
                            <m:den>
                              <m:r>
                                <a:rPr lang="en-US" altLang="zh-CN" sz="2000" i="1">
                                  <a:latin typeface="Cambria Math" panose="02040503050406030204" pitchFamily="18" charset="0"/>
                                </a:rPr>
                                <m:t>2</m:t>
                              </m:r>
                            </m:den>
                          </m:f>
                        </m:e>
                      </m:d>
                      <m:r>
                        <a:rPr lang="en-US" altLang="zh-CN" sz="2000" i="1">
                          <a:latin typeface="Cambria Math" panose="02040503050406030204" pitchFamily="18" charset="0"/>
                        </a:rPr>
                        <m:t>×0.01+0.2×0.52×</m:t>
                      </m:r>
                      <m:rad>
                        <m:radPr>
                          <m:degHide m:val="on"/>
                          <m:ctrlPr>
                            <a:rPr lang="zh-CN" altLang="zh-CN" sz="2000" i="1">
                              <a:latin typeface="Cambria Math" panose="02040503050406030204" pitchFamily="18" charset="0"/>
                            </a:rPr>
                          </m:ctrlPr>
                        </m:radPr>
                        <m:deg/>
                        <m:e>
                          <m:r>
                            <a:rPr lang="en-US" altLang="zh-CN" sz="2000" i="1">
                              <a:latin typeface="Cambria Math" panose="02040503050406030204" pitchFamily="18" charset="0"/>
                            </a:rPr>
                            <m:t>0.01</m:t>
                          </m:r>
                        </m:e>
                      </m:rad>
                      <m:r>
                        <a:rPr lang="en-US" altLang="zh-CN" sz="2000" i="1">
                          <a:latin typeface="Cambria Math" panose="02040503050406030204" pitchFamily="18" charset="0"/>
                        </a:rPr>
                        <m:t>≈0.011</m:t>
                      </m:r>
                    </m:oMath>
                  </m:oMathPara>
                </a14:m>
                <a:endParaRPr lang="zh-CN" altLang="en-US" sz="2000" dirty="0"/>
              </a:p>
              <a:p>
                <a:r>
                  <a:rPr lang="zh-CN" altLang="en-US" sz="2000" dirty="0"/>
                  <a:t>第二步开始时的股票价格上升为 </a:t>
                </a:r>
                <a14:m>
                  <m:oMath xmlns:m="http://schemas.openxmlformats.org/officeDocument/2006/math">
                    <m:r>
                      <a:rPr lang="en-US" altLang="zh-CN" sz="2000" b="0" i="1" smtClean="0">
                        <a:latin typeface="Cambria Math" panose="02040503050406030204" pitchFamily="18" charset="0"/>
                      </a:rPr>
                      <m:t>30</m:t>
                    </m:r>
                    <m:r>
                      <a:rPr lang="en-US" altLang="zh-CN" sz="2000" b="0" i="1" smtClean="0">
                        <a:latin typeface="Cambria Math" panose="02040503050406030204" pitchFamily="18" charset="0"/>
                        <a:ea typeface="Cambria Math" panose="02040503050406030204" pitchFamily="18" charset="0"/>
                      </a:rPr>
                      <m:t>×</m:t>
                    </m:r>
                    <m:sSup>
                      <m:sSupPr>
                        <m:ctrlPr>
                          <a:rPr lang="en-US" altLang="zh-CN" sz="2000" b="0" i="1" smtClean="0">
                            <a:latin typeface="Cambria Math" panose="02040503050406030204" pitchFamily="18" charset="0"/>
                            <a:ea typeface="Cambria Math" panose="02040503050406030204" pitchFamily="18" charset="0"/>
                          </a:rPr>
                        </m:ctrlPr>
                      </m:sSupPr>
                      <m:e>
                        <m:r>
                          <m:rPr>
                            <m:sty m:val="p"/>
                          </m:rPr>
                          <a:rPr lang="en-US" altLang="zh-CN" sz="2000" i="1">
                            <a:latin typeface="Cambria Math" panose="02040503050406030204" pitchFamily="18" charset="0"/>
                            <a:ea typeface="Cambria Math" panose="02040503050406030204" pitchFamily="18" charset="0"/>
                          </a:rPr>
                          <m:t>e</m:t>
                        </m:r>
                      </m:e>
                      <m:sup>
                        <m:r>
                          <a:rPr lang="en-US" altLang="zh-CN" sz="2000" b="0" i="1" smtClean="0">
                            <a:latin typeface="Cambria Math" panose="02040503050406030204" pitchFamily="18" charset="0"/>
                            <a:ea typeface="Cambria Math" panose="02040503050406030204" pitchFamily="18" charset="0"/>
                          </a:rPr>
                          <m:t>0.011</m:t>
                        </m:r>
                      </m:sup>
                    </m:sSup>
                    <m:r>
                      <a:rPr lang="en-US" altLang="zh-CN" sz="2000" i="1">
                        <a:latin typeface="Cambria Math" panose="02040503050406030204" pitchFamily="18" charset="0"/>
                        <a:ea typeface="Cambria Math" panose="02040503050406030204" pitchFamily="18" charset="0"/>
                      </a:rPr>
                      <m:t>=</m:t>
                    </m:r>
                  </m:oMath>
                </a14:m>
                <a:r>
                  <a:rPr lang="en-US" altLang="zh-CN" sz="2000" dirty="0"/>
                  <a:t>30.332 </a:t>
                </a:r>
                <a:r>
                  <a:rPr lang="zh-CN" altLang="en-US" sz="2000" dirty="0"/>
                  <a:t>，这次抽到的 </a:t>
                </a:r>
                <a:r>
                  <a:rPr lang="en-US" altLang="zh-CN" sz="2000" dirty="0"/>
                  <a:t>ε </a:t>
                </a:r>
                <a:r>
                  <a:rPr lang="zh-CN" altLang="en-US" sz="2000" dirty="0"/>
                  <a:t>为 </a:t>
                </a:r>
                <a:r>
                  <a:rPr lang="en-US" altLang="zh-CN" sz="2000" dirty="0"/>
                  <a:t>1.44 </a:t>
                </a:r>
                <a:r>
                  <a:rPr lang="zh-CN" altLang="en-US" sz="2000" dirty="0"/>
                  <a:t>，因此</a:t>
                </a:r>
              </a:p>
              <a:p>
                <a:pPr marL="0" indent="0">
                  <a:lnSpc>
                    <a:spcPct val="110000"/>
                  </a:lnSpc>
                  <a:buNone/>
                </a:pPr>
                <a14:m>
                  <m:oMathPara xmlns:m="http://schemas.openxmlformats.org/officeDocument/2006/math">
                    <m:oMathParaPr>
                      <m:jc m:val="centerGroup"/>
                    </m:oMathParaPr>
                    <m:oMath xmlns:m="http://schemas.openxmlformats.org/officeDocument/2006/math">
                      <m:r>
                        <a:rPr lang="en-US" altLang="zh-CN" sz="2000" i="1">
                          <a:latin typeface="Cambria Math" panose="02040503050406030204" pitchFamily="18" charset="0"/>
                        </a:rPr>
                        <m:t>∆</m:t>
                      </m:r>
                      <m:r>
                        <a:rPr lang="en-US" altLang="zh-CN" sz="2000" i="1">
                          <a:latin typeface="Cambria Math" panose="02040503050406030204" pitchFamily="18" charset="0"/>
                        </a:rPr>
                        <m:t>𝑙𝑛</m:t>
                      </m:r>
                      <m:sSub>
                        <m:sSubPr>
                          <m:ctrlPr>
                            <a:rPr lang="zh-CN" altLang="zh-CN" sz="2000" i="1">
                              <a:latin typeface="Cambria Math" panose="02040503050406030204" pitchFamily="18" charset="0"/>
                            </a:rPr>
                          </m:ctrlPr>
                        </m:sSubPr>
                        <m:e>
                          <m:r>
                            <a:rPr lang="en-US" altLang="zh-CN" sz="2000" i="1">
                              <a:latin typeface="Cambria Math" panose="02040503050406030204" pitchFamily="18" charset="0"/>
                            </a:rPr>
                            <m:t>𝑆</m:t>
                          </m:r>
                        </m:e>
                        <m:sub>
                          <m:r>
                            <a:rPr lang="en-US" altLang="zh-CN" sz="2000" i="1">
                              <a:latin typeface="Cambria Math" panose="02040503050406030204" pitchFamily="18" charset="0"/>
                            </a:rPr>
                            <m:t>𝑡</m:t>
                          </m:r>
                        </m:sub>
                      </m:sSub>
                      <m:r>
                        <a:rPr lang="en-US" altLang="zh-CN" sz="2000" i="1">
                          <a:latin typeface="Cambria Math" panose="02040503050406030204" pitchFamily="18" charset="0"/>
                        </a:rPr>
                        <m:t>=</m:t>
                      </m:r>
                      <m:d>
                        <m:dPr>
                          <m:ctrlPr>
                            <a:rPr lang="zh-CN" altLang="zh-CN" sz="2000" i="1">
                              <a:latin typeface="Cambria Math" panose="02040503050406030204" pitchFamily="18" charset="0"/>
                            </a:rPr>
                          </m:ctrlPr>
                        </m:dPr>
                        <m:e>
                          <m:r>
                            <a:rPr lang="en-US" altLang="zh-CN" sz="2000" i="1">
                              <a:latin typeface="Cambria Math" panose="02040503050406030204" pitchFamily="18" charset="0"/>
                            </a:rPr>
                            <m:t>5%</m:t>
                          </m:r>
                          <m:r>
                            <m:rPr>
                              <m:nor/>
                            </m:rPr>
                            <a:rPr lang="en-US" altLang="zh-CN" sz="2000" i="1"/>
                            <m:t>−</m:t>
                          </m:r>
                          <m:f>
                            <m:fPr>
                              <m:ctrlPr>
                                <a:rPr lang="zh-CN" altLang="zh-CN" sz="2000" i="1">
                                  <a:latin typeface="Cambria Math" panose="02040503050406030204" pitchFamily="18" charset="0"/>
                                </a:rPr>
                              </m:ctrlPr>
                            </m:fPr>
                            <m:num>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0.2</m:t>
                                  </m:r>
                                </m:e>
                                <m:sup>
                                  <m:r>
                                    <a:rPr lang="en-US" altLang="zh-CN" sz="2000" i="1">
                                      <a:latin typeface="Cambria Math" panose="02040503050406030204" pitchFamily="18" charset="0"/>
                                    </a:rPr>
                                    <m:t>2</m:t>
                                  </m:r>
                                </m:sup>
                              </m:sSup>
                            </m:num>
                            <m:den>
                              <m:r>
                                <a:rPr lang="en-US" altLang="zh-CN" sz="2000" i="1">
                                  <a:latin typeface="Cambria Math" panose="02040503050406030204" pitchFamily="18" charset="0"/>
                                </a:rPr>
                                <m:t>2</m:t>
                              </m:r>
                            </m:den>
                          </m:f>
                        </m:e>
                      </m:d>
                      <m:r>
                        <a:rPr lang="en-US" altLang="zh-CN" sz="2000" i="1">
                          <a:latin typeface="Cambria Math" panose="02040503050406030204" pitchFamily="18" charset="0"/>
                        </a:rPr>
                        <m:t>×0.01+0.2×1.44×</m:t>
                      </m:r>
                      <m:rad>
                        <m:radPr>
                          <m:degHide m:val="on"/>
                          <m:ctrlPr>
                            <a:rPr lang="zh-CN" altLang="zh-CN" sz="2000" i="1">
                              <a:latin typeface="Cambria Math" panose="02040503050406030204" pitchFamily="18" charset="0"/>
                            </a:rPr>
                          </m:ctrlPr>
                        </m:radPr>
                        <m:deg/>
                        <m:e>
                          <m:r>
                            <a:rPr lang="en-US" altLang="zh-CN" sz="2000" i="1">
                              <a:latin typeface="Cambria Math" panose="02040503050406030204" pitchFamily="18" charset="0"/>
                            </a:rPr>
                            <m:t>0.01</m:t>
                          </m:r>
                        </m:e>
                      </m:rad>
                      <m:r>
                        <a:rPr lang="en-US" altLang="zh-CN" sz="2000" i="1">
                          <a:latin typeface="Cambria Math" panose="02040503050406030204" pitchFamily="18" charset="0"/>
                        </a:rPr>
                        <m:t>≈0.029</m:t>
                      </m:r>
                    </m:oMath>
                  </m:oMathPara>
                </a14:m>
                <a:endParaRPr lang="zh-CN" altLang="en-US" sz="2000" i="1"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2"/>
                <a:stretch>
                  <a:fillRect t="-1411"/>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fld id="{7A0B34B9-D817-47F5-9B8C-94F2D5E9BE68}" type="slidenum">
              <a:rPr lang="zh-CN" altLang="en-US" smtClean="0"/>
              <a:pPr/>
              <a:t>35</a:t>
            </a:fld>
            <a:endParaRPr lang="zh-CN" altLang="en-US" dirty="0"/>
          </a:p>
        </p:txBody>
      </p:sp>
    </p:spTree>
    <p:extLst>
      <p:ext uri="{BB962C8B-B14F-4D97-AF65-F5344CB8AC3E}">
        <p14:creationId xmlns:p14="http://schemas.microsoft.com/office/powerpoint/2010/main" val="28235602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BB808D2C-9902-424A-B5CD-607969A33ABA}"/>
              </a:ext>
            </a:extLst>
          </p:cNvPr>
          <p:cNvSpPr>
            <a:spLocks noGrp="1"/>
          </p:cNvSpPr>
          <p:nvPr>
            <p:ph type="title"/>
          </p:nvPr>
        </p:nvSpPr>
        <p:spPr/>
        <p:txBody>
          <a:bodyPr/>
          <a:lstStyle/>
          <a:p>
            <a:r>
              <a:rPr lang="zh-CN" altLang="en-US" dirty="0"/>
              <a:t>下表给出了模拟的路径：</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36</a:t>
            </a:fld>
            <a:endParaRPr lang="zh-CN" altLang="en-US" dirty="0"/>
          </a:p>
        </p:txBody>
      </p:sp>
      <p:sp>
        <p:nvSpPr>
          <p:cNvPr id="9" name="TextBox 8"/>
          <p:cNvSpPr txBox="1"/>
          <p:nvPr/>
        </p:nvSpPr>
        <p:spPr>
          <a:xfrm rot="19320000">
            <a:off x="3145413" y="2261623"/>
            <a:ext cx="3586153" cy="400110"/>
          </a:xfrm>
          <a:prstGeom prst="rect">
            <a:avLst/>
          </a:prstGeom>
          <a:noFill/>
        </p:spPr>
        <p:txBody>
          <a:bodyPr wrap="square" rtlCol="0">
            <a:spAutoFit/>
          </a:bodyPr>
          <a:lstStyle/>
          <a:p>
            <a:r>
              <a:rPr lang="en-US" altLang="zh-CN" sz="2000" dirty="0">
                <a:solidFill>
                  <a:schemeClr val="bg1">
                    <a:lumMod val="95000"/>
                  </a:schemeClr>
                </a:solidFill>
                <a:latin typeface="Adobe Jenson Pro Capt" pitchFamily="18" charset="0"/>
              </a:rPr>
              <a:t>Copyright</a:t>
            </a:r>
            <a:r>
              <a:rPr lang="en-US" altLang="zh-CN" sz="2000" baseline="0" dirty="0">
                <a:solidFill>
                  <a:schemeClr val="bg1">
                    <a:lumMod val="95000"/>
                  </a:schemeClr>
                </a:solidFill>
                <a:latin typeface="Adobe Jenson Pro Capt" pitchFamily="18" charset="0"/>
              </a:rPr>
              <a:t> © </a:t>
            </a:r>
            <a:r>
              <a:rPr lang="zh-CN" altLang="en-US" sz="2000" baseline="0" dirty="0">
                <a:solidFill>
                  <a:schemeClr val="bg1">
                    <a:lumMod val="95000"/>
                  </a:schemeClr>
                </a:solidFill>
                <a:latin typeface="Adobe Jenson Pro Capt" pitchFamily="18" charset="0"/>
              </a:rPr>
              <a:t>厦门大学 陈蓉</a:t>
            </a:r>
            <a:endParaRPr lang="zh-CN" altLang="en-US" sz="2000" dirty="0">
              <a:solidFill>
                <a:schemeClr val="bg1">
                  <a:lumMod val="95000"/>
                </a:schemeClr>
              </a:solidFill>
              <a:latin typeface="Adobe Jenson Pro Capt" pitchFamily="18" charset="0"/>
            </a:endParaRPr>
          </a:p>
        </p:txBody>
      </p:sp>
      <p:graphicFrame>
        <p:nvGraphicFramePr>
          <p:cNvPr id="3" name="表格 2"/>
          <p:cNvGraphicFramePr>
            <a:graphicFrameLocks noGrp="1"/>
          </p:cNvGraphicFramePr>
          <p:nvPr/>
        </p:nvGraphicFramePr>
        <p:xfrm>
          <a:off x="539552" y="987574"/>
          <a:ext cx="8229600" cy="3816424"/>
        </p:xfrm>
        <a:graphic>
          <a:graphicData uri="http://schemas.openxmlformats.org/drawingml/2006/table">
            <a:tbl>
              <a:tblPr firstRow="1" firstCol="1" bandRow="1"/>
              <a:tblGrid>
                <a:gridCol w="2355052">
                  <a:extLst>
                    <a:ext uri="{9D8B030D-6E8A-4147-A177-3AD203B41FA5}">
                      <a16:colId xmlns:a16="http://schemas.microsoft.com/office/drawing/2014/main" val="20000"/>
                    </a:ext>
                  </a:extLst>
                </a:gridCol>
                <a:gridCol w="1811579">
                  <a:extLst>
                    <a:ext uri="{9D8B030D-6E8A-4147-A177-3AD203B41FA5}">
                      <a16:colId xmlns:a16="http://schemas.microsoft.com/office/drawing/2014/main" val="20001"/>
                    </a:ext>
                  </a:extLst>
                </a:gridCol>
                <a:gridCol w="4062969">
                  <a:extLst>
                    <a:ext uri="{9D8B030D-6E8A-4147-A177-3AD203B41FA5}">
                      <a16:colId xmlns:a16="http://schemas.microsoft.com/office/drawing/2014/main" val="20002"/>
                    </a:ext>
                  </a:extLst>
                </a:gridCol>
              </a:tblGrid>
              <a:tr h="301923">
                <a:tc>
                  <a:txBody>
                    <a:bodyPr/>
                    <a:lstStyle/>
                    <a:p>
                      <a:pPr algn="ctr">
                        <a:lnSpc>
                          <a:spcPct val="100000"/>
                        </a:lnSpc>
                        <a:spcAft>
                          <a:spcPts val="0"/>
                        </a:spcAft>
                      </a:pPr>
                      <a:r>
                        <a:rPr lang="zh-CN" sz="1800" kern="0" dirty="0">
                          <a:solidFill>
                            <a:srgbClr val="000000"/>
                          </a:solidFill>
                          <a:effectLst/>
                          <a:latin typeface="Adobe Jenson Pro" panose="020A0503050201030203" pitchFamily="18" charset="0"/>
                          <a:ea typeface="Adobe 楷体 Std R" panose="02020400000000000000" pitchFamily="18" charset="-122"/>
                          <a:cs typeface="Times New Roman"/>
                        </a:rPr>
                        <a:t>每步开始时的股票价格</a:t>
                      </a:r>
                      <a:endParaRPr lang="zh-CN" sz="2400" kern="100" dirty="0">
                        <a:effectLst/>
                        <a:latin typeface="Adobe Jenson Pro" panose="020A0503050201030203" pitchFamily="18" charset="0"/>
                        <a:ea typeface="Adobe 楷体 Std R" panose="02020400000000000000" pitchFamily="18" charset="-122"/>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en-US" sz="1800" kern="0" dirty="0" err="1">
                          <a:solidFill>
                            <a:srgbClr val="000000"/>
                          </a:solidFill>
                          <a:effectLst/>
                          <a:latin typeface="Adobe Jenson Pro" panose="020A0503050201030203" pitchFamily="18" charset="0"/>
                          <a:ea typeface="Adobe 楷体 Std R" panose="02020400000000000000" pitchFamily="18" charset="-122"/>
                          <a:cs typeface="Times New Roman"/>
                        </a:rPr>
                        <a:t>ε</a:t>
                      </a:r>
                      <a:r>
                        <a:rPr lang="en-US" sz="1800" kern="0" baseline="-25000" dirty="0" err="1">
                          <a:solidFill>
                            <a:srgbClr val="000000"/>
                          </a:solidFill>
                          <a:effectLst/>
                          <a:latin typeface="Adobe Jenson Pro" panose="020A0503050201030203" pitchFamily="18" charset="0"/>
                          <a:ea typeface="Adobe 楷体 Std R" panose="02020400000000000000" pitchFamily="18" charset="-122"/>
                          <a:cs typeface="Times New Roman"/>
                        </a:rPr>
                        <a:t>t</a:t>
                      </a:r>
                      <a:r>
                        <a:rPr lang="zh-CN" sz="1800" kern="0" dirty="0">
                          <a:solidFill>
                            <a:srgbClr val="000000"/>
                          </a:solidFill>
                          <a:effectLst/>
                          <a:latin typeface="Adobe Jenson Pro" panose="020A0503050201030203" pitchFamily="18" charset="0"/>
                          <a:ea typeface="Adobe 楷体 Std R" panose="02020400000000000000" pitchFamily="18" charset="-122"/>
                          <a:cs typeface="Times New Roman"/>
                        </a:rPr>
                        <a:t>的随机抽样值</a:t>
                      </a:r>
                      <a:endParaRPr lang="zh-CN" sz="2400" kern="100" dirty="0">
                        <a:effectLst/>
                        <a:latin typeface="Adobe Jenson Pro" panose="020A0503050201030203" pitchFamily="18" charset="0"/>
                        <a:ea typeface="Adobe 楷体 Std R" panose="02020400000000000000" pitchFamily="18"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1800" kern="0" dirty="0">
                          <a:solidFill>
                            <a:srgbClr val="000000"/>
                          </a:solidFill>
                          <a:effectLst/>
                          <a:latin typeface="Adobe Jenson Pro" panose="020A0503050201030203" pitchFamily="18" charset="0"/>
                          <a:ea typeface="Adobe 楷体 Std R" panose="02020400000000000000" pitchFamily="18" charset="-122"/>
                          <a:cs typeface="Times New Roman"/>
                        </a:rPr>
                        <a:t>该时间步长中的对数股票价值变化</a:t>
                      </a:r>
                      <a:endParaRPr lang="zh-CN" sz="2400" kern="100" dirty="0">
                        <a:effectLst/>
                        <a:latin typeface="Adobe Jenson Pro" panose="020A0503050201030203" pitchFamily="18" charset="0"/>
                        <a:ea typeface="Adobe 楷体 Std R" panose="02020400000000000000" pitchFamily="18" charset="-122"/>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514501">
                <a:tc>
                  <a:txBody>
                    <a:bodyPr/>
                    <a:lstStyle/>
                    <a:p>
                      <a:pPr algn="ctr">
                        <a:lnSpc>
                          <a:spcPct val="100000"/>
                        </a:lnSpc>
                        <a:spcAft>
                          <a:spcPts val="0"/>
                        </a:spcAft>
                      </a:pP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30.000</a:t>
                      </a:r>
                    </a:p>
                    <a:p>
                      <a:pPr algn="ctr">
                        <a:lnSpc>
                          <a:spcPct val="100000"/>
                        </a:lnSpc>
                        <a:spcAft>
                          <a:spcPts val="0"/>
                        </a:spcAft>
                      </a:pP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30.332</a:t>
                      </a:r>
                    </a:p>
                    <a:p>
                      <a:pPr algn="ctr">
                        <a:lnSpc>
                          <a:spcPct val="100000"/>
                        </a:lnSpc>
                        <a:spcAft>
                          <a:spcPts val="0"/>
                        </a:spcAft>
                      </a:pP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31.224</a:t>
                      </a:r>
                    </a:p>
                    <a:p>
                      <a:pPr algn="ctr">
                        <a:lnSpc>
                          <a:spcPct val="100000"/>
                        </a:lnSpc>
                        <a:spcAft>
                          <a:spcPts val="0"/>
                        </a:spcAft>
                      </a:pP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30.698</a:t>
                      </a:r>
                    </a:p>
                    <a:p>
                      <a:pPr algn="ctr">
                        <a:lnSpc>
                          <a:spcPct val="100000"/>
                        </a:lnSpc>
                        <a:spcAft>
                          <a:spcPts val="0"/>
                        </a:spcAft>
                      </a:pP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31.633</a:t>
                      </a:r>
                    </a:p>
                    <a:p>
                      <a:pPr algn="ctr">
                        <a:lnSpc>
                          <a:spcPct val="100000"/>
                        </a:lnSpc>
                        <a:spcAft>
                          <a:spcPts val="0"/>
                        </a:spcAft>
                      </a:pP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31.193</a:t>
                      </a:r>
                    </a:p>
                    <a:p>
                      <a:pPr algn="ctr">
                        <a:lnSpc>
                          <a:spcPct val="100000"/>
                        </a:lnSpc>
                        <a:spcAft>
                          <a:spcPts val="0"/>
                        </a:spcAft>
                      </a:pP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30.729 </a:t>
                      </a:r>
                    </a:p>
                    <a:p>
                      <a:pPr algn="ctr">
                        <a:lnSpc>
                          <a:spcPct val="100000"/>
                        </a:lnSpc>
                        <a:spcAft>
                          <a:spcPts val="0"/>
                        </a:spcAft>
                      </a:pP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30.883</a:t>
                      </a:r>
                    </a:p>
                    <a:p>
                      <a:pPr algn="ctr">
                        <a:lnSpc>
                          <a:spcPct val="100000"/>
                        </a:lnSpc>
                        <a:spcAft>
                          <a:spcPts val="0"/>
                        </a:spcAft>
                      </a:pP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30.211 </a:t>
                      </a:r>
                    </a:p>
                    <a:p>
                      <a:pPr algn="ctr">
                        <a:lnSpc>
                          <a:spcPct val="100000"/>
                        </a:lnSpc>
                        <a:spcAft>
                          <a:spcPts val="0"/>
                        </a:spcAft>
                      </a:pP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30.667 </a:t>
                      </a:r>
                    </a:p>
                    <a:p>
                      <a:pPr algn="ctr">
                        <a:lnSpc>
                          <a:spcPct val="100000"/>
                        </a:lnSpc>
                        <a:spcAft>
                          <a:spcPts val="0"/>
                        </a:spcAft>
                      </a:pP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31.412</a:t>
                      </a: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000" kern="0" dirty="0">
                          <a:solidFill>
                            <a:srgbClr val="000000"/>
                          </a:solidFill>
                          <a:effectLst/>
                          <a:latin typeface="Adobe Jenson Pro" panose="020A0503050201030203" pitchFamily="18" charset="0"/>
                          <a:ea typeface="Adobe 楷体 Std R" panose="02020400000000000000" pitchFamily="18" charset="-122"/>
                          <a:cs typeface="Times New Roman"/>
                        </a:rPr>
                        <a:t>　</a:t>
                      </a: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0.52</a:t>
                      </a:r>
                      <a:endParaRPr lang="zh-CN" sz="2800" kern="100" dirty="0">
                        <a:effectLst/>
                        <a:latin typeface="Adobe Jenson Pro" panose="020A0503050201030203" pitchFamily="18" charset="0"/>
                        <a:ea typeface="Adobe 楷体 Std R" panose="02020400000000000000" pitchFamily="18" charset="-122"/>
                        <a:cs typeface="Times New Roman"/>
                      </a:endParaRPr>
                    </a:p>
                    <a:p>
                      <a:pPr algn="ctr">
                        <a:lnSpc>
                          <a:spcPct val="100000"/>
                        </a:lnSpc>
                        <a:spcAft>
                          <a:spcPts val="0"/>
                        </a:spcAft>
                      </a:pPr>
                      <a:r>
                        <a:rPr lang="zh-CN" sz="2000" kern="0" dirty="0">
                          <a:solidFill>
                            <a:srgbClr val="000000"/>
                          </a:solidFill>
                          <a:effectLst/>
                          <a:latin typeface="Adobe Jenson Pro" panose="020A0503050201030203" pitchFamily="18" charset="0"/>
                          <a:ea typeface="Adobe 楷体 Std R" panose="02020400000000000000" pitchFamily="18" charset="-122"/>
                          <a:cs typeface="Times New Roman"/>
                        </a:rPr>
                        <a:t>　</a:t>
                      </a: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1.44</a:t>
                      </a:r>
                      <a:endParaRPr lang="zh-CN" sz="2800" kern="100" dirty="0">
                        <a:effectLst/>
                        <a:latin typeface="Adobe Jenson Pro" panose="020A0503050201030203" pitchFamily="18" charset="0"/>
                        <a:ea typeface="Adobe 楷体 Std R" panose="02020400000000000000" pitchFamily="18" charset="-122"/>
                        <a:cs typeface="Times New Roman"/>
                      </a:endParaRPr>
                    </a:p>
                    <a:p>
                      <a:pPr algn="ctr">
                        <a:lnSpc>
                          <a:spcPct val="100000"/>
                        </a:lnSpc>
                        <a:spcAft>
                          <a:spcPts val="0"/>
                        </a:spcAft>
                      </a:pP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  </a:t>
                      </a:r>
                      <a:r>
                        <a:rPr lang="en-US" sz="2000" kern="0" dirty="0">
                          <a:solidFill>
                            <a:srgbClr val="000000"/>
                          </a:solidFill>
                          <a:effectLst/>
                          <a:latin typeface="+mj-ea"/>
                          <a:ea typeface="+mj-ea"/>
                          <a:cs typeface="Times New Roman"/>
                        </a:rPr>
                        <a:t>-</a:t>
                      </a: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0.86</a:t>
                      </a:r>
                      <a:endParaRPr lang="zh-CN" sz="2800" kern="100" dirty="0">
                        <a:effectLst/>
                        <a:latin typeface="Adobe Jenson Pro" panose="020A0503050201030203" pitchFamily="18" charset="0"/>
                        <a:ea typeface="Adobe 楷体 Std R" panose="02020400000000000000" pitchFamily="18" charset="-122"/>
                        <a:cs typeface="Times New Roman"/>
                      </a:endParaRPr>
                    </a:p>
                    <a:p>
                      <a:pPr algn="ctr">
                        <a:lnSpc>
                          <a:spcPct val="100000"/>
                        </a:lnSpc>
                        <a:spcAft>
                          <a:spcPts val="0"/>
                        </a:spcAft>
                      </a:pPr>
                      <a:r>
                        <a:rPr lang="zh-CN" sz="2000" kern="0" dirty="0">
                          <a:solidFill>
                            <a:srgbClr val="000000"/>
                          </a:solidFill>
                          <a:effectLst/>
                          <a:latin typeface="Adobe Jenson Pro" panose="020A0503050201030203" pitchFamily="18" charset="0"/>
                          <a:ea typeface="Adobe 楷体 Std R" panose="02020400000000000000" pitchFamily="18" charset="-122"/>
                          <a:cs typeface="Times New Roman"/>
                        </a:rPr>
                        <a:t>　</a:t>
                      </a: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1.46</a:t>
                      </a:r>
                      <a:endParaRPr lang="zh-CN" sz="2800" kern="100" dirty="0">
                        <a:effectLst/>
                        <a:latin typeface="Adobe Jenson Pro" panose="020A0503050201030203" pitchFamily="18" charset="0"/>
                        <a:ea typeface="Adobe 楷体 Std R" panose="02020400000000000000" pitchFamily="18" charset="-122"/>
                        <a:cs typeface="Times New Roman"/>
                      </a:endParaRPr>
                    </a:p>
                    <a:p>
                      <a:pPr algn="ctr">
                        <a:lnSpc>
                          <a:spcPct val="100000"/>
                        </a:lnSpc>
                        <a:spcAft>
                          <a:spcPts val="0"/>
                        </a:spcAft>
                      </a:pPr>
                      <a:r>
                        <a:rPr lang="en-US" sz="2000" kern="0" dirty="0">
                          <a:solidFill>
                            <a:srgbClr val="000000"/>
                          </a:solidFill>
                          <a:effectLst/>
                          <a:latin typeface="+mj-ea"/>
                          <a:ea typeface="+mj-ea"/>
                          <a:cs typeface="Times New Roman"/>
                        </a:rPr>
                        <a:t> -</a:t>
                      </a: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0.69</a:t>
                      </a:r>
                      <a:endParaRPr lang="zh-CN" sz="2800" kern="100" dirty="0">
                        <a:effectLst/>
                        <a:latin typeface="Adobe Jenson Pro" panose="020A0503050201030203" pitchFamily="18" charset="0"/>
                        <a:ea typeface="Adobe 楷体 Std R" panose="02020400000000000000" pitchFamily="18" charset="-122"/>
                        <a:cs typeface="Times New Roman"/>
                      </a:endParaRPr>
                    </a:p>
                    <a:p>
                      <a:pPr algn="ctr">
                        <a:lnSpc>
                          <a:spcPct val="100000"/>
                        </a:lnSpc>
                        <a:spcAft>
                          <a:spcPts val="0"/>
                        </a:spcAft>
                      </a:pP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  </a:t>
                      </a:r>
                      <a:r>
                        <a:rPr lang="en-US" sz="2000" kern="0" dirty="0">
                          <a:solidFill>
                            <a:srgbClr val="000000"/>
                          </a:solidFill>
                          <a:effectLst/>
                          <a:latin typeface="+mn-ea"/>
                          <a:ea typeface="+mn-ea"/>
                          <a:cs typeface="Times New Roman"/>
                        </a:rPr>
                        <a:t>-</a:t>
                      </a: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0.74</a:t>
                      </a:r>
                      <a:endParaRPr lang="zh-CN" sz="2800" kern="100" dirty="0">
                        <a:effectLst/>
                        <a:latin typeface="Adobe Jenson Pro" panose="020A0503050201030203" pitchFamily="18" charset="0"/>
                        <a:ea typeface="Adobe 楷体 Std R" panose="02020400000000000000" pitchFamily="18" charset="-122"/>
                        <a:cs typeface="Times New Roman"/>
                      </a:endParaRPr>
                    </a:p>
                    <a:p>
                      <a:pPr algn="ctr">
                        <a:lnSpc>
                          <a:spcPct val="100000"/>
                        </a:lnSpc>
                        <a:spcAft>
                          <a:spcPts val="0"/>
                        </a:spcAft>
                      </a:pPr>
                      <a:r>
                        <a:rPr lang="zh-CN" sz="2000" kern="0" dirty="0">
                          <a:solidFill>
                            <a:srgbClr val="000000"/>
                          </a:solidFill>
                          <a:effectLst/>
                          <a:latin typeface="Adobe Jenson Pro" panose="020A0503050201030203" pitchFamily="18" charset="0"/>
                          <a:ea typeface="Adobe 楷体 Std R" panose="02020400000000000000" pitchFamily="18" charset="-122"/>
                          <a:cs typeface="Times New Roman"/>
                        </a:rPr>
                        <a:t>　</a:t>
                      </a: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0.21</a:t>
                      </a:r>
                      <a:endParaRPr lang="zh-CN" sz="2800" kern="100" dirty="0">
                        <a:effectLst/>
                        <a:latin typeface="Adobe Jenson Pro" panose="020A0503050201030203" pitchFamily="18" charset="0"/>
                        <a:ea typeface="Adobe 楷体 Std R" panose="02020400000000000000" pitchFamily="18" charset="-122"/>
                        <a:cs typeface="Times New Roman"/>
                      </a:endParaRPr>
                    </a:p>
                    <a:p>
                      <a:pPr algn="ctr">
                        <a:lnSpc>
                          <a:spcPct val="100000"/>
                        </a:lnSpc>
                        <a:spcAft>
                          <a:spcPts val="0"/>
                        </a:spcAft>
                      </a:pP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  </a:t>
                      </a:r>
                      <a:r>
                        <a:rPr lang="en-US" sz="2000" kern="0" dirty="0">
                          <a:solidFill>
                            <a:srgbClr val="000000"/>
                          </a:solidFill>
                          <a:effectLst/>
                          <a:latin typeface="+mn-ea"/>
                          <a:ea typeface="+mn-ea"/>
                          <a:cs typeface="Times New Roman"/>
                        </a:rPr>
                        <a:t>-</a:t>
                      </a: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1.10</a:t>
                      </a:r>
                      <a:endParaRPr lang="zh-CN" sz="2800" kern="100" dirty="0">
                        <a:effectLst/>
                        <a:latin typeface="Adobe Jenson Pro" panose="020A0503050201030203" pitchFamily="18" charset="0"/>
                        <a:ea typeface="Adobe 楷体 Std R" panose="02020400000000000000" pitchFamily="18" charset="-122"/>
                        <a:cs typeface="Times New Roman"/>
                      </a:endParaRPr>
                    </a:p>
                    <a:p>
                      <a:pPr algn="ctr">
                        <a:lnSpc>
                          <a:spcPct val="100000"/>
                        </a:lnSpc>
                        <a:spcAft>
                          <a:spcPts val="0"/>
                        </a:spcAft>
                      </a:pPr>
                      <a:r>
                        <a:rPr lang="zh-CN" sz="2000" kern="0" dirty="0">
                          <a:solidFill>
                            <a:srgbClr val="000000"/>
                          </a:solidFill>
                          <a:effectLst/>
                          <a:latin typeface="Adobe Jenson Pro" panose="020A0503050201030203" pitchFamily="18" charset="0"/>
                          <a:ea typeface="Adobe 楷体 Std R" panose="02020400000000000000" pitchFamily="18" charset="-122"/>
                          <a:cs typeface="Times New Roman"/>
                        </a:rPr>
                        <a:t>　</a:t>
                      </a: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0.73</a:t>
                      </a:r>
                      <a:endParaRPr lang="zh-CN" sz="2800" kern="100" dirty="0">
                        <a:effectLst/>
                        <a:latin typeface="Adobe Jenson Pro" panose="020A0503050201030203" pitchFamily="18" charset="0"/>
                        <a:ea typeface="Adobe 楷体 Std R" panose="02020400000000000000" pitchFamily="18" charset="-122"/>
                        <a:cs typeface="Times New Roman"/>
                      </a:endParaRPr>
                    </a:p>
                    <a:p>
                      <a:pPr algn="ctr">
                        <a:lnSpc>
                          <a:spcPct val="100000"/>
                        </a:lnSpc>
                        <a:spcAft>
                          <a:spcPts val="0"/>
                        </a:spcAft>
                      </a:pPr>
                      <a:r>
                        <a:rPr lang="zh-CN" sz="2000" kern="0" dirty="0">
                          <a:solidFill>
                            <a:srgbClr val="000000"/>
                          </a:solidFill>
                          <a:effectLst/>
                          <a:latin typeface="Adobe Jenson Pro" panose="020A0503050201030203" pitchFamily="18" charset="0"/>
                          <a:ea typeface="Adobe 楷体 Std R" panose="02020400000000000000" pitchFamily="18" charset="-122"/>
                          <a:cs typeface="Times New Roman"/>
                        </a:rPr>
                        <a:t>　</a:t>
                      </a: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1.16</a:t>
                      </a:r>
                      <a:endParaRPr lang="zh-CN" sz="2800" kern="100" dirty="0">
                        <a:effectLst/>
                        <a:latin typeface="Adobe Jenson Pro" panose="020A0503050201030203" pitchFamily="18" charset="0"/>
                        <a:ea typeface="Adobe 楷体 Std R" panose="02020400000000000000" pitchFamily="18" charset="-122"/>
                        <a:cs typeface="Times New Roman"/>
                      </a:endParaRPr>
                    </a:p>
                    <a:p>
                      <a:pPr algn="ctr">
                        <a:lnSpc>
                          <a:spcPct val="100000"/>
                        </a:lnSpc>
                        <a:spcAft>
                          <a:spcPts val="0"/>
                        </a:spcAft>
                      </a:pPr>
                      <a:r>
                        <a:rPr lang="zh-CN" sz="2000" kern="0" dirty="0">
                          <a:solidFill>
                            <a:srgbClr val="000000"/>
                          </a:solidFill>
                          <a:effectLst/>
                          <a:latin typeface="Adobe Jenson Pro" panose="020A0503050201030203" pitchFamily="18" charset="0"/>
                          <a:ea typeface="Adobe 楷体 Std R" panose="02020400000000000000" pitchFamily="18" charset="-122"/>
                          <a:cs typeface="Times New Roman"/>
                        </a:rPr>
                        <a:t>　</a:t>
                      </a:r>
                      <a:endParaRPr lang="zh-CN" sz="2800" kern="100" dirty="0">
                        <a:effectLst/>
                        <a:latin typeface="Adobe Jenson Pro" panose="020A0503050201030203" pitchFamily="18" charset="0"/>
                        <a:ea typeface="Adobe 楷体 Std R" panose="02020400000000000000" pitchFamily="18" charset="-122"/>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00000"/>
                        </a:lnSpc>
                        <a:spcAft>
                          <a:spcPts val="0"/>
                        </a:spcAft>
                      </a:pPr>
                      <a:r>
                        <a:rPr lang="zh-CN" sz="2000" kern="0" dirty="0">
                          <a:solidFill>
                            <a:srgbClr val="000000"/>
                          </a:solidFill>
                          <a:effectLst/>
                          <a:latin typeface="Adobe Jenson Pro" panose="020A0503050201030203" pitchFamily="18" charset="0"/>
                          <a:ea typeface="Adobe 楷体 Std R" panose="02020400000000000000" pitchFamily="18" charset="-122"/>
                          <a:cs typeface="Times New Roman"/>
                        </a:rPr>
                        <a:t>　</a:t>
                      </a: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0.011</a:t>
                      </a:r>
                      <a:endParaRPr lang="zh-CN" sz="2800" kern="100" dirty="0">
                        <a:effectLst/>
                        <a:latin typeface="Adobe Jenson Pro" panose="020A0503050201030203" pitchFamily="18" charset="0"/>
                        <a:ea typeface="Adobe 楷体 Std R" panose="02020400000000000000" pitchFamily="18" charset="-122"/>
                        <a:cs typeface="Times New Roman"/>
                      </a:endParaRPr>
                    </a:p>
                    <a:p>
                      <a:pPr algn="ctr">
                        <a:lnSpc>
                          <a:spcPct val="100000"/>
                        </a:lnSpc>
                        <a:spcAft>
                          <a:spcPts val="0"/>
                        </a:spcAft>
                      </a:pPr>
                      <a:r>
                        <a:rPr lang="zh-CN" sz="2000" kern="0" dirty="0">
                          <a:solidFill>
                            <a:srgbClr val="000000"/>
                          </a:solidFill>
                          <a:effectLst/>
                          <a:latin typeface="Adobe Jenson Pro" panose="020A0503050201030203" pitchFamily="18" charset="0"/>
                          <a:ea typeface="Adobe 楷体 Std R" panose="02020400000000000000" pitchFamily="18" charset="-122"/>
                          <a:cs typeface="Times New Roman"/>
                        </a:rPr>
                        <a:t>　</a:t>
                      </a: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0.029 </a:t>
                      </a:r>
                      <a:endParaRPr lang="zh-CN" sz="2800" kern="100" dirty="0">
                        <a:effectLst/>
                        <a:latin typeface="Adobe Jenson Pro" panose="020A0503050201030203" pitchFamily="18" charset="0"/>
                        <a:ea typeface="Adobe 楷体 Std R" panose="02020400000000000000" pitchFamily="18" charset="-122"/>
                        <a:cs typeface="Times New Roman"/>
                      </a:endParaRPr>
                    </a:p>
                    <a:p>
                      <a:pPr algn="ctr">
                        <a:lnSpc>
                          <a:spcPct val="100000"/>
                        </a:lnSpc>
                        <a:spcAft>
                          <a:spcPts val="0"/>
                        </a:spcAft>
                      </a:pPr>
                      <a:r>
                        <a:rPr lang="en-US" sz="2000" kern="0" dirty="0">
                          <a:solidFill>
                            <a:srgbClr val="000000"/>
                          </a:solidFill>
                          <a:effectLst/>
                          <a:latin typeface="+mn-ea"/>
                          <a:ea typeface="+mn-ea"/>
                          <a:cs typeface="Times New Roman"/>
                        </a:rPr>
                        <a:t> -</a:t>
                      </a: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0.017 </a:t>
                      </a:r>
                      <a:endParaRPr lang="zh-CN" sz="2800" kern="100" dirty="0">
                        <a:effectLst/>
                        <a:latin typeface="Adobe Jenson Pro" panose="020A0503050201030203" pitchFamily="18" charset="0"/>
                        <a:ea typeface="Adobe 楷体 Std R" panose="02020400000000000000" pitchFamily="18" charset="-122"/>
                        <a:cs typeface="Times New Roman"/>
                      </a:endParaRPr>
                    </a:p>
                    <a:p>
                      <a:pPr algn="ctr">
                        <a:lnSpc>
                          <a:spcPct val="100000"/>
                        </a:lnSpc>
                        <a:spcAft>
                          <a:spcPts val="0"/>
                        </a:spcAft>
                      </a:pP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    0.030 </a:t>
                      </a:r>
                      <a:endParaRPr lang="zh-CN" sz="2800" kern="100" dirty="0">
                        <a:effectLst/>
                        <a:latin typeface="Adobe Jenson Pro" panose="020A0503050201030203" pitchFamily="18" charset="0"/>
                        <a:ea typeface="Adobe 楷体 Std R" panose="02020400000000000000" pitchFamily="18" charset="-122"/>
                        <a:cs typeface="Times New Roman"/>
                      </a:endParaRPr>
                    </a:p>
                    <a:p>
                      <a:pPr algn="ctr">
                        <a:lnSpc>
                          <a:spcPct val="100000"/>
                        </a:lnSpc>
                        <a:spcAft>
                          <a:spcPts val="0"/>
                        </a:spcAft>
                      </a:pPr>
                      <a:r>
                        <a:rPr lang="en-US" sz="2000" kern="0" dirty="0">
                          <a:solidFill>
                            <a:srgbClr val="000000"/>
                          </a:solidFill>
                          <a:effectLst/>
                          <a:latin typeface="+mn-ea"/>
                          <a:ea typeface="+mn-ea"/>
                          <a:cs typeface="Times New Roman"/>
                        </a:rPr>
                        <a:t> -</a:t>
                      </a: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0.014 </a:t>
                      </a:r>
                      <a:endParaRPr lang="zh-CN" sz="2800" kern="100" dirty="0">
                        <a:effectLst/>
                        <a:latin typeface="Adobe Jenson Pro" panose="020A0503050201030203" pitchFamily="18" charset="0"/>
                        <a:ea typeface="Adobe 楷体 Std R" panose="02020400000000000000" pitchFamily="18" charset="-122"/>
                        <a:cs typeface="Times New Roman"/>
                      </a:endParaRPr>
                    </a:p>
                    <a:p>
                      <a:pPr algn="ctr">
                        <a:lnSpc>
                          <a:spcPct val="100000"/>
                        </a:lnSpc>
                        <a:spcAft>
                          <a:spcPts val="0"/>
                        </a:spcAft>
                      </a:pP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  </a:t>
                      </a:r>
                      <a:r>
                        <a:rPr lang="en-US" sz="2000" kern="0" dirty="0">
                          <a:solidFill>
                            <a:srgbClr val="000000"/>
                          </a:solidFill>
                          <a:effectLst/>
                          <a:latin typeface="+mj-ea"/>
                          <a:ea typeface="+mj-ea"/>
                          <a:cs typeface="Times New Roman"/>
                        </a:rPr>
                        <a:t>-</a:t>
                      </a: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0.015 </a:t>
                      </a:r>
                      <a:endParaRPr lang="zh-CN" sz="2800" kern="100" dirty="0">
                        <a:effectLst/>
                        <a:latin typeface="Adobe Jenson Pro" panose="020A0503050201030203" pitchFamily="18" charset="0"/>
                        <a:ea typeface="Adobe 楷体 Std R" panose="02020400000000000000" pitchFamily="18" charset="-122"/>
                        <a:cs typeface="Times New Roman"/>
                      </a:endParaRPr>
                    </a:p>
                    <a:p>
                      <a:pPr algn="ctr">
                        <a:lnSpc>
                          <a:spcPct val="100000"/>
                        </a:lnSpc>
                        <a:spcAft>
                          <a:spcPts val="0"/>
                        </a:spcAft>
                      </a:pP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    0.005 </a:t>
                      </a:r>
                      <a:endParaRPr lang="zh-CN" sz="2800" kern="100" dirty="0">
                        <a:effectLst/>
                        <a:latin typeface="Adobe Jenson Pro" panose="020A0503050201030203" pitchFamily="18" charset="0"/>
                        <a:ea typeface="Adobe 楷体 Std R" panose="02020400000000000000" pitchFamily="18" charset="-122"/>
                        <a:cs typeface="Times New Roman"/>
                      </a:endParaRPr>
                    </a:p>
                    <a:p>
                      <a:pPr algn="ctr">
                        <a:lnSpc>
                          <a:spcPct val="100000"/>
                        </a:lnSpc>
                        <a:spcAft>
                          <a:spcPts val="0"/>
                        </a:spcAft>
                      </a:pP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  </a:t>
                      </a:r>
                      <a:r>
                        <a:rPr lang="en-US" sz="2000" kern="0" dirty="0">
                          <a:solidFill>
                            <a:srgbClr val="000000"/>
                          </a:solidFill>
                          <a:effectLst/>
                          <a:latin typeface="+mn-ea"/>
                          <a:ea typeface="+mn-ea"/>
                          <a:cs typeface="Times New Roman"/>
                        </a:rPr>
                        <a:t>-</a:t>
                      </a: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0.022 </a:t>
                      </a:r>
                      <a:endParaRPr lang="zh-CN" sz="2800" kern="100" dirty="0">
                        <a:effectLst/>
                        <a:latin typeface="Adobe Jenson Pro" panose="020A0503050201030203" pitchFamily="18" charset="0"/>
                        <a:ea typeface="Adobe 楷体 Std R" panose="02020400000000000000" pitchFamily="18" charset="-122"/>
                        <a:cs typeface="Times New Roman"/>
                      </a:endParaRPr>
                    </a:p>
                    <a:p>
                      <a:pPr algn="ctr">
                        <a:lnSpc>
                          <a:spcPct val="100000"/>
                        </a:lnSpc>
                        <a:spcAft>
                          <a:spcPts val="0"/>
                        </a:spcAft>
                      </a:pP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    0.015 </a:t>
                      </a:r>
                      <a:endParaRPr lang="zh-CN" sz="2800" kern="100" dirty="0">
                        <a:effectLst/>
                        <a:latin typeface="Adobe Jenson Pro" panose="020A0503050201030203" pitchFamily="18" charset="0"/>
                        <a:ea typeface="Adobe 楷体 Std R" panose="02020400000000000000" pitchFamily="18" charset="-122"/>
                        <a:cs typeface="Times New Roman"/>
                      </a:endParaRPr>
                    </a:p>
                    <a:p>
                      <a:pPr algn="ctr">
                        <a:lnSpc>
                          <a:spcPct val="100000"/>
                        </a:lnSpc>
                        <a:spcAft>
                          <a:spcPts val="0"/>
                        </a:spcAft>
                      </a:pP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    0.024 </a:t>
                      </a:r>
                      <a:endParaRPr lang="zh-CN" sz="2800" kern="100" dirty="0">
                        <a:effectLst/>
                        <a:latin typeface="Adobe Jenson Pro" panose="020A0503050201030203" pitchFamily="18" charset="0"/>
                        <a:ea typeface="Adobe 楷体 Std R" panose="02020400000000000000" pitchFamily="18" charset="-122"/>
                        <a:cs typeface="Times New Roman"/>
                      </a:endParaRPr>
                    </a:p>
                    <a:p>
                      <a:pPr algn="ctr">
                        <a:lnSpc>
                          <a:spcPct val="100000"/>
                        </a:lnSpc>
                        <a:spcAft>
                          <a:spcPts val="0"/>
                        </a:spcAft>
                      </a:pPr>
                      <a:r>
                        <a:rPr lang="en-US" sz="2000" kern="0" dirty="0">
                          <a:solidFill>
                            <a:srgbClr val="000000"/>
                          </a:solidFill>
                          <a:effectLst/>
                          <a:latin typeface="Adobe Jenson Pro" panose="020A0503050201030203" pitchFamily="18" charset="0"/>
                          <a:ea typeface="Adobe 楷体 Std R" panose="02020400000000000000" pitchFamily="18" charset="-122"/>
                          <a:cs typeface="Times New Roman"/>
                        </a:rPr>
                        <a:t> </a:t>
                      </a:r>
                      <a:endParaRPr lang="zh-CN" sz="2800" kern="100" dirty="0">
                        <a:effectLst/>
                        <a:latin typeface="Adobe Jenson Pro" panose="020A0503050201030203" pitchFamily="18" charset="0"/>
                        <a:ea typeface="Adobe 楷体 Std R" panose="02020400000000000000" pitchFamily="18" charset="-122"/>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978873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l-GR" altLang="zh-CN" dirty="0"/>
              <a:t>ε </a:t>
            </a:r>
            <a:r>
              <a:rPr lang="zh-CN" altLang="en-US" dirty="0"/>
              <a:t>的产生</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fontScale="92500" lnSpcReduction="10000"/>
              </a:bodyPr>
              <a:lstStyle/>
              <a:p>
                <a:r>
                  <a:rPr lang="en-US" altLang="zh-CN" sz="2600" dirty="0"/>
                  <a:t>ε </a:t>
                </a:r>
                <a:r>
                  <a:rPr lang="zh-CN" altLang="en-US" sz="2600" dirty="0"/>
                  <a:t>是服从标准正态分布的一个随机数。</a:t>
                </a:r>
              </a:p>
              <a:p>
                <a:r>
                  <a:rPr lang="zh-CN" altLang="en-US" sz="2600" dirty="0"/>
                  <a:t>如果只有一个单变量，则可以通过下式获得：</a:t>
                </a:r>
                <a:endParaRPr lang="en-US" altLang="zh-CN" sz="2600" dirty="0"/>
              </a:p>
              <a:p>
                <a:endParaRPr lang="en-US" altLang="zh-CN" sz="2600" dirty="0"/>
              </a:p>
              <a:p>
                <a:endParaRPr lang="en-US" altLang="zh-CN" sz="2600" dirty="0"/>
              </a:p>
              <a:p>
                <a:pPr>
                  <a:buNone/>
                </a:pPr>
                <a:endParaRPr lang="en-US" altLang="zh-CN" sz="2600" dirty="0"/>
              </a:p>
              <a:p>
                <a:pPr>
                  <a:buNone/>
                </a:pPr>
                <a:r>
                  <a:rPr lang="en-US" altLang="zh-CN" sz="2600" dirty="0"/>
                  <a:t>	</a:t>
                </a:r>
                <a:r>
                  <a:rPr lang="zh-CN" altLang="en-US" sz="2600" dirty="0"/>
                  <a:t>其中</a:t>
                </a:r>
                <a14:m>
                  <m:oMath xmlns:m="http://schemas.openxmlformats.org/officeDocument/2006/math">
                    <m:sSub>
                      <m:sSubPr>
                        <m:ctrlPr>
                          <a:rPr lang="en-US" altLang="zh-CN" sz="2600" i="1" smtClean="0">
                            <a:latin typeface="Cambria Math" panose="02040503050406030204" pitchFamily="18" charset="0"/>
                          </a:rPr>
                        </m:ctrlPr>
                      </m:sSubPr>
                      <m:e>
                        <m:r>
                          <a:rPr lang="en-US" altLang="zh-CN" sz="2600" b="0" i="1" smtClean="0">
                            <a:latin typeface="Cambria Math"/>
                          </a:rPr>
                          <m:t>𝑅</m:t>
                        </m:r>
                      </m:e>
                      <m:sub>
                        <m:r>
                          <a:rPr lang="en-US" altLang="zh-CN" sz="2600" b="0" i="1" smtClean="0">
                            <a:latin typeface="Cambria Math"/>
                          </a:rPr>
                          <m:t>𝑖</m:t>
                        </m:r>
                      </m:sub>
                    </m:sSub>
                    <m:d>
                      <m:dPr>
                        <m:ctrlPr>
                          <a:rPr lang="en-US" altLang="zh-CN" sz="2600" i="1" smtClean="0">
                            <a:latin typeface="Cambria Math" panose="02040503050406030204" pitchFamily="18" charset="0"/>
                          </a:rPr>
                        </m:ctrlPr>
                      </m:dPr>
                      <m:e>
                        <m:r>
                          <a:rPr lang="en-US" altLang="zh-CN" sz="2600" b="0" i="1" smtClean="0">
                            <a:latin typeface="Cambria Math"/>
                          </a:rPr>
                          <m:t>1</m:t>
                        </m:r>
                        <m:r>
                          <a:rPr lang="en-US" altLang="zh-CN" sz="2600" b="0" i="1" smtClean="0">
                            <a:latin typeface="Cambria Math"/>
                            <a:ea typeface="Cambria Math"/>
                          </a:rPr>
                          <m:t>≤</m:t>
                        </m:r>
                        <m:r>
                          <a:rPr lang="en-US" altLang="zh-CN" sz="2600" b="0" i="1" smtClean="0">
                            <a:latin typeface="Cambria Math"/>
                            <a:ea typeface="Cambria Math"/>
                          </a:rPr>
                          <m:t>𝑖</m:t>
                        </m:r>
                        <m:r>
                          <a:rPr lang="en-US" altLang="zh-CN" sz="2600" b="0" i="1" smtClean="0">
                            <a:latin typeface="Cambria Math"/>
                            <a:ea typeface="Cambria Math"/>
                          </a:rPr>
                          <m:t>≤12</m:t>
                        </m:r>
                      </m:e>
                    </m:d>
                  </m:oMath>
                </a14:m>
                <a:r>
                  <a:rPr lang="zh-CN" altLang="en-US" sz="2600" dirty="0"/>
                  <a:t>  是相互独立的 </a:t>
                </a:r>
                <a:r>
                  <a:rPr lang="en-US" altLang="zh-CN" sz="2600" dirty="0"/>
                  <a:t>0 </a:t>
                </a:r>
                <a:r>
                  <a:rPr lang="zh-CN" altLang="en-US" sz="2600" dirty="0"/>
                  <a:t>到 </a:t>
                </a:r>
                <a:r>
                  <a:rPr lang="en-US" altLang="zh-CN" sz="2600" dirty="0"/>
                  <a:t>1 </a:t>
                </a:r>
                <a:r>
                  <a:rPr lang="zh-CN" altLang="en-US" sz="2600" dirty="0"/>
                  <a:t>均匀分布的随机数</a:t>
                </a:r>
                <a:endParaRPr lang="en-US" altLang="zh-CN" sz="2600" dirty="0"/>
              </a:p>
              <a:p>
                <a:r>
                  <a:rPr lang="zh-CN" altLang="en-US" sz="2600" dirty="0"/>
                  <a:t>在 </a:t>
                </a:r>
                <a:r>
                  <a:rPr lang="en-US" altLang="zh-CN" sz="2600" dirty="0"/>
                  <a:t>Excel </a:t>
                </a:r>
                <a:r>
                  <a:rPr lang="zh-CN" altLang="en-US" sz="2600" dirty="0"/>
                  <a:t>中， </a:t>
                </a:r>
                <a:r>
                  <a:rPr lang="en-US" altLang="zh-CN" sz="2600" dirty="0"/>
                  <a:t>NORM.S.INV(RAND()) </a:t>
                </a:r>
                <a:r>
                  <a:rPr lang="zh-CN" altLang="en-US" sz="2600" dirty="0"/>
                  <a:t>可以生成标准正态分布的随机样本</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3"/>
                <a:stretch>
                  <a:fillRect t="-1294" r="-1111"/>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fld id="{7A0B34B9-D817-47F5-9B8C-94F2D5E9BE68}" type="slidenum">
              <a:rPr lang="zh-CN" altLang="en-US" smtClean="0"/>
              <a:pPr/>
              <a:t>37</a:t>
            </a:fld>
            <a:endParaRPr lang="zh-CN" altLang="en-US" dirty="0"/>
          </a:p>
        </p:txBody>
      </p:sp>
      <p:graphicFrame>
        <p:nvGraphicFramePr>
          <p:cNvPr id="8" name="对象 7"/>
          <p:cNvGraphicFramePr>
            <a:graphicFrameLocks noChangeAspect="1"/>
          </p:cNvGraphicFramePr>
          <p:nvPr>
            <p:extLst>
              <p:ext uri="{D42A27DB-BD31-4B8C-83A1-F6EECF244321}">
                <p14:modId xmlns:p14="http://schemas.microsoft.com/office/powerpoint/2010/main" val="894383034"/>
              </p:ext>
            </p:extLst>
          </p:nvPr>
        </p:nvGraphicFramePr>
        <p:xfrm>
          <a:off x="3214678" y="1928808"/>
          <a:ext cx="1853186" cy="750099"/>
        </p:xfrm>
        <a:graphic>
          <a:graphicData uri="http://schemas.openxmlformats.org/presentationml/2006/ole">
            <mc:AlternateContent xmlns:mc="http://schemas.openxmlformats.org/markup-compatibility/2006">
              <mc:Choice xmlns:v="urn:schemas-microsoft-com:vml" Requires="v">
                <p:oleObj name="Equation" r:id="rId4" imgW="799920" imgH="431640" progId="Equation.DSMT4">
                  <p:embed/>
                </p:oleObj>
              </mc:Choice>
              <mc:Fallback>
                <p:oleObj name="Equation" r:id="rId4" imgW="799920" imgH="431640" progId="Equation.DSMT4">
                  <p:embed/>
                  <p:pic>
                    <p:nvPicPr>
                      <p:cNvPr id="0" name=""/>
                      <p:cNvPicPr>
                        <a:picLocks noChangeAspect="1" noChangeArrowheads="1"/>
                      </p:cNvPicPr>
                      <p:nvPr/>
                    </p:nvPicPr>
                    <p:blipFill>
                      <a:blip r:embed="rId5"/>
                      <a:srcRect/>
                      <a:stretch>
                        <a:fillRect/>
                      </a:stretch>
                    </p:blipFill>
                    <p:spPr bwMode="auto">
                      <a:xfrm>
                        <a:off x="3214678" y="1928808"/>
                        <a:ext cx="1853186" cy="75009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7365025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模拟运算次数的确定</a:t>
            </a:r>
          </a:p>
        </p:txBody>
      </p:sp>
      <p:sp>
        <p:nvSpPr>
          <p:cNvPr id="3" name="内容占位符 2"/>
          <p:cNvSpPr>
            <a:spLocks noGrp="1"/>
          </p:cNvSpPr>
          <p:nvPr>
            <p:ph idx="1"/>
          </p:nvPr>
        </p:nvSpPr>
        <p:spPr/>
        <p:txBody>
          <a:bodyPr/>
          <a:lstStyle/>
          <a:p>
            <a:endParaRPr lang="en-US" altLang="zh-CN" dirty="0"/>
          </a:p>
          <a:p>
            <a:r>
              <a:rPr lang="zh-CN" altLang="en-US" dirty="0"/>
              <a:t>如果对估计值要求 </a:t>
            </a:r>
            <a:r>
              <a:rPr lang="en-US" altLang="zh-CN" dirty="0"/>
              <a:t>95% </a:t>
            </a:r>
            <a:r>
              <a:rPr lang="zh-CN" altLang="en-US" dirty="0"/>
              <a:t>的置信度，则期权价值应满足</a:t>
            </a:r>
          </a:p>
          <a:p>
            <a:endParaRPr lang="en-US" altLang="zh-CN" dirty="0"/>
          </a:p>
          <a:p>
            <a:endParaRPr lang="en-US" altLang="zh-CN" dirty="0"/>
          </a:p>
          <a:p>
            <a:r>
              <a:rPr lang="zh-CN" altLang="en-US" dirty="0"/>
              <a:t>其中， </a:t>
            </a:r>
            <a:r>
              <a:rPr lang="en-US" altLang="zh-CN" dirty="0"/>
              <a:t>M </a:t>
            </a:r>
            <a:r>
              <a:rPr lang="zh-CN" altLang="en-US" dirty="0"/>
              <a:t>为进行运算的次数， </a:t>
            </a:r>
            <a:r>
              <a:rPr lang="en-US" altLang="zh-CN" dirty="0"/>
              <a:t>µ </a:t>
            </a:r>
            <a:r>
              <a:rPr lang="zh-CN" altLang="en-US" dirty="0"/>
              <a:t>为均值， </a:t>
            </a:r>
            <a:r>
              <a:rPr lang="en-US" altLang="zh-CN" dirty="0"/>
              <a:t>ω </a:t>
            </a:r>
            <a:r>
              <a:rPr lang="zh-CN" altLang="en-US" dirty="0"/>
              <a:t>为标准差。</a:t>
            </a:r>
          </a:p>
        </p:txBody>
      </p:sp>
      <p:graphicFrame>
        <p:nvGraphicFramePr>
          <p:cNvPr id="8" name="对象 7"/>
          <p:cNvGraphicFramePr>
            <a:graphicFrameLocks noChangeAspect="1"/>
          </p:cNvGraphicFramePr>
          <p:nvPr>
            <p:extLst>
              <p:ext uri="{D42A27DB-BD31-4B8C-83A1-F6EECF244321}">
                <p14:modId xmlns:p14="http://schemas.microsoft.com/office/powerpoint/2010/main" val="2690466428"/>
              </p:ext>
            </p:extLst>
          </p:nvPr>
        </p:nvGraphicFramePr>
        <p:xfrm>
          <a:off x="2843808" y="2571750"/>
          <a:ext cx="3312368" cy="792088"/>
        </p:xfrm>
        <a:graphic>
          <a:graphicData uri="http://schemas.openxmlformats.org/presentationml/2006/ole">
            <mc:AlternateContent xmlns:mc="http://schemas.openxmlformats.org/markup-compatibility/2006">
              <mc:Choice xmlns:v="urn:schemas-microsoft-com:vml" Requires="v">
                <p:oleObj name="Equation" r:id="rId2" imgW="1676160" imgH="406080" progId="Equation.DSMT4">
                  <p:embed/>
                </p:oleObj>
              </mc:Choice>
              <mc:Fallback>
                <p:oleObj name="Equation" r:id="rId2" imgW="1676160" imgH="406080" progId="Equation.DSMT4">
                  <p:embed/>
                  <p:pic>
                    <p:nvPicPr>
                      <p:cNvPr id="0" name=""/>
                      <p:cNvPicPr>
                        <a:picLocks noChangeAspect="1" noChangeArrowheads="1"/>
                      </p:cNvPicPr>
                      <p:nvPr/>
                    </p:nvPicPr>
                    <p:blipFill>
                      <a:blip r:embed="rId3"/>
                      <a:srcRect/>
                      <a:stretch>
                        <a:fillRect/>
                      </a:stretch>
                    </p:blipFill>
                    <p:spPr bwMode="auto">
                      <a:xfrm>
                        <a:off x="2843808" y="2571750"/>
                        <a:ext cx="3312368" cy="792088"/>
                      </a:xfrm>
                      <a:prstGeom prst="rect">
                        <a:avLst/>
                      </a:prstGeom>
                      <a:noFill/>
                    </p:spPr>
                  </p:pic>
                </p:oleObj>
              </mc:Fallback>
            </mc:AlternateContent>
          </a:graphicData>
        </a:graphic>
      </p:graphicFrame>
      <p:sp>
        <p:nvSpPr>
          <p:cNvPr id="4" name="灯片编号占位符 3"/>
          <p:cNvSpPr>
            <a:spLocks noGrp="1"/>
          </p:cNvSpPr>
          <p:nvPr>
            <p:ph type="sldNum" sz="quarter" idx="12"/>
          </p:nvPr>
        </p:nvSpPr>
        <p:spPr/>
        <p:txBody>
          <a:bodyPr/>
          <a:lstStyle/>
          <a:p>
            <a:fld id="{0C913308-F349-4B6D-A68A-DD1791B4A57B}" type="slidenum">
              <a:rPr lang="zh-CN" altLang="en-US" smtClean="0"/>
              <a:pPr/>
              <a:t>38</a:t>
            </a:fld>
            <a:endParaRPr lang="zh-CN" altLang="en-US" dirty="0"/>
          </a:p>
        </p:txBody>
      </p:sp>
    </p:spTree>
    <p:extLst>
      <p:ext uri="{BB962C8B-B14F-4D97-AF65-F5344CB8AC3E}">
        <p14:creationId xmlns:p14="http://schemas.microsoft.com/office/powerpoint/2010/main" val="3655213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模拟运算次数的确定</a:t>
            </a:r>
          </a:p>
        </p:txBody>
      </p:sp>
      <p:sp>
        <p:nvSpPr>
          <p:cNvPr id="3" name="内容占位符 2"/>
          <p:cNvSpPr>
            <a:spLocks noGrp="1"/>
          </p:cNvSpPr>
          <p:nvPr>
            <p:ph idx="1"/>
          </p:nvPr>
        </p:nvSpPr>
        <p:spPr/>
        <p:txBody>
          <a:bodyPr/>
          <a:lstStyle/>
          <a:p>
            <a:r>
              <a:rPr lang="zh-CN" altLang="en-US" dirty="0"/>
              <a:t>期权价值的不确定性与</a:t>
            </a:r>
            <a:r>
              <a:rPr lang="en-US" altLang="zh-CN" dirty="0"/>
              <a:t>M</a:t>
            </a:r>
            <a:r>
              <a:rPr lang="zh-CN" altLang="en-US" dirty="0"/>
              <a:t>的开方成正比</a:t>
            </a:r>
            <a:endParaRPr lang="en-US" altLang="zh-CN" dirty="0"/>
          </a:p>
          <a:p>
            <a:endParaRPr lang="en-US" altLang="zh-CN" dirty="0"/>
          </a:p>
          <a:p>
            <a:r>
              <a:rPr lang="zh-CN" altLang="en-US" dirty="0"/>
              <a:t>常用</a:t>
            </a:r>
            <a:r>
              <a:rPr lang="en-US" altLang="zh-CN" dirty="0"/>
              <a:t>10</a:t>
            </a:r>
            <a:r>
              <a:rPr lang="zh-CN" altLang="en-US" dirty="0"/>
              <a:t>万次</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39</a:t>
            </a:fld>
            <a:endParaRPr lang="zh-CN" altLang="en-US" dirty="0"/>
          </a:p>
        </p:txBody>
      </p:sp>
    </p:spTree>
    <p:extLst>
      <p:ext uri="{BB962C8B-B14F-4D97-AF65-F5344CB8AC3E}">
        <p14:creationId xmlns:p14="http://schemas.microsoft.com/office/powerpoint/2010/main" val="30233068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641DFC4-9722-45C6-91F3-72F9F4112A93}"/>
              </a:ext>
            </a:extLst>
          </p:cNvPr>
          <p:cNvSpPr>
            <a:spLocks noGrp="1"/>
          </p:cNvSpPr>
          <p:nvPr>
            <p:ph type="title"/>
          </p:nvPr>
        </p:nvSpPr>
        <p:spPr/>
        <p:txBody>
          <a:bodyPr/>
          <a:lstStyle/>
          <a:p>
            <a:r>
              <a:rPr lang="zh-CN" altLang="en-US" dirty="0"/>
              <a:t>二叉树模型</a:t>
            </a:r>
          </a:p>
        </p:txBody>
      </p:sp>
      <p:sp>
        <p:nvSpPr>
          <p:cNvPr id="3" name="内容占位符 2">
            <a:extLst>
              <a:ext uri="{FF2B5EF4-FFF2-40B4-BE49-F238E27FC236}">
                <a16:creationId xmlns:a16="http://schemas.microsoft.com/office/drawing/2014/main" id="{1B9CD75E-4168-4A5B-87B6-7D1966BB6DFA}"/>
              </a:ext>
            </a:extLst>
          </p:cNvPr>
          <p:cNvSpPr>
            <a:spLocks noGrp="1"/>
          </p:cNvSpPr>
          <p:nvPr>
            <p:ph idx="1"/>
          </p:nvPr>
        </p:nvSpPr>
        <p:spPr/>
        <p:txBody>
          <a:bodyPr/>
          <a:lstStyle/>
          <a:p>
            <a:r>
              <a:rPr lang="zh-CN" altLang="en-US" sz="2400" dirty="0"/>
              <a:t>约翰</a:t>
            </a:r>
            <a:r>
              <a:rPr lang="en-US" altLang="zh-CN" sz="2400" dirty="0"/>
              <a:t>·C·</a:t>
            </a:r>
            <a:r>
              <a:rPr lang="zh-CN" altLang="en-US" sz="2400" dirty="0"/>
              <a:t>考克斯（</a:t>
            </a:r>
            <a:r>
              <a:rPr lang="en-US" altLang="zh-CN" sz="2400" dirty="0"/>
              <a:t>John C. Cox</a:t>
            </a:r>
            <a:r>
              <a:rPr lang="zh-CN" altLang="en-US" sz="2400" dirty="0"/>
              <a:t>）、斯蒂芬</a:t>
            </a:r>
            <a:r>
              <a:rPr lang="en-US" altLang="zh-CN" sz="2400" dirty="0"/>
              <a:t>·A·</a:t>
            </a:r>
            <a:r>
              <a:rPr lang="zh-CN" altLang="en-US" sz="2400" dirty="0"/>
              <a:t>罗斯（</a:t>
            </a:r>
            <a:r>
              <a:rPr lang="en-US" altLang="zh-CN" sz="2400" dirty="0"/>
              <a:t>Stephen A. Ross</a:t>
            </a:r>
            <a:r>
              <a:rPr lang="zh-CN" altLang="en-US" sz="2400" dirty="0"/>
              <a:t>）和马克</a:t>
            </a:r>
            <a:r>
              <a:rPr lang="en-US" altLang="zh-CN" sz="2400" dirty="0"/>
              <a:t>·</a:t>
            </a:r>
            <a:r>
              <a:rPr lang="zh-CN" altLang="en-US" sz="2400" dirty="0"/>
              <a:t>鲁宾斯坦（</a:t>
            </a:r>
            <a:r>
              <a:rPr lang="en-US" altLang="zh-CN" sz="2400" dirty="0"/>
              <a:t>Mark Rubinstein</a:t>
            </a:r>
            <a:r>
              <a:rPr lang="zh-CN" altLang="en-US" sz="2400" dirty="0"/>
              <a:t>）于</a:t>
            </a:r>
            <a:r>
              <a:rPr lang="en-US" altLang="zh-CN" sz="2400" dirty="0"/>
              <a:t>1979</a:t>
            </a:r>
            <a:r>
              <a:rPr lang="zh-CN" altLang="en-US" sz="2400" dirty="0"/>
              <a:t>年提出。</a:t>
            </a:r>
            <a:endParaRPr lang="en-US" altLang="zh-CN" sz="2400" dirty="0"/>
          </a:p>
          <a:p>
            <a:r>
              <a:rPr lang="zh-CN" altLang="en-US" sz="2400" dirty="0"/>
              <a:t>二叉树期权定价模型包含三个步骤</a:t>
            </a:r>
          </a:p>
          <a:p>
            <a:pPr lvl="1"/>
            <a:r>
              <a:rPr lang="zh-CN" altLang="en-US" sz="2000" dirty="0"/>
              <a:t>第一步：构建二叉树</a:t>
            </a:r>
          </a:p>
          <a:p>
            <a:pPr lvl="1"/>
            <a:r>
              <a:rPr lang="zh-CN" altLang="en-US" sz="2000" dirty="0"/>
              <a:t>第二步：估计参数</a:t>
            </a:r>
          </a:p>
          <a:p>
            <a:pPr lvl="1"/>
            <a:r>
              <a:rPr lang="zh-CN" altLang="en-US" sz="2000" dirty="0"/>
              <a:t>第三步：倒推定价</a:t>
            </a:r>
          </a:p>
          <a:p>
            <a:endParaRPr lang="zh-CN" altLang="en-US" dirty="0"/>
          </a:p>
        </p:txBody>
      </p:sp>
      <p:sp>
        <p:nvSpPr>
          <p:cNvPr id="4" name="灯片编号占位符 3">
            <a:extLst>
              <a:ext uri="{FF2B5EF4-FFF2-40B4-BE49-F238E27FC236}">
                <a16:creationId xmlns:a16="http://schemas.microsoft.com/office/drawing/2014/main" id="{8F483858-03B2-4F9B-8694-07E2C6E1BE8E}"/>
              </a:ext>
            </a:extLst>
          </p:cNvPr>
          <p:cNvSpPr>
            <a:spLocks noGrp="1"/>
          </p:cNvSpPr>
          <p:nvPr>
            <p:ph type="sldNum" sz="quarter" idx="12"/>
          </p:nvPr>
        </p:nvSpPr>
        <p:spPr/>
        <p:txBody>
          <a:bodyPr/>
          <a:lstStyle/>
          <a:p>
            <a:fld id="{0C913308-F349-4B6D-A68A-DD1791B4A57B}" type="slidenum">
              <a:rPr lang="zh-CN" altLang="en-US" smtClean="0"/>
              <a:pPr/>
              <a:t>4</a:t>
            </a:fld>
            <a:endParaRPr lang="zh-CN" altLang="en-US" dirty="0"/>
          </a:p>
        </p:txBody>
      </p:sp>
    </p:spTree>
    <p:extLst>
      <p:ext uri="{BB962C8B-B14F-4D97-AF65-F5344CB8AC3E}">
        <p14:creationId xmlns:p14="http://schemas.microsoft.com/office/powerpoint/2010/main" val="5049393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主要优缺点</a:t>
            </a:r>
          </a:p>
        </p:txBody>
      </p:sp>
      <p:sp>
        <p:nvSpPr>
          <p:cNvPr id="3" name="内容占位符 2"/>
          <p:cNvSpPr>
            <a:spLocks noGrp="1"/>
          </p:cNvSpPr>
          <p:nvPr>
            <p:ph idx="1"/>
          </p:nvPr>
        </p:nvSpPr>
        <p:spPr/>
        <p:txBody>
          <a:bodyPr>
            <a:normAutofit fontScale="77500" lnSpcReduction="20000"/>
          </a:bodyPr>
          <a:lstStyle/>
          <a:p>
            <a:r>
              <a:rPr lang="zh-CN" altLang="en-US" dirty="0"/>
              <a:t>主要优点：</a:t>
            </a:r>
          </a:p>
          <a:p>
            <a:pPr lvl="1"/>
            <a:r>
              <a:rPr lang="zh-CN" altLang="en-US" dirty="0"/>
              <a:t>应用简单，无需深刻理解定价模型</a:t>
            </a:r>
            <a:endParaRPr lang="en-US" altLang="zh-CN" dirty="0"/>
          </a:p>
          <a:p>
            <a:pPr lvl="1"/>
            <a:r>
              <a:rPr lang="zh-CN" altLang="en-US" dirty="0"/>
              <a:t>可给出标准误和置信区间</a:t>
            </a:r>
          </a:p>
          <a:p>
            <a:pPr lvl="1"/>
            <a:r>
              <a:rPr lang="zh-CN" altLang="en-US" dirty="0"/>
              <a:t>适用情形广泛</a:t>
            </a:r>
          </a:p>
          <a:p>
            <a:pPr lvl="2"/>
            <a:r>
              <a:rPr lang="zh-CN" altLang="en-US" dirty="0"/>
              <a:t>欧式衍生产品</a:t>
            </a:r>
          </a:p>
          <a:p>
            <a:pPr lvl="2"/>
            <a:r>
              <a:rPr lang="zh-CN" altLang="en-US" dirty="0"/>
              <a:t>回报路径依赖</a:t>
            </a:r>
          </a:p>
          <a:p>
            <a:pPr lvl="2"/>
            <a:r>
              <a:rPr lang="zh-CN" altLang="en-US" dirty="0"/>
              <a:t>回报取决于多个标的资产</a:t>
            </a:r>
          </a:p>
          <a:p>
            <a:endParaRPr lang="zh-CN" altLang="en-US" dirty="0"/>
          </a:p>
          <a:p>
            <a:r>
              <a:rPr lang="zh-CN" altLang="en-US" dirty="0"/>
              <a:t>主要缺点：</a:t>
            </a:r>
          </a:p>
          <a:p>
            <a:pPr lvl="1"/>
            <a:r>
              <a:rPr lang="zh-CN" altLang="en-US" dirty="0"/>
              <a:t>难以处理提前执行的情形</a:t>
            </a:r>
            <a:endParaRPr lang="en-US" altLang="zh-CN" dirty="0"/>
          </a:p>
          <a:p>
            <a:pPr lvl="1"/>
            <a:r>
              <a:rPr lang="zh-CN" altLang="en-US" dirty="0"/>
              <a:t>为了达到一定的精确度，一般需要大量的模拟运算</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40</a:t>
            </a:fld>
            <a:endParaRPr lang="zh-CN" altLang="en-US" dirty="0"/>
          </a:p>
        </p:txBody>
      </p:sp>
    </p:spTree>
    <p:extLst>
      <p:ext uri="{BB962C8B-B14F-4D97-AF65-F5344CB8AC3E}">
        <p14:creationId xmlns:p14="http://schemas.microsoft.com/office/powerpoint/2010/main" val="33060223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p:txBody>
          <a:bodyPr>
            <a:normAutofit/>
          </a:bodyPr>
          <a:lstStyle/>
          <a:p>
            <a:pPr>
              <a:lnSpc>
                <a:spcPct val="150000"/>
              </a:lnSpc>
            </a:pPr>
            <a:endParaRPr lang="en-US" altLang="zh-CN" dirty="0"/>
          </a:p>
          <a:p>
            <a:pPr>
              <a:lnSpc>
                <a:spcPct val="150000"/>
              </a:lnSpc>
              <a:buNone/>
            </a:pPr>
            <a:r>
              <a:rPr lang="zh-CN" altLang="en-US" dirty="0">
                <a:solidFill>
                  <a:schemeClr val="bg1">
                    <a:lumMod val="75000"/>
                  </a:schemeClr>
                </a:solidFill>
              </a:rPr>
              <a:t>二叉树期权定价模型</a:t>
            </a:r>
          </a:p>
          <a:p>
            <a:pPr>
              <a:lnSpc>
                <a:spcPct val="150000"/>
              </a:lnSpc>
              <a:buNone/>
            </a:pPr>
            <a:r>
              <a:rPr lang="zh-CN" altLang="en-US" dirty="0">
                <a:solidFill>
                  <a:schemeClr val="bg1">
                    <a:lumMod val="75000"/>
                  </a:schemeClr>
                </a:solidFill>
              </a:rPr>
              <a:t>蒙特卡罗模拟</a:t>
            </a:r>
          </a:p>
          <a:p>
            <a:pPr>
              <a:lnSpc>
                <a:spcPct val="150000"/>
              </a:lnSpc>
              <a:buNone/>
            </a:pPr>
            <a:r>
              <a:rPr lang="zh-CN" altLang="en-US" dirty="0">
                <a:solidFill>
                  <a:srgbClr val="002060"/>
                </a:solidFill>
              </a:rPr>
              <a:t>有限差分方法</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41</a:t>
            </a:fld>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主要思想</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fontScale="92500" lnSpcReduction="20000"/>
              </a:bodyPr>
              <a:lstStyle/>
              <a:p>
                <a:endParaRPr lang="en-US" altLang="zh-CN" dirty="0"/>
              </a:p>
              <a:p>
                <a:r>
                  <a:rPr lang="zh-CN" altLang="en-US" sz="2600" dirty="0"/>
                  <a:t>用离散算子逼近</a:t>
                </a:r>
                <a14:m>
                  <m:oMath xmlns:m="http://schemas.openxmlformats.org/officeDocument/2006/math">
                    <m:f>
                      <m:fPr>
                        <m:ctrlPr>
                          <a:rPr lang="en-US" altLang="zh-CN" sz="2600" b="0" i="1" smtClean="0">
                            <a:latin typeface="Cambria Math" panose="02040503050406030204" pitchFamily="18" charset="0"/>
                          </a:rPr>
                        </m:ctrlPr>
                      </m:fPr>
                      <m:num>
                        <m:r>
                          <a:rPr lang="en-US" altLang="zh-CN" sz="2600" i="1" smtClean="0">
                            <a:latin typeface="Cambria Math"/>
                          </a:rPr>
                          <m:t>𝜕</m:t>
                        </m:r>
                        <m:r>
                          <a:rPr lang="en-US" altLang="zh-CN" sz="2600" b="0" i="1" smtClean="0">
                            <a:latin typeface="Cambria Math"/>
                          </a:rPr>
                          <m:t>𝑓</m:t>
                        </m:r>
                      </m:num>
                      <m:den>
                        <m:r>
                          <a:rPr lang="en-US" altLang="zh-CN" sz="2600" i="1" smtClean="0">
                            <a:latin typeface="Cambria Math"/>
                          </a:rPr>
                          <m:t>𝜕</m:t>
                        </m:r>
                        <m:r>
                          <a:rPr lang="en-US" altLang="zh-CN" sz="2600" b="0" i="1" smtClean="0">
                            <a:latin typeface="Cambria Math"/>
                          </a:rPr>
                          <m:t>𝑡</m:t>
                        </m:r>
                      </m:den>
                    </m:f>
                  </m:oMath>
                </a14:m>
                <a:r>
                  <a:rPr lang="zh-CN" altLang="en-US" sz="2600" dirty="0"/>
                  <a:t> 、</a:t>
                </a:r>
                <a:r>
                  <a:rPr lang="en-US" altLang="zh-CN" sz="2600" dirty="0"/>
                  <a:t> </a:t>
                </a:r>
                <a14:m>
                  <m:oMath xmlns:m="http://schemas.openxmlformats.org/officeDocument/2006/math">
                    <m:f>
                      <m:fPr>
                        <m:ctrlPr>
                          <a:rPr lang="en-US" altLang="zh-CN" sz="2600" i="1">
                            <a:latin typeface="Cambria Math" panose="02040503050406030204" pitchFamily="18" charset="0"/>
                          </a:rPr>
                        </m:ctrlPr>
                      </m:fPr>
                      <m:num>
                        <m:r>
                          <a:rPr lang="en-US" altLang="zh-CN" sz="2600" i="1">
                            <a:latin typeface="Cambria Math"/>
                          </a:rPr>
                          <m:t>𝜕</m:t>
                        </m:r>
                        <m:r>
                          <a:rPr lang="en-US" altLang="zh-CN" sz="2600" i="1">
                            <a:latin typeface="Cambria Math"/>
                          </a:rPr>
                          <m:t>𝑓</m:t>
                        </m:r>
                      </m:num>
                      <m:den>
                        <m:r>
                          <a:rPr lang="en-US" altLang="zh-CN" sz="2600" i="1">
                            <a:latin typeface="Cambria Math"/>
                          </a:rPr>
                          <m:t>𝜕</m:t>
                        </m:r>
                        <m:r>
                          <a:rPr lang="en-US" altLang="zh-CN" sz="2600" b="0" i="1" smtClean="0">
                            <a:latin typeface="Cambria Math"/>
                          </a:rPr>
                          <m:t>𝑆</m:t>
                        </m:r>
                      </m:den>
                    </m:f>
                  </m:oMath>
                </a14:m>
                <a:r>
                  <a:rPr lang="zh-CN" altLang="en-US" sz="2600" dirty="0"/>
                  <a:t>  和</a:t>
                </a:r>
                <a14:m>
                  <m:oMath xmlns:m="http://schemas.openxmlformats.org/officeDocument/2006/math">
                    <m:f>
                      <m:fPr>
                        <m:ctrlPr>
                          <a:rPr lang="en-US" altLang="zh-CN" sz="2600" i="1">
                            <a:latin typeface="Cambria Math" panose="02040503050406030204" pitchFamily="18" charset="0"/>
                          </a:rPr>
                        </m:ctrlPr>
                      </m:fPr>
                      <m:num>
                        <m:sSup>
                          <m:sSupPr>
                            <m:ctrlPr>
                              <a:rPr lang="en-US" altLang="zh-CN" sz="2600" i="1" smtClean="0">
                                <a:latin typeface="Cambria Math" panose="02040503050406030204" pitchFamily="18" charset="0"/>
                              </a:rPr>
                            </m:ctrlPr>
                          </m:sSupPr>
                          <m:e>
                            <m:r>
                              <a:rPr lang="en-US" altLang="zh-CN" sz="2600" i="1">
                                <a:latin typeface="Cambria Math"/>
                              </a:rPr>
                              <m:t>𝜕</m:t>
                            </m:r>
                          </m:e>
                          <m:sup>
                            <m:r>
                              <a:rPr lang="en-US" altLang="zh-CN" sz="2600" b="0" i="1" smtClean="0">
                                <a:latin typeface="Cambria Math"/>
                              </a:rPr>
                              <m:t>2</m:t>
                            </m:r>
                          </m:sup>
                        </m:sSup>
                        <m:r>
                          <a:rPr lang="en-US" altLang="zh-CN" sz="2600" i="1">
                            <a:latin typeface="Cambria Math"/>
                          </a:rPr>
                          <m:t>𝑓</m:t>
                        </m:r>
                      </m:num>
                      <m:den>
                        <m:r>
                          <a:rPr lang="en-US" altLang="zh-CN" sz="2600" i="1" smtClean="0">
                            <a:latin typeface="Cambria Math"/>
                          </a:rPr>
                          <m:t>𝜕</m:t>
                        </m:r>
                        <m:sSup>
                          <m:sSupPr>
                            <m:ctrlPr>
                              <a:rPr lang="en-US" altLang="zh-CN" sz="2600" i="1" smtClean="0">
                                <a:latin typeface="Cambria Math" panose="02040503050406030204" pitchFamily="18" charset="0"/>
                              </a:rPr>
                            </m:ctrlPr>
                          </m:sSupPr>
                          <m:e>
                            <m:r>
                              <a:rPr lang="en-US" altLang="zh-CN" sz="2600" b="0" i="1" smtClean="0">
                                <a:latin typeface="Cambria Math"/>
                              </a:rPr>
                              <m:t>𝑆</m:t>
                            </m:r>
                          </m:e>
                          <m:sup>
                            <m:r>
                              <a:rPr lang="en-US" altLang="zh-CN" sz="2600" b="0" i="1" smtClean="0">
                                <a:latin typeface="Cambria Math"/>
                              </a:rPr>
                              <m:t>2</m:t>
                            </m:r>
                          </m:sup>
                        </m:sSup>
                      </m:den>
                    </m:f>
                  </m:oMath>
                </a14:m>
                <a:r>
                  <a:rPr lang="zh-CN" altLang="en-US" sz="2600" dirty="0"/>
                  <a:t>各项，将衍生证券所满足的偏微分方程</a:t>
                </a:r>
                <a:endParaRPr lang="en-US" altLang="zh-CN" sz="2600" dirty="0"/>
              </a:p>
              <a:p>
                <a:pPr marL="0" indent="0">
                  <a:buNone/>
                </a:pPr>
                <a:endParaRPr lang="en-US" altLang="zh-CN" sz="2600" dirty="0"/>
              </a:p>
              <a:p>
                <a:endParaRPr lang="en-US" altLang="zh-CN" sz="2600" dirty="0"/>
              </a:p>
              <a:p>
                <a:pPr>
                  <a:buNone/>
                </a:pPr>
                <a:endParaRPr lang="zh-CN" altLang="en-US" sz="2600" dirty="0"/>
              </a:p>
              <a:p>
                <a:pPr marL="357188" indent="-357188">
                  <a:buNone/>
                </a:pPr>
                <a:r>
                  <a:rPr lang="en-US" altLang="zh-CN" sz="2600" dirty="0"/>
                  <a:t>	</a:t>
                </a:r>
                <a:r>
                  <a:rPr lang="zh-CN" altLang="en-US" sz="2600" dirty="0"/>
                  <a:t>转化为一系列近似的差分方程，用迭代法求解，得到期权价值。</a:t>
                </a:r>
              </a:p>
              <a:p>
                <a:r>
                  <a:rPr lang="zh-CN" altLang="en-US" sz="2600" dirty="0"/>
                  <a:t>在坐标图上，有限差分方法体现为格（ </a:t>
                </a:r>
                <a:r>
                  <a:rPr lang="en-US" altLang="zh-CN" sz="2600" dirty="0"/>
                  <a:t>Grids </a:t>
                </a:r>
                <a:r>
                  <a:rPr lang="zh-CN" altLang="en-US" sz="2600" dirty="0"/>
                  <a:t>）</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3"/>
                <a:stretch>
                  <a:fillRect/>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fld id="{7A0B34B9-D817-47F5-9B8C-94F2D5E9BE68}" type="slidenum">
              <a:rPr lang="zh-CN" altLang="en-US" smtClean="0"/>
              <a:pPr/>
              <a:t>42</a:t>
            </a:fld>
            <a:endParaRPr lang="zh-CN" altLang="en-US" dirty="0"/>
          </a:p>
        </p:txBody>
      </p:sp>
      <p:graphicFrame>
        <p:nvGraphicFramePr>
          <p:cNvPr id="8" name="对象 7"/>
          <p:cNvGraphicFramePr>
            <a:graphicFrameLocks noChangeAspect="1"/>
          </p:cNvGraphicFramePr>
          <p:nvPr>
            <p:extLst>
              <p:ext uri="{D42A27DB-BD31-4B8C-83A1-F6EECF244321}">
                <p14:modId xmlns:p14="http://schemas.microsoft.com/office/powerpoint/2010/main" val="938714229"/>
              </p:ext>
            </p:extLst>
          </p:nvPr>
        </p:nvGraphicFramePr>
        <p:xfrm>
          <a:off x="2770189" y="2409825"/>
          <a:ext cx="3506787" cy="642938"/>
        </p:xfrm>
        <a:graphic>
          <a:graphicData uri="http://schemas.openxmlformats.org/presentationml/2006/ole">
            <mc:AlternateContent xmlns:mc="http://schemas.openxmlformats.org/markup-compatibility/2006">
              <mc:Choice xmlns:v="urn:schemas-microsoft-com:vml" Requires="v">
                <p:oleObj name="Equation" r:id="rId4" imgW="1714320" imgH="419040" progId="Equation.DSMT4">
                  <p:embed/>
                </p:oleObj>
              </mc:Choice>
              <mc:Fallback>
                <p:oleObj name="Equation" r:id="rId4" imgW="1714320" imgH="419040" progId="Equation.DSMT4">
                  <p:embed/>
                  <p:pic>
                    <p:nvPicPr>
                      <p:cNvPr id="0" name=""/>
                      <p:cNvPicPr>
                        <a:picLocks noChangeAspect="1" noChangeArrowheads="1"/>
                      </p:cNvPicPr>
                      <p:nvPr/>
                    </p:nvPicPr>
                    <p:blipFill>
                      <a:blip r:embed="rId5"/>
                      <a:srcRect/>
                      <a:stretch>
                        <a:fillRect/>
                      </a:stretch>
                    </p:blipFill>
                    <p:spPr bwMode="auto">
                      <a:xfrm>
                        <a:off x="2770189" y="2409825"/>
                        <a:ext cx="3506787" cy="6429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7450140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划分格点</a:t>
            </a:r>
          </a:p>
        </p:txBody>
      </p:sp>
      <p:sp>
        <p:nvSpPr>
          <p:cNvPr id="3" name="内容占位符 2"/>
          <p:cNvSpPr>
            <a:spLocks noGrp="1"/>
          </p:cNvSpPr>
          <p:nvPr>
            <p:ph idx="1"/>
          </p:nvPr>
        </p:nvSpPr>
        <p:spPr/>
        <p:txBody>
          <a:bodyPr>
            <a:noAutofit/>
          </a:bodyPr>
          <a:lstStyle/>
          <a:p>
            <a:r>
              <a:rPr lang="zh-CN" altLang="en-US" sz="2600" dirty="0"/>
              <a:t>把从初始零时刻到到期日时刻之间的时间分为</a:t>
            </a:r>
            <a:r>
              <a:rPr lang="en-US" altLang="zh-CN" sz="2600" dirty="0"/>
              <a:t>N</a:t>
            </a:r>
            <a:r>
              <a:rPr lang="zh-CN" altLang="en-US" sz="2600" dirty="0"/>
              <a:t>个有限等间隔的小时间段，得到 </a:t>
            </a:r>
            <a:r>
              <a:rPr lang="en-US" altLang="zh-CN" sz="2600" dirty="0"/>
              <a:t>N + 1 </a:t>
            </a:r>
            <a:r>
              <a:rPr lang="zh-CN" altLang="en-US" sz="2600" dirty="0"/>
              <a:t>个时点。</a:t>
            </a:r>
          </a:p>
          <a:p>
            <a:r>
              <a:rPr lang="zh-CN" altLang="en-US" sz="2600" dirty="0"/>
              <a:t>把资产价格的变化从 </a:t>
            </a:r>
            <a:r>
              <a:rPr lang="en-US" altLang="zh-CN" sz="2600" dirty="0"/>
              <a:t>0 </a:t>
            </a:r>
            <a:r>
              <a:rPr lang="zh-CN" altLang="en-US" sz="2600" dirty="0"/>
              <a:t>到最大值也分成 </a:t>
            </a:r>
            <a:r>
              <a:rPr lang="en-US" altLang="zh-CN" sz="2600" dirty="0"/>
              <a:t>M </a:t>
            </a:r>
            <a:r>
              <a:rPr lang="zh-CN" altLang="en-US" sz="2600" dirty="0"/>
              <a:t>个等间隔</a:t>
            </a:r>
            <a:endParaRPr lang="en-US" altLang="zh-CN" sz="2600" dirty="0"/>
          </a:p>
          <a:p>
            <a:pPr>
              <a:buNone/>
            </a:pPr>
            <a:r>
              <a:rPr lang="en-US" altLang="zh-CN" sz="2600" dirty="0"/>
              <a:t>     </a:t>
            </a:r>
            <a:r>
              <a:rPr lang="zh-CN" altLang="en-US" sz="2600" dirty="0"/>
              <a:t>的小价格段</a:t>
            </a:r>
            <a:r>
              <a:rPr lang="en-US" altLang="zh-CN" sz="2600" dirty="0"/>
              <a:t> </a:t>
            </a:r>
            <a:r>
              <a:rPr lang="zh-CN" altLang="en-US" sz="2600" dirty="0"/>
              <a:t>，得到 </a:t>
            </a:r>
            <a:r>
              <a:rPr lang="en-US" altLang="zh-CN" sz="2600" dirty="0"/>
              <a:t>M + 1 </a:t>
            </a:r>
            <a:r>
              <a:rPr lang="zh-CN" altLang="en-US" sz="2600" dirty="0"/>
              <a:t>个资产价格。如果划分合理，初始的资产价格会落在零时刻的一个格点上。</a:t>
            </a:r>
          </a:p>
          <a:p>
            <a:r>
              <a:rPr lang="zh-CN" altLang="en-US" sz="2600" dirty="0"/>
              <a:t>这样就构造了一个共有 </a:t>
            </a:r>
            <a:r>
              <a:rPr lang="en-US" altLang="zh-CN" sz="2600" dirty="0"/>
              <a:t>(M + 1)(N + 1) </a:t>
            </a:r>
            <a:r>
              <a:rPr lang="zh-CN" altLang="en-US" sz="2600" dirty="0"/>
              <a:t>个格点的图，时间、资产价格和期权价值都仅仅在相应的格点处离散计算。点 </a:t>
            </a:r>
            <a:r>
              <a:rPr lang="en-US" altLang="zh-CN" sz="2600" dirty="0"/>
              <a:t>(</a:t>
            </a:r>
            <a:r>
              <a:rPr lang="en-US" altLang="zh-CN" sz="2600" dirty="0" err="1"/>
              <a:t>i</a:t>
            </a:r>
            <a:r>
              <a:rPr lang="en-US" altLang="zh-CN" sz="2600" dirty="0"/>
              <a:t>, j) </a:t>
            </a:r>
            <a:r>
              <a:rPr lang="zh-CN" altLang="en-US" sz="2600" dirty="0"/>
              <a:t>对应 </a:t>
            </a:r>
            <a:r>
              <a:rPr lang="en-US" altLang="zh-CN" sz="2600" dirty="0" err="1"/>
              <a:t>i∆t</a:t>
            </a:r>
            <a:r>
              <a:rPr lang="en-US" altLang="zh-CN" sz="2600" dirty="0"/>
              <a:t> </a:t>
            </a:r>
            <a:r>
              <a:rPr lang="zh-CN" altLang="en-US" sz="2600" dirty="0"/>
              <a:t>时刻和资产价格 </a:t>
            </a:r>
            <a:r>
              <a:rPr lang="en-US" altLang="zh-CN" sz="2600" dirty="0" err="1"/>
              <a:t>j∆S</a:t>
            </a:r>
            <a:r>
              <a:rPr lang="en-US" altLang="zh-CN" sz="2600" dirty="0"/>
              <a:t> </a:t>
            </a:r>
            <a:r>
              <a:rPr lang="zh-CN" altLang="en-US" sz="2600" dirty="0"/>
              <a:t>，</a:t>
            </a:r>
            <a:r>
              <a:rPr lang="en-US" altLang="zh-CN" sz="2600" dirty="0"/>
              <a:t>f(</a:t>
            </a:r>
            <a:r>
              <a:rPr lang="en-US" altLang="zh-CN" sz="2600" dirty="0" err="1"/>
              <a:t>i</a:t>
            </a:r>
            <a:r>
              <a:rPr lang="en-US" altLang="zh-CN" sz="2600" dirty="0"/>
              <a:t>, j) </a:t>
            </a:r>
            <a:r>
              <a:rPr lang="zh-CN" altLang="en-US" sz="2600" dirty="0"/>
              <a:t>则表示 </a:t>
            </a:r>
            <a:r>
              <a:rPr lang="en-US" altLang="zh-CN" sz="2600" dirty="0"/>
              <a:t>(</a:t>
            </a:r>
            <a:r>
              <a:rPr lang="en-US" altLang="zh-CN" sz="2600" dirty="0" err="1"/>
              <a:t>i</a:t>
            </a:r>
            <a:r>
              <a:rPr lang="en-US" altLang="zh-CN" sz="2600" dirty="0"/>
              <a:t>, j) </a:t>
            </a:r>
            <a:r>
              <a:rPr lang="zh-CN" altLang="en-US" sz="2600" dirty="0"/>
              <a:t>处的期权价值。</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43</a:t>
            </a:fld>
            <a:endParaRPr lang="zh-CN" altLang="en-US" dirty="0"/>
          </a:p>
        </p:txBody>
      </p:sp>
      <p:graphicFrame>
        <p:nvGraphicFramePr>
          <p:cNvPr id="9" name="对象 8"/>
          <p:cNvGraphicFramePr>
            <a:graphicFrameLocks noChangeAspect="1"/>
          </p:cNvGraphicFramePr>
          <p:nvPr>
            <p:extLst>
              <p:ext uri="{D42A27DB-BD31-4B8C-83A1-F6EECF244321}">
                <p14:modId xmlns:p14="http://schemas.microsoft.com/office/powerpoint/2010/main" val="752448611"/>
              </p:ext>
            </p:extLst>
          </p:nvPr>
        </p:nvGraphicFramePr>
        <p:xfrm>
          <a:off x="6948264" y="1419622"/>
          <a:ext cx="1039812" cy="500063"/>
        </p:xfrm>
        <a:graphic>
          <a:graphicData uri="http://schemas.openxmlformats.org/presentationml/2006/ole">
            <mc:AlternateContent xmlns:mc="http://schemas.openxmlformats.org/markup-compatibility/2006">
              <mc:Choice xmlns:v="urn:schemas-microsoft-com:vml" Requires="v">
                <p:oleObj name="Equation" r:id="rId2" imgW="672840" imgH="431640" progId="Equation.DSMT4">
                  <p:embed/>
                </p:oleObj>
              </mc:Choice>
              <mc:Fallback>
                <p:oleObj name="Equation" r:id="rId2" imgW="672840" imgH="431640" progId="Equation.DSMT4">
                  <p:embed/>
                  <p:pic>
                    <p:nvPicPr>
                      <p:cNvPr id="0" name=""/>
                      <p:cNvPicPr>
                        <a:picLocks noChangeAspect="1" noChangeArrowheads="1"/>
                      </p:cNvPicPr>
                      <p:nvPr/>
                    </p:nvPicPr>
                    <p:blipFill>
                      <a:blip r:embed="rId3"/>
                      <a:srcRect/>
                      <a:stretch>
                        <a:fillRect/>
                      </a:stretch>
                    </p:blipFill>
                    <p:spPr bwMode="auto">
                      <a:xfrm>
                        <a:off x="6948264" y="1419622"/>
                        <a:ext cx="1039812" cy="5000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1062235781"/>
              </p:ext>
            </p:extLst>
          </p:nvPr>
        </p:nvGraphicFramePr>
        <p:xfrm>
          <a:off x="7596336" y="2787774"/>
          <a:ext cx="1143000" cy="485775"/>
        </p:xfrm>
        <a:graphic>
          <a:graphicData uri="http://schemas.openxmlformats.org/presentationml/2006/ole">
            <mc:AlternateContent xmlns:mc="http://schemas.openxmlformats.org/markup-compatibility/2006">
              <mc:Choice xmlns:v="urn:schemas-microsoft-com:vml" Requires="v">
                <p:oleObj name="Equation" r:id="rId4" imgW="761760" imgH="431640" progId="Equation.DSMT4">
                  <p:embed/>
                </p:oleObj>
              </mc:Choice>
              <mc:Fallback>
                <p:oleObj name="Equation" r:id="rId4" imgW="761760" imgH="431640" progId="Equation.DSMT4">
                  <p:embed/>
                  <p:pic>
                    <p:nvPicPr>
                      <p:cNvPr id="0" name=""/>
                      <p:cNvPicPr>
                        <a:picLocks noChangeAspect="1" noChangeArrowheads="1"/>
                      </p:cNvPicPr>
                      <p:nvPr/>
                    </p:nvPicPr>
                    <p:blipFill>
                      <a:blip r:embed="rId5"/>
                      <a:srcRect/>
                      <a:stretch>
                        <a:fillRect/>
                      </a:stretch>
                    </p:blipFill>
                    <p:spPr bwMode="auto">
                      <a:xfrm>
                        <a:off x="7596336" y="2787774"/>
                        <a:ext cx="1143000" cy="4857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9395893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有限差分方法的格点图</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44</a:t>
            </a:fld>
            <a:endParaRPr lang="zh-CN" altLang="en-US" dirty="0"/>
          </a:p>
        </p:txBody>
      </p:sp>
      <p:sp>
        <p:nvSpPr>
          <p:cNvPr id="7" name="TextBox 6"/>
          <p:cNvSpPr txBox="1"/>
          <p:nvPr/>
        </p:nvSpPr>
        <p:spPr>
          <a:xfrm rot="19320000">
            <a:off x="3145413" y="2261623"/>
            <a:ext cx="3586153" cy="400110"/>
          </a:xfrm>
          <a:prstGeom prst="rect">
            <a:avLst/>
          </a:prstGeom>
          <a:noFill/>
        </p:spPr>
        <p:txBody>
          <a:bodyPr wrap="square" rtlCol="0">
            <a:spAutoFit/>
          </a:bodyPr>
          <a:lstStyle/>
          <a:p>
            <a:r>
              <a:rPr lang="en-US" altLang="zh-CN" sz="2000" dirty="0">
                <a:solidFill>
                  <a:schemeClr val="bg1">
                    <a:lumMod val="95000"/>
                  </a:schemeClr>
                </a:solidFill>
                <a:latin typeface="Adobe Jenson Pro Capt" pitchFamily="18" charset="0"/>
              </a:rPr>
              <a:t>Copyright</a:t>
            </a:r>
            <a:r>
              <a:rPr lang="en-US" altLang="zh-CN" sz="2000" baseline="0" dirty="0">
                <a:solidFill>
                  <a:schemeClr val="bg1">
                    <a:lumMod val="95000"/>
                  </a:schemeClr>
                </a:solidFill>
                <a:latin typeface="Adobe Jenson Pro Capt" pitchFamily="18" charset="0"/>
              </a:rPr>
              <a:t> © </a:t>
            </a:r>
            <a:r>
              <a:rPr lang="zh-CN" altLang="en-US" sz="2000" baseline="0" dirty="0">
                <a:solidFill>
                  <a:schemeClr val="bg1">
                    <a:lumMod val="95000"/>
                  </a:schemeClr>
                </a:solidFill>
                <a:latin typeface="Adobe Jenson Pro Capt" pitchFamily="18" charset="0"/>
              </a:rPr>
              <a:t>厦门大学 陈蓉</a:t>
            </a:r>
            <a:endParaRPr lang="zh-CN" altLang="en-US" sz="2000" dirty="0">
              <a:solidFill>
                <a:schemeClr val="bg1">
                  <a:lumMod val="95000"/>
                </a:schemeClr>
              </a:solidFill>
              <a:latin typeface="Adobe Jenson Pro Capt" pitchFamily="18" charset="0"/>
            </a:endParaRPr>
          </a:p>
        </p:txBody>
      </p:sp>
      <p:pic>
        <p:nvPicPr>
          <p:cNvPr id="9" name="12-6.EPS" descr="id:2147510918;FounderCES"/>
          <p:cNvPicPr>
            <a:picLocks noGrp="1"/>
          </p:cNvPicPr>
          <p:nvPr>
            <p:ph idx="1"/>
          </p:nvPr>
        </p:nvPicPr>
        <p:blipFill>
          <a:blip r:embed="rId2" cstate="print"/>
          <a:stretch>
            <a:fillRect/>
          </a:stretch>
        </p:blipFill>
        <p:spPr>
          <a:xfrm>
            <a:off x="2584415" y="1004889"/>
            <a:ext cx="3975170" cy="3727102"/>
          </a:xfrm>
          <a:prstGeom prst="rect">
            <a:avLst/>
          </a:prstGeom>
        </p:spPr>
      </p:pic>
    </p:spTree>
    <p:extLst>
      <p:ext uri="{BB962C8B-B14F-4D97-AF65-F5344CB8AC3E}">
        <p14:creationId xmlns:p14="http://schemas.microsoft.com/office/powerpoint/2010/main" val="12926512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标题 1"/>
              <p:cNvSpPr>
                <a:spLocks noGrp="1"/>
              </p:cNvSpPr>
              <p:nvPr>
                <p:ph type="title"/>
              </p:nvPr>
            </p:nvSpPr>
            <p:spPr/>
            <p:txBody>
              <a:bodyPr/>
              <a:lstStyle/>
              <a:p>
                <a:r>
                  <a:rPr lang="zh-CN" altLang="en-US" sz="2800" dirty="0">
                    <a:latin typeface="Cambria Math"/>
                  </a:rPr>
                  <a:t>隐性差分法下</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a:rPr>
                          <m:t>𝜕</m:t>
                        </m:r>
                        <m:r>
                          <a:rPr lang="en-US" altLang="zh-CN" sz="2800" i="1">
                            <a:latin typeface="Cambria Math"/>
                          </a:rPr>
                          <m:t>𝑓</m:t>
                        </m:r>
                      </m:num>
                      <m:den>
                        <m:r>
                          <a:rPr lang="en-US" altLang="zh-CN" sz="2800" i="1">
                            <a:latin typeface="Cambria Math"/>
                          </a:rPr>
                          <m:t>𝜕</m:t>
                        </m:r>
                        <m:r>
                          <a:rPr lang="en-US" altLang="zh-CN" sz="2800" i="1">
                            <a:latin typeface="Cambria Math"/>
                          </a:rPr>
                          <m:t>𝑡</m:t>
                        </m:r>
                      </m:den>
                    </m:f>
                  </m:oMath>
                </a14:m>
                <a:r>
                  <a:rPr lang="zh-CN" altLang="en-US" sz="2800" i="1" dirty="0">
                    <a:latin typeface="Cambria Math"/>
                  </a:rPr>
                  <a:t> 、</a:t>
                </a:r>
                <a:r>
                  <a:rPr lang="en-US" altLang="zh-CN" sz="2800" i="1" dirty="0">
                    <a:latin typeface="Cambria Math"/>
                  </a:rPr>
                  <a:t> </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a:rPr>
                          <m:t>𝜕</m:t>
                        </m:r>
                        <m:r>
                          <a:rPr lang="en-US" altLang="zh-CN" sz="2800" i="1">
                            <a:latin typeface="Cambria Math"/>
                          </a:rPr>
                          <m:t>𝑓</m:t>
                        </m:r>
                      </m:num>
                      <m:den>
                        <m:r>
                          <a:rPr lang="en-US" altLang="zh-CN" sz="2800" i="1">
                            <a:latin typeface="Cambria Math"/>
                          </a:rPr>
                          <m:t>𝜕</m:t>
                        </m:r>
                        <m:r>
                          <a:rPr lang="en-US" altLang="zh-CN" sz="2800" i="1">
                            <a:latin typeface="Cambria Math"/>
                          </a:rPr>
                          <m:t>𝑆</m:t>
                        </m:r>
                      </m:den>
                    </m:f>
                  </m:oMath>
                </a14:m>
                <a:r>
                  <a:rPr lang="zh-CN" altLang="en-US" sz="2800" i="1" dirty="0">
                    <a:latin typeface="Cambria Math"/>
                  </a:rPr>
                  <a:t>  </a:t>
                </a:r>
                <a:r>
                  <a:rPr lang="zh-CN" altLang="en-US" sz="2800" dirty="0">
                    <a:latin typeface="Cambria Math"/>
                  </a:rPr>
                  <a:t>和</a:t>
                </a:r>
                <a14:m>
                  <m:oMath xmlns:m="http://schemas.openxmlformats.org/officeDocument/2006/math">
                    <m:f>
                      <m:fPr>
                        <m:ctrlPr>
                          <a:rPr lang="en-US" altLang="zh-CN" sz="2800" i="1">
                            <a:latin typeface="Cambria Math" panose="02040503050406030204" pitchFamily="18" charset="0"/>
                          </a:rPr>
                        </m:ctrlPr>
                      </m:fPr>
                      <m:num>
                        <m:sSup>
                          <m:sSupPr>
                            <m:ctrlPr>
                              <a:rPr lang="en-US" altLang="zh-CN" sz="2800" i="1">
                                <a:latin typeface="Cambria Math" panose="02040503050406030204" pitchFamily="18" charset="0"/>
                              </a:rPr>
                            </m:ctrlPr>
                          </m:sSupPr>
                          <m:e>
                            <m:r>
                              <a:rPr lang="en-US" altLang="zh-CN" sz="2800" i="1">
                                <a:latin typeface="Cambria Math"/>
                              </a:rPr>
                              <m:t>𝜕</m:t>
                            </m:r>
                          </m:e>
                          <m:sup>
                            <m:r>
                              <a:rPr lang="en-US" altLang="zh-CN" sz="2800" i="1">
                                <a:latin typeface="Cambria Math"/>
                              </a:rPr>
                              <m:t>2</m:t>
                            </m:r>
                          </m:sup>
                        </m:sSup>
                        <m:r>
                          <a:rPr lang="en-US" altLang="zh-CN" sz="2800" i="1">
                            <a:latin typeface="Cambria Math"/>
                          </a:rPr>
                          <m:t>𝑓</m:t>
                        </m:r>
                      </m:num>
                      <m:den>
                        <m:r>
                          <a:rPr lang="en-US" altLang="zh-CN" sz="2800" i="1">
                            <a:latin typeface="Cambria Math"/>
                          </a:rPr>
                          <m:t>𝜕</m:t>
                        </m:r>
                        <m:sSup>
                          <m:sSupPr>
                            <m:ctrlPr>
                              <a:rPr lang="en-US" altLang="zh-CN" sz="2800" i="1">
                                <a:latin typeface="Cambria Math" panose="02040503050406030204" pitchFamily="18" charset="0"/>
                              </a:rPr>
                            </m:ctrlPr>
                          </m:sSupPr>
                          <m:e>
                            <m:r>
                              <a:rPr lang="en-US" altLang="zh-CN" sz="2800" i="1">
                                <a:latin typeface="Cambria Math"/>
                              </a:rPr>
                              <m:t>𝑆</m:t>
                            </m:r>
                          </m:e>
                          <m:sup>
                            <m:r>
                              <a:rPr lang="en-US" altLang="zh-CN" sz="2800" i="1">
                                <a:latin typeface="Cambria Math"/>
                              </a:rPr>
                              <m:t>2</m:t>
                            </m:r>
                          </m:sup>
                        </m:sSup>
                      </m:den>
                    </m:f>
                  </m:oMath>
                </a14:m>
                <a:r>
                  <a:rPr lang="zh-CN" altLang="en-US" sz="2800" dirty="0">
                    <a:latin typeface="Cambria Math"/>
                  </a:rPr>
                  <a:t>的差分近似</a:t>
                </a:r>
              </a:p>
            </p:txBody>
          </p:sp>
        </mc:Choice>
        <mc:Fallback xmlns="">
          <p:sp>
            <p:nvSpPr>
              <p:cNvPr id="2" name="标题 1"/>
              <p:cNvSpPr>
                <a:spLocks noGrp="1" noRot="1" noChangeAspect="1" noMove="1" noResize="1" noEditPoints="1" noAdjustHandles="1" noChangeArrowheads="1" noChangeShapeType="1" noTextEdit="1"/>
              </p:cNvSpPr>
              <p:nvPr>
                <p:ph type="title"/>
              </p:nvPr>
            </p:nvSpPr>
            <p:spPr>
              <a:blipFill rotWithShape="1">
                <a:blip r:embed="rId3"/>
                <a:stretch>
                  <a:fillRect l="-1556" t="-3846" b="-1442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14:m>
                  <m:oMath xmlns:m="http://schemas.openxmlformats.org/officeDocument/2006/math">
                    <m:f>
                      <m:fPr>
                        <m:ctrlPr>
                          <a:rPr lang="en-US" altLang="zh-CN" sz="2000" i="1" smtClean="0">
                            <a:latin typeface="Cambria Math" panose="02040503050406030204" pitchFamily="18" charset="0"/>
                          </a:rPr>
                        </m:ctrlPr>
                      </m:fPr>
                      <m:num>
                        <m:r>
                          <a:rPr lang="en-US" altLang="zh-CN" sz="2000" i="1">
                            <a:latin typeface="Cambria Math"/>
                          </a:rPr>
                          <m:t>𝜕</m:t>
                        </m:r>
                        <m:r>
                          <a:rPr lang="en-US" altLang="zh-CN" sz="2000" i="1">
                            <a:latin typeface="Cambria Math"/>
                          </a:rPr>
                          <m:t>𝑓</m:t>
                        </m:r>
                      </m:num>
                      <m:den>
                        <m:r>
                          <a:rPr lang="en-US" altLang="zh-CN" sz="2000" i="1">
                            <a:latin typeface="Cambria Math"/>
                          </a:rPr>
                          <m:t>𝜕</m:t>
                        </m:r>
                        <m:r>
                          <a:rPr lang="en-US" altLang="zh-CN" sz="2000" i="1">
                            <a:latin typeface="Cambria Math"/>
                          </a:rPr>
                          <m:t>𝑆</m:t>
                        </m:r>
                      </m:den>
                    </m:f>
                  </m:oMath>
                </a14:m>
                <a:r>
                  <a:rPr lang="zh-CN" altLang="en-US" sz="2000" dirty="0"/>
                  <a:t>的近似：三种表示（中心差分误差最小）</a:t>
                </a:r>
                <a:endParaRPr lang="en-US" altLang="zh-CN" sz="2000" dirty="0"/>
              </a:p>
              <a:p>
                <a:endParaRPr lang="en-US" altLang="zh-CN" sz="2000" dirty="0"/>
              </a:p>
              <a:p>
                <a:endParaRPr lang="en-US" altLang="zh-CN" sz="2000" dirty="0"/>
              </a:p>
              <a:p>
                <a14:m>
                  <m:oMath xmlns:m="http://schemas.openxmlformats.org/officeDocument/2006/math">
                    <m:f>
                      <m:fPr>
                        <m:ctrlPr>
                          <a:rPr lang="en-US" altLang="zh-CN" sz="2000" i="1">
                            <a:latin typeface="Cambria Math" panose="02040503050406030204" pitchFamily="18" charset="0"/>
                          </a:rPr>
                        </m:ctrlPr>
                      </m:fPr>
                      <m:num>
                        <m:r>
                          <a:rPr lang="en-US" altLang="zh-CN" sz="2000" i="1">
                            <a:latin typeface="Cambria Math"/>
                          </a:rPr>
                          <m:t>𝜕</m:t>
                        </m:r>
                        <m:r>
                          <a:rPr lang="en-US" altLang="zh-CN" sz="2000" i="1">
                            <a:latin typeface="Cambria Math"/>
                          </a:rPr>
                          <m:t>𝑓</m:t>
                        </m:r>
                      </m:num>
                      <m:den>
                        <m:r>
                          <a:rPr lang="en-US" altLang="zh-CN" sz="2000" i="1">
                            <a:latin typeface="Cambria Math"/>
                          </a:rPr>
                          <m:t>𝜕</m:t>
                        </m:r>
                        <m:r>
                          <a:rPr lang="en-US" altLang="zh-CN" sz="2000" i="1">
                            <a:latin typeface="Cambria Math"/>
                          </a:rPr>
                          <m:t>𝑡</m:t>
                        </m:r>
                      </m:den>
                    </m:f>
                  </m:oMath>
                </a14:m>
                <a:r>
                  <a:rPr lang="zh-CN" altLang="en-US" sz="2000" dirty="0"/>
                  <a:t>的近似：前向差分</a:t>
                </a:r>
                <a:endParaRPr lang="en-US" altLang="zh-CN" sz="2000" dirty="0"/>
              </a:p>
              <a:p>
                <a14:m>
                  <m:oMath xmlns:m="http://schemas.openxmlformats.org/officeDocument/2006/math">
                    <m:f>
                      <m:fPr>
                        <m:ctrlPr>
                          <a:rPr lang="en-US" altLang="zh-CN" sz="2000" i="1">
                            <a:latin typeface="Cambria Math" panose="02040503050406030204" pitchFamily="18" charset="0"/>
                          </a:rPr>
                        </m:ctrlPr>
                      </m:fPr>
                      <m:num>
                        <m:sSup>
                          <m:sSupPr>
                            <m:ctrlPr>
                              <a:rPr lang="en-US" altLang="zh-CN" sz="2000" i="1">
                                <a:latin typeface="Cambria Math" panose="02040503050406030204" pitchFamily="18" charset="0"/>
                              </a:rPr>
                            </m:ctrlPr>
                          </m:sSupPr>
                          <m:e>
                            <m:r>
                              <a:rPr lang="en-US" altLang="zh-CN" sz="2000" i="1">
                                <a:latin typeface="Cambria Math"/>
                              </a:rPr>
                              <m:t>𝜕</m:t>
                            </m:r>
                          </m:e>
                          <m:sup>
                            <m:r>
                              <a:rPr lang="en-US" altLang="zh-CN" sz="2000" i="1">
                                <a:latin typeface="Cambria Math"/>
                              </a:rPr>
                              <m:t>2</m:t>
                            </m:r>
                          </m:sup>
                        </m:sSup>
                        <m:r>
                          <a:rPr lang="en-US" altLang="zh-CN" sz="2000" i="1">
                            <a:latin typeface="Cambria Math"/>
                          </a:rPr>
                          <m:t>𝑓</m:t>
                        </m:r>
                      </m:num>
                      <m:den>
                        <m:r>
                          <a:rPr lang="en-US" altLang="zh-CN" sz="2000" i="1">
                            <a:latin typeface="Cambria Math"/>
                          </a:rPr>
                          <m:t>𝜕</m:t>
                        </m:r>
                        <m:sSup>
                          <m:sSupPr>
                            <m:ctrlPr>
                              <a:rPr lang="en-US" altLang="zh-CN" sz="2000" i="1">
                                <a:latin typeface="Cambria Math" panose="02040503050406030204" pitchFamily="18" charset="0"/>
                              </a:rPr>
                            </m:ctrlPr>
                          </m:sSupPr>
                          <m:e>
                            <m:r>
                              <a:rPr lang="en-US" altLang="zh-CN" sz="2000" i="1">
                                <a:latin typeface="Cambria Math"/>
                              </a:rPr>
                              <m:t>𝑆</m:t>
                            </m:r>
                          </m:e>
                          <m:sup>
                            <m:r>
                              <a:rPr lang="en-US" altLang="zh-CN" sz="2000" i="1">
                                <a:latin typeface="Cambria Math"/>
                              </a:rPr>
                              <m:t>2</m:t>
                            </m:r>
                          </m:sup>
                        </m:sSup>
                      </m:den>
                    </m:f>
                  </m:oMath>
                </a14:m>
                <a:r>
                  <a:rPr lang="zh-CN" altLang="en-US" sz="2000" dirty="0"/>
                  <a:t>的近似：中心差分（误差为</a:t>
                </a:r>
                <a14:m>
                  <m:oMath xmlns:m="http://schemas.openxmlformats.org/officeDocument/2006/math">
                    <m:r>
                      <a:rPr lang="en-US" altLang="zh-CN" sz="2000" b="0" i="1" smtClean="0">
                        <a:latin typeface="Cambria Math"/>
                      </a:rPr>
                      <m:t>𝑂</m:t>
                    </m:r>
                    <m:d>
                      <m:dPr>
                        <m:ctrlPr>
                          <a:rPr lang="en-US" altLang="zh-CN" sz="2000" b="0" i="1" smtClean="0">
                            <a:latin typeface="Cambria Math" panose="02040503050406030204" pitchFamily="18" charset="0"/>
                          </a:rPr>
                        </m:ctrlPr>
                      </m:dPr>
                      <m:e>
                        <m:r>
                          <m:rPr>
                            <m:sty m:val="p"/>
                          </m:rPr>
                          <a:rPr lang="el-GR" altLang="zh-CN" sz="2000" b="0" i="1" smtClean="0">
                            <a:latin typeface="Cambria Math"/>
                            <a:ea typeface="Cambria Math"/>
                          </a:rPr>
                          <m:t>Δ</m:t>
                        </m:r>
                        <m:sSup>
                          <m:sSupPr>
                            <m:ctrlPr>
                              <a:rPr lang="el-GR" altLang="zh-CN" sz="2000" b="0" i="1" smtClean="0">
                                <a:latin typeface="Cambria Math" panose="02040503050406030204" pitchFamily="18" charset="0"/>
                                <a:ea typeface="Cambria Math"/>
                              </a:rPr>
                            </m:ctrlPr>
                          </m:sSupPr>
                          <m:e>
                            <m:r>
                              <a:rPr lang="en-US" altLang="zh-CN" sz="2000" b="0" i="1" smtClean="0">
                                <a:latin typeface="Cambria Math"/>
                                <a:ea typeface="Cambria Math"/>
                              </a:rPr>
                              <m:t>𝑆</m:t>
                            </m:r>
                          </m:e>
                          <m:sup>
                            <m:r>
                              <a:rPr lang="en-US" altLang="zh-CN" sz="2000" b="0" i="1" smtClean="0">
                                <a:latin typeface="Cambria Math"/>
                                <a:ea typeface="Cambria Math"/>
                              </a:rPr>
                              <m:t>2</m:t>
                            </m:r>
                          </m:sup>
                        </m:sSup>
                      </m:e>
                    </m:d>
                  </m:oMath>
                </a14:m>
                <a:r>
                  <a:rPr lang="zh-CN" altLang="en-US" sz="2000" dirty="0"/>
                  <a:t>）</a:t>
                </a:r>
                <a:endParaRPr lang="en-US" altLang="zh-CN" sz="2000" dirty="0"/>
              </a:p>
              <a:p>
                <a:pPr lvl="1"/>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4"/>
                <a:stretch>
                  <a:fillRect/>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fld id="{7A0B34B9-D817-47F5-9B8C-94F2D5E9BE68}" type="slidenum">
              <a:rPr lang="zh-CN" altLang="en-US" smtClean="0"/>
              <a:pPr/>
              <a:t>45</a:t>
            </a:fld>
            <a:endParaRPr lang="zh-CN" altLang="en-US" dirty="0"/>
          </a:p>
        </p:txBody>
      </p:sp>
      <p:grpSp>
        <p:nvGrpSpPr>
          <p:cNvPr id="7" name="组合 6"/>
          <p:cNvGrpSpPr/>
          <p:nvPr/>
        </p:nvGrpSpPr>
        <p:grpSpPr>
          <a:xfrm>
            <a:off x="1403648" y="1563638"/>
            <a:ext cx="5603875" cy="2932509"/>
            <a:chOff x="1611313" y="2157413"/>
            <a:chExt cx="5603875" cy="3910012"/>
          </a:xfrm>
        </p:grpSpPr>
        <p:graphicFrame>
          <p:nvGraphicFramePr>
            <p:cNvPr id="14" name="对象 13"/>
            <p:cNvGraphicFramePr>
              <a:graphicFrameLocks noChangeAspect="1"/>
            </p:cNvGraphicFramePr>
            <p:nvPr>
              <p:extLst>
                <p:ext uri="{D42A27DB-BD31-4B8C-83A1-F6EECF244321}">
                  <p14:modId xmlns:p14="http://schemas.microsoft.com/office/powerpoint/2010/main" val="253554340"/>
                </p:ext>
              </p:extLst>
            </p:nvPr>
          </p:nvGraphicFramePr>
          <p:xfrm>
            <a:off x="2074863" y="2157413"/>
            <a:ext cx="4167187" cy="785812"/>
          </p:xfrm>
          <a:graphic>
            <a:graphicData uri="http://schemas.openxmlformats.org/presentationml/2006/ole">
              <mc:AlternateContent xmlns:mc="http://schemas.openxmlformats.org/markup-compatibility/2006">
                <mc:Choice xmlns:v="urn:schemas-microsoft-com:vml" Requires="v">
                  <p:oleObj name="Equation" r:id="rId5" imgW="2222280" imgH="419040" progId="Equation.DSMT4">
                    <p:embed/>
                  </p:oleObj>
                </mc:Choice>
                <mc:Fallback>
                  <p:oleObj name="Equation" r:id="rId5" imgW="2222280" imgH="419040" progId="Equation.DSMT4">
                    <p:embed/>
                    <p:pic>
                      <p:nvPicPr>
                        <p:cNvPr id="0" name=""/>
                        <p:cNvPicPr>
                          <a:picLocks noChangeAspect="1" noChangeArrowheads="1"/>
                        </p:cNvPicPr>
                        <p:nvPr/>
                      </p:nvPicPr>
                      <p:blipFill>
                        <a:blip r:embed="rId6"/>
                        <a:srcRect/>
                        <a:stretch>
                          <a:fillRect/>
                        </a:stretch>
                      </p:blipFill>
                      <p:spPr bwMode="auto">
                        <a:xfrm>
                          <a:off x="2074863" y="2157413"/>
                          <a:ext cx="4167187" cy="7858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val="400662022"/>
                </p:ext>
              </p:extLst>
            </p:nvPr>
          </p:nvGraphicFramePr>
          <p:xfrm>
            <a:off x="4748213" y="3284538"/>
            <a:ext cx="1597025" cy="693737"/>
          </p:xfrm>
          <a:graphic>
            <a:graphicData uri="http://schemas.openxmlformats.org/presentationml/2006/ole">
              <mc:AlternateContent xmlns:mc="http://schemas.openxmlformats.org/markup-compatibility/2006">
                <mc:Choice xmlns:v="urn:schemas-microsoft-com:vml" Requires="v">
                  <p:oleObj name="Equation" r:id="rId7" imgW="965160" imgH="419040" progId="Equation.DSMT4">
                    <p:embed/>
                  </p:oleObj>
                </mc:Choice>
                <mc:Fallback>
                  <p:oleObj name="Equation" r:id="rId7" imgW="965160" imgH="419040" progId="Equation.DSMT4">
                    <p:embed/>
                    <p:pic>
                      <p:nvPicPr>
                        <p:cNvPr id="0" name=""/>
                        <p:cNvPicPr>
                          <a:picLocks noChangeAspect="1" noChangeArrowheads="1"/>
                        </p:cNvPicPr>
                        <p:nvPr/>
                      </p:nvPicPr>
                      <p:blipFill>
                        <a:blip r:embed="rId8"/>
                        <a:srcRect/>
                        <a:stretch>
                          <a:fillRect/>
                        </a:stretch>
                      </p:blipFill>
                      <p:spPr bwMode="auto">
                        <a:xfrm>
                          <a:off x="4748213" y="3284538"/>
                          <a:ext cx="1597025" cy="693737"/>
                        </a:xfrm>
                        <a:prstGeom prst="rect">
                          <a:avLst/>
                        </a:prstGeom>
                        <a:noFill/>
                        <a:ln>
                          <a:noFill/>
                        </a:ln>
                      </p:spPr>
                    </p:pic>
                  </p:oleObj>
                </mc:Fallback>
              </mc:AlternateContent>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val="2874598743"/>
                </p:ext>
              </p:extLst>
            </p:nvPr>
          </p:nvGraphicFramePr>
          <p:xfrm>
            <a:off x="1611313" y="4924425"/>
            <a:ext cx="5603875" cy="1143000"/>
          </p:xfrm>
          <a:graphic>
            <a:graphicData uri="http://schemas.openxmlformats.org/presentationml/2006/ole">
              <mc:AlternateContent xmlns:mc="http://schemas.openxmlformats.org/markup-compatibility/2006">
                <mc:Choice xmlns:v="urn:schemas-microsoft-com:vml" Requires="v">
                  <p:oleObj name="Equation" r:id="rId9" imgW="3174840" imgH="647640" progId="Equation.DSMT4">
                    <p:embed/>
                  </p:oleObj>
                </mc:Choice>
                <mc:Fallback>
                  <p:oleObj name="Equation" r:id="rId9" imgW="3174840" imgH="647640" progId="Equation.DSMT4">
                    <p:embed/>
                    <p:pic>
                      <p:nvPicPr>
                        <p:cNvPr id="0" name=""/>
                        <p:cNvPicPr>
                          <a:picLocks noChangeAspect="1" noChangeArrowheads="1"/>
                        </p:cNvPicPr>
                        <p:nvPr/>
                      </p:nvPicPr>
                      <p:blipFill>
                        <a:blip r:embed="rId10"/>
                        <a:srcRect/>
                        <a:stretch>
                          <a:fillRect/>
                        </a:stretch>
                      </p:blipFill>
                      <p:spPr bwMode="auto">
                        <a:xfrm>
                          <a:off x="1611313" y="4924425"/>
                          <a:ext cx="560387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Tree>
    <p:extLst>
      <p:ext uri="{BB962C8B-B14F-4D97-AF65-F5344CB8AC3E}">
        <p14:creationId xmlns:p14="http://schemas.microsoft.com/office/powerpoint/2010/main" val="30735660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“隐性”差分方程</a:t>
            </a:r>
          </a:p>
        </p:txBody>
      </p:sp>
      <p:sp>
        <p:nvSpPr>
          <p:cNvPr id="3" name="内容占位符 2"/>
          <p:cNvSpPr>
            <a:spLocks noGrp="1"/>
          </p:cNvSpPr>
          <p:nvPr>
            <p:ph idx="1"/>
          </p:nvPr>
        </p:nvSpPr>
        <p:spPr/>
        <p:txBody>
          <a:bodyPr/>
          <a:lstStyle/>
          <a:p>
            <a:r>
              <a:rPr lang="zh-CN" altLang="en-US" dirty="0"/>
              <a:t>把以上三个近似代入 </a:t>
            </a:r>
            <a:r>
              <a:rPr lang="en-US" altLang="zh-CN" dirty="0"/>
              <a:t>B-S-M </a:t>
            </a:r>
            <a:r>
              <a:rPr lang="zh-CN" altLang="en-US" dirty="0"/>
              <a:t>偏微分方程，整理得到</a:t>
            </a:r>
            <a:endParaRPr lang="en-US" altLang="zh-CN" dirty="0"/>
          </a:p>
          <a:p>
            <a:endParaRPr lang="en-US" altLang="zh-CN" dirty="0"/>
          </a:p>
          <a:p>
            <a:r>
              <a:rPr lang="zh-CN" altLang="en-US" dirty="0"/>
              <a:t>其中</a:t>
            </a:r>
            <a:endParaRPr lang="en-US" altLang="zh-CN" dirty="0"/>
          </a:p>
          <a:p>
            <a:endParaRPr lang="en-US" altLang="zh-CN" dirty="0"/>
          </a:p>
          <a:p>
            <a:endParaRPr lang="en-US" altLang="zh-CN" dirty="0"/>
          </a:p>
          <a:p>
            <a:endParaRPr lang="en-US" altLang="zh-CN" dirty="0"/>
          </a:p>
          <a:p>
            <a:endParaRPr lang="en-US" altLang="zh-CN" dirty="0"/>
          </a:p>
          <a:p>
            <a:pPr>
              <a:buNone/>
            </a:pPr>
            <a:r>
              <a:rPr lang="en-US" altLang="zh-CN" dirty="0"/>
              <a:t>		</a:t>
            </a:r>
          </a:p>
          <a:p>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46</a:t>
            </a:fld>
            <a:endParaRPr lang="zh-CN" altLang="en-US" dirty="0"/>
          </a:p>
        </p:txBody>
      </p:sp>
      <p:graphicFrame>
        <p:nvGraphicFramePr>
          <p:cNvPr id="9" name="对象 8"/>
          <p:cNvGraphicFramePr>
            <a:graphicFrameLocks noChangeAspect="1"/>
          </p:cNvGraphicFramePr>
          <p:nvPr>
            <p:extLst>
              <p:ext uri="{D42A27DB-BD31-4B8C-83A1-F6EECF244321}">
                <p14:modId xmlns:p14="http://schemas.microsoft.com/office/powerpoint/2010/main" val="308731547"/>
              </p:ext>
            </p:extLst>
          </p:nvPr>
        </p:nvGraphicFramePr>
        <p:xfrm>
          <a:off x="2195736" y="1635646"/>
          <a:ext cx="3956050" cy="567506"/>
        </p:xfrm>
        <a:graphic>
          <a:graphicData uri="http://schemas.openxmlformats.org/presentationml/2006/ole">
            <mc:AlternateContent xmlns:mc="http://schemas.openxmlformats.org/markup-compatibility/2006">
              <mc:Choice xmlns:v="urn:schemas-microsoft-com:vml" Requires="v">
                <p:oleObj name="Equation" r:id="rId2" imgW="1726920" imgH="241200" progId="Equation.DSMT4">
                  <p:embed/>
                </p:oleObj>
              </mc:Choice>
              <mc:Fallback>
                <p:oleObj name="Equation" r:id="rId2" imgW="1726920" imgH="241200" progId="Equation.DSMT4">
                  <p:embed/>
                  <p:pic>
                    <p:nvPicPr>
                      <p:cNvPr id="0" name=""/>
                      <p:cNvPicPr>
                        <a:picLocks noChangeAspect="1" noChangeArrowheads="1"/>
                      </p:cNvPicPr>
                      <p:nvPr/>
                    </p:nvPicPr>
                    <p:blipFill>
                      <a:blip r:embed="rId3"/>
                      <a:srcRect/>
                      <a:stretch>
                        <a:fillRect/>
                      </a:stretch>
                    </p:blipFill>
                    <p:spPr bwMode="auto">
                      <a:xfrm>
                        <a:off x="2195736" y="1635646"/>
                        <a:ext cx="3956050" cy="567506"/>
                      </a:xfrm>
                      <a:prstGeom prst="rect">
                        <a:avLst/>
                      </a:prstGeom>
                      <a:noFill/>
                    </p:spPr>
                  </p:pic>
                </p:oleObj>
              </mc:Fallback>
            </mc:AlternateContent>
          </a:graphicData>
        </a:graphic>
      </p:graphicFrame>
      <p:graphicFrame>
        <p:nvGraphicFramePr>
          <p:cNvPr id="10" name="对象 9"/>
          <p:cNvGraphicFramePr>
            <a:graphicFrameLocks noChangeAspect="1"/>
          </p:cNvGraphicFramePr>
          <p:nvPr>
            <p:extLst>
              <p:ext uri="{D42A27DB-BD31-4B8C-83A1-F6EECF244321}">
                <p14:modId xmlns:p14="http://schemas.microsoft.com/office/powerpoint/2010/main" val="97045055"/>
              </p:ext>
            </p:extLst>
          </p:nvPr>
        </p:nvGraphicFramePr>
        <p:xfrm>
          <a:off x="2097088" y="2427734"/>
          <a:ext cx="4635152" cy="2256185"/>
        </p:xfrm>
        <a:graphic>
          <a:graphicData uri="http://schemas.openxmlformats.org/presentationml/2006/ole">
            <mc:AlternateContent xmlns:mc="http://schemas.openxmlformats.org/markup-compatibility/2006">
              <mc:Choice xmlns:v="urn:schemas-microsoft-com:vml" Requires="v">
                <p:oleObj name="Equation" r:id="rId4" imgW="2171520" imgH="1320480" progId="Equation.DSMT4">
                  <p:embed/>
                </p:oleObj>
              </mc:Choice>
              <mc:Fallback>
                <p:oleObj name="Equation" r:id="rId4" imgW="2171520" imgH="1320480" progId="Equation.DSMT4">
                  <p:embed/>
                  <p:pic>
                    <p:nvPicPr>
                      <p:cNvPr id="0" name=""/>
                      <p:cNvPicPr>
                        <a:picLocks noChangeAspect="1" noChangeArrowheads="1"/>
                      </p:cNvPicPr>
                      <p:nvPr/>
                    </p:nvPicPr>
                    <p:blipFill>
                      <a:blip r:embed="rId5"/>
                      <a:srcRect/>
                      <a:stretch>
                        <a:fillRect/>
                      </a:stretch>
                    </p:blipFill>
                    <p:spPr bwMode="auto">
                      <a:xfrm>
                        <a:off x="2097088" y="2427734"/>
                        <a:ext cx="4635152" cy="2256185"/>
                      </a:xfrm>
                      <a:prstGeom prst="rect">
                        <a:avLst/>
                      </a:prstGeom>
                      <a:noFill/>
                    </p:spPr>
                  </p:pic>
                </p:oleObj>
              </mc:Fallback>
            </mc:AlternateContent>
          </a:graphicData>
        </a:graphic>
      </p:graphicFrame>
    </p:spTree>
    <p:extLst>
      <p:ext uri="{BB962C8B-B14F-4D97-AF65-F5344CB8AC3E}">
        <p14:creationId xmlns:p14="http://schemas.microsoft.com/office/powerpoint/2010/main" val="7989170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理解隐性有限差分方法</a:t>
            </a:r>
          </a:p>
        </p:txBody>
      </p:sp>
      <p:sp>
        <p:nvSpPr>
          <p:cNvPr id="3" name="内容占位符 2"/>
          <p:cNvSpPr>
            <a:spLocks noGrp="1"/>
          </p:cNvSpPr>
          <p:nvPr>
            <p:ph idx="1"/>
          </p:nvPr>
        </p:nvSpPr>
        <p:spPr/>
        <p:txBody>
          <a:bodyPr/>
          <a:lstStyle/>
          <a:p>
            <a:r>
              <a:rPr lang="zh-CN" altLang="en-US"/>
              <a:t>隐性</a:t>
            </a:r>
            <a:r>
              <a:rPr lang="zh-CN" altLang="en-US" dirty="0"/>
              <a:t>有限差分方法可以理解为从格点图内部向外推知外部格点的期权价值：</a:t>
            </a:r>
            <a:endParaRPr lang="en-US" altLang="zh-CN" dirty="0"/>
          </a:p>
          <a:p>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47</a:t>
            </a:fld>
            <a:endParaRPr lang="zh-CN" altLang="en-US" dirty="0"/>
          </a:p>
        </p:txBody>
      </p:sp>
      <p:pic>
        <p:nvPicPr>
          <p:cNvPr id="7" name="12-7.EPS" descr="id:2147510946;FounderCES"/>
          <p:cNvPicPr/>
          <p:nvPr/>
        </p:nvPicPr>
        <p:blipFill>
          <a:blip r:embed="rId2" cstate="print"/>
          <a:stretch>
            <a:fillRect/>
          </a:stretch>
        </p:blipFill>
        <p:spPr>
          <a:xfrm>
            <a:off x="3836648" y="3507854"/>
            <a:ext cx="1451610" cy="1277620"/>
          </a:xfrm>
          <a:prstGeom prst="rect">
            <a:avLst/>
          </a:prstGeom>
        </p:spPr>
      </p:pic>
    </p:spTree>
    <p:extLst>
      <p:ext uri="{BB962C8B-B14F-4D97-AF65-F5344CB8AC3E}">
        <p14:creationId xmlns:p14="http://schemas.microsoft.com/office/powerpoint/2010/main" val="26819756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边界条件</a:t>
            </a:r>
          </a:p>
        </p:txBody>
      </p:sp>
      <p:sp>
        <p:nvSpPr>
          <p:cNvPr id="3" name="内容占位符 2"/>
          <p:cNvSpPr>
            <a:spLocks noGrp="1"/>
          </p:cNvSpPr>
          <p:nvPr>
            <p:ph idx="1"/>
          </p:nvPr>
        </p:nvSpPr>
        <p:spPr/>
        <p:txBody>
          <a:bodyPr>
            <a:normAutofit fontScale="77500" lnSpcReduction="20000"/>
          </a:bodyPr>
          <a:lstStyle/>
          <a:p>
            <a:r>
              <a:rPr lang="en-US" altLang="zh-CN" dirty="0"/>
              <a:t>T </a:t>
            </a:r>
            <a:r>
              <a:rPr lang="zh-CN" altLang="en-US" dirty="0"/>
              <a:t>时刻看跌期权的价值为</a:t>
            </a:r>
          </a:p>
          <a:p>
            <a:endParaRPr lang="zh-CN" altLang="en-US" dirty="0"/>
          </a:p>
          <a:p>
            <a:pPr>
              <a:buNone/>
            </a:pPr>
            <a:endParaRPr lang="en-US" altLang="zh-CN" dirty="0"/>
          </a:p>
          <a:p>
            <a:pPr>
              <a:buNone/>
            </a:pPr>
            <a:r>
              <a:rPr lang="en-US" altLang="zh-CN" dirty="0"/>
              <a:t>	</a:t>
            </a:r>
            <a:r>
              <a:rPr lang="zh-CN" altLang="en-US" dirty="0"/>
              <a:t>其中                    </a:t>
            </a:r>
          </a:p>
          <a:p>
            <a:r>
              <a:rPr lang="zh-CN" altLang="en-US" dirty="0"/>
              <a:t>当股票价格为零时，下方边界 </a:t>
            </a:r>
            <a:r>
              <a:rPr lang="en-US" altLang="zh-CN" dirty="0"/>
              <a:t>S = 0 </a:t>
            </a:r>
            <a:r>
              <a:rPr lang="zh-CN" altLang="en-US" dirty="0"/>
              <a:t>上所有格点的期权价值</a:t>
            </a:r>
          </a:p>
          <a:p>
            <a:pPr>
              <a:buNone/>
            </a:pPr>
            <a:r>
              <a:rPr lang="zh-CN" altLang="en-US" dirty="0"/>
              <a:t>			</a:t>
            </a:r>
            <a:endParaRPr lang="en-US" altLang="zh-CN" dirty="0"/>
          </a:p>
          <a:p>
            <a:r>
              <a:rPr lang="zh-CN" altLang="en-US" sz="3200" dirty="0"/>
              <a:t>第三，在上方边界</a:t>
            </a:r>
            <a:r>
              <a:rPr lang="en-US" altLang="zh-CN" sz="3200" dirty="0"/>
              <a:t>S=Smax </a:t>
            </a:r>
            <a:r>
              <a:rPr lang="zh-CN" altLang="en-US" sz="3200" dirty="0"/>
              <a:t>上，看跌期权的价格趋于零</a:t>
            </a:r>
            <a:endParaRPr lang="zh-CN" altLang="en-US" dirty="0"/>
          </a:p>
          <a:p>
            <a:pPr>
              <a:buNone/>
            </a:pPr>
            <a:r>
              <a:rPr lang="en-US" altLang="zh-CN" dirty="0"/>
              <a:t>	</a:t>
            </a:r>
            <a:r>
              <a:rPr lang="zh-CN" altLang="en-US" dirty="0"/>
              <a:t>		</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48</a:t>
            </a:fld>
            <a:endParaRPr lang="zh-CN" altLang="en-US" dirty="0"/>
          </a:p>
        </p:txBody>
      </p:sp>
      <mc:AlternateContent xmlns:mc="http://schemas.openxmlformats.org/markup-compatibility/2006" xmlns:a14="http://schemas.microsoft.com/office/drawing/2010/main">
        <mc:Choice Requires="a14">
          <p:sp>
            <p:nvSpPr>
              <p:cNvPr id="11" name="对象 10"/>
              <p:cNvSpPr txBox="1"/>
              <p:nvPr/>
            </p:nvSpPr>
            <p:spPr bwMode="auto">
              <a:xfrm>
                <a:off x="2584450" y="1437085"/>
                <a:ext cx="3016250" cy="419100"/>
              </a:xfrm>
              <a:prstGeom prst="rect">
                <a:avLst/>
              </a:prstGeom>
              <a:noFill/>
            </p:spPr>
            <p:txBody>
              <a:bodyPr>
                <a:normAutofit/>
              </a:bodyPr>
              <a:lstStyle/>
              <a:p>
                <a:pPr/>
                <a14:m>
                  <m:oMathPara xmlns:m="http://schemas.openxmlformats.org/officeDocument/2006/math">
                    <m:oMathParaPr>
                      <m:jc m:val="left"/>
                    </m:oMathParaPr>
                    <m:oMath xmlns:m="http://schemas.openxmlformats.org/officeDocument/2006/math">
                      <m:sSub>
                        <m:sSubPr>
                          <m:ctrlPr>
                            <a:rPr lang="zh-CN" altLang="en-US" i="1" smtClean="0">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𝑓</m:t>
                          </m:r>
                        </m:e>
                        <m:sub>
                          <m:r>
                            <a:rPr lang="zh-CN" altLang="en-US" i="1">
                              <a:solidFill>
                                <a:srgbClr val="000000"/>
                              </a:solidFill>
                              <a:latin typeface="Cambria Math" panose="02040503050406030204" pitchFamily="18" charset="0"/>
                            </a:rPr>
                            <m:t>𝑁</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𝑗</m:t>
                          </m:r>
                        </m:sub>
                      </m:sSub>
                      <m:r>
                        <a:rPr lang="zh-CN" altLang="en-US" i="1">
                          <a:solidFill>
                            <a:srgbClr val="000000"/>
                          </a:solidFill>
                          <a:latin typeface="Cambria Math" panose="02040503050406030204" pitchFamily="18" charset="0"/>
                        </a:rPr>
                        <m:t>=</m:t>
                      </m:r>
                      <m:func>
                        <m:funcPr>
                          <m:ctrlPr>
                            <a:rPr lang="zh-CN" altLang="en-US" i="1">
                              <a:solidFill>
                                <a:srgbClr val="000000"/>
                              </a:solidFill>
                              <a:latin typeface="Cambria Math" panose="02040503050406030204" pitchFamily="18" charset="0"/>
                            </a:rPr>
                          </m:ctrlPr>
                        </m:funcPr>
                        <m:fName>
                          <m:r>
                            <m:rPr>
                              <m:sty m:val="p"/>
                            </m:rPr>
                            <a:rPr lang="zh-CN" altLang="en-US" i="0">
                              <a:solidFill>
                                <a:srgbClr val="000000"/>
                              </a:solidFill>
                              <a:latin typeface="Cambria Math" panose="02040503050406030204" pitchFamily="18" charset="0"/>
                            </a:rPr>
                            <m:t>max</m:t>
                          </m:r>
                        </m:fName>
                        <m:e>
                          <m:d>
                            <m:dPr>
                              <m:ctrlPr>
                                <a:rPr lang="zh-CN" altLang="en-US" i="1">
                                  <a:solidFill>
                                    <a:srgbClr val="000000"/>
                                  </a:solidFill>
                                  <a:latin typeface="Cambria Math" panose="02040503050406030204" pitchFamily="18" charset="0"/>
                                </a:rPr>
                              </m:ctrlPr>
                            </m:dPr>
                            <m:e>
                              <m:r>
                                <a:rPr lang="zh-CN" altLang="en-US" i="1">
                                  <a:solidFill>
                                    <a:srgbClr val="000000"/>
                                  </a:solidFill>
                                  <a:latin typeface="Cambria Math" panose="02040503050406030204" pitchFamily="18" charset="0"/>
                                </a:rPr>
                                <m:t>𝑋</m:t>
                              </m:r>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𝑇</m:t>
                                  </m:r>
                                  <m:r>
                                    <a:rPr lang="en-US" altLang="zh-CN" b="0" i="1" smtClean="0">
                                      <a:solidFill>
                                        <a:srgbClr val="000000"/>
                                      </a:solidFill>
                                      <a:latin typeface="Cambria Math" panose="02040503050406030204" pitchFamily="18" charset="0"/>
                                    </a:rPr>
                                    <m:t>,</m:t>
                                  </m:r>
                                  <m:r>
                                    <a:rPr lang="en-US" altLang="zh-CN" b="0" i="1" smtClean="0">
                                      <a:solidFill>
                                        <a:srgbClr val="000000"/>
                                      </a:solidFill>
                                      <a:latin typeface="Cambria Math" panose="02040503050406030204" pitchFamily="18" charset="0"/>
                                    </a:rPr>
                                    <m:t>𝑗</m:t>
                                  </m:r>
                                </m:sub>
                              </m:sSub>
                              <m:r>
                                <a:rPr lang="zh-CN" altLang="en-US" i="1">
                                  <a:solidFill>
                                    <a:srgbClr val="000000"/>
                                  </a:solidFill>
                                  <a:latin typeface="Cambria Math" panose="02040503050406030204" pitchFamily="18" charset="0"/>
                                </a:rPr>
                                <m:t>,0</m:t>
                              </m:r>
                            </m:e>
                          </m:d>
                        </m:e>
                      </m:func>
                    </m:oMath>
                  </m:oMathPara>
                </a14:m>
                <a:endParaRPr lang="zh-CN" altLang="en-US" dirty="0"/>
              </a:p>
            </p:txBody>
          </p:sp>
        </mc:Choice>
        <mc:Fallback xmlns="">
          <p:sp>
            <p:nvSpPr>
              <p:cNvPr id="11" name="对象 10"/>
              <p:cNvSpPr txBox="1">
                <a:spLocks noRot="1" noChangeAspect="1" noMove="1" noResize="1" noEditPoints="1" noAdjustHandles="1" noChangeArrowheads="1" noChangeShapeType="1" noTextEdit="1"/>
              </p:cNvSpPr>
              <p:nvPr/>
            </p:nvSpPr>
            <p:spPr bwMode="auto">
              <a:xfrm>
                <a:off x="2584450" y="1437085"/>
                <a:ext cx="3016250" cy="419100"/>
              </a:xfrm>
              <a:prstGeom prst="rect">
                <a:avLst/>
              </a:prstGeom>
              <a:blipFill>
                <a:blip r:embed="rId3"/>
                <a:stretch>
                  <a:fillRect l="-606" b="-5882"/>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对象 11"/>
              <p:cNvSpPr txBox="1"/>
              <p:nvPr/>
            </p:nvSpPr>
            <p:spPr bwMode="auto">
              <a:xfrm>
                <a:off x="1863725" y="2027238"/>
                <a:ext cx="3349625" cy="534987"/>
              </a:xfrm>
              <a:prstGeom prst="rect">
                <a:avLst/>
              </a:prstGeom>
              <a:noFill/>
            </p:spPr>
            <p:txBody>
              <a:bodyPr>
                <a:normAutofit/>
              </a:bodyPr>
              <a:lstStyle/>
              <a:p>
                <a:pPr/>
                <a14:m>
                  <m:oMathPara xmlns:m="http://schemas.openxmlformats.org/officeDocument/2006/math">
                    <m:oMathParaPr>
                      <m:jc m:val="left"/>
                    </m:oMathParaPr>
                    <m:oMath xmlns:m="http://schemas.openxmlformats.org/officeDocument/2006/math">
                      <m:sSub>
                        <m:sSubPr>
                          <m:ctrlPr>
                            <a:rPr lang="zh-CN" altLang="en-US" i="1" smtClean="0">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𝑆</m:t>
                          </m:r>
                        </m:e>
                        <m:sub>
                          <m:r>
                            <a:rPr lang="zh-CN" altLang="en-US" i="1">
                              <a:solidFill>
                                <a:srgbClr val="000000"/>
                              </a:solidFill>
                              <a:latin typeface="Cambria Math" panose="02040503050406030204" pitchFamily="18" charset="0"/>
                            </a:rPr>
                            <m:t>𝑇</m:t>
                          </m:r>
                          <m:r>
                            <a:rPr lang="en-US" altLang="zh-CN" b="0" i="1" smtClean="0">
                              <a:solidFill>
                                <a:srgbClr val="000000"/>
                              </a:solidFill>
                              <a:latin typeface="Cambria Math" panose="02040503050406030204" pitchFamily="18" charset="0"/>
                            </a:rPr>
                            <m:t>,</m:t>
                          </m:r>
                          <m:r>
                            <a:rPr lang="en-US" altLang="zh-CN" b="0" i="1" smtClean="0">
                              <a:solidFill>
                                <a:srgbClr val="000000"/>
                              </a:solidFill>
                              <a:latin typeface="Cambria Math" panose="02040503050406030204" pitchFamily="18" charset="0"/>
                            </a:rPr>
                            <m:t>𝑗</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𝑗</m:t>
                      </m:r>
                      <m:r>
                        <m:rPr>
                          <m:sty m:val="p"/>
                        </m:rPr>
                        <a:rPr lang="zh-CN" altLang="en-US" i="1">
                          <a:solidFill>
                            <a:srgbClr val="000000"/>
                          </a:solidFill>
                          <a:latin typeface="Cambria Math" panose="02040503050406030204" pitchFamily="18" charset="0"/>
                        </a:rPr>
                        <m:t>Δ</m:t>
                      </m:r>
                      <m:r>
                        <a:rPr lang="zh-CN" altLang="en-US" i="1">
                          <a:solidFill>
                            <a:srgbClr val="000000"/>
                          </a:solidFill>
                          <a:latin typeface="Cambria Math" panose="02040503050406030204" pitchFamily="18" charset="0"/>
                        </a:rPr>
                        <m:t>𝑆</m:t>
                      </m:r>
                      <m:r>
                        <a:rPr lang="zh-CN" altLang="en-US" i="1">
                          <a:solidFill>
                            <a:srgbClr val="000000"/>
                          </a:solidFill>
                          <a:latin typeface="Cambria Math" panose="02040503050406030204" pitchFamily="18" charset="0"/>
                        </a:rPr>
                        <m:t>   </m:t>
                      </m:r>
                      <m:r>
                        <a:rPr lang="zh-CN" altLang="en-US" i="1">
                          <a:solidFill>
                            <a:srgbClr val="000000"/>
                          </a:solidFill>
                          <a:latin typeface="Cambria Math" panose="02040503050406030204" pitchFamily="18" charset="0"/>
                        </a:rPr>
                        <m:t>𝑗</m:t>
                      </m:r>
                      <m:r>
                        <a:rPr lang="zh-CN" altLang="en-US" i="1">
                          <a:solidFill>
                            <a:srgbClr val="000000"/>
                          </a:solidFill>
                          <a:latin typeface="Cambria Math" panose="02040503050406030204" pitchFamily="18" charset="0"/>
                        </a:rPr>
                        <m:t>=0,1.......</m:t>
                      </m:r>
                      <m:r>
                        <a:rPr lang="zh-CN" altLang="en-US" i="1">
                          <a:solidFill>
                            <a:srgbClr val="000000"/>
                          </a:solidFill>
                          <a:latin typeface="Cambria Math" panose="02040503050406030204" pitchFamily="18" charset="0"/>
                        </a:rPr>
                        <m:t>𝑀</m:t>
                      </m:r>
                    </m:oMath>
                  </m:oMathPara>
                </a14:m>
                <a:endParaRPr lang="zh-CN" altLang="en-US" dirty="0"/>
              </a:p>
            </p:txBody>
          </p:sp>
        </mc:Choice>
        <mc:Fallback xmlns="">
          <p:sp>
            <p:nvSpPr>
              <p:cNvPr id="12" name="对象 11"/>
              <p:cNvSpPr txBox="1">
                <a:spLocks noRot="1" noChangeAspect="1" noMove="1" noResize="1" noEditPoints="1" noAdjustHandles="1" noChangeArrowheads="1" noChangeShapeType="1" noTextEdit="1"/>
              </p:cNvSpPr>
              <p:nvPr/>
            </p:nvSpPr>
            <p:spPr bwMode="auto">
              <a:xfrm>
                <a:off x="1863725" y="2027238"/>
                <a:ext cx="3349625" cy="534987"/>
              </a:xfrm>
              <a:prstGeom prst="rect">
                <a:avLst/>
              </a:prstGeom>
              <a:blipFill>
                <a:blip r:embed="rId4"/>
                <a:stretch>
                  <a:fillRect/>
                </a:stretch>
              </a:blipFill>
            </p:spPr>
            <p:txBody>
              <a:bodyPr/>
              <a:lstStyle/>
              <a:p>
                <a:r>
                  <a:rPr lang="zh-CN" altLang="en-US">
                    <a:noFill/>
                  </a:rPr>
                  <a:t> </a:t>
                </a:r>
              </a:p>
            </p:txBody>
          </p:sp>
        </mc:Fallback>
      </mc:AlternateContent>
      <p:graphicFrame>
        <p:nvGraphicFramePr>
          <p:cNvPr id="13" name="对象 12"/>
          <p:cNvGraphicFramePr>
            <a:graphicFrameLocks noChangeAspect="1"/>
          </p:cNvGraphicFramePr>
          <p:nvPr/>
        </p:nvGraphicFramePr>
        <p:xfrm>
          <a:off x="2699792" y="2877590"/>
          <a:ext cx="3468687" cy="448865"/>
        </p:xfrm>
        <a:graphic>
          <a:graphicData uri="http://schemas.openxmlformats.org/presentationml/2006/ole">
            <mc:AlternateContent xmlns:mc="http://schemas.openxmlformats.org/markup-compatibility/2006">
              <mc:Choice xmlns:v="urn:schemas-microsoft-com:vml" Requires="v">
                <p:oleObj name="Equation" r:id="rId5" imgW="1396800" imgH="241200" progId="Equation.DSMT4">
                  <p:embed/>
                </p:oleObj>
              </mc:Choice>
              <mc:Fallback>
                <p:oleObj name="Equation" r:id="rId5" imgW="1396800" imgH="241200" progId="Equation.DSMT4">
                  <p:embed/>
                  <p:pic>
                    <p:nvPicPr>
                      <p:cNvPr id="13" name="对象 12"/>
                      <p:cNvPicPr>
                        <a:picLocks noChangeAspect="1" noChangeArrowheads="1"/>
                      </p:cNvPicPr>
                      <p:nvPr/>
                    </p:nvPicPr>
                    <p:blipFill>
                      <a:blip r:embed="rId6"/>
                      <a:srcRect/>
                      <a:stretch>
                        <a:fillRect/>
                      </a:stretch>
                    </p:blipFill>
                    <p:spPr bwMode="auto">
                      <a:xfrm>
                        <a:off x="2699792" y="2877590"/>
                        <a:ext cx="3468687" cy="44886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4" name="对象 13"/>
          <p:cNvGraphicFramePr>
            <a:graphicFrameLocks noChangeAspect="1"/>
          </p:cNvGraphicFramePr>
          <p:nvPr/>
        </p:nvGraphicFramePr>
        <p:xfrm>
          <a:off x="2504528" y="3865657"/>
          <a:ext cx="3859213" cy="482203"/>
        </p:xfrm>
        <a:graphic>
          <a:graphicData uri="http://schemas.openxmlformats.org/presentationml/2006/ole">
            <mc:AlternateContent xmlns:mc="http://schemas.openxmlformats.org/markup-compatibility/2006">
              <mc:Choice xmlns:v="urn:schemas-microsoft-com:vml" Requires="v">
                <p:oleObj name="Equation" r:id="rId7" imgW="1447560" imgH="241200" progId="Equation.DSMT4">
                  <p:embed/>
                </p:oleObj>
              </mc:Choice>
              <mc:Fallback>
                <p:oleObj name="Equation" r:id="rId7" imgW="1447560" imgH="241200" progId="Equation.DSMT4">
                  <p:embed/>
                  <p:pic>
                    <p:nvPicPr>
                      <p:cNvPr id="14" name="对象 13"/>
                      <p:cNvPicPr>
                        <a:picLocks noChangeAspect="1" noChangeArrowheads="1"/>
                      </p:cNvPicPr>
                      <p:nvPr/>
                    </p:nvPicPr>
                    <p:blipFill>
                      <a:blip r:embed="rId8"/>
                      <a:srcRect/>
                      <a:stretch>
                        <a:fillRect/>
                      </a:stretch>
                    </p:blipFill>
                    <p:spPr bwMode="auto">
                      <a:xfrm>
                        <a:off x="2504528" y="3865657"/>
                        <a:ext cx="3859213" cy="48220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142467524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求解期权价值</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fontScale="92500" lnSpcReduction="10000"/>
              </a:bodyPr>
              <a:lstStyle/>
              <a:p>
                <a:r>
                  <a:rPr lang="zh-CN" altLang="en-US" dirty="0"/>
                  <a:t>联立 </a:t>
                </a:r>
                <a:r>
                  <a:rPr lang="en-US" altLang="zh-CN" dirty="0"/>
                  <a:t>M − 1 </a:t>
                </a:r>
                <a:r>
                  <a:rPr lang="zh-CN" altLang="en-US" dirty="0"/>
                  <a:t>个方程</a:t>
                </a:r>
                <a:endParaRPr lang="en-US" altLang="zh-CN" dirty="0"/>
              </a:p>
              <a:p>
                <a:pPr>
                  <a:buNone/>
                </a:pPr>
                <a:r>
                  <a:rPr lang="en-US" altLang="zh-CN" dirty="0"/>
                  <a:t>							</a:t>
                </a:r>
              </a:p>
              <a:p>
                <a:r>
                  <a:rPr lang="zh-CN" altLang="en-US" dirty="0"/>
                  <a:t>和</a:t>
                </a:r>
                <a:endParaRPr lang="en-US" altLang="zh-CN" dirty="0"/>
              </a:p>
              <a:p>
                <a:endParaRPr lang="en-US" altLang="zh-CN" dirty="0"/>
              </a:p>
              <a:p>
                <a:pPr>
                  <a:buNone/>
                </a:pPr>
                <a:endParaRPr lang="en-US" altLang="zh-CN" dirty="0"/>
              </a:p>
              <a:p>
                <a:r>
                  <a:rPr lang="zh-CN" altLang="en-US" dirty="0"/>
                  <a:t>解出每个</a:t>
                </a:r>
                <a14:m>
                  <m:oMath xmlns:m="http://schemas.openxmlformats.org/officeDocument/2006/math">
                    <m:sSub>
                      <m:sSubPr>
                        <m:ctrlPr>
                          <a:rPr lang="en-US" altLang="zh-CN" i="1" dirty="0" smtClean="0">
                            <a:latin typeface="Cambria Math" panose="02040503050406030204" pitchFamily="18" charset="0"/>
                          </a:rPr>
                        </m:ctrlPr>
                      </m:sSubPr>
                      <m:e>
                        <m:r>
                          <a:rPr lang="en-US" altLang="zh-CN" b="0" i="1" dirty="0" smtClean="0">
                            <a:latin typeface="Cambria Math"/>
                          </a:rPr>
                          <m:t>𝑓</m:t>
                        </m:r>
                      </m:e>
                      <m:sub>
                        <m:r>
                          <a:rPr lang="en-US" altLang="zh-CN" b="0" i="1" dirty="0" smtClean="0">
                            <a:latin typeface="Cambria Math"/>
                          </a:rPr>
                          <m:t>𝑁</m:t>
                        </m:r>
                        <m:r>
                          <a:rPr lang="en-US" altLang="zh-CN" b="0" i="1" dirty="0" smtClean="0">
                            <a:latin typeface="Cambria Math"/>
                          </a:rPr>
                          <m:t>−1,</m:t>
                        </m:r>
                        <m:r>
                          <a:rPr lang="en-US" altLang="zh-CN" b="0" i="1" dirty="0" smtClean="0">
                            <a:latin typeface="Cambria Math"/>
                          </a:rPr>
                          <m:t>𝑗</m:t>
                        </m:r>
                      </m:sub>
                    </m:sSub>
                    <m:r>
                      <a:rPr lang="zh-CN" altLang="en-US" i="1" dirty="0" smtClean="0">
                        <a:latin typeface="Cambria Math"/>
                      </a:rPr>
                      <m:t> </m:t>
                    </m:r>
                  </m:oMath>
                </a14:m>
                <a:r>
                  <a:rPr lang="zh-CN" altLang="en-US" dirty="0"/>
                  <a:t>的期权价值。</a:t>
                </a:r>
              </a:p>
              <a:p>
                <a:r>
                  <a:rPr lang="zh-CN" altLang="en-US" dirty="0"/>
                  <a:t>最后可以计算出</a:t>
                </a:r>
                <a14:m>
                  <m:oMath xmlns:m="http://schemas.openxmlformats.org/officeDocument/2006/math">
                    <m:sSub>
                      <m:sSubPr>
                        <m:ctrlPr>
                          <a:rPr lang="en-US" altLang="zh-CN" i="1" dirty="0">
                            <a:latin typeface="Cambria Math" panose="02040503050406030204" pitchFamily="18" charset="0"/>
                          </a:rPr>
                        </m:ctrlPr>
                      </m:sSubPr>
                      <m:e>
                        <m:r>
                          <a:rPr lang="en-US" altLang="zh-CN" i="1" dirty="0">
                            <a:latin typeface="Cambria Math"/>
                          </a:rPr>
                          <m:t>𝑓</m:t>
                        </m:r>
                      </m:e>
                      <m:sub>
                        <m:r>
                          <a:rPr lang="en-US" altLang="zh-CN" b="0" i="1" dirty="0" smtClean="0">
                            <a:latin typeface="Cambria Math"/>
                          </a:rPr>
                          <m:t>0</m:t>
                        </m:r>
                        <m:r>
                          <a:rPr lang="en-US" altLang="zh-CN" i="1" dirty="0">
                            <a:latin typeface="Cambria Math"/>
                          </a:rPr>
                          <m:t>,</m:t>
                        </m:r>
                        <m:r>
                          <a:rPr lang="en-US" altLang="zh-CN" i="1" dirty="0">
                            <a:latin typeface="Cambria Math"/>
                          </a:rPr>
                          <m:t>𝑗</m:t>
                        </m:r>
                      </m:sub>
                    </m:sSub>
                  </m:oMath>
                </a14:m>
                <a:r>
                  <a:rPr lang="zh-CN" altLang="en-US" dirty="0"/>
                  <a:t> ，当</a:t>
                </a:r>
                <a14:m>
                  <m:oMath xmlns:m="http://schemas.openxmlformats.org/officeDocument/2006/math">
                    <m:r>
                      <a:rPr lang="en-US" altLang="zh-CN" b="0" i="1" smtClean="0">
                        <a:latin typeface="Cambria Math"/>
                      </a:rPr>
                      <m:t>𝑗</m:t>
                    </m:r>
                    <m:r>
                      <m:rPr>
                        <m:sty m:val="p"/>
                      </m:rPr>
                      <a:rPr lang="el-GR" altLang="zh-CN" b="0" i="1" smtClean="0">
                        <a:latin typeface="Cambria Math"/>
                        <a:ea typeface="Cambria Math"/>
                      </a:rPr>
                      <m:t>Δ</m:t>
                    </m:r>
                    <m:r>
                      <a:rPr lang="en-US" altLang="zh-CN" b="0" i="1" smtClean="0">
                        <a:latin typeface="Cambria Math"/>
                        <a:ea typeface="Cambria Math"/>
                      </a:rPr>
                      <m:t>𝑆</m:t>
                    </m:r>
                  </m:oMath>
                </a14:m>
                <a:r>
                  <a:rPr lang="zh-CN" altLang="en-US" dirty="0"/>
                  <a:t>等于初始资产价格时，该格点对应的 </a:t>
                </a:r>
                <a:r>
                  <a:rPr lang="en-US" altLang="zh-CN" dirty="0"/>
                  <a:t>f </a:t>
                </a:r>
                <a:r>
                  <a:rPr lang="zh-CN" altLang="en-US" dirty="0"/>
                  <a:t>就是我们要求的期权价值</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3"/>
                <a:stretch>
                  <a:fillRect t="-1765" r="-1333"/>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fld id="{7A0B34B9-D817-47F5-9B8C-94F2D5E9BE68}" type="slidenum">
              <a:rPr lang="zh-CN" altLang="en-US" smtClean="0"/>
              <a:pPr/>
              <a:t>49</a:t>
            </a:fld>
            <a:endParaRPr lang="zh-CN" altLang="en-US" dirty="0"/>
          </a:p>
        </p:txBody>
      </p:sp>
      <p:graphicFrame>
        <p:nvGraphicFramePr>
          <p:cNvPr id="12" name="对象 11"/>
          <p:cNvGraphicFramePr>
            <a:graphicFrameLocks noChangeAspect="1"/>
          </p:cNvGraphicFramePr>
          <p:nvPr>
            <p:extLst>
              <p:ext uri="{D42A27DB-BD31-4B8C-83A1-F6EECF244321}">
                <p14:modId xmlns:p14="http://schemas.microsoft.com/office/powerpoint/2010/main" val="1172613528"/>
              </p:ext>
            </p:extLst>
          </p:nvPr>
        </p:nvGraphicFramePr>
        <p:xfrm>
          <a:off x="1636713" y="1438275"/>
          <a:ext cx="6276975" cy="557411"/>
        </p:xfrm>
        <a:graphic>
          <a:graphicData uri="http://schemas.openxmlformats.org/presentationml/2006/ole">
            <mc:AlternateContent xmlns:mc="http://schemas.openxmlformats.org/markup-compatibility/2006">
              <mc:Choice xmlns:v="urn:schemas-microsoft-com:vml" Requires="v">
                <p:oleObj name="Equation" r:id="rId4" imgW="3149280" imgH="241200" progId="Equation.DSMT4">
                  <p:embed/>
                </p:oleObj>
              </mc:Choice>
              <mc:Fallback>
                <p:oleObj name="Equation" r:id="rId4" imgW="3149280" imgH="241200" progId="Equation.DSMT4">
                  <p:embed/>
                  <p:pic>
                    <p:nvPicPr>
                      <p:cNvPr id="0" name=""/>
                      <p:cNvPicPr>
                        <a:picLocks noChangeAspect="1" noChangeArrowheads="1"/>
                      </p:cNvPicPr>
                      <p:nvPr/>
                    </p:nvPicPr>
                    <p:blipFill>
                      <a:blip r:embed="rId5"/>
                      <a:srcRect/>
                      <a:stretch>
                        <a:fillRect/>
                      </a:stretch>
                    </p:blipFill>
                    <p:spPr bwMode="auto">
                      <a:xfrm>
                        <a:off x="1636713" y="1438275"/>
                        <a:ext cx="6276975" cy="557411"/>
                      </a:xfrm>
                      <a:prstGeom prst="rect">
                        <a:avLst/>
                      </a:prstGeom>
                      <a:noFill/>
                    </p:spPr>
                  </p:pic>
                </p:oleObj>
              </mc:Fallback>
            </mc:AlternateContent>
          </a:graphicData>
        </a:graphic>
      </p:graphicFrame>
      <p:graphicFrame>
        <p:nvGraphicFramePr>
          <p:cNvPr id="13" name="对象 12"/>
          <p:cNvGraphicFramePr>
            <a:graphicFrameLocks noChangeAspect="1"/>
          </p:cNvGraphicFramePr>
          <p:nvPr>
            <p:extLst>
              <p:ext uri="{D42A27DB-BD31-4B8C-83A1-F6EECF244321}">
                <p14:modId xmlns:p14="http://schemas.microsoft.com/office/powerpoint/2010/main" val="2298696021"/>
              </p:ext>
            </p:extLst>
          </p:nvPr>
        </p:nvGraphicFramePr>
        <p:xfrm>
          <a:off x="3203848" y="2236857"/>
          <a:ext cx="2693988" cy="982965"/>
        </p:xfrm>
        <a:graphic>
          <a:graphicData uri="http://schemas.openxmlformats.org/presentationml/2006/ole">
            <mc:AlternateContent xmlns:mc="http://schemas.openxmlformats.org/markup-compatibility/2006">
              <mc:Choice xmlns:v="urn:schemas-microsoft-com:vml" Requires="v">
                <p:oleObj name="Equation" r:id="rId6" imgW="1320480" imgH="482400" progId="Equation.DSMT4">
                  <p:embed/>
                </p:oleObj>
              </mc:Choice>
              <mc:Fallback>
                <p:oleObj name="Equation" r:id="rId6" imgW="1320480" imgH="482400" progId="Equation.DSMT4">
                  <p:embed/>
                  <p:pic>
                    <p:nvPicPr>
                      <p:cNvPr id="0" name=""/>
                      <p:cNvPicPr>
                        <a:picLocks noChangeAspect="1" noChangeArrowheads="1"/>
                      </p:cNvPicPr>
                      <p:nvPr/>
                    </p:nvPicPr>
                    <p:blipFill>
                      <a:blip r:embed="rId7"/>
                      <a:srcRect/>
                      <a:stretch>
                        <a:fillRect/>
                      </a:stretch>
                    </p:blipFill>
                    <p:spPr bwMode="auto">
                      <a:xfrm>
                        <a:off x="3203848" y="2236857"/>
                        <a:ext cx="2693988" cy="982965"/>
                      </a:xfrm>
                      <a:prstGeom prst="rect">
                        <a:avLst/>
                      </a:prstGeom>
                      <a:noFill/>
                    </p:spPr>
                  </p:pic>
                </p:oleObj>
              </mc:Fallback>
            </mc:AlternateContent>
          </a:graphicData>
        </a:graphic>
      </p:graphicFrame>
    </p:spTree>
    <p:extLst>
      <p:ext uri="{BB962C8B-B14F-4D97-AF65-F5344CB8AC3E}">
        <p14:creationId xmlns:p14="http://schemas.microsoft.com/office/powerpoint/2010/main" val="25892232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9EE6010-3807-4BB5-988A-59F478FF3853}"/>
              </a:ext>
            </a:extLst>
          </p:cNvPr>
          <p:cNvSpPr>
            <a:spLocks noGrp="1"/>
          </p:cNvSpPr>
          <p:nvPr>
            <p:ph type="title"/>
          </p:nvPr>
        </p:nvSpPr>
        <p:spPr/>
        <p:txBody>
          <a:bodyPr/>
          <a:lstStyle/>
          <a:p>
            <a:r>
              <a:rPr lang="zh-CN" altLang="en-US" dirty="0">
                <a:solidFill>
                  <a:schemeClr val="accent6"/>
                </a:solidFill>
              </a:rPr>
              <a:t>第一步：构建二叉树</a:t>
            </a:r>
          </a:p>
        </p:txBody>
      </p:sp>
      <p:sp>
        <p:nvSpPr>
          <p:cNvPr id="4" name="灯片编号占位符 3">
            <a:extLst>
              <a:ext uri="{FF2B5EF4-FFF2-40B4-BE49-F238E27FC236}">
                <a16:creationId xmlns:a16="http://schemas.microsoft.com/office/drawing/2014/main" id="{3B40B834-9C9A-4C0A-B261-9B2B4A27A78A}"/>
              </a:ext>
            </a:extLst>
          </p:cNvPr>
          <p:cNvSpPr>
            <a:spLocks noGrp="1"/>
          </p:cNvSpPr>
          <p:nvPr>
            <p:ph type="sldNum" sz="quarter" idx="12"/>
          </p:nvPr>
        </p:nvSpPr>
        <p:spPr/>
        <p:txBody>
          <a:bodyPr/>
          <a:lstStyle/>
          <a:p>
            <a:fld id="{0C913308-F349-4B6D-A68A-DD1791B4A57B}" type="slidenum">
              <a:rPr lang="zh-CN" altLang="en-US" smtClean="0"/>
              <a:pPr/>
              <a:t>5</a:t>
            </a:fld>
            <a:endParaRPr lang="zh-CN" altLang="en-US" dirty="0"/>
          </a:p>
        </p:txBody>
      </p:sp>
      <p:cxnSp>
        <p:nvCxnSpPr>
          <p:cNvPr id="6" name="直接箭头连接符 5">
            <a:extLst>
              <a:ext uri="{FF2B5EF4-FFF2-40B4-BE49-F238E27FC236}">
                <a16:creationId xmlns:a16="http://schemas.microsoft.com/office/drawing/2014/main" id="{EA2B7D13-B5F2-4FF3-8013-231E70118070}"/>
              </a:ext>
            </a:extLst>
          </p:cNvPr>
          <p:cNvCxnSpPr/>
          <p:nvPr/>
        </p:nvCxnSpPr>
        <p:spPr>
          <a:xfrm flipV="1">
            <a:off x="2494112" y="1635646"/>
            <a:ext cx="2088232" cy="936104"/>
          </a:xfrm>
          <a:prstGeom prst="straightConnector1">
            <a:avLst/>
          </a:prstGeom>
          <a:ln w="1905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 name="直接箭头连接符 7">
            <a:extLst>
              <a:ext uri="{FF2B5EF4-FFF2-40B4-BE49-F238E27FC236}">
                <a16:creationId xmlns:a16="http://schemas.microsoft.com/office/drawing/2014/main" id="{A273CC04-419D-4F67-997B-9F391E97D546}"/>
              </a:ext>
            </a:extLst>
          </p:cNvPr>
          <p:cNvCxnSpPr/>
          <p:nvPr/>
        </p:nvCxnSpPr>
        <p:spPr>
          <a:xfrm>
            <a:off x="2483768" y="2576599"/>
            <a:ext cx="2088232" cy="792088"/>
          </a:xfrm>
          <a:prstGeom prst="straightConnector1">
            <a:avLst/>
          </a:prstGeom>
          <a:ln w="19050">
            <a:tailEnd type="triangle"/>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9" name="文本框 8">
                <a:extLst>
                  <a:ext uri="{FF2B5EF4-FFF2-40B4-BE49-F238E27FC236}">
                    <a16:creationId xmlns:a16="http://schemas.microsoft.com/office/drawing/2014/main" id="{87F23A28-A32D-4665-8649-F46291D6A9A9}"/>
                  </a:ext>
                </a:extLst>
              </p:cNvPr>
              <p:cNvSpPr txBox="1"/>
              <p:nvPr/>
            </p:nvSpPr>
            <p:spPr>
              <a:xfrm>
                <a:off x="2195736" y="2391933"/>
                <a:ext cx="375103"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CN" b="0" i="1" smtClean="0">
                          <a:latin typeface="Cambria Math" panose="02040503050406030204" pitchFamily="18" charset="0"/>
                        </a:rPr>
                        <m:t>𝑆</m:t>
                      </m:r>
                    </m:oMath>
                  </m:oMathPara>
                </a14:m>
                <a:endParaRPr lang="zh-CN" altLang="en-US" dirty="0"/>
              </a:p>
            </p:txBody>
          </p:sp>
        </mc:Choice>
        <mc:Fallback xmlns="">
          <p:sp>
            <p:nvSpPr>
              <p:cNvPr id="9" name="文本框 8">
                <a:extLst>
                  <a:ext uri="{FF2B5EF4-FFF2-40B4-BE49-F238E27FC236}">
                    <a16:creationId xmlns:a16="http://schemas.microsoft.com/office/drawing/2014/main" id="{87F23A28-A32D-4665-8649-F46291D6A9A9}"/>
                  </a:ext>
                </a:extLst>
              </p:cNvPr>
              <p:cNvSpPr txBox="1">
                <a:spLocks noRot="1" noChangeAspect="1" noMove="1" noResize="1" noEditPoints="1" noAdjustHandles="1" noChangeArrowheads="1" noChangeShapeType="1" noTextEdit="1"/>
              </p:cNvSpPr>
              <p:nvPr/>
            </p:nvSpPr>
            <p:spPr>
              <a:xfrm>
                <a:off x="2195736" y="2391933"/>
                <a:ext cx="375103" cy="369332"/>
              </a:xfrm>
              <a:prstGeom prst="rect">
                <a:avLst/>
              </a:prstGeom>
              <a:blipFill>
                <a:blip r:embed="rId2"/>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0" name="文本框 9">
                <a:extLst>
                  <a:ext uri="{FF2B5EF4-FFF2-40B4-BE49-F238E27FC236}">
                    <a16:creationId xmlns:a16="http://schemas.microsoft.com/office/drawing/2014/main" id="{19BA70C4-F522-4287-A274-E391E4EFC165}"/>
                  </a:ext>
                </a:extLst>
              </p:cNvPr>
              <p:cNvSpPr txBox="1"/>
              <p:nvPr/>
            </p:nvSpPr>
            <p:spPr>
              <a:xfrm>
                <a:off x="4499992" y="1441359"/>
                <a:ext cx="509498"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CN" b="0" i="1" smtClean="0">
                          <a:latin typeface="Cambria Math" panose="02040503050406030204" pitchFamily="18" charset="0"/>
                        </a:rPr>
                        <m:t>𝑆𝑢</m:t>
                      </m:r>
                    </m:oMath>
                  </m:oMathPara>
                </a14:m>
                <a:endParaRPr lang="zh-CN" altLang="en-US" dirty="0"/>
              </a:p>
            </p:txBody>
          </p:sp>
        </mc:Choice>
        <mc:Fallback xmlns="">
          <p:sp>
            <p:nvSpPr>
              <p:cNvPr id="10" name="文本框 9">
                <a:extLst>
                  <a:ext uri="{FF2B5EF4-FFF2-40B4-BE49-F238E27FC236}">
                    <a16:creationId xmlns:a16="http://schemas.microsoft.com/office/drawing/2014/main" id="{19BA70C4-F522-4287-A274-E391E4EFC165}"/>
                  </a:ext>
                </a:extLst>
              </p:cNvPr>
              <p:cNvSpPr txBox="1">
                <a:spLocks noRot="1" noChangeAspect="1" noMove="1" noResize="1" noEditPoints="1" noAdjustHandles="1" noChangeArrowheads="1" noChangeShapeType="1" noTextEdit="1"/>
              </p:cNvSpPr>
              <p:nvPr/>
            </p:nvSpPr>
            <p:spPr>
              <a:xfrm>
                <a:off x="4499992" y="1441359"/>
                <a:ext cx="509498" cy="369332"/>
              </a:xfrm>
              <a:prstGeom prst="rect">
                <a:avLst/>
              </a:prstGeom>
              <a:blipFill>
                <a:blip r:embed="rId3"/>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2" name="文本框 11">
                <a:extLst>
                  <a:ext uri="{FF2B5EF4-FFF2-40B4-BE49-F238E27FC236}">
                    <a16:creationId xmlns:a16="http://schemas.microsoft.com/office/drawing/2014/main" id="{C2982D9F-65D2-4993-83B0-EA8148D3572A}"/>
                  </a:ext>
                </a:extLst>
              </p:cNvPr>
              <p:cNvSpPr txBox="1"/>
              <p:nvPr/>
            </p:nvSpPr>
            <p:spPr>
              <a:xfrm>
                <a:off x="4498516" y="3196740"/>
                <a:ext cx="510974"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altLang="zh-CN" b="0" i="1" smtClean="0">
                          <a:latin typeface="Cambria Math" panose="02040503050406030204" pitchFamily="18" charset="0"/>
                        </a:rPr>
                        <m:t>𝑆𝑑</m:t>
                      </m:r>
                    </m:oMath>
                  </m:oMathPara>
                </a14:m>
                <a:endParaRPr lang="zh-CN" altLang="en-US" dirty="0"/>
              </a:p>
            </p:txBody>
          </p:sp>
        </mc:Choice>
        <mc:Fallback xmlns="">
          <p:sp>
            <p:nvSpPr>
              <p:cNvPr id="12" name="文本框 11">
                <a:extLst>
                  <a:ext uri="{FF2B5EF4-FFF2-40B4-BE49-F238E27FC236}">
                    <a16:creationId xmlns:a16="http://schemas.microsoft.com/office/drawing/2014/main" id="{C2982D9F-65D2-4993-83B0-EA8148D3572A}"/>
                  </a:ext>
                </a:extLst>
              </p:cNvPr>
              <p:cNvSpPr txBox="1">
                <a:spLocks noRot="1" noChangeAspect="1" noMove="1" noResize="1" noEditPoints="1" noAdjustHandles="1" noChangeArrowheads="1" noChangeShapeType="1" noTextEdit="1"/>
              </p:cNvSpPr>
              <p:nvPr/>
            </p:nvSpPr>
            <p:spPr>
              <a:xfrm>
                <a:off x="4498516" y="3196740"/>
                <a:ext cx="510974" cy="369332"/>
              </a:xfrm>
              <a:prstGeom prst="rect">
                <a:avLst/>
              </a:prstGeom>
              <a:blipFill>
                <a:blip r:embed="rId4"/>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3" name="文本框 12">
                <a:extLst>
                  <a:ext uri="{FF2B5EF4-FFF2-40B4-BE49-F238E27FC236}">
                    <a16:creationId xmlns:a16="http://schemas.microsoft.com/office/drawing/2014/main" id="{6949CA5D-0029-45D6-97DB-C5E0D0AB1F0C}"/>
                  </a:ext>
                </a:extLst>
              </p:cNvPr>
              <p:cNvSpPr txBox="1"/>
              <p:nvPr/>
            </p:nvSpPr>
            <p:spPr>
              <a:xfrm>
                <a:off x="2987824" y="1707654"/>
                <a:ext cx="914400"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acc>
                        <m:accPr>
                          <m:chr m:val="̂"/>
                          <m:ctrlPr>
                            <a:rPr lang="zh-CN" altLang="en-US" i="1" smtClean="0">
                              <a:latin typeface="Cambria Math" panose="02040503050406030204" pitchFamily="18" charset="0"/>
                            </a:rPr>
                          </m:ctrlPr>
                        </m:accPr>
                        <m:e>
                          <m:r>
                            <a:rPr lang="en-US" altLang="zh-CN" b="0" i="1" smtClean="0">
                              <a:latin typeface="Cambria Math" panose="02040503050406030204" pitchFamily="18" charset="0"/>
                            </a:rPr>
                            <m:t>𝑝</m:t>
                          </m:r>
                        </m:e>
                      </m:acc>
                    </m:oMath>
                  </m:oMathPara>
                </a14:m>
                <a:endParaRPr lang="zh-CN" altLang="en-US" dirty="0"/>
              </a:p>
            </p:txBody>
          </p:sp>
        </mc:Choice>
        <mc:Fallback xmlns="">
          <p:sp>
            <p:nvSpPr>
              <p:cNvPr id="13" name="文本框 12">
                <a:extLst>
                  <a:ext uri="{FF2B5EF4-FFF2-40B4-BE49-F238E27FC236}">
                    <a16:creationId xmlns:a16="http://schemas.microsoft.com/office/drawing/2014/main" id="{6949CA5D-0029-45D6-97DB-C5E0D0AB1F0C}"/>
                  </a:ext>
                </a:extLst>
              </p:cNvPr>
              <p:cNvSpPr txBox="1">
                <a:spLocks noRot="1" noChangeAspect="1" noMove="1" noResize="1" noEditPoints="1" noAdjustHandles="1" noChangeArrowheads="1" noChangeShapeType="1" noTextEdit="1"/>
              </p:cNvSpPr>
              <p:nvPr/>
            </p:nvSpPr>
            <p:spPr>
              <a:xfrm>
                <a:off x="2987824" y="1707654"/>
                <a:ext cx="914400" cy="369332"/>
              </a:xfrm>
              <a:prstGeom prst="rect">
                <a:avLst/>
              </a:prstGeom>
              <a:blipFill>
                <a:blip r:embed="rId5"/>
                <a:stretch>
                  <a:fillRect t="-4918" b="-8197"/>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15" name="文本框 14">
                <a:extLst>
                  <a:ext uri="{FF2B5EF4-FFF2-40B4-BE49-F238E27FC236}">
                    <a16:creationId xmlns:a16="http://schemas.microsoft.com/office/drawing/2014/main" id="{AD2BF2A4-7395-450E-9999-2A3EBCBBEC52}"/>
                  </a:ext>
                </a:extLst>
              </p:cNvPr>
              <p:cNvSpPr txBox="1"/>
              <p:nvPr/>
            </p:nvSpPr>
            <p:spPr>
              <a:xfrm>
                <a:off x="2987824" y="3059668"/>
                <a:ext cx="914400" cy="378373"/>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altLang="zh-CN" b="0" i="1" smtClean="0">
                          <a:latin typeface="Cambria Math" panose="02040503050406030204" pitchFamily="18" charset="0"/>
                        </a:rPr>
                        <m:t>1−</m:t>
                      </m:r>
                      <m:acc>
                        <m:accPr>
                          <m:chr m:val="̂"/>
                          <m:ctrlPr>
                            <a:rPr lang="zh-CN" altLang="en-US" i="1" smtClean="0">
                              <a:latin typeface="Cambria Math" panose="02040503050406030204" pitchFamily="18" charset="0"/>
                            </a:rPr>
                          </m:ctrlPr>
                        </m:accPr>
                        <m:e>
                          <m:r>
                            <a:rPr lang="en-US" altLang="zh-CN" b="0" i="1" smtClean="0">
                              <a:latin typeface="Cambria Math" panose="02040503050406030204" pitchFamily="18" charset="0"/>
                            </a:rPr>
                            <m:t>𝑝</m:t>
                          </m:r>
                        </m:e>
                      </m:acc>
                    </m:oMath>
                  </m:oMathPara>
                </a14:m>
                <a:endParaRPr lang="zh-CN" altLang="en-US" dirty="0"/>
              </a:p>
            </p:txBody>
          </p:sp>
        </mc:Choice>
        <mc:Fallback xmlns="">
          <p:sp>
            <p:nvSpPr>
              <p:cNvPr id="15" name="文本框 14">
                <a:extLst>
                  <a:ext uri="{FF2B5EF4-FFF2-40B4-BE49-F238E27FC236}">
                    <a16:creationId xmlns:a16="http://schemas.microsoft.com/office/drawing/2014/main" id="{AD2BF2A4-7395-450E-9999-2A3EBCBBEC52}"/>
                  </a:ext>
                </a:extLst>
              </p:cNvPr>
              <p:cNvSpPr txBox="1">
                <a:spLocks noRot="1" noChangeAspect="1" noMove="1" noResize="1" noEditPoints="1" noAdjustHandles="1" noChangeArrowheads="1" noChangeShapeType="1" noTextEdit="1"/>
              </p:cNvSpPr>
              <p:nvPr/>
            </p:nvSpPr>
            <p:spPr>
              <a:xfrm>
                <a:off x="2987824" y="3059668"/>
                <a:ext cx="914400" cy="378373"/>
              </a:xfrm>
              <a:prstGeom prst="rect">
                <a:avLst/>
              </a:prstGeom>
              <a:blipFill>
                <a:blip r:embed="rId6"/>
                <a:stretch>
                  <a:fillRect t="-4839" r="-16667" b="-4839"/>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8741434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显性有限差分法</a:t>
            </a:r>
            <a:r>
              <a:rPr lang="en-US" altLang="zh-CN" dirty="0"/>
              <a:t>——</a:t>
            </a:r>
            <a:r>
              <a:rPr lang="zh-CN" altLang="en-US" dirty="0"/>
              <a:t>方法</a:t>
            </a:r>
            <a:r>
              <a:rPr lang="en-US" altLang="zh-CN" dirty="0"/>
              <a:t>1</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14:m>
                  <m:oMath xmlns:m="http://schemas.openxmlformats.org/officeDocument/2006/math">
                    <m:r>
                      <a:rPr lang="zh-CN" altLang="en-US" sz="2600" i="1" smtClean="0">
                        <a:latin typeface="Cambria Math"/>
                      </a:rPr>
                      <m:t>保留</m:t>
                    </m:r>
                    <m:f>
                      <m:fPr>
                        <m:ctrlPr>
                          <a:rPr lang="en-US" altLang="zh-CN" sz="2600" i="1">
                            <a:latin typeface="Cambria Math" panose="02040503050406030204" pitchFamily="18" charset="0"/>
                          </a:rPr>
                        </m:ctrlPr>
                      </m:fPr>
                      <m:num>
                        <m:r>
                          <a:rPr lang="en-US" altLang="zh-CN" sz="2600" i="1">
                            <a:latin typeface="Cambria Math"/>
                          </a:rPr>
                          <m:t>𝜕</m:t>
                        </m:r>
                        <m:r>
                          <a:rPr lang="en-US" altLang="zh-CN" sz="2600" i="1">
                            <a:latin typeface="Cambria Math"/>
                          </a:rPr>
                          <m:t>𝑓</m:t>
                        </m:r>
                      </m:num>
                      <m:den>
                        <m:r>
                          <a:rPr lang="en-US" altLang="zh-CN" sz="2600" i="1">
                            <a:latin typeface="Cambria Math"/>
                          </a:rPr>
                          <m:t>𝜕</m:t>
                        </m:r>
                        <m:r>
                          <a:rPr lang="en-US" altLang="zh-CN" sz="2600" b="0" i="1" smtClean="0">
                            <a:latin typeface="Cambria Math"/>
                          </a:rPr>
                          <m:t>𝑡</m:t>
                        </m:r>
                      </m:den>
                    </m:f>
                  </m:oMath>
                </a14:m>
                <a:r>
                  <a:rPr lang="zh-CN" altLang="en-US" sz="2600" dirty="0"/>
                  <a:t>的定义，而重新定义 </a:t>
                </a:r>
                <a14:m>
                  <m:oMath xmlns:m="http://schemas.openxmlformats.org/officeDocument/2006/math">
                    <m:f>
                      <m:fPr>
                        <m:ctrlPr>
                          <a:rPr lang="en-US" altLang="zh-CN" sz="2600" i="1">
                            <a:latin typeface="Cambria Math" panose="02040503050406030204" pitchFamily="18" charset="0"/>
                          </a:rPr>
                        </m:ctrlPr>
                      </m:fPr>
                      <m:num>
                        <m:r>
                          <a:rPr lang="en-US" altLang="zh-CN" sz="2600" i="1">
                            <a:latin typeface="Cambria Math"/>
                          </a:rPr>
                          <m:t>𝜕</m:t>
                        </m:r>
                        <m:r>
                          <a:rPr lang="en-US" altLang="zh-CN" sz="2600" i="1">
                            <a:latin typeface="Cambria Math"/>
                          </a:rPr>
                          <m:t>𝑓</m:t>
                        </m:r>
                      </m:num>
                      <m:den>
                        <m:r>
                          <a:rPr lang="en-US" altLang="zh-CN" sz="2600" i="1">
                            <a:latin typeface="Cambria Math"/>
                          </a:rPr>
                          <m:t>𝜕</m:t>
                        </m:r>
                        <m:r>
                          <a:rPr lang="en-US" altLang="zh-CN" sz="2600" i="1">
                            <a:latin typeface="Cambria Math"/>
                          </a:rPr>
                          <m:t>𝑆</m:t>
                        </m:r>
                      </m:den>
                    </m:f>
                  </m:oMath>
                </a14:m>
                <a:r>
                  <a:rPr lang="zh-CN" altLang="en-US" sz="2600" i="1" dirty="0">
                    <a:latin typeface="Cambria Math"/>
                  </a:rPr>
                  <a:t>  </a:t>
                </a:r>
                <a:r>
                  <a:rPr lang="zh-CN" altLang="en-US" sz="2600" dirty="0">
                    <a:latin typeface="Cambria Math"/>
                  </a:rPr>
                  <a:t>和</a:t>
                </a:r>
                <a14:m>
                  <m:oMath xmlns:m="http://schemas.openxmlformats.org/officeDocument/2006/math">
                    <m:f>
                      <m:fPr>
                        <m:ctrlPr>
                          <a:rPr lang="en-US" altLang="zh-CN" sz="2600" i="1">
                            <a:latin typeface="Cambria Math" panose="02040503050406030204" pitchFamily="18" charset="0"/>
                          </a:rPr>
                        </m:ctrlPr>
                      </m:fPr>
                      <m:num>
                        <m:sSup>
                          <m:sSupPr>
                            <m:ctrlPr>
                              <a:rPr lang="en-US" altLang="zh-CN" sz="2600" i="1">
                                <a:latin typeface="Cambria Math" panose="02040503050406030204" pitchFamily="18" charset="0"/>
                              </a:rPr>
                            </m:ctrlPr>
                          </m:sSupPr>
                          <m:e>
                            <m:r>
                              <a:rPr lang="en-US" altLang="zh-CN" sz="2600" i="1">
                                <a:latin typeface="Cambria Math"/>
                              </a:rPr>
                              <m:t>𝜕</m:t>
                            </m:r>
                          </m:e>
                          <m:sup>
                            <m:r>
                              <a:rPr lang="en-US" altLang="zh-CN" sz="2600" i="1">
                                <a:latin typeface="Cambria Math"/>
                              </a:rPr>
                              <m:t>2</m:t>
                            </m:r>
                          </m:sup>
                        </m:sSup>
                        <m:r>
                          <a:rPr lang="en-US" altLang="zh-CN" sz="2600" i="1">
                            <a:latin typeface="Cambria Math"/>
                          </a:rPr>
                          <m:t>𝑓</m:t>
                        </m:r>
                      </m:num>
                      <m:den>
                        <m:r>
                          <a:rPr lang="en-US" altLang="zh-CN" sz="2600" i="1">
                            <a:latin typeface="Cambria Math"/>
                          </a:rPr>
                          <m:t>𝜕</m:t>
                        </m:r>
                        <m:sSup>
                          <m:sSupPr>
                            <m:ctrlPr>
                              <a:rPr lang="en-US" altLang="zh-CN" sz="2600" i="1">
                                <a:latin typeface="Cambria Math" panose="02040503050406030204" pitchFamily="18" charset="0"/>
                              </a:rPr>
                            </m:ctrlPr>
                          </m:sSupPr>
                          <m:e>
                            <m:r>
                              <a:rPr lang="en-US" altLang="zh-CN" sz="2600" i="1">
                                <a:latin typeface="Cambria Math"/>
                              </a:rPr>
                              <m:t>𝑆</m:t>
                            </m:r>
                          </m:e>
                          <m:sup>
                            <m:r>
                              <a:rPr lang="en-US" altLang="zh-CN" sz="2600" i="1">
                                <a:latin typeface="Cambria Math"/>
                              </a:rPr>
                              <m:t>2</m:t>
                            </m:r>
                          </m:sup>
                        </m:sSup>
                      </m:den>
                    </m:f>
                  </m:oMath>
                </a14:m>
                <a:endParaRPr lang="en-US" altLang="zh-CN" sz="2600" dirty="0"/>
              </a:p>
              <a:p>
                <a:endParaRPr lang="en-US" altLang="zh-CN" sz="2600" dirty="0"/>
              </a:p>
              <a:p>
                <a:endParaRPr lang="en-US" altLang="zh-CN" sz="2600" dirty="0"/>
              </a:p>
              <a:p>
                <a:endParaRPr lang="en-US" altLang="zh-CN" sz="2600" dirty="0"/>
              </a:p>
              <a:p>
                <a:r>
                  <a:rPr lang="zh-CN" altLang="en-US" sz="2600" dirty="0"/>
                  <a:t>代入</a:t>
                </a:r>
                <a:r>
                  <a:rPr lang="en-US" altLang="zh-CN" sz="2600" dirty="0"/>
                  <a:t>PDE</a:t>
                </a:r>
                <a:r>
                  <a:rPr lang="zh-CN" altLang="en-US" sz="2600" dirty="0"/>
                  <a:t>可得</a:t>
                </a:r>
                <a:endParaRPr lang="en-US" altLang="zh-CN" sz="2600"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3"/>
                <a:stretch>
                  <a:fillRect/>
                </a:stretch>
              </a:blipFill>
            </p:spPr>
            <p:txBody>
              <a:bodyPr/>
              <a:lstStyle/>
              <a:p>
                <a:r>
                  <a:rPr lang="zh-CN" altLang="en-US">
                    <a:noFill/>
                  </a:rPr>
                  <a:t> </a:t>
                </a:r>
              </a:p>
            </p:txBody>
          </p:sp>
        </mc:Fallback>
      </mc:AlternateContent>
      <p:sp>
        <p:nvSpPr>
          <p:cNvPr id="5" name="灯片编号占位符 4"/>
          <p:cNvSpPr>
            <a:spLocks noGrp="1"/>
          </p:cNvSpPr>
          <p:nvPr>
            <p:ph type="sldNum" sz="quarter" idx="12"/>
          </p:nvPr>
        </p:nvSpPr>
        <p:spPr/>
        <p:txBody>
          <a:bodyPr/>
          <a:lstStyle/>
          <a:p>
            <a:fld id="{7A0B34B9-D817-47F5-9B8C-94F2D5E9BE68}" type="slidenum">
              <a:rPr lang="zh-CN" altLang="en-US" smtClean="0"/>
              <a:pPr/>
              <a:t>50</a:t>
            </a:fld>
            <a:endParaRPr lang="zh-CN" altLang="en-US" dirty="0"/>
          </a:p>
        </p:txBody>
      </p:sp>
      <p:sp>
        <p:nvSpPr>
          <p:cNvPr id="4" name="Rectangle 2"/>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extLst>
              <p:ext uri="{D42A27DB-BD31-4B8C-83A1-F6EECF244321}">
                <p14:modId xmlns:p14="http://schemas.microsoft.com/office/powerpoint/2010/main" val="3259149192"/>
              </p:ext>
            </p:extLst>
          </p:nvPr>
        </p:nvGraphicFramePr>
        <p:xfrm>
          <a:off x="1700212" y="1851670"/>
          <a:ext cx="5743575" cy="751830"/>
        </p:xfrm>
        <a:graphic>
          <a:graphicData uri="http://schemas.openxmlformats.org/presentationml/2006/ole">
            <mc:AlternateContent xmlns:mc="http://schemas.openxmlformats.org/markup-compatibility/2006">
              <mc:Choice xmlns:v="urn:schemas-microsoft-com:vml" Requires="v">
                <p:oleObj name="Equation" r:id="rId4" imgW="3479760" imgH="419040" progId="Equation.DSMT4">
                  <p:embed/>
                </p:oleObj>
              </mc:Choice>
              <mc:Fallback>
                <p:oleObj name="Equation" r:id="rId4" imgW="3479760" imgH="419040" progId="Equation.DSMT4">
                  <p:embed/>
                  <p:pic>
                    <p:nvPicPr>
                      <p:cNvPr id="0" name=""/>
                      <p:cNvPicPr>
                        <a:picLocks noChangeAspect="1" noChangeArrowheads="1"/>
                      </p:cNvPicPr>
                      <p:nvPr/>
                    </p:nvPicPr>
                    <p:blipFill>
                      <a:blip r:embed="rId5"/>
                      <a:srcRect/>
                      <a:stretch>
                        <a:fillRect/>
                      </a:stretch>
                    </p:blipFill>
                    <p:spPr bwMode="auto">
                      <a:xfrm>
                        <a:off x="1700212" y="1851670"/>
                        <a:ext cx="5743575" cy="751830"/>
                      </a:xfrm>
                      <a:prstGeom prst="rect">
                        <a:avLst/>
                      </a:prstGeom>
                      <a:noFill/>
                    </p:spPr>
                  </p:pic>
                </p:oleObj>
              </mc:Fallback>
            </mc:AlternateContent>
          </a:graphicData>
        </a:graphic>
      </p:graphicFrame>
      <p:sp>
        <p:nvSpPr>
          <p:cNvPr id="7"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extLst>
              <p:ext uri="{D42A27DB-BD31-4B8C-83A1-F6EECF244321}">
                <p14:modId xmlns:p14="http://schemas.microsoft.com/office/powerpoint/2010/main" val="2226408961"/>
              </p:ext>
            </p:extLst>
          </p:nvPr>
        </p:nvGraphicFramePr>
        <p:xfrm>
          <a:off x="3347864" y="2669677"/>
          <a:ext cx="3863975" cy="2169622"/>
        </p:xfrm>
        <a:graphic>
          <a:graphicData uri="http://schemas.openxmlformats.org/presentationml/2006/ole">
            <mc:AlternateContent xmlns:mc="http://schemas.openxmlformats.org/markup-compatibility/2006">
              <mc:Choice xmlns:v="urn:schemas-microsoft-com:vml" Requires="v">
                <p:oleObj name="Equation" r:id="rId6" imgW="2349360" imgH="1574640" progId="Equation.DSMT4">
                  <p:embed/>
                </p:oleObj>
              </mc:Choice>
              <mc:Fallback>
                <p:oleObj name="Equation" r:id="rId6" imgW="2349360" imgH="1574640" progId="Equation.DSMT4">
                  <p:embed/>
                  <p:pic>
                    <p:nvPicPr>
                      <p:cNvPr id="0" name=""/>
                      <p:cNvPicPr>
                        <a:picLocks noChangeAspect="1" noChangeArrowheads="1"/>
                      </p:cNvPicPr>
                      <p:nvPr/>
                    </p:nvPicPr>
                    <p:blipFill>
                      <a:blip r:embed="rId7"/>
                      <a:srcRect/>
                      <a:stretch>
                        <a:fillRect/>
                      </a:stretch>
                    </p:blipFill>
                    <p:spPr bwMode="auto">
                      <a:xfrm>
                        <a:off x="3347864" y="2669677"/>
                        <a:ext cx="3863975" cy="2169622"/>
                      </a:xfrm>
                      <a:prstGeom prst="rect">
                        <a:avLst/>
                      </a:prstGeom>
                      <a:noFill/>
                    </p:spPr>
                  </p:pic>
                </p:oleObj>
              </mc:Fallback>
            </mc:AlternateContent>
          </a:graphicData>
        </a:graphic>
      </p:graphicFrame>
    </p:spTree>
    <p:extLst>
      <p:ext uri="{BB962C8B-B14F-4D97-AF65-F5344CB8AC3E}">
        <p14:creationId xmlns:p14="http://schemas.microsoft.com/office/powerpoint/2010/main" val="30490122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理解显性有限差分法</a:t>
            </a:r>
          </a:p>
        </p:txBody>
      </p:sp>
      <p:sp>
        <p:nvSpPr>
          <p:cNvPr id="3" name="内容占位符 2"/>
          <p:cNvSpPr>
            <a:spLocks noGrp="1"/>
          </p:cNvSpPr>
          <p:nvPr>
            <p:ph idx="1"/>
          </p:nvPr>
        </p:nvSpPr>
        <p:spPr/>
        <p:txBody>
          <a:bodyPr/>
          <a:lstStyle/>
          <a:p>
            <a:r>
              <a:rPr lang="zh-CN" altLang="en-US" sz="2600" dirty="0"/>
              <a:t>可以看出                                   ，这说明某一时刻某格点的期权价值等于下一时刻相邻三个格点的期权价值风险中性期望值的现值</a:t>
            </a:r>
          </a:p>
          <a:p>
            <a:r>
              <a:rPr lang="zh-CN" altLang="en-US" sz="2600" dirty="0"/>
              <a:t>显性有限差分法可以理解为从格点图外部推知内部格点期权价值的方法</a:t>
            </a:r>
            <a:endParaRPr lang="en-US" altLang="zh-CN" sz="2600" dirty="0"/>
          </a:p>
          <a:p>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51</a:t>
            </a:fld>
            <a:endParaRPr lang="zh-CN" altLang="en-US" dirty="0"/>
          </a:p>
        </p:txBody>
      </p:sp>
      <p:graphicFrame>
        <p:nvGraphicFramePr>
          <p:cNvPr id="8" name="对象 7"/>
          <p:cNvGraphicFramePr>
            <a:graphicFrameLocks noChangeAspect="1"/>
          </p:cNvGraphicFramePr>
          <p:nvPr>
            <p:extLst>
              <p:ext uri="{D42A27DB-BD31-4B8C-83A1-F6EECF244321}">
                <p14:modId xmlns:p14="http://schemas.microsoft.com/office/powerpoint/2010/main" val="2153226193"/>
              </p:ext>
            </p:extLst>
          </p:nvPr>
        </p:nvGraphicFramePr>
        <p:xfrm>
          <a:off x="2267745" y="915566"/>
          <a:ext cx="2088232" cy="576064"/>
        </p:xfrm>
        <a:graphic>
          <a:graphicData uri="http://schemas.openxmlformats.org/presentationml/2006/ole">
            <mc:AlternateContent xmlns:mc="http://schemas.openxmlformats.org/markup-compatibility/2006">
              <mc:Choice xmlns:v="urn:schemas-microsoft-com:vml" Requires="v">
                <p:oleObj name="Equation" r:id="rId2" imgW="1269720" imgH="393480" progId="Equation.DSMT4">
                  <p:embed/>
                </p:oleObj>
              </mc:Choice>
              <mc:Fallback>
                <p:oleObj name="Equation" r:id="rId2" imgW="1269720" imgH="393480" progId="Equation.DSMT4">
                  <p:embed/>
                  <p:pic>
                    <p:nvPicPr>
                      <p:cNvPr id="0" name=""/>
                      <p:cNvPicPr>
                        <a:picLocks noChangeAspect="1" noChangeArrowheads="1"/>
                      </p:cNvPicPr>
                      <p:nvPr/>
                    </p:nvPicPr>
                    <p:blipFill>
                      <a:blip r:embed="rId3"/>
                      <a:srcRect/>
                      <a:stretch>
                        <a:fillRect/>
                      </a:stretch>
                    </p:blipFill>
                    <p:spPr bwMode="auto">
                      <a:xfrm>
                        <a:off x="2267745" y="915566"/>
                        <a:ext cx="2088232" cy="576064"/>
                      </a:xfrm>
                      <a:prstGeom prst="rect">
                        <a:avLst/>
                      </a:prstGeom>
                      <a:noFill/>
                    </p:spPr>
                  </p:pic>
                </p:oleObj>
              </mc:Fallback>
            </mc:AlternateContent>
          </a:graphicData>
        </a:graphic>
      </p:graphicFrame>
      <p:pic>
        <p:nvPicPr>
          <p:cNvPr id="7" name="12-8.EPS" descr="id:2147510993;FounderCES"/>
          <p:cNvPicPr/>
          <p:nvPr/>
        </p:nvPicPr>
        <p:blipFill>
          <a:blip r:embed="rId4" cstate="print"/>
          <a:stretch>
            <a:fillRect/>
          </a:stretch>
        </p:blipFill>
        <p:spPr>
          <a:xfrm>
            <a:off x="3419872" y="3363838"/>
            <a:ext cx="1480820" cy="1297305"/>
          </a:xfrm>
          <a:prstGeom prst="rect">
            <a:avLst/>
          </a:prstGeom>
        </p:spPr>
      </p:pic>
    </p:spTree>
    <p:extLst>
      <p:ext uri="{BB962C8B-B14F-4D97-AF65-F5344CB8AC3E}">
        <p14:creationId xmlns:p14="http://schemas.microsoft.com/office/powerpoint/2010/main" val="26246439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显性有限差分法－方法</a:t>
            </a:r>
            <a:r>
              <a:rPr lang="en-US" altLang="zh-CN" dirty="0"/>
              <a:t>2</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467544" y="951570"/>
                <a:ext cx="8229600" cy="3888432"/>
              </a:xfrm>
            </p:spPr>
            <p:txBody>
              <a:bodyPr/>
              <a:lstStyle/>
              <a:p>
                <a:r>
                  <a:rPr lang="zh-CN" altLang="en-US" dirty="0"/>
                  <a:t>如果我们采用</a:t>
                </a:r>
                <a14:m>
                  <m:oMath xmlns:m="http://schemas.openxmlformats.org/officeDocument/2006/math">
                    <m:f>
                      <m:fPr>
                        <m:ctrlPr>
                          <a:rPr lang="en-US" altLang="zh-CN" sz="3200" i="1">
                            <a:latin typeface="Cambria Math" panose="02040503050406030204" pitchFamily="18" charset="0"/>
                          </a:rPr>
                        </m:ctrlPr>
                      </m:fPr>
                      <m:num>
                        <m:r>
                          <a:rPr lang="en-US" altLang="zh-CN" sz="3200" i="1">
                            <a:latin typeface="Cambria Math"/>
                          </a:rPr>
                          <m:t>𝜕</m:t>
                        </m:r>
                        <m:r>
                          <a:rPr lang="en-US" altLang="zh-CN" sz="3200" i="1">
                            <a:latin typeface="Cambria Math"/>
                          </a:rPr>
                          <m:t>𝑓</m:t>
                        </m:r>
                      </m:num>
                      <m:den>
                        <m:r>
                          <a:rPr lang="en-US" altLang="zh-CN" sz="3200" i="1">
                            <a:latin typeface="Cambria Math"/>
                          </a:rPr>
                          <m:t>𝜕</m:t>
                        </m:r>
                        <m:r>
                          <a:rPr lang="en-US" altLang="zh-CN" sz="3200" i="1">
                            <a:latin typeface="Cambria Math"/>
                          </a:rPr>
                          <m:t>𝑡</m:t>
                        </m:r>
                      </m:den>
                    </m:f>
                  </m:oMath>
                </a14:m>
                <a:r>
                  <a:rPr lang="zh-CN" altLang="en-US" dirty="0"/>
                  <a:t>的另一种定义，而保留 </a:t>
                </a:r>
                <a14:m>
                  <m:oMath xmlns:m="http://schemas.openxmlformats.org/officeDocument/2006/math">
                    <m:f>
                      <m:fPr>
                        <m:ctrlPr>
                          <a:rPr lang="en-US" altLang="zh-CN" sz="3200" i="1">
                            <a:latin typeface="Cambria Math" panose="02040503050406030204" pitchFamily="18" charset="0"/>
                          </a:rPr>
                        </m:ctrlPr>
                      </m:fPr>
                      <m:num>
                        <m:r>
                          <a:rPr lang="en-US" altLang="zh-CN" sz="3200" i="1">
                            <a:latin typeface="Cambria Math"/>
                          </a:rPr>
                          <m:t>𝜕</m:t>
                        </m:r>
                        <m:r>
                          <a:rPr lang="en-US" altLang="zh-CN" sz="3200" i="1">
                            <a:latin typeface="Cambria Math"/>
                          </a:rPr>
                          <m:t>𝑓</m:t>
                        </m:r>
                      </m:num>
                      <m:den>
                        <m:r>
                          <a:rPr lang="en-US" altLang="zh-CN" sz="3200" i="1">
                            <a:latin typeface="Cambria Math"/>
                          </a:rPr>
                          <m:t>𝜕</m:t>
                        </m:r>
                        <m:r>
                          <a:rPr lang="en-US" altLang="zh-CN" sz="3200" i="1">
                            <a:latin typeface="Cambria Math"/>
                          </a:rPr>
                          <m:t>𝑆</m:t>
                        </m:r>
                      </m:den>
                    </m:f>
                  </m:oMath>
                </a14:m>
                <a:r>
                  <a:rPr lang="zh-CN" altLang="en-US" sz="3200" i="1" dirty="0">
                    <a:latin typeface="Cambria Math"/>
                  </a:rPr>
                  <a:t>  </a:t>
                </a:r>
                <a:r>
                  <a:rPr lang="zh-CN" altLang="en-US" sz="3200" dirty="0">
                    <a:latin typeface="Cambria Math"/>
                  </a:rPr>
                  <a:t>和</a:t>
                </a:r>
                <a14:m>
                  <m:oMath xmlns:m="http://schemas.openxmlformats.org/officeDocument/2006/math">
                    <m:f>
                      <m:fPr>
                        <m:ctrlPr>
                          <a:rPr lang="en-US" altLang="zh-CN" sz="3200" i="1">
                            <a:latin typeface="Cambria Math" panose="02040503050406030204" pitchFamily="18" charset="0"/>
                          </a:rPr>
                        </m:ctrlPr>
                      </m:fPr>
                      <m:num>
                        <m:sSup>
                          <m:sSupPr>
                            <m:ctrlPr>
                              <a:rPr lang="en-US" altLang="zh-CN" sz="3200" i="1">
                                <a:latin typeface="Cambria Math" panose="02040503050406030204" pitchFamily="18" charset="0"/>
                              </a:rPr>
                            </m:ctrlPr>
                          </m:sSupPr>
                          <m:e>
                            <m:r>
                              <a:rPr lang="en-US" altLang="zh-CN" sz="3200" i="1">
                                <a:latin typeface="Cambria Math"/>
                              </a:rPr>
                              <m:t>𝜕</m:t>
                            </m:r>
                          </m:e>
                          <m:sup>
                            <m:r>
                              <a:rPr lang="en-US" altLang="zh-CN" sz="3200" i="1">
                                <a:latin typeface="Cambria Math"/>
                              </a:rPr>
                              <m:t>2</m:t>
                            </m:r>
                          </m:sup>
                        </m:sSup>
                        <m:r>
                          <a:rPr lang="en-US" altLang="zh-CN" sz="3200" i="1">
                            <a:latin typeface="Cambria Math"/>
                          </a:rPr>
                          <m:t>𝑓</m:t>
                        </m:r>
                      </m:num>
                      <m:den>
                        <m:r>
                          <a:rPr lang="en-US" altLang="zh-CN" sz="3200" i="1">
                            <a:latin typeface="Cambria Math"/>
                          </a:rPr>
                          <m:t>𝜕</m:t>
                        </m:r>
                        <m:sSup>
                          <m:sSupPr>
                            <m:ctrlPr>
                              <a:rPr lang="en-US" altLang="zh-CN" sz="3200" i="1">
                                <a:latin typeface="Cambria Math" panose="02040503050406030204" pitchFamily="18" charset="0"/>
                              </a:rPr>
                            </m:ctrlPr>
                          </m:sSupPr>
                          <m:e>
                            <m:r>
                              <a:rPr lang="en-US" altLang="zh-CN" sz="3200" i="1">
                                <a:latin typeface="Cambria Math"/>
                              </a:rPr>
                              <m:t>𝑆</m:t>
                            </m:r>
                          </m:e>
                          <m:sup>
                            <m:r>
                              <a:rPr lang="en-US" altLang="zh-CN" sz="3200" i="1">
                                <a:latin typeface="Cambria Math"/>
                              </a:rPr>
                              <m:t>2</m:t>
                            </m:r>
                          </m:sup>
                        </m:sSup>
                      </m:den>
                    </m:f>
                  </m:oMath>
                </a14:m>
                <a:r>
                  <a:rPr lang="zh-CN" altLang="en-US" dirty="0"/>
                  <a:t>的定义就可以得到另一种显性有限差分法</a:t>
                </a:r>
                <a:endParaRPr lang="en-US" altLang="zh-CN" dirty="0"/>
              </a:p>
              <a:p>
                <a14:m>
                  <m:oMath xmlns:m="http://schemas.openxmlformats.org/officeDocument/2006/math">
                    <m:f>
                      <m:fPr>
                        <m:ctrlPr>
                          <a:rPr lang="en-US" altLang="zh-CN" sz="3200" i="1" smtClean="0">
                            <a:latin typeface="Cambria Math" panose="02040503050406030204" pitchFamily="18" charset="0"/>
                          </a:rPr>
                        </m:ctrlPr>
                      </m:fPr>
                      <m:num>
                        <m:r>
                          <a:rPr lang="en-US" altLang="zh-CN" sz="3200" i="1">
                            <a:latin typeface="Cambria Math"/>
                          </a:rPr>
                          <m:t>𝜕</m:t>
                        </m:r>
                        <m:r>
                          <a:rPr lang="en-US" altLang="zh-CN" sz="3200" i="1">
                            <a:latin typeface="Cambria Math"/>
                          </a:rPr>
                          <m:t>𝑓</m:t>
                        </m:r>
                      </m:num>
                      <m:den>
                        <m:r>
                          <a:rPr lang="en-US" altLang="zh-CN" sz="3200" i="1">
                            <a:latin typeface="Cambria Math"/>
                          </a:rPr>
                          <m:t>𝜕</m:t>
                        </m:r>
                        <m:r>
                          <a:rPr lang="en-US" altLang="zh-CN" sz="3200" i="1">
                            <a:latin typeface="Cambria Math"/>
                          </a:rPr>
                          <m:t>𝑡</m:t>
                        </m:r>
                      </m:den>
                    </m:f>
                  </m:oMath>
                </a14:m>
                <a:r>
                  <a:rPr lang="zh-CN" altLang="en-US" sz="2800" dirty="0"/>
                  <a:t>的新定义</a:t>
                </a:r>
                <a:endParaRPr lang="en-US" altLang="zh-CN" sz="2800" dirty="0"/>
              </a:p>
              <a:p>
                <a:pPr marL="0" indent="0" algn="ctr">
                  <a:buNone/>
                </a:pPr>
                <a14:m>
                  <m:oMath xmlns:m="http://schemas.openxmlformats.org/officeDocument/2006/math">
                    <m:f>
                      <m:fPr>
                        <m:ctrlPr>
                          <a:rPr lang="en-US" altLang="zh-CN" sz="3200" i="1">
                            <a:latin typeface="Cambria Math" panose="02040503050406030204" pitchFamily="18" charset="0"/>
                          </a:rPr>
                        </m:ctrlPr>
                      </m:fPr>
                      <m:num>
                        <m:r>
                          <a:rPr lang="en-US" altLang="zh-CN" sz="3200" i="1">
                            <a:latin typeface="Cambria Math"/>
                          </a:rPr>
                          <m:t>𝜕</m:t>
                        </m:r>
                        <m:r>
                          <a:rPr lang="en-US" altLang="zh-CN" sz="3200" i="1">
                            <a:latin typeface="Cambria Math"/>
                          </a:rPr>
                          <m:t>𝑓</m:t>
                        </m:r>
                      </m:num>
                      <m:den>
                        <m:r>
                          <a:rPr lang="en-US" altLang="zh-CN" sz="3200" i="1">
                            <a:latin typeface="Cambria Math"/>
                          </a:rPr>
                          <m:t>𝜕</m:t>
                        </m:r>
                        <m:r>
                          <a:rPr lang="en-US" altLang="zh-CN" sz="3200" i="1">
                            <a:latin typeface="Cambria Math"/>
                          </a:rPr>
                          <m:t>𝑡</m:t>
                        </m:r>
                      </m:den>
                    </m:f>
                  </m:oMath>
                </a14:m>
                <a:r>
                  <a:rPr lang="en-US" altLang="zh-CN" sz="2400" kern="0" dirty="0">
                    <a:solidFill>
                      <a:srgbClr val="000000"/>
                    </a:solidFill>
                    <a:effectLst/>
                    <a:latin typeface="NEU-BZ-S92"/>
                    <a:ea typeface="方正书宋_GBK"/>
                    <a:cs typeface="Times New Roman" panose="02020603050405020304" pitchFamily="18" charset="0"/>
                  </a:rPr>
                  <a:t>=</a:t>
                </a:r>
                <a14:m>
                  <m:oMath xmlns:m="http://schemas.openxmlformats.org/officeDocument/2006/math">
                    <m:f>
                      <m:fPr>
                        <m:ctrlPr>
                          <a:rPr lang="zh-CN" altLang="zh-CN" sz="24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24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3200" i="1" kern="0">
                                <a:solidFill>
                                  <a:srgbClr val="000000"/>
                                </a:solidFill>
                                <a:effectLst/>
                                <a:latin typeface="Cambria Math" panose="02040503050406030204" pitchFamily="18" charset="0"/>
                                <a:ea typeface="方正书宋_GBK"/>
                                <a:cs typeface="Times New Roman" panose="02020603050405020304" pitchFamily="18" charset="0"/>
                              </a:rPr>
                              <m:t>𝑓</m:t>
                            </m:r>
                          </m:e>
                          <m:sub>
                            <m:r>
                              <a:rPr lang="en-US" altLang="zh-CN" sz="3200" i="1" kern="0">
                                <a:solidFill>
                                  <a:srgbClr val="000000"/>
                                </a:solidFill>
                                <a:effectLst/>
                                <a:latin typeface="Cambria Math" panose="02040503050406030204" pitchFamily="18" charset="0"/>
                                <a:ea typeface="方正书宋_GBK"/>
                                <a:cs typeface="Times New Roman" panose="02020603050405020304" pitchFamily="18" charset="0"/>
                              </a:rPr>
                              <m:t>𝑖</m:t>
                            </m:r>
                            <m:r>
                              <m:rPr>
                                <m:nor/>
                              </m:rPr>
                              <a:rPr lang="en-US" altLang="zh-CN" sz="3200" ker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200" i="1" kern="0">
                                <a:solidFill>
                                  <a:srgbClr val="000000"/>
                                </a:solidFill>
                                <a:effectLst/>
                                <a:latin typeface="Cambria Math" panose="02040503050406030204" pitchFamily="18" charset="0"/>
                                <a:ea typeface="方正书宋_GBK"/>
                                <a:cs typeface="Times New Roman" panose="02020603050405020304" pitchFamily="18" charset="0"/>
                              </a:rPr>
                              <m:t>𝑗</m:t>
                            </m:r>
                          </m:sub>
                        </m:sSub>
                        <m:r>
                          <m:rPr>
                            <m:nor/>
                          </m:rPr>
                          <a:rPr lang="en-US" altLang="zh-CN" sz="3200" i="1" kern="0">
                            <a:solidFill>
                              <a:srgbClr val="000000"/>
                            </a:solidFill>
                            <a:effectLst/>
                            <a:latin typeface="Cambria Math" panose="02040503050406030204" pitchFamily="18" charset="0"/>
                            <a:ea typeface="方正书宋_GBK"/>
                            <a:cs typeface="Times New Roman" panose="02020603050405020304" pitchFamily="18" charset="0"/>
                          </a:rPr>
                          <m:t>−</m:t>
                        </m:r>
                        <m:sSub>
                          <m:sSubPr>
                            <m:ctrlPr>
                              <a:rPr lang="zh-CN" altLang="zh-CN" sz="24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3200" i="1" kern="0">
                                <a:solidFill>
                                  <a:srgbClr val="000000"/>
                                </a:solidFill>
                                <a:effectLst/>
                                <a:latin typeface="Cambria Math" panose="02040503050406030204" pitchFamily="18" charset="0"/>
                                <a:ea typeface="方正书宋_GBK"/>
                                <a:cs typeface="Times New Roman" panose="02020603050405020304" pitchFamily="18" charset="0"/>
                              </a:rPr>
                              <m:t>𝑓</m:t>
                            </m:r>
                          </m:e>
                          <m:sub>
                            <m:r>
                              <a:rPr lang="en-US" altLang="zh-CN" sz="3200" i="1" kern="0">
                                <a:solidFill>
                                  <a:srgbClr val="000000"/>
                                </a:solidFill>
                                <a:effectLst/>
                                <a:latin typeface="Cambria Math" panose="02040503050406030204" pitchFamily="18" charset="0"/>
                                <a:ea typeface="方正书宋_GBK"/>
                                <a:cs typeface="Times New Roman" panose="02020603050405020304" pitchFamily="18" charset="0"/>
                              </a:rPr>
                              <m:t>𝑖</m:t>
                            </m:r>
                            <m:r>
                              <a:rPr lang="en-US" altLang="zh-CN" sz="3200" i="1">
                                <a:solidFill>
                                  <a:srgbClr val="000000"/>
                                </a:solidFill>
                                <a:latin typeface="Cambria Math" panose="02040503050406030204" pitchFamily="18" charset="0"/>
                                <a:ea typeface="方正书宋_GBK"/>
                                <a:cs typeface="Times New Roman" panose="02020603050405020304" pitchFamily="18" charset="0"/>
                              </a:rPr>
                              <m:t>−</m:t>
                            </m:r>
                            <m:r>
                              <a:rPr lang="en-US" altLang="zh-CN" sz="3200" kern="0">
                                <a:solidFill>
                                  <a:srgbClr val="000000"/>
                                </a:solidFill>
                                <a:effectLst/>
                                <a:latin typeface="Cambria Math" panose="02040503050406030204" pitchFamily="18" charset="0"/>
                                <a:ea typeface="方正书宋_GBK"/>
                                <a:cs typeface="Times New Roman" panose="02020603050405020304" pitchFamily="18" charset="0"/>
                              </a:rPr>
                              <m:t>1</m:t>
                            </m:r>
                            <m:r>
                              <m:rPr>
                                <m:nor/>
                              </m:rPr>
                              <a:rPr lang="en-US" altLang="zh-CN" sz="3200" ker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200" i="1" kern="0">
                                <a:solidFill>
                                  <a:srgbClr val="000000"/>
                                </a:solidFill>
                                <a:effectLst/>
                                <a:latin typeface="Cambria Math" panose="02040503050406030204" pitchFamily="18" charset="0"/>
                                <a:ea typeface="方正书宋_GBK"/>
                                <a:cs typeface="Times New Roman" panose="02020603050405020304" pitchFamily="18" charset="0"/>
                              </a:rPr>
                              <m:t>𝑗</m:t>
                            </m:r>
                          </m:sub>
                        </m:sSub>
                      </m:num>
                      <m:den>
                        <m:r>
                          <m:rPr>
                            <m:sty m:val="p"/>
                          </m:rPr>
                          <a:rPr lang="en-US" altLang="zh-CN" sz="3200" kern="0">
                            <a:solidFill>
                              <a:srgbClr val="000000"/>
                            </a:solidFill>
                            <a:effectLst/>
                            <a:latin typeface="Cambria Math" panose="02040503050406030204" pitchFamily="18" charset="0"/>
                            <a:ea typeface="方正书宋_GBK"/>
                            <a:cs typeface="Times New Roman" panose="02020603050405020304" pitchFamily="18" charset="0"/>
                          </a:rPr>
                          <m:t>Δ</m:t>
                        </m:r>
                        <m:r>
                          <a:rPr lang="en-US" altLang="zh-CN" sz="3200" i="1" kern="0">
                            <a:solidFill>
                              <a:srgbClr val="000000"/>
                            </a:solidFill>
                            <a:effectLst/>
                            <a:latin typeface="Cambria Math" panose="02040503050406030204" pitchFamily="18" charset="0"/>
                            <a:ea typeface="方正书宋_GBK"/>
                            <a:cs typeface="Times New Roman" panose="02020603050405020304" pitchFamily="18" charset="0"/>
                          </a:rPr>
                          <m:t>𝑡</m:t>
                        </m:r>
                      </m:den>
                    </m:f>
                  </m:oMath>
                </a14:m>
                <a:endParaRPr lang="zh-CN" altLang="en-US" sz="2800" dirty="0"/>
              </a:p>
              <a:p>
                <a:endParaRPr lang="en-US" altLang="zh-CN"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467544" y="951570"/>
                <a:ext cx="8229600" cy="3888432"/>
              </a:xfrm>
              <a:blipFill>
                <a:blip r:embed="rId2"/>
                <a:stretch>
                  <a:fillRect/>
                </a:stretch>
              </a:blipFill>
            </p:spPr>
            <p:txBody>
              <a:bodyPr/>
              <a:lstStyle/>
              <a:p>
                <a:r>
                  <a:rPr lang="zh-CN" altLang="en-US">
                    <a:noFill/>
                  </a:rPr>
                  <a:t> </a:t>
                </a:r>
              </a:p>
            </p:txBody>
          </p:sp>
        </mc:Fallback>
      </mc:AlternateContent>
      <p:sp>
        <p:nvSpPr>
          <p:cNvPr id="5" name="灯片编号占位符 4"/>
          <p:cNvSpPr>
            <a:spLocks noGrp="1"/>
          </p:cNvSpPr>
          <p:nvPr>
            <p:ph type="sldNum" sz="quarter" idx="12"/>
          </p:nvPr>
        </p:nvSpPr>
        <p:spPr/>
        <p:txBody>
          <a:bodyPr/>
          <a:lstStyle/>
          <a:p>
            <a:fld id="{7A0B34B9-D817-47F5-9B8C-94F2D5E9BE68}" type="slidenum">
              <a:rPr lang="zh-CN" altLang="en-US" smtClean="0"/>
              <a:pPr/>
              <a:t>52</a:t>
            </a:fld>
            <a:endParaRPr lang="zh-CN" altLang="en-US" dirty="0"/>
          </a:p>
        </p:txBody>
      </p:sp>
    </p:spTree>
    <p:extLst>
      <p:ext uri="{BB962C8B-B14F-4D97-AF65-F5344CB8AC3E}">
        <p14:creationId xmlns:p14="http://schemas.microsoft.com/office/powerpoint/2010/main" val="17270110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显性有限差分法－方法</a:t>
            </a:r>
            <a:r>
              <a:rPr lang="en-US" altLang="zh-CN" dirty="0"/>
              <a:t>2</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467544" y="951570"/>
                <a:ext cx="8229600" cy="3888432"/>
              </a:xfrm>
            </p:spPr>
            <p:txBody>
              <a:bodyPr/>
              <a:lstStyle/>
              <a:p>
                <a:r>
                  <a:rPr lang="zh-CN" altLang="en-US" dirty="0"/>
                  <a:t>将其代入</a:t>
                </a:r>
                <a:r>
                  <a:rPr lang="en-US" altLang="zh-CN" dirty="0"/>
                  <a:t>B</a:t>
                </a:r>
                <a:r>
                  <a:rPr lang="en-US" altLang="zh-CN" sz="1800" i="1" kern="0" dirty="0">
                    <a:solidFill>
                      <a:srgbClr val="000000"/>
                    </a:solidFill>
                    <a:effectLst/>
                    <a:latin typeface="NEU-BZ-S92"/>
                    <a:ea typeface="方正书宋_GBK"/>
                    <a:cs typeface="Times New Roman" panose="02020603050405020304" pitchFamily="18" charset="0"/>
                  </a:rPr>
                  <a:t> </a:t>
                </a:r>
                <a:r>
                  <a:rPr lang="en-US" altLang="zh-CN" dirty="0">
                    <a:latin typeface="+mn-ea"/>
                    <a:ea typeface="+mn-ea"/>
                  </a:rPr>
                  <a:t>-</a:t>
                </a:r>
                <a:r>
                  <a:rPr lang="en-US" altLang="zh-CN" dirty="0"/>
                  <a:t>S</a:t>
                </a:r>
                <a:r>
                  <a:rPr lang="en-US" altLang="zh-CN" dirty="0">
                    <a:latin typeface="+mn-ea"/>
                    <a:ea typeface="+mn-ea"/>
                  </a:rPr>
                  <a:t>-</a:t>
                </a:r>
                <a:r>
                  <a:rPr lang="en-US" altLang="zh-CN" dirty="0"/>
                  <a:t>M</a:t>
                </a:r>
                <a:r>
                  <a:rPr lang="zh-CN" altLang="en-US" dirty="0"/>
                  <a:t>偏微分方程</a:t>
                </a:r>
                <a:r>
                  <a:rPr lang="en-US" altLang="zh-CN" dirty="0"/>
                  <a:t>,</a:t>
                </a:r>
                <a:r>
                  <a:rPr lang="zh-CN" altLang="en-US" dirty="0"/>
                  <a:t>整理可得</a:t>
                </a:r>
                <a:r>
                  <a:rPr lang="en-US" altLang="zh-CN" dirty="0"/>
                  <a:t>:</a:t>
                </a:r>
              </a:p>
              <a:p>
                <a:pPr marL="0" indent="0">
                  <a:buNone/>
                </a:pPr>
                <a:r>
                  <a:rPr lang="en-US" altLang="zh-CN" sz="3200" i="1" kern="0" dirty="0">
                    <a:solidFill>
                      <a:srgbClr val="000000"/>
                    </a:solidFill>
                    <a:effectLst/>
                    <a:cs typeface="Times New Roman" panose="02020603050405020304" pitchFamily="18" charset="0"/>
                  </a:rPr>
                  <a:t>                  f</a:t>
                </a:r>
                <a:r>
                  <a:rPr lang="en-US" altLang="zh-CN" sz="3200" i="1" kern="0" baseline="-25000" dirty="0">
                    <a:solidFill>
                      <a:srgbClr val="000000"/>
                    </a:solidFill>
                    <a:effectLst/>
                    <a:cs typeface="Times New Roman" panose="02020603050405020304" pitchFamily="18" charset="0"/>
                  </a:rPr>
                  <a:t>i-</a:t>
                </a:r>
                <a:r>
                  <a:rPr lang="en-US" altLang="zh-CN" sz="3200" kern="0" baseline="-25000" dirty="0">
                    <a:solidFill>
                      <a:srgbClr val="000000"/>
                    </a:solidFill>
                    <a:effectLst/>
                    <a:cs typeface="Times New Roman" panose="02020603050405020304" pitchFamily="18" charset="0"/>
                  </a:rPr>
                  <a:t>1,</a:t>
                </a:r>
                <a:r>
                  <a:rPr lang="en-US" altLang="zh-CN" sz="3200" i="1" kern="0" baseline="-25000" dirty="0">
                    <a:solidFill>
                      <a:srgbClr val="000000"/>
                    </a:solidFill>
                    <a:effectLst/>
                    <a:cs typeface="Times New Roman" panose="02020603050405020304" pitchFamily="18" charset="0"/>
                  </a:rPr>
                  <a:t>j</a:t>
                </a:r>
                <a:r>
                  <a:rPr lang="en-US" altLang="zh-CN" sz="3200" i="1" kern="0" dirty="0">
                    <a:solidFill>
                      <a:srgbClr val="000000"/>
                    </a:solidFill>
                    <a:effectLst/>
                    <a:cs typeface="Times New Roman" panose="02020603050405020304" pitchFamily="18" charset="0"/>
                  </a:rPr>
                  <a:t>=</a:t>
                </a:r>
                <a14:m>
                  <m:oMath xmlns:m="http://schemas.openxmlformats.org/officeDocument/2006/math">
                    <m:sSubSup>
                      <m:sSubSupPr>
                        <m:ctrlPr>
                          <a:rPr lang="zh-CN" altLang="zh-CN"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3200" i="1" kern="0">
                            <a:solidFill>
                              <a:srgbClr val="000000"/>
                            </a:solidFill>
                            <a:effectLst/>
                            <a:latin typeface="Cambria Math" panose="02040503050406030204" pitchFamily="18" charset="0"/>
                            <a:ea typeface="方正书宋_GBK"/>
                            <a:cs typeface="Times New Roman" panose="02020603050405020304" pitchFamily="18" charset="0"/>
                          </a:rPr>
                          <m:t>𝑎</m:t>
                        </m:r>
                      </m:e>
                      <m:sub>
                        <m:r>
                          <a:rPr lang="en-US" altLang="zh-CN" sz="3200" i="1" kern="0">
                            <a:solidFill>
                              <a:srgbClr val="000000"/>
                            </a:solidFill>
                            <a:effectLst/>
                            <a:latin typeface="Cambria Math" panose="02040503050406030204" pitchFamily="18" charset="0"/>
                            <a:ea typeface="方正书宋_GBK"/>
                            <a:cs typeface="Times New Roman" panose="02020603050405020304" pitchFamily="18" charset="0"/>
                          </a:rPr>
                          <m:t>𝑗</m:t>
                        </m:r>
                      </m:sub>
                      <m:sup>
                        <m:r>
                          <m:rPr>
                            <m:nor/>
                          </m:rPr>
                          <a:rPr lang="en-US" altLang="zh-CN" sz="3200" i="1" kern="0">
                            <a:solidFill>
                              <a:srgbClr val="000000"/>
                            </a:solidFill>
                            <a:effectLst/>
                            <a:cs typeface="Times New Roman" panose="02020603050405020304" pitchFamily="18" charset="0"/>
                          </a:rPr>
                          <m:t>∗</m:t>
                        </m:r>
                      </m:sup>
                    </m:sSubSup>
                  </m:oMath>
                </a14:m>
                <a:r>
                  <a:rPr lang="en-US" altLang="zh-CN" sz="3200" i="1" kern="0" dirty="0">
                    <a:solidFill>
                      <a:srgbClr val="000000"/>
                    </a:solidFill>
                    <a:effectLst/>
                    <a:cs typeface="Times New Roman" panose="02020603050405020304" pitchFamily="18" charset="0"/>
                  </a:rPr>
                  <a:t>f</a:t>
                </a:r>
                <a:r>
                  <a:rPr lang="en-US" altLang="zh-CN" sz="3200" i="1" kern="0" baseline="-25000" dirty="0">
                    <a:solidFill>
                      <a:srgbClr val="000000"/>
                    </a:solidFill>
                    <a:effectLst/>
                    <a:cs typeface="Times New Roman" panose="02020603050405020304" pitchFamily="18" charset="0"/>
                  </a:rPr>
                  <a:t>i</a:t>
                </a:r>
                <a:r>
                  <a:rPr lang="en-US" altLang="zh-CN" sz="3200" kern="0" baseline="-25000" dirty="0">
                    <a:solidFill>
                      <a:srgbClr val="000000"/>
                    </a:solidFill>
                    <a:effectLst/>
                    <a:cs typeface="Times New Roman" panose="02020603050405020304" pitchFamily="18" charset="0"/>
                  </a:rPr>
                  <a:t>,</a:t>
                </a:r>
                <a:r>
                  <a:rPr lang="en-US" altLang="zh-CN" sz="3200" i="1" kern="0" baseline="-25000" dirty="0">
                    <a:solidFill>
                      <a:srgbClr val="000000"/>
                    </a:solidFill>
                    <a:effectLst/>
                    <a:cs typeface="Times New Roman" panose="02020603050405020304" pitchFamily="18" charset="0"/>
                  </a:rPr>
                  <a:t>j-</a:t>
                </a:r>
                <a:r>
                  <a:rPr lang="en-US" altLang="zh-CN" sz="3200" kern="0" baseline="-25000" dirty="0">
                    <a:solidFill>
                      <a:srgbClr val="000000"/>
                    </a:solidFill>
                    <a:effectLst/>
                    <a:cs typeface="Times New Roman" panose="02020603050405020304" pitchFamily="18" charset="0"/>
                  </a:rPr>
                  <a:t>1</a:t>
                </a:r>
                <a:r>
                  <a:rPr lang="en-US" altLang="zh-CN" sz="3200" i="1" kern="0" dirty="0">
                    <a:solidFill>
                      <a:srgbClr val="000000"/>
                    </a:solidFill>
                    <a:effectLst/>
                    <a:cs typeface="Times New Roman" panose="02020603050405020304" pitchFamily="18" charset="0"/>
                  </a:rPr>
                  <a:t>+</a:t>
                </a:r>
                <a14:m>
                  <m:oMath xmlns:m="http://schemas.openxmlformats.org/officeDocument/2006/math">
                    <m:sSubSup>
                      <m:sSubSupPr>
                        <m:ctrlPr>
                          <a:rPr lang="zh-CN" altLang="zh-CN"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3200" i="1" kern="0">
                            <a:solidFill>
                              <a:srgbClr val="000000"/>
                            </a:solidFill>
                            <a:effectLst/>
                            <a:latin typeface="Cambria Math" panose="02040503050406030204" pitchFamily="18" charset="0"/>
                            <a:ea typeface="方正书宋_GBK"/>
                            <a:cs typeface="Times New Roman" panose="02020603050405020304" pitchFamily="18" charset="0"/>
                          </a:rPr>
                          <m:t>𝑏</m:t>
                        </m:r>
                      </m:e>
                      <m:sub>
                        <m:r>
                          <a:rPr lang="en-US" altLang="zh-CN" sz="3200" i="1" kern="0">
                            <a:solidFill>
                              <a:srgbClr val="000000"/>
                            </a:solidFill>
                            <a:effectLst/>
                            <a:latin typeface="Cambria Math" panose="02040503050406030204" pitchFamily="18" charset="0"/>
                            <a:ea typeface="方正书宋_GBK"/>
                            <a:cs typeface="Times New Roman" panose="02020603050405020304" pitchFamily="18" charset="0"/>
                          </a:rPr>
                          <m:t>𝑗</m:t>
                        </m:r>
                      </m:sub>
                      <m:sup>
                        <m:r>
                          <m:rPr>
                            <m:nor/>
                          </m:rPr>
                          <a:rPr lang="en-US" altLang="zh-CN" sz="3200" i="1" kern="0">
                            <a:solidFill>
                              <a:srgbClr val="000000"/>
                            </a:solidFill>
                            <a:effectLst/>
                            <a:cs typeface="Times New Roman" panose="02020603050405020304" pitchFamily="18" charset="0"/>
                          </a:rPr>
                          <m:t>∗</m:t>
                        </m:r>
                      </m:sup>
                    </m:sSubSup>
                  </m:oMath>
                </a14:m>
                <a:r>
                  <a:rPr lang="en-US" altLang="zh-CN" sz="3200" i="1" kern="0" dirty="0" err="1">
                    <a:solidFill>
                      <a:srgbClr val="000000"/>
                    </a:solidFill>
                    <a:effectLst/>
                    <a:cs typeface="Times New Roman" panose="02020603050405020304" pitchFamily="18" charset="0"/>
                  </a:rPr>
                  <a:t>f</a:t>
                </a:r>
                <a:r>
                  <a:rPr lang="en-US" altLang="zh-CN" sz="3200" i="1" kern="0" baseline="-25000" dirty="0" err="1">
                    <a:solidFill>
                      <a:srgbClr val="000000"/>
                    </a:solidFill>
                    <a:effectLst/>
                    <a:cs typeface="Times New Roman" panose="02020603050405020304" pitchFamily="18" charset="0"/>
                  </a:rPr>
                  <a:t>i</a:t>
                </a:r>
                <a:r>
                  <a:rPr lang="en-US" altLang="zh-CN" sz="3200" kern="0" baseline="-25000" dirty="0" err="1">
                    <a:solidFill>
                      <a:srgbClr val="000000"/>
                    </a:solidFill>
                    <a:effectLst/>
                    <a:cs typeface="Times New Roman" panose="02020603050405020304" pitchFamily="18" charset="0"/>
                  </a:rPr>
                  <a:t>,</a:t>
                </a:r>
                <a:r>
                  <a:rPr lang="en-US" altLang="zh-CN" sz="3200" i="1" kern="0" baseline="-25000" dirty="0" err="1">
                    <a:solidFill>
                      <a:srgbClr val="000000"/>
                    </a:solidFill>
                    <a:effectLst/>
                    <a:cs typeface="Times New Roman" panose="02020603050405020304" pitchFamily="18" charset="0"/>
                  </a:rPr>
                  <a:t>j</a:t>
                </a:r>
                <a:r>
                  <a:rPr lang="en-US" altLang="zh-CN" sz="3200" i="1" kern="0" dirty="0">
                    <a:solidFill>
                      <a:srgbClr val="000000"/>
                    </a:solidFill>
                    <a:effectLst/>
                    <a:cs typeface="Times New Roman" panose="02020603050405020304" pitchFamily="18" charset="0"/>
                  </a:rPr>
                  <a:t>+</a:t>
                </a:r>
                <a14:m>
                  <m:oMath xmlns:m="http://schemas.openxmlformats.org/officeDocument/2006/math">
                    <m:sSubSup>
                      <m:sSubSupPr>
                        <m:ctrlPr>
                          <a:rPr lang="zh-CN" altLang="zh-CN"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3200" i="1" kern="0">
                            <a:solidFill>
                              <a:srgbClr val="000000"/>
                            </a:solidFill>
                            <a:effectLst/>
                            <a:latin typeface="Cambria Math" panose="02040503050406030204" pitchFamily="18" charset="0"/>
                            <a:ea typeface="方正书宋_GBK"/>
                            <a:cs typeface="Times New Roman" panose="02020603050405020304" pitchFamily="18" charset="0"/>
                          </a:rPr>
                          <m:t>𝑐</m:t>
                        </m:r>
                      </m:e>
                      <m:sub>
                        <m:r>
                          <a:rPr lang="en-US" altLang="zh-CN" sz="3200" i="1" kern="0">
                            <a:solidFill>
                              <a:srgbClr val="000000"/>
                            </a:solidFill>
                            <a:effectLst/>
                            <a:latin typeface="Cambria Math" panose="02040503050406030204" pitchFamily="18" charset="0"/>
                            <a:ea typeface="方正书宋_GBK"/>
                            <a:cs typeface="Times New Roman" panose="02020603050405020304" pitchFamily="18" charset="0"/>
                          </a:rPr>
                          <m:t>𝑗</m:t>
                        </m:r>
                      </m:sub>
                      <m:sup>
                        <m:r>
                          <m:rPr>
                            <m:nor/>
                          </m:rPr>
                          <a:rPr lang="en-US" altLang="zh-CN" sz="3200" i="1" kern="0">
                            <a:solidFill>
                              <a:srgbClr val="000000"/>
                            </a:solidFill>
                            <a:effectLst/>
                            <a:cs typeface="Times New Roman" panose="02020603050405020304" pitchFamily="18" charset="0"/>
                          </a:rPr>
                          <m:t>∗</m:t>
                        </m:r>
                      </m:sup>
                    </m:sSubSup>
                  </m:oMath>
                </a14:m>
                <a:r>
                  <a:rPr lang="en-US" altLang="zh-CN" sz="3200" i="1" kern="0" dirty="0">
                    <a:solidFill>
                      <a:srgbClr val="000000"/>
                    </a:solidFill>
                    <a:effectLst/>
                    <a:cs typeface="Times New Roman" panose="02020603050405020304" pitchFamily="18" charset="0"/>
                  </a:rPr>
                  <a:t>f</a:t>
                </a:r>
                <a:r>
                  <a:rPr lang="en-US" altLang="zh-CN" sz="3200" i="1" kern="0" baseline="-25000" dirty="0">
                    <a:solidFill>
                      <a:srgbClr val="000000"/>
                    </a:solidFill>
                    <a:effectLst/>
                    <a:cs typeface="Times New Roman" panose="02020603050405020304" pitchFamily="18" charset="0"/>
                  </a:rPr>
                  <a:t>i</a:t>
                </a:r>
                <a:r>
                  <a:rPr lang="en-US" altLang="zh-CN" sz="3200" kern="0" baseline="-25000" dirty="0">
                    <a:solidFill>
                      <a:srgbClr val="000000"/>
                    </a:solidFill>
                    <a:effectLst/>
                    <a:cs typeface="Times New Roman" panose="02020603050405020304" pitchFamily="18" charset="0"/>
                  </a:rPr>
                  <a:t>,</a:t>
                </a:r>
                <a:r>
                  <a:rPr lang="en-US" altLang="zh-CN" sz="3200" i="1" kern="0" baseline="-25000" dirty="0">
                    <a:solidFill>
                      <a:srgbClr val="000000"/>
                    </a:solidFill>
                    <a:effectLst/>
                    <a:cs typeface="Times New Roman" panose="02020603050405020304" pitchFamily="18" charset="0"/>
                  </a:rPr>
                  <a:t>j+</a:t>
                </a:r>
                <a:r>
                  <a:rPr lang="en-US" altLang="zh-CN" sz="3200" kern="0" baseline="-25000" dirty="0">
                    <a:solidFill>
                      <a:srgbClr val="000000"/>
                    </a:solidFill>
                    <a:effectLst/>
                    <a:cs typeface="Times New Roman" panose="02020603050405020304" pitchFamily="18" charset="0"/>
                  </a:rPr>
                  <a:t>1</a:t>
                </a:r>
              </a:p>
              <a:p>
                <a:pPr marL="0" indent="0">
                  <a:buNone/>
                </a:pPr>
                <a:r>
                  <a:rPr lang="en-US" altLang="zh-CN" sz="4400" baseline="-25000" dirty="0">
                    <a:solidFill>
                      <a:srgbClr val="000000"/>
                    </a:solidFill>
                    <a:cs typeface="Times New Roman" panose="02020603050405020304" pitchFamily="18" charset="0"/>
                  </a:rPr>
                  <a:t> </a:t>
                </a:r>
                <a:r>
                  <a:rPr lang="en-US" altLang="zh-CN" sz="4400" dirty="0">
                    <a:solidFill>
                      <a:srgbClr val="000000"/>
                    </a:solidFill>
                    <a:cs typeface="Times New Roman" panose="02020603050405020304" pitchFamily="18" charset="0"/>
                  </a:rPr>
                  <a:t>   </a:t>
                </a:r>
                <a:r>
                  <a:rPr lang="zh-CN" altLang="en-US" sz="4400" baseline="-25000" dirty="0">
                    <a:solidFill>
                      <a:srgbClr val="000000"/>
                    </a:solidFill>
                    <a:cs typeface="Times New Roman" panose="02020603050405020304" pitchFamily="18" charset="0"/>
                  </a:rPr>
                  <a:t>其中，  </a:t>
                </a:r>
                <a:r>
                  <a:rPr lang="en-US" altLang="zh-CN" sz="2800" kern="0" dirty="0">
                    <a:solidFill>
                      <a:srgbClr val="000000"/>
                    </a:solidFill>
                    <a:effectLst/>
                    <a:ea typeface="Cambria Math" panose="02040503050406030204" pitchFamily="18" charset="0"/>
                    <a:cs typeface="Times New Roman" panose="02020603050405020304" pitchFamily="18" charset="0"/>
                  </a:rPr>
                  <a:t> </a:t>
                </a:r>
                <a14:m>
                  <m:oMath xmlns:m="http://schemas.openxmlformats.org/officeDocument/2006/math">
                    <m:sSubSup>
                      <m:sSubSupPr>
                        <m:ctrlPr>
                          <a:rPr lang="zh-CN" altLang="zh-CN" sz="32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3200" i="1" kern="0">
                            <a:solidFill>
                              <a:srgbClr val="000000"/>
                            </a:solidFill>
                            <a:effectLst/>
                            <a:latin typeface="Cambria Math" panose="02040503050406030204" pitchFamily="18" charset="0"/>
                            <a:ea typeface="方正书宋_GBK"/>
                            <a:cs typeface="Times New Roman" panose="02020603050405020304" pitchFamily="18" charset="0"/>
                          </a:rPr>
                          <m:t>𝑎</m:t>
                        </m:r>
                      </m:e>
                      <m:sub>
                        <m:r>
                          <a:rPr lang="en-US" altLang="zh-CN" sz="3200" i="1" kern="0">
                            <a:solidFill>
                              <a:srgbClr val="000000"/>
                            </a:solidFill>
                            <a:effectLst/>
                            <a:latin typeface="Cambria Math" panose="02040503050406030204" pitchFamily="18" charset="0"/>
                            <a:ea typeface="方正书宋_GBK"/>
                            <a:cs typeface="Times New Roman" panose="02020603050405020304" pitchFamily="18" charset="0"/>
                          </a:rPr>
                          <m:t>𝑗</m:t>
                        </m:r>
                      </m:sub>
                      <m:sup>
                        <m:r>
                          <m:rPr>
                            <m:nor/>
                          </m:rPr>
                          <a:rPr lang="en-US" altLang="zh-CN" sz="3200" i="1" kern="0">
                            <a:solidFill>
                              <a:srgbClr val="000000"/>
                            </a:solidFill>
                            <a:effectLst/>
                            <a:ea typeface="方正书宋_GBK"/>
                            <a:cs typeface="Times New Roman" panose="02020603050405020304" pitchFamily="18" charset="0"/>
                          </a:rPr>
                          <m:t>∗</m:t>
                        </m:r>
                      </m:sup>
                    </m:sSubSup>
                  </m:oMath>
                </a14:m>
                <a:r>
                  <a:rPr lang="en-US" altLang="zh-CN" sz="3200" i="1" kern="0" dirty="0">
                    <a:solidFill>
                      <a:srgbClr val="000000"/>
                    </a:solidFill>
                    <a:effectLst/>
                    <a:ea typeface="方正书宋_GBK"/>
                    <a:cs typeface="Times New Roman" panose="02020603050405020304" pitchFamily="18" charset="0"/>
                  </a:rPr>
                  <a:t>=</a:t>
                </a:r>
                <a:r>
                  <a:rPr lang="en-US" altLang="zh-CN" sz="3200" i="1" kern="0" dirty="0">
                    <a:solidFill>
                      <a:srgbClr val="000000"/>
                    </a:solidFill>
                    <a:effectLst/>
                    <a:latin typeface="+mj-ea"/>
                    <a:ea typeface="+mj-ea"/>
                    <a:cs typeface="Times New Roman" panose="02020603050405020304" pitchFamily="18" charset="0"/>
                  </a:rPr>
                  <a:t>-</a:t>
                </a:r>
                <a14:m>
                  <m:oMath xmlns:m="http://schemas.openxmlformats.org/officeDocument/2006/math">
                    <m:f>
                      <m:fPr>
                        <m:ctrlPr>
                          <a:rPr lang="zh-CN" altLang="zh-CN" sz="32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200" kern="0">
                            <a:solidFill>
                              <a:srgbClr val="000000"/>
                            </a:solidFill>
                            <a:effectLst/>
                            <a:latin typeface="Cambria Math" panose="02040503050406030204" pitchFamily="18" charset="0"/>
                            <a:ea typeface="方正书宋_GBK"/>
                            <a:cs typeface="Times New Roman" panose="02020603050405020304" pitchFamily="18" charset="0"/>
                          </a:rPr>
                          <m:t>1</m:t>
                        </m:r>
                      </m:num>
                      <m:den>
                        <m:r>
                          <a:rPr lang="en-US" altLang="zh-CN" sz="3200" kern="0">
                            <a:solidFill>
                              <a:srgbClr val="000000"/>
                            </a:solidFill>
                            <a:effectLst/>
                            <a:latin typeface="Cambria Math" panose="02040503050406030204" pitchFamily="18" charset="0"/>
                            <a:ea typeface="方正书宋_GBK"/>
                            <a:cs typeface="Times New Roman" panose="02020603050405020304" pitchFamily="18" charset="0"/>
                          </a:rPr>
                          <m:t>2</m:t>
                        </m:r>
                      </m:den>
                    </m:f>
                  </m:oMath>
                </a14:m>
                <a:r>
                  <a:rPr lang="en-US" altLang="zh-CN" sz="3200" kern="0" dirty="0">
                    <a:solidFill>
                      <a:srgbClr val="000000"/>
                    </a:solidFill>
                    <a:effectLst/>
                    <a:ea typeface="等线" panose="02010600030101010101" pitchFamily="2" charset="-122"/>
                    <a:cs typeface="Times New Roman" panose="02020603050405020304" pitchFamily="18" charset="0"/>
                  </a:rPr>
                  <a:t>(</a:t>
                </a:r>
                <a:r>
                  <a:rPr lang="en-US" altLang="zh-CN" sz="3200" i="1" kern="0" dirty="0">
                    <a:solidFill>
                      <a:srgbClr val="000000"/>
                    </a:solidFill>
                    <a:effectLst/>
                    <a:ea typeface="方正书宋_GBK"/>
                    <a:cs typeface="Times New Roman" panose="02020603050405020304" pitchFamily="18" charset="0"/>
                  </a:rPr>
                  <a:t>r-q</a:t>
                </a:r>
                <a:r>
                  <a:rPr lang="en-US" altLang="zh-CN" sz="3200" kern="0" dirty="0">
                    <a:solidFill>
                      <a:srgbClr val="000000"/>
                    </a:solidFill>
                    <a:effectLst/>
                    <a:ea typeface="等线" panose="02010600030101010101" pitchFamily="2" charset="-122"/>
                    <a:cs typeface="Times New Roman" panose="02020603050405020304" pitchFamily="18" charset="0"/>
                  </a:rPr>
                  <a:t>)</a:t>
                </a:r>
                <a:r>
                  <a:rPr lang="en-US" altLang="zh-CN" sz="3200" i="1" kern="0" dirty="0" err="1">
                    <a:solidFill>
                      <a:srgbClr val="000000"/>
                    </a:solidFill>
                    <a:effectLst/>
                    <a:ea typeface="方正书宋_GBK"/>
                    <a:cs typeface="Times New Roman" panose="02020603050405020304" pitchFamily="18" charset="0"/>
                  </a:rPr>
                  <a:t>j</a:t>
                </a:r>
                <a:r>
                  <a:rPr lang="en-US" altLang="zh-CN" sz="3200" kern="0" dirty="0" err="1">
                    <a:solidFill>
                      <a:srgbClr val="000000"/>
                    </a:solidFill>
                    <a:effectLst/>
                    <a:ea typeface="方正书宋_GBK"/>
                    <a:cs typeface="Times New Roman" panose="02020603050405020304" pitchFamily="18" charset="0"/>
                  </a:rPr>
                  <a:t>Δ</a:t>
                </a:r>
                <a:r>
                  <a:rPr lang="en-US" altLang="zh-CN" sz="3200" i="1" kern="0" dirty="0" err="1">
                    <a:solidFill>
                      <a:srgbClr val="000000"/>
                    </a:solidFill>
                    <a:effectLst/>
                    <a:ea typeface="方正书宋_GBK"/>
                    <a:cs typeface="Times New Roman" panose="02020603050405020304" pitchFamily="18" charset="0"/>
                  </a:rPr>
                  <a:t>t</a:t>
                </a:r>
                <a:r>
                  <a:rPr lang="en-US" altLang="zh-CN" sz="3200" i="1" kern="0" dirty="0">
                    <a:solidFill>
                      <a:srgbClr val="000000"/>
                    </a:solidFill>
                    <a:effectLst/>
                    <a:ea typeface="方正书宋_GBK"/>
                    <a:cs typeface="Times New Roman" panose="02020603050405020304" pitchFamily="18" charset="0"/>
                  </a:rPr>
                  <a:t>+</a:t>
                </a:r>
                <a14:m>
                  <m:oMath xmlns:m="http://schemas.openxmlformats.org/officeDocument/2006/math">
                    <m:f>
                      <m:fPr>
                        <m:ctrlPr>
                          <a:rPr lang="zh-CN" altLang="zh-CN" sz="32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200" kern="0">
                            <a:solidFill>
                              <a:srgbClr val="000000"/>
                            </a:solidFill>
                            <a:effectLst/>
                            <a:latin typeface="Cambria Math" panose="02040503050406030204" pitchFamily="18" charset="0"/>
                            <a:ea typeface="方正书宋_GBK"/>
                            <a:cs typeface="Times New Roman" panose="02020603050405020304" pitchFamily="18" charset="0"/>
                          </a:rPr>
                          <m:t>1</m:t>
                        </m:r>
                      </m:num>
                      <m:den>
                        <m:r>
                          <a:rPr lang="en-US" altLang="zh-CN" sz="3200" kern="0">
                            <a:solidFill>
                              <a:srgbClr val="000000"/>
                            </a:solidFill>
                            <a:effectLst/>
                            <a:latin typeface="Cambria Math" panose="02040503050406030204" pitchFamily="18" charset="0"/>
                            <a:ea typeface="方正书宋_GBK"/>
                            <a:cs typeface="Times New Roman" panose="02020603050405020304" pitchFamily="18" charset="0"/>
                          </a:rPr>
                          <m:t>2</m:t>
                        </m:r>
                      </m:den>
                    </m:f>
                  </m:oMath>
                </a14:m>
                <a:r>
                  <a:rPr lang="en-US" altLang="zh-CN" sz="3200" i="1" kern="0" dirty="0">
                    <a:solidFill>
                      <a:srgbClr val="000000"/>
                    </a:solidFill>
                    <a:effectLst/>
                    <a:ea typeface="方正书宋_GBK"/>
                    <a:cs typeface="Times New Roman" panose="02020603050405020304" pitchFamily="18" charset="0"/>
                  </a:rPr>
                  <a:t>σ</a:t>
                </a:r>
                <a:r>
                  <a:rPr lang="en-US" altLang="zh-CN" sz="3200" kern="0" baseline="30000" dirty="0">
                    <a:solidFill>
                      <a:srgbClr val="000000"/>
                    </a:solidFill>
                    <a:effectLst/>
                    <a:ea typeface="方正书宋_GBK"/>
                    <a:cs typeface="Times New Roman" panose="02020603050405020304" pitchFamily="18" charset="0"/>
                  </a:rPr>
                  <a:t>2</a:t>
                </a:r>
                <a:r>
                  <a:rPr lang="en-US" altLang="zh-CN" sz="3200" i="1" kern="0" dirty="0">
                    <a:solidFill>
                      <a:srgbClr val="000000"/>
                    </a:solidFill>
                    <a:effectLst/>
                    <a:ea typeface="方正书宋_GBK"/>
                    <a:cs typeface="Times New Roman" panose="02020603050405020304" pitchFamily="18" charset="0"/>
                  </a:rPr>
                  <a:t>j</a:t>
                </a:r>
                <a:r>
                  <a:rPr lang="en-US" altLang="zh-CN" sz="3200" kern="0" baseline="30000" dirty="0">
                    <a:solidFill>
                      <a:srgbClr val="000000"/>
                    </a:solidFill>
                    <a:effectLst/>
                    <a:ea typeface="方正书宋_GBK"/>
                    <a:cs typeface="Times New Roman" panose="02020603050405020304" pitchFamily="18" charset="0"/>
                  </a:rPr>
                  <a:t>2</a:t>
                </a:r>
                <a:r>
                  <a:rPr lang="en-US" altLang="zh-CN" sz="3200" kern="0" dirty="0">
                    <a:solidFill>
                      <a:srgbClr val="000000"/>
                    </a:solidFill>
                    <a:effectLst/>
                    <a:ea typeface="方正书宋_GBK"/>
                    <a:cs typeface="Times New Roman" panose="02020603050405020304" pitchFamily="18" charset="0"/>
                  </a:rPr>
                  <a:t>Δ</a:t>
                </a:r>
                <a:r>
                  <a:rPr lang="en-US" altLang="zh-CN" sz="3200" i="1" kern="0" dirty="0">
                    <a:solidFill>
                      <a:srgbClr val="000000"/>
                    </a:solidFill>
                    <a:effectLst/>
                    <a:ea typeface="方正书宋_GBK"/>
                    <a:cs typeface="Times New Roman" panose="02020603050405020304" pitchFamily="18" charset="0"/>
                  </a:rPr>
                  <a:t>t</a:t>
                </a:r>
                <a:endParaRPr lang="zh-CN" altLang="zh-CN" sz="3200" kern="100" dirty="0">
                  <a:effectLst/>
                  <a:ea typeface="等线" panose="02010600030101010101" pitchFamily="2" charset="-122"/>
                  <a:cs typeface="Times New Roman" panose="02020603050405020304" pitchFamily="18" charset="0"/>
                </a:endParaRPr>
              </a:p>
              <a:p>
                <a:pPr marL="1790700" indent="0" algn="l">
                  <a:buNone/>
                </a:pPr>
                <a14:m>
                  <m:oMath xmlns:m="http://schemas.openxmlformats.org/officeDocument/2006/math">
                    <m:sSubSup>
                      <m:sSubSupPr>
                        <m:ctrlPr>
                          <a:rPr lang="zh-CN" altLang="zh-CN" sz="32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3200" i="1" kern="0">
                            <a:solidFill>
                              <a:srgbClr val="000000"/>
                            </a:solidFill>
                            <a:effectLst/>
                            <a:latin typeface="Cambria Math" panose="02040503050406030204" pitchFamily="18" charset="0"/>
                            <a:ea typeface="方正书宋_GBK"/>
                            <a:cs typeface="Times New Roman" panose="02020603050405020304" pitchFamily="18" charset="0"/>
                          </a:rPr>
                          <m:t>𝑏</m:t>
                        </m:r>
                      </m:e>
                      <m:sub>
                        <m:r>
                          <a:rPr lang="en-US" altLang="zh-CN" sz="3200" i="1" kern="0">
                            <a:solidFill>
                              <a:srgbClr val="000000"/>
                            </a:solidFill>
                            <a:effectLst/>
                            <a:latin typeface="Cambria Math" panose="02040503050406030204" pitchFamily="18" charset="0"/>
                            <a:ea typeface="方正书宋_GBK"/>
                            <a:cs typeface="Times New Roman" panose="02020603050405020304" pitchFamily="18" charset="0"/>
                          </a:rPr>
                          <m:t>𝑗</m:t>
                        </m:r>
                      </m:sub>
                      <m:sup>
                        <m:r>
                          <m:rPr>
                            <m:nor/>
                          </m:rPr>
                          <a:rPr lang="en-US" altLang="zh-CN" sz="3200" i="1" kern="0">
                            <a:solidFill>
                              <a:srgbClr val="000000"/>
                            </a:solidFill>
                            <a:effectLst/>
                            <a:ea typeface="方正书宋_GBK"/>
                            <a:cs typeface="Times New Roman" panose="02020603050405020304" pitchFamily="18" charset="0"/>
                          </a:rPr>
                          <m:t>∗</m:t>
                        </m:r>
                      </m:sup>
                    </m:sSubSup>
                  </m:oMath>
                </a14:m>
                <a:r>
                  <a:rPr lang="en-US" altLang="zh-CN" sz="3200" i="1" kern="0" dirty="0">
                    <a:solidFill>
                      <a:srgbClr val="000000"/>
                    </a:solidFill>
                    <a:effectLst/>
                    <a:ea typeface="方正书宋_GBK"/>
                    <a:cs typeface="Times New Roman" panose="02020603050405020304" pitchFamily="18" charset="0"/>
                  </a:rPr>
                  <a:t>=</a:t>
                </a:r>
                <a:r>
                  <a:rPr lang="en-US" altLang="zh-CN" sz="3200" kern="0" dirty="0">
                    <a:solidFill>
                      <a:srgbClr val="000000"/>
                    </a:solidFill>
                    <a:effectLst/>
                    <a:ea typeface="方正书宋_GBK"/>
                    <a:cs typeface="Times New Roman" panose="02020603050405020304" pitchFamily="18" charset="0"/>
                  </a:rPr>
                  <a:t>1</a:t>
                </a:r>
                <a:r>
                  <a:rPr lang="en-US" altLang="zh-CN" sz="3200" i="1" kern="0" dirty="0">
                    <a:solidFill>
                      <a:srgbClr val="000000"/>
                    </a:solidFill>
                    <a:effectLst/>
                    <a:latin typeface="+mj-ea"/>
                    <a:ea typeface="+mj-ea"/>
                    <a:cs typeface="Times New Roman" panose="02020603050405020304" pitchFamily="18" charset="0"/>
                  </a:rPr>
                  <a:t>-</a:t>
                </a:r>
                <a:r>
                  <a:rPr lang="en-US" altLang="zh-CN" sz="3200" i="1" kern="0" dirty="0">
                    <a:solidFill>
                      <a:srgbClr val="000000"/>
                    </a:solidFill>
                    <a:effectLst/>
                    <a:ea typeface="方正书宋_GBK"/>
                    <a:cs typeface="Times New Roman" panose="02020603050405020304" pitchFamily="18" charset="0"/>
                  </a:rPr>
                  <a:t>r</a:t>
                </a:r>
                <a:r>
                  <a:rPr lang="en-US" altLang="zh-CN" sz="3200" kern="0" dirty="0">
                    <a:solidFill>
                      <a:srgbClr val="000000"/>
                    </a:solidFill>
                    <a:effectLst/>
                    <a:ea typeface="方正书宋_GBK"/>
                    <a:cs typeface="Times New Roman" panose="02020603050405020304" pitchFamily="18" charset="0"/>
                  </a:rPr>
                  <a:t>Δ</a:t>
                </a:r>
                <a:r>
                  <a:rPr lang="en-US" altLang="zh-CN" sz="3200" i="1" kern="0" dirty="0">
                    <a:solidFill>
                      <a:srgbClr val="000000"/>
                    </a:solidFill>
                    <a:effectLst/>
                    <a:ea typeface="方正书宋_GBK"/>
                    <a:cs typeface="Times New Roman" panose="02020603050405020304" pitchFamily="18" charset="0"/>
                  </a:rPr>
                  <a:t>t</a:t>
                </a:r>
                <a:r>
                  <a:rPr lang="en-US" altLang="zh-CN" sz="3200" i="1" kern="0" dirty="0">
                    <a:solidFill>
                      <a:srgbClr val="000000"/>
                    </a:solidFill>
                    <a:effectLst/>
                    <a:latin typeface="+mj-ea"/>
                    <a:ea typeface="+mj-ea"/>
                    <a:cs typeface="Times New Roman" panose="02020603050405020304" pitchFamily="18" charset="0"/>
                  </a:rPr>
                  <a:t>-</a:t>
                </a:r>
                <a:r>
                  <a:rPr lang="en-US" altLang="zh-CN" sz="3200" i="1" kern="0" dirty="0">
                    <a:solidFill>
                      <a:srgbClr val="000000"/>
                    </a:solidFill>
                    <a:effectLst/>
                    <a:ea typeface="方正书宋_GBK"/>
                    <a:cs typeface="Times New Roman" panose="02020603050405020304" pitchFamily="18" charset="0"/>
                  </a:rPr>
                  <a:t>σ</a:t>
                </a:r>
                <a:r>
                  <a:rPr lang="en-US" altLang="zh-CN" sz="3200" kern="0" baseline="30000" dirty="0">
                    <a:solidFill>
                      <a:srgbClr val="000000"/>
                    </a:solidFill>
                    <a:effectLst/>
                    <a:ea typeface="方正书宋_GBK"/>
                    <a:cs typeface="Times New Roman" panose="02020603050405020304" pitchFamily="18" charset="0"/>
                  </a:rPr>
                  <a:t>2</a:t>
                </a:r>
                <a:r>
                  <a:rPr lang="en-US" altLang="zh-CN" sz="3200" i="1" kern="0" dirty="0">
                    <a:solidFill>
                      <a:srgbClr val="000000"/>
                    </a:solidFill>
                    <a:effectLst/>
                    <a:ea typeface="方正书宋_GBK"/>
                    <a:cs typeface="Times New Roman" panose="02020603050405020304" pitchFamily="18" charset="0"/>
                  </a:rPr>
                  <a:t>j</a:t>
                </a:r>
                <a:r>
                  <a:rPr lang="en-US" altLang="zh-CN" sz="3200" kern="0" baseline="30000" dirty="0">
                    <a:solidFill>
                      <a:srgbClr val="000000"/>
                    </a:solidFill>
                    <a:effectLst/>
                    <a:ea typeface="方正书宋_GBK"/>
                    <a:cs typeface="Times New Roman" panose="02020603050405020304" pitchFamily="18" charset="0"/>
                  </a:rPr>
                  <a:t>2</a:t>
                </a:r>
                <a:r>
                  <a:rPr lang="en-US" altLang="zh-CN" sz="3200" kern="0" dirty="0">
                    <a:solidFill>
                      <a:srgbClr val="000000"/>
                    </a:solidFill>
                    <a:effectLst/>
                    <a:ea typeface="方正书宋_GBK"/>
                    <a:cs typeface="Times New Roman" panose="02020603050405020304" pitchFamily="18" charset="0"/>
                  </a:rPr>
                  <a:t>Δ</a:t>
                </a:r>
                <a:r>
                  <a:rPr lang="en-US" altLang="zh-CN" sz="3200" i="1" kern="0" dirty="0">
                    <a:solidFill>
                      <a:srgbClr val="000000"/>
                    </a:solidFill>
                    <a:effectLst/>
                    <a:ea typeface="方正书宋_GBK"/>
                    <a:cs typeface="Times New Roman" panose="02020603050405020304" pitchFamily="18" charset="0"/>
                  </a:rPr>
                  <a:t>t</a:t>
                </a:r>
                <a:endParaRPr lang="en-US" altLang="zh-CN" sz="3200" kern="100" dirty="0">
                  <a:ea typeface="等线" panose="02010600030101010101" pitchFamily="2" charset="-122"/>
                  <a:cs typeface="Times New Roman" panose="02020603050405020304" pitchFamily="18" charset="0"/>
                </a:endParaRPr>
              </a:p>
              <a:p>
                <a:pPr marL="1790700" indent="0" algn="l">
                  <a:buNone/>
                </a:pPr>
                <a14:m>
                  <m:oMath xmlns:m="http://schemas.openxmlformats.org/officeDocument/2006/math">
                    <m:sSubSup>
                      <m:sSubSupPr>
                        <m:ctrlPr>
                          <a:rPr lang="zh-CN" altLang="zh-CN" sz="32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3200" i="1" kern="0">
                            <a:solidFill>
                              <a:srgbClr val="000000"/>
                            </a:solidFill>
                            <a:effectLst/>
                            <a:latin typeface="Cambria Math" panose="02040503050406030204" pitchFamily="18" charset="0"/>
                            <a:ea typeface="方正书宋_GBK"/>
                            <a:cs typeface="Times New Roman" panose="02020603050405020304" pitchFamily="18" charset="0"/>
                          </a:rPr>
                          <m:t>𝑐</m:t>
                        </m:r>
                      </m:e>
                      <m:sub>
                        <m:r>
                          <a:rPr lang="en-US" altLang="zh-CN" sz="3200" i="1" kern="0">
                            <a:solidFill>
                              <a:srgbClr val="000000"/>
                            </a:solidFill>
                            <a:effectLst/>
                            <a:latin typeface="Cambria Math" panose="02040503050406030204" pitchFamily="18" charset="0"/>
                            <a:ea typeface="方正书宋_GBK"/>
                            <a:cs typeface="Times New Roman" panose="02020603050405020304" pitchFamily="18" charset="0"/>
                          </a:rPr>
                          <m:t>𝑗</m:t>
                        </m:r>
                      </m:sub>
                      <m:sup>
                        <m:r>
                          <m:rPr>
                            <m:nor/>
                          </m:rPr>
                          <a:rPr lang="en-US" altLang="zh-CN" sz="3200" i="1" kern="0">
                            <a:solidFill>
                              <a:srgbClr val="000000"/>
                            </a:solidFill>
                            <a:effectLst/>
                            <a:ea typeface="方正书宋_GBK"/>
                            <a:cs typeface="Times New Roman" panose="02020603050405020304" pitchFamily="18" charset="0"/>
                          </a:rPr>
                          <m:t>∗</m:t>
                        </m:r>
                      </m:sup>
                    </m:sSubSup>
                  </m:oMath>
                </a14:m>
                <a:r>
                  <a:rPr lang="en-US" altLang="zh-CN" sz="3200" kern="0" dirty="0">
                    <a:solidFill>
                      <a:srgbClr val="000000"/>
                    </a:solidFill>
                    <a:effectLst/>
                    <a:ea typeface="方正书宋_GBK"/>
                    <a:cs typeface="Times New Roman" panose="02020603050405020304" pitchFamily="18" charset="0"/>
                  </a:rPr>
                  <a:t>=</a:t>
                </a:r>
                <a14:m>
                  <m:oMath xmlns:m="http://schemas.openxmlformats.org/officeDocument/2006/math">
                    <m:f>
                      <m:fPr>
                        <m:ctrlPr>
                          <a:rPr lang="zh-CN" altLang="zh-CN" sz="32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200" kern="0">
                            <a:solidFill>
                              <a:srgbClr val="000000"/>
                            </a:solidFill>
                            <a:effectLst/>
                            <a:latin typeface="Cambria Math" panose="02040503050406030204" pitchFamily="18" charset="0"/>
                            <a:ea typeface="方正书宋_GBK"/>
                            <a:cs typeface="Times New Roman" panose="02020603050405020304" pitchFamily="18" charset="0"/>
                          </a:rPr>
                          <m:t>1</m:t>
                        </m:r>
                      </m:num>
                      <m:den>
                        <m:r>
                          <a:rPr lang="en-US" altLang="zh-CN" sz="3200" kern="0">
                            <a:solidFill>
                              <a:srgbClr val="000000"/>
                            </a:solidFill>
                            <a:effectLst/>
                            <a:latin typeface="Cambria Math" panose="02040503050406030204" pitchFamily="18" charset="0"/>
                            <a:ea typeface="方正书宋_GBK"/>
                            <a:cs typeface="Times New Roman" panose="02020603050405020304" pitchFamily="18" charset="0"/>
                          </a:rPr>
                          <m:t>2</m:t>
                        </m:r>
                      </m:den>
                    </m:f>
                  </m:oMath>
                </a14:m>
                <a:r>
                  <a:rPr lang="en-US" altLang="zh-CN" sz="3200" kern="0" dirty="0">
                    <a:solidFill>
                      <a:srgbClr val="000000"/>
                    </a:solidFill>
                    <a:effectLst/>
                    <a:ea typeface="等线" panose="02010600030101010101" pitchFamily="2" charset="-122"/>
                    <a:cs typeface="Times New Roman" panose="02020603050405020304" pitchFamily="18" charset="0"/>
                  </a:rPr>
                  <a:t>(</a:t>
                </a:r>
                <a:r>
                  <a:rPr lang="en-US" altLang="zh-CN" sz="3200" i="1" kern="0" dirty="0">
                    <a:solidFill>
                      <a:srgbClr val="000000"/>
                    </a:solidFill>
                    <a:effectLst/>
                    <a:ea typeface="方正书宋_GBK"/>
                    <a:cs typeface="Times New Roman" panose="02020603050405020304" pitchFamily="18" charset="0"/>
                  </a:rPr>
                  <a:t>r</a:t>
                </a:r>
                <a:r>
                  <a:rPr lang="en-US" altLang="zh-CN" sz="3200" i="1" kern="0" dirty="0">
                    <a:solidFill>
                      <a:srgbClr val="000000"/>
                    </a:solidFill>
                    <a:effectLst/>
                    <a:latin typeface="+mj-ea"/>
                    <a:ea typeface="+mj-ea"/>
                    <a:cs typeface="Times New Roman" panose="02020603050405020304" pitchFamily="18" charset="0"/>
                  </a:rPr>
                  <a:t>-</a:t>
                </a:r>
                <a:r>
                  <a:rPr lang="en-US" altLang="zh-CN" sz="3200" i="1" kern="0" dirty="0">
                    <a:solidFill>
                      <a:srgbClr val="000000"/>
                    </a:solidFill>
                    <a:effectLst/>
                    <a:ea typeface="方正书宋_GBK"/>
                    <a:cs typeface="Times New Roman" panose="02020603050405020304" pitchFamily="18" charset="0"/>
                  </a:rPr>
                  <a:t>q</a:t>
                </a:r>
                <a:r>
                  <a:rPr lang="en-US" altLang="zh-CN" sz="3200" kern="0" dirty="0">
                    <a:solidFill>
                      <a:srgbClr val="000000"/>
                    </a:solidFill>
                    <a:effectLst/>
                    <a:ea typeface="等线" panose="02010600030101010101" pitchFamily="2" charset="-122"/>
                    <a:cs typeface="Times New Roman" panose="02020603050405020304" pitchFamily="18" charset="0"/>
                  </a:rPr>
                  <a:t>)</a:t>
                </a:r>
                <a:r>
                  <a:rPr lang="en-US" altLang="zh-CN" sz="3200" i="1" kern="0" dirty="0" err="1">
                    <a:solidFill>
                      <a:srgbClr val="000000"/>
                    </a:solidFill>
                    <a:effectLst/>
                    <a:ea typeface="方正书宋_GBK"/>
                    <a:cs typeface="Times New Roman" panose="02020603050405020304" pitchFamily="18" charset="0"/>
                  </a:rPr>
                  <a:t>j</a:t>
                </a:r>
                <a:r>
                  <a:rPr lang="en-US" altLang="zh-CN" sz="3200" kern="0" dirty="0" err="1">
                    <a:solidFill>
                      <a:srgbClr val="000000"/>
                    </a:solidFill>
                    <a:effectLst/>
                    <a:ea typeface="方正书宋_GBK"/>
                    <a:cs typeface="Times New Roman" panose="02020603050405020304" pitchFamily="18" charset="0"/>
                  </a:rPr>
                  <a:t>Δ</a:t>
                </a:r>
                <a:r>
                  <a:rPr lang="en-US" altLang="zh-CN" sz="3200" i="1" kern="0" dirty="0" err="1">
                    <a:solidFill>
                      <a:srgbClr val="000000"/>
                    </a:solidFill>
                    <a:effectLst/>
                    <a:ea typeface="方正书宋_GBK"/>
                    <a:cs typeface="Times New Roman" panose="02020603050405020304" pitchFamily="18" charset="0"/>
                  </a:rPr>
                  <a:t>t</a:t>
                </a:r>
                <a:r>
                  <a:rPr lang="en-US" altLang="zh-CN" sz="3200" i="1" kern="0" dirty="0">
                    <a:solidFill>
                      <a:srgbClr val="000000"/>
                    </a:solidFill>
                    <a:effectLst/>
                    <a:ea typeface="方正书宋_GBK"/>
                    <a:cs typeface="Times New Roman" panose="02020603050405020304" pitchFamily="18" charset="0"/>
                  </a:rPr>
                  <a:t>+</a:t>
                </a:r>
                <a14:m>
                  <m:oMath xmlns:m="http://schemas.openxmlformats.org/officeDocument/2006/math">
                    <m:f>
                      <m:fPr>
                        <m:ctrlPr>
                          <a:rPr lang="zh-CN" altLang="zh-CN" sz="32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3200" kern="0">
                            <a:solidFill>
                              <a:srgbClr val="000000"/>
                            </a:solidFill>
                            <a:effectLst/>
                            <a:latin typeface="Cambria Math" panose="02040503050406030204" pitchFamily="18" charset="0"/>
                            <a:ea typeface="方正书宋_GBK"/>
                            <a:cs typeface="Times New Roman" panose="02020603050405020304" pitchFamily="18" charset="0"/>
                          </a:rPr>
                          <m:t>1</m:t>
                        </m:r>
                      </m:num>
                      <m:den>
                        <m:r>
                          <a:rPr lang="en-US" altLang="zh-CN" sz="3200" kern="0">
                            <a:solidFill>
                              <a:srgbClr val="000000"/>
                            </a:solidFill>
                            <a:effectLst/>
                            <a:latin typeface="Cambria Math" panose="02040503050406030204" pitchFamily="18" charset="0"/>
                            <a:ea typeface="方正书宋_GBK"/>
                            <a:cs typeface="Times New Roman" panose="02020603050405020304" pitchFamily="18" charset="0"/>
                          </a:rPr>
                          <m:t>2</m:t>
                        </m:r>
                      </m:den>
                    </m:f>
                  </m:oMath>
                </a14:m>
                <a:r>
                  <a:rPr lang="en-US" altLang="zh-CN" sz="3200" i="1" kern="0" dirty="0">
                    <a:solidFill>
                      <a:srgbClr val="000000"/>
                    </a:solidFill>
                    <a:effectLst/>
                    <a:ea typeface="方正书宋_GBK"/>
                    <a:cs typeface="Times New Roman" panose="02020603050405020304" pitchFamily="18" charset="0"/>
                  </a:rPr>
                  <a:t>σ</a:t>
                </a:r>
                <a:r>
                  <a:rPr lang="en-US" altLang="zh-CN" sz="3200" kern="0" baseline="30000" dirty="0">
                    <a:solidFill>
                      <a:srgbClr val="000000"/>
                    </a:solidFill>
                    <a:effectLst/>
                    <a:ea typeface="方正书宋_GBK"/>
                    <a:cs typeface="Times New Roman" panose="02020603050405020304" pitchFamily="18" charset="0"/>
                  </a:rPr>
                  <a:t>2</a:t>
                </a:r>
                <a:r>
                  <a:rPr lang="en-US" altLang="zh-CN" sz="3200" i="1" kern="0" dirty="0">
                    <a:solidFill>
                      <a:srgbClr val="000000"/>
                    </a:solidFill>
                    <a:effectLst/>
                    <a:ea typeface="方正书宋_GBK"/>
                    <a:cs typeface="Times New Roman" panose="02020603050405020304" pitchFamily="18" charset="0"/>
                  </a:rPr>
                  <a:t>j</a:t>
                </a:r>
                <a:r>
                  <a:rPr lang="en-US" altLang="zh-CN" sz="3200" kern="0" baseline="30000" dirty="0">
                    <a:solidFill>
                      <a:srgbClr val="000000"/>
                    </a:solidFill>
                    <a:effectLst/>
                    <a:ea typeface="方正书宋_GBK"/>
                    <a:cs typeface="Times New Roman" panose="02020603050405020304" pitchFamily="18" charset="0"/>
                  </a:rPr>
                  <a:t>2</a:t>
                </a:r>
                <a:r>
                  <a:rPr lang="en-US" altLang="zh-CN" sz="3200" kern="0" dirty="0">
                    <a:solidFill>
                      <a:srgbClr val="000000"/>
                    </a:solidFill>
                    <a:effectLst/>
                    <a:ea typeface="方正书宋_GBK"/>
                    <a:cs typeface="Times New Roman" panose="02020603050405020304" pitchFamily="18" charset="0"/>
                  </a:rPr>
                  <a:t>Δ</a:t>
                </a:r>
                <a:r>
                  <a:rPr lang="en-US" altLang="zh-CN" sz="3200" i="1" kern="0" dirty="0">
                    <a:solidFill>
                      <a:srgbClr val="000000"/>
                    </a:solidFill>
                    <a:effectLst/>
                    <a:ea typeface="方正书宋_GBK"/>
                    <a:cs typeface="Times New Roman" panose="02020603050405020304" pitchFamily="18" charset="0"/>
                  </a:rPr>
                  <a:t>t</a:t>
                </a:r>
                <a:endParaRPr lang="zh-CN" altLang="zh-CN" sz="3200" kern="100" dirty="0">
                  <a:effectLst/>
                  <a:ea typeface="等线" panose="02010600030101010101" pitchFamily="2" charset="-122"/>
                  <a:cs typeface="Times New Roman" panose="02020603050405020304" pitchFamily="18" charset="0"/>
                </a:endParaRPr>
              </a:p>
              <a:p>
                <a:pPr marL="0" indent="0">
                  <a:buNone/>
                </a:pPr>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467544" y="951570"/>
                <a:ext cx="8229600" cy="3888432"/>
              </a:xfrm>
              <a:blipFill>
                <a:blip r:embed="rId2"/>
                <a:stretch>
                  <a:fillRect t="-2978"/>
                </a:stretch>
              </a:blipFill>
            </p:spPr>
            <p:txBody>
              <a:bodyPr/>
              <a:lstStyle/>
              <a:p>
                <a:r>
                  <a:rPr lang="zh-CN" altLang="en-US">
                    <a:noFill/>
                  </a:rPr>
                  <a:t> </a:t>
                </a:r>
              </a:p>
            </p:txBody>
          </p:sp>
        </mc:Fallback>
      </mc:AlternateContent>
      <p:sp>
        <p:nvSpPr>
          <p:cNvPr id="5" name="灯片编号占位符 4"/>
          <p:cNvSpPr>
            <a:spLocks noGrp="1"/>
          </p:cNvSpPr>
          <p:nvPr>
            <p:ph type="sldNum" sz="quarter" idx="12"/>
          </p:nvPr>
        </p:nvSpPr>
        <p:spPr/>
        <p:txBody>
          <a:bodyPr/>
          <a:lstStyle/>
          <a:p>
            <a:fld id="{7A0B34B9-D817-47F5-9B8C-94F2D5E9BE68}" type="slidenum">
              <a:rPr lang="zh-CN" altLang="en-US" smtClean="0"/>
              <a:pPr/>
              <a:t>53</a:t>
            </a:fld>
            <a:endParaRPr lang="zh-CN" altLang="en-US" dirty="0"/>
          </a:p>
        </p:txBody>
      </p:sp>
    </p:spTree>
    <p:extLst>
      <p:ext uri="{BB962C8B-B14F-4D97-AF65-F5344CB8AC3E}">
        <p14:creationId xmlns:p14="http://schemas.microsoft.com/office/powerpoint/2010/main" val="16124856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有限差分方法和树图方法的比较</a:t>
            </a:r>
          </a:p>
        </p:txBody>
      </p:sp>
      <p:sp>
        <p:nvSpPr>
          <p:cNvPr id="3" name="内容占位符 2"/>
          <p:cNvSpPr>
            <a:spLocks noGrp="1"/>
          </p:cNvSpPr>
          <p:nvPr>
            <p:ph idx="1"/>
          </p:nvPr>
        </p:nvSpPr>
        <p:spPr/>
        <p:txBody>
          <a:bodyPr>
            <a:normAutofit fontScale="92500" lnSpcReduction="10000"/>
          </a:bodyPr>
          <a:lstStyle/>
          <a:p>
            <a:r>
              <a:rPr lang="zh-CN" altLang="en-US" sz="2600" dirty="0"/>
              <a:t>相同之处：都用离散的模型模拟资产价格的连续运动</a:t>
            </a:r>
          </a:p>
          <a:p>
            <a:pPr lvl="4"/>
            <a:endParaRPr lang="zh-CN" altLang="en-US" dirty="0"/>
          </a:p>
          <a:p>
            <a:r>
              <a:rPr lang="zh-CN" altLang="en-US" sz="2600" dirty="0"/>
              <a:t>不同之处</a:t>
            </a:r>
          </a:p>
          <a:p>
            <a:pPr lvl="1"/>
            <a:r>
              <a:rPr lang="zh-CN" altLang="en-US" sz="2200" dirty="0"/>
              <a:t>树图方法中包含了资产价格的扩散和波动率情形；有限差分方法中的格点则是固定均匀的，只是参数进行了相应的变化，以反映改变了的扩散情形。</a:t>
            </a:r>
          </a:p>
          <a:p>
            <a:pPr lvl="1"/>
            <a:r>
              <a:rPr lang="zh-CN" altLang="en-US" sz="2200" dirty="0"/>
              <a:t>有限差分方法比树图方法灵活</a:t>
            </a:r>
          </a:p>
          <a:p>
            <a:endParaRPr lang="en-US" altLang="zh-CN" sz="2600" dirty="0"/>
          </a:p>
          <a:p>
            <a:r>
              <a:rPr lang="zh-CN" altLang="en-US" sz="2600" dirty="0"/>
              <a:t>显性有限差分方法与三叉树图相当类似，但显性差分方法中的隐含概率可能小于零，这也是这一方法的主要缺陷。</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54</a:t>
            </a:fld>
            <a:endParaRPr lang="zh-CN" altLang="en-US" dirty="0"/>
          </a:p>
        </p:txBody>
      </p:sp>
    </p:spTree>
    <p:extLst>
      <p:ext uri="{BB962C8B-B14F-4D97-AF65-F5344CB8AC3E}">
        <p14:creationId xmlns:p14="http://schemas.microsoft.com/office/powerpoint/2010/main" val="35799912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隐性和显性有限差分方法的比较</a:t>
            </a:r>
          </a:p>
        </p:txBody>
      </p:sp>
      <p:sp>
        <p:nvSpPr>
          <p:cNvPr id="3" name="内容占位符 2"/>
          <p:cNvSpPr>
            <a:spLocks noGrp="1"/>
          </p:cNvSpPr>
          <p:nvPr>
            <p:ph idx="1"/>
          </p:nvPr>
        </p:nvSpPr>
        <p:spPr/>
        <p:txBody>
          <a:bodyPr>
            <a:normAutofit/>
          </a:bodyPr>
          <a:lstStyle/>
          <a:p>
            <a:r>
              <a:rPr lang="zh-CN" altLang="en-US" sz="2600" dirty="0"/>
              <a:t>显性方法计算比较直接方便，无需像隐性方法那样需要求解大量的联立方程，工作量小，易于应用</a:t>
            </a:r>
            <a:endParaRPr lang="en-US" altLang="zh-CN" sz="2600" dirty="0"/>
          </a:p>
          <a:p>
            <a:endParaRPr lang="zh-CN" altLang="en-US" sz="2600" dirty="0"/>
          </a:p>
          <a:p>
            <a:r>
              <a:rPr lang="zh-CN" altLang="en-US" sz="2600" dirty="0"/>
              <a:t>但显性方法的三个“概率”可能小于零，导致了这种方法的不稳定，它的解有可能不收敛于偏微分方程的解。而隐性方法则不存在这个问题，它始终是有效的</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55</a:t>
            </a:fld>
            <a:endParaRPr lang="zh-CN" altLang="en-US" dirty="0"/>
          </a:p>
        </p:txBody>
      </p:sp>
    </p:spTree>
    <p:extLst>
      <p:ext uri="{BB962C8B-B14F-4D97-AF65-F5344CB8AC3E}">
        <p14:creationId xmlns:p14="http://schemas.microsoft.com/office/powerpoint/2010/main" val="25709190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有限差分方法的改进</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a:bodyPr>
              <a:lstStyle/>
              <a:p>
                <a:r>
                  <a:rPr lang="zh-CN" altLang="en-US" sz="2600" dirty="0"/>
                  <a:t>变量置换：在使用有限差分方法时，人们常常把标的变量 </a:t>
                </a:r>
                <a:r>
                  <a:rPr lang="en-US" altLang="zh-CN" sz="2600" dirty="0"/>
                  <a:t>S </a:t>
                </a:r>
                <a:r>
                  <a:rPr lang="zh-CN" altLang="en-US" sz="2600" dirty="0"/>
                  <a:t>置换为</a:t>
                </a:r>
                <a14:m>
                  <m:oMath xmlns:m="http://schemas.openxmlformats.org/officeDocument/2006/math">
                    <m:r>
                      <a:rPr lang="en-US" altLang="zh-CN" sz="2600" b="0" i="1" smtClean="0">
                        <a:latin typeface="Cambria Math"/>
                      </a:rPr>
                      <m:t>𝑍</m:t>
                    </m:r>
                    <m:r>
                      <a:rPr lang="en-US" altLang="zh-CN" sz="2600" b="0" i="1" smtClean="0">
                        <a:latin typeface="Cambria Math"/>
                      </a:rPr>
                      <m:t>=</m:t>
                    </m:r>
                    <m:r>
                      <m:rPr>
                        <m:sty m:val="p"/>
                      </m:rPr>
                      <a:rPr lang="en-US" altLang="zh-CN" sz="2600" i="1">
                        <a:latin typeface="Cambria Math"/>
                      </a:rPr>
                      <m:t>ln</m:t>
                    </m:r>
                    <m:r>
                      <a:rPr lang="en-US" altLang="zh-CN" sz="2600" b="0" i="1" smtClean="0">
                        <a:latin typeface="Cambria Math"/>
                      </a:rPr>
                      <m:t>𝑆</m:t>
                    </m:r>
                  </m:oMath>
                </a14:m>
                <a:r>
                  <a:rPr lang="zh-CN" altLang="en-US" sz="2600" dirty="0"/>
                  <a:t> 。这样偏微分方程改为</a:t>
                </a:r>
                <a:endParaRPr lang="en-US" altLang="zh-CN" sz="2600" dirty="0"/>
              </a:p>
              <a:p>
                <a:endParaRPr lang="en-US" altLang="zh-CN" sz="2600" dirty="0"/>
              </a:p>
              <a:p>
                <a:endParaRPr lang="en-US" altLang="zh-CN" sz="2600" dirty="0"/>
              </a:p>
              <a:p>
                <a:endParaRPr lang="en-US" altLang="zh-CN" sz="2800" dirty="0"/>
              </a:p>
              <a:p>
                <a:endParaRPr lang="zh-CN" altLang="en-US" sz="26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3"/>
                <a:stretch>
                  <a:fillRect t="-1411"/>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fld id="{7A0B34B9-D817-47F5-9B8C-94F2D5E9BE68}" type="slidenum">
              <a:rPr lang="zh-CN" altLang="en-US" smtClean="0"/>
              <a:pPr/>
              <a:t>56</a:t>
            </a:fld>
            <a:endParaRPr lang="zh-CN" altLang="en-US" dirty="0"/>
          </a:p>
        </p:txBody>
      </p:sp>
      <p:graphicFrame>
        <p:nvGraphicFramePr>
          <p:cNvPr id="9" name="对象 8"/>
          <p:cNvGraphicFramePr>
            <a:graphicFrameLocks noChangeAspect="1"/>
          </p:cNvGraphicFramePr>
          <p:nvPr>
            <p:extLst>
              <p:ext uri="{D42A27DB-BD31-4B8C-83A1-F6EECF244321}">
                <p14:modId xmlns:p14="http://schemas.microsoft.com/office/powerpoint/2010/main" val="3775465113"/>
              </p:ext>
            </p:extLst>
          </p:nvPr>
        </p:nvGraphicFramePr>
        <p:xfrm>
          <a:off x="2483768" y="2344998"/>
          <a:ext cx="4176463" cy="874824"/>
        </p:xfrm>
        <a:graphic>
          <a:graphicData uri="http://schemas.openxmlformats.org/presentationml/2006/ole">
            <mc:AlternateContent xmlns:mc="http://schemas.openxmlformats.org/markup-compatibility/2006">
              <mc:Choice xmlns:v="urn:schemas-microsoft-com:vml" Requires="v">
                <p:oleObj name="Equation" r:id="rId4" imgW="2044440" imgH="482400" progId="Equation.DSMT4">
                  <p:embed/>
                </p:oleObj>
              </mc:Choice>
              <mc:Fallback>
                <p:oleObj name="Equation" r:id="rId4" imgW="2044440" imgH="482400" progId="Equation.DSMT4">
                  <p:embed/>
                  <p:pic>
                    <p:nvPicPr>
                      <p:cNvPr id="0" name=""/>
                      <p:cNvPicPr>
                        <a:picLocks noChangeAspect="1" noChangeArrowheads="1"/>
                      </p:cNvPicPr>
                      <p:nvPr/>
                    </p:nvPicPr>
                    <p:blipFill>
                      <a:blip r:embed="rId5"/>
                      <a:srcRect/>
                      <a:stretch>
                        <a:fillRect/>
                      </a:stretch>
                    </p:blipFill>
                    <p:spPr bwMode="auto">
                      <a:xfrm>
                        <a:off x="2483768" y="2344998"/>
                        <a:ext cx="4176463" cy="874824"/>
                      </a:xfrm>
                      <a:prstGeom prst="rect">
                        <a:avLst/>
                      </a:prstGeom>
                      <a:noFill/>
                    </p:spPr>
                  </p:pic>
                </p:oleObj>
              </mc:Fallback>
            </mc:AlternateContent>
          </a:graphicData>
        </a:graphic>
      </p:graphicFrame>
      <p:sp>
        <p:nvSpPr>
          <p:cNvPr id="4" name="Rectangle 2"/>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Tree>
    <p:extLst>
      <p:ext uri="{BB962C8B-B14F-4D97-AF65-F5344CB8AC3E}">
        <p14:creationId xmlns:p14="http://schemas.microsoft.com/office/powerpoint/2010/main" val="25469597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有限差分方法的应用</a:t>
            </a:r>
          </a:p>
        </p:txBody>
      </p:sp>
      <p:sp>
        <p:nvSpPr>
          <p:cNvPr id="3" name="内容占位符 2"/>
          <p:cNvSpPr>
            <a:spLocks noGrp="1"/>
          </p:cNvSpPr>
          <p:nvPr>
            <p:ph idx="1"/>
          </p:nvPr>
        </p:nvSpPr>
        <p:spPr/>
        <p:txBody>
          <a:bodyPr>
            <a:normAutofit lnSpcReduction="10000"/>
          </a:bodyPr>
          <a:lstStyle/>
          <a:p>
            <a:r>
              <a:rPr lang="zh-CN" altLang="zh-CN" sz="2800" dirty="0"/>
              <a:t>有限差分方法和树图方法相当近似的，可以解决相同类型的衍生证券定价问题，尤其是那些具有提前行</a:t>
            </a:r>
            <a:r>
              <a:rPr lang="zh-CN" altLang="en-US" sz="2800" dirty="0"/>
              <a:t>权</a:t>
            </a:r>
            <a:r>
              <a:rPr lang="zh-CN" altLang="zh-CN" sz="2800" dirty="0"/>
              <a:t>特征的期权</a:t>
            </a:r>
            <a:endParaRPr lang="en-US" altLang="zh-CN" sz="2800" dirty="0"/>
          </a:p>
          <a:p>
            <a:endParaRPr lang="en-US" altLang="zh-CN" sz="2800" dirty="0"/>
          </a:p>
          <a:p>
            <a:r>
              <a:rPr lang="zh-CN" altLang="en-US" sz="2600" dirty="0"/>
              <a:t>有限差分方法可以进一步推广到多个标的变量的情形，但超过三个变量时蒙特卡罗模拟方法较为有效</a:t>
            </a:r>
            <a:endParaRPr lang="en-US" altLang="zh-CN" sz="2600" dirty="0"/>
          </a:p>
          <a:p>
            <a:endParaRPr lang="zh-CN" altLang="en-US" sz="2600" dirty="0"/>
          </a:p>
          <a:p>
            <a:r>
              <a:rPr lang="zh-CN" altLang="en-US" sz="2600" dirty="0"/>
              <a:t>有限差分方法不善于处理期权价值取决于标的变量历史路径的情况</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57</a:t>
            </a:fld>
            <a:endParaRPr lang="zh-CN" altLang="en-US" dirty="0"/>
          </a:p>
        </p:txBody>
      </p:sp>
    </p:spTree>
    <p:extLst>
      <p:ext uri="{BB962C8B-B14F-4D97-AF65-F5344CB8AC3E}">
        <p14:creationId xmlns:p14="http://schemas.microsoft.com/office/powerpoint/2010/main" val="37641784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fld id="{0C913308-F349-4B6D-A68A-DD1791B4A57B}" type="slidenum">
              <a:rPr lang="zh-CN" altLang="en-US" smtClean="0"/>
              <a:pPr/>
              <a:t>58</a:t>
            </a:fld>
            <a:endParaRPr lang="zh-CN" altLang="en-US" dirty="0"/>
          </a:p>
        </p:txBody>
      </p:sp>
    </p:spTree>
    <p:extLst>
      <p:ext uri="{BB962C8B-B14F-4D97-AF65-F5344CB8AC3E}">
        <p14:creationId xmlns:p14="http://schemas.microsoft.com/office/powerpoint/2010/main" val="356781861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灯片编号占位符 2"/>
          <p:cNvSpPr>
            <a:spLocks noGrp="1"/>
          </p:cNvSpPr>
          <p:nvPr>
            <p:ph type="sldNum" sz="quarter" idx="10"/>
          </p:nvPr>
        </p:nvSpPr>
        <p:spPr/>
        <p:txBody>
          <a:bodyPr/>
          <a:lstStyle/>
          <a:p>
            <a:fld id="{0C913308-F349-4B6D-A68A-DD1791B4A57B}" type="slidenum">
              <a:rPr lang="zh-CN" altLang="en-US" smtClean="0"/>
              <a:pPr/>
              <a:t>59</a:t>
            </a:fld>
            <a:endParaRPr lang="zh-CN" altLang="en-US" dirty="0"/>
          </a:p>
        </p:txBody>
      </p:sp>
    </p:spTree>
    <p:extLst>
      <p:ext uri="{BB962C8B-B14F-4D97-AF65-F5344CB8AC3E}">
        <p14:creationId xmlns:p14="http://schemas.microsoft.com/office/powerpoint/2010/main" val="427120555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3491EE-7FAF-4FC0-A93F-C9ACB1701D31}"/>
              </a:ext>
            </a:extLst>
          </p:cNvPr>
          <p:cNvSpPr>
            <a:spLocks noGrp="1"/>
          </p:cNvSpPr>
          <p:nvPr>
            <p:ph type="title"/>
          </p:nvPr>
        </p:nvSpPr>
        <p:spPr/>
        <p:txBody>
          <a:bodyPr/>
          <a:lstStyle/>
          <a:p>
            <a:r>
              <a:rPr lang="zh-CN" altLang="en-US" dirty="0"/>
              <a:t>第二步：估计参数</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A6272E84-5532-4EA2-9193-835D798D5F0F}"/>
                  </a:ext>
                </a:extLst>
              </p:cNvPr>
              <p:cNvSpPr>
                <a:spLocks noGrp="1"/>
              </p:cNvSpPr>
              <p:nvPr>
                <p:ph idx="1"/>
              </p:nvPr>
            </p:nvSpPr>
            <p:spPr/>
            <p:txBody>
              <a:bodyPr/>
              <a:lstStyle/>
              <a:p>
                <a:r>
                  <a:rPr lang="zh-CN" altLang="zh-CN" sz="2800" kern="0" dirty="0">
                    <a:solidFill>
                      <a:srgbClr val="000000"/>
                    </a:solidFill>
                    <a:effectLst/>
                    <a:cs typeface="Times New Roman" panose="02020603050405020304" pitchFamily="18" charset="0"/>
                  </a:rPr>
                  <a:t>待估参数有三个：</a:t>
                </a:r>
                <a:r>
                  <a:rPr lang="en-US" altLang="zh-CN" sz="2800" i="1" kern="0" dirty="0">
                    <a:solidFill>
                      <a:srgbClr val="000000"/>
                    </a:solidFill>
                    <a:effectLst/>
                    <a:cs typeface="Times New Roman" panose="02020603050405020304" pitchFamily="18" charset="0"/>
                  </a:rPr>
                  <a:t>u</a:t>
                </a:r>
                <a:r>
                  <a:rPr lang="zh-CN" altLang="zh-CN" sz="2800" kern="0" dirty="0">
                    <a:solidFill>
                      <a:srgbClr val="000000"/>
                    </a:solidFill>
                    <a:effectLst/>
                    <a:cs typeface="Times New Roman" panose="02020603050405020304" pitchFamily="18" charset="0"/>
                  </a:rPr>
                  <a:t>、</a:t>
                </a:r>
                <a:r>
                  <a:rPr lang="en-US" altLang="zh-CN" sz="2800" i="1" kern="0" dirty="0">
                    <a:solidFill>
                      <a:srgbClr val="000000"/>
                    </a:solidFill>
                    <a:effectLst/>
                    <a:cs typeface="Times New Roman" panose="02020603050405020304" pitchFamily="18" charset="0"/>
                  </a:rPr>
                  <a:t>d</a:t>
                </a:r>
                <a:r>
                  <a:rPr lang="zh-CN" altLang="zh-CN" sz="2800" kern="0" dirty="0">
                    <a:solidFill>
                      <a:srgbClr val="000000"/>
                    </a:solidFill>
                    <a:effectLst/>
                    <a:cs typeface="Times New Roman" panose="02020603050405020304" pitchFamily="18" charset="0"/>
                  </a:rPr>
                  <a:t>和风险中性上涨概率</a:t>
                </a:r>
                <a14:m>
                  <m:oMath xmlns:m="http://schemas.openxmlformats.org/officeDocument/2006/math">
                    <m:acc>
                      <m:accPr>
                        <m:chr m:val="̂"/>
                        <m:ctrlPr>
                          <a:rPr lang="zh-CN" altLang="en-US" sz="2800" i="1">
                            <a:latin typeface="Cambria Math" panose="02040503050406030204" pitchFamily="18" charset="0"/>
                          </a:rPr>
                        </m:ctrlPr>
                      </m:accPr>
                      <m:e>
                        <m:r>
                          <a:rPr lang="en-US" altLang="zh-CN" sz="2800" i="1">
                            <a:latin typeface="Cambria Math" panose="02040503050406030204" pitchFamily="18" charset="0"/>
                          </a:rPr>
                          <m:t>𝑝</m:t>
                        </m:r>
                      </m:e>
                    </m:acc>
                  </m:oMath>
                </a14:m>
                <a:r>
                  <a:rPr lang="zh-CN" altLang="en-US" sz="2800" dirty="0"/>
                  <a:t>。</a:t>
                </a:r>
                <a:endParaRPr lang="en-US" altLang="zh-CN" sz="2800" dirty="0"/>
              </a:p>
              <a:p>
                <a:r>
                  <a:rPr lang="zh-CN" altLang="en-US" sz="2800" dirty="0"/>
                  <a:t>根据我们的假定，标的资产服从对数正态分布，该分布只需均值和方差就可以刻画。因此我们必须保证二叉树的均值和方差与之匹配。</a:t>
                </a:r>
                <a:endParaRPr lang="en-US" altLang="zh-CN" sz="2800" dirty="0"/>
              </a:p>
            </p:txBody>
          </p:sp>
        </mc:Choice>
        <mc:Fallback xmlns="">
          <p:sp>
            <p:nvSpPr>
              <p:cNvPr id="3" name="内容占位符 2">
                <a:extLst>
                  <a:ext uri="{FF2B5EF4-FFF2-40B4-BE49-F238E27FC236}">
                    <a16:creationId xmlns:a16="http://schemas.microsoft.com/office/drawing/2014/main" id="{A6272E84-5532-4EA2-9193-835D798D5F0F}"/>
                  </a:ext>
                </a:extLst>
              </p:cNvPr>
              <p:cNvSpPr>
                <a:spLocks noGrp="1" noRot="1" noChangeAspect="1" noMove="1" noResize="1" noEditPoints="1" noAdjustHandles="1" noChangeArrowheads="1" noChangeShapeType="1" noTextEdit="1"/>
              </p:cNvSpPr>
              <p:nvPr>
                <p:ph idx="1"/>
              </p:nvPr>
            </p:nvSpPr>
            <p:spPr>
              <a:blipFill>
                <a:blip r:embed="rId2"/>
                <a:stretch>
                  <a:fillRect t="-2351"/>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CA579EED-6A12-4F5E-86EA-D0C7EE5B1D00}"/>
              </a:ext>
            </a:extLst>
          </p:cNvPr>
          <p:cNvSpPr>
            <a:spLocks noGrp="1"/>
          </p:cNvSpPr>
          <p:nvPr>
            <p:ph type="sldNum" sz="quarter" idx="12"/>
          </p:nvPr>
        </p:nvSpPr>
        <p:spPr/>
        <p:txBody>
          <a:bodyPr/>
          <a:lstStyle/>
          <a:p>
            <a:fld id="{0C913308-F349-4B6D-A68A-DD1791B4A57B}" type="slidenum">
              <a:rPr lang="zh-CN" altLang="en-US" smtClean="0"/>
              <a:pPr/>
              <a:t>6</a:t>
            </a:fld>
            <a:endParaRPr lang="zh-CN" altLang="en-US" dirty="0"/>
          </a:p>
        </p:txBody>
      </p:sp>
    </p:spTree>
    <p:extLst>
      <p:ext uri="{BB962C8B-B14F-4D97-AF65-F5344CB8AC3E}">
        <p14:creationId xmlns:p14="http://schemas.microsoft.com/office/powerpoint/2010/main" val="21547287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A6272E84-5532-4EA2-9193-835D798D5F0F}"/>
              </a:ext>
            </a:extLst>
          </p:cNvPr>
          <p:cNvSpPr>
            <a:spLocks noGrp="1"/>
          </p:cNvSpPr>
          <p:nvPr>
            <p:ph idx="1"/>
          </p:nvPr>
        </p:nvSpPr>
        <p:spPr/>
        <p:txBody>
          <a:bodyPr/>
          <a:lstStyle/>
          <a:p>
            <a:r>
              <a:rPr lang="zh-CN" altLang="en-US" sz="2800" dirty="0"/>
              <a:t>这样我们就可以得到</a:t>
            </a:r>
            <a:r>
              <a:rPr lang="en-US" altLang="zh-CN" sz="2800" dirty="0"/>
              <a:t>2</a:t>
            </a:r>
            <a:r>
              <a:rPr lang="zh-CN" altLang="en-US" sz="2800" dirty="0"/>
              <a:t>个方程</a:t>
            </a:r>
          </a:p>
        </p:txBody>
      </p:sp>
      <p:sp>
        <p:nvSpPr>
          <p:cNvPr id="4" name="灯片编号占位符 3">
            <a:extLst>
              <a:ext uri="{FF2B5EF4-FFF2-40B4-BE49-F238E27FC236}">
                <a16:creationId xmlns:a16="http://schemas.microsoft.com/office/drawing/2014/main" id="{CA579EED-6A12-4F5E-86EA-D0C7EE5B1D00}"/>
              </a:ext>
            </a:extLst>
          </p:cNvPr>
          <p:cNvSpPr>
            <a:spLocks noGrp="1"/>
          </p:cNvSpPr>
          <p:nvPr>
            <p:ph type="sldNum" sz="quarter" idx="12"/>
          </p:nvPr>
        </p:nvSpPr>
        <p:spPr/>
        <p:txBody>
          <a:bodyPr/>
          <a:lstStyle/>
          <a:p>
            <a:fld id="{0C913308-F349-4B6D-A68A-DD1791B4A57B}" type="slidenum">
              <a:rPr lang="zh-CN" altLang="en-US" smtClean="0"/>
              <a:pPr/>
              <a:t>7</a:t>
            </a:fld>
            <a:endParaRPr lang="zh-CN" altLang="en-US" dirty="0"/>
          </a:p>
        </p:txBody>
      </p:sp>
      <mc:AlternateContent xmlns:mc="http://schemas.openxmlformats.org/markup-compatibility/2006" xmlns:a14="http://schemas.microsoft.com/office/drawing/2010/main">
        <mc:Choice Requires="a14">
          <p:sp>
            <p:nvSpPr>
              <p:cNvPr id="7" name="文本框 6">
                <a:extLst>
                  <a:ext uri="{FF2B5EF4-FFF2-40B4-BE49-F238E27FC236}">
                    <a16:creationId xmlns:a16="http://schemas.microsoft.com/office/drawing/2014/main" id="{A96A0FD6-4BD8-4A0D-9159-7564A6F97675}"/>
                  </a:ext>
                </a:extLst>
              </p:cNvPr>
              <p:cNvSpPr txBox="1"/>
              <p:nvPr/>
            </p:nvSpPr>
            <p:spPr>
              <a:xfrm>
                <a:off x="2258028" y="2190707"/>
                <a:ext cx="4639518" cy="811761"/>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d>
                        <m:dPr>
                          <m:begChr m:val="{"/>
                          <m:endChr m:val=""/>
                          <m:ctrlPr>
                            <a:rPr lang="zh-CN" altLang="en-US" sz="1800" i="1" smtClean="0">
                              <a:solidFill>
                                <a:srgbClr val="000000"/>
                              </a:solidFill>
                              <a:latin typeface="Cambria Math" panose="02040503050406030204" pitchFamily="18" charset="0"/>
                            </a:rPr>
                          </m:ctrlPr>
                        </m:dPr>
                        <m:e>
                          <m:eqArr>
                            <m:eqArrPr>
                              <m:ctrlPr>
                                <a:rPr lang="zh-CN" altLang="en-US" sz="1800" i="1">
                                  <a:solidFill>
                                    <a:srgbClr val="000000"/>
                                  </a:solidFill>
                                  <a:latin typeface="Cambria Math" panose="02040503050406030204" pitchFamily="18" charset="0"/>
                                </a:rPr>
                              </m:ctrlPr>
                            </m:eqArrPr>
                            <m:e>
                              <m:r>
                                <a:rPr lang="zh-CN" altLang="en-US" sz="1800" i="1">
                                  <a:solidFill>
                                    <a:srgbClr val="000000"/>
                                  </a:solidFill>
                                  <a:latin typeface="Cambria Math" panose="02040503050406030204" pitchFamily="18" charset="0"/>
                                </a:rPr>
                                <m:t>&amp;</m:t>
                              </m:r>
                              <m:r>
                                <a:rPr lang="zh-CN" altLang="en-US" sz="1800" i="1">
                                  <a:solidFill>
                                    <a:srgbClr val="000000"/>
                                  </a:solidFill>
                                  <a:latin typeface="Cambria Math" panose="02040503050406030204" pitchFamily="18" charset="0"/>
                                </a:rPr>
                                <m:t>𝑆</m:t>
                              </m:r>
                              <m:sSup>
                                <m:sSupPr>
                                  <m:ctrlPr>
                                    <a:rPr lang="zh-CN" altLang="en-US" sz="1800" i="1">
                                      <a:solidFill>
                                        <a:srgbClr val="000000"/>
                                      </a:solidFill>
                                      <a:latin typeface="Cambria Math" panose="02040503050406030204" pitchFamily="18" charset="0"/>
                                    </a:rPr>
                                  </m:ctrlPr>
                                </m:sSupPr>
                                <m:e>
                                  <m:r>
                                    <a:rPr lang="zh-CN" altLang="en-US" sz="1800" i="1">
                                      <a:solidFill>
                                        <a:srgbClr val="000000"/>
                                      </a:solidFill>
                                      <a:latin typeface="Cambria Math" panose="02040503050406030204" pitchFamily="18" charset="0"/>
                                    </a:rPr>
                                    <m:t>𝑒</m:t>
                                  </m:r>
                                </m:e>
                                <m:sup>
                                  <m:r>
                                    <a:rPr lang="zh-CN" altLang="en-US" sz="1800" i="1">
                                      <a:solidFill>
                                        <a:srgbClr val="000000"/>
                                      </a:solidFill>
                                      <a:latin typeface="Cambria Math" panose="02040503050406030204" pitchFamily="18" charset="0"/>
                                    </a:rPr>
                                    <m:t>𝑟</m:t>
                                  </m:r>
                                  <m:r>
                                    <m:rPr>
                                      <m:sty m:val="p"/>
                                    </m:rPr>
                                    <a:rPr lang="zh-CN" altLang="en-US" sz="1800" i="1">
                                      <a:solidFill>
                                        <a:srgbClr val="000000"/>
                                      </a:solidFill>
                                      <a:latin typeface="Cambria Math" panose="02040503050406030204" pitchFamily="18" charset="0"/>
                                    </a:rPr>
                                    <m:t>Δ</m:t>
                                  </m:r>
                                  <m:r>
                                    <a:rPr lang="zh-CN" altLang="en-US" sz="1800" i="1">
                                      <a:solidFill>
                                        <a:srgbClr val="000000"/>
                                      </a:solidFill>
                                      <a:latin typeface="Cambria Math" panose="02040503050406030204" pitchFamily="18" charset="0"/>
                                    </a:rPr>
                                    <m:t>𝑡</m:t>
                                  </m:r>
                                </m:sup>
                              </m:sSup>
                              <m:r>
                                <a:rPr lang="zh-CN" altLang="en-US" sz="1800" i="1">
                                  <a:solidFill>
                                    <a:srgbClr val="000000"/>
                                  </a:solidFill>
                                  <a:latin typeface="Cambria Math" panose="02040503050406030204" pitchFamily="18" charset="0"/>
                                </a:rPr>
                                <m:t>=</m:t>
                              </m:r>
                              <m:acc>
                                <m:accPr>
                                  <m:chr m:val="̂"/>
                                  <m:ctrlPr>
                                    <a:rPr lang="zh-CN" altLang="en-US" sz="1800" i="1" smtClean="0">
                                      <a:solidFill>
                                        <a:srgbClr val="000000"/>
                                      </a:solidFill>
                                      <a:latin typeface="Cambria Math" panose="02040503050406030204" pitchFamily="18" charset="0"/>
                                    </a:rPr>
                                  </m:ctrlPr>
                                </m:accPr>
                                <m:e>
                                  <m:r>
                                    <a:rPr lang="en-US" altLang="zh-CN" sz="1800" b="0" i="1" smtClean="0">
                                      <a:solidFill>
                                        <a:srgbClr val="000000"/>
                                      </a:solidFill>
                                      <a:latin typeface="Cambria Math" panose="02040503050406030204" pitchFamily="18" charset="0"/>
                                    </a:rPr>
                                    <m:t>𝑝</m:t>
                                  </m:r>
                                </m:e>
                              </m:acc>
                              <m:r>
                                <a:rPr lang="zh-CN" altLang="en-US" sz="1800" i="1">
                                  <a:solidFill>
                                    <a:srgbClr val="000000"/>
                                  </a:solidFill>
                                  <a:latin typeface="Cambria Math" panose="02040503050406030204" pitchFamily="18" charset="0"/>
                                </a:rPr>
                                <m:t>𝑆𝑢</m:t>
                              </m:r>
                              <m:r>
                                <a:rPr lang="zh-CN" altLang="en-US" sz="1800" i="1">
                                  <a:solidFill>
                                    <a:srgbClr val="000000"/>
                                  </a:solidFill>
                                  <a:latin typeface="Cambria Math" panose="02040503050406030204" pitchFamily="18" charset="0"/>
                                </a:rPr>
                                <m:t>+</m:t>
                              </m:r>
                              <m:d>
                                <m:dPr>
                                  <m:ctrlPr>
                                    <a:rPr lang="en-US" altLang="zh-CN" sz="1800" i="1" smtClean="0">
                                      <a:solidFill>
                                        <a:srgbClr val="000000"/>
                                      </a:solidFill>
                                      <a:latin typeface="Cambria Math" panose="02040503050406030204" pitchFamily="18" charset="0"/>
                                    </a:rPr>
                                  </m:ctrlPr>
                                </m:dPr>
                                <m:e>
                                  <m:r>
                                    <a:rPr lang="en-US" altLang="zh-CN" sz="1800" b="0" i="1" smtClean="0">
                                      <a:solidFill>
                                        <a:srgbClr val="000000"/>
                                      </a:solidFill>
                                      <a:latin typeface="Cambria Math" panose="02040503050406030204" pitchFamily="18" charset="0"/>
                                    </a:rPr>
                                    <m:t>1−</m:t>
                                  </m:r>
                                  <m:acc>
                                    <m:accPr>
                                      <m:chr m:val="̂"/>
                                      <m:ctrlPr>
                                        <a:rPr lang="zh-CN" altLang="en-US" sz="1800" i="1">
                                          <a:solidFill>
                                            <a:srgbClr val="000000"/>
                                          </a:solidFill>
                                          <a:latin typeface="Cambria Math" panose="02040503050406030204" pitchFamily="18" charset="0"/>
                                        </a:rPr>
                                      </m:ctrlPr>
                                    </m:accPr>
                                    <m:e>
                                      <m:r>
                                        <a:rPr lang="en-US" altLang="zh-CN" sz="1800" i="1">
                                          <a:solidFill>
                                            <a:srgbClr val="000000"/>
                                          </a:solidFill>
                                          <a:latin typeface="Cambria Math" panose="02040503050406030204" pitchFamily="18" charset="0"/>
                                        </a:rPr>
                                        <m:t>𝑝</m:t>
                                      </m:r>
                                    </m:e>
                                  </m:acc>
                                </m:e>
                              </m:d>
                              <m:r>
                                <a:rPr lang="zh-CN" altLang="en-US" sz="1800" i="1">
                                  <a:solidFill>
                                    <a:srgbClr val="000000"/>
                                  </a:solidFill>
                                  <a:latin typeface="Cambria Math" panose="02040503050406030204" pitchFamily="18" charset="0"/>
                                </a:rPr>
                                <m:t>𝑆𝑑</m:t>
                              </m:r>
                            </m:e>
                            <m:e>
                              <m:r>
                                <a:rPr lang="zh-CN" altLang="en-US" sz="1800" i="1">
                                  <a:solidFill>
                                    <a:srgbClr val="000000"/>
                                  </a:solidFill>
                                  <a:latin typeface="Cambria Math" panose="02040503050406030204" pitchFamily="18" charset="0"/>
                                </a:rPr>
                                <m:t>&amp;</m:t>
                              </m:r>
                              <m:sSup>
                                <m:sSupPr>
                                  <m:ctrlPr>
                                    <a:rPr lang="zh-CN" altLang="en-US" sz="1800" i="1">
                                      <a:solidFill>
                                        <a:srgbClr val="000000"/>
                                      </a:solidFill>
                                      <a:latin typeface="Cambria Math" panose="02040503050406030204" pitchFamily="18" charset="0"/>
                                    </a:rPr>
                                  </m:ctrlPr>
                                </m:sSupPr>
                                <m:e>
                                  <m:r>
                                    <a:rPr lang="zh-CN" altLang="en-US" sz="1800" i="1">
                                      <a:solidFill>
                                        <a:srgbClr val="000000"/>
                                      </a:solidFill>
                                      <a:latin typeface="Cambria Math" panose="02040503050406030204" pitchFamily="18" charset="0"/>
                                    </a:rPr>
                                    <m:t>𝑆</m:t>
                                  </m:r>
                                </m:e>
                                <m:sup>
                                  <m:r>
                                    <a:rPr lang="zh-CN" altLang="en-US" sz="1800" i="1">
                                      <a:solidFill>
                                        <a:srgbClr val="000000"/>
                                      </a:solidFill>
                                      <a:latin typeface="Cambria Math" panose="02040503050406030204" pitchFamily="18" charset="0"/>
                                    </a:rPr>
                                    <m:t>2</m:t>
                                  </m:r>
                                </m:sup>
                              </m:sSup>
                              <m:sSup>
                                <m:sSupPr>
                                  <m:ctrlPr>
                                    <a:rPr lang="zh-CN" altLang="en-US" sz="1800" i="1">
                                      <a:solidFill>
                                        <a:srgbClr val="000000"/>
                                      </a:solidFill>
                                      <a:latin typeface="Cambria Math" panose="02040503050406030204" pitchFamily="18" charset="0"/>
                                    </a:rPr>
                                  </m:ctrlPr>
                                </m:sSupPr>
                                <m:e>
                                  <m:r>
                                    <a:rPr lang="zh-CN" altLang="en-US" sz="1800" i="1">
                                      <a:solidFill>
                                        <a:srgbClr val="000000"/>
                                      </a:solidFill>
                                      <a:latin typeface="Cambria Math" panose="02040503050406030204" pitchFamily="18" charset="0"/>
                                    </a:rPr>
                                    <m:t>𝜎</m:t>
                                  </m:r>
                                </m:e>
                                <m:sup>
                                  <m:r>
                                    <a:rPr lang="zh-CN" altLang="en-US" sz="1800" i="1">
                                      <a:solidFill>
                                        <a:srgbClr val="000000"/>
                                      </a:solidFill>
                                      <a:latin typeface="Cambria Math" panose="02040503050406030204" pitchFamily="18" charset="0"/>
                                    </a:rPr>
                                    <m:t>2</m:t>
                                  </m:r>
                                </m:sup>
                              </m:sSup>
                              <m:r>
                                <m:rPr>
                                  <m:sty m:val="p"/>
                                </m:rPr>
                                <a:rPr lang="zh-CN" altLang="en-US" sz="1800" i="1">
                                  <a:solidFill>
                                    <a:srgbClr val="000000"/>
                                  </a:solidFill>
                                  <a:latin typeface="Cambria Math" panose="02040503050406030204" pitchFamily="18" charset="0"/>
                                </a:rPr>
                                <m:t>Δ</m:t>
                              </m:r>
                              <m:r>
                                <a:rPr lang="zh-CN" altLang="en-US" sz="1800" i="1">
                                  <a:solidFill>
                                    <a:srgbClr val="000000"/>
                                  </a:solidFill>
                                  <a:latin typeface="Cambria Math" panose="02040503050406030204" pitchFamily="18" charset="0"/>
                                </a:rPr>
                                <m:t>𝑡</m:t>
                              </m:r>
                              <m:r>
                                <a:rPr lang="zh-CN" altLang="en-US" sz="1800" i="1">
                                  <a:solidFill>
                                    <a:srgbClr val="000000"/>
                                  </a:solidFill>
                                  <a:latin typeface="Cambria Math" panose="02040503050406030204" pitchFamily="18" charset="0"/>
                                </a:rPr>
                                <m:t>=</m:t>
                              </m:r>
                              <m:acc>
                                <m:accPr>
                                  <m:chr m:val="̂"/>
                                  <m:ctrlPr>
                                    <a:rPr lang="zh-CN" altLang="en-US" sz="1800" i="1">
                                      <a:solidFill>
                                        <a:srgbClr val="000000"/>
                                      </a:solidFill>
                                      <a:latin typeface="Cambria Math" panose="02040503050406030204" pitchFamily="18" charset="0"/>
                                    </a:rPr>
                                  </m:ctrlPr>
                                </m:accPr>
                                <m:e>
                                  <m:r>
                                    <a:rPr lang="en-US" altLang="zh-CN" sz="1800" i="1">
                                      <a:solidFill>
                                        <a:srgbClr val="000000"/>
                                      </a:solidFill>
                                      <a:latin typeface="Cambria Math" panose="02040503050406030204" pitchFamily="18" charset="0"/>
                                    </a:rPr>
                                    <m:t>𝑝</m:t>
                                  </m:r>
                                </m:e>
                              </m:acc>
                              <m:sSup>
                                <m:sSupPr>
                                  <m:ctrlPr>
                                    <a:rPr lang="zh-CN" altLang="en-US" sz="1800" i="1">
                                      <a:solidFill>
                                        <a:srgbClr val="000000"/>
                                      </a:solidFill>
                                      <a:latin typeface="Cambria Math" panose="02040503050406030204" pitchFamily="18" charset="0"/>
                                    </a:rPr>
                                  </m:ctrlPr>
                                </m:sSupPr>
                                <m:e>
                                  <m:r>
                                    <a:rPr lang="zh-CN" altLang="en-US" sz="1800" i="1">
                                      <a:solidFill>
                                        <a:srgbClr val="000000"/>
                                      </a:solidFill>
                                      <a:latin typeface="Cambria Math" panose="02040503050406030204" pitchFamily="18" charset="0"/>
                                    </a:rPr>
                                    <m:t>𝑆</m:t>
                                  </m:r>
                                </m:e>
                                <m:sup>
                                  <m:r>
                                    <a:rPr lang="zh-CN" altLang="en-US" sz="1800" i="1">
                                      <a:solidFill>
                                        <a:srgbClr val="000000"/>
                                      </a:solidFill>
                                      <a:latin typeface="Cambria Math" panose="02040503050406030204" pitchFamily="18" charset="0"/>
                                    </a:rPr>
                                    <m:t>2</m:t>
                                  </m:r>
                                </m:sup>
                              </m:sSup>
                              <m:sSup>
                                <m:sSupPr>
                                  <m:ctrlPr>
                                    <a:rPr lang="zh-CN" altLang="en-US" sz="1800" i="1">
                                      <a:solidFill>
                                        <a:srgbClr val="000000"/>
                                      </a:solidFill>
                                      <a:latin typeface="Cambria Math" panose="02040503050406030204" pitchFamily="18" charset="0"/>
                                    </a:rPr>
                                  </m:ctrlPr>
                                </m:sSupPr>
                                <m:e>
                                  <m:r>
                                    <a:rPr lang="zh-CN" altLang="en-US" sz="1800" i="1">
                                      <a:solidFill>
                                        <a:srgbClr val="000000"/>
                                      </a:solidFill>
                                      <a:latin typeface="Cambria Math" panose="02040503050406030204" pitchFamily="18" charset="0"/>
                                    </a:rPr>
                                    <m:t>𝑢</m:t>
                                  </m:r>
                                </m:e>
                                <m:sup>
                                  <m:r>
                                    <a:rPr lang="zh-CN" altLang="en-US" sz="1800" i="1">
                                      <a:solidFill>
                                        <a:srgbClr val="000000"/>
                                      </a:solidFill>
                                      <a:latin typeface="Cambria Math" panose="02040503050406030204" pitchFamily="18" charset="0"/>
                                    </a:rPr>
                                    <m:t>2</m:t>
                                  </m:r>
                                </m:sup>
                              </m:sSup>
                              <m:r>
                                <a:rPr lang="zh-CN" altLang="en-US" sz="1800" i="1">
                                  <a:solidFill>
                                    <a:srgbClr val="000000"/>
                                  </a:solidFill>
                                  <a:latin typeface="Cambria Math" panose="02040503050406030204" pitchFamily="18" charset="0"/>
                                </a:rPr>
                                <m:t>+</m:t>
                              </m:r>
                              <m:d>
                                <m:dPr>
                                  <m:ctrlPr>
                                    <a:rPr lang="zh-CN" altLang="en-US" sz="1800" i="1">
                                      <a:solidFill>
                                        <a:srgbClr val="000000"/>
                                      </a:solidFill>
                                      <a:latin typeface="Cambria Math" panose="02040503050406030204" pitchFamily="18" charset="0"/>
                                    </a:rPr>
                                  </m:ctrlPr>
                                </m:dPr>
                                <m:e>
                                  <m:r>
                                    <a:rPr lang="zh-CN" altLang="en-US" sz="1800" i="1">
                                      <a:solidFill>
                                        <a:srgbClr val="000000"/>
                                      </a:solidFill>
                                      <a:latin typeface="Cambria Math" panose="02040503050406030204" pitchFamily="18" charset="0"/>
                                    </a:rPr>
                                    <m:t>1−</m:t>
                                  </m:r>
                                  <m:acc>
                                    <m:accPr>
                                      <m:chr m:val="̂"/>
                                      <m:ctrlPr>
                                        <a:rPr lang="zh-CN" altLang="en-US" sz="1800" i="1">
                                          <a:solidFill>
                                            <a:srgbClr val="000000"/>
                                          </a:solidFill>
                                          <a:latin typeface="Cambria Math" panose="02040503050406030204" pitchFamily="18" charset="0"/>
                                        </a:rPr>
                                      </m:ctrlPr>
                                    </m:accPr>
                                    <m:e>
                                      <m:r>
                                        <a:rPr lang="en-US" altLang="zh-CN" sz="1800" i="1">
                                          <a:solidFill>
                                            <a:srgbClr val="000000"/>
                                          </a:solidFill>
                                          <a:latin typeface="Cambria Math" panose="02040503050406030204" pitchFamily="18" charset="0"/>
                                        </a:rPr>
                                        <m:t>𝑝</m:t>
                                      </m:r>
                                    </m:e>
                                  </m:acc>
                                </m:e>
                              </m:d>
                              <m:sSup>
                                <m:sSupPr>
                                  <m:ctrlPr>
                                    <a:rPr lang="zh-CN" altLang="en-US" sz="1800" i="1">
                                      <a:solidFill>
                                        <a:srgbClr val="000000"/>
                                      </a:solidFill>
                                      <a:latin typeface="Cambria Math" panose="02040503050406030204" pitchFamily="18" charset="0"/>
                                    </a:rPr>
                                  </m:ctrlPr>
                                </m:sSupPr>
                                <m:e>
                                  <m:r>
                                    <a:rPr lang="zh-CN" altLang="en-US" sz="1800" i="1">
                                      <a:solidFill>
                                        <a:srgbClr val="000000"/>
                                      </a:solidFill>
                                      <a:latin typeface="Cambria Math" panose="02040503050406030204" pitchFamily="18" charset="0"/>
                                    </a:rPr>
                                    <m:t>𝑆</m:t>
                                  </m:r>
                                </m:e>
                                <m:sup>
                                  <m:r>
                                    <a:rPr lang="zh-CN" altLang="en-US" sz="1800" i="1">
                                      <a:solidFill>
                                        <a:srgbClr val="000000"/>
                                      </a:solidFill>
                                      <a:latin typeface="Cambria Math" panose="02040503050406030204" pitchFamily="18" charset="0"/>
                                    </a:rPr>
                                    <m:t>2</m:t>
                                  </m:r>
                                </m:sup>
                              </m:sSup>
                              <m:sSup>
                                <m:sSupPr>
                                  <m:ctrlPr>
                                    <a:rPr lang="zh-CN" altLang="en-US" sz="1800" i="1">
                                      <a:solidFill>
                                        <a:srgbClr val="000000"/>
                                      </a:solidFill>
                                      <a:latin typeface="Cambria Math" panose="02040503050406030204" pitchFamily="18" charset="0"/>
                                    </a:rPr>
                                  </m:ctrlPr>
                                </m:sSupPr>
                                <m:e>
                                  <m:r>
                                    <a:rPr lang="zh-CN" altLang="en-US" sz="1800" i="1">
                                      <a:solidFill>
                                        <a:srgbClr val="000000"/>
                                      </a:solidFill>
                                      <a:latin typeface="Cambria Math" panose="02040503050406030204" pitchFamily="18" charset="0"/>
                                    </a:rPr>
                                    <m:t>𝑑</m:t>
                                  </m:r>
                                </m:e>
                                <m:sup>
                                  <m:r>
                                    <a:rPr lang="zh-CN" altLang="en-US" sz="1800" i="1">
                                      <a:solidFill>
                                        <a:srgbClr val="000000"/>
                                      </a:solidFill>
                                      <a:latin typeface="Cambria Math" panose="02040503050406030204" pitchFamily="18" charset="0"/>
                                    </a:rPr>
                                    <m:t>2</m:t>
                                  </m:r>
                                </m:sup>
                              </m:sSup>
                              <m:r>
                                <a:rPr lang="zh-CN" altLang="en-US" sz="1800" i="1">
                                  <a:solidFill>
                                    <a:srgbClr val="000000"/>
                                  </a:solidFill>
                                  <a:latin typeface="Cambria Math" panose="02040503050406030204" pitchFamily="18" charset="0"/>
                                </a:rPr>
                                <m:t>−</m:t>
                              </m:r>
                              <m:sSup>
                                <m:sSupPr>
                                  <m:ctrlPr>
                                    <a:rPr lang="zh-CN" altLang="en-US" sz="1800" i="1">
                                      <a:solidFill>
                                        <a:srgbClr val="000000"/>
                                      </a:solidFill>
                                      <a:latin typeface="Cambria Math" panose="02040503050406030204" pitchFamily="18" charset="0"/>
                                    </a:rPr>
                                  </m:ctrlPr>
                                </m:sSupPr>
                                <m:e>
                                  <m:r>
                                    <a:rPr lang="zh-CN" altLang="en-US" sz="1800" i="1">
                                      <a:solidFill>
                                        <a:srgbClr val="000000"/>
                                      </a:solidFill>
                                      <a:latin typeface="Cambria Math" panose="02040503050406030204" pitchFamily="18" charset="0"/>
                                    </a:rPr>
                                    <m:t>𝑆</m:t>
                                  </m:r>
                                </m:e>
                                <m:sup>
                                  <m:r>
                                    <a:rPr lang="zh-CN" altLang="en-US" sz="1800" i="1">
                                      <a:solidFill>
                                        <a:srgbClr val="000000"/>
                                      </a:solidFill>
                                      <a:latin typeface="Cambria Math" panose="02040503050406030204" pitchFamily="18" charset="0"/>
                                    </a:rPr>
                                    <m:t>2</m:t>
                                  </m:r>
                                </m:sup>
                              </m:sSup>
                              <m:sSup>
                                <m:sSupPr>
                                  <m:ctrlPr>
                                    <a:rPr lang="zh-CN" altLang="en-US" sz="1800" i="1">
                                      <a:solidFill>
                                        <a:srgbClr val="000000"/>
                                      </a:solidFill>
                                      <a:latin typeface="Cambria Math" panose="02040503050406030204" pitchFamily="18" charset="0"/>
                                    </a:rPr>
                                  </m:ctrlPr>
                                </m:sSupPr>
                                <m:e>
                                  <m:d>
                                    <m:dPr>
                                      <m:begChr m:val="["/>
                                      <m:endChr m:val="]"/>
                                      <m:ctrlPr>
                                        <a:rPr lang="zh-CN" altLang="en-US" sz="1800" i="1">
                                          <a:solidFill>
                                            <a:srgbClr val="000000"/>
                                          </a:solidFill>
                                          <a:latin typeface="Cambria Math" panose="02040503050406030204" pitchFamily="18" charset="0"/>
                                        </a:rPr>
                                      </m:ctrlPr>
                                    </m:dPr>
                                    <m:e>
                                      <m:acc>
                                        <m:accPr>
                                          <m:chr m:val="̂"/>
                                          <m:ctrlPr>
                                            <a:rPr lang="zh-CN" altLang="en-US" sz="1800" i="1">
                                              <a:solidFill>
                                                <a:srgbClr val="000000"/>
                                              </a:solidFill>
                                              <a:latin typeface="Cambria Math" panose="02040503050406030204" pitchFamily="18" charset="0"/>
                                            </a:rPr>
                                          </m:ctrlPr>
                                        </m:accPr>
                                        <m:e>
                                          <m:r>
                                            <a:rPr lang="en-US" altLang="zh-CN" sz="1800" i="1">
                                              <a:solidFill>
                                                <a:srgbClr val="000000"/>
                                              </a:solidFill>
                                              <a:latin typeface="Cambria Math" panose="02040503050406030204" pitchFamily="18" charset="0"/>
                                            </a:rPr>
                                            <m:t>𝑝</m:t>
                                          </m:r>
                                        </m:e>
                                      </m:acc>
                                      <m:r>
                                        <a:rPr lang="zh-CN" altLang="en-US" sz="1800" i="1">
                                          <a:solidFill>
                                            <a:srgbClr val="000000"/>
                                          </a:solidFill>
                                          <a:latin typeface="Cambria Math" panose="02040503050406030204" pitchFamily="18" charset="0"/>
                                        </a:rPr>
                                        <m:t>𝑢</m:t>
                                      </m:r>
                                      <m:r>
                                        <a:rPr lang="zh-CN" altLang="en-US" sz="1800" i="1">
                                          <a:solidFill>
                                            <a:srgbClr val="000000"/>
                                          </a:solidFill>
                                          <a:latin typeface="Cambria Math" panose="02040503050406030204" pitchFamily="18" charset="0"/>
                                        </a:rPr>
                                        <m:t>+</m:t>
                                      </m:r>
                                      <m:d>
                                        <m:dPr>
                                          <m:ctrlPr>
                                            <a:rPr lang="zh-CN" altLang="en-US" sz="1800" i="1" smtClean="0">
                                              <a:solidFill>
                                                <a:srgbClr val="000000"/>
                                              </a:solidFill>
                                              <a:latin typeface="Cambria Math" panose="02040503050406030204" pitchFamily="18" charset="0"/>
                                            </a:rPr>
                                          </m:ctrlPr>
                                        </m:dPr>
                                        <m:e>
                                          <m:r>
                                            <a:rPr lang="zh-CN" altLang="en-US" sz="1800" i="1">
                                              <a:solidFill>
                                                <a:srgbClr val="000000"/>
                                              </a:solidFill>
                                              <a:latin typeface="Cambria Math" panose="02040503050406030204" pitchFamily="18" charset="0"/>
                                            </a:rPr>
                                            <m:t>1−</m:t>
                                          </m:r>
                                          <m:acc>
                                            <m:accPr>
                                              <m:chr m:val="̂"/>
                                              <m:ctrlPr>
                                                <a:rPr lang="zh-CN" altLang="en-US" sz="1800" i="1">
                                                  <a:solidFill>
                                                    <a:srgbClr val="000000"/>
                                                  </a:solidFill>
                                                  <a:latin typeface="Cambria Math" panose="02040503050406030204" pitchFamily="18" charset="0"/>
                                                </a:rPr>
                                              </m:ctrlPr>
                                            </m:accPr>
                                            <m:e>
                                              <m:r>
                                                <a:rPr lang="en-US" altLang="zh-CN" sz="1800" i="1">
                                                  <a:solidFill>
                                                    <a:srgbClr val="000000"/>
                                                  </a:solidFill>
                                                  <a:latin typeface="Cambria Math" panose="02040503050406030204" pitchFamily="18" charset="0"/>
                                                </a:rPr>
                                                <m:t>𝑝</m:t>
                                              </m:r>
                                            </m:e>
                                          </m:acc>
                                        </m:e>
                                      </m:d>
                                      <m:r>
                                        <a:rPr lang="zh-CN" altLang="en-US" sz="1800" i="1">
                                          <a:solidFill>
                                            <a:srgbClr val="000000"/>
                                          </a:solidFill>
                                          <a:latin typeface="Cambria Math" panose="02040503050406030204" pitchFamily="18" charset="0"/>
                                        </a:rPr>
                                        <m:t>𝑑</m:t>
                                      </m:r>
                                    </m:e>
                                  </m:d>
                                </m:e>
                                <m:sup>
                                  <m:r>
                                    <a:rPr lang="zh-CN" altLang="en-US" sz="1800" i="1">
                                      <a:solidFill>
                                        <a:srgbClr val="000000"/>
                                      </a:solidFill>
                                      <a:latin typeface="Cambria Math" panose="02040503050406030204" pitchFamily="18" charset="0"/>
                                    </a:rPr>
                                    <m:t>2</m:t>
                                  </m:r>
                                </m:sup>
                              </m:sSup>
                            </m:e>
                          </m:eqArr>
                        </m:e>
                      </m:d>
                    </m:oMath>
                  </m:oMathPara>
                </a14:m>
                <a:endParaRPr lang="zh-CN" altLang="en-US" dirty="0"/>
              </a:p>
            </p:txBody>
          </p:sp>
        </mc:Choice>
        <mc:Fallback xmlns="">
          <p:sp>
            <p:nvSpPr>
              <p:cNvPr id="7" name="文本框 6">
                <a:extLst>
                  <a:ext uri="{FF2B5EF4-FFF2-40B4-BE49-F238E27FC236}">
                    <a16:creationId xmlns:a16="http://schemas.microsoft.com/office/drawing/2014/main" id="{A96A0FD6-4BD8-4A0D-9159-7564A6F97675}"/>
                  </a:ext>
                </a:extLst>
              </p:cNvPr>
              <p:cNvSpPr txBox="1">
                <a:spLocks noRot="1" noChangeAspect="1" noMove="1" noResize="1" noEditPoints="1" noAdjustHandles="1" noChangeArrowheads="1" noChangeShapeType="1" noTextEdit="1"/>
              </p:cNvSpPr>
              <p:nvPr/>
            </p:nvSpPr>
            <p:spPr>
              <a:xfrm>
                <a:off x="2258028" y="2190707"/>
                <a:ext cx="4639518" cy="811761"/>
              </a:xfrm>
              <a:prstGeom prst="rect">
                <a:avLst/>
              </a:prstGeom>
              <a:blipFill>
                <a:blip r:embed="rId2"/>
                <a:stretch>
                  <a:fillRect r="-1760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2948705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8819AF75-BDA5-4C7F-9F97-1A48C6C90EAC}"/>
                  </a:ext>
                </a:extLst>
              </p:cNvPr>
              <p:cNvSpPr>
                <a:spLocks noGrp="1"/>
              </p:cNvSpPr>
              <p:nvPr>
                <p:ph idx="1"/>
              </p:nvPr>
            </p:nvSpPr>
            <p:spPr>
              <a:xfrm>
                <a:off x="457200" y="1005576"/>
                <a:ext cx="8363272" cy="3888432"/>
              </a:xfrm>
            </p:spPr>
            <p:txBody>
              <a:bodyPr>
                <a:normAutofit/>
              </a:bodyPr>
              <a:lstStyle/>
              <a:p>
                <a:r>
                  <a:rPr lang="zh-CN" altLang="en-US" sz="2800" dirty="0"/>
                  <a:t>我们有</a:t>
                </a:r>
                <a:r>
                  <a:rPr lang="en-US" altLang="zh-CN" sz="2800" dirty="0"/>
                  <a:t>3</a:t>
                </a:r>
                <a:r>
                  <a:rPr lang="zh-CN" altLang="en-US" sz="2800" dirty="0"/>
                  <a:t>个待估参数，只需匹配</a:t>
                </a:r>
                <a:r>
                  <a:rPr lang="en-US" altLang="zh-CN" sz="2800" dirty="0"/>
                  <a:t>2</a:t>
                </a:r>
                <a:r>
                  <a:rPr lang="zh-CN" altLang="en-US" sz="2800" dirty="0"/>
                  <a:t>个方程，因此有无穷多解，可以自由设定。</a:t>
                </a:r>
                <a:endParaRPr lang="en-US" altLang="zh-CN" sz="2800" dirty="0"/>
              </a:p>
              <a:p>
                <a:r>
                  <a:rPr lang="en-US" altLang="zh-CN" sz="2800" dirty="0"/>
                  <a:t>CRR</a:t>
                </a:r>
                <a:r>
                  <a:rPr lang="zh-CN" altLang="en-US" sz="2800" dirty="0"/>
                  <a:t>的设定是令</a:t>
                </a:r>
                <a14:m>
                  <m:oMath xmlns:m="http://schemas.openxmlformats.org/officeDocument/2006/math">
                    <m:r>
                      <a:rPr lang="en-US" altLang="zh-CN" sz="2800" b="0" i="1" smtClean="0">
                        <a:latin typeface="Cambria Math" panose="02040503050406030204" pitchFamily="18" charset="0"/>
                      </a:rPr>
                      <m:t>𝑢</m:t>
                    </m:r>
                    <m:r>
                      <a:rPr lang="en-US" altLang="zh-CN" sz="2800" b="0" i="1" smtClean="0">
                        <a:latin typeface="Cambria Math" panose="02040503050406030204" pitchFamily="18" charset="0"/>
                      </a:rPr>
                      <m:t>=</m:t>
                    </m:r>
                    <m:f>
                      <m:fPr>
                        <m:type m:val="skw"/>
                        <m:ctrlPr>
                          <a:rPr lang="en-US" altLang="zh-CN" sz="2800" b="0" i="1" smtClean="0">
                            <a:latin typeface="Cambria Math" panose="02040503050406030204" pitchFamily="18" charset="0"/>
                          </a:rPr>
                        </m:ctrlPr>
                      </m:fPr>
                      <m:num>
                        <m:r>
                          <a:rPr lang="en-US" altLang="zh-CN" sz="2800" b="0" i="1" smtClean="0">
                            <a:latin typeface="Cambria Math" panose="02040503050406030204" pitchFamily="18" charset="0"/>
                          </a:rPr>
                          <m:t>1</m:t>
                        </m:r>
                      </m:num>
                      <m:den>
                        <m:r>
                          <a:rPr lang="en-US" altLang="zh-CN" sz="2800" b="0" i="1" smtClean="0">
                            <a:latin typeface="Cambria Math" panose="02040503050406030204" pitchFamily="18" charset="0"/>
                          </a:rPr>
                          <m:t>𝑑</m:t>
                        </m:r>
                      </m:den>
                    </m:f>
                  </m:oMath>
                </a14:m>
                <a:r>
                  <a:rPr lang="zh-CN" altLang="en-US" sz="2800" dirty="0"/>
                  <a:t>  。这样设定的整个二叉树图如图所示。</a:t>
                </a:r>
              </a:p>
            </p:txBody>
          </p:sp>
        </mc:Choice>
        <mc:Fallback xmlns="">
          <p:sp>
            <p:nvSpPr>
              <p:cNvPr id="3" name="内容占位符 2">
                <a:extLst>
                  <a:ext uri="{FF2B5EF4-FFF2-40B4-BE49-F238E27FC236}">
                    <a16:creationId xmlns:a16="http://schemas.microsoft.com/office/drawing/2014/main" id="{8819AF75-BDA5-4C7F-9F97-1A48C6C90EAC}"/>
                  </a:ext>
                </a:extLst>
              </p:cNvPr>
              <p:cNvSpPr>
                <a:spLocks noGrp="1" noRot="1" noChangeAspect="1" noMove="1" noResize="1" noEditPoints="1" noAdjustHandles="1" noChangeArrowheads="1" noChangeShapeType="1" noTextEdit="1"/>
              </p:cNvSpPr>
              <p:nvPr>
                <p:ph idx="1"/>
              </p:nvPr>
            </p:nvSpPr>
            <p:spPr>
              <a:xfrm>
                <a:off x="457200" y="1005576"/>
                <a:ext cx="8363272" cy="3888432"/>
              </a:xfrm>
              <a:blipFill>
                <a:blip r:embed="rId2"/>
                <a:stretch>
                  <a:fillRect t="-2038" r="-802"/>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45B01E3C-0E16-43CD-86B0-FF58116A14A3}"/>
              </a:ext>
            </a:extLst>
          </p:cNvPr>
          <p:cNvSpPr>
            <a:spLocks noGrp="1"/>
          </p:cNvSpPr>
          <p:nvPr>
            <p:ph type="sldNum" sz="quarter" idx="12"/>
          </p:nvPr>
        </p:nvSpPr>
        <p:spPr/>
        <p:txBody>
          <a:bodyPr/>
          <a:lstStyle/>
          <a:p>
            <a:fld id="{0C913308-F349-4B6D-A68A-DD1791B4A57B}" type="slidenum">
              <a:rPr lang="zh-CN" altLang="en-US" smtClean="0"/>
              <a:pPr/>
              <a:t>8</a:t>
            </a:fld>
            <a:endParaRPr lang="zh-CN" altLang="en-US" dirty="0"/>
          </a:p>
        </p:txBody>
      </p:sp>
    </p:spTree>
    <p:extLst>
      <p:ext uri="{BB962C8B-B14F-4D97-AF65-F5344CB8AC3E}">
        <p14:creationId xmlns:p14="http://schemas.microsoft.com/office/powerpoint/2010/main" val="14494465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solidFill>
                  <a:schemeClr val="accent6"/>
                </a:solidFill>
              </a:rPr>
              <a:t>CRR</a:t>
            </a:r>
            <a:r>
              <a:rPr lang="zh-CN" altLang="en-US" dirty="0">
                <a:solidFill>
                  <a:schemeClr val="accent6"/>
                </a:solidFill>
              </a:rPr>
              <a:t>的二叉树</a:t>
            </a:r>
          </a:p>
        </p:txBody>
      </p:sp>
      <p:sp>
        <p:nvSpPr>
          <p:cNvPr id="3" name="灯片编号占位符 2"/>
          <p:cNvSpPr>
            <a:spLocks noGrp="1"/>
          </p:cNvSpPr>
          <p:nvPr>
            <p:ph type="sldNum" sz="quarter" idx="12"/>
          </p:nvPr>
        </p:nvSpPr>
        <p:spPr/>
        <p:txBody>
          <a:bodyPr/>
          <a:lstStyle/>
          <a:p>
            <a:fld id="{0C913308-F349-4B6D-A68A-DD1791B4A57B}" type="slidenum">
              <a:rPr lang="zh-CN" altLang="en-US" smtClean="0"/>
              <a:pPr/>
              <a:t>9</a:t>
            </a:fld>
            <a:endParaRPr lang="zh-CN" altLang="en-US" dirty="0"/>
          </a:p>
        </p:txBody>
      </p:sp>
      <p:pic>
        <p:nvPicPr>
          <p:cNvPr id="7" name="12-2.EPS" descr="id:2147510715;FounderCES"/>
          <p:cNvPicPr>
            <a:picLocks noGrp="1"/>
          </p:cNvPicPr>
          <p:nvPr>
            <p:ph idx="1"/>
          </p:nvPr>
        </p:nvPicPr>
        <p:blipFill>
          <a:blip r:embed="rId2" cstate="print"/>
          <a:stretch>
            <a:fillRect/>
          </a:stretch>
        </p:blipFill>
        <p:spPr>
          <a:xfrm>
            <a:off x="1187624" y="1203598"/>
            <a:ext cx="5472608" cy="3456384"/>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3696</TotalTime>
  <Words>2782</Words>
  <Application>Microsoft Office PowerPoint</Application>
  <PresentationFormat>全屏显示(16:9)</PresentationFormat>
  <Paragraphs>359</Paragraphs>
  <Slides>59</Slides>
  <Notes>4</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1</vt:i4>
      </vt:variant>
      <vt:variant>
        <vt:lpstr>幻灯片标题</vt:lpstr>
      </vt:variant>
      <vt:variant>
        <vt:i4>59</vt:i4>
      </vt:variant>
    </vt:vector>
  </HeadingPairs>
  <TitlesOfParts>
    <vt:vector size="75" baseType="lpstr">
      <vt:lpstr>Adobe 楷体 Std R</vt:lpstr>
      <vt:lpstr>GungsuhChe</vt:lpstr>
      <vt:lpstr>NEU-BZ-S92</vt:lpstr>
      <vt:lpstr>等线</vt:lpstr>
      <vt:lpstr>楷体</vt:lpstr>
      <vt:lpstr>宋体</vt:lpstr>
      <vt:lpstr>Adobe Jenson Pro</vt:lpstr>
      <vt:lpstr>Adobe Jenson Pro Capt</vt:lpstr>
      <vt:lpstr>Arial</vt:lpstr>
      <vt:lpstr>Bradley Hand ITC</vt:lpstr>
      <vt:lpstr>Calibri</vt:lpstr>
      <vt:lpstr>Cambria Math</vt:lpstr>
      <vt:lpstr>Garamond</vt:lpstr>
      <vt:lpstr>Wingdings</vt:lpstr>
      <vt:lpstr>1_Edge</vt:lpstr>
      <vt:lpstr>Equation</vt:lpstr>
      <vt:lpstr>金融工程 第十二章  期权定价的数值方法 </vt:lpstr>
      <vt:lpstr>目录</vt:lpstr>
      <vt:lpstr>目录</vt:lpstr>
      <vt:lpstr>二叉树模型</vt:lpstr>
      <vt:lpstr>第一步：构建二叉树</vt:lpstr>
      <vt:lpstr>第二步：估计参数</vt:lpstr>
      <vt:lpstr>PowerPoint 演示文稿</vt:lpstr>
      <vt:lpstr>PowerPoint 演示文稿</vt:lpstr>
      <vt:lpstr>CRR的二叉树</vt:lpstr>
      <vt:lpstr>PowerPoint 演示文稿</vt:lpstr>
      <vt:lpstr>证券价格的树形结构</vt:lpstr>
      <vt:lpstr>二叉树图的节点</vt:lpstr>
      <vt:lpstr> 第三步：倒推定价</vt:lpstr>
      <vt:lpstr>PowerPoint 演示文稿</vt:lpstr>
      <vt:lpstr>案例：美式看跌期权的二叉树定价</vt:lpstr>
      <vt:lpstr>PowerPoint 演示文稿</vt:lpstr>
      <vt:lpstr>PowerPoint 演示文稿</vt:lpstr>
      <vt:lpstr>有红利资产期权的定价：支付连续红利率q</vt:lpstr>
      <vt:lpstr>有红利资产期权的定价：支付已知红利率</vt:lpstr>
      <vt:lpstr>有红利资产期权的定价：支付已知红利数额</vt:lpstr>
      <vt:lpstr>PowerPoint 演示文稿</vt:lpstr>
      <vt:lpstr>PowerPoint 演示文稿</vt:lpstr>
      <vt:lpstr>另一种二叉树</vt:lpstr>
      <vt:lpstr>三叉树图</vt:lpstr>
      <vt:lpstr>PowerPoint 演示文稿</vt:lpstr>
      <vt:lpstr>PowerPoint 演示文稿</vt:lpstr>
      <vt:lpstr>控制变量技术（Control Variate）</vt:lpstr>
      <vt:lpstr>PowerPoint 演示文稿</vt:lpstr>
      <vt:lpstr>适应性网状模型</vt:lpstr>
      <vt:lpstr>目录</vt:lpstr>
      <vt:lpstr>蒙特卡罗模拟的思路</vt:lpstr>
      <vt:lpstr>随机路径</vt:lpstr>
      <vt:lpstr>PowerPoint 演示文稿</vt:lpstr>
      <vt:lpstr>PowerPoint 演示文稿</vt:lpstr>
      <vt:lpstr>举例：蒙特卡罗模拟的路径模拟</vt:lpstr>
      <vt:lpstr>下表给出了模拟的路径：</vt:lpstr>
      <vt:lpstr>ε 的产生</vt:lpstr>
      <vt:lpstr>模拟运算次数的确定</vt:lpstr>
      <vt:lpstr>模拟运算次数的确定</vt:lpstr>
      <vt:lpstr>主要优缺点</vt:lpstr>
      <vt:lpstr>目录</vt:lpstr>
      <vt:lpstr>主要思想</vt:lpstr>
      <vt:lpstr>划分格点</vt:lpstr>
      <vt:lpstr>有限差分方法的格点图</vt:lpstr>
      <vt:lpstr>隐性差分法下∂f/∂t 、 ∂f/∂S  和(∂^2 f)/(∂S^2 )的差分近似</vt:lpstr>
      <vt:lpstr>“隐性”差分方程</vt:lpstr>
      <vt:lpstr>理解隐性有限差分方法</vt:lpstr>
      <vt:lpstr>边界条件</vt:lpstr>
      <vt:lpstr>求解期权价值</vt:lpstr>
      <vt:lpstr>显性有限差分法——方法1</vt:lpstr>
      <vt:lpstr>理解显性有限差分法</vt:lpstr>
      <vt:lpstr>显性有限差分法－方法2</vt:lpstr>
      <vt:lpstr>显性有限差分法－方法2</vt:lpstr>
      <vt:lpstr>有限差分方法和树图方法的比较</vt:lpstr>
      <vt:lpstr>隐性和显性有限差分方法的比较</vt:lpstr>
      <vt:lpstr>有限差分方法的改进</vt:lpstr>
      <vt:lpstr>有限差分方法的应用</vt:lpstr>
      <vt:lpstr>PowerPoint 演示文稿</vt:lpstr>
      <vt:lpstr>PowerPoint 演示文稿</vt:lpstr>
    </vt:vector>
  </TitlesOfParts>
  <Company>Xmu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Aronge</dc:creator>
  <cp:lastModifiedBy>zlzheng</cp:lastModifiedBy>
  <cp:revision>205</cp:revision>
  <dcterms:created xsi:type="dcterms:W3CDTF">2011-09-18T13:13:48Z</dcterms:created>
  <dcterms:modified xsi:type="dcterms:W3CDTF">2020-12-18T01:25:31Z</dcterms:modified>
</cp:coreProperties>
</file>