
<file path=[Content_Types].xml><?xml version="1.0" encoding="utf-8"?>
<Types xmlns="http://schemas.openxmlformats.org/package/2006/content-types">
  <Default Extension="bin" ContentType="application/vnd.openxmlformats-officedocument.oleObject"/>
  <Default Extension="gif" ContentType="image/gif"/>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35" r:id="rId1"/>
  </p:sldMasterIdLst>
  <p:notesMasterIdLst>
    <p:notesMasterId r:id="rId34"/>
  </p:notesMasterIdLst>
  <p:handoutMasterIdLst>
    <p:handoutMasterId r:id="rId35"/>
  </p:handoutMasterIdLst>
  <p:sldIdLst>
    <p:sldId id="2363" r:id="rId2"/>
    <p:sldId id="2512" r:id="rId3"/>
    <p:sldId id="2513" r:id="rId4"/>
    <p:sldId id="2514" r:id="rId5"/>
    <p:sldId id="2515" r:id="rId6"/>
    <p:sldId id="2552" r:id="rId7"/>
    <p:sldId id="2516" r:id="rId8"/>
    <p:sldId id="2517" r:id="rId9"/>
    <p:sldId id="2518" r:id="rId10"/>
    <p:sldId id="2519" r:id="rId11"/>
    <p:sldId id="2520" r:id="rId12"/>
    <p:sldId id="2521" r:id="rId13"/>
    <p:sldId id="2522" r:id="rId14"/>
    <p:sldId id="2523" r:id="rId15"/>
    <p:sldId id="2548" r:id="rId16"/>
    <p:sldId id="2525" r:id="rId17"/>
    <p:sldId id="2526" r:id="rId18"/>
    <p:sldId id="2527" r:id="rId19"/>
    <p:sldId id="2551" r:id="rId20"/>
    <p:sldId id="2528" r:id="rId21"/>
    <p:sldId id="2529" r:id="rId22"/>
    <p:sldId id="2530" r:id="rId23"/>
    <p:sldId id="2531" r:id="rId24"/>
    <p:sldId id="2532" r:id="rId25"/>
    <p:sldId id="2533" r:id="rId26"/>
    <p:sldId id="2534" r:id="rId27"/>
    <p:sldId id="2537" r:id="rId28"/>
    <p:sldId id="2538" r:id="rId29"/>
    <p:sldId id="2539" r:id="rId30"/>
    <p:sldId id="2540" r:id="rId31"/>
    <p:sldId id="2509" r:id="rId32"/>
    <p:sldId id="2547" r:id="rId33"/>
  </p:sldIdLst>
  <p:sldSz cx="9144000" cy="5143500" type="screen16x9"/>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606" autoAdjust="0"/>
    <p:restoredTop sz="93898" autoAdjust="0"/>
  </p:normalViewPr>
  <p:slideViewPr>
    <p:cSldViewPr>
      <p:cViewPr varScale="1">
        <p:scale>
          <a:sx n="106" d="100"/>
          <a:sy n="106" d="100"/>
        </p:scale>
        <p:origin x="134" y="31"/>
      </p:cViewPr>
      <p:guideLst>
        <p:guide orient="horz" pos="2160"/>
        <p:guide pos="2880"/>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灯片编号占位符 6"/>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DB23780-2C93-48FA-8C11-F58CABE1936E}" type="slidenum">
              <a:rPr lang="zh-CN" altLang="en-US" smtClean="0"/>
              <a:pPr>
                <a:defRPr/>
              </a:pPr>
              <a:t>31</a:t>
            </a:fld>
            <a:endParaRPr lang="zh-CN" altLang="en-US"/>
          </a:p>
        </p:txBody>
      </p:sp>
      <p:sp>
        <p:nvSpPr>
          <p:cNvPr id="337923" name="幻灯片图像占位符 1"/>
          <p:cNvSpPr>
            <a:spLocks noGrp="1" noRot="1" noChangeAspect="1" noTextEdit="1"/>
          </p:cNvSpPr>
          <p:nvPr>
            <p:ph type="sldImg"/>
          </p:nvPr>
        </p:nvSpPr>
        <p:spPr bwMode="auto">
          <a:xfrm>
            <a:off x="139700" y="768350"/>
            <a:ext cx="6819900" cy="3836988"/>
          </a:xfrm>
          <a:noFill/>
          <a:ln>
            <a:solidFill>
              <a:srgbClr val="000000"/>
            </a:solidFill>
            <a:miter lim="800000"/>
            <a:headEnd/>
            <a:tailEnd/>
          </a:ln>
        </p:spPr>
      </p:sp>
      <p:sp>
        <p:nvSpPr>
          <p:cNvPr id="33792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
        <p:nvSpPr>
          <p:cNvPr id="337925" name="灯片编号占位符 3"/>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a:fld id="{773F800C-FC50-4F86-BE2A-D2DE8103261A}" type="slidenum">
              <a:rPr lang="zh-CN" altLang="en-US" sz="1300"/>
              <a:pPr algn="r"/>
              <a:t>31</a:t>
            </a:fld>
            <a:endParaRPr lang="en-US" altLang="zh-CN" sz="1300"/>
          </a:p>
        </p:txBody>
      </p:sp>
    </p:spTree>
    <p:extLst>
      <p:ext uri="{BB962C8B-B14F-4D97-AF65-F5344CB8AC3E}">
        <p14:creationId xmlns:p14="http://schemas.microsoft.com/office/powerpoint/2010/main" val="76140056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789552"/>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139702"/>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3489852"/>
            <a:ext cx="1296144" cy="1167594"/>
          </a:xfrm>
          <a:prstGeom prst="rect">
            <a:avLst/>
          </a:prstGeom>
          <a:ln>
            <a:noFill/>
          </a:ln>
        </p:spPr>
      </p:pic>
      <p:sp>
        <p:nvSpPr>
          <p:cNvPr id="30" name="TextBox 29"/>
          <p:cNvSpPr txBox="1"/>
          <p:nvPr userDrawn="1"/>
        </p:nvSpPr>
        <p:spPr>
          <a:xfrm>
            <a:off x="2019168" y="4887502"/>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4486725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84557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09088279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818834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9464745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5786760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19011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2775198"/>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15350076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a:defRPr/>
            </a:pPr>
            <a:r>
              <a:rPr lang="en-US" altLang="zh-CN"/>
              <a:t>Copyright © Zheng, Zhenlong &amp; Chen, Rong, 2013</a:t>
            </a:r>
            <a:endParaRPr lang="zh-CN" altLang="en-US" dirty="0"/>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22375112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681540"/>
            <a:ext cx="8229600" cy="1242137"/>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244159796"/>
      </p:ext>
    </p:extLst>
  </p:cSld>
  <p:clrMapOvr>
    <a:masterClrMapping/>
  </p:clrMapOvr>
  <p:transition spd="slow">
    <p:pull dir="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914401" y="1143000"/>
            <a:ext cx="7623175" cy="131445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2971800"/>
            <a:ext cx="6553200" cy="131445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F091472-E572-4E99-9B74-C8A68F07D037}" type="slidenum">
              <a:rPr lang="en-US" altLang="zh-CN"/>
              <a:pPr>
                <a:defRPr/>
              </a:pPr>
              <a:t>‹#›</a:t>
            </a:fld>
            <a:endParaRPr lang="en-US" altLang="zh-CN" dirty="0"/>
          </a:p>
        </p:txBody>
      </p:sp>
    </p:spTree>
    <p:extLst>
      <p:ext uri="{BB962C8B-B14F-4D97-AF65-F5344CB8AC3E}">
        <p14:creationId xmlns:p14="http://schemas.microsoft.com/office/powerpoint/2010/main" val="407990871"/>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2990992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2254236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6157863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68211636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5816674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Zheng, Zhenlong &amp; Chen, Rong, 2013</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9779642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41542720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93536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p:nvCxnSpPr>
        <p:spPr>
          <a:xfrm>
            <a:off x="0" y="4894008"/>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p:nvSpPr>
        <p:spPr bwMode="auto">
          <a:xfrm>
            <a:off x="2555776" y="4927476"/>
            <a:ext cx="4248472"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3284884296"/>
      </p:ext>
    </p:extLst>
  </p:cSld>
  <p:clrMap bg1="lt1" tx1="dk1" bg2="lt2" tx2="dk2" accent1="accent1" accent2="accent2" accent3="accent3" accent4="accent4" accent5="accent5" accent6="accent6" hlink="hlink" folHlink="folHlink"/>
  <p:sldLayoutIdLst>
    <p:sldLayoutId id="2147492136" r:id="rId1"/>
    <p:sldLayoutId id="2147492137" r:id="rId2"/>
    <p:sldLayoutId id="2147492138" r:id="rId3"/>
    <p:sldLayoutId id="2147492139" r:id="rId4"/>
    <p:sldLayoutId id="2147492140" r:id="rId5"/>
    <p:sldLayoutId id="2147492141" r:id="rId6"/>
    <p:sldLayoutId id="2147492142" r:id="rId7"/>
    <p:sldLayoutId id="2147492143" r:id="rId8"/>
    <p:sldLayoutId id="2147492144" r:id="rId9"/>
    <p:sldLayoutId id="2147492145" r:id="rId10"/>
    <p:sldLayoutId id="2147492146" r:id="rId11"/>
    <p:sldLayoutId id="2147492147" r:id="rId12"/>
    <p:sldLayoutId id="2147492148" r:id="rId13"/>
    <p:sldLayoutId id="2147492149" r:id="rId14"/>
    <p:sldLayoutId id="2147492150" r:id="rId15"/>
    <p:sldLayoutId id="2147492155" r:id="rId16"/>
    <p:sldLayoutId id="2147492152" r:id="rId17"/>
    <p:sldLayoutId id="2147492153" r:id="rId18"/>
    <p:sldLayoutId id="2147492154"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8.w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8" Type="http://schemas.openxmlformats.org/officeDocument/2006/relationships/oleObject" Target="../embeddings/oleObject6.bin"/><Relationship Id="rId3" Type="http://schemas.openxmlformats.org/officeDocument/2006/relationships/image" Target="../media/image9.wmf"/><Relationship Id="rId7" Type="http://schemas.openxmlformats.org/officeDocument/2006/relationships/image" Target="../media/image11.wmf"/><Relationship Id="rId2" Type="http://schemas.openxmlformats.org/officeDocument/2006/relationships/oleObject" Target="../embeddings/oleObject3.bin"/><Relationship Id="rId1" Type="http://schemas.openxmlformats.org/officeDocument/2006/relationships/slideLayout" Target="../slideLayouts/slideLayout2.xml"/><Relationship Id="rId6" Type="http://schemas.openxmlformats.org/officeDocument/2006/relationships/oleObject" Target="../embeddings/oleObject5.bin"/><Relationship Id="rId5" Type="http://schemas.openxmlformats.org/officeDocument/2006/relationships/image" Target="../media/image10.wmf"/><Relationship Id="rId4" Type="http://schemas.openxmlformats.org/officeDocument/2006/relationships/oleObject" Target="../embeddings/oleObject4.bin"/><Relationship Id="rId9" Type="http://schemas.openxmlformats.org/officeDocument/2006/relationships/image" Target="../media/image12.wmf"/></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wmf"/><Relationship Id="rId2" Type="http://schemas.openxmlformats.org/officeDocument/2006/relationships/oleObject" Target="../embeddings/oleObject7.bin"/><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4.wmf"/><Relationship Id="rId2" Type="http://schemas.openxmlformats.org/officeDocument/2006/relationships/oleObject" Target="../embeddings/oleObject8.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9.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wmf"/><Relationship Id="rId2" Type="http://schemas.openxmlformats.org/officeDocument/2006/relationships/oleObject" Target="../embeddings/oleObject10.bin"/><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oleObject" Target="../embeddings/oleObject11.bin"/><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0.png"/><Relationship Id="rId1" Type="http://schemas.openxmlformats.org/officeDocument/2006/relationships/slideLayout" Target="../slideLayouts/slideLayout2.xml"/><Relationship Id="rId5" Type="http://schemas.openxmlformats.org/officeDocument/2006/relationships/image" Target="../media/image18.wmf"/><Relationship Id="rId4" Type="http://schemas.openxmlformats.org/officeDocument/2006/relationships/oleObject" Target="../embeddings/oleObject12.bin"/></Relationships>
</file>

<file path=ppt/slides/_rels/slide26.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13.bin"/><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0.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第四章  远期与期货的运用</a:t>
            </a:r>
            <a:br>
              <a:rPr lang="en-US" altLang="zh-CN" dirty="0"/>
            </a:br>
            <a:endParaRPr lang="zh-CN" altLang="en-US"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2"/>
          <p:cNvSpPr>
            <a:spLocks noGrp="1" noChangeArrowheads="1"/>
          </p:cNvSpPr>
          <p:nvPr>
            <p:ph type="title"/>
          </p:nvPr>
        </p:nvSpPr>
        <p:spPr/>
        <p:txBody>
          <a:bodyPr/>
          <a:lstStyle/>
          <a:p>
            <a:pPr eaLnBrk="1" hangingPunct="1"/>
            <a:r>
              <a:rPr lang="zh-CN" altLang="en-US" dirty="0"/>
              <a:t>不完美套期保值的来源</a:t>
            </a:r>
            <a:r>
              <a:rPr lang="en-US" altLang="zh-CN" dirty="0">
                <a:latin typeface="+mn-ea"/>
                <a:ea typeface="+mn-ea"/>
              </a:rPr>
              <a:t>:</a:t>
            </a:r>
            <a:r>
              <a:rPr lang="zh-CN" altLang="en-US" dirty="0"/>
              <a:t>基差风险</a:t>
            </a:r>
            <a:endParaRPr lang="en-US" altLang="zh-CN" dirty="0"/>
          </a:p>
        </p:txBody>
      </p:sp>
      <p:sp>
        <p:nvSpPr>
          <p:cNvPr id="46085" name="Rectangle 3"/>
          <p:cNvSpPr>
            <a:spLocks noGrp="1" noChangeArrowheads="1"/>
          </p:cNvSpPr>
          <p:nvPr>
            <p:ph idx="1"/>
          </p:nvPr>
        </p:nvSpPr>
        <p:spPr>
          <a:xfrm>
            <a:off x="539552" y="897564"/>
            <a:ext cx="8229600" cy="3978442"/>
          </a:xfrm>
        </p:spPr>
        <p:txBody>
          <a:bodyPr/>
          <a:lstStyle/>
          <a:p>
            <a:pPr eaLnBrk="1" hangingPunct="1"/>
            <a:r>
              <a:rPr lang="zh-CN" altLang="en-US" dirty="0"/>
              <a:t>基差风险（ </a:t>
            </a:r>
            <a:r>
              <a:rPr lang="en-US" altLang="zh-CN" dirty="0"/>
              <a:t>Basis Risk </a:t>
            </a:r>
            <a:r>
              <a:rPr lang="zh-CN" altLang="en-US" dirty="0"/>
              <a:t>）</a:t>
            </a:r>
          </a:p>
          <a:p>
            <a:pPr lvl="1" eaLnBrk="1" hangingPunct="1"/>
            <a:r>
              <a:rPr lang="zh-CN" altLang="en-US" dirty="0"/>
              <a:t>基差：特定时刻被套期保值的现货市场价格 </a:t>
            </a:r>
            <a:r>
              <a:rPr lang="en-US" altLang="zh-CN" dirty="0"/>
              <a:t>H</a:t>
            </a:r>
            <a:r>
              <a:rPr lang="zh-CN" altLang="en-US" dirty="0"/>
              <a:t>与用以进行套期保值的期货市场价格 </a:t>
            </a:r>
            <a:r>
              <a:rPr lang="en-US" altLang="zh-CN" dirty="0"/>
              <a:t>G </a:t>
            </a:r>
            <a:r>
              <a:rPr lang="zh-CN" altLang="en-US" dirty="0"/>
              <a:t>之差</a:t>
            </a:r>
          </a:p>
          <a:p>
            <a:pPr algn="ctr" eaLnBrk="1" hangingPunct="1">
              <a:buFont typeface="Wingdings" pitchFamily="2" charset="2"/>
              <a:buNone/>
            </a:pPr>
            <a:r>
              <a:rPr lang="en-US" altLang="zh-CN" sz="2300" dirty="0"/>
              <a:t>b = H− G</a:t>
            </a:r>
          </a:p>
          <a:p>
            <a:pPr lvl="1" eaLnBrk="1" hangingPunct="1"/>
            <a:r>
              <a:rPr lang="zh-CN" altLang="en-US" dirty="0"/>
              <a:t>套期保值到期时基差的不确定性导致了不完美的套期保值</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10</a:t>
            </a:fld>
            <a:endParaRPr lang="en-US" altLang="zh-CN"/>
          </a:p>
        </p:txBody>
      </p:sp>
    </p:spTree>
    <p:extLst>
      <p:ext uri="{BB962C8B-B14F-4D97-AF65-F5344CB8AC3E}">
        <p14:creationId xmlns:p14="http://schemas.microsoft.com/office/powerpoint/2010/main" val="837704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Grp="1" noChangeArrowheads="1"/>
          </p:cNvSpPr>
          <p:nvPr>
            <p:ph type="title"/>
          </p:nvPr>
        </p:nvSpPr>
        <p:spPr/>
        <p:txBody>
          <a:bodyPr/>
          <a:lstStyle/>
          <a:p>
            <a:pPr eaLnBrk="1" hangingPunct="1"/>
            <a:r>
              <a:rPr lang="zh-CN" altLang="en-US" dirty="0"/>
              <a:t>不完美套期保值的来源</a:t>
            </a:r>
            <a:r>
              <a:rPr lang="en-US" altLang="zh-CN" dirty="0">
                <a:latin typeface="+mn-ea"/>
                <a:ea typeface="+mn-ea"/>
              </a:rPr>
              <a:t>:</a:t>
            </a:r>
            <a:r>
              <a:rPr lang="zh-CN" altLang="en-US" dirty="0"/>
              <a:t>数量风险</a:t>
            </a:r>
            <a:endParaRPr lang="en-US" altLang="zh-CN" dirty="0"/>
          </a:p>
        </p:txBody>
      </p:sp>
      <p:sp>
        <p:nvSpPr>
          <p:cNvPr id="47109" name="Rectangle 3"/>
          <p:cNvSpPr>
            <a:spLocks noGrp="1" noChangeArrowheads="1"/>
          </p:cNvSpPr>
          <p:nvPr>
            <p:ph idx="1"/>
          </p:nvPr>
        </p:nvSpPr>
        <p:spPr>
          <a:xfrm>
            <a:off x="323528" y="897564"/>
            <a:ext cx="8640960" cy="3906434"/>
          </a:xfrm>
        </p:spPr>
        <p:txBody>
          <a:bodyPr/>
          <a:lstStyle/>
          <a:p>
            <a:pPr eaLnBrk="1" hangingPunct="1"/>
            <a:r>
              <a:rPr lang="zh-CN" altLang="en-US" dirty="0"/>
              <a:t>数量风险（ </a:t>
            </a:r>
            <a:r>
              <a:rPr lang="en-US" altLang="zh-CN" dirty="0"/>
              <a:t>Quantity Risk </a:t>
            </a:r>
            <a:r>
              <a:rPr lang="zh-CN" altLang="en-US" dirty="0"/>
              <a:t>）</a:t>
            </a:r>
          </a:p>
          <a:p>
            <a:pPr lvl="1" eaLnBrk="1" hangingPunct="1"/>
            <a:r>
              <a:rPr lang="zh-CN" altLang="en-US" dirty="0"/>
              <a:t>可能由于事先无法确知需要套期保值的标的资产规模</a:t>
            </a:r>
          </a:p>
          <a:p>
            <a:pPr lvl="1" eaLnBrk="1" hangingPunct="1"/>
            <a:r>
              <a:rPr lang="zh-CN" altLang="en-US" dirty="0"/>
              <a:t>可能由于期货合约的标准数量无法完全对冲现货的价格风险。</a:t>
            </a:r>
          </a:p>
          <a:p>
            <a:pPr lvl="1" eaLnBrk="1" hangingPunct="1"/>
            <a:r>
              <a:rPr lang="zh-CN" altLang="en-US" dirty="0"/>
              <a:t>讨论最优套期保值比率时，通常</a:t>
            </a:r>
            <a:r>
              <a:rPr lang="zh-CN" altLang="en-US" dirty="0">
                <a:solidFill>
                  <a:srgbClr val="FF0000"/>
                </a:solidFill>
              </a:rPr>
              <a:t>不考虑数量风险</a:t>
            </a:r>
            <a:r>
              <a:rPr lang="zh-CN" altLang="en-US" dirty="0"/>
              <a:t>。</a:t>
            </a:r>
          </a:p>
          <a:p>
            <a:pPr eaLnBrk="1" hangingPunct="1"/>
            <a:r>
              <a:rPr lang="zh-CN" altLang="en-US" dirty="0"/>
              <a:t>相比远期，期货更不易实现完美套期保值。</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11</a:t>
            </a:fld>
            <a:endParaRPr lang="en-US" altLang="zh-CN"/>
          </a:p>
        </p:txBody>
      </p:sp>
    </p:spTree>
    <p:extLst>
      <p:ext uri="{BB962C8B-B14F-4D97-AF65-F5344CB8AC3E}">
        <p14:creationId xmlns:p14="http://schemas.microsoft.com/office/powerpoint/2010/main" val="40345470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基差风险</a:t>
            </a:r>
          </a:p>
        </p:txBody>
      </p:sp>
      <p:sp>
        <p:nvSpPr>
          <p:cNvPr id="3" name="内容占位符 2"/>
          <p:cNvSpPr>
            <a:spLocks noGrp="1"/>
          </p:cNvSpPr>
          <p:nvPr>
            <p:ph idx="1"/>
          </p:nvPr>
        </p:nvSpPr>
        <p:spPr/>
        <p:txBody>
          <a:bodyPr>
            <a:normAutofit/>
          </a:bodyPr>
          <a:lstStyle/>
          <a:p>
            <a:r>
              <a:rPr lang="zh-CN" altLang="zh-CN" dirty="0"/>
              <a:t>1 单位现货空头 +1 单位期货多头的套保收益</a:t>
            </a:r>
            <a:endParaRPr lang="en-US" altLang="zh-CN" dirty="0"/>
          </a:p>
          <a:p>
            <a:endParaRPr lang="en-US" altLang="zh-CN" dirty="0"/>
          </a:p>
          <a:p>
            <a:r>
              <a:rPr lang="zh-CN" altLang="zh-CN" dirty="0"/>
              <a:t>1 单位现货多头 + 1 单位期货空头的套保收益</a:t>
            </a:r>
          </a:p>
          <a:p>
            <a:pPr marL="0" indent="0">
              <a:buNone/>
            </a:pPr>
            <a:endParaRPr lang="en-US" altLang="zh-CN" dirty="0"/>
          </a:p>
          <a:p>
            <a:pPr lvl="1"/>
            <a:r>
              <a:rPr lang="zh-CN" altLang="zh-CN" dirty="0"/>
              <a:t>b</a:t>
            </a:r>
            <a:r>
              <a:rPr lang="en-US" altLang="zh-CN" baseline="-25000" dirty="0"/>
              <a:t>0</a:t>
            </a:r>
            <a:r>
              <a:rPr lang="zh-CN" altLang="zh-CN" dirty="0"/>
              <a:t>总是已知的</a:t>
            </a:r>
            <a:endParaRPr lang="en-US" altLang="zh-CN" dirty="0"/>
          </a:p>
          <a:p>
            <a:pPr lvl="1"/>
            <a:r>
              <a:rPr lang="zh-CN" altLang="zh-CN" dirty="0"/>
              <a:t>b</a:t>
            </a:r>
            <a:r>
              <a:rPr lang="en-US" altLang="zh-CN" baseline="-25000" dirty="0"/>
              <a:t>1</a:t>
            </a:r>
            <a:r>
              <a:rPr lang="zh-CN" altLang="zh-CN" dirty="0"/>
              <a:t>决定了套保收益是否确定，是否完美套期保值。</a:t>
            </a:r>
            <a:endParaRPr lang="zh-CN" altLang="en-US" dirty="0"/>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12</a:t>
            </a:fld>
            <a:endParaRPr lang="en-US" altLang="zh-CN"/>
          </a:p>
        </p:txBody>
      </p:sp>
      <p:graphicFrame>
        <p:nvGraphicFramePr>
          <p:cNvPr id="54274" name="Object 4"/>
          <p:cNvGraphicFramePr>
            <a:graphicFrameLocks noChangeAspect="1"/>
          </p:cNvGraphicFramePr>
          <p:nvPr>
            <p:extLst>
              <p:ext uri="{D42A27DB-BD31-4B8C-83A1-F6EECF244321}">
                <p14:modId xmlns:p14="http://schemas.microsoft.com/office/powerpoint/2010/main" val="2028623860"/>
              </p:ext>
            </p:extLst>
          </p:nvPr>
        </p:nvGraphicFramePr>
        <p:xfrm>
          <a:off x="1028700" y="1546225"/>
          <a:ext cx="7008813" cy="521469"/>
        </p:xfrm>
        <a:graphic>
          <a:graphicData uri="http://schemas.openxmlformats.org/presentationml/2006/ole">
            <mc:AlternateContent xmlns:mc="http://schemas.openxmlformats.org/markup-compatibility/2006">
              <mc:Choice xmlns:v="urn:schemas-microsoft-com:vml" Requires="v">
                <p:oleObj name="Equation" r:id="rId2" imgW="2806560" imgH="215640" progId="Equation.DSMT4">
                  <p:embed/>
                </p:oleObj>
              </mc:Choice>
              <mc:Fallback>
                <p:oleObj name="Equation" r:id="rId2" imgW="2806560" imgH="215640" progId="Equation.DSMT4">
                  <p:embed/>
                  <p:pic>
                    <p:nvPicPr>
                      <p:cNvPr id="0" name=""/>
                      <p:cNvPicPr>
                        <a:picLocks noChangeAspect="1" noChangeArrowheads="1"/>
                      </p:cNvPicPr>
                      <p:nvPr/>
                    </p:nvPicPr>
                    <p:blipFill>
                      <a:blip r:embed="rId3"/>
                      <a:srcRect/>
                      <a:stretch>
                        <a:fillRect/>
                      </a:stretch>
                    </p:blipFill>
                    <p:spPr bwMode="auto">
                      <a:xfrm>
                        <a:off x="1028700" y="1546225"/>
                        <a:ext cx="7008813" cy="521469"/>
                      </a:xfrm>
                      <a:prstGeom prst="rect">
                        <a:avLst/>
                      </a:prstGeom>
                      <a:noFill/>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3948385967"/>
              </p:ext>
            </p:extLst>
          </p:nvPr>
        </p:nvGraphicFramePr>
        <p:xfrm>
          <a:off x="1115616" y="2643758"/>
          <a:ext cx="7008813" cy="504056"/>
        </p:xfrm>
        <a:graphic>
          <a:graphicData uri="http://schemas.openxmlformats.org/presentationml/2006/ole">
            <mc:AlternateContent xmlns:mc="http://schemas.openxmlformats.org/markup-compatibility/2006">
              <mc:Choice xmlns:v="urn:schemas-microsoft-com:vml" Requires="v">
                <p:oleObj name="Equation" r:id="rId4" imgW="2806560" imgH="215640" progId="Equation.DSMT4">
                  <p:embed/>
                </p:oleObj>
              </mc:Choice>
              <mc:Fallback>
                <p:oleObj name="Equation" r:id="rId4" imgW="2806560" imgH="215640" progId="Equation.DSMT4">
                  <p:embed/>
                  <p:pic>
                    <p:nvPicPr>
                      <p:cNvPr id="0" name="Object 4"/>
                      <p:cNvPicPr>
                        <a:picLocks noChangeAspect="1" noChangeArrowheads="1"/>
                      </p:cNvPicPr>
                      <p:nvPr/>
                    </p:nvPicPr>
                    <p:blipFill>
                      <a:blip r:embed="rId5"/>
                      <a:srcRect/>
                      <a:stretch>
                        <a:fillRect/>
                      </a:stretch>
                    </p:blipFill>
                    <p:spPr bwMode="auto">
                      <a:xfrm>
                        <a:off x="1115616" y="2643758"/>
                        <a:ext cx="7008813" cy="50405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150717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基差风险</a:t>
            </a:r>
          </a:p>
        </p:txBody>
      </p:sp>
      <p:sp>
        <p:nvSpPr>
          <p:cNvPr id="3" name="内容占位符 2"/>
          <p:cNvSpPr>
            <a:spLocks noGrp="1"/>
          </p:cNvSpPr>
          <p:nvPr>
            <p:ph idx="1"/>
          </p:nvPr>
        </p:nvSpPr>
        <p:spPr/>
        <p:txBody>
          <a:bodyPr>
            <a:normAutofit fontScale="92500" lnSpcReduction="20000"/>
          </a:bodyPr>
          <a:lstStyle/>
          <a:p>
            <a:r>
              <a:rPr lang="zh-CN" altLang="en-US" dirty="0"/>
              <a:t>分解</a:t>
            </a:r>
          </a:p>
          <a:p>
            <a:pPr eaLnBrk="1" hangingPunct="1"/>
            <a:r>
              <a:rPr lang="zh-CN" altLang="en-US" dirty="0"/>
              <a:t>完美的套期保值</a:t>
            </a:r>
          </a:p>
          <a:p>
            <a:pPr lvl="1" eaLnBrk="1" hangingPunct="1"/>
            <a:r>
              <a:rPr lang="zh-CN" altLang="en-US" dirty="0"/>
              <a:t>期货标的资产与被套期保值的现货相同</a:t>
            </a:r>
          </a:p>
          <a:p>
            <a:pPr lvl="1" eaLnBrk="1" hangingPunct="1"/>
            <a:r>
              <a:rPr lang="zh-CN" altLang="en-US" dirty="0"/>
              <a:t>到期日与现货交易日相同</a:t>
            </a:r>
            <a:endParaRPr lang="en-US" altLang="zh-CN" dirty="0"/>
          </a:p>
          <a:p>
            <a:pPr lvl="1" eaLnBrk="1" hangingPunct="1"/>
            <a:r>
              <a:rPr lang="en-US" altLang="zh-CN" dirty="0"/>
              <a:t> </a:t>
            </a:r>
          </a:p>
          <a:p>
            <a:pPr eaLnBrk="1" hangingPunct="1"/>
            <a:r>
              <a:rPr lang="zh-CN" altLang="en-US" dirty="0"/>
              <a:t>不完美的套期保值</a:t>
            </a:r>
          </a:p>
          <a:p>
            <a:pPr lvl="1" eaLnBrk="1" hangingPunct="1"/>
            <a:r>
              <a:rPr lang="zh-CN" altLang="en-US" dirty="0"/>
              <a:t>现货与标的资产不同（交叉套期保值）：</a:t>
            </a:r>
          </a:p>
          <a:p>
            <a:pPr lvl="1" eaLnBrk="1" hangingPunct="1"/>
            <a:r>
              <a:rPr lang="zh-CN" altLang="en-US" dirty="0"/>
              <a:t>日期不一致: </a:t>
            </a:r>
          </a:p>
          <a:p>
            <a:pPr lvl="1" eaLnBrk="1" hangingPunct="1"/>
            <a:r>
              <a:rPr lang="zh-CN" altLang="en-US" dirty="0"/>
              <a:t>两者出现其一，就无法实现完美的套期保值</a:t>
            </a:r>
          </a:p>
          <a:p>
            <a:pPr lvl="1" eaLnBrk="1" hangingPunct="1"/>
            <a:endParaRPr lang="zh-CN" altLang="en-US" dirty="0"/>
          </a:p>
          <a:p>
            <a:endParaRPr lang="zh-CN" altLang="en-US" dirty="0"/>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13</a:t>
            </a:fld>
            <a:endParaRPr lang="en-US" altLang="zh-CN"/>
          </a:p>
        </p:txBody>
      </p:sp>
      <p:graphicFrame>
        <p:nvGraphicFramePr>
          <p:cNvPr id="55298" name="Object 4"/>
          <p:cNvGraphicFramePr>
            <a:graphicFrameLocks noChangeAspect="1"/>
          </p:cNvGraphicFramePr>
          <p:nvPr>
            <p:extLst>
              <p:ext uri="{D42A27DB-BD31-4B8C-83A1-F6EECF244321}">
                <p14:modId xmlns:p14="http://schemas.microsoft.com/office/powerpoint/2010/main" val="436920938"/>
              </p:ext>
            </p:extLst>
          </p:nvPr>
        </p:nvGraphicFramePr>
        <p:xfrm>
          <a:off x="1720850" y="915567"/>
          <a:ext cx="4832350" cy="494134"/>
        </p:xfrm>
        <a:graphic>
          <a:graphicData uri="http://schemas.openxmlformats.org/presentationml/2006/ole">
            <mc:AlternateContent xmlns:mc="http://schemas.openxmlformats.org/markup-compatibility/2006">
              <mc:Choice xmlns:v="urn:schemas-microsoft-com:vml" Requires="v">
                <p:oleObj name="Equation" r:id="rId2" imgW="2120760" imgH="253800" progId="Equation.DSMT4">
                  <p:embed/>
                </p:oleObj>
              </mc:Choice>
              <mc:Fallback>
                <p:oleObj name="Equation" r:id="rId2" imgW="2120760" imgH="253800" progId="Equation.DSMT4">
                  <p:embed/>
                  <p:pic>
                    <p:nvPicPr>
                      <p:cNvPr id="0" name=""/>
                      <p:cNvPicPr>
                        <a:picLocks noChangeAspect="1" noChangeArrowheads="1"/>
                      </p:cNvPicPr>
                      <p:nvPr/>
                    </p:nvPicPr>
                    <p:blipFill>
                      <a:blip r:embed="rId3"/>
                      <a:srcRect/>
                      <a:stretch>
                        <a:fillRect/>
                      </a:stretch>
                    </p:blipFill>
                    <p:spPr bwMode="auto">
                      <a:xfrm>
                        <a:off x="1720850" y="915567"/>
                        <a:ext cx="4832350" cy="494134"/>
                      </a:xfrm>
                      <a:prstGeom prst="rect">
                        <a:avLst/>
                      </a:prstGeom>
                      <a:noFill/>
                    </p:spPr>
                  </p:pic>
                </p:oleObj>
              </mc:Fallback>
            </mc:AlternateContent>
          </a:graphicData>
        </a:graphic>
      </p:graphicFrame>
      <p:graphicFrame>
        <p:nvGraphicFramePr>
          <p:cNvPr id="55299" name="Object 5"/>
          <p:cNvGraphicFramePr>
            <a:graphicFrameLocks noChangeAspect="1"/>
          </p:cNvGraphicFramePr>
          <p:nvPr>
            <p:extLst>
              <p:ext uri="{D42A27DB-BD31-4B8C-83A1-F6EECF244321}">
                <p14:modId xmlns:p14="http://schemas.microsoft.com/office/powerpoint/2010/main" val="459449931"/>
              </p:ext>
            </p:extLst>
          </p:nvPr>
        </p:nvGraphicFramePr>
        <p:xfrm>
          <a:off x="1201738" y="2649538"/>
          <a:ext cx="3079750" cy="354260"/>
        </p:xfrm>
        <a:graphic>
          <a:graphicData uri="http://schemas.openxmlformats.org/presentationml/2006/ole">
            <mc:AlternateContent xmlns:mc="http://schemas.openxmlformats.org/markup-compatibility/2006">
              <mc:Choice xmlns:v="urn:schemas-microsoft-com:vml" Requires="v">
                <p:oleObj name="Equation" r:id="rId4" imgW="1358640" imgH="228600" progId="Equation.DSMT4">
                  <p:embed/>
                </p:oleObj>
              </mc:Choice>
              <mc:Fallback>
                <p:oleObj name="Equation" r:id="rId4" imgW="1358640" imgH="228600" progId="Equation.DSMT4">
                  <p:embed/>
                  <p:pic>
                    <p:nvPicPr>
                      <p:cNvPr id="0" name=""/>
                      <p:cNvPicPr>
                        <a:picLocks noChangeAspect="1" noChangeArrowheads="1"/>
                      </p:cNvPicPr>
                      <p:nvPr/>
                    </p:nvPicPr>
                    <p:blipFill>
                      <a:blip r:embed="rId5"/>
                      <a:srcRect/>
                      <a:stretch>
                        <a:fillRect/>
                      </a:stretch>
                    </p:blipFill>
                    <p:spPr bwMode="auto">
                      <a:xfrm>
                        <a:off x="1201738" y="2649538"/>
                        <a:ext cx="3079750" cy="354260"/>
                      </a:xfrm>
                      <a:prstGeom prst="rect">
                        <a:avLst/>
                      </a:prstGeom>
                      <a:noFill/>
                    </p:spPr>
                  </p:pic>
                </p:oleObj>
              </mc:Fallback>
            </mc:AlternateContent>
          </a:graphicData>
        </a:graphic>
      </p:graphicFrame>
      <p:graphicFrame>
        <p:nvGraphicFramePr>
          <p:cNvPr id="55300" name="Object 6"/>
          <p:cNvGraphicFramePr>
            <a:graphicFrameLocks noChangeAspect="1"/>
          </p:cNvGraphicFramePr>
          <p:nvPr>
            <p:extLst>
              <p:ext uri="{D42A27DB-BD31-4B8C-83A1-F6EECF244321}">
                <p14:modId xmlns:p14="http://schemas.microsoft.com/office/powerpoint/2010/main" val="2866968439"/>
              </p:ext>
            </p:extLst>
          </p:nvPr>
        </p:nvGraphicFramePr>
        <p:xfrm>
          <a:off x="6834188" y="3457575"/>
          <a:ext cx="790575" cy="387350"/>
        </p:xfrm>
        <a:graphic>
          <a:graphicData uri="http://schemas.openxmlformats.org/presentationml/2006/ole">
            <mc:AlternateContent xmlns:mc="http://schemas.openxmlformats.org/markup-compatibility/2006">
              <mc:Choice xmlns:v="urn:schemas-microsoft-com:vml" Requires="v">
                <p:oleObj name="Equation" r:id="rId6" imgW="482400" imgH="228600" progId="Equation.DSMT4">
                  <p:embed/>
                </p:oleObj>
              </mc:Choice>
              <mc:Fallback>
                <p:oleObj name="Equation" r:id="rId6" imgW="482400" imgH="228600" progId="Equation.DSMT4">
                  <p:embed/>
                  <p:pic>
                    <p:nvPicPr>
                      <p:cNvPr id="0" name=""/>
                      <p:cNvPicPr>
                        <a:picLocks noChangeAspect="1" noChangeArrowheads="1"/>
                      </p:cNvPicPr>
                      <p:nvPr/>
                    </p:nvPicPr>
                    <p:blipFill>
                      <a:blip r:embed="rId7"/>
                      <a:srcRect/>
                      <a:stretch>
                        <a:fillRect/>
                      </a:stretch>
                    </p:blipFill>
                    <p:spPr bwMode="auto">
                      <a:xfrm>
                        <a:off x="6834188" y="3457575"/>
                        <a:ext cx="790575" cy="387350"/>
                      </a:xfrm>
                      <a:prstGeom prst="rect">
                        <a:avLst/>
                      </a:prstGeom>
                      <a:noFill/>
                    </p:spPr>
                  </p:pic>
                </p:oleObj>
              </mc:Fallback>
            </mc:AlternateContent>
          </a:graphicData>
        </a:graphic>
      </p:graphicFrame>
      <p:graphicFrame>
        <p:nvGraphicFramePr>
          <p:cNvPr id="55301" name="Object 7"/>
          <p:cNvGraphicFramePr>
            <a:graphicFrameLocks noChangeAspect="1"/>
          </p:cNvGraphicFramePr>
          <p:nvPr>
            <p:extLst>
              <p:ext uri="{D42A27DB-BD31-4B8C-83A1-F6EECF244321}">
                <p14:modId xmlns:p14="http://schemas.microsoft.com/office/powerpoint/2010/main" val="2993778413"/>
              </p:ext>
            </p:extLst>
          </p:nvPr>
        </p:nvGraphicFramePr>
        <p:xfrm>
          <a:off x="2987675" y="3876675"/>
          <a:ext cx="908050" cy="341313"/>
        </p:xfrm>
        <a:graphic>
          <a:graphicData uri="http://schemas.openxmlformats.org/presentationml/2006/ole">
            <mc:AlternateContent xmlns:mc="http://schemas.openxmlformats.org/markup-compatibility/2006">
              <mc:Choice xmlns:v="urn:schemas-microsoft-com:vml" Requires="v">
                <p:oleObj name="Equation" r:id="rId8" imgW="457200" imgH="228600" progId="Equation.DSMT4">
                  <p:embed/>
                </p:oleObj>
              </mc:Choice>
              <mc:Fallback>
                <p:oleObj name="Equation" r:id="rId8" imgW="457200" imgH="228600" progId="Equation.DSMT4">
                  <p:embed/>
                  <p:pic>
                    <p:nvPicPr>
                      <p:cNvPr id="0" name=""/>
                      <p:cNvPicPr>
                        <a:picLocks noChangeAspect="1" noChangeArrowheads="1"/>
                      </p:cNvPicPr>
                      <p:nvPr/>
                    </p:nvPicPr>
                    <p:blipFill>
                      <a:blip r:embed="rId9"/>
                      <a:srcRect/>
                      <a:stretch>
                        <a:fillRect/>
                      </a:stretch>
                    </p:blipFill>
                    <p:spPr bwMode="auto">
                      <a:xfrm>
                        <a:off x="2987675" y="3876675"/>
                        <a:ext cx="908050" cy="341313"/>
                      </a:xfrm>
                      <a:prstGeom prst="rect">
                        <a:avLst/>
                      </a:prstGeom>
                      <a:noFill/>
                    </p:spPr>
                  </p:pic>
                </p:oleObj>
              </mc:Fallback>
            </mc:AlternateContent>
          </a:graphicData>
        </a:graphic>
      </p:graphicFrame>
    </p:spTree>
    <p:extLst>
      <p:ext uri="{BB962C8B-B14F-4D97-AF65-F5344CB8AC3E}">
        <p14:creationId xmlns:p14="http://schemas.microsoft.com/office/powerpoint/2010/main" val="29398610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Grp="1" noChangeArrowheads="1"/>
          </p:cNvSpPr>
          <p:nvPr>
            <p:ph type="title"/>
          </p:nvPr>
        </p:nvSpPr>
        <p:spPr/>
        <p:txBody>
          <a:bodyPr/>
          <a:lstStyle/>
          <a:p>
            <a:pPr eaLnBrk="1" hangingPunct="1"/>
            <a:r>
              <a:rPr lang="zh-CN" altLang="en-US" dirty="0"/>
              <a:t>基差风险的理解</a:t>
            </a:r>
            <a:endParaRPr lang="en-US" altLang="zh-CN" dirty="0"/>
          </a:p>
        </p:txBody>
      </p:sp>
      <p:sp>
        <p:nvSpPr>
          <p:cNvPr id="48133" name="Rectangle 3"/>
          <p:cNvSpPr>
            <a:spLocks noGrp="1" noChangeArrowheads="1"/>
          </p:cNvSpPr>
          <p:nvPr>
            <p:ph idx="1"/>
          </p:nvPr>
        </p:nvSpPr>
        <p:spPr>
          <a:xfrm>
            <a:off x="467544" y="843558"/>
            <a:ext cx="8229600" cy="3960440"/>
          </a:xfrm>
        </p:spPr>
        <p:txBody>
          <a:bodyPr>
            <a:normAutofit fontScale="92500" lnSpcReduction="10000"/>
          </a:bodyPr>
          <a:lstStyle/>
          <a:p>
            <a:pPr eaLnBrk="1" hangingPunct="1"/>
            <a:endParaRPr lang="zh-CN" altLang="zh-CN" dirty="0"/>
          </a:p>
          <a:p>
            <a:pPr eaLnBrk="1" hangingPunct="1"/>
            <a:r>
              <a:rPr lang="zh-CN" dirty="0"/>
              <a:t>基差风险描述了运用远期（期货）进行套期保值时无法完全对冲的价格风险。</a:t>
            </a:r>
          </a:p>
          <a:p>
            <a:pPr eaLnBrk="1" hangingPunct="1"/>
            <a:endParaRPr lang="zh-CN" altLang="zh-CN" dirty="0"/>
          </a:p>
          <a:p>
            <a:pPr eaLnBrk="1" hangingPunct="1"/>
            <a:r>
              <a:rPr lang="zh-CN" dirty="0"/>
              <a:t>但通过套期保值，投资者将其所承担的风险由现货价格的不确定变化转变为基差的不确定变化，</a:t>
            </a:r>
            <a:r>
              <a:rPr lang="zh-CN" dirty="0">
                <a:solidFill>
                  <a:schemeClr val="tx1"/>
                </a:solidFill>
              </a:rPr>
              <a:t>而基差变动的程度总是远远小于现货价格的变动程度，因此不完美的套期保值虽然无法完全对冲风险，但还是在很大程度上</a:t>
            </a:r>
            <a:r>
              <a:rPr lang="zh-CN" dirty="0">
                <a:solidFill>
                  <a:srgbClr val="FF0000"/>
                </a:solidFill>
              </a:rPr>
              <a:t>降低了</a:t>
            </a:r>
            <a:r>
              <a:rPr lang="zh-CN" dirty="0">
                <a:solidFill>
                  <a:schemeClr val="tx1"/>
                </a:solidFill>
              </a:rPr>
              <a:t>风险。</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14</a:t>
            </a:fld>
            <a:endParaRPr lang="en-US" altLang="zh-CN"/>
          </a:p>
        </p:txBody>
      </p:sp>
    </p:spTree>
    <p:extLst>
      <p:ext uri="{BB962C8B-B14F-4D97-AF65-F5344CB8AC3E}">
        <p14:creationId xmlns:p14="http://schemas.microsoft.com/office/powerpoint/2010/main" val="10427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基差的变化</a:t>
            </a:r>
            <a:endParaRPr lang="en-US" dirty="0"/>
          </a:p>
        </p:txBody>
      </p:sp>
      <p:sp>
        <p:nvSpPr>
          <p:cNvPr id="3" name="内容占位符 2"/>
          <p:cNvSpPr>
            <a:spLocks noGrp="1"/>
          </p:cNvSpPr>
          <p:nvPr>
            <p:ph idx="1"/>
          </p:nvPr>
        </p:nvSpPr>
        <p:spPr>
          <a:xfrm>
            <a:off x="467544" y="1059582"/>
            <a:ext cx="8229600" cy="3888432"/>
          </a:xfrm>
        </p:spPr>
        <p:txBody>
          <a:bodyPr/>
          <a:lstStyle/>
          <a:p>
            <a:pPr marL="0" indent="0" algn="ctr">
              <a:buNone/>
            </a:pPr>
            <a:r>
              <a:rPr lang="zh-CN" altLang="en-US" dirty="0"/>
              <a:t>表</a:t>
            </a:r>
            <a:r>
              <a:rPr lang="en-US" altLang="zh-CN" dirty="0"/>
              <a:t>4-1     </a:t>
            </a:r>
            <a:r>
              <a:rPr lang="zh-CN" altLang="en-US" dirty="0"/>
              <a:t>套期保值盈利性与基差</a:t>
            </a:r>
            <a:endParaRPr lang="en-US" altLang="zh-CN" dirty="0"/>
          </a:p>
          <a:p>
            <a:pPr marL="0" indent="0" algn="ctr">
              <a:buNone/>
            </a:pPr>
            <a:endParaRPr 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dirty="0"/>
          </a:p>
        </p:txBody>
      </p:sp>
      <p:graphicFrame>
        <p:nvGraphicFramePr>
          <p:cNvPr id="5" name="表格 4"/>
          <p:cNvGraphicFramePr>
            <a:graphicFrameLocks noGrp="1"/>
          </p:cNvGraphicFramePr>
          <p:nvPr>
            <p:extLst>
              <p:ext uri="{D42A27DB-BD31-4B8C-83A1-F6EECF244321}">
                <p14:modId xmlns:p14="http://schemas.microsoft.com/office/powerpoint/2010/main" val="688723427"/>
              </p:ext>
            </p:extLst>
          </p:nvPr>
        </p:nvGraphicFramePr>
        <p:xfrm>
          <a:off x="467544" y="1653647"/>
          <a:ext cx="8208912" cy="2436226"/>
        </p:xfrm>
        <a:graphic>
          <a:graphicData uri="http://schemas.openxmlformats.org/drawingml/2006/table">
            <a:tbl>
              <a:tblPr firstRow="1" bandRow="1">
                <a:tableStyleId>{21E4AEA4-8DFA-4A89-87EB-49C32662AFE0}</a:tableStyleId>
              </a:tblPr>
              <a:tblGrid>
                <a:gridCol w="2133260">
                  <a:extLst>
                    <a:ext uri="{9D8B030D-6E8A-4147-A177-3AD203B41FA5}">
                      <a16:colId xmlns:a16="http://schemas.microsoft.com/office/drawing/2014/main" val="715891169"/>
                    </a:ext>
                  </a:extLst>
                </a:gridCol>
                <a:gridCol w="1454497">
                  <a:extLst>
                    <a:ext uri="{9D8B030D-6E8A-4147-A177-3AD203B41FA5}">
                      <a16:colId xmlns:a16="http://schemas.microsoft.com/office/drawing/2014/main" val="1466702737"/>
                    </a:ext>
                  </a:extLst>
                </a:gridCol>
                <a:gridCol w="4621155">
                  <a:extLst>
                    <a:ext uri="{9D8B030D-6E8A-4147-A177-3AD203B41FA5}">
                      <a16:colId xmlns:a16="http://schemas.microsoft.com/office/drawing/2014/main" val="1936185840"/>
                    </a:ext>
                  </a:extLst>
                </a:gridCol>
              </a:tblGrid>
              <a:tr h="275987">
                <a:tc>
                  <a:txBody>
                    <a:bodyPr/>
                    <a:lstStyle/>
                    <a:p>
                      <a:pPr algn="ctr"/>
                      <a:r>
                        <a:rPr lang="zh-CN" altLang="en-US" sz="1400" dirty="0">
                          <a:latin typeface="Adobe 黑体 Std R" panose="020B0400000000000000" pitchFamily="34" charset="-122"/>
                          <a:ea typeface="Adobe 黑体 Std R" panose="020B0400000000000000" pitchFamily="34" charset="-122"/>
                        </a:rPr>
                        <a:t>套期保值类型</a:t>
                      </a:r>
                      <a:endParaRPr lang="en-US" sz="1400" dirty="0">
                        <a:latin typeface="Adobe 黑体 Std R" panose="020B0400000000000000" pitchFamily="34" charset="-122"/>
                        <a:ea typeface="Adobe 黑体 Std R" panose="020B0400000000000000" pitchFamily="34" charset="-122"/>
                      </a:endParaRPr>
                    </a:p>
                  </a:txBody>
                  <a:tcPr marT="34290" marB="34290" anchor="ctr"/>
                </a:tc>
                <a:tc>
                  <a:txBody>
                    <a:bodyPr/>
                    <a:lstStyle/>
                    <a:p>
                      <a:pPr algn="ctr"/>
                      <a:r>
                        <a:rPr lang="zh-CN" altLang="en-US" sz="1400" dirty="0">
                          <a:latin typeface="Adobe 黑体 Std R" panose="020B0400000000000000" pitchFamily="34" charset="-122"/>
                          <a:ea typeface="Adobe 黑体 Std R" panose="020B0400000000000000" pitchFamily="34" charset="-122"/>
                        </a:rPr>
                        <a:t>收益来源</a:t>
                      </a:r>
                      <a:endParaRPr lang="en-US" sz="1400" dirty="0">
                        <a:latin typeface="Adobe 黑体 Std R" panose="020B0400000000000000" pitchFamily="34" charset="-122"/>
                        <a:ea typeface="Adobe 黑体 Std R" panose="020B0400000000000000" pitchFamily="34" charset="-122"/>
                      </a:endParaRPr>
                    </a:p>
                  </a:txBody>
                  <a:tcPr marT="34290" marB="34290" anchor="ctr"/>
                </a:tc>
                <a:tc>
                  <a:txBody>
                    <a:bodyPr/>
                    <a:lstStyle/>
                    <a:p>
                      <a:pPr algn="ctr"/>
                      <a:r>
                        <a:rPr lang="zh-CN" altLang="en-US" sz="1400" dirty="0">
                          <a:latin typeface="Adobe 黑体 Std R" panose="020B0400000000000000" pitchFamily="34" charset="-122"/>
                          <a:ea typeface="Adobe 黑体 Std R" panose="020B0400000000000000" pitchFamily="34" charset="-122"/>
                        </a:rPr>
                        <a:t>条件</a:t>
                      </a:r>
                      <a:endParaRPr lang="en-US" sz="1400" dirty="0">
                        <a:latin typeface="Adobe 黑体 Std R" panose="020B0400000000000000" pitchFamily="34" charset="-122"/>
                        <a:ea typeface="Adobe 黑体 Std R" panose="020B0400000000000000" pitchFamily="34" charset="-122"/>
                      </a:endParaRPr>
                    </a:p>
                  </a:txBody>
                  <a:tcPr marT="34290" marB="34290" anchor="ctr"/>
                </a:tc>
                <a:extLst>
                  <a:ext uri="{0D108BD9-81ED-4DB2-BD59-A6C34878D82A}">
                    <a16:rowId xmlns:a16="http://schemas.microsoft.com/office/drawing/2014/main" val="2721392793"/>
                  </a:ext>
                </a:extLst>
              </a:tr>
              <a:tr h="1077143">
                <a:tc>
                  <a:txBody>
                    <a:bodyPr/>
                    <a:lstStyle/>
                    <a:p>
                      <a:pPr algn="ctr"/>
                      <a:r>
                        <a:rPr lang="zh-CN" altLang="en-US" sz="1400" dirty="0">
                          <a:latin typeface="Adobe Jenson Pro" panose="020A0503050201030203" pitchFamily="18" charset="0"/>
                          <a:ea typeface="Adobe 黑体 Std R" panose="020B0400000000000000" pitchFamily="34" charset="-122"/>
                        </a:rPr>
                        <a:t>多头套期保值</a:t>
                      </a:r>
                      <a:endParaRPr lang="en-US" sz="1400" dirty="0">
                        <a:latin typeface="Adobe Jenson Pro" panose="020A0503050201030203" pitchFamily="18" charset="0"/>
                        <a:ea typeface="Adobe 黑体 Std R" panose="020B0400000000000000" pitchFamily="34" charset="-122"/>
                      </a:endParaRPr>
                    </a:p>
                  </a:txBody>
                  <a:tcPr marT="34290" marB="34290" anchor="ctr"/>
                </a:tc>
                <a:tc>
                  <a:txBody>
                    <a:bodyPr/>
                    <a:lstStyle/>
                    <a:p>
                      <a:pPr algn="ctr"/>
                      <a:r>
                        <a:rPr lang="zh-CN" altLang="en-US" sz="1400" dirty="0">
                          <a:latin typeface="Adobe Jenson Pro" panose="020A0503050201030203" pitchFamily="18" charset="0"/>
                          <a:ea typeface="Adobe 黑体 Std R" panose="020B0400000000000000" pitchFamily="34" charset="-122"/>
                        </a:rPr>
                        <a:t>基差减小</a:t>
                      </a:r>
                      <a:endParaRPr lang="en-US" sz="1400" dirty="0">
                        <a:latin typeface="Adobe Jenson Pro" panose="020A0503050201030203" pitchFamily="18" charset="0"/>
                        <a:ea typeface="Adobe 黑体 Std R" panose="020B0400000000000000" pitchFamily="34" charset="-122"/>
                      </a:endParaRPr>
                    </a:p>
                  </a:txBody>
                  <a:tcPr marT="34290" marB="34290" anchor="ctr"/>
                </a:tc>
                <a:tc>
                  <a:txBody>
                    <a:bodyPr/>
                    <a:lstStyle/>
                    <a:p>
                      <a:pPr algn="l"/>
                      <a:r>
                        <a:rPr lang="zh-CN" altLang="en-US" sz="1400" dirty="0">
                          <a:latin typeface="Adobe Jenson Pro" panose="020A0503050201030203" pitchFamily="18" charset="0"/>
                          <a:ea typeface="Adobe 黑体 Std R" panose="020B0400000000000000" pitchFamily="34" charset="-122"/>
                        </a:rPr>
                        <a:t>以下三者之一</a:t>
                      </a:r>
                      <a:endParaRPr lang="en-US" altLang="zh-CN" sz="1400" dirty="0">
                        <a:latin typeface="Adobe Jenson Pro" panose="020A0503050201030203" pitchFamily="18" charset="0"/>
                        <a:ea typeface="Adobe 黑体 Std R" panose="020B0400000000000000" pitchFamily="34" charset="-122"/>
                      </a:endParaRPr>
                    </a:p>
                    <a:p>
                      <a:pPr algn="l"/>
                      <a:r>
                        <a:rPr lang="en-US" altLang="zh-CN" sz="1400" dirty="0">
                          <a:latin typeface="Adobe Jenson Pro" panose="020A0503050201030203" pitchFamily="18" charset="0"/>
                          <a:ea typeface="Adobe 黑体 Std R" panose="020B0400000000000000" pitchFamily="34" charset="-122"/>
                        </a:rPr>
                        <a:t>(1)</a:t>
                      </a:r>
                      <a:r>
                        <a:rPr lang="zh-CN" altLang="en-US" sz="1400" dirty="0">
                          <a:latin typeface="Adobe Jenson Pro" panose="020A0503050201030203" pitchFamily="18" charset="0"/>
                          <a:ea typeface="Adobe 黑体 Std R" panose="020B0400000000000000" pitchFamily="34" charset="-122"/>
                        </a:rPr>
                        <a:t>现货价格涨幅小于期货价格涨幅</a:t>
                      </a:r>
                      <a:endParaRPr lang="en-US" altLang="zh-CN" sz="1400" dirty="0">
                        <a:latin typeface="Adobe Jenson Pro" panose="020A0503050201030203" pitchFamily="18" charset="0"/>
                        <a:ea typeface="Adobe 黑体 Std R" panose="020B0400000000000000" pitchFamily="34" charset="-122"/>
                      </a:endParaRPr>
                    </a:p>
                    <a:p>
                      <a:pPr algn="l"/>
                      <a:r>
                        <a:rPr lang="en-US" altLang="zh-CN" sz="1400" dirty="0">
                          <a:latin typeface="Adobe Jenson Pro" panose="020A0503050201030203" pitchFamily="18" charset="0"/>
                          <a:ea typeface="Adobe 黑体 Std R" panose="020B0400000000000000" pitchFamily="34" charset="-122"/>
                        </a:rPr>
                        <a:t>(2)</a:t>
                      </a:r>
                      <a:r>
                        <a:rPr lang="zh-CN" altLang="en-US" sz="1400" dirty="0">
                          <a:latin typeface="Adobe Jenson Pro" panose="020A0503050201030203" pitchFamily="18" charset="0"/>
                          <a:ea typeface="Adobe 黑体 Std R" panose="020B0400000000000000" pitchFamily="34" charset="-122"/>
                        </a:rPr>
                        <a:t>现货价格跌幅大于期货价格跌幅</a:t>
                      </a:r>
                      <a:endParaRPr lang="en-US" altLang="zh-CN" sz="1400" dirty="0">
                        <a:latin typeface="Adobe Jenson Pro" panose="020A0503050201030203" pitchFamily="18" charset="0"/>
                        <a:ea typeface="Adobe 黑体 Std R" panose="020B0400000000000000" pitchFamily="34" charset="-122"/>
                      </a:endParaRPr>
                    </a:p>
                    <a:p>
                      <a:pPr algn="l"/>
                      <a:r>
                        <a:rPr lang="en-US" altLang="zh-CN" sz="1400" dirty="0">
                          <a:latin typeface="Adobe Jenson Pro" panose="020A0503050201030203" pitchFamily="18" charset="0"/>
                          <a:ea typeface="Adobe 黑体 Std R" panose="020B0400000000000000" pitchFamily="34" charset="-122"/>
                        </a:rPr>
                        <a:t>(3)</a:t>
                      </a:r>
                      <a:r>
                        <a:rPr lang="zh-CN" altLang="en-US" sz="1400" dirty="0">
                          <a:latin typeface="Adobe Jenson Pro" panose="020A0503050201030203" pitchFamily="18" charset="0"/>
                          <a:ea typeface="Adobe 黑体 Std R" panose="020B0400000000000000" pitchFamily="34" charset="-122"/>
                        </a:rPr>
                        <a:t>现货价格下跌而期货价格上涨</a:t>
                      </a:r>
                      <a:endParaRPr lang="en-US" altLang="zh-CN" sz="1400" dirty="0">
                        <a:latin typeface="Adobe Jenson Pro" panose="020A0503050201030203" pitchFamily="18" charset="0"/>
                        <a:ea typeface="Adobe 黑体 Std R" panose="020B0400000000000000" pitchFamily="34" charset="-122"/>
                      </a:endParaRPr>
                    </a:p>
                  </a:txBody>
                  <a:tcPr marT="34290" marB="34290" anchor="ctr"/>
                </a:tc>
                <a:extLst>
                  <a:ext uri="{0D108BD9-81ED-4DB2-BD59-A6C34878D82A}">
                    <a16:rowId xmlns:a16="http://schemas.microsoft.com/office/drawing/2014/main" val="1613210467"/>
                  </a:ext>
                </a:extLst>
              </a:tr>
              <a:tr h="1077143">
                <a:tc>
                  <a:txBody>
                    <a:bodyPr/>
                    <a:lstStyle/>
                    <a:p>
                      <a:pPr algn="ctr"/>
                      <a:r>
                        <a:rPr lang="zh-CN" altLang="en-US" sz="1400" dirty="0">
                          <a:latin typeface="Adobe Jenson Pro" panose="020A0503050201030203" pitchFamily="18" charset="0"/>
                          <a:ea typeface="Adobe 黑体 Std R" panose="020B0400000000000000" pitchFamily="34" charset="-122"/>
                        </a:rPr>
                        <a:t>空头套期保值</a:t>
                      </a:r>
                      <a:endParaRPr lang="en-US" sz="1400" dirty="0">
                        <a:latin typeface="Adobe Jenson Pro" panose="020A0503050201030203" pitchFamily="18" charset="0"/>
                        <a:ea typeface="Adobe 黑体 Std R" panose="020B0400000000000000" pitchFamily="34" charset="-122"/>
                      </a:endParaRPr>
                    </a:p>
                  </a:txBody>
                  <a:tcPr marT="34290" marB="34290" anchor="ctr"/>
                </a:tc>
                <a:tc>
                  <a:txBody>
                    <a:bodyPr/>
                    <a:lstStyle/>
                    <a:p>
                      <a:pPr algn="ctr"/>
                      <a:r>
                        <a:rPr lang="zh-CN" altLang="en-US" sz="1400" dirty="0">
                          <a:latin typeface="Adobe Jenson Pro" panose="020A0503050201030203" pitchFamily="18" charset="0"/>
                          <a:ea typeface="Adobe 黑体 Std R" panose="020B0400000000000000" pitchFamily="34" charset="-122"/>
                        </a:rPr>
                        <a:t>基差增大</a:t>
                      </a:r>
                      <a:endParaRPr lang="en-US" sz="1400" dirty="0">
                        <a:latin typeface="Adobe Jenson Pro" panose="020A0503050201030203" pitchFamily="18" charset="0"/>
                        <a:ea typeface="Adobe 黑体 Std R" panose="020B0400000000000000" pitchFamily="34" charset="-122"/>
                      </a:endParaRPr>
                    </a:p>
                  </a:txBody>
                  <a:tcPr marT="34290" marB="34290" anchor="ctr"/>
                </a:tc>
                <a:tc>
                  <a:txBody>
                    <a:bodyPr/>
                    <a:lstStyle/>
                    <a:p>
                      <a:pPr algn="l"/>
                      <a:r>
                        <a:rPr lang="zh-CN" altLang="en-US" sz="1400" dirty="0">
                          <a:latin typeface="Adobe Jenson Pro" panose="020A0503050201030203" pitchFamily="18" charset="0"/>
                          <a:ea typeface="Adobe 黑体 Std R" panose="020B0400000000000000" pitchFamily="34" charset="-122"/>
                        </a:rPr>
                        <a:t>以下三者之一</a:t>
                      </a:r>
                      <a:endParaRPr lang="en-US" altLang="zh-CN" sz="1400" dirty="0">
                        <a:latin typeface="Adobe Jenson Pro" panose="020A0503050201030203" pitchFamily="18" charset="0"/>
                        <a:ea typeface="Adobe 黑体 Std R" panose="020B0400000000000000" pitchFamily="34" charset="-122"/>
                      </a:endParaRPr>
                    </a:p>
                    <a:p>
                      <a:pPr algn="l"/>
                      <a:r>
                        <a:rPr lang="en-US" altLang="zh-CN" sz="1400" dirty="0">
                          <a:latin typeface="Adobe Jenson Pro" panose="020A0503050201030203" pitchFamily="18" charset="0"/>
                          <a:ea typeface="Adobe 黑体 Std R" panose="020B0400000000000000" pitchFamily="34" charset="-122"/>
                        </a:rPr>
                        <a:t>(1)</a:t>
                      </a:r>
                      <a:r>
                        <a:rPr lang="zh-CN" altLang="en-US" sz="1400" dirty="0">
                          <a:latin typeface="Adobe Jenson Pro" panose="020A0503050201030203" pitchFamily="18" charset="0"/>
                          <a:ea typeface="Adobe 黑体 Std R" panose="020B0400000000000000" pitchFamily="34" charset="-122"/>
                        </a:rPr>
                        <a:t>现货价格涨幅大于期货价格涨幅</a:t>
                      </a:r>
                      <a:endParaRPr lang="en-US" altLang="zh-CN" sz="1400" dirty="0">
                        <a:latin typeface="Adobe Jenson Pro" panose="020A0503050201030203" pitchFamily="18" charset="0"/>
                        <a:ea typeface="Adobe 黑体 Std R" panose="020B0400000000000000" pitchFamily="34" charset="-122"/>
                      </a:endParaRPr>
                    </a:p>
                    <a:p>
                      <a:pPr algn="l"/>
                      <a:r>
                        <a:rPr lang="en-US" altLang="zh-CN" sz="1400" dirty="0">
                          <a:latin typeface="Adobe Jenson Pro" panose="020A0503050201030203" pitchFamily="18" charset="0"/>
                          <a:ea typeface="Adobe 黑体 Std R" panose="020B0400000000000000" pitchFamily="34" charset="-122"/>
                        </a:rPr>
                        <a:t>(2)</a:t>
                      </a:r>
                      <a:r>
                        <a:rPr lang="zh-CN" altLang="en-US" sz="1400" dirty="0">
                          <a:latin typeface="Adobe Jenson Pro" panose="020A0503050201030203" pitchFamily="18" charset="0"/>
                          <a:ea typeface="Adobe 黑体 Std R" panose="020B0400000000000000" pitchFamily="34" charset="-122"/>
                        </a:rPr>
                        <a:t>现货价格跌幅小于期货价格跌幅</a:t>
                      </a:r>
                      <a:endParaRPr lang="en-US" altLang="zh-CN" sz="1400" dirty="0">
                        <a:latin typeface="Adobe Jenson Pro" panose="020A0503050201030203" pitchFamily="18" charset="0"/>
                        <a:ea typeface="Adobe 黑体 Std R" panose="020B0400000000000000" pitchFamily="34" charset="-122"/>
                      </a:endParaRPr>
                    </a:p>
                    <a:p>
                      <a:pPr algn="l"/>
                      <a:r>
                        <a:rPr lang="en-US" altLang="zh-CN" sz="1400" dirty="0">
                          <a:latin typeface="Adobe Jenson Pro" panose="020A0503050201030203" pitchFamily="18" charset="0"/>
                          <a:ea typeface="Adobe 黑体 Std R" panose="020B0400000000000000" pitchFamily="34" charset="-122"/>
                        </a:rPr>
                        <a:t>(3)</a:t>
                      </a:r>
                      <a:r>
                        <a:rPr lang="zh-CN" altLang="en-US" sz="1400" dirty="0">
                          <a:latin typeface="Adobe Jenson Pro" panose="020A0503050201030203" pitchFamily="18" charset="0"/>
                          <a:ea typeface="Adobe 黑体 Std R" panose="020B0400000000000000" pitchFamily="34" charset="-122"/>
                        </a:rPr>
                        <a:t>现货价格上涨而期货价格下跌</a:t>
                      </a:r>
                      <a:endParaRPr lang="en-US" altLang="zh-CN" sz="1400" dirty="0">
                        <a:latin typeface="Adobe Jenson Pro" panose="020A0503050201030203" pitchFamily="18" charset="0"/>
                        <a:ea typeface="Adobe 黑体 Std R" panose="020B0400000000000000" pitchFamily="34" charset="-122"/>
                      </a:endParaRPr>
                    </a:p>
                  </a:txBody>
                  <a:tcPr marT="34290" marB="34290" anchor="ctr"/>
                </a:tc>
                <a:extLst>
                  <a:ext uri="{0D108BD9-81ED-4DB2-BD59-A6C34878D82A}">
                    <a16:rowId xmlns:a16="http://schemas.microsoft.com/office/drawing/2014/main" val="2976468612"/>
                  </a:ext>
                </a:extLst>
              </a:tr>
            </a:tbl>
          </a:graphicData>
        </a:graphic>
      </p:graphicFrame>
    </p:spTree>
    <p:extLst>
      <p:ext uri="{BB962C8B-B14F-4D97-AF65-F5344CB8AC3E}">
        <p14:creationId xmlns:p14="http://schemas.microsoft.com/office/powerpoint/2010/main" val="21673319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Grp="1" noChangeArrowheads="1"/>
          </p:cNvSpPr>
          <p:nvPr>
            <p:ph type="title"/>
          </p:nvPr>
        </p:nvSpPr>
        <p:spPr/>
        <p:txBody>
          <a:bodyPr/>
          <a:lstStyle/>
          <a:p>
            <a:pPr eaLnBrk="1" hangingPunct="1"/>
            <a:r>
              <a:rPr lang="zh-CN" dirty="0"/>
              <a:t>远期（期货）套期保值策略</a:t>
            </a:r>
          </a:p>
        </p:txBody>
      </p:sp>
      <p:sp>
        <p:nvSpPr>
          <p:cNvPr id="50181" name="Rectangle 3"/>
          <p:cNvSpPr>
            <a:spLocks noGrp="1" noChangeArrowheads="1"/>
          </p:cNvSpPr>
          <p:nvPr>
            <p:ph idx="1"/>
          </p:nvPr>
        </p:nvSpPr>
        <p:spPr/>
        <p:txBody>
          <a:bodyPr/>
          <a:lstStyle/>
          <a:p>
            <a:pPr eaLnBrk="1" hangingPunct="1"/>
            <a:r>
              <a:rPr lang="zh-CN" altLang="en-US" dirty="0">
                <a:solidFill>
                  <a:srgbClr val="FF0000"/>
                </a:solidFill>
              </a:rPr>
              <a:t>合约</a:t>
            </a:r>
            <a:r>
              <a:rPr lang="zh-CN" altLang="en-US" dirty="0"/>
              <a:t>的选择</a:t>
            </a:r>
          </a:p>
          <a:p>
            <a:pPr eaLnBrk="1" hangingPunct="1"/>
            <a:r>
              <a:rPr lang="zh-CN" altLang="en-US" dirty="0"/>
              <a:t>合约</a:t>
            </a:r>
            <a:r>
              <a:rPr lang="zh-CN" altLang="en-US" dirty="0">
                <a:solidFill>
                  <a:srgbClr val="FF0000"/>
                </a:solidFill>
              </a:rPr>
              <a:t>到期日</a:t>
            </a:r>
            <a:r>
              <a:rPr lang="zh-CN" altLang="en-US" dirty="0"/>
              <a:t>的选择</a:t>
            </a:r>
          </a:p>
          <a:p>
            <a:pPr eaLnBrk="1" hangingPunct="1"/>
            <a:r>
              <a:rPr lang="zh-CN" altLang="en-US" dirty="0"/>
              <a:t>合约头寸</a:t>
            </a:r>
            <a:r>
              <a:rPr lang="zh-CN" altLang="en-US" dirty="0">
                <a:solidFill>
                  <a:srgbClr val="FF0000"/>
                </a:solidFill>
              </a:rPr>
              <a:t>方向</a:t>
            </a:r>
            <a:r>
              <a:rPr lang="zh-CN" altLang="en-US" dirty="0"/>
              <a:t>的选择</a:t>
            </a:r>
          </a:p>
          <a:p>
            <a:pPr lvl="1" eaLnBrk="1" hangingPunct="1"/>
            <a:r>
              <a:rPr lang="zh-CN" altLang="en-US" dirty="0"/>
              <a:t>多头</a:t>
            </a:r>
          </a:p>
          <a:p>
            <a:pPr lvl="1" eaLnBrk="1" hangingPunct="1"/>
            <a:r>
              <a:rPr lang="zh-CN" altLang="en-US" dirty="0"/>
              <a:t>空头</a:t>
            </a:r>
          </a:p>
          <a:p>
            <a:pPr eaLnBrk="1" hangingPunct="1"/>
            <a:r>
              <a:rPr lang="zh-CN" altLang="en-US" dirty="0"/>
              <a:t>合约</a:t>
            </a:r>
            <a:r>
              <a:rPr lang="zh-CN" altLang="en-US" dirty="0">
                <a:solidFill>
                  <a:srgbClr val="FF0000"/>
                </a:solidFill>
              </a:rPr>
              <a:t>数量</a:t>
            </a:r>
            <a:r>
              <a:rPr lang="zh-CN" altLang="en-US" dirty="0"/>
              <a:t>的选择</a:t>
            </a:r>
          </a:p>
          <a:p>
            <a:pPr eaLnBrk="1" hangingPunct="1"/>
            <a:endParaRPr lang="zh-CN" altLang="en-US" dirty="0"/>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16</a:t>
            </a:fld>
            <a:endParaRPr lang="en-US" altLang="zh-CN"/>
          </a:p>
        </p:txBody>
      </p:sp>
    </p:spTree>
    <p:extLst>
      <p:ext uri="{BB962C8B-B14F-4D97-AF65-F5344CB8AC3E}">
        <p14:creationId xmlns:p14="http://schemas.microsoft.com/office/powerpoint/2010/main" val="36237847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2"/>
          <p:cNvSpPr>
            <a:spLocks noGrp="1" noChangeArrowheads="1"/>
          </p:cNvSpPr>
          <p:nvPr>
            <p:ph type="title"/>
          </p:nvPr>
        </p:nvSpPr>
        <p:spPr/>
        <p:txBody>
          <a:bodyPr/>
          <a:lstStyle/>
          <a:p>
            <a:pPr eaLnBrk="1" hangingPunct="1"/>
            <a:r>
              <a:rPr lang="zh-CN"/>
              <a:t>合约的选择</a:t>
            </a:r>
          </a:p>
        </p:txBody>
      </p:sp>
      <p:sp>
        <p:nvSpPr>
          <p:cNvPr id="51205" name="Rectangle 3"/>
          <p:cNvSpPr>
            <a:spLocks noGrp="1" noChangeArrowheads="1"/>
          </p:cNvSpPr>
          <p:nvPr>
            <p:ph idx="1"/>
          </p:nvPr>
        </p:nvSpPr>
        <p:spPr>
          <a:xfrm>
            <a:off x="539552" y="897564"/>
            <a:ext cx="8229600" cy="3906434"/>
          </a:xfrm>
        </p:spPr>
        <p:txBody>
          <a:bodyPr/>
          <a:lstStyle/>
          <a:p>
            <a:pPr eaLnBrk="1" hangingPunct="1"/>
            <a:r>
              <a:rPr lang="zh-CN" dirty="0"/>
              <a:t>一般原则：选择足够</a:t>
            </a:r>
            <a:r>
              <a:rPr lang="zh-CN" dirty="0">
                <a:solidFill>
                  <a:srgbClr val="FF0000"/>
                </a:solidFill>
              </a:rPr>
              <a:t>流动性</a:t>
            </a:r>
            <a:r>
              <a:rPr lang="zh-CN" dirty="0"/>
              <a:t>且与被套期保值的现货资产</a:t>
            </a:r>
            <a:r>
              <a:rPr lang="zh-CN" dirty="0">
                <a:solidFill>
                  <a:srgbClr val="FF0000"/>
                </a:solidFill>
              </a:rPr>
              <a:t>高度相关</a:t>
            </a:r>
            <a:r>
              <a:rPr lang="zh-CN" dirty="0"/>
              <a:t>的合约品种。</a:t>
            </a:r>
          </a:p>
          <a:p>
            <a:pPr eaLnBrk="1" hangingPunct="1"/>
            <a:r>
              <a:rPr lang="zh-CN" dirty="0"/>
              <a:t>远期合约比较适合个性化需求与持有到期的情形。</a:t>
            </a:r>
          </a:p>
          <a:p>
            <a:pPr eaLnBrk="1" hangingPunct="1"/>
            <a:r>
              <a:rPr lang="zh-CN" dirty="0"/>
              <a:t>期货合约在大多数情况下流动性较好，且可以采取提前平仓的方式结束头寸，但往往可得的品种较少。另外，期货有特殊的每日盯市结算与保证金要求。</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17</a:t>
            </a:fld>
            <a:endParaRPr lang="en-US" altLang="zh-CN"/>
          </a:p>
        </p:txBody>
      </p:sp>
    </p:spTree>
    <p:extLst>
      <p:ext uri="{BB962C8B-B14F-4D97-AF65-F5344CB8AC3E}">
        <p14:creationId xmlns:p14="http://schemas.microsoft.com/office/powerpoint/2010/main" val="1748174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Grp="1" noChangeArrowheads="1"/>
          </p:cNvSpPr>
          <p:nvPr>
            <p:ph type="title"/>
          </p:nvPr>
        </p:nvSpPr>
        <p:spPr/>
        <p:txBody>
          <a:bodyPr/>
          <a:lstStyle/>
          <a:p>
            <a:pPr eaLnBrk="1" hangingPunct="1"/>
            <a:r>
              <a:rPr lang="zh-CN"/>
              <a:t>合约到期日的选择</a:t>
            </a:r>
          </a:p>
        </p:txBody>
      </p:sp>
      <p:sp>
        <p:nvSpPr>
          <p:cNvPr id="52229" name="Rectangle 3"/>
          <p:cNvSpPr>
            <a:spLocks noGrp="1" noChangeArrowheads="1"/>
          </p:cNvSpPr>
          <p:nvPr>
            <p:ph idx="1"/>
          </p:nvPr>
        </p:nvSpPr>
        <p:spPr/>
        <p:txBody>
          <a:bodyPr/>
          <a:lstStyle/>
          <a:p>
            <a:pPr eaLnBrk="1" hangingPunct="1"/>
            <a:r>
              <a:rPr lang="zh-CN" dirty="0"/>
              <a:t>一般原则：</a:t>
            </a:r>
            <a:r>
              <a:rPr lang="zh-CN" altLang="en-US" dirty="0"/>
              <a:t>对于</a:t>
            </a:r>
            <a:r>
              <a:rPr lang="zh-CN" altLang="en-US" dirty="0">
                <a:solidFill>
                  <a:srgbClr val="FF0000"/>
                </a:solidFill>
              </a:rPr>
              <a:t>实物交割</a:t>
            </a:r>
            <a:r>
              <a:rPr lang="zh-CN" altLang="en-US" dirty="0"/>
              <a:t>的期货而言，要</a:t>
            </a:r>
            <a:r>
              <a:rPr lang="zh-CN" dirty="0"/>
              <a:t>避免在期货到期的月份中持有期货头寸</a:t>
            </a:r>
            <a:r>
              <a:rPr lang="zh-CN" altLang="en-US" dirty="0"/>
              <a:t>，以防止</a:t>
            </a:r>
            <a:r>
              <a:rPr lang="zh-CN" altLang="en-US" dirty="0">
                <a:solidFill>
                  <a:srgbClr val="FF0000"/>
                </a:solidFill>
              </a:rPr>
              <a:t>逼仓</a:t>
            </a:r>
            <a:r>
              <a:rPr lang="zh-CN" dirty="0"/>
              <a:t>。</a:t>
            </a:r>
          </a:p>
          <a:p>
            <a:pPr eaLnBrk="1" hangingPunct="1"/>
            <a:r>
              <a:rPr lang="zh-CN" dirty="0"/>
              <a:t>在到期时间无法完全吻合时，通常选择比所需的套期保值月份略晚但尽量接近的期货品种。</a:t>
            </a:r>
          </a:p>
          <a:p>
            <a:pPr eaLnBrk="1" hangingPunct="1"/>
            <a:r>
              <a:rPr lang="zh-CN" dirty="0"/>
              <a:t>所需套期保值时间较长时，可使用套期保值</a:t>
            </a:r>
            <a:r>
              <a:rPr lang="zh-CN" dirty="0">
                <a:solidFill>
                  <a:srgbClr val="FF0000"/>
                </a:solidFill>
              </a:rPr>
              <a:t>展期</a:t>
            </a:r>
            <a:r>
              <a:rPr lang="zh-CN" dirty="0"/>
              <a:t>，但可能给套期保值者带来额外的风险。</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18</a:t>
            </a:fld>
            <a:endParaRPr lang="en-US" altLang="zh-CN"/>
          </a:p>
        </p:txBody>
      </p:sp>
    </p:spTree>
    <p:extLst>
      <p:ext uri="{BB962C8B-B14F-4D97-AF65-F5344CB8AC3E}">
        <p14:creationId xmlns:p14="http://schemas.microsoft.com/office/powerpoint/2010/main" val="7698941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合约数量的选择</a:t>
            </a:r>
          </a:p>
        </p:txBody>
      </p:sp>
      <p:sp>
        <p:nvSpPr>
          <p:cNvPr id="3" name="内容占位符 2"/>
          <p:cNvSpPr>
            <a:spLocks noGrp="1"/>
          </p:cNvSpPr>
          <p:nvPr>
            <p:ph idx="1"/>
          </p:nvPr>
        </p:nvSpPr>
        <p:spPr/>
        <p:txBody>
          <a:bodyPr/>
          <a:lstStyle/>
          <a:p>
            <a:r>
              <a:rPr lang="zh-CN" altLang="en-US" dirty="0"/>
              <a:t>相关性</a:t>
            </a:r>
            <a:endParaRPr lang="en-US" altLang="zh-CN" dirty="0"/>
          </a:p>
          <a:p>
            <a:r>
              <a:rPr lang="zh-CN" altLang="en-US" dirty="0"/>
              <a:t>规模的调整</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19</a:t>
            </a:fld>
            <a:endParaRPr lang="zh-CN" altLang="en-US" dirty="0"/>
          </a:p>
        </p:txBody>
      </p:sp>
    </p:spTree>
    <p:extLst>
      <p:ext uri="{BB962C8B-B14F-4D97-AF65-F5344CB8AC3E}">
        <p14:creationId xmlns:p14="http://schemas.microsoft.com/office/powerpoint/2010/main" val="25244914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pPr eaLnBrk="1" hangingPunct="1"/>
            <a:r>
              <a:rPr lang="zh-CN"/>
              <a:t>目录</a:t>
            </a:r>
          </a:p>
        </p:txBody>
      </p:sp>
      <p:sp>
        <p:nvSpPr>
          <p:cNvPr id="38917" name="Rectangle 3"/>
          <p:cNvSpPr>
            <a:spLocks noGrp="1" noChangeArrowheads="1"/>
          </p:cNvSpPr>
          <p:nvPr>
            <p:ph idx="1"/>
          </p:nvPr>
        </p:nvSpPr>
        <p:spPr/>
        <p:txBody>
          <a:bodyPr/>
          <a:lstStyle/>
          <a:p>
            <a:pPr eaLnBrk="1" hangingPunct="1"/>
            <a:endParaRPr lang="zh-CN" altLang="zh-CN" dirty="0"/>
          </a:p>
          <a:p>
            <a:pPr eaLnBrk="1" hangingPunct="1">
              <a:buFont typeface="Wingdings" pitchFamily="2" charset="2"/>
              <a:buNone/>
            </a:pPr>
            <a:endParaRPr lang="zh-CN" altLang="zh-CN" dirty="0"/>
          </a:p>
          <a:p>
            <a:pPr eaLnBrk="1" hangingPunct="1">
              <a:lnSpc>
                <a:spcPct val="150000"/>
              </a:lnSpc>
            </a:pPr>
            <a:r>
              <a:rPr lang="zh-CN" dirty="0"/>
              <a:t>运用远期和期货进行</a:t>
            </a:r>
            <a:r>
              <a:rPr lang="zh-CN" altLang="en-US" dirty="0"/>
              <a:t>风险管理</a:t>
            </a:r>
            <a:endParaRPr lang="zh-CN" dirty="0"/>
          </a:p>
          <a:p>
            <a:pPr eaLnBrk="1" hangingPunct="1">
              <a:lnSpc>
                <a:spcPct val="150000"/>
              </a:lnSpc>
            </a:pPr>
            <a:r>
              <a:rPr lang="zh-CN" dirty="0"/>
              <a:t>运用远期与期货进行套利与投机</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a:t>
            </a:fld>
            <a:endParaRPr lang="en-US" altLang="zh-CN"/>
          </a:p>
        </p:txBody>
      </p:sp>
    </p:spTree>
    <p:extLst>
      <p:ext uri="{BB962C8B-B14F-4D97-AF65-F5344CB8AC3E}">
        <p14:creationId xmlns:p14="http://schemas.microsoft.com/office/powerpoint/2010/main" val="36239379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最优套期保值比率</a:t>
            </a:r>
            <a:endParaRPr lang="zh-CN" altLang="en-US" dirty="0"/>
          </a:p>
        </p:txBody>
      </p:sp>
      <p:sp>
        <p:nvSpPr>
          <p:cNvPr id="3" name="内容占位符 2"/>
          <p:cNvSpPr>
            <a:spLocks noGrp="1"/>
          </p:cNvSpPr>
          <p:nvPr>
            <p:ph idx="1"/>
          </p:nvPr>
        </p:nvSpPr>
        <p:spPr/>
        <p:txBody>
          <a:bodyPr/>
          <a:lstStyle/>
          <a:p>
            <a:r>
              <a:rPr lang="zh-CN" altLang="zh-CN" dirty="0"/>
              <a:t>套期保值比率（ Hedge Ratio ）</a:t>
            </a:r>
          </a:p>
          <a:p>
            <a:endParaRPr lang="en-US" altLang="zh-CN" dirty="0"/>
          </a:p>
          <a:p>
            <a:pPr>
              <a:buNone/>
            </a:pPr>
            <a:endParaRPr lang="en-US" altLang="zh-CN" dirty="0"/>
          </a:p>
          <a:p>
            <a:pPr eaLnBrk="1" hangingPunct="1"/>
            <a:r>
              <a:rPr lang="zh-CN" altLang="zh-CN" dirty="0"/>
              <a:t>最优套期保值比率：能够最大程度地</a:t>
            </a:r>
            <a:r>
              <a:rPr lang="zh-CN" altLang="zh-CN" dirty="0">
                <a:solidFill>
                  <a:srgbClr val="FF0000"/>
                </a:solidFill>
              </a:rPr>
              <a:t>消除</a:t>
            </a:r>
            <a:r>
              <a:rPr lang="zh-CN" altLang="zh-CN" dirty="0"/>
              <a:t>被保值对象价格变动</a:t>
            </a:r>
            <a:r>
              <a:rPr lang="zh-CN" altLang="zh-CN" dirty="0">
                <a:solidFill>
                  <a:srgbClr val="FF0000"/>
                </a:solidFill>
              </a:rPr>
              <a:t>风险</a:t>
            </a:r>
          </a:p>
          <a:p>
            <a:pPr eaLnBrk="1" hangingPunct="1"/>
            <a:r>
              <a:rPr lang="zh-CN" altLang="zh-CN" dirty="0"/>
              <a:t>存在基差风险时，最优套期保值比率</a:t>
            </a:r>
            <a:r>
              <a:rPr lang="zh-CN" altLang="en-US" dirty="0"/>
              <a:t>很可能不</a:t>
            </a:r>
            <a:r>
              <a:rPr lang="zh-CN" altLang="zh-CN" dirty="0"/>
              <a:t>为 1 。</a:t>
            </a:r>
          </a:p>
          <a:p>
            <a:endParaRPr lang="zh-CN" altLang="en-US" dirty="0"/>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20</a:t>
            </a:fld>
            <a:endParaRPr lang="en-US" altLang="zh-CN"/>
          </a:p>
        </p:txBody>
      </p:sp>
      <p:graphicFrame>
        <p:nvGraphicFramePr>
          <p:cNvPr id="56322" name="Object 4"/>
          <p:cNvGraphicFramePr>
            <a:graphicFrameLocks noChangeAspect="1"/>
          </p:cNvGraphicFramePr>
          <p:nvPr>
            <p:extLst>
              <p:ext uri="{D42A27DB-BD31-4B8C-83A1-F6EECF244321}">
                <p14:modId xmlns:p14="http://schemas.microsoft.com/office/powerpoint/2010/main" val="2916924748"/>
              </p:ext>
            </p:extLst>
          </p:nvPr>
        </p:nvGraphicFramePr>
        <p:xfrm>
          <a:off x="2411760" y="1707654"/>
          <a:ext cx="3938588" cy="735757"/>
        </p:xfrm>
        <a:graphic>
          <a:graphicData uri="http://schemas.openxmlformats.org/presentationml/2006/ole">
            <mc:AlternateContent xmlns:mc="http://schemas.openxmlformats.org/markup-compatibility/2006">
              <mc:Choice xmlns:v="urn:schemas-microsoft-com:vml" Requires="v">
                <p:oleObj name="Equation" r:id="rId2" imgW="1968480" imgH="419040" progId="Equation.DSMT4">
                  <p:embed/>
                </p:oleObj>
              </mc:Choice>
              <mc:Fallback>
                <p:oleObj name="Equation" r:id="rId2" imgW="1968480" imgH="419040" progId="Equation.DSMT4">
                  <p:embed/>
                  <p:pic>
                    <p:nvPicPr>
                      <p:cNvPr id="0" name=""/>
                      <p:cNvPicPr>
                        <a:picLocks noChangeAspect="1" noChangeArrowheads="1"/>
                      </p:cNvPicPr>
                      <p:nvPr/>
                    </p:nvPicPr>
                    <p:blipFill>
                      <a:blip r:embed="rId3"/>
                      <a:srcRect/>
                      <a:stretch>
                        <a:fillRect/>
                      </a:stretch>
                    </p:blipFill>
                    <p:spPr bwMode="auto">
                      <a:xfrm>
                        <a:off x="2411760" y="1707654"/>
                        <a:ext cx="3938588" cy="735757"/>
                      </a:xfrm>
                      <a:prstGeom prst="rect">
                        <a:avLst/>
                      </a:prstGeom>
                      <a:noFill/>
                    </p:spPr>
                  </p:pic>
                </p:oleObj>
              </mc:Fallback>
            </mc:AlternateContent>
          </a:graphicData>
        </a:graphic>
      </p:graphicFrame>
    </p:spTree>
    <p:extLst>
      <p:ext uri="{BB962C8B-B14F-4D97-AF65-F5344CB8AC3E}">
        <p14:creationId xmlns:p14="http://schemas.microsoft.com/office/powerpoint/2010/main" val="12834746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Rectangle 2"/>
          <p:cNvSpPr>
            <a:spLocks noGrp="1" noChangeArrowheads="1"/>
          </p:cNvSpPr>
          <p:nvPr>
            <p:ph type="title"/>
          </p:nvPr>
        </p:nvSpPr>
        <p:spPr/>
        <p:txBody>
          <a:bodyPr/>
          <a:lstStyle/>
          <a:p>
            <a:pPr eaLnBrk="1" hangingPunct="1"/>
            <a:r>
              <a:rPr lang="zh-CN" dirty="0"/>
              <a:t>最</a:t>
            </a:r>
            <a:r>
              <a:rPr lang="zh-CN" altLang="en-US" dirty="0"/>
              <a:t>优</a:t>
            </a:r>
            <a:r>
              <a:rPr lang="zh-CN" dirty="0"/>
              <a:t>套保比率</a:t>
            </a:r>
          </a:p>
        </p:txBody>
      </p:sp>
      <p:sp>
        <p:nvSpPr>
          <p:cNvPr id="4104" name="Rectangle 3"/>
          <p:cNvSpPr>
            <a:spLocks noGrp="1" noChangeArrowheads="1"/>
          </p:cNvSpPr>
          <p:nvPr>
            <p:ph idx="1"/>
          </p:nvPr>
        </p:nvSpPr>
        <p:spPr>
          <a:xfrm>
            <a:off x="467544" y="987574"/>
            <a:ext cx="8229600" cy="3798422"/>
          </a:xfrm>
        </p:spPr>
        <p:txBody>
          <a:bodyPr>
            <a:normAutofit fontScale="85000" lnSpcReduction="20000"/>
          </a:bodyPr>
          <a:lstStyle/>
          <a:p>
            <a:pPr eaLnBrk="1" hangingPunct="1">
              <a:lnSpc>
                <a:spcPct val="90000"/>
              </a:lnSpc>
            </a:pPr>
            <a:r>
              <a:rPr lang="zh-CN" dirty="0"/>
              <a:t>以 </a:t>
            </a:r>
            <a:r>
              <a:rPr lang="zh-CN" altLang="zh-CN" dirty="0"/>
              <a:t>1 </a:t>
            </a:r>
            <a:r>
              <a:rPr lang="zh-CN" dirty="0"/>
              <a:t>单位现货空头用 </a:t>
            </a:r>
            <a:r>
              <a:rPr lang="zh-CN" altLang="zh-CN" dirty="0"/>
              <a:t>n </a:t>
            </a:r>
            <a:r>
              <a:rPr lang="zh-CN" dirty="0"/>
              <a:t>单位期货多头套保为例</a:t>
            </a:r>
          </a:p>
          <a:p>
            <a:pPr eaLnBrk="1" hangingPunct="1">
              <a:lnSpc>
                <a:spcPct val="90000"/>
              </a:lnSpc>
            </a:pPr>
            <a:endParaRPr lang="zh-CN" altLang="zh-CN" dirty="0"/>
          </a:p>
          <a:p>
            <a:pPr eaLnBrk="1" hangingPunct="1">
              <a:lnSpc>
                <a:spcPct val="90000"/>
              </a:lnSpc>
            </a:pPr>
            <a:endParaRPr lang="zh-CN" altLang="zh-CN" dirty="0"/>
          </a:p>
          <a:p>
            <a:pPr eaLnBrk="1" hangingPunct="1">
              <a:lnSpc>
                <a:spcPct val="90000"/>
              </a:lnSpc>
            </a:pPr>
            <a:endParaRPr lang="zh-CN" altLang="zh-CN" dirty="0"/>
          </a:p>
          <a:p>
            <a:pPr eaLnBrk="1" hangingPunct="1">
              <a:lnSpc>
                <a:spcPct val="90000"/>
              </a:lnSpc>
              <a:buFontTx/>
              <a:buNone/>
            </a:pPr>
            <a:endParaRPr lang="zh-CN" altLang="zh-CN" dirty="0"/>
          </a:p>
          <a:p>
            <a:pPr marL="0" indent="0" eaLnBrk="1" hangingPunct="1">
              <a:lnSpc>
                <a:spcPct val="90000"/>
              </a:lnSpc>
              <a:buNone/>
            </a:pPr>
            <a:endParaRPr lang="en-US" altLang="zh-CN" dirty="0"/>
          </a:p>
          <a:p>
            <a:pPr marL="0" indent="0" eaLnBrk="1" hangingPunct="1">
              <a:lnSpc>
                <a:spcPct val="90000"/>
              </a:lnSpc>
              <a:buNone/>
            </a:pPr>
            <a:r>
              <a:rPr lang="en-US" altLang="zh-CN" dirty="0"/>
              <a:t>       </a:t>
            </a:r>
            <a:r>
              <a:rPr lang="zh-CN" altLang="zh-CN" sz="2200" dirty="0"/>
              <a:t>n : </a:t>
            </a:r>
            <a:r>
              <a:rPr lang="zh-CN" sz="2200" dirty="0"/>
              <a:t>期货</a:t>
            </a:r>
            <a:r>
              <a:rPr lang="zh-CN" altLang="en-US" sz="2200" dirty="0"/>
              <a:t>到期时，期货价格</a:t>
            </a:r>
            <a:r>
              <a:rPr lang="zh-CN" sz="2200" dirty="0"/>
              <a:t>每变动 </a:t>
            </a:r>
            <a:r>
              <a:rPr lang="zh-CN" altLang="zh-CN" sz="2200" dirty="0"/>
              <a:t>1 </a:t>
            </a:r>
            <a:r>
              <a:rPr lang="zh-CN" sz="2200" dirty="0"/>
              <a:t>个单位，被套期保值的现货</a:t>
            </a:r>
            <a:r>
              <a:rPr lang="zh-CN" altLang="en-US" sz="2200" dirty="0"/>
              <a:t>价格</a:t>
            </a:r>
            <a:r>
              <a:rPr lang="zh-CN" sz="2200" dirty="0"/>
              <a:t>变动的量。意味着 </a:t>
            </a:r>
            <a:r>
              <a:rPr lang="zh-CN" altLang="zh-CN" sz="2200" dirty="0"/>
              <a:t>1 </a:t>
            </a:r>
            <a:r>
              <a:rPr lang="zh-CN" sz="2200" dirty="0"/>
              <a:t>单位的现货需要 </a:t>
            </a:r>
            <a:r>
              <a:rPr lang="zh-CN" altLang="zh-CN" sz="2200" dirty="0"/>
              <a:t>n </a:t>
            </a:r>
            <a:r>
              <a:rPr lang="zh-CN" sz="2200" dirty="0"/>
              <a:t>单位的期货头寸对其进行套期保值，才能达到最优。</a:t>
            </a:r>
            <a:endParaRPr lang="en-US" altLang="zh-CN" sz="2200" dirty="0"/>
          </a:p>
          <a:p>
            <a:pPr eaLnBrk="1" hangingPunct="1">
              <a:lnSpc>
                <a:spcPct val="90000"/>
              </a:lnSpc>
            </a:pPr>
            <a:r>
              <a:rPr lang="zh-CN" altLang="en-US" dirty="0"/>
              <a:t>显然，这是</a:t>
            </a:r>
            <a:r>
              <a:rPr lang="zh-CN" altLang="en-US" dirty="0">
                <a:solidFill>
                  <a:srgbClr val="FF0000"/>
                </a:solidFill>
              </a:rPr>
              <a:t>静态套保</a:t>
            </a:r>
            <a:r>
              <a:rPr lang="zh-CN" altLang="en-US" dirty="0"/>
              <a:t>。</a:t>
            </a:r>
            <a:endParaRPr lang="zh-CN" dirty="0"/>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21</a:t>
            </a:fld>
            <a:endParaRPr lang="en-US" altLang="zh-CN"/>
          </a:p>
        </p:txBody>
      </p:sp>
      <p:graphicFrame>
        <p:nvGraphicFramePr>
          <p:cNvPr id="4098" name="Object 4"/>
          <p:cNvGraphicFramePr>
            <a:graphicFrameLocks noChangeAspect="1"/>
          </p:cNvGraphicFramePr>
          <p:nvPr>
            <p:extLst>
              <p:ext uri="{D42A27DB-BD31-4B8C-83A1-F6EECF244321}">
                <p14:modId xmlns:p14="http://schemas.microsoft.com/office/powerpoint/2010/main" val="2198194958"/>
              </p:ext>
            </p:extLst>
          </p:nvPr>
        </p:nvGraphicFramePr>
        <p:xfrm>
          <a:off x="3491880" y="1491630"/>
          <a:ext cx="2368550" cy="1446212"/>
        </p:xfrm>
        <a:graphic>
          <a:graphicData uri="http://schemas.openxmlformats.org/presentationml/2006/ole">
            <mc:AlternateContent xmlns:mc="http://schemas.openxmlformats.org/markup-compatibility/2006">
              <mc:Choice xmlns:v="urn:schemas-microsoft-com:vml" Requires="v">
                <p:oleObj name="Equation" r:id="rId2" imgW="1447560" imgH="1180800" progId="Equation.DSMT4">
                  <p:embed/>
                </p:oleObj>
              </mc:Choice>
              <mc:Fallback>
                <p:oleObj name="Equation" r:id="rId2" imgW="1447560" imgH="1180800" progId="Equation.DSMT4">
                  <p:embed/>
                  <p:pic>
                    <p:nvPicPr>
                      <p:cNvPr id="0" name=""/>
                      <p:cNvPicPr>
                        <a:picLocks noChangeAspect="1" noChangeArrowheads="1"/>
                      </p:cNvPicPr>
                      <p:nvPr/>
                    </p:nvPicPr>
                    <p:blipFill>
                      <a:blip r:embed="rId3"/>
                      <a:srcRect/>
                      <a:stretch>
                        <a:fillRect/>
                      </a:stretch>
                    </p:blipFill>
                    <p:spPr bwMode="auto">
                      <a:xfrm>
                        <a:off x="3491880" y="1491630"/>
                        <a:ext cx="2368550" cy="1446212"/>
                      </a:xfrm>
                      <a:prstGeom prst="rect">
                        <a:avLst/>
                      </a:prstGeom>
                      <a:noFill/>
                    </p:spPr>
                  </p:pic>
                </p:oleObj>
              </mc:Fallback>
            </mc:AlternateContent>
          </a:graphicData>
        </a:graphic>
      </p:graphicFrame>
    </p:spTree>
    <p:extLst>
      <p:ext uri="{BB962C8B-B14F-4D97-AF65-F5344CB8AC3E}">
        <p14:creationId xmlns:p14="http://schemas.microsoft.com/office/powerpoint/2010/main" val="37734416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6" name="Rectangle 2"/>
          <p:cNvSpPr>
            <a:spLocks noGrp="1" noChangeArrowheads="1"/>
          </p:cNvSpPr>
          <p:nvPr>
            <p:ph type="title"/>
          </p:nvPr>
        </p:nvSpPr>
        <p:spPr/>
        <p:txBody>
          <a:bodyPr/>
          <a:lstStyle/>
          <a:p>
            <a:pPr eaLnBrk="1" hangingPunct="1"/>
            <a:r>
              <a:rPr lang="zh-CN" altLang="en-US" dirty="0"/>
              <a:t>最优套保数量 </a:t>
            </a:r>
            <a:r>
              <a:rPr lang="en-US" altLang="zh-CN" dirty="0"/>
              <a:t>N</a:t>
            </a:r>
          </a:p>
        </p:txBody>
      </p:sp>
      <p:sp>
        <p:nvSpPr>
          <p:cNvPr id="5127" name="Rectangle 3"/>
          <p:cNvSpPr>
            <a:spLocks noGrp="1" noChangeArrowheads="1"/>
          </p:cNvSpPr>
          <p:nvPr>
            <p:ph idx="1"/>
          </p:nvPr>
        </p:nvSpPr>
        <p:spPr/>
        <p:txBody>
          <a:bodyPr>
            <a:normAutofit fontScale="92500" lnSpcReduction="10000"/>
          </a:bodyPr>
          <a:lstStyle/>
          <a:p>
            <a:pPr eaLnBrk="1" hangingPunct="1"/>
            <a:r>
              <a:rPr lang="zh-CN" altLang="zh-CN" dirty="0"/>
              <a:t>n </a:t>
            </a:r>
            <a:r>
              <a:rPr lang="zh-CN" dirty="0"/>
              <a:t>仅针对单位价值变动，实际最小方差套期保值数量 </a:t>
            </a:r>
            <a:r>
              <a:rPr lang="zh-CN" altLang="zh-CN" dirty="0"/>
              <a:t>N </a:t>
            </a:r>
            <a:r>
              <a:rPr lang="zh-CN" dirty="0"/>
              <a:t>还应考虑具体头寸规模</a:t>
            </a:r>
          </a:p>
          <a:p>
            <a:pPr eaLnBrk="1" hangingPunct="1"/>
            <a:endParaRPr lang="zh-CN" altLang="zh-CN" dirty="0"/>
          </a:p>
          <a:p>
            <a:pPr eaLnBrk="1" hangingPunct="1"/>
            <a:endParaRPr lang="zh-CN" altLang="zh-CN" dirty="0"/>
          </a:p>
          <a:p>
            <a:pPr eaLnBrk="1" hangingPunct="1"/>
            <a:endParaRPr lang="zh-CN" altLang="zh-CN" dirty="0"/>
          </a:p>
          <a:p>
            <a:pPr marL="0" indent="0" eaLnBrk="1" hangingPunct="1">
              <a:buNone/>
            </a:pPr>
            <a:endParaRPr lang="zh-CN" altLang="zh-CN" dirty="0"/>
          </a:p>
          <a:p>
            <a:pPr eaLnBrk="1" hangingPunct="1"/>
            <a:r>
              <a:rPr lang="zh-CN" dirty="0"/>
              <a:t>需要交易的期货合约份数 </a:t>
            </a:r>
            <a:r>
              <a:rPr lang="zh-CN" altLang="zh-CN" dirty="0"/>
              <a:t>N </a:t>
            </a:r>
            <a:r>
              <a:rPr lang="zh-CN" dirty="0"/>
              <a:t>就是使得现货头寸总价值变动等于期货头寸总价值变动的量。</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22</a:t>
            </a:fld>
            <a:endParaRPr lang="en-US" altLang="zh-CN"/>
          </a:p>
        </p:txBody>
      </p:sp>
      <p:graphicFrame>
        <p:nvGraphicFramePr>
          <p:cNvPr id="5122" name="Object 4"/>
          <p:cNvGraphicFramePr>
            <a:graphicFrameLocks noChangeAspect="1"/>
          </p:cNvGraphicFramePr>
          <p:nvPr>
            <p:extLst>
              <p:ext uri="{D42A27DB-BD31-4B8C-83A1-F6EECF244321}">
                <p14:modId xmlns:p14="http://schemas.microsoft.com/office/powerpoint/2010/main" val="2982345672"/>
              </p:ext>
            </p:extLst>
          </p:nvPr>
        </p:nvGraphicFramePr>
        <p:xfrm>
          <a:off x="2297113" y="1900238"/>
          <a:ext cx="4840287" cy="1685925"/>
        </p:xfrm>
        <a:graphic>
          <a:graphicData uri="http://schemas.openxmlformats.org/presentationml/2006/ole">
            <mc:AlternateContent xmlns:mc="http://schemas.openxmlformats.org/markup-compatibility/2006">
              <mc:Choice xmlns:v="urn:schemas-microsoft-com:vml" Requires="v">
                <p:oleObj name="Equation" r:id="rId2" imgW="2514600" imgH="990360" progId="Equation.DSMT4">
                  <p:embed/>
                </p:oleObj>
              </mc:Choice>
              <mc:Fallback>
                <p:oleObj name="Equation" r:id="rId2" imgW="2514600" imgH="990360" progId="Equation.DSMT4">
                  <p:embed/>
                  <p:pic>
                    <p:nvPicPr>
                      <p:cNvPr id="0" name=""/>
                      <p:cNvPicPr>
                        <a:picLocks noChangeAspect="1" noChangeArrowheads="1"/>
                      </p:cNvPicPr>
                      <p:nvPr/>
                    </p:nvPicPr>
                    <p:blipFill>
                      <a:blip r:embed="rId3"/>
                      <a:srcRect/>
                      <a:stretch>
                        <a:fillRect/>
                      </a:stretch>
                    </p:blipFill>
                    <p:spPr bwMode="auto">
                      <a:xfrm>
                        <a:off x="2297113" y="1900238"/>
                        <a:ext cx="4840287" cy="1685925"/>
                      </a:xfrm>
                      <a:prstGeom prst="rect">
                        <a:avLst/>
                      </a:prstGeom>
                      <a:noFill/>
                    </p:spPr>
                  </p:pic>
                </p:oleObj>
              </mc:Fallback>
            </mc:AlternateContent>
          </a:graphicData>
        </a:graphic>
      </p:graphicFrame>
    </p:spTree>
    <p:extLst>
      <p:ext uri="{BB962C8B-B14F-4D97-AF65-F5344CB8AC3E}">
        <p14:creationId xmlns:p14="http://schemas.microsoft.com/office/powerpoint/2010/main" val="38289655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Rectangle 2"/>
          <p:cNvSpPr>
            <a:spLocks noGrp="1" noChangeArrowheads="1"/>
          </p:cNvSpPr>
          <p:nvPr>
            <p:ph type="title"/>
          </p:nvPr>
        </p:nvSpPr>
        <p:spPr/>
        <p:txBody>
          <a:bodyPr/>
          <a:lstStyle/>
          <a:p>
            <a:pPr eaLnBrk="1" hangingPunct="1"/>
            <a:r>
              <a:rPr lang="zh-CN" dirty="0"/>
              <a:t>最小方差套保比率公式</a:t>
            </a:r>
          </a:p>
        </p:txBody>
      </p:sp>
      <p:sp>
        <p:nvSpPr>
          <p:cNvPr id="6151" name="Rectangle 3"/>
          <p:cNvSpPr>
            <a:spLocks noGrp="1" noChangeArrowheads="1"/>
          </p:cNvSpPr>
          <p:nvPr>
            <p:ph idx="1"/>
          </p:nvPr>
        </p:nvSpPr>
        <p:spPr>
          <a:xfrm>
            <a:off x="539552" y="1005576"/>
            <a:ext cx="8229600" cy="3398044"/>
          </a:xfrm>
        </p:spPr>
        <p:txBody>
          <a:bodyPr>
            <a:normAutofit fontScale="77500" lnSpcReduction="20000"/>
          </a:bodyPr>
          <a:lstStyle/>
          <a:p>
            <a:pPr eaLnBrk="1" hangingPunct="1"/>
            <a:r>
              <a:rPr lang="zh-CN" altLang="en-US" dirty="0"/>
              <a:t>如果我们将风险定义为“方差”，那么最小方差套保比率就是最优套保比率。其计算</a:t>
            </a:r>
            <a:r>
              <a:rPr lang="zh-CN" dirty="0"/>
              <a:t>公式为</a:t>
            </a:r>
          </a:p>
          <a:p>
            <a:pPr eaLnBrk="1" hangingPunct="1"/>
            <a:endParaRPr lang="zh-CN" altLang="zh-CN" dirty="0"/>
          </a:p>
          <a:p>
            <a:pPr eaLnBrk="1" hangingPunct="1"/>
            <a:endParaRPr lang="zh-CN" altLang="zh-CN" dirty="0"/>
          </a:p>
          <a:p>
            <a:pPr marL="0" indent="0" eaLnBrk="1" hangingPunct="1">
              <a:buNone/>
            </a:pPr>
            <a:endParaRPr lang="zh-CN" altLang="zh-CN" dirty="0"/>
          </a:p>
          <a:p>
            <a:pPr eaLnBrk="1" hangingPunct="1"/>
            <a:endParaRPr lang="en-US" altLang="zh-CN" dirty="0"/>
          </a:p>
          <a:p>
            <a:pPr eaLnBrk="1" hangingPunct="1"/>
            <a:r>
              <a:rPr lang="zh-CN" dirty="0"/>
              <a:t>当 ∆</a:t>
            </a:r>
            <a:r>
              <a:rPr lang="en-US" altLang="zh-CN" dirty="0"/>
              <a:t>H</a:t>
            </a:r>
            <a:r>
              <a:rPr lang="zh-CN" altLang="zh-CN" dirty="0"/>
              <a:t> </a:t>
            </a:r>
            <a:r>
              <a:rPr lang="zh-CN" dirty="0"/>
              <a:t>与 ∆</a:t>
            </a:r>
            <a:r>
              <a:rPr lang="en-US" altLang="zh-CN" dirty="0"/>
              <a:t>G</a:t>
            </a:r>
            <a:r>
              <a:rPr lang="zh-CN" altLang="zh-CN" dirty="0"/>
              <a:t> </a:t>
            </a:r>
            <a:r>
              <a:rPr lang="zh-CN" dirty="0"/>
              <a:t>之间的相关系数等于 </a:t>
            </a:r>
            <a:r>
              <a:rPr lang="zh-CN" altLang="zh-CN" dirty="0"/>
              <a:t>1 </a:t>
            </a:r>
            <a:r>
              <a:rPr lang="zh-CN" dirty="0"/>
              <a:t>，且 </a:t>
            </a:r>
            <a:r>
              <a:rPr lang="zh-CN" altLang="zh-CN" dirty="0"/>
              <a:t>∆</a:t>
            </a:r>
            <a:r>
              <a:rPr lang="en-US" altLang="zh-CN" dirty="0"/>
              <a:t>H</a:t>
            </a:r>
            <a:r>
              <a:rPr lang="zh-CN" altLang="zh-CN" dirty="0"/>
              <a:t> </a:t>
            </a:r>
            <a:r>
              <a:rPr lang="zh-CN" dirty="0"/>
              <a:t>的标准差等于 ∆</a:t>
            </a:r>
            <a:r>
              <a:rPr lang="en-US" altLang="zh-CN" dirty="0"/>
              <a:t> G</a:t>
            </a:r>
            <a:r>
              <a:rPr lang="zh-CN" altLang="zh-CN" dirty="0"/>
              <a:t> </a:t>
            </a:r>
            <a:r>
              <a:rPr lang="zh-CN" dirty="0"/>
              <a:t>的标准差时，最小方差套期保值比率等于 </a:t>
            </a:r>
            <a:r>
              <a:rPr lang="zh-CN" altLang="zh-CN" dirty="0"/>
              <a:t>1 </a:t>
            </a:r>
            <a:r>
              <a:rPr lang="zh-CN" dirty="0"/>
              <a:t>。</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23</a:t>
            </a:fld>
            <a:endParaRPr lang="en-US" altLang="zh-CN"/>
          </a:p>
        </p:txBody>
      </p:sp>
      <p:graphicFrame>
        <p:nvGraphicFramePr>
          <p:cNvPr id="6146" name="Object 4"/>
          <p:cNvGraphicFramePr>
            <a:graphicFrameLocks noChangeAspect="1"/>
          </p:cNvGraphicFramePr>
          <p:nvPr>
            <p:extLst>
              <p:ext uri="{D42A27DB-BD31-4B8C-83A1-F6EECF244321}">
                <p14:modId xmlns:p14="http://schemas.microsoft.com/office/powerpoint/2010/main" val="4139170281"/>
              </p:ext>
            </p:extLst>
          </p:nvPr>
        </p:nvGraphicFramePr>
        <p:xfrm>
          <a:off x="2438400" y="1782763"/>
          <a:ext cx="4160838" cy="1360487"/>
        </p:xfrm>
        <a:graphic>
          <a:graphicData uri="http://schemas.openxmlformats.org/presentationml/2006/ole">
            <mc:AlternateContent xmlns:mc="http://schemas.openxmlformats.org/markup-compatibility/2006">
              <mc:Choice xmlns:v="urn:schemas-microsoft-com:vml" Requires="v">
                <p:oleObj name="Equation" r:id="rId2" imgW="1828800" imgH="685800" progId="Equation.DSMT4">
                  <p:embed/>
                </p:oleObj>
              </mc:Choice>
              <mc:Fallback>
                <p:oleObj name="Equation" r:id="rId2" imgW="1828800" imgH="685800" progId="Equation.DSMT4">
                  <p:embed/>
                  <p:pic>
                    <p:nvPicPr>
                      <p:cNvPr id="0" name=""/>
                      <p:cNvPicPr>
                        <a:picLocks noChangeAspect="1" noChangeArrowheads="1"/>
                      </p:cNvPicPr>
                      <p:nvPr/>
                    </p:nvPicPr>
                    <p:blipFill>
                      <a:blip r:embed="rId3"/>
                      <a:srcRect/>
                      <a:stretch>
                        <a:fillRect/>
                      </a:stretch>
                    </p:blipFill>
                    <p:spPr bwMode="auto">
                      <a:xfrm>
                        <a:off x="2438400" y="1782763"/>
                        <a:ext cx="4160838" cy="1360487"/>
                      </a:xfrm>
                      <a:prstGeom prst="rect">
                        <a:avLst/>
                      </a:prstGeom>
                      <a:noFill/>
                    </p:spPr>
                  </p:pic>
                </p:oleObj>
              </mc:Fallback>
            </mc:AlternateContent>
          </a:graphicData>
        </a:graphic>
      </p:graphicFrame>
    </p:spTree>
    <p:extLst>
      <p:ext uri="{BB962C8B-B14F-4D97-AF65-F5344CB8AC3E}">
        <p14:creationId xmlns:p14="http://schemas.microsoft.com/office/powerpoint/2010/main" val="2011143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49492"/>
            <a:ext cx="8712968" cy="635198"/>
          </a:xfrm>
        </p:spPr>
        <p:txBody>
          <a:bodyPr>
            <a:noAutofit/>
          </a:bodyPr>
          <a:lstStyle/>
          <a:p>
            <a:r>
              <a:rPr lang="zh-CN" altLang="en-US" sz="3000" dirty="0"/>
              <a:t>最小方差套保比率的</a:t>
            </a:r>
            <a:r>
              <a:rPr lang="en-US" altLang="zh-CN" sz="3000" dirty="0"/>
              <a:t>OLS </a:t>
            </a:r>
            <a:r>
              <a:rPr lang="zh-CN" altLang="en-US" sz="3000" dirty="0"/>
              <a:t>估计：基于价格变化 </a:t>
            </a:r>
          </a:p>
        </p:txBody>
      </p:sp>
      <p:sp>
        <p:nvSpPr>
          <p:cNvPr id="3" name="内容占位符 2"/>
          <p:cNvSpPr>
            <a:spLocks noGrp="1"/>
          </p:cNvSpPr>
          <p:nvPr>
            <p:ph idx="1"/>
          </p:nvPr>
        </p:nvSpPr>
        <p:spPr/>
        <p:txBody>
          <a:bodyPr>
            <a:normAutofit lnSpcReduction="10000"/>
          </a:bodyPr>
          <a:lstStyle/>
          <a:p>
            <a:r>
              <a:rPr lang="zh-CN" altLang="en-US" dirty="0"/>
              <a:t>一元线性回归方程 I</a:t>
            </a:r>
            <a:endParaRPr lang="en-US" altLang="zh-CN" dirty="0"/>
          </a:p>
          <a:p>
            <a:endParaRPr lang="en-US" altLang="zh-CN" dirty="0"/>
          </a:p>
          <a:p>
            <a:endParaRPr lang="en-US" altLang="zh-CN" dirty="0"/>
          </a:p>
          <a:p>
            <a:endParaRPr lang="en-US" altLang="zh-CN" dirty="0"/>
          </a:p>
          <a:p>
            <a:pPr eaLnBrk="1" hangingPunct="1">
              <a:lnSpc>
                <a:spcPct val="90000"/>
              </a:lnSpc>
            </a:pPr>
            <a:r>
              <a:rPr lang="zh-CN" altLang="en-US" dirty="0"/>
              <a:t>经典假设下，</a:t>
            </a:r>
            <a:r>
              <a:rPr lang="en-US" altLang="zh-CN" dirty="0"/>
              <a:t>b</a:t>
            </a:r>
            <a:r>
              <a:rPr lang="zh-CN" altLang="en-US" dirty="0"/>
              <a:t>在估计公式上、含义上均与前述最小方差套期保值比</a:t>
            </a:r>
            <a:r>
              <a:rPr lang="en-US" altLang="zh-CN" dirty="0"/>
              <a:t>n</a:t>
            </a:r>
            <a:r>
              <a:rPr lang="zh-CN" altLang="en-US" dirty="0"/>
              <a:t>一致</a:t>
            </a:r>
          </a:p>
          <a:p>
            <a:pPr eaLnBrk="1" hangingPunct="1">
              <a:lnSpc>
                <a:spcPct val="90000"/>
              </a:lnSpc>
            </a:pPr>
            <a:r>
              <a:rPr lang="zh-CN" altLang="zh-CN" dirty="0"/>
              <a:t>∆</a:t>
            </a:r>
            <a:r>
              <a:rPr lang="en-US" altLang="zh-CN" dirty="0"/>
              <a:t>H</a:t>
            </a:r>
            <a:r>
              <a:rPr lang="zh-CN" altLang="zh-CN" dirty="0"/>
              <a:t> 与 ∆</a:t>
            </a:r>
            <a:r>
              <a:rPr lang="en-US" altLang="zh-CN" dirty="0"/>
              <a:t>G</a:t>
            </a:r>
            <a:r>
              <a:rPr lang="zh-CN" altLang="en-US" dirty="0"/>
              <a:t>的期间应与实际套期保值期长度相同，且时期之间不宜重合（ </a:t>
            </a:r>
            <a:r>
              <a:rPr lang="en-US" altLang="zh-CN" dirty="0"/>
              <a:t>o</a:t>
            </a:r>
            <a:r>
              <a:rPr lang="zh-CN" altLang="en-US" dirty="0"/>
              <a:t>verlapping ）。</a:t>
            </a:r>
          </a:p>
          <a:p>
            <a:endParaRPr lang="zh-CN" altLang="en-US" dirty="0"/>
          </a:p>
          <a:p>
            <a:endParaRPr lang="zh-CN" altLang="en-US" dirty="0"/>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24</a:t>
            </a:fld>
            <a:endParaRPr lang="en-US" altLang="zh-CN"/>
          </a:p>
        </p:txBody>
      </p:sp>
      <p:graphicFrame>
        <p:nvGraphicFramePr>
          <p:cNvPr id="57346" name="Object 4"/>
          <p:cNvGraphicFramePr>
            <a:graphicFrameLocks noChangeAspect="1"/>
          </p:cNvGraphicFramePr>
          <p:nvPr>
            <p:extLst>
              <p:ext uri="{D42A27DB-BD31-4B8C-83A1-F6EECF244321}">
                <p14:modId xmlns:p14="http://schemas.microsoft.com/office/powerpoint/2010/main" val="318536908"/>
              </p:ext>
            </p:extLst>
          </p:nvPr>
        </p:nvGraphicFramePr>
        <p:xfrm>
          <a:off x="3387725" y="1560513"/>
          <a:ext cx="2465388" cy="1227261"/>
        </p:xfrm>
        <a:graphic>
          <a:graphicData uri="http://schemas.openxmlformats.org/presentationml/2006/ole">
            <mc:AlternateContent xmlns:mc="http://schemas.openxmlformats.org/markup-compatibility/2006">
              <mc:Choice xmlns:v="urn:schemas-microsoft-com:vml" Requires="v">
                <p:oleObj name="Equation" r:id="rId2" imgW="1155600" imgH="660240" progId="Equation.DSMT4">
                  <p:embed/>
                </p:oleObj>
              </mc:Choice>
              <mc:Fallback>
                <p:oleObj name="Equation" r:id="rId2" imgW="1155600" imgH="660240" progId="Equation.DSMT4">
                  <p:embed/>
                  <p:pic>
                    <p:nvPicPr>
                      <p:cNvPr id="0" name=""/>
                      <p:cNvPicPr>
                        <a:picLocks noChangeAspect="1" noChangeArrowheads="1"/>
                      </p:cNvPicPr>
                      <p:nvPr/>
                    </p:nvPicPr>
                    <p:blipFill>
                      <a:blip r:embed="rId3"/>
                      <a:srcRect/>
                      <a:stretch>
                        <a:fillRect/>
                      </a:stretch>
                    </p:blipFill>
                    <p:spPr bwMode="auto">
                      <a:xfrm>
                        <a:off x="3387725" y="1560513"/>
                        <a:ext cx="2465388" cy="1227261"/>
                      </a:xfrm>
                      <a:prstGeom prst="rect">
                        <a:avLst/>
                      </a:prstGeom>
                      <a:noFill/>
                    </p:spPr>
                  </p:pic>
                </p:oleObj>
              </mc:Fallback>
            </mc:AlternateContent>
          </a:graphicData>
        </a:graphic>
      </p:graphicFrame>
    </p:spTree>
    <p:extLst>
      <p:ext uri="{BB962C8B-B14F-4D97-AF65-F5344CB8AC3E}">
        <p14:creationId xmlns:p14="http://schemas.microsoft.com/office/powerpoint/2010/main" val="406256633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8" name="Rectangle 2"/>
          <p:cNvSpPr>
            <a:spLocks noGrp="1" noChangeArrowheads="1"/>
          </p:cNvSpPr>
          <p:nvPr>
            <p:ph type="title"/>
          </p:nvPr>
        </p:nvSpPr>
        <p:spPr>
          <a:xfrm>
            <a:off x="395536" y="33468"/>
            <a:ext cx="8507288" cy="854869"/>
          </a:xfrm>
        </p:spPr>
        <p:txBody>
          <a:bodyPr/>
          <a:lstStyle/>
          <a:p>
            <a:pPr eaLnBrk="1" hangingPunct="1"/>
            <a:r>
              <a:rPr lang="zh-CN" altLang="en-US" sz="3000" dirty="0"/>
              <a:t>最小方差套期保值比率的</a:t>
            </a:r>
            <a:r>
              <a:rPr lang="en-US" altLang="zh-CN" sz="3000" dirty="0"/>
              <a:t>OLS </a:t>
            </a:r>
            <a:r>
              <a:rPr lang="zh-CN" altLang="en-US" sz="3000" dirty="0"/>
              <a:t>估计：基于收益率</a:t>
            </a:r>
            <a:endParaRPr lang="en-US" altLang="zh-CN" sz="3000" dirty="0"/>
          </a:p>
        </p:txBody>
      </p:sp>
      <mc:AlternateContent xmlns:mc="http://schemas.openxmlformats.org/markup-compatibility/2006" xmlns:a14="http://schemas.microsoft.com/office/drawing/2010/main">
        <mc:Choice Requires="a14">
          <p:sp>
            <p:nvSpPr>
              <p:cNvPr id="8199" name="Rectangle 3"/>
              <p:cNvSpPr>
                <a:spLocks noGrp="1" noChangeArrowheads="1"/>
              </p:cNvSpPr>
              <p:nvPr>
                <p:ph idx="1"/>
              </p:nvPr>
            </p:nvSpPr>
            <p:spPr/>
            <p:txBody>
              <a:bodyPr>
                <a:normAutofit fontScale="92500" lnSpcReduction="20000"/>
              </a:bodyPr>
              <a:lstStyle/>
              <a:p>
                <a:pPr eaLnBrk="1" hangingPunct="1"/>
                <a:endParaRPr lang="zh-CN" altLang="zh-CN" dirty="0"/>
              </a:p>
              <a:p>
                <a:pPr eaLnBrk="1" hangingPunct="1"/>
                <a:r>
                  <a:rPr lang="zh-CN" dirty="0"/>
                  <a:t>一元线性回归方程 </a:t>
                </a:r>
                <a:r>
                  <a:rPr lang="zh-CN" altLang="zh-CN" dirty="0"/>
                  <a:t>II</a:t>
                </a:r>
                <a:endParaRPr lang="en-US" altLang="zh-CN" dirty="0"/>
              </a:p>
              <a:p>
                <a:pPr eaLnBrk="1" hangingPunct="1"/>
                <a:endParaRPr lang="en-US" altLang="zh-CN" dirty="0"/>
              </a:p>
              <a:p>
                <a:pPr eaLnBrk="1" hangingPunct="1"/>
                <a:endParaRPr lang="en-US" altLang="zh-CN" dirty="0"/>
              </a:p>
              <a:p>
                <a:pPr eaLnBrk="1" hangingPunct="1"/>
                <a:endParaRPr lang="en-US" altLang="zh-CN" dirty="0"/>
              </a:p>
              <a:p>
                <a:pPr marL="0" indent="0" eaLnBrk="1" hangingPunct="1">
                  <a:buNone/>
                </a:pPr>
                <a:endParaRPr lang="en-US" altLang="zh-CN" dirty="0"/>
              </a:p>
              <a:p>
                <a:pPr eaLnBrk="1" hangingPunct="1"/>
                <a14:m>
                  <m:oMath xmlns:m="http://schemas.openxmlformats.org/officeDocument/2006/math">
                    <m:sSub>
                      <m:sSubPr>
                        <m:ctrlPr>
                          <a:rPr lang="en-US" altLang="zh-CN" i="1">
                            <a:latin typeface="Cambria Math" panose="02040503050406030204" pitchFamily="18" charset="0"/>
                            <a:ea typeface="Cambria Math"/>
                          </a:rPr>
                        </m:ctrlPr>
                      </m:sSubPr>
                      <m:e>
                        <m:r>
                          <a:rPr lang="en-US" altLang="zh-CN" i="1">
                            <a:latin typeface="Cambria Math"/>
                            <a:ea typeface="Cambria Math"/>
                          </a:rPr>
                          <m:t>𝑟</m:t>
                        </m:r>
                      </m:e>
                      <m:sub>
                        <m:r>
                          <a:rPr lang="en-US" altLang="zh-CN" i="1">
                            <a:latin typeface="Cambria Math"/>
                            <a:ea typeface="Cambria Math"/>
                          </a:rPr>
                          <m:t>𝐻</m:t>
                        </m:r>
                      </m:sub>
                    </m:sSub>
                  </m:oMath>
                </a14:m>
                <a:r>
                  <a:rPr lang="zh-CN" altLang="en-US" dirty="0"/>
                  <a:t>和</a:t>
                </a:r>
                <a14:m>
                  <m:oMath xmlns:m="http://schemas.openxmlformats.org/officeDocument/2006/math">
                    <m:sSub>
                      <m:sSubPr>
                        <m:ctrlPr>
                          <a:rPr lang="en-US" altLang="zh-CN" i="1">
                            <a:latin typeface="Cambria Math" panose="02040503050406030204" pitchFamily="18" charset="0"/>
                            <a:ea typeface="Cambria Math"/>
                          </a:rPr>
                        </m:ctrlPr>
                      </m:sSubPr>
                      <m:e>
                        <m:r>
                          <a:rPr lang="en-US" altLang="zh-CN" i="1">
                            <a:latin typeface="Cambria Math"/>
                            <a:ea typeface="Cambria Math"/>
                          </a:rPr>
                          <m:t>𝑟</m:t>
                        </m:r>
                      </m:e>
                      <m:sub>
                        <m:r>
                          <a:rPr lang="en-US" altLang="zh-CN" i="1">
                            <a:latin typeface="Cambria Math"/>
                            <a:ea typeface="Cambria Math"/>
                          </a:rPr>
                          <m:t>𝐺</m:t>
                        </m:r>
                      </m:sub>
                    </m:sSub>
                  </m:oMath>
                </a14:m>
                <a:r>
                  <a:rPr lang="zh-CN" altLang="en-US" dirty="0"/>
                  <a:t>期间应与实际套期保值的期间长度相同，且样本的时期之间不宜重合</a:t>
                </a:r>
                <a:endParaRPr lang="en-US" altLang="zh-CN" dirty="0"/>
              </a:p>
              <a:p>
                <a:pPr eaLnBrk="1" hangingPunct="1"/>
                <a:r>
                  <a:rPr lang="zh-CN" altLang="en-US" dirty="0"/>
                  <a:t>实际中常用日数据进行回归</a:t>
                </a:r>
                <a:endParaRPr lang="zh-CN" altLang="zh-CN" dirty="0"/>
              </a:p>
              <a:p>
                <a:pPr eaLnBrk="1" hangingPunct="1"/>
                <a:endParaRPr lang="zh-CN" altLang="zh-CN" dirty="0"/>
              </a:p>
              <a:p>
                <a:pPr eaLnBrk="1" hangingPunct="1"/>
                <a:endParaRPr lang="zh-CN" altLang="zh-CN" dirty="0"/>
              </a:p>
              <a:p>
                <a:pPr eaLnBrk="1" hangingPunct="1"/>
                <a:endParaRPr lang="zh-CN" altLang="zh-CN" dirty="0"/>
              </a:p>
              <a:p>
                <a:pPr eaLnBrk="1" hangingPunct="1"/>
                <a:endParaRPr lang="zh-CN" altLang="zh-CN" dirty="0"/>
              </a:p>
            </p:txBody>
          </p:sp>
        </mc:Choice>
        <mc:Fallback xmlns="">
          <p:sp>
            <p:nvSpPr>
              <p:cNvPr id="8199" name="Rectangle 3"/>
              <p:cNvSpPr>
                <a:spLocks noGrp="1" noRot="1" noChangeAspect="1" noMove="1" noResize="1" noEditPoints="1" noAdjustHandles="1" noChangeArrowheads="1" noChangeShapeType="1" noTextEdit="1"/>
              </p:cNvSpPr>
              <p:nvPr>
                <p:ph idx="1"/>
              </p:nvPr>
            </p:nvSpPr>
            <p:spPr>
              <a:blipFill rotWithShape="1">
                <a:blip r:embed="rId3"/>
                <a:stretch>
                  <a:fillRect b="-4232"/>
                </a:stretch>
              </a:blipFill>
            </p:spPr>
            <p:txBody>
              <a:bodyPr/>
              <a:lstStyle/>
              <a:p>
                <a:r>
                  <a:rPr lang="zh-CN" altLang="en-US">
                    <a:noFill/>
                  </a:rPr>
                  <a:t> </a:t>
                </a:r>
              </a:p>
            </p:txBody>
          </p:sp>
        </mc:Fallback>
      </mc:AlternateContent>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25</a:t>
            </a:fld>
            <a:endParaRPr lang="en-US" altLang="zh-CN"/>
          </a:p>
        </p:txBody>
      </p:sp>
      <p:graphicFrame>
        <p:nvGraphicFramePr>
          <p:cNvPr id="8194" name="Object 4"/>
          <p:cNvGraphicFramePr>
            <a:graphicFrameLocks noChangeAspect="1"/>
          </p:cNvGraphicFramePr>
          <p:nvPr>
            <p:extLst>
              <p:ext uri="{D42A27DB-BD31-4B8C-83A1-F6EECF244321}">
                <p14:modId xmlns:p14="http://schemas.microsoft.com/office/powerpoint/2010/main" val="3699767363"/>
              </p:ext>
            </p:extLst>
          </p:nvPr>
        </p:nvGraphicFramePr>
        <p:xfrm>
          <a:off x="3419475" y="1976438"/>
          <a:ext cx="2135188" cy="1387400"/>
        </p:xfrm>
        <a:graphic>
          <a:graphicData uri="http://schemas.openxmlformats.org/presentationml/2006/ole">
            <mc:AlternateContent xmlns:mc="http://schemas.openxmlformats.org/markup-compatibility/2006">
              <mc:Choice xmlns:v="urn:schemas-microsoft-com:vml" Requires="v">
                <p:oleObj name="Equation" r:id="rId4" imgW="952200" imgH="711000" progId="Equation.DSMT4">
                  <p:embed/>
                </p:oleObj>
              </mc:Choice>
              <mc:Fallback>
                <p:oleObj name="Equation" r:id="rId4" imgW="952200" imgH="711000" progId="Equation.DSMT4">
                  <p:embed/>
                  <p:pic>
                    <p:nvPicPr>
                      <p:cNvPr id="0" name=""/>
                      <p:cNvPicPr>
                        <a:picLocks noChangeAspect="1" noChangeArrowheads="1"/>
                      </p:cNvPicPr>
                      <p:nvPr/>
                    </p:nvPicPr>
                    <p:blipFill>
                      <a:blip r:embed="rId5"/>
                      <a:srcRect/>
                      <a:stretch>
                        <a:fillRect/>
                      </a:stretch>
                    </p:blipFill>
                    <p:spPr bwMode="auto">
                      <a:xfrm>
                        <a:off x="3419475" y="1976438"/>
                        <a:ext cx="2135188" cy="1387400"/>
                      </a:xfrm>
                      <a:prstGeom prst="rect">
                        <a:avLst/>
                      </a:prstGeom>
                      <a:noFill/>
                    </p:spPr>
                  </p:pic>
                </p:oleObj>
              </mc:Fallback>
            </mc:AlternateContent>
          </a:graphicData>
        </a:graphic>
      </p:graphicFrame>
    </p:spTree>
    <p:extLst>
      <p:ext uri="{BB962C8B-B14F-4D97-AF65-F5344CB8AC3E}">
        <p14:creationId xmlns:p14="http://schemas.microsoft.com/office/powerpoint/2010/main" val="18604184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t>最小方差套期保值比率的有效性</a:t>
            </a:r>
            <a:endParaRPr lang="zh-CN" altLang="en-US" dirty="0"/>
          </a:p>
        </p:txBody>
      </p:sp>
      <p:sp>
        <p:nvSpPr>
          <p:cNvPr id="3" name="内容占位符 2"/>
          <p:cNvSpPr>
            <a:spLocks noGrp="1"/>
          </p:cNvSpPr>
          <p:nvPr>
            <p:ph idx="1"/>
          </p:nvPr>
        </p:nvSpPr>
        <p:spPr>
          <a:xfrm>
            <a:off x="467544" y="1059582"/>
            <a:ext cx="8229600" cy="3398044"/>
          </a:xfrm>
        </p:spPr>
        <p:txBody>
          <a:bodyPr/>
          <a:lstStyle/>
          <a:p>
            <a:r>
              <a:rPr lang="zh-CN" altLang="en-US" dirty="0"/>
              <a:t>检验风险降低的百分比</a:t>
            </a:r>
            <a:endParaRPr lang="en-US" altLang="zh-CN" dirty="0"/>
          </a:p>
          <a:p>
            <a:endParaRPr lang="en-US" altLang="zh-CN" dirty="0"/>
          </a:p>
          <a:p>
            <a:endParaRPr lang="en-US" altLang="zh-CN" dirty="0"/>
          </a:p>
          <a:p>
            <a:endParaRPr lang="en-US" altLang="zh-CN" dirty="0"/>
          </a:p>
          <a:p>
            <a:r>
              <a:rPr lang="zh-CN" altLang="en-US" dirty="0"/>
              <a:t>一元回归方程的判别系数</a:t>
            </a:r>
            <a:r>
              <a:rPr lang="en-US" altLang="zh-CN" dirty="0"/>
              <a:t>R</a:t>
            </a:r>
            <a:r>
              <a:rPr lang="en-US" altLang="zh-CN" baseline="30000" dirty="0"/>
              <a:t>2</a:t>
            </a:r>
            <a:r>
              <a:rPr lang="zh-CN" altLang="en-US" dirty="0"/>
              <a:t>越接近 1 ，套期保值效果越好。</a:t>
            </a:r>
          </a:p>
          <a:p>
            <a:endParaRPr lang="zh-CN" altLang="en-US" dirty="0"/>
          </a:p>
          <a:p>
            <a:endParaRPr lang="zh-CN" altLang="en-US" dirty="0"/>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26</a:t>
            </a:fld>
            <a:endParaRPr lang="en-US" altLang="zh-CN"/>
          </a:p>
        </p:txBody>
      </p:sp>
      <p:graphicFrame>
        <p:nvGraphicFramePr>
          <p:cNvPr id="102402" name="Object 5"/>
          <p:cNvGraphicFramePr>
            <a:graphicFrameLocks noGrp="1"/>
          </p:cNvGraphicFramePr>
          <p:nvPr>
            <p:extLst>
              <p:ext uri="{D42A27DB-BD31-4B8C-83A1-F6EECF244321}">
                <p14:modId xmlns:p14="http://schemas.microsoft.com/office/powerpoint/2010/main" val="3733484688"/>
              </p:ext>
            </p:extLst>
          </p:nvPr>
        </p:nvGraphicFramePr>
        <p:xfrm>
          <a:off x="3273425" y="1708150"/>
          <a:ext cx="2600325" cy="1441450"/>
        </p:xfrm>
        <a:graphic>
          <a:graphicData uri="http://schemas.openxmlformats.org/presentationml/2006/ole">
            <mc:AlternateContent xmlns:mc="http://schemas.openxmlformats.org/markup-compatibility/2006">
              <mc:Choice xmlns:v="urn:schemas-microsoft-com:vml" Requires="v">
                <p:oleObj name="Equation" r:id="rId2" imgW="1320480" imgH="736560" progId="Equation.DSMT4">
                  <p:embed/>
                </p:oleObj>
              </mc:Choice>
              <mc:Fallback>
                <p:oleObj name="Equation" r:id="rId2" imgW="1320480" imgH="736560" progId="Equation.DSMT4">
                  <p:embed/>
                  <p:pic>
                    <p:nvPicPr>
                      <p:cNvPr id="0" name=""/>
                      <p:cNvPicPr>
                        <a:picLocks noGrp="1" noChangeArrowheads="1"/>
                      </p:cNvPicPr>
                      <p:nvPr/>
                    </p:nvPicPr>
                    <p:blipFill>
                      <a:blip r:embed="rId3"/>
                      <a:srcRect/>
                      <a:stretch>
                        <a:fillRect/>
                      </a:stretch>
                    </p:blipFill>
                    <p:spPr bwMode="auto">
                      <a:xfrm>
                        <a:off x="3273425" y="1708150"/>
                        <a:ext cx="2600325" cy="1441450"/>
                      </a:xfrm>
                      <a:prstGeom prst="rect">
                        <a:avLst/>
                      </a:prstGeom>
                      <a:noFill/>
                    </p:spPr>
                  </p:pic>
                </p:oleObj>
              </mc:Fallback>
            </mc:AlternateContent>
          </a:graphicData>
        </a:graphic>
      </p:graphicFrame>
    </p:spTree>
    <p:extLst>
      <p:ext uri="{BB962C8B-B14F-4D97-AF65-F5344CB8AC3E}">
        <p14:creationId xmlns:p14="http://schemas.microsoft.com/office/powerpoint/2010/main" val="29322690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2"/>
          <p:cNvSpPr>
            <a:spLocks noGrp="1" noChangeArrowheads="1"/>
          </p:cNvSpPr>
          <p:nvPr>
            <p:ph type="title"/>
          </p:nvPr>
        </p:nvSpPr>
        <p:spPr>
          <a:xfrm>
            <a:off x="467544" y="195487"/>
            <a:ext cx="8229600" cy="635198"/>
          </a:xfrm>
        </p:spPr>
        <p:txBody>
          <a:bodyPr/>
          <a:lstStyle/>
          <a:p>
            <a:pPr eaLnBrk="1" hangingPunct="1"/>
            <a:r>
              <a:rPr lang="zh-CN" sz="3200" dirty="0"/>
              <a:t>运用远期（期货）进行其他类型的套期保值</a:t>
            </a:r>
          </a:p>
        </p:txBody>
      </p:sp>
      <p:sp>
        <p:nvSpPr>
          <p:cNvPr id="54277" name="Rectangle 3"/>
          <p:cNvSpPr>
            <a:spLocks noGrp="1" noChangeArrowheads="1"/>
          </p:cNvSpPr>
          <p:nvPr>
            <p:ph idx="1"/>
          </p:nvPr>
        </p:nvSpPr>
        <p:spPr>
          <a:xfrm>
            <a:off x="467544" y="1059582"/>
            <a:ext cx="8229600" cy="3672408"/>
          </a:xfrm>
        </p:spPr>
        <p:txBody>
          <a:bodyPr>
            <a:normAutofit fontScale="85000" lnSpcReduction="20000"/>
          </a:bodyPr>
          <a:lstStyle/>
          <a:p>
            <a:r>
              <a:rPr lang="zh-CN" dirty="0"/>
              <a:t>标的资产相同的现货与衍生产品之间，都可以相互进行套期保值。</a:t>
            </a:r>
          </a:p>
          <a:p>
            <a:pPr eaLnBrk="1" hangingPunct="1"/>
            <a:endParaRPr lang="zh-CN" altLang="zh-CN" dirty="0"/>
          </a:p>
          <a:p>
            <a:pPr eaLnBrk="1" hangingPunct="1"/>
            <a:r>
              <a:rPr lang="zh-CN" dirty="0"/>
              <a:t>先确定现货与衍生产品之间的最优套期保值比，再确定衍生产品之间的最优套期保值比。</a:t>
            </a:r>
            <a:endParaRPr lang="en-US" altLang="zh-CN" dirty="0"/>
          </a:p>
          <a:p>
            <a:pPr eaLnBrk="1" hangingPunct="1"/>
            <a:endParaRPr lang="en-US" altLang="zh-CN" dirty="0"/>
          </a:p>
          <a:p>
            <a:pPr eaLnBrk="1" hangingPunct="1"/>
            <a:r>
              <a:rPr lang="zh-CN" altLang="en-US" dirty="0"/>
              <a:t>注意：</a:t>
            </a:r>
            <a:r>
              <a:rPr lang="zh-CN" altLang="en-US" dirty="0">
                <a:solidFill>
                  <a:srgbClr val="FF0000"/>
                </a:solidFill>
              </a:rPr>
              <a:t>静态</a:t>
            </a:r>
            <a:r>
              <a:rPr lang="zh-CN" altLang="en-US" dirty="0">
                <a:solidFill>
                  <a:schemeClr val="tx1"/>
                </a:solidFill>
              </a:rPr>
              <a:t>套保只适用于</a:t>
            </a:r>
            <a:r>
              <a:rPr lang="zh-CN" altLang="en-US" dirty="0">
                <a:solidFill>
                  <a:srgbClr val="FF0000"/>
                </a:solidFill>
              </a:rPr>
              <a:t>线性</a:t>
            </a:r>
            <a:r>
              <a:rPr lang="zh-CN" altLang="en-US" dirty="0">
                <a:solidFill>
                  <a:schemeClr val="tx1"/>
                </a:solidFill>
              </a:rPr>
              <a:t>衍生品。对于债券、期权等非线性衍生品，只能用动态套保。在</a:t>
            </a:r>
            <a:r>
              <a:rPr lang="zh-CN" altLang="en-US" dirty="0">
                <a:solidFill>
                  <a:srgbClr val="FF0000"/>
                </a:solidFill>
              </a:rPr>
              <a:t>动态</a:t>
            </a:r>
            <a:r>
              <a:rPr lang="zh-CN" altLang="en-US" dirty="0">
                <a:solidFill>
                  <a:schemeClr val="tx1"/>
                </a:solidFill>
              </a:rPr>
              <a:t>套保时</a:t>
            </a:r>
            <a:r>
              <a:rPr lang="zh-CN" altLang="en-US" dirty="0">
                <a:solidFill>
                  <a:srgbClr val="FF0000"/>
                </a:solidFill>
              </a:rPr>
              <a:t>不能</a:t>
            </a:r>
            <a:r>
              <a:rPr lang="zh-CN" altLang="en-US" dirty="0">
                <a:solidFill>
                  <a:schemeClr val="tx1"/>
                </a:solidFill>
              </a:rPr>
              <a:t>运用统计方法来求</a:t>
            </a:r>
            <a:r>
              <a:rPr lang="en-US" altLang="zh-CN" dirty="0">
                <a:solidFill>
                  <a:schemeClr val="tx1"/>
                </a:solidFill>
              </a:rPr>
              <a:t>n, </a:t>
            </a:r>
            <a:r>
              <a:rPr lang="zh-CN" altLang="en-US" dirty="0">
                <a:solidFill>
                  <a:schemeClr val="tx1"/>
                </a:solidFill>
              </a:rPr>
              <a:t>而</a:t>
            </a:r>
            <a:r>
              <a:rPr lang="zh-CN" altLang="en-US" dirty="0">
                <a:solidFill>
                  <a:srgbClr val="FF0000"/>
                </a:solidFill>
              </a:rPr>
              <a:t>只能</a:t>
            </a:r>
            <a:r>
              <a:rPr lang="zh-CN" altLang="en-US" dirty="0">
                <a:solidFill>
                  <a:schemeClr val="tx1"/>
                </a:solidFill>
              </a:rPr>
              <a:t>通过理论关系求偏导。</a:t>
            </a:r>
            <a:endParaRPr lang="zh-CN" dirty="0">
              <a:solidFill>
                <a:schemeClr val="tx1"/>
              </a:solidFill>
            </a:endParaRP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27</a:t>
            </a:fld>
            <a:endParaRPr lang="en-US" altLang="zh-CN"/>
          </a:p>
        </p:txBody>
      </p:sp>
    </p:spTree>
    <p:extLst>
      <p:ext uri="{BB962C8B-B14F-4D97-AF65-F5344CB8AC3E}">
        <p14:creationId xmlns:p14="http://schemas.microsoft.com/office/powerpoint/2010/main" val="40423539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0" name="Rectangle 2"/>
          <p:cNvSpPr>
            <a:spLocks noGrp="1" noChangeArrowheads="1"/>
          </p:cNvSpPr>
          <p:nvPr>
            <p:ph type="title"/>
          </p:nvPr>
        </p:nvSpPr>
        <p:spPr/>
        <p:txBody>
          <a:bodyPr/>
          <a:lstStyle/>
          <a:p>
            <a:pPr eaLnBrk="1" hangingPunct="1"/>
            <a:r>
              <a:rPr lang="zh-CN"/>
              <a:t>目录</a:t>
            </a:r>
          </a:p>
        </p:txBody>
      </p:sp>
      <p:sp>
        <p:nvSpPr>
          <p:cNvPr id="55301" name="Rectangle 3"/>
          <p:cNvSpPr>
            <a:spLocks noGrp="1" noChangeArrowheads="1"/>
          </p:cNvSpPr>
          <p:nvPr>
            <p:ph idx="1"/>
          </p:nvPr>
        </p:nvSpPr>
        <p:spPr/>
        <p:txBody>
          <a:bodyPr/>
          <a:lstStyle/>
          <a:p>
            <a:pPr eaLnBrk="1" hangingPunct="1">
              <a:buFontTx/>
              <a:buBlip>
                <a:blip r:embed="rId2"/>
              </a:buBlip>
              <a:defRPr/>
            </a:pPr>
            <a:endParaRPr lang="zh-CN" altLang="zh-CN" dirty="0"/>
          </a:p>
          <a:p>
            <a:pPr eaLnBrk="1" hangingPunct="1">
              <a:buFontTx/>
              <a:buBlip>
                <a:blip r:embed="rId2"/>
              </a:buBlip>
              <a:defRPr/>
            </a:pPr>
            <a:endParaRPr lang="zh-CN" altLang="zh-CN" dirty="0"/>
          </a:p>
          <a:p>
            <a:pPr eaLnBrk="1" hangingPunct="1">
              <a:lnSpc>
                <a:spcPct val="150000"/>
              </a:lnSpc>
              <a:buFontTx/>
              <a:buNone/>
              <a:defRPr/>
            </a:pPr>
            <a:r>
              <a:rPr lang="zh-CN" dirty="0">
                <a:solidFill>
                  <a:schemeClr val="tx1">
                    <a:lumMod val="50000"/>
                    <a:lumOff val="50000"/>
                  </a:schemeClr>
                </a:solidFill>
              </a:rPr>
              <a:t>运用远期和期货进行</a:t>
            </a:r>
            <a:r>
              <a:rPr lang="zh-CN" altLang="en-US" dirty="0">
                <a:solidFill>
                  <a:schemeClr val="tx1">
                    <a:lumMod val="50000"/>
                    <a:lumOff val="50000"/>
                  </a:schemeClr>
                </a:solidFill>
              </a:rPr>
              <a:t>风险管理</a:t>
            </a:r>
            <a:endParaRPr lang="zh-CN" dirty="0">
              <a:solidFill>
                <a:schemeClr val="tx1">
                  <a:lumMod val="50000"/>
                  <a:lumOff val="50000"/>
                </a:schemeClr>
              </a:solidFill>
            </a:endParaRPr>
          </a:p>
          <a:p>
            <a:pPr eaLnBrk="1" hangingPunct="1">
              <a:lnSpc>
                <a:spcPct val="150000"/>
              </a:lnSpc>
              <a:buFontTx/>
              <a:buNone/>
              <a:defRPr/>
            </a:pPr>
            <a:r>
              <a:rPr lang="zh-CN" dirty="0"/>
              <a:t>运用远期与期货进行套利与投机</a:t>
            </a:r>
            <a:r>
              <a:rPr lang="zh-CN" altLang="en-US" dirty="0"/>
              <a:t>（自学）</a:t>
            </a:r>
            <a:endParaRPr lang="zh-CN" dirty="0"/>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28</a:t>
            </a:fld>
            <a:endParaRPr lang="en-US" altLang="zh-CN"/>
          </a:p>
        </p:txBody>
      </p:sp>
    </p:spTree>
    <p:extLst>
      <p:ext uri="{BB962C8B-B14F-4D97-AF65-F5344CB8AC3E}">
        <p14:creationId xmlns:p14="http://schemas.microsoft.com/office/powerpoint/2010/main" val="21489667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a:t>套利</a:t>
            </a:r>
          </a:p>
        </p:txBody>
      </p:sp>
      <p:sp>
        <p:nvSpPr>
          <p:cNvPr id="56325" name="Rectangle 3"/>
          <p:cNvSpPr>
            <a:spLocks noGrp="1" noChangeArrowheads="1"/>
          </p:cNvSpPr>
          <p:nvPr>
            <p:ph idx="1"/>
          </p:nvPr>
        </p:nvSpPr>
        <p:spPr/>
        <p:txBody>
          <a:bodyPr/>
          <a:lstStyle/>
          <a:p>
            <a:pPr eaLnBrk="1" hangingPunct="1">
              <a:buFontTx/>
              <a:buNone/>
            </a:pPr>
            <a:endParaRPr lang="zh-CN" altLang="zh-CN" dirty="0"/>
          </a:p>
          <a:p>
            <a:pPr eaLnBrk="1" hangingPunct="1"/>
            <a:r>
              <a:rPr lang="zh-CN" dirty="0"/>
              <a:t>运用远期－现货平价原理（</a:t>
            </a:r>
            <a:r>
              <a:rPr lang="zh-CN" altLang="zh-CN" dirty="0"/>
              <a:t>the Cost of Carry</a:t>
            </a:r>
            <a:r>
              <a:rPr lang="zh-CN" dirty="0"/>
              <a:t>），在金融远期（期货）价格偏离其与现货价格的无套利关系时进行套利。</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29</a:t>
            </a:fld>
            <a:endParaRPr lang="en-US" altLang="zh-CN"/>
          </a:p>
        </p:txBody>
      </p:sp>
    </p:spTree>
    <p:extLst>
      <p:ext uri="{BB962C8B-B14F-4D97-AF65-F5344CB8AC3E}">
        <p14:creationId xmlns:p14="http://schemas.microsoft.com/office/powerpoint/2010/main" val="37013835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p:txBody>
          <a:bodyPr/>
          <a:lstStyle/>
          <a:p>
            <a:pPr eaLnBrk="1" hangingPunct="1"/>
            <a:r>
              <a:rPr lang="zh-CN"/>
              <a:t>目录</a:t>
            </a:r>
          </a:p>
        </p:txBody>
      </p:sp>
      <p:sp>
        <p:nvSpPr>
          <p:cNvPr id="39941" name="Rectangle 3"/>
          <p:cNvSpPr>
            <a:spLocks noGrp="1" noChangeArrowheads="1"/>
          </p:cNvSpPr>
          <p:nvPr>
            <p:ph idx="1"/>
          </p:nvPr>
        </p:nvSpPr>
        <p:spPr/>
        <p:txBody>
          <a:bodyPr/>
          <a:lstStyle/>
          <a:p>
            <a:pPr eaLnBrk="1" hangingPunct="1">
              <a:buFont typeface="Wingdings" pitchFamily="2" charset="2"/>
              <a:buNone/>
              <a:defRPr/>
            </a:pPr>
            <a:endParaRPr lang="zh-CN" altLang="zh-CN" dirty="0"/>
          </a:p>
          <a:p>
            <a:pPr eaLnBrk="1" hangingPunct="1">
              <a:buFontTx/>
              <a:buChar char="•"/>
              <a:defRPr/>
            </a:pPr>
            <a:endParaRPr lang="zh-CN" altLang="zh-CN" dirty="0"/>
          </a:p>
          <a:p>
            <a:pPr eaLnBrk="1" hangingPunct="1">
              <a:lnSpc>
                <a:spcPct val="150000"/>
              </a:lnSpc>
              <a:buFontTx/>
              <a:buNone/>
              <a:defRPr/>
            </a:pPr>
            <a:r>
              <a:rPr lang="zh-CN" dirty="0"/>
              <a:t>运用远期和期货进行</a:t>
            </a:r>
            <a:r>
              <a:rPr lang="zh-CN" altLang="en-US" dirty="0"/>
              <a:t>风险管理</a:t>
            </a:r>
            <a:endParaRPr lang="zh-CN" dirty="0"/>
          </a:p>
          <a:p>
            <a:pPr eaLnBrk="1" hangingPunct="1">
              <a:lnSpc>
                <a:spcPct val="150000"/>
              </a:lnSpc>
              <a:buFontTx/>
              <a:buNone/>
              <a:defRPr/>
            </a:pPr>
            <a:r>
              <a:rPr lang="zh-CN" dirty="0">
                <a:solidFill>
                  <a:schemeClr val="tx1">
                    <a:lumMod val="50000"/>
                    <a:lumOff val="50000"/>
                  </a:schemeClr>
                </a:solidFill>
              </a:rPr>
              <a:t>运用远期与期货进行套利与投机</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3</a:t>
            </a:fld>
            <a:endParaRPr lang="en-US" altLang="zh-CN"/>
          </a:p>
        </p:txBody>
      </p:sp>
    </p:spTree>
    <p:extLst>
      <p:ext uri="{BB962C8B-B14F-4D97-AF65-F5344CB8AC3E}">
        <p14:creationId xmlns:p14="http://schemas.microsoft.com/office/powerpoint/2010/main" val="34020200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pPr eaLnBrk="1" hangingPunct="1"/>
            <a:r>
              <a:rPr lang="zh-CN"/>
              <a:t>投机</a:t>
            </a:r>
          </a:p>
        </p:txBody>
      </p:sp>
      <p:sp>
        <p:nvSpPr>
          <p:cNvPr id="57349" name="Rectangle 3"/>
          <p:cNvSpPr>
            <a:spLocks noGrp="1" noChangeArrowheads="1"/>
          </p:cNvSpPr>
          <p:nvPr>
            <p:ph idx="1"/>
          </p:nvPr>
        </p:nvSpPr>
        <p:spPr>
          <a:xfrm>
            <a:off x="539552" y="1005576"/>
            <a:ext cx="7848872" cy="3726414"/>
          </a:xfrm>
        </p:spPr>
        <p:txBody>
          <a:bodyPr>
            <a:normAutofit/>
          </a:bodyPr>
          <a:lstStyle/>
          <a:p>
            <a:pPr eaLnBrk="1" hangingPunct="1"/>
            <a:r>
              <a:rPr lang="zh-CN" altLang="en-US" sz="2400" dirty="0"/>
              <a:t>远期（期货）与其标的资产价格变动的风险源是相同的，只是交割时间不同。因此远期（期货）与其标的资产之间往往存在着良好的替代关系，投机者通过承担价格变动的风险获取收益，既可以通过远期（期货）实现，也可以通过现货实现。</a:t>
            </a:r>
          </a:p>
          <a:p>
            <a:pPr eaLnBrk="1" hangingPunct="1"/>
            <a:r>
              <a:rPr lang="zh-CN" altLang="en-US" sz="2400"/>
              <a:t>远期（期货）的优势在于资金占用少，交易费用低，多空皆可。</a:t>
            </a:r>
          </a:p>
          <a:p>
            <a:pPr eaLnBrk="1" hangingPunct="1"/>
            <a:r>
              <a:rPr lang="zh-CN" altLang="en-US" sz="2400"/>
              <a:t>高</a:t>
            </a:r>
            <a:r>
              <a:rPr lang="zh-CN" altLang="en-US" sz="2400" dirty="0"/>
              <a:t>杠杆：放大收益</a:t>
            </a:r>
            <a:r>
              <a:rPr lang="en-US" altLang="zh-CN" sz="2400" dirty="0"/>
              <a:t>/</a:t>
            </a:r>
            <a:r>
              <a:rPr lang="zh-CN" altLang="en-US" sz="2400" dirty="0"/>
              <a:t>放大亏损</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30</a:t>
            </a:fld>
            <a:endParaRPr lang="en-US" altLang="zh-CN"/>
          </a:p>
        </p:txBody>
      </p:sp>
    </p:spTree>
    <p:extLst>
      <p:ext uri="{BB962C8B-B14F-4D97-AF65-F5344CB8AC3E}">
        <p14:creationId xmlns:p14="http://schemas.microsoft.com/office/powerpoint/2010/main" val="4031494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灯片编号占位符 4"/>
          <p:cNvSpPr>
            <a:spLocks noGrp="1"/>
          </p:cNvSpPr>
          <p:nvPr>
            <p:ph type="sldNum" sz="quarter" idx="10"/>
          </p:nvPr>
        </p:nvSpPr>
        <p:spPr/>
        <p:txBody>
          <a:bodyPr/>
          <a:lstStyle/>
          <a:p>
            <a:pPr>
              <a:defRPr/>
            </a:pPr>
            <a:fld id="{5CC2B108-31DF-4FE0-8872-C4A8491C00B8}" type="slidenum">
              <a:rPr lang="en-US" altLang="zh-CN" smtClean="0"/>
              <a:pPr>
                <a:defRPr/>
              </a:pPr>
              <a:t>31</a:t>
            </a:fld>
            <a:endParaRPr lang="en-US" altLang="zh-CN"/>
          </a:p>
        </p:txBody>
      </p:sp>
    </p:spTree>
    <p:extLst>
      <p:ext uri="{BB962C8B-B14F-4D97-AF65-F5344CB8AC3E}">
        <p14:creationId xmlns:p14="http://schemas.microsoft.com/office/powerpoint/2010/main" val="3531142057"/>
      </p:ext>
    </p:extLst>
  </p:cSld>
  <p:clrMapOvr>
    <a:masterClrMapping/>
  </p:clrMapOvr>
  <p:transition spd="slow">
    <p:pull dir="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0C913308-F349-4B6D-A68A-DD1791B4A57B}" type="slidenum">
              <a:rPr lang="zh-CN" altLang="en-US" smtClean="0"/>
              <a:pPr/>
              <a:t>32</a:t>
            </a:fld>
            <a:endParaRPr lang="zh-CN" altLang="en-US" dirty="0"/>
          </a:p>
        </p:txBody>
      </p:sp>
    </p:spTree>
    <p:extLst>
      <p:ext uri="{BB962C8B-B14F-4D97-AF65-F5344CB8AC3E}">
        <p14:creationId xmlns:p14="http://schemas.microsoft.com/office/powerpoint/2010/main" val="28658340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p:txBody>
          <a:bodyPr/>
          <a:lstStyle/>
          <a:p>
            <a:pPr eaLnBrk="1" hangingPunct="1"/>
            <a:r>
              <a:rPr lang="zh-CN" sz="3200" dirty="0"/>
              <a:t>运用远期（期货）进行</a:t>
            </a:r>
            <a:r>
              <a:rPr lang="zh-CN" altLang="en-US" sz="3200" dirty="0"/>
              <a:t>风险管理</a:t>
            </a:r>
            <a:endParaRPr lang="zh-CN" sz="3200" dirty="0"/>
          </a:p>
        </p:txBody>
      </p:sp>
      <p:sp>
        <p:nvSpPr>
          <p:cNvPr id="40965" name="Rectangle 3"/>
          <p:cNvSpPr>
            <a:spLocks noGrp="1" noChangeArrowheads="1"/>
          </p:cNvSpPr>
          <p:nvPr>
            <p:ph idx="1"/>
          </p:nvPr>
        </p:nvSpPr>
        <p:spPr/>
        <p:txBody>
          <a:bodyPr/>
          <a:lstStyle/>
          <a:p>
            <a:pPr eaLnBrk="1" hangingPunct="1"/>
            <a:endParaRPr lang="zh-CN" altLang="zh-CN" dirty="0"/>
          </a:p>
          <a:p>
            <a:pPr eaLnBrk="1" hangingPunct="1">
              <a:buFont typeface="Wingdings" pitchFamily="2" charset="2"/>
              <a:buNone/>
            </a:pPr>
            <a:endParaRPr lang="zh-CN" altLang="zh-CN" dirty="0"/>
          </a:p>
          <a:p>
            <a:pPr eaLnBrk="1" hangingPunct="1">
              <a:lnSpc>
                <a:spcPct val="150000"/>
              </a:lnSpc>
            </a:pPr>
            <a:r>
              <a:rPr lang="zh-CN" dirty="0"/>
              <a:t>投资者在现货市场</a:t>
            </a:r>
            <a:r>
              <a:rPr lang="zh-CN" dirty="0">
                <a:solidFill>
                  <a:srgbClr val="FF0000"/>
                </a:solidFill>
              </a:rPr>
              <a:t>已有</a:t>
            </a:r>
            <a:r>
              <a:rPr lang="zh-CN" dirty="0"/>
              <a:t>一定头寸和风险暴露</a:t>
            </a:r>
          </a:p>
          <a:p>
            <a:pPr eaLnBrk="1" hangingPunct="1">
              <a:lnSpc>
                <a:spcPct val="150000"/>
              </a:lnSpc>
            </a:pPr>
            <a:r>
              <a:rPr lang="zh-CN" dirty="0"/>
              <a:t>运用远期（期货）的相反头寸</a:t>
            </a:r>
            <a:r>
              <a:rPr lang="zh-CN" dirty="0">
                <a:solidFill>
                  <a:srgbClr val="FF0000"/>
                </a:solidFill>
              </a:rPr>
              <a:t>对冲</a:t>
            </a:r>
            <a:r>
              <a:rPr lang="zh-CN" dirty="0"/>
              <a:t>风险</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4</a:t>
            </a:fld>
            <a:endParaRPr lang="en-US" altLang="zh-CN"/>
          </a:p>
        </p:txBody>
      </p:sp>
    </p:spTree>
    <p:extLst>
      <p:ext uri="{BB962C8B-B14F-4D97-AF65-F5344CB8AC3E}">
        <p14:creationId xmlns:p14="http://schemas.microsoft.com/office/powerpoint/2010/main" val="2347987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p:nvPr>
        </p:nvSpPr>
        <p:spPr/>
        <p:txBody>
          <a:bodyPr/>
          <a:lstStyle/>
          <a:p>
            <a:pPr eaLnBrk="1" hangingPunct="1"/>
            <a:r>
              <a:rPr lang="zh-CN" sz="2800" dirty="0"/>
              <a:t>运用远期（期货）进行</a:t>
            </a:r>
            <a:r>
              <a:rPr lang="zh-CN" altLang="en-US" sz="2800" dirty="0"/>
              <a:t>风险管理</a:t>
            </a:r>
            <a:r>
              <a:rPr lang="zh-CN" sz="2800" dirty="0"/>
              <a:t>的类型</a:t>
            </a:r>
          </a:p>
        </p:txBody>
      </p:sp>
      <p:sp>
        <p:nvSpPr>
          <p:cNvPr id="41989" name="Rectangle 3"/>
          <p:cNvSpPr>
            <a:spLocks noGrp="1" noChangeArrowheads="1"/>
          </p:cNvSpPr>
          <p:nvPr>
            <p:ph idx="1"/>
          </p:nvPr>
        </p:nvSpPr>
        <p:spPr/>
        <p:txBody>
          <a:bodyPr>
            <a:normAutofit fontScale="92500" lnSpcReduction="10000"/>
          </a:bodyPr>
          <a:lstStyle/>
          <a:p>
            <a:pPr eaLnBrk="1" hangingPunct="1">
              <a:buFont typeface="Wingdings" pitchFamily="2" charset="2"/>
              <a:buNone/>
            </a:pPr>
            <a:endParaRPr lang="zh-CN" altLang="zh-CN" dirty="0"/>
          </a:p>
          <a:p>
            <a:pPr eaLnBrk="1" hangingPunct="1"/>
            <a:r>
              <a:rPr lang="zh-CN" dirty="0"/>
              <a:t>多头（买入）</a:t>
            </a:r>
            <a:r>
              <a:rPr lang="zh-CN" altLang="en-US" dirty="0"/>
              <a:t>风险管理</a:t>
            </a:r>
            <a:r>
              <a:rPr lang="zh-CN" dirty="0"/>
              <a:t>（ </a:t>
            </a:r>
            <a:r>
              <a:rPr lang="zh-CN" altLang="zh-CN" dirty="0"/>
              <a:t>Long Hedges </a:t>
            </a:r>
            <a:r>
              <a:rPr lang="zh-CN" dirty="0"/>
              <a:t>）	</a:t>
            </a:r>
          </a:p>
          <a:p>
            <a:pPr lvl="1" eaLnBrk="1" hangingPunct="1"/>
            <a:r>
              <a:rPr lang="zh-CN" dirty="0"/>
              <a:t>运用远期（期货）多头进行</a:t>
            </a:r>
            <a:r>
              <a:rPr lang="zh-CN" altLang="en-US" dirty="0"/>
              <a:t>风险管理</a:t>
            </a:r>
            <a:endParaRPr lang="zh-CN" dirty="0"/>
          </a:p>
          <a:p>
            <a:pPr lvl="1" eaLnBrk="1" hangingPunct="1"/>
            <a:r>
              <a:rPr lang="zh-CN" dirty="0"/>
              <a:t>适合担心价格上涨的投资者，锁定未来买入价格	</a:t>
            </a:r>
          </a:p>
          <a:p>
            <a:pPr lvl="1" eaLnBrk="1" hangingPunct="1"/>
            <a:endParaRPr lang="zh-CN" altLang="zh-CN" dirty="0"/>
          </a:p>
          <a:p>
            <a:pPr eaLnBrk="1" hangingPunct="1"/>
            <a:r>
              <a:rPr lang="zh-CN" dirty="0"/>
              <a:t>空头（卖出）</a:t>
            </a:r>
            <a:r>
              <a:rPr lang="zh-CN" altLang="en-US" dirty="0"/>
              <a:t>风险管理</a:t>
            </a:r>
            <a:r>
              <a:rPr lang="zh-CN" dirty="0"/>
              <a:t>（ </a:t>
            </a:r>
            <a:r>
              <a:rPr lang="zh-CN" altLang="zh-CN" dirty="0"/>
              <a:t>Short Hedges </a:t>
            </a:r>
            <a:r>
              <a:rPr lang="zh-CN" dirty="0"/>
              <a:t>）</a:t>
            </a:r>
          </a:p>
          <a:p>
            <a:pPr lvl="1" eaLnBrk="1" hangingPunct="1"/>
            <a:r>
              <a:rPr lang="zh-CN" dirty="0"/>
              <a:t>运用远期（期货）空头进行</a:t>
            </a:r>
            <a:r>
              <a:rPr lang="zh-CN" altLang="en-US" dirty="0"/>
              <a:t>风险管理</a:t>
            </a:r>
            <a:endParaRPr lang="zh-CN" dirty="0"/>
          </a:p>
          <a:p>
            <a:pPr lvl="1" eaLnBrk="1" hangingPunct="1"/>
            <a:r>
              <a:rPr lang="zh-CN" dirty="0"/>
              <a:t>适合担心价格下跌的投资者，锁定未来卖出价格</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5</a:t>
            </a:fld>
            <a:endParaRPr lang="en-US" altLang="zh-CN"/>
          </a:p>
        </p:txBody>
      </p:sp>
    </p:spTree>
    <p:extLst>
      <p:ext uri="{BB962C8B-B14F-4D97-AF65-F5344CB8AC3E}">
        <p14:creationId xmlns:p14="http://schemas.microsoft.com/office/powerpoint/2010/main" val="17962654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全局与局部</a:t>
            </a:r>
          </a:p>
        </p:txBody>
      </p:sp>
      <p:sp>
        <p:nvSpPr>
          <p:cNvPr id="3" name="内容占位符 2"/>
          <p:cNvSpPr>
            <a:spLocks noGrp="1"/>
          </p:cNvSpPr>
          <p:nvPr>
            <p:ph idx="1"/>
          </p:nvPr>
        </p:nvSpPr>
        <p:spPr/>
        <p:txBody>
          <a:bodyPr/>
          <a:lstStyle/>
          <a:p>
            <a:r>
              <a:rPr lang="zh-CN" altLang="en-US" dirty="0"/>
              <a:t>值得注意的是，套保应该是针对企业的全局风险进行的，而不是针对局部风险。</a:t>
            </a:r>
            <a:endParaRPr lang="en-US" altLang="zh-CN" dirty="0"/>
          </a:p>
          <a:p>
            <a:r>
              <a:rPr lang="zh-CN" altLang="en-US" dirty="0"/>
              <a:t>从全局还是从局部看问题，有时会得到相同的结论，有时却会得出</a:t>
            </a:r>
            <a:r>
              <a:rPr lang="zh-CN" altLang="en-US" dirty="0">
                <a:solidFill>
                  <a:srgbClr val="FF0000"/>
                </a:solidFill>
              </a:rPr>
              <a:t>完全不同的结论</a:t>
            </a:r>
            <a:r>
              <a:rPr lang="zh-CN" altLang="en-US" dirty="0"/>
              <a:t>。</a:t>
            </a:r>
            <a:endParaRPr lang="en-US" altLang="zh-CN" dirty="0"/>
          </a:p>
          <a:p>
            <a:r>
              <a:rPr lang="zh-CN" altLang="en-US" dirty="0"/>
              <a:t>以炼油企业为例</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Tree>
    <p:extLst>
      <p:ext uri="{BB962C8B-B14F-4D97-AF65-F5344CB8AC3E}">
        <p14:creationId xmlns:p14="http://schemas.microsoft.com/office/powerpoint/2010/main" val="2701499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p:txBody>
          <a:bodyPr/>
          <a:lstStyle/>
          <a:p>
            <a:pPr eaLnBrk="1" hangingPunct="1"/>
            <a:r>
              <a:rPr lang="zh-CN" altLang="en-US" sz="3600" dirty="0"/>
              <a:t>案例 </a:t>
            </a:r>
            <a:r>
              <a:rPr lang="en-US" altLang="zh-CN" sz="3600" dirty="0"/>
              <a:t>4.1 I</a:t>
            </a:r>
          </a:p>
        </p:txBody>
      </p:sp>
      <p:sp>
        <p:nvSpPr>
          <p:cNvPr id="43013" name="Rectangle 3"/>
          <p:cNvSpPr>
            <a:spLocks noGrp="1" noChangeArrowheads="1"/>
          </p:cNvSpPr>
          <p:nvPr>
            <p:ph idx="1"/>
          </p:nvPr>
        </p:nvSpPr>
        <p:spPr>
          <a:xfrm>
            <a:off x="539553" y="843558"/>
            <a:ext cx="7777163" cy="3960440"/>
          </a:xfrm>
        </p:spPr>
        <p:txBody>
          <a:bodyPr/>
          <a:lstStyle/>
          <a:p>
            <a:pPr algn="just" eaLnBrk="1" hangingPunct="1">
              <a:buFont typeface="Wingdings" pitchFamily="2" charset="2"/>
              <a:buChar char="Ø"/>
            </a:pPr>
            <a:r>
              <a:rPr lang="zh-CN" altLang="zh-CN" sz="2300" dirty="0"/>
              <a:t> </a:t>
            </a:r>
            <a:r>
              <a:rPr lang="en-US" altLang="zh-CN" sz="2300" dirty="0"/>
              <a:t> 2019</a:t>
            </a:r>
            <a:r>
              <a:rPr lang="zh-CN" altLang="en-US" sz="2300" dirty="0"/>
              <a:t>年</a:t>
            </a:r>
            <a:r>
              <a:rPr lang="en-US" altLang="zh-CN" sz="2300" dirty="0"/>
              <a:t>11</a:t>
            </a:r>
            <a:r>
              <a:rPr lang="zh-CN" altLang="en-US" sz="2300" dirty="0"/>
              <a:t>月</a:t>
            </a:r>
            <a:r>
              <a:rPr lang="en-US" altLang="zh-CN" sz="2300" dirty="0"/>
              <a:t>29</a:t>
            </a:r>
            <a:r>
              <a:rPr lang="zh-CN" altLang="en-US" sz="2300" dirty="0"/>
              <a:t>日</a:t>
            </a:r>
            <a:r>
              <a:rPr lang="en-US" altLang="zh-CN" sz="2300" dirty="0"/>
              <a:t>,</a:t>
            </a:r>
            <a:r>
              <a:rPr lang="zh-CN" altLang="en-US" sz="2300" dirty="0"/>
              <a:t>沪深</a:t>
            </a:r>
            <a:r>
              <a:rPr lang="en-US" altLang="zh-CN" sz="2300" dirty="0"/>
              <a:t>300</a:t>
            </a:r>
            <a:r>
              <a:rPr lang="zh-CN" altLang="en-US" sz="2300" dirty="0"/>
              <a:t>指数为</a:t>
            </a:r>
            <a:r>
              <a:rPr lang="en-US" altLang="zh-CN" sz="2300" dirty="0"/>
              <a:t>3828.67</a:t>
            </a:r>
            <a:r>
              <a:rPr lang="zh-CN" altLang="en-US" sz="2300" dirty="0"/>
              <a:t>点。中国某保险公司预期在</a:t>
            </a:r>
            <a:r>
              <a:rPr lang="en-US" altLang="zh-CN" sz="2300" dirty="0"/>
              <a:t>2020</a:t>
            </a:r>
            <a:r>
              <a:rPr lang="zh-CN" altLang="en-US" sz="2300" dirty="0"/>
              <a:t>年</a:t>
            </a:r>
            <a:r>
              <a:rPr lang="en-US" altLang="zh-CN" sz="2300" dirty="0"/>
              <a:t>6</a:t>
            </a:r>
            <a:r>
              <a:rPr lang="zh-CN" altLang="en-US" sz="2300" dirty="0"/>
              <a:t>月</a:t>
            </a:r>
            <a:r>
              <a:rPr lang="en-US" altLang="zh-CN" sz="2300" dirty="0"/>
              <a:t>19</a:t>
            </a:r>
            <a:r>
              <a:rPr lang="zh-CN" altLang="en-US" sz="2300" dirty="0"/>
              <a:t>日将有一笔总金额为</a:t>
            </a:r>
            <a:r>
              <a:rPr lang="en-US" altLang="zh-CN" sz="2300" dirty="0"/>
              <a:t>11 425 800 </a:t>
            </a:r>
            <a:r>
              <a:rPr lang="zh-CN" altLang="en-US" sz="2300" dirty="0"/>
              <a:t>元的资金配置于沪深</a:t>
            </a:r>
            <a:r>
              <a:rPr lang="en-US" altLang="zh-CN" sz="2300" dirty="0"/>
              <a:t>300</a:t>
            </a:r>
            <a:r>
              <a:rPr lang="zh-CN" altLang="en-US" sz="2300" dirty="0"/>
              <a:t>指数。该公司认为未来半年中国股市上涨的概率较大。</a:t>
            </a:r>
            <a:endParaRPr lang="en-US" altLang="zh-CN" sz="2300" dirty="0"/>
          </a:p>
          <a:p>
            <a:pPr algn="just" eaLnBrk="1" hangingPunct="1">
              <a:buFont typeface="Wingdings" pitchFamily="2" charset="2"/>
              <a:buChar char="Ø"/>
            </a:pPr>
            <a:r>
              <a:rPr lang="zh-CN" altLang="en-US" sz="2300" dirty="0"/>
              <a:t>为了防止到时股市上扬导致买入成本过高</a:t>
            </a:r>
            <a:r>
              <a:rPr lang="en-US" altLang="zh-CN" sz="2300" dirty="0"/>
              <a:t>,</a:t>
            </a:r>
            <a:r>
              <a:rPr lang="zh-CN" altLang="en-US" sz="2300" dirty="0"/>
              <a:t>该公司决定利用</a:t>
            </a:r>
            <a:r>
              <a:rPr lang="en-US" altLang="zh-CN" sz="2300" dirty="0"/>
              <a:t>2020</a:t>
            </a:r>
            <a:r>
              <a:rPr lang="zh-CN" altLang="en-US" sz="2300" dirty="0"/>
              <a:t>年</a:t>
            </a:r>
            <a:r>
              <a:rPr lang="en-US" altLang="zh-CN" sz="2300" dirty="0"/>
              <a:t>6</a:t>
            </a:r>
            <a:r>
              <a:rPr lang="zh-CN" altLang="en-US" sz="2300" dirty="0"/>
              <a:t>月</a:t>
            </a:r>
            <a:r>
              <a:rPr lang="en-US" altLang="zh-CN" sz="2300" dirty="0"/>
              <a:t>19</a:t>
            </a:r>
            <a:r>
              <a:rPr lang="zh-CN" altLang="en-US" sz="2300" dirty="0"/>
              <a:t>日到期的沪深</a:t>
            </a:r>
            <a:r>
              <a:rPr lang="en-US" altLang="zh-CN" sz="2300" dirty="0"/>
              <a:t>300</a:t>
            </a:r>
            <a:r>
              <a:rPr lang="zh-CN" altLang="en-US" sz="2300" dirty="0"/>
              <a:t>指数期货</a:t>
            </a:r>
            <a:r>
              <a:rPr lang="en-US" altLang="zh-CN" sz="2300" dirty="0"/>
              <a:t>IF2006</a:t>
            </a:r>
            <a:r>
              <a:rPr lang="zh-CN" altLang="en-US" sz="2300" dirty="0"/>
              <a:t>合约进行套期保值。当时</a:t>
            </a:r>
            <a:r>
              <a:rPr lang="en-US" altLang="zh-CN" sz="2300" dirty="0"/>
              <a:t>IF2006</a:t>
            </a:r>
            <a:r>
              <a:rPr lang="zh-CN" altLang="en-US" sz="2300" dirty="0"/>
              <a:t>报价为</a:t>
            </a:r>
            <a:r>
              <a:rPr lang="en-US" altLang="zh-CN" sz="2300" dirty="0"/>
              <a:t>3 808.6</a:t>
            </a:r>
            <a:r>
              <a:rPr lang="zh-CN" altLang="en-US" sz="2300" dirty="0"/>
              <a:t>点</a:t>
            </a:r>
            <a:r>
              <a:rPr lang="en-US" altLang="zh-CN" sz="2300" dirty="0"/>
              <a:t>,</a:t>
            </a:r>
            <a:r>
              <a:rPr lang="zh-CN" altLang="en-US" sz="2300" dirty="0"/>
              <a:t>即一份合约规模为</a:t>
            </a:r>
            <a:r>
              <a:rPr lang="en-US" altLang="zh-CN" sz="2300" dirty="0"/>
              <a:t>3 808.6×300=1 142 580</a:t>
            </a:r>
            <a:r>
              <a:rPr lang="zh-CN" altLang="en-US" sz="2300" dirty="0"/>
              <a:t>元。</a:t>
            </a:r>
            <a:endParaRPr lang="en-US" altLang="zh-CN" sz="2300" dirty="0"/>
          </a:p>
          <a:p>
            <a:pPr algn="just" eaLnBrk="1" hangingPunct="1">
              <a:buFont typeface="Wingdings" pitchFamily="2" charset="2"/>
              <a:buChar char="Ø"/>
            </a:pPr>
            <a:r>
              <a:rPr lang="zh-CN" altLang="en-US" sz="2300" dirty="0"/>
              <a:t>因此该基金公司以</a:t>
            </a:r>
            <a:r>
              <a:rPr lang="en-US" altLang="zh-CN" sz="2300" dirty="0"/>
              <a:t>3808.6</a:t>
            </a:r>
            <a:r>
              <a:rPr lang="zh-CN" altLang="en-US" sz="2300" dirty="0"/>
              <a:t>点买入</a:t>
            </a:r>
            <a:r>
              <a:rPr lang="en-US" altLang="zh-CN" sz="2300" dirty="0"/>
              <a:t>10</a:t>
            </a:r>
            <a:r>
              <a:rPr lang="zh-CN" altLang="en-US" sz="2300" dirty="0"/>
              <a:t>份</a:t>
            </a:r>
            <a:r>
              <a:rPr lang="en-US" altLang="zh-CN" sz="2300" dirty="0"/>
              <a:t>IF2006</a:t>
            </a:r>
            <a:r>
              <a:rPr lang="zh-CN" altLang="en-US" sz="2300" dirty="0"/>
              <a:t>合约。</a:t>
            </a:r>
            <a:endParaRPr lang="zh-CN" sz="2300" dirty="0"/>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7</a:t>
            </a:fld>
            <a:endParaRPr lang="en-US" altLang="zh-CN"/>
          </a:p>
        </p:txBody>
      </p:sp>
    </p:spTree>
    <p:extLst>
      <p:ext uri="{BB962C8B-B14F-4D97-AF65-F5344CB8AC3E}">
        <p14:creationId xmlns:p14="http://schemas.microsoft.com/office/powerpoint/2010/main" val="2591535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2"/>
          <p:cNvSpPr>
            <a:spLocks noGrp="1" noChangeArrowheads="1"/>
          </p:cNvSpPr>
          <p:nvPr>
            <p:ph type="title"/>
          </p:nvPr>
        </p:nvSpPr>
        <p:spPr>
          <a:xfrm>
            <a:off x="395536" y="87474"/>
            <a:ext cx="8540750" cy="857250"/>
          </a:xfrm>
        </p:spPr>
        <p:txBody>
          <a:bodyPr/>
          <a:lstStyle/>
          <a:p>
            <a:pPr eaLnBrk="1" hangingPunct="1"/>
            <a:r>
              <a:rPr lang="zh-CN" altLang="en-US" sz="3600" dirty="0"/>
              <a:t>案例 </a:t>
            </a:r>
            <a:r>
              <a:rPr lang="en-US" altLang="zh-CN" sz="3600" dirty="0"/>
              <a:t>4.1 II</a:t>
            </a:r>
          </a:p>
        </p:txBody>
      </p:sp>
      <p:sp>
        <p:nvSpPr>
          <p:cNvPr id="44037" name="Rectangle 3"/>
          <p:cNvSpPr>
            <a:spLocks noGrp="1" noChangeArrowheads="1"/>
          </p:cNvSpPr>
          <p:nvPr>
            <p:ph type="body" sz="half" idx="1"/>
          </p:nvPr>
        </p:nvSpPr>
        <p:spPr>
          <a:xfrm>
            <a:off x="467544" y="1276351"/>
            <a:ext cx="8282756" cy="3393281"/>
          </a:xfrm>
        </p:spPr>
        <p:txBody>
          <a:bodyPr/>
          <a:lstStyle/>
          <a:p>
            <a:pPr eaLnBrk="1" hangingPunct="1">
              <a:lnSpc>
                <a:spcPct val="150000"/>
              </a:lnSpc>
              <a:buFont typeface="Wingdings" pitchFamily="2" charset="2"/>
              <a:buChar char="p"/>
            </a:pPr>
            <a:r>
              <a:rPr lang="zh-CN" altLang="en-US" sz="2200" dirty="0"/>
              <a:t> </a:t>
            </a:r>
            <a:r>
              <a:rPr lang="en-US" altLang="zh-CN" sz="2200" dirty="0"/>
              <a:t>3</a:t>
            </a:r>
            <a:r>
              <a:rPr lang="zh-CN" altLang="en-US" sz="2200" dirty="0"/>
              <a:t>月</a:t>
            </a:r>
            <a:r>
              <a:rPr lang="en-US" altLang="zh-CN" sz="2200" dirty="0"/>
              <a:t>16</a:t>
            </a:r>
            <a:r>
              <a:rPr lang="zh-CN" altLang="en-US" sz="2200" dirty="0"/>
              <a:t>日，无论沪深</a:t>
            </a:r>
            <a:r>
              <a:rPr lang="en-US" altLang="zh-CN" sz="2200" dirty="0"/>
              <a:t>300</a:t>
            </a:r>
            <a:r>
              <a:rPr lang="zh-CN" altLang="en-US" sz="2200" dirty="0"/>
              <a:t>股价指数是涨还是跌，该公司实际买入价都在</a:t>
            </a:r>
            <a:r>
              <a:rPr lang="en-US" altLang="zh-CN" sz="2200" dirty="0"/>
              <a:t>3808.6</a:t>
            </a:r>
            <a:r>
              <a:rPr lang="zh-CN" altLang="en-US" sz="2200" dirty="0"/>
              <a:t>点左右。</a:t>
            </a:r>
            <a:endParaRPr lang="en-US" altLang="zh-CN" sz="2300" dirty="0">
              <a:solidFill>
                <a:srgbClr val="FF0000"/>
              </a:solidFill>
            </a:endParaRPr>
          </a:p>
          <a:p>
            <a:pPr algn="just" eaLnBrk="1" hangingPunct="1">
              <a:lnSpc>
                <a:spcPct val="150000"/>
              </a:lnSpc>
              <a:buFont typeface="Wingdings" pitchFamily="2" charset="2"/>
              <a:buChar char="p"/>
            </a:pPr>
            <a:r>
              <a:rPr lang="zh-CN" altLang="en-US" sz="2300" dirty="0">
                <a:solidFill>
                  <a:srgbClr val="FF0000"/>
                </a:solidFill>
              </a:rPr>
              <a:t>运用期货或远期进行套期保值，锁定了买入价格，但并不保证盈利。</a:t>
            </a:r>
          </a:p>
        </p:txBody>
      </p:sp>
      <p:sp>
        <p:nvSpPr>
          <p:cNvPr id="3" name="灯片编号占位符 2"/>
          <p:cNvSpPr>
            <a:spLocks noGrp="1"/>
          </p:cNvSpPr>
          <p:nvPr>
            <p:ph type="sldNum" sz="quarter" idx="12"/>
          </p:nvPr>
        </p:nvSpPr>
        <p:spPr/>
        <p:txBody>
          <a:bodyPr/>
          <a:lstStyle/>
          <a:p>
            <a:pPr>
              <a:defRPr/>
            </a:pPr>
            <a:fld id="{5CC2B108-31DF-4FE0-8872-C4A8491C00B8}" type="slidenum">
              <a:rPr lang="en-US" altLang="zh-CN" smtClean="0"/>
              <a:pPr>
                <a:defRPr/>
              </a:pPr>
              <a:t>8</a:t>
            </a:fld>
            <a:endParaRPr lang="en-US" altLang="zh-CN"/>
          </a:p>
        </p:txBody>
      </p:sp>
    </p:spTree>
    <p:extLst>
      <p:ext uri="{BB962C8B-B14F-4D97-AF65-F5344CB8AC3E}">
        <p14:creationId xmlns:p14="http://schemas.microsoft.com/office/powerpoint/2010/main" val="50530094"/>
      </p:ext>
    </p:extLst>
  </p:cSld>
  <p:clrMapOvr>
    <a:masterClrMapping/>
  </p:clrMapOvr>
  <p:transition spd="slow">
    <p:pull dir="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0" name="Rectangle 2"/>
          <p:cNvSpPr>
            <a:spLocks noGrp="1" noChangeArrowheads="1"/>
          </p:cNvSpPr>
          <p:nvPr>
            <p:ph type="title"/>
          </p:nvPr>
        </p:nvSpPr>
        <p:spPr/>
        <p:txBody>
          <a:bodyPr/>
          <a:lstStyle/>
          <a:p>
            <a:pPr eaLnBrk="1" hangingPunct="1"/>
            <a:r>
              <a:rPr lang="zh-CN" altLang="en-US" dirty="0"/>
              <a:t>完美</a:t>
            </a:r>
            <a:r>
              <a:rPr lang="en-US" altLang="zh-CN" dirty="0"/>
              <a:t>/</a:t>
            </a:r>
            <a:r>
              <a:rPr lang="zh-CN" altLang="en-US" dirty="0"/>
              <a:t>不完美的套期保值</a:t>
            </a:r>
          </a:p>
        </p:txBody>
      </p:sp>
      <p:sp>
        <p:nvSpPr>
          <p:cNvPr id="45061" name="Rectangle 3"/>
          <p:cNvSpPr>
            <a:spLocks noGrp="1" noChangeArrowheads="1"/>
          </p:cNvSpPr>
          <p:nvPr>
            <p:ph idx="1"/>
          </p:nvPr>
        </p:nvSpPr>
        <p:spPr>
          <a:xfrm>
            <a:off x="467544" y="951570"/>
            <a:ext cx="8229600" cy="3852428"/>
          </a:xfrm>
        </p:spPr>
        <p:txBody>
          <a:bodyPr/>
          <a:lstStyle/>
          <a:p>
            <a:pPr eaLnBrk="1" hangingPunct="1"/>
            <a:r>
              <a:rPr lang="zh-CN" altLang="en-US" dirty="0"/>
              <a:t>完美的套期保值</a:t>
            </a:r>
          </a:p>
          <a:p>
            <a:pPr lvl="1" eaLnBrk="1" hangingPunct="1"/>
            <a:r>
              <a:rPr lang="zh-CN" altLang="en-US" dirty="0"/>
              <a:t>完全消除价格风险</a:t>
            </a:r>
          </a:p>
          <a:p>
            <a:pPr lvl="1" eaLnBrk="1" hangingPunct="1"/>
            <a:r>
              <a:rPr lang="zh-CN" altLang="en-US" dirty="0"/>
              <a:t>远期（期货）的到期日、标的资产和交易金额等条件的设定使得远期（期货）需与现货恰好匹配</a:t>
            </a:r>
            <a:endParaRPr lang="en-US" altLang="zh-CN" dirty="0"/>
          </a:p>
          <a:p>
            <a:pPr eaLnBrk="1" hangingPunct="1"/>
            <a:r>
              <a:rPr lang="zh-CN" altLang="en-US" dirty="0"/>
              <a:t>不完美的套期保值</a:t>
            </a:r>
            <a:endParaRPr lang="en-US" altLang="zh-CN" dirty="0"/>
          </a:p>
          <a:p>
            <a:pPr lvl="1" eaLnBrk="1" hangingPunct="1"/>
            <a:r>
              <a:rPr lang="zh-CN" altLang="en-US" dirty="0"/>
              <a:t>无法完全消除价格风险</a:t>
            </a:r>
            <a:endParaRPr lang="en-US" altLang="zh-CN" dirty="0"/>
          </a:p>
          <a:p>
            <a:pPr lvl="1" eaLnBrk="1" hangingPunct="1"/>
            <a:r>
              <a:rPr lang="zh-CN" altLang="en-US" dirty="0"/>
              <a:t>常态</a:t>
            </a:r>
          </a:p>
        </p:txBody>
      </p:sp>
      <p:sp>
        <p:nvSpPr>
          <p:cNvPr id="3" name="灯片编号占位符 2"/>
          <p:cNvSpPr>
            <a:spLocks noGrp="1"/>
          </p:cNvSpPr>
          <p:nvPr>
            <p:ph type="sldNum" sz="quarter" idx="12"/>
          </p:nvPr>
        </p:nvSpPr>
        <p:spPr/>
        <p:txBody>
          <a:bodyPr/>
          <a:lstStyle/>
          <a:p>
            <a:pPr>
              <a:defRPr/>
            </a:pPr>
            <a:fld id="{472AC523-E8E7-41BD-B970-13456BAA4205}" type="slidenum">
              <a:rPr lang="en-US" altLang="zh-CN" smtClean="0"/>
              <a:pPr>
                <a:defRPr/>
              </a:pPr>
              <a:t>9</a:t>
            </a:fld>
            <a:endParaRPr lang="en-US" altLang="zh-CN"/>
          </a:p>
        </p:txBody>
      </p:sp>
    </p:spTree>
    <p:extLst>
      <p:ext uri="{BB962C8B-B14F-4D97-AF65-F5344CB8AC3E}">
        <p14:creationId xmlns:p14="http://schemas.microsoft.com/office/powerpoint/2010/main" val="3223038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16093</TotalTime>
  <Words>1752</Words>
  <Application>Microsoft Office PowerPoint</Application>
  <PresentationFormat>全屏显示(16:9)</PresentationFormat>
  <Paragraphs>215</Paragraphs>
  <Slides>32</Slides>
  <Notes>1</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32</vt:i4>
      </vt:variant>
    </vt:vector>
  </HeadingPairs>
  <TitlesOfParts>
    <vt:vector size="48" baseType="lpstr">
      <vt:lpstr>Adobe 黑体 Std R</vt:lpstr>
      <vt:lpstr>Adobe 楷体 Std R</vt:lpstr>
      <vt:lpstr>GungsuhChe</vt:lpstr>
      <vt:lpstr>楷体</vt:lpstr>
      <vt:lpstr>宋体</vt:lpstr>
      <vt:lpstr>Adobe Jenson Pro</vt:lpstr>
      <vt:lpstr>Adobe Jenson Pro Capt</vt:lpstr>
      <vt:lpstr>Arial</vt:lpstr>
      <vt:lpstr>Bradley Hand ITC</vt:lpstr>
      <vt:lpstr>Calibri</vt:lpstr>
      <vt:lpstr>Cambria Math</vt:lpstr>
      <vt:lpstr>Garamond</vt:lpstr>
      <vt:lpstr>Tahoma</vt:lpstr>
      <vt:lpstr>Wingdings</vt:lpstr>
      <vt:lpstr>18_Edge</vt:lpstr>
      <vt:lpstr>Equation</vt:lpstr>
      <vt:lpstr> 第四章  远期与期货的运用 </vt:lpstr>
      <vt:lpstr>目录</vt:lpstr>
      <vt:lpstr>目录</vt:lpstr>
      <vt:lpstr>运用远期（期货）进行风险管理</vt:lpstr>
      <vt:lpstr>运用远期（期货）进行风险管理的类型</vt:lpstr>
      <vt:lpstr>全局与局部</vt:lpstr>
      <vt:lpstr>案例 4.1 I</vt:lpstr>
      <vt:lpstr>案例 4.1 II</vt:lpstr>
      <vt:lpstr>完美/不完美的套期保值</vt:lpstr>
      <vt:lpstr>不完美套期保值的来源:基差风险</vt:lpstr>
      <vt:lpstr>不完美套期保值的来源:数量风险</vt:lpstr>
      <vt:lpstr>基差风险</vt:lpstr>
      <vt:lpstr>基差风险</vt:lpstr>
      <vt:lpstr>基差风险的理解</vt:lpstr>
      <vt:lpstr>基差的变化</vt:lpstr>
      <vt:lpstr>远期（期货）套期保值策略</vt:lpstr>
      <vt:lpstr>合约的选择</vt:lpstr>
      <vt:lpstr>合约到期日的选择</vt:lpstr>
      <vt:lpstr>合约数量的选择</vt:lpstr>
      <vt:lpstr>最优套期保值比率</vt:lpstr>
      <vt:lpstr>最优套保比率</vt:lpstr>
      <vt:lpstr>最优套保数量 N</vt:lpstr>
      <vt:lpstr>最小方差套保比率公式</vt:lpstr>
      <vt:lpstr>最小方差套保比率的OLS 估计：基于价格变化 </vt:lpstr>
      <vt:lpstr>最小方差套期保值比率的OLS 估计：基于收益率</vt:lpstr>
      <vt:lpstr>最小方差套期保值比率的有效性</vt:lpstr>
      <vt:lpstr>运用远期（期货）进行其他类型的套期保值</vt:lpstr>
      <vt:lpstr>目录</vt:lpstr>
      <vt:lpstr>套利</vt:lpstr>
      <vt:lpstr>投机</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845</cp:revision>
  <dcterms:created xsi:type="dcterms:W3CDTF">2007-10-06T10:41:32Z</dcterms:created>
  <dcterms:modified xsi:type="dcterms:W3CDTF">2020-12-18T01:11:18Z</dcterms:modified>
</cp:coreProperties>
</file>