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92121" r:id="rId1"/>
  </p:sldMasterIdLst>
  <p:notesMasterIdLst>
    <p:notesMasterId r:id="rId56"/>
  </p:notesMasterIdLst>
  <p:handoutMasterIdLst>
    <p:handoutMasterId r:id="rId57"/>
  </p:handoutMasterIdLst>
  <p:sldIdLst>
    <p:sldId id="2363" r:id="rId2"/>
    <p:sldId id="2516" r:id="rId3"/>
    <p:sldId id="2527" r:id="rId4"/>
    <p:sldId id="2528" r:id="rId5"/>
    <p:sldId id="2529" r:id="rId6"/>
    <p:sldId id="2530" r:id="rId7"/>
    <p:sldId id="2476" r:id="rId8"/>
    <p:sldId id="2531" r:id="rId9"/>
    <p:sldId id="2532" r:id="rId10"/>
    <p:sldId id="6226" r:id="rId11"/>
    <p:sldId id="2471" r:id="rId12"/>
    <p:sldId id="2475" r:id="rId13"/>
    <p:sldId id="2473" r:id="rId14"/>
    <p:sldId id="2474" r:id="rId15"/>
    <p:sldId id="2477" r:id="rId16"/>
    <p:sldId id="2478" r:id="rId17"/>
    <p:sldId id="2479" r:id="rId18"/>
    <p:sldId id="6227" r:id="rId19"/>
    <p:sldId id="2481" r:id="rId20"/>
    <p:sldId id="2482" r:id="rId21"/>
    <p:sldId id="2483" r:id="rId22"/>
    <p:sldId id="2484" r:id="rId23"/>
    <p:sldId id="2485" r:id="rId24"/>
    <p:sldId id="2486" r:id="rId25"/>
    <p:sldId id="6228" r:id="rId26"/>
    <p:sldId id="2488" r:id="rId27"/>
    <p:sldId id="2489" r:id="rId28"/>
    <p:sldId id="2490" r:id="rId29"/>
    <p:sldId id="2491" r:id="rId30"/>
    <p:sldId id="2492" r:id="rId31"/>
    <p:sldId id="2493" r:id="rId32"/>
    <p:sldId id="2494" r:id="rId33"/>
    <p:sldId id="2496" r:id="rId34"/>
    <p:sldId id="2497" r:id="rId35"/>
    <p:sldId id="2498" r:id="rId36"/>
    <p:sldId id="2499" r:id="rId37"/>
    <p:sldId id="6229" r:id="rId38"/>
    <p:sldId id="2506" r:id="rId39"/>
    <p:sldId id="268" r:id="rId40"/>
    <p:sldId id="6230" r:id="rId41"/>
    <p:sldId id="6224" r:id="rId42"/>
    <p:sldId id="273" r:id="rId43"/>
    <p:sldId id="274" r:id="rId44"/>
    <p:sldId id="2505" r:id="rId45"/>
    <p:sldId id="6232" r:id="rId46"/>
    <p:sldId id="6233" r:id="rId47"/>
    <p:sldId id="2586" r:id="rId48"/>
    <p:sldId id="2589" r:id="rId49"/>
    <p:sldId id="2590" r:id="rId50"/>
    <p:sldId id="2591" r:id="rId51"/>
    <p:sldId id="2592" r:id="rId52"/>
    <p:sldId id="2593" r:id="rId53"/>
    <p:sldId id="2511" r:id="rId54"/>
    <p:sldId id="2515" r:id="rId55"/>
  </p:sldIdLst>
  <p:sldSz cx="9144000" cy="6858000" type="screen4x3"/>
  <p:notesSz cx="7099300" cy="10234613"/>
  <p:defaultTextStyle>
    <a:defPPr>
      <a:defRPr lang="zh-CN"/>
    </a:defPPr>
    <a:lvl1pPr algn="l" rtl="0" fontAlgn="base">
      <a:spcBef>
        <a:spcPct val="0"/>
      </a:spcBef>
      <a:spcAft>
        <a:spcPct val="0"/>
      </a:spcAft>
      <a:defRPr kern="1200">
        <a:solidFill>
          <a:schemeClr val="tx1"/>
        </a:solidFill>
        <a:latin typeface="Tahoma" pitchFamily="34" charset="0"/>
        <a:ea typeface="宋体" charset="-122"/>
        <a:cs typeface="+mn-cs"/>
      </a:defRPr>
    </a:lvl1pPr>
    <a:lvl2pPr marL="457200" algn="l" rtl="0" fontAlgn="base">
      <a:spcBef>
        <a:spcPct val="0"/>
      </a:spcBef>
      <a:spcAft>
        <a:spcPct val="0"/>
      </a:spcAft>
      <a:defRPr kern="1200">
        <a:solidFill>
          <a:schemeClr val="tx1"/>
        </a:solidFill>
        <a:latin typeface="Tahoma" pitchFamily="34" charset="0"/>
        <a:ea typeface="宋体" charset="-122"/>
        <a:cs typeface="+mn-cs"/>
      </a:defRPr>
    </a:lvl2pPr>
    <a:lvl3pPr marL="914400" algn="l" rtl="0" fontAlgn="base">
      <a:spcBef>
        <a:spcPct val="0"/>
      </a:spcBef>
      <a:spcAft>
        <a:spcPct val="0"/>
      </a:spcAft>
      <a:defRPr kern="1200">
        <a:solidFill>
          <a:schemeClr val="tx1"/>
        </a:solidFill>
        <a:latin typeface="Tahoma" pitchFamily="34" charset="0"/>
        <a:ea typeface="宋体" charset="-122"/>
        <a:cs typeface="+mn-cs"/>
      </a:defRPr>
    </a:lvl3pPr>
    <a:lvl4pPr marL="1371600" algn="l" rtl="0" fontAlgn="base">
      <a:spcBef>
        <a:spcPct val="0"/>
      </a:spcBef>
      <a:spcAft>
        <a:spcPct val="0"/>
      </a:spcAft>
      <a:defRPr kern="1200">
        <a:solidFill>
          <a:schemeClr val="tx1"/>
        </a:solidFill>
        <a:latin typeface="Tahoma" pitchFamily="34" charset="0"/>
        <a:ea typeface="宋体" charset="-122"/>
        <a:cs typeface="+mn-cs"/>
      </a:defRPr>
    </a:lvl4pPr>
    <a:lvl5pPr marL="1828800" algn="l" rtl="0" fontAlgn="base">
      <a:spcBef>
        <a:spcPct val="0"/>
      </a:spcBef>
      <a:spcAft>
        <a:spcPct val="0"/>
      </a:spcAft>
      <a:defRPr kern="1200">
        <a:solidFill>
          <a:schemeClr val="tx1"/>
        </a:solidFill>
        <a:latin typeface="Tahoma" pitchFamily="34" charset="0"/>
        <a:ea typeface="宋体" charset="-122"/>
        <a:cs typeface="+mn-cs"/>
      </a:defRPr>
    </a:lvl5pPr>
    <a:lvl6pPr marL="2286000" algn="l" defTabSz="914400" rtl="0" eaLnBrk="1" latinLnBrk="0" hangingPunct="1">
      <a:defRPr kern="1200">
        <a:solidFill>
          <a:schemeClr val="tx1"/>
        </a:solidFill>
        <a:latin typeface="Tahoma" pitchFamily="34" charset="0"/>
        <a:ea typeface="宋体" charset="-122"/>
        <a:cs typeface="+mn-cs"/>
      </a:defRPr>
    </a:lvl6pPr>
    <a:lvl7pPr marL="2743200" algn="l" defTabSz="914400" rtl="0" eaLnBrk="1" latinLnBrk="0" hangingPunct="1">
      <a:defRPr kern="1200">
        <a:solidFill>
          <a:schemeClr val="tx1"/>
        </a:solidFill>
        <a:latin typeface="Tahoma" pitchFamily="34" charset="0"/>
        <a:ea typeface="宋体" charset="-122"/>
        <a:cs typeface="+mn-cs"/>
      </a:defRPr>
    </a:lvl7pPr>
    <a:lvl8pPr marL="3200400" algn="l" defTabSz="914400" rtl="0" eaLnBrk="1" latinLnBrk="0" hangingPunct="1">
      <a:defRPr kern="1200">
        <a:solidFill>
          <a:schemeClr val="tx1"/>
        </a:solidFill>
        <a:latin typeface="Tahoma" pitchFamily="34" charset="0"/>
        <a:ea typeface="宋体" charset="-122"/>
        <a:cs typeface="+mn-cs"/>
      </a:defRPr>
    </a:lvl8pPr>
    <a:lvl9pPr marL="3657600" algn="l" defTabSz="914400" rtl="0" eaLnBrk="1" latinLnBrk="0" hangingPunct="1">
      <a:defRPr kern="1200">
        <a:solidFill>
          <a:schemeClr val="tx1"/>
        </a:solidFill>
        <a:latin typeface="Tahoma" pitchFamily="34"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ronge" initials="Aronge" lastIdx="1" clrIdx="0"/>
  <p:cmAuthor id="1" name="aronge" initials="a" lastIdx="1"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92FEF"/>
    <a:srgbClr val="64020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72833802-FEF1-4C79-8D5D-14CF1EAF98D9}" styleName="浅色样式 2 - 强调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MasterView">
  <p:normalViewPr vertBarState="maximized">
    <p:restoredLeft sz="22606" autoAdjust="0"/>
    <p:restoredTop sz="85834" autoAdjust="0"/>
  </p:normalViewPr>
  <p:slideViewPr>
    <p:cSldViewPr>
      <p:cViewPr varScale="1">
        <p:scale>
          <a:sx n="85" d="100"/>
          <a:sy n="85" d="100"/>
        </p:scale>
        <p:origin x="734" y="2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handoutMaster" Target="handoutMasters/handoutMaster1.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lIns="99048" tIns="49524" rIns="99048" bIns="49524" rtlCol="0"/>
          <a:lstStyle>
            <a:lvl1pPr algn="l">
              <a:defRPr sz="1300">
                <a:ea typeface="华文细黑" pitchFamily="2" charset="-122"/>
              </a:defRPr>
            </a:lvl1pPr>
          </a:lstStyle>
          <a:p>
            <a:pPr>
              <a:defRPr/>
            </a:pPr>
            <a:endParaRPr lang="zh-CN" altLang="en-US"/>
          </a:p>
        </p:txBody>
      </p:sp>
      <p:sp>
        <p:nvSpPr>
          <p:cNvPr id="3" name="日期占位符 2"/>
          <p:cNvSpPr>
            <a:spLocks noGrp="1"/>
          </p:cNvSpPr>
          <p:nvPr>
            <p:ph type="dt" sz="quarter" idx="1"/>
          </p:nvPr>
        </p:nvSpPr>
        <p:spPr>
          <a:xfrm>
            <a:off x="4021138" y="0"/>
            <a:ext cx="3076575" cy="511175"/>
          </a:xfrm>
          <a:prstGeom prst="rect">
            <a:avLst/>
          </a:prstGeom>
        </p:spPr>
        <p:txBody>
          <a:bodyPr vert="horz" lIns="99048" tIns="49524" rIns="99048" bIns="49524" rtlCol="0"/>
          <a:lstStyle>
            <a:lvl1pPr algn="r">
              <a:defRPr sz="1300">
                <a:ea typeface="华文细黑" pitchFamily="2" charset="-122"/>
              </a:defRPr>
            </a:lvl1pPr>
          </a:lstStyle>
          <a:p>
            <a:pPr>
              <a:defRPr/>
            </a:pPr>
            <a:endParaRPr lang="zh-CN" altLang="en-US"/>
          </a:p>
        </p:txBody>
      </p:sp>
      <p:sp>
        <p:nvSpPr>
          <p:cNvPr id="4" name="页脚占位符 3"/>
          <p:cNvSpPr>
            <a:spLocks noGrp="1"/>
          </p:cNvSpPr>
          <p:nvPr>
            <p:ph type="ftr" sz="quarter" idx="2"/>
          </p:nvPr>
        </p:nvSpPr>
        <p:spPr>
          <a:xfrm>
            <a:off x="0" y="9721850"/>
            <a:ext cx="3076575" cy="511175"/>
          </a:xfrm>
          <a:prstGeom prst="rect">
            <a:avLst/>
          </a:prstGeom>
        </p:spPr>
        <p:txBody>
          <a:bodyPr vert="horz" lIns="99048" tIns="49524" rIns="99048" bIns="49524" rtlCol="0" anchor="b"/>
          <a:lstStyle>
            <a:lvl1pPr algn="l">
              <a:defRPr sz="1300">
                <a:ea typeface="华文细黑" pitchFamily="2" charset="-122"/>
              </a:defRPr>
            </a:lvl1pPr>
          </a:lstStyle>
          <a:p>
            <a:pPr>
              <a:defRPr/>
            </a:pPr>
            <a:endParaRPr lang="zh-CN" altLang="en-US"/>
          </a:p>
        </p:txBody>
      </p:sp>
      <p:sp>
        <p:nvSpPr>
          <p:cNvPr id="5" name="灯片编号占位符 4"/>
          <p:cNvSpPr>
            <a:spLocks noGrp="1"/>
          </p:cNvSpPr>
          <p:nvPr>
            <p:ph type="sldNum" sz="quarter" idx="3"/>
          </p:nvPr>
        </p:nvSpPr>
        <p:spPr>
          <a:xfrm>
            <a:off x="4021138" y="9721850"/>
            <a:ext cx="3076575" cy="511175"/>
          </a:xfrm>
          <a:prstGeom prst="rect">
            <a:avLst/>
          </a:prstGeom>
        </p:spPr>
        <p:txBody>
          <a:bodyPr vert="horz" lIns="99048" tIns="49524" rIns="99048" bIns="49524" rtlCol="0" anchor="b"/>
          <a:lstStyle>
            <a:lvl1pPr algn="r">
              <a:defRPr sz="1300">
                <a:ea typeface="华文细黑" pitchFamily="2" charset="-122"/>
              </a:defRPr>
            </a:lvl1pPr>
          </a:lstStyle>
          <a:p>
            <a:pPr>
              <a:defRPr/>
            </a:pPr>
            <a:fld id="{A3B4F7A7-087A-4BD8-8229-0CE789C129B6}" type="slidenum">
              <a:rPr lang="zh-CN" altLang="en-US"/>
              <a:pPr>
                <a:defRPr/>
              </a:pPr>
              <a:t>‹#›</a:t>
            </a:fld>
            <a:endParaRPr lang="zh-CN" altLang="en-US"/>
          </a:p>
        </p:txBody>
      </p:sp>
    </p:spTree>
    <p:extLst>
      <p:ext uri="{BB962C8B-B14F-4D97-AF65-F5344CB8AC3E}">
        <p14:creationId xmlns:p14="http://schemas.microsoft.com/office/powerpoint/2010/main" val="1181318590"/>
      </p:ext>
    </p:extLst>
  </p:cSld>
  <p:clrMap bg1="lt1" tx1="dk1" bg2="lt2" tx2="dk2" accent1="accent1" accent2="accent2" accent3="accent3" accent4="accent4" accent5="accent5" accent6="accent6" hlink="hlink" folHlink="folHlink"/>
  <p:hf sldNum="0"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lIns="99048" tIns="49524" rIns="99048" bIns="49524" rtlCol="0"/>
          <a:lstStyle>
            <a:lvl1pPr algn="l" fontAlgn="auto">
              <a:spcBef>
                <a:spcPts val="0"/>
              </a:spcBef>
              <a:spcAft>
                <a:spcPts val="0"/>
              </a:spcAft>
              <a:defRPr sz="1300">
                <a:latin typeface="+mn-lt"/>
                <a:ea typeface="+mn-ea"/>
              </a:defRPr>
            </a:lvl1pPr>
          </a:lstStyle>
          <a:p>
            <a:pPr>
              <a:defRPr/>
            </a:pPr>
            <a:endParaRPr lang="zh-CN" altLang="en-US"/>
          </a:p>
        </p:txBody>
      </p:sp>
      <p:sp>
        <p:nvSpPr>
          <p:cNvPr id="3" name="日期占位符 2"/>
          <p:cNvSpPr>
            <a:spLocks noGrp="1"/>
          </p:cNvSpPr>
          <p:nvPr>
            <p:ph type="dt" idx="1"/>
          </p:nvPr>
        </p:nvSpPr>
        <p:spPr>
          <a:xfrm>
            <a:off x="4021138" y="0"/>
            <a:ext cx="3076575" cy="511175"/>
          </a:xfrm>
          <a:prstGeom prst="rect">
            <a:avLst/>
          </a:prstGeom>
        </p:spPr>
        <p:txBody>
          <a:bodyPr vert="horz" lIns="99048" tIns="49524" rIns="99048" bIns="49524" rtlCol="0"/>
          <a:lstStyle>
            <a:lvl1pPr algn="r" fontAlgn="auto">
              <a:spcBef>
                <a:spcPts val="0"/>
              </a:spcBef>
              <a:spcAft>
                <a:spcPts val="0"/>
              </a:spcAft>
              <a:defRPr sz="1300">
                <a:latin typeface="+mn-lt"/>
                <a:ea typeface="+mn-ea"/>
              </a:defRPr>
            </a:lvl1pPr>
          </a:lstStyle>
          <a:p>
            <a:pPr>
              <a:defRPr/>
            </a:pPr>
            <a:endParaRPr lang="zh-CN" altLang="en-US"/>
          </a:p>
        </p:txBody>
      </p:sp>
      <p:sp>
        <p:nvSpPr>
          <p:cNvPr id="4" name="幻灯片图像占位符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8" tIns="49524" rIns="99048" bIns="49524" rtlCol="0" anchor="ctr"/>
          <a:lstStyle/>
          <a:p>
            <a:pPr lvl="0"/>
            <a:endParaRPr lang="zh-CN" altLang="en-US" noProof="0"/>
          </a:p>
        </p:txBody>
      </p:sp>
      <p:sp>
        <p:nvSpPr>
          <p:cNvPr id="5" name="备注占位符 4"/>
          <p:cNvSpPr>
            <a:spLocks noGrp="1"/>
          </p:cNvSpPr>
          <p:nvPr>
            <p:ph type="body" sz="quarter" idx="3"/>
          </p:nvPr>
        </p:nvSpPr>
        <p:spPr>
          <a:xfrm>
            <a:off x="709613" y="4860925"/>
            <a:ext cx="5680075" cy="4605338"/>
          </a:xfrm>
          <a:prstGeom prst="rect">
            <a:avLst/>
          </a:prstGeom>
        </p:spPr>
        <p:txBody>
          <a:bodyPr vert="horz" lIns="99048" tIns="49524" rIns="99048" bIns="49524"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9721850"/>
            <a:ext cx="3076575" cy="511175"/>
          </a:xfrm>
          <a:prstGeom prst="rect">
            <a:avLst/>
          </a:prstGeom>
        </p:spPr>
        <p:txBody>
          <a:bodyPr vert="horz" lIns="99048" tIns="49524" rIns="99048" bIns="49524" rtlCol="0" anchor="b"/>
          <a:lstStyle>
            <a:lvl1pPr algn="l" fontAlgn="auto">
              <a:spcBef>
                <a:spcPts val="0"/>
              </a:spcBef>
              <a:spcAft>
                <a:spcPts val="0"/>
              </a:spcAft>
              <a:defRPr sz="13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4021138" y="9721850"/>
            <a:ext cx="3076575" cy="511175"/>
          </a:xfrm>
          <a:prstGeom prst="rect">
            <a:avLst/>
          </a:prstGeom>
        </p:spPr>
        <p:txBody>
          <a:bodyPr vert="horz" lIns="99048" tIns="49524" rIns="99048" bIns="49524" rtlCol="0" anchor="b"/>
          <a:lstStyle>
            <a:lvl1pPr algn="r" fontAlgn="auto">
              <a:spcBef>
                <a:spcPts val="0"/>
              </a:spcBef>
              <a:spcAft>
                <a:spcPts val="0"/>
              </a:spcAft>
              <a:defRPr sz="1300">
                <a:latin typeface="+mn-lt"/>
                <a:ea typeface="+mn-ea"/>
              </a:defRPr>
            </a:lvl1pPr>
          </a:lstStyle>
          <a:p>
            <a:pPr>
              <a:defRPr/>
            </a:pPr>
            <a:fld id="{593E4DF9-40FF-476F-8A8E-E1023749C23B}" type="slidenum">
              <a:rPr lang="zh-CN" altLang="en-US"/>
              <a:pPr>
                <a:defRPr/>
              </a:pPr>
              <a:t>‹#›</a:t>
            </a:fld>
            <a:endParaRPr lang="zh-CN" altLang="en-US"/>
          </a:p>
        </p:txBody>
      </p:sp>
    </p:spTree>
    <p:extLst>
      <p:ext uri="{BB962C8B-B14F-4D97-AF65-F5344CB8AC3E}">
        <p14:creationId xmlns:p14="http://schemas.microsoft.com/office/powerpoint/2010/main" val="1784818806"/>
      </p:ext>
    </p:extLst>
  </p:cSld>
  <p:clrMap bg1="lt1" tx1="dk1" bg2="lt2" tx2="dk2" accent1="accent1" accent2="accent2" accent3="accent3" accent4="accent4" accent5="accent5" accent6="accent6" hlink="hlink" folHlink="folHlink"/>
  <p:hf sldNum="0" hdr="0" ftr="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38755378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32466700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30742482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16234600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414791493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23604749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1753007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33095626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720236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31052554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41126131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3336309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32176476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151542002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348028836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343991186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26487803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22805147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13719045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315952226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268873396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20525269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399725785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258736485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267515327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14750362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186805666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31350290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290739224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21096575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204783599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26108461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8117139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380805633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14578370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9919470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41181066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3405625896"/>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44376" y="1052736"/>
            <a:ext cx="8229600" cy="1584176"/>
          </a:xfrm>
        </p:spPr>
        <p:txBody>
          <a:bodyPr/>
          <a:lstStyle>
            <a:lvl1pPr algn="ctr" defTabSz="0">
              <a:defRPr sz="3600" b="1">
                <a:solidFill>
                  <a:srgbClr val="006600"/>
                </a:solidFill>
                <a:latin typeface="Adobe Jenson Pro Capt" pitchFamily="18" charset="0"/>
                <a:ea typeface="楷体" pitchFamily="49" charset="-122"/>
              </a:defRPr>
            </a:lvl1pPr>
          </a:lstStyle>
          <a:p>
            <a:br>
              <a:rPr lang="en-US" altLang="zh-CN" dirty="0"/>
            </a:br>
            <a:r>
              <a:rPr lang="zh-CN" altLang="en-US" dirty="0"/>
              <a:t>单击此处编辑章节标题</a:t>
            </a:r>
            <a:br>
              <a:rPr lang="en-US" altLang="zh-CN" dirty="0"/>
            </a:br>
            <a:endParaRPr lang="zh-CN" altLang="en-US" dirty="0"/>
          </a:p>
        </p:txBody>
      </p:sp>
      <p:cxnSp>
        <p:nvCxnSpPr>
          <p:cNvPr id="12" name="直接连接符 11"/>
          <p:cNvCxnSpPr/>
          <p:nvPr/>
        </p:nvCxnSpPr>
        <p:spPr>
          <a:xfrm>
            <a:off x="13692" y="6525344"/>
            <a:ext cx="9144000"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14" name="标题 1"/>
          <p:cNvSpPr txBox="1">
            <a:spLocks/>
          </p:cNvSpPr>
          <p:nvPr/>
        </p:nvSpPr>
        <p:spPr bwMode="auto">
          <a:xfrm>
            <a:off x="457200" y="2852936"/>
            <a:ext cx="8229600" cy="1139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3600" b="1">
                <a:latin typeface="楷体" pitchFamily="49" charset="-122"/>
                <a:ea typeface="楷体" pitchFamily="49" charset="-122"/>
              </a:defRPr>
            </a:lvl1p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b="0" dirty="0">
                <a:solidFill>
                  <a:srgbClr val="2A0015"/>
                </a:solidFill>
                <a:latin typeface="Adobe 楷体 Std R" pitchFamily="18" charset="-122"/>
                <a:ea typeface="Adobe 楷体 Std R" pitchFamily="18" charset="-122"/>
                <a:cs typeface="Arial" pitchFamily="34" charset="0"/>
              </a:rPr>
              <a:t>厦门大学财务学系</a:t>
            </a:r>
            <a:endParaRPr lang="en-US" altLang="zh-CN" sz="1800" b="0" dirty="0">
              <a:solidFill>
                <a:srgbClr val="2A0015"/>
              </a:solidFill>
              <a:latin typeface="Adobe 楷体 Std R" pitchFamily="18" charset="-122"/>
              <a:ea typeface="Adobe 楷体 Std R" pitchFamily="18" charset="-122"/>
              <a:cs typeface="Arial" panose="020B0604020202020204" pitchFamily="34" charset="0"/>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1800" b="0" kern="1200" dirty="0">
                <a:solidFill>
                  <a:srgbClr val="2A0015"/>
                </a:solidFill>
                <a:latin typeface="Adobe 楷体 Std R" pitchFamily="18" charset="-122"/>
                <a:ea typeface="Adobe 楷体 Std R" pitchFamily="18" charset="-122"/>
                <a:cs typeface="Arial" panose="020B0604020202020204" pitchFamily="34" charset="0"/>
              </a:rPr>
              <a:t>郑振龙 陈蓉 </a:t>
            </a:r>
            <a:endParaRPr lang="en-US" altLang="zh-CN" sz="1800" b="0" kern="1200" dirty="0">
              <a:solidFill>
                <a:srgbClr val="2A0015"/>
              </a:solidFill>
              <a:latin typeface="Adobe 楷体 Std R" pitchFamily="18" charset="-122"/>
              <a:ea typeface="Adobe 楷体 Std R" pitchFamily="18" charset="-122"/>
              <a:cs typeface="Arial" panose="020B0604020202020204" pitchFamily="34" charset="0"/>
            </a:endParaRPr>
          </a:p>
          <a:p>
            <a:pPr marL="0" marR="0" indent="0" algn="ctr" defTabSz="914400" rtl="0" eaLnBrk="1" fontAlgn="auto" latinLnBrk="0" hangingPunct="1">
              <a:lnSpc>
                <a:spcPct val="100000"/>
              </a:lnSpc>
              <a:spcBef>
                <a:spcPts val="0"/>
              </a:spcBef>
              <a:spcAft>
                <a:spcPts val="0"/>
              </a:spcAft>
              <a:buClrTx/>
              <a:buSzTx/>
              <a:buFontTx/>
              <a:buNone/>
              <a:defRPr/>
            </a:pPr>
            <a:endParaRPr lang="en-US" altLang="zh-CN" sz="1800" b="1" baseline="0" dirty="0">
              <a:solidFill>
                <a:srgbClr val="2A0015"/>
              </a:solidFill>
              <a:latin typeface="Adobe Jenson Pro Capt" pitchFamily="18" charset="0"/>
              <a:cs typeface="Arial" panose="020B0604020202020204" pitchFamily="34" charset="0"/>
            </a:endParaRPr>
          </a:p>
          <a:p>
            <a:pPr marL="0" marR="0" indent="0" algn="ctr" defTabSz="914400" rtl="0" eaLnBrk="1" fontAlgn="auto" latinLnBrk="0" hangingPunct="1">
              <a:lnSpc>
                <a:spcPct val="100000"/>
              </a:lnSpc>
              <a:spcBef>
                <a:spcPts val="0"/>
              </a:spcBef>
              <a:spcAft>
                <a:spcPts val="0"/>
              </a:spcAft>
              <a:buClrTx/>
              <a:buSzTx/>
              <a:buFontTx/>
              <a:buNone/>
              <a:defRPr/>
            </a:pPr>
            <a:r>
              <a:rPr lang="en-US" altLang="zh-CN" sz="1800" b="1" dirty="0">
                <a:solidFill>
                  <a:srgbClr val="2A0015"/>
                </a:solidFill>
                <a:latin typeface="Adobe Jenson Pro Capt" pitchFamily="18" charset="0"/>
                <a:cs typeface="Arial" panose="020B0604020202020204" pitchFamily="34" charset="0"/>
              </a:rPr>
              <a:t>http:// </a:t>
            </a:r>
            <a:r>
              <a:rPr lang="en-US" altLang="zh-CN" sz="1800" b="1" dirty="0" err="1">
                <a:solidFill>
                  <a:srgbClr val="2A0015"/>
                </a:solidFill>
                <a:latin typeface="Adobe Jenson Pro Capt" pitchFamily="18" charset="0"/>
                <a:cs typeface="Arial" panose="020B0604020202020204" pitchFamily="34" charset="0"/>
              </a:rPr>
              <a:t>efinance.org.cn</a:t>
            </a:r>
            <a:endParaRPr lang="en-US" altLang="zh-CN" sz="1800" b="1" dirty="0">
              <a:solidFill>
                <a:srgbClr val="2A0015"/>
              </a:solidFill>
              <a:latin typeface="Adobe Jenson Pro Capt" pitchFamily="18" charset="0"/>
              <a:cs typeface="Arial" panose="020B0604020202020204" pitchFamily="34" charset="0"/>
            </a:endParaRPr>
          </a:p>
          <a:p>
            <a:pPr marL="0" marR="0" indent="0" algn="ctr" defTabSz="914400" rtl="0" eaLnBrk="1" fontAlgn="auto" latinLnBrk="0" hangingPunct="1">
              <a:lnSpc>
                <a:spcPct val="100000"/>
              </a:lnSpc>
              <a:spcBef>
                <a:spcPts val="0"/>
              </a:spcBef>
              <a:spcAft>
                <a:spcPts val="0"/>
              </a:spcAft>
              <a:buClrTx/>
              <a:buSzTx/>
              <a:buFontTx/>
              <a:buNone/>
              <a:defRPr/>
            </a:pPr>
            <a:r>
              <a:rPr lang="en-US" altLang="zh-CN" sz="1800" b="1" dirty="0" err="1">
                <a:solidFill>
                  <a:srgbClr val="2A0015"/>
                </a:solidFill>
                <a:latin typeface="Adobe Jenson Pro Capt" pitchFamily="18" charset="0"/>
                <a:cs typeface="Arial" panose="020B0604020202020204" pitchFamily="34" charset="0"/>
              </a:rPr>
              <a:t>Hhttp</a:t>
            </a:r>
            <a:r>
              <a:rPr lang="en-US" altLang="zh-CN" sz="1800" b="1" dirty="0">
                <a:solidFill>
                  <a:srgbClr val="2A0015"/>
                </a:solidFill>
                <a:latin typeface="Adobe Jenson Pro Capt" pitchFamily="18" charset="0"/>
                <a:cs typeface="Arial" panose="020B0604020202020204" pitchFamily="34" charset="0"/>
              </a:rPr>
              <a:t>://</a:t>
            </a:r>
            <a:r>
              <a:rPr lang="en-US" altLang="zh-CN" sz="1800" b="1" dirty="0" err="1">
                <a:solidFill>
                  <a:srgbClr val="2A0015"/>
                </a:solidFill>
                <a:latin typeface="Adobe Jenson Pro Capt" pitchFamily="18" charset="0"/>
                <a:cs typeface="Arial" panose="020B0604020202020204" pitchFamily="34" charset="0"/>
              </a:rPr>
              <a:t>aronge.net</a:t>
            </a:r>
            <a:endParaRPr lang="en-US" altLang="zh-CN" sz="1800" b="1" dirty="0">
              <a:solidFill>
                <a:srgbClr val="2A0015"/>
              </a:solidFill>
              <a:latin typeface="Adobe Jenson Pro Capt" pitchFamily="18" charset="0"/>
              <a:cs typeface="Arial" panose="020B0604020202020204"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800" b="1" baseline="0" dirty="0">
                <a:solidFill>
                  <a:srgbClr val="2A0015"/>
                </a:solidFill>
                <a:latin typeface="Adobe Jenson Pro Capt" pitchFamily="18" charset="0"/>
                <a:cs typeface="Arial" pitchFamily="34" charset="0"/>
              </a:rPr>
              <a:t> </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800" b="1" dirty="0">
              <a:solidFill>
                <a:srgbClr val="2A0015"/>
              </a:solidFill>
              <a:latin typeface="Adobe Jenson Pro Capt" pitchFamily="18"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800" b="1" dirty="0">
              <a:solidFill>
                <a:srgbClr val="2A0015"/>
              </a:solidFill>
              <a:latin typeface="Adobe Jenson Pro Capt" pitchFamily="18" charset="0"/>
              <a:cs typeface="Arial" pitchFamily="34" charset="0"/>
            </a:endParaRPr>
          </a:p>
          <a:p>
            <a:pPr>
              <a:defRPr/>
            </a:pPr>
            <a:endParaRPr lang="en-US" altLang="zh-CN" sz="1800" b="1" dirty="0">
              <a:solidFill>
                <a:srgbClr val="2A0015"/>
              </a:solidFill>
              <a:latin typeface="Adobe Jenson Pro Capt" pitchFamily="18" charset="0"/>
              <a:cs typeface="Arial" pitchFamily="34" charset="0"/>
            </a:endParaRPr>
          </a:p>
          <a:p>
            <a:pPr>
              <a:defRPr/>
            </a:pPr>
            <a:endParaRPr lang="en-US" altLang="zh-CN" sz="1800" b="1" dirty="0">
              <a:solidFill>
                <a:srgbClr val="2A0015"/>
              </a:solidFill>
              <a:latin typeface="Adobe Jenson Pro Capt" pitchFamily="18" charset="0"/>
              <a:cs typeface="Arial" pitchFamily="34" charset="0"/>
            </a:endParaRPr>
          </a:p>
          <a:p>
            <a:pPr>
              <a:defRPr/>
            </a:pPr>
            <a:endParaRPr lang="en-US" altLang="zh-CN" sz="1800" b="1" dirty="0">
              <a:solidFill>
                <a:schemeClr val="tx1">
                  <a:lumMod val="75000"/>
                  <a:lumOff val="25000"/>
                </a:schemeClr>
              </a:solidFill>
              <a:latin typeface="Adobe Jenson Pro Capt"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zh-CN" sz="2400" b="0" i="0" u="none" strike="noStrike" kern="0" cap="none" spc="0" normalizeH="0" baseline="0" noProof="0" dirty="0">
              <a:ln>
                <a:noFill/>
              </a:ln>
              <a:solidFill>
                <a:schemeClr val="tx2"/>
              </a:solidFill>
              <a:effectLst/>
              <a:uLnTx/>
              <a:uFillTx/>
              <a:latin typeface="Adobe Jenson Pro" pitchFamily="18" charset="0"/>
              <a:ea typeface="Adobe 黑体 Std R" pitchFamily="3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0" cap="none" spc="0" normalizeH="0" baseline="0" noProof="0" dirty="0">
              <a:ln>
                <a:noFill/>
              </a:ln>
              <a:solidFill>
                <a:schemeClr val="tx2"/>
              </a:solidFill>
              <a:effectLst/>
              <a:uLnTx/>
              <a:uFillTx/>
              <a:latin typeface="楷体" pitchFamily="49" charset="-122"/>
              <a:ea typeface="楷体" pitchFamily="49" charset="-122"/>
              <a:cs typeface="+mj-cs"/>
            </a:endParaRPr>
          </a:p>
        </p:txBody>
      </p:sp>
      <p:pic>
        <p:nvPicPr>
          <p:cNvPr id="29" name="图片 28" descr="11824837100.jpg"/>
          <p:cNvPicPr>
            <a:picLocks noChangeAspect="1"/>
          </p:cNvPicPr>
          <p:nvPr/>
        </p:nvPicPr>
        <p:blipFill>
          <a:blip r:embed="rId2" cstate="print">
            <a:duotone>
              <a:schemeClr val="accent3">
                <a:shade val="45000"/>
                <a:satMod val="135000"/>
              </a:schemeClr>
              <a:prstClr val="white"/>
            </a:duotone>
            <a:extLst>
              <a:ext uri="{BEBA8EAE-BF5A-486C-A8C5-ECC9F3942E4B}">
                <a14:imgProps xmlns:a14="http://schemas.microsoft.com/office/drawing/2010/main">
                  <a14:imgLayer r:embed="rId3">
                    <a14:imgEffect>
                      <a14:artisticCrisscrossEtching/>
                    </a14:imgEffect>
                    <a14:imgEffect>
                      <a14:sharpenSoften amount="50000"/>
                    </a14:imgEffect>
                    <a14:imgEffect>
                      <a14:saturation sat="400000"/>
                    </a14:imgEffect>
                  </a14:imgLayer>
                </a14:imgProps>
              </a:ext>
            </a:extLst>
          </a:blip>
          <a:stretch>
            <a:fillRect/>
          </a:stretch>
        </p:blipFill>
        <p:spPr>
          <a:xfrm>
            <a:off x="3851920" y="4653136"/>
            <a:ext cx="1556792" cy="1556792"/>
          </a:xfrm>
          <a:prstGeom prst="rect">
            <a:avLst/>
          </a:prstGeom>
          <a:ln>
            <a:noFill/>
          </a:ln>
        </p:spPr>
      </p:pic>
      <p:sp>
        <p:nvSpPr>
          <p:cNvPr id="30" name="TextBox 29"/>
          <p:cNvSpPr txBox="1"/>
          <p:nvPr userDrawn="1"/>
        </p:nvSpPr>
        <p:spPr>
          <a:xfrm>
            <a:off x="2019168" y="6577607"/>
            <a:ext cx="5217128" cy="307777"/>
          </a:xfrm>
          <a:prstGeom prst="rect">
            <a:avLst/>
          </a:prstGeom>
          <a:noFill/>
        </p:spPr>
        <p:txBody>
          <a:bodyPr wrap="square" rtlCol="0">
            <a:spAutoFit/>
          </a:bodyPr>
          <a:lstStyle/>
          <a:p>
            <a:pPr algn="ctr"/>
            <a:r>
              <a:rPr lang="en-US" altLang="zh-CN" sz="1400" dirty="0">
                <a:latin typeface="Adobe Jenson Pro Capt" pitchFamily="18" charset="0"/>
                <a:ea typeface="Adobe 黑体 Std R" pitchFamily="34" charset="-122"/>
              </a:rPr>
              <a:t>Copyright © 2020 </a:t>
            </a:r>
            <a:r>
              <a:rPr lang="en-US" altLang="zh-CN" sz="1400" dirty="0" err="1">
                <a:latin typeface="Adobe Jenson Pro Capt" pitchFamily="18" charset="0"/>
                <a:ea typeface="Adobe 黑体 Std R" pitchFamily="34" charset="-122"/>
              </a:rPr>
              <a:t>Zhenlong</a:t>
            </a:r>
            <a:r>
              <a:rPr lang="en-US" altLang="zh-CN" sz="1400">
                <a:latin typeface="Adobe Jenson Pro Capt" pitchFamily="18" charset="0"/>
                <a:ea typeface="Adobe 黑体 Std R" pitchFamily="34" charset="-122"/>
              </a:rPr>
              <a:t> Zheng &amp; Rong Chen,</a:t>
            </a:r>
            <a:r>
              <a:rPr lang="en-US" altLang="zh-CN" sz="1400" baseline="0">
                <a:latin typeface="Adobe Jenson Pro Capt" pitchFamily="18" charset="0"/>
                <a:ea typeface="Adobe 黑体 Std R" pitchFamily="34" charset="-122"/>
              </a:rPr>
              <a:t> </a:t>
            </a:r>
            <a:r>
              <a:rPr lang="en-US" altLang="zh-CN" sz="1400" baseline="0" dirty="0">
                <a:latin typeface="Adobe Jenson Pro Capt" pitchFamily="18" charset="0"/>
                <a:ea typeface="Adobe 黑体 Std R" pitchFamily="34" charset="-122"/>
              </a:rPr>
              <a:t>XMU</a:t>
            </a:r>
            <a:endParaRPr lang="en-US" altLang="zh-CN" sz="1400" dirty="0">
              <a:latin typeface="Adobe Jenson Pro Capt" pitchFamily="18" charset="0"/>
              <a:ea typeface="Adobe 黑体 Std R" pitchFamily="34" charset="-122"/>
            </a:endParaRPr>
          </a:p>
        </p:txBody>
      </p:sp>
    </p:spTree>
    <p:extLst>
      <p:ext uri="{BB962C8B-B14F-4D97-AF65-F5344CB8AC3E}">
        <p14:creationId xmlns:p14="http://schemas.microsoft.com/office/powerpoint/2010/main" val="27213067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fld id="{E5AD3F1B-3190-419F-9358-6F22CE9D49E7}" type="datetime10">
              <a:rPr lang="zh-CN" altLang="en-US" smtClean="0"/>
              <a:t>09:08</a:t>
            </a:fld>
            <a:endParaRPr lang="zh-CN" altLang="en-US"/>
          </a:p>
        </p:txBody>
      </p:sp>
      <p:sp>
        <p:nvSpPr>
          <p:cNvPr id="3" name="Rectangle 5"/>
          <p:cNvSpPr>
            <a:spLocks noGrp="1" noChangeArrowheads="1"/>
          </p:cNvSpPr>
          <p:nvPr>
            <p:ph type="ftr" sz="quarter" idx="11"/>
          </p:nvPr>
        </p:nvSpPr>
        <p:spPr>
          <a:xfrm>
            <a:off x="1643042" y="6248400"/>
            <a:ext cx="5429288" cy="457200"/>
          </a:xfrm>
          <a:prstGeom prst="rect">
            <a:avLst/>
          </a:prstGeom>
          <a:ln/>
        </p:spPr>
        <p:txBody>
          <a:bodyPr/>
          <a:lstStyle>
            <a:lvl1pPr>
              <a:defRPr/>
            </a:lvl1pPr>
          </a:lstStyle>
          <a:p>
            <a:endParaRPr lang="zh-CN" altLang="en-US"/>
          </a:p>
        </p:txBody>
      </p:sp>
      <p:sp>
        <p:nvSpPr>
          <p:cNvPr id="4"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404250190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fld id="{BD11F0B3-3963-49E3-B094-D5B543A664E0}" type="datetime10">
              <a:rPr lang="zh-CN" altLang="en-US" smtClean="0"/>
              <a:t>09:08</a:t>
            </a:fld>
            <a:endParaRPr lang="zh-CN" altLang="en-US"/>
          </a:p>
        </p:txBody>
      </p:sp>
      <p:sp>
        <p:nvSpPr>
          <p:cNvPr id="6" name="Rectangle 5"/>
          <p:cNvSpPr>
            <a:spLocks noGrp="1" noChangeArrowheads="1"/>
          </p:cNvSpPr>
          <p:nvPr>
            <p:ph type="ftr" sz="quarter" idx="11"/>
          </p:nvPr>
        </p:nvSpPr>
        <p:spPr>
          <a:xfrm>
            <a:off x="1643042" y="6248400"/>
            <a:ext cx="5429288" cy="457200"/>
          </a:xfrm>
          <a:prstGeom prst="rect">
            <a:avLst/>
          </a:prstGeom>
          <a:ln/>
        </p:spPr>
        <p:txBody>
          <a:bodyPr/>
          <a:lstStyle>
            <a:lvl1pPr>
              <a:defRPr/>
            </a:lvl1pPr>
          </a:lstStyle>
          <a:p>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296145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fld id="{7C95479E-D72D-4E09-A2DB-D76C183388EE}" type="datetime10">
              <a:rPr lang="zh-CN" altLang="en-US" smtClean="0"/>
              <a:t>09:08</a:t>
            </a:fld>
            <a:endParaRPr lang="zh-CN" altLang="en-US"/>
          </a:p>
        </p:txBody>
      </p:sp>
      <p:sp>
        <p:nvSpPr>
          <p:cNvPr id="6" name="Rectangle 5"/>
          <p:cNvSpPr>
            <a:spLocks noGrp="1" noChangeArrowheads="1"/>
          </p:cNvSpPr>
          <p:nvPr>
            <p:ph type="ftr" sz="quarter" idx="11"/>
          </p:nvPr>
        </p:nvSpPr>
        <p:spPr>
          <a:xfrm>
            <a:off x="1643042" y="6248400"/>
            <a:ext cx="5429288" cy="457200"/>
          </a:xfrm>
          <a:prstGeom prst="rect">
            <a:avLst/>
          </a:prstGeom>
          <a:ln/>
        </p:spPr>
        <p:txBody>
          <a:bodyPr/>
          <a:lstStyle>
            <a:lvl1pPr>
              <a:defRPr/>
            </a:lvl1pPr>
          </a:lstStyle>
          <a:p>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94542881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fld id="{2B322CE5-1FE2-425D-BE15-92B7BE1897EC}" type="datetime10">
              <a:rPr lang="zh-CN" altLang="en-US" smtClean="0"/>
              <a:t>09:08</a:t>
            </a:fld>
            <a:endParaRPr lang="zh-CN" altLang="en-US"/>
          </a:p>
        </p:txBody>
      </p:sp>
      <p:sp>
        <p:nvSpPr>
          <p:cNvPr id="5" name="Rectangle 5"/>
          <p:cNvSpPr>
            <a:spLocks noGrp="1" noChangeArrowheads="1"/>
          </p:cNvSpPr>
          <p:nvPr>
            <p:ph type="ftr" sz="quarter" idx="11"/>
          </p:nvPr>
        </p:nvSpPr>
        <p:spPr>
          <a:xfrm>
            <a:off x="1643042" y="6248400"/>
            <a:ext cx="5429288" cy="457200"/>
          </a:xfrm>
          <a:prstGeom prst="rect">
            <a:avLst/>
          </a:prstGeom>
          <a:ln/>
        </p:spPr>
        <p:txBody>
          <a:bodyPr/>
          <a:lstStyle>
            <a:lvl1pPr>
              <a:defRPr/>
            </a:lvl1pPr>
          </a:lstStyle>
          <a:p>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29255025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7813"/>
            <a:ext cx="6019800" cy="585311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fld id="{21D30BEE-A81E-4636-9C4F-B7A826B7B202}" type="datetime10">
              <a:rPr lang="zh-CN" altLang="en-US" smtClean="0"/>
              <a:t>09:08</a:t>
            </a:fld>
            <a:endParaRPr lang="zh-CN" altLang="en-US"/>
          </a:p>
        </p:txBody>
      </p:sp>
      <p:sp>
        <p:nvSpPr>
          <p:cNvPr id="5" name="Rectangle 5"/>
          <p:cNvSpPr>
            <a:spLocks noGrp="1" noChangeArrowheads="1"/>
          </p:cNvSpPr>
          <p:nvPr>
            <p:ph type="ftr" sz="quarter" idx="11"/>
          </p:nvPr>
        </p:nvSpPr>
        <p:spPr>
          <a:xfrm>
            <a:off x="1643042" y="6248400"/>
            <a:ext cx="5429288" cy="457200"/>
          </a:xfrm>
          <a:prstGeom prst="rect">
            <a:avLst/>
          </a:prstGeom>
          <a:ln/>
        </p:spPr>
        <p:txBody>
          <a:bodyPr/>
          <a:lstStyle>
            <a:lvl1pPr>
              <a:defRPr/>
            </a:lvl1pPr>
          </a:lstStyle>
          <a:p>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6540837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ending">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580867" y="14520"/>
            <a:ext cx="2565366" cy="11392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6283894"/>
            <a:ext cx="9144000" cy="221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userDrawn="1"/>
        </p:nvSpPr>
        <p:spPr>
          <a:xfrm>
            <a:off x="2051720" y="2636912"/>
            <a:ext cx="5688631" cy="1569660"/>
          </a:xfrm>
          <a:prstGeom prst="rect">
            <a:avLst/>
          </a:prstGeom>
          <a:noFill/>
        </p:spPr>
        <p:txBody>
          <a:bodyPr wrap="square" rtlCol="0">
            <a:spAutoFit/>
          </a:bodyPr>
          <a:lstStyle/>
          <a:p>
            <a:r>
              <a:rPr lang="en-US" altLang="zh-CN" sz="9600" dirty="0">
                <a:latin typeface="Bradley Hand ITC" pitchFamily="66" charset="0"/>
                <a:ea typeface="Adobe 仿宋 Std R" pitchFamily="18" charset="-122"/>
                <a:cs typeface="Arial Unicode MS" pitchFamily="34" charset="-122"/>
              </a:rPr>
              <a:t>The End.</a:t>
            </a:r>
            <a:endParaRPr lang="zh-CN" altLang="en-US" sz="9600" dirty="0">
              <a:latin typeface="Bradley Hand ITC" pitchFamily="66" charset="0"/>
              <a:ea typeface="Adobe 仿宋 Std R" pitchFamily="18" charset="-122"/>
              <a:cs typeface="Arial Unicode MS" pitchFamily="34" charset="-122"/>
            </a:endParaRPr>
          </a:p>
        </p:txBody>
      </p:sp>
      <p:sp>
        <p:nvSpPr>
          <p:cNvPr id="18" name="矩形 17"/>
          <p:cNvSpPr/>
          <p:nvPr userDrawn="1"/>
        </p:nvSpPr>
        <p:spPr>
          <a:xfrm>
            <a:off x="395536" y="1052736"/>
            <a:ext cx="835292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8172400" y="6394471"/>
            <a:ext cx="973833" cy="463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053168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谢谢">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dirty="0"/>
          </a:p>
        </p:txBody>
      </p:sp>
      <p:pic>
        <p:nvPicPr>
          <p:cNvPr id="4102" name="Picture 6"/>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550" y="260648"/>
            <a:ext cx="8724900" cy="621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userDrawn="1"/>
        </p:nvSpPr>
        <p:spPr>
          <a:xfrm>
            <a:off x="2843808" y="3700264"/>
            <a:ext cx="3744416" cy="707886"/>
          </a:xfrm>
          <a:prstGeom prst="rect">
            <a:avLst/>
          </a:prstGeom>
          <a:noFill/>
        </p:spPr>
        <p:txBody>
          <a:bodyPr wrap="square" rtlCol="0">
            <a:spAutoFit/>
          </a:bodyPr>
          <a:lstStyle/>
          <a:p>
            <a:r>
              <a:rPr lang="en-US" altLang="zh-CN" sz="2000" b="1" dirty="0">
                <a:latin typeface="Adobe Jenson Pro Capt" pitchFamily="18" charset="0"/>
              </a:rPr>
              <a:t>Email: zlzheng@xmu.edu.cn</a:t>
            </a:r>
          </a:p>
          <a:p>
            <a:r>
              <a:rPr lang="en-US" altLang="zh-CN" sz="2000" b="1" dirty="0">
                <a:latin typeface="Adobe Jenson Pro Capt" pitchFamily="18" charset="0"/>
              </a:rPr>
              <a:t>              aronge@xmu.edu.cn</a:t>
            </a:r>
            <a:endParaRPr lang="zh-CN" altLang="en-US" sz="2000" b="1" dirty="0">
              <a:latin typeface="Adobe Jenson Pro Capt" pitchFamily="18" charset="0"/>
            </a:endParaRPr>
          </a:p>
        </p:txBody>
      </p:sp>
    </p:spTree>
    <p:extLst>
      <p:ext uri="{BB962C8B-B14F-4D97-AF65-F5344CB8AC3E}">
        <p14:creationId xmlns:p14="http://schemas.microsoft.com/office/powerpoint/2010/main" val="37964585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01625" y="228600"/>
            <a:ext cx="8540750" cy="1143000"/>
          </a:xfrm>
        </p:spPr>
        <p:txBody>
          <a:bodyPr/>
          <a:lstStyle/>
          <a:p>
            <a:r>
              <a:rPr lang="zh-CN" altLang="en-US"/>
              <a:t>单击此处编辑母版标题样式</a:t>
            </a:r>
          </a:p>
        </p:txBody>
      </p:sp>
      <p:sp>
        <p:nvSpPr>
          <p:cNvPr id="3" name="文本占位符 2"/>
          <p:cNvSpPr>
            <a:spLocks noGrp="1"/>
          </p:cNvSpPr>
          <p:nvPr>
            <p:ph type="body" sz="half" idx="1"/>
          </p:nvPr>
        </p:nvSpPr>
        <p:spPr>
          <a:xfrm>
            <a:off x="301625" y="1600200"/>
            <a:ext cx="4194175" cy="44989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194175" cy="44989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301625" y="6245225"/>
            <a:ext cx="2289175" cy="476250"/>
          </a:xfrm>
          <a:prstGeom prst="rect">
            <a:avLst/>
          </a:prstGeom>
        </p:spPr>
        <p:txBody>
          <a:bodyPr/>
          <a:lstStyle>
            <a:lvl1pPr>
              <a:defRPr>
                <a:ea typeface="宋体" pitchFamily="2" charset="-122"/>
              </a:defRPr>
            </a:lvl1pPr>
          </a:lstStyle>
          <a:p>
            <a:pPr>
              <a:defRPr/>
            </a:pPr>
            <a:fld id="{E2B1A882-4B6C-445F-B2CC-CE8ABF188564}" type="datetime10">
              <a:rPr lang="zh-CN" altLang="en-US" smtClean="0"/>
              <a:t>09:08</a:t>
            </a:fld>
            <a:endParaRPr lang="en-US" altLang="zh-CN"/>
          </a:p>
        </p:txBody>
      </p:sp>
      <p:sp>
        <p:nvSpPr>
          <p:cNvPr id="6" name="页脚占位符 5"/>
          <p:cNvSpPr>
            <a:spLocks noGrp="1"/>
          </p:cNvSpPr>
          <p:nvPr>
            <p:ph type="ftr" sz="quarter" idx="11"/>
          </p:nvPr>
        </p:nvSpPr>
        <p:spPr>
          <a:xfrm>
            <a:off x="3124200" y="6245225"/>
            <a:ext cx="2895600" cy="476250"/>
          </a:xfrm>
          <a:prstGeom prst="rect">
            <a:avLst/>
          </a:prstGeom>
        </p:spPr>
        <p:txBody>
          <a:bodyPr/>
          <a:lstStyle>
            <a:lvl1pPr>
              <a:defRPr/>
            </a:lvl1pPr>
          </a:lstStyle>
          <a:p>
            <a:pPr>
              <a:defRPr/>
            </a:pPr>
            <a:endParaRPr lang="zh-CN" altLang="en-US" dirty="0"/>
          </a:p>
        </p:txBody>
      </p:sp>
      <p:sp>
        <p:nvSpPr>
          <p:cNvPr id="7" name="灯片编号占位符 6"/>
          <p:cNvSpPr>
            <a:spLocks noGrp="1"/>
          </p:cNvSpPr>
          <p:nvPr>
            <p:ph type="sldNum" sz="quarter" idx="12"/>
          </p:nvPr>
        </p:nvSpPr>
        <p:spPr>
          <a:xfrm>
            <a:off x="6553200" y="6245225"/>
            <a:ext cx="2289175" cy="476250"/>
          </a:xfrm>
        </p:spPr>
        <p:txBody>
          <a:bodyPr/>
          <a:lstStyle>
            <a:lvl1pPr>
              <a:defRPr/>
            </a:lvl1pPr>
          </a:lstStyle>
          <a:p>
            <a:pPr>
              <a:defRPr/>
            </a:pPr>
            <a:fld id="{5CC2B108-31DF-4FE0-8872-C4A8491C00B8}" type="slidenum">
              <a:rPr lang="en-US" altLang="zh-CN"/>
              <a:pPr>
                <a:defRPr/>
              </a:pPr>
              <a:t>‹#›</a:t>
            </a:fld>
            <a:endParaRPr lang="en-US" altLang="zh-CN"/>
          </a:p>
        </p:txBody>
      </p:sp>
    </p:spTree>
    <p:extLst>
      <p:ext uri="{BB962C8B-B14F-4D97-AF65-F5344CB8AC3E}">
        <p14:creationId xmlns:p14="http://schemas.microsoft.com/office/powerpoint/2010/main" val="114925166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67544" y="908720"/>
            <a:ext cx="8229600" cy="1656183"/>
          </a:xfrm>
        </p:spPr>
        <p:txBody>
          <a:bodyPr/>
          <a:lstStyle>
            <a:lvl1pPr algn="ctr">
              <a:defRPr sz="3600" b="1">
                <a:solidFill>
                  <a:srgbClr val="006633"/>
                </a:solidFill>
                <a:latin typeface="Adobe Jenson Pro Capt" pitchFamily="18" charset="0"/>
                <a:ea typeface="楷体" pitchFamily="49" charset="-122"/>
              </a:defRPr>
            </a:lvl1pPr>
          </a:lstStyle>
          <a:p>
            <a:r>
              <a:rPr lang="zh-CN" altLang="en-US" dirty="0"/>
              <a:t>单击此处编辑母版标题样式</a:t>
            </a:r>
            <a:br>
              <a:rPr lang="en-US" altLang="zh-CN" dirty="0"/>
            </a:br>
            <a:endParaRPr lang="zh-CN" altLang="en-US" dirty="0"/>
          </a:p>
        </p:txBody>
      </p:sp>
    </p:spTree>
    <p:extLst>
      <p:ext uri="{BB962C8B-B14F-4D97-AF65-F5344CB8AC3E}">
        <p14:creationId xmlns:p14="http://schemas.microsoft.com/office/powerpoint/2010/main" val="1702878165"/>
      </p:ext>
    </p:extLst>
  </p:cSld>
  <p:clrMapOvr>
    <a:masterClrMapping/>
  </p:clrMapOvr>
  <p:transition spd="slow">
    <p:pull dir="ru"/>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xAndTwoObj">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301625" y="228600"/>
            <a:ext cx="8540750" cy="1143000"/>
          </a:xfrm>
        </p:spPr>
        <p:txBody>
          <a:bodyPr/>
          <a:lstStyle/>
          <a:p>
            <a:r>
              <a:rPr lang="zh-CN" altLang="en-US"/>
              <a:t>单击此处编辑母版标题样式</a:t>
            </a:r>
          </a:p>
        </p:txBody>
      </p:sp>
      <p:sp>
        <p:nvSpPr>
          <p:cNvPr id="3" name="文本占位符 2"/>
          <p:cNvSpPr>
            <a:spLocks noGrp="1"/>
          </p:cNvSpPr>
          <p:nvPr>
            <p:ph type="body" sz="half" idx="1"/>
          </p:nvPr>
        </p:nvSpPr>
        <p:spPr>
          <a:xfrm>
            <a:off x="301625" y="1600200"/>
            <a:ext cx="4194175" cy="44989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quarter" idx="2"/>
          </p:nvPr>
        </p:nvSpPr>
        <p:spPr>
          <a:xfrm>
            <a:off x="4648200" y="1600200"/>
            <a:ext cx="4194175" cy="21732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内容占位符 4"/>
          <p:cNvSpPr>
            <a:spLocks noGrp="1"/>
          </p:cNvSpPr>
          <p:nvPr>
            <p:ph sz="quarter" idx="3"/>
          </p:nvPr>
        </p:nvSpPr>
        <p:spPr>
          <a:xfrm>
            <a:off x="4648200" y="3925888"/>
            <a:ext cx="4194175" cy="2173287"/>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日期占位符 5">
            <a:extLst>
              <a:ext uri="{FF2B5EF4-FFF2-40B4-BE49-F238E27FC236}">
                <a16:creationId xmlns:a16="http://schemas.microsoft.com/office/drawing/2014/main" id="{1442FEF8-E3EF-4461-9F2E-7F39E4BC1635}"/>
              </a:ext>
            </a:extLst>
          </p:cNvPr>
          <p:cNvSpPr>
            <a:spLocks noGrp="1"/>
          </p:cNvSpPr>
          <p:nvPr>
            <p:ph type="dt" sz="half" idx="10"/>
          </p:nvPr>
        </p:nvSpPr>
        <p:spPr>
          <a:xfrm>
            <a:off x="301625" y="6245225"/>
            <a:ext cx="2289175" cy="476250"/>
          </a:xfrm>
        </p:spPr>
        <p:txBody>
          <a:bodyPr/>
          <a:lstStyle>
            <a:lvl1pPr>
              <a:defRPr smtClean="0"/>
            </a:lvl1pPr>
          </a:lstStyle>
          <a:p>
            <a:pPr>
              <a:defRPr/>
            </a:pPr>
            <a:endParaRPr lang="en-US" altLang="zh-CN"/>
          </a:p>
        </p:txBody>
      </p:sp>
      <p:sp>
        <p:nvSpPr>
          <p:cNvPr id="7" name="页脚占位符 6">
            <a:extLst>
              <a:ext uri="{FF2B5EF4-FFF2-40B4-BE49-F238E27FC236}">
                <a16:creationId xmlns:a16="http://schemas.microsoft.com/office/drawing/2014/main" id="{6F9B3CC1-9498-4FB2-A6AD-A20AA70B44C0}"/>
              </a:ext>
            </a:extLst>
          </p:cNvPr>
          <p:cNvSpPr>
            <a:spLocks noGrp="1"/>
          </p:cNvSpPr>
          <p:nvPr>
            <p:ph type="ftr" sz="quarter" idx="11"/>
          </p:nvPr>
        </p:nvSpPr>
        <p:spPr>
          <a:xfrm>
            <a:off x="3124200" y="6245225"/>
            <a:ext cx="2895600" cy="476250"/>
          </a:xfrm>
        </p:spPr>
        <p:txBody>
          <a:bodyPr/>
          <a:lstStyle>
            <a:lvl1pPr>
              <a:defRPr/>
            </a:lvl1pPr>
          </a:lstStyle>
          <a:p>
            <a:pPr>
              <a:defRPr/>
            </a:pPr>
            <a:endParaRPr lang="en-US" altLang="zh-CN"/>
          </a:p>
        </p:txBody>
      </p:sp>
      <p:sp>
        <p:nvSpPr>
          <p:cNvPr id="8" name="灯片编号占位符 7">
            <a:extLst>
              <a:ext uri="{FF2B5EF4-FFF2-40B4-BE49-F238E27FC236}">
                <a16:creationId xmlns:a16="http://schemas.microsoft.com/office/drawing/2014/main" id="{52D8076A-8019-49FD-860E-B42D6A1154B0}"/>
              </a:ext>
            </a:extLst>
          </p:cNvPr>
          <p:cNvSpPr>
            <a:spLocks noGrp="1"/>
          </p:cNvSpPr>
          <p:nvPr>
            <p:ph type="sldNum" sz="quarter" idx="12"/>
          </p:nvPr>
        </p:nvSpPr>
        <p:spPr>
          <a:xfrm>
            <a:off x="6553200" y="6245225"/>
            <a:ext cx="2289175" cy="476250"/>
          </a:xfrm>
        </p:spPr>
        <p:txBody>
          <a:bodyPr/>
          <a:lstStyle>
            <a:lvl1pPr>
              <a:defRPr/>
            </a:lvl1pPr>
          </a:lstStyle>
          <a:p>
            <a:fld id="{055079B6-2CFA-42BE-BBB4-A6F6B8D158DB}" type="slidenum">
              <a:rPr lang="en-US" altLang="zh-CN"/>
              <a:pPr/>
              <a:t>‹#›</a:t>
            </a:fld>
            <a:endParaRPr lang="en-US" altLang="zh-CN"/>
          </a:p>
        </p:txBody>
      </p:sp>
    </p:spTree>
    <p:extLst>
      <p:ext uri="{BB962C8B-B14F-4D97-AF65-F5344CB8AC3E}">
        <p14:creationId xmlns:p14="http://schemas.microsoft.com/office/powerpoint/2010/main" val="26959912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67544" y="332656"/>
            <a:ext cx="8229600" cy="846931"/>
          </a:xfrm>
        </p:spPr>
        <p:txBody>
          <a:bodyPr bIns="36000" anchor="b"/>
          <a:lstStyle>
            <a:lvl1pPr>
              <a:defRPr>
                <a:solidFill>
                  <a:srgbClr val="006600"/>
                </a:solidFill>
                <a:latin typeface="Adobe Jenson Pro Capt" pitchFamily="18" charset="0"/>
                <a:ea typeface="Adobe 黑体 Std R" pitchFamily="34" charset="-122"/>
              </a:defRPr>
            </a:lvl1pPr>
          </a:lstStyle>
          <a:p>
            <a:r>
              <a:rPr lang="zh-TW" altLang="en-US" dirty="0"/>
              <a:t>按一下此處編輯母版標題樣式</a:t>
            </a:r>
            <a:endParaRPr lang="zh-CN" altLang="en-US" dirty="0"/>
          </a:p>
        </p:txBody>
      </p:sp>
      <p:sp>
        <p:nvSpPr>
          <p:cNvPr id="3" name="内容占位符 2"/>
          <p:cNvSpPr>
            <a:spLocks noGrp="1"/>
          </p:cNvSpPr>
          <p:nvPr>
            <p:ph idx="1" hasCustomPrompt="1"/>
          </p:nvPr>
        </p:nvSpPr>
        <p:spPr>
          <a:xfrm>
            <a:off x="457200" y="1340768"/>
            <a:ext cx="8229600" cy="5184576"/>
          </a:xfrm>
        </p:spPr>
        <p:txBody>
          <a:bodyPr/>
          <a:lstStyle>
            <a:lvl1pPr marL="342900" indent="-342900">
              <a:spcBef>
                <a:spcPts val="800"/>
              </a:spcBef>
              <a:buClr>
                <a:schemeClr val="accent6">
                  <a:lumMod val="75000"/>
                </a:schemeClr>
              </a:buClr>
              <a:buFontTx/>
              <a:buBlip>
                <a:blip r:embed="rId2"/>
              </a:buBlip>
              <a:defRPr baseline="0">
                <a:latin typeface="Adobe Jenson Pro" pitchFamily="18" charset="0"/>
                <a:ea typeface="Adobe 楷体 Std R" pitchFamily="18" charset="-122"/>
              </a:defRPr>
            </a:lvl1pPr>
            <a:lvl2pPr marL="669925" indent="-325438">
              <a:spcBef>
                <a:spcPts val="800"/>
              </a:spcBef>
              <a:buFontTx/>
              <a:buBlip>
                <a:blip r:embed="rId2"/>
              </a:buBlip>
              <a:defRPr baseline="0">
                <a:latin typeface="Adobe Jenson Pro" pitchFamily="18" charset="0"/>
                <a:ea typeface="Adobe 楷体 Std R" pitchFamily="18" charset="-122"/>
              </a:defRPr>
            </a:lvl2pPr>
            <a:lvl3pPr marL="1022350" indent="-350838">
              <a:spcBef>
                <a:spcPts val="800"/>
              </a:spcBef>
              <a:buFontTx/>
              <a:buBlip>
                <a:blip r:embed="rId2"/>
              </a:buBlip>
              <a:defRPr baseline="0">
                <a:latin typeface="Adobe Jenson Pro" pitchFamily="18" charset="0"/>
                <a:ea typeface="Adobe 楷体 Std R" pitchFamily="18" charset="-122"/>
              </a:defRPr>
            </a:lvl3pPr>
            <a:lvl4pPr marL="1339850" indent="-315913">
              <a:spcBef>
                <a:spcPts val="800"/>
              </a:spcBef>
              <a:buFontTx/>
              <a:buBlip>
                <a:blip r:embed="rId2"/>
              </a:buBlip>
              <a:defRPr baseline="0">
                <a:latin typeface="Adobe Jenson Pro" pitchFamily="18" charset="0"/>
                <a:ea typeface="Adobe 楷体 Std R" pitchFamily="18" charset="-122"/>
              </a:defRPr>
            </a:lvl4pPr>
            <a:lvl5pPr marL="1681163" indent="-339725">
              <a:spcBef>
                <a:spcPts val="800"/>
              </a:spcBef>
              <a:buFontTx/>
              <a:buBlip>
                <a:blip r:embed="rId2"/>
              </a:buBlip>
              <a:defRPr baseline="0">
                <a:latin typeface="Adobe Jenson Pro" pitchFamily="18" charset="0"/>
                <a:ea typeface="Adobe 楷体 Std R" pitchFamily="18" charset="-122"/>
              </a:defRPr>
            </a:lvl5pPr>
          </a:lstStyle>
          <a:p>
            <a:pPr lvl="0"/>
            <a:r>
              <a:rPr lang="zh-TW" altLang="en-US" dirty="0"/>
              <a:t>按一下此處編輯母版文本樣式</a:t>
            </a:r>
            <a:endParaRPr lang="zh-CN" altLang="en-US" dirty="0"/>
          </a:p>
          <a:p>
            <a:pPr lvl="1"/>
            <a:r>
              <a:rPr lang="zh-CN" altLang="en-US" dirty="0"/>
              <a:t>第二級</a:t>
            </a:r>
          </a:p>
          <a:p>
            <a:pPr lvl="2"/>
            <a:r>
              <a:rPr lang="zh-CN" altLang="en-US" dirty="0"/>
              <a:t>第三級</a:t>
            </a:r>
          </a:p>
          <a:p>
            <a:pPr lvl="3"/>
            <a:r>
              <a:rPr lang="zh-CN" altLang="en-US" dirty="0"/>
              <a:t>第四級</a:t>
            </a:r>
          </a:p>
          <a:p>
            <a:pPr lvl="4"/>
            <a:r>
              <a:rPr lang="zh-CN" altLang="en-US" dirty="0"/>
              <a:t>第五級</a:t>
            </a:r>
          </a:p>
        </p:txBody>
      </p:sp>
      <p:sp>
        <p:nvSpPr>
          <p:cNvPr id="6" name="Rectangle 6"/>
          <p:cNvSpPr>
            <a:spLocks noGrp="1" noChangeArrowheads="1"/>
          </p:cNvSpPr>
          <p:nvPr>
            <p:ph type="sldNum" sz="quarter" idx="12"/>
          </p:nvPr>
        </p:nvSpPr>
        <p:spPr>
          <a:ln/>
        </p:spPr>
        <p:txBody>
          <a:bodyPr/>
          <a:lstStyle>
            <a:lvl1pPr>
              <a:defRPr>
                <a:solidFill>
                  <a:schemeClr val="tx1">
                    <a:lumMod val="50000"/>
                    <a:lumOff val="50000"/>
                  </a:schemeClr>
                </a:solidFill>
                <a:latin typeface="Adobe Jenson Pro Capt" pitchFamily="18" charset="0"/>
              </a:defRPr>
            </a:lvl1pPr>
          </a:lstStyle>
          <a:p>
            <a:fld id="{0C913308-F349-4B6D-A68A-DD1791B4A57B}" type="slidenum">
              <a:rPr lang="zh-CN" altLang="en-US" smtClean="0"/>
              <a:pPr/>
              <a:t>‹#›</a:t>
            </a:fld>
            <a:endParaRPr lang="zh-CN" altLang="en-US" dirty="0"/>
          </a:p>
        </p:txBody>
      </p:sp>
    </p:spTree>
    <p:extLst>
      <p:ext uri="{BB962C8B-B14F-4D97-AF65-F5344CB8AC3E}">
        <p14:creationId xmlns:p14="http://schemas.microsoft.com/office/powerpoint/2010/main" val="18210498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Questions">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dirty="0"/>
          </a:p>
        </p:txBody>
      </p:sp>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31640" y="1340767"/>
            <a:ext cx="6408712" cy="5046860"/>
          </a:xfrm>
          <a:prstGeom prst="rect">
            <a:avLst/>
          </a:prstGeom>
        </p:spPr>
      </p:pic>
      <p:sp>
        <p:nvSpPr>
          <p:cNvPr id="6" name="TextBox 5"/>
          <p:cNvSpPr txBox="1"/>
          <p:nvPr userDrawn="1"/>
        </p:nvSpPr>
        <p:spPr>
          <a:xfrm>
            <a:off x="467544" y="404664"/>
            <a:ext cx="8280920" cy="738664"/>
          </a:xfrm>
          <a:prstGeom prst="rect">
            <a:avLst/>
          </a:prstGeom>
          <a:noFill/>
        </p:spPr>
        <p:txBody>
          <a:bodyPr wrap="square" rtlCol="0">
            <a:spAutoFit/>
          </a:bodyPr>
          <a:lstStyle/>
          <a:p>
            <a:r>
              <a:rPr lang="en-US" altLang="zh-CN" sz="4200" dirty="0">
                <a:solidFill>
                  <a:srgbClr val="006600"/>
                </a:solidFill>
                <a:latin typeface="Adobe Jenson Pro Capt" pitchFamily="18" charset="0"/>
              </a:rPr>
              <a:t>Any Questions</a:t>
            </a:r>
            <a:r>
              <a:rPr lang="zh-CN" altLang="en-US" sz="4200" dirty="0">
                <a:solidFill>
                  <a:schemeClr val="accent2">
                    <a:lumMod val="75000"/>
                  </a:schemeClr>
                </a:solidFill>
                <a:latin typeface="GungsuhChe" pitchFamily="49" charset="-127"/>
                <a:ea typeface="GungsuhChe" pitchFamily="49" charset="-127"/>
                <a:cs typeface="Ebrima" pitchFamily="2" charset="0"/>
              </a:rPr>
              <a:t>？</a:t>
            </a:r>
            <a:endParaRPr lang="zh-CN" altLang="en-US" sz="4200" dirty="0">
              <a:solidFill>
                <a:schemeClr val="accent2">
                  <a:lumMod val="75000"/>
                </a:schemeClr>
              </a:solidFill>
            </a:endParaRPr>
          </a:p>
        </p:txBody>
      </p:sp>
    </p:spTree>
    <p:extLst>
      <p:ext uri="{BB962C8B-B14F-4D97-AF65-F5344CB8AC3E}">
        <p14:creationId xmlns:p14="http://schemas.microsoft.com/office/powerpoint/2010/main" val="214789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83568" y="2492896"/>
            <a:ext cx="7772400" cy="1362075"/>
          </a:xfrm>
        </p:spPr>
        <p:txBody>
          <a:bodyPr/>
          <a:lstStyle>
            <a:lvl1pPr algn="l">
              <a:defRPr sz="4000" b="0" cap="all" baseline="0">
                <a:solidFill>
                  <a:srgbClr val="002060"/>
                </a:solidFill>
                <a:latin typeface="Adobe Jenson Pro" pitchFamily="18" charset="0"/>
              </a:defRPr>
            </a:lvl1pPr>
          </a:lstStyle>
          <a:p>
            <a:r>
              <a:rPr lang="zh-CN" altLang="en-US" dirty="0"/>
              <a:t>    单击此处编辑母版标题样式</a:t>
            </a:r>
          </a:p>
        </p:txBody>
      </p:sp>
      <p:sp>
        <p:nvSpPr>
          <p:cNvPr id="3" name="文本占位符 2"/>
          <p:cNvSpPr>
            <a:spLocks noGrp="1"/>
          </p:cNvSpPr>
          <p:nvPr>
            <p:ph type="body" idx="1"/>
          </p:nvPr>
        </p:nvSpPr>
        <p:spPr>
          <a:xfrm>
            <a:off x="683568" y="4077072"/>
            <a:ext cx="7772400" cy="1500187"/>
          </a:xfrm>
        </p:spPr>
        <p:txBody>
          <a:bodyPr anchor="t"/>
          <a:lstStyle>
            <a:lvl1pPr marL="0" indent="0">
              <a:buNone/>
              <a:defRPr sz="3600" b="0">
                <a:solidFill>
                  <a:srgbClr val="002060"/>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dirty="0"/>
              <a:t>单击此处编辑母版文本样式</a:t>
            </a:r>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87787835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fld id="{A5494ECF-2706-4210-82B8-9A05A0742ECC}" type="datetime10">
              <a:rPr lang="zh-CN" altLang="en-US" smtClean="0"/>
              <a:t>09:08</a:t>
            </a:fld>
            <a:endParaRPr lang="zh-CN" altLang="en-US"/>
          </a:p>
        </p:txBody>
      </p:sp>
      <p:sp>
        <p:nvSpPr>
          <p:cNvPr id="6" name="Rectangle 5"/>
          <p:cNvSpPr>
            <a:spLocks noGrp="1" noChangeArrowheads="1"/>
          </p:cNvSpPr>
          <p:nvPr>
            <p:ph type="ftr" sz="quarter" idx="11"/>
          </p:nvPr>
        </p:nvSpPr>
        <p:spPr>
          <a:xfrm>
            <a:off x="1643042" y="6248400"/>
            <a:ext cx="5429288" cy="457200"/>
          </a:xfrm>
          <a:prstGeom prst="rect">
            <a:avLst/>
          </a:prstGeom>
          <a:ln/>
        </p:spPr>
        <p:txBody>
          <a:bodyPr/>
          <a:lstStyle>
            <a:lvl1pPr>
              <a:defRPr/>
            </a:lvl1pPr>
          </a:lstStyle>
          <a:p>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9905989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fld id="{ADCD0555-D340-4DA5-884A-4DB4BEB64E3D}" type="datetime10">
              <a:rPr lang="zh-CN" altLang="en-US" smtClean="0"/>
              <a:t>09:08</a:t>
            </a:fld>
            <a:endParaRPr lang="zh-CN" altLang="en-US"/>
          </a:p>
        </p:txBody>
      </p:sp>
      <p:sp>
        <p:nvSpPr>
          <p:cNvPr id="8" name="Rectangle 5"/>
          <p:cNvSpPr>
            <a:spLocks noGrp="1" noChangeArrowheads="1"/>
          </p:cNvSpPr>
          <p:nvPr>
            <p:ph type="ftr" sz="quarter" idx="11"/>
          </p:nvPr>
        </p:nvSpPr>
        <p:spPr>
          <a:xfrm>
            <a:off x="1643042" y="6248400"/>
            <a:ext cx="5429288" cy="457200"/>
          </a:xfrm>
          <a:prstGeom prst="rect">
            <a:avLst/>
          </a:prstGeom>
          <a:ln/>
        </p:spPr>
        <p:txBody>
          <a:bodyPr/>
          <a:lstStyle>
            <a:lvl1pPr>
              <a:defRPr/>
            </a:lvl1pPr>
          </a:lstStyle>
          <a:p>
            <a:endParaRPr lang="zh-CN" altLang="en-US"/>
          </a:p>
        </p:txBody>
      </p:sp>
      <p:sp>
        <p:nvSpPr>
          <p:cNvPr id="9"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3439354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fld id="{35A820D2-3183-4E68-B047-192D7B694D37}" type="datetime10">
              <a:rPr lang="zh-CN" altLang="en-US" smtClean="0"/>
              <a:t>09:08</a:t>
            </a:fld>
            <a:endParaRPr lang="zh-CN" altLang="en-US"/>
          </a:p>
        </p:txBody>
      </p:sp>
      <p:sp>
        <p:nvSpPr>
          <p:cNvPr id="4" name="Rectangle 5"/>
          <p:cNvSpPr>
            <a:spLocks noGrp="1" noChangeArrowheads="1"/>
          </p:cNvSpPr>
          <p:nvPr>
            <p:ph type="ftr" sz="quarter" idx="11"/>
          </p:nvPr>
        </p:nvSpPr>
        <p:spPr>
          <a:xfrm>
            <a:off x="1643042" y="6248400"/>
            <a:ext cx="5429288" cy="457200"/>
          </a:xfrm>
          <a:prstGeom prst="rect">
            <a:avLst/>
          </a:prstGeom>
          <a:ln/>
        </p:spPr>
        <p:txBody>
          <a:bodyPr/>
          <a:lstStyle>
            <a:lvl1pPr>
              <a:defRPr/>
            </a:lvl1pPr>
          </a:lstStyle>
          <a:p>
            <a:endParaRPr lang="zh-CN" altLang="en-US"/>
          </a:p>
        </p:txBody>
      </p:sp>
      <p:sp>
        <p:nvSpPr>
          <p:cNvPr id="5"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8858133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0243890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7618673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bwMode="auto">
          <a:xfrm>
            <a:off x="457200" y="277813"/>
            <a:ext cx="8229600" cy="846931"/>
          </a:xfrm>
          <a:prstGeom prst="rect">
            <a:avLst/>
          </a:prstGeom>
          <a:noFill/>
          <a:ln w="9525">
            <a:noFill/>
            <a:miter lim="800000"/>
            <a:headEnd/>
            <a:tailEnd/>
          </a:ln>
        </p:spPr>
        <p:txBody>
          <a:bodyPr vert="horz" wrap="square" lIns="91440" tIns="45720" rIns="91440" bIns="36000" numCol="1" anchor="b" anchorCtr="0" compatLnSpc="1">
            <a:prstTxWarp prst="textNoShape">
              <a:avLst/>
            </a:prstTxWarp>
          </a:bodyPr>
          <a:lstStyle/>
          <a:p>
            <a:pPr lvl="0"/>
            <a:r>
              <a:rPr lang="zh-TW" altLang="en-US" dirty="0"/>
              <a:t>按一下此處編輯母版標題樣式</a:t>
            </a:r>
            <a:endParaRPr lang="zh-CN" altLang="en-US" dirty="0"/>
          </a:p>
        </p:txBody>
      </p:sp>
      <p:sp>
        <p:nvSpPr>
          <p:cNvPr id="15363" name="Rectangle 3"/>
          <p:cNvSpPr>
            <a:spLocks noGrp="1" noChangeArrowheads="1"/>
          </p:cNvSpPr>
          <p:nvPr>
            <p:ph type="body" idx="1"/>
          </p:nvPr>
        </p:nvSpPr>
        <p:spPr bwMode="auto">
          <a:xfrm>
            <a:off x="457200" y="1340768"/>
            <a:ext cx="8229600" cy="518457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dirty="0"/>
              <a:t>按一下此處編輯母版文本樣式</a:t>
            </a:r>
            <a:endParaRPr lang="zh-CN" altLang="en-US" dirty="0"/>
          </a:p>
          <a:p>
            <a:pPr lvl="1"/>
            <a:r>
              <a:rPr lang="zh-CN" altLang="en-US" dirty="0"/>
              <a:t>第二級</a:t>
            </a:r>
          </a:p>
          <a:p>
            <a:pPr lvl="2"/>
            <a:r>
              <a:rPr lang="zh-CN" altLang="en-US" dirty="0"/>
              <a:t>第三級</a:t>
            </a:r>
          </a:p>
          <a:p>
            <a:pPr lvl="3"/>
            <a:r>
              <a:rPr lang="zh-CN" altLang="en-US" dirty="0"/>
              <a:t>第四級</a:t>
            </a:r>
          </a:p>
          <a:p>
            <a:pPr lvl="4"/>
            <a:r>
              <a:rPr lang="zh-CN" altLang="en-US" dirty="0"/>
              <a:t>第五級</a:t>
            </a:r>
          </a:p>
        </p:txBody>
      </p:sp>
      <p:sp>
        <p:nvSpPr>
          <p:cNvPr id="26630" name="Rectangle 6"/>
          <p:cNvSpPr>
            <a:spLocks noGrp="1" noChangeArrowheads="1"/>
          </p:cNvSpPr>
          <p:nvPr>
            <p:ph type="sldNum" sz="quarter" idx="4"/>
          </p:nvPr>
        </p:nvSpPr>
        <p:spPr bwMode="auto">
          <a:xfrm>
            <a:off x="6588224" y="6525344"/>
            <a:ext cx="21336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200">
                <a:solidFill>
                  <a:srgbClr val="2A0015"/>
                </a:solidFill>
                <a:latin typeface="Adobe Jenson Pro Capt" pitchFamily="18" charset="0"/>
                <a:ea typeface="+mn-ea"/>
              </a:defRPr>
            </a:lvl1pPr>
          </a:lstStyle>
          <a:p>
            <a:fld id="{0C913308-F349-4B6D-A68A-DD1791B4A57B}" type="slidenum">
              <a:rPr lang="zh-CN" altLang="en-US" smtClean="0"/>
              <a:pPr/>
              <a:t>‹#›</a:t>
            </a:fld>
            <a:endParaRPr lang="zh-CN" altLang="en-US" dirty="0"/>
          </a:p>
        </p:txBody>
      </p:sp>
      <p:cxnSp>
        <p:nvCxnSpPr>
          <p:cNvPr id="7" name="直接连接符 6"/>
          <p:cNvCxnSpPr/>
          <p:nvPr/>
        </p:nvCxnSpPr>
        <p:spPr>
          <a:xfrm>
            <a:off x="0" y="6525344"/>
            <a:ext cx="9144000" cy="0"/>
          </a:xfrm>
          <a:prstGeom prst="line">
            <a:avLst/>
          </a:prstGeom>
          <a:ln w="12700">
            <a:solidFill>
              <a:schemeClr val="accent6">
                <a:lumMod val="75000"/>
              </a:schemeClr>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a:off x="467544" y="1196752"/>
            <a:ext cx="8208912"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9" name="Rectangle 6"/>
          <p:cNvSpPr txBox="1">
            <a:spLocks noChangeArrowheads="1"/>
          </p:cNvSpPr>
          <p:nvPr/>
        </p:nvSpPr>
        <p:spPr bwMode="auto">
          <a:xfrm>
            <a:off x="2555776" y="6569968"/>
            <a:ext cx="4248472"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zh-CN"/>
            </a:defPPr>
            <a:lvl1pPr marL="0" algn="r" defTabSz="914400" rtl="0" eaLnBrk="1" fontAlgn="auto" latinLnBrk="0" hangingPunct="1">
              <a:spcBef>
                <a:spcPts val="0"/>
              </a:spcBef>
              <a:spcAft>
                <a:spcPts val="0"/>
              </a:spcAft>
              <a:defRPr sz="1200" kern="1200">
                <a:solidFill>
                  <a:srgbClr val="2A0015"/>
                </a:solidFill>
                <a:latin typeface="Adobe Jenson Pro Capt"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latin typeface="Adobe Jenson Pro Capt" pitchFamily="18" charset="0"/>
                <a:ea typeface="Adobe 黑体 Std R" pitchFamily="34" charset="-122"/>
              </a:rPr>
              <a:t>Copyright © 2020 </a:t>
            </a:r>
            <a:r>
              <a:rPr lang="en-US" altLang="zh-CN" dirty="0" err="1">
                <a:latin typeface="Adobe Jenson Pro Capt" pitchFamily="18" charset="0"/>
                <a:ea typeface="Adobe 黑体 Std R" pitchFamily="34" charset="-122"/>
              </a:rPr>
              <a:t>Zhenlong</a:t>
            </a:r>
            <a:r>
              <a:rPr lang="en-US" altLang="zh-CN" dirty="0">
                <a:latin typeface="Adobe Jenson Pro Capt" pitchFamily="18" charset="0"/>
                <a:ea typeface="Adobe 黑体 Std R" pitchFamily="34" charset="-122"/>
              </a:rPr>
              <a:t> Zheng &amp; Rong Chen</a:t>
            </a:r>
            <a:r>
              <a:rPr lang="zh-CN" altLang="en-US" dirty="0">
                <a:latin typeface="Adobe Jenson Pro Capt" pitchFamily="18" charset="0"/>
                <a:ea typeface="Adobe 黑体 Std R" pitchFamily="34" charset="-122"/>
              </a:rPr>
              <a:t>，</a:t>
            </a:r>
            <a:r>
              <a:rPr lang="en-US" altLang="zh-CN" dirty="0" err="1">
                <a:latin typeface="Adobe Jenson Pro Capt" pitchFamily="18" charset="0"/>
                <a:ea typeface="Adobe 黑体 Std R" pitchFamily="34" charset="-122"/>
              </a:rPr>
              <a:t>XMU</a:t>
            </a:r>
            <a:endParaRPr lang="en-US" altLang="zh-CN" dirty="0">
              <a:latin typeface="Adobe Jenson Pro Capt" pitchFamily="18" charset="0"/>
              <a:ea typeface="Adobe 黑体 Std R" pitchFamily="34" charset="-122"/>
            </a:endParaRPr>
          </a:p>
        </p:txBody>
      </p:sp>
    </p:spTree>
    <p:extLst>
      <p:ext uri="{BB962C8B-B14F-4D97-AF65-F5344CB8AC3E}">
        <p14:creationId xmlns:p14="http://schemas.microsoft.com/office/powerpoint/2010/main" val="3305049405"/>
      </p:ext>
    </p:extLst>
  </p:cSld>
  <p:clrMap bg1="lt1" tx1="dk1" bg2="lt2" tx2="dk2" accent1="accent1" accent2="accent2" accent3="accent3" accent4="accent4" accent5="accent5" accent6="accent6" hlink="hlink" folHlink="folHlink"/>
  <p:sldLayoutIdLst>
    <p:sldLayoutId id="2147492122" r:id="rId1"/>
    <p:sldLayoutId id="2147492123" r:id="rId2"/>
    <p:sldLayoutId id="2147492124" r:id="rId3"/>
    <p:sldLayoutId id="2147492125" r:id="rId4"/>
    <p:sldLayoutId id="2147492126" r:id="rId5"/>
    <p:sldLayoutId id="2147492127" r:id="rId6"/>
    <p:sldLayoutId id="2147492128" r:id="rId7"/>
    <p:sldLayoutId id="2147492129" r:id="rId8"/>
    <p:sldLayoutId id="2147492130" r:id="rId9"/>
    <p:sldLayoutId id="2147492131" r:id="rId10"/>
    <p:sldLayoutId id="2147492132" r:id="rId11"/>
    <p:sldLayoutId id="2147492133" r:id="rId12"/>
    <p:sldLayoutId id="2147492134" r:id="rId13"/>
    <p:sldLayoutId id="2147492135" r:id="rId14"/>
    <p:sldLayoutId id="2147492136" r:id="rId15"/>
    <p:sldLayoutId id="2147492141" r:id="rId16"/>
    <p:sldLayoutId id="2147492138" r:id="rId17"/>
    <p:sldLayoutId id="2147492139" r:id="rId18"/>
    <p:sldLayoutId id="2147492142" r:id="rId19"/>
  </p:sldLayoutIdLst>
  <p:hf hdr="0" ftr="0" dt="0"/>
  <p:txStyles>
    <p:titleStyle>
      <a:lvl1pPr algn="l" rtl="0" eaLnBrk="0" fontAlgn="base" hangingPunct="0">
        <a:spcBef>
          <a:spcPct val="0"/>
        </a:spcBef>
        <a:spcAft>
          <a:spcPct val="0"/>
        </a:spcAft>
        <a:defRPr sz="4200" b="0">
          <a:solidFill>
            <a:srgbClr val="006600"/>
          </a:solidFill>
          <a:latin typeface="Adobe Jenson Pro Capt" pitchFamily="18" charset="0"/>
          <a:ea typeface="Adobe 黑体 Std R" pitchFamily="34" charset="-122"/>
          <a:cs typeface="+mj-cs"/>
        </a:defRPr>
      </a:lvl1pPr>
      <a:lvl2pPr algn="l" rtl="0" eaLnBrk="0" fontAlgn="base" hangingPunct="0">
        <a:spcBef>
          <a:spcPct val="0"/>
        </a:spcBef>
        <a:spcAft>
          <a:spcPct val="0"/>
        </a:spcAft>
        <a:defRPr sz="4200">
          <a:solidFill>
            <a:schemeClr val="tx2"/>
          </a:solidFill>
          <a:latin typeface="Garamond" pitchFamily="18" charset="0"/>
          <a:ea typeface="宋体" charset="-122"/>
        </a:defRPr>
      </a:lvl2pPr>
      <a:lvl3pPr algn="l" rtl="0" eaLnBrk="0" fontAlgn="base" hangingPunct="0">
        <a:spcBef>
          <a:spcPct val="0"/>
        </a:spcBef>
        <a:spcAft>
          <a:spcPct val="0"/>
        </a:spcAft>
        <a:defRPr sz="4200">
          <a:solidFill>
            <a:schemeClr val="tx2"/>
          </a:solidFill>
          <a:latin typeface="Garamond" pitchFamily="18" charset="0"/>
          <a:ea typeface="宋体" charset="-122"/>
        </a:defRPr>
      </a:lvl3pPr>
      <a:lvl4pPr algn="l" rtl="0" eaLnBrk="0" fontAlgn="base" hangingPunct="0">
        <a:spcBef>
          <a:spcPct val="0"/>
        </a:spcBef>
        <a:spcAft>
          <a:spcPct val="0"/>
        </a:spcAft>
        <a:defRPr sz="4200">
          <a:solidFill>
            <a:schemeClr val="tx2"/>
          </a:solidFill>
          <a:latin typeface="Garamond" pitchFamily="18" charset="0"/>
          <a:ea typeface="宋体" charset="-122"/>
        </a:defRPr>
      </a:lvl4pPr>
      <a:lvl5pPr algn="l" rtl="0" eaLnBrk="0" fontAlgn="base" hangingPunct="0">
        <a:spcBef>
          <a:spcPct val="0"/>
        </a:spcBef>
        <a:spcAft>
          <a:spcPct val="0"/>
        </a:spcAft>
        <a:defRPr sz="4200">
          <a:solidFill>
            <a:schemeClr val="tx2"/>
          </a:solidFill>
          <a:latin typeface="Garamond" pitchFamily="18" charset="0"/>
          <a:ea typeface="宋体" charset="-122"/>
        </a:defRPr>
      </a:lvl5pPr>
      <a:lvl6pPr marL="457200" algn="l" rtl="0" fontAlgn="base">
        <a:spcBef>
          <a:spcPct val="0"/>
        </a:spcBef>
        <a:spcAft>
          <a:spcPct val="0"/>
        </a:spcAft>
        <a:defRPr sz="4200">
          <a:solidFill>
            <a:schemeClr val="tx2"/>
          </a:solidFill>
          <a:latin typeface="Garamond" pitchFamily="18" charset="0"/>
          <a:ea typeface="宋体" charset="-122"/>
        </a:defRPr>
      </a:lvl6pPr>
      <a:lvl7pPr marL="914400" algn="l" rtl="0" fontAlgn="base">
        <a:spcBef>
          <a:spcPct val="0"/>
        </a:spcBef>
        <a:spcAft>
          <a:spcPct val="0"/>
        </a:spcAft>
        <a:defRPr sz="4200">
          <a:solidFill>
            <a:schemeClr val="tx2"/>
          </a:solidFill>
          <a:latin typeface="Garamond" pitchFamily="18" charset="0"/>
          <a:ea typeface="宋体" charset="-122"/>
        </a:defRPr>
      </a:lvl7pPr>
      <a:lvl8pPr marL="1371600" algn="l" rtl="0" fontAlgn="base">
        <a:spcBef>
          <a:spcPct val="0"/>
        </a:spcBef>
        <a:spcAft>
          <a:spcPct val="0"/>
        </a:spcAft>
        <a:defRPr sz="4200">
          <a:solidFill>
            <a:schemeClr val="tx2"/>
          </a:solidFill>
          <a:latin typeface="Garamond" pitchFamily="18" charset="0"/>
          <a:ea typeface="宋体" charset="-122"/>
        </a:defRPr>
      </a:lvl8pPr>
      <a:lvl9pPr marL="1828800" algn="l" rtl="0" fontAlgn="base">
        <a:spcBef>
          <a:spcPct val="0"/>
        </a:spcBef>
        <a:spcAft>
          <a:spcPct val="0"/>
        </a:spcAft>
        <a:defRPr sz="4200">
          <a:solidFill>
            <a:schemeClr val="tx2"/>
          </a:solidFill>
          <a:latin typeface="Garamond" pitchFamily="18" charset="0"/>
          <a:ea typeface="宋体" charset="-122"/>
        </a:defRPr>
      </a:lvl9pPr>
    </p:titleStyle>
    <p:bodyStyle>
      <a:lvl1pPr marL="342900" indent="-342900" algn="l" rtl="0" eaLnBrk="0" fontAlgn="base" hangingPunct="0">
        <a:lnSpc>
          <a:spcPct val="100000"/>
        </a:lnSpc>
        <a:spcBef>
          <a:spcPts val="1200"/>
        </a:spcBef>
        <a:spcAft>
          <a:spcPct val="0"/>
        </a:spcAft>
        <a:buClr>
          <a:schemeClr val="accent6">
            <a:lumMod val="75000"/>
          </a:schemeClr>
        </a:buClr>
        <a:buSzPct val="65000"/>
        <a:buFontTx/>
        <a:buBlip>
          <a:blip r:embed="rId21"/>
        </a:buBlip>
        <a:defRPr sz="3000" b="0" baseline="0">
          <a:solidFill>
            <a:schemeClr val="tx1">
              <a:lumMod val="85000"/>
              <a:lumOff val="15000"/>
            </a:schemeClr>
          </a:solidFill>
          <a:latin typeface="Adobe Jenson Pro" pitchFamily="18" charset="0"/>
          <a:ea typeface="Adobe 楷体 Std R" pitchFamily="18" charset="-122"/>
          <a:cs typeface="+mn-cs"/>
        </a:defRPr>
      </a:lvl1pPr>
      <a:lvl2pPr marL="669925" indent="-325438" algn="l" rtl="0" eaLnBrk="0" fontAlgn="base" hangingPunct="0">
        <a:lnSpc>
          <a:spcPct val="100000"/>
        </a:lnSpc>
        <a:spcBef>
          <a:spcPts val="1200"/>
        </a:spcBef>
        <a:spcAft>
          <a:spcPct val="0"/>
        </a:spcAft>
        <a:buClr>
          <a:srgbClr val="000066"/>
        </a:buClr>
        <a:buSzPct val="60000"/>
        <a:buFontTx/>
        <a:buBlip>
          <a:blip r:embed="rId21"/>
        </a:buBlip>
        <a:defRPr sz="2600" b="0" baseline="0">
          <a:solidFill>
            <a:schemeClr val="tx1">
              <a:lumMod val="85000"/>
              <a:lumOff val="15000"/>
            </a:schemeClr>
          </a:solidFill>
          <a:latin typeface="Adobe Jenson Pro" pitchFamily="18" charset="0"/>
          <a:ea typeface="Adobe 楷体 Std R" pitchFamily="18" charset="-122"/>
        </a:defRPr>
      </a:lvl2pPr>
      <a:lvl3pPr marL="1022350" indent="-350838" algn="l" rtl="0" eaLnBrk="0" fontAlgn="base" hangingPunct="0">
        <a:lnSpc>
          <a:spcPct val="100000"/>
        </a:lnSpc>
        <a:spcBef>
          <a:spcPts val="1200"/>
        </a:spcBef>
        <a:spcAft>
          <a:spcPct val="0"/>
        </a:spcAft>
        <a:buClr>
          <a:schemeClr val="accent6">
            <a:lumMod val="75000"/>
          </a:schemeClr>
        </a:buClr>
        <a:buSzPct val="65000"/>
        <a:buFontTx/>
        <a:buBlip>
          <a:blip r:embed="rId21"/>
        </a:buBlip>
        <a:defRPr sz="2200" b="0" baseline="0">
          <a:solidFill>
            <a:schemeClr val="tx1">
              <a:lumMod val="85000"/>
              <a:lumOff val="15000"/>
            </a:schemeClr>
          </a:solidFill>
          <a:latin typeface="Adobe Jenson Pro" pitchFamily="18" charset="0"/>
          <a:ea typeface="Adobe 楷体 Std R" pitchFamily="18" charset="-122"/>
        </a:defRPr>
      </a:lvl3pPr>
      <a:lvl4pPr marL="1339850" indent="-315913" algn="l" rtl="0" eaLnBrk="0" fontAlgn="base" hangingPunct="0">
        <a:lnSpc>
          <a:spcPct val="100000"/>
        </a:lnSpc>
        <a:spcBef>
          <a:spcPts val="1200"/>
        </a:spcBef>
        <a:spcAft>
          <a:spcPct val="0"/>
        </a:spcAft>
        <a:buClr>
          <a:srgbClr val="000066"/>
        </a:buClr>
        <a:buSzPct val="70000"/>
        <a:buFontTx/>
        <a:buBlip>
          <a:blip r:embed="rId21"/>
        </a:buBlip>
        <a:defRPr sz="2000" b="0" baseline="0">
          <a:solidFill>
            <a:schemeClr val="tx1">
              <a:lumMod val="85000"/>
              <a:lumOff val="15000"/>
            </a:schemeClr>
          </a:solidFill>
          <a:latin typeface="Adobe Jenson Pro" pitchFamily="18" charset="0"/>
          <a:ea typeface="Adobe 楷体 Std R" pitchFamily="18" charset="-122"/>
        </a:defRPr>
      </a:lvl4pPr>
      <a:lvl5pPr marL="1681163" indent="-339725" algn="l" rtl="0" eaLnBrk="0" fontAlgn="base" hangingPunct="0">
        <a:lnSpc>
          <a:spcPct val="100000"/>
        </a:lnSpc>
        <a:spcBef>
          <a:spcPts val="1200"/>
        </a:spcBef>
        <a:spcAft>
          <a:spcPct val="0"/>
        </a:spcAft>
        <a:buClr>
          <a:schemeClr val="accent6">
            <a:lumMod val="75000"/>
          </a:schemeClr>
        </a:buClr>
        <a:buSzPct val="75000"/>
        <a:buFontTx/>
        <a:buBlip>
          <a:blip r:embed="rId21"/>
        </a:buBlip>
        <a:defRPr sz="2000" b="0" baseline="0">
          <a:solidFill>
            <a:schemeClr val="tx1">
              <a:lumMod val="85000"/>
              <a:lumOff val="15000"/>
            </a:schemeClr>
          </a:solidFill>
          <a:latin typeface="Adobe Jenson Pro" pitchFamily="18" charset="0"/>
          <a:ea typeface="Adobe 楷体 Std R" pitchFamily="18" charset="-122"/>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8.wmf"/><Relationship Id="rId5" Type="http://schemas.openxmlformats.org/officeDocument/2006/relationships/oleObject" Target="../embeddings/oleObject1.bin"/><Relationship Id="rId4" Type="http://schemas.openxmlformats.org/officeDocument/2006/relationships/image" Target="../media/image15.png"/></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9.wmf"/></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0.wmf"/></Relationships>
</file>

<file path=ppt/slides/_rels/slide19.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1.wm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2.wmf"/><Relationship Id="rId5" Type="http://schemas.openxmlformats.org/officeDocument/2006/relationships/oleObject" Target="../embeddings/oleObject5.bin"/><Relationship Id="rId4"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3.wmf"/></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4.wmf"/><Relationship Id="rId5" Type="http://schemas.openxmlformats.org/officeDocument/2006/relationships/oleObject" Target="../embeddings/oleObject7.bin"/><Relationship Id="rId4" Type="http://schemas.openxmlformats.org/officeDocument/2006/relationships/image" Target="../media/image23.png"/></Relationships>
</file>

<file path=ppt/slides/_rels/slide2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5.wmf"/></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16.wmf"/></Relationships>
</file>

<file path=ppt/slides/_rels/slide2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 Id="rId6" Type="http://schemas.openxmlformats.org/officeDocument/2006/relationships/image" Target="../media/image17.wmf"/><Relationship Id="rId5" Type="http://schemas.openxmlformats.org/officeDocument/2006/relationships/oleObject" Target="../embeddings/oleObject10.bin"/><Relationship Id="rId4" Type="http://schemas.openxmlformats.org/officeDocument/2006/relationships/image" Target="../media/image30.png"/></Relationships>
</file>

<file path=ppt/slides/_rels/slide3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notesSlide" Target="../notesSlides/notesSlide28.xml"/><Relationship Id="rId1" Type="http://schemas.openxmlformats.org/officeDocument/2006/relationships/slideLayout" Target="../slideLayouts/slideLayout2.xml"/><Relationship Id="rId4" Type="http://schemas.openxmlformats.org/officeDocument/2006/relationships/image" Target="../media/image18.wmf"/></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notesSlide" Target="../notesSlides/notesSlide32.xml"/><Relationship Id="rId1" Type="http://schemas.openxmlformats.org/officeDocument/2006/relationships/slideLayout" Target="../slideLayouts/slideLayout2.xml"/><Relationship Id="rId4" Type="http://schemas.openxmlformats.org/officeDocument/2006/relationships/image" Target="../media/image19.wmf"/></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20.wmf"/></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 Id="rId6" Type="http://schemas.openxmlformats.org/officeDocument/2006/relationships/image" Target="../media/image21.wmf"/><Relationship Id="rId5" Type="http://schemas.openxmlformats.org/officeDocument/2006/relationships/oleObject" Target="../embeddings/oleObject14.bin"/><Relationship Id="rId4" Type="http://schemas.openxmlformats.org/officeDocument/2006/relationships/image" Target="../media/image36.png"/></Relationships>
</file>

<file path=ppt/slides/_rels/slide39.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oleObject" Target="../embeddings/oleObject15.bin"/><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35.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4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40.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pPr algn="ctr" eaLnBrk="1" hangingPunct="1"/>
            <a:br>
              <a:rPr lang="en-US" altLang="zh-CN" sz="4000" dirty="0"/>
            </a:br>
            <a:r>
              <a:rPr lang="zh-CN" altLang="en-US" sz="4000" dirty="0"/>
              <a:t>第三章  远期与期货定价</a:t>
            </a:r>
            <a:br>
              <a:rPr lang="en-US" altLang="zh-CN" dirty="0"/>
            </a:br>
            <a:endParaRPr lang="zh-CN" altLang="en-US" dirty="0"/>
          </a:p>
        </p:txBody>
      </p:sp>
    </p:spTree>
    <p:extLst>
      <p:ext uri="{BB962C8B-B14F-4D97-AF65-F5344CB8AC3E}">
        <p14:creationId xmlns:p14="http://schemas.microsoft.com/office/powerpoint/2010/main" val="2031770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远期价格与远期价值</a:t>
            </a:r>
          </a:p>
        </p:txBody>
      </p:sp>
      <p:sp>
        <p:nvSpPr>
          <p:cNvPr id="8" name="内容占位符 7"/>
          <p:cNvSpPr>
            <a:spLocks noGrp="1"/>
          </p:cNvSpPr>
          <p:nvPr>
            <p:ph idx="1"/>
          </p:nvPr>
        </p:nvSpPr>
        <p:spPr>
          <a:xfrm>
            <a:off x="467544" y="1124744"/>
            <a:ext cx="8229600" cy="4530725"/>
          </a:xfrm>
        </p:spPr>
        <p:txBody>
          <a:bodyPr/>
          <a:lstStyle/>
          <a:p>
            <a:endParaRPr lang="en-US" altLang="zh-CN" dirty="0"/>
          </a:p>
          <a:p>
            <a:r>
              <a:rPr lang="zh-CN" altLang="en-US" dirty="0"/>
              <a:t>远期价格（ </a:t>
            </a:r>
            <a:r>
              <a:rPr lang="en-US" altLang="zh-CN" dirty="0"/>
              <a:t>Forward Price </a:t>
            </a:r>
            <a:r>
              <a:rPr lang="zh-CN" altLang="en-US" dirty="0"/>
              <a:t>）：就是远期合同中的交割价格</a:t>
            </a:r>
            <a:endParaRPr lang="en-US" altLang="zh-CN" dirty="0"/>
          </a:p>
          <a:p>
            <a:r>
              <a:rPr lang="zh-CN" altLang="en-US" dirty="0"/>
              <a:t>远期价值：远期合约本身的价值</a:t>
            </a:r>
          </a:p>
          <a:p>
            <a:r>
              <a:rPr lang="zh-CN" altLang="en-US" dirty="0"/>
              <a:t>合理的远期价格：使得远期合约价值为</a:t>
            </a:r>
            <a:r>
              <a:rPr lang="en-US" altLang="zh-CN" dirty="0"/>
              <a:t>0 </a:t>
            </a:r>
            <a:r>
              <a:rPr lang="zh-CN" altLang="en-US" dirty="0"/>
              <a:t>的交割价格</a:t>
            </a:r>
          </a:p>
          <a:p>
            <a:pPr marL="0" indent="0">
              <a:buNone/>
            </a:pPr>
            <a:endParaRPr lang="zh-CN" altLang="en-US" dirty="0"/>
          </a:p>
        </p:txBody>
      </p:sp>
      <p:sp>
        <p:nvSpPr>
          <p:cNvPr id="9" name="灯片编号占位符 8"/>
          <p:cNvSpPr>
            <a:spLocks noGrp="1"/>
          </p:cNvSpPr>
          <p:nvPr>
            <p:ph type="sldNum" sz="quarter" idx="12"/>
          </p:nvPr>
        </p:nvSpPr>
        <p:spPr/>
        <p:txBody>
          <a:bodyPr/>
          <a:lstStyle/>
          <a:p>
            <a:fld id="{7A0B34B9-D817-47F5-9B8C-94F2D5E9BE68}" type="slidenum">
              <a:rPr lang="zh-CN" altLang="en-US" smtClean="0"/>
              <a:pPr/>
              <a:t>10</a:t>
            </a:fld>
            <a:endParaRPr lang="zh-CN" altLang="en-US" dirty="0"/>
          </a:p>
        </p:txBody>
      </p:sp>
    </p:spTree>
    <p:extLst>
      <p:ext uri="{BB962C8B-B14F-4D97-AF65-F5344CB8AC3E}">
        <p14:creationId xmlns:p14="http://schemas.microsoft.com/office/powerpoint/2010/main" val="191075298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远期价格与期货价格的关系</a:t>
            </a:r>
          </a:p>
        </p:txBody>
      </p:sp>
      <p:sp>
        <p:nvSpPr>
          <p:cNvPr id="3" name="内容占位符 2"/>
          <p:cNvSpPr>
            <a:spLocks noGrp="1"/>
          </p:cNvSpPr>
          <p:nvPr>
            <p:ph idx="1"/>
          </p:nvPr>
        </p:nvSpPr>
        <p:spPr/>
        <p:txBody>
          <a:bodyPr>
            <a:normAutofit/>
          </a:bodyPr>
          <a:lstStyle/>
          <a:p>
            <a:r>
              <a:rPr lang="zh-CN" altLang="en-US" dirty="0"/>
              <a:t>当无风险利率恒定且对所有到期日都相同时，其他条件相同的远期价格和期货价格相等。</a:t>
            </a:r>
            <a:endParaRPr lang="en-US" altLang="zh-CN" dirty="0"/>
          </a:p>
          <a:p>
            <a:endParaRPr lang="zh-CN" altLang="en-US" dirty="0"/>
          </a:p>
          <a:p>
            <a:r>
              <a:rPr lang="zh-CN" altLang="en-US" dirty="0"/>
              <a:t>当利率变化无法预测时，两者略有不同</a:t>
            </a:r>
          </a:p>
          <a:p>
            <a:pPr lvl="1"/>
            <a:r>
              <a:rPr lang="zh-CN" altLang="en-US" dirty="0"/>
              <a:t>当标的资产价格与利率呈很强的正相关关系时，期货价格高于远期价格</a:t>
            </a:r>
          </a:p>
          <a:p>
            <a:pPr lvl="1"/>
            <a:r>
              <a:rPr lang="zh-CN" altLang="en-US" dirty="0"/>
              <a:t>当标的资产价格与利率呈很强的负相关关系时，远期价格高于期货价格</a:t>
            </a:r>
          </a:p>
        </p:txBody>
      </p:sp>
      <p:sp>
        <p:nvSpPr>
          <p:cNvPr id="8" name="灯片编号占位符 7"/>
          <p:cNvSpPr>
            <a:spLocks noGrp="1"/>
          </p:cNvSpPr>
          <p:nvPr>
            <p:ph type="sldNum" sz="quarter" idx="12"/>
          </p:nvPr>
        </p:nvSpPr>
        <p:spPr/>
        <p:txBody>
          <a:bodyPr/>
          <a:lstStyle/>
          <a:p>
            <a:fld id="{7A0B34B9-D817-47F5-9B8C-94F2D5E9BE68}" type="slidenum">
              <a:rPr lang="zh-CN" altLang="en-US" smtClean="0"/>
              <a:pPr/>
              <a:t>11</a:t>
            </a:fld>
            <a:endParaRPr lang="zh-CN" altLang="en-US" dirty="0"/>
          </a:p>
        </p:txBody>
      </p:sp>
    </p:spTree>
    <p:extLst>
      <p:ext uri="{BB962C8B-B14F-4D97-AF65-F5344CB8AC3E}">
        <p14:creationId xmlns:p14="http://schemas.microsoft.com/office/powerpoint/2010/main" val="401476707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目录</a:t>
            </a:r>
          </a:p>
        </p:txBody>
      </p:sp>
      <p:sp>
        <p:nvSpPr>
          <p:cNvPr id="3" name="内容占位符 2"/>
          <p:cNvSpPr>
            <a:spLocks noGrp="1"/>
          </p:cNvSpPr>
          <p:nvPr>
            <p:ph idx="1"/>
          </p:nvPr>
        </p:nvSpPr>
        <p:spPr/>
        <p:txBody>
          <a:bodyPr>
            <a:normAutofit/>
          </a:bodyPr>
          <a:lstStyle/>
          <a:p>
            <a:endParaRPr lang="en-US" altLang="zh-CN" dirty="0"/>
          </a:p>
          <a:p>
            <a:pPr>
              <a:lnSpc>
                <a:spcPct val="150000"/>
              </a:lnSpc>
            </a:pPr>
            <a:r>
              <a:rPr lang="zh-CN" altLang="en-US" dirty="0"/>
              <a:t>远期合约的定价</a:t>
            </a:r>
          </a:p>
          <a:p>
            <a:pPr>
              <a:lnSpc>
                <a:spcPct val="150000"/>
              </a:lnSpc>
            </a:pPr>
            <a:r>
              <a:rPr lang="zh-CN" altLang="en-US" dirty="0">
                <a:solidFill>
                  <a:schemeClr val="bg1">
                    <a:lumMod val="65000"/>
                  </a:schemeClr>
                </a:solidFill>
              </a:rPr>
              <a:t>远期与期货价格的一般结论</a:t>
            </a:r>
            <a:endParaRPr lang="en-US" altLang="zh-CN" dirty="0">
              <a:solidFill>
                <a:schemeClr val="bg1">
                  <a:lumMod val="65000"/>
                </a:schemeClr>
              </a:solidFill>
            </a:endParaRPr>
          </a:p>
          <a:p>
            <a:pPr>
              <a:lnSpc>
                <a:spcPct val="150000"/>
              </a:lnSpc>
            </a:pPr>
            <a:r>
              <a:rPr lang="zh-CN" altLang="en-US" dirty="0">
                <a:solidFill>
                  <a:schemeClr val="bg1">
                    <a:lumMod val="65000"/>
                  </a:schemeClr>
                </a:solidFill>
              </a:rPr>
              <a:t>理论符合实际吗？</a:t>
            </a:r>
          </a:p>
        </p:txBody>
      </p:sp>
      <p:sp>
        <p:nvSpPr>
          <p:cNvPr id="8" name="灯片编号占位符 7"/>
          <p:cNvSpPr>
            <a:spLocks noGrp="1"/>
          </p:cNvSpPr>
          <p:nvPr>
            <p:ph type="sldNum" sz="quarter" idx="12"/>
          </p:nvPr>
        </p:nvSpPr>
        <p:spPr/>
        <p:txBody>
          <a:bodyPr/>
          <a:lstStyle/>
          <a:p>
            <a:fld id="{7A0B34B9-D817-47F5-9B8C-94F2D5E9BE68}" type="slidenum">
              <a:rPr lang="zh-CN" altLang="en-US" smtClean="0"/>
              <a:pPr/>
              <a:t>12</a:t>
            </a:fld>
            <a:endParaRPr lang="zh-CN" altLang="en-US" dirty="0"/>
          </a:p>
        </p:txBody>
      </p:sp>
    </p:spTree>
    <p:extLst>
      <p:ext uri="{BB962C8B-B14F-4D97-AF65-F5344CB8AC3E}">
        <p14:creationId xmlns:p14="http://schemas.microsoft.com/office/powerpoint/2010/main" val="141376705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主要符号</a:t>
            </a:r>
          </a:p>
        </p:txBody>
      </p:sp>
      <p:sp>
        <p:nvSpPr>
          <p:cNvPr id="3" name="内容占位符 2"/>
          <p:cNvSpPr>
            <a:spLocks noGrp="1"/>
          </p:cNvSpPr>
          <p:nvPr>
            <p:ph idx="1"/>
          </p:nvPr>
        </p:nvSpPr>
        <p:spPr>
          <a:xfrm>
            <a:off x="467544" y="1124744"/>
            <a:ext cx="8424936" cy="4530725"/>
          </a:xfrm>
        </p:spPr>
        <p:txBody>
          <a:bodyPr/>
          <a:lstStyle/>
          <a:p>
            <a:endParaRPr lang="en-US" altLang="zh-CN" dirty="0"/>
          </a:p>
          <a:p>
            <a:r>
              <a:rPr lang="en-US" altLang="zh-CN" dirty="0"/>
              <a:t>T</a:t>
            </a:r>
            <a:r>
              <a:rPr lang="zh-CN" altLang="en-US" dirty="0"/>
              <a:t>： 远期合约的到期时刻，单位为年。</a:t>
            </a:r>
          </a:p>
          <a:p>
            <a:r>
              <a:rPr lang="en-US" altLang="zh-CN" dirty="0"/>
              <a:t>t</a:t>
            </a:r>
            <a:r>
              <a:rPr lang="zh-CN" altLang="en-US" dirty="0"/>
              <a:t>： 当前时刻，单位为年。</a:t>
            </a:r>
            <a:r>
              <a:rPr lang="en-US" altLang="zh-CN" dirty="0"/>
              <a:t>T </a:t>
            </a:r>
            <a:r>
              <a:rPr lang="en-US" altLang="zh-CN" dirty="0">
                <a:latin typeface="Times New Roman"/>
                <a:cs typeface="Times New Roman"/>
              </a:rPr>
              <a:t>-</a:t>
            </a:r>
            <a:r>
              <a:rPr lang="zh-CN" altLang="en-US" dirty="0"/>
              <a:t> </a:t>
            </a:r>
            <a:r>
              <a:rPr lang="en-US" altLang="zh-CN" dirty="0"/>
              <a:t>t </a:t>
            </a:r>
            <a:r>
              <a:rPr lang="zh-CN" altLang="en-US" dirty="0"/>
              <a:t>代表远期合约中以年为单位的剩余期限。</a:t>
            </a:r>
          </a:p>
          <a:p>
            <a:r>
              <a:rPr lang="en-US" altLang="zh-CN" dirty="0"/>
              <a:t>S</a:t>
            </a:r>
            <a:r>
              <a:rPr lang="zh-CN" altLang="en-US" dirty="0"/>
              <a:t>： 标的资产在时间</a:t>
            </a:r>
            <a:r>
              <a:rPr lang="en-US" altLang="zh-CN" dirty="0"/>
              <a:t>t </a:t>
            </a:r>
            <a:r>
              <a:rPr lang="zh-CN" altLang="en-US" dirty="0"/>
              <a:t>时的价格。</a:t>
            </a:r>
          </a:p>
          <a:p>
            <a:r>
              <a:rPr lang="en-US" altLang="zh-CN" dirty="0"/>
              <a:t>S</a:t>
            </a:r>
            <a:r>
              <a:rPr lang="en-US" altLang="zh-CN" baseline="-25000" dirty="0"/>
              <a:t>T</a:t>
            </a:r>
            <a:r>
              <a:rPr lang="zh-CN" altLang="en-US" dirty="0"/>
              <a:t>： 标的资产在时间</a:t>
            </a:r>
            <a:r>
              <a:rPr lang="en-US" altLang="zh-CN" dirty="0"/>
              <a:t>T </a:t>
            </a:r>
            <a:r>
              <a:rPr lang="zh-CN" altLang="en-US" dirty="0"/>
              <a:t>时的价格。</a:t>
            </a:r>
          </a:p>
        </p:txBody>
      </p:sp>
      <p:sp>
        <p:nvSpPr>
          <p:cNvPr id="8" name="灯片编号占位符 7"/>
          <p:cNvSpPr>
            <a:spLocks noGrp="1"/>
          </p:cNvSpPr>
          <p:nvPr>
            <p:ph type="sldNum" sz="quarter" idx="12"/>
          </p:nvPr>
        </p:nvSpPr>
        <p:spPr/>
        <p:txBody>
          <a:bodyPr/>
          <a:lstStyle/>
          <a:p>
            <a:fld id="{7A0B34B9-D817-47F5-9B8C-94F2D5E9BE68}" type="slidenum">
              <a:rPr lang="zh-CN" altLang="en-US" smtClean="0"/>
              <a:pPr/>
              <a:t>13</a:t>
            </a:fld>
            <a:endParaRPr lang="zh-CN" altLang="en-US" dirty="0"/>
          </a:p>
        </p:txBody>
      </p:sp>
    </p:spTree>
    <p:extLst>
      <p:ext uri="{BB962C8B-B14F-4D97-AF65-F5344CB8AC3E}">
        <p14:creationId xmlns:p14="http://schemas.microsoft.com/office/powerpoint/2010/main" val="27675242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539552" y="1052736"/>
            <a:ext cx="8229600" cy="4530725"/>
          </a:xfrm>
        </p:spPr>
        <p:txBody>
          <a:bodyPr>
            <a:normAutofit/>
          </a:bodyPr>
          <a:lstStyle/>
          <a:p>
            <a:pPr>
              <a:buNone/>
            </a:pPr>
            <a:endParaRPr lang="en-US" altLang="zh-CN" dirty="0"/>
          </a:p>
          <a:p>
            <a:r>
              <a:rPr lang="en-US" altLang="zh-CN" dirty="0"/>
              <a:t>K</a:t>
            </a:r>
            <a:r>
              <a:rPr lang="zh-CN" altLang="en-US" dirty="0"/>
              <a:t>： 远期合约中的交割价格。</a:t>
            </a:r>
          </a:p>
          <a:p>
            <a:r>
              <a:rPr lang="en-US" altLang="zh-CN" dirty="0"/>
              <a:t>f</a:t>
            </a:r>
            <a:r>
              <a:rPr lang="zh-CN" altLang="en-US" dirty="0"/>
              <a:t>： 远期合约多头在</a:t>
            </a:r>
            <a:r>
              <a:rPr lang="en-US" altLang="zh-CN" dirty="0"/>
              <a:t>t </a:t>
            </a:r>
            <a:r>
              <a:rPr lang="zh-CN" altLang="en-US" dirty="0"/>
              <a:t>时刻的价值，即</a:t>
            </a:r>
            <a:r>
              <a:rPr lang="en-US" altLang="zh-CN" dirty="0"/>
              <a:t>t </a:t>
            </a:r>
            <a:r>
              <a:rPr lang="zh-CN" altLang="en-US" dirty="0"/>
              <a:t>时刻的远期价值。</a:t>
            </a:r>
          </a:p>
          <a:p>
            <a:r>
              <a:rPr lang="en-US" altLang="zh-CN" dirty="0"/>
              <a:t>F</a:t>
            </a:r>
            <a:r>
              <a:rPr lang="zh-CN" altLang="en-US" dirty="0"/>
              <a:t>： </a:t>
            </a:r>
            <a:r>
              <a:rPr lang="en-US" altLang="zh-CN" dirty="0"/>
              <a:t>t </a:t>
            </a:r>
            <a:r>
              <a:rPr lang="zh-CN" altLang="en-US" dirty="0"/>
              <a:t>时刻的理论远期价格。</a:t>
            </a:r>
            <a:endParaRPr lang="en-US" altLang="zh-CN" dirty="0"/>
          </a:p>
          <a:p>
            <a:r>
              <a:rPr lang="en-US" altLang="zh-CN" dirty="0"/>
              <a:t>r</a:t>
            </a:r>
            <a:r>
              <a:rPr lang="zh-CN" altLang="en-US" dirty="0"/>
              <a:t>： </a:t>
            </a:r>
            <a:r>
              <a:rPr lang="en-US" altLang="zh-CN" dirty="0"/>
              <a:t>T </a:t>
            </a:r>
            <a:r>
              <a:rPr lang="zh-CN" altLang="en-US" dirty="0"/>
              <a:t>时刻到期的以连续复利计算的</a:t>
            </a:r>
            <a:r>
              <a:rPr lang="en-US" altLang="zh-CN" dirty="0"/>
              <a:t>t </a:t>
            </a:r>
            <a:r>
              <a:rPr lang="zh-CN" altLang="en-US" dirty="0"/>
              <a:t>时刻的无风险年利率。</a:t>
            </a:r>
          </a:p>
        </p:txBody>
      </p:sp>
      <p:sp>
        <p:nvSpPr>
          <p:cNvPr id="8" name="灯片编号占位符 7"/>
          <p:cNvSpPr>
            <a:spLocks noGrp="1"/>
          </p:cNvSpPr>
          <p:nvPr>
            <p:ph type="sldNum" sz="quarter" idx="12"/>
          </p:nvPr>
        </p:nvSpPr>
        <p:spPr/>
        <p:txBody>
          <a:bodyPr/>
          <a:lstStyle/>
          <a:p>
            <a:fld id="{7A0B34B9-D817-47F5-9B8C-94F2D5E9BE68}" type="slidenum">
              <a:rPr lang="zh-CN" altLang="en-US" smtClean="0"/>
              <a:pPr/>
              <a:t>14</a:t>
            </a:fld>
            <a:endParaRPr lang="zh-CN" altLang="en-US" dirty="0"/>
          </a:p>
        </p:txBody>
      </p:sp>
    </p:spTree>
    <p:extLst>
      <p:ext uri="{BB962C8B-B14F-4D97-AF65-F5344CB8AC3E}">
        <p14:creationId xmlns:p14="http://schemas.microsoft.com/office/powerpoint/2010/main" val="26231862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无红利资产的远期价值</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467544" y="1124744"/>
                <a:ext cx="8229600" cy="4530725"/>
              </a:xfrm>
            </p:spPr>
            <p:txBody>
              <a:bodyPr/>
              <a:lstStyle/>
              <a:p>
                <a:pPr marL="0" indent="0">
                  <a:buNone/>
                </a:pPr>
                <a:endParaRPr lang="en-US" altLang="zh-CN" dirty="0"/>
              </a:p>
              <a:p>
                <a:r>
                  <a:rPr lang="zh-CN" altLang="en-US" dirty="0"/>
                  <a:t>无红利资产是指在远期到期前不产生现金流的资产，如贴现债券。</a:t>
                </a:r>
                <a:endParaRPr lang="en-US" altLang="zh-CN" dirty="0"/>
              </a:p>
              <a:p>
                <a:endParaRPr lang="zh-CN" altLang="en-US" dirty="0"/>
              </a:p>
              <a:p>
                <a:r>
                  <a:rPr lang="zh-CN" altLang="en-US" dirty="0"/>
                  <a:t>构建组合：</a:t>
                </a:r>
              </a:p>
              <a:p>
                <a:pPr>
                  <a:buNone/>
                </a:pPr>
                <a:r>
                  <a:rPr lang="zh-CN" altLang="en-US" dirty="0"/>
                  <a:t>      </a:t>
                </a:r>
                <a:r>
                  <a:rPr lang="zh-CN" altLang="en-US" sz="2600" dirty="0">
                    <a:solidFill>
                      <a:schemeClr val="bg2">
                        <a:lumMod val="50000"/>
                      </a:schemeClr>
                    </a:solidFill>
                  </a:rPr>
                  <a:t>组合</a:t>
                </a:r>
                <a:r>
                  <a:rPr lang="en-US" altLang="zh-CN" sz="2600" dirty="0">
                    <a:solidFill>
                      <a:schemeClr val="bg2">
                        <a:lumMod val="50000"/>
                      </a:schemeClr>
                    </a:solidFill>
                  </a:rPr>
                  <a:t>A </a:t>
                </a:r>
                <a:r>
                  <a:rPr lang="zh-CN" altLang="en-US" sz="2600" dirty="0">
                    <a:solidFill>
                      <a:schemeClr val="bg2">
                        <a:lumMod val="50000"/>
                      </a:schemeClr>
                    </a:solidFill>
                  </a:rPr>
                  <a:t>： </a:t>
                </a:r>
                <a:r>
                  <a:rPr lang="zh-CN" altLang="en-US" sz="2600" dirty="0"/>
                  <a:t>一份远期合约多头加上一笔数额为       </a:t>
                </a:r>
                <a:endParaRPr lang="en-US" altLang="zh-CN" sz="2600" dirty="0"/>
              </a:p>
              <a:p>
                <a:pPr>
                  <a:buNone/>
                </a:pPr>
                <a:r>
                  <a:rPr lang="en-US" altLang="zh-CN" sz="2600" dirty="0"/>
                  <a:t>                         </a:t>
                </a:r>
                <a14:m>
                  <m:oMath xmlns:m="http://schemas.openxmlformats.org/officeDocument/2006/math">
                    <m:r>
                      <a:rPr lang="en-US" altLang="zh-CN" sz="2600" i="1">
                        <a:latin typeface="Cambria Math"/>
                      </a:rPr>
                      <m:t>𝐾</m:t>
                    </m:r>
                    <m:sSup>
                      <m:sSupPr>
                        <m:ctrlPr>
                          <a:rPr lang="en-US" altLang="zh-CN" sz="2600" i="1">
                            <a:latin typeface="Cambria Math" panose="02040503050406030204" pitchFamily="18" charset="0"/>
                          </a:rPr>
                        </m:ctrlPr>
                      </m:sSupPr>
                      <m:e>
                        <m:r>
                          <a:rPr lang="en-US" altLang="zh-CN" sz="2600" i="1">
                            <a:latin typeface="Cambria Math"/>
                          </a:rPr>
                          <m:t>𝑒</m:t>
                        </m:r>
                      </m:e>
                      <m:sup>
                        <m:r>
                          <a:rPr lang="en-US" altLang="zh-CN" sz="2600" i="1">
                            <a:latin typeface="Cambria Math"/>
                          </a:rPr>
                          <m:t>−</m:t>
                        </m:r>
                        <m:r>
                          <a:rPr lang="en-US" altLang="zh-CN" sz="2600" i="1">
                            <a:latin typeface="Cambria Math"/>
                          </a:rPr>
                          <m:t>𝑟</m:t>
                        </m:r>
                        <m:d>
                          <m:dPr>
                            <m:ctrlPr>
                              <a:rPr lang="en-US" altLang="zh-CN" sz="2600" i="1">
                                <a:latin typeface="Cambria Math" panose="02040503050406030204" pitchFamily="18" charset="0"/>
                              </a:rPr>
                            </m:ctrlPr>
                          </m:dPr>
                          <m:e>
                            <m:r>
                              <a:rPr lang="en-US" altLang="zh-CN" sz="2600" i="1">
                                <a:latin typeface="Cambria Math"/>
                              </a:rPr>
                              <m:t>𝑇</m:t>
                            </m:r>
                            <m:r>
                              <a:rPr lang="en-US" altLang="zh-CN" sz="2600" i="1">
                                <a:latin typeface="Cambria Math"/>
                              </a:rPr>
                              <m:t>−</m:t>
                            </m:r>
                            <m:r>
                              <a:rPr lang="en-US" altLang="zh-CN" sz="2600" i="1">
                                <a:latin typeface="Cambria Math"/>
                              </a:rPr>
                              <m:t>𝑡</m:t>
                            </m:r>
                          </m:e>
                        </m:d>
                      </m:sup>
                    </m:sSup>
                  </m:oMath>
                </a14:m>
                <a:r>
                  <a:rPr lang="zh-CN" altLang="en-US" sz="2600" dirty="0"/>
                  <a:t>的现金（无风险投资）</a:t>
                </a:r>
              </a:p>
              <a:p>
                <a:pPr>
                  <a:buNone/>
                </a:pPr>
                <a:r>
                  <a:rPr lang="zh-CN" altLang="en-US" sz="2600" dirty="0">
                    <a:solidFill>
                      <a:schemeClr val="bg2">
                        <a:lumMod val="50000"/>
                      </a:schemeClr>
                    </a:solidFill>
                  </a:rPr>
                  <a:t>       组合</a:t>
                </a:r>
                <a:r>
                  <a:rPr lang="en-US" altLang="zh-CN" sz="2600" dirty="0">
                    <a:solidFill>
                      <a:schemeClr val="bg2">
                        <a:lumMod val="50000"/>
                      </a:schemeClr>
                    </a:solidFill>
                  </a:rPr>
                  <a:t>B </a:t>
                </a:r>
                <a:r>
                  <a:rPr lang="zh-CN" altLang="en-US" sz="2600" dirty="0">
                    <a:solidFill>
                      <a:schemeClr val="bg2">
                        <a:lumMod val="50000"/>
                      </a:schemeClr>
                    </a:solidFill>
                  </a:rPr>
                  <a:t>：</a:t>
                </a:r>
                <a:r>
                  <a:rPr lang="zh-CN" altLang="en-US" sz="2600" dirty="0"/>
                  <a:t> 一单位标的资产</a:t>
                </a:r>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467544" y="1124744"/>
                <a:ext cx="8229600" cy="4530725"/>
              </a:xfrm>
              <a:blipFill rotWithShape="1">
                <a:blip r:embed="rId4"/>
                <a:stretch>
                  <a:fillRect r="-889"/>
                </a:stretch>
              </a:blipFill>
            </p:spPr>
            <p:txBody>
              <a:bodyPr/>
              <a:lstStyle/>
              <a:p>
                <a:r>
                  <a:rPr lang="zh-CN" altLang="en-US">
                    <a:noFill/>
                  </a:rPr>
                  <a:t> </a:t>
                </a:r>
              </a:p>
            </p:txBody>
          </p:sp>
        </mc:Fallback>
      </mc:AlternateContent>
      <p:sp>
        <p:nvSpPr>
          <p:cNvPr id="9" name="灯片编号占位符 8"/>
          <p:cNvSpPr>
            <a:spLocks noGrp="1"/>
          </p:cNvSpPr>
          <p:nvPr>
            <p:ph type="sldNum" sz="quarter" idx="12"/>
          </p:nvPr>
        </p:nvSpPr>
        <p:spPr/>
        <p:txBody>
          <a:bodyPr/>
          <a:lstStyle/>
          <a:p>
            <a:fld id="{7A0B34B9-D817-47F5-9B8C-94F2D5E9BE68}" type="slidenum">
              <a:rPr lang="zh-CN" altLang="en-US" smtClean="0"/>
              <a:pPr/>
              <a:t>15</a:t>
            </a:fld>
            <a:endParaRPr lang="zh-CN" altLang="en-US" dirty="0"/>
          </a:p>
        </p:txBody>
      </p:sp>
      <p:graphicFrame>
        <p:nvGraphicFramePr>
          <p:cNvPr id="10" name="对象 9"/>
          <p:cNvGraphicFramePr>
            <a:graphicFrameLocks noChangeAspect="1"/>
          </p:cNvGraphicFramePr>
          <p:nvPr/>
        </p:nvGraphicFramePr>
        <p:xfrm>
          <a:off x="4139951" y="3356992"/>
          <a:ext cx="3049751" cy="720080"/>
        </p:xfrm>
        <a:graphic>
          <a:graphicData uri="http://schemas.openxmlformats.org/presentationml/2006/ole">
            <mc:AlternateContent xmlns:mc="http://schemas.openxmlformats.org/markup-compatibility/2006">
              <mc:Choice xmlns:v="urn:schemas-microsoft-com:vml" Requires="v">
                <p:oleObj name="Equation" r:id="rId5" imgW="914400" imgH="215640" progId="Equation.3">
                  <p:embed/>
                </p:oleObj>
              </mc:Choice>
              <mc:Fallback>
                <p:oleObj name="Equation" r:id="rId5" imgW="914400" imgH="215640"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39951" y="3356992"/>
                        <a:ext cx="3049751" cy="72008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42111024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467544" y="1340768"/>
            <a:ext cx="8229600" cy="4530725"/>
          </a:xfrm>
        </p:spPr>
        <p:txBody>
          <a:bodyPr/>
          <a:lstStyle/>
          <a:p>
            <a:pPr marL="0" indent="0">
              <a:lnSpc>
                <a:spcPct val="150000"/>
              </a:lnSpc>
              <a:buNone/>
            </a:pPr>
            <a:endParaRPr lang="en-US" altLang="zh-CN" dirty="0"/>
          </a:p>
          <a:p>
            <a:r>
              <a:rPr lang="zh-CN" altLang="en-US" dirty="0"/>
              <a:t>远期合约到期时，两种组合都等于一单位标的资产，因此现值必须相等。</a:t>
            </a:r>
          </a:p>
        </p:txBody>
      </p:sp>
      <p:sp>
        <p:nvSpPr>
          <p:cNvPr id="9" name="灯片编号占位符 8"/>
          <p:cNvSpPr>
            <a:spLocks noGrp="1"/>
          </p:cNvSpPr>
          <p:nvPr>
            <p:ph type="sldNum" sz="quarter" idx="12"/>
          </p:nvPr>
        </p:nvSpPr>
        <p:spPr/>
        <p:txBody>
          <a:bodyPr/>
          <a:lstStyle/>
          <a:p>
            <a:fld id="{7A0B34B9-D817-47F5-9B8C-94F2D5E9BE68}" type="slidenum">
              <a:rPr lang="zh-CN" altLang="en-US" smtClean="0"/>
              <a:pPr/>
              <a:t>16</a:t>
            </a:fld>
            <a:endParaRPr lang="zh-CN" altLang="en-US" dirty="0"/>
          </a:p>
        </p:txBody>
      </p:sp>
      <p:graphicFrame>
        <p:nvGraphicFramePr>
          <p:cNvPr id="4098" name="Object 5"/>
          <p:cNvGraphicFramePr>
            <a:graphicFrameLocks noChangeAspect="1"/>
          </p:cNvGraphicFramePr>
          <p:nvPr>
            <p:extLst>
              <p:ext uri="{D42A27DB-BD31-4B8C-83A1-F6EECF244321}">
                <p14:modId xmlns:p14="http://schemas.microsoft.com/office/powerpoint/2010/main" val="4218237391"/>
              </p:ext>
            </p:extLst>
          </p:nvPr>
        </p:nvGraphicFramePr>
        <p:xfrm>
          <a:off x="2384425" y="3517900"/>
          <a:ext cx="3779838" cy="1179513"/>
        </p:xfrm>
        <a:graphic>
          <a:graphicData uri="http://schemas.openxmlformats.org/presentationml/2006/ole">
            <mc:AlternateContent xmlns:mc="http://schemas.openxmlformats.org/markup-compatibility/2006">
              <mc:Choice xmlns:v="urn:schemas-microsoft-com:vml" Requires="v">
                <p:oleObj name="Equation" r:id="rId3" imgW="1714320" imgH="533160" progId="Equation.DSMT4">
                  <p:embed/>
                </p:oleObj>
              </mc:Choice>
              <mc:Fallback>
                <p:oleObj name="Equation" r:id="rId3" imgW="1714320" imgH="533160" progId="Equation.DSMT4">
                  <p:embed/>
                  <p:pic>
                    <p:nvPicPr>
                      <p:cNvPr id="0" name=""/>
                      <p:cNvPicPr>
                        <a:picLocks noChangeAspect="1" noChangeArrowheads="1"/>
                      </p:cNvPicPr>
                      <p:nvPr/>
                    </p:nvPicPr>
                    <p:blipFill>
                      <a:blip r:embed="rId4"/>
                      <a:srcRect/>
                      <a:stretch>
                        <a:fillRect/>
                      </a:stretch>
                    </p:blipFill>
                    <p:spPr bwMode="auto">
                      <a:xfrm>
                        <a:off x="2384425" y="3517900"/>
                        <a:ext cx="3779838" cy="1179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2634295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mc:AlternateContent xmlns:mc="http://schemas.openxmlformats.org/markup-compatibility/2006" xmlns:a14="http://schemas.microsoft.com/office/drawing/2010/main">
        <mc:Choice Requires="a14">
          <p:sp>
            <p:nvSpPr>
              <p:cNvPr id="8" name="内容占位符 7"/>
              <p:cNvSpPr>
                <a:spLocks noGrp="1"/>
              </p:cNvSpPr>
              <p:nvPr>
                <p:ph idx="1"/>
              </p:nvPr>
            </p:nvSpPr>
            <p:spPr/>
            <p:txBody>
              <a:bodyPr/>
              <a:lstStyle/>
              <a:p>
                <a:pPr marL="0" indent="0">
                  <a:buNone/>
                </a:pPr>
                <a:endParaRPr lang="en-US" altLang="zh-CN" dirty="0"/>
              </a:p>
              <a:p>
                <a:r>
                  <a:rPr lang="zh-CN" altLang="en-US" dirty="0"/>
                  <a:t>公式（</a:t>
                </a:r>
                <a:r>
                  <a:rPr lang="en-US" altLang="zh-CN" dirty="0"/>
                  <a:t>3.1</a:t>
                </a:r>
                <a:r>
                  <a:rPr lang="zh-CN" altLang="en-US" dirty="0"/>
                  <a:t>）说明：</a:t>
                </a:r>
              </a:p>
              <a:p>
                <a:pPr lvl="1"/>
                <a:r>
                  <a:rPr lang="zh-CN" altLang="en-US" dirty="0"/>
                  <a:t>一单位无红利资产远期合约多头可由一单位标的资产多头和</a:t>
                </a:r>
                <a14:m>
                  <m:oMath xmlns:m="http://schemas.openxmlformats.org/officeDocument/2006/math">
                    <m:r>
                      <a:rPr lang="en-US" altLang="zh-CN" i="1">
                        <a:latin typeface="Cambria Math"/>
                      </a:rPr>
                      <m:t>𝐾</m:t>
                    </m:r>
                    <m:sSup>
                      <m:sSupPr>
                        <m:ctrlPr>
                          <a:rPr lang="en-US" altLang="zh-CN" i="1">
                            <a:latin typeface="Cambria Math" panose="02040503050406030204" pitchFamily="18" charset="0"/>
                          </a:rPr>
                        </m:ctrlPr>
                      </m:sSupPr>
                      <m:e>
                        <m:r>
                          <a:rPr lang="en-US" altLang="zh-CN" i="1">
                            <a:latin typeface="Cambria Math"/>
                          </a:rPr>
                          <m:t>𝑒</m:t>
                        </m:r>
                      </m:e>
                      <m:sup>
                        <m:r>
                          <a:rPr lang="en-US" altLang="zh-CN" i="1">
                            <a:latin typeface="Cambria Math"/>
                          </a:rPr>
                          <m:t>−</m:t>
                        </m:r>
                        <m:r>
                          <a:rPr lang="en-US" altLang="zh-CN" i="1">
                            <a:latin typeface="Cambria Math"/>
                          </a:rPr>
                          <m:t>𝑟</m:t>
                        </m:r>
                        <m:d>
                          <m:dPr>
                            <m:ctrlPr>
                              <a:rPr lang="en-US" altLang="zh-CN" i="1">
                                <a:latin typeface="Cambria Math" panose="02040503050406030204" pitchFamily="18" charset="0"/>
                              </a:rPr>
                            </m:ctrlPr>
                          </m:dPr>
                          <m:e>
                            <m:r>
                              <a:rPr lang="en-US" altLang="zh-CN" i="1">
                                <a:latin typeface="Cambria Math"/>
                              </a:rPr>
                              <m:t>𝑇</m:t>
                            </m:r>
                            <m:r>
                              <a:rPr lang="en-US" altLang="zh-CN" i="1">
                                <a:latin typeface="Cambria Math"/>
                              </a:rPr>
                              <m:t>−</m:t>
                            </m:r>
                            <m:r>
                              <a:rPr lang="en-US" altLang="zh-CN" i="1">
                                <a:latin typeface="Cambria Math"/>
                              </a:rPr>
                              <m:t>𝑡</m:t>
                            </m:r>
                          </m:e>
                        </m:d>
                      </m:sup>
                    </m:sSup>
                  </m:oMath>
                </a14:m>
                <a:r>
                  <a:rPr lang="zh-CN" altLang="en-US" dirty="0"/>
                  <a:t>无风险负债组成。</a:t>
                </a:r>
              </a:p>
            </p:txBody>
          </p:sp>
        </mc:Choice>
        <mc:Fallback xmlns="">
          <p:sp>
            <p:nvSpPr>
              <p:cNvPr id="8" name="内容占位符 7"/>
              <p:cNvSpPr>
                <a:spLocks noGrp="1" noRot="1" noChangeAspect="1" noMove="1" noResize="1" noEditPoints="1" noAdjustHandles="1" noChangeArrowheads="1" noChangeShapeType="1" noTextEdit="1"/>
              </p:cNvSpPr>
              <p:nvPr>
                <p:ph idx="1"/>
              </p:nvPr>
            </p:nvSpPr>
            <p:spPr>
              <a:blipFill>
                <a:blip r:embed="rId3"/>
                <a:stretch>
                  <a:fillRect/>
                </a:stretch>
              </a:blipFill>
            </p:spPr>
            <p:txBody>
              <a:bodyPr/>
              <a:lstStyle/>
              <a:p>
                <a:r>
                  <a:rPr lang="zh-CN" altLang="en-US">
                    <a:noFill/>
                  </a:rPr>
                  <a:t> </a:t>
                </a:r>
              </a:p>
            </p:txBody>
          </p:sp>
        </mc:Fallback>
      </mc:AlternateContent>
      <p:sp>
        <p:nvSpPr>
          <p:cNvPr id="9" name="灯片编号占位符 8"/>
          <p:cNvSpPr>
            <a:spLocks noGrp="1"/>
          </p:cNvSpPr>
          <p:nvPr>
            <p:ph type="sldNum" sz="quarter" idx="12"/>
          </p:nvPr>
        </p:nvSpPr>
        <p:spPr/>
        <p:txBody>
          <a:bodyPr/>
          <a:lstStyle/>
          <a:p>
            <a:fld id="{7A0B34B9-D817-47F5-9B8C-94F2D5E9BE68}" type="slidenum">
              <a:rPr lang="zh-CN" altLang="en-US" smtClean="0"/>
              <a:pPr/>
              <a:t>17</a:t>
            </a:fld>
            <a:endParaRPr lang="zh-CN" altLang="en-US" dirty="0"/>
          </a:p>
        </p:txBody>
      </p:sp>
    </p:spTree>
    <p:extLst>
      <p:ext uri="{BB962C8B-B14F-4D97-AF65-F5344CB8AC3E}">
        <p14:creationId xmlns:p14="http://schemas.microsoft.com/office/powerpoint/2010/main" val="13126316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现货</a:t>
            </a:r>
            <a:r>
              <a:rPr lang="en-US" altLang="zh-CN" dirty="0"/>
              <a:t>-</a:t>
            </a:r>
            <a:r>
              <a:rPr lang="zh-CN" altLang="en-US" dirty="0"/>
              <a:t>远期平价定理</a:t>
            </a:r>
          </a:p>
        </p:txBody>
      </p:sp>
      <p:sp>
        <p:nvSpPr>
          <p:cNvPr id="3" name="内容占位符 2"/>
          <p:cNvSpPr>
            <a:spLocks noGrp="1"/>
          </p:cNvSpPr>
          <p:nvPr>
            <p:ph idx="1"/>
          </p:nvPr>
        </p:nvSpPr>
        <p:spPr/>
        <p:txBody>
          <a:bodyPr>
            <a:normAutofit/>
          </a:bodyPr>
          <a:lstStyle/>
          <a:p>
            <a:endParaRPr lang="en-US" altLang="zh-CN" dirty="0"/>
          </a:p>
          <a:p>
            <a:r>
              <a:rPr lang="zh-CN" altLang="en-US" dirty="0"/>
              <a:t>远期价格：</a:t>
            </a:r>
          </a:p>
          <a:p>
            <a:pPr lvl="1"/>
            <a:r>
              <a:rPr lang="en-US" altLang="zh-CN" dirty="0"/>
              <a:t>F </a:t>
            </a:r>
            <a:r>
              <a:rPr lang="zh-CN" altLang="en-US" dirty="0"/>
              <a:t>就是使合约价值</a:t>
            </a:r>
            <a:r>
              <a:rPr lang="en-US" altLang="zh-CN" dirty="0"/>
              <a:t>f </a:t>
            </a:r>
            <a:r>
              <a:rPr lang="zh-CN" altLang="en-US" dirty="0"/>
              <a:t>为零的交割价格</a:t>
            </a:r>
            <a:r>
              <a:rPr lang="en-US" altLang="zh-CN" dirty="0"/>
              <a:t>K </a:t>
            </a:r>
            <a:r>
              <a:rPr lang="zh-CN" altLang="en-US" dirty="0"/>
              <a:t>。</a:t>
            </a:r>
            <a:endParaRPr lang="en-US" altLang="zh-CN" dirty="0"/>
          </a:p>
          <a:p>
            <a:pPr lvl="1">
              <a:buNone/>
            </a:pPr>
            <a:r>
              <a:rPr lang="en-US" altLang="zh-CN" dirty="0"/>
              <a:t> </a:t>
            </a:r>
            <a:endParaRPr lang="zh-CN" altLang="en-US" dirty="0"/>
          </a:p>
          <a:p>
            <a:pPr lvl="1"/>
            <a:endParaRPr lang="en-US" altLang="zh-CN" dirty="0"/>
          </a:p>
          <a:p>
            <a:r>
              <a:rPr lang="zh-CN" altLang="en-US" dirty="0"/>
              <a:t>无红利资产的现货</a:t>
            </a:r>
            <a:r>
              <a:rPr lang="en-US" altLang="zh-CN" dirty="0"/>
              <a:t>-</a:t>
            </a:r>
            <a:r>
              <a:rPr lang="zh-CN" altLang="en-US" dirty="0"/>
              <a:t>远期平价定理：对于无红利资产而言，远期价格等于其标的资产现货价格的无风险终值。</a:t>
            </a:r>
          </a:p>
        </p:txBody>
      </p:sp>
      <p:sp>
        <p:nvSpPr>
          <p:cNvPr id="8" name="灯片编号占位符 7"/>
          <p:cNvSpPr>
            <a:spLocks noGrp="1"/>
          </p:cNvSpPr>
          <p:nvPr>
            <p:ph type="sldNum" sz="quarter" idx="12"/>
          </p:nvPr>
        </p:nvSpPr>
        <p:spPr/>
        <p:txBody>
          <a:bodyPr/>
          <a:lstStyle/>
          <a:p>
            <a:fld id="{7A0B34B9-D817-47F5-9B8C-94F2D5E9BE68}" type="slidenum">
              <a:rPr lang="zh-CN" altLang="en-US" smtClean="0"/>
              <a:pPr/>
              <a:t>18</a:t>
            </a:fld>
            <a:endParaRPr lang="zh-CN" altLang="en-US" dirty="0"/>
          </a:p>
        </p:txBody>
      </p:sp>
      <p:graphicFrame>
        <p:nvGraphicFramePr>
          <p:cNvPr id="6146" name="Object 18"/>
          <p:cNvGraphicFramePr>
            <a:graphicFrameLocks noChangeAspect="1"/>
          </p:cNvGraphicFramePr>
          <p:nvPr/>
        </p:nvGraphicFramePr>
        <p:xfrm>
          <a:off x="2801938" y="3048000"/>
          <a:ext cx="2720975" cy="620713"/>
        </p:xfrm>
        <a:graphic>
          <a:graphicData uri="http://schemas.openxmlformats.org/presentationml/2006/ole">
            <mc:AlternateContent xmlns:mc="http://schemas.openxmlformats.org/markup-compatibility/2006">
              <mc:Choice xmlns:v="urn:schemas-microsoft-com:vml" Requires="v">
                <p:oleObj name="Equation" r:id="rId3" imgW="1307880" imgH="291960" progId="Equation.DSMT4">
                  <p:embed/>
                </p:oleObj>
              </mc:Choice>
              <mc:Fallback>
                <p:oleObj name="Equation" r:id="rId3" imgW="1307880" imgH="291960" progId="Equation.DSMT4">
                  <p:embed/>
                  <p:pic>
                    <p:nvPicPr>
                      <p:cNvPr id="6146" name="Object 18"/>
                      <p:cNvPicPr>
                        <a:picLocks noChangeAspect="1" noChangeArrowheads="1"/>
                      </p:cNvPicPr>
                      <p:nvPr/>
                    </p:nvPicPr>
                    <p:blipFill>
                      <a:blip r:embed="rId4"/>
                      <a:srcRect/>
                      <a:stretch>
                        <a:fillRect/>
                      </a:stretch>
                    </p:blipFill>
                    <p:spPr bwMode="auto">
                      <a:xfrm>
                        <a:off x="2801938" y="3048000"/>
                        <a:ext cx="2720975" cy="6207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21165262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反证法</a:t>
            </a:r>
          </a:p>
        </p:txBody>
      </p:sp>
      <p:sp>
        <p:nvSpPr>
          <p:cNvPr id="3" name="内容占位符 2"/>
          <p:cNvSpPr>
            <a:spLocks noGrp="1"/>
          </p:cNvSpPr>
          <p:nvPr>
            <p:ph idx="1"/>
          </p:nvPr>
        </p:nvSpPr>
        <p:spPr/>
        <p:txBody>
          <a:bodyPr>
            <a:normAutofit/>
          </a:bodyPr>
          <a:lstStyle/>
          <a:p>
            <a:pPr marL="0" indent="0">
              <a:buNone/>
            </a:pPr>
            <a:endParaRPr lang="en-US" altLang="zh-CN" dirty="0"/>
          </a:p>
          <a:p>
            <a:r>
              <a:rPr lang="zh-CN" altLang="en-US" dirty="0"/>
              <a:t>运用无套利原理对无红利资产的现货</a:t>
            </a:r>
            <a:r>
              <a:rPr lang="en-US" altLang="zh-CN" dirty="0"/>
              <a:t>-</a:t>
            </a:r>
            <a:r>
              <a:rPr lang="zh-CN" altLang="en-US" dirty="0"/>
              <a:t>远期平价定理的反证</a:t>
            </a:r>
            <a:endParaRPr lang="en-US" altLang="zh-CN" dirty="0"/>
          </a:p>
          <a:p>
            <a:pPr marL="344487" lvl="1" indent="0">
              <a:buNone/>
            </a:pPr>
            <a:r>
              <a:rPr lang="en-US" altLang="zh-CN" dirty="0"/>
              <a:t> </a:t>
            </a:r>
          </a:p>
          <a:p>
            <a:pPr marL="344487" lvl="1" indent="0">
              <a:buNone/>
            </a:pPr>
            <a:r>
              <a:rPr lang="en-US" altLang="zh-CN" dirty="0"/>
              <a:t> </a:t>
            </a:r>
            <a:endParaRPr lang="zh-CN" altLang="en-US" dirty="0"/>
          </a:p>
        </p:txBody>
      </p:sp>
      <p:sp>
        <p:nvSpPr>
          <p:cNvPr id="9" name="灯片编号占位符 8"/>
          <p:cNvSpPr>
            <a:spLocks noGrp="1"/>
          </p:cNvSpPr>
          <p:nvPr>
            <p:ph type="sldNum" sz="quarter" idx="12"/>
          </p:nvPr>
        </p:nvSpPr>
        <p:spPr/>
        <p:txBody>
          <a:bodyPr/>
          <a:lstStyle/>
          <a:p>
            <a:fld id="{7A0B34B9-D817-47F5-9B8C-94F2D5E9BE68}" type="slidenum">
              <a:rPr lang="zh-CN" altLang="en-US" smtClean="0"/>
              <a:pPr/>
              <a:t>19</a:t>
            </a:fld>
            <a:endParaRPr lang="zh-CN" altLang="en-US" dirty="0"/>
          </a:p>
        </p:txBody>
      </p:sp>
      <p:graphicFrame>
        <p:nvGraphicFramePr>
          <p:cNvPr id="7171" name="Object 8"/>
          <p:cNvGraphicFramePr>
            <a:graphicFrameLocks noChangeAspect="1"/>
          </p:cNvGraphicFramePr>
          <p:nvPr>
            <p:extLst>
              <p:ext uri="{D42A27DB-BD31-4B8C-83A1-F6EECF244321}">
                <p14:modId xmlns:p14="http://schemas.microsoft.com/office/powerpoint/2010/main" val="2677477728"/>
              </p:ext>
            </p:extLst>
          </p:nvPr>
        </p:nvGraphicFramePr>
        <p:xfrm>
          <a:off x="3131840" y="3068960"/>
          <a:ext cx="2051050" cy="971550"/>
        </p:xfrm>
        <a:graphic>
          <a:graphicData uri="http://schemas.openxmlformats.org/presentationml/2006/ole">
            <mc:AlternateContent xmlns:mc="http://schemas.openxmlformats.org/markup-compatibility/2006">
              <mc:Choice xmlns:v="urn:schemas-microsoft-com:vml" Requires="v">
                <p:oleObj name="Equation" r:id="rId3" imgW="965160" imgH="457200" progId="Equation.DSMT4">
                  <p:embed/>
                </p:oleObj>
              </mc:Choice>
              <mc:Fallback>
                <p:oleObj name="Equation" r:id="rId3" imgW="965160" imgH="457200" progId="Equation.DSMT4">
                  <p:embed/>
                  <p:pic>
                    <p:nvPicPr>
                      <p:cNvPr id="0" name=""/>
                      <p:cNvPicPr>
                        <a:picLocks noChangeAspect="1" noChangeArrowheads="1"/>
                      </p:cNvPicPr>
                      <p:nvPr/>
                    </p:nvPicPr>
                    <p:blipFill>
                      <a:blip r:embed="rId4"/>
                      <a:srcRect/>
                      <a:stretch>
                        <a:fillRect/>
                      </a:stretch>
                    </p:blipFill>
                    <p:spPr bwMode="auto">
                      <a:xfrm>
                        <a:off x="3131840" y="3068960"/>
                        <a:ext cx="2051050" cy="971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75048524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问题</a:t>
            </a:r>
          </a:p>
        </p:txBody>
      </p:sp>
      <p:sp>
        <p:nvSpPr>
          <p:cNvPr id="3" name="内容占位符 2"/>
          <p:cNvSpPr>
            <a:spLocks noGrp="1"/>
          </p:cNvSpPr>
          <p:nvPr>
            <p:ph idx="1"/>
          </p:nvPr>
        </p:nvSpPr>
        <p:spPr/>
        <p:txBody>
          <a:bodyPr/>
          <a:lstStyle/>
          <a:p>
            <a:r>
              <a:rPr lang="zh-CN" altLang="en-US" dirty="0"/>
              <a:t>远期价格和现货价格的决定因素有哪些？</a:t>
            </a:r>
            <a:endParaRPr lang="en-US" altLang="zh-CN" dirty="0"/>
          </a:p>
          <a:p>
            <a:r>
              <a:rPr lang="zh-CN" altLang="en-US" dirty="0"/>
              <a:t>能否根据这些因素来确定远期和现货的价格？</a:t>
            </a:r>
            <a:endParaRPr lang="en-US" altLang="zh-CN" dirty="0"/>
          </a:p>
          <a:p>
            <a:r>
              <a:rPr lang="zh-CN" altLang="en-US" dirty="0"/>
              <a:t>如果我们知道了现货价格，能否据此确定远期价格？</a:t>
            </a:r>
          </a:p>
        </p:txBody>
      </p:sp>
      <p:sp>
        <p:nvSpPr>
          <p:cNvPr id="6" name="灯片编号占位符 5"/>
          <p:cNvSpPr>
            <a:spLocks noGrp="1"/>
          </p:cNvSpPr>
          <p:nvPr>
            <p:ph type="sldNum" sz="quarter" idx="12"/>
          </p:nvPr>
        </p:nvSpPr>
        <p:spPr/>
        <p:txBody>
          <a:bodyPr/>
          <a:lstStyle/>
          <a:p>
            <a:pPr>
              <a:defRPr/>
            </a:pPr>
            <a:fld id="{472AC523-E8E7-41BD-B970-13456BAA4205}" type="slidenum">
              <a:rPr lang="en-US" altLang="zh-CN" smtClean="0"/>
              <a:pPr>
                <a:defRPr/>
              </a:pPr>
              <a:t>2</a:t>
            </a:fld>
            <a:endParaRPr lang="en-US" altLang="zh-CN"/>
          </a:p>
        </p:txBody>
      </p:sp>
    </p:spTree>
    <p:extLst>
      <p:ext uri="{BB962C8B-B14F-4D97-AF65-F5344CB8AC3E}">
        <p14:creationId xmlns:p14="http://schemas.microsoft.com/office/powerpoint/2010/main" val="42900261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例</a:t>
            </a:r>
            <a:r>
              <a:rPr lang="en-US" altLang="zh-CN" dirty="0"/>
              <a:t>3.1</a:t>
            </a:r>
            <a:endParaRPr lang="zh-CN" altLang="en-US" dirty="0"/>
          </a:p>
        </p:txBody>
      </p:sp>
      <p:sp>
        <p:nvSpPr>
          <p:cNvPr id="8" name="内容占位符 7"/>
          <p:cNvSpPr>
            <a:spLocks noGrp="1"/>
          </p:cNvSpPr>
          <p:nvPr>
            <p:ph idx="1"/>
          </p:nvPr>
        </p:nvSpPr>
        <p:spPr/>
        <p:txBody>
          <a:bodyPr/>
          <a:lstStyle/>
          <a:p>
            <a:pPr marL="0" indent="0">
              <a:buNone/>
            </a:pPr>
            <a:endParaRPr lang="en-US" altLang="zh-CN" dirty="0"/>
          </a:p>
          <a:p>
            <a:r>
              <a:rPr lang="zh-CN" altLang="en-US" dirty="0"/>
              <a:t>假设</a:t>
            </a:r>
            <a:r>
              <a:rPr lang="en-US" altLang="zh-CN" dirty="0"/>
              <a:t>6 </a:t>
            </a:r>
            <a:r>
              <a:rPr lang="zh-CN" altLang="en-US" dirty="0"/>
              <a:t>个月期的无风险年利率为</a:t>
            </a:r>
            <a:r>
              <a:rPr lang="en-US" altLang="zh-CN" dirty="0"/>
              <a:t>4.17% </a:t>
            </a:r>
            <a:r>
              <a:rPr lang="zh-CN" altLang="en-US" dirty="0"/>
              <a:t>（连续复利）。市场上正在交易一份标的证券为一年期零息债、剩余期限为</a:t>
            </a:r>
            <a:r>
              <a:rPr lang="en-US" altLang="zh-CN" dirty="0"/>
              <a:t>6 </a:t>
            </a:r>
            <a:r>
              <a:rPr lang="zh-CN" altLang="en-US" dirty="0"/>
              <a:t>个月的远期合约多头，其交割价格为</a:t>
            </a:r>
            <a:r>
              <a:rPr lang="en-US" altLang="zh-CN" dirty="0"/>
              <a:t>970</a:t>
            </a:r>
            <a:r>
              <a:rPr lang="zh-CN" altLang="en-US" dirty="0"/>
              <a:t>元，该债券的现价为</a:t>
            </a:r>
            <a:r>
              <a:rPr lang="en-US" altLang="zh-CN" dirty="0"/>
              <a:t>960 </a:t>
            </a:r>
            <a:r>
              <a:rPr lang="zh-CN" altLang="en-US" dirty="0"/>
              <a:t>元。请问对于该远期合约的多头和空头来说，远期价值分别是多少？</a:t>
            </a:r>
          </a:p>
        </p:txBody>
      </p:sp>
      <p:sp>
        <p:nvSpPr>
          <p:cNvPr id="9" name="灯片编号占位符 8"/>
          <p:cNvSpPr>
            <a:spLocks noGrp="1"/>
          </p:cNvSpPr>
          <p:nvPr>
            <p:ph type="sldNum" sz="quarter" idx="12"/>
          </p:nvPr>
        </p:nvSpPr>
        <p:spPr/>
        <p:txBody>
          <a:bodyPr/>
          <a:lstStyle/>
          <a:p>
            <a:fld id="{7A0B34B9-D817-47F5-9B8C-94F2D5E9BE68}" type="slidenum">
              <a:rPr lang="zh-CN" altLang="en-US" smtClean="0"/>
              <a:pPr/>
              <a:t>20</a:t>
            </a:fld>
            <a:endParaRPr lang="zh-CN" altLang="en-US" dirty="0"/>
          </a:p>
        </p:txBody>
      </p:sp>
    </p:spTree>
    <p:extLst>
      <p:ext uri="{BB962C8B-B14F-4D97-AF65-F5344CB8AC3E}">
        <p14:creationId xmlns:p14="http://schemas.microsoft.com/office/powerpoint/2010/main" val="7007180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467544" y="1340768"/>
                <a:ext cx="8229600" cy="5184576"/>
              </a:xfrm>
            </p:spPr>
            <p:txBody>
              <a:bodyPr>
                <a:normAutofit fontScale="92500"/>
              </a:bodyPr>
              <a:lstStyle/>
              <a:p>
                <a:endParaRPr lang="en-US" altLang="zh-CN" dirty="0"/>
              </a:p>
              <a:p>
                <a:r>
                  <a:rPr lang="zh-CN" altLang="en-US" dirty="0"/>
                  <a:t>根据题意，有</a:t>
                </a:r>
                <a:endParaRPr lang="en-US" altLang="zh-CN" dirty="0"/>
              </a:p>
              <a:p>
                <a:pPr>
                  <a:buNone/>
                </a:pPr>
                <a:r>
                  <a:rPr lang="en-US" altLang="zh-CN" dirty="0"/>
                  <a:t>       </a:t>
                </a:r>
                <a14:m>
                  <m:oMath xmlns:m="http://schemas.openxmlformats.org/officeDocument/2006/math">
                    <m:r>
                      <a:rPr lang="en-US" altLang="zh-CN" i="1" dirty="0" smtClean="0">
                        <a:latin typeface="Cambria Math"/>
                      </a:rPr>
                      <m:t>𝑆</m:t>
                    </m:r>
                    <m:r>
                      <a:rPr lang="en-US" altLang="zh-CN" i="1" dirty="0" smtClean="0">
                        <a:latin typeface="Cambria Math"/>
                      </a:rPr>
                      <m:t> = 960; </m:t>
                    </m:r>
                    <m:r>
                      <a:rPr lang="en-US" altLang="zh-CN" i="1" dirty="0" smtClean="0">
                        <a:latin typeface="Cambria Math"/>
                      </a:rPr>
                      <m:t>𝐾</m:t>
                    </m:r>
                    <m:r>
                      <a:rPr lang="en-US" altLang="zh-CN" i="1" dirty="0" smtClean="0">
                        <a:latin typeface="Cambria Math"/>
                      </a:rPr>
                      <m:t> = 970; </m:t>
                    </m:r>
                    <m:r>
                      <a:rPr lang="en-US" altLang="zh-CN" i="1" dirty="0" smtClean="0">
                        <a:latin typeface="Cambria Math"/>
                      </a:rPr>
                      <m:t>𝑟</m:t>
                    </m:r>
                    <m:r>
                      <a:rPr lang="en-US" altLang="zh-CN" i="1" dirty="0" smtClean="0">
                        <a:latin typeface="Cambria Math"/>
                      </a:rPr>
                      <m:t> = 4.17%; </m:t>
                    </m:r>
                    <m:r>
                      <a:rPr lang="en-US" altLang="zh-CN" i="1" dirty="0" smtClean="0">
                        <a:latin typeface="Cambria Math"/>
                      </a:rPr>
                      <m:t>𝑇</m:t>
                    </m:r>
                    <m:r>
                      <a:rPr lang="en-US" altLang="zh-CN" i="1" dirty="0" smtClean="0">
                        <a:latin typeface="Cambria Math"/>
                      </a:rPr>
                      <m:t> − </m:t>
                    </m:r>
                    <m:r>
                      <a:rPr lang="en-US" altLang="zh-CN" i="1" dirty="0" smtClean="0">
                        <a:latin typeface="Cambria Math"/>
                      </a:rPr>
                      <m:t>𝑡</m:t>
                    </m:r>
                    <m:r>
                      <a:rPr lang="en-US" altLang="zh-CN" i="1" dirty="0" smtClean="0">
                        <a:latin typeface="Cambria Math"/>
                      </a:rPr>
                      <m:t> = 0.5</m:t>
                    </m:r>
                  </m:oMath>
                </a14:m>
                <a:endParaRPr lang="en-US" altLang="zh-CN" dirty="0"/>
              </a:p>
              <a:p>
                <a:endParaRPr lang="en-US" altLang="zh-CN" dirty="0"/>
              </a:p>
              <a:p>
                <a:r>
                  <a:rPr lang="zh-CN" altLang="en-US" dirty="0"/>
                  <a:t>根据式（ </a:t>
                </a:r>
                <a:r>
                  <a:rPr lang="en-US" altLang="zh-CN" dirty="0"/>
                  <a:t>3.1 </a:t>
                </a:r>
                <a:r>
                  <a:rPr lang="zh-CN" altLang="en-US" dirty="0"/>
                  <a:t>），该远期合约多头的远期价值</a:t>
                </a:r>
                <a:r>
                  <a:rPr lang="en-US" altLang="zh-CN" dirty="0"/>
                  <a:t>f </a:t>
                </a:r>
                <a:r>
                  <a:rPr lang="zh-CN" altLang="en-US" dirty="0"/>
                  <a:t>为</a:t>
                </a:r>
              </a:p>
              <a:p>
                <a:endParaRPr lang="en-US" altLang="zh-CN" dirty="0"/>
              </a:p>
              <a:p>
                <a:endParaRPr lang="en-US" altLang="zh-CN" dirty="0"/>
              </a:p>
              <a:p>
                <a:r>
                  <a:rPr lang="zh-CN" altLang="en-US" dirty="0"/>
                  <a:t>该远期合约空头的远期价值为</a:t>
                </a:r>
              </a:p>
              <a:p>
                <a:pPr algn="ctr">
                  <a:buNone/>
                </a:pPr>
                <a14:m>
                  <m:oMath xmlns:m="http://schemas.openxmlformats.org/officeDocument/2006/math">
                    <m:r>
                      <a:rPr lang="en-US" altLang="zh-CN" i="1" dirty="0" smtClean="0">
                        <a:latin typeface="Cambria Math"/>
                        <a:cs typeface="Times New Roman"/>
                      </a:rPr>
                      <m:t>−</m:t>
                    </m:r>
                    <m:r>
                      <a:rPr lang="en-US" altLang="zh-CN" i="1" dirty="0" smtClean="0">
                        <a:latin typeface="Cambria Math"/>
                      </a:rPr>
                      <m:t> </m:t>
                    </m:r>
                    <m:r>
                      <a:rPr lang="en-US" altLang="zh-CN" i="1" dirty="0" smtClean="0">
                        <a:latin typeface="Cambria Math"/>
                      </a:rPr>
                      <m:t>𝑓</m:t>
                    </m:r>
                    <m:r>
                      <a:rPr lang="en-US" altLang="zh-CN" i="1" dirty="0" smtClean="0">
                        <a:latin typeface="Cambria Math"/>
                      </a:rPr>
                      <m:t> = −10.02</m:t>
                    </m:r>
                  </m:oMath>
                </a14:m>
                <a:r>
                  <a:rPr lang="en-US" altLang="zh-CN" dirty="0"/>
                  <a:t> </a:t>
                </a:r>
                <a:r>
                  <a:rPr lang="zh-CN" altLang="en-US" dirty="0"/>
                  <a:t>元</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467544" y="1340768"/>
                <a:ext cx="8229600" cy="5184576"/>
              </a:xfrm>
              <a:blipFill>
                <a:blip r:embed="rId4"/>
                <a:stretch>
                  <a:fillRect/>
                </a:stretch>
              </a:blipFill>
            </p:spPr>
            <p:txBody>
              <a:bodyPr/>
              <a:lstStyle/>
              <a:p>
                <a:r>
                  <a:rPr lang="zh-CN" altLang="en-US">
                    <a:noFill/>
                  </a:rPr>
                  <a:t> </a:t>
                </a:r>
              </a:p>
            </p:txBody>
          </p:sp>
        </mc:Fallback>
      </mc:AlternateContent>
      <p:sp>
        <p:nvSpPr>
          <p:cNvPr id="8" name="灯片编号占位符 7"/>
          <p:cNvSpPr>
            <a:spLocks noGrp="1"/>
          </p:cNvSpPr>
          <p:nvPr>
            <p:ph type="sldNum" sz="quarter" idx="12"/>
          </p:nvPr>
        </p:nvSpPr>
        <p:spPr/>
        <p:txBody>
          <a:bodyPr/>
          <a:lstStyle/>
          <a:p>
            <a:fld id="{7A0B34B9-D817-47F5-9B8C-94F2D5E9BE68}" type="slidenum">
              <a:rPr lang="zh-CN" altLang="en-US" smtClean="0"/>
              <a:pPr/>
              <a:t>21</a:t>
            </a:fld>
            <a:endParaRPr lang="zh-CN" altLang="en-US" dirty="0"/>
          </a:p>
        </p:txBody>
      </p:sp>
      <p:graphicFrame>
        <p:nvGraphicFramePr>
          <p:cNvPr id="8194" name="Object 6"/>
          <p:cNvGraphicFramePr>
            <a:graphicFrameLocks noChangeAspect="1"/>
          </p:cNvGraphicFramePr>
          <p:nvPr>
            <p:extLst>
              <p:ext uri="{D42A27DB-BD31-4B8C-83A1-F6EECF244321}">
                <p14:modId xmlns:p14="http://schemas.microsoft.com/office/powerpoint/2010/main" val="508923753"/>
              </p:ext>
            </p:extLst>
          </p:nvPr>
        </p:nvGraphicFramePr>
        <p:xfrm>
          <a:off x="1763688" y="4293096"/>
          <a:ext cx="6265863" cy="455613"/>
        </p:xfrm>
        <a:graphic>
          <a:graphicData uri="http://schemas.openxmlformats.org/presentationml/2006/ole">
            <mc:AlternateContent xmlns:mc="http://schemas.openxmlformats.org/markup-compatibility/2006">
              <mc:Choice xmlns:v="urn:schemas-microsoft-com:vml" Requires="v">
                <p:oleObj name="Equation" r:id="rId5" imgW="3314520" imgH="241200" progId="Equation.DSMT4">
                  <p:embed/>
                </p:oleObj>
              </mc:Choice>
              <mc:Fallback>
                <p:oleObj name="Equation" r:id="rId5" imgW="3314520" imgH="241200" progId="Equation.DSMT4">
                  <p:embed/>
                  <p:pic>
                    <p:nvPicPr>
                      <p:cNvPr id="0" name=""/>
                      <p:cNvPicPr>
                        <a:picLocks noChangeAspect="1" noChangeArrowheads="1"/>
                      </p:cNvPicPr>
                      <p:nvPr/>
                    </p:nvPicPr>
                    <p:blipFill>
                      <a:blip r:embed="rId6"/>
                      <a:srcRect/>
                      <a:stretch>
                        <a:fillRect/>
                      </a:stretch>
                    </p:blipFill>
                    <p:spPr bwMode="auto">
                      <a:xfrm>
                        <a:off x="1763688" y="4293096"/>
                        <a:ext cx="6265863" cy="455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56007539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远期价格的期限结构</a:t>
            </a:r>
          </a:p>
        </p:txBody>
      </p:sp>
      <p:sp>
        <p:nvSpPr>
          <p:cNvPr id="8" name="内容占位符 7"/>
          <p:cNvSpPr>
            <a:spLocks noGrp="1"/>
          </p:cNvSpPr>
          <p:nvPr>
            <p:ph idx="1"/>
          </p:nvPr>
        </p:nvSpPr>
        <p:spPr>
          <a:xfrm>
            <a:off x="539552" y="1484784"/>
            <a:ext cx="8229600" cy="4530725"/>
          </a:xfrm>
        </p:spPr>
        <p:txBody>
          <a:bodyPr/>
          <a:lstStyle/>
          <a:p>
            <a:endParaRPr lang="en-US" altLang="zh-CN" dirty="0"/>
          </a:p>
          <a:p>
            <a:r>
              <a:rPr lang="zh-CN" altLang="en-US" dirty="0"/>
              <a:t>远期价格的期限结构描述的是不同期限远期价格之间的关系。</a:t>
            </a:r>
            <a:endParaRPr lang="en-US" altLang="zh-CN" dirty="0"/>
          </a:p>
          <a:p>
            <a:pPr marL="344487" lvl="1" indent="0">
              <a:buNone/>
            </a:pPr>
            <a:r>
              <a:rPr lang="en-US" altLang="zh-CN" dirty="0"/>
              <a:t> </a:t>
            </a:r>
          </a:p>
          <a:p>
            <a:pPr marL="344487" lvl="1" indent="0">
              <a:buNone/>
            </a:pPr>
            <a:r>
              <a:rPr lang="en-US" altLang="zh-CN" dirty="0"/>
              <a:t> </a:t>
            </a:r>
          </a:p>
          <a:p>
            <a:pPr marL="344487" lvl="1" indent="0">
              <a:buNone/>
            </a:pPr>
            <a:r>
              <a:rPr lang="en-US" altLang="zh-CN" dirty="0"/>
              <a:t> </a:t>
            </a:r>
          </a:p>
          <a:p>
            <a:pPr marL="0" indent="0">
              <a:buNone/>
            </a:pPr>
            <a:endParaRPr lang="en-US" altLang="zh-CN" dirty="0"/>
          </a:p>
        </p:txBody>
      </p:sp>
      <p:sp>
        <p:nvSpPr>
          <p:cNvPr id="10" name="灯片编号占位符 9"/>
          <p:cNvSpPr>
            <a:spLocks noGrp="1"/>
          </p:cNvSpPr>
          <p:nvPr>
            <p:ph type="sldNum" sz="quarter" idx="12"/>
          </p:nvPr>
        </p:nvSpPr>
        <p:spPr/>
        <p:txBody>
          <a:bodyPr/>
          <a:lstStyle/>
          <a:p>
            <a:fld id="{7A0B34B9-D817-47F5-9B8C-94F2D5E9BE68}" type="slidenum">
              <a:rPr lang="zh-CN" altLang="en-US" smtClean="0"/>
              <a:pPr/>
              <a:t>22</a:t>
            </a:fld>
            <a:endParaRPr lang="zh-CN" altLang="en-US" dirty="0"/>
          </a:p>
        </p:txBody>
      </p:sp>
      <p:graphicFrame>
        <p:nvGraphicFramePr>
          <p:cNvPr id="9219" name="Object 16"/>
          <p:cNvGraphicFramePr>
            <a:graphicFrameLocks noChangeAspect="1"/>
          </p:cNvGraphicFramePr>
          <p:nvPr>
            <p:extLst>
              <p:ext uri="{D42A27DB-BD31-4B8C-83A1-F6EECF244321}">
                <p14:modId xmlns:p14="http://schemas.microsoft.com/office/powerpoint/2010/main" val="1097798416"/>
              </p:ext>
            </p:extLst>
          </p:nvPr>
        </p:nvGraphicFramePr>
        <p:xfrm>
          <a:off x="3131840" y="3356992"/>
          <a:ext cx="2830513" cy="1538287"/>
        </p:xfrm>
        <a:graphic>
          <a:graphicData uri="http://schemas.openxmlformats.org/presentationml/2006/ole">
            <mc:AlternateContent xmlns:mc="http://schemas.openxmlformats.org/markup-compatibility/2006">
              <mc:Choice xmlns:v="urn:schemas-microsoft-com:vml" Requires="v">
                <p:oleObj name="Equation" r:id="rId3" imgW="1358640" imgH="723600" progId="Equation.DSMT4">
                  <p:embed/>
                </p:oleObj>
              </mc:Choice>
              <mc:Fallback>
                <p:oleObj name="Equation" r:id="rId3" imgW="1358640" imgH="723600" progId="Equation.DSMT4">
                  <p:embed/>
                  <p:pic>
                    <p:nvPicPr>
                      <p:cNvPr id="0" name=""/>
                      <p:cNvPicPr>
                        <a:picLocks noChangeAspect="1" noChangeArrowheads="1"/>
                      </p:cNvPicPr>
                      <p:nvPr/>
                    </p:nvPicPr>
                    <p:blipFill>
                      <a:blip r:embed="rId4"/>
                      <a:srcRect/>
                      <a:stretch>
                        <a:fillRect/>
                      </a:stretch>
                    </p:blipFill>
                    <p:spPr bwMode="auto">
                      <a:xfrm>
                        <a:off x="3131840" y="3356992"/>
                        <a:ext cx="2830513" cy="15382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98788191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已知红利的资产</a:t>
            </a:r>
          </a:p>
        </p:txBody>
      </p:sp>
      <p:sp>
        <p:nvSpPr>
          <p:cNvPr id="3" name="内容占位符 2"/>
          <p:cNvSpPr>
            <a:spLocks noGrp="1"/>
          </p:cNvSpPr>
          <p:nvPr>
            <p:ph idx="1"/>
          </p:nvPr>
        </p:nvSpPr>
        <p:spPr/>
        <p:txBody>
          <a:bodyPr>
            <a:normAutofit/>
          </a:bodyPr>
          <a:lstStyle/>
          <a:p>
            <a:r>
              <a:rPr lang="zh-CN" altLang="en-US" dirty="0"/>
              <a:t>已知红利的资产</a:t>
            </a:r>
          </a:p>
          <a:p>
            <a:pPr lvl="1"/>
            <a:r>
              <a:rPr lang="zh-CN" altLang="en-US" dirty="0"/>
              <a:t>在到期前会产生完全可预测的现金流的资产</a:t>
            </a:r>
            <a:endParaRPr lang="en-US" altLang="zh-CN" dirty="0"/>
          </a:p>
          <a:p>
            <a:pPr lvl="1"/>
            <a:endParaRPr lang="zh-CN" altLang="en-US" dirty="0"/>
          </a:p>
          <a:p>
            <a:r>
              <a:rPr lang="zh-CN" altLang="en-US" dirty="0"/>
              <a:t>例子</a:t>
            </a:r>
          </a:p>
          <a:p>
            <a:pPr lvl="1"/>
            <a:r>
              <a:rPr lang="zh-CN" altLang="en-US" dirty="0"/>
              <a:t>正红利的资产：附息债和支付已知现金红利的股票</a:t>
            </a:r>
          </a:p>
          <a:p>
            <a:pPr lvl="1"/>
            <a:r>
              <a:rPr lang="zh-CN" altLang="en-US" dirty="0"/>
              <a:t>负红利的资产：黄金、白银（离散支付存储成本）</a:t>
            </a:r>
            <a:endParaRPr lang="en-US" altLang="zh-CN" dirty="0"/>
          </a:p>
          <a:p>
            <a:pPr lvl="1"/>
            <a:endParaRPr lang="zh-CN" altLang="en-US" dirty="0"/>
          </a:p>
          <a:p>
            <a:r>
              <a:rPr lang="zh-CN" altLang="en-US" dirty="0"/>
              <a:t>令已知红利的现值为</a:t>
            </a:r>
            <a:r>
              <a:rPr lang="en-US" altLang="zh-CN" dirty="0"/>
              <a:t>I </a:t>
            </a:r>
            <a:r>
              <a:rPr lang="zh-CN" altLang="en-US" dirty="0"/>
              <a:t>，对黄金、白银来说， </a:t>
            </a:r>
            <a:r>
              <a:rPr lang="en-US" altLang="zh-CN" dirty="0"/>
              <a:t>I </a:t>
            </a:r>
            <a:r>
              <a:rPr lang="zh-CN" altLang="en-US" dirty="0"/>
              <a:t>为负值。</a:t>
            </a:r>
          </a:p>
        </p:txBody>
      </p:sp>
      <p:sp>
        <p:nvSpPr>
          <p:cNvPr id="8" name="灯片编号占位符 7"/>
          <p:cNvSpPr>
            <a:spLocks noGrp="1"/>
          </p:cNvSpPr>
          <p:nvPr>
            <p:ph type="sldNum" sz="quarter" idx="12"/>
          </p:nvPr>
        </p:nvSpPr>
        <p:spPr/>
        <p:txBody>
          <a:bodyPr/>
          <a:lstStyle/>
          <a:p>
            <a:fld id="{7A0B34B9-D817-47F5-9B8C-94F2D5E9BE68}" type="slidenum">
              <a:rPr lang="zh-CN" altLang="en-US" smtClean="0"/>
              <a:pPr/>
              <a:t>23</a:t>
            </a:fld>
            <a:endParaRPr lang="zh-CN" altLang="en-US" dirty="0"/>
          </a:p>
        </p:txBody>
      </p:sp>
    </p:spTree>
    <p:extLst>
      <p:ext uri="{BB962C8B-B14F-4D97-AF65-F5344CB8AC3E}">
        <p14:creationId xmlns:p14="http://schemas.microsoft.com/office/powerpoint/2010/main" val="14846268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0"/>
            <a:ext cx="8939336" cy="1143000"/>
          </a:xfrm>
        </p:spPr>
        <p:txBody>
          <a:bodyPr>
            <a:normAutofit/>
          </a:bodyPr>
          <a:lstStyle/>
          <a:p>
            <a:pPr algn="ctr"/>
            <a:r>
              <a:rPr lang="zh-CN" altLang="en-US" dirty="0"/>
              <a:t>支付已知红利资产的远期价值</a:t>
            </a:r>
            <a:r>
              <a:rPr lang="en-US" altLang="zh-CN" dirty="0"/>
              <a:t>I</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395536" y="1412776"/>
                <a:ext cx="8748464" cy="4813995"/>
              </a:xfrm>
            </p:spPr>
            <p:txBody>
              <a:bodyPr>
                <a:normAutofit/>
              </a:bodyPr>
              <a:lstStyle/>
              <a:p>
                <a:r>
                  <a:rPr lang="zh-CN" altLang="en-US" dirty="0"/>
                  <a:t>构建组合</a:t>
                </a:r>
              </a:p>
              <a:p>
                <a:pPr marL="324000" indent="-1296000">
                  <a:buNone/>
                </a:pPr>
                <a:r>
                  <a:rPr lang="zh-CN" altLang="en-US" sz="3400" b="1" dirty="0">
                    <a:solidFill>
                      <a:schemeClr val="bg2">
                        <a:lumMod val="50000"/>
                      </a:schemeClr>
                    </a:solidFill>
                  </a:rPr>
                  <a:t>    </a:t>
                </a:r>
                <a:r>
                  <a:rPr lang="zh-CN" altLang="en-US" sz="2600" b="1" dirty="0">
                    <a:solidFill>
                      <a:schemeClr val="bg2">
                        <a:lumMod val="50000"/>
                      </a:schemeClr>
                    </a:solidFill>
                  </a:rPr>
                  <a:t>组合</a:t>
                </a:r>
                <a:r>
                  <a:rPr lang="en-US" altLang="zh-CN" sz="2600" b="1" dirty="0">
                    <a:solidFill>
                      <a:schemeClr val="bg2">
                        <a:lumMod val="50000"/>
                      </a:schemeClr>
                    </a:solidFill>
                  </a:rPr>
                  <a:t>A </a:t>
                </a:r>
                <a:r>
                  <a:rPr lang="zh-CN" altLang="en-US" sz="2600" b="1" dirty="0">
                    <a:solidFill>
                      <a:schemeClr val="bg2">
                        <a:lumMod val="50000"/>
                      </a:schemeClr>
                    </a:solidFill>
                  </a:rPr>
                  <a:t>： </a:t>
                </a:r>
                <a:r>
                  <a:rPr lang="zh-CN" altLang="en-US" sz="2600" dirty="0"/>
                  <a:t>一份远期合约多头加上一笔数额为</a:t>
                </a:r>
                <a14:m>
                  <m:oMath xmlns:m="http://schemas.openxmlformats.org/officeDocument/2006/math">
                    <m:r>
                      <a:rPr lang="en-US" altLang="zh-CN" sz="2600" b="0" i="1" smtClean="0">
                        <a:latin typeface="Cambria Math"/>
                      </a:rPr>
                      <m:t>𝐾</m:t>
                    </m:r>
                    <m:sSup>
                      <m:sSupPr>
                        <m:ctrlPr>
                          <a:rPr lang="en-US" altLang="zh-CN" sz="2600" b="0" i="1" smtClean="0">
                            <a:latin typeface="Cambria Math" panose="02040503050406030204" pitchFamily="18" charset="0"/>
                          </a:rPr>
                        </m:ctrlPr>
                      </m:sSupPr>
                      <m:e>
                        <m:r>
                          <a:rPr lang="en-US" altLang="zh-CN" sz="2600" b="0" i="1" smtClean="0">
                            <a:latin typeface="Cambria Math"/>
                          </a:rPr>
                          <m:t>𝑒</m:t>
                        </m:r>
                      </m:e>
                      <m:sup>
                        <m:r>
                          <a:rPr lang="en-US" altLang="zh-CN" sz="2600" b="0" i="1" smtClean="0">
                            <a:latin typeface="Cambria Math"/>
                          </a:rPr>
                          <m:t>−</m:t>
                        </m:r>
                        <m:r>
                          <a:rPr lang="en-US" altLang="zh-CN" sz="2600" b="0" i="1" smtClean="0">
                            <a:latin typeface="Cambria Math"/>
                          </a:rPr>
                          <m:t>𝑟</m:t>
                        </m:r>
                        <m:d>
                          <m:dPr>
                            <m:ctrlPr>
                              <a:rPr lang="en-US" altLang="zh-CN" sz="2600" b="0" i="1" smtClean="0">
                                <a:latin typeface="Cambria Math" panose="02040503050406030204" pitchFamily="18" charset="0"/>
                              </a:rPr>
                            </m:ctrlPr>
                          </m:dPr>
                          <m:e>
                            <m:r>
                              <a:rPr lang="en-US" altLang="zh-CN" sz="2600" b="0" i="1" smtClean="0">
                                <a:latin typeface="Cambria Math"/>
                              </a:rPr>
                              <m:t>𝑇</m:t>
                            </m:r>
                            <m:r>
                              <a:rPr lang="en-US" altLang="zh-CN" sz="2600" b="0" i="1" smtClean="0">
                                <a:latin typeface="Cambria Math"/>
                              </a:rPr>
                              <m:t>−</m:t>
                            </m:r>
                            <m:r>
                              <a:rPr lang="en-US" altLang="zh-CN" sz="2600" b="0" i="1" smtClean="0">
                                <a:latin typeface="Cambria Math"/>
                              </a:rPr>
                              <m:t>𝑡</m:t>
                            </m:r>
                          </m:e>
                        </m:d>
                      </m:sup>
                    </m:sSup>
                  </m:oMath>
                </a14:m>
                <a:r>
                  <a:rPr lang="zh-CN" altLang="en-US" sz="2600" dirty="0"/>
                  <a:t> 的  </a:t>
                </a:r>
                <a:r>
                  <a:rPr lang="en-US" altLang="zh-CN" sz="2600" dirty="0"/>
                  <a:t>		</a:t>
                </a:r>
                <a:r>
                  <a:rPr lang="zh-CN" altLang="en-US" sz="2600" dirty="0"/>
                  <a:t>现金</a:t>
                </a:r>
              </a:p>
              <a:p>
                <a:pPr marL="324000" indent="-1296000">
                  <a:buNone/>
                </a:pPr>
                <a:r>
                  <a:rPr lang="en-US" altLang="zh-CN" sz="2600" b="1" dirty="0">
                    <a:solidFill>
                      <a:schemeClr val="bg2">
                        <a:lumMod val="50000"/>
                      </a:schemeClr>
                    </a:solidFill>
                  </a:rPr>
                  <a:t>	</a:t>
                </a:r>
                <a:r>
                  <a:rPr lang="zh-CN" altLang="en-US" sz="2600" b="1" dirty="0">
                    <a:solidFill>
                      <a:schemeClr val="bg2">
                        <a:lumMod val="50000"/>
                      </a:schemeClr>
                    </a:solidFill>
                  </a:rPr>
                  <a:t>组合</a:t>
                </a:r>
                <a:r>
                  <a:rPr lang="en-US" altLang="zh-CN" sz="2600" b="1" dirty="0">
                    <a:solidFill>
                      <a:schemeClr val="bg2">
                        <a:lumMod val="50000"/>
                      </a:schemeClr>
                    </a:solidFill>
                  </a:rPr>
                  <a:t>B </a:t>
                </a:r>
                <a:r>
                  <a:rPr lang="zh-CN" altLang="en-US" sz="2600" b="1" dirty="0">
                    <a:solidFill>
                      <a:schemeClr val="bg2">
                        <a:lumMod val="50000"/>
                      </a:schemeClr>
                    </a:solidFill>
                  </a:rPr>
                  <a:t>： </a:t>
                </a:r>
                <a:r>
                  <a:rPr lang="zh-CN" altLang="en-US" sz="2600" dirty="0"/>
                  <a:t>一单位标的证券加上利率为无风险利率、期限</a:t>
                </a:r>
                <a:r>
                  <a:rPr lang="en-US" altLang="zh-CN" sz="2600" dirty="0"/>
                  <a:t>		</a:t>
                </a:r>
                <a:r>
                  <a:rPr lang="zh-CN" altLang="en-US" sz="2600" dirty="0"/>
                  <a:t>为从现在到红利派发日、本金为</a:t>
                </a:r>
                <a:r>
                  <a:rPr lang="en-US" altLang="zh-CN" sz="2600" dirty="0"/>
                  <a:t>I </a:t>
                </a:r>
                <a:r>
                  <a:rPr lang="zh-CN" altLang="en-US" sz="2600" dirty="0"/>
                  <a:t>的负债</a:t>
                </a:r>
              </a:p>
              <a:p>
                <a:endParaRPr lang="en-US" altLang="zh-CN" dirty="0"/>
              </a:p>
              <a:p>
                <a:r>
                  <a:rPr lang="zh-CN" altLang="en-US" dirty="0"/>
                  <a:t>远期合约到期时，两组合都等于一单位标的资产</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395536" y="1412776"/>
                <a:ext cx="8748464" cy="4813995"/>
              </a:xfrm>
              <a:blipFill rotWithShape="1">
                <a:blip r:embed="rId4"/>
                <a:stretch>
                  <a:fillRect t="-1901" r="-488"/>
                </a:stretch>
              </a:blipFill>
            </p:spPr>
            <p:txBody>
              <a:bodyPr/>
              <a:lstStyle/>
              <a:p>
                <a:r>
                  <a:rPr lang="zh-CN" altLang="en-US">
                    <a:noFill/>
                  </a:rPr>
                  <a:t> </a:t>
                </a:r>
              </a:p>
            </p:txBody>
          </p:sp>
        </mc:Fallback>
      </mc:AlternateContent>
      <p:sp>
        <p:nvSpPr>
          <p:cNvPr id="10" name="灯片编号占位符 9"/>
          <p:cNvSpPr>
            <a:spLocks noGrp="1"/>
          </p:cNvSpPr>
          <p:nvPr>
            <p:ph type="sldNum" sz="quarter" idx="12"/>
          </p:nvPr>
        </p:nvSpPr>
        <p:spPr/>
        <p:txBody>
          <a:bodyPr/>
          <a:lstStyle/>
          <a:p>
            <a:fld id="{7A0B34B9-D817-47F5-9B8C-94F2D5E9BE68}" type="slidenum">
              <a:rPr lang="zh-CN" altLang="en-US" smtClean="0"/>
              <a:pPr/>
              <a:t>24</a:t>
            </a:fld>
            <a:endParaRPr lang="zh-CN" altLang="en-US" dirty="0"/>
          </a:p>
        </p:txBody>
      </p:sp>
      <p:graphicFrame>
        <p:nvGraphicFramePr>
          <p:cNvPr id="10243" name="Object 3"/>
          <p:cNvGraphicFramePr>
            <a:graphicFrameLocks noChangeAspect="1"/>
          </p:cNvGraphicFramePr>
          <p:nvPr>
            <p:extLst>
              <p:ext uri="{D42A27DB-BD31-4B8C-83A1-F6EECF244321}">
                <p14:modId xmlns:p14="http://schemas.microsoft.com/office/powerpoint/2010/main" val="2594457160"/>
              </p:ext>
            </p:extLst>
          </p:nvPr>
        </p:nvGraphicFramePr>
        <p:xfrm>
          <a:off x="3131840" y="5085184"/>
          <a:ext cx="3303588" cy="1062038"/>
        </p:xfrm>
        <a:graphic>
          <a:graphicData uri="http://schemas.openxmlformats.org/presentationml/2006/ole">
            <mc:AlternateContent xmlns:mc="http://schemas.openxmlformats.org/markup-compatibility/2006">
              <mc:Choice xmlns:v="urn:schemas-microsoft-com:vml" Requires="v">
                <p:oleObj name="Equation" r:id="rId5" imgW="1498320" imgH="482400" progId="Equation.DSMT4">
                  <p:embed/>
                </p:oleObj>
              </mc:Choice>
              <mc:Fallback>
                <p:oleObj name="Equation" r:id="rId5" imgW="1498320" imgH="482400" progId="Equation.DSMT4">
                  <p:embed/>
                  <p:pic>
                    <p:nvPicPr>
                      <p:cNvPr id="0" name=""/>
                      <p:cNvPicPr>
                        <a:picLocks noChangeAspect="1" noChangeArrowheads="1"/>
                      </p:cNvPicPr>
                      <p:nvPr/>
                    </p:nvPicPr>
                    <p:blipFill>
                      <a:blip r:embed="rId6"/>
                      <a:srcRect/>
                      <a:stretch>
                        <a:fillRect/>
                      </a:stretch>
                    </p:blipFill>
                    <p:spPr bwMode="auto">
                      <a:xfrm>
                        <a:off x="3131840" y="5085184"/>
                        <a:ext cx="3303588" cy="1062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35695795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4000" dirty="0"/>
              <a:t>支付已知红利资产的远期价值</a:t>
            </a:r>
            <a:r>
              <a:rPr lang="en-US" altLang="zh-CN" sz="4000" dirty="0"/>
              <a:t>II</a:t>
            </a:r>
            <a:endParaRPr lang="zh-CN" altLang="en-US" sz="4000"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457200" y="1600200"/>
                <a:ext cx="8507288" cy="4530725"/>
              </a:xfrm>
            </p:spPr>
            <p:txBody>
              <a:bodyPr>
                <a:normAutofit/>
              </a:bodyPr>
              <a:lstStyle/>
              <a:p>
                <a:r>
                  <a:rPr lang="zh-CN" altLang="en-US" dirty="0"/>
                  <a:t>公式（</a:t>
                </a:r>
                <a:r>
                  <a:rPr lang="en-US" altLang="zh-CN" dirty="0"/>
                  <a:t>3.4</a:t>
                </a:r>
                <a:r>
                  <a:rPr lang="zh-CN" altLang="en-US" dirty="0"/>
                  <a:t>）说明：</a:t>
                </a:r>
                <a:endParaRPr lang="en-US" altLang="zh-CN" dirty="0"/>
              </a:p>
              <a:p>
                <a:pPr marL="344487" lvl="1" indent="0">
                  <a:buNone/>
                </a:pPr>
                <a:r>
                  <a:rPr lang="zh-CN" altLang="en-US" sz="2800" dirty="0"/>
                  <a:t>一单位支付已知红利资产的远期合约多头可由一单位标的资产和 </a:t>
                </a:r>
                <a14:m>
                  <m:oMath xmlns:m="http://schemas.openxmlformats.org/officeDocument/2006/math">
                    <m:r>
                      <a:rPr lang="en-US" altLang="zh-CN" sz="2800" b="0" i="1" smtClean="0">
                        <a:latin typeface="Cambria Math"/>
                      </a:rPr>
                      <m:t>𝐼</m:t>
                    </m:r>
                    <m:r>
                      <a:rPr lang="en-US" altLang="zh-CN" sz="2800" b="0" i="1" smtClean="0">
                        <a:latin typeface="Cambria Math"/>
                      </a:rPr>
                      <m:t>+</m:t>
                    </m:r>
                    <m:r>
                      <a:rPr lang="en-US" altLang="zh-CN" sz="2800" i="1">
                        <a:latin typeface="Cambria Math"/>
                      </a:rPr>
                      <m:t>𝐾</m:t>
                    </m:r>
                    <m:sSup>
                      <m:sSupPr>
                        <m:ctrlPr>
                          <a:rPr lang="en-US" altLang="zh-CN" sz="2800" i="1">
                            <a:latin typeface="Cambria Math" panose="02040503050406030204" pitchFamily="18" charset="0"/>
                          </a:rPr>
                        </m:ctrlPr>
                      </m:sSupPr>
                      <m:e>
                        <m:r>
                          <a:rPr lang="en-US" altLang="zh-CN" sz="2800" i="1">
                            <a:latin typeface="Cambria Math"/>
                          </a:rPr>
                          <m:t>𝑒</m:t>
                        </m:r>
                      </m:e>
                      <m:sup>
                        <m:r>
                          <a:rPr lang="en-US" altLang="zh-CN" sz="2800" i="1">
                            <a:latin typeface="Cambria Math"/>
                          </a:rPr>
                          <m:t>−</m:t>
                        </m:r>
                        <m:r>
                          <a:rPr lang="en-US" altLang="zh-CN" sz="2800" i="1">
                            <a:latin typeface="Cambria Math"/>
                          </a:rPr>
                          <m:t>𝑟</m:t>
                        </m:r>
                        <m:d>
                          <m:dPr>
                            <m:ctrlPr>
                              <a:rPr lang="en-US" altLang="zh-CN" sz="2800" i="1">
                                <a:latin typeface="Cambria Math" panose="02040503050406030204" pitchFamily="18" charset="0"/>
                              </a:rPr>
                            </m:ctrlPr>
                          </m:dPr>
                          <m:e>
                            <m:r>
                              <a:rPr lang="en-US" altLang="zh-CN" sz="2800" i="1">
                                <a:latin typeface="Cambria Math"/>
                              </a:rPr>
                              <m:t>𝑇</m:t>
                            </m:r>
                            <m:r>
                              <a:rPr lang="en-US" altLang="zh-CN" sz="2800" i="1">
                                <a:latin typeface="Cambria Math"/>
                              </a:rPr>
                              <m:t>−</m:t>
                            </m:r>
                            <m:r>
                              <a:rPr lang="en-US" altLang="zh-CN" sz="2800" i="1">
                                <a:latin typeface="Cambria Math"/>
                              </a:rPr>
                              <m:t>𝑡</m:t>
                            </m:r>
                          </m:e>
                        </m:d>
                      </m:sup>
                    </m:sSup>
                  </m:oMath>
                </a14:m>
                <a:r>
                  <a:rPr lang="zh-CN" altLang="en-US" sz="2800" dirty="0"/>
                  <a:t>单位无风险负债构成。</a:t>
                </a:r>
                <a:endParaRPr lang="en-US" altLang="zh-CN" sz="2800" dirty="0"/>
              </a:p>
              <a:p>
                <a:pPr lvl="1"/>
                <a:endParaRPr lang="zh-CN" altLang="en-US" dirty="0"/>
              </a:p>
              <a:p>
                <a:r>
                  <a:rPr lang="zh-CN" altLang="en-US" dirty="0"/>
                  <a:t>由于使用的是</a:t>
                </a:r>
                <a:r>
                  <a:rPr lang="en-US" altLang="zh-CN" dirty="0"/>
                  <a:t>I </a:t>
                </a:r>
                <a:r>
                  <a:rPr lang="zh-CN" altLang="en-US" dirty="0"/>
                  <a:t>的现值，所以支付一次和多次红利的处理方法相同。</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457200" y="1600200"/>
                <a:ext cx="8507288" cy="4530725"/>
              </a:xfrm>
              <a:blipFill>
                <a:blip r:embed="rId3"/>
                <a:stretch>
                  <a:fillRect t="-2019" r="-72"/>
                </a:stretch>
              </a:blipFill>
            </p:spPr>
            <p:txBody>
              <a:bodyPr/>
              <a:lstStyle/>
              <a:p>
                <a:r>
                  <a:rPr lang="zh-CN" altLang="en-US">
                    <a:noFill/>
                  </a:rPr>
                  <a:t> </a:t>
                </a:r>
              </a:p>
            </p:txBody>
          </p:sp>
        </mc:Fallback>
      </mc:AlternateContent>
      <p:sp>
        <p:nvSpPr>
          <p:cNvPr id="8" name="灯片编号占位符 7"/>
          <p:cNvSpPr>
            <a:spLocks noGrp="1"/>
          </p:cNvSpPr>
          <p:nvPr>
            <p:ph type="sldNum" sz="quarter" idx="12"/>
          </p:nvPr>
        </p:nvSpPr>
        <p:spPr/>
        <p:txBody>
          <a:bodyPr/>
          <a:lstStyle/>
          <a:p>
            <a:fld id="{7A0B34B9-D817-47F5-9B8C-94F2D5E9BE68}" type="slidenum">
              <a:rPr lang="zh-CN" altLang="en-US" smtClean="0"/>
              <a:pPr/>
              <a:t>25</a:t>
            </a:fld>
            <a:endParaRPr lang="zh-CN" altLang="en-US" dirty="0"/>
          </a:p>
        </p:txBody>
      </p:sp>
    </p:spTree>
    <p:extLst>
      <p:ext uri="{BB962C8B-B14F-4D97-AF65-F5344CB8AC3E}">
        <p14:creationId xmlns:p14="http://schemas.microsoft.com/office/powerpoint/2010/main" val="6181381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19472"/>
            <a:ext cx="8424936" cy="1143000"/>
          </a:xfrm>
        </p:spPr>
        <p:txBody>
          <a:bodyPr/>
          <a:lstStyle/>
          <a:p>
            <a:r>
              <a:rPr lang="zh-CN" altLang="en-US" sz="3200" dirty="0"/>
              <a:t>支付已知红利资产的现货－远期平价公式</a:t>
            </a:r>
          </a:p>
        </p:txBody>
      </p:sp>
      <p:sp>
        <p:nvSpPr>
          <p:cNvPr id="8" name="内容占位符 7"/>
          <p:cNvSpPr>
            <a:spLocks noGrp="1"/>
          </p:cNvSpPr>
          <p:nvPr>
            <p:ph idx="1"/>
          </p:nvPr>
        </p:nvSpPr>
        <p:spPr/>
        <p:txBody>
          <a:bodyPr/>
          <a:lstStyle/>
          <a:p>
            <a:pPr>
              <a:buNone/>
            </a:pPr>
            <a:endParaRPr lang="en-US" altLang="zh-CN" dirty="0"/>
          </a:p>
          <a:p>
            <a:r>
              <a:rPr lang="zh-CN" altLang="en-US" dirty="0"/>
              <a:t>根据</a:t>
            </a:r>
            <a:r>
              <a:rPr lang="en-US" altLang="zh-CN" dirty="0"/>
              <a:t>F </a:t>
            </a:r>
            <a:r>
              <a:rPr lang="zh-CN" altLang="en-US" dirty="0"/>
              <a:t>的定义，可从上式求得：</a:t>
            </a:r>
            <a:endParaRPr lang="en-US" altLang="zh-CN" dirty="0"/>
          </a:p>
          <a:p>
            <a:pPr marL="0" indent="0">
              <a:buNone/>
            </a:pPr>
            <a:endParaRPr lang="en-US" altLang="zh-CN" dirty="0"/>
          </a:p>
          <a:p>
            <a:r>
              <a:rPr lang="zh-CN" altLang="en-US" dirty="0"/>
              <a:t>理解：支付已知红利资产的远期价格等于标的资产现货价格与已知红利现值差额的无风险终值。</a:t>
            </a:r>
            <a:endParaRPr lang="en-US" altLang="zh-CN" dirty="0"/>
          </a:p>
          <a:p>
            <a:endParaRPr lang="en-US" altLang="zh-CN" dirty="0"/>
          </a:p>
          <a:p>
            <a:endParaRPr lang="en-US" altLang="zh-CN" dirty="0"/>
          </a:p>
          <a:p>
            <a:endParaRPr lang="en-US" altLang="zh-CN" dirty="0"/>
          </a:p>
          <a:p>
            <a:endParaRPr lang="zh-CN" altLang="en-US" dirty="0"/>
          </a:p>
        </p:txBody>
      </p:sp>
      <p:sp>
        <p:nvSpPr>
          <p:cNvPr id="9" name="灯片编号占位符 8"/>
          <p:cNvSpPr>
            <a:spLocks noGrp="1"/>
          </p:cNvSpPr>
          <p:nvPr>
            <p:ph type="sldNum" sz="quarter" idx="12"/>
          </p:nvPr>
        </p:nvSpPr>
        <p:spPr/>
        <p:txBody>
          <a:bodyPr/>
          <a:lstStyle/>
          <a:p>
            <a:fld id="{7A0B34B9-D817-47F5-9B8C-94F2D5E9BE68}" type="slidenum">
              <a:rPr lang="zh-CN" altLang="en-US" smtClean="0"/>
              <a:pPr/>
              <a:t>26</a:t>
            </a:fld>
            <a:endParaRPr lang="zh-CN" altLang="en-US" dirty="0"/>
          </a:p>
        </p:txBody>
      </p:sp>
      <p:graphicFrame>
        <p:nvGraphicFramePr>
          <p:cNvPr id="12290" name="Object 12"/>
          <p:cNvGraphicFramePr>
            <a:graphicFrameLocks noChangeAspect="1"/>
          </p:cNvGraphicFramePr>
          <p:nvPr>
            <p:extLst>
              <p:ext uri="{D42A27DB-BD31-4B8C-83A1-F6EECF244321}">
                <p14:modId xmlns:p14="http://schemas.microsoft.com/office/powerpoint/2010/main" val="3628041947"/>
              </p:ext>
            </p:extLst>
          </p:nvPr>
        </p:nvGraphicFramePr>
        <p:xfrm>
          <a:off x="3419872" y="2530475"/>
          <a:ext cx="2952328" cy="466477"/>
        </p:xfrm>
        <a:graphic>
          <a:graphicData uri="http://schemas.openxmlformats.org/presentationml/2006/ole">
            <mc:AlternateContent xmlns:mc="http://schemas.openxmlformats.org/markup-compatibility/2006">
              <mc:Choice xmlns:v="urn:schemas-microsoft-com:vml" Requires="v">
                <p:oleObj name="Equation" r:id="rId3" imgW="1676160" imgH="317160" progId="Equation.DSMT4">
                  <p:embed/>
                </p:oleObj>
              </mc:Choice>
              <mc:Fallback>
                <p:oleObj name="Equation" r:id="rId3" imgW="1676160" imgH="317160" progId="Equation.DSMT4">
                  <p:embed/>
                  <p:pic>
                    <p:nvPicPr>
                      <p:cNvPr id="0" name=""/>
                      <p:cNvPicPr>
                        <a:picLocks noChangeAspect="1" noChangeArrowheads="1"/>
                      </p:cNvPicPr>
                      <p:nvPr/>
                    </p:nvPicPr>
                    <p:blipFill>
                      <a:blip r:embed="rId4"/>
                      <a:srcRect/>
                      <a:stretch>
                        <a:fillRect/>
                      </a:stretch>
                    </p:blipFill>
                    <p:spPr bwMode="auto">
                      <a:xfrm>
                        <a:off x="3419872" y="2530475"/>
                        <a:ext cx="2952328" cy="466477"/>
                      </a:xfrm>
                      <a:prstGeom prst="rect">
                        <a:avLst/>
                      </a:prstGeom>
                      <a:noFill/>
                    </p:spPr>
                  </p:pic>
                </p:oleObj>
              </mc:Fallback>
            </mc:AlternateContent>
          </a:graphicData>
        </a:graphic>
      </p:graphicFrame>
    </p:spTree>
    <p:extLst>
      <p:ext uri="{BB962C8B-B14F-4D97-AF65-F5344CB8AC3E}">
        <p14:creationId xmlns:p14="http://schemas.microsoft.com/office/powerpoint/2010/main" val="327609494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反证法</a:t>
            </a:r>
          </a:p>
        </p:txBody>
      </p:sp>
      <p:sp>
        <p:nvSpPr>
          <p:cNvPr id="8" name="内容占位符 7"/>
          <p:cNvSpPr>
            <a:spLocks noGrp="1"/>
          </p:cNvSpPr>
          <p:nvPr>
            <p:ph idx="1"/>
          </p:nvPr>
        </p:nvSpPr>
        <p:spPr/>
        <p:txBody>
          <a:bodyPr/>
          <a:lstStyle/>
          <a:p>
            <a:endParaRPr lang="en-US" altLang="zh-CN" dirty="0"/>
          </a:p>
          <a:p>
            <a:endParaRPr lang="en-US" altLang="zh-CN" dirty="0"/>
          </a:p>
          <a:p>
            <a:pPr marL="0" indent="0">
              <a:buNone/>
            </a:pPr>
            <a:r>
              <a:rPr lang="en-US" altLang="zh-CN" dirty="0"/>
              <a:t> </a:t>
            </a:r>
          </a:p>
          <a:p>
            <a:endParaRPr lang="en-US" altLang="zh-CN" dirty="0"/>
          </a:p>
          <a:p>
            <a:pPr marL="0" indent="0">
              <a:buNone/>
            </a:pPr>
            <a:r>
              <a:rPr lang="en-US" altLang="zh-CN" dirty="0"/>
              <a:t> </a:t>
            </a:r>
          </a:p>
          <a:p>
            <a:endParaRPr lang="zh-CN" altLang="en-US" dirty="0"/>
          </a:p>
        </p:txBody>
      </p:sp>
      <p:sp>
        <p:nvSpPr>
          <p:cNvPr id="9" name="灯片编号占位符 8"/>
          <p:cNvSpPr>
            <a:spLocks noGrp="1"/>
          </p:cNvSpPr>
          <p:nvPr>
            <p:ph type="sldNum" sz="quarter" idx="12"/>
          </p:nvPr>
        </p:nvSpPr>
        <p:spPr/>
        <p:txBody>
          <a:bodyPr/>
          <a:lstStyle/>
          <a:p>
            <a:fld id="{7A0B34B9-D817-47F5-9B8C-94F2D5E9BE68}" type="slidenum">
              <a:rPr lang="zh-CN" altLang="en-US" smtClean="0"/>
              <a:pPr/>
              <a:t>27</a:t>
            </a:fld>
            <a:endParaRPr lang="zh-CN" altLang="en-US" dirty="0"/>
          </a:p>
        </p:txBody>
      </p:sp>
      <p:graphicFrame>
        <p:nvGraphicFramePr>
          <p:cNvPr id="13315" name="Object 2"/>
          <p:cNvGraphicFramePr>
            <a:graphicFrameLocks noChangeAspect="1"/>
          </p:cNvGraphicFramePr>
          <p:nvPr>
            <p:extLst>
              <p:ext uri="{D42A27DB-BD31-4B8C-83A1-F6EECF244321}">
                <p14:modId xmlns:p14="http://schemas.microsoft.com/office/powerpoint/2010/main" val="462306210"/>
              </p:ext>
            </p:extLst>
          </p:nvPr>
        </p:nvGraphicFramePr>
        <p:xfrm>
          <a:off x="2483768" y="2492896"/>
          <a:ext cx="3752775" cy="1613157"/>
        </p:xfrm>
        <a:graphic>
          <a:graphicData uri="http://schemas.openxmlformats.org/presentationml/2006/ole">
            <mc:AlternateContent xmlns:mc="http://schemas.openxmlformats.org/markup-compatibility/2006">
              <mc:Choice xmlns:v="urn:schemas-microsoft-com:vml" Requires="v">
                <p:oleObj name="Equation" r:id="rId3" imgW="1358640" imgH="583920" progId="Equation.DSMT4">
                  <p:embed/>
                </p:oleObj>
              </mc:Choice>
              <mc:Fallback>
                <p:oleObj name="Equation" r:id="rId3" imgW="1358640" imgH="583920" progId="Equation.DSMT4">
                  <p:embed/>
                  <p:pic>
                    <p:nvPicPr>
                      <p:cNvPr id="0" name=""/>
                      <p:cNvPicPr>
                        <a:picLocks noChangeAspect="1" noChangeArrowheads="1"/>
                      </p:cNvPicPr>
                      <p:nvPr/>
                    </p:nvPicPr>
                    <p:blipFill>
                      <a:blip r:embed="rId4"/>
                      <a:srcRect/>
                      <a:stretch>
                        <a:fillRect/>
                      </a:stretch>
                    </p:blipFill>
                    <p:spPr bwMode="auto">
                      <a:xfrm>
                        <a:off x="2483768" y="2492896"/>
                        <a:ext cx="3752775" cy="1613157"/>
                      </a:xfrm>
                      <a:prstGeom prst="rect">
                        <a:avLst/>
                      </a:prstGeom>
                      <a:noFill/>
                      <a:ln>
                        <a:noFill/>
                      </a:ln>
                      <a:effectLst/>
                    </p:spPr>
                  </p:pic>
                </p:oleObj>
              </mc:Fallback>
            </mc:AlternateContent>
          </a:graphicData>
        </a:graphic>
      </p:graphicFrame>
    </p:spTree>
    <p:extLst>
      <p:ext uri="{BB962C8B-B14F-4D97-AF65-F5344CB8AC3E}">
        <p14:creationId xmlns:p14="http://schemas.microsoft.com/office/powerpoint/2010/main" val="24952401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例</a:t>
            </a:r>
            <a:r>
              <a:rPr lang="en-US" altLang="zh-CN" dirty="0"/>
              <a:t>3.4</a:t>
            </a:r>
            <a:endParaRPr lang="zh-CN" altLang="en-US" dirty="0"/>
          </a:p>
        </p:txBody>
      </p:sp>
      <mc:AlternateContent xmlns:mc="http://schemas.openxmlformats.org/markup-compatibility/2006" xmlns:a14="http://schemas.microsoft.com/office/drawing/2010/main">
        <mc:Choice Requires="a14">
          <p:sp>
            <p:nvSpPr>
              <p:cNvPr id="8" name="内容占位符 7"/>
              <p:cNvSpPr>
                <a:spLocks noGrp="1"/>
              </p:cNvSpPr>
              <p:nvPr>
                <p:ph idx="1"/>
              </p:nvPr>
            </p:nvSpPr>
            <p:spPr>
              <a:xfrm>
                <a:off x="457200" y="1340768"/>
                <a:ext cx="8435280" cy="5184576"/>
              </a:xfrm>
            </p:spPr>
            <p:txBody>
              <a:bodyPr/>
              <a:lstStyle/>
              <a:p>
                <a:r>
                  <a:rPr lang="zh-CN" altLang="en-US" dirty="0"/>
                  <a:t>假设黄金现货价为每盎司</a:t>
                </a:r>
                <a:r>
                  <a:rPr lang="en-US" altLang="zh-CN" dirty="0"/>
                  <a:t>733 </a:t>
                </a:r>
                <a:r>
                  <a:rPr lang="zh-CN" altLang="en-US" dirty="0"/>
                  <a:t>美元，其存储成本为每年每盎司</a:t>
                </a:r>
                <a:r>
                  <a:rPr lang="en-US" altLang="zh-CN" dirty="0"/>
                  <a:t>2 </a:t>
                </a:r>
                <a:r>
                  <a:rPr lang="zh-CN" altLang="en-US" dirty="0"/>
                  <a:t>美元，一年后（期货到期前）支付，美元一年期无风险连续复利利率为</a:t>
                </a:r>
                <a:r>
                  <a:rPr lang="en-US" altLang="zh-CN" dirty="0"/>
                  <a:t>4% </a:t>
                </a:r>
                <a:r>
                  <a:rPr lang="zh-CN" altLang="en-US" dirty="0"/>
                  <a:t>。</a:t>
                </a:r>
                <a:endParaRPr lang="en-US" altLang="zh-CN" dirty="0"/>
              </a:p>
              <a:p>
                <a:endParaRPr lang="zh-CN" altLang="en-US" dirty="0"/>
              </a:p>
              <a:p>
                <a:r>
                  <a:rPr lang="zh-CN" altLang="en-US" dirty="0"/>
                  <a:t>那么一年期黄金期货的理论价格为</a:t>
                </a:r>
                <a:endParaRPr lang="en-US" altLang="zh-CN" dirty="0"/>
              </a:p>
              <a:p>
                <a:pPr marL="0" indent="0">
                  <a:buNone/>
                </a:pPr>
                <a14:m>
                  <m:oMathPara xmlns:m="http://schemas.openxmlformats.org/officeDocument/2006/math">
                    <m:oMathParaPr>
                      <m:jc m:val="centerGroup"/>
                    </m:oMathParaPr>
                    <m:oMath xmlns:m="http://schemas.openxmlformats.org/officeDocument/2006/math">
                      <m:r>
                        <a:rPr lang="zh-CN" altLang="en-US" i="1" smtClean="0">
                          <a:solidFill>
                            <a:srgbClr val="000000"/>
                          </a:solidFill>
                          <a:latin typeface="Cambria Math" panose="02040503050406030204" pitchFamily="18" charset="0"/>
                        </a:rPr>
                        <m:t>𝐹</m:t>
                      </m:r>
                      <m:r>
                        <a:rPr lang="zh-CN" altLang="en-US" i="1" smtClean="0">
                          <a:solidFill>
                            <a:srgbClr val="000000"/>
                          </a:solidFill>
                          <a:latin typeface="Cambria Math" panose="02040503050406030204" pitchFamily="18" charset="0"/>
                        </a:rPr>
                        <m:t>=(</m:t>
                      </m:r>
                      <m:r>
                        <a:rPr lang="zh-CN" altLang="en-US" i="1" smtClean="0">
                          <a:solidFill>
                            <a:srgbClr val="000000"/>
                          </a:solidFill>
                          <a:latin typeface="Cambria Math" panose="02040503050406030204" pitchFamily="18" charset="0"/>
                        </a:rPr>
                        <m:t>𝑆</m:t>
                      </m:r>
                      <m:r>
                        <a:rPr lang="zh-CN" altLang="en-US" i="1" smtClean="0">
                          <a:solidFill>
                            <a:srgbClr val="000000"/>
                          </a:solidFill>
                          <a:latin typeface="Cambria Math" panose="02040503050406030204" pitchFamily="18" charset="0"/>
                        </a:rPr>
                        <m:t>−</m:t>
                      </m:r>
                      <m:r>
                        <a:rPr lang="zh-CN" altLang="en-US" i="1" smtClean="0">
                          <a:solidFill>
                            <a:srgbClr val="000000"/>
                          </a:solidFill>
                          <a:latin typeface="Cambria Math" panose="02040503050406030204" pitchFamily="18" charset="0"/>
                        </a:rPr>
                        <m:t>𝐼</m:t>
                      </m:r>
                      <m:r>
                        <a:rPr lang="zh-CN" altLang="en-US" i="1" smtClean="0">
                          <a:solidFill>
                            <a:srgbClr val="000000"/>
                          </a:solidFill>
                          <a:latin typeface="Cambria Math" panose="02040503050406030204" pitchFamily="18" charset="0"/>
                        </a:rPr>
                        <m:t>)</m:t>
                      </m:r>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𝑒</m:t>
                          </m:r>
                        </m:e>
                        <m:sup>
                          <m:r>
                            <a:rPr lang="zh-CN" altLang="en-US" i="1">
                              <a:solidFill>
                                <a:srgbClr val="000000"/>
                              </a:solidFill>
                              <a:latin typeface="Cambria Math" panose="02040503050406030204" pitchFamily="18" charset="0"/>
                            </a:rPr>
                            <m:t>𝑟</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𝑇</m:t>
                          </m:r>
                          <m:r>
                            <a:rPr lang="zh-CN" altLang="en-US" i="1">
                              <a:solidFill>
                                <a:srgbClr val="000000"/>
                              </a:solidFill>
                              <a:latin typeface="Cambria Math" panose="02040503050406030204" pitchFamily="18" charset="0"/>
                            </a:rPr>
                            <m:t>−</m:t>
                          </m:r>
                          <m:r>
                            <a:rPr lang="zh-CN" altLang="en-US" i="1">
                              <a:solidFill>
                                <a:srgbClr val="000000"/>
                              </a:solidFill>
                              <a:latin typeface="Cambria Math" panose="02040503050406030204" pitchFamily="18" charset="0"/>
                            </a:rPr>
                            <m:t>𝑡</m:t>
                          </m:r>
                          <m:r>
                            <a:rPr lang="zh-CN" altLang="en-US" i="1">
                              <a:solidFill>
                                <a:srgbClr val="000000"/>
                              </a:solidFill>
                              <a:latin typeface="Cambria Math" panose="02040503050406030204" pitchFamily="18" charset="0"/>
                            </a:rPr>
                            <m:t>)</m:t>
                          </m:r>
                        </m:sup>
                      </m:sSup>
                      <m:r>
                        <a:rPr lang="zh-CN" altLang="en-US" i="1">
                          <a:solidFill>
                            <a:srgbClr val="000000"/>
                          </a:solidFill>
                          <a:latin typeface="Cambria Math" panose="02040503050406030204" pitchFamily="18" charset="0"/>
                        </a:rPr>
                        <m:t>=</m:t>
                      </m:r>
                      <m:d>
                        <m:dPr>
                          <m:ctrlPr>
                            <a:rPr lang="zh-CN" altLang="en-US" i="1">
                              <a:solidFill>
                                <a:srgbClr val="000000"/>
                              </a:solidFill>
                              <a:latin typeface="Cambria Math" panose="02040503050406030204" pitchFamily="18" charset="0"/>
                            </a:rPr>
                          </m:ctrlPr>
                        </m:dPr>
                        <m:e>
                          <m:r>
                            <a:rPr lang="zh-CN" altLang="en-US" i="1">
                              <a:solidFill>
                                <a:srgbClr val="000000"/>
                              </a:solidFill>
                              <a:latin typeface="Cambria Math" panose="02040503050406030204" pitchFamily="18" charset="0"/>
                            </a:rPr>
                            <m:t>733−</m:t>
                          </m:r>
                          <m:r>
                            <a:rPr lang="zh-CN" altLang="en-US" i="1">
                              <a:solidFill>
                                <a:srgbClr val="000000"/>
                              </a:solidFill>
                              <a:latin typeface="Cambria Math" panose="02040503050406030204" pitchFamily="18" charset="0"/>
                            </a:rPr>
                            <m:t>𝐼</m:t>
                          </m:r>
                        </m:e>
                      </m:d>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𝑒</m:t>
                          </m:r>
                        </m:e>
                        <m:sup>
                          <m:r>
                            <a:rPr lang="zh-CN" altLang="en-US" i="1">
                              <a:solidFill>
                                <a:srgbClr val="000000"/>
                              </a:solidFill>
                              <a:latin typeface="Cambria Math" panose="02040503050406030204" pitchFamily="18" charset="0"/>
                            </a:rPr>
                            <m:t>4%×1</m:t>
                          </m:r>
                        </m:sup>
                      </m:sSup>
                    </m:oMath>
                  </m:oMathPara>
                </a14:m>
                <a:endParaRPr lang="zh-CN" altLang="en-US" dirty="0"/>
              </a:p>
              <a:p>
                <a:r>
                  <a:rPr lang="zh-CN" altLang="en-US" dirty="0"/>
                  <a:t>其中，</a:t>
                </a:r>
                <a14:m>
                  <m:oMath xmlns:m="http://schemas.openxmlformats.org/officeDocument/2006/math">
                    <m:r>
                      <a:rPr lang="en-US" altLang="zh-CN" b="0" i="1" smtClean="0">
                        <a:latin typeface="Cambria Math"/>
                      </a:rPr>
                      <m:t>𝐼</m:t>
                    </m:r>
                    <m:r>
                      <a:rPr lang="en-US" altLang="zh-CN" b="0" i="1" smtClean="0">
                        <a:latin typeface="Cambria Math"/>
                      </a:rPr>
                      <m:t>=−2</m:t>
                    </m:r>
                    <m:sSup>
                      <m:sSupPr>
                        <m:ctrlPr>
                          <a:rPr lang="en-US" altLang="zh-CN" b="0" i="1" smtClean="0">
                            <a:latin typeface="Cambria Math" panose="02040503050406030204" pitchFamily="18" charset="0"/>
                          </a:rPr>
                        </m:ctrlPr>
                      </m:sSupPr>
                      <m:e>
                        <m:r>
                          <a:rPr lang="en-US" altLang="zh-CN" b="0" i="1" smtClean="0">
                            <a:latin typeface="Cambria Math"/>
                          </a:rPr>
                          <m:t>𝑒</m:t>
                        </m:r>
                      </m:e>
                      <m:sup>
                        <m:r>
                          <a:rPr lang="en-US" altLang="zh-CN" b="0" i="1" smtClean="0">
                            <a:latin typeface="Cambria Math"/>
                          </a:rPr>
                          <m:t>−4%</m:t>
                        </m:r>
                        <m:r>
                          <a:rPr lang="en-US" altLang="zh-CN" b="0" i="1" smtClean="0">
                            <a:latin typeface="Cambria Math"/>
                            <a:ea typeface="Cambria Math"/>
                          </a:rPr>
                          <m:t>×1</m:t>
                        </m:r>
                      </m:sup>
                    </m:sSup>
                  </m:oMath>
                </a14:m>
                <a:r>
                  <a:rPr lang="en-US" altLang="zh-CN" dirty="0"/>
                  <a:t>=</a:t>
                </a:r>
                <a:r>
                  <a:rPr lang="zh-CN" altLang="en-US" dirty="0"/>
                  <a:t>－</a:t>
                </a:r>
                <a:r>
                  <a:rPr lang="en-US" altLang="zh-CN" dirty="0"/>
                  <a:t>1.92</a:t>
                </a:r>
                <a:r>
                  <a:rPr lang="zh-CN" altLang="en-US" dirty="0"/>
                  <a:t>  ，故</a:t>
                </a:r>
                <a:endParaRPr lang="en-US" altLang="zh-CN" dirty="0"/>
              </a:p>
              <a:p>
                <a:pPr marL="0" indent="0">
                  <a:buNone/>
                </a:pPr>
                <a14:m>
                  <m:oMathPara xmlns:m="http://schemas.openxmlformats.org/officeDocument/2006/math">
                    <m:oMathParaPr>
                      <m:jc m:val="centerGroup"/>
                    </m:oMathParaPr>
                    <m:oMath xmlns:m="http://schemas.openxmlformats.org/officeDocument/2006/math">
                      <m:r>
                        <a:rPr lang="zh-CN" altLang="en-US" i="1" smtClean="0">
                          <a:solidFill>
                            <a:srgbClr val="000000"/>
                          </a:solidFill>
                          <a:latin typeface="Cambria Math" panose="02040503050406030204" pitchFamily="18" charset="0"/>
                        </a:rPr>
                        <m:t>𝐹</m:t>
                      </m:r>
                      <m:r>
                        <a:rPr lang="zh-CN" altLang="en-US" i="1" smtClean="0">
                          <a:solidFill>
                            <a:srgbClr val="000000"/>
                          </a:solidFill>
                          <a:latin typeface="Cambria Math" panose="02040503050406030204" pitchFamily="18" charset="0"/>
                        </a:rPr>
                        <m:t>=</m:t>
                      </m:r>
                      <m:d>
                        <m:dPr>
                          <m:ctrlPr>
                            <a:rPr lang="zh-CN" altLang="en-US" i="1">
                              <a:solidFill>
                                <a:srgbClr val="000000"/>
                              </a:solidFill>
                              <a:latin typeface="Cambria Math" panose="02040503050406030204" pitchFamily="18" charset="0"/>
                            </a:rPr>
                          </m:ctrlPr>
                        </m:dPr>
                        <m:e>
                          <m:r>
                            <a:rPr lang="zh-CN" altLang="en-US" i="1">
                              <a:solidFill>
                                <a:srgbClr val="000000"/>
                              </a:solidFill>
                              <a:latin typeface="Cambria Math" panose="02040503050406030204" pitchFamily="18" charset="0"/>
                            </a:rPr>
                            <m:t>733+1.92</m:t>
                          </m:r>
                        </m:e>
                      </m:d>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𝑒</m:t>
                          </m:r>
                        </m:e>
                        <m:sup>
                          <m:r>
                            <a:rPr lang="zh-CN" altLang="en-US" i="1">
                              <a:solidFill>
                                <a:srgbClr val="000000"/>
                              </a:solidFill>
                              <a:latin typeface="Cambria Math" panose="02040503050406030204" pitchFamily="18" charset="0"/>
                            </a:rPr>
                            <m:t>4%×1</m:t>
                          </m:r>
                        </m:sup>
                      </m:sSup>
                      <m:r>
                        <a:rPr lang="zh-CN" altLang="en-US" i="1">
                          <a:solidFill>
                            <a:srgbClr val="000000"/>
                          </a:solidFill>
                          <a:latin typeface="Cambria Math" panose="02040503050406030204" pitchFamily="18" charset="0"/>
                        </a:rPr>
                        <m:t>=764.91</m:t>
                      </m:r>
                      <m:f>
                        <m:fPr>
                          <m:type m:val="lin"/>
                          <m:ctrlPr>
                            <a:rPr lang="zh-CN" altLang="en-US" i="1" smtClean="0">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美元</m:t>
                          </m:r>
                        </m:num>
                        <m:den>
                          <m:r>
                            <a:rPr lang="zh-CN" altLang="en-US" i="1">
                              <a:solidFill>
                                <a:srgbClr val="000000"/>
                              </a:solidFill>
                              <a:latin typeface="Cambria Math" panose="02040503050406030204" pitchFamily="18" charset="0"/>
                            </a:rPr>
                            <m:t>盎司</m:t>
                          </m:r>
                        </m:den>
                      </m:f>
                    </m:oMath>
                  </m:oMathPara>
                </a14:m>
                <a:endParaRPr lang="zh-CN" altLang="en-US" dirty="0"/>
              </a:p>
            </p:txBody>
          </p:sp>
        </mc:Choice>
        <mc:Fallback xmlns="">
          <p:sp>
            <p:nvSpPr>
              <p:cNvPr id="8" name="内容占位符 7"/>
              <p:cNvSpPr>
                <a:spLocks noGrp="1" noRot="1" noChangeAspect="1" noMove="1" noResize="1" noEditPoints="1" noAdjustHandles="1" noChangeArrowheads="1" noChangeShapeType="1" noTextEdit="1"/>
              </p:cNvSpPr>
              <p:nvPr>
                <p:ph idx="1"/>
              </p:nvPr>
            </p:nvSpPr>
            <p:spPr>
              <a:xfrm>
                <a:off x="457200" y="1340768"/>
                <a:ext cx="8435280" cy="5184576"/>
              </a:xfrm>
              <a:blipFill>
                <a:blip r:embed="rId3"/>
                <a:stretch>
                  <a:fillRect t="-1765" r="-1590"/>
                </a:stretch>
              </a:blipFill>
            </p:spPr>
            <p:txBody>
              <a:bodyPr/>
              <a:lstStyle/>
              <a:p>
                <a:r>
                  <a:rPr lang="zh-CN" altLang="en-US">
                    <a:noFill/>
                  </a:rPr>
                  <a:t> </a:t>
                </a:r>
              </a:p>
            </p:txBody>
          </p:sp>
        </mc:Fallback>
      </mc:AlternateContent>
      <p:sp>
        <p:nvSpPr>
          <p:cNvPr id="10" name="灯片编号占位符 9"/>
          <p:cNvSpPr>
            <a:spLocks noGrp="1"/>
          </p:cNvSpPr>
          <p:nvPr>
            <p:ph type="sldNum" sz="quarter" idx="12"/>
          </p:nvPr>
        </p:nvSpPr>
        <p:spPr/>
        <p:txBody>
          <a:bodyPr/>
          <a:lstStyle/>
          <a:p>
            <a:fld id="{7A0B34B9-D817-47F5-9B8C-94F2D5E9BE68}" type="slidenum">
              <a:rPr lang="zh-CN" altLang="en-US" smtClean="0"/>
              <a:pPr/>
              <a:t>28</a:t>
            </a:fld>
            <a:endParaRPr lang="zh-CN" altLang="en-US" dirty="0"/>
          </a:p>
        </p:txBody>
      </p:sp>
      <p:sp>
        <p:nvSpPr>
          <p:cNvPr id="14338" name="Object 2"/>
          <p:cNvSpPr txBox="1"/>
          <p:nvPr/>
        </p:nvSpPr>
        <p:spPr bwMode="auto">
          <a:xfrm>
            <a:off x="1691680" y="3861048"/>
            <a:ext cx="5383213" cy="641350"/>
          </a:xfrm>
          <a:prstGeom prst="rect">
            <a:avLst/>
          </a:prstGeom>
          <a:noFill/>
          <a:ln>
            <a:noFill/>
          </a:ln>
          <a:effectLst/>
        </p:spPr>
        <p:txBody>
          <a:bodyPr>
            <a:normAutofit/>
          </a:bodyPr>
          <a:lstStyle/>
          <a:p>
            <a:endParaRPr lang="zh-CN" altLang="en-US" dirty="0"/>
          </a:p>
        </p:txBody>
      </p:sp>
    </p:spTree>
    <p:extLst>
      <p:ext uri="{BB962C8B-B14F-4D97-AF65-F5344CB8AC3E}">
        <p14:creationId xmlns:p14="http://schemas.microsoft.com/office/powerpoint/2010/main" val="326668517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支付已知红利率的资产</a:t>
            </a:r>
          </a:p>
        </p:txBody>
      </p:sp>
      <p:sp>
        <p:nvSpPr>
          <p:cNvPr id="3" name="内容占位符 2"/>
          <p:cNvSpPr>
            <a:spLocks noGrp="1"/>
          </p:cNvSpPr>
          <p:nvPr>
            <p:ph idx="1"/>
          </p:nvPr>
        </p:nvSpPr>
        <p:spPr>
          <a:xfrm>
            <a:off x="467544" y="1556792"/>
            <a:ext cx="8280920" cy="4525963"/>
          </a:xfrm>
        </p:spPr>
        <p:txBody>
          <a:bodyPr>
            <a:normAutofit/>
          </a:bodyPr>
          <a:lstStyle/>
          <a:p>
            <a:r>
              <a:rPr lang="zh-CN" altLang="en-US" dirty="0"/>
              <a:t>支付已知红利率的资产</a:t>
            </a:r>
          </a:p>
          <a:p>
            <a:pPr lvl="1"/>
            <a:r>
              <a:rPr lang="zh-CN" altLang="en-US" dirty="0"/>
              <a:t>在远期到期前将产生与该资产现货价格成一定比率的红利的资产</a:t>
            </a:r>
            <a:endParaRPr lang="en-US" altLang="zh-CN" dirty="0"/>
          </a:p>
          <a:p>
            <a:pPr lvl="1"/>
            <a:endParaRPr lang="zh-CN" altLang="en-US" dirty="0"/>
          </a:p>
          <a:p>
            <a:r>
              <a:rPr lang="zh-CN" altLang="en-US" dirty="0"/>
              <a:t>支付已知红利率资产的远期合约</a:t>
            </a:r>
          </a:p>
          <a:p>
            <a:pPr lvl="1"/>
            <a:r>
              <a:rPr lang="zh-CN" altLang="en-US" dirty="0"/>
              <a:t>外汇远期和期货：外汇发行国的无风险利率</a:t>
            </a:r>
          </a:p>
          <a:p>
            <a:pPr lvl="1"/>
            <a:r>
              <a:rPr lang="zh-CN" altLang="en-US" dirty="0"/>
              <a:t>股指期货：市场平均红利率或零，取决于股指计算方式</a:t>
            </a:r>
          </a:p>
          <a:p>
            <a:pPr lvl="1"/>
            <a:r>
              <a:rPr lang="zh-CN" altLang="en-US" dirty="0"/>
              <a:t>远期利率协议：本国的无风险利率</a:t>
            </a:r>
          </a:p>
        </p:txBody>
      </p:sp>
      <p:sp>
        <p:nvSpPr>
          <p:cNvPr id="8" name="灯片编号占位符 7"/>
          <p:cNvSpPr>
            <a:spLocks noGrp="1"/>
          </p:cNvSpPr>
          <p:nvPr>
            <p:ph type="sldNum" sz="quarter" idx="12"/>
          </p:nvPr>
        </p:nvSpPr>
        <p:spPr/>
        <p:txBody>
          <a:bodyPr/>
          <a:lstStyle/>
          <a:p>
            <a:fld id="{7A0B34B9-D817-47F5-9B8C-94F2D5E9BE68}" type="slidenum">
              <a:rPr lang="zh-CN" altLang="en-US" smtClean="0"/>
              <a:pPr/>
              <a:t>29</a:t>
            </a:fld>
            <a:endParaRPr lang="zh-CN" altLang="en-US" dirty="0"/>
          </a:p>
        </p:txBody>
      </p:sp>
    </p:spTree>
    <p:extLst>
      <p:ext uri="{BB962C8B-B14F-4D97-AF65-F5344CB8AC3E}">
        <p14:creationId xmlns:p14="http://schemas.microsoft.com/office/powerpoint/2010/main" val="228414248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B9DD534-95F6-4990-8667-A747C49F9CFF}"/>
              </a:ext>
            </a:extLst>
          </p:cNvPr>
          <p:cNvSpPr>
            <a:spLocks noGrp="1"/>
          </p:cNvSpPr>
          <p:nvPr>
            <p:ph type="title"/>
          </p:nvPr>
        </p:nvSpPr>
        <p:spPr/>
        <p:txBody>
          <a:bodyPr/>
          <a:lstStyle/>
          <a:p>
            <a:r>
              <a:rPr lang="zh-CN" altLang="en-US" dirty="0"/>
              <a:t>远期价格的决定因素</a:t>
            </a:r>
          </a:p>
        </p:txBody>
      </p:sp>
      <p:sp>
        <p:nvSpPr>
          <p:cNvPr id="3" name="内容占位符 2">
            <a:extLst>
              <a:ext uri="{FF2B5EF4-FFF2-40B4-BE49-F238E27FC236}">
                <a16:creationId xmlns:a16="http://schemas.microsoft.com/office/drawing/2014/main" id="{79A4770C-7315-491F-8861-A42A9E7C45E4}"/>
              </a:ext>
            </a:extLst>
          </p:cNvPr>
          <p:cNvSpPr>
            <a:spLocks noGrp="1"/>
          </p:cNvSpPr>
          <p:nvPr>
            <p:ph idx="1"/>
          </p:nvPr>
        </p:nvSpPr>
        <p:spPr/>
        <p:txBody>
          <a:bodyPr/>
          <a:lstStyle/>
          <a:p>
            <a:r>
              <a:rPr lang="zh-CN" altLang="en-US" dirty="0"/>
              <a:t>预期到期时的现货价格</a:t>
            </a:r>
            <a:endParaRPr lang="en-US" altLang="zh-CN" dirty="0"/>
          </a:p>
          <a:p>
            <a:r>
              <a:rPr lang="zh-CN" altLang="en-US" dirty="0"/>
              <a:t>风险报酬</a:t>
            </a:r>
            <a:endParaRPr lang="en-US" altLang="zh-CN" dirty="0"/>
          </a:p>
        </p:txBody>
      </p:sp>
      <p:sp>
        <p:nvSpPr>
          <p:cNvPr id="4" name="灯片编号占位符 3">
            <a:extLst>
              <a:ext uri="{FF2B5EF4-FFF2-40B4-BE49-F238E27FC236}">
                <a16:creationId xmlns:a16="http://schemas.microsoft.com/office/drawing/2014/main" id="{DDCA56DF-4A00-461E-B5D3-91D11E62B9B1}"/>
              </a:ext>
            </a:extLst>
          </p:cNvPr>
          <p:cNvSpPr>
            <a:spLocks noGrp="1"/>
          </p:cNvSpPr>
          <p:nvPr>
            <p:ph type="sldNum" sz="quarter" idx="12"/>
          </p:nvPr>
        </p:nvSpPr>
        <p:spPr/>
        <p:txBody>
          <a:bodyPr/>
          <a:lstStyle/>
          <a:p>
            <a:fld id="{0C913308-F349-4B6D-A68A-DD1791B4A57B}" type="slidenum">
              <a:rPr lang="zh-CN" altLang="en-US" smtClean="0"/>
              <a:pPr/>
              <a:t>3</a:t>
            </a:fld>
            <a:endParaRPr lang="zh-CN" altLang="en-US" dirty="0"/>
          </a:p>
        </p:txBody>
      </p:sp>
    </p:spTree>
    <p:extLst>
      <p:ext uri="{BB962C8B-B14F-4D97-AF65-F5344CB8AC3E}">
        <p14:creationId xmlns:p14="http://schemas.microsoft.com/office/powerpoint/2010/main" val="16366579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457200" y="1340768"/>
                <a:ext cx="8291264" cy="5184576"/>
              </a:xfrm>
            </p:spPr>
            <p:txBody>
              <a:bodyPr>
                <a:normAutofit/>
              </a:bodyPr>
              <a:lstStyle/>
              <a:p>
                <a:r>
                  <a:rPr lang="zh-CN" altLang="en-US" dirty="0"/>
                  <a:t>建立组合：</a:t>
                </a:r>
              </a:p>
              <a:p>
                <a:pPr indent="-864000">
                  <a:buNone/>
                </a:pPr>
                <a:r>
                  <a:rPr lang="zh-CN" altLang="en-US" dirty="0"/>
                  <a:t>       </a:t>
                </a:r>
                <a:r>
                  <a:rPr lang="zh-CN" altLang="en-US" sz="2600" b="1" dirty="0">
                    <a:solidFill>
                      <a:schemeClr val="bg2">
                        <a:lumMod val="50000"/>
                      </a:schemeClr>
                    </a:solidFill>
                  </a:rPr>
                  <a:t>组合</a:t>
                </a:r>
                <a:r>
                  <a:rPr lang="en-US" altLang="zh-CN" sz="2600" b="1" dirty="0">
                    <a:solidFill>
                      <a:schemeClr val="bg2">
                        <a:lumMod val="50000"/>
                      </a:schemeClr>
                    </a:solidFill>
                  </a:rPr>
                  <a:t>A</a:t>
                </a:r>
                <a:r>
                  <a:rPr lang="en-US" altLang="zh-CN" sz="2600" dirty="0">
                    <a:solidFill>
                      <a:schemeClr val="bg2">
                        <a:lumMod val="50000"/>
                      </a:schemeClr>
                    </a:solidFill>
                  </a:rPr>
                  <a:t> </a:t>
                </a:r>
                <a:r>
                  <a:rPr lang="zh-CN" altLang="en-US" sz="2600" dirty="0">
                    <a:solidFill>
                      <a:schemeClr val="bg2">
                        <a:lumMod val="50000"/>
                      </a:schemeClr>
                    </a:solidFill>
                  </a:rPr>
                  <a:t>：</a:t>
                </a:r>
                <a:r>
                  <a:rPr lang="zh-CN" altLang="en-US" sz="2600" dirty="0"/>
                  <a:t> 一份远期合约多头加上一笔数额</a:t>
                </a:r>
                <a14:m>
                  <m:oMath xmlns:m="http://schemas.openxmlformats.org/officeDocument/2006/math">
                    <m:r>
                      <a:rPr lang="en-US" altLang="zh-CN" sz="2600" i="1" smtClean="0">
                        <a:latin typeface="Cambria Math"/>
                      </a:rPr>
                      <m:t>𝐾</m:t>
                    </m:r>
                    <m:sSup>
                      <m:sSupPr>
                        <m:ctrlPr>
                          <a:rPr lang="en-US" altLang="zh-CN" sz="2600" i="1">
                            <a:latin typeface="Cambria Math" panose="02040503050406030204" pitchFamily="18" charset="0"/>
                          </a:rPr>
                        </m:ctrlPr>
                      </m:sSupPr>
                      <m:e>
                        <m:r>
                          <a:rPr lang="en-US" altLang="zh-CN" sz="2600" i="1">
                            <a:latin typeface="Cambria Math"/>
                          </a:rPr>
                          <m:t>𝑒</m:t>
                        </m:r>
                      </m:e>
                      <m:sup>
                        <m:r>
                          <a:rPr lang="en-US" altLang="zh-CN" sz="2600" i="1">
                            <a:latin typeface="Cambria Math"/>
                          </a:rPr>
                          <m:t>−</m:t>
                        </m:r>
                        <m:r>
                          <a:rPr lang="en-US" altLang="zh-CN" sz="2600" i="1">
                            <a:latin typeface="Cambria Math"/>
                          </a:rPr>
                          <m:t>𝑟</m:t>
                        </m:r>
                        <m:d>
                          <m:dPr>
                            <m:ctrlPr>
                              <a:rPr lang="en-US" altLang="zh-CN" sz="2600" i="1">
                                <a:latin typeface="Cambria Math" panose="02040503050406030204" pitchFamily="18" charset="0"/>
                              </a:rPr>
                            </m:ctrlPr>
                          </m:dPr>
                          <m:e>
                            <m:r>
                              <a:rPr lang="en-US" altLang="zh-CN" sz="2600" i="1">
                                <a:latin typeface="Cambria Math"/>
                              </a:rPr>
                              <m:t>𝑇</m:t>
                            </m:r>
                            <m:r>
                              <a:rPr lang="en-US" altLang="zh-CN" sz="2600" i="1">
                                <a:latin typeface="Cambria Math"/>
                              </a:rPr>
                              <m:t>−</m:t>
                            </m:r>
                            <m:r>
                              <a:rPr lang="en-US" altLang="zh-CN" sz="2600" i="1">
                                <a:latin typeface="Cambria Math"/>
                              </a:rPr>
                              <m:t>𝑡</m:t>
                            </m:r>
                          </m:e>
                        </m:d>
                      </m:sup>
                    </m:sSup>
                  </m:oMath>
                </a14:m>
                <a:r>
                  <a:rPr lang="en-US" altLang="zh-CN" sz="2600" dirty="0"/>
                  <a:t>		</a:t>
                </a:r>
                <a:r>
                  <a:rPr lang="zh-CN" altLang="en-US" sz="2600" dirty="0"/>
                  <a:t>的现金；</a:t>
                </a:r>
              </a:p>
              <a:p>
                <a:pPr>
                  <a:buNone/>
                </a:pPr>
                <a:r>
                  <a:rPr lang="zh-CN" altLang="en-US" sz="2600" dirty="0"/>
                  <a:t>        </a:t>
                </a:r>
                <a:r>
                  <a:rPr lang="zh-CN" altLang="en-US" sz="2600" b="1" dirty="0">
                    <a:solidFill>
                      <a:schemeClr val="bg2">
                        <a:lumMod val="50000"/>
                      </a:schemeClr>
                    </a:solidFill>
                  </a:rPr>
                  <a:t>组合</a:t>
                </a:r>
                <a:r>
                  <a:rPr lang="en-US" altLang="zh-CN" sz="2600" b="1" dirty="0">
                    <a:solidFill>
                      <a:schemeClr val="bg2">
                        <a:lumMod val="50000"/>
                      </a:schemeClr>
                    </a:solidFill>
                  </a:rPr>
                  <a:t>B</a:t>
                </a:r>
                <a:r>
                  <a:rPr lang="en-US" altLang="zh-CN" sz="2600" dirty="0">
                    <a:solidFill>
                      <a:schemeClr val="bg2">
                        <a:lumMod val="50000"/>
                      </a:schemeClr>
                    </a:solidFill>
                  </a:rPr>
                  <a:t> </a:t>
                </a:r>
                <a:r>
                  <a:rPr lang="zh-CN" altLang="en-US" sz="2600" dirty="0">
                    <a:solidFill>
                      <a:schemeClr val="bg2">
                        <a:lumMod val="50000"/>
                      </a:schemeClr>
                    </a:solidFill>
                  </a:rPr>
                  <a:t>： </a:t>
                </a:r>
                <a14:m>
                  <m:oMath xmlns:m="http://schemas.openxmlformats.org/officeDocument/2006/math">
                    <m:sSup>
                      <m:sSupPr>
                        <m:ctrlPr>
                          <a:rPr lang="en-US" altLang="zh-CN" sz="2600" i="1">
                            <a:latin typeface="Cambria Math" panose="02040503050406030204" pitchFamily="18" charset="0"/>
                          </a:rPr>
                        </m:ctrlPr>
                      </m:sSupPr>
                      <m:e>
                        <m:r>
                          <a:rPr lang="en-US" altLang="zh-CN" sz="2600" i="1">
                            <a:latin typeface="Cambria Math"/>
                          </a:rPr>
                          <m:t>𝑒</m:t>
                        </m:r>
                      </m:e>
                      <m:sup>
                        <m:r>
                          <a:rPr lang="en-US" altLang="zh-CN" sz="2600" i="1">
                            <a:latin typeface="Cambria Math"/>
                          </a:rPr>
                          <m:t>−</m:t>
                        </m:r>
                        <m:r>
                          <a:rPr lang="en-US" altLang="zh-CN" sz="2600" b="0" i="1" smtClean="0">
                            <a:latin typeface="Cambria Math"/>
                          </a:rPr>
                          <m:t>𝑞</m:t>
                        </m:r>
                        <m:d>
                          <m:dPr>
                            <m:ctrlPr>
                              <a:rPr lang="en-US" altLang="zh-CN" sz="2600" i="1">
                                <a:latin typeface="Cambria Math" panose="02040503050406030204" pitchFamily="18" charset="0"/>
                              </a:rPr>
                            </m:ctrlPr>
                          </m:dPr>
                          <m:e>
                            <m:r>
                              <a:rPr lang="en-US" altLang="zh-CN" sz="2600" i="1">
                                <a:latin typeface="Cambria Math"/>
                              </a:rPr>
                              <m:t>𝑇</m:t>
                            </m:r>
                            <m:r>
                              <a:rPr lang="en-US" altLang="zh-CN" sz="2600" i="1">
                                <a:latin typeface="Cambria Math"/>
                              </a:rPr>
                              <m:t>−</m:t>
                            </m:r>
                            <m:r>
                              <a:rPr lang="en-US" altLang="zh-CN" sz="2600" i="1">
                                <a:latin typeface="Cambria Math"/>
                              </a:rPr>
                              <m:t>𝑡</m:t>
                            </m:r>
                          </m:e>
                        </m:d>
                      </m:sup>
                    </m:sSup>
                  </m:oMath>
                </a14:m>
                <a:r>
                  <a:rPr lang="zh-CN" altLang="en-US" sz="2600" dirty="0"/>
                  <a:t>单位证券并且所有收入都再投资于</a:t>
                </a:r>
                <a:r>
                  <a:rPr lang="en-US" altLang="zh-CN" sz="2600" dirty="0"/>
                  <a:t>		</a:t>
                </a:r>
                <a:r>
                  <a:rPr lang="zh-CN" altLang="en-US" sz="2600" dirty="0"/>
                  <a:t>该证券，其中</a:t>
                </a:r>
                <a:r>
                  <a:rPr lang="en-US" altLang="zh-CN" sz="2600" dirty="0"/>
                  <a:t>q </a:t>
                </a:r>
                <a:r>
                  <a:rPr lang="zh-CN" altLang="en-US" sz="2600" dirty="0"/>
                  <a:t>为该资产按连续复利计算的</a:t>
                </a:r>
                <a:r>
                  <a:rPr lang="en-US" altLang="zh-CN" sz="2600" dirty="0"/>
                  <a:t>		</a:t>
                </a:r>
                <a:r>
                  <a:rPr lang="zh-CN" altLang="en-US" sz="2600" dirty="0"/>
                  <a:t>已知红利率。</a:t>
                </a:r>
              </a:p>
              <a:p>
                <a:r>
                  <a:rPr lang="zh-CN" altLang="en-US" dirty="0"/>
                  <a:t>两种组合现值相等</a:t>
                </a:r>
                <a:endParaRPr lang="en-US" altLang="zh-CN" dirty="0"/>
              </a:p>
              <a:p>
                <a:pPr lvl="1">
                  <a:buNone/>
                </a:pPr>
                <a:r>
                  <a:rPr lang="en-US" altLang="zh-CN" dirty="0"/>
                  <a:t> </a:t>
                </a:r>
              </a:p>
              <a:p>
                <a:pPr lvl="1">
                  <a:buNone/>
                </a:pPr>
                <a:r>
                  <a:rPr lang="en-US" altLang="zh-CN" dirty="0"/>
                  <a:t> </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457200" y="1340768"/>
                <a:ext cx="8291264" cy="5184576"/>
              </a:xfrm>
              <a:blipFill rotWithShape="1">
                <a:blip r:embed="rId4"/>
                <a:stretch>
                  <a:fillRect t="-1765" r="-441"/>
                </a:stretch>
              </a:blipFill>
            </p:spPr>
            <p:txBody>
              <a:bodyPr/>
              <a:lstStyle/>
              <a:p>
                <a:r>
                  <a:rPr lang="zh-CN" altLang="en-US">
                    <a:noFill/>
                  </a:rPr>
                  <a:t> </a:t>
                </a:r>
              </a:p>
            </p:txBody>
          </p:sp>
        </mc:Fallback>
      </mc:AlternateContent>
      <p:sp>
        <p:nvSpPr>
          <p:cNvPr id="11" name="灯片编号占位符 10"/>
          <p:cNvSpPr>
            <a:spLocks noGrp="1"/>
          </p:cNvSpPr>
          <p:nvPr>
            <p:ph type="sldNum" sz="quarter" idx="12"/>
          </p:nvPr>
        </p:nvSpPr>
        <p:spPr/>
        <p:txBody>
          <a:bodyPr/>
          <a:lstStyle/>
          <a:p>
            <a:fld id="{7A0B34B9-D817-47F5-9B8C-94F2D5E9BE68}" type="slidenum">
              <a:rPr lang="zh-CN" altLang="en-US" smtClean="0"/>
              <a:pPr/>
              <a:t>30</a:t>
            </a:fld>
            <a:endParaRPr lang="zh-CN" altLang="en-US" dirty="0"/>
          </a:p>
        </p:txBody>
      </p:sp>
      <p:graphicFrame>
        <p:nvGraphicFramePr>
          <p:cNvPr id="15364" name="Object 16"/>
          <p:cNvGraphicFramePr>
            <a:graphicFrameLocks noChangeAspect="1"/>
          </p:cNvGraphicFramePr>
          <p:nvPr>
            <p:extLst>
              <p:ext uri="{D42A27DB-BD31-4B8C-83A1-F6EECF244321}">
                <p14:modId xmlns:p14="http://schemas.microsoft.com/office/powerpoint/2010/main" val="620833244"/>
              </p:ext>
            </p:extLst>
          </p:nvPr>
        </p:nvGraphicFramePr>
        <p:xfrm>
          <a:off x="2987824" y="4797152"/>
          <a:ext cx="3287712" cy="1044575"/>
        </p:xfrm>
        <a:graphic>
          <a:graphicData uri="http://schemas.openxmlformats.org/presentationml/2006/ole">
            <mc:AlternateContent xmlns:mc="http://schemas.openxmlformats.org/markup-compatibility/2006">
              <mc:Choice xmlns:v="urn:schemas-microsoft-com:vml" Requires="v">
                <p:oleObj name="Equation" r:id="rId5" imgW="1638000" imgH="533160" progId="Equation.DSMT4">
                  <p:embed/>
                </p:oleObj>
              </mc:Choice>
              <mc:Fallback>
                <p:oleObj name="Equation" r:id="rId5" imgW="1638000" imgH="533160" progId="Equation.DSMT4">
                  <p:embed/>
                  <p:pic>
                    <p:nvPicPr>
                      <p:cNvPr id="0" name=""/>
                      <p:cNvPicPr>
                        <a:picLocks noChangeAspect="1" noChangeArrowheads="1"/>
                      </p:cNvPicPr>
                      <p:nvPr/>
                    </p:nvPicPr>
                    <p:blipFill>
                      <a:blip r:embed="rId6"/>
                      <a:srcRect/>
                      <a:stretch>
                        <a:fillRect/>
                      </a:stretch>
                    </p:blipFill>
                    <p:spPr bwMode="auto">
                      <a:xfrm>
                        <a:off x="2987824" y="4797152"/>
                        <a:ext cx="3287712" cy="10445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86848533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pPr>
                  <a:buNone/>
                </a:pPr>
                <a:endParaRPr lang="en-US" altLang="zh-CN" dirty="0"/>
              </a:p>
              <a:p>
                <a:r>
                  <a:rPr lang="zh-CN" altLang="en-US" dirty="0"/>
                  <a:t>两种理解：</a:t>
                </a:r>
              </a:p>
              <a:p>
                <a:pPr lvl="1"/>
                <a:r>
                  <a:rPr lang="zh-CN" altLang="en-US" dirty="0"/>
                  <a:t>支付已知红利率资产的远期合约多头价值等于    </a:t>
                </a:r>
                <a:endParaRPr lang="en-US" altLang="zh-CN" dirty="0"/>
              </a:p>
              <a:p>
                <a:pPr lvl="1">
                  <a:buNone/>
                </a:pPr>
                <a:r>
                  <a:rPr lang="en-US" altLang="zh-CN" dirty="0"/>
                  <a:t>    </a:t>
                </a:r>
                <a14:m>
                  <m:oMath xmlns:m="http://schemas.openxmlformats.org/officeDocument/2006/math">
                    <m:sSup>
                      <m:sSupPr>
                        <m:ctrlPr>
                          <a:rPr lang="en-US" altLang="zh-CN" i="1" dirty="0" smtClean="0">
                            <a:latin typeface="Cambria Math" panose="02040503050406030204" pitchFamily="18" charset="0"/>
                          </a:rPr>
                        </m:ctrlPr>
                      </m:sSupPr>
                      <m:e>
                        <m:r>
                          <a:rPr lang="en-US" altLang="zh-CN" i="1" dirty="0" smtClean="0">
                            <a:latin typeface="Cambria Math"/>
                          </a:rPr>
                          <m:t>𝑒</m:t>
                        </m:r>
                      </m:e>
                      <m:sup>
                        <m:r>
                          <a:rPr lang="en-US" altLang="zh-CN" i="1" dirty="0" smtClean="0">
                            <a:latin typeface="Cambria Math"/>
                          </a:rPr>
                          <m:t>−</m:t>
                        </m:r>
                        <m:r>
                          <a:rPr lang="en-US" altLang="zh-CN" b="0" i="1" dirty="0" smtClean="0">
                            <a:latin typeface="Cambria Math"/>
                          </a:rPr>
                          <m:t>𝑞</m:t>
                        </m:r>
                        <m:d>
                          <m:dPr>
                            <m:ctrlPr>
                              <a:rPr lang="en-US" altLang="zh-CN" b="0" i="1" dirty="0" smtClean="0">
                                <a:latin typeface="Cambria Math" panose="02040503050406030204" pitchFamily="18" charset="0"/>
                              </a:rPr>
                            </m:ctrlPr>
                          </m:dPr>
                          <m:e>
                            <m:r>
                              <a:rPr lang="en-US" altLang="zh-CN" b="0" i="1" dirty="0" smtClean="0">
                                <a:latin typeface="Cambria Math"/>
                              </a:rPr>
                              <m:t>𝑇</m:t>
                            </m:r>
                            <m:r>
                              <a:rPr lang="en-US" altLang="zh-CN" b="0" i="1" dirty="0" smtClean="0">
                                <a:latin typeface="Cambria Math"/>
                              </a:rPr>
                              <m:t>−</m:t>
                            </m:r>
                            <m:r>
                              <a:rPr lang="en-US" altLang="zh-CN" b="0" i="1" dirty="0" smtClean="0">
                                <a:latin typeface="Cambria Math"/>
                              </a:rPr>
                              <m:t>𝑡</m:t>
                            </m:r>
                          </m:e>
                        </m:d>
                      </m:sup>
                    </m:sSup>
                  </m:oMath>
                </a14:m>
                <a:r>
                  <a:rPr lang="zh-CN" altLang="en-US" dirty="0"/>
                  <a:t>单位证券的现值与交割价现值之差。</a:t>
                </a:r>
              </a:p>
              <a:p>
                <a:pPr lvl="1"/>
                <a:r>
                  <a:rPr lang="zh-CN" altLang="en-US" dirty="0"/>
                  <a:t>一单位支付已知红利率资产的远期合约多头可由              </a:t>
                </a:r>
                <a:endParaRPr lang="en-US" altLang="zh-CN" dirty="0"/>
              </a:p>
              <a:p>
                <a:pPr lvl="1">
                  <a:buNone/>
                </a:pPr>
                <a:r>
                  <a:rPr lang="en-US" altLang="zh-CN" dirty="0"/>
                  <a:t> </a:t>
                </a:r>
                <a14:m>
                  <m:oMath xmlns:m="http://schemas.openxmlformats.org/officeDocument/2006/math">
                    <m:r>
                      <a:rPr lang="en-US" altLang="zh-CN" b="0" i="0" dirty="0" smtClean="0">
                        <a:latin typeface="Cambria Math"/>
                      </a:rPr>
                      <m:t>   </m:t>
                    </m:r>
                    <m:sSup>
                      <m:sSupPr>
                        <m:ctrlPr>
                          <a:rPr lang="en-US" altLang="zh-CN" i="1" dirty="0">
                            <a:latin typeface="Cambria Math" panose="02040503050406030204" pitchFamily="18" charset="0"/>
                          </a:rPr>
                        </m:ctrlPr>
                      </m:sSupPr>
                      <m:e>
                        <m:r>
                          <a:rPr lang="en-US" altLang="zh-CN" i="1" dirty="0">
                            <a:latin typeface="Cambria Math"/>
                          </a:rPr>
                          <m:t>𝑒</m:t>
                        </m:r>
                      </m:e>
                      <m:sup>
                        <m:r>
                          <a:rPr lang="en-US" altLang="zh-CN" i="1" dirty="0">
                            <a:latin typeface="Cambria Math"/>
                          </a:rPr>
                          <m:t>−</m:t>
                        </m:r>
                        <m:r>
                          <a:rPr lang="en-US" altLang="zh-CN" i="1" dirty="0">
                            <a:latin typeface="Cambria Math"/>
                          </a:rPr>
                          <m:t>𝑞</m:t>
                        </m:r>
                        <m:d>
                          <m:dPr>
                            <m:ctrlPr>
                              <a:rPr lang="en-US" altLang="zh-CN" i="1" dirty="0">
                                <a:latin typeface="Cambria Math" panose="02040503050406030204" pitchFamily="18" charset="0"/>
                              </a:rPr>
                            </m:ctrlPr>
                          </m:dPr>
                          <m:e>
                            <m:r>
                              <a:rPr lang="en-US" altLang="zh-CN" i="1" dirty="0">
                                <a:latin typeface="Cambria Math"/>
                              </a:rPr>
                              <m:t>𝑇</m:t>
                            </m:r>
                            <m:r>
                              <a:rPr lang="en-US" altLang="zh-CN" i="1" dirty="0">
                                <a:latin typeface="Cambria Math"/>
                              </a:rPr>
                              <m:t>−</m:t>
                            </m:r>
                            <m:r>
                              <a:rPr lang="en-US" altLang="zh-CN" i="1" dirty="0">
                                <a:latin typeface="Cambria Math"/>
                              </a:rPr>
                              <m:t>𝑡</m:t>
                            </m:r>
                          </m:e>
                        </m:d>
                      </m:sup>
                    </m:sSup>
                  </m:oMath>
                </a14:m>
                <a:r>
                  <a:rPr lang="zh-CN" altLang="en-US" dirty="0"/>
                  <a:t>单位标的资产和</a:t>
                </a:r>
                <a14:m>
                  <m:oMath xmlns:m="http://schemas.openxmlformats.org/officeDocument/2006/math">
                    <m:r>
                      <a:rPr lang="en-US" altLang="zh-CN" i="1">
                        <a:latin typeface="Cambria Math"/>
                      </a:rPr>
                      <m:t>𝐾</m:t>
                    </m:r>
                    <m:sSup>
                      <m:sSupPr>
                        <m:ctrlPr>
                          <a:rPr lang="en-US" altLang="zh-CN" i="1">
                            <a:latin typeface="Cambria Math" panose="02040503050406030204" pitchFamily="18" charset="0"/>
                          </a:rPr>
                        </m:ctrlPr>
                      </m:sSupPr>
                      <m:e>
                        <m:r>
                          <a:rPr lang="en-US" altLang="zh-CN" i="1">
                            <a:latin typeface="Cambria Math"/>
                          </a:rPr>
                          <m:t>𝑒</m:t>
                        </m:r>
                      </m:e>
                      <m:sup>
                        <m:r>
                          <a:rPr lang="en-US" altLang="zh-CN" i="1">
                            <a:latin typeface="Cambria Math"/>
                          </a:rPr>
                          <m:t>−</m:t>
                        </m:r>
                        <m:r>
                          <a:rPr lang="en-US" altLang="zh-CN" i="1">
                            <a:latin typeface="Cambria Math"/>
                          </a:rPr>
                          <m:t>𝑟</m:t>
                        </m:r>
                        <m:d>
                          <m:dPr>
                            <m:ctrlPr>
                              <a:rPr lang="en-US" altLang="zh-CN" i="1">
                                <a:latin typeface="Cambria Math" panose="02040503050406030204" pitchFamily="18" charset="0"/>
                              </a:rPr>
                            </m:ctrlPr>
                          </m:dPr>
                          <m:e>
                            <m:r>
                              <a:rPr lang="en-US" altLang="zh-CN" i="1">
                                <a:latin typeface="Cambria Math"/>
                              </a:rPr>
                              <m:t>𝑇</m:t>
                            </m:r>
                            <m:r>
                              <a:rPr lang="en-US" altLang="zh-CN" i="1">
                                <a:latin typeface="Cambria Math"/>
                              </a:rPr>
                              <m:t>−</m:t>
                            </m:r>
                            <m:r>
                              <a:rPr lang="en-US" altLang="zh-CN" i="1">
                                <a:latin typeface="Cambria Math"/>
                              </a:rPr>
                              <m:t>𝑡</m:t>
                            </m:r>
                          </m:e>
                        </m:d>
                      </m:sup>
                    </m:sSup>
                    <m:r>
                      <a:rPr lang="en-US" altLang="zh-CN" i="1">
                        <a:latin typeface="Cambria Math"/>
                      </a:rPr>
                      <m:t> </m:t>
                    </m:r>
                  </m:oMath>
                </a14:m>
                <a:r>
                  <a:rPr lang="zh-CN" altLang="en-US" dirty="0"/>
                  <a:t>单位无风险负债构成。</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3"/>
                <a:stretch>
                  <a:fillRect/>
                </a:stretch>
              </a:blipFill>
            </p:spPr>
            <p:txBody>
              <a:bodyPr/>
              <a:lstStyle/>
              <a:p>
                <a:r>
                  <a:rPr lang="zh-CN" altLang="en-US">
                    <a:noFill/>
                  </a:rPr>
                  <a:t> </a:t>
                </a:r>
              </a:p>
            </p:txBody>
          </p:sp>
        </mc:Fallback>
      </mc:AlternateContent>
      <p:sp>
        <p:nvSpPr>
          <p:cNvPr id="10" name="灯片编号占位符 9"/>
          <p:cNvSpPr>
            <a:spLocks noGrp="1"/>
          </p:cNvSpPr>
          <p:nvPr>
            <p:ph type="sldNum" sz="quarter" idx="12"/>
          </p:nvPr>
        </p:nvSpPr>
        <p:spPr/>
        <p:txBody>
          <a:bodyPr/>
          <a:lstStyle/>
          <a:p>
            <a:fld id="{7A0B34B9-D817-47F5-9B8C-94F2D5E9BE68}" type="slidenum">
              <a:rPr lang="zh-CN" altLang="en-US" smtClean="0"/>
              <a:pPr/>
              <a:t>31</a:t>
            </a:fld>
            <a:endParaRPr lang="zh-CN" altLang="en-US" dirty="0"/>
          </a:p>
        </p:txBody>
      </p:sp>
    </p:spTree>
    <p:extLst>
      <p:ext uri="{BB962C8B-B14F-4D97-AF65-F5344CB8AC3E}">
        <p14:creationId xmlns:p14="http://schemas.microsoft.com/office/powerpoint/2010/main" val="33340484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endParaRPr lang="en-US" altLang="zh-CN" dirty="0"/>
          </a:p>
          <a:p>
            <a:pPr>
              <a:buNone/>
            </a:pPr>
            <a:endParaRPr lang="en-US" altLang="zh-CN" dirty="0"/>
          </a:p>
          <a:p>
            <a:r>
              <a:rPr lang="zh-CN" altLang="en-US" dirty="0"/>
              <a:t>因此支付已知红利率资产的远期价格为</a:t>
            </a:r>
          </a:p>
        </p:txBody>
      </p:sp>
      <p:sp>
        <p:nvSpPr>
          <p:cNvPr id="8" name="灯片编号占位符 7"/>
          <p:cNvSpPr>
            <a:spLocks noGrp="1"/>
          </p:cNvSpPr>
          <p:nvPr>
            <p:ph type="sldNum" sz="quarter" idx="12"/>
          </p:nvPr>
        </p:nvSpPr>
        <p:spPr/>
        <p:txBody>
          <a:bodyPr/>
          <a:lstStyle/>
          <a:p>
            <a:fld id="{7A0B34B9-D817-47F5-9B8C-94F2D5E9BE68}" type="slidenum">
              <a:rPr lang="zh-CN" altLang="en-US" smtClean="0"/>
              <a:pPr/>
              <a:t>32</a:t>
            </a:fld>
            <a:endParaRPr lang="zh-CN" altLang="en-US" dirty="0"/>
          </a:p>
        </p:txBody>
      </p:sp>
      <p:graphicFrame>
        <p:nvGraphicFramePr>
          <p:cNvPr id="17410" name="Object 11"/>
          <p:cNvGraphicFramePr>
            <a:graphicFrameLocks noChangeAspect="1"/>
          </p:cNvGraphicFramePr>
          <p:nvPr>
            <p:extLst>
              <p:ext uri="{D42A27DB-BD31-4B8C-83A1-F6EECF244321}">
                <p14:modId xmlns:p14="http://schemas.microsoft.com/office/powerpoint/2010/main" val="1399588674"/>
              </p:ext>
            </p:extLst>
          </p:nvPr>
        </p:nvGraphicFramePr>
        <p:xfrm>
          <a:off x="2844800" y="3470275"/>
          <a:ext cx="2555875" cy="566738"/>
        </p:xfrm>
        <a:graphic>
          <a:graphicData uri="http://schemas.openxmlformats.org/presentationml/2006/ole">
            <mc:AlternateContent xmlns:mc="http://schemas.openxmlformats.org/markup-compatibility/2006">
              <mc:Choice xmlns:v="urn:schemas-microsoft-com:vml" Requires="v">
                <p:oleObj name="Equation" r:id="rId3" imgW="1015920" imgH="228600" progId="Equation.DSMT4">
                  <p:embed/>
                </p:oleObj>
              </mc:Choice>
              <mc:Fallback>
                <p:oleObj name="Equation" r:id="rId3" imgW="1015920" imgH="228600" progId="Equation.DSMT4">
                  <p:embed/>
                  <p:pic>
                    <p:nvPicPr>
                      <p:cNvPr id="0" name=""/>
                      <p:cNvPicPr>
                        <a:picLocks noChangeAspect="1" noChangeArrowheads="1"/>
                      </p:cNvPicPr>
                      <p:nvPr/>
                    </p:nvPicPr>
                    <p:blipFill>
                      <a:blip r:embed="rId4"/>
                      <a:srcRect/>
                      <a:stretch>
                        <a:fillRect/>
                      </a:stretch>
                    </p:blipFill>
                    <p:spPr bwMode="auto">
                      <a:xfrm>
                        <a:off x="2844800" y="3470275"/>
                        <a:ext cx="2555875" cy="56673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5721771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目录</a:t>
            </a:r>
          </a:p>
        </p:txBody>
      </p:sp>
      <p:sp>
        <p:nvSpPr>
          <p:cNvPr id="3" name="内容占位符 2"/>
          <p:cNvSpPr>
            <a:spLocks noGrp="1"/>
          </p:cNvSpPr>
          <p:nvPr>
            <p:ph idx="1"/>
          </p:nvPr>
        </p:nvSpPr>
        <p:spPr/>
        <p:txBody>
          <a:bodyPr/>
          <a:lstStyle/>
          <a:p>
            <a:pPr>
              <a:lnSpc>
                <a:spcPct val="150000"/>
              </a:lnSpc>
            </a:pPr>
            <a:endParaRPr lang="en-US" altLang="zh-CN" dirty="0">
              <a:solidFill>
                <a:schemeClr val="bg1">
                  <a:lumMod val="65000"/>
                </a:schemeClr>
              </a:solidFill>
            </a:endParaRPr>
          </a:p>
          <a:p>
            <a:pPr>
              <a:lnSpc>
                <a:spcPct val="150000"/>
              </a:lnSpc>
            </a:pPr>
            <a:r>
              <a:rPr lang="zh-CN" altLang="en-US" dirty="0">
                <a:solidFill>
                  <a:schemeClr val="bg1">
                    <a:lumMod val="65000"/>
                  </a:schemeClr>
                </a:solidFill>
              </a:rPr>
              <a:t>远期合约的定价</a:t>
            </a:r>
          </a:p>
          <a:p>
            <a:pPr>
              <a:lnSpc>
                <a:spcPct val="150000"/>
              </a:lnSpc>
            </a:pPr>
            <a:r>
              <a:rPr lang="zh-CN" altLang="en-US" dirty="0"/>
              <a:t>远期与期货价格的一般结论</a:t>
            </a:r>
          </a:p>
          <a:p>
            <a:pPr>
              <a:lnSpc>
                <a:spcPct val="150000"/>
              </a:lnSpc>
            </a:pPr>
            <a:r>
              <a:rPr lang="zh-CN" altLang="en-US" dirty="0">
                <a:solidFill>
                  <a:schemeClr val="bg1">
                    <a:lumMod val="65000"/>
                  </a:schemeClr>
                </a:solidFill>
              </a:rPr>
              <a:t>理论符合实际吗？</a:t>
            </a:r>
          </a:p>
        </p:txBody>
      </p:sp>
      <p:sp>
        <p:nvSpPr>
          <p:cNvPr id="7" name="灯片编号占位符 6"/>
          <p:cNvSpPr>
            <a:spLocks noGrp="1"/>
          </p:cNvSpPr>
          <p:nvPr>
            <p:ph type="sldNum" sz="quarter" idx="12"/>
          </p:nvPr>
        </p:nvSpPr>
        <p:spPr/>
        <p:txBody>
          <a:bodyPr/>
          <a:lstStyle/>
          <a:p>
            <a:fld id="{7A0B34B9-D817-47F5-9B8C-94F2D5E9BE68}" type="slidenum">
              <a:rPr lang="zh-CN" altLang="en-US" smtClean="0"/>
              <a:pPr/>
              <a:t>33</a:t>
            </a:fld>
            <a:endParaRPr lang="zh-CN" altLang="en-US" dirty="0"/>
          </a:p>
        </p:txBody>
      </p:sp>
    </p:spTree>
    <p:extLst>
      <p:ext uri="{BB962C8B-B14F-4D97-AF65-F5344CB8AC3E}">
        <p14:creationId xmlns:p14="http://schemas.microsoft.com/office/powerpoint/2010/main" val="22344867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持有成本</a:t>
            </a:r>
          </a:p>
        </p:txBody>
      </p:sp>
      <p:sp>
        <p:nvSpPr>
          <p:cNvPr id="3" name="内容占位符 2"/>
          <p:cNvSpPr>
            <a:spLocks noGrp="1"/>
          </p:cNvSpPr>
          <p:nvPr>
            <p:ph idx="1"/>
          </p:nvPr>
        </p:nvSpPr>
        <p:spPr>
          <a:xfrm>
            <a:off x="457200" y="1340768"/>
            <a:ext cx="8496300" cy="5184576"/>
          </a:xfrm>
        </p:spPr>
        <p:txBody>
          <a:bodyPr/>
          <a:lstStyle/>
          <a:p>
            <a:pPr marL="0" indent="0">
              <a:buNone/>
            </a:pPr>
            <a:endParaRPr lang="en-US" altLang="zh-CN" dirty="0"/>
          </a:p>
          <a:p>
            <a:r>
              <a:rPr lang="zh-CN" altLang="en-US" dirty="0"/>
              <a:t>持有成本（</a:t>
            </a:r>
            <a:r>
              <a:rPr lang="en-US" altLang="zh-CN" dirty="0"/>
              <a:t>Cost of Carry</a:t>
            </a:r>
            <a:r>
              <a:rPr lang="zh-CN" altLang="en-US" dirty="0"/>
              <a:t>）</a:t>
            </a:r>
          </a:p>
          <a:p>
            <a:pPr marL="344487" lvl="1" indent="0">
              <a:buNone/>
            </a:pPr>
            <a:r>
              <a:rPr lang="en-US" altLang="zh-CN" dirty="0"/>
              <a:t>= </a:t>
            </a:r>
            <a:r>
              <a:rPr lang="zh-CN" altLang="en-US" dirty="0"/>
              <a:t>储藏成本</a:t>
            </a:r>
            <a:r>
              <a:rPr lang="en-US" altLang="zh-CN" dirty="0"/>
              <a:t>+ </a:t>
            </a:r>
            <a:r>
              <a:rPr lang="zh-CN" altLang="en-US" dirty="0"/>
              <a:t>利息成本 </a:t>
            </a:r>
            <a:r>
              <a:rPr lang="zh-CN" altLang="en-US" dirty="0">
                <a:latin typeface="Times New Roman"/>
                <a:cs typeface="Times New Roman"/>
              </a:rPr>
              <a:t>−</a:t>
            </a:r>
            <a:r>
              <a:rPr lang="zh-CN" altLang="en-US" dirty="0"/>
              <a:t> 红利</a:t>
            </a:r>
          </a:p>
        </p:txBody>
      </p:sp>
      <p:sp>
        <p:nvSpPr>
          <p:cNvPr id="7" name="灯片编号占位符 6"/>
          <p:cNvSpPr>
            <a:spLocks noGrp="1"/>
          </p:cNvSpPr>
          <p:nvPr>
            <p:ph type="sldNum" sz="quarter" idx="12"/>
          </p:nvPr>
        </p:nvSpPr>
        <p:spPr/>
        <p:txBody>
          <a:bodyPr/>
          <a:lstStyle/>
          <a:p>
            <a:fld id="{7A0B34B9-D817-47F5-9B8C-94F2D5E9BE68}" type="slidenum">
              <a:rPr lang="zh-CN" altLang="en-US" smtClean="0"/>
              <a:pPr/>
              <a:t>34</a:t>
            </a:fld>
            <a:endParaRPr lang="zh-CN" altLang="en-US" dirty="0"/>
          </a:p>
        </p:txBody>
      </p:sp>
    </p:spTree>
    <p:extLst>
      <p:ext uri="{BB962C8B-B14F-4D97-AF65-F5344CB8AC3E}">
        <p14:creationId xmlns:p14="http://schemas.microsoft.com/office/powerpoint/2010/main" val="28551522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endParaRPr lang="en-US" altLang="zh-CN" dirty="0"/>
              </a:p>
              <a:p>
                <a:r>
                  <a:rPr lang="zh-CN" altLang="en-US" dirty="0"/>
                  <a:t>例子</a:t>
                </a:r>
              </a:p>
              <a:p>
                <a:pPr lvl="1"/>
                <a:r>
                  <a:rPr lang="zh-CN" altLang="en-US" dirty="0"/>
                  <a:t>不支付红利的股票，没有保存成本和红利，所以持有成本就是利息成本</a:t>
                </a:r>
                <a14:m>
                  <m:oMath xmlns:m="http://schemas.openxmlformats.org/officeDocument/2006/math">
                    <m:r>
                      <a:rPr lang="en-US" altLang="zh-CN" i="1" dirty="0" smtClean="0">
                        <a:latin typeface="Cambria Math"/>
                      </a:rPr>
                      <m:t>𝑟</m:t>
                    </m:r>
                  </m:oMath>
                </a14:m>
                <a:endParaRPr lang="en-US" altLang="zh-CN" dirty="0"/>
              </a:p>
              <a:p>
                <a:pPr lvl="1"/>
                <a:r>
                  <a:rPr lang="zh-CN" altLang="en-US" dirty="0"/>
                  <a:t>股票指数的持有成本是</a:t>
                </a:r>
                <a14:m>
                  <m:oMath xmlns:m="http://schemas.openxmlformats.org/officeDocument/2006/math">
                    <m:r>
                      <a:rPr lang="en-US" altLang="zh-CN" b="0" i="1" smtClean="0">
                        <a:latin typeface="Cambria Math"/>
                      </a:rPr>
                      <m:t>𝑟</m:t>
                    </m:r>
                    <m:r>
                      <a:rPr lang="en-US" altLang="zh-CN" b="0" i="1" smtClean="0">
                        <a:latin typeface="Cambria Math"/>
                      </a:rPr>
                      <m:t>−</m:t>
                    </m:r>
                    <m:r>
                      <a:rPr lang="en-US" altLang="zh-CN" b="0" i="1" smtClean="0">
                        <a:latin typeface="Cambria Math"/>
                      </a:rPr>
                      <m:t>𝑞</m:t>
                    </m:r>
                  </m:oMath>
                </a14:m>
                <a:endParaRPr lang="en-US" altLang="zh-CN" dirty="0"/>
              </a:p>
              <a:p>
                <a:pPr lvl="1"/>
                <a:r>
                  <a:rPr lang="zh-CN" altLang="en-US" dirty="0"/>
                  <a:t>外币的持有成本是</a:t>
                </a:r>
                <a14:m>
                  <m:oMath xmlns:m="http://schemas.openxmlformats.org/officeDocument/2006/math">
                    <m:r>
                      <a:rPr lang="en-US" altLang="zh-CN" b="0" i="1" smtClean="0">
                        <a:latin typeface="Cambria Math"/>
                        <a:cs typeface="Times New Roman"/>
                      </a:rPr>
                      <m:t>𝑟</m:t>
                    </m:r>
                    <m:r>
                      <a:rPr lang="en-US" altLang="zh-CN" b="0" i="1" smtClean="0">
                        <a:latin typeface="Cambria Math"/>
                        <a:cs typeface="Times New Roman"/>
                      </a:rPr>
                      <m:t>−</m:t>
                    </m:r>
                    <m:sSub>
                      <m:sSubPr>
                        <m:ctrlPr>
                          <a:rPr lang="en-US" altLang="zh-CN" b="0" i="1" smtClean="0">
                            <a:latin typeface="Cambria Math" panose="02040503050406030204" pitchFamily="18" charset="0"/>
                            <a:cs typeface="Times New Roman"/>
                          </a:rPr>
                        </m:ctrlPr>
                      </m:sSubPr>
                      <m:e>
                        <m:r>
                          <a:rPr lang="en-US" altLang="zh-CN" b="0" i="1" smtClean="0">
                            <a:latin typeface="Cambria Math"/>
                            <a:cs typeface="Times New Roman"/>
                          </a:rPr>
                          <m:t>𝑟</m:t>
                        </m:r>
                      </m:e>
                      <m:sub>
                        <m:r>
                          <a:rPr lang="en-US" altLang="zh-CN" b="0" i="1" smtClean="0">
                            <a:latin typeface="Cambria Math"/>
                            <a:cs typeface="Times New Roman"/>
                          </a:rPr>
                          <m:t>𝑓</m:t>
                        </m:r>
                      </m:sub>
                    </m:sSub>
                  </m:oMath>
                </a14:m>
                <a:endParaRPr lang="zh-CN" altLang="en-US" sz="1300"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3"/>
                <a:stretch>
                  <a:fillRect/>
                </a:stretch>
              </a:blipFill>
            </p:spPr>
            <p:txBody>
              <a:bodyPr/>
              <a:lstStyle/>
              <a:p>
                <a:r>
                  <a:rPr lang="zh-CN" altLang="en-US">
                    <a:noFill/>
                  </a:rPr>
                  <a:t> </a:t>
                </a:r>
              </a:p>
            </p:txBody>
          </p:sp>
        </mc:Fallback>
      </mc:AlternateContent>
      <p:sp>
        <p:nvSpPr>
          <p:cNvPr id="7" name="灯片编号占位符 6"/>
          <p:cNvSpPr>
            <a:spLocks noGrp="1"/>
          </p:cNvSpPr>
          <p:nvPr>
            <p:ph type="sldNum" sz="quarter" idx="12"/>
          </p:nvPr>
        </p:nvSpPr>
        <p:spPr/>
        <p:txBody>
          <a:bodyPr/>
          <a:lstStyle/>
          <a:p>
            <a:fld id="{7A0B34B9-D817-47F5-9B8C-94F2D5E9BE68}" type="slidenum">
              <a:rPr lang="zh-CN" altLang="en-US" smtClean="0"/>
              <a:pPr/>
              <a:t>35</a:t>
            </a:fld>
            <a:endParaRPr lang="zh-CN" altLang="en-US" dirty="0"/>
          </a:p>
        </p:txBody>
      </p:sp>
    </p:spTree>
    <p:extLst>
      <p:ext uri="{BB962C8B-B14F-4D97-AF65-F5344CB8AC3E}">
        <p14:creationId xmlns:p14="http://schemas.microsoft.com/office/powerpoint/2010/main" val="38621995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467544" y="1268760"/>
            <a:ext cx="8229600" cy="4530725"/>
          </a:xfrm>
        </p:spPr>
        <p:txBody>
          <a:bodyPr/>
          <a:lstStyle/>
          <a:p>
            <a:endParaRPr lang="en-US" altLang="zh-CN" dirty="0"/>
          </a:p>
          <a:p>
            <a:endParaRPr lang="en-US" altLang="zh-CN" dirty="0"/>
          </a:p>
          <a:p>
            <a:r>
              <a:rPr lang="zh-CN" altLang="en-US" dirty="0"/>
              <a:t>远期和期货定价中的持有成本（ </a:t>
            </a:r>
            <a:r>
              <a:rPr lang="en-US" altLang="zh-CN" dirty="0"/>
              <a:t>c </a:t>
            </a:r>
            <a:r>
              <a:rPr lang="zh-CN" altLang="en-US" dirty="0"/>
              <a:t>）概念：</a:t>
            </a:r>
          </a:p>
        </p:txBody>
      </p:sp>
      <p:sp>
        <p:nvSpPr>
          <p:cNvPr id="9" name="灯片编号占位符 8"/>
          <p:cNvSpPr>
            <a:spLocks noGrp="1"/>
          </p:cNvSpPr>
          <p:nvPr>
            <p:ph type="sldNum" sz="quarter" idx="12"/>
          </p:nvPr>
        </p:nvSpPr>
        <p:spPr/>
        <p:txBody>
          <a:bodyPr/>
          <a:lstStyle/>
          <a:p>
            <a:fld id="{7A0B34B9-D817-47F5-9B8C-94F2D5E9BE68}" type="slidenum">
              <a:rPr lang="zh-CN" altLang="en-US" smtClean="0"/>
              <a:pPr/>
              <a:t>36</a:t>
            </a:fld>
            <a:endParaRPr lang="zh-CN" altLang="en-US" dirty="0"/>
          </a:p>
        </p:txBody>
      </p:sp>
      <p:graphicFrame>
        <p:nvGraphicFramePr>
          <p:cNvPr id="19458" name="Object 11"/>
          <p:cNvGraphicFramePr>
            <a:graphicFrameLocks noChangeAspect="1"/>
          </p:cNvGraphicFramePr>
          <p:nvPr>
            <p:extLst>
              <p:ext uri="{D42A27DB-BD31-4B8C-83A1-F6EECF244321}">
                <p14:modId xmlns:p14="http://schemas.microsoft.com/office/powerpoint/2010/main" val="3530803129"/>
              </p:ext>
            </p:extLst>
          </p:nvPr>
        </p:nvGraphicFramePr>
        <p:xfrm>
          <a:off x="2339752" y="3284984"/>
          <a:ext cx="4533900" cy="1325562"/>
        </p:xfrm>
        <a:graphic>
          <a:graphicData uri="http://schemas.openxmlformats.org/presentationml/2006/ole">
            <mc:AlternateContent xmlns:mc="http://schemas.openxmlformats.org/markup-compatibility/2006">
              <mc:Choice xmlns:v="urn:schemas-microsoft-com:vml" Requires="v">
                <p:oleObj name="Equation" r:id="rId3" imgW="1765080" imgH="533160" progId="Equation.DSMT4">
                  <p:embed/>
                </p:oleObj>
              </mc:Choice>
              <mc:Fallback>
                <p:oleObj name="Equation" r:id="rId3" imgW="1765080" imgH="533160" progId="Equation.DSMT4">
                  <p:embed/>
                  <p:pic>
                    <p:nvPicPr>
                      <p:cNvPr id="0" name=""/>
                      <p:cNvPicPr>
                        <a:picLocks noChangeAspect="1" noChangeArrowheads="1"/>
                      </p:cNvPicPr>
                      <p:nvPr/>
                    </p:nvPicPr>
                    <p:blipFill>
                      <a:blip r:embed="rId4"/>
                      <a:srcRect/>
                      <a:stretch>
                        <a:fillRect/>
                      </a:stretch>
                    </p:blipFill>
                    <p:spPr bwMode="auto">
                      <a:xfrm>
                        <a:off x="2339752" y="3284984"/>
                        <a:ext cx="4533900" cy="13255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Tree>
    <p:extLst>
      <p:ext uri="{BB962C8B-B14F-4D97-AF65-F5344CB8AC3E}">
        <p14:creationId xmlns:p14="http://schemas.microsoft.com/office/powerpoint/2010/main" val="38577863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消费性资产的远期合约定价</a:t>
            </a:r>
          </a:p>
        </p:txBody>
      </p:sp>
      <p:sp>
        <p:nvSpPr>
          <p:cNvPr id="3" name="内容占位符 2"/>
          <p:cNvSpPr>
            <a:spLocks noGrp="1"/>
          </p:cNvSpPr>
          <p:nvPr>
            <p:ph idx="1"/>
          </p:nvPr>
        </p:nvSpPr>
        <p:spPr/>
        <p:txBody>
          <a:bodyPr/>
          <a:lstStyle/>
          <a:p>
            <a:pPr>
              <a:buFont typeface="Wingdings" pitchFamily="2" charset="2"/>
              <a:buChar char="Ø"/>
            </a:pPr>
            <a:r>
              <a:rPr lang="zh-CN" altLang="en-US" dirty="0"/>
              <a:t>消费性资产是指那些主要出于消费目的而持有的资产，如石油、铜、农产品等。</a:t>
            </a:r>
          </a:p>
          <a:p>
            <a:pPr>
              <a:buFont typeface="Wingdings" pitchFamily="2" charset="2"/>
              <a:buChar char="Ø"/>
            </a:pPr>
            <a:r>
              <a:rPr lang="zh-CN" altLang="en-US" dirty="0"/>
              <a:t>对于消费性资产来说，如果把持有成本的定义改为：</a:t>
            </a:r>
            <a:endParaRPr lang="en-US" altLang="zh-CN" dirty="0"/>
          </a:p>
          <a:p>
            <a:pPr marL="344487" lvl="1" indent="0">
              <a:buNone/>
            </a:pPr>
            <a:r>
              <a:rPr lang="zh-CN" altLang="en-US" sz="3000" dirty="0">
                <a:latin typeface="Adobe 楷体 Std R" panose="02020400000000000000" pitchFamily="18" charset="-122"/>
              </a:rPr>
              <a:t>持有成本</a:t>
            </a:r>
            <a:r>
              <a:rPr lang="en-US" altLang="zh-CN" sz="3000" dirty="0">
                <a:latin typeface="Adobe 楷体 Std R" panose="02020400000000000000" pitchFamily="18" charset="-122"/>
              </a:rPr>
              <a:t>= </a:t>
            </a:r>
            <a:r>
              <a:rPr lang="zh-CN" altLang="en-US" sz="3000" dirty="0">
                <a:latin typeface="Adobe 楷体 Std R" panose="02020400000000000000" pitchFamily="18" charset="-122"/>
              </a:rPr>
              <a:t>储藏成本</a:t>
            </a:r>
            <a:r>
              <a:rPr lang="en-US" altLang="zh-CN" sz="3000" dirty="0">
                <a:latin typeface="Adobe 楷体 Std R" panose="02020400000000000000" pitchFamily="18" charset="-122"/>
              </a:rPr>
              <a:t>+ </a:t>
            </a:r>
            <a:r>
              <a:rPr lang="zh-CN" altLang="en-US" sz="3000" dirty="0">
                <a:latin typeface="Adobe 楷体 Std R" panose="02020400000000000000" pitchFamily="18" charset="-122"/>
              </a:rPr>
              <a:t>利息成本 </a:t>
            </a:r>
            <a:endParaRPr lang="en-US" altLang="zh-CN" sz="3000" dirty="0">
              <a:latin typeface="Adobe 楷体 Std R" panose="02020400000000000000" pitchFamily="18" charset="-122"/>
            </a:endParaRPr>
          </a:p>
          <a:p>
            <a:pPr marL="344487" lvl="1" indent="0">
              <a:buNone/>
            </a:pPr>
            <a:r>
              <a:rPr lang="en-US" altLang="zh-CN" sz="3000" dirty="0">
                <a:latin typeface="Adobe 楷体 Std R" panose="02020400000000000000" pitchFamily="18" charset="-122"/>
                <a:cs typeface="Times New Roman"/>
              </a:rPr>
              <a:t>                 </a:t>
            </a:r>
            <a:r>
              <a:rPr lang="zh-CN" altLang="en-US" sz="3000" dirty="0">
                <a:latin typeface="Adobe 楷体 Std R" panose="02020400000000000000" pitchFamily="18" charset="-122"/>
                <a:cs typeface="Times New Roman"/>
              </a:rPr>
              <a:t>−</a:t>
            </a:r>
            <a:r>
              <a:rPr lang="zh-CN" altLang="en-US" sz="3000" dirty="0">
                <a:latin typeface="Adobe 楷体 Std R" panose="02020400000000000000" pitchFamily="18" charset="-122"/>
              </a:rPr>
              <a:t> 红利</a:t>
            </a:r>
            <a:r>
              <a:rPr lang="zh-CN" altLang="en-US" sz="3000" dirty="0">
                <a:latin typeface="Adobe 楷体 Std R" panose="02020400000000000000" pitchFamily="18" charset="-122"/>
                <a:cs typeface="Times New Roman"/>
              </a:rPr>
              <a:t>−</a:t>
            </a:r>
            <a:r>
              <a:rPr lang="zh-CN" altLang="en-US" sz="3000" dirty="0">
                <a:latin typeface="Adobe 楷体 Std R" panose="02020400000000000000" pitchFamily="18" charset="-122"/>
              </a:rPr>
              <a:t>便利收益</a:t>
            </a:r>
            <a:endParaRPr lang="en-US" altLang="zh-CN" sz="3000" dirty="0">
              <a:latin typeface="Adobe 楷体 Std R" panose="02020400000000000000" pitchFamily="18" charset="-122"/>
            </a:endParaRPr>
          </a:p>
          <a:p>
            <a:pPr marL="344487" lvl="1" indent="0">
              <a:buNone/>
            </a:pPr>
            <a:r>
              <a:rPr lang="zh-CN" altLang="en-US" sz="3000" dirty="0">
                <a:latin typeface="Adobe 楷体 Std R" panose="02020400000000000000" pitchFamily="18" charset="-122"/>
              </a:rPr>
              <a:t>那么依然有</a:t>
            </a:r>
          </a:p>
        </p:txBody>
      </p:sp>
      <p:sp>
        <p:nvSpPr>
          <p:cNvPr id="8" name="灯片编号占位符 7"/>
          <p:cNvSpPr>
            <a:spLocks noGrp="1"/>
          </p:cNvSpPr>
          <p:nvPr>
            <p:ph type="sldNum" sz="quarter" idx="12"/>
          </p:nvPr>
        </p:nvSpPr>
        <p:spPr/>
        <p:txBody>
          <a:bodyPr/>
          <a:lstStyle/>
          <a:p>
            <a:fld id="{7A0B34B9-D817-47F5-9B8C-94F2D5E9BE68}" type="slidenum">
              <a:rPr lang="zh-CN" altLang="en-US" smtClean="0"/>
              <a:pPr/>
              <a:t>37</a:t>
            </a:fld>
            <a:endParaRPr lang="zh-CN" altLang="en-US" dirty="0"/>
          </a:p>
        </p:txBody>
      </p:sp>
      <p:graphicFrame>
        <p:nvGraphicFramePr>
          <p:cNvPr id="4" name="对象 3"/>
          <p:cNvGraphicFramePr>
            <a:graphicFrameLocks noChangeAspect="1"/>
          </p:cNvGraphicFramePr>
          <p:nvPr/>
        </p:nvGraphicFramePr>
        <p:xfrm>
          <a:off x="2427288" y="4941888"/>
          <a:ext cx="4502150" cy="1325562"/>
        </p:xfrm>
        <a:graphic>
          <a:graphicData uri="http://schemas.openxmlformats.org/presentationml/2006/ole">
            <mc:AlternateContent xmlns:mc="http://schemas.openxmlformats.org/markup-compatibility/2006">
              <mc:Choice xmlns:v="urn:schemas-microsoft-com:vml" Requires="v">
                <p:oleObj name="Equation" r:id="rId3" imgW="1752480" imgH="533160" progId="Equation.DSMT4">
                  <p:embed/>
                </p:oleObj>
              </mc:Choice>
              <mc:Fallback>
                <p:oleObj name="Equation" r:id="rId3" imgW="1752480" imgH="533160" progId="Equation.DSMT4">
                  <p:embed/>
                  <p:pic>
                    <p:nvPicPr>
                      <p:cNvPr id="4" name="对象 3"/>
                      <p:cNvPicPr>
                        <a:picLocks noChangeAspect="1" noChangeArrowheads="1"/>
                      </p:cNvPicPr>
                      <p:nvPr/>
                    </p:nvPicPr>
                    <p:blipFill>
                      <a:blip r:embed="rId4"/>
                      <a:srcRect/>
                      <a:stretch>
                        <a:fillRect/>
                      </a:stretch>
                    </p:blipFill>
                    <p:spPr bwMode="auto">
                      <a:xfrm>
                        <a:off x="2427288" y="4941888"/>
                        <a:ext cx="4502150" cy="132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extLst>
      <p:ext uri="{BB962C8B-B14F-4D97-AF65-F5344CB8AC3E}">
        <p14:creationId xmlns:p14="http://schemas.microsoft.com/office/powerpoint/2010/main" val="14286641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标题 1"/>
              <p:cNvSpPr>
                <a:spLocks noGrp="1"/>
              </p:cNvSpPr>
              <p:nvPr>
                <p:ph type="title"/>
              </p:nvPr>
            </p:nvSpPr>
            <p:spPr>
              <a:xfrm>
                <a:off x="323528" y="332656"/>
                <a:ext cx="8229600" cy="846931"/>
              </a:xfrm>
            </p:spPr>
            <p:txBody>
              <a:bodyPr>
                <a:noAutofit/>
              </a:bodyPr>
              <a:lstStyle/>
              <a:p>
                <a14:m>
                  <m:oMath xmlns:m="http://schemas.openxmlformats.org/officeDocument/2006/math">
                    <m:sSub>
                      <m:sSubPr>
                        <m:ctrlPr>
                          <a:rPr lang="en-US" altLang="zh-CN" sz="3200" i="1" dirty="0" smtClean="0">
                            <a:latin typeface="Cambria Math" panose="02040503050406030204" pitchFamily="18" charset="0"/>
                          </a:rPr>
                        </m:ctrlPr>
                      </m:sSubPr>
                      <m:e>
                        <m:r>
                          <a:rPr lang="en-US" altLang="zh-CN" sz="3200" b="0" i="1" dirty="0" smtClean="0">
                            <a:latin typeface="Cambria Math"/>
                          </a:rPr>
                          <m:t>𝐹</m:t>
                        </m:r>
                      </m:e>
                      <m:sub>
                        <m:r>
                          <a:rPr lang="en-US" altLang="zh-CN" sz="3200" b="0" i="1" dirty="0" smtClean="0">
                            <a:latin typeface="Cambria Math"/>
                          </a:rPr>
                          <m:t>𝑡</m:t>
                        </m:r>
                      </m:sub>
                    </m:sSub>
                  </m:oMath>
                </a14:m>
                <a:r>
                  <a:rPr lang="zh-CN" altLang="en-US" sz="3200" dirty="0"/>
                  <a:t>和</a:t>
                </a:r>
                <a14:m>
                  <m:oMath xmlns:m="http://schemas.openxmlformats.org/officeDocument/2006/math">
                    <m:sSub>
                      <m:sSubPr>
                        <m:ctrlPr>
                          <a:rPr lang="en-US" altLang="zh-CN" sz="3200" i="1">
                            <a:latin typeface="Cambria Math" panose="02040503050406030204" pitchFamily="18" charset="0"/>
                          </a:rPr>
                        </m:ctrlPr>
                      </m:sSubPr>
                      <m:e>
                        <m:r>
                          <a:rPr lang="en-US" altLang="zh-CN" sz="3200" i="1">
                            <a:latin typeface="Cambria Math"/>
                          </a:rPr>
                          <m:t>𝑆</m:t>
                        </m:r>
                      </m:e>
                      <m:sub>
                        <m:r>
                          <a:rPr lang="en-US" altLang="zh-CN" sz="3200" i="1">
                            <a:latin typeface="Cambria Math"/>
                          </a:rPr>
                          <m:t>𝑡</m:t>
                        </m:r>
                      </m:sub>
                    </m:sSub>
                  </m:oMath>
                </a14:m>
                <a:r>
                  <a:rPr lang="zh-CN" altLang="en-US" sz="3200" dirty="0"/>
                  <a:t>的关系</a:t>
                </a:r>
              </a:p>
            </p:txBody>
          </p:sp>
        </mc:Choice>
        <mc:Fallback xmlns="">
          <p:sp>
            <p:nvSpPr>
              <p:cNvPr id="2" name="标题 1"/>
              <p:cNvSpPr>
                <a:spLocks noGrp="1" noRot="1" noChangeAspect="1" noMove="1" noResize="1" noEditPoints="1" noAdjustHandles="1" noChangeArrowheads="1" noChangeShapeType="1" noTextEdit="1"/>
              </p:cNvSpPr>
              <p:nvPr>
                <p:ph type="title"/>
              </p:nvPr>
            </p:nvSpPr>
            <p:spPr>
              <a:xfrm>
                <a:off x="323528" y="332656"/>
                <a:ext cx="8229600" cy="846931"/>
              </a:xfrm>
              <a:blipFill rotWithShape="1">
                <a:blip r:embed="rId4"/>
                <a:stretch>
                  <a:fillRect b="-23022"/>
                </a:stretch>
              </a:blipFill>
            </p:spPr>
            <p:txBody>
              <a:bodyPr/>
              <a:lstStyle/>
              <a:p>
                <a:r>
                  <a:rPr lang="zh-CN" altLang="en-US">
                    <a:noFill/>
                  </a:rPr>
                  <a:t> </a:t>
                </a:r>
              </a:p>
            </p:txBody>
          </p:sp>
        </mc:Fallback>
      </mc:AlternateContent>
      <p:sp>
        <p:nvSpPr>
          <p:cNvPr id="3" name="内容占位符 2"/>
          <p:cNvSpPr>
            <a:spLocks noGrp="1"/>
          </p:cNvSpPr>
          <p:nvPr>
            <p:ph idx="1"/>
          </p:nvPr>
        </p:nvSpPr>
        <p:spPr>
          <a:xfrm>
            <a:off x="467544" y="1412776"/>
            <a:ext cx="8568952" cy="4530725"/>
          </a:xfrm>
        </p:spPr>
        <p:txBody>
          <a:bodyPr/>
          <a:lstStyle/>
          <a:p>
            <a:pPr marL="0" indent="0">
              <a:buNone/>
            </a:pPr>
            <a:endParaRPr lang="en-US" altLang="zh-CN" dirty="0"/>
          </a:p>
          <a:p>
            <a:r>
              <a:rPr lang="zh-CN" altLang="en-US" dirty="0"/>
              <a:t>远期（期货）与现货的相对价格只与持有成本有关，与预期未来现货的涨跌无关。</a:t>
            </a:r>
            <a:endParaRPr lang="en-US" altLang="zh-CN" dirty="0"/>
          </a:p>
          <a:p>
            <a:r>
              <a:rPr lang="zh-CN" altLang="en-US" dirty="0"/>
              <a:t>标的资产的现货价格对同一时刻的远期（期货）价格起着重要的制约关系（案例</a:t>
            </a:r>
            <a:r>
              <a:rPr lang="en-US" altLang="zh-CN" dirty="0"/>
              <a:t>3.7 </a:t>
            </a:r>
            <a:r>
              <a:rPr lang="zh-CN" altLang="en-US" dirty="0"/>
              <a:t>）</a:t>
            </a:r>
          </a:p>
          <a:p>
            <a:r>
              <a:rPr lang="zh-CN" altLang="en-US" dirty="0"/>
              <a:t>价格的领先滞后关系（价格发现功能）。</a:t>
            </a:r>
          </a:p>
        </p:txBody>
      </p:sp>
      <p:sp>
        <p:nvSpPr>
          <p:cNvPr id="7" name="灯片编号占位符 6"/>
          <p:cNvSpPr>
            <a:spLocks noGrp="1"/>
          </p:cNvSpPr>
          <p:nvPr>
            <p:ph type="sldNum" sz="quarter" idx="12"/>
          </p:nvPr>
        </p:nvSpPr>
        <p:spPr/>
        <p:txBody>
          <a:bodyPr/>
          <a:lstStyle/>
          <a:p>
            <a:fld id="{7A0B34B9-D817-47F5-9B8C-94F2D5E9BE68}" type="slidenum">
              <a:rPr lang="zh-CN" altLang="en-US" smtClean="0"/>
              <a:pPr/>
              <a:t>38</a:t>
            </a:fld>
            <a:endParaRPr lang="zh-CN" altLang="en-US" dirty="0"/>
          </a:p>
        </p:txBody>
      </p:sp>
      <p:graphicFrame>
        <p:nvGraphicFramePr>
          <p:cNvPr id="4" name="对象 3"/>
          <p:cNvGraphicFramePr>
            <a:graphicFrameLocks noChangeAspect="1"/>
          </p:cNvGraphicFramePr>
          <p:nvPr>
            <p:extLst>
              <p:ext uri="{D42A27DB-BD31-4B8C-83A1-F6EECF244321}">
                <p14:modId xmlns:p14="http://schemas.microsoft.com/office/powerpoint/2010/main" val="4140636021"/>
              </p:ext>
            </p:extLst>
          </p:nvPr>
        </p:nvGraphicFramePr>
        <p:xfrm>
          <a:off x="2428875" y="1343025"/>
          <a:ext cx="1958975" cy="642938"/>
        </p:xfrm>
        <a:graphic>
          <a:graphicData uri="http://schemas.openxmlformats.org/presentationml/2006/ole">
            <mc:AlternateContent xmlns:mc="http://schemas.openxmlformats.org/markup-compatibility/2006">
              <mc:Choice xmlns:v="urn:schemas-microsoft-com:vml" Requires="v">
                <p:oleObj name="Equation" r:id="rId5" imgW="888840" imgH="291960" progId="Equation.DSMT4">
                  <p:embed/>
                </p:oleObj>
              </mc:Choice>
              <mc:Fallback>
                <p:oleObj name="Equation" r:id="rId5" imgW="888840" imgH="291960" progId="Equation.DSMT4">
                  <p:embed/>
                  <p:pic>
                    <p:nvPicPr>
                      <p:cNvPr id="0" name=""/>
                      <p:cNvPicPr/>
                      <p:nvPr/>
                    </p:nvPicPr>
                    <p:blipFill>
                      <a:blip r:embed="rId6"/>
                      <a:stretch>
                        <a:fillRect/>
                      </a:stretch>
                    </p:blipFill>
                    <p:spPr>
                      <a:xfrm>
                        <a:off x="2428875" y="1343025"/>
                        <a:ext cx="1958975" cy="642938"/>
                      </a:xfrm>
                      <a:prstGeom prst="rect">
                        <a:avLst/>
                      </a:prstGeom>
                    </p:spPr>
                  </p:pic>
                </p:oleObj>
              </mc:Fallback>
            </mc:AlternateContent>
          </a:graphicData>
        </a:graphic>
      </p:graphicFrame>
    </p:spTree>
    <p:extLst>
      <p:ext uri="{BB962C8B-B14F-4D97-AF65-F5344CB8AC3E}">
        <p14:creationId xmlns:p14="http://schemas.microsoft.com/office/powerpoint/2010/main" val="93490716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4" name="矩形 2">
            <a:extLst>
              <a:ext uri="{FF2B5EF4-FFF2-40B4-BE49-F238E27FC236}">
                <a16:creationId xmlns:a16="http://schemas.microsoft.com/office/drawing/2014/main" id="{CC05A823-1FAE-4D03-85B7-DAAAB9D5AFA5}"/>
              </a:ext>
            </a:extLst>
          </p:cNvPr>
          <p:cNvSpPr>
            <a:spLocks noGrp="1" noRot="1" noChangeArrowheads="1"/>
          </p:cNvSpPr>
          <p:nvPr>
            <p:ph type="title"/>
          </p:nvPr>
        </p:nvSpPr>
        <p:spPr>
          <a:xfrm>
            <a:off x="467544" y="228600"/>
            <a:ext cx="8208912" cy="896144"/>
          </a:xfrm>
        </p:spPr>
        <p:txBody>
          <a:bodyPr>
            <a:normAutofit fontScale="90000"/>
          </a:bodyPr>
          <a:lstStyle/>
          <a:p>
            <a:pPr eaLnBrk="1" hangingPunct="1"/>
            <a:r>
              <a:rPr lang="zh-CN" altLang="en-US" sz="4000" dirty="0"/>
              <a:t>期货价格是对未来现货价格的预期吗？</a:t>
            </a:r>
          </a:p>
        </p:txBody>
      </p:sp>
      <p:sp>
        <p:nvSpPr>
          <p:cNvPr id="3075" name="矩形 3">
            <a:extLst>
              <a:ext uri="{FF2B5EF4-FFF2-40B4-BE49-F238E27FC236}">
                <a16:creationId xmlns:a16="http://schemas.microsoft.com/office/drawing/2014/main" id="{15ED1A31-52B4-4EF5-92D2-32DF8CD42028}"/>
              </a:ext>
            </a:extLst>
          </p:cNvPr>
          <p:cNvSpPr>
            <a:spLocks noGrp="1" noRot="1" noChangeArrowheads="1"/>
          </p:cNvSpPr>
          <p:nvPr>
            <p:ph type="body" sz="half" idx="1"/>
          </p:nvPr>
        </p:nvSpPr>
        <p:spPr>
          <a:xfrm>
            <a:off x="395288" y="1557338"/>
            <a:ext cx="8424862" cy="4498975"/>
          </a:xfrm>
        </p:spPr>
        <p:txBody>
          <a:bodyPr/>
          <a:lstStyle/>
          <a:p>
            <a:pPr eaLnBrk="1" hangingPunct="1"/>
            <a:endParaRPr lang="en-US" altLang="zh-CN" sz="2800" dirty="0"/>
          </a:p>
          <a:p>
            <a:pPr eaLnBrk="1" hangingPunct="1"/>
            <a:r>
              <a:rPr lang="zh-CN" altLang="en-US" sz="2800" dirty="0"/>
              <a:t>在风险中性世界中两者才相等。</a:t>
            </a:r>
          </a:p>
          <a:p>
            <a:pPr eaLnBrk="1" hangingPunct="1"/>
            <a:r>
              <a:rPr lang="zh-CN" altLang="en-US" sz="2800" dirty="0"/>
              <a:t>在现实世界中，只有当标的资产系统性风险等于</a:t>
            </a:r>
            <a:r>
              <a:rPr lang="en-US" altLang="zh-CN" sz="2800" dirty="0"/>
              <a:t>0</a:t>
            </a:r>
            <a:r>
              <a:rPr lang="zh-CN" altLang="en-US" sz="2800" dirty="0"/>
              <a:t>时，两者才相等。否则不等。</a:t>
            </a:r>
          </a:p>
        </p:txBody>
      </p:sp>
      <p:graphicFrame>
        <p:nvGraphicFramePr>
          <p:cNvPr id="5124" name="对象 4">
            <a:extLst>
              <a:ext uri="{FF2B5EF4-FFF2-40B4-BE49-F238E27FC236}">
                <a16:creationId xmlns:a16="http://schemas.microsoft.com/office/drawing/2014/main" id="{95BBF8CE-2DBF-4934-97E2-B0632A2E556A}"/>
              </a:ext>
            </a:extLst>
          </p:cNvPr>
          <p:cNvGraphicFramePr>
            <a:graphicFrameLocks noGrp="1" noChangeAspect="1"/>
          </p:cNvGraphicFramePr>
          <p:nvPr>
            <p:ph sz="quarter" idx="2"/>
          </p:nvPr>
        </p:nvGraphicFramePr>
        <p:xfrm>
          <a:off x="3059113" y="1412875"/>
          <a:ext cx="2160587" cy="644525"/>
        </p:xfrm>
        <a:graphic>
          <a:graphicData uri="http://schemas.openxmlformats.org/presentationml/2006/ole">
            <mc:AlternateContent xmlns:mc="http://schemas.openxmlformats.org/markup-compatibility/2006">
              <mc:Choice xmlns:v="urn:schemas-microsoft-com:vml" Requires="v">
                <p:oleObj name="Equation" r:id="rId2" imgW="723586" imgH="215806" progId="Equation.3">
                  <p:embed/>
                </p:oleObj>
              </mc:Choice>
              <mc:Fallback>
                <p:oleObj name="Equation" r:id="rId2" imgW="723586" imgH="215806" progId="Equation.3">
                  <p:embed/>
                  <p:pic>
                    <p:nvPicPr>
                      <p:cNvPr id="5124" name="对象 4">
                        <a:extLst>
                          <a:ext uri="{FF2B5EF4-FFF2-40B4-BE49-F238E27FC236}">
                            <a16:creationId xmlns:a16="http://schemas.microsoft.com/office/drawing/2014/main" id="{95BBF8CE-2DBF-4934-97E2-B0632A2E55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9113" y="1412875"/>
                        <a:ext cx="2160587" cy="6445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p:cover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grpId="0" nodeType="withEffect">
                                  <p:stCondLst>
                                    <p:cond delay="0"/>
                                  </p:stCondLst>
                                  <p:childTnLst>
                                    <p:set>
                                      <p:cBhvr>
                                        <p:cTn id="6" dur="0" fill="hold">
                                          <p:stCondLst>
                                            <p:cond delay="0"/>
                                          </p:stCondLst>
                                        </p:cTn>
                                        <p:tgtEl>
                                          <p:spTgt spid="3074"/>
                                        </p:tgtEl>
                                        <p:attrNameLst>
                                          <p:attrName>style.visibility</p:attrName>
                                        </p:attrNameLst>
                                      </p:cBhvr>
                                      <p:to>
                                        <p:strVal val="visible"/>
                                      </p:to>
                                    </p:set>
                                    <p:anim calcmode="lin" valueType="num">
                                      <p:cBhvr>
                                        <p:cTn id="7" dur="2000" fill="hold"/>
                                        <p:tgtEl>
                                          <p:spTgt spid="3074"/>
                                        </p:tgtEl>
                                        <p:attrNameLst>
                                          <p:attrName>ppt_w</p:attrName>
                                        </p:attrNameLst>
                                      </p:cBhvr>
                                      <p:tavLst>
                                        <p:tav tm="0">
                                          <p:val>
                                            <p:strVal val="#ppt_w*2.5"/>
                                          </p:val>
                                        </p:tav>
                                        <p:tav tm="100000">
                                          <p:val>
                                            <p:strVal val="#ppt_w"/>
                                          </p:val>
                                        </p:tav>
                                      </p:tavLst>
                                    </p:anim>
                                    <p:anim calcmode="lin" valueType="num">
                                      <p:cBhvr>
                                        <p:cTn id="8" dur="2000" fill="hold"/>
                                        <p:tgtEl>
                                          <p:spTgt spid="3074"/>
                                        </p:tgtEl>
                                        <p:attrNameLst>
                                          <p:attrName>ppt_h</p:attrName>
                                        </p:attrNameLst>
                                      </p:cBhvr>
                                      <p:tavLst>
                                        <p:tav tm="0">
                                          <p:val>
                                            <p:strVal val="#ppt_h"/>
                                          </p:val>
                                        </p:tav>
                                        <p:tav tm="100000">
                                          <p:val>
                                            <p:strVal val="#ppt_h"/>
                                          </p:val>
                                        </p:tav>
                                      </p:tavLst>
                                    </p:anim>
                                    <p:anim calcmode="lin" valueType="num">
                                      <p:cBhvr>
                                        <p:cTn id="9" dur="2000" fill="hold"/>
                                        <p:tgtEl>
                                          <p:spTgt spid="3074"/>
                                        </p:tgtEl>
                                        <p:attrNameLst>
                                          <p:attrName>ppt_x</p:attrName>
                                        </p:attrNameLst>
                                      </p:cBhvr>
                                      <p:tavLst>
                                        <p:tav tm="0">
                                          <p:val>
                                            <p:strVal val="#ppt_x-.2"/>
                                          </p:val>
                                        </p:tav>
                                        <p:tav tm="50000">
                                          <p:val>
                                            <p:strVal val="#ppt_x+.1"/>
                                          </p:val>
                                        </p:tav>
                                        <p:tav tm="100000">
                                          <p:val>
                                            <p:strVal val="#ppt_x"/>
                                          </p:val>
                                        </p:tav>
                                      </p:tavLst>
                                    </p:anim>
                                    <p:anim calcmode="lin" valueType="num">
                                      <p:cBhvr>
                                        <p:cTn id="10" dur="2000" fill="hold"/>
                                        <p:tgtEl>
                                          <p:spTgt spid="3074"/>
                                        </p:tgtEl>
                                        <p:attrNameLst>
                                          <p:attrName>ppt_y</p:attrName>
                                        </p:attrNameLst>
                                      </p:cBhvr>
                                      <p:tavLst>
                                        <p:tav tm="0">
                                          <p:val>
                                            <p:strVal val="#ppt_y+1"/>
                                          </p:val>
                                        </p:tav>
                                        <p:tav tm="50000">
                                          <p:val>
                                            <p:strVal val="#ppt_y+.5"/>
                                          </p:val>
                                        </p:tav>
                                        <p:tav tm="100000">
                                          <p:val>
                                            <p:strVal val="#ppt_y"/>
                                          </p:val>
                                        </p:tav>
                                      </p:tavLst>
                                    </p:anim>
                                    <p:animEffect transition="in" filter="fade">
                                      <p:cBhvr>
                                        <p:cTn id="11" dur="2000"/>
                                        <p:tgtEl>
                                          <p:spTgt spid="3074"/>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grpId="0" nodeType="clickEffect">
                                  <p:stCondLst>
                                    <p:cond delay="0"/>
                                  </p:stCondLst>
                                  <p:childTnLst>
                                    <p:set>
                                      <p:cBhvr>
                                        <p:cTn id="15" dur="0" fill="hold">
                                          <p:stCondLst>
                                            <p:cond delay="0"/>
                                          </p:stCondLst>
                                        </p:cTn>
                                        <p:tgtEl>
                                          <p:spTgt spid="3075">
                                            <p:txEl>
                                              <p:pRg st="1" end="1"/>
                                            </p:txEl>
                                          </p:spTgt>
                                        </p:tgtEl>
                                        <p:attrNameLst>
                                          <p:attrName>style.visibility</p:attrName>
                                        </p:attrNameLst>
                                      </p:cBhvr>
                                      <p:to>
                                        <p:strVal val="visible"/>
                                      </p:to>
                                    </p:set>
                                    <p:animEffect transition="in" filter="wipe(left)">
                                      <p:cBhvr>
                                        <p:cTn id="16" dur="500"/>
                                        <p:tgtEl>
                                          <p:spTgt spid="3075">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grpId="0" nodeType="clickEffect">
                                  <p:stCondLst>
                                    <p:cond delay="0"/>
                                  </p:stCondLst>
                                  <p:childTnLst>
                                    <p:set>
                                      <p:cBhvr>
                                        <p:cTn id="20" dur="0" fill="hold">
                                          <p:stCondLst>
                                            <p:cond delay="0"/>
                                          </p:stCondLst>
                                        </p:cTn>
                                        <p:tgtEl>
                                          <p:spTgt spid="3075">
                                            <p:txEl>
                                              <p:pRg st="2" end="2"/>
                                            </p:txEl>
                                          </p:spTgt>
                                        </p:tgtEl>
                                        <p:attrNameLst>
                                          <p:attrName>style.visibility</p:attrName>
                                        </p:attrNameLst>
                                      </p:cBhvr>
                                      <p:to>
                                        <p:strVal val="visible"/>
                                      </p:to>
                                    </p:set>
                                    <p:animEffect transition="in" filter="wipe(left)">
                                      <p:cBhvr>
                                        <p:cTn id="21" dur="500"/>
                                        <p:tgtEl>
                                          <p:spTgt spid="307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p:bldP spid="307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71585ED-6C78-47CC-BBD1-8AAFC61D8895}"/>
              </a:ext>
            </a:extLst>
          </p:cNvPr>
          <p:cNvSpPr>
            <a:spLocks noGrp="1"/>
          </p:cNvSpPr>
          <p:nvPr>
            <p:ph type="title"/>
          </p:nvPr>
        </p:nvSpPr>
        <p:spPr/>
        <p:txBody>
          <a:bodyPr/>
          <a:lstStyle/>
          <a:p>
            <a:r>
              <a:rPr lang="zh-CN" altLang="en-US" dirty="0"/>
              <a:t>现货价格的决定因素</a:t>
            </a:r>
          </a:p>
        </p:txBody>
      </p:sp>
      <p:sp>
        <p:nvSpPr>
          <p:cNvPr id="3" name="内容占位符 2">
            <a:extLst>
              <a:ext uri="{FF2B5EF4-FFF2-40B4-BE49-F238E27FC236}">
                <a16:creationId xmlns:a16="http://schemas.microsoft.com/office/drawing/2014/main" id="{D458E5D0-7FEA-4619-9F2E-1AC8E567A4A5}"/>
              </a:ext>
            </a:extLst>
          </p:cNvPr>
          <p:cNvSpPr>
            <a:spLocks noGrp="1"/>
          </p:cNvSpPr>
          <p:nvPr>
            <p:ph idx="1"/>
          </p:nvPr>
        </p:nvSpPr>
        <p:spPr/>
        <p:txBody>
          <a:bodyPr/>
          <a:lstStyle/>
          <a:p>
            <a:r>
              <a:rPr lang="zh-CN" altLang="en-US" dirty="0"/>
              <a:t>预期到期时的现货价格</a:t>
            </a:r>
            <a:endParaRPr lang="en-US" altLang="zh-CN" dirty="0"/>
          </a:p>
          <a:p>
            <a:r>
              <a:rPr lang="zh-CN" altLang="en-US" dirty="0"/>
              <a:t>风险报酬</a:t>
            </a:r>
            <a:endParaRPr lang="en-US" altLang="zh-CN" dirty="0"/>
          </a:p>
          <a:p>
            <a:r>
              <a:rPr lang="zh-CN" altLang="en-US" dirty="0"/>
              <a:t>利率</a:t>
            </a:r>
            <a:endParaRPr lang="en-US" altLang="zh-CN" dirty="0"/>
          </a:p>
          <a:p>
            <a:r>
              <a:rPr lang="zh-CN" altLang="en-US" dirty="0"/>
              <a:t>股息</a:t>
            </a:r>
            <a:endParaRPr lang="en-US" altLang="zh-CN" dirty="0"/>
          </a:p>
          <a:p>
            <a:r>
              <a:rPr lang="zh-CN" altLang="en-US" dirty="0"/>
              <a:t>仓储成本</a:t>
            </a:r>
            <a:endParaRPr lang="en-US" altLang="zh-CN" dirty="0"/>
          </a:p>
          <a:p>
            <a:pPr marL="0" indent="0">
              <a:buNone/>
            </a:pPr>
            <a:endParaRPr lang="zh-CN" altLang="en-US" dirty="0"/>
          </a:p>
          <a:p>
            <a:endParaRPr lang="zh-CN" altLang="en-US" dirty="0"/>
          </a:p>
        </p:txBody>
      </p:sp>
      <p:sp>
        <p:nvSpPr>
          <p:cNvPr id="4" name="灯片编号占位符 3">
            <a:extLst>
              <a:ext uri="{FF2B5EF4-FFF2-40B4-BE49-F238E27FC236}">
                <a16:creationId xmlns:a16="http://schemas.microsoft.com/office/drawing/2014/main" id="{CDD2598C-BB46-4771-98C0-3A68EA9A4E54}"/>
              </a:ext>
            </a:extLst>
          </p:cNvPr>
          <p:cNvSpPr>
            <a:spLocks noGrp="1"/>
          </p:cNvSpPr>
          <p:nvPr>
            <p:ph type="sldNum" sz="quarter" idx="12"/>
          </p:nvPr>
        </p:nvSpPr>
        <p:spPr/>
        <p:txBody>
          <a:bodyPr/>
          <a:lstStyle/>
          <a:p>
            <a:fld id="{0C913308-F349-4B6D-A68A-DD1791B4A57B}" type="slidenum">
              <a:rPr lang="zh-CN" altLang="en-US" smtClean="0"/>
              <a:pPr/>
              <a:t>4</a:t>
            </a:fld>
            <a:endParaRPr lang="zh-CN" altLang="en-US" dirty="0"/>
          </a:p>
        </p:txBody>
      </p:sp>
    </p:spTree>
    <p:extLst>
      <p:ext uri="{BB962C8B-B14F-4D97-AF65-F5344CB8AC3E}">
        <p14:creationId xmlns:p14="http://schemas.microsoft.com/office/powerpoint/2010/main" val="20883035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5A77631-6B3B-42D4-98F9-6B77B08F4D9E}"/>
              </a:ext>
            </a:extLst>
          </p:cNvPr>
          <p:cNvSpPr>
            <a:spLocks noGrp="1"/>
          </p:cNvSpPr>
          <p:nvPr>
            <p:ph type="title"/>
          </p:nvPr>
        </p:nvSpPr>
        <p:spPr/>
        <p:txBody>
          <a:bodyPr/>
          <a:lstStyle/>
          <a:p>
            <a:r>
              <a:rPr lang="zh-CN" altLang="en-US" dirty="0"/>
              <a:t>对于系统性风险为正的标的资产</a:t>
            </a:r>
          </a:p>
        </p:txBody>
      </p:sp>
      <mc:AlternateContent xmlns:mc="http://schemas.openxmlformats.org/markup-compatibility/2006" xmlns:a14="http://schemas.microsoft.com/office/drawing/2010/main">
        <mc:Choice Requires="a14">
          <p:sp>
            <p:nvSpPr>
              <p:cNvPr id="3" name="内容占位符 2">
                <a:extLst>
                  <a:ext uri="{FF2B5EF4-FFF2-40B4-BE49-F238E27FC236}">
                    <a16:creationId xmlns:a16="http://schemas.microsoft.com/office/drawing/2014/main" id="{8F7F164D-8180-4463-9713-E0A41A6FF31C}"/>
                  </a:ext>
                </a:extLst>
              </p:cNvPr>
              <p:cNvSpPr>
                <a:spLocks noGrp="1"/>
              </p:cNvSpPr>
              <p:nvPr>
                <p:ph idx="1"/>
              </p:nvPr>
            </p:nvSpPr>
            <p:spPr/>
            <p:txBody>
              <a:bodyPr/>
              <a:lstStyle/>
              <a:p>
                <a:r>
                  <a:rPr lang="zh-CN" altLang="en-US" dirty="0"/>
                  <a:t>由于</a:t>
                </a:r>
                <a14:m>
                  <m:oMath xmlns:m="http://schemas.openxmlformats.org/officeDocument/2006/math">
                    <m:r>
                      <a:rPr lang="en-US" altLang="zh-CN" b="0" i="1" smtClean="0">
                        <a:latin typeface="Cambria Math" panose="02040503050406030204" pitchFamily="18" charset="0"/>
                      </a:rPr>
                      <m:t>𝐸</m:t>
                    </m:r>
                    <m:d>
                      <m:dPr>
                        <m:ctrlPr>
                          <a:rPr lang="en-US" altLang="zh-CN" b="0" i="1" smtClean="0">
                            <a:latin typeface="Cambria Math" panose="02040503050406030204" pitchFamily="18" charset="0"/>
                          </a:rPr>
                        </m:ctrlPr>
                      </m:dPr>
                      <m:e>
                        <m:sSub>
                          <m:sSubPr>
                            <m:ctrlPr>
                              <a:rPr lang="en-US" altLang="zh-CN" b="0" i="1" smtClean="0">
                                <a:latin typeface="Cambria Math" panose="02040503050406030204" pitchFamily="18" charset="0"/>
                              </a:rPr>
                            </m:ctrlPr>
                          </m:sSubPr>
                          <m:e>
                            <m:r>
                              <a:rPr lang="en-US" altLang="zh-CN" b="0" i="1" smtClean="0">
                                <a:latin typeface="Cambria Math" panose="02040503050406030204" pitchFamily="18" charset="0"/>
                              </a:rPr>
                              <m:t>𝑆</m:t>
                            </m:r>
                          </m:e>
                          <m:sub>
                            <m:r>
                              <a:rPr lang="en-US" altLang="zh-CN" b="0" i="1" smtClean="0">
                                <a:latin typeface="Cambria Math" panose="02040503050406030204" pitchFamily="18" charset="0"/>
                              </a:rPr>
                              <m:t>𝑇</m:t>
                            </m:r>
                          </m:sub>
                        </m:sSub>
                      </m:e>
                    </m:d>
                    <m:r>
                      <a:rPr lang="en-US" altLang="zh-CN" b="0" i="1" smtClean="0">
                        <a:latin typeface="Cambria Math" panose="02040503050406030204" pitchFamily="18" charset="0"/>
                      </a:rPr>
                      <m:t>=</m:t>
                    </m:r>
                    <m:r>
                      <a:rPr lang="en-US" altLang="zh-CN" b="0" i="1" smtClean="0">
                        <a:latin typeface="Cambria Math" panose="02040503050406030204" pitchFamily="18" charset="0"/>
                      </a:rPr>
                      <m:t>𝑆</m:t>
                    </m:r>
                    <m:sSup>
                      <m:sSupPr>
                        <m:ctrlPr>
                          <a:rPr lang="en-US" altLang="zh-CN" b="0" i="1" smtClean="0">
                            <a:latin typeface="Cambria Math" panose="02040503050406030204" pitchFamily="18" charset="0"/>
                          </a:rPr>
                        </m:ctrlPr>
                      </m:sSupPr>
                      <m:e>
                        <m:r>
                          <a:rPr lang="en-US" altLang="zh-CN" b="0" i="1" smtClean="0">
                            <a:latin typeface="Cambria Math" panose="02040503050406030204" pitchFamily="18" charset="0"/>
                          </a:rPr>
                          <m:t>𝑒</m:t>
                        </m:r>
                      </m:e>
                      <m:sup>
                        <m:r>
                          <a:rPr lang="zh-CN" altLang="en-US" i="1">
                            <a:latin typeface="Cambria Math" panose="02040503050406030204" pitchFamily="18" charset="0"/>
                          </a:rPr>
                          <m:t>𝜇</m:t>
                        </m:r>
                        <m:d>
                          <m:dPr>
                            <m:ctrlPr>
                              <a:rPr lang="en-US" altLang="zh-CN" b="0" i="1" smtClean="0">
                                <a:latin typeface="Cambria Math" panose="02040503050406030204" pitchFamily="18" charset="0"/>
                              </a:rPr>
                            </m:ctrlPr>
                          </m:dPr>
                          <m:e>
                            <m:r>
                              <a:rPr lang="en-US" altLang="zh-CN" b="0" i="1" smtClean="0">
                                <a:latin typeface="Cambria Math" panose="02040503050406030204" pitchFamily="18" charset="0"/>
                              </a:rPr>
                              <m:t>𝑇</m:t>
                            </m:r>
                            <m:r>
                              <a:rPr lang="en-US" altLang="zh-CN" b="0" i="1" smtClean="0">
                                <a:latin typeface="Cambria Math" panose="02040503050406030204" pitchFamily="18" charset="0"/>
                              </a:rPr>
                              <m:t>−</m:t>
                            </m:r>
                            <m:r>
                              <a:rPr lang="en-US" altLang="zh-CN" b="0" i="1" smtClean="0">
                                <a:latin typeface="Cambria Math" panose="02040503050406030204" pitchFamily="18" charset="0"/>
                              </a:rPr>
                              <m:t>𝑡</m:t>
                            </m:r>
                          </m:e>
                        </m:d>
                      </m:sup>
                    </m:sSup>
                  </m:oMath>
                </a14:m>
                <a:r>
                  <a:rPr lang="en-US" altLang="zh-CN" dirty="0"/>
                  <a:t>, </a:t>
                </a:r>
                <a:r>
                  <a:rPr lang="zh-CN" altLang="en-US" dirty="0"/>
                  <a:t>而</a:t>
                </a:r>
                <a14:m>
                  <m:oMath xmlns:m="http://schemas.openxmlformats.org/officeDocument/2006/math">
                    <m:r>
                      <a:rPr lang="en-US" altLang="zh-CN" b="0" i="1" smtClean="0">
                        <a:latin typeface="Cambria Math" panose="02040503050406030204" pitchFamily="18" charset="0"/>
                      </a:rPr>
                      <m:t>𝐹</m:t>
                    </m:r>
                    <m:r>
                      <a:rPr lang="en-US" altLang="zh-CN" b="0" i="1" smtClean="0">
                        <a:latin typeface="Cambria Math" panose="02040503050406030204" pitchFamily="18" charset="0"/>
                      </a:rPr>
                      <m:t>=</m:t>
                    </m:r>
                    <m:r>
                      <a:rPr lang="en-US" altLang="zh-CN" i="1">
                        <a:latin typeface="Cambria Math" panose="02040503050406030204" pitchFamily="18" charset="0"/>
                      </a:rPr>
                      <m:t>𝑆</m:t>
                    </m:r>
                    <m:sSup>
                      <m:sSupPr>
                        <m:ctrlPr>
                          <a:rPr lang="en-US" altLang="zh-CN" i="1">
                            <a:latin typeface="Cambria Math" panose="02040503050406030204" pitchFamily="18" charset="0"/>
                          </a:rPr>
                        </m:ctrlPr>
                      </m:sSupPr>
                      <m:e>
                        <m:r>
                          <a:rPr lang="en-US" altLang="zh-CN" i="1">
                            <a:latin typeface="Cambria Math" panose="02040503050406030204" pitchFamily="18" charset="0"/>
                          </a:rPr>
                          <m:t>𝑒</m:t>
                        </m:r>
                      </m:e>
                      <m:sup>
                        <m:r>
                          <m:rPr>
                            <m:sty m:val="p"/>
                          </m:rPr>
                          <a:rPr lang="en-US" altLang="zh-CN" i="1" smtClean="0">
                            <a:latin typeface="Cambria Math" panose="02040503050406030204" pitchFamily="18" charset="0"/>
                          </a:rPr>
                          <m:t>r</m:t>
                        </m:r>
                        <m:d>
                          <m:dPr>
                            <m:ctrlPr>
                              <a:rPr lang="en-US" altLang="zh-CN" i="1">
                                <a:latin typeface="Cambria Math" panose="02040503050406030204" pitchFamily="18" charset="0"/>
                              </a:rPr>
                            </m:ctrlPr>
                          </m:dPr>
                          <m:e>
                            <m:r>
                              <a:rPr lang="en-US" altLang="zh-CN" i="1">
                                <a:latin typeface="Cambria Math" panose="02040503050406030204" pitchFamily="18" charset="0"/>
                              </a:rPr>
                              <m:t>𝑇</m:t>
                            </m:r>
                            <m:r>
                              <a:rPr lang="en-US" altLang="zh-CN" i="1">
                                <a:latin typeface="Cambria Math" panose="02040503050406030204" pitchFamily="18" charset="0"/>
                              </a:rPr>
                              <m:t>−</m:t>
                            </m:r>
                            <m:r>
                              <a:rPr lang="en-US" altLang="zh-CN" i="1">
                                <a:latin typeface="Cambria Math" panose="02040503050406030204" pitchFamily="18" charset="0"/>
                              </a:rPr>
                              <m:t>𝑡</m:t>
                            </m:r>
                          </m:e>
                        </m:d>
                      </m:sup>
                    </m:sSup>
                  </m:oMath>
                </a14:m>
                <a:endParaRPr lang="en-US" altLang="zh-CN" dirty="0"/>
              </a:p>
              <a:p>
                <a:r>
                  <a:rPr lang="zh-CN" altLang="en-US" dirty="0"/>
                  <a:t>当标的资产系统性风险大于</a:t>
                </a:r>
                <a:r>
                  <a:rPr lang="en-US" altLang="zh-CN" dirty="0"/>
                  <a:t>0</a:t>
                </a:r>
                <a:r>
                  <a:rPr lang="zh-CN" altLang="en-US" dirty="0"/>
                  <a:t>时：</a:t>
                </a:r>
                <a:endParaRPr lang="en-US" altLang="zh-CN" dirty="0"/>
              </a:p>
              <a:p>
                <a:pPr marL="0" indent="0" algn="ctr">
                  <a:buNone/>
                </a:pPr>
                <a14:m>
                  <m:oMath xmlns:m="http://schemas.openxmlformats.org/officeDocument/2006/math">
                    <m:r>
                      <a:rPr lang="zh-CN" altLang="en-US" i="1">
                        <a:latin typeface="Cambria Math" panose="02040503050406030204" pitchFamily="18" charset="0"/>
                      </a:rPr>
                      <m:t>𝜇</m:t>
                    </m:r>
                    <m:r>
                      <a:rPr lang="en-US" altLang="zh-CN" b="0" i="1" smtClean="0">
                        <a:latin typeface="Cambria Math" panose="02040503050406030204" pitchFamily="18" charset="0"/>
                        <a:ea typeface="Cambria Math" panose="02040503050406030204" pitchFamily="18" charset="0"/>
                      </a:rPr>
                      <m:t>&gt;</m:t>
                    </m:r>
                    <m:r>
                      <a:rPr lang="en-US" altLang="zh-CN" b="0" i="1" smtClean="0">
                        <a:latin typeface="Cambria Math" panose="02040503050406030204" pitchFamily="18" charset="0"/>
                        <a:ea typeface="Cambria Math" panose="02040503050406030204" pitchFamily="18" charset="0"/>
                      </a:rPr>
                      <m:t>𝑟</m:t>
                    </m:r>
                    <m:r>
                      <a:rPr lang="en-US" altLang="zh-CN" b="0" i="1" smtClean="0">
                        <a:latin typeface="Cambria Math" panose="02040503050406030204" pitchFamily="18" charset="0"/>
                        <a:ea typeface="Cambria Math" panose="02040503050406030204" pitchFamily="18" charset="0"/>
                      </a:rPr>
                      <m:t>, ∴</m:t>
                    </m:r>
                  </m:oMath>
                </a14:m>
                <a:r>
                  <a:rPr lang="en-US" altLang="zh-CN" dirty="0"/>
                  <a:t> </a:t>
                </a:r>
                <a14:m>
                  <m:oMath xmlns:m="http://schemas.openxmlformats.org/officeDocument/2006/math">
                    <m:r>
                      <a:rPr lang="en-US" altLang="zh-CN" i="1">
                        <a:latin typeface="Cambria Math" panose="02040503050406030204" pitchFamily="18" charset="0"/>
                      </a:rPr>
                      <m:t>𝐹</m:t>
                    </m:r>
                    <m:r>
                      <a:rPr lang="en-US" altLang="zh-CN" i="1" smtClean="0">
                        <a:latin typeface="Cambria Math" panose="02040503050406030204" pitchFamily="18" charset="0"/>
                        <a:ea typeface="Cambria Math" panose="02040503050406030204" pitchFamily="18" charset="0"/>
                      </a:rPr>
                      <m:t>&lt;</m:t>
                    </m:r>
                    <m:r>
                      <a:rPr lang="en-US" altLang="zh-CN" i="1">
                        <a:latin typeface="Cambria Math" panose="02040503050406030204" pitchFamily="18" charset="0"/>
                      </a:rPr>
                      <m:t>𝐸</m:t>
                    </m:r>
                    <m:d>
                      <m:dPr>
                        <m:ctrlPr>
                          <a:rPr lang="en-US" altLang="zh-CN" i="1">
                            <a:latin typeface="Cambria Math" panose="02040503050406030204" pitchFamily="18" charset="0"/>
                          </a:rPr>
                        </m:ctrlPr>
                      </m:dPr>
                      <m:e>
                        <m:sSub>
                          <m:sSubPr>
                            <m:ctrlPr>
                              <a:rPr lang="en-US" altLang="zh-CN" i="1">
                                <a:latin typeface="Cambria Math" panose="02040503050406030204" pitchFamily="18" charset="0"/>
                              </a:rPr>
                            </m:ctrlPr>
                          </m:sSubPr>
                          <m:e>
                            <m:r>
                              <a:rPr lang="en-US" altLang="zh-CN" i="1">
                                <a:latin typeface="Cambria Math" panose="02040503050406030204" pitchFamily="18" charset="0"/>
                              </a:rPr>
                              <m:t>𝑆</m:t>
                            </m:r>
                          </m:e>
                          <m:sub>
                            <m:r>
                              <a:rPr lang="en-US" altLang="zh-CN" i="1">
                                <a:latin typeface="Cambria Math" panose="02040503050406030204" pitchFamily="18" charset="0"/>
                              </a:rPr>
                              <m:t>𝑇</m:t>
                            </m:r>
                          </m:sub>
                        </m:sSub>
                      </m:e>
                    </m:d>
                  </m:oMath>
                </a14:m>
                <a:endParaRPr lang="en-US" altLang="zh-CN" dirty="0"/>
              </a:p>
              <a:p>
                <a:r>
                  <a:rPr lang="zh-CN" altLang="en-US" dirty="0"/>
                  <a:t>当标的资产系统性风险小于</a:t>
                </a:r>
                <a:r>
                  <a:rPr lang="en-US" altLang="zh-CN" dirty="0"/>
                  <a:t>0</a:t>
                </a:r>
                <a:r>
                  <a:rPr lang="zh-CN" altLang="en-US" dirty="0"/>
                  <a:t>时：</a:t>
                </a:r>
                <a:endParaRPr lang="en-US" altLang="zh-CN" dirty="0"/>
              </a:p>
              <a:p>
                <a:pPr marL="0" indent="0" algn="ctr">
                  <a:buNone/>
                </a:pPr>
                <a14:m>
                  <m:oMath xmlns:m="http://schemas.openxmlformats.org/officeDocument/2006/math">
                    <m:r>
                      <a:rPr lang="zh-CN" altLang="en-US" i="1">
                        <a:latin typeface="Cambria Math" panose="02040503050406030204" pitchFamily="18" charset="0"/>
                      </a:rPr>
                      <m:t>𝜇</m:t>
                    </m:r>
                    <m:r>
                      <a:rPr lang="en-US" altLang="zh-CN" i="1">
                        <a:latin typeface="Cambria Math" panose="02040503050406030204" pitchFamily="18" charset="0"/>
                        <a:ea typeface="Cambria Math" panose="02040503050406030204" pitchFamily="18" charset="0"/>
                      </a:rPr>
                      <m:t>&lt;</m:t>
                    </m:r>
                    <m:r>
                      <a:rPr lang="en-US" altLang="zh-CN" b="0" i="1" smtClean="0">
                        <a:latin typeface="Cambria Math" panose="02040503050406030204" pitchFamily="18" charset="0"/>
                        <a:ea typeface="Cambria Math" panose="02040503050406030204" pitchFamily="18" charset="0"/>
                      </a:rPr>
                      <m:t>𝑟</m:t>
                    </m:r>
                    <m:r>
                      <a:rPr lang="en-US" altLang="zh-CN" b="0" i="1" smtClean="0">
                        <a:latin typeface="Cambria Math" panose="02040503050406030204" pitchFamily="18" charset="0"/>
                        <a:ea typeface="Cambria Math" panose="02040503050406030204" pitchFamily="18" charset="0"/>
                      </a:rPr>
                      <m:t>, ∴</m:t>
                    </m:r>
                  </m:oMath>
                </a14:m>
                <a:r>
                  <a:rPr lang="en-US" altLang="zh-CN" dirty="0"/>
                  <a:t> </a:t>
                </a:r>
                <a14:m>
                  <m:oMath xmlns:m="http://schemas.openxmlformats.org/officeDocument/2006/math">
                    <m:r>
                      <a:rPr lang="en-US" altLang="zh-CN" i="1">
                        <a:latin typeface="Cambria Math" panose="02040503050406030204" pitchFamily="18" charset="0"/>
                      </a:rPr>
                      <m:t>𝐹</m:t>
                    </m:r>
                    <m:r>
                      <a:rPr lang="en-US" altLang="zh-CN" i="1">
                        <a:latin typeface="Cambria Math" panose="02040503050406030204" pitchFamily="18" charset="0"/>
                        <a:ea typeface="Cambria Math" panose="02040503050406030204" pitchFamily="18" charset="0"/>
                      </a:rPr>
                      <m:t>&gt;</m:t>
                    </m:r>
                    <m:r>
                      <a:rPr lang="en-US" altLang="zh-CN" i="1">
                        <a:latin typeface="Cambria Math" panose="02040503050406030204" pitchFamily="18" charset="0"/>
                      </a:rPr>
                      <m:t>𝐸</m:t>
                    </m:r>
                    <m:d>
                      <m:dPr>
                        <m:ctrlPr>
                          <a:rPr lang="en-US" altLang="zh-CN" i="1">
                            <a:latin typeface="Cambria Math" panose="02040503050406030204" pitchFamily="18" charset="0"/>
                          </a:rPr>
                        </m:ctrlPr>
                      </m:dPr>
                      <m:e>
                        <m:sSub>
                          <m:sSubPr>
                            <m:ctrlPr>
                              <a:rPr lang="en-US" altLang="zh-CN" i="1">
                                <a:latin typeface="Cambria Math" panose="02040503050406030204" pitchFamily="18" charset="0"/>
                              </a:rPr>
                            </m:ctrlPr>
                          </m:sSubPr>
                          <m:e>
                            <m:r>
                              <a:rPr lang="en-US" altLang="zh-CN" i="1">
                                <a:latin typeface="Cambria Math" panose="02040503050406030204" pitchFamily="18" charset="0"/>
                              </a:rPr>
                              <m:t>𝑆</m:t>
                            </m:r>
                          </m:e>
                          <m:sub>
                            <m:r>
                              <a:rPr lang="en-US" altLang="zh-CN" i="1">
                                <a:latin typeface="Cambria Math" panose="02040503050406030204" pitchFamily="18" charset="0"/>
                              </a:rPr>
                              <m:t>𝑇</m:t>
                            </m:r>
                          </m:sub>
                        </m:sSub>
                      </m:e>
                    </m:d>
                  </m:oMath>
                </a14:m>
                <a:endParaRPr lang="zh-CN" altLang="en-US" dirty="0"/>
              </a:p>
            </p:txBody>
          </p:sp>
        </mc:Choice>
        <mc:Fallback xmlns="">
          <p:sp>
            <p:nvSpPr>
              <p:cNvPr id="3" name="内容占位符 2">
                <a:extLst>
                  <a:ext uri="{FF2B5EF4-FFF2-40B4-BE49-F238E27FC236}">
                    <a16:creationId xmlns:a16="http://schemas.microsoft.com/office/drawing/2014/main" id="{8F7F164D-8180-4463-9713-E0A41A6FF31C}"/>
                  </a:ext>
                </a:extLst>
              </p:cNvPr>
              <p:cNvSpPr>
                <a:spLocks noGrp="1" noRot="1" noChangeAspect="1" noMove="1" noResize="1" noEditPoints="1" noAdjustHandles="1" noChangeArrowheads="1" noChangeShapeType="1" noTextEdit="1"/>
              </p:cNvSpPr>
              <p:nvPr>
                <p:ph idx="1"/>
              </p:nvPr>
            </p:nvSpPr>
            <p:spPr>
              <a:blipFill>
                <a:blip r:embed="rId2"/>
                <a:stretch>
                  <a:fillRect t="-1059"/>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A5058C7B-1F35-4E5F-BFB5-4AFFD5EBBD60}"/>
              </a:ext>
            </a:extLst>
          </p:cNvPr>
          <p:cNvSpPr>
            <a:spLocks noGrp="1"/>
          </p:cNvSpPr>
          <p:nvPr>
            <p:ph type="sldNum" sz="quarter" idx="12"/>
          </p:nvPr>
        </p:nvSpPr>
        <p:spPr/>
        <p:txBody>
          <a:bodyPr/>
          <a:lstStyle/>
          <a:p>
            <a:fld id="{0C913308-F349-4B6D-A68A-DD1791B4A57B}" type="slidenum">
              <a:rPr lang="zh-CN" altLang="en-US" smtClean="0"/>
              <a:pPr/>
              <a:t>40</a:t>
            </a:fld>
            <a:endParaRPr lang="zh-CN" altLang="en-US" dirty="0"/>
          </a:p>
        </p:txBody>
      </p:sp>
    </p:spTree>
    <p:extLst>
      <p:ext uri="{BB962C8B-B14F-4D97-AF65-F5344CB8AC3E}">
        <p14:creationId xmlns:p14="http://schemas.microsoft.com/office/powerpoint/2010/main" val="38525794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标题 1"/>
              <p:cNvSpPr>
                <a:spLocks noGrp="1"/>
              </p:cNvSpPr>
              <p:nvPr>
                <p:ph type="title"/>
              </p:nvPr>
            </p:nvSpPr>
            <p:spPr>
              <a:xfrm>
                <a:off x="475705" y="332656"/>
                <a:ext cx="8229600" cy="846931"/>
              </a:xfrm>
            </p:spPr>
            <p:txBody>
              <a:bodyPr/>
              <a:lstStyle/>
              <a:p>
                <a14:m>
                  <m:oMath xmlns:m="http://schemas.openxmlformats.org/officeDocument/2006/math">
                    <m:sSub>
                      <m:sSubPr>
                        <m:ctrlPr>
                          <a:rPr lang="en-US" altLang="zh-CN" sz="3200" i="1" dirty="0" smtClean="0">
                            <a:latin typeface="Cambria Math" panose="02040503050406030204" pitchFamily="18" charset="0"/>
                          </a:rPr>
                        </m:ctrlPr>
                      </m:sSubPr>
                      <m:e>
                        <m:r>
                          <a:rPr lang="en-US" altLang="zh-CN" sz="3200" i="1" dirty="0">
                            <a:latin typeface="Cambria Math"/>
                          </a:rPr>
                          <m:t>𝐹</m:t>
                        </m:r>
                      </m:e>
                      <m:sub>
                        <m:r>
                          <a:rPr lang="en-US" altLang="zh-CN" sz="3200" i="1" dirty="0">
                            <a:latin typeface="Cambria Math"/>
                          </a:rPr>
                          <m:t>𝑡</m:t>
                        </m:r>
                      </m:sub>
                    </m:sSub>
                  </m:oMath>
                </a14:m>
                <a:r>
                  <a:rPr lang="zh-CN" altLang="en-US" sz="3200" dirty="0"/>
                  <a:t>和</a:t>
                </a:r>
                <a14:m>
                  <m:oMath xmlns:m="http://schemas.openxmlformats.org/officeDocument/2006/math">
                    <m:sSub>
                      <m:sSubPr>
                        <m:ctrlPr>
                          <a:rPr lang="en-US" altLang="zh-CN" sz="3200" i="1">
                            <a:latin typeface="Cambria Math" panose="02040503050406030204" pitchFamily="18" charset="0"/>
                          </a:rPr>
                        </m:ctrlPr>
                      </m:sSubPr>
                      <m:e>
                        <m:r>
                          <a:rPr lang="en-US" altLang="zh-CN" sz="3200" i="1">
                            <a:latin typeface="Cambria Math"/>
                          </a:rPr>
                          <m:t>𝑆</m:t>
                        </m:r>
                      </m:e>
                      <m:sub>
                        <m:r>
                          <a:rPr lang="en-US" altLang="zh-CN" sz="3200" b="0" i="1" smtClean="0">
                            <a:latin typeface="Cambria Math"/>
                          </a:rPr>
                          <m:t>𝑇</m:t>
                        </m:r>
                      </m:sub>
                    </m:sSub>
                  </m:oMath>
                </a14:m>
                <a:r>
                  <a:rPr lang="zh-CN" altLang="en-US" sz="3200" dirty="0"/>
                  <a:t>的关系</a:t>
                </a:r>
              </a:p>
            </p:txBody>
          </p:sp>
        </mc:Choice>
        <mc:Fallback xmlns="">
          <p:sp>
            <p:nvSpPr>
              <p:cNvPr id="2" name="标题 1"/>
              <p:cNvSpPr>
                <a:spLocks noGrp="1" noRot="1" noChangeAspect="1" noMove="1" noResize="1" noEditPoints="1" noAdjustHandles="1" noChangeArrowheads="1" noChangeShapeType="1" noTextEdit="1"/>
              </p:cNvSpPr>
              <p:nvPr>
                <p:ph type="title"/>
              </p:nvPr>
            </p:nvSpPr>
            <p:spPr>
              <a:xfrm>
                <a:off x="475705" y="332656"/>
                <a:ext cx="8229600" cy="846931"/>
              </a:xfrm>
              <a:blipFill>
                <a:blip r:embed="rId3"/>
                <a:stretch>
                  <a:fillRect b="-23022"/>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fld id="{0C913308-F349-4B6D-A68A-DD1791B4A57B}" type="slidenum">
              <a:rPr lang="zh-CN" altLang="en-US" smtClean="0"/>
              <a:pPr/>
              <a:t>41</a:t>
            </a:fld>
            <a:endParaRPr lang="zh-CN" altLang="en-US" dirty="0"/>
          </a:p>
        </p:txBody>
      </p:sp>
      <p:pic>
        <p:nvPicPr>
          <p:cNvPr id="2355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4" y="1556792"/>
            <a:ext cx="8143875" cy="4141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803739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8194" name="矩形 2">
            <a:extLst>
              <a:ext uri="{FF2B5EF4-FFF2-40B4-BE49-F238E27FC236}">
                <a16:creationId xmlns:a16="http://schemas.microsoft.com/office/drawing/2014/main" id="{7EE25ECE-DE11-46B8-A6F9-2E0D0394AC72}"/>
              </a:ext>
            </a:extLst>
          </p:cNvPr>
          <p:cNvSpPr>
            <a:spLocks noGrp="1" noRot="1" noChangeArrowheads="1"/>
          </p:cNvSpPr>
          <p:nvPr>
            <p:ph type="title"/>
          </p:nvPr>
        </p:nvSpPr>
        <p:spPr>
          <a:xfrm>
            <a:off x="467544" y="228600"/>
            <a:ext cx="8231188" cy="968152"/>
          </a:xfrm>
        </p:spPr>
        <p:txBody>
          <a:bodyPr/>
          <a:lstStyle/>
          <a:p>
            <a:pPr eaLnBrk="1" hangingPunct="1"/>
            <a:r>
              <a:rPr lang="zh-CN" altLang="en-US" dirty="0"/>
              <a:t>启示</a:t>
            </a:r>
            <a:r>
              <a:rPr lang="en-US" altLang="zh-CN" dirty="0"/>
              <a:t>1</a:t>
            </a:r>
          </a:p>
        </p:txBody>
      </p:sp>
      <p:sp>
        <p:nvSpPr>
          <p:cNvPr id="8195" name="矩形 3">
            <a:extLst>
              <a:ext uri="{FF2B5EF4-FFF2-40B4-BE49-F238E27FC236}">
                <a16:creationId xmlns:a16="http://schemas.microsoft.com/office/drawing/2014/main" id="{4D9EFC10-AA58-422B-A805-DBB2F1D5284C}"/>
              </a:ext>
            </a:extLst>
          </p:cNvPr>
          <p:cNvSpPr>
            <a:spLocks noGrp="1" noRot="1" noChangeArrowheads="1"/>
          </p:cNvSpPr>
          <p:nvPr>
            <p:ph type="body" sz="half" idx="1"/>
          </p:nvPr>
        </p:nvSpPr>
        <p:spPr>
          <a:xfrm>
            <a:off x="539552" y="1268760"/>
            <a:ext cx="7993261" cy="4830415"/>
          </a:xfrm>
        </p:spPr>
        <p:txBody>
          <a:bodyPr/>
          <a:lstStyle/>
          <a:p>
            <a:pPr eaLnBrk="1" hangingPunct="1">
              <a:lnSpc>
                <a:spcPct val="90000"/>
              </a:lnSpc>
            </a:pPr>
            <a:r>
              <a:rPr lang="zh-CN" altLang="en-US" sz="2800" dirty="0"/>
              <a:t>在标的资产系统性为正的情况下，期货多头的预期收益为正，空头预期收益为负。</a:t>
            </a:r>
          </a:p>
          <a:p>
            <a:pPr eaLnBrk="1" hangingPunct="1">
              <a:lnSpc>
                <a:spcPct val="90000"/>
              </a:lnSpc>
            </a:pPr>
            <a:r>
              <a:rPr lang="zh-CN" altLang="en-US" sz="2800" dirty="0"/>
              <a:t>因此在有效市场中，投机者不应随便做空期货。因为他冒正的风险，但得到的是负的预期收益。除非他可以确认市场存在很大的泡沫。</a:t>
            </a:r>
            <a:endParaRPr lang="en-US" altLang="zh-CN" sz="2800" dirty="0"/>
          </a:p>
          <a:p>
            <a:pPr marL="0" indent="0" eaLnBrk="1" hangingPunct="1">
              <a:lnSpc>
                <a:spcPct val="90000"/>
              </a:lnSpc>
              <a:buNone/>
            </a:pPr>
            <a:endParaRPr lang="zh-CN" altLang="en-US" sz="2800" dirty="0"/>
          </a:p>
          <a:p>
            <a:pPr eaLnBrk="1" hangingPunct="1">
              <a:lnSpc>
                <a:spcPct val="90000"/>
              </a:lnSpc>
              <a:buFont typeface="Wingdings 2" panose="05020102010507070707" pitchFamily="18" charset="2"/>
              <a:buNone/>
            </a:pPr>
            <a:endParaRPr lang="zh-CN" altLang="en-US" sz="2800" dirty="0"/>
          </a:p>
          <a:p>
            <a:pPr eaLnBrk="1" hangingPunct="1">
              <a:lnSpc>
                <a:spcPct val="90000"/>
              </a:lnSpc>
            </a:pPr>
            <a:endParaRPr lang="en-US" altLang="zh-CN" sz="2800" dirty="0"/>
          </a:p>
        </p:txBody>
      </p:sp>
      <p:pic>
        <p:nvPicPr>
          <p:cNvPr id="11268" name="图片 4" descr="02-11">
            <a:extLst>
              <a:ext uri="{FF2B5EF4-FFF2-40B4-BE49-F238E27FC236}">
                <a16:creationId xmlns:a16="http://schemas.microsoft.com/office/drawing/2014/main" id="{377BD38E-4889-4A2D-B84A-6C5F440DC0C3}"/>
              </a:ext>
            </a:extLst>
          </p:cNvPr>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a:xfrm>
            <a:off x="3131840" y="3943721"/>
            <a:ext cx="3329856" cy="2243336"/>
          </a:xfrm>
          <a:noFill/>
          <a:extLs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grpId="0" nodeType="withEffect">
                                  <p:stCondLst>
                                    <p:cond delay="0"/>
                                  </p:stCondLst>
                                  <p:childTnLst>
                                    <p:set>
                                      <p:cBhvr>
                                        <p:cTn id="6" dur="0" fill="hold">
                                          <p:stCondLst>
                                            <p:cond delay="0"/>
                                          </p:stCondLst>
                                        </p:cTn>
                                        <p:tgtEl>
                                          <p:spTgt spid="8194"/>
                                        </p:tgtEl>
                                        <p:attrNameLst>
                                          <p:attrName>style.visibility</p:attrName>
                                        </p:attrNameLst>
                                      </p:cBhvr>
                                      <p:to>
                                        <p:strVal val="visible"/>
                                      </p:to>
                                    </p:set>
                                    <p:anim calcmode="lin" valueType="num">
                                      <p:cBhvr>
                                        <p:cTn id="7" dur="1000" fill="hold"/>
                                        <p:tgtEl>
                                          <p:spTgt spid="8194"/>
                                        </p:tgtEl>
                                        <p:attrNameLst>
                                          <p:attrName>ppt_x</p:attrName>
                                        </p:attrNameLst>
                                      </p:cBhvr>
                                      <p:tavLst>
                                        <p:tav tm="0">
                                          <p:val>
                                            <p:strVal val="#ppt_x-.2"/>
                                          </p:val>
                                        </p:tav>
                                        <p:tav tm="100000">
                                          <p:val>
                                            <p:strVal val="#ppt_x"/>
                                          </p:val>
                                        </p:tav>
                                      </p:tavLst>
                                    </p:anim>
                                    <p:anim calcmode="lin" valueType="num">
                                      <p:cBhvr>
                                        <p:cTn id="8" dur="1000" fill="hold"/>
                                        <p:tgtEl>
                                          <p:spTgt spid="8194"/>
                                        </p:tgtEl>
                                        <p:attrNameLst>
                                          <p:attrName>ppt_y</p:attrName>
                                        </p:attrNameLst>
                                      </p:cBhvr>
                                      <p:tavLst>
                                        <p:tav tm="0">
                                          <p:val>
                                            <p:strVal val="#ppt_y"/>
                                          </p:val>
                                        </p:tav>
                                        <p:tav tm="100000">
                                          <p:val>
                                            <p:strVal val="#ppt_y"/>
                                          </p:val>
                                        </p:tav>
                                      </p:tavLst>
                                    </p:anim>
                                    <p:animEffect transition="in" filter="wipe(right)" prLst="gradientSize: 0.1">
                                      <p:cBhvr>
                                        <p:cTn id="9" dur="1000"/>
                                        <p:tgtEl>
                                          <p:spTgt spid="819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44" presetClass="entr" presetSubtype="0" fill="hold" grpId="0" nodeType="clickEffect">
                                  <p:stCondLst>
                                    <p:cond delay="0"/>
                                  </p:stCondLst>
                                  <p:childTnLst>
                                    <p:set>
                                      <p:cBhvr>
                                        <p:cTn id="13" dur="0" fill="hold">
                                          <p:stCondLst>
                                            <p:cond delay="0"/>
                                          </p:stCondLst>
                                        </p:cTn>
                                        <p:tgtEl>
                                          <p:spTgt spid="8195">
                                            <p:txEl>
                                              <p:pRg st="0" end="0"/>
                                            </p:txEl>
                                          </p:spTgt>
                                        </p:tgtEl>
                                        <p:attrNameLst>
                                          <p:attrName>style.visibility</p:attrName>
                                        </p:attrNameLst>
                                      </p:cBhvr>
                                      <p:to>
                                        <p:strVal val="visible"/>
                                      </p:to>
                                    </p:set>
                                    <p:animEffect transition="in" filter="fade">
                                      <p:cBhvr>
                                        <p:cTn id="14" dur="500"/>
                                        <p:tgtEl>
                                          <p:spTgt spid="8195">
                                            <p:txEl>
                                              <p:pRg st="0" end="0"/>
                                            </p:txEl>
                                          </p:spTgt>
                                        </p:tgtEl>
                                      </p:cBhvr>
                                    </p:animEffect>
                                    <p:anim calcmode="lin" valueType="num">
                                      <p:cBhvr>
                                        <p:cTn id="15" dur="500" fill="hold"/>
                                        <p:tgtEl>
                                          <p:spTgt spid="8195">
                                            <p:txEl>
                                              <p:pRg st="0" end="0"/>
                                            </p:txEl>
                                          </p:spTgt>
                                        </p:tgtEl>
                                        <p:attrNameLst>
                                          <p:attrName>ppt_x</p:attrName>
                                        </p:attrNameLst>
                                      </p:cBhvr>
                                      <p:tavLst>
                                        <p:tav tm="0">
                                          <p:val>
                                            <p:strVal val="#ppt_x"/>
                                          </p:val>
                                        </p:tav>
                                        <p:tav tm="100000">
                                          <p:val>
                                            <p:strVal val="#ppt_x"/>
                                          </p:val>
                                        </p:tav>
                                      </p:tavLst>
                                    </p:anim>
                                    <p:anim calcmode="lin" valueType="num">
                                      <p:cBhvr>
                                        <p:cTn id="16" dur="500" fill="hold"/>
                                        <p:tgtEl>
                                          <p:spTgt spid="8195">
                                            <p:txEl>
                                              <p:pRg st="0" end="0"/>
                                            </p:txEl>
                                          </p:spTgt>
                                        </p:tgtEl>
                                        <p:attrNameLst>
                                          <p:attrName>ppt_y</p:attrName>
                                        </p:attrNameLst>
                                      </p:cBhvr>
                                      <p:tavLst>
                                        <p:tav tm="0">
                                          <p:val>
                                            <p:strVal val="#ppt_y+.05"/>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44" presetClass="entr" presetSubtype="0" fill="hold" grpId="0" nodeType="clickEffect">
                                  <p:stCondLst>
                                    <p:cond delay="0"/>
                                  </p:stCondLst>
                                  <p:childTnLst>
                                    <p:set>
                                      <p:cBhvr>
                                        <p:cTn id="20" dur="0" fill="hold">
                                          <p:stCondLst>
                                            <p:cond delay="0"/>
                                          </p:stCondLst>
                                        </p:cTn>
                                        <p:tgtEl>
                                          <p:spTgt spid="8195">
                                            <p:txEl>
                                              <p:pRg st="1" end="1"/>
                                            </p:txEl>
                                          </p:spTgt>
                                        </p:tgtEl>
                                        <p:attrNameLst>
                                          <p:attrName>style.visibility</p:attrName>
                                        </p:attrNameLst>
                                      </p:cBhvr>
                                      <p:to>
                                        <p:strVal val="visible"/>
                                      </p:to>
                                    </p:set>
                                    <p:animEffect transition="in" filter="fade">
                                      <p:cBhvr>
                                        <p:cTn id="21" dur="500"/>
                                        <p:tgtEl>
                                          <p:spTgt spid="8195">
                                            <p:txEl>
                                              <p:pRg st="1" end="1"/>
                                            </p:txEl>
                                          </p:spTgt>
                                        </p:tgtEl>
                                      </p:cBhvr>
                                    </p:animEffect>
                                    <p:anim calcmode="lin" valueType="num">
                                      <p:cBhvr>
                                        <p:cTn id="22" dur="500" fill="hold"/>
                                        <p:tgtEl>
                                          <p:spTgt spid="8195">
                                            <p:txEl>
                                              <p:pRg st="1" end="1"/>
                                            </p:txEl>
                                          </p:spTgt>
                                        </p:tgtEl>
                                        <p:attrNameLst>
                                          <p:attrName>ppt_x</p:attrName>
                                        </p:attrNameLst>
                                      </p:cBhvr>
                                      <p:tavLst>
                                        <p:tav tm="0">
                                          <p:val>
                                            <p:strVal val="#ppt_x"/>
                                          </p:val>
                                        </p:tav>
                                        <p:tav tm="100000">
                                          <p:val>
                                            <p:strVal val="#ppt_x"/>
                                          </p:val>
                                        </p:tav>
                                      </p:tavLst>
                                    </p:anim>
                                    <p:anim calcmode="lin" valueType="num">
                                      <p:cBhvr>
                                        <p:cTn id="23" dur="500" fill="hold"/>
                                        <p:tgtEl>
                                          <p:spTgt spid="8195">
                                            <p:txEl>
                                              <p:pRg st="1" end="1"/>
                                            </p:txEl>
                                          </p:spTgt>
                                        </p:tgtEl>
                                        <p:attrNameLst>
                                          <p:attrName>ppt_y</p:attrName>
                                        </p:attrNameLst>
                                      </p:cBhvr>
                                      <p:tavLst>
                                        <p:tav tm="0">
                                          <p:val>
                                            <p:strVal val="#ppt_y+.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8195" grpId="0" build="p"/>
    </p:bldLst>
  </p:timing>
</p:sld>
</file>

<file path=ppt/slides/slide4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9218" name="矩形 2">
            <a:extLst>
              <a:ext uri="{FF2B5EF4-FFF2-40B4-BE49-F238E27FC236}">
                <a16:creationId xmlns:a16="http://schemas.microsoft.com/office/drawing/2014/main" id="{A3634F74-4877-4522-A8C5-F784F262246A}"/>
              </a:ext>
            </a:extLst>
          </p:cNvPr>
          <p:cNvSpPr>
            <a:spLocks noGrp="1" noRot="1" noChangeArrowheads="1"/>
          </p:cNvSpPr>
          <p:nvPr>
            <p:ph type="title"/>
          </p:nvPr>
        </p:nvSpPr>
        <p:spPr>
          <a:xfrm>
            <a:off x="467544" y="228600"/>
            <a:ext cx="8374831" cy="946150"/>
          </a:xfrm>
        </p:spPr>
        <p:txBody>
          <a:bodyPr/>
          <a:lstStyle/>
          <a:p>
            <a:pPr eaLnBrk="1" hangingPunct="1"/>
            <a:r>
              <a:rPr lang="zh-CN" altLang="en-US" dirty="0"/>
              <a:t>启示</a:t>
            </a:r>
            <a:r>
              <a:rPr lang="en-US" altLang="zh-CN" dirty="0"/>
              <a:t>2</a:t>
            </a:r>
          </a:p>
        </p:txBody>
      </p:sp>
      <p:sp>
        <p:nvSpPr>
          <p:cNvPr id="9219" name="矩形 3">
            <a:extLst>
              <a:ext uri="{FF2B5EF4-FFF2-40B4-BE49-F238E27FC236}">
                <a16:creationId xmlns:a16="http://schemas.microsoft.com/office/drawing/2014/main" id="{495ADA07-D2E1-4DCF-B56C-EB9FBA1F5426}"/>
              </a:ext>
            </a:extLst>
          </p:cNvPr>
          <p:cNvSpPr>
            <a:spLocks noGrp="1" noRot="1" noChangeArrowheads="1"/>
          </p:cNvSpPr>
          <p:nvPr>
            <p:ph type="body" sz="half" idx="1"/>
          </p:nvPr>
        </p:nvSpPr>
        <p:spPr>
          <a:xfrm>
            <a:off x="467544" y="1412776"/>
            <a:ext cx="8208912" cy="4686399"/>
          </a:xfrm>
        </p:spPr>
        <p:txBody>
          <a:bodyPr/>
          <a:lstStyle/>
          <a:p>
            <a:pPr eaLnBrk="1" hangingPunct="1"/>
            <a:r>
              <a:rPr lang="zh-CN" altLang="en-US" sz="2800" dirty="0"/>
              <a:t>做空的力量主要是保值者，他平时拥有正的系统性风险，通过做空期货，他可以消除风险，为此，他愿意由此承受一点预期损失。</a:t>
            </a:r>
          </a:p>
          <a:p>
            <a:pPr eaLnBrk="1" hangingPunct="1"/>
            <a:r>
              <a:rPr lang="zh-CN" altLang="en-US" sz="2800" dirty="0"/>
              <a:t>即使在效率市场中，市场参与者也要根据自己的情况做出正确的投资和组合管理决策，否则将付出不必要的代价。</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with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dissolve">
                                      <p:cBhvr>
                                        <p:cTn id="7" dur="500"/>
                                        <p:tgtEl>
                                          <p:spTgt spid="921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219">
                                            <p:txEl>
                                              <p:pRg st="0" end="0"/>
                                            </p:txEl>
                                          </p:spTgt>
                                        </p:tgtEl>
                                        <p:attrNameLst>
                                          <p:attrName>style.visibility</p:attrName>
                                        </p:attrNameLst>
                                      </p:cBhvr>
                                      <p:to>
                                        <p:strVal val="visible"/>
                                      </p:to>
                                    </p:set>
                                    <p:animEffect transition="in" filter="dissolve">
                                      <p:cBhvr>
                                        <p:cTn id="12" dur="500"/>
                                        <p:tgtEl>
                                          <p:spTgt spid="9219">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9219">
                                            <p:txEl>
                                              <p:pRg st="1" end="1"/>
                                            </p:txEl>
                                          </p:spTgt>
                                        </p:tgtEl>
                                        <p:attrNameLst>
                                          <p:attrName>style.visibility</p:attrName>
                                        </p:attrNameLst>
                                      </p:cBhvr>
                                      <p:to>
                                        <p:strVal val="visible"/>
                                      </p:to>
                                    </p:set>
                                    <p:animEffect transition="in" filter="dissolve">
                                      <p:cBhvr>
                                        <p:cTn id="17" dur="500"/>
                                        <p:tgtEl>
                                          <p:spTgt spid="921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p:bldP spid="9219"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目录</a:t>
            </a:r>
          </a:p>
        </p:txBody>
      </p:sp>
      <p:sp>
        <p:nvSpPr>
          <p:cNvPr id="3" name="内容占位符 2"/>
          <p:cNvSpPr>
            <a:spLocks noGrp="1"/>
          </p:cNvSpPr>
          <p:nvPr>
            <p:ph idx="1"/>
          </p:nvPr>
        </p:nvSpPr>
        <p:spPr/>
        <p:txBody>
          <a:bodyPr/>
          <a:lstStyle/>
          <a:p>
            <a:pPr>
              <a:lnSpc>
                <a:spcPct val="150000"/>
              </a:lnSpc>
            </a:pPr>
            <a:r>
              <a:rPr lang="zh-CN" altLang="en-US" dirty="0">
                <a:solidFill>
                  <a:schemeClr val="bg1">
                    <a:lumMod val="65000"/>
                  </a:schemeClr>
                </a:solidFill>
              </a:rPr>
              <a:t>远期合约的定价</a:t>
            </a:r>
          </a:p>
          <a:p>
            <a:pPr>
              <a:lnSpc>
                <a:spcPct val="150000"/>
              </a:lnSpc>
            </a:pPr>
            <a:r>
              <a:rPr lang="zh-CN" altLang="en-US" dirty="0">
                <a:solidFill>
                  <a:schemeClr val="bg1">
                    <a:lumMod val="65000"/>
                  </a:schemeClr>
                </a:solidFill>
              </a:rPr>
              <a:t>远期与期货价格的一般结论</a:t>
            </a:r>
            <a:endParaRPr lang="en-US" altLang="zh-CN" dirty="0">
              <a:solidFill>
                <a:schemeClr val="bg1">
                  <a:lumMod val="65000"/>
                </a:schemeClr>
              </a:solidFill>
            </a:endParaRPr>
          </a:p>
          <a:p>
            <a:pPr>
              <a:lnSpc>
                <a:spcPct val="150000"/>
              </a:lnSpc>
            </a:pPr>
            <a:r>
              <a:rPr lang="zh-CN" altLang="en-US" dirty="0">
                <a:solidFill>
                  <a:schemeClr val="tx1"/>
                </a:solidFill>
              </a:rPr>
              <a:t>理论符合实际？</a:t>
            </a:r>
          </a:p>
        </p:txBody>
      </p:sp>
      <p:sp>
        <p:nvSpPr>
          <p:cNvPr id="7" name="灯片编号占位符 6"/>
          <p:cNvSpPr>
            <a:spLocks noGrp="1"/>
          </p:cNvSpPr>
          <p:nvPr>
            <p:ph type="sldNum" sz="quarter" idx="12"/>
          </p:nvPr>
        </p:nvSpPr>
        <p:spPr/>
        <p:txBody>
          <a:bodyPr/>
          <a:lstStyle/>
          <a:p>
            <a:fld id="{7A0B34B9-D817-47F5-9B8C-94F2D5E9BE68}" type="slidenum">
              <a:rPr lang="zh-CN" altLang="en-US" smtClean="0"/>
              <a:pPr/>
              <a:t>44</a:t>
            </a:fld>
            <a:endParaRPr lang="zh-CN" altLang="en-US" dirty="0"/>
          </a:p>
        </p:txBody>
      </p:sp>
    </p:spTree>
    <p:extLst>
      <p:ext uri="{BB962C8B-B14F-4D97-AF65-F5344CB8AC3E}">
        <p14:creationId xmlns:p14="http://schemas.microsoft.com/office/powerpoint/2010/main" val="58543566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标题 1">
                <a:extLst>
                  <a:ext uri="{FF2B5EF4-FFF2-40B4-BE49-F238E27FC236}">
                    <a16:creationId xmlns:a16="http://schemas.microsoft.com/office/drawing/2014/main" id="{C2E14B3E-3046-4FD5-A394-23ED43A9B8F9}"/>
                  </a:ext>
                </a:extLst>
              </p:cNvPr>
              <p:cNvSpPr>
                <a:spLocks noGrp="1"/>
              </p:cNvSpPr>
              <p:nvPr>
                <p:ph type="title"/>
              </p:nvPr>
            </p:nvSpPr>
            <p:spPr/>
            <p:txBody>
              <a:bodyPr>
                <a:normAutofit fontScale="90000"/>
              </a:bodyPr>
              <a:lstStyle/>
              <a:p>
                <a:r>
                  <a:rPr lang="zh-CN" altLang="en-US" sz="4000" dirty="0"/>
                  <a:t>恒生指数期货（</a:t>
                </a:r>
                <a:r>
                  <a:rPr lang="en-US" altLang="zh-CN" sz="4000" dirty="0"/>
                  <a:t>8.9</a:t>
                </a:r>
                <a:r>
                  <a:rPr lang="zh-CN" altLang="en-US" sz="4000" dirty="0"/>
                  <a:t>）</a:t>
                </a:r>
                <a14:m>
                  <m:oMath xmlns:m="http://schemas.openxmlformats.org/officeDocument/2006/math">
                    <m:r>
                      <a:rPr lang="en-US" altLang="zh-CN" sz="4000" i="1">
                        <a:latin typeface="Cambria Math" panose="02040503050406030204" pitchFamily="18" charset="0"/>
                      </a:rPr>
                      <m:t>𝐹</m:t>
                    </m:r>
                    <m:r>
                      <a:rPr lang="en-US" altLang="zh-CN" sz="4000" i="1">
                        <a:latin typeface="Cambria Math" panose="02040503050406030204" pitchFamily="18" charset="0"/>
                      </a:rPr>
                      <m:t>=</m:t>
                    </m:r>
                    <m:r>
                      <a:rPr lang="en-US" altLang="zh-CN" sz="4000" i="1">
                        <a:latin typeface="Cambria Math" panose="02040503050406030204" pitchFamily="18" charset="0"/>
                      </a:rPr>
                      <m:t>𝑆</m:t>
                    </m:r>
                    <m:sSup>
                      <m:sSupPr>
                        <m:ctrlPr>
                          <a:rPr lang="en-US" altLang="zh-CN" sz="4000" i="1">
                            <a:latin typeface="Cambria Math" panose="02040503050406030204" pitchFamily="18" charset="0"/>
                          </a:rPr>
                        </m:ctrlPr>
                      </m:sSupPr>
                      <m:e>
                        <m:r>
                          <a:rPr lang="en-US" altLang="zh-CN" sz="4000" i="1">
                            <a:latin typeface="Cambria Math" panose="02040503050406030204" pitchFamily="18" charset="0"/>
                          </a:rPr>
                          <m:t>𝑒</m:t>
                        </m:r>
                      </m:e>
                      <m:sup>
                        <m:d>
                          <m:dPr>
                            <m:ctrlPr>
                              <a:rPr lang="en-US" altLang="zh-CN" sz="4000" i="1">
                                <a:latin typeface="Cambria Math" panose="02040503050406030204" pitchFamily="18" charset="0"/>
                              </a:rPr>
                            </m:ctrlPr>
                          </m:dPr>
                          <m:e>
                            <m:r>
                              <a:rPr lang="en-US" altLang="zh-CN" sz="4000" i="1">
                                <a:latin typeface="Cambria Math" panose="02040503050406030204" pitchFamily="18" charset="0"/>
                              </a:rPr>
                              <m:t>𝑟</m:t>
                            </m:r>
                            <m:r>
                              <a:rPr lang="en-US" altLang="zh-CN" sz="4000" i="1">
                                <a:latin typeface="Cambria Math" panose="02040503050406030204" pitchFamily="18" charset="0"/>
                              </a:rPr>
                              <m:t>−</m:t>
                            </m:r>
                            <m:r>
                              <a:rPr lang="en-US" altLang="zh-CN" sz="4000" i="1">
                                <a:latin typeface="Cambria Math" panose="02040503050406030204" pitchFamily="18" charset="0"/>
                              </a:rPr>
                              <m:t>𝑞</m:t>
                            </m:r>
                          </m:e>
                        </m:d>
                        <m:d>
                          <m:dPr>
                            <m:ctrlPr>
                              <a:rPr lang="en-US" altLang="zh-CN" sz="4000" i="1">
                                <a:latin typeface="Cambria Math" panose="02040503050406030204" pitchFamily="18" charset="0"/>
                              </a:rPr>
                            </m:ctrlPr>
                          </m:dPr>
                          <m:e>
                            <m:r>
                              <a:rPr lang="en-US" altLang="zh-CN" sz="4000" i="1">
                                <a:latin typeface="Cambria Math" panose="02040503050406030204" pitchFamily="18" charset="0"/>
                              </a:rPr>
                              <m:t>𝑇</m:t>
                            </m:r>
                            <m:r>
                              <a:rPr lang="en-US" altLang="zh-CN" sz="4000" i="1">
                                <a:latin typeface="Cambria Math" panose="02040503050406030204" pitchFamily="18" charset="0"/>
                              </a:rPr>
                              <m:t>−</m:t>
                            </m:r>
                            <m:r>
                              <a:rPr lang="en-US" altLang="zh-CN" sz="4000" i="1">
                                <a:latin typeface="Cambria Math" panose="02040503050406030204" pitchFamily="18" charset="0"/>
                              </a:rPr>
                              <m:t>𝑡</m:t>
                            </m:r>
                          </m:e>
                        </m:d>
                      </m:sup>
                    </m:sSup>
                  </m:oMath>
                </a14:m>
                <a:endParaRPr lang="zh-CN" altLang="en-US" dirty="0"/>
              </a:p>
            </p:txBody>
          </p:sp>
        </mc:Choice>
        <mc:Fallback xmlns="">
          <p:sp>
            <p:nvSpPr>
              <p:cNvPr id="2" name="标题 1">
                <a:extLst>
                  <a:ext uri="{FF2B5EF4-FFF2-40B4-BE49-F238E27FC236}">
                    <a16:creationId xmlns:a16="http://schemas.microsoft.com/office/drawing/2014/main" id="{C2E14B3E-3046-4FD5-A394-23ED43A9B8F9}"/>
                  </a:ext>
                </a:extLst>
              </p:cNvPr>
              <p:cNvSpPr>
                <a:spLocks noGrp="1" noRot="1" noChangeAspect="1" noMove="1" noResize="1" noEditPoints="1" noAdjustHandles="1" noChangeArrowheads="1" noChangeShapeType="1" noTextEdit="1"/>
              </p:cNvSpPr>
              <p:nvPr>
                <p:ph type="title"/>
              </p:nvPr>
            </p:nvSpPr>
            <p:spPr>
              <a:blipFill>
                <a:blip r:embed="rId2"/>
                <a:stretch>
                  <a:fillRect l="-2296" b="-30216"/>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300D0C4B-F9F1-4EE0-BB77-EB4EC08605A6}"/>
              </a:ext>
            </a:extLst>
          </p:cNvPr>
          <p:cNvSpPr>
            <a:spLocks noGrp="1"/>
          </p:cNvSpPr>
          <p:nvPr>
            <p:ph type="sldNum" sz="quarter" idx="12"/>
          </p:nvPr>
        </p:nvSpPr>
        <p:spPr/>
        <p:txBody>
          <a:bodyPr/>
          <a:lstStyle/>
          <a:p>
            <a:fld id="{0C913308-F349-4B6D-A68A-DD1791B4A57B}" type="slidenum">
              <a:rPr lang="zh-CN" altLang="en-US" smtClean="0"/>
              <a:pPr/>
              <a:t>45</a:t>
            </a:fld>
            <a:endParaRPr lang="zh-CN" altLang="en-US" dirty="0"/>
          </a:p>
        </p:txBody>
      </p:sp>
      <p:pic>
        <p:nvPicPr>
          <p:cNvPr id="7" name="内容占位符 6">
            <a:extLst>
              <a:ext uri="{FF2B5EF4-FFF2-40B4-BE49-F238E27FC236}">
                <a16:creationId xmlns:a16="http://schemas.microsoft.com/office/drawing/2014/main" id="{78912A01-1324-4C97-88F3-3C8C91509FC2}"/>
              </a:ext>
            </a:extLst>
          </p:cNvPr>
          <p:cNvPicPr>
            <a:picLocks noGrp="1" noChangeAspect="1"/>
          </p:cNvPicPr>
          <p:nvPr>
            <p:ph idx="1"/>
          </p:nvPr>
        </p:nvPicPr>
        <p:blipFill>
          <a:blip r:embed="rId3"/>
          <a:stretch>
            <a:fillRect/>
          </a:stretch>
        </p:blipFill>
        <p:spPr>
          <a:xfrm>
            <a:off x="457200" y="1484785"/>
            <a:ext cx="8229600" cy="4697956"/>
          </a:xfrm>
        </p:spPr>
      </p:pic>
    </p:spTree>
    <p:extLst>
      <p:ext uri="{BB962C8B-B14F-4D97-AF65-F5344CB8AC3E}">
        <p14:creationId xmlns:p14="http://schemas.microsoft.com/office/powerpoint/2010/main" val="423965795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标题 1">
                <a:extLst>
                  <a:ext uri="{FF2B5EF4-FFF2-40B4-BE49-F238E27FC236}">
                    <a16:creationId xmlns:a16="http://schemas.microsoft.com/office/drawing/2014/main" id="{DFA47484-5634-43BD-87C1-4D70F9039B93}"/>
                  </a:ext>
                </a:extLst>
              </p:cNvPr>
              <p:cNvSpPr>
                <a:spLocks noGrp="1"/>
              </p:cNvSpPr>
              <p:nvPr>
                <p:ph type="title"/>
              </p:nvPr>
            </p:nvSpPr>
            <p:spPr/>
            <p:txBody>
              <a:bodyPr>
                <a:normAutofit fontScale="90000"/>
              </a:bodyPr>
              <a:lstStyle/>
              <a:p>
                <a:r>
                  <a:rPr lang="zh-CN" altLang="en-US" sz="3600" dirty="0"/>
                  <a:t>中证</a:t>
                </a:r>
                <a:r>
                  <a:rPr lang="en-US" altLang="zh-CN" sz="3600" dirty="0"/>
                  <a:t>500</a:t>
                </a:r>
                <a:r>
                  <a:rPr lang="zh-CN" altLang="en-US" sz="3600" dirty="0"/>
                  <a:t>期货价格（</a:t>
                </a:r>
                <a:r>
                  <a:rPr lang="en-US" altLang="zh-CN" sz="3600" dirty="0"/>
                  <a:t>8.9</a:t>
                </a:r>
                <a:r>
                  <a:rPr lang="zh-CN" altLang="en-US" sz="3600" dirty="0"/>
                  <a:t>）</a:t>
                </a:r>
                <a:r>
                  <a:rPr lang="en-US" altLang="zh-CN" sz="3600" b="0" dirty="0"/>
                  <a:t> </a:t>
                </a:r>
                <a14:m>
                  <m:oMath xmlns:m="http://schemas.openxmlformats.org/officeDocument/2006/math">
                    <m:r>
                      <a:rPr lang="en-US" altLang="zh-CN" sz="3600" b="0" i="1" smtClean="0">
                        <a:latin typeface="Cambria Math" panose="02040503050406030204" pitchFamily="18" charset="0"/>
                      </a:rPr>
                      <m:t>𝐹</m:t>
                    </m:r>
                    <m:r>
                      <a:rPr lang="en-US" altLang="zh-CN" sz="3600" b="0" i="1" smtClean="0">
                        <a:latin typeface="Cambria Math" panose="02040503050406030204" pitchFamily="18" charset="0"/>
                      </a:rPr>
                      <m:t>=</m:t>
                    </m:r>
                    <m:r>
                      <a:rPr lang="en-US" altLang="zh-CN" sz="3600" b="0" i="1" smtClean="0">
                        <a:latin typeface="Cambria Math" panose="02040503050406030204" pitchFamily="18" charset="0"/>
                      </a:rPr>
                      <m:t>𝑆</m:t>
                    </m:r>
                    <m:sSup>
                      <m:sSupPr>
                        <m:ctrlPr>
                          <a:rPr lang="en-US" altLang="zh-CN" sz="3600" b="0" i="1" smtClean="0">
                            <a:latin typeface="Cambria Math" panose="02040503050406030204" pitchFamily="18" charset="0"/>
                          </a:rPr>
                        </m:ctrlPr>
                      </m:sSupPr>
                      <m:e>
                        <m:r>
                          <a:rPr lang="en-US" altLang="zh-CN" sz="3600" b="0" i="1" smtClean="0">
                            <a:latin typeface="Cambria Math" panose="02040503050406030204" pitchFamily="18" charset="0"/>
                          </a:rPr>
                          <m:t>𝑒</m:t>
                        </m:r>
                      </m:e>
                      <m:sup>
                        <m:d>
                          <m:dPr>
                            <m:ctrlPr>
                              <a:rPr lang="en-US" altLang="zh-CN" sz="3600" b="0" i="1" smtClean="0">
                                <a:latin typeface="Cambria Math" panose="02040503050406030204" pitchFamily="18" charset="0"/>
                              </a:rPr>
                            </m:ctrlPr>
                          </m:dPr>
                          <m:e>
                            <m:r>
                              <a:rPr lang="en-US" altLang="zh-CN" sz="3600" b="0" i="1" smtClean="0">
                                <a:latin typeface="Cambria Math" panose="02040503050406030204" pitchFamily="18" charset="0"/>
                              </a:rPr>
                              <m:t>𝑟</m:t>
                            </m:r>
                            <m:r>
                              <a:rPr lang="en-US" altLang="zh-CN" sz="3600" b="0" i="1" smtClean="0">
                                <a:latin typeface="Cambria Math" panose="02040503050406030204" pitchFamily="18" charset="0"/>
                              </a:rPr>
                              <m:t>−</m:t>
                            </m:r>
                            <m:r>
                              <a:rPr lang="en-US" altLang="zh-CN" sz="3600" b="0" i="1" smtClean="0">
                                <a:latin typeface="Cambria Math" panose="02040503050406030204" pitchFamily="18" charset="0"/>
                              </a:rPr>
                              <m:t>𝑞</m:t>
                            </m:r>
                          </m:e>
                        </m:d>
                        <m:d>
                          <m:dPr>
                            <m:ctrlPr>
                              <a:rPr lang="en-US" altLang="zh-CN" sz="3600" b="0" i="1" smtClean="0">
                                <a:latin typeface="Cambria Math" panose="02040503050406030204" pitchFamily="18" charset="0"/>
                              </a:rPr>
                            </m:ctrlPr>
                          </m:dPr>
                          <m:e>
                            <m:r>
                              <a:rPr lang="en-US" altLang="zh-CN" sz="3600" b="0" i="1" smtClean="0">
                                <a:latin typeface="Cambria Math" panose="02040503050406030204" pitchFamily="18" charset="0"/>
                              </a:rPr>
                              <m:t>𝑇</m:t>
                            </m:r>
                            <m:r>
                              <a:rPr lang="en-US" altLang="zh-CN" sz="3600" b="0" i="1" smtClean="0">
                                <a:latin typeface="Cambria Math" panose="02040503050406030204" pitchFamily="18" charset="0"/>
                              </a:rPr>
                              <m:t>−</m:t>
                            </m:r>
                            <m:r>
                              <a:rPr lang="en-US" altLang="zh-CN" sz="3600" b="0" i="1" smtClean="0">
                                <a:latin typeface="Cambria Math" panose="02040503050406030204" pitchFamily="18" charset="0"/>
                              </a:rPr>
                              <m:t>𝑡</m:t>
                            </m:r>
                          </m:e>
                        </m:d>
                      </m:sup>
                    </m:sSup>
                  </m:oMath>
                </a14:m>
                <a:endParaRPr lang="zh-CN" altLang="en-US" sz="3600" dirty="0"/>
              </a:p>
            </p:txBody>
          </p:sp>
        </mc:Choice>
        <mc:Fallback xmlns="">
          <p:sp>
            <p:nvSpPr>
              <p:cNvPr id="2" name="标题 1">
                <a:extLst>
                  <a:ext uri="{FF2B5EF4-FFF2-40B4-BE49-F238E27FC236}">
                    <a16:creationId xmlns:a16="http://schemas.microsoft.com/office/drawing/2014/main" id="{DFA47484-5634-43BD-87C1-4D70F9039B93}"/>
                  </a:ext>
                </a:extLst>
              </p:cNvPr>
              <p:cNvSpPr>
                <a:spLocks noGrp="1" noRot="1" noChangeAspect="1" noMove="1" noResize="1" noEditPoints="1" noAdjustHandles="1" noChangeArrowheads="1" noChangeShapeType="1" noTextEdit="1"/>
              </p:cNvSpPr>
              <p:nvPr>
                <p:ph type="title"/>
              </p:nvPr>
            </p:nvSpPr>
            <p:spPr>
              <a:blipFill>
                <a:blip r:embed="rId2"/>
                <a:stretch>
                  <a:fillRect l="-1926" b="-25899"/>
                </a:stretch>
              </a:blipFill>
            </p:spPr>
            <p:txBody>
              <a:bodyPr/>
              <a:lstStyle/>
              <a:p>
                <a:r>
                  <a:rPr lang="zh-CN" altLang="en-US">
                    <a:noFill/>
                  </a:rPr>
                  <a:t> </a:t>
                </a:r>
              </a:p>
            </p:txBody>
          </p:sp>
        </mc:Fallback>
      </mc:AlternateContent>
      <p:sp>
        <p:nvSpPr>
          <p:cNvPr id="4" name="灯片编号占位符 3">
            <a:extLst>
              <a:ext uri="{FF2B5EF4-FFF2-40B4-BE49-F238E27FC236}">
                <a16:creationId xmlns:a16="http://schemas.microsoft.com/office/drawing/2014/main" id="{29999990-D612-4378-98C6-FE37A4728700}"/>
              </a:ext>
            </a:extLst>
          </p:cNvPr>
          <p:cNvSpPr>
            <a:spLocks noGrp="1"/>
          </p:cNvSpPr>
          <p:nvPr>
            <p:ph type="sldNum" sz="quarter" idx="12"/>
          </p:nvPr>
        </p:nvSpPr>
        <p:spPr/>
        <p:txBody>
          <a:bodyPr/>
          <a:lstStyle/>
          <a:p>
            <a:fld id="{0C913308-F349-4B6D-A68A-DD1791B4A57B}" type="slidenum">
              <a:rPr lang="zh-CN" altLang="en-US" smtClean="0"/>
              <a:pPr/>
              <a:t>46</a:t>
            </a:fld>
            <a:endParaRPr lang="zh-CN" altLang="en-US" dirty="0"/>
          </a:p>
        </p:txBody>
      </p:sp>
      <p:pic>
        <p:nvPicPr>
          <p:cNvPr id="7" name="内容占位符 6">
            <a:extLst>
              <a:ext uri="{FF2B5EF4-FFF2-40B4-BE49-F238E27FC236}">
                <a16:creationId xmlns:a16="http://schemas.microsoft.com/office/drawing/2014/main" id="{A875F410-5167-4894-A779-213BE8C9D07B}"/>
              </a:ext>
            </a:extLst>
          </p:cNvPr>
          <p:cNvPicPr>
            <a:picLocks noGrp="1" noChangeAspect="1"/>
          </p:cNvPicPr>
          <p:nvPr>
            <p:ph idx="1"/>
          </p:nvPr>
        </p:nvPicPr>
        <p:blipFill>
          <a:blip r:embed="rId3"/>
          <a:stretch>
            <a:fillRect/>
          </a:stretch>
        </p:blipFill>
        <p:spPr>
          <a:xfrm>
            <a:off x="457200" y="1741942"/>
            <a:ext cx="8229600" cy="4009316"/>
          </a:xfrm>
        </p:spPr>
      </p:pic>
    </p:spTree>
    <p:extLst>
      <p:ext uri="{BB962C8B-B14F-4D97-AF65-F5344CB8AC3E}">
        <p14:creationId xmlns:p14="http://schemas.microsoft.com/office/powerpoint/2010/main" val="31805563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问题</a:t>
            </a:r>
          </a:p>
        </p:txBody>
      </p:sp>
      <p:sp>
        <p:nvSpPr>
          <p:cNvPr id="3" name="内容占位符 2"/>
          <p:cNvSpPr>
            <a:spLocks noGrp="1"/>
          </p:cNvSpPr>
          <p:nvPr>
            <p:ph idx="1"/>
          </p:nvPr>
        </p:nvSpPr>
        <p:spPr/>
        <p:txBody>
          <a:bodyPr/>
          <a:lstStyle/>
          <a:p>
            <a:r>
              <a:rPr lang="zh-CN" altLang="en-US" dirty="0"/>
              <a:t>中国股指期货市场价格与理论价格为何存在巨大</a:t>
            </a:r>
            <a:r>
              <a:rPr lang="zh-CN" altLang="en-US" dirty="0">
                <a:solidFill>
                  <a:srgbClr val="FF0000"/>
                </a:solidFill>
              </a:rPr>
              <a:t>差异</a:t>
            </a:r>
            <a:r>
              <a:rPr lang="zh-CN" altLang="en-US" dirty="0"/>
              <a:t>？</a:t>
            </a:r>
            <a:endParaRPr lang="en-US" altLang="zh-CN" dirty="0"/>
          </a:p>
          <a:p>
            <a:r>
              <a:rPr lang="zh-CN" altLang="en-US" dirty="0"/>
              <a:t>现货价格与期货价格哪个更接近</a:t>
            </a:r>
            <a:r>
              <a:rPr lang="zh-CN" altLang="en-US" dirty="0">
                <a:solidFill>
                  <a:srgbClr val="FF0000"/>
                </a:solidFill>
              </a:rPr>
              <a:t>真实价格</a:t>
            </a:r>
            <a:r>
              <a:rPr lang="zh-CN" altLang="en-US" dirty="0"/>
              <a:t>？</a:t>
            </a:r>
            <a:endParaRPr lang="en-US" altLang="zh-CN" dirty="0"/>
          </a:p>
          <a:p>
            <a:r>
              <a:rPr lang="zh-CN" altLang="en-US" dirty="0"/>
              <a:t>如何</a:t>
            </a:r>
            <a:r>
              <a:rPr lang="zh-CN" altLang="en-US" dirty="0">
                <a:solidFill>
                  <a:srgbClr val="FF0000"/>
                </a:solidFill>
              </a:rPr>
              <a:t>寻找</a:t>
            </a:r>
            <a:r>
              <a:rPr lang="zh-CN" altLang="en-US" dirty="0"/>
              <a:t>真实的现货价格？</a:t>
            </a:r>
            <a:endParaRPr lang="en-US" altLang="zh-CN"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47</a:t>
            </a:fld>
            <a:endParaRPr lang="zh-CN" altLang="en-US" dirty="0"/>
          </a:p>
        </p:txBody>
      </p:sp>
    </p:spTree>
    <p:extLst>
      <p:ext uri="{BB962C8B-B14F-4D97-AF65-F5344CB8AC3E}">
        <p14:creationId xmlns:p14="http://schemas.microsoft.com/office/powerpoint/2010/main" val="30528983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51520" y="404664"/>
            <a:ext cx="8784976" cy="635198"/>
          </a:xfrm>
        </p:spPr>
        <p:txBody>
          <a:bodyPr/>
          <a:lstStyle/>
          <a:p>
            <a:r>
              <a:rPr lang="zh-CN" altLang="en-US" sz="2800" dirty="0"/>
              <a:t>中国股指期货市场价格与理论价格为何存在巨大差异？</a:t>
            </a:r>
          </a:p>
        </p:txBody>
      </p:sp>
      <p:sp>
        <p:nvSpPr>
          <p:cNvPr id="3" name="内容占位符 2"/>
          <p:cNvSpPr>
            <a:spLocks noGrp="1"/>
          </p:cNvSpPr>
          <p:nvPr>
            <p:ph idx="1"/>
          </p:nvPr>
        </p:nvSpPr>
        <p:spPr>
          <a:xfrm>
            <a:off x="457200" y="1412776"/>
            <a:ext cx="8229600" cy="5112568"/>
          </a:xfrm>
        </p:spPr>
        <p:txBody>
          <a:bodyPr/>
          <a:lstStyle/>
          <a:p>
            <a:r>
              <a:rPr lang="zh-CN" altLang="en-US" dirty="0"/>
              <a:t>理论价格适用前提：</a:t>
            </a:r>
            <a:r>
              <a:rPr lang="zh-CN" altLang="en-US" dirty="0">
                <a:solidFill>
                  <a:srgbClr val="FF0000"/>
                </a:solidFill>
              </a:rPr>
              <a:t>可复制</a:t>
            </a:r>
            <a:endParaRPr lang="en-US" altLang="zh-CN" dirty="0">
              <a:solidFill>
                <a:srgbClr val="FF0000"/>
              </a:solidFill>
            </a:endParaRPr>
          </a:p>
          <a:p>
            <a:r>
              <a:rPr lang="zh-CN" altLang="en-US" dirty="0"/>
              <a:t>中国现货存在很大的</a:t>
            </a:r>
            <a:r>
              <a:rPr lang="zh-CN" altLang="en-US" dirty="0">
                <a:solidFill>
                  <a:srgbClr val="FF0000"/>
                </a:solidFill>
              </a:rPr>
              <a:t>卖空限制</a:t>
            </a:r>
            <a:r>
              <a:rPr lang="zh-CN" altLang="en-US" dirty="0"/>
              <a:t>，现货多头可复制，</a:t>
            </a:r>
            <a:r>
              <a:rPr lang="zh-CN" altLang="en-US" dirty="0">
                <a:solidFill>
                  <a:srgbClr val="FF0000"/>
                </a:solidFill>
              </a:rPr>
              <a:t>现货空头难以复制</a:t>
            </a:r>
            <a:r>
              <a:rPr lang="zh-CN" altLang="en-US" dirty="0"/>
              <a:t>。</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t>48</a:t>
            </a:fld>
            <a:endParaRPr lang="zh-CN" altLang="en-US" dirty="0"/>
          </a:p>
        </p:txBody>
      </p:sp>
    </p:spTree>
    <p:extLst>
      <p:ext uri="{BB962C8B-B14F-4D97-AF65-F5344CB8AC3E}">
        <p14:creationId xmlns:p14="http://schemas.microsoft.com/office/powerpoint/2010/main" val="32486288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现货价格与期货价格哪个更接近真实价格？</a:t>
            </a:r>
          </a:p>
        </p:txBody>
      </p:sp>
      <p:sp>
        <p:nvSpPr>
          <p:cNvPr id="3" name="内容占位符 2"/>
          <p:cNvSpPr>
            <a:spLocks noGrp="1"/>
          </p:cNvSpPr>
          <p:nvPr>
            <p:ph idx="1"/>
          </p:nvPr>
        </p:nvSpPr>
        <p:spPr>
          <a:xfrm>
            <a:off x="323528" y="1862826"/>
            <a:ext cx="8640960" cy="3888432"/>
          </a:xfrm>
        </p:spPr>
        <p:txBody>
          <a:bodyPr/>
          <a:lstStyle/>
          <a:p>
            <a:r>
              <a:rPr lang="zh-CN" altLang="en-US" dirty="0"/>
              <a:t>期货价格由</a:t>
            </a:r>
            <a:r>
              <a:rPr lang="zh-CN" altLang="en-US" dirty="0">
                <a:solidFill>
                  <a:schemeClr val="tx1"/>
                </a:solidFill>
              </a:rPr>
              <a:t>全体看多者</a:t>
            </a:r>
            <a:r>
              <a:rPr lang="zh-CN" altLang="en-US" dirty="0"/>
              <a:t>与</a:t>
            </a:r>
            <a:r>
              <a:rPr lang="zh-CN" altLang="en-US" dirty="0">
                <a:solidFill>
                  <a:schemeClr val="tx1"/>
                </a:solidFill>
              </a:rPr>
              <a:t>全体看空者</a:t>
            </a:r>
            <a:r>
              <a:rPr lang="zh-CN" altLang="en-US" dirty="0">
                <a:solidFill>
                  <a:srgbClr val="FF0000"/>
                </a:solidFill>
              </a:rPr>
              <a:t>共同</a:t>
            </a:r>
            <a:r>
              <a:rPr lang="zh-CN" altLang="en-US" dirty="0"/>
              <a:t>决定。</a:t>
            </a:r>
            <a:endParaRPr lang="en-US" altLang="zh-CN" dirty="0"/>
          </a:p>
          <a:p>
            <a:r>
              <a:rPr lang="zh-CN" altLang="en-US" dirty="0"/>
              <a:t>现货价格由</a:t>
            </a:r>
            <a:r>
              <a:rPr lang="zh-CN" altLang="en-US" dirty="0">
                <a:solidFill>
                  <a:schemeClr val="tx1"/>
                </a:solidFill>
              </a:rPr>
              <a:t>全体看多者</a:t>
            </a:r>
            <a:r>
              <a:rPr lang="zh-CN" altLang="en-US" dirty="0"/>
              <a:t>与</a:t>
            </a:r>
            <a:r>
              <a:rPr lang="zh-CN" altLang="en-US" dirty="0">
                <a:solidFill>
                  <a:srgbClr val="FF0000"/>
                </a:solidFill>
              </a:rPr>
              <a:t>部分看空者</a:t>
            </a:r>
            <a:r>
              <a:rPr lang="zh-CN" altLang="en-US" dirty="0"/>
              <a:t>决定，不能反映全体参与者的真实想法。结果：现货价格被</a:t>
            </a:r>
            <a:r>
              <a:rPr lang="zh-CN" altLang="en-US" dirty="0">
                <a:solidFill>
                  <a:srgbClr val="FF0000"/>
                </a:solidFill>
              </a:rPr>
              <a:t>相对高估</a:t>
            </a:r>
            <a:r>
              <a:rPr lang="zh-CN" altLang="en-US" dirty="0"/>
              <a:t>。</a:t>
            </a:r>
            <a:endParaRPr lang="en-US" altLang="zh-CN" dirty="0"/>
          </a:p>
          <a:p>
            <a:r>
              <a:rPr lang="zh-CN" altLang="en-US" dirty="0"/>
              <a:t>结论：</a:t>
            </a:r>
            <a:r>
              <a:rPr lang="zh-CN" altLang="en-US" dirty="0">
                <a:solidFill>
                  <a:srgbClr val="FF0000"/>
                </a:solidFill>
              </a:rPr>
              <a:t>期货价格更真实</a:t>
            </a:r>
            <a:r>
              <a:rPr lang="zh-CN" altLang="en-US" dirty="0"/>
              <a:t>！</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t>49</a:t>
            </a:fld>
            <a:endParaRPr lang="zh-CN" altLang="en-US" dirty="0"/>
          </a:p>
        </p:txBody>
      </p:sp>
    </p:spTree>
    <p:extLst>
      <p:ext uri="{BB962C8B-B14F-4D97-AF65-F5344CB8AC3E}">
        <p14:creationId xmlns:p14="http://schemas.microsoft.com/office/powerpoint/2010/main" val="31113911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6C6DC14-A71C-4295-84C6-B5C3199E2A1A}"/>
              </a:ext>
            </a:extLst>
          </p:cNvPr>
          <p:cNvSpPr>
            <a:spLocks noGrp="1"/>
          </p:cNvSpPr>
          <p:nvPr>
            <p:ph type="title"/>
          </p:nvPr>
        </p:nvSpPr>
        <p:spPr/>
        <p:txBody>
          <a:bodyPr/>
          <a:lstStyle/>
          <a:p>
            <a:r>
              <a:rPr lang="zh-CN" altLang="en-US" dirty="0"/>
              <a:t>绝对定价法</a:t>
            </a:r>
          </a:p>
        </p:txBody>
      </p:sp>
      <p:sp>
        <p:nvSpPr>
          <p:cNvPr id="3" name="内容占位符 2">
            <a:extLst>
              <a:ext uri="{FF2B5EF4-FFF2-40B4-BE49-F238E27FC236}">
                <a16:creationId xmlns:a16="http://schemas.microsoft.com/office/drawing/2014/main" id="{CE909C84-4420-4100-B875-23138B98C734}"/>
              </a:ext>
            </a:extLst>
          </p:cNvPr>
          <p:cNvSpPr>
            <a:spLocks noGrp="1"/>
          </p:cNvSpPr>
          <p:nvPr>
            <p:ph idx="1"/>
          </p:nvPr>
        </p:nvSpPr>
        <p:spPr/>
        <p:txBody>
          <a:bodyPr/>
          <a:lstStyle/>
          <a:p>
            <a:r>
              <a:rPr lang="zh-CN" altLang="en-US" dirty="0"/>
              <a:t>根据上述因素来定价，称为绝对定价法</a:t>
            </a:r>
            <a:endParaRPr lang="en-US" altLang="zh-CN" dirty="0"/>
          </a:p>
          <a:p>
            <a:r>
              <a:rPr lang="zh-CN" altLang="en-US" dirty="0"/>
              <a:t>好用吗？</a:t>
            </a:r>
            <a:endParaRPr lang="en-US" altLang="zh-CN" dirty="0"/>
          </a:p>
          <a:p>
            <a:r>
              <a:rPr lang="zh-CN" altLang="en-US" dirty="0"/>
              <a:t>为何？</a:t>
            </a:r>
          </a:p>
        </p:txBody>
      </p:sp>
      <p:sp>
        <p:nvSpPr>
          <p:cNvPr id="4" name="灯片编号占位符 3">
            <a:extLst>
              <a:ext uri="{FF2B5EF4-FFF2-40B4-BE49-F238E27FC236}">
                <a16:creationId xmlns:a16="http://schemas.microsoft.com/office/drawing/2014/main" id="{AD4598B9-8FE2-4081-8951-B8F6D5D53C0B}"/>
              </a:ext>
            </a:extLst>
          </p:cNvPr>
          <p:cNvSpPr>
            <a:spLocks noGrp="1"/>
          </p:cNvSpPr>
          <p:nvPr>
            <p:ph type="sldNum" sz="quarter" idx="12"/>
          </p:nvPr>
        </p:nvSpPr>
        <p:spPr/>
        <p:txBody>
          <a:bodyPr/>
          <a:lstStyle/>
          <a:p>
            <a:fld id="{0C913308-F349-4B6D-A68A-DD1791B4A57B}" type="slidenum">
              <a:rPr lang="zh-CN" altLang="en-US" smtClean="0"/>
              <a:pPr/>
              <a:t>5</a:t>
            </a:fld>
            <a:endParaRPr lang="zh-CN" altLang="en-US" dirty="0"/>
          </a:p>
        </p:txBody>
      </p:sp>
    </p:spTree>
    <p:extLst>
      <p:ext uri="{BB962C8B-B14F-4D97-AF65-F5344CB8AC3E}">
        <p14:creationId xmlns:p14="http://schemas.microsoft.com/office/powerpoint/2010/main" val="170535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如何寻找真实的现货价格？</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en-US" dirty="0"/>
                  <a:t>反弹琵琶：</a:t>
                </a:r>
                <a:endParaRPr lang="en-US" altLang="zh-CN" dirty="0"/>
              </a:p>
              <a:p>
                <a:pPr lvl="1">
                  <a:buFont typeface="Wingdings" pitchFamily="2" charset="2"/>
                  <a:buChar char="Ø"/>
                </a:pPr>
                <a:r>
                  <a:rPr lang="zh-CN" altLang="en-US" dirty="0"/>
                  <a:t>期货</a:t>
                </a:r>
                <a:r>
                  <a:rPr lang="zh-CN" altLang="en-US" dirty="0">
                    <a:solidFill>
                      <a:srgbClr val="FF0000"/>
                    </a:solidFill>
                  </a:rPr>
                  <a:t>隐含</a:t>
                </a:r>
                <a:r>
                  <a:rPr lang="zh-CN" altLang="en-US" dirty="0"/>
                  <a:t>现货价格</a:t>
                </a:r>
                <a:endParaRPr lang="en-US" altLang="zh-CN" dirty="0"/>
              </a:p>
              <a:p>
                <a:pPr marL="327025" lvl="1" indent="0">
                  <a:buNone/>
                </a:pPr>
                <a:r>
                  <a:rPr lang="en-US" altLang="zh-CN" dirty="0"/>
                  <a:t>                         </a:t>
                </a:r>
                <a14:m>
                  <m:oMath xmlns:m="http://schemas.openxmlformats.org/officeDocument/2006/math">
                    <m:sSup>
                      <m:sSupPr>
                        <m:ctrlPr>
                          <a:rPr lang="en-US" altLang="zh-CN" i="1" smtClean="0">
                            <a:latin typeface="Cambria Math" panose="02040503050406030204" pitchFamily="18" charset="0"/>
                          </a:rPr>
                        </m:ctrlPr>
                      </m:sSupPr>
                      <m:e>
                        <m:r>
                          <a:rPr lang="en-US" altLang="zh-CN" b="0" i="1" smtClean="0">
                            <a:latin typeface="Cambria Math"/>
                          </a:rPr>
                          <m:t>𝑆</m:t>
                        </m:r>
                      </m:e>
                      <m:sup>
                        <m:r>
                          <a:rPr lang="en-US" altLang="zh-CN" b="0" i="1" smtClean="0">
                            <a:latin typeface="Cambria Math"/>
                          </a:rPr>
                          <m:t>∗</m:t>
                        </m:r>
                      </m:sup>
                    </m:sSup>
                    <m:r>
                      <a:rPr lang="en-US" altLang="zh-CN" i="1">
                        <a:latin typeface="Cambria Math"/>
                      </a:rPr>
                      <m:t>=</m:t>
                    </m:r>
                    <m:r>
                      <a:rPr lang="en-US" altLang="zh-CN" b="0" i="1" smtClean="0">
                        <a:latin typeface="Cambria Math"/>
                      </a:rPr>
                      <m:t>𝐹</m:t>
                    </m:r>
                    <m:sSup>
                      <m:sSupPr>
                        <m:ctrlPr>
                          <a:rPr lang="en-US" altLang="zh-CN" i="1">
                            <a:latin typeface="Cambria Math" panose="02040503050406030204" pitchFamily="18" charset="0"/>
                          </a:rPr>
                        </m:ctrlPr>
                      </m:sSupPr>
                      <m:e>
                        <m:r>
                          <a:rPr lang="en-US" altLang="zh-CN" i="1">
                            <a:latin typeface="Cambria Math"/>
                          </a:rPr>
                          <m:t>𝑒</m:t>
                        </m:r>
                      </m:e>
                      <m:sup>
                        <m:r>
                          <a:rPr lang="en-US" altLang="zh-CN" b="0" i="1" smtClean="0">
                            <a:latin typeface="Cambria Math"/>
                          </a:rPr>
                          <m:t>−</m:t>
                        </m:r>
                        <m:r>
                          <a:rPr lang="en-US" altLang="zh-CN" b="0" i="1" smtClean="0">
                            <a:latin typeface="Cambria Math"/>
                          </a:rPr>
                          <m:t>𝑟𝑇</m:t>
                        </m:r>
                      </m:sup>
                    </m:sSup>
                  </m:oMath>
                </a14:m>
                <a:r>
                  <a:rPr lang="en-US" altLang="zh-CN" dirty="0"/>
                  <a:t>+I</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a:blip r:embed="rId2"/>
                <a:stretch>
                  <a:fillRect t="-1765"/>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fld id="{0C913308-F349-4B6D-A68A-DD1791B4A57B}" type="slidenum">
              <a:rPr lang="zh-CN" altLang="en-US" smtClean="0"/>
              <a:t>50</a:t>
            </a:fld>
            <a:endParaRPr lang="zh-CN" altLang="en-US" dirty="0"/>
          </a:p>
        </p:txBody>
      </p:sp>
    </p:spTree>
    <p:extLst>
      <p:ext uri="{BB962C8B-B14F-4D97-AF65-F5344CB8AC3E}">
        <p14:creationId xmlns:p14="http://schemas.microsoft.com/office/powerpoint/2010/main" val="13414758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投资建议</a:t>
            </a:r>
          </a:p>
        </p:txBody>
      </p:sp>
      <p:sp>
        <p:nvSpPr>
          <p:cNvPr id="3" name="内容占位符 2"/>
          <p:cNvSpPr>
            <a:spLocks noGrp="1"/>
          </p:cNvSpPr>
          <p:nvPr>
            <p:ph idx="1"/>
          </p:nvPr>
        </p:nvSpPr>
        <p:spPr/>
        <p:txBody>
          <a:bodyPr/>
          <a:lstStyle/>
          <a:p>
            <a:r>
              <a:rPr lang="zh-CN" altLang="en-US" dirty="0"/>
              <a:t>利用市场错误</a:t>
            </a:r>
            <a:endParaRPr lang="en-US" altLang="zh-CN" dirty="0"/>
          </a:p>
          <a:p>
            <a:pPr lvl="1"/>
            <a:r>
              <a:rPr lang="zh-CN" altLang="en-US" dirty="0"/>
              <a:t>看涨时买</a:t>
            </a:r>
            <a:r>
              <a:rPr lang="zh-CN" altLang="en-US"/>
              <a:t>股指期货可以</a:t>
            </a:r>
            <a:r>
              <a:rPr lang="zh-CN" altLang="en-US" dirty="0"/>
              <a:t>获得超额收益</a:t>
            </a:r>
            <a:endParaRPr lang="en-US" altLang="zh-CN" dirty="0"/>
          </a:p>
          <a:p>
            <a:pPr lvl="1"/>
            <a:r>
              <a:rPr lang="zh-CN" altLang="en-US" dirty="0"/>
              <a:t>发行挂钩中证</a:t>
            </a:r>
            <a:r>
              <a:rPr lang="en-US" altLang="zh-CN" dirty="0"/>
              <a:t>500</a:t>
            </a:r>
            <a:r>
              <a:rPr lang="zh-CN" altLang="en-US" dirty="0"/>
              <a:t>股价指数的指数增强型理财产品</a:t>
            </a:r>
            <a:endParaRPr lang="en-US" altLang="zh-CN" dirty="0"/>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51</a:t>
            </a:fld>
            <a:endParaRPr lang="zh-CN" altLang="en-US" dirty="0"/>
          </a:p>
        </p:txBody>
      </p:sp>
    </p:spTree>
    <p:extLst>
      <p:ext uri="{BB962C8B-B14F-4D97-AF65-F5344CB8AC3E}">
        <p14:creationId xmlns:p14="http://schemas.microsoft.com/office/powerpoint/2010/main" val="33149917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政策建议</a:t>
            </a:r>
          </a:p>
        </p:txBody>
      </p:sp>
      <p:sp>
        <p:nvSpPr>
          <p:cNvPr id="3" name="内容占位符 2"/>
          <p:cNvSpPr>
            <a:spLocks noGrp="1"/>
          </p:cNvSpPr>
          <p:nvPr>
            <p:ph idx="1"/>
          </p:nvPr>
        </p:nvSpPr>
        <p:spPr/>
        <p:txBody>
          <a:bodyPr/>
          <a:lstStyle/>
          <a:p>
            <a:r>
              <a:rPr lang="zh-CN" altLang="en-US" dirty="0"/>
              <a:t>完善做空机制</a:t>
            </a:r>
            <a:endParaRPr lang="en-US" altLang="zh-CN" dirty="0"/>
          </a:p>
          <a:p>
            <a:r>
              <a:rPr lang="zh-CN" altLang="en-US" dirty="0"/>
              <a:t>取消涨跌停板制度</a:t>
            </a:r>
            <a:endParaRPr lang="en-US" altLang="zh-CN" dirty="0"/>
          </a:p>
          <a:p>
            <a:r>
              <a:rPr lang="zh-CN" altLang="en-US" dirty="0"/>
              <a:t>减少市场分割</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t>52</a:t>
            </a:fld>
            <a:endParaRPr lang="zh-CN" altLang="en-US" dirty="0"/>
          </a:p>
        </p:txBody>
      </p:sp>
    </p:spTree>
    <p:extLst>
      <p:ext uri="{BB962C8B-B14F-4D97-AF65-F5344CB8AC3E}">
        <p14:creationId xmlns:p14="http://schemas.microsoft.com/office/powerpoint/2010/main" val="110825236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fld id="{0C913308-F349-4B6D-A68A-DD1791B4A57B}" type="slidenum">
              <a:rPr lang="zh-CN" altLang="en-US" smtClean="0"/>
              <a:pPr/>
              <a:t>53</a:t>
            </a:fld>
            <a:endParaRPr lang="zh-CN" altLang="en-US" dirty="0"/>
          </a:p>
        </p:txBody>
      </p:sp>
    </p:spTree>
    <p:extLst>
      <p:ext uri="{BB962C8B-B14F-4D97-AF65-F5344CB8AC3E}">
        <p14:creationId xmlns:p14="http://schemas.microsoft.com/office/powerpoint/2010/main" val="382593302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endParaRPr lang="zh-CN" altLang="en-US"/>
          </a:p>
        </p:txBody>
      </p:sp>
      <p:sp>
        <p:nvSpPr>
          <p:cNvPr id="2" name="灯片编号占位符 1"/>
          <p:cNvSpPr>
            <a:spLocks noGrp="1"/>
          </p:cNvSpPr>
          <p:nvPr>
            <p:ph type="sldNum" sz="quarter" idx="10"/>
          </p:nvPr>
        </p:nvSpPr>
        <p:spPr/>
        <p:txBody>
          <a:bodyPr/>
          <a:lstStyle/>
          <a:p>
            <a:fld id="{0C913308-F349-4B6D-A68A-DD1791B4A57B}" type="slidenum">
              <a:rPr lang="zh-CN" altLang="en-US" smtClean="0"/>
              <a:pPr/>
              <a:t>54</a:t>
            </a:fld>
            <a:endParaRPr lang="zh-CN" altLang="en-US" dirty="0"/>
          </a:p>
        </p:txBody>
      </p:sp>
    </p:spTree>
    <p:extLst>
      <p:ext uri="{BB962C8B-B14F-4D97-AF65-F5344CB8AC3E}">
        <p14:creationId xmlns:p14="http://schemas.microsoft.com/office/powerpoint/2010/main" val="17767109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44CD4859-4BEE-4E30-AE30-C78A47B5E3B2}"/>
              </a:ext>
            </a:extLst>
          </p:cNvPr>
          <p:cNvSpPr>
            <a:spLocks noGrp="1"/>
          </p:cNvSpPr>
          <p:nvPr>
            <p:ph type="title"/>
          </p:nvPr>
        </p:nvSpPr>
        <p:spPr/>
        <p:txBody>
          <a:bodyPr/>
          <a:lstStyle/>
          <a:p>
            <a:r>
              <a:rPr lang="zh-CN" altLang="en-US" dirty="0"/>
              <a:t>相对定价法</a:t>
            </a:r>
          </a:p>
        </p:txBody>
      </p:sp>
      <p:sp>
        <p:nvSpPr>
          <p:cNvPr id="3" name="内容占位符 2">
            <a:extLst>
              <a:ext uri="{FF2B5EF4-FFF2-40B4-BE49-F238E27FC236}">
                <a16:creationId xmlns:a16="http://schemas.microsoft.com/office/drawing/2014/main" id="{1DC7362A-CD4F-4264-9554-D564F9A9EA1F}"/>
              </a:ext>
            </a:extLst>
          </p:cNvPr>
          <p:cNvSpPr>
            <a:spLocks noGrp="1"/>
          </p:cNvSpPr>
          <p:nvPr>
            <p:ph idx="1"/>
          </p:nvPr>
        </p:nvSpPr>
        <p:spPr/>
        <p:txBody>
          <a:bodyPr/>
          <a:lstStyle/>
          <a:p>
            <a:r>
              <a:rPr lang="zh-CN" altLang="en-US" dirty="0"/>
              <a:t>根据现货价格来确定远期价格，称为相对定价法。</a:t>
            </a:r>
            <a:endParaRPr lang="en-US" altLang="zh-CN" dirty="0"/>
          </a:p>
          <a:p>
            <a:r>
              <a:rPr lang="zh-CN" altLang="en-US" dirty="0"/>
              <a:t>好用吗？</a:t>
            </a:r>
            <a:endParaRPr lang="en-US" altLang="zh-CN" dirty="0"/>
          </a:p>
          <a:p>
            <a:r>
              <a:rPr lang="zh-CN" altLang="en-US" dirty="0"/>
              <a:t>为何？</a:t>
            </a:r>
            <a:endParaRPr lang="en-US" altLang="zh-CN" dirty="0"/>
          </a:p>
          <a:p>
            <a:r>
              <a:rPr lang="zh-CN" altLang="en-US" dirty="0"/>
              <a:t>如何定价？</a:t>
            </a:r>
          </a:p>
        </p:txBody>
      </p:sp>
      <p:sp>
        <p:nvSpPr>
          <p:cNvPr id="4" name="灯片编号占位符 3">
            <a:extLst>
              <a:ext uri="{FF2B5EF4-FFF2-40B4-BE49-F238E27FC236}">
                <a16:creationId xmlns:a16="http://schemas.microsoft.com/office/drawing/2014/main" id="{B68C57A1-05E6-4E52-B8AF-76DC923A3783}"/>
              </a:ext>
            </a:extLst>
          </p:cNvPr>
          <p:cNvSpPr>
            <a:spLocks noGrp="1"/>
          </p:cNvSpPr>
          <p:nvPr>
            <p:ph type="sldNum" sz="quarter" idx="12"/>
          </p:nvPr>
        </p:nvSpPr>
        <p:spPr/>
        <p:txBody>
          <a:bodyPr/>
          <a:lstStyle/>
          <a:p>
            <a:fld id="{0C913308-F349-4B6D-A68A-DD1791B4A57B}" type="slidenum">
              <a:rPr lang="zh-CN" altLang="en-US" smtClean="0"/>
              <a:pPr/>
              <a:t>6</a:t>
            </a:fld>
            <a:endParaRPr lang="zh-CN" altLang="en-US" dirty="0"/>
          </a:p>
        </p:txBody>
      </p:sp>
    </p:spTree>
    <p:extLst>
      <p:ext uri="{BB962C8B-B14F-4D97-AF65-F5344CB8AC3E}">
        <p14:creationId xmlns:p14="http://schemas.microsoft.com/office/powerpoint/2010/main" val="15005685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复制定价法</a:t>
            </a:r>
          </a:p>
        </p:txBody>
      </p:sp>
      <p:pic>
        <p:nvPicPr>
          <p:cNvPr id="2050" name="Picture 2"/>
          <p:cNvPicPr>
            <a:picLocks noGrp="1" noChangeAspect="1" noChangeArrowheads="1"/>
          </p:cNvPicPr>
          <p:nvPr>
            <p:ph idx="1"/>
          </p:nvPr>
        </p:nvPicPr>
        <p:blipFill>
          <a:blip r:embed="rId3" cstate="print"/>
          <a:srcRect/>
          <a:stretch>
            <a:fillRect/>
          </a:stretch>
        </p:blipFill>
        <p:spPr bwMode="auto">
          <a:xfrm>
            <a:off x="971600" y="1420001"/>
            <a:ext cx="7488831" cy="4640239"/>
          </a:xfrm>
          <a:prstGeom prst="rect">
            <a:avLst/>
          </a:prstGeom>
          <a:noFill/>
          <a:ln w="9525">
            <a:noFill/>
            <a:miter lim="800000"/>
            <a:headEnd/>
            <a:tailEnd/>
          </a:ln>
        </p:spPr>
      </p:pic>
      <p:sp>
        <p:nvSpPr>
          <p:cNvPr id="8" name="灯片编号占位符 7"/>
          <p:cNvSpPr>
            <a:spLocks noGrp="1"/>
          </p:cNvSpPr>
          <p:nvPr>
            <p:ph type="sldNum" sz="quarter" idx="12"/>
          </p:nvPr>
        </p:nvSpPr>
        <p:spPr/>
        <p:txBody>
          <a:bodyPr/>
          <a:lstStyle/>
          <a:p>
            <a:fld id="{7A0B34B9-D817-47F5-9B8C-94F2D5E9BE68}" type="slidenum">
              <a:rPr lang="zh-CN" altLang="en-US" smtClean="0"/>
              <a:pPr/>
              <a:t>7</a:t>
            </a:fld>
            <a:endParaRPr lang="zh-CN" altLang="en-US" dirty="0"/>
          </a:p>
        </p:txBody>
      </p:sp>
    </p:spTree>
    <p:extLst>
      <p:ext uri="{BB962C8B-B14F-4D97-AF65-F5344CB8AC3E}">
        <p14:creationId xmlns:p14="http://schemas.microsoft.com/office/powerpoint/2010/main" val="33715455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基本假设</a:t>
            </a:r>
          </a:p>
        </p:txBody>
      </p:sp>
      <p:sp>
        <p:nvSpPr>
          <p:cNvPr id="3" name="内容占位符 2"/>
          <p:cNvSpPr>
            <a:spLocks noGrp="1"/>
          </p:cNvSpPr>
          <p:nvPr>
            <p:ph idx="1"/>
          </p:nvPr>
        </p:nvSpPr>
        <p:spPr>
          <a:xfrm>
            <a:off x="467544" y="1052736"/>
            <a:ext cx="8229600" cy="4530725"/>
          </a:xfrm>
        </p:spPr>
        <p:txBody>
          <a:bodyPr>
            <a:normAutofit lnSpcReduction="10000"/>
          </a:bodyPr>
          <a:lstStyle/>
          <a:p>
            <a:endParaRPr lang="en-US" altLang="zh-CN" dirty="0"/>
          </a:p>
          <a:p>
            <a:r>
              <a:rPr lang="zh-CN" altLang="en-US" dirty="0"/>
              <a:t>当套利机会出现时，市场参与者将参与套利活动，从而使套利机会消失，我们得到的理论价格就是</a:t>
            </a:r>
            <a:r>
              <a:rPr lang="zh-CN" altLang="en-US" dirty="0">
                <a:solidFill>
                  <a:srgbClr val="FF0000"/>
                </a:solidFill>
              </a:rPr>
              <a:t>没有套利机</a:t>
            </a:r>
            <a:r>
              <a:rPr lang="zh-CN" altLang="en-US" dirty="0"/>
              <a:t>会下的均衡价格</a:t>
            </a:r>
            <a:endParaRPr lang="en-US" altLang="zh-CN" dirty="0"/>
          </a:p>
          <a:p>
            <a:r>
              <a:rPr lang="zh-CN" altLang="en-US" dirty="0"/>
              <a:t>没有违约风险</a:t>
            </a:r>
          </a:p>
          <a:p>
            <a:r>
              <a:rPr lang="zh-CN" altLang="en-US" dirty="0"/>
              <a:t>没有交易费用和税收</a:t>
            </a:r>
            <a:endParaRPr lang="en-US" altLang="zh-CN" dirty="0"/>
          </a:p>
          <a:p>
            <a:r>
              <a:rPr lang="zh-CN" altLang="en-US" dirty="0"/>
              <a:t>市场参与者能以相同的无风险利率借入和贷出资金</a:t>
            </a:r>
            <a:endParaRPr lang="en-US" altLang="zh-CN" dirty="0"/>
          </a:p>
          <a:p>
            <a:r>
              <a:rPr lang="zh-CN" altLang="en-US" dirty="0"/>
              <a:t>允许卖空</a:t>
            </a:r>
            <a:endParaRPr lang="en-US" altLang="zh-CN" dirty="0"/>
          </a:p>
          <a:p>
            <a:endParaRPr lang="en-US" altLang="zh-CN" dirty="0"/>
          </a:p>
        </p:txBody>
      </p:sp>
      <p:sp>
        <p:nvSpPr>
          <p:cNvPr id="8" name="灯片编号占位符 7"/>
          <p:cNvSpPr>
            <a:spLocks noGrp="1"/>
          </p:cNvSpPr>
          <p:nvPr>
            <p:ph type="sldNum" sz="quarter" idx="12"/>
          </p:nvPr>
        </p:nvSpPr>
        <p:spPr/>
        <p:txBody>
          <a:bodyPr/>
          <a:lstStyle/>
          <a:p>
            <a:fld id="{7A0B34B9-D817-47F5-9B8C-94F2D5E9BE68}" type="slidenum">
              <a:rPr lang="zh-CN" altLang="en-US" smtClean="0"/>
              <a:pPr/>
              <a:t>8</a:t>
            </a:fld>
            <a:endParaRPr lang="zh-CN" altLang="en-US" dirty="0"/>
          </a:p>
        </p:txBody>
      </p:sp>
    </p:spTree>
    <p:extLst>
      <p:ext uri="{BB962C8B-B14F-4D97-AF65-F5344CB8AC3E}">
        <p14:creationId xmlns:p14="http://schemas.microsoft.com/office/powerpoint/2010/main" val="15537935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卖空（ </a:t>
            </a:r>
            <a:r>
              <a:rPr lang="en-US" altLang="zh-CN" dirty="0"/>
              <a:t>Short Selling </a:t>
            </a:r>
            <a:r>
              <a:rPr lang="zh-CN" altLang="en-US" dirty="0"/>
              <a:t>）</a:t>
            </a:r>
          </a:p>
        </p:txBody>
      </p:sp>
      <p:sp>
        <p:nvSpPr>
          <p:cNvPr id="3" name="内容占位符 2"/>
          <p:cNvSpPr>
            <a:spLocks noGrp="1"/>
          </p:cNvSpPr>
          <p:nvPr>
            <p:ph idx="1"/>
          </p:nvPr>
        </p:nvSpPr>
        <p:spPr/>
        <p:txBody>
          <a:bodyPr>
            <a:normAutofit/>
          </a:bodyPr>
          <a:lstStyle/>
          <a:p>
            <a:endParaRPr lang="en-US" altLang="zh-CN" dirty="0"/>
          </a:p>
          <a:p>
            <a:r>
              <a:rPr lang="zh-CN" altLang="en-US" dirty="0"/>
              <a:t>出售不拥有的资产</a:t>
            </a:r>
            <a:endParaRPr lang="en-US" altLang="zh-CN" dirty="0"/>
          </a:p>
          <a:p>
            <a:pPr>
              <a:lnSpc>
                <a:spcPct val="150000"/>
              </a:lnSpc>
            </a:pPr>
            <a:r>
              <a:rPr lang="zh-CN" altLang="en-US" dirty="0"/>
              <a:t>向其他投资者借入该资产并卖出</a:t>
            </a:r>
          </a:p>
          <a:p>
            <a:pPr>
              <a:lnSpc>
                <a:spcPct val="150000"/>
              </a:lnSpc>
            </a:pPr>
            <a:r>
              <a:rPr lang="zh-CN" altLang="en-US" dirty="0"/>
              <a:t>未来需买回归还</a:t>
            </a:r>
          </a:p>
          <a:p>
            <a:pPr>
              <a:lnSpc>
                <a:spcPct val="150000"/>
              </a:lnSpc>
            </a:pPr>
            <a:r>
              <a:rPr lang="zh-CN" altLang="en-US" dirty="0"/>
              <a:t>此期间需支付原持有者应获得的股利等收入</a:t>
            </a:r>
            <a:endParaRPr lang="en-US" altLang="zh-CN" dirty="0"/>
          </a:p>
        </p:txBody>
      </p:sp>
      <p:sp>
        <p:nvSpPr>
          <p:cNvPr id="8" name="灯片编号占位符 7"/>
          <p:cNvSpPr>
            <a:spLocks noGrp="1"/>
          </p:cNvSpPr>
          <p:nvPr>
            <p:ph type="sldNum" sz="quarter" idx="12"/>
          </p:nvPr>
        </p:nvSpPr>
        <p:spPr/>
        <p:txBody>
          <a:bodyPr/>
          <a:lstStyle/>
          <a:p>
            <a:fld id="{7A0B34B9-D817-47F5-9B8C-94F2D5E9BE68}" type="slidenum">
              <a:rPr lang="zh-CN" altLang="en-US" smtClean="0"/>
              <a:pPr/>
              <a:t>9</a:t>
            </a:fld>
            <a:endParaRPr lang="zh-CN" altLang="en-US" dirty="0"/>
          </a:p>
        </p:txBody>
      </p:sp>
    </p:spTree>
    <p:extLst>
      <p:ext uri="{BB962C8B-B14F-4D97-AF65-F5344CB8AC3E}">
        <p14:creationId xmlns:p14="http://schemas.microsoft.com/office/powerpoint/2010/main" val="8592284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18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19141</TotalTime>
  <Words>2087</Words>
  <Application>Microsoft Office PowerPoint</Application>
  <PresentationFormat>全屏显示(4:3)</PresentationFormat>
  <Paragraphs>295</Paragraphs>
  <Slides>54</Slides>
  <Notes>38</Notes>
  <HiddenSlides>0</HiddenSlides>
  <MMClips>0</MMClips>
  <ScaleCrop>false</ScaleCrop>
  <HeadingPairs>
    <vt:vector size="8" baseType="variant">
      <vt:variant>
        <vt:lpstr>已用的字体</vt:lpstr>
      </vt:variant>
      <vt:variant>
        <vt:i4>14</vt:i4>
      </vt:variant>
      <vt:variant>
        <vt:lpstr>主题</vt:lpstr>
      </vt:variant>
      <vt:variant>
        <vt:i4>1</vt:i4>
      </vt:variant>
      <vt:variant>
        <vt:lpstr>嵌入 OLE 服务器</vt:lpstr>
      </vt:variant>
      <vt:variant>
        <vt:i4>1</vt:i4>
      </vt:variant>
      <vt:variant>
        <vt:lpstr>幻灯片标题</vt:lpstr>
      </vt:variant>
      <vt:variant>
        <vt:i4>54</vt:i4>
      </vt:variant>
    </vt:vector>
  </HeadingPairs>
  <TitlesOfParts>
    <vt:vector size="70" baseType="lpstr">
      <vt:lpstr>Adobe 楷体 Std R</vt:lpstr>
      <vt:lpstr>GungsuhChe</vt:lpstr>
      <vt:lpstr>楷体</vt:lpstr>
      <vt:lpstr>Adobe Jenson Pro</vt:lpstr>
      <vt:lpstr>Adobe Jenson Pro Capt</vt:lpstr>
      <vt:lpstr>Arial</vt:lpstr>
      <vt:lpstr>Bradley Hand ITC</vt:lpstr>
      <vt:lpstr>Calibri</vt:lpstr>
      <vt:lpstr>Cambria Math</vt:lpstr>
      <vt:lpstr>Garamond</vt:lpstr>
      <vt:lpstr>Tahoma</vt:lpstr>
      <vt:lpstr>Times New Roman</vt:lpstr>
      <vt:lpstr>Wingdings</vt:lpstr>
      <vt:lpstr>Wingdings 2</vt:lpstr>
      <vt:lpstr>18_Edge</vt:lpstr>
      <vt:lpstr>Equation</vt:lpstr>
      <vt:lpstr> 第三章  远期与期货定价 </vt:lpstr>
      <vt:lpstr>问题</vt:lpstr>
      <vt:lpstr>远期价格的决定因素</vt:lpstr>
      <vt:lpstr>现货价格的决定因素</vt:lpstr>
      <vt:lpstr>绝对定价法</vt:lpstr>
      <vt:lpstr>相对定价法</vt:lpstr>
      <vt:lpstr>复制定价法</vt:lpstr>
      <vt:lpstr>基本假设</vt:lpstr>
      <vt:lpstr>卖空（ Short Selling ）</vt:lpstr>
      <vt:lpstr>远期价格与远期价值</vt:lpstr>
      <vt:lpstr>远期价格与期货价格的关系</vt:lpstr>
      <vt:lpstr>目录</vt:lpstr>
      <vt:lpstr>主要符号</vt:lpstr>
      <vt:lpstr>PowerPoint 演示文稿</vt:lpstr>
      <vt:lpstr>无红利资产的远期价值</vt:lpstr>
      <vt:lpstr>PowerPoint 演示文稿</vt:lpstr>
      <vt:lpstr>PowerPoint 演示文稿</vt:lpstr>
      <vt:lpstr>现货-远期平价定理</vt:lpstr>
      <vt:lpstr>反证法</vt:lpstr>
      <vt:lpstr>例3.1</vt:lpstr>
      <vt:lpstr>PowerPoint 演示文稿</vt:lpstr>
      <vt:lpstr>远期价格的期限结构</vt:lpstr>
      <vt:lpstr>已知红利的资产</vt:lpstr>
      <vt:lpstr>支付已知红利资产的远期价值I</vt:lpstr>
      <vt:lpstr>支付已知红利资产的远期价值II</vt:lpstr>
      <vt:lpstr>支付已知红利资产的现货－远期平价公式</vt:lpstr>
      <vt:lpstr>反证法</vt:lpstr>
      <vt:lpstr>例3.4</vt:lpstr>
      <vt:lpstr>支付已知红利率的资产</vt:lpstr>
      <vt:lpstr>PowerPoint 演示文稿</vt:lpstr>
      <vt:lpstr>PowerPoint 演示文稿</vt:lpstr>
      <vt:lpstr>PowerPoint 演示文稿</vt:lpstr>
      <vt:lpstr>目录</vt:lpstr>
      <vt:lpstr>持有成本</vt:lpstr>
      <vt:lpstr>PowerPoint 演示文稿</vt:lpstr>
      <vt:lpstr>PowerPoint 演示文稿</vt:lpstr>
      <vt:lpstr>消费性资产的远期合约定价</vt:lpstr>
      <vt:lpstr>F_t和S_t的关系</vt:lpstr>
      <vt:lpstr>期货价格是对未来现货价格的预期吗？</vt:lpstr>
      <vt:lpstr>对于系统性风险为正的标的资产</vt:lpstr>
      <vt:lpstr>F_t和S_T的关系</vt:lpstr>
      <vt:lpstr>启示1</vt:lpstr>
      <vt:lpstr>启示2</vt:lpstr>
      <vt:lpstr>目录</vt:lpstr>
      <vt:lpstr>恒生指数期货（8.9）F=Se^(r-q)(T-t) </vt:lpstr>
      <vt:lpstr>中证500期货价格（8.9） F=Se^(r-q)(T-t) </vt:lpstr>
      <vt:lpstr>问题</vt:lpstr>
      <vt:lpstr>中国股指期货市场价格与理论价格为何存在巨大差异？</vt:lpstr>
      <vt:lpstr>现货价格与期货价格哪个更接近真实价格？</vt:lpstr>
      <vt:lpstr>如何寻找真实的现货价格？</vt:lpstr>
      <vt:lpstr>投资建议</vt:lpstr>
      <vt:lpstr>政策建议</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风险管理 Risk Management</dc:title>
  <dc:creator>aronge</dc:creator>
  <cp:lastModifiedBy>zlzheng</cp:lastModifiedBy>
  <cp:revision>853</cp:revision>
  <dcterms:created xsi:type="dcterms:W3CDTF">2007-10-06T10:41:32Z</dcterms:created>
  <dcterms:modified xsi:type="dcterms:W3CDTF">2020-12-18T01:10:00Z</dcterms:modified>
</cp:coreProperties>
</file>