
<file path=[Content_Types].xml><?xml version="1.0" encoding="utf-8"?>
<Types xmlns="http://schemas.openxmlformats.org/package/2006/content-types">
  <Default Extension="bin" ContentType="application/vnd.openxmlformats-officedocument.oleObject"/>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20" r:id="rId1"/>
    <p:sldMasterId id="2147492122" r:id="rId2"/>
    <p:sldMasterId id="2147492135" r:id="rId3"/>
    <p:sldMasterId id="2147492148" r:id="rId4"/>
  </p:sldMasterIdLst>
  <p:notesMasterIdLst>
    <p:notesMasterId r:id="rId16"/>
  </p:notesMasterIdLst>
  <p:handoutMasterIdLst>
    <p:handoutMasterId r:id="rId17"/>
  </p:handoutMasterIdLst>
  <p:sldIdLst>
    <p:sldId id="2363" r:id="rId5"/>
    <p:sldId id="2947" r:id="rId6"/>
    <p:sldId id="2948" r:id="rId7"/>
    <p:sldId id="2949" r:id="rId8"/>
    <p:sldId id="2950" r:id="rId9"/>
    <p:sldId id="2951" r:id="rId10"/>
    <p:sldId id="2952" r:id="rId11"/>
    <p:sldId id="2955" r:id="rId12"/>
    <p:sldId id="2956" r:id="rId13"/>
    <p:sldId id="2509" r:id="rId14"/>
    <p:sldId id="580" r:id="rId15"/>
  </p:sldIdLst>
  <p:sldSz cx="9144000" cy="6858000" type="screen4x3"/>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99875" autoAdjust="0"/>
  </p:normalViewPr>
  <p:slideViewPr>
    <p:cSldViewPr>
      <p:cViewPr varScale="1">
        <p:scale>
          <a:sx n="85" d="100"/>
          <a:sy n="85" d="100"/>
        </p:scale>
        <p:origin x="734" y="34"/>
      </p:cViewPr>
      <p:guideLst>
        <p:guide orient="horz" pos="2160"/>
        <p:guide pos="2880"/>
      </p:guideLst>
    </p:cSldViewPr>
  </p:slideViewPr>
  <p:outlineViewPr>
    <p:cViewPr>
      <p:scale>
        <a:sx n="33" d="100"/>
        <a:sy n="33" d="100"/>
      </p:scale>
      <p:origin x="0" y="22541"/>
    </p:cViewPr>
  </p:outlin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commentAuthors" Target="commentAuthors.xml"/><Relationship Id="rId3" Type="http://schemas.openxmlformats.org/officeDocument/2006/relationships/slideMaster" Target="slideMasters/slideMaster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992188" y="768350"/>
            <a:ext cx="5114925"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灯片编号占位符 6"/>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DB23780-2C93-48FA-8C11-F58CABE1936E}" type="slidenum">
              <a:rPr lang="zh-CN" altLang="en-US" smtClean="0"/>
              <a:pPr>
                <a:defRPr/>
              </a:pPr>
              <a:t>10</a:t>
            </a:fld>
            <a:endParaRPr lang="zh-CN" altLang="en-US"/>
          </a:p>
        </p:txBody>
      </p:sp>
      <p:sp>
        <p:nvSpPr>
          <p:cNvPr id="337923" name="幻灯片图像占位符 1"/>
          <p:cNvSpPr>
            <a:spLocks noGrp="1" noRot="1" noChangeAspect="1" noTextEdit="1"/>
          </p:cNvSpPr>
          <p:nvPr>
            <p:ph type="sldImg"/>
          </p:nvPr>
        </p:nvSpPr>
        <p:spPr bwMode="auto">
          <a:noFill/>
          <a:ln>
            <a:solidFill>
              <a:srgbClr val="000000"/>
            </a:solidFill>
            <a:miter lim="800000"/>
            <a:headEnd/>
            <a:tailEnd/>
          </a:ln>
        </p:spPr>
      </p:sp>
      <p:sp>
        <p:nvSpPr>
          <p:cNvPr id="337924"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endParaRPr lang="zh-CN" altLang="en-US"/>
          </a:p>
        </p:txBody>
      </p:sp>
      <p:sp>
        <p:nvSpPr>
          <p:cNvPr id="337925" name="灯片编号占位符 3"/>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a:fld id="{773F800C-FC50-4F86-BE2A-D2DE8103261A}" type="slidenum">
              <a:rPr lang="zh-CN" altLang="en-US" sz="1300"/>
              <a:pPr algn="r"/>
              <a:t>10</a:t>
            </a:fld>
            <a:endParaRPr lang="en-US" altLang="zh-CN"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幻灯片图像占位符 1"/>
          <p:cNvSpPr>
            <a:spLocks noGrp="1" noRot="1" noChangeAspect="1" noTextEdit="1"/>
          </p:cNvSpPr>
          <p:nvPr>
            <p:ph type="sldImg"/>
          </p:nvPr>
        </p:nvSpPr>
        <p:spPr bwMode="auto">
          <a:noFill/>
          <a:ln>
            <a:solidFill>
              <a:srgbClr val="000000"/>
            </a:solidFill>
            <a:miter lim="800000"/>
            <a:headEnd/>
            <a:tailEnd/>
          </a:ln>
        </p:spPr>
      </p:sp>
      <p:sp>
        <p:nvSpPr>
          <p:cNvPr id="338947" name="备注占位符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a:p>
        </p:txBody>
      </p:sp>
      <p:sp>
        <p:nvSpPr>
          <p:cNvPr id="285700" name="灯片编号占位符 3"/>
          <p:cNvSpPr>
            <a:spLocks noGrp="1"/>
          </p:cNvSpPr>
          <p:nvPr>
            <p:ph type="sldNum" sz="quarter" idx="5"/>
          </p:nvPr>
        </p:nvSpPr>
        <p:spPr/>
        <p:txBody>
          <a:bodyPr/>
          <a:lstStyle/>
          <a:p>
            <a:pPr>
              <a:defRPr/>
            </a:pPr>
            <a:fld id="{8F05D9ED-616F-476F-B800-64A521F66648}" type="slidenum">
              <a:rPr lang="zh-CN" altLang="en-US" smtClean="0"/>
              <a:pPr>
                <a:defRPr/>
              </a:pPr>
              <a:t>11</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p:spPr>
        <p:txBody>
          <a:bodyPr/>
          <a:lstStyle/>
          <a:p>
            <a:endParaRPr lang="zh-CN" altLang="en-US"/>
          </a:p>
        </p:txBody>
      </p:sp>
      <p:sp>
        <p:nvSpPr>
          <p:cNvPr id="27650" name="Rectangle 2"/>
          <p:cNvSpPr>
            <a:spLocks noGrp="1" noChangeArrowheads="1"/>
          </p:cNvSpPr>
          <p:nvPr>
            <p:ph type="ctrTitle"/>
          </p:nvPr>
        </p:nvSpPr>
        <p:spPr>
          <a:xfrm>
            <a:off x="914400" y="1524000"/>
            <a:ext cx="7623175"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pPr>
                <a:defRPr/>
              </a:pPr>
              <a:t>‹#›</a:t>
            </a:fld>
            <a:endParaRPr lang="en-US" altLang="zh-CN"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DB70E0D0-9261-461C-A833-BCEC7FFCE9DD}" type="datetime10">
              <a:rPr lang="zh-CN" altLang="en-US" smtClean="0"/>
              <a:t>09:28</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6BCC5E4F-3EFC-43D8-8C37-788E12D111D3}" type="datetime10">
              <a:rPr lang="zh-CN" altLang="en-US" smtClean="0"/>
              <a:t>09:28</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fld id="{78B8535D-92D5-4DEE-B860-BBDF39B854DA}" type="datetime10">
              <a:rPr lang="zh-CN" altLang="en-US" smtClean="0"/>
              <a:t>09:28</a:t>
            </a:fld>
            <a:endParaRPr lang="en-US" altLang="zh-CN"/>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r>
              <a:rPr lang="en-US" altLang="zh-CN"/>
              <a:t>Copyright ©2020  Zheng, Zhenlong &amp; Chen, Rong, XMU</a:t>
            </a:r>
            <a:endParaRPr lang="zh-CN" altLang="en-US" dirty="0"/>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888237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0" y="1524000"/>
            <a:ext cx="7623175"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150336921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FEF24DAF-1B55-4018-B3B7-B921A744FAB5}"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6414872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2F9BF154-B2CE-4161-82FD-AB365078A4C7}"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972116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C85EFF71-D9C2-4EFE-B0C8-10123B2E0C4C}"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440286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CA6EC797-68DF-4E69-A9E2-48FD4C1B7E62}" type="datetime10">
              <a:rPr lang="zh-CN" altLang="en-US" smtClean="0">
                <a:solidFill>
                  <a:srgbClr val="000000"/>
                </a:solidFill>
              </a:rPr>
              <a:t>09:28</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407122220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4D99C54E-9C09-449A-8C99-4F366B7FC6DA}" type="datetime10">
              <a:rPr lang="zh-CN" altLang="en-US" smtClean="0">
                <a:solidFill>
                  <a:srgbClr val="000000"/>
                </a:solidFill>
              </a:rPr>
              <a:t>09:28</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4973839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20EAD1C9-24FE-4592-9BAD-C43E940605D8}" type="datetime10">
              <a:rPr lang="zh-CN" altLang="en-US" smtClean="0">
                <a:solidFill>
                  <a:srgbClr val="000000"/>
                </a:solidFill>
              </a:rPr>
              <a:t>09:28</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326078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Adobe 仿宋 Std R"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anose="020A0503050201030203" pitchFamily="18" charset="0"/>
                <a:ea typeface="Adobe 楷体 Std R" panose="02020400000000000000" pitchFamily="18" charset="-122"/>
              </a:defRPr>
            </a:lvl1pPr>
            <a:lvl2pPr>
              <a:defRPr>
                <a:latin typeface="Adobe Jenson Pro" panose="020A0503050201030203" pitchFamily="18" charset="0"/>
                <a:ea typeface="Adobe 楷体 Std R" panose="02020400000000000000" pitchFamily="18" charset="-122"/>
              </a:defRPr>
            </a:lvl2pPr>
            <a:lvl3pPr>
              <a:defRPr>
                <a:latin typeface="Adobe Jenson Pro" panose="020A0503050201030203" pitchFamily="18" charset="0"/>
                <a:ea typeface="Adobe 楷体 Std R" panose="02020400000000000000" pitchFamily="18" charset="-122"/>
              </a:defRPr>
            </a:lvl3pPr>
            <a:lvl4pPr>
              <a:defRPr>
                <a:latin typeface="Adobe Jenson Pro" panose="020A0503050201030203" pitchFamily="18" charset="0"/>
                <a:ea typeface="Adobe 楷体 Std R" panose="02020400000000000000" pitchFamily="18" charset="-122"/>
              </a:defRPr>
            </a:lvl4pPr>
            <a:lvl5pPr>
              <a:defRPr>
                <a:latin typeface="Adobe Jenson Pro" panose="020A0503050201030203" pitchFamily="18" charset="0"/>
                <a:ea typeface="Adobe 楷体 Std R" panose="02020400000000000000" pitchFamily="18"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CD1F1D2-C6ED-4B89-B2F5-9CE2A2283D68}" type="datetime10">
              <a:rPr lang="zh-CN" altLang="en-US" smtClean="0"/>
              <a:t>09:28</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FBA00EDC-BAB1-4AE4-A666-65554BDE58FF}"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526768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7B39EE90-6630-46EC-9704-F9BD7D2167DC}"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5284586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130A1EED-9B76-44BB-966D-8DE1AF26884A}"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7723065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4F255285-C48C-4468-9B95-2DFE640B7343}"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14635842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lvl1pPr>
          </a:lstStyle>
          <a:p>
            <a:pPr>
              <a:defRPr/>
            </a:pPr>
            <a:fld id="{B3BFF668-2D28-44D5-979D-704384CA95F5}" type="datetime10">
              <a:rPr lang="zh-CN" altLang="en-US" smtClean="0">
                <a:solidFill>
                  <a:srgbClr val="000000"/>
                </a:solidFill>
                <a:ea typeface="宋体" pitchFamily="2" charset="-122"/>
              </a:rPr>
              <a:t>09:28</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r>
              <a:rPr lang="en-US" altLang="zh-CN">
                <a:solidFill>
                  <a:srgbClr val="000000"/>
                </a:solidFill>
              </a:rPr>
              <a:t>Copyright ©2020  Zheng, Zhenlong &amp; Chen, Rong, XMU</a:t>
            </a:r>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601551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0" y="1524000"/>
            <a:ext cx="7623175"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25263415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mn-ea"/>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华文细黑" pitchFamily="2" charset="-122"/>
              </a:defRPr>
            </a:lvl1pPr>
            <a:lvl2pPr>
              <a:defRPr>
                <a:latin typeface="Adobe Jenson Pro" pitchFamily="18" charset="0"/>
                <a:ea typeface="华文细黑" pitchFamily="2" charset="-122"/>
              </a:defRPr>
            </a:lvl2pPr>
            <a:lvl3pPr>
              <a:defRPr>
                <a:latin typeface="Adobe Jenson Pro" pitchFamily="18" charset="0"/>
                <a:ea typeface="华文细黑" pitchFamily="2" charset="-122"/>
              </a:defRPr>
            </a:lvl3pPr>
            <a:lvl4pPr>
              <a:defRPr>
                <a:latin typeface="Adobe Jenson Pro" pitchFamily="18" charset="0"/>
                <a:ea typeface="华文细黑" pitchFamily="2" charset="-122"/>
              </a:defRPr>
            </a:lvl4pPr>
            <a:lvl5pPr>
              <a:defRPr>
                <a:latin typeface="Adobe Jenson Pro" pitchFamily="18" charset="0"/>
                <a:ea typeface="华文细黑" pitchFamily="2"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35265FC-5D50-4BF1-A6EF-295868D4A357}"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5465901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75658105-4D29-4173-A0DC-97639788451D}"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0939033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A761E3B-BFA9-4D97-BBCC-0A9746E01839}"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93172523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A646F271-5AD9-463C-A643-0E0D76332239}" type="datetime10">
              <a:rPr lang="zh-CN" altLang="en-US" smtClean="0">
                <a:solidFill>
                  <a:srgbClr val="000000"/>
                </a:solidFill>
              </a:rPr>
              <a:t>09:28</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25527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7C3BCBB6-3F05-4483-AB5F-D6E83E7F29CB}" type="datetime10">
              <a:rPr lang="zh-CN" altLang="en-US" smtClean="0"/>
              <a:t>09:28</a:t>
            </a:fld>
            <a:endParaRPr lang="en-US" altLang="zh-CN"/>
          </a:p>
        </p:txBody>
      </p:sp>
      <p:sp>
        <p:nvSpPr>
          <p:cNvPr id="5"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pPr>
                <a:defRPr/>
              </a:pPr>
              <a:t>‹#›</a:t>
            </a:fld>
            <a:endParaRPr lang="en-US" altLang="zh-CN"/>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8F6D66E5-9E99-43EC-BA6B-47DF2AEAAF36}" type="datetime10">
              <a:rPr lang="zh-CN" altLang="en-US" smtClean="0">
                <a:solidFill>
                  <a:srgbClr val="000000"/>
                </a:solidFill>
              </a:rPr>
              <a:t>09:28</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5131372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6115C51E-932F-4D36-ACA7-5DED9956A4D7}" type="datetime10">
              <a:rPr lang="zh-CN" altLang="en-US" smtClean="0">
                <a:solidFill>
                  <a:srgbClr val="000000"/>
                </a:solidFill>
              </a:rPr>
              <a:t>09:28</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2279300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C80930E5-FFC3-4CF9-A8D7-B4473DB6F252}"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32791118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C1102A78-72CD-4BF8-9F21-B8D2C942F4C0}"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11879068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E12F2221-FB22-41D0-827A-4BC1D226092D}"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86541230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50ED82F2-D24F-44F0-A4AC-52988D511920}"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5833970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lvl1pPr>
          </a:lstStyle>
          <a:p>
            <a:pPr>
              <a:defRPr/>
            </a:pPr>
            <a:fld id="{32635097-66B1-4CB5-9402-68BBF37C1F8C}" type="datetime10">
              <a:rPr lang="zh-CN" altLang="en-US" smtClean="0">
                <a:solidFill>
                  <a:srgbClr val="000000"/>
                </a:solidFill>
                <a:ea typeface="宋体" pitchFamily="2" charset="-122"/>
              </a:rPr>
              <a:t>09:28</a:t>
            </a:fld>
            <a:endParaRPr lang="en-US" altLang="zh-CN">
              <a:solidFill>
                <a:srgbClr val="000000"/>
              </a:solidFill>
              <a:ea typeface="宋体" pitchFamily="2" charset="-122"/>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r>
              <a:rPr lang="en-US" altLang="zh-CN">
                <a:solidFill>
                  <a:srgbClr val="000000"/>
                </a:solidFill>
              </a:rPr>
              <a:t>Copyright ©2020  Zheng, Zhenlong &amp; Chen, Rong, XMU</a:t>
            </a:r>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80C3A53A-B857-4190-B138-81C1F38FDFB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8455581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7"/>
          <p:cNvSpPr>
            <a:spLocks noChangeArrowheads="1"/>
          </p:cNvSpPr>
          <p:nvPr/>
        </p:nvSpPr>
        <p:spPr bwMode="auto">
          <a:xfrm>
            <a:off x="609600" y="1219200"/>
            <a:ext cx="7924800" cy="9144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25400" cap="flat" cmpd="sng">
            <a:solidFill>
              <a:schemeClr val="accent1"/>
            </a:solidFill>
            <a:prstDash val="solid"/>
            <a:miter lim="800000"/>
            <a:headEnd/>
            <a:tailEnd/>
          </a:ln>
        </p:spPr>
        <p:txBody>
          <a:bodyPr/>
          <a:lstStyle/>
          <a:p>
            <a:endParaRPr lang="zh-CN" altLang="en-US">
              <a:solidFill>
                <a:srgbClr val="000000"/>
              </a:solidFill>
            </a:endParaRPr>
          </a:p>
        </p:txBody>
      </p:sp>
      <p:sp>
        <p:nvSpPr>
          <p:cNvPr id="5" name="Line 8"/>
          <p:cNvSpPr>
            <a:spLocks noChangeShapeType="1"/>
          </p:cNvSpPr>
          <p:nvPr/>
        </p:nvSpPr>
        <p:spPr bwMode="auto">
          <a:xfrm>
            <a:off x="1981200" y="3962400"/>
            <a:ext cx="6511925" cy="0"/>
          </a:xfrm>
          <a:prstGeom prst="line">
            <a:avLst/>
          </a:prstGeom>
          <a:noFill/>
          <a:ln w="19050">
            <a:solidFill>
              <a:schemeClr val="accent1"/>
            </a:solidFill>
            <a:round/>
            <a:headEnd/>
            <a:tailEnd/>
          </a:ln>
        </p:spPr>
        <p:txBody>
          <a:bodyPr/>
          <a:lstStyle/>
          <a:p>
            <a:endParaRPr lang="zh-CN" altLang="en-US">
              <a:solidFill>
                <a:srgbClr val="000000"/>
              </a:solidFill>
            </a:endParaRPr>
          </a:p>
        </p:txBody>
      </p:sp>
      <p:sp>
        <p:nvSpPr>
          <p:cNvPr id="27650" name="Rectangle 2"/>
          <p:cNvSpPr>
            <a:spLocks noGrp="1" noChangeArrowheads="1"/>
          </p:cNvSpPr>
          <p:nvPr>
            <p:ph type="ctrTitle"/>
          </p:nvPr>
        </p:nvSpPr>
        <p:spPr>
          <a:xfrm>
            <a:off x="914400" y="1524000"/>
            <a:ext cx="7623175" cy="1752600"/>
          </a:xfrm>
        </p:spPr>
        <p:txBody>
          <a:bodyPr/>
          <a:lstStyle>
            <a:lvl1pPr>
              <a:defRPr sz="5000"/>
            </a:lvl1pPr>
          </a:lstStyle>
          <a:p>
            <a:r>
              <a:rPr lang="zh-CN" altLang="en-US"/>
              <a:t>单击此处编辑母版标题样式</a:t>
            </a:r>
          </a:p>
        </p:txBody>
      </p:sp>
      <p:sp>
        <p:nvSpPr>
          <p:cNvPr id="27651" name="Rectangle 3"/>
          <p:cNvSpPr>
            <a:spLocks noGrp="1" noChangeArrowheads="1"/>
          </p:cNvSpPr>
          <p:nvPr>
            <p:ph type="subTitle" idx="1"/>
          </p:nvPr>
        </p:nvSpPr>
        <p:spPr>
          <a:xfrm>
            <a:off x="1981200" y="3962400"/>
            <a:ext cx="6553200" cy="1752600"/>
          </a:xfrm>
        </p:spPr>
        <p:txBody>
          <a:bodyPr/>
          <a:lstStyle>
            <a:lvl1pPr marL="0" indent="0">
              <a:buFont typeface="Wingdings" pitchFamily="2" charset="2"/>
              <a:buNone/>
              <a:defRPr sz="2800"/>
            </a:lvl1pPr>
          </a:lstStyle>
          <a:p>
            <a:r>
              <a:rPr lang="zh-CN" altLang="en-US"/>
              <a:t>单击此处编辑母版副标题样式</a:t>
            </a:r>
          </a:p>
        </p:txBody>
      </p:sp>
      <p:sp>
        <p:nvSpPr>
          <p:cNvPr id="6" name="Rectangle 6"/>
          <p:cNvSpPr>
            <a:spLocks noGrp="1" noChangeArrowheads="1"/>
          </p:cNvSpPr>
          <p:nvPr>
            <p:ph type="sldNum" sz="quarter" idx="10"/>
          </p:nvPr>
        </p:nvSpPr>
        <p:spPr/>
        <p:txBody>
          <a:bodyPr/>
          <a:lstStyle>
            <a:lvl1pPr>
              <a:defRPr/>
            </a:lvl1pPr>
          </a:lstStyle>
          <a:p>
            <a:pPr>
              <a:defRPr/>
            </a:pPr>
            <a:fld id="{A80A7BD6-0756-4306-899B-D82EF9E81115}"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67297985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atin typeface="Adobe Jenson Pro" pitchFamily="18" charset="0"/>
                <a:ea typeface="Adobe 仿宋 Std R" pitchFamily="18" charset="-122"/>
              </a:defRPr>
            </a:lvl1pPr>
          </a:lstStyle>
          <a:p>
            <a:r>
              <a:rPr lang="zh-CN" altLang="en-US" dirty="0"/>
              <a:t>单击此处编辑母版标题样式</a:t>
            </a:r>
          </a:p>
        </p:txBody>
      </p:sp>
      <p:sp>
        <p:nvSpPr>
          <p:cNvPr id="3" name="内容占位符 2"/>
          <p:cNvSpPr>
            <a:spLocks noGrp="1"/>
          </p:cNvSpPr>
          <p:nvPr>
            <p:ph idx="1"/>
          </p:nvPr>
        </p:nvSpPr>
        <p:spPr/>
        <p:txBody>
          <a:bodyPr/>
          <a:lstStyle>
            <a:lvl1pPr>
              <a:defRPr>
                <a:latin typeface="Adobe Jenson Pro" pitchFamily="18" charset="0"/>
                <a:ea typeface="Adobe 黑体 Std R" pitchFamily="34" charset="-122"/>
              </a:defRPr>
            </a:lvl1pPr>
            <a:lvl2pPr>
              <a:defRPr>
                <a:latin typeface="Adobe Jenson Pro" pitchFamily="18" charset="0"/>
                <a:ea typeface="Adobe 黑体 Std R" pitchFamily="34" charset="-122"/>
              </a:defRPr>
            </a:lvl2pPr>
            <a:lvl3pPr>
              <a:defRPr>
                <a:latin typeface="Adobe Jenson Pro" pitchFamily="18" charset="0"/>
                <a:ea typeface="Adobe 黑体 Std R" pitchFamily="34" charset="-122"/>
              </a:defRPr>
            </a:lvl3pPr>
            <a:lvl4pPr>
              <a:defRPr>
                <a:latin typeface="Adobe Jenson Pro" pitchFamily="18" charset="0"/>
                <a:ea typeface="Adobe 黑体 Std R" pitchFamily="34" charset="-122"/>
              </a:defRPr>
            </a:lvl4pPr>
            <a:lvl5pPr>
              <a:defRPr>
                <a:latin typeface="Adobe Jenson Pro" pitchFamily="18" charset="0"/>
                <a:ea typeface="Adobe 黑体 Std R" pitchFamily="34" charset="-122"/>
              </a:defRPr>
            </a:lvl5p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FA702EBB-71C0-4A69-8D2C-3515374753CB}"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19DFB378-7606-41DD-BDB8-11DE839DDBEA}" type="slidenum">
              <a:rPr lang="en-US" altLang="zh-CN">
                <a:solidFill>
                  <a:srgbClr val="000000"/>
                </a:solidFill>
              </a:rPr>
              <a:pPr>
                <a:defRPr/>
              </a:pPr>
              <a:t>‹#›</a:t>
            </a:fld>
            <a:endParaRPr lang="en-US" altLang="zh-CN" dirty="0">
              <a:solidFill>
                <a:srgbClr val="000000"/>
              </a:solidFill>
            </a:endParaRPr>
          </a:p>
        </p:txBody>
      </p:sp>
    </p:spTree>
    <p:extLst>
      <p:ext uri="{BB962C8B-B14F-4D97-AF65-F5344CB8AC3E}">
        <p14:creationId xmlns:p14="http://schemas.microsoft.com/office/powerpoint/2010/main" val="305145142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2D4A1A7B-78A5-464D-932D-A1A97B40679D}"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674711F5-2441-47BD-ABC8-21399AC8010C}"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295395431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C97EFD0-7D2E-46DC-9E18-E350E29C783F}" type="datetime10">
              <a:rPr lang="zh-CN" altLang="en-US" smtClean="0"/>
              <a:t>09:28</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pPr>
                <a:defRPr/>
              </a:pPr>
              <a:t>‹#›</a:t>
            </a:fld>
            <a:endParaRPr lang="en-US" altLang="zh-CN"/>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307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1534D0D9-A22A-4E13-9C32-5F0BA143EE75}"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AEB45F9F-F4E5-406E-81F7-433B2F22413E}"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69133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BA9BDDCB-F33A-4EC3-92EA-3A581FB26665}" type="datetime10">
              <a:rPr lang="zh-CN" altLang="en-US" smtClean="0">
                <a:solidFill>
                  <a:srgbClr val="000000"/>
                </a:solidFill>
              </a:rPr>
              <a:t>09:28</a:t>
            </a:fld>
            <a:endParaRPr lang="en-US" altLang="zh-CN">
              <a:solidFill>
                <a:srgbClr val="000000"/>
              </a:solidFill>
            </a:endParaRPr>
          </a:p>
        </p:txBody>
      </p:sp>
      <p:sp>
        <p:nvSpPr>
          <p:cNvPr id="8"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34150851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E151F7AC-BE0C-4D7F-89F4-2887533D01EC}" type="datetime10">
              <a:rPr lang="zh-CN" altLang="en-US" smtClean="0">
                <a:solidFill>
                  <a:srgbClr val="000000"/>
                </a:solidFill>
              </a:rPr>
              <a:t>09:28</a:t>
            </a:fld>
            <a:endParaRPr lang="en-US" altLang="zh-CN">
              <a:solidFill>
                <a:srgbClr val="000000"/>
              </a:solidFill>
            </a:endParaRPr>
          </a:p>
        </p:txBody>
      </p:sp>
      <p:sp>
        <p:nvSpPr>
          <p:cNvPr id="4"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94160564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ACBE30B-EBF2-466E-9E97-D7090377C6E0}" type="datetime10">
              <a:rPr lang="zh-CN" altLang="en-US" smtClean="0">
                <a:solidFill>
                  <a:srgbClr val="000000"/>
                </a:solidFill>
              </a:rPr>
              <a:t>09:28</a:t>
            </a:fld>
            <a:endParaRPr lang="en-US" altLang="zh-CN">
              <a:solidFill>
                <a:srgbClr val="000000"/>
              </a:solidFill>
            </a:endParaRPr>
          </a:p>
        </p:txBody>
      </p:sp>
      <p:sp>
        <p:nvSpPr>
          <p:cNvPr id="3"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72970933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144D8345-8008-4298-8E34-AF5CFA1E7C26}"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175155905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CBA52636-8DC0-4052-9A68-9D0DC20FFE3C}" type="datetime10">
              <a:rPr lang="zh-CN" altLang="en-US" smtClean="0">
                <a:solidFill>
                  <a:srgbClr val="000000"/>
                </a:solidFill>
              </a:rPr>
              <a:t>09:28</a:t>
            </a:fld>
            <a:endParaRPr lang="en-US" altLang="zh-CN">
              <a:solidFill>
                <a:srgbClr val="000000"/>
              </a:solidFill>
            </a:endParaRPr>
          </a:p>
        </p:txBody>
      </p:sp>
      <p:sp>
        <p:nvSpPr>
          <p:cNvPr id="6"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150395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F0A0136A-6E9A-4920-A161-F4D96D14C04F}"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32AA4315-2EF1-433F-9E26-2CA697AEA04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3293435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7813"/>
            <a:ext cx="2057400" cy="5853112"/>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7813"/>
            <a:ext cx="6019800" cy="5853112"/>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0BEBE41B-55F3-4CFA-B372-CDEC1CFD8801}" type="datetime10">
              <a:rPr lang="zh-CN" altLang="en-US" smtClean="0">
                <a:solidFill>
                  <a:srgbClr val="000000"/>
                </a:solidFill>
              </a:rPr>
              <a:t>09:28</a:t>
            </a:fld>
            <a:endParaRPr lang="en-US" altLang="zh-CN">
              <a:solidFill>
                <a:srgbClr val="000000"/>
              </a:solidFill>
            </a:endParaRPr>
          </a:p>
        </p:txBody>
      </p:sp>
      <p:sp>
        <p:nvSpPr>
          <p:cNvPr id="5" name="Rectangle 5"/>
          <p:cNvSpPr>
            <a:spLocks noGrp="1" noChangeArrowheads="1"/>
          </p:cNvSpPr>
          <p:nvPr>
            <p:ph type="ftr" sz="quarter" idx="11"/>
          </p:nvPr>
        </p:nvSpPr>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6" name="Rectangle 6"/>
          <p:cNvSpPr>
            <a:spLocks noGrp="1" noChangeArrowheads="1"/>
          </p:cNvSpPr>
          <p:nvPr>
            <p:ph type="sldNum" sz="quarter" idx="12"/>
          </p:nvPr>
        </p:nvSpPr>
        <p:spPr/>
        <p:txBody>
          <a:bodyPr/>
          <a:lstStyle>
            <a:lvl1pPr>
              <a:defRPr/>
            </a:lvl1pPr>
          </a:lstStyle>
          <a:p>
            <a:pPr>
              <a:defRPr/>
            </a:pPr>
            <a:fld id="{E82C4072-683B-450A-8A75-FA7E444F4C0A}"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565433549"/>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xAndObj">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228600"/>
            <a:ext cx="8540750" cy="1143000"/>
          </a:xfrm>
        </p:spPr>
        <p:txBody>
          <a:bodyPr/>
          <a:lstStyle/>
          <a:p>
            <a:r>
              <a:rPr lang="zh-CN" altLang="en-US"/>
              <a:t>单击此处编辑母版标题样式</a:t>
            </a:r>
          </a:p>
        </p:txBody>
      </p:sp>
      <p:sp>
        <p:nvSpPr>
          <p:cNvPr id="3" name="文本占位符 2"/>
          <p:cNvSpPr>
            <a:spLocks noGrp="1"/>
          </p:cNvSpPr>
          <p:nvPr>
            <p:ph type="body" sz="half" idx="1"/>
          </p:nvPr>
        </p:nvSpPr>
        <p:spPr>
          <a:xfrm>
            <a:off x="301625"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194175" cy="4498975"/>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6245225"/>
            <a:ext cx="2289175" cy="476250"/>
          </a:xfrm>
          <a:prstGeom prst="rect">
            <a:avLst/>
          </a:prstGeom>
        </p:spPr>
        <p:txBody>
          <a:bodyPr/>
          <a:lstStyle>
            <a:lvl1pPr>
              <a:defRPr>
                <a:ea typeface="宋体" pitchFamily="2" charset="-122"/>
              </a:defRPr>
            </a:lvl1pPr>
          </a:lstStyle>
          <a:p>
            <a:pPr>
              <a:defRPr/>
            </a:pPr>
            <a:fld id="{5DD36235-E6DB-4CD7-ABC9-31FCC2DE3706}" type="datetime10">
              <a:rPr lang="zh-CN" altLang="en-US" smtClean="0">
                <a:solidFill>
                  <a:srgbClr val="000000"/>
                </a:solidFill>
              </a:rPr>
              <a:t>09:28</a:t>
            </a:fld>
            <a:endParaRPr lang="en-US" altLang="zh-CN">
              <a:solidFill>
                <a:srgbClr val="000000"/>
              </a:solidFill>
            </a:endParaRPr>
          </a:p>
        </p:txBody>
      </p:sp>
      <p:sp>
        <p:nvSpPr>
          <p:cNvPr id="6" name="页脚占位符 5"/>
          <p:cNvSpPr>
            <a:spLocks noGrp="1"/>
          </p:cNvSpPr>
          <p:nvPr>
            <p:ph type="ftr" sz="quarter" idx="11"/>
          </p:nvPr>
        </p:nvSpPr>
        <p:spPr>
          <a:xfrm>
            <a:off x="3124200" y="6245225"/>
            <a:ext cx="2895600" cy="476250"/>
          </a:xfrm>
        </p:spPr>
        <p:txBody>
          <a:bodyPr/>
          <a:lstStyle>
            <a:lvl1pPr>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7" name="灯片编号占位符 6"/>
          <p:cNvSpPr>
            <a:spLocks noGrp="1"/>
          </p:cNvSpPr>
          <p:nvPr>
            <p:ph type="sldNum" sz="quarter" idx="12"/>
          </p:nvPr>
        </p:nvSpPr>
        <p:spPr>
          <a:xfrm>
            <a:off x="6553200" y="6245225"/>
            <a:ext cx="2289175" cy="476250"/>
          </a:xfrm>
        </p:spPr>
        <p:txBody>
          <a:bodyPr/>
          <a:lstStyle>
            <a:lvl1pPr>
              <a:defRPr/>
            </a:lvl1pPr>
          </a:lstStyle>
          <a:p>
            <a:pPr>
              <a:defRPr/>
            </a:pPr>
            <a:fld id="{5CC2B108-31DF-4FE0-8872-C4A8491C00B8}" type="slidenum">
              <a:rPr lang="en-US" altLang="zh-CN">
                <a:solidFill>
                  <a:srgbClr val="000000"/>
                </a:solidFill>
              </a:rPr>
              <a:pPr>
                <a:defRPr/>
              </a:pPr>
              <a:t>‹#›</a:t>
            </a:fld>
            <a:endParaRPr lang="en-US" altLang="zh-CN">
              <a:solidFill>
                <a:srgbClr val="000000"/>
              </a:solidFill>
            </a:endParaRPr>
          </a:p>
        </p:txBody>
      </p:sp>
    </p:spTree>
    <p:extLst>
      <p:ext uri="{BB962C8B-B14F-4D97-AF65-F5344CB8AC3E}">
        <p14:creationId xmlns:p14="http://schemas.microsoft.com/office/powerpoint/2010/main" val="694330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0C04D42D-25CB-4D61-AD54-002CCB2A2D6C}" type="datetime10">
              <a:rPr lang="zh-CN" altLang="en-US" smtClean="0"/>
              <a:t>09:28</a:t>
            </a:fld>
            <a:endParaRPr lang="en-US" altLang="zh-CN"/>
          </a:p>
        </p:txBody>
      </p:sp>
      <p:sp>
        <p:nvSpPr>
          <p:cNvPr id="8"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9" name="Rectangle 6"/>
          <p:cNvSpPr>
            <a:spLocks noGrp="1" noChangeArrowheads="1"/>
          </p:cNvSpPr>
          <p:nvPr>
            <p:ph type="sldNum" sz="quarter" idx="12"/>
          </p:nvPr>
        </p:nvSpPr>
        <p:spPr/>
        <p:txBody>
          <a:bodyPr/>
          <a:lstStyle>
            <a:lvl1pPr>
              <a:defRPr/>
            </a:lvl1pPr>
          </a:lstStyle>
          <a:p>
            <a:pPr>
              <a:defRPr/>
            </a:pPr>
            <a:fld id="{4D80ECA8-646B-44D7-8453-010207FA852F}"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B63F1609-D150-437E-A68E-685A3DB53BCD}" type="datetime10">
              <a:rPr lang="zh-CN" altLang="en-US" smtClean="0"/>
              <a:t>09:28</a:t>
            </a:fld>
            <a:endParaRPr lang="en-US" altLang="zh-CN"/>
          </a:p>
        </p:txBody>
      </p:sp>
      <p:sp>
        <p:nvSpPr>
          <p:cNvPr id="4"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5" name="Rectangle 6"/>
          <p:cNvSpPr>
            <a:spLocks noGrp="1" noChangeArrowheads="1"/>
          </p:cNvSpPr>
          <p:nvPr>
            <p:ph type="sldNum" sz="quarter" idx="12"/>
          </p:nvPr>
        </p:nvSpPr>
        <p:spPr/>
        <p:txBody>
          <a:bodyPr/>
          <a:lstStyle>
            <a:lvl1pPr>
              <a:defRPr/>
            </a:lvl1pPr>
          </a:lstStyle>
          <a:p>
            <a:pPr>
              <a:defRPr/>
            </a:pPr>
            <a:fld id="{EB803A4C-2DF4-49F2-B7CB-8C43FF1529E7}"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36B1461A-EE27-4F8D-8F3C-2481BF463F52}" type="datetime10">
              <a:rPr lang="zh-CN" altLang="en-US" smtClean="0"/>
              <a:t>09:28</a:t>
            </a:fld>
            <a:endParaRPr lang="en-US" altLang="zh-CN"/>
          </a:p>
        </p:txBody>
      </p:sp>
      <p:sp>
        <p:nvSpPr>
          <p:cNvPr id="3"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p>
        </p:txBody>
      </p:sp>
      <p:sp>
        <p:nvSpPr>
          <p:cNvPr id="4" name="Rectangle 6"/>
          <p:cNvSpPr>
            <a:spLocks noGrp="1" noChangeArrowheads="1"/>
          </p:cNvSpPr>
          <p:nvPr>
            <p:ph type="sldNum" sz="quarter" idx="12"/>
          </p:nvPr>
        </p:nvSpPr>
        <p:spPr/>
        <p:txBody>
          <a:bodyPr/>
          <a:lstStyle>
            <a:lvl1pPr>
              <a:defRPr/>
            </a:lvl1pPr>
          </a:lstStyle>
          <a:p>
            <a:pPr>
              <a:defRPr/>
            </a:pPr>
            <a:fld id="{C9CDCDCA-3447-49FF-AF70-0CFC8C343134}"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A3909CA8-6B6E-46DA-B315-8C9B28F8C882}" type="datetime10">
              <a:rPr lang="zh-CN" altLang="en-US" smtClean="0"/>
              <a:t>09:28</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D0DB0C91-26C4-4351-8A75-6C26D8A195CA}"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6243638"/>
            <a:ext cx="2133600" cy="457200"/>
          </a:xfrm>
          <a:prstGeom prst="rect">
            <a:avLst/>
          </a:prstGeom>
        </p:spPr>
        <p:txBody>
          <a:bodyPr/>
          <a:lstStyle>
            <a:lvl1pPr>
              <a:defRPr>
                <a:ea typeface="华文细黑" pitchFamily="2" charset="-122"/>
              </a:defRPr>
            </a:lvl1pPr>
          </a:lstStyle>
          <a:p>
            <a:pPr>
              <a:defRPr/>
            </a:pPr>
            <a:fld id="{9C5985C9-56C0-4D42-9C3A-1C494DE69A8A}" type="datetime10">
              <a:rPr lang="zh-CN" altLang="en-US" smtClean="0"/>
              <a:t>09:28</a:t>
            </a:fld>
            <a:endParaRPr lang="en-US" altLang="zh-CN"/>
          </a:p>
        </p:txBody>
      </p:sp>
      <p:sp>
        <p:nvSpPr>
          <p:cNvPr id="6" name="Rectangle 5"/>
          <p:cNvSpPr>
            <a:spLocks noGrp="1" noChangeArrowheads="1"/>
          </p:cNvSpPr>
          <p:nvPr>
            <p:ph type="ftr" sz="quarter" idx="11"/>
          </p:nvPr>
        </p:nvSpPr>
        <p:spPr/>
        <p:txBody>
          <a:bodyPr/>
          <a:lstStyle>
            <a:lvl1pPr>
              <a:defRPr/>
            </a:lvl1pPr>
          </a:lstStyle>
          <a:p>
            <a:pPr>
              <a:defRPr/>
            </a:pPr>
            <a:r>
              <a:rPr lang="en-US" altLang="zh-CN"/>
              <a:t>Copyright ©2020  Zheng, Zhenlong &amp; Chen, Rong, XMU</a:t>
            </a:r>
            <a:endParaRPr lang="zh-CN" altLang="en-US" dirty="0"/>
          </a:p>
        </p:txBody>
      </p:sp>
      <p:sp>
        <p:nvSpPr>
          <p:cNvPr id="7" name="Rectangle 6"/>
          <p:cNvSpPr>
            <a:spLocks noGrp="1" noChangeArrowheads="1"/>
          </p:cNvSpPr>
          <p:nvPr>
            <p:ph type="sldNum" sz="quarter" idx="12"/>
          </p:nvPr>
        </p:nvSpPr>
        <p:spPr/>
        <p:txBody>
          <a:bodyPr/>
          <a:lstStyle>
            <a:lvl1pPr>
              <a:defRPr/>
            </a:lvl1pPr>
          </a:lstStyle>
          <a:p>
            <a:pPr>
              <a:defRPr/>
            </a:pPr>
            <a:fld id="{69527055-2DDE-4BA2-A12A-5F9BCBD7A873}"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6248400"/>
            <a:ext cx="54292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t>Copyright ©2020  Zheng, Zhenlong &amp; Chen, Rong, XMU</a:t>
            </a:r>
            <a:endParaRPr lang="zh-CN" altLang="en-US" dirty="0"/>
          </a:p>
        </p:txBody>
      </p:sp>
      <p:sp>
        <p:nvSpPr>
          <p:cNvPr id="26630"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pPr>
                <a:defRPr/>
              </a:pPr>
              <a:t>‹#›</a:t>
            </a:fld>
            <a:endParaRPr lang="en-US" altLang="zh-CN" dirty="0"/>
          </a:p>
        </p:txBody>
      </p:sp>
      <p:sp>
        <p:nvSpPr>
          <p:cNvPr id="1030"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p>
        </p:txBody>
      </p:sp>
      <p:sp>
        <p:nvSpPr>
          <p:cNvPr id="1031" name="Line 8"/>
          <p:cNvSpPr>
            <a:spLocks noChangeShapeType="1"/>
          </p:cNvSpPr>
          <p:nvPr/>
        </p:nvSpPr>
        <p:spPr bwMode="auto">
          <a:xfrm>
            <a:off x="457200" y="6172200"/>
            <a:ext cx="8229600" cy="0"/>
          </a:xfrm>
          <a:prstGeom prst="line">
            <a:avLst/>
          </a:prstGeom>
          <a:noFill/>
          <a:ln w="19050">
            <a:solidFill>
              <a:schemeClr val="accent1"/>
            </a:solidFill>
            <a:round/>
            <a:headEnd/>
            <a:tailEnd/>
          </a:ln>
        </p:spPr>
        <p:txBody>
          <a:bodyPr/>
          <a:lstStyle/>
          <a:p>
            <a:endParaRPr lang="zh-CN" altLang="en-US"/>
          </a:p>
        </p:txBody>
      </p:sp>
    </p:spTree>
  </p:cSld>
  <p:clrMap bg1="lt1" tx1="dk1" bg2="lt2" tx2="dk2" accent1="accent1" accent2="accent2" accent3="accent3" accent4="accent4" accent5="accent5" accent6="accent6" hlink="hlink" folHlink="folHlink"/>
  <p:sldLayoutIdLst>
    <p:sldLayoutId id="2147491884" r:id="rId1"/>
    <p:sldLayoutId id="2147491885" r:id="rId2"/>
    <p:sldLayoutId id="2147491886" r:id="rId3"/>
    <p:sldLayoutId id="2147491887" r:id="rId4"/>
    <p:sldLayoutId id="2147491888" r:id="rId5"/>
    <p:sldLayoutId id="2147491889" r:id="rId6"/>
    <p:sldLayoutId id="2147491890" r:id="rId7"/>
    <p:sldLayoutId id="2147491891" r:id="rId8"/>
    <p:sldLayoutId id="2147491892" r:id="rId9"/>
    <p:sldLayoutId id="2147491893" r:id="rId10"/>
    <p:sldLayoutId id="2147491894" r:id="rId11"/>
    <p:sldLayoutId id="2147492121" r:id="rId12"/>
  </p:sldLayoutIdLst>
  <p:hf hdr="0"/>
  <p:txStyles>
    <p:titleStyle>
      <a:lvl1pPr algn="l" rtl="0" eaLnBrk="0" fontAlgn="base" hangingPunct="0">
        <a:spcBef>
          <a:spcPct val="0"/>
        </a:spcBef>
        <a:spcAft>
          <a:spcPct val="0"/>
        </a:spcAft>
        <a:defRPr sz="4200" b="1">
          <a:solidFill>
            <a:schemeClr val="tx2"/>
          </a:solidFill>
          <a:latin typeface="Adobe Jenson Pro" panose="020A0503050201030203" pitchFamily="18" charset="0"/>
          <a:ea typeface="Adobe 楷体 Std R" panose="02020400000000000000"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anose="020A0503050201030203" pitchFamily="18" charset="0"/>
          <a:ea typeface="Adobe 楷体 Std R" panose="02020400000000000000" pitchFamily="18"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anose="020A0503050201030203" pitchFamily="18" charset="0"/>
          <a:ea typeface="Adobe 楷体 Std R" panose="02020400000000000000" pitchFamily="18"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anose="020A0503050201030203" pitchFamily="18" charset="0"/>
          <a:ea typeface="Adobe 楷体 Std R" panose="02020400000000000000" pitchFamily="18"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anose="020A0503050201030203" pitchFamily="18" charset="0"/>
          <a:ea typeface="Adobe 楷体 Std R" panose="02020400000000000000" pitchFamily="18"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anose="020A0503050201030203" pitchFamily="18" charset="0"/>
          <a:ea typeface="Adobe 楷体 Std R" panose="02020400000000000000"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6248400"/>
            <a:ext cx="54292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617220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163272202"/>
      </p:ext>
    </p:extLst>
  </p:cSld>
  <p:clrMap bg1="lt1" tx1="dk1" bg2="lt2" tx2="dk2" accent1="accent1" accent2="accent2" accent3="accent3" accent4="accent4" accent5="accent5" accent6="accent6" hlink="hlink" folHlink="folHlink"/>
  <p:sldLayoutIdLst>
    <p:sldLayoutId id="2147492123" r:id="rId1"/>
    <p:sldLayoutId id="2147492124" r:id="rId2"/>
    <p:sldLayoutId id="2147492125" r:id="rId3"/>
    <p:sldLayoutId id="2147492126" r:id="rId4"/>
    <p:sldLayoutId id="2147492127" r:id="rId5"/>
    <p:sldLayoutId id="2147492128" r:id="rId6"/>
    <p:sldLayoutId id="2147492129" r:id="rId7"/>
    <p:sldLayoutId id="2147492130" r:id="rId8"/>
    <p:sldLayoutId id="2147492131" r:id="rId9"/>
    <p:sldLayoutId id="2147492132" r:id="rId10"/>
    <p:sldLayoutId id="2147492133" r:id="rId11"/>
    <p:sldLayoutId id="2147492134" r:id="rId12"/>
  </p:sldLayoutIdLst>
  <p:hf hdr="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6248400"/>
            <a:ext cx="54292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mj-lt"/>
                <a:ea typeface="+mn-ea"/>
              </a:defRPr>
            </a:lvl1pPr>
          </a:lstStyle>
          <a:p>
            <a:pPr>
              <a:defRPr/>
            </a:pPr>
            <a:fld id="{72C4CAF3-9D7F-4AE1-9D78-D76F6FA03369}" type="slidenum">
              <a:rPr lang="en-US" altLang="zh-CN">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617220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1317572038"/>
      </p:ext>
    </p:extLst>
  </p:cSld>
  <p:clrMap bg1="lt1" tx1="dk1" bg2="lt2" tx2="dk2" accent1="accent1" accent2="accent2" accent3="accent3" accent4="accent4" accent5="accent5" accent6="accent6" hlink="hlink" folHlink="folHlink"/>
  <p:sldLayoutIdLst>
    <p:sldLayoutId id="2147492136" r:id="rId1"/>
    <p:sldLayoutId id="2147492137" r:id="rId2"/>
    <p:sldLayoutId id="2147492138" r:id="rId3"/>
    <p:sldLayoutId id="2147492139" r:id="rId4"/>
    <p:sldLayoutId id="2147492140" r:id="rId5"/>
    <p:sldLayoutId id="2147492141" r:id="rId6"/>
    <p:sldLayoutId id="2147492142" r:id="rId7"/>
    <p:sldLayoutId id="2147492143" r:id="rId8"/>
    <p:sldLayoutId id="2147492144" r:id="rId9"/>
    <p:sldLayoutId id="2147492145" r:id="rId10"/>
    <p:sldLayoutId id="2147492146" r:id="rId11"/>
    <p:sldLayoutId id="2147492147" r:id="rId12"/>
  </p:sldLayoutIdLst>
  <p:hf hdr="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华文细黑" pitchFamily="2"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华文细黑" pitchFamily="2"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华文细黑" pitchFamily="2"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华文细黑" pitchFamily="2"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华文细黑" pitchFamily="2"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7813"/>
            <a:ext cx="8229600" cy="11398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单击此处编辑母版标题样式</a:t>
            </a:r>
          </a:p>
        </p:txBody>
      </p:sp>
      <p:sp>
        <p:nvSpPr>
          <p:cNvPr id="1027" name="Rectangle 3"/>
          <p:cNvSpPr>
            <a:spLocks noGrp="1" noChangeArrowheads="1"/>
          </p:cNvSpPr>
          <p:nvPr>
            <p:ph type="body" idx="1"/>
          </p:nvPr>
        </p:nvSpPr>
        <p:spPr bwMode="auto">
          <a:xfrm>
            <a:off x="457200" y="1600200"/>
            <a:ext cx="8229600" cy="45307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26629" name="Rectangle 5"/>
          <p:cNvSpPr>
            <a:spLocks noGrp="1" noChangeArrowheads="1"/>
          </p:cNvSpPr>
          <p:nvPr>
            <p:ph type="ftr" sz="quarter" idx="3"/>
          </p:nvPr>
        </p:nvSpPr>
        <p:spPr bwMode="auto">
          <a:xfrm>
            <a:off x="1643063" y="6248400"/>
            <a:ext cx="542925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fontAlgn="auto">
              <a:spcBef>
                <a:spcPts val="0"/>
              </a:spcBef>
              <a:spcAft>
                <a:spcPts val="0"/>
              </a:spcAft>
              <a:defRPr sz="1200" b="1">
                <a:latin typeface="+mj-lt"/>
                <a:ea typeface="+mn-ea"/>
              </a:defRPr>
            </a:lvl1pPr>
          </a:lstStyle>
          <a:p>
            <a:pPr>
              <a:defRPr/>
            </a:pPr>
            <a:r>
              <a:rPr lang="en-US" altLang="zh-CN">
                <a:solidFill>
                  <a:srgbClr val="000000"/>
                </a:solidFill>
              </a:rPr>
              <a:t>Copyright ©2020  Zheng, Zhenlong &amp; Chen, Rong, XMU</a:t>
            </a:r>
            <a:endParaRPr lang="zh-CN" altLang="en-US" dirty="0">
              <a:solidFill>
                <a:srgbClr val="000000"/>
              </a:solidFill>
            </a:endParaRPr>
          </a:p>
        </p:txBody>
      </p:sp>
      <p:sp>
        <p:nvSpPr>
          <p:cNvPr id="26630" name="Rectangle 6"/>
          <p:cNvSpPr>
            <a:spLocks noGrp="1" noChangeArrowheads="1"/>
          </p:cNvSpPr>
          <p:nvPr>
            <p:ph type="sldNum" sz="quarter" idx="4"/>
          </p:nvPr>
        </p:nvSpPr>
        <p:spPr bwMode="auto">
          <a:xfrm>
            <a:off x="6553200" y="6243638"/>
            <a:ext cx="2133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latin typeface="Adobe Jenson Pro" pitchFamily="18" charset="0"/>
                <a:ea typeface="+mn-ea"/>
              </a:defRPr>
            </a:lvl1pPr>
          </a:lstStyle>
          <a:p>
            <a:pPr>
              <a:defRPr/>
            </a:pPr>
            <a:fld id="{72C4CAF3-9D7F-4AE1-9D78-D76F6FA03369}" type="slidenum">
              <a:rPr lang="en-US" altLang="zh-CN" smtClean="0">
                <a:solidFill>
                  <a:srgbClr val="000000"/>
                </a:solidFill>
              </a:rPr>
              <a:pPr>
                <a:defRPr/>
              </a:pPr>
              <a:t>‹#›</a:t>
            </a:fld>
            <a:endParaRPr lang="en-US" altLang="zh-CN" dirty="0">
              <a:solidFill>
                <a:srgbClr val="000000"/>
              </a:solidFill>
            </a:endParaRPr>
          </a:p>
        </p:txBody>
      </p:sp>
      <p:sp>
        <p:nvSpPr>
          <p:cNvPr id="1030" name="Freeform 7"/>
          <p:cNvSpPr>
            <a:spLocks noChangeArrowheads="1"/>
          </p:cNvSpPr>
          <p:nvPr/>
        </p:nvSpPr>
        <p:spPr bwMode="auto">
          <a:xfrm>
            <a:off x="381000" y="228600"/>
            <a:ext cx="8229600" cy="609600"/>
          </a:xfrm>
          <a:custGeom>
            <a:avLst/>
            <a:gdLst>
              <a:gd name="T0" fmla="*/ 0 w 1000"/>
              <a:gd name="T1" fmla="*/ 2147483647 h 1000"/>
              <a:gd name="T2" fmla="*/ 0 w 1000"/>
              <a:gd name="T3" fmla="*/ 0 h 1000"/>
              <a:gd name="T4" fmla="*/ 2147483647 w 1000"/>
              <a:gd name="T5" fmla="*/ 0 h 1000"/>
              <a:gd name="T6" fmla="*/ 0 60000 65536"/>
              <a:gd name="T7" fmla="*/ 0 60000 65536"/>
              <a:gd name="T8" fmla="*/ 0 60000 65536"/>
            </a:gdLst>
            <a:ahLst/>
            <a:cxnLst>
              <a:cxn ang="T6">
                <a:pos x="T0" y="T1"/>
              </a:cxn>
              <a:cxn ang="T7">
                <a:pos x="T2" y="T3"/>
              </a:cxn>
              <a:cxn ang="T8">
                <a:pos x="T4" y="T5"/>
              </a:cxn>
            </a:cxnLst>
            <a:rect l="0" t="0" r="r" b="b"/>
            <a:pathLst>
              <a:path w="1000" h="1000">
                <a:moveTo>
                  <a:pt x="0" y="1000"/>
                </a:moveTo>
                <a:lnTo>
                  <a:pt x="0" y="0"/>
                </a:lnTo>
                <a:lnTo>
                  <a:pt x="1000" y="0"/>
                </a:lnTo>
              </a:path>
            </a:pathLst>
          </a:custGeom>
          <a:noFill/>
          <a:ln w="19050" cap="flat" cmpd="sng">
            <a:solidFill>
              <a:schemeClr val="accent1"/>
            </a:solidFill>
            <a:prstDash val="solid"/>
            <a:miter lim="800000"/>
            <a:headEnd/>
            <a:tailEnd/>
          </a:ln>
        </p:spPr>
        <p:txBody>
          <a:bodyPr/>
          <a:lstStyle/>
          <a:p>
            <a:endParaRPr lang="zh-CN" altLang="en-US">
              <a:solidFill>
                <a:srgbClr val="000000"/>
              </a:solidFill>
            </a:endParaRPr>
          </a:p>
        </p:txBody>
      </p:sp>
      <p:sp>
        <p:nvSpPr>
          <p:cNvPr id="1031" name="Line 8"/>
          <p:cNvSpPr>
            <a:spLocks noChangeShapeType="1"/>
          </p:cNvSpPr>
          <p:nvPr/>
        </p:nvSpPr>
        <p:spPr bwMode="auto">
          <a:xfrm>
            <a:off x="457200" y="6172200"/>
            <a:ext cx="8229600" cy="0"/>
          </a:xfrm>
          <a:prstGeom prst="line">
            <a:avLst/>
          </a:prstGeom>
          <a:noFill/>
          <a:ln w="19050">
            <a:solidFill>
              <a:schemeClr val="accent1"/>
            </a:solidFill>
            <a:round/>
            <a:headEnd/>
            <a:tailEnd/>
          </a:ln>
        </p:spPr>
        <p:txBody>
          <a:bodyPr/>
          <a:lstStyle/>
          <a:p>
            <a:endParaRPr lang="zh-CN" altLang="en-US">
              <a:solidFill>
                <a:srgbClr val="000000"/>
              </a:solidFill>
            </a:endParaRPr>
          </a:p>
        </p:txBody>
      </p:sp>
    </p:spTree>
    <p:extLst>
      <p:ext uri="{BB962C8B-B14F-4D97-AF65-F5344CB8AC3E}">
        <p14:creationId xmlns:p14="http://schemas.microsoft.com/office/powerpoint/2010/main" val="2688005715"/>
      </p:ext>
    </p:extLst>
  </p:cSld>
  <p:clrMap bg1="lt1" tx1="dk1" bg2="lt2" tx2="dk2" accent1="accent1" accent2="accent2" accent3="accent3" accent4="accent4" accent5="accent5" accent6="accent6" hlink="hlink" folHlink="folHlink"/>
  <p:sldLayoutIdLst>
    <p:sldLayoutId id="2147492149" r:id="rId1"/>
    <p:sldLayoutId id="2147492150" r:id="rId2"/>
    <p:sldLayoutId id="2147492151" r:id="rId3"/>
    <p:sldLayoutId id="2147492152" r:id="rId4"/>
    <p:sldLayoutId id="2147492153" r:id="rId5"/>
    <p:sldLayoutId id="2147492154" r:id="rId6"/>
    <p:sldLayoutId id="2147492155" r:id="rId7"/>
    <p:sldLayoutId id="2147492156" r:id="rId8"/>
    <p:sldLayoutId id="2147492157" r:id="rId9"/>
    <p:sldLayoutId id="2147492158" r:id="rId10"/>
    <p:sldLayoutId id="2147492159" r:id="rId11"/>
    <p:sldLayoutId id="2147492160" r:id="rId12"/>
  </p:sldLayoutIdLst>
  <p:hf hdr="0"/>
  <p:txStyles>
    <p:titleStyle>
      <a:lvl1pPr algn="l" rtl="0" eaLnBrk="0" fontAlgn="base" hangingPunct="0">
        <a:spcBef>
          <a:spcPct val="0"/>
        </a:spcBef>
        <a:spcAft>
          <a:spcPct val="0"/>
        </a:spcAft>
        <a:defRPr sz="4200" b="1">
          <a:solidFill>
            <a:schemeClr val="tx2"/>
          </a:solidFill>
          <a:latin typeface="Adobe Jenson Pro" pitchFamily="18" charset="0"/>
          <a:ea typeface="Adobe 仿宋 Std R" pitchFamily="18" charset="-122"/>
          <a:cs typeface="+mj-cs"/>
        </a:defRPr>
      </a:lvl1pPr>
      <a:lvl2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2pPr>
      <a:lvl3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3pPr>
      <a:lvl4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4pPr>
      <a:lvl5pPr algn="l" rtl="0" eaLnBrk="0" fontAlgn="base" hangingPunct="0">
        <a:spcBef>
          <a:spcPct val="0"/>
        </a:spcBef>
        <a:spcAft>
          <a:spcPct val="0"/>
        </a:spcAft>
        <a:defRPr sz="4200" b="1">
          <a:solidFill>
            <a:schemeClr val="tx2"/>
          </a:solidFill>
          <a:latin typeface="Adobe 仿宋 Std R" pitchFamily="18" charset="-122"/>
          <a:ea typeface="Adobe 仿宋 Std R" pitchFamily="18"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spcBef>
          <a:spcPct val="20000"/>
        </a:spcBef>
        <a:spcAft>
          <a:spcPct val="0"/>
        </a:spcAft>
        <a:buClr>
          <a:schemeClr val="accent1"/>
        </a:buClr>
        <a:buSzPct val="65000"/>
        <a:buFont typeface="Wingdings" pitchFamily="2" charset="2"/>
        <a:buChar char="n"/>
        <a:defRPr sz="3000">
          <a:solidFill>
            <a:schemeClr val="tx1"/>
          </a:solidFill>
          <a:latin typeface="Adobe Jenson Pro" pitchFamily="18" charset="0"/>
          <a:ea typeface="Adobe 黑体 Std R" pitchFamily="34" charset="-122"/>
          <a:cs typeface="+mn-cs"/>
        </a:defRPr>
      </a:lvl1pPr>
      <a:lvl2pPr marL="669925" indent="-325438" algn="l" rtl="0" eaLnBrk="0" fontAlgn="base" hangingPunct="0">
        <a:spcBef>
          <a:spcPct val="20000"/>
        </a:spcBef>
        <a:spcAft>
          <a:spcPct val="0"/>
        </a:spcAft>
        <a:buClr>
          <a:schemeClr val="accent2"/>
        </a:buClr>
        <a:buSzPct val="60000"/>
        <a:buFont typeface="Wingdings" pitchFamily="2" charset="2"/>
        <a:buChar char="Ø"/>
        <a:defRPr sz="2600">
          <a:solidFill>
            <a:schemeClr val="tx1"/>
          </a:solidFill>
          <a:latin typeface="Adobe Jenson Pro" pitchFamily="18" charset="0"/>
          <a:ea typeface="Adobe 黑体 Std R" pitchFamily="34" charset="-122"/>
        </a:defRPr>
      </a:lvl2pPr>
      <a:lvl3pPr marL="1022350" indent="-350838" algn="l" rtl="0" eaLnBrk="0" fontAlgn="base" hangingPunct="0">
        <a:spcBef>
          <a:spcPct val="20000"/>
        </a:spcBef>
        <a:spcAft>
          <a:spcPct val="0"/>
        </a:spcAft>
        <a:buClr>
          <a:schemeClr val="accent1"/>
        </a:buClr>
        <a:buSzPct val="65000"/>
        <a:buFont typeface="Wingdings" pitchFamily="2" charset="2"/>
        <a:buChar char="n"/>
        <a:defRPr sz="2200">
          <a:solidFill>
            <a:schemeClr val="tx1"/>
          </a:solidFill>
          <a:latin typeface="Adobe Jenson Pro" pitchFamily="18" charset="0"/>
          <a:ea typeface="Adobe 黑体 Std R" pitchFamily="34" charset="-122"/>
        </a:defRPr>
      </a:lvl3pPr>
      <a:lvl4pPr marL="1339850" indent="-315913" algn="l" rtl="0" eaLnBrk="0" fontAlgn="base" hangingPunct="0">
        <a:spcBef>
          <a:spcPct val="20000"/>
        </a:spcBef>
        <a:spcAft>
          <a:spcPct val="0"/>
        </a:spcAft>
        <a:buClr>
          <a:schemeClr val="accent2"/>
        </a:buClr>
        <a:buSzPct val="70000"/>
        <a:buFont typeface="Wingdings" pitchFamily="2" charset="2"/>
        <a:buChar char="q"/>
        <a:defRPr sz="2000">
          <a:solidFill>
            <a:schemeClr val="tx1"/>
          </a:solidFill>
          <a:latin typeface="Adobe Jenson Pro" pitchFamily="18" charset="0"/>
          <a:ea typeface="Adobe 黑体 Std R" pitchFamily="34" charset="-122"/>
        </a:defRPr>
      </a:lvl4pPr>
      <a:lvl5pPr marL="1681163" indent="-339725" algn="l" rtl="0" eaLnBrk="0" fontAlgn="base" hangingPunct="0">
        <a:spcBef>
          <a:spcPct val="20000"/>
        </a:spcBef>
        <a:spcAft>
          <a:spcPct val="0"/>
        </a:spcAft>
        <a:buClr>
          <a:schemeClr val="accent1"/>
        </a:buClr>
        <a:buSzPct val="75000"/>
        <a:buFont typeface="Wingdings" pitchFamily="2" charset="2"/>
        <a:buChar char="§"/>
        <a:defRPr sz="2000">
          <a:solidFill>
            <a:schemeClr val="tx1"/>
          </a:solidFill>
          <a:latin typeface="Adobe Jenson Pro" pitchFamily="18" charset="0"/>
          <a:ea typeface="Adobe 黑体 Std R" pitchFamily="34"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zlzheng@xmu.edu.cn" TargetMode="External"/><Relationship Id="rId2" Type="http://schemas.openxmlformats.org/officeDocument/2006/relationships/hyperlink" Target="http://efinance.org.cn/" TargetMode="External"/><Relationship Id="rId1" Type="http://schemas.openxmlformats.org/officeDocument/2006/relationships/slideLayout" Target="../slideLayouts/slideLayout1.xml"/><Relationship Id="rId4" Type="http://schemas.openxmlformats.org/officeDocument/2006/relationships/hyperlink" Target="mailto:aronge@xmu.edu.cn"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oleObject" Target="../embeddings/oleObject1.bin"/><Relationship Id="rId1" Type="http://schemas.openxmlformats.org/officeDocument/2006/relationships/slideLayout" Target="../slideLayouts/slideLayout2.xml"/><Relationship Id="rId5" Type="http://schemas.openxmlformats.org/officeDocument/2006/relationships/image" Target="../media/image2.wmf"/><Relationship Id="rId4" Type="http://schemas.openxmlformats.org/officeDocument/2006/relationships/oleObject" Target="../embeddings/oleObject2.bin"/></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oleObject" Target="../embeddings/oleObject3.bin"/><Relationship Id="rId1" Type="http://schemas.openxmlformats.org/officeDocument/2006/relationships/slideLayout" Target="../slideLayouts/slideLayout2.xml"/><Relationship Id="rId5" Type="http://schemas.openxmlformats.org/officeDocument/2006/relationships/image" Target="../media/image4.wmf"/><Relationship Id="rId4" Type="http://schemas.openxmlformats.org/officeDocument/2006/relationships/oleObject" Target="../embeddings/oleObject4.bin"/></Relationships>
</file>

<file path=ppt/slides/_rels/slide7.xml.rels><?xml version="1.0" encoding="UTF-8" standalone="yes"?>
<Relationships xmlns="http://schemas.openxmlformats.org/package/2006/relationships"><Relationship Id="rId3" Type="http://schemas.openxmlformats.org/officeDocument/2006/relationships/image" Target="../media/image5.wmf"/><Relationship Id="rId7" Type="http://schemas.openxmlformats.org/officeDocument/2006/relationships/image" Target="../media/image7.wmf"/><Relationship Id="rId2" Type="http://schemas.openxmlformats.org/officeDocument/2006/relationships/oleObject" Target="../embeddings/oleObject5.bin"/><Relationship Id="rId1" Type="http://schemas.openxmlformats.org/officeDocument/2006/relationships/slideLayout" Target="../slideLayouts/slideLayout2.xml"/><Relationship Id="rId6" Type="http://schemas.openxmlformats.org/officeDocument/2006/relationships/oleObject" Target="../embeddings/oleObject7.bin"/><Relationship Id="rId5" Type="http://schemas.openxmlformats.org/officeDocument/2006/relationships/image" Target="../media/image6.wmf"/><Relationship Id="rId4" Type="http://schemas.openxmlformats.org/officeDocument/2006/relationships/oleObject" Target="../embeddings/oleObject6.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ctrTitle"/>
          </p:nvPr>
        </p:nvSpPr>
        <p:spPr>
          <a:xfrm>
            <a:off x="611560" y="1196752"/>
            <a:ext cx="8064500" cy="2015455"/>
          </a:xfrm>
        </p:spPr>
        <p:txBody>
          <a:bodyPr/>
          <a:lstStyle/>
          <a:p>
            <a:pPr algn="ctr" eaLnBrk="1" hangingPunct="1"/>
            <a:br>
              <a:rPr lang="zh-CN" altLang="en-US" sz="4000" dirty="0"/>
            </a:br>
            <a:r>
              <a:rPr lang="zh-CN" altLang="en-US" sz="4000" dirty="0"/>
              <a:t>第十五章 股指、外汇、期货与</a:t>
            </a:r>
            <a:br>
              <a:rPr lang="zh-CN" altLang="en-US" sz="4000" dirty="0"/>
            </a:br>
            <a:r>
              <a:rPr lang="zh-CN" altLang="en-US" sz="4000" dirty="0"/>
              <a:t>利率为标的的期权</a:t>
            </a:r>
            <a:br>
              <a:rPr lang="zh-CN" altLang="en-US" sz="4000" dirty="0"/>
            </a:br>
            <a:br>
              <a:rPr lang="en-US" altLang="zh-CN" dirty="0"/>
            </a:br>
            <a:endParaRPr lang="zh-CN" altLang="en-US" dirty="0"/>
          </a:p>
        </p:txBody>
      </p:sp>
      <p:sp>
        <p:nvSpPr>
          <p:cNvPr id="88067" name="Rectangle 3"/>
          <p:cNvSpPr>
            <a:spLocks noGrp="1" noChangeArrowheads="1"/>
          </p:cNvSpPr>
          <p:nvPr>
            <p:ph type="subTitle" idx="1"/>
          </p:nvPr>
        </p:nvSpPr>
        <p:spPr>
          <a:xfrm>
            <a:off x="1908175" y="2565400"/>
            <a:ext cx="5864225" cy="3311872"/>
          </a:xfrm>
        </p:spPr>
        <p:txBody>
          <a:bodyPr/>
          <a:lstStyle/>
          <a:p>
            <a:pPr eaLnBrk="1" hangingPunct="1">
              <a:lnSpc>
                <a:spcPct val="90000"/>
              </a:lnSpc>
            </a:pPr>
            <a:endParaRPr lang="en-US" altLang="zh-CN" dirty="0"/>
          </a:p>
          <a:p>
            <a:pPr eaLnBrk="1" hangingPunct="1">
              <a:lnSpc>
                <a:spcPct val="90000"/>
              </a:lnSpc>
            </a:pPr>
            <a:endParaRPr lang="en-US" altLang="zh-CN" dirty="0"/>
          </a:p>
          <a:p>
            <a:pPr eaLnBrk="1" hangingPunct="1">
              <a:lnSpc>
                <a:spcPct val="90000"/>
              </a:lnSpc>
            </a:pPr>
            <a:r>
              <a:rPr lang="zh-CN" altLang="en-US" dirty="0">
                <a:ea typeface="隶书" pitchFamily="49" charset="-122"/>
              </a:rPr>
              <a:t>郑振龙 陈蓉</a:t>
            </a:r>
          </a:p>
          <a:p>
            <a:pPr eaLnBrk="1" hangingPunct="1">
              <a:lnSpc>
                <a:spcPct val="90000"/>
              </a:lnSpc>
            </a:pPr>
            <a:r>
              <a:rPr lang="zh-CN" altLang="en-US" dirty="0">
                <a:ea typeface="隶书" pitchFamily="49" charset="-122"/>
              </a:rPr>
              <a:t>厦门大学财务学系</a:t>
            </a:r>
            <a:endParaRPr lang="en-US" altLang="zh-CN" dirty="0">
              <a:ea typeface="隶书" pitchFamily="49" charset="-122"/>
            </a:endParaRPr>
          </a:p>
          <a:p>
            <a:pPr eaLnBrk="1" hangingPunct="1">
              <a:lnSpc>
                <a:spcPct val="90000"/>
              </a:lnSpc>
            </a:pPr>
            <a:r>
              <a:rPr lang="zh-CN" altLang="en-US" dirty="0">
                <a:ea typeface="隶书" pitchFamily="49" charset="-122"/>
              </a:rPr>
              <a:t>课程网站</a:t>
            </a:r>
            <a:r>
              <a:rPr lang="zh-CN" altLang="en-US" dirty="0"/>
              <a:t>：</a:t>
            </a:r>
            <a:r>
              <a:rPr lang="en-US" altLang="zh-CN" dirty="0">
                <a:cs typeface="Times New Roman" pitchFamily="18" charset="0"/>
                <a:hlinkClick r:id="rId2"/>
              </a:rPr>
              <a:t>http://efinance.org.cn</a:t>
            </a:r>
            <a:r>
              <a:rPr lang="en-US" altLang="zh-CN" dirty="0">
                <a:cs typeface="Times New Roman" pitchFamily="18" charset="0"/>
              </a:rPr>
              <a:t> </a:t>
            </a:r>
          </a:p>
          <a:p>
            <a:pPr eaLnBrk="1" hangingPunct="1">
              <a:lnSpc>
                <a:spcPct val="90000"/>
              </a:lnSpc>
            </a:pPr>
            <a:r>
              <a:rPr lang="en-US" altLang="zh-CN" dirty="0">
                <a:cs typeface="Times New Roman" pitchFamily="18" charset="0"/>
              </a:rPr>
              <a:t>Email:         </a:t>
            </a:r>
            <a:r>
              <a:rPr lang="en-US" altLang="zh-CN" dirty="0">
                <a:cs typeface="Times New Roman" pitchFamily="18" charset="0"/>
                <a:hlinkClick r:id="rId3"/>
              </a:rPr>
              <a:t>zlzheng@xmu.edu.cn</a:t>
            </a:r>
            <a:endParaRPr lang="en-US" altLang="zh-CN" dirty="0">
              <a:cs typeface="Times New Roman" pitchFamily="18" charset="0"/>
            </a:endParaRPr>
          </a:p>
          <a:p>
            <a:pPr eaLnBrk="1" hangingPunct="1">
              <a:lnSpc>
                <a:spcPct val="90000"/>
              </a:lnSpc>
            </a:pPr>
            <a:r>
              <a:rPr lang="en-US" altLang="zh-CN" dirty="0">
                <a:cs typeface="Times New Roman" pitchFamily="18" charset="0"/>
              </a:rPr>
              <a:t>                    </a:t>
            </a:r>
            <a:r>
              <a:rPr lang="en-US" altLang="zh-CN" dirty="0">
                <a:cs typeface="Times New Roman" pitchFamily="18" charset="0"/>
                <a:hlinkClick r:id="rId4"/>
              </a:rPr>
              <a:t>aronge@xmu.edu.cn</a:t>
            </a:r>
            <a:r>
              <a:rPr lang="en-US" altLang="zh-CN" dirty="0">
                <a:cs typeface="Times New Roman" pitchFamily="18" charset="0"/>
              </a:rPr>
              <a:t> </a:t>
            </a:r>
          </a:p>
          <a:p>
            <a:pPr eaLnBrk="1" hangingPunct="1">
              <a:lnSpc>
                <a:spcPct val="90000"/>
              </a:lnSpc>
            </a:pPr>
            <a:endParaRPr lang="en-US" altLang="zh-CN" dirty="0"/>
          </a:p>
        </p:txBody>
      </p:sp>
    </p:spTree>
    <p:extLst>
      <p:ext uri="{BB962C8B-B14F-4D97-AF65-F5344CB8AC3E}">
        <p14:creationId xmlns:p14="http://schemas.microsoft.com/office/powerpoint/2010/main" val="203177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noChangeArrowheads="1"/>
          </p:cNvSpPr>
          <p:nvPr>
            <p:ph type="title"/>
          </p:nvPr>
        </p:nvSpPr>
        <p:spPr>
          <a:xfrm>
            <a:off x="1624013" y="333375"/>
            <a:ext cx="5689600" cy="1081088"/>
          </a:xfrm>
        </p:spPr>
        <p:txBody>
          <a:bodyPr/>
          <a:lstStyle/>
          <a:p>
            <a:pPr marL="53975" eaLnBrk="1" hangingPunct="1"/>
            <a:r>
              <a:rPr lang="en-US" altLang="zh-CN">
                <a:solidFill>
                  <a:srgbClr val="0044AC"/>
                </a:solidFill>
              </a:rPr>
              <a:t>       </a:t>
            </a:r>
            <a:r>
              <a:rPr lang="zh-CN" altLang="en-US">
                <a:solidFill>
                  <a:srgbClr val="0044AC"/>
                </a:solidFill>
              </a:rPr>
              <a:t>请提问</a:t>
            </a:r>
          </a:p>
        </p:txBody>
      </p:sp>
      <p:sp>
        <p:nvSpPr>
          <p:cNvPr id="283651" name="Rectangle 3"/>
          <p:cNvSpPr>
            <a:spLocks noGrp="1" noChangeArrowheads="1"/>
          </p:cNvSpPr>
          <p:nvPr>
            <p:ph type="body" sz="half" idx="1"/>
          </p:nvPr>
        </p:nvSpPr>
        <p:spPr>
          <a:xfrm>
            <a:off x="457200" y="1600200"/>
            <a:ext cx="4011613" cy="4530725"/>
          </a:xfrm>
        </p:spPr>
        <p:txBody>
          <a:bodyPr/>
          <a:lstStyle/>
          <a:p>
            <a:pPr eaLnBrk="1" hangingPunct="1"/>
            <a:r>
              <a:rPr lang="en-US" altLang="zh-CN" sz="2800"/>
              <a:t>Any Questions</a:t>
            </a:r>
            <a:r>
              <a:rPr lang="zh-CN" altLang="en-US" sz="2800"/>
              <a:t>？</a:t>
            </a:r>
            <a:endParaRPr lang="en-US" altLang="zh-CN" sz="2800"/>
          </a:p>
          <a:p>
            <a:pPr eaLnBrk="1" hangingPunct="1"/>
            <a:endParaRPr lang="en-US" altLang="zh-CN" sz="2800"/>
          </a:p>
        </p:txBody>
      </p:sp>
      <p:pic>
        <p:nvPicPr>
          <p:cNvPr id="454660" name="Picture 4" descr="3-3"/>
          <p:cNvPicPr>
            <a:picLocks noGrp="1" noChangeAspect="1" noChangeArrowheads="1"/>
          </p:cNvPicPr>
          <p:nvPr>
            <p:ph sz="half" idx="2"/>
          </p:nvPr>
        </p:nvPicPr>
        <p:blipFill>
          <a:blip r:embed="rId3" cstate="print"/>
          <a:srcRect/>
          <a:stretch>
            <a:fillRect/>
          </a:stretch>
        </p:blipFill>
        <p:spPr>
          <a:xfrm>
            <a:off x="3460750" y="2644775"/>
            <a:ext cx="2082800" cy="2751138"/>
          </a:xfrm>
          <a:noFill/>
        </p:spPr>
      </p:pic>
      <p:sp>
        <p:nvSpPr>
          <p:cNvPr id="2" name="日期占位符 1"/>
          <p:cNvSpPr>
            <a:spLocks noGrp="1"/>
          </p:cNvSpPr>
          <p:nvPr>
            <p:ph type="dt" sz="half" idx="10"/>
          </p:nvPr>
        </p:nvSpPr>
        <p:spPr/>
        <p:txBody>
          <a:bodyPr/>
          <a:lstStyle/>
          <a:p>
            <a:pPr>
              <a:defRPr/>
            </a:pPr>
            <a:fld id="{1EB5936E-60D3-4EFC-A221-AA71CEF54EF0}" type="datetime10">
              <a:rPr lang="zh-CN" altLang="en-US" smtClean="0"/>
              <a:t>09:28</a:t>
            </a:fld>
            <a:endParaRPr lang="en-US" altLang="zh-CN"/>
          </a:p>
        </p:txBody>
      </p:sp>
      <p:sp>
        <p:nvSpPr>
          <p:cNvPr id="4" name="页脚占位符 3"/>
          <p:cNvSpPr>
            <a:spLocks noGrp="1"/>
          </p:cNvSpPr>
          <p:nvPr>
            <p:ph type="ftr" sz="quarter" idx="11"/>
          </p:nvPr>
        </p:nvSpPr>
        <p:spPr>
          <a:xfrm>
            <a:off x="2699792" y="6381327"/>
            <a:ext cx="3888432" cy="340147"/>
          </a:xfrm>
        </p:spPr>
        <p:txBody>
          <a:bodyPr/>
          <a:lstStyle/>
          <a:p>
            <a:pPr>
              <a:defRPr/>
            </a:pPr>
            <a:r>
              <a:rPr lang="en-US" altLang="zh-CN"/>
              <a:t>Copyright ©2020  Zheng, Zhenlong &amp; Chen, Rong, XMU</a:t>
            </a:r>
            <a:endParaRPr lang="zh-CN" altLang="en-US" dirty="0"/>
          </a:p>
        </p:txBody>
      </p:sp>
      <p:sp>
        <p:nvSpPr>
          <p:cNvPr id="5" name="灯片编号占位符 4"/>
          <p:cNvSpPr>
            <a:spLocks noGrp="1"/>
          </p:cNvSpPr>
          <p:nvPr>
            <p:ph type="sldNum" sz="quarter" idx="12"/>
          </p:nvPr>
        </p:nvSpPr>
        <p:spPr/>
        <p:txBody>
          <a:bodyPr/>
          <a:lstStyle/>
          <a:p>
            <a:pPr>
              <a:defRPr/>
            </a:pPr>
            <a:fld id="{5CC2B108-31DF-4FE0-8872-C4A8491C00B8}" type="slidenum">
              <a:rPr lang="en-US" altLang="zh-CN" smtClean="0"/>
              <a:pPr>
                <a:defRPr/>
              </a:pPr>
              <a:t>10</a:t>
            </a:fld>
            <a:endParaRPr lang="en-US" altLang="zh-CN"/>
          </a:p>
        </p:txBody>
      </p:sp>
    </p:spTree>
    <p:extLst>
      <p:ext uri="{BB962C8B-B14F-4D97-AF65-F5344CB8AC3E}">
        <p14:creationId xmlns:p14="http://schemas.microsoft.com/office/powerpoint/2010/main" val="35311420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6" presetClass="entr" presetSubtype="0" fill="hold" nodeType="clickEffect">
                                  <p:stCondLst>
                                    <p:cond delay="0"/>
                                  </p:stCondLst>
                                  <p:childTnLst>
                                    <p:set>
                                      <p:cBhvr>
                                        <p:cTn id="6" dur="1" fill="hold">
                                          <p:stCondLst>
                                            <p:cond delay="0"/>
                                          </p:stCondLst>
                                        </p:cTn>
                                        <p:tgtEl>
                                          <p:spTgt spid="454660"/>
                                        </p:tgtEl>
                                        <p:attrNameLst>
                                          <p:attrName>style.visibility</p:attrName>
                                        </p:attrNameLst>
                                      </p:cBhvr>
                                      <p:to>
                                        <p:strVal val="visible"/>
                                      </p:to>
                                    </p:set>
                                    <p:animEffect transition="in" filter="wipe(down)">
                                      <p:cBhvr>
                                        <p:cTn id="7" dur="580">
                                          <p:stCondLst>
                                            <p:cond delay="0"/>
                                          </p:stCondLst>
                                        </p:cTn>
                                        <p:tgtEl>
                                          <p:spTgt spid="454660"/>
                                        </p:tgtEl>
                                      </p:cBhvr>
                                    </p:animEffect>
                                    <p:anim calcmode="lin" valueType="num">
                                      <p:cBhvr>
                                        <p:cTn id="8" dur="1822" tmFilter="0,0; 0.14,0.36; 0.43,0.73; 0.71,0.91; 1.0,1.0">
                                          <p:stCondLst>
                                            <p:cond delay="0"/>
                                          </p:stCondLst>
                                        </p:cTn>
                                        <p:tgtEl>
                                          <p:spTgt spid="454660"/>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54660"/>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54660"/>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54660"/>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54660"/>
                                        </p:tgtEl>
                                        <p:attrNameLst>
                                          <p:attrName>ppt_y</p:attrName>
                                        </p:attrNameLst>
                                      </p:cBhvr>
                                      <p:tavLst>
                                        <p:tav tm="0" fmla="#ppt_y-sin(pi*$)/81">
                                          <p:val>
                                            <p:fltVal val="0"/>
                                          </p:val>
                                        </p:tav>
                                        <p:tav tm="100000">
                                          <p:val>
                                            <p:fltVal val="1"/>
                                          </p:val>
                                        </p:tav>
                                      </p:tavLst>
                                    </p:anim>
                                    <p:animScale>
                                      <p:cBhvr>
                                        <p:cTn id="13" dur="26">
                                          <p:stCondLst>
                                            <p:cond delay="650"/>
                                          </p:stCondLst>
                                        </p:cTn>
                                        <p:tgtEl>
                                          <p:spTgt spid="454660"/>
                                        </p:tgtEl>
                                      </p:cBhvr>
                                      <p:to x="100000" y="60000"/>
                                    </p:animScale>
                                    <p:animScale>
                                      <p:cBhvr>
                                        <p:cTn id="14" dur="166" decel="50000">
                                          <p:stCondLst>
                                            <p:cond delay="676"/>
                                          </p:stCondLst>
                                        </p:cTn>
                                        <p:tgtEl>
                                          <p:spTgt spid="454660"/>
                                        </p:tgtEl>
                                      </p:cBhvr>
                                      <p:to x="100000" y="100000"/>
                                    </p:animScale>
                                    <p:animScale>
                                      <p:cBhvr>
                                        <p:cTn id="15" dur="26">
                                          <p:stCondLst>
                                            <p:cond delay="1312"/>
                                          </p:stCondLst>
                                        </p:cTn>
                                        <p:tgtEl>
                                          <p:spTgt spid="454660"/>
                                        </p:tgtEl>
                                      </p:cBhvr>
                                      <p:to x="100000" y="80000"/>
                                    </p:animScale>
                                    <p:animScale>
                                      <p:cBhvr>
                                        <p:cTn id="16" dur="166" decel="50000">
                                          <p:stCondLst>
                                            <p:cond delay="1338"/>
                                          </p:stCondLst>
                                        </p:cTn>
                                        <p:tgtEl>
                                          <p:spTgt spid="454660"/>
                                        </p:tgtEl>
                                      </p:cBhvr>
                                      <p:to x="100000" y="100000"/>
                                    </p:animScale>
                                    <p:animScale>
                                      <p:cBhvr>
                                        <p:cTn id="17" dur="26">
                                          <p:stCondLst>
                                            <p:cond delay="1642"/>
                                          </p:stCondLst>
                                        </p:cTn>
                                        <p:tgtEl>
                                          <p:spTgt spid="454660"/>
                                        </p:tgtEl>
                                      </p:cBhvr>
                                      <p:to x="100000" y="90000"/>
                                    </p:animScale>
                                    <p:animScale>
                                      <p:cBhvr>
                                        <p:cTn id="18" dur="166" decel="50000">
                                          <p:stCondLst>
                                            <p:cond delay="1668"/>
                                          </p:stCondLst>
                                        </p:cTn>
                                        <p:tgtEl>
                                          <p:spTgt spid="454660"/>
                                        </p:tgtEl>
                                      </p:cBhvr>
                                      <p:to x="100000" y="100000"/>
                                    </p:animScale>
                                    <p:animScale>
                                      <p:cBhvr>
                                        <p:cTn id="19" dur="26">
                                          <p:stCondLst>
                                            <p:cond delay="1808"/>
                                          </p:stCondLst>
                                        </p:cTn>
                                        <p:tgtEl>
                                          <p:spTgt spid="454660"/>
                                        </p:tgtEl>
                                      </p:cBhvr>
                                      <p:to x="100000" y="95000"/>
                                    </p:animScale>
                                    <p:animScale>
                                      <p:cBhvr>
                                        <p:cTn id="20" dur="166" decel="50000">
                                          <p:stCondLst>
                                            <p:cond delay="1834"/>
                                          </p:stCondLst>
                                        </p:cTn>
                                        <p:tgtEl>
                                          <p:spTgt spid="45466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5682" name="Picture 2"/>
          <p:cNvPicPr>
            <a:picLocks noGrp="1" noChangeAspect="1" noChangeArrowheads="1"/>
          </p:cNvPicPr>
          <p:nvPr>
            <p:ph idx="4294967295"/>
          </p:nvPr>
        </p:nvPicPr>
        <p:blipFill>
          <a:blip r:embed="rId3" cstate="print"/>
          <a:srcRect/>
          <a:stretch>
            <a:fillRect/>
          </a:stretch>
        </p:blipFill>
        <p:spPr>
          <a:xfrm>
            <a:off x="714375" y="0"/>
            <a:ext cx="7786688" cy="6858000"/>
          </a:xfrm>
        </p:spPr>
      </p:pic>
      <p:sp>
        <p:nvSpPr>
          <p:cNvPr id="284675" name="TextBox 2"/>
          <p:cNvSpPr txBox="1">
            <a:spLocks noChangeArrowheads="1"/>
          </p:cNvSpPr>
          <p:nvPr/>
        </p:nvSpPr>
        <p:spPr bwMode="auto">
          <a:xfrm>
            <a:off x="2143125" y="4000500"/>
            <a:ext cx="4857750" cy="369888"/>
          </a:xfrm>
          <a:prstGeom prst="rect">
            <a:avLst/>
          </a:prstGeom>
          <a:noFill/>
          <a:ln w="9525">
            <a:noFill/>
            <a:miter lim="800000"/>
            <a:headEnd/>
            <a:tailEnd/>
          </a:ln>
        </p:spPr>
        <p:txBody>
          <a:bodyPr>
            <a:spAutoFit/>
          </a:bodyPr>
          <a:lstStyle/>
          <a:p>
            <a:endParaRPr lang="zh-CN" altLang="en-US">
              <a:ea typeface="华文细黑" pitchFamily="2" charset="-122"/>
            </a:endParaRPr>
          </a:p>
        </p:txBody>
      </p:sp>
      <p:sp>
        <p:nvSpPr>
          <p:cNvPr id="2" name="日期占位符 1"/>
          <p:cNvSpPr>
            <a:spLocks noGrp="1"/>
          </p:cNvSpPr>
          <p:nvPr>
            <p:ph type="dt" sz="half" idx="10"/>
          </p:nvPr>
        </p:nvSpPr>
        <p:spPr/>
        <p:txBody>
          <a:bodyPr/>
          <a:lstStyle/>
          <a:p>
            <a:pPr>
              <a:defRPr/>
            </a:pPr>
            <a:fld id="{40C098F9-C091-4256-9F05-DEDF01730E43}" type="datetime10">
              <a:rPr lang="zh-CN" altLang="en-US" smtClean="0"/>
              <a:t>09:28</a:t>
            </a:fld>
            <a:endParaRPr lang="en-US" altLang="zh-CN"/>
          </a:p>
        </p:txBody>
      </p:sp>
      <p:sp>
        <p:nvSpPr>
          <p:cNvPr id="3" name="页脚占位符 2"/>
          <p:cNvSpPr>
            <a:spLocks noGrp="1"/>
          </p:cNvSpPr>
          <p:nvPr>
            <p:ph type="ftr" sz="quarter" idx="11"/>
          </p:nvPr>
        </p:nvSpPr>
        <p:spPr/>
        <p:txBody>
          <a:bodyPr/>
          <a:lstStyle/>
          <a:p>
            <a:pPr>
              <a:defRPr/>
            </a:pPr>
            <a:r>
              <a:rPr lang="en-US" altLang="zh-CN"/>
              <a:t>Copyright ©2020  Zheng, Zhenlong &amp; Chen, Rong, XMU</a:t>
            </a:r>
          </a:p>
        </p:txBody>
      </p:sp>
      <p:sp>
        <p:nvSpPr>
          <p:cNvPr id="5" name="灯片编号占位符 4"/>
          <p:cNvSpPr>
            <a:spLocks noGrp="1"/>
          </p:cNvSpPr>
          <p:nvPr>
            <p:ph type="sldNum" sz="quarter" idx="12"/>
          </p:nvPr>
        </p:nvSpPr>
        <p:spPr/>
        <p:txBody>
          <a:bodyPr/>
          <a:lstStyle/>
          <a:p>
            <a:pPr>
              <a:defRPr/>
            </a:pPr>
            <a:fld id="{C9CDCDCA-3447-49FF-AF70-0CFC8C343134}" type="slidenum">
              <a:rPr lang="en-US" altLang="zh-CN" smtClean="0"/>
              <a:pPr>
                <a:defRPr/>
              </a:pPr>
              <a:t>11</a:t>
            </a:fld>
            <a:endParaRPr lang="en-US" altLang="zh-C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xit" presetSubtype="0" fill="hold" nodeType="clickEffect">
                                  <p:stCondLst>
                                    <p:cond delay="0"/>
                                  </p:stCondLst>
                                  <p:childTnLst>
                                    <p:animEffect transition="out" filter="fade">
                                      <p:cBhvr>
                                        <p:cTn id="6" dur="2000"/>
                                        <p:tgtEl>
                                          <p:spTgt spid="455682"/>
                                        </p:tgtEl>
                                      </p:cBhvr>
                                    </p:animEffect>
                                    <p:anim calcmode="lin" valueType="num">
                                      <p:cBhvr>
                                        <p:cTn id="7" dur="2000"/>
                                        <p:tgtEl>
                                          <p:spTgt spid="455682"/>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anim calcmode="lin" valueType="num">
                                      <p:cBhvr>
                                        <p:cTn id="8" dur="2000"/>
                                        <p:tgtEl>
                                          <p:spTgt spid="455682"/>
                                        </p:tgtEl>
                                        <p:attrNameLst>
                                          <p:attrName>ppt_h</p:attrName>
                                        </p:attrNameLst>
                                      </p:cBhvr>
                                      <p:tavLst>
                                        <p:tav tm="0">
                                          <p:val>
                                            <p:strVal val="ppt_h"/>
                                          </p:val>
                                        </p:tav>
                                        <p:tav tm="100000">
                                          <p:val>
                                            <p:strVal val="ppt_h"/>
                                          </p:val>
                                        </p:tav>
                                      </p:tavLst>
                                    </p:anim>
                                    <p:set>
                                      <p:cBhvr>
                                        <p:cTn id="9" dur="1" fill="hold">
                                          <p:stCondLst>
                                            <p:cond delay="1999"/>
                                          </p:stCondLst>
                                        </p:cTn>
                                        <p:tgtEl>
                                          <p:spTgt spid="45568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引言</a:t>
            </a:r>
          </a:p>
        </p:txBody>
      </p:sp>
      <p:sp>
        <p:nvSpPr>
          <p:cNvPr id="3" name="内容占位符 2"/>
          <p:cNvSpPr>
            <a:spLocks noGrp="1"/>
          </p:cNvSpPr>
          <p:nvPr>
            <p:ph idx="1"/>
          </p:nvPr>
        </p:nvSpPr>
        <p:spPr>
          <a:xfrm>
            <a:off x="611560" y="1412776"/>
            <a:ext cx="8136904" cy="4718149"/>
          </a:xfrm>
        </p:spPr>
        <p:txBody>
          <a:bodyPr/>
          <a:lstStyle/>
          <a:p>
            <a:r>
              <a:rPr lang="zh-CN" altLang="en-US" dirty="0"/>
              <a:t>股价指数期权、外汇期权和期货期权定价原理相同，都可以看成是支付连续红利资产的期权。</a:t>
            </a:r>
            <a:endParaRPr lang="en-US" altLang="zh-CN" dirty="0"/>
          </a:p>
          <a:p>
            <a:r>
              <a:rPr lang="zh-CN" altLang="en-US" dirty="0"/>
              <a:t>利率期权则具有高度的复杂性。</a:t>
            </a:r>
            <a:endParaRPr lang="en-US" altLang="zh-CN" dirty="0"/>
          </a:p>
          <a:p>
            <a:r>
              <a:rPr lang="zh-CN" altLang="en-US" dirty="0"/>
              <a:t>本章将分析股价指数期权、外汇期权和期货期权的定价原理，并对利率期权进行初步的介绍。 </a:t>
            </a:r>
          </a:p>
        </p:txBody>
      </p:sp>
      <p:sp>
        <p:nvSpPr>
          <p:cNvPr id="4" name="日期占位符 3"/>
          <p:cNvSpPr>
            <a:spLocks noGrp="1"/>
          </p:cNvSpPr>
          <p:nvPr>
            <p:ph type="dt" sz="half" idx="10"/>
          </p:nvPr>
        </p:nvSpPr>
        <p:spPr/>
        <p:txBody>
          <a:bodyPr/>
          <a:lstStyle/>
          <a:p>
            <a:pPr>
              <a:defRPr/>
            </a:pPr>
            <a:fld id="{F8613FB8-3E3B-469F-B3AB-4083B04BAE13}"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2</a:t>
            </a:fld>
            <a:endParaRPr lang="en-US" altLang="zh-CN" dirty="0"/>
          </a:p>
        </p:txBody>
      </p:sp>
    </p:spTree>
    <p:extLst>
      <p:ext uri="{BB962C8B-B14F-4D97-AF65-F5344CB8AC3E}">
        <p14:creationId xmlns:p14="http://schemas.microsoft.com/office/powerpoint/2010/main" val="4866081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欧式股价指数期权、外汇期权和期货期权的定价</a:t>
            </a:r>
          </a:p>
        </p:txBody>
      </p:sp>
      <p:sp>
        <p:nvSpPr>
          <p:cNvPr id="3" name="内容占位符 2"/>
          <p:cNvSpPr>
            <a:spLocks noGrp="1"/>
          </p:cNvSpPr>
          <p:nvPr>
            <p:ph idx="1"/>
          </p:nvPr>
        </p:nvSpPr>
        <p:spPr>
          <a:xfrm>
            <a:off x="457200" y="1772816"/>
            <a:ext cx="8229600" cy="4358109"/>
          </a:xfrm>
        </p:spPr>
        <p:txBody>
          <a:bodyPr/>
          <a:lstStyle/>
          <a:p>
            <a:r>
              <a:rPr lang="zh-CN" altLang="en-US" dirty="0"/>
              <a:t>股价指数期权、外汇期权和期货期权都可以被视为支付连续红利的资产，因而欧式的股价指数期权、外汇期权和期货期权都可以在支付连续收益的欧式期权定价模型中得到应用。</a:t>
            </a:r>
          </a:p>
        </p:txBody>
      </p:sp>
      <p:sp>
        <p:nvSpPr>
          <p:cNvPr id="4" name="日期占位符 3"/>
          <p:cNvSpPr>
            <a:spLocks noGrp="1"/>
          </p:cNvSpPr>
          <p:nvPr>
            <p:ph type="dt" sz="half" idx="10"/>
          </p:nvPr>
        </p:nvSpPr>
        <p:spPr/>
        <p:txBody>
          <a:bodyPr/>
          <a:lstStyle/>
          <a:p>
            <a:pPr>
              <a:defRPr/>
            </a:pPr>
            <a:fld id="{2FF3C635-2393-478C-B799-8363724C156C}"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3</a:t>
            </a:fld>
            <a:endParaRPr lang="en-US" altLang="zh-CN" dirty="0"/>
          </a:p>
        </p:txBody>
      </p:sp>
    </p:spTree>
    <p:extLst>
      <p:ext uri="{BB962C8B-B14F-4D97-AF65-F5344CB8AC3E}">
        <p14:creationId xmlns:p14="http://schemas.microsoft.com/office/powerpoint/2010/main" val="20242984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默顿模型</a:t>
            </a:r>
          </a:p>
        </p:txBody>
      </p:sp>
      <p:sp>
        <p:nvSpPr>
          <p:cNvPr id="3" name="内容占位符 2"/>
          <p:cNvSpPr>
            <a:spLocks noGrp="1"/>
          </p:cNvSpPr>
          <p:nvPr>
            <p:ph idx="1"/>
          </p:nvPr>
        </p:nvSpPr>
        <p:spPr/>
        <p:txBody>
          <a:bodyPr/>
          <a:lstStyle/>
          <a:p>
            <a:r>
              <a:rPr lang="zh-CN" altLang="en-US" dirty="0"/>
              <a:t>根据默顿模型，标的股票支付连续红利的欧式看涨期权和看跌期权的价值分别为</a:t>
            </a:r>
            <a:endParaRPr lang="en-US" altLang="zh-CN" dirty="0"/>
          </a:p>
          <a:p>
            <a:endParaRPr lang="en-US" altLang="zh-CN" dirty="0"/>
          </a:p>
          <a:p>
            <a:endParaRPr lang="en-US" altLang="zh-CN" dirty="0"/>
          </a:p>
          <a:p>
            <a:endParaRPr lang="en-US" altLang="zh-CN" dirty="0"/>
          </a:p>
          <a:p>
            <a:r>
              <a:rPr lang="zh-CN" altLang="en-US" dirty="0"/>
              <a:t>当</a:t>
            </a:r>
            <a:r>
              <a:rPr lang="en-US" altLang="zh-CN" dirty="0"/>
              <a:t>q</a:t>
            </a:r>
            <a:r>
              <a:rPr lang="zh-CN" altLang="en-US" dirty="0"/>
              <a:t>＝</a:t>
            </a:r>
            <a:r>
              <a:rPr lang="en-US" altLang="zh-CN" dirty="0"/>
              <a:t>0</a:t>
            </a:r>
            <a:r>
              <a:rPr lang="zh-CN" altLang="en-US" dirty="0"/>
              <a:t>时，默顿模型就转化为基本的</a:t>
            </a:r>
            <a:r>
              <a:rPr lang="en-US" altLang="zh-CN" dirty="0"/>
              <a:t>B-S-M</a:t>
            </a:r>
            <a:r>
              <a:rPr lang="zh-CN" altLang="en-US" dirty="0"/>
              <a:t>模型。 </a:t>
            </a:r>
            <a:endParaRPr lang="en-US" altLang="zh-CN" dirty="0"/>
          </a:p>
          <a:p>
            <a:endParaRPr lang="en-US" altLang="zh-CN" dirty="0"/>
          </a:p>
          <a:p>
            <a:endParaRPr lang="zh-CN" altLang="en-US" dirty="0"/>
          </a:p>
        </p:txBody>
      </p:sp>
      <p:sp>
        <p:nvSpPr>
          <p:cNvPr id="4" name="日期占位符 3"/>
          <p:cNvSpPr>
            <a:spLocks noGrp="1"/>
          </p:cNvSpPr>
          <p:nvPr>
            <p:ph type="dt" sz="half" idx="10"/>
          </p:nvPr>
        </p:nvSpPr>
        <p:spPr/>
        <p:txBody>
          <a:bodyPr/>
          <a:lstStyle/>
          <a:p>
            <a:pPr>
              <a:defRPr/>
            </a:pPr>
            <a:fld id="{9645FB7F-A348-482C-8B03-D1EC254B6D55}"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4</a:t>
            </a:fld>
            <a:endParaRPr lang="en-US" altLang="zh-CN" dirty="0"/>
          </a:p>
        </p:txBody>
      </p:sp>
      <p:graphicFrame>
        <p:nvGraphicFramePr>
          <p:cNvPr id="7" name="对象 6"/>
          <p:cNvGraphicFramePr>
            <a:graphicFrameLocks noChangeAspect="1"/>
          </p:cNvGraphicFramePr>
          <p:nvPr>
            <p:extLst>
              <p:ext uri="{D42A27DB-BD31-4B8C-83A1-F6EECF244321}">
                <p14:modId xmlns:p14="http://schemas.microsoft.com/office/powerpoint/2010/main" val="558233495"/>
              </p:ext>
            </p:extLst>
          </p:nvPr>
        </p:nvGraphicFramePr>
        <p:xfrm>
          <a:off x="2051720" y="2708920"/>
          <a:ext cx="4968552" cy="648072"/>
        </p:xfrm>
        <a:graphic>
          <a:graphicData uri="http://schemas.openxmlformats.org/presentationml/2006/ole">
            <mc:AlternateContent xmlns:mc="http://schemas.openxmlformats.org/markup-compatibility/2006">
              <mc:Choice xmlns:v="urn:schemas-microsoft-com:vml" Requires="v">
                <p:oleObj name="Equation" r:id="rId2" imgW="2159000" imgH="266700" progId="Equation.DSMT4">
                  <p:embed/>
                </p:oleObj>
              </mc:Choice>
              <mc:Fallback>
                <p:oleObj name="Equation" r:id="rId2" imgW="2159000" imgH="266700" progId="Equation.DSMT4">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1720" y="2708920"/>
                        <a:ext cx="4968552" cy="648072"/>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2135140918"/>
              </p:ext>
            </p:extLst>
          </p:nvPr>
        </p:nvGraphicFramePr>
        <p:xfrm>
          <a:off x="2051720" y="3429000"/>
          <a:ext cx="4896544" cy="648072"/>
        </p:xfrm>
        <a:graphic>
          <a:graphicData uri="http://schemas.openxmlformats.org/presentationml/2006/ole">
            <mc:AlternateContent xmlns:mc="http://schemas.openxmlformats.org/markup-compatibility/2006">
              <mc:Choice xmlns:v="urn:schemas-microsoft-com:vml" Requires="v">
                <p:oleObj name="Equation" r:id="rId4" imgW="2362200" imgH="266700" progId="Equation.DSMT4">
                  <p:embed/>
                </p:oleObj>
              </mc:Choice>
              <mc:Fallback>
                <p:oleObj name="Equation" r:id="rId4" imgW="2362200" imgH="266700" progId="Equation.DSMT4">
                  <p:embed/>
                  <p:pic>
                    <p:nvPicPr>
                      <p:cNvPr id="0" name="Object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51720" y="3429000"/>
                        <a:ext cx="4896544" cy="6480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834450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股价指数期权</a:t>
            </a:r>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67544" y="1412776"/>
                <a:ext cx="8229600" cy="4530725"/>
              </a:xfrm>
            </p:spPr>
            <p:txBody>
              <a:bodyPr/>
              <a:lstStyle/>
              <a:p>
                <a:r>
                  <a:rPr lang="zh-CN" altLang="en-US" dirty="0"/>
                  <a:t>虽然几乎所有的股票都是离散支付红利，但当股票指数包含的股票数量足够多时，该组合可能总是有一部分股票支付红利。总体上看，近似地假设股票指数支付连续的红利还是比较接近现实的，而且指数所含股票越多，这个假设就越合理。</a:t>
                </a:r>
                <a:endParaRPr lang="en-US" altLang="zh-CN" dirty="0"/>
              </a:p>
              <a:p>
                <a:r>
                  <a:rPr lang="zh-CN" altLang="en-US" dirty="0"/>
                  <a:t>这样，默顿模型就可以用来给股价指数的欧式期权定价，式（</a:t>
                </a:r>
                <a:r>
                  <a:rPr lang="en-US" altLang="zh-CN" dirty="0"/>
                  <a:t>15.2</a:t>
                </a:r>
                <a:r>
                  <a:rPr lang="zh-CN" altLang="en-US" dirty="0"/>
                  <a:t>）中的</a:t>
                </a:r>
                <a:r>
                  <a:rPr lang="en-US" altLang="zh-CN" dirty="0"/>
                  <a:t>S</a:t>
                </a:r>
                <a:r>
                  <a:rPr lang="zh-CN" altLang="en-US" dirty="0"/>
                  <a:t>是股价指数，</a:t>
                </a:r>
                <a:r>
                  <a:rPr lang="en-US" altLang="zh-CN" dirty="0"/>
                  <a:t>q</a:t>
                </a:r>
                <a:r>
                  <a:rPr lang="zh-CN" altLang="en-US" dirty="0"/>
                  <a:t>是股价指数近似连续支付的红利率，而</a:t>
                </a:r>
                <a14:m>
                  <m:oMath xmlns:m="http://schemas.openxmlformats.org/officeDocument/2006/math">
                    <m:r>
                      <a:rPr lang="zh-CN" altLang="en-US" i="1" smtClean="0">
                        <a:latin typeface="Cambria Math"/>
                      </a:rPr>
                      <m:t>𝜎</m:t>
                    </m:r>
                  </m:oMath>
                </a14:m>
                <a:r>
                  <a:rPr lang="zh-CN" altLang="en-US" dirty="0"/>
                  <a:t>则是股指波动率。（案例１５</a:t>
                </a:r>
                <a:r>
                  <a:rPr lang="en-US" altLang="zh-CN" dirty="0"/>
                  <a:t>.</a:t>
                </a:r>
                <a:r>
                  <a:rPr lang="zh-CN" altLang="en-US" dirty="0"/>
                  <a:t>１） </a:t>
                </a:r>
              </a:p>
              <a:p>
                <a:endParaRPr lang="zh-CN" altLang="en-US"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67544" y="1412776"/>
                <a:ext cx="8229600" cy="4530725"/>
              </a:xfrm>
              <a:blipFill rotWithShape="1">
                <a:blip r:embed="rId2"/>
                <a:stretch>
                  <a:fillRect l="-667" t="-1750" r="-889" b="-9287"/>
                </a:stretch>
              </a:blipFill>
            </p:spPr>
            <p:txBody>
              <a:bodyPr/>
              <a:lstStyle/>
              <a:p>
                <a:r>
                  <a:rPr lang="zh-CN" altLang="en-US">
                    <a:noFill/>
                  </a:rPr>
                  <a:t> </a:t>
                </a:r>
              </a:p>
            </p:txBody>
          </p:sp>
        </mc:Fallback>
      </mc:AlternateContent>
      <p:sp>
        <p:nvSpPr>
          <p:cNvPr id="4" name="日期占位符 3"/>
          <p:cNvSpPr>
            <a:spLocks noGrp="1"/>
          </p:cNvSpPr>
          <p:nvPr>
            <p:ph type="dt" sz="half" idx="10"/>
          </p:nvPr>
        </p:nvSpPr>
        <p:spPr/>
        <p:txBody>
          <a:bodyPr/>
          <a:lstStyle/>
          <a:p>
            <a:pPr>
              <a:defRPr/>
            </a:pPr>
            <a:fld id="{7B16CF6E-1AA4-452E-9FD0-766E4682794D}"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5</a:t>
            </a:fld>
            <a:endParaRPr lang="en-US" altLang="zh-CN" dirty="0"/>
          </a:p>
        </p:txBody>
      </p:sp>
    </p:spTree>
    <p:extLst>
      <p:ext uri="{BB962C8B-B14F-4D97-AF65-F5344CB8AC3E}">
        <p14:creationId xmlns:p14="http://schemas.microsoft.com/office/powerpoint/2010/main" val="5418227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外汇期权</a:t>
            </a:r>
          </a:p>
        </p:txBody>
      </p:sp>
      <p:sp>
        <p:nvSpPr>
          <p:cNvPr id="3" name="内容占位符 2"/>
          <p:cNvSpPr>
            <a:spLocks noGrp="1"/>
          </p:cNvSpPr>
          <p:nvPr>
            <p:ph idx="1"/>
          </p:nvPr>
        </p:nvSpPr>
        <p:spPr>
          <a:xfrm>
            <a:off x="457200" y="1340768"/>
            <a:ext cx="8229600" cy="4790157"/>
          </a:xfrm>
        </p:spPr>
        <p:txBody>
          <a:bodyPr/>
          <a:lstStyle/>
          <a:p>
            <a:r>
              <a:rPr lang="zh-CN" altLang="en-US" dirty="0"/>
              <a:t>默顿模型中的</a:t>
            </a:r>
            <a:r>
              <a:rPr lang="en-US" altLang="zh-CN" dirty="0"/>
              <a:t>S</a:t>
            </a:r>
            <a:r>
              <a:rPr lang="zh-CN" altLang="en-US" dirty="0"/>
              <a:t>是外汇汇率，</a:t>
            </a:r>
            <a:r>
              <a:rPr lang="en-US" altLang="zh-CN" dirty="0"/>
              <a:t>q</a:t>
            </a:r>
            <a:r>
              <a:rPr lang="zh-CN" altLang="en-US" dirty="0"/>
              <a:t>是外汇的连续复利，𝜎则是外汇汇率的波动率。因此外汇的欧式看涨期权的价值为</a:t>
            </a:r>
          </a:p>
          <a:p>
            <a:pPr marL="0" indent="0">
              <a:buNone/>
            </a:pPr>
            <a:r>
              <a:rPr lang="zh-CN" altLang="en-US" dirty="0"/>
              <a:t>            </a:t>
            </a:r>
          </a:p>
          <a:p>
            <a:endParaRPr lang="en-US" altLang="zh-CN" dirty="0"/>
          </a:p>
          <a:p>
            <a:r>
              <a:rPr lang="zh-CN" altLang="en-US" dirty="0"/>
              <a:t>外汇的欧式看跌期权的价值为</a:t>
            </a:r>
          </a:p>
          <a:p>
            <a:endParaRPr lang="zh-CN" altLang="en-US" dirty="0"/>
          </a:p>
        </p:txBody>
      </p:sp>
      <p:sp>
        <p:nvSpPr>
          <p:cNvPr id="4" name="日期占位符 3"/>
          <p:cNvSpPr>
            <a:spLocks noGrp="1"/>
          </p:cNvSpPr>
          <p:nvPr>
            <p:ph type="dt" sz="half" idx="10"/>
          </p:nvPr>
        </p:nvSpPr>
        <p:spPr/>
        <p:txBody>
          <a:bodyPr/>
          <a:lstStyle/>
          <a:p>
            <a:pPr>
              <a:defRPr/>
            </a:pPr>
            <a:fld id="{9833C4E8-9937-46F2-899C-5C2DED62A779}"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6</a:t>
            </a:fld>
            <a:endParaRPr lang="en-US" altLang="zh-CN" dirty="0"/>
          </a:p>
        </p:txBody>
      </p:sp>
      <p:graphicFrame>
        <p:nvGraphicFramePr>
          <p:cNvPr id="7" name="对象 6"/>
          <p:cNvGraphicFramePr>
            <a:graphicFrameLocks noChangeAspect="1"/>
          </p:cNvGraphicFramePr>
          <p:nvPr>
            <p:extLst>
              <p:ext uri="{D42A27DB-BD31-4B8C-83A1-F6EECF244321}">
                <p14:modId xmlns:p14="http://schemas.microsoft.com/office/powerpoint/2010/main" val="3715968599"/>
              </p:ext>
            </p:extLst>
          </p:nvPr>
        </p:nvGraphicFramePr>
        <p:xfrm>
          <a:off x="1835696" y="2924944"/>
          <a:ext cx="5184576" cy="648072"/>
        </p:xfrm>
        <a:graphic>
          <a:graphicData uri="http://schemas.openxmlformats.org/presentationml/2006/ole">
            <mc:AlternateContent xmlns:mc="http://schemas.openxmlformats.org/markup-compatibility/2006">
              <mc:Choice xmlns:v="urn:schemas-microsoft-com:vml" Requires="v">
                <p:oleObj name="Equation" r:id="rId2" imgW="2197100" imgH="279400" progId="Equation.DSMT4">
                  <p:embed/>
                </p:oleObj>
              </mc:Choice>
              <mc:Fallback>
                <p:oleObj name="Equation" r:id="rId2" imgW="2197100" imgH="279400" progId="Equation.DSMT4">
                  <p:embed/>
                  <p:pic>
                    <p:nvPicPr>
                      <p:cNvPr id="0" name="Object 1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2924944"/>
                        <a:ext cx="5184576" cy="648072"/>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666161411"/>
              </p:ext>
            </p:extLst>
          </p:nvPr>
        </p:nvGraphicFramePr>
        <p:xfrm>
          <a:off x="1907704" y="4725144"/>
          <a:ext cx="5184576" cy="648072"/>
        </p:xfrm>
        <a:graphic>
          <a:graphicData uri="http://schemas.openxmlformats.org/presentationml/2006/ole">
            <mc:AlternateContent xmlns:mc="http://schemas.openxmlformats.org/markup-compatibility/2006">
              <mc:Choice xmlns:v="urn:schemas-microsoft-com:vml" Requires="v">
                <p:oleObj name="Equation" r:id="rId4" imgW="2400300" imgH="279400" progId="Equation.DSMT4">
                  <p:embed/>
                </p:oleObj>
              </mc:Choice>
              <mc:Fallback>
                <p:oleObj name="Equation" r:id="rId4" imgW="2400300" imgH="279400" progId="Equation.DSMT4">
                  <p:embed/>
                  <p:pic>
                    <p:nvPicPr>
                      <p:cNvPr id="0" name="Object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07704" y="4725144"/>
                        <a:ext cx="5184576" cy="648072"/>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260193790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期货期权</a:t>
            </a:r>
          </a:p>
        </p:txBody>
      </p:sp>
      <p:sp>
        <p:nvSpPr>
          <p:cNvPr id="3" name="内容占位符 2"/>
          <p:cNvSpPr>
            <a:spLocks noGrp="1"/>
          </p:cNvSpPr>
          <p:nvPr>
            <p:ph idx="1"/>
          </p:nvPr>
        </p:nvSpPr>
        <p:spPr/>
        <p:txBody>
          <a:bodyPr/>
          <a:lstStyle/>
          <a:p>
            <a:r>
              <a:rPr lang="zh-CN" altLang="en-US" dirty="0"/>
              <a:t>当无收益标的资产服从几何布朗运动时，其期货价格</a:t>
            </a:r>
            <a:r>
              <a:rPr lang="en-US" altLang="zh-CN" dirty="0"/>
              <a:t>F</a:t>
            </a:r>
            <a:r>
              <a:rPr lang="zh-CN" altLang="en-US" dirty="0"/>
              <a:t>同样服从几何布朗运动</a:t>
            </a:r>
          </a:p>
          <a:p>
            <a:endParaRPr lang="en-US" altLang="zh-CN" dirty="0"/>
          </a:p>
          <a:p>
            <a:endParaRPr lang="en-US" altLang="zh-CN" dirty="0"/>
          </a:p>
          <a:p>
            <a:r>
              <a:rPr lang="zh-CN" altLang="en-US" dirty="0"/>
              <a:t>欧式期货看涨期权和欧式期货看跌期权的价格</a:t>
            </a:r>
            <a:r>
              <a:rPr lang="en-US" altLang="zh-CN" dirty="0"/>
              <a:t>(Black</a:t>
            </a:r>
            <a:r>
              <a:rPr lang="zh-CN" altLang="en-US" dirty="0"/>
              <a:t>期权定价公式）分别为 </a:t>
            </a:r>
          </a:p>
          <a:p>
            <a:endParaRPr lang="zh-CN" altLang="en-US" dirty="0"/>
          </a:p>
        </p:txBody>
      </p:sp>
      <p:sp>
        <p:nvSpPr>
          <p:cNvPr id="4" name="日期占位符 3"/>
          <p:cNvSpPr>
            <a:spLocks noGrp="1"/>
          </p:cNvSpPr>
          <p:nvPr>
            <p:ph type="dt" sz="half" idx="10"/>
          </p:nvPr>
        </p:nvSpPr>
        <p:spPr/>
        <p:txBody>
          <a:bodyPr/>
          <a:lstStyle/>
          <a:p>
            <a:pPr>
              <a:defRPr/>
            </a:pPr>
            <a:fld id="{43D2C87B-73E6-45C8-9674-76372CA888C7}"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7</a:t>
            </a:fld>
            <a:endParaRPr lang="en-US" altLang="zh-CN" dirty="0"/>
          </a:p>
        </p:txBody>
      </p:sp>
      <p:graphicFrame>
        <p:nvGraphicFramePr>
          <p:cNvPr id="7" name="对象 6"/>
          <p:cNvGraphicFramePr>
            <a:graphicFrameLocks noChangeAspect="1"/>
          </p:cNvGraphicFramePr>
          <p:nvPr>
            <p:extLst>
              <p:ext uri="{D42A27DB-BD31-4B8C-83A1-F6EECF244321}">
                <p14:modId xmlns:p14="http://schemas.microsoft.com/office/powerpoint/2010/main" val="3791872271"/>
              </p:ext>
            </p:extLst>
          </p:nvPr>
        </p:nvGraphicFramePr>
        <p:xfrm>
          <a:off x="1979612" y="2924945"/>
          <a:ext cx="4752627" cy="524694"/>
        </p:xfrm>
        <a:graphic>
          <a:graphicData uri="http://schemas.openxmlformats.org/presentationml/2006/ole">
            <mc:AlternateContent xmlns:mc="http://schemas.openxmlformats.org/markup-compatibility/2006">
              <mc:Choice xmlns:v="urn:schemas-microsoft-com:vml" Requires="v">
                <p:oleObj name="Equation" r:id="rId2" imgW="1497950" imgH="203112" progId="Equation.DSMT4">
                  <p:embed/>
                </p:oleObj>
              </mc:Choice>
              <mc:Fallback>
                <p:oleObj name="Equation" r:id="rId2" imgW="1497950" imgH="203112" progId="Equation.DSMT4">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9612" y="2924945"/>
                        <a:ext cx="4752627" cy="524694"/>
                      </a:xfrm>
                      <a:prstGeom prst="rect">
                        <a:avLst/>
                      </a:prstGeom>
                      <a:noFill/>
                      <a:ln>
                        <a:noFill/>
                      </a:ln>
                    </p:spPr>
                  </p:pic>
                </p:oleObj>
              </mc:Fallback>
            </mc:AlternateContent>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val="3488391386"/>
              </p:ext>
            </p:extLst>
          </p:nvPr>
        </p:nvGraphicFramePr>
        <p:xfrm>
          <a:off x="2267744" y="4653136"/>
          <a:ext cx="4248472" cy="514474"/>
        </p:xfrm>
        <a:graphic>
          <a:graphicData uri="http://schemas.openxmlformats.org/presentationml/2006/ole">
            <mc:AlternateContent xmlns:mc="http://schemas.openxmlformats.org/markup-compatibility/2006">
              <mc:Choice xmlns:v="urn:schemas-microsoft-com:vml" Requires="v">
                <p:oleObj name="公式" r:id="rId4" imgW="1879600" imgH="228600" progId="Equation.3">
                  <p:embed/>
                </p:oleObj>
              </mc:Choice>
              <mc:Fallback>
                <p:oleObj name="公式" r:id="rId4" imgW="1879600" imgH="228600" progId="Equation.3">
                  <p:embed/>
                  <p:pic>
                    <p:nvPicPr>
                      <p:cNvPr id="0" name="Object 2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67744" y="4653136"/>
                        <a:ext cx="4248472" cy="514474"/>
                      </a:xfrm>
                      <a:prstGeom prst="rect">
                        <a:avLst/>
                      </a:prstGeom>
                      <a:noFill/>
                      <a:ln>
                        <a:noFill/>
                      </a:ln>
                    </p:spPr>
                  </p:pic>
                </p:oleObj>
              </mc:Fallback>
            </mc:AlternateContent>
          </a:graphicData>
        </a:graphic>
      </p:graphicFrame>
      <p:graphicFrame>
        <p:nvGraphicFramePr>
          <p:cNvPr id="9" name="对象 8"/>
          <p:cNvGraphicFramePr>
            <a:graphicFrameLocks noChangeAspect="1"/>
          </p:cNvGraphicFramePr>
          <p:nvPr>
            <p:extLst>
              <p:ext uri="{D42A27DB-BD31-4B8C-83A1-F6EECF244321}">
                <p14:modId xmlns:p14="http://schemas.microsoft.com/office/powerpoint/2010/main" val="503006716"/>
              </p:ext>
            </p:extLst>
          </p:nvPr>
        </p:nvGraphicFramePr>
        <p:xfrm>
          <a:off x="2267744" y="5373216"/>
          <a:ext cx="4536504" cy="504056"/>
        </p:xfrm>
        <a:graphic>
          <a:graphicData uri="http://schemas.openxmlformats.org/presentationml/2006/ole">
            <mc:AlternateContent xmlns:mc="http://schemas.openxmlformats.org/markup-compatibility/2006">
              <mc:Choice xmlns:v="urn:schemas-microsoft-com:vml" Requires="v">
                <p:oleObj name="公式" r:id="rId6" imgW="2095500" imgH="228600" progId="Equation.3">
                  <p:embed/>
                </p:oleObj>
              </mc:Choice>
              <mc:Fallback>
                <p:oleObj name="公式" r:id="rId6" imgW="2095500" imgH="228600" progId="Equation.3">
                  <p:embed/>
                  <p:pic>
                    <p:nvPicPr>
                      <p:cNvPr id="0" name="Object 2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67744" y="5373216"/>
                        <a:ext cx="4536504" cy="504056"/>
                      </a:xfrm>
                      <a:prstGeom prst="rect">
                        <a:avLst/>
                      </a:prstGeom>
                      <a:noFill/>
                      <a:ln>
                        <a:noFill/>
                      </a:ln>
                    </p:spPr>
                  </p:pic>
                </p:oleObj>
              </mc:Fallback>
            </mc:AlternateContent>
          </a:graphicData>
        </a:graphic>
      </p:graphicFrame>
    </p:spTree>
    <p:extLst>
      <p:ext uri="{BB962C8B-B14F-4D97-AF65-F5344CB8AC3E}">
        <p14:creationId xmlns:p14="http://schemas.microsoft.com/office/powerpoint/2010/main" val="9912621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利率期权</a:t>
            </a:r>
          </a:p>
        </p:txBody>
      </p:sp>
      <p:sp>
        <p:nvSpPr>
          <p:cNvPr id="3" name="内容占位符 2"/>
          <p:cNvSpPr>
            <a:spLocks noGrp="1"/>
          </p:cNvSpPr>
          <p:nvPr>
            <p:ph idx="1"/>
          </p:nvPr>
        </p:nvSpPr>
        <p:spPr>
          <a:xfrm>
            <a:off x="395536" y="1052736"/>
            <a:ext cx="8568952" cy="5112568"/>
          </a:xfrm>
        </p:spPr>
        <p:txBody>
          <a:bodyPr/>
          <a:lstStyle/>
          <a:p>
            <a:r>
              <a:rPr lang="zh-CN" altLang="en-US" dirty="0"/>
              <a:t>利率期权的分析和定价要困难得多，这是因为：</a:t>
            </a:r>
          </a:p>
          <a:p>
            <a:pPr lvl="1"/>
            <a:r>
              <a:rPr lang="zh-CN" altLang="en-US" dirty="0"/>
              <a:t>利率期权的标的资产－利率的随机过程比股票价格或是汇率的变化要复杂得多，几何布朗运动难以较好地捕捉利率的随机运动规律。</a:t>
            </a:r>
          </a:p>
          <a:p>
            <a:pPr lvl="1"/>
            <a:r>
              <a:rPr lang="zh-CN" altLang="en-US" dirty="0"/>
              <a:t>特定时刻的利率不是一个数值，而是整条利率期限结构，所以我们用以描述利率随机运动规律的模型必须能捕捉整条利率曲线的特征。</a:t>
            </a:r>
          </a:p>
          <a:p>
            <a:pPr lvl="1"/>
            <a:r>
              <a:rPr lang="zh-CN" altLang="en-US" dirty="0"/>
              <a:t>整条利率期限结构上不同到期时刻的利率的波动率都是互不相同的；</a:t>
            </a:r>
            <a:endParaRPr lang="en-US" altLang="zh-CN" dirty="0"/>
          </a:p>
          <a:p>
            <a:pPr lvl="1"/>
            <a:r>
              <a:rPr lang="zh-CN" altLang="en-US" dirty="0"/>
              <a:t>最后，在利率期权中，利率本身影响期权的到期回报，同时又要充当回报的贴现率，这进一步加大了利率期权的复杂性。 </a:t>
            </a:r>
          </a:p>
          <a:p>
            <a:endParaRPr lang="zh-CN" altLang="en-US" dirty="0"/>
          </a:p>
        </p:txBody>
      </p:sp>
      <p:sp>
        <p:nvSpPr>
          <p:cNvPr id="4" name="日期占位符 3"/>
          <p:cNvSpPr>
            <a:spLocks noGrp="1"/>
          </p:cNvSpPr>
          <p:nvPr>
            <p:ph type="dt" sz="half" idx="10"/>
          </p:nvPr>
        </p:nvSpPr>
        <p:spPr/>
        <p:txBody>
          <a:bodyPr/>
          <a:lstStyle/>
          <a:p>
            <a:pPr>
              <a:defRPr/>
            </a:pPr>
            <a:fld id="{DE409FB6-0276-4548-BA71-BE97661BAAD8}"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8</a:t>
            </a:fld>
            <a:endParaRPr lang="en-US" altLang="zh-CN" dirty="0"/>
          </a:p>
        </p:txBody>
      </p:sp>
    </p:spTree>
    <p:extLst>
      <p:ext uri="{BB962C8B-B14F-4D97-AF65-F5344CB8AC3E}">
        <p14:creationId xmlns:p14="http://schemas.microsoft.com/office/powerpoint/2010/main" val="34788911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利率期权的种类</a:t>
            </a:r>
            <a:br>
              <a:rPr lang="zh-CN" altLang="en-US" dirty="0"/>
            </a:br>
            <a:endParaRPr lang="zh-CN" altLang="en-US" dirty="0"/>
          </a:p>
        </p:txBody>
      </p:sp>
      <p:sp>
        <p:nvSpPr>
          <p:cNvPr id="3" name="内容占位符 2"/>
          <p:cNvSpPr>
            <a:spLocks noGrp="1"/>
          </p:cNvSpPr>
          <p:nvPr>
            <p:ph idx="1"/>
          </p:nvPr>
        </p:nvSpPr>
        <p:spPr/>
        <p:txBody>
          <a:bodyPr/>
          <a:lstStyle/>
          <a:p>
            <a:r>
              <a:rPr lang="zh-CN" altLang="en-US" dirty="0"/>
              <a:t>利率期权的种类</a:t>
            </a:r>
          </a:p>
          <a:p>
            <a:pPr lvl="1"/>
            <a:r>
              <a:rPr lang="zh-CN" altLang="en-US" dirty="0"/>
              <a:t>交易所交易的利率期权</a:t>
            </a:r>
          </a:p>
          <a:p>
            <a:pPr lvl="1"/>
            <a:r>
              <a:rPr lang="zh-CN" altLang="en-US" dirty="0"/>
              <a:t>场外交易的利率期权（案例</a:t>
            </a:r>
            <a:r>
              <a:rPr lang="en-US" altLang="zh-CN" dirty="0"/>
              <a:t>15.4</a:t>
            </a:r>
            <a:r>
              <a:rPr lang="zh-CN" altLang="en-US" dirty="0"/>
              <a:t>）</a:t>
            </a:r>
          </a:p>
          <a:p>
            <a:pPr lvl="1"/>
            <a:r>
              <a:rPr lang="zh-CN" altLang="en-US" dirty="0"/>
              <a:t>内嵌的利率期权</a:t>
            </a:r>
          </a:p>
          <a:p>
            <a:endParaRPr lang="zh-CN" altLang="en-US" dirty="0"/>
          </a:p>
        </p:txBody>
      </p:sp>
      <p:sp>
        <p:nvSpPr>
          <p:cNvPr id="4" name="日期占位符 3"/>
          <p:cNvSpPr>
            <a:spLocks noGrp="1"/>
          </p:cNvSpPr>
          <p:nvPr>
            <p:ph type="dt" sz="half" idx="10"/>
          </p:nvPr>
        </p:nvSpPr>
        <p:spPr/>
        <p:txBody>
          <a:bodyPr/>
          <a:lstStyle/>
          <a:p>
            <a:pPr>
              <a:defRPr/>
            </a:pPr>
            <a:fld id="{D27C455D-C496-42EF-8BED-C267DEC2CB86}" type="datetime10">
              <a:rPr lang="zh-CN" altLang="en-US" smtClean="0"/>
              <a:t>09:28</a:t>
            </a:fld>
            <a:endParaRPr lang="en-US" altLang="zh-CN"/>
          </a:p>
        </p:txBody>
      </p:sp>
      <p:sp>
        <p:nvSpPr>
          <p:cNvPr id="5" name="页脚占位符 4"/>
          <p:cNvSpPr>
            <a:spLocks noGrp="1"/>
          </p:cNvSpPr>
          <p:nvPr>
            <p:ph type="ftr" sz="quarter" idx="11"/>
          </p:nvPr>
        </p:nvSpPr>
        <p:spPr/>
        <p:txBody>
          <a:bodyPr/>
          <a:lstStyle/>
          <a:p>
            <a:pPr>
              <a:defRPr/>
            </a:pPr>
            <a:r>
              <a:rPr lang="en-US" altLang="zh-CN"/>
              <a:t>Copyright ©2020  Zheng, Zhenlong &amp; Chen, Rong, XMU</a:t>
            </a:r>
            <a:endParaRPr lang="zh-CN" altLang="en-US" dirty="0"/>
          </a:p>
        </p:txBody>
      </p:sp>
      <p:sp>
        <p:nvSpPr>
          <p:cNvPr id="6" name="灯片编号占位符 5"/>
          <p:cNvSpPr>
            <a:spLocks noGrp="1"/>
          </p:cNvSpPr>
          <p:nvPr>
            <p:ph type="sldNum" sz="quarter" idx="12"/>
          </p:nvPr>
        </p:nvSpPr>
        <p:spPr/>
        <p:txBody>
          <a:bodyPr/>
          <a:lstStyle/>
          <a:p>
            <a:pPr>
              <a:defRPr/>
            </a:pPr>
            <a:fld id="{19DFB378-7606-41DD-BDB8-11DE839DDBEA}" type="slidenum">
              <a:rPr lang="en-US" altLang="zh-CN" smtClean="0"/>
              <a:pPr>
                <a:defRPr/>
              </a:pPr>
              <a:t>9</a:t>
            </a:fld>
            <a:endParaRPr lang="en-US" altLang="zh-CN" dirty="0"/>
          </a:p>
        </p:txBody>
      </p:sp>
    </p:spTree>
    <p:extLst>
      <p:ext uri="{BB962C8B-B14F-4D97-AF65-F5344CB8AC3E}">
        <p14:creationId xmlns:p14="http://schemas.microsoft.com/office/powerpoint/2010/main" val="4017393708"/>
      </p:ext>
    </p:extLst>
  </p:cSld>
  <p:clrMapOvr>
    <a:masterClrMapping/>
  </p:clrMapOvr>
</p:sld>
</file>

<file path=ppt/theme/theme1.xml><?xml version="1.0" encoding="utf-8"?>
<a:theme xmlns:a="http://schemas.openxmlformats.org/drawingml/2006/main" name="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3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17483</TotalTime>
  <Words>717</Words>
  <Application>Microsoft Office PowerPoint</Application>
  <PresentationFormat>全屏显示(4:3)</PresentationFormat>
  <Paragraphs>79</Paragraphs>
  <Slides>11</Slides>
  <Notes>2</Notes>
  <HiddenSlides>0</HiddenSlides>
  <MMClips>0</MMClips>
  <ScaleCrop>false</ScaleCrop>
  <HeadingPairs>
    <vt:vector size="8" baseType="variant">
      <vt:variant>
        <vt:lpstr>已用的字体</vt:lpstr>
      </vt:variant>
      <vt:variant>
        <vt:i4>7</vt:i4>
      </vt:variant>
      <vt:variant>
        <vt:lpstr>主题</vt:lpstr>
      </vt:variant>
      <vt:variant>
        <vt:i4>4</vt:i4>
      </vt:variant>
      <vt:variant>
        <vt:lpstr>嵌入 OLE 服务器</vt:lpstr>
      </vt:variant>
      <vt:variant>
        <vt:i4>2</vt:i4>
      </vt:variant>
      <vt:variant>
        <vt:lpstr>幻灯片标题</vt:lpstr>
      </vt:variant>
      <vt:variant>
        <vt:i4>11</vt:i4>
      </vt:variant>
    </vt:vector>
  </HeadingPairs>
  <TitlesOfParts>
    <vt:vector size="24" baseType="lpstr">
      <vt:lpstr>Adobe 仿宋 Std R</vt:lpstr>
      <vt:lpstr>Adobe Jenson Pro</vt:lpstr>
      <vt:lpstr>Calibri</vt:lpstr>
      <vt:lpstr>Cambria Math</vt:lpstr>
      <vt:lpstr>Garamond</vt:lpstr>
      <vt:lpstr>Tahoma</vt:lpstr>
      <vt:lpstr>Wingdings</vt:lpstr>
      <vt:lpstr>Edge</vt:lpstr>
      <vt:lpstr>1_Edge</vt:lpstr>
      <vt:lpstr>2_Edge</vt:lpstr>
      <vt:lpstr>3_Edge</vt:lpstr>
      <vt:lpstr>Equation</vt:lpstr>
      <vt:lpstr>公式</vt:lpstr>
      <vt:lpstr> 第十五章 股指、外汇、期货与 利率为标的的期权  </vt:lpstr>
      <vt:lpstr>引言</vt:lpstr>
      <vt:lpstr>欧式股价指数期权、外汇期权和期货期权的定价</vt:lpstr>
      <vt:lpstr>默顿模型</vt:lpstr>
      <vt:lpstr>股价指数期权</vt:lpstr>
      <vt:lpstr>外汇期权</vt:lpstr>
      <vt:lpstr>期货期权</vt:lpstr>
      <vt:lpstr>利率期权</vt:lpstr>
      <vt:lpstr>利率期权的种类 </vt:lpstr>
      <vt:lpstr>       请提问</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854</cp:revision>
  <dcterms:created xsi:type="dcterms:W3CDTF">2007-10-06T10:41:32Z</dcterms:created>
  <dcterms:modified xsi:type="dcterms:W3CDTF">2020-12-18T01:29:11Z</dcterms:modified>
</cp:coreProperties>
</file>