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charts/chart2.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62" r:id="rId1"/>
  </p:sldMasterIdLst>
  <p:notesMasterIdLst>
    <p:notesMasterId r:id="rId38"/>
  </p:notesMasterIdLst>
  <p:handoutMasterIdLst>
    <p:handoutMasterId r:id="rId39"/>
  </p:handoutMasterIdLst>
  <p:sldIdLst>
    <p:sldId id="2467" r:id="rId2"/>
    <p:sldId id="2430" r:id="rId3"/>
    <p:sldId id="2468" r:id="rId4"/>
    <p:sldId id="2432" r:id="rId5"/>
    <p:sldId id="2486" r:id="rId6"/>
    <p:sldId id="2433" r:id="rId7"/>
    <p:sldId id="2476" r:id="rId8"/>
    <p:sldId id="2435" r:id="rId9"/>
    <p:sldId id="2436" r:id="rId10"/>
    <p:sldId id="2465" r:id="rId11"/>
    <p:sldId id="2437" r:id="rId12"/>
    <p:sldId id="2477" r:id="rId13"/>
    <p:sldId id="2490" r:id="rId14"/>
    <p:sldId id="2489" r:id="rId15"/>
    <p:sldId id="2488" r:id="rId16"/>
    <p:sldId id="2438" r:id="rId17"/>
    <p:sldId id="2470" r:id="rId18"/>
    <p:sldId id="2441" r:id="rId19"/>
    <p:sldId id="2442" r:id="rId20"/>
    <p:sldId id="2464" r:id="rId21"/>
    <p:sldId id="2444" r:id="rId22"/>
    <p:sldId id="2445" r:id="rId23"/>
    <p:sldId id="2446" r:id="rId24"/>
    <p:sldId id="2492" r:id="rId25"/>
    <p:sldId id="2493" r:id="rId26"/>
    <p:sldId id="2449" r:id="rId27"/>
    <p:sldId id="2450" r:id="rId28"/>
    <p:sldId id="2451" r:id="rId29"/>
    <p:sldId id="2487" r:id="rId30"/>
    <p:sldId id="2452" r:id="rId31"/>
    <p:sldId id="2453" r:id="rId32"/>
    <p:sldId id="2454" r:id="rId33"/>
    <p:sldId id="2471" r:id="rId34"/>
    <p:sldId id="2456" r:id="rId35"/>
    <p:sldId id="2472" r:id="rId36"/>
    <p:sldId id="2475" r:id="rId37"/>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3">
          <p15:clr>
            <a:srgbClr val="A4A3A4"/>
          </p15:clr>
        </p15:guide>
        <p15:guide id="2" pos="2236">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6600"/>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EB344D84-9AFB-497E-A393-DC336BA19D2E}" styleName="中度样式 3 - 强调 3">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3"/>
          </a:solidFill>
        </a:fill>
      </a:tcStyle>
    </a:lastCol>
    <a:firstCol>
      <a:tcTxStyle b="on">
        <a:fontRef idx="minor">
          <a:scrgbClr r="0" g="0" b="0"/>
        </a:fontRef>
        <a:schemeClr val="lt1"/>
      </a:tcTxStyle>
      <a:tcStyle>
        <a:tcBdr/>
        <a:fill>
          <a:solidFill>
            <a:schemeClr val="accent3"/>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3"/>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A488322-F2BA-4B5B-9748-0D474271808F}" styleName="中度样式 3 - 强调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22606" autoAdjust="0"/>
    <p:restoredTop sz="85834" autoAdjust="0"/>
  </p:normalViewPr>
  <p:slideViewPr>
    <p:cSldViewPr>
      <p:cViewPr varScale="1">
        <p:scale>
          <a:sx n="85" d="100"/>
          <a:sy n="85" d="100"/>
        </p:scale>
        <p:origin x="734" y="24"/>
      </p:cViewPr>
      <p:guideLst>
        <p:guide orient="horz" pos="2160"/>
        <p:guide pos="2880"/>
      </p:guideLst>
    </p:cSldViewPr>
  </p:slideViewPr>
  <p:notesTextViewPr>
    <p:cViewPr>
      <p:scale>
        <a:sx n="100" d="100"/>
        <a:sy n="100" d="100"/>
      </p:scale>
      <p:origin x="0" y="0"/>
    </p:cViewPr>
  </p:notesTextViewPr>
  <p:notesViewPr>
    <p:cSldViewPr>
      <p:cViewPr varScale="1">
        <p:scale>
          <a:sx n="48" d="100"/>
          <a:sy n="48" d="100"/>
        </p:scale>
        <p:origin x="-2970" y="-102"/>
      </p:cViewPr>
      <p:guideLst>
        <p:guide orient="horz" pos="3223"/>
        <p:guide pos="2236"/>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pivotSource>
    <c:name>[Annual Volume - 2009-2018.xlsx]Category Last 10 Years - Future!PivotTable5</c:name>
    <c:fmtId val="7"/>
  </c:pivotSource>
  <c:chart>
    <c:autoTitleDeleted val="0"/>
    <c:pivotFmts>
      <c:pivotFmt>
        <c:idx val="0"/>
        <c:spPr>
          <a:solidFill>
            <a:schemeClr val="accent1"/>
          </a:solidFill>
          <a:ln>
            <a:noFill/>
          </a:ln>
          <a:effectLst/>
        </c:spPr>
        <c:marker>
          <c:symbol val="none"/>
        </c:marker>
      </c:pivotFmt>
      <c:pivotFmt>
        <c:idx val="1"/>
        <c:spPr>
          <a:solidFill>
            <a:schemeClr val="accent2"/>
          </a:solidFill>
          <a:ln>
            <a:noFill/>
          </a:ln>
          <a:effectLst/>
        </c:spPr>
        <c:marker>
          <c:symbol val="none"/>
        </c:marker>
      </c:pivotFmt>
      <c:pivotFmt>
        <c:idx val="2"/>
        <c:spPr>
          <a:solidFill>
            <a:schemeClr val="accent3"/>
          </a:solidFill>
          <a:ln>
            <a:noFill/>
          </a:ln>
          <a:effectLst/>
        </c:spPr>
        <c:marker>
          <c:symbol val="none"/>
        </c:marker>
      </c:pivotFmt>
      <c:pivotFmt>
        <c:idx val="3"/>
        <c:spPr>
          <a:solidFill>
            <a:schemeClr val="accent4"/>
          </a:solidFill>
          <a:ln>
            <a:noFill/>
          </a:ln>
          <a:effectLst/>
        </c:spPr>
        <c:marker>
          <c:symbol val="none"/>
        </c:marker>
      </c:pivotFmt>
      <c:pivotFmt>
        <c:idx val="4"/>
        <c:spPr>
          <a:solidFill>
            <a:schemeClr val="accent6"/>
          </a:solidFill>
          <a:ln>
            <a:noFill/>
          </a:ln>
          <a:effectLst/>
        </c:spPr>
        <c:marker>
          <c:symbol val="none"/>
        </c:marker>
      </c:pivotFmt>
      <c:pivotFmt>
        <c:idx val="5"/>
        <c:spPr>
          <a:solidFill>
            <a:schemeClr val="accent5"/>
          </a:solidFill>
          <a:ln>
            <a:noFill/>
          </a:ln>
          <a:effectLst/>
        </c:spPr>
        <c:marker>
          <c:symbol val="none"/>
        </c:marker>
      </c:pivotFmt>
      <c:pivotFmt>
        <c:idx val="6"/>
        <c:spPr>
          <a:solidFill>
            <a:schemeClr val="accent1">
              <a:lumMod val="60000"/>
            </a:schemeClr>
          </a:solidFill>
          <a:ln>
            <a:noFill/>
          </a:ln>
          <a:effectLst/>
        </c:spPr>
        <c:marker>
          <c:symbol val="none"/>
        </c:marker>
      </c:pivotFmt>
      <c:pivotFmt>
        <c:idx val="7"/>
        <c:spPr>
          <a:solidFill>
            <a:schemeClr val="accent2">
              <a:lumMod val="60000"/>
            </a:schemeClr>
          </a:solidFill>
          <a:ln>
            <a:noFill/>
          </a:ln>
          <a:effectLst/>
        </c:spPr>
        <c:marker>
          <c:symbol val="none"/>
        </c:marker>
      </c:pivotFmt>
      <c:pivotFmt>
        <c:idx val="8"/>
        <c:spPr>
          <a:solidFill>
            <a:schemeClr val="accent3">
              <a:lumMod val="60000"/>
            </a:schemeClr>
          </a:solidFill>
          <a:ln>
            <a:noFill/>
          </a:ln>
          <a:effectLst/>
        </c:spPr>
        <c:marker>
          <c:symbol val="none"/>
        </c:marker>
      </c:pivotFmt>
      <c:pivotFmt>
        <c:idx val="9"/>
        <c:spPr>
          <a:solidFill>
            <a:schemeClr val="accent1"/>
          </a:solidFill>
          <a:ln>
            <a:noFill/>
          </a:ln>
          <a:effectLst/>
        </c:spPr>
        <c:marker>
          <c:symbol val="none"/>
        </c:marker>
      </c:pivotFmt>
      <c:pivotFmt>
        <c:idx val="10"/>
        <c:spPr>
          <a:solidFill>
            <a:schemeClr val="accent2"/>
          </a:solidFill>
          <a:ln>
            <a:noFill/>
          </a:ln>
          <a:effectLst/>
        </c:spPr>
        <c:marker>
          <c:symbol val="none"/>
        </c:marker>
      </c:pivotFmt>
      <c:pivotFmt>
        <c:idx val="11"/>
        <c:spPr>
          <a:solidFill>
            <a:schemeClr val="accent3"/>
          </a:solidFill>
          <a:ln>
            <a:noFill/>
          </a:ln>
          <a:effectLst/>
        </c:spPr>
        <c:marker>
          <c:symbol val="none"/>
        </c:marker>
      </c:pivotFmt>
      <c:pivotFmt>
        <c:idx val="12"/>
        <c:spPr>
          <a:solidFill>
            <a:schemeClr val="accent4"/>
          </a:solidFill>
          <a:ln>
            <a:noFill/>
          </a:ln>
          <a:effectLst/>
        </c:spPr>
        <c:marker>
          <c:symbol val="none"/>
        </c:marker>
      </c:pivotFmt>
      <c:pivotFmt>
        <c:idx val="13"/>
        <c:spPr>
          <a:solidFill>
            <a:schemeClr val="accent5"/>
          </a:solidFill>
          <a:ln>
            <a:noFill/>
          </a:ln>
          <a:effectLst/>
        </c:spPr>
        <c:marker>
          <c:symbol val="none"/>
        </c:marker>
      </c:pivotFmt>
      <c:pivotFmt>
        <c:idx val="14"/>
        <c:spPr>
          <a:solidFill>
            <a:schemeClr val="accent6"/>
          </a:solidFill>
          <a:ln>
            <a:noFill/>
          </a:ln>
          <a:effectLst/>
        </c:spPr>
        <c:marker>
          <c:symbol val="none"/>
        </c:marker>
      </c:pivotFmt>
      <c:pivotFmt>
        <c:idx val="15"/>
        <c:spPr>
          <a:solidFill>
            <a:schemeClr val="accent1">
              <a:lumMod val="60000"/>
            </a:schemeClr>
          </a:solidFill>
          <a:ln>
            <a:noFill/>
          </a:ln>
          <a:effectLst/>
        </c:spPr>
        <c:marker>
          <c:symbol val="none"/>
        </c:marker>
      </c:pivotFmt>
      <c:pivotFmt>
        <c:idx val="16"/>
        <c:spPr>
          <a:solidFill>
            <a:schemeClr val="accent2">
              <a:lumMod val="60000"/>
            </a:schemeClr>
          </a:solidFill>
          <a:ln>
            <a:noFill/>
          </a:ln>
          <a:effectLst/>
        </c:spPr>
        <c:marker>
          <c:symbol val="none"/>
        </c:marker>
      </c:pivotFmt>
      <c:pivotFmt>
        <c:idx val="17"/>
        <c:spPr>
          <a:solidFill>
            <a:schemeClr val="accent3">
              <a:lumMod val="60000"/>
            </a:schemeClr>
          </a:solidFill>
          <a:ln>
            <a:noFill/>
          </a:ln>
          <a:effectLst/>
        </c:spPr>
        <c:marker>
          <c:symbol val="none"/>
        </c:marker>
      </c:pivotFmt>
      <c:pivotFmt>
        <c:idx val="18"/>
        <c:spPr>
          <a:solidFill>
            <a:schemeClr val="accent1"/>
          </a:solidFill>
          <a:ln>
            <a:noFill/>
          </a:ln>
          <a:effectLst/>
        </c:spPr>
        <c:marker>
          <c:symbol val="none"/>
        </c:marker>
      </c:pivotFmt>
      <c:pivotFmt>
        <c:idx val="19"/>
        <c:spPr>
          <a:solidFill>
            <a:schemeClr val="accent2"/>
          </a:solidFill>
          <a:ln>
            <a:noFill/>
          </a:ln>
          <a:effectLst/>
        </c:spPr>
        <c:marker>
          <c:symbol val="none"/>
        </c:marker>
      </c:pivotFmt>
      <c:pivotFmt>
        <c:idx val="20"/>
        <c:spPr>
          <a:solidFill>
            <a:schemeClr val="accent3"/>
          </a:solidFill>
          <a:ln>
            <a:noFill/>
          </a:ln>
          <a:effectLst/>
        </c:spPr>
        <c:marker>
          <c:symbol val="none"/>
        </c:marker>
      </c:pivotFmt>
      <c:pivotFmt>
        <c:idx val="21"/>
        <c:spPr>
          <a:solidFill>
            <a:schemeClr val="accent4"/>
          </a:solidFill>
          <a:ln>
            <a:noFill/>
          </a:ln>
          <a:effectLst/>
        </c:spPr>
        <c:marker>
          <c:symbol val="none"/>
        </c:marker>
      </c:pivotFmt>
      <c:pivotFmt>
        <c:idx val="22"/>
        <c:spPr>
          <a:solidFill>
            <a:schemeClr val="accent5"/>
          </a:solidFill>
          <a:ln>
            <a:noFill/>
          </a:ln>
          <a:effectLst/>
        </c:spPr>
        <c:marker>
          <c:symbol val="none"/>
        </c:marker>
      </c:pivotFmt>
      <c:pivotFmt>
        <c:idx val="23"/>
        <c:spPr>
          <a:solidFill>
            <a:schemeClr val="accent6"/>
          </a:solidFill>
          <a:ln>
            <a:noFill/>
          </a:ln>
          <a:effectLst/>
        </c:spPr>
        <c:marker>
          <c:symbol val="none"/>
        </c:marker>
      </c:pivotFmt>
      <c:pivotFmt>
        <c:idx val="24"/>
        <c:spPr>
          <a:solidFill>
            <a:schemeClr val="accent1">
              <a:lumMod val="60000"/>
            </a:schemeClr>
          </a:solidFill>
          <a:ln>
            <a:noFill/>
          </a:ln>
          <a:effectLst/>
        </c:spPr>
        <c:marker>
          <c:symbol val="none"/>
        </c:marker>
      </c:pivotFmt>
      <c:pivotFmt>
        <c:idx val="25"/>
        <c:spPr>
          <a:solidFill>
            <a:schemeClr val="accent2">
              <a:lumMod val="60000"/>
            </a:schemeClr>
          </a:solidFill>
          <a:ln>
            <a:noFill/>
          </a:ln>
          <a:effectLst/>
        </c:spPr>
        <c:marker>
          <c:symbol val="none"/>
        </c:marker>
      </c:pivotFmt>
      <c:pivotFmt>
        <c:idx val="26"/>
        <c:spPr>
          <a:solidFill>
            <a:schemeClr val="accent3">
              <a:lumMod val="60000"/>
            </a:schemeClr>
          </a:solidFill>
          <a:ln>
            <a:noFill/>
          </a:ln>
          <a:effectLst/>
        </c:spPr>
        <c:marker>
          <c:symbol val="none"/>
        </c:marker>
      </c:pivotFmt>
    </c:pivotFmts>
    <c:plotArea>
      <c:layout/>
      <c:barChart>
        <c:barDir val="col"/>
        <c:grouping val="stacked"/>
        <c:varyColors val="0"/>
        <c:ser>
          <c:idx val="0"/>
          <c:order val="0"/>
          <c:tx>
            <c:strRef>
              <c:f>'Category Last 10 Years - Future'!$B$3:$B$4</c:f>
              <c:strCache>
                <c:ptCount val="1"/>
                <c:pt idx="0">
                  <c:v>Interest Rates</c:v>
                </c:pt>
              </c:strCache>
            </c:strRef>
          </c:tx>
          <c:spPr>
            <a:solidFill>
              <a:schemeClr val="accent1"/>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Future'!$B$5:$B$14</c:f>
              <c:numCache>
                <c:formatCode>_(* #,##0_);_(* \(#,##0\);_(* "-"??_);_(@_)</c:formatCode>
                <c:ptCount val="10"/>
                <c:pt idx="0">
                  <c:v>1939888358</c:v>
                </c:pt>
                <c:pt idx="1">
                  <c:v>2549758778</c:v>
                </c:pt>
                <c:pt idx="2">
                  <c:v>2800799608</c:v>
                </c:pt>
                <c:pt idx="3">
                  <c:v>2348533730</c:v>
                </c:pt>
                <c:pt idx="4">
                  <c:v>2787470491</c:v>
                </c:pt>
                <c:pt idx="5">
                  <c:v>2740328394</c:v>
                </c:pt>
                <c:pt idx="6">
                  <c:v>2695835976</c:v>
                </c:pt>
                <c:pt idx="7">
                  <c:v>2886602018</c:v>
                </c:pt>
                <c:pt idx="8">
                  <c:v>3183614340</c:v>
                </c:pt>
                <c:pt idx="9">
                  <c:v>3679707538</c:v>
                </c:pt>
              </c:numCache>
            </c:numRef>
          </c:val>
          <c:extLst>
            <c:ext xmlns:c16="http://schemas.microsoft.com/office/drawing/2014/chart" uri="{C3380CC4-5D6E-409C-BE32-E72D297353CC}">
              <c16:uniqueId val="{00000000-61BC-4550-A13D-67BD6E992B0B}"/>
            </c:ext>
          </c:extLst>
        </c:ser>
        <c:ser>
          <c:idx val="1"/>
          <c:order val="1"/>
          <c:tx>
            <c:strRef>
              <c:f>'Category Last 10 Years - Future'!$C$3:$C$4</c:f>
              <c:strCache>
                <c:ptCount val="1"/>
                <c:pt idx="0">
                  <c:v>Equity Index</c:v>
                </c:pt>
              </c:strCache>
            </c:strRef>
          </c:tx>
          <c:spPr>
            <a:solidFill>
              <a:schemeClr val="accent2"/>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Future'!$C$5:$C$14</c:f>
              <c:numCache>
                <c:formatCode>_(* #,##0_);_(* \(#,##0\);_(* "-"??_);_(@_)</c:formatCode>
                <c:ptCount val="10"/>
                <c:pt idx="0">
                  <c:v>2167056883</c:v>
                </c:pt>
                <c:pt idx="1">
                  <c:v>2326805450</c:v>
                </c:pt>
                <c:pt idx="2">
                  <c:v>2639410039</c:v>
                </c:pt>
                <c:pt idx="3">
                  <c:v>2292201830</c:v>
                </c:pt>
                <c:pt idx="4">
                  <c:v>2406894969</c:v>
                </c:pt>
                <c:pt idx="5">
                  <c:v>2466518861</c:v>
                </c:pt>
                <c:pt idx="6">
                  <c:v>2838065373</c:v>
                </c:pt>
                <c:pt idx="7">
                  <c:v>2671284748</c:v>
                </c:pt>
                <c:pt idx="8">
                  <c:v>2503986040</c:v>
                </c:pt>
                <c:pt idx="9">
                  <c:v>3430695777</c:v>
                </c:pt>
              </c:numCache>
            </c:numRef>
          </c:val>
          <c:extLst>
            <c:ext xmlns:c16="http://schemas.microsoft.com/office/drawing/2014/chart" uri="{C3380CC4-5D6E-409C-BE32-E72D297353CC}">
              <c16:uniqueId val="{00000001-61BC-4550-A13D-67BD6E992B0B}"/>
            </c:ext>
          </c:extLst>
        </c:ser>
        <c:ser>
          <c:idx val="2"/>
          <c:order val="2"/>
          <c:tx>
            <c:strRef>
              <c:f>'Category Last 10 Years - Future'!$D$3:$D$4</c:f>
              <c:strCache>
                <c:ptCount val="1"/>
                <c:pt idx="0">
                  <c:v>Currency</c:v>
                </c:pt>
              </c:strCache>
            </c:strRef>
          </c:tx>
          <c:spPr>
            <a:solidFill>
              <a:schemeClr val="accent3"/>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Future'!$D$5:$D$14</c:f>
              <c:numCache>
                <c:formatCode>_(* #,##0_);_(* \(#,##0\);_(* "-"??_);_(@_)</c:formatCode>
                <c:ptCount val="10"/>
                <c:pt idx="0">
                  <c:v>949686453</c:v>
                </c:pt>
                <c:pt idx="1">
                  <c:v>2470156132</c:v>
                </c:pt>
                <c:pt idx="2">
                  <c:v>2850374184</c:v>
                </c:pt>
                <c:pt idx="3">
                  <c:v>2161161693</c:v>
                </c:pt>
                <c:pt idx="4">
                  <c:v>2166688327</c:v>
                </c:pt>
                <c:pt idx="5">
                  <c:v>1876489532</c:v>
                </c:pt>
                <c:pt idx="6">
                  <c:v>2314122921</c:v>
                </c:pt>
                <c:pt idx="7">
                  <c:v>2418085793</c:v>
                </c:pt>
                <c:pt idx="8">
                  <c:v>2163244504</c:v>
                </c:pt>
                <c:pt idx="9">
                  <c:v>2763215221</c:v>
                </c:pt>
              </c:numCache>
            </c:numRef>
          </c:val>
          <c:extLst>
            <c:ext xmlns:c16="http://schemas.microsoft.com/office/drawing/2014/chart" uri="{C3380CC4-5D6E-409C-BE32-E72D297353CC}">
              <c16:uniqueId val="{00000002-61BC-4550-A13D-67BD6E992B0B}"/>
            </c:ext>
          </c:extLst>
        </c:ser>
        <c:ser>
          <c:idx val="3"/>
          <c:order val="3"/>
          <c:tx>
            <c:strRef>
              <c:f>'Category Last 10 Years - Future'!$E$3:$E$4</c:f>
              <c:strCache>
                <c:ptCount val="1"/>
                <c:pt idx="0">
                  <c:v>Energy</c:v>
                </c:pt>
              </c:strCache>
            </c:strRef>
          </c:tx>
          <c:spPr>
            <a:solidFill>
              <a:schemeClr val="accent4"/>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Future'!$E$5:$E$14</c:f>
              <c:numCache>
                <c:formatCode>_(* #,##0_);_(* \(#,##0\);_(* "-"??_);_(@_)</c:formatCode>
                <c:ptCount val="10"/>
                <c:pt idx="0">
                  <c:v>592168318</c:v>
                </c:pt>
                <c:pt idx="1">
                  <c:v>650861264</c:v>
                </c:pt>
                <c:pt idx="2">
                  <c:v>734774891</c:v>
                </c:pt>
                <c:pt idx="3">
                  <c:v>804146283</c:v>
                </c:pt>
                <c:pt idx="4">
                  <c:v>1174091622</c:v>
                </c:pt>
                <c:pt idx="5">
                  <c:v>1032164877</c:v>
                </c:pt>
                <c:pt idx="6">
                  <c:v>1269410203</c:v>
                </c:pt>
                <c:pt idx="7">
                  <c:v>2057483642</c:v>
                </c:pt>
                <c:pt idx="8">
                  <c:v>2005411206</c:v>
                </c:pt>
                <c:pt idx="9">
                  <c:v>2075971481</c:v>
                </c:pt>
              </c:numCache>
            </c:numRef>
          </c:val>
          <c:extLst>
            <c:ext xmlns:c16="http://schemas.microsoft.com/office/drawing/2014/chart" uri="{C3380CC4-5D6E-409C-BE32-E72D297353CC}">
              <c16:uniqueId val="{00000003-61BC-4550-A13D-67BD6E992B0B}"/>
            </c:ext>
          </c:extLst>
        </c:ser>
        <c:ser>
          <c:idx val="4"/>
          <c:order val="4"/>
          <c:tx>
            <c:strRef>
              <c:f>'Category Last 10 Years - Future'!$F$3:$F$4</c:f>
              <c:strCache>
                <c:ptCount val="1"/>
                <c:pt idx="0">
                  <c:v>Individual Equity</c:v>
                </c:pt>
              </c:strCache>
            </c:strRef>
          </c:tx>
          <c:spPr>
            <a:solidFill>
              <a:schemeClr val="accent5"/>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Future'!$F$5:$F$14</c:f>
              <c:numCache>
                <c:formatCode>_(* #,##0_);_(* \(#,##0\);_(* "-"??_);_(@_)</c:formatCode>
                <c:ptCount val="10"/>
                <c:pt idx="0">
                  <c:v>946540945</c:v>
                </c:pt>
                <c:pt idx="1">
                  <c:v>1116394508</c:v>
                </c:pt>
                <c:pt idx="2">
                  <c:v>1186720739</c:v>
                </c:pt>
                <c:pt idx="3">
                  <c:v>1118605869</c:v>
                </c:pt>
                <c:pt idx="4">
                  <c:v>1050287791</c:v>
                </c:pt>
                <c:pt idx="5">
                  <c:v>1133966665</c:v>
                </c:pt>
                <c:pt idx="6">
                  <c:v>1403535660</c:v>
                </c:pt>
                <c:pt idx="7">
                  <c:v>1226265187</c:v>
                </c:pt>
                <c:pt idx="8">
                  <c:v>1284275104</c:v>
                </c:pt>
                <c:pt idx="9">
                  <c:v>1536958051</c:v>
                </c:pt>
              </c:numCache>
            </c:numRef>
          </c:val>
          <c:extLst>
            <c:ext xmlns:c16="http://schemas.microsoft.com/office/drawing/2014/chart" uri="{C3380CC4-5D6E-409C-BE32-E72D297353CC}">
              <c16:uniqueId val="{00000004-61BC-4550-A13D-67BD6E992B0B}"/>
            </c:ext>
          </c:extLst>
        </c:ser>
        <c:ser>
          <c:idx val="5"/>
          <c:order val="5"/>
          <c:tx>
            <c:strRef>
              <c:f>'Category Last 10 Years - Future'!$G$3:$G$4</c:f>
              <c:strCache>
                <c:ptCount val="1"/>
                <c:pt idx="0">
                  <c:v>Non-Precious Metals</c:v>
                </c:pt>
              </c:strCache>
            </c:strRef>
          </c:tx>
          <c:spPr>
            <a:solidFill>
              <a:schemeClr val="accent6"/>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Future'!$G$5:$G$14</c:f>
              <c:numCache>
                <c:formatCode>_(* #,##0_);_(* \(#,##0\);_(* "-"??_);_(@_)</c:formatCode>
                <c:ptCount val="10"/>
                <c:pt idx="0">
                  <c:v>457337968</c:v>
                </c:pt>
                <c:pt idx="1">
                  <c:v>635808794</c:v>
                </c:pt>
                <c:pt idx="2">
                  <c:v>426989496</c:v>
                </c:pt>
                <c:pt idx="3">
                  <c:v>547697133</c:v>
                </c:pt>
                <c:pt idx="4">
                  <c:v>639531429</c:v>
                </c:pt>
                <c:pt idx="5">
                  <c:v>863913936</c:v>
                </c:pt>
                <c:pt idx="6">
                  <c:v>1271618946</c:v>
                </c:pt>
                <c:pt idx="7">
                  <c:v>1866900446</c:v>
                </c:pt>
                <c:pt idx="8">
                  <c:v>1729732237</c:v>
                </c:pt>
                <c:pt idx="9">
                  <c:v>1512575089</c:v>
                </c:pt>
              </c:numCache>
            </c:numRef>
          </c:val>
          <c:extLst>
            <c:ext xmlns:c16="http://schemas.microsoft.com/office/drawing/2014/chart" uri="{C3380CC4-5D6E-409C-BE32-E72D297353CC}">
              <c16:uniqueId val="{00000005-61BC-4550-A13D-67BD6E992B0B}"/>
            </c:ext>
          </c:extLst>
        </c:ser>
        <c:ser>
          <c:idx val="6"/>
          <c:order val="6"/>
          <c:tx>
            <c:strRef>
              <c:f>'Category Last 10 Years - Future'!$H$3:$H$4</c:f>
              <c:strCache>
                <c:ptCount val="1"/>
                <c:pt idx="0">
                  <c:v>Agriculture</c:v>
                </c:pt>
              </c:strCache>
            </c:strRef>
          </c:tx>
          <c:spPr>
            <a:solidFill>
              <a:schemeClr val="accent1">
                <a:lumMod val="60000"/>
              </a:schemeClr>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Future'!$H$5:$H$14</c:f>
              <c:numCache>
                <c:formatCode>_(* #,##0_);_(* \(#,##0\);_(* "-"??_);_(@_)</c:formatCode>
                <c:ptCount val="10"/>
                <c:pt idx="0">
                  <c:v>882474399</c:v>
                </c:pt>
                <c:pt idx="1">
                  <c:v>1246098041</c:v>
                </c:pt>
                <c:pt idx="2">
                  <c:v>924446137</c:v>
                </c:pt>
                <c:pt idx="3">
                  <c:v>1178986766</c:v>
                </c:pt>
                <c:pt idx="4">
                  <c:v>1145041000</c:v>
                </c:pt>
                <c:pt idx="5">
                  <c:v>1313292954</c:v>
                </c:pt>
                <c:pt idx="6">
                  <c:v>1558690408</c:v>
                </c:pt>
                <c:pt idx="7">
                  <c:v>1849423109</c:v>
                </c:pt>
                <c:pt idx="8">
                  <c:v>1225769281</c:v>
                </c:pt>
                <c:pt idx="9">
                  <c:v>1386838479</c:v>
                </c:pt>
              </c:numCache>
            </c:numRef>
          </c:val>
          <c:extLst>
            <c:ext xmlns:c16="http://schemas.microsoft.com/office/drawing/2014/chart" uri="{C3380CC4-5D6E-409C-BE32-E72D297353CC}">
              <c16:uniqueId val="{00000006-61BC-4550-A13D-67BD6E992B0B}"/>
            </c:ext>
          </c:extLst>
        </c:ser>
        <c:ser>
          <c:idx val="7"/>
          <c:order val="7"/>
          <c:tx>
            <c:strRef>
              <c:f>'Category Last 10 Years - Future'!$I$3:$I$4</c:f>
              <c:strCache>
                <c:ptCount val="1"/>
                <c:pt idx="0">
                  <c:v>Other</c:v>
                </c:pt>
              </c:strCache>
            </c:strRef>
          </c:tx>
          <c:spPr>
            <a:solidFill>
              <a:schemeClr val="accent2">
                <a:lumMod val="60000"/>
              </a:schemeClr>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Future'!$I$5:$I$14</c:f>
              <c:numCache>
                <c:formatCode>_(* #,##0_);_(* \(#,##0\);_(* "-"??_);_(@_)</c:formatCode>
                <c:ptCount val="10"/>
                <c:pt idx="0">
                  <c:v>114149410</c:v>
                </c:pt>
                <c:pt idx="1">
                  <c:v>137330081</c:v>
                </c:pt>
                <c:pt idx="2">
                  <c:v>229929364</c:v>
                </c:pt>
                <c:pt idx="3">
                  <c:v>252914437</c:v>
                </c:pt>
                <c:pt idx="4">
                  <c:v>345712901</c:v>
                </c:pt>
                <c:pt idx="5">
                  <c:v>354145006</c:v>
                </c:pt>
                <c:pt idx="6">
                  <c:v>819448633</c:v>
                </c:pt>
                <c:pt idx="7">
                  <c:v>615715499</c:v>
                </c:pt>
                <c:pt idx="8">
                  <c:v>479534666</c:v>
                </c:pt>
                <c:pt idx="9">
                  <c:v>488714934</c:v>
                </c:pt>
              </c:numCache>
            </c:numRef>
          </c:val>
          <c:extLst>
            <c:ext xmlns:c16="http://schemas.microsoft.com/office/drawing/2014/chart" uri="{C3380CC4-5D6E-409C-BE32-E72D297353CC}">
              <c16:uniqueId val="{00000007-61BC-4550-A13D-67BD6E992B0B}"/>
            </c:ext>
          </c:extLst>
        </c:ser>
        <c:ser>
          <c:idx val="8"/>
          <c:order val="8"/>
          <c:tx>
            <c:strRef>
              <c:f>'Category Last 10 Years - Future'!$J$3:$J$4</c:f>
              <c:strCache>
                <c:ptCount val="1"/>
                <c:pt idx="0">
                  <c:v>Precious Metals</c:v>
                </c:pt>
              </c:strCache>
            </c:strRef>
          </c:tx>
          <c:spPr>
            <a:solidFill>
              <a:schemeClr val="accent3">
                <a:lumMod val="60000"/>
              </a:schemeClr>
            </a:solidFill>
            <a:ln>
              <a:noFill/>
            </a:ln>
            <a:effectLst/>
          </c:spPr>
          <c:invertIfNegative val="0"/>
          <c:cat>
            <c:strRef>
              <c:f>'Category Last 10 Years - Future'!$A$5:$A$14</c:f>
              <c:strCache>
                <c:ptCount val="10"/>
                <c:pt idx="0">
                  <c:v>2009</c:v>
                </c:pt>
                <c:pt idx="1">
                  <c:v>2010</c:v>
                </c:pt>
                <c:pt idx="2">
                  <c:v>2011</c:v>
                </c:pt>
                <c:pt idx="3">
                  <c:v>2012</c:v>
                </c:pt>
                <c:pt idx="4">
                  <c:v>2013</c:v>
                </c:pt>
                <c:pt idx="5">
                  <c:v>2014</c:v>
                </c:pt>
                <c:pt idx="6">
                  <c:v>2015</c:v>
                </c:pt>
                <c:pt idx="7">
                  <c:v>2016</c:v>
                </c:pt>
                <c:pt idx="8">
                  <c:v>2017</c:v>
                </c:pt>
                <c:pt idx="9">
                  <c:v>2018</c:v>
                </c:pt>
              </c:strCache>
            </c:strRef>
          </c:cat>
          <c:val>
            <c:numRef>
              <c:f>'Category Last 10 Years - Future'!$J$5:$J$14</c:f>
              <c:numCache>
                <c:formatCode>_(* #,##0_);_(* \(#,##0\);_(* "-"??_);_(@_)</c:formatCode>
                <c:ptCount val="10"/>
                <c:pt idx="0">
                  <c:v>139330358</c:v>
                </c:pt>
                <c:pt idx="1">
                  <c:v>164960958</c:v>
                </c:pt>
                <c:pt idx="2">
                  <c:v>328686467</c:v>
                </c:pt>
                <c:pt idx="3">
                  <c:v>307238983</c:v>
                </c:pt>
                <c:pt idx="4">
                  <c:v>420270980</c:v>
                </c:pt>
                <c:pt idx="5">
                  <c:v>360055723</c:v>
                </c:pt>
                <c:pt idx="6">
                  <c:v>307466746</c:v>
                </c:pt>
                <c:pt idx="7">
                  <c:v>300333194</c:v>
                </c:pt>
                <c:pt idx="8">
                  <c:v>267185790</c:v>
                </c:pt>
                <c:pt idx="9">
                  <c:v>276642827</c:v>
                </c:pt>
              </c:numCache>
            </c:numRef>
          </c:val>
          <c:extLst>
            <c:ext xmlns:c16="http://schemas.microsoft.com/office/drawing/2014/chart" uri="{C3380CC4-5D6E-409C-BE32-E72D297353CC}">
              <c16:uniqueId val="{00000008-61BC-4550-A13D-67BD6E992B0B}"/>
            </c:ext>
          </c:extLst>
        </c:ser>
        <c:dLbls>
          <c:showLegendKey val="0"/>
          <c:showVal val="0"/>
          <c:showCatName val="0"/>
          <c:showSerName val="0"/>
          <c:showPercent val="0"/>
          <c:showBubbleSize val="0"/>
        </c:dLbls>
        <c:gapWidth val="150"/>
        <c:overlap val="100"/>
        <c:axId val="216382080"/>
        <c:axId val="216397312"/>
      </c:barChart>
      <c:catAx>
        <c:axId val="21638208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6397312"/>
        <c:crosses val="autoZero"/>
        <c:auto val="1"/>
        <c:lblAlgn val="ctr"/>
        <c:lblOffset val="100"/>
        <c:noMultiLvlLbl val="0"/>
      </c:catAx>
      <c:valAx>
        <c:axId val="216397312"/>
        <c:scaling>
          <c:orientation val="minMax"/>
        </c:scaling>
        <c:delete val="0"/>
        <c:axPos val="l"/>
        <c:majorGridlines>
          <c:spPr>
            <a:ln w="9525" cap="flat" cmpd="sng" algn="ctr">
              <a:solidFill>
                <a:schemeClr val="tx1">
                  <a:lumMod val="15000"/>
                  <a:lumOff val="85000"/>
                </a:schemeClr>
              </a:solidFill>
              <a:round/>
            </a:ln>
            <a:effectLst/>
          </c:spPr>
        </c:majorGridlines>
        <c:numFmt formatCode="_(* #,##0_);_(* \(#,##0\);_(* &quot;-&quot;??_);_(@_)"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zh-CN"/>
          </a:p>
        </c:txPr>
        <c:crossAx val="216382080"/>
        <c:crosses val="autoZero"/>
        <c:crossBetween val="between"/>
      </c:valAx>
      <c:spPr>
        <a:noFill/>
        <a:ln>
          <a:noFill/>
        </a:ln>
        <a:effectLst/>
      </c:spPr>
    </c:plotArea>
    <c:legend>
      <c:legendPos val="r"/>
      <c:layout>
        <c:manualLayout>
          <c:xMode val="edge"/>
          <c:yMode val="edge"/>
          <c:x val="0.83097564182422423"/>
          <c:y val="8.36126499005342E-2"/>
          <c:w val="0.16014251052767034"/>
          <c:h val="0.60245289239998479"/>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zh-CN"/>
        </a:p>
      </c:txPr>
    </c:legend>
    <c:plotVisOnly val="1"/>
    <c:dispBlanksAs val="gap"/>
    <c:showDLblsOverMax val="0"/>
  </c:chart>
  <c:spPr>
    <a:solidFill>
      <a:schemeClr val="bg1"/>
    </a:solidFill>
    <a:ln w="9525" cap="flat" cmpd="sng" algn="ctr">
      <a:solidFill>
        <a:schemeClr val="tx1">
          <a:lumMod val="15000"/>
          <a:lumOff val="85000"/>
        </a:schemeClr>
      </a:solidFill>
      <a:round/>
    </a:ln>
    <a:effectLst/>
  </c:spPr>
  <c:txPr>
    <a:bodyPr/>
    <a:lstStyle/>
    <a:p>
      <a:pPr>
        <a:defRPr/>
      </a:pPr>
      <a:endParaRPr lang="zh-CN"/>
    </a:p>
  </c:txPr>
  <c:externalData r:id="rId2">
    <c:autoUpdate val="0"/>
  </c:externalData>
  <c:extLst>
    <c:ext xmlns:c14="http://schemas.microsoft.com/office/drawing/2007/8/2/chart" uri="{781A3756-C4B2-4CAC-9D66-4F8BD8637D16}">
      <c14:pivotOptions>
        <c14:dropZoneFilter val="1"/>
        <c14:dropZoneCategories val="1"/>
        <c14:dropZoneData val="1"/>
        <c14:dropZoneSeries val="1"/>
        <c14:dropZonesVisible val="1"/>
      </c14:pivotOptions>
    </c:ext>
  </c:extLst>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1382786526684165"/>
          <c:y val="5.1400554097404488E-2"/>
          <c:w val="0.83543810148731412"/>
          <c:h val="0.79329214056576258"/>
        </c:manualLayout>
      </c:layout>
      <c:lineChart>
        <c:grouping val="standard"/>
        <c:varyColors val="0"/>
        <c:ser>
          <c:idx val="0"/>
          <c:order val="0"/>
          <c:tx>
            <c:strRef>
              <c:f>'IC1912'!$B$2</c:f>
              <c:strCache>
                <c:ptCount val="1"/>
                <c:pt idx="0">
                  <c:v>IC1912</c:v>
                </c:pt>
              </c:strCache>
            </c:strRef>
          </c:tx>
          <c:marker>
            <c:symbol val="none"/>
          </c:marker>
          <c:cat>
            <c:numRef>
              <c:f>'IC1912'!$A$3:$A$166</c:f>
              <c:numCache>
                <c:formatCode>m/d/yyyy</c:formatCode>
                <c:ptCount val="164"/>
                <c:pt idx="0">
                  <c:v>43577</c:v>
                </c:pt>
                <c:pt idx="1">
                  <c:v>43578</c:v>
                </c:pt>
                <c:pt idx="2">
                  <c:v>43579</c:v>
                </c:pt>
                <c:pt idx="3">
                  <c:v>43580</c:v>
                </c:pt>
                <c:pt idx="4">
                  <c:v>43581</c:v>
                </c:pt>
                <c:pt idx="5">
                  <c:v>43584</c:v>
                </c:pt>
                <c:pt idx="6">
                  <c:v>43585</c:v>
                </c:pt>
                <c:pt idx="7">
                  <c:v>43591</c:v>
                </c:pt>
                <c:pt idx="8">
                  <c:v>43592</c:v>
                </c:pt>
                <c:pt idx="9">
                  <c:v>43593</c:v>
                </c:pt>
                <c:pt idx="10">
                  <c:v>43594</c:v>
                </c:pt>
                <c:pt idx="11">
                  <c:v>43595</c:v>
                </c:pt>
                <c:pt idx="12">
                  <c:v>43598</c:v>
                </c:pt>
                <c:pt idx="13">
                  <c:v>43599</c:v>
                </c:pt>
                <c:pt idx="14">
                  <c:v>43600</c:v>
                </c:pt>
                <c:pt idx="15">
                  <c:v>43601</c:v>
                </c:pt>
                <c:pt idx="16">
                  <c:v>43602</c:v>
                </c:pt>
                <c:pt idx="17">
                  <c:v>43605</c:v>
                </c:pt>
                <c:pt idx="18">
                  <c:v>43606</c:v>
                </c:pt>
                <c:pt idx="19">
                  <c:v>43607</c:v>
                </c:pt>
                <c:pt idx="20">
                  <c:v>43608</c:v>
                </c:pt>
                <c:pt idx="21">
                  <c:v>43609</c:v>
                </c:pt>
                <c:pt idx="22">
                  <c:v>43612</c:v>
                </c:pt>
                <c:pt idx="23">
                  <c:v>43613</c:v>
                </c:pt>
                <c:pt idx="24">
                  <c:v>43614</c:v>
                </c:pt>
                <c:pt idx="25">
                  <c:v>43615</c:v>
                </c:pt>
                <c:pt idx="26">
                  <c:v>43616</c:v>
                </c:pt>
                <c:pt idx="27">
                  <c:v>43619</c:v>
                </c:pt>
                <c:pt idx="28">
                  <c:v>43620</c:v>
                </c:pt>
                <c:pt idx="29">
                  <c:v>43621</c:v>
                </c:pt>
                <c:pt idx="30">
                  <c:v>43622</c:v>
                </c:pt>
                <c:pt idx="31">
                  <c:v>43626</c:v>
                </c:pt>
                <c:pt idx="32">
                  <c:v>43627</c:v>
                </c:pt>
                <c:pt idx="33">
                  <c:v>43628</c:v>
                </c:pt>
                <c:pt idx="34">
                  <c:v>43629</c:v>
                </c:pt>
                <c:pt idx="35">
                  <c:v>43630</c:v>
                </c:pt>
                <c:pt idx="36">
                  <c:v>43633</c:v>
                </c:pt>
                <c:pt idx="37">
                  <c:v>43634</c:v>
                </c:pt>
                <c:pt idx="38">
                  <c:v>43635</c:v>
                </c:pt>
                <c:pt idx="39">
                  <c:v>43636</c:v>
                </c:pt>
                <c:pt idx="40">
                  <c:v>43637</c:v>
                </c:pt>
                <c:pt idx="41">
                  <c:v>43640</c:v>
                </c:pt>
                <c:pt idx="42">
                  <c:v>43641</c:v>
                </c:pt>
                <c:pt idx="43">
                  <c:v>43642</c:v>
                </c:pt>
                <c:pt idx="44">
                  <c:v>43643</c:v>
                </c:pt>
                <c:pt idx="45">
                  <c:v>43644</c:v>
                </c:pt>
                <c:pt idx="46">
                  <c:v>43647</c:v>
                </c:pt>
                <c:pt idx="47">
                  <c:v>43648</c:v>
                </c:pt>
                <c:pt idx="48">
                  <c:v>43649</c:v>
                </c:pt>
                <c:pt idx="49">
                  <c:v>43650</c:v>
                </c:pt>
                <c:pt idx="50">
                  <c:v>43651</c:v>
                </c:pt>
                <c:pt idx="51">
                  <c:v>43654</c:v>
                </c:pt>
                <c:pt idx="52">
                  <c:v>43655</c:v>
                </c:pt>
                <c:pt idx="53">
                  <c:v>43656</c:v>
                </c:pt>
                <c:pt idx="54">
                  <c:v>43657</c:v>
                </c:pt>
                <c:pt idx="55">
                  <c:v>43658</c:v>
                </c:pt>
                <c:pt idx="56">
                  <c:v>43661</c:v>
                </c:pt>
                <c:pt idx="57">
                  <c:v>43662</c:v>
                </c:pt>
                <c:pt idx="58">
                  <c:v>43663</c:v>
                </c:pt>
                <c:pt idx="59">
                  <c:v>43664</c:v>
                </c:pt>
                <c:pt idx="60">
                  <c:v>43665</c:v>
                </c:pt>
                <c:pt idx="61">
                  <c:v>43668</c:v>
                </c:pt>
                <c:pt idx="62">
                  <c:v>43669</c:v>
                </c:pt>
                <c:pt idx="63">
                  <c:v>43670</c:v>
                </c:pt>
                <c:pt idx="64">
                  <c:v>43671</c:v>
                </c:pt>
                <c:pt idx="65">
                  <c:v>43672</c:v>
                </c:pt>
                <c:pt idx="66">
                  <c:v>43675</c:v>
                </c:pt>
                <c:pt idx="67">
                  <c:v>43676</c:v>
                </c:pt>
                <c:pt idx="68">
                  <c:v>43677</c:v>
                </c:pt>
                <c:pt idx="69">
                  <c:v>43678</c:v>
                </c:pt>
                <c:pt idx="70">
                  <c:v>43679</c:v>
                </c:pt>
                <c:pt idx="71">
                  <c:v>43682</c:v>
                </c:pt>
                <c:pt idx="72">
                  <c:v>43683</c:v>
                </c:pt>
                <c:pt idx="73">
                  <c:v>43684</c:v>
                </c:pt>
                <c:pt idx="74">
                  <c:v>43685</c:v>
                </c:pt>
                <c:pt idx="75">
                  <c:v>43686</c:v>
                </c:pt>
                <c:pt idx="76">
                  <c:v>43689</c:v>
                </c:pt>
                <c:pt idx="77">
                  <c:v>43690</c:v>
                </c:pt>
                <c:pt idx="78">
                  <c:v>43691</c:v>
                </c:pt>
                <c:pt idx="79">
                  <c:v>43692</c:v>
                </c:pt>
                <c:pt idx="80">
                  <c:v>43693</c:v>
                </c:pt>
                <c:pt idx="81">
                  <c:v>43696</c:v>
                </c:pt>
                <c:pt idx="82">
                  <c:v>43697</c:v>
                </c:pt>
                <c:pt idx="83">
                  <c:v>43698</c:v>
                </c:pt>
                <c:pt idx="84">
                  <c:v>43699</c:v>
                </c:pt>
                <c:pt idx="85">
                  <c:v>43700</c:v>
                </c:pt>
                <c:pt idx="86">
                  <c:v>43703</c:v>
                </c:pt>
                <c:pt idx="87">
                  <c:v>43704</c:v>
                </c:pt>
                <c:pt idx="88">
                  <c:v>43705</c:v>
                </c:pt>
                <c:pt idx="89">
                  <c:v>43706</c:v>
                </c:pt>
                <c:pt idx="90">
                  <c:v>43707</c:v>
                </c:pt>
                <c:pt idx="91">
                  <c:v>43710</c:v>
                </c:pt>
                <c:pt idx="92">
                  <c:v>43711</c:v>
                </c:pt>
                <c:pt idx="93">
                  <c:v>43712</c:v>
                </c:pt>
                <c:pt idx="94">
                  <c:v>43713</c:v>
                </c:pt>
                <c:pt idx="95">
                  <c:v>43714</c:v>
                </c:pt>
                <c:pt idx="96">
                  <c:v>43717</c:v>
                </c:pt>
                <c:pt idx="97">
                  <c:v>43718</c:v>
                </c:pt>
                <c:pt idx="98">
                  <c:v>43719</c:v>
                </c:pt>
                <c:pt idx="99">
                  <c:v>43720</c:v>
                </c:pt>
                <c:pt idx="100">
                  <c:v>43724</c:v>
                </c:pt>
                <c:pt idx="101">
                  <c:v>43725</c:v>
                </c:pt>
                <c:pt idx="102">
                  <c:v>43726</c:v>
                </c:pt>
                <c:pt idx="103">
                  <c:v>43727</c:v>
                </c:pt>
                <c:pt idx="104">
                  <c:v>43728</c:v>
                </c:pt>
                <c:pt idx="105">
                  <c:v>43731</c:v>
                </c:pt>
                <c:pt idx="106">
                  <c:v>43732</c:v>
                </c:pt>
                <c:pt idx="107">
                  <c:v>43733</c:v>
                </c:pt>
                <c:pt idx="108">
                  <c:v>43734</c:v>
                </c:pt>
                <c:pt idx="109">
                  <c:v>43735</c:v>
                </c:pt>
                <c:pt idx="110">
                  <c:v>43738</c:v>
                </c:pt>
                <c:pt idx="111">
                  <c:v>43746</c:v>
                </c:pt>
                <c:pt idx="112">
                  <c:v>43747</c:v>
                </c:pt>
                <c:pt idx="113">
                  <c:v>43748</c:v>
                </c:pt>
                <c:pt idx="114">
                  <c:v>43749</c:v>
                </c:pt>
                <c:pt idx="115">
                  <c:v>43752</c:v>
                </c:pt>
                <c:pt idx="116">
                  <c:v>43753</c:v>
                </c:pt>
                <c:pt idx="117">
                  <c:v>43754</c:v>
                </c:pt>
                <c:pt idx="118">
                  <c:v>43755</c:v>
                </c:pt>
                <c:pt idx="119">
                  <c:v>43756</c:v>
                </c:pt>
                <c:pt idx="120">
                  <c:v>43759</c:v>
                </c:pt>
                <c:pt idx="121">
                  <c:v>43760</c:v>
                </c:pt>
                <c:pt idx="122">
                  <c:v>43761</c:v>
                </c:pt>
                <c:pt idx="123">
                  <c:v>43762</c:v>
                </c:pt>
                <c:pt idx="124">
                  <c:v>43763</c:v>
                </c:pt>
                <c:pt idx="125">
                  <c:v>43766</c:v>
                </c:pt>
                <c:pt idx="126">
                  <c:v>43767</c:v>
                </c:pt>
                <c:pt idx="127">
                  <c:v>43768</c:v>
                </c:pt>
                <c:pt idx="128">
                  <c:v>43769</c:v>
                </c:pt>
                <c:pt idx="129">
                  <c:v>43770</c:v>
                </c:pt>
                <c:pt idx="130">
                  <c:v>43773</c:v>
                </c:pt>
                <c:pt idx="131">
                  <c:v>43774</c:v>
                </c:pt>
                <c:pt idx="132">
                  <c:v>43775</c:v>
                </c:pt>
                <c:pt idx="133">
                  <c:v>43776</c:v>
                </c:pt>
                <c:pt idx="134">
                  <c:v>43777</c:v>
                </c:pt>
                <c:pt idx="135">
                  <c:v>43780</c:v>
                </c:pt>
                <c:pt idx="136">
                  <c:v>43781</c:v>
                </c:pt>
                <c:pt idx="137">
                  <c:v>43782</c:v>
                </c:pt>
                <c:pt idx="138">
                  <c:v>43783</c:v>
                </c:pt>
                <c:pt idx="139">
                  <c:v>43784</c:v>
                </c:pt>
                <c:pt idx="140">
                  <c:v>43787</c:v>
                </c:pt>
                <c:pt idx="141">
                  <c:v>43788</c:v>
                </c:pt>
                <c:pt idx="142">
                  <c:v>43789</c:v>
                </c:pt>
                <c:pt idx="143">
                  <c:v>43790</c:v>
                </c:pt>
                <c:pt idx="144">
                  <c:v>43791</c:v>
                </c:pt>
                <c:pt idx="145">
                  <c:v>43794</c:v>
                </c:pt>
                <c:pt idx="146">
                  <c:v>43795</c:v>
                </c:pt>
                <c:pt idx="147">
                  <c:v>43796</c:v>
                </c:pt>
                <c:pt idx="148">
                  <c:v>43797</c:v>
                </c:pt>
                <c:pt idx="149">
                  <c:v>43798</c:v>
                </c:pt>
                <c:pt idx="150">
                  <c:v>43801</c:v>
                </c:pt>
                <c:pt idx="151">
                  <c:v>43802</c:v>
                </c:pt>
                <c:pt idx="152">
                  <c:v>43803</c:v>
                </c:pt>
                <c:pt idx="153">
                  <c:v>43804</c:v>
                </c:pt>
                <c:pt idx="154">
                  <c:v>43805</c:v>
                </c:pt>
                <c:pt idx="155">
                  <c:v>43808</c:v>
                </c:pt>
                <c:pt idx="156">
                  <c:v>43809</c:v>
                </c:pt>
                <c:pt idx="157">
                  <c:v>43810</c:v>
                </c:pt>
                <c:pt idx="158">
                  <c:v>43811</c:v>
                </c:pt>
                <c:pt idx="159">
                  <c:v>43812</c:v>
                </c:pt>
                <c:pt idx="160">
                  <c:v>43815</c:v>
                </c:pt>
                <c:pt idx="161">
                  <c:v>43816</c:v>
                </c:pt>
                <c:pt idx="162">
                  <c:v>43817</c:v>
                </c:pt>
                <c:pt idx="163">
                  <c:v>43818</c:v>
                </c:pt>
              </c:numCache>
            </c:numRef>
          </c:cat>
          <c:val>
            <c:numRef>
              <c:f>'IC1912'!$B$3:$B$166</c:f>
              <c:numCache>
                <c:formatCode>General</c:formatCode>
                <c:ptCount val="164"/>
                <c:pt idx="0">
                  <c:v>5522</c:v>
                </c:pt>
                <c:pt idx="1">
                  <c:v>5395.2</c:v>
                </c:pt>
                <c:pt idx="2">
                  <c:v>5487.6</c:v>
                </c:pt>
                <c:pt idx="3">
                  <c:v>5258</c:v>
                </c:pt>
                <c:pt idx="4">
                  <c:v>5218.8</c:v>
                </c:pt>
                <c:pt idx="5">
                  <c:v>5106.8</c:v>
                </c:pt>
                <c:pt idx="6">
                  <c:v>5104.2</c:v>
                </c:pt>
                <c:pt idx="7">
                  <c:v>4631.6000000000004</c:v>
                </c:pt>
                <c:pt idx="8">
                  <c:v>4716.8</c:v>
                </c:pt>
                <c:pt idx="9">
                  <c:v>4661.3999999999996</c:v>
                </c:pt>
                <c:pt idx="10">
                  <c:v>4641</c:v>
                </c:pt>
                <c:pt idx="11">
                  <c:v>4791.8</c:v>
                </c:pt>
                <c:pt idx="12">
                  <c:v>4677.2</c:v>
                </c:pt>
                <c:pt idx="13">
                  <c:v>4658</c:v>
                </c:pt>
                <c:pt idx="14">
                  <c:v>4736.6000000000004</c:v>
                </c:pt>
                <c:pt idx="15">
                  <c:v>4761.3999999999996</c:v>
                </c:pt>
                <c:pt idx="16">
                  <c:v>4598.6000000000004</c:v>
                </c:pt>
                <c:pt idx="17">
                  <c:v>4598</c:v>
                </c:pt>
                <c:pt idx="18">
                  <c:v>4685</c:v>
                </c:pt>
                <c:pt idx="19">
                  <c:v>4662.8</c:v>
                </c:pt>
                <c:pt idx="20">
                  <c:v>4559</c:v>
                </c:pt>
                <c:pt idx="21">
                  <c:v>4546.6000000000004</c:v>
                </c:pt>
                <c:pt idx="22">
                  <c:v>4678.6000000000004</c:v>
                </c:pt>
                <c:pt idx="23">
                  <c:v>4666.3999999999996</c:v>
                </c:pt>
                <c:pt idx="24">
                  <c:v>4643.6000000000004</c:v>
                </c:pt>
                <c:pt idx="25">
                  <c:v>4629.6000000000004</c:v>
                </c:pt>
                <c:pt idx="26">
                  <c:v>4553.2</c:v>
                </c:pt>
                <c:pt idx="27">
                  <c:v>4528.8</c:v>
                </c:pt>
                <c:pt idx="28">
                  <c:v>4486</c:v>
                </c:pt>
                <c:pt idx="29">
                  <c:v>4455.2</c:v>
                </c:pt>
                <c:pt idx="30">
                  <c:v>4345.3999999999996</c:v>
                </c:pt>
                <c:pt idx="31">
                  <c:v>4376.3999999999996</c:v>
                </c:pt>
                <c:pt idx="32">
                  <c:v>4626.6000000000004</c:v>
                </c:pt>
                <c:pt idx="33">
                  <c:v>4544.3999999999996</c:v>
                </c:pt>
                <c:pt idx="34">
                  <c:v>4541.6000000000004</c:v>
                </c:pt>
                <c:pt idx="35">
                  <c:v>4468</c:v>
                </c:pt>
                <c:pt idx="36">
                  <c:v>4463.3999999999996</c:v>
                </c:pt>
                <c:pt idx="37">
                  <c:v>4460.3999999999996</c:v>
                </c:pt>
                <c:pt idx="38">
                  <c:v>4544</c:v>
                </c:pt>
                <c:pt idx="39">
                  <c:v>4690.2</c:v>
                </c:pt>
                <c:pt idx="40">
                  <c:v>4790</c:v>
                </c:pt>
                <c:pt idx="41">
                  <c:v>4797</c:v>
                </c:pt>
                <c:pt idx="42">
                  <c:v>4730.6000000000004</c:v>
                </c:pt>
                <c:pt idx="43">
                  <c:v>4717</c:v>
                </c:pt>
                <c:pt idx="44">
                  <c:v>4753.6000000000004</c:v>
                </c:pt>
                <c:pt idx="45">
                  <c:v>4719.3999999999996</c:v>
                </c:pt>
                <c:pt idx="46">
                  <c:v>4852.8</c:v>
                </c:pt>
                <c:pt idx="47">
                  <c:v>4823.3999999999996</c:v>
                </c:pt>
                <c:pt idx="48">
                  <c:v>4796.8</c:v>
                </c:pt>
                <c:pt idx="49">
                  <c:v>4778.2</c:v>
                </c:pt>
                <c:pt idx="50">
                  <c:v>4809.3999999999996</c:v>
                </c:pt>
                <c:pt idx="51">
                  <c:v>4590</c:v>
                </c:pt>
                <c:pt idx="52">
                  <c:v>4594</c:v>
                </c:pt>
                <c:pt idx="53">
                  <c:v>4584</c:v>
                </c:pt>
                <c:pt idx="54">
                  <c:v>4580.3999999999996</c:v>
                </c:pt>
                <c:pt idx="55">
                  <c:v>4617.8</c:v>
                </c:pt>
                <c:pt idx="56">
                  <c:v>4670.3999999999996</c:v>
                </c:pt>
                <c:pt idx="57">
                  <c:v>4684.2</c:v>
                </c:pt>
                <c:pt idx="58">
                  <c:v>4675.3999999999996</c:v>
                </c:pt>
                <c:pt idx="59">
                  <c:v>4610.3999999999996</c:v>
                </c:pt>
                <c:pt idx="60">
                  <c:v>4648.8</c:v>
                </c:pt>
                <c:pt idx="61">
                  <c:v>4563</c:v>
                </c:pt>
                <c:pt idx="62">
                  <c:v>4606.8</c:v>
                </c:pt>
                <c:pt idx="63">
                  <c:v>4647.8</c:v>
                </c:pt>
                <c:pt idx="64">
                  <c:v>4675.2</c:v>
                </c:pt>
                <c:pt idx="65">
                  <c:v>4680.2</c:v>
                </c:pt>
                <c:pt idx="66">
                  <c:v>4665</c:v>
                </c:pt>
                <c:pt idx="67">
                  <c:v>4710.3999999999996</c:v>
                </c:pt>
                <c:pt idx="68">
                  <c:v>4694.6000000000004</c:v>
                </c:pt>
                <c:pt idx="69">
                  <c:v>4663</c:v>
                </c:pt>
                <c:pt idx="70">
                  <c:v>4602.6000000000004</c:v>
                </c:pt>
                <c:pt idx="71">
                  <c:v>4553</c:v>
                </c:pt>
                <c:pt idx="72">
                  <c:v>4455</c:v>
                </c:pt>
                <c:pt idx="73">
                  <c:v>4417.6000000000004</c:v>
                </c:pt>
                <c:pt idx="74">
                  <c:v>4438.2</c:v>
                </c:pt>
                <c:pt idx="75">
                  <c:v>4382</c:v>
                </c:pt>
                <c:pt idx="76">
                  <c:v>4471.3999999999996</c:v>
                </c:pt>
                <c:pt idx="77">
                  <c:v>4448.2</c:v>
                </c:pt>
                <c:pt idx="78">
                  <c:v>4480.2</c:v>
                </c:pt>
                <c:pt idx="79">
                  <c:v>4524.6000000000004</c:v>
                </c:pt>
                <c:pt idx="80">
                  <c:v>4534.8</c:v>
                </c:pt>
                <c:pt idx="81">
                  <c:v>4734.2</c:v>
                </c:pt>
                <c:pt idx="82">
                  <c:v>4713.8</c:v>
                </c:pt>
                <c:pt idx="83">
                  <c:v>4722.3999999999996</c:v>
                </c:pt>
                <c:pt idx="84">
                  <c:v>4715.2</c:v>
                </c:pt>
                <c:pt idx="85">
                  <c:v>4720.6000000000004</c:v>
                </c:pt>
                <c:pt idx="86">
                  <c:v>4687.8</c:v>
                </c:pt>
                <c:pt idx="87">
                  <c:v>4750.6000000000004</c:v>
                </c:pt>
                <c:pt idx="88">
                  <c:v>4758.6000000000004</c:v>
                </c:pt>
                <c:pt idx="89">
                  <c:v>4763</c:v>
                </c:pt>
                <c:pt idx="90">
                  <c:v>4732</c:v>
                </c:pt>
                <c:pt idx="91">
                  <c:v>4853.6000000000004</c:v>
                </c:pt>
                <c:pt idx="92">
                  <c:v>4876.3999999999996</c:v>
                </c:pt>
                <c:pt idx="93">
                  <c:v>4972.3999999999996</c:v>
                </c:pt>
                <c:pt idx="94">
                  <c:v>5023.6000000000004</c:v>
                </c:pt>
                <c:pt idx="95">
                  <c:v>5050.8</c:v>
                </c:pt>
                <c:pt idx="96">
                  <c:v>5151</c:v>
                </c:pt>
                <c:pt idx="97">
                  <c:v>5137.6000000000004</c:v>
                </c:pt>
                <c:pt idx="98">
                  <c:v>5122.2</c:v>
                </c:pt>
                <c:pt idx="99">
                  <c:v>5153.3999999999996</c:v>
                </c:pt>
                <c:pt idx="100">
                  <c:v>5135</c:v>
                </c:pt>
                <c:pt idx="101">
                  <c:v>5018.2</c:v>
                </c:pt>
                <c:pt idx="102">
                  <c:v>5025.3999999999996</c:v>
                </c:pt>
                <c:pt idx="103">
                  <c:v>5070</c:v>
                </c:pt>
                <c:pt idx="104">
                  <c:v>5076</c:v>
                </c:pt>
                <c:pt idx="105">
                  <c:v>5062.8</c:v>
                </c:pt>
                <c:pt idx="106">
                  <c:v>5048</c:v>
                </c:pt>
                <c:pt idx="107">
                  <c:v>4968.2</c:v>
                </c:pt>
                <c:pt idx="108">
                  <c:v>4876.8</c:v>
                </c:pt>
                <c:pt idx="109">
                  <c:v>4908</c:v>
                </c:pt>
                <c:pt idx="110">
                  <c:v>4811</c:v>
                </c:pt>
                <c:pt idx="111">
                  <c:v>4843.8</c:v>
                </c:pt>
                <c:pt idx="112">
                  <c:v>4882</c:v>
                </c:pt>
                <c:pt idx="113">
                  <c:v>4941.6000000000004</c:v>
                </c:pt>
                <c:pt idx="114">
                  <c:v>4974.3999999999996</c:v>
                </c:pt>
                <c:pt idx="115">
                  <c:v>5023</c:v>
                </c:pt>
                <c:pt idx="116">
                  <c:v>4971.3999999999996</c:v>
                </c:pt>
                <c:pt idx="117">
                  <c:v>4933.2</c:v>
                </c:pt>
                <c:pt idx="118">
                  <c:v>4923.6000000000004</c:v>
                </c:pt>
                <c:pt idx="119">
                  <c:v>4844.3999999999996</c:v>
                </c:pt>
                <c:pt idx="120">
                  <c:v>4855.2</c:v>
                </c:pt>
                <c:pt idx="121">
                  <c:v>4906.3999999999996</c:v>
                </c:pt>
                <c:pt idx="122">
                  <c:v>4875</c:v>
                </c:pt>
                <c:pt idx="123">
                  <c:v>4878.6000000000004</c:v>
                </c:pt>
                <c:pt idx="124">
                  <c:v>4929</c:v>
                </c:pt>
                <c:pt idx="125">
                  <c:v>4998.8</c:v>
                </c:pt>
                <c:pt idx="126">
                  <c:v>4935</c:v>
                </c:pt>
                <c:pt idx="127">
                  <c:v>4871</c:v>
                </c:pt>
                <c:pt idx="128">
                  <c:v>4851</c:v>
                </c:pt>
                <c:pt idx="129">
                  <c:v>4905.3999999999996</c:v>
                </c:pt>
                <c:pt idx="130">
                  <c:v>4913.3999999999996</c:v>
                </c:pt>
                <c:pt idx="131">
                  <c:v>4953.2</c:v>
                </c:pt>
                <c:pt idx="132">
                  <c:v>4908.2</c:v>
                </c:pt>
                <c:pt idx="133">
                  <c:v>4937.2</c:v>
                </c:pt>
                <c:pt idx="134">
                  <c:v>4922</c:v>
                </c:pt>
                <c:pt idx="135">
                  <c:v>4809</c:v>
                </c:pt>
                <c:pt idx="136">
                  <c:v>4812</c:v>
                </c:pt>
                <c:pt idx="137">
                  <c:v>4817.3999999999996</c:v>
                </c:pt>
                <c:pt idx="138">
                  <c:v>4839.2</c:v>
                </c:pt>
                <c:pt idx="139">
                  <c:v>4820.3999999999996</c:v>
                </c:pt>
                <c:pt idx="140">
                  <c:v>4855</c:v>
                </c:pt>
                <c:pt idx="141">
                  <c:v>4943.6000000000004</c:v>
                </c:pt>
                <c:pt idx="142">
                  <c:v>4900.3999999999996</c:v>
                </c:pt>
                <c:pt idx="143">
                  <c:v>4917</c:v>
                </c:pt>
                <c:pt idx="144">
                  <c:v>4853</c:v>
                </c:pt>
                <c:pt idx="145">
                  <c:v>4874.3999999999996</c:v>
                </c:pt>
                <c:pt idx="146">
                  <c:v>4853.2</c:v>
                </c:pt>
                <c:pt idx="147">
                  <c:v>4880.2</c:v>
                </c:pt>
                <c:pt idx="148">
                  <c:v>4875.8</c:v>
                </c:pt>
                <c:pt idx="149">
                  <c:v>4881</c:v>
                </c:pt>
                <c:pt idx="150">
                  <c:v>4896</c:v>
                </c:pt>
                <c:pt idx="151">
                  <c:v>4924.8</c:v>
                </c:pt>
                <c:pt idx="152">
                  <c:v>4911.8</c:v>
                </c:pt>
                <c:pt idx="153">
                  <c:v>4960.2</c:v>
                </c:pt>
                <c:pt idx="154">
                  <c:v>5015.6000000000004</c:v>
                </c:pt>
                <c:pt idx="155">
                  <c:v>5025.6000000000004</c:v>
                </c:pt>
                <c:pt idx="156">
                  <c:v>5050.2</c:v>
                </c:pt>
                <c:pt idx="157">
                  <c:v>5031.6000000000004</c:v>
                </c:pt>
                <c:pt idx="158">
                  <c:v>5017.8</c:v>
                </c:pt>
                <c:pt idx="159">
                  <c:v>5093</c:v>
                </c:pt>
                <c:pt idx="160">
                  <c:v>5164.3999999999996</c:v>
                </c:pt>
                <c:pt idx="161">
                  <c:v>5245</c:v>
                </c:pt>
                <c:pt idx="162">
                  <c:v>5244.4</c:v>
                </c:pt>
                <c:pt idx="163">
                  <c:v>5250.6</c:v>
                </c:pt>
              </c:numCache>
            </c:numRef>
          </c:val>
          <c:smooth val="0"/>
          <c:extLst>
            <c:ext xmlns:c16="http://schemas.microsoft.com/office/drawing/2014/chart" uri="{C3380CC4-5D6E-409C-BE32-E72D297353CC}">
              <c16:uniqueId val="{00000000-A102-4CB2-AC1C-F6CE7C7D419D}"/>
            </c:ext>
          </c:extLst>
        </c:ser>
        <c:ser>
          <c:idx val="1"/>
          <c:order val="1"/>
          <c:tx>
            <c:strRef>
              <c:f>'IC1912'!$C$2</c:f>
              <c:strCache>
                <c:ptCount val="1"/>
                <c:pt idx="0">
                  <c:v>中证500</c:v>
                </c:pt>
              </c:strCache>
            </c:strRef>
          </c:tx>
          <c:marker>
            <c:symbol val="none"/>
          </c:marker>
          <c:cat>
            <c:numRef>
              <c:f>'IC1912'!$A$3:$A$166</c:f>
              <c:numCache>
                <c:formatCode>m/d/yyyy</c:formatCode>
                <c:ptCount val="164"/>
                <c:pt idx="0">
                  <c:v>43577</c:v>
                </c:pt>
                <c:pt idx="1">
                  <c:v>43578</c:v>
                </c:pt>
                <c:pt idx="2">
                  <c:v>43579</c:v>
                </c:pt>
                <c:pt idx="3">
                  <c:v>43580</c:v>
                </c:pt>
                <c:pt idx="4">
                  <c:v>43581</c:v>
                </c:pt>
                <c:pt idx="5">
                  <c:v>43584</c:v>
                </c:pt>
                <c:pt idx="6">
                  <c:v>43585</c:v>
                </c:pt>
                <c:pt idx="7">
                  <c:v>43591</c:v>
                </c:pt>
                <c:pt idx="8">
                  <c:v>43592</c:v>
                </c:pt>
                <c:pt idx="9">
                  <c:v>43593</c:v>
                </c:pt>
                <c:pt idx="10">
                  <c:v>43594</c:v>
                </c:pt>
                <c:pt idx="11">
                  <c:v>43595</c:v>
                </c:pt>
                <c:pt idx="12">
                  <c:v>43598</c:v>
                </c:pt>
                <c:pt idx="13">
                  <c:v>43599</c:v>
                </c:pt>
                <c:pt idx="14">
                  <c:v>43600</c:v>
                </c:pt>
                <c:pt idx="15">
                  <c:v>43601</c:v>
                </c:pt>
                <c:pt idx="16">
                  <c:v>43602</c:v>
                </c:pt>
                <c:pt idx="17">
                  <c:v>43605</c:v>
                </c:pt>
                <c:pt idx="18">
                  <c:v>43606</c:v>
                </c:pt>
                <c:pt idx="19">
                  <c:v>43607</c:v>
                </c:pt>
                <c:pt idx="20">
                  <c:v>43608</c:v>
                </c:pt>
                <c:pt idx="21">
                  <c:v>43609</c:v>
                </c:pt>
                <c:pt idx="22">
                  <c:v>43612</c:v>
                </c:pt>
                <c:pt idx="23">
                  <c:v>43613</c:v>
                </c:pt>
                <c:pt idx="24">
                  <c:v>43614</c:v>
                </c:pt>
                <c:pt idx="25">
                  <c:v>43615</c:v>
                </c:pt>
                <c:pt idx="26">
                  <c:v>43616</c:v>
                </c:pt>
                <c:pt idx="27">
                  <c:v>43619</c:v>
                </c:pt>
                <c:pt idx="28">
                  <c:v>43620</c:v>
                </c:pt>
                <c:pt idx="29">
                  <c:v>43621</c:v>
                </c:pt>
                <c:pt idx="30">
                  <c:v>43622</c:v>
                </c:pt>
                <c:pt idx="31">
                  <c:v>43626</c:v>
                </c:pt>
                <c:pt idx="32">
                  <c:v>43627</c:v>
                </c:pt>
                <c:pt idx="33">
                  <c:v>43628</c:v>
                </c:pt>
                <c:pt idx="34">
                  <c:v>43629</c:v>
                </c:pt>
                <c:pt idx="35">
                  <c:v>43630</c:v>
                </c:pt>
                <c:pt idx="36">
                  <c:v>43633</c:v>
                </c:pt>
                <c:pt idx="37">
                  <c:v>43634</c:v>
                </c:pt>
                <c:pt idx="38">
                  <c:v>43635</c:v>
                </c:pt>
                <c:pt idx="39">
                  <c:v>43636</c:v>
                </c:pt>
                <c:pt idx="40">
                  <c:v>43637</c:v>
                </c:pt>
                <c:pt idx="41">
                  <c:v>43640</c:v>
                </c:pt>
                <c:pt idx="42">
                  <c:v>43641</c:v>
                </c:pt>
                <c:pt idx="43">
                  <c:v>43642</c:v>
                </c:pt>
                <c:pt idx="44">
                  <c:v>43643</c:v>
                </c:pt>
                <c:pt idx="45">
                  <c:v>43644</c:v>
                </c:pt>
                <c:pt idx="46">
                  <c:v>43647</c:v>
                </c:pt>
                <c:pt idx="47">
                  <c:v>43648</c:v>
                </c:pt>
                <c:pt idx="48">
                  <c:v>43649</c:v>
                </c:pt>
                <c:pt idx="49">
                  <c:v>43650</c:v>
                </c:pt>
                <c:pt idx="50">
                  <c:v>43651</c:v>
                </c:pt>
                <c:pt idx="51">
                  <c:v>43654</c:v>
                </c:pt>
                <c:pt idx="52">
                  <c:v>43655</c:v>
                </c:pt>
                <c:pt idx="53">
                  <c:v>43656</c:v>
                </c:pt>
                <c:pt idx="54">
                  <c:v>43657</c:v>
                </c:pt>
                <c:pt idx="55">
                  <c:v>43658</c:v>
                </c:pt>
                <c:pt idx="56">
                  <c:v>43661</c:v>
                </c:pt>
                <c:pt idx="57">
                  <c:v>43662</c:v>
                </c:pt>
                <c:pt idx="58">
                  <c:v>43663</c:v>
                </c:pt>
                <c:pt idx="59">
                  <c:v>43664</c:v>
                </c:pt>
                <c:pt idx="60">
                  <c:v>43665</c:v>
                </c:pt>
                <c:pt idx="61">
                  <c:v>43668</c:v>
                </c:pt>
                <c:pt idx="62">
                  <c:v>43669</c:v>
                </c:pt>
                <c:pt idx="63">
                  <c:v>43670</c:v>
                </c:pt>
                <c:pt idx="64">
                  <c:v>43671</c:v>
                </c:pt>
                <c:pt idx="65">
                  <c:v>43672</c:v>
                </c:pt>
                <c:pt idx="66">
                  <c:v>43675</c:v>
                </c:pt>
                <c:pt idx="67">
                  <c:v>43676</c:v>
                </c:pt>
                <c:pt idx="68">
                  <c:v>43677</c:v>
                </c:pt>
                <c:pt idx="69">
                  <c:v>43678</c:v>
                </c:pt>
                <c:pt idx="70">
                  <c:v>43679</c:v>
                </c:pt>
                <c:pt idx="71">
                  <c:v>43682</c:v>
                </c:pt>
                <c:pt idx="72">
                  <c:v>43683</c:v>
                </c:pt>
                <c:pt idx="73">
                  <c:v>43684</c:v>
                </c:pt>
                <c:pt idx="74">
                  <c:v>43685</c:v>
                </c:pt>
                <c:pt idx="75">
                  <c:v>43686</c:v>
                </c:pt>
                <c:pt idx="76">
                  <c:v>43689</c:v>
                </c:pt>
                <c:pt idx="77">
                  <c:v>43690</c:v>
                </c:pt>
                <c:pt idx="78">
                  <c:v>43691</c:v>
                </c:pt>
                <c:pt idx="79">
                  <c:v>43692</c:v>
                </c:pt>
                <c:pt idx="80">
                  <c:v>43693</c:v>
                </c:pt>
                <c:pt idx="81">
                  <c:v>43696</c:v>
                </c:pt>
                <c:pt idx="82">
                  <c:v>43697</c:v>
                </c:pt>
                <c:pt idx="83">
                  <c:v>43698</c:v>
                </c:pt>
                <c:pt idx="84">
                  <c:v>43699</c:v>
                </c:pt>
                <c:pt idx="85">
                  <c:v>43700</c:v>
                </c:pt>
                <c:pt idx="86">
                  <c:v>43703</c:v>
                </c:pt>
                <c:pt idx="87">
                  <c:v>43704</c:v>
                </c:pt>
                <c:pt idx="88">
                  <c:v>43705</c:v>
                </c:pt>
                <c:pt idx="89">
                  <c:v>43706</c:v>
                </c:pt>
                <c:pt idx="90">
                  <c:v>43707</c:v>
                </c:pt>
                <c:pt idx="91">
                  <c:v>43710</c:v>
                </c:pt>
                <c:pt idx="92">
                  <c:v>43711</c:v>
                </c:pt>
                <c:pt idx="93">
                  <c:v>43712</c:v>
                </c:pt>
                <c:pt idx="94">
                  <c:v>43713</c:v>
                </c:pt>
                <c:pt idx="95">
                  <c:v>43714</c:v>
                </c:pt>
                <c:pt idx="96">
                  <c:v>43717</c:v>
                </c:pt>
                <c:pt idx="97">
                  <c:v>43718</c:v>
                </c:pt>
                <c:pt idx="98">
                  <c:v>43719</c:v>
                </c:pt>
                <c:pt idx="99">
                  <c:v>43720</c:v>
                </c:pt>
                <c:pt idx="100">
                  <c:v>43724</c:v>
                </c:pt>
                <c:pt idx="101">
                  <c:v>43725</c:v>
                </c:pt>
                <c:pt idx="102">
                  <c:v>43726</c:v>
                </c:pt>
                <c:pt idx="103">
                  <c:v>43727</c:v>
                </c:pt>
                <c:pt idx="104">
                  <c:v>43728</c:v>
                </c:pt>
                <c:pt idx="105">
                  <c:v>43731</c:v>
                </c:pt>
                <c:pt idx="106">
                  <c:v>43732</c:v>
                </c:pt>
                <c:pt idx="107">
                  <c:v>43733</c:v>
                </c:pt>
                <c:pt idx="108">
                  <c:v>43734</c:v>
                </c:pt>
                <c:pt idx="109">
                  <c:v>43735</c:v>
                </c:pt>
                <c:pt idx="110">
                  <c:v>43738</c:v>
                </c:pt>
                <c:pt idx="111">
                  <c:v>43746</c:v>
                </c:pt>
                <c:pt idx="112">
                  <c:v>43747</c:v>
                </c:pt>
                <c:pt idx="113">
                  <c:v>43748</c:v>
                </c:pt>
                <c:pt idx="114">
                  <c:v>43749</c:v>
                </c:pt>
                <c:pt idx="115">
                  <c:v>43752</c:v>
                </c:pt>
                <c:pt idx="116">
                  <c:v>43753</c:v>
                </c:pt>
                <c:pt idx="117">
                  <c:v>43754</c:v>
                </c:pt>
                <c:pt idx="118">
                  <c:v>43755</c:v>
                </c:pt>
                <c:pt idx="119">
                  <c:v>43756</c:v>
                </c:pt>
                <c:pt idx="120">
                  <c:v>43759</c:v>
                </c:pt>
                <c:pt idx="121">
                  <c:v>43760</c:v>
                </c:pt>
                <c:pt idx="122">
                  <c:v>43761</c:v>
                </c:pt>
                <c:pt idx="123">
                  <c:v>43762</c:v>
                </c:pt>
                <c:pt idx="124">
                  <c:v>43763</c:v>
                </c:pt>
                <c:pt idx="125">
                  <c:v>43766</c:v>
                </c:pt>
                <c:pt idx="126">
                  <c:v>43767</c:v>
                </c:pt>
                <c:pt idx="127">
                  <c:v>43768</c:v>
                </c:pt>
                <c:pt idx="128">
                  <c:v>43769</c:v>
                </c:pt>
                <c:pt idx="129">
                  <c:v>43770</c:v>
                </c:pt>
                <c:pt idx="130">
                  <c:v>43773</c:v>
                </c:pt>
                <c:pt idx="131">
                  <c:v>43774</c:v>
                </c:pt>
                <c:pt idx="132">
                  <c:v>43775</c:v>
                </c:pt>
                <c:pt idx="133">
                  <c:v>43776</c:v>
                </c:pt>
                <c:pt idx="134">
                  <c:v>43777</c:v>
                </c:pt>
                <c:pt idx="135">
                  <c:v>43780</c:v>
                </c:pt>
                <c:pt idx="136">
                  <c:v>43781</c:v>
                </c:pt>
                <c:pt idx="137">
                  <c:v>43782</c:v>
                </c:pt>
                <c:pt idx="138">
                  <c:v>43783</c:v>
                </c:pt>
                <c:pt idx="139">
                  <c:v>43784</c:v>
                </c:pt>
                <c:pt idx="140">
                  <c:v>43787</c:v>
                </c:pt>
                <c:pt idx="141">
                  <c:v>43788</c:v>
                </c:pt>
                <c:pt idx="142">
                  <c:v>43789</c:v>
                </c:pt>
                <c:pt idx="143">
                  <c:v>43790</c:v>
                </c:pt>
                <c:pt idx="144">
                  <c:v>43791</c:v>
                </c:pt>
                <c:pt idx="145">
                  <c:v>43794</c:v>
                </c:pt>
                <c:pt idx="146">
                  <c:v>43795</c:v>
                </c:pt>
                <c:pt idx="147">
                  <c:v>43796</c:v>
                </c:pt>
                <c:pt idx="148">
                  <c:v>43797</c:v>
                </c:pt>
                <c:pt idx="149">
                  <c:v>43798</c:v>
                </c:pt>
                <c:pt idx="150">
                  <c:v>43801</c:v>
                </c:pt>
                <c:pt idx="151">
                  <c:v>43802</c:v>
                </c:pt>
                <c:pt idx="152">
                  <c:v>43803</c:v>
                </c:pt>
                <c:pt idx="153">
                  <c:v>43804</c:v>
                </c:pt>
                <c:pt idx="154">
                  <c:v>43805</c:v>
                </c:pt>
                <c:pt idx="155">
                  <c:v>43808</c:v>
                </c:pt>
                <c:pt idx="156">
                  <c:v>43809</c:v>
                </c:pt>
                <c:pt idx="157">
                  <c:v>43810</c:v>
                </c:pt>
                <c:pt idx="158">
                  <c:v>43811</c:v>
                </c:pt>
                <c:pt idx="159">
                  <c:v>43812</c:v>
                </c:pt>
                <c:pt idx="160">
                  <c:v>43815</c:v>
                </c:pt>
                <c:pt idx="161">
                  <c:v>43816</c:v>
                </c:pt>
                <c:pt idx="162">
                  <c:v>43817</c:v>
                </c:pt>
                <c:pt idx="163">
                  <c:v>43818</c:v>
                </c:pt>
              </c:numCache>
            </c:numRef>
          </c:cat>
          <c:val>
            <c:numRef>
              <c:f>'IC1912'!$C$3:$C$166</c:f>
              <c:numCache>
                <c:formatCode>General</c:formatCode>
                <c:ptCount val="164"/>
                <c:pt idx="0">
                  <c:v>5723.04</c:v>
                </c:pt>
                <c:pt idx="1">
                  <c:v>5628.06</c:v>
                </c:pt>
                <c:pt idx="2">
                  <c:v>5679.73</c:v>
                </c:pt>
                <c:pt idx="3">
                  <c:v>5458.42</c:v>
                </c:pt>
                <c:pt idx="4">
                  <c:v>5408.03</c:v>
                </c:pt>
                <c:pt idx="5">
                  <c:v>5265.6</c:v>
                </c:pt>
                <c:pt idx="6">
                  <c:v>5307.56</c:v>
                </c:pt>
                <c:pt idx="7">
                  <c:v>4908.8</c:v>
                </c:pt>
                <c:pt idx="8">
                  <c:v>4973.3999999999996</c:v>
                </c:pt>
                <c:pt idx="9">
                  <c:v>4947.74</c:v>
                </c:pt>
                <c:pt idx="10">
                  <c:v>4888.41</c:v>
                </c:pt>
                <c:pt idx="11">
                  <c:v>5064.32</c:v>
                </c:pt>
                <c:pt idx="12">
                  <c:v>5005.8999999999996</c:v>
                </c:pt>
                <c:pt idx="13">
                  <c:v>4965.6099999999997</c:v>
                </c:pt>
                <c:pt idx="14">
                  <c:v>5076.5600000000004</c:v>
                </c:pt>
                <c:pt idx="15">
                  <c:v>5108.3599999999997</c:v>
                </c:pt>
                <c:pt idx="16">
                  <c:v>4942.58</c:v>
                </c:pt>
                <c:pt idx="17">
                  <c:v>4923.5600000000004</c:v>
                </c:pt>
                <c:pt idx="18">
                  <c:v>5009.87</c:v>
                </c:pt>
                <c:pt idx="19">
                  <c:v>4976.3900000000003</c:v>
                </c:pt>
                <c:pt idx="20">
                  <c:v>4872.92</c:v>
                </c:pt>
                <c:pt idx="21">
                  <c:v>4841.76</c:v>
                </c:pt>
                <c:pt idx="22">
                  <c:v>4962.95</c:v>
                </c:pt>
                <c:pt idx="23">
                  <c:v>4955.49</c:v>
                </c:pt>
                <c:pt idx="24">
                  <c:v>4956.8599999999997</c:v>
                </c:pt>
                <c:pt idx="25">
                  <c:v>4926.3999999999996</c:v>
                </c:pt>
                <c:pt idx="26">
                  <c:v>4912</c:v>
                </c:pt>
                <c:pt idx="27">
                  <c:v>4853.82</c:v>
                </c:pt>
                <c:pt idx="28">
                  <c:v>4795.41</c:v>
                </c:pt>
                <c:pt idx="29">
                  <c:v>4783.82</c:v>
                </c:pt>
                <c:pt idx="30">
                  <c:v>4678.78</c:v>
                </c:pt>
                <c:pt idx="31">
                  <c:v>4725.26</c:v>
                </c:pt>
                <c:pt idx="32">
                  <c:v>4901.47</c:v>
                </c:pt>
                <c:pt idx="33">
                  <c:v>4863.49</c:v>
                </c:pt>
                <c:pt idx="34">
                  <c:v>4877.6499999999996</c:v>
                </c:pt>
                <c:pt idx="35">
                  <c:v>4795.53</c:v>
                </c:pt>
                <c:pt idx="36">
                  <c:v>4802.82</c:v>
                </c:pt>
                <c:pt idx="37">
                  <c:v>4797.1499999999996</c:v>
                </c:pt>
                <c:pt idx="38">
                  <c:v>4858.92</c:v>
                </c:pt>
                <c:pt idx="39">
                  <c:v>4954.7299999999996</c:v>
                </c:pt>
                <c:pt idx="40">
                  <c:v>5021.3100000000004</c:v>
                </c:pt>
                <c:pt idx="41">
                  <c:v>5024.2</c:v>
                </c:pt>
                <c:pt idx="42">
                  <c:v>4974.99</c:v>
                </c:pt>
                <c:pt idx="43">
                  <c:v>4962.59</c:v>
                </c:pt>
                <c:pt idx="44">
                  <c:v>5007.4799999999996</c:v>
                </c:pt>
                <c:pt idx="45">
                  <c:v>4950.4799999999996</c:v>
                </c:pt>
                <c:pt idx="46">
                  <c:v>5100.26</c:v>
                </c:pt>
                <c:pt idx="47">
                  <c:v>5084.41</c:v>
                </c:pt>
                <c:pt idx="48">
                  <c:v>5040.72</c:v>
                </c:pt>
                <c:pt idx="49">
                  <c:v>5025.0200000000004</c:v>
                </c:pt>
                <c:pt idx="50">
                  <c:v>5042.66</c:v>
                </c:pt>
                <c:pt idx="51">
                  <c:v>4870.78</c:v>
                </c:pt>
                <c:pt idx="52">
                  <c:v>4881.62</c:v>
                </c:pt>
                <c:pt idx="53">
                  <c:v>4843.8599999999997</c:v>
                </c:pt>
                <c:pt idx="54">
                  <c:v>4844.55</c:v>
                </c:pt>
                <c:pt idx="55">
                  <c:v>4861.57</c:v>
                </c:pt>
                <c:pt idx="56">
                  <c:v>4925.32</c:v>
                </c:pt>
                <c:pt idx="57">
                  <c:v>4932.05</c:v>
                </c:pt>
                <c:pt idx="58">
                  <c:v>4929.09</c:v>
                </c:pt>
                <c:pt idx="59">
                  <c:v>4844.1099999999997</c:v>
                </c:pt>
                <c:pt idx="60">
                  <c:v>4878.6899999999996</c:v>
                </c:pt>
                <c:pt idx="61">
                  <c:v>4776.57</c:v>
                </c:pt>
                <c:pt idx="62">
                  <c:v>4823.92</c:v>
                </c:pt>
                <c:pt idx="63">
                  <c:v>4873.03</c:v>
                </c:pt>
                <c:pt idx="64">
                  <c:v>4891.6400000000003</c:v>
                </c:pt>
                <c:pt idx="65">
                  <c:v>4898.1099999999997</c:v>
                </c:pt>
                <c:pt idx="66">
                  <c:v>4897.0200000000004</c:v>
                </c:pt>
                <c:pt idx="67">
                  <c:v>4922.92</c:v>
                </c:pt>
                <c:pt idx="68">
                  <c:v>4903.2</c:v>
                </c:pt>
                <c:pt idx="69">
                  <c:v>4870.47</c:v>
                </c:pt>
                <c:pt idx="70">
                  <c:v>4809.92</c:v>
                </c:pt>
                <c:pt idx="71">
                  <c:v>4751.9799999999996</c:v>
                </c:pt>
                <c:pt idx="72">
                  <c:v>4650.5600000000004</c:v>
                </c:pt>
                <c:pt idx="73">
                  <c:v>4626.3599999999997</c:v>
                </c:pt>
                <c:pt idx="74">
                  <c:v>4656.1000000000004</c:v>
                </c:pt>
                <c:pt idx="75">
                  <c:v>4600.3500000000004</c:v>
                </c:pt>
                <c:pt idx="76">
                  <c:v>4685.05</c:v>
                </c:pt>
                <c:pt idx="77">
                  <c:v>4658.3900000000003</c:v>
                </c:pt>
                <c:pt idx="78">
                  <c:v>4683.84</c:v>
                </c:pt>
                <c:pt idx="79">
                  <c:v>4706.55</c:v>
                </c:pt>
                <c:pt idx="80">
                  <c:v>4722.66</c:v>
                </c:pt>
                <c:pt idx="81">
                  <c:v>4875.04</c:v>
                </c:pt>
                <c:pt idx="82">
                  <c:v>4872.6099999999997</c:v>
                </c:pt>
                <c:pt idx="83">
                  <c:v>4882.72</c:v>
                </c:pt>
                <c:pt idx="84">
                  <c:v>4887.91</c:v>
                </c:pt>
                <c:pt idx="85">
                  <c:v>4887.8999999999996</c:v>
                </c:pt>
                <c:pt idx="86">
                  <c:v>4855.46</c:v>
                </c:pt>
                <c:pt idx="87">
                  <c:v>4936.12</c:v>
                </c:pt>
                <c:pt idx="88">
                  <c:v>4928.1899999999996</c:v>
                </c:pt>
                <c:pt idx="89">
                  <c:v>4934.18</c:v>
                </c:pt>
                <c:pt idx="90">
                  <c:v>4886.49</c:v>
                </c:pt>
                <c:pt idx="91">
                  <c:v>5008.3</c:v>
                </c:pt>
                <c:pt idx="92">
                  <c:v>5044.18</c:v>
                </c:pt>
                <c:pt idx="93">
                  <c:v>5093.2700000000004</c:v>
                </c:pt>
                <c:pt idx="94">
                  <c:v>5138.41</c:v>
                </c:pt>
                <c:pt idx="95">
                  <c:v>5154.6400000000003</c:v>
                </c:pt>
                <c:pt idx="96">
                  <c:v>5263.46</c:v>
                </c:pt>
                <c:pt idx="97">
                  <c:v>5245.31</c:v>
                </c:pt>
                <c:pt idx="98">
                  <c:v>5217.29</c:v>
                </c:pt>
                <c:pt idx="99">
                  <c:v>5242.6099999999997</c:v>
                </c:pt>
                <c:pt idx="100">
                  <c:v>5250.34</c:v>
                </c:pt>
                <c:pt idx="101">
                  <c:v>5140.45</c:v>
                </c:pt>
                <c:pt idx="102">
                  <c:v>5141.04</c:v>
                </c:pt>
                <c:pt idx="103">
                  <c:v>5191.67</c:v>
                </c:pt>
                <c:pt idx="104">
                  <c:v>5204.49</c:v>
                </c:pt>
                <c:pt idx="105">
                  <c:v>5171.4799999999996</c:v>
                </c:pt>
                <c:pt idx="106">
                  <c:v>5180.74</c:v>
                </c:pt>
                <c:pt idx="107">
                  <c:v>5087.01</c:v>
                </c:pt>
                <c:pt idx="108">
                  <c:v>4970.24</c:v>
                </c:pt>
                <c:pt idx="109">
                  <c:v>5005.63</c:v>
                </c:pt>
                <c:pt idx="110">
                  <c:v>4940.8999999999996</c:v>
                </c:pt>
                <c:pt idx="111">
                  <c:v>4941.76</c:v>
                </c:pt>
                <c:pt idx="112">
                  <c:v>4982.95</c:v>
                </c:pt>
                <c:pt idx="113">
                  <c:v>5046.3599999999997</c:v>
                </c:pt>
                <c:pt idx="114">
                  <c:v>5055.5200000000004</c:v>
                </c:pt>
                <c:pt idx="115">
                  <c:v>5131.13</c:v>
                </c:pt>
                <c:pt idx="116">
                  <c:v>5061</c:v>
                </c:pt>
                <c:pt idx="117">
                  <c:v>5038.3599999999997</c:v>
                </c:pt>
                <c:pt idx="118">
                  <c:v>5029.8500000000004</c:v>
                </c:pt>
                <c:pt idx="119">
                  <c:v>4961.8100000000004</c:v>
                </c:pt>
                <c:pt idx="120">
                  <c:v>4951.04</c:v>
                </c:pt>
                <c:pt idx="121">
                  <c:v>5005.55</c:v>
                </c:pt>
                <c:pt idx="122">
                  <c:v>4967.1899999999996</c:v>
                </c:pt>
                <c:pt idx="123">
                  <c:v>4958.25</c:v>
                </c:pt>
                <c:pt idx="124">
                  <c:v>4994.57</c:v>
                </c:pt>
                <c:pt idx="125">
                  <c:v>5084.47</c:v>
                </c:pt>
                <c:pt idx="126">
                  <c:v>5007.71</c:v>
                </c:pt>
                <c:pt idx="127">
                  <c:v>4947.8999999999996</c:v>
                </c:pt>
                <c:pt idx="128">
                  <c:v>4917.42</c:v>
                </c:pt>
                <c:pt idx="129">
                  <c:v>4962.3500000000004</c:v>
                </c:pt>
                <c:pt idx="130">
                  <c:v>4987.84</c:v>
                </c:pt>
                <c:pt idx="131">
                  <c:v>5025.3</c:v>
                </c:pt>
                <c:pt idx="132">
                  <c:v>4974.7299999999996</c:v>
                </c:pt>
                <c:pt idx="133">
                  <c:v>5007.07</c:v>
                </c:pt>
                <c:pt idx="134">
                  <c:v>4988.29</c:v>
                </c:pt>
                <c:pt idx="135">
                  <c:v>4876.16</c:v>
                </c:pt>
                <c:pt idx="136">
                  <c:v>4881.6099999999997</c:v>
                </c:pt>
                <c:pt idx="137">
                  <c:v>4875.54</c:v>
                </c:pt>
                <c:pt idx="138">
                  <c:v>4912.1099999999997</c:v>
                </c:pt>
                <c:pt idx="139">
                  <c:v>4868.4399999999996</c:v>
                </c:pt>
                <c:pt idx="140">
                  <c:v>4892.46</c:v>
                </c:pt>
                <c:pt idx="141">
                  <c:v>4975.1099999999997</c:v>
                </c:pt>
                <c:pt idx="142">
                  <c:v>4946.28</c:v>
                </c:pt>
                <c:pt idx="143">
                  <c:v>4945.72</c:v>
                </c:pt>
                <c:pt idx="144">
                  <c:v>4904.08</c:v>
                </c:pt>
                <c:pt idx="145">
                  <c:v>4901.5</c:v>
                </c:pt>
                <c:pt idx="146">
                  <c:v>4882.16</c:v>
                </c:pt>
                <c:pt idx="147">
                  <c:v>4904.26</c:v>
                </c:pt>
                <c:pt idx="148">
                  <c:v>4889.26</c:v>
                </c:pt>
                <c:pt idx="149">
                  <c:v>4894.9399999999996</c:v>
                </c:pt>
                <c:pt idx="150">
                  <c:v>4905.42</c:v>
                </c:pt>
                <c:pt idx="151">
                  <c:v>4926.45</c:v>
                </c:pt>
                <c:pt idx="152">
                  <c:v>4920.67</c:v>
                </c:pt>
                <c:pt idx="153">
                  <c:v>4967.6000000000004</c:v>
                </c:pt>
                <c:pt idx="154">
                  <c:v>5010.51</c:v>
                </c:pt>
                <c:pt idx="155">
                  <c:v>5024.6000000000004</c:v>
                </c:pt>
                <c:pt idx="156">
                  <c:v>5049.05</c:v>
                </c:pt>
                <c:pt idx="157">
                  <c:v>5027.28</c:v>
                </c:pt>
                <c:pt idx="158">
                  <c:v>5012</c:v>
                </c:pt>
                <c:pt idx="159">
                  <c:v>5073.6899999999996</c:v>
                </c:pt>
                <c:pt idx="160">
                  <c:v>5166.04</c:v>
                </c:pt>
                <c:pt idx="161">
                  <c:v>5236.0600000000004</c:v>
                </c:pt>
                <c:pt idx="162">
                  <c:v>5235.13</c:v>
                </c:pt>
                <c:pt idx="163">
                  <c:v>5241.74</c:v>
                </c:pt>
              </c:numCache>
            </c:numRef>
          </c:val>
          <c:smooth val="0"/>
          <c:extLst>
            <c:ext xmlns:c16="http://schemas.microsoft.com/office/drawing/2014/chart" uri="{C3380CC4-5D6E-409C-BE32-E72D297353CC}">
              <c16:uniqueId val="{00000001-A102-4CB2-AC1C-F6CE7C7D419D}"/>
            </c:ext>
          </c:extLst>
        </c:ser>
        <c:dLbls>
          <c:showLegendKey val="0"/>
          <c:showVal val="0"/>
          <c:showCatName val="0"/>
          <c:showSerName val="0"/>
          <c:showPercent val="0"/>
          <c:showBubbleSize val="0"/>
        </c:dLbls>
        <c:smooth val="0"/>
        <c:axId val="217737856"/>
        <c:axId val="218833280"/>
      </c:lineChart>
      <c:dateAx>
        <c:axId val="217737856"/>
        <c:scaling>
          <c:orientation val="minMax"/>
        </c:scaling>
        <c:delete val="0"/>
        <c:axPos val="b"/>
        <c:numFmt formatCode="m/d/yyyy" sourceLinked="1"/>
        <c:majorTickMark val="out"/>
        <c:minorTickMark val="none"/>
        <c:tickLblPos val="nextTo"/>
        <c:crossAx val="218833280"/>
        <c:crosses val="autoZero"/>
        <c:auto val="1"/>
        <c:lblOffset val="100"/>
        <c:baseTimeUnit val="days"/>
        <c:majorUnit val="1"/>
        <c:majorTimeUnit val="months"/>
        <c:minorUnit val="7"/>
        <c:minorTimeUnit val="days"/>
      </c:dateAx>
      <c:valAx>
        <c:axId val="218833280"/>
        <c:scaling>
          <c:orientation val="minMax"/>
          <c:max val="5800"/>
          <c:min val="4000"/>
        </c:scaling>
        <c:delete val="0"/>
        <c:axPos val="l"/>
        <c:majorGridlines/>
        <c:numFmt formatCode="General" sourceLinked="1"/>
        <c:majorTickMark val="out"/>
        <c:minorTickMark val="none"/>
        <c:tickLblPos val="nextTo"/>
        <c:crossAx val="217737856"/>
        <c:crosses val="autoZero"/>
        <c:crossBetween val="between"/>
        <c:minorUnit val="200"/>
      </c:valAx>
    </c:plotArea>
    <c:legend>
      <c:legendPos val="r"/>
      <c:layout>
        <c:manualLayout>
          <c:xMode val="edge"/>
          <c:yMode val="edge"/>
          <c:x val="0.37876002758187566"/>
          <c:y val="1.4059496599293057E-2"/>
          <c:w val="0.18113888888888888"/>
          <c:h val="0.16743438320209975"/>
        </c:manualLayout>
      </c:layout>
      <c:overlay val="0"/>
    </c:legend>
    <c:plotVisOnly val="1"/>
    <c:dispBlanksAs val="gap"/>
    <c:showDLblsOverMax val="0"/>
  </c:chart>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pPr>
                <a:defRPr/>
              </a:pPr>
              <a:t>3</a:t>
            </a:fld>
            <a:endParaRPr lang="en-US" altLang="zh-CN">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4" name="日期占位符 3"/>
          <p:cNvSpPr>
            <a:spLocks noGrp="1"/>
          </p:cNvSpPr>
          <p:nvPr>
            <p:ph type="dt" idx="10"/>
          </p:nvPr>
        </p:nvSpPr>
        <p:spPr/>
        <p:txBody>
          <a:bodyPr/>
          <a:lstStyle/>
          <a:p>
            <a:pPr>
              <a:defRPr/>
            </a:pPr>
            <a:endParaRPr lang="zh-CN" altLang="en-US"/>
          </a:p>
        </p:txBody>
      </p:sp>
      <p:sp>
        <p:nvSpPr>
          <p:cNvPr id="5" name="备注占位符 4"/>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5978439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pPr>
                <a:defRPr/>
              </a:pPr>
              <a:t>17</a:t>
            </a:fld>
            <a:endParaRPr lang="en-US" altLang="zh-CN">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86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zh-CN" altLang="en-US"/>
          </a:p>
        </p:txBody>
      </p:sp>
      <p:sp>
        <p:nvSpPr>
          <p:cNvPr id="230404" name="灯片编号占位符 3"/>
          <p:cNvSpPr>
            <a:spLocks noGrp="1"/>
          </p:cNvSpPr>
          <p:nvPr>
            <p:ph type="sldNum" sz="quarter" idx="5"/>
          </p:nvPr>
        </p:nvSpPr>
        <p:spPr/>
        <p:txBody>
          <a:bodyPr/>
          <a:lstStyle/>
          <a:p>
            <a:pPr>
              <a:defRPr/>
            </a:pPr>
            <a:fld id="{C1D2BD94-DEA6-4A44-A5B5-D4F65CC86E87}" type="slidenum">
              <a:rPr lang="en-US" altLang="zh-CN">
                <a:solidFill>
                  <a:prstClr val="black"/>
                </a:solidFill>
              </a:rPr>
              <a:pPr>
                <a:defRPr/>
              </a:pPr>
              <a:t>33</a:t>
            </a:fld>
            <a:endParaRPr lang="en-US" altLang="zh-CN">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灯片编号占位符 6"/>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DB23780-2C93-48FA-8C11-F58CABE1936E}" type="slidenum">
              <a:rPr lang="zh-CN" altLang="en-US" smtClean="0"/>
              <a:pPr>
                <a:defRPr/>
              </a:pPr>
              <a:t>35</a:t>
            </a:fld>
            <a:endParaRPr lang="zh-CN" altLang="en-US"/>
          </a:p>
        </p:txBody>
      </p:sp>
      <p:sp>
        <p:nvSpPr>
          <p:cNvPr id="337923"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2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
        <p:nvSpPr>
          <p:cNvPr id="337925" name="灯片编号占位符 3"/>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a:fld id="{773F800C-FC50-4F86-BE2A-D2DE8103261A}" type="slidenum">
              <a:rPr lang="zh-CN" altLang="en-US" sz="1300"/>
              <a:pPr algn="r"/>
              <a:t>35</a:t>
            </a:fld>
            <a:endParaRPr lang="en-US" altLang="zh-CN" sz="1300"/>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1052736"/>
            <a:ext cx="8229600" cy="1584176"/>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6525344"/>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852936"/>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baseline="0"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4653136"/>
            <a:ext cx="1556792" cy="1556792"/>
          </a:xfrm>
          <a:prstGeom prst="rect">
            <a:avLst/>
          </a:prstGeom>
          <a:ln>
            <a:noFill/>
          </a:ln>
        </p:spPr>
      </p:pic>
      <p:sp>
        <p:nvSpPr>
          <p:cNvPr id="30" name="TextBox 29"/>
          <p:cNvSpPr txBox="1"/>
          <p:nvPr userDrawn="1"/>
        </p:nvSpPr>
        <p:spPr>
          <a:xfrm>
            <a:off x="2019168" y="6577607"/>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306888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3788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66741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21325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2148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69228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4520"/>
            <a:ext cx="2565366" cy="1139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6283894"/>
            <a:ext cx="9144000" cy="22115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2636912"/>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1052736"/>
            <a:ext cx="8352928" cy="3600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0" y="6394471"/>
            <a:ext cx="973833" cy="46352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1681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260648"/>
            <a:ext cx="8724900" cy="621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3700264"/>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7964585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6245225"/>
            <a:ext cx="2895600" cy="476250"/>
          </a:xfrm>
          <a:prstGeom prst="rect">
            <a:avLst/>
          </a:prstGeom>
        </p:spPr>
        <p:txBody>
          <a:bodyPr/>
          <a:lstStyle>
            <a:lvl1pPr>
              <a:defRPr/>
            </a:lvl1pPr>
          </a:lstStyle>
          <a:p>
            <a:pPr>
              <a:defRPr/>
            </a:pPr>
            <a:r>
              <a:rPr lang="en-US" altLang="zh-CN"/>
              <a:t>Copyright © 2012 Zheng, Zhenlong &amp; Chen, Rong</a:t>
            </a: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1470136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908720"/>
            <a:ext cx="8229600" cy="1656183"/>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3217242720"/>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332656"/>
            <a:ext cx="8229600" cy="846931"/>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340768"/>
            <a:ext cx="8229600" cy="5184576"/>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838275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340767"/>
            <a:ext cx="6408712" cy="5046860"/>
          </a:xfrm>
          <a:prstGeom prst="rect">
            <a:avLst/>
          </a:prstGeom>
        </p:spPr>
      </p:pic>
      <p:sp>
        <p:nvSpPr>
          <p:cNvPr id="6" name="TextBox 5"/>
          <p:cNvSpPr txBox="1"/>
          <p:nvPr userDrawn="1"/>
        </p:nvSpPr>
        <p:spPr>
          <a:xfrm>
            <a:off x="467544" y="404664"/>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35593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2492896"/>
            <a:ext cx="7772400" cy="1362075"/>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4077072"/>
            <a:ext cx="7772400" cy="1500187"/>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4993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88746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7884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6248400"/>
            <a:ext cx="5429288" cy="457200"/>
          </a:xfrm>
          <a:prstGeom prst="rect">
            <a:avLst/>
          </a:prstGeom>
          <a:ln/>
        </p:spPr>
        <p:txBody>
          <a:bodyPr/>
          <a:lstStyle>
            <a:lvl1pPr>
              <a:defRPr/>
            </a:lvl1pPr>
          </a:lstStyle>
          <a:p>
            <a:r>
              <a:rPr lang="en-US" altLang="zh-CN"/>
              <a:t>Copyright © 2012 Zheng, Zhenlong &amp; Chen, Rong</a:t>
            </a:r>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46755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52986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1090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77813"/>
            <a:ext cx="8229600" cy="846931"/>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340768"/>
            <a:ext cx="8229600" cy="518457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6525344"/>
            <a:ext cx="2133600"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6525344"/>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1196752"/>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6569968"/>
            <a:ext cx="4248472" cy="288032"/>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2020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239475090"/>
      </p:ext>
    </p:extLst>
  </p:cSld>
  <p:clrMap bg1="lt1" tx1="dk1" bg2="lt2" tx2="dk2" accent1="accent1" accent2="accent2" accent3="accent3" accent4="accent4" accent5="accent5" accent6="accent6" hlink="hlink" folHlink="folHlink"/>
  <p:sldLayoutIdLst>
    <p:sldLayoutId id="2147492163" r:id="rId1"/>
    <p:sldLayoutId id="2147492164" r:id="rId2"/>
    <p:sldLayoutId id="2147492165" r:id="rId3"/>
    <p:sldLayoutId id="2147492166" r:id="rId4"/>
    <p:sldLayoutId id="2147492167" r:id="rId5"/>
    <p:sldLayoutId id="2147492168" r:id="rId6"/>
    <p:sldLayoutId id="2147492169" r:id="rId7"/>
    <p:sldLayoutId id="2147492170" r:id="rId8"/>
    <p:sldLayoutId id="2147492171" r:id="rId9"/>
    <p:sldLayoutId id="2147492172" r:id="rId10"/>
    <p:sldLayoutId id="2147492173" r:id="rId11"/>
    <p:sldLayoutId id="2147492174" r:id="rId12"/>
    <p:sldLayoutId id="2147492175" r:id="rId13"/>
    <p:sldLayoutId id="2147492176" r:id="rId14"/>
    <p:sldLayoutId id="2147492177" r:id="rId15"/>
    <p:sldLayoutId id="2147492181" r:id="rId16"/>
    <p:sldLayoutId id="2147492179" r:id="rId17"/>
    <p:sldLayoutId id="2147492180" r:id="rId18"/>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0"/>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0"/>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0"/>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www.ftchinese.com/story/001050279"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a:t>
            </a:r>
            <a:r>
              <a:rPr lang="en-US" altLang="zh-CN" sz="4000" dirty="0"/>
              <a:t>2</a:t>
            </a:r>
            <a:r>
              <a:rPr lang="zh-CN" altLang="en-US" sz="4000" dirty="0"/>
              <a:t>章 远期与期货概述</a:t>
            </a:r>
            <a:br>
              <a:rPr lang="en-US" altLang="zh-CN" dirty="0"/>
            </a:br>
            <a:endParaRPr lang="zh-CN" altLang="en-US" dirty="0"/>
          </a:p>
        </p:txBody>
      </p:sp>
    </p:spTree>
    <p:extLst>
      <p:ext uri="{BB962C8B-B14F-4D97-AF65-F5344CB8AC3E}">
        <p14:creationId xmlns:p14="http://schemas.microsoft.com/office/powerpoint/2010/main" val="26315646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10</a:t>
            </a:fld>
            <a:endParaRPr lang="en-US" altLang="zh-CN"/>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5253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1118952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远期外汇</a:t>
            </a:r>
          </a:p>
        </p:txBody>
      </p:sp>
      <p:sp>
        <p:nvSpPr>
          <p:cNvPr id="3" name="内容占位符 2"/>
          <p:cNvSpPr>
            <a:spLocks noGrp="1"/>
          </p:cNvSpPr>
          <p:nvPr>
            <p:ph idx="1"/>
          </p:nvPr>
        </p:nvSpPr>
        <p:spPr>
          <a:xfrm>
            <a:off x="251520" y="1340768"/>
            <a:ext cx="8892480" cy="5184576"/>
          </a:xfrm>
        </p:spPr>
        <p:txBody>
          <a:bodyPr/>
          <a:lstStyle/>
          <a:p>
            <a:r>
              <a:rPr lang="zh-CN" altLang="en-US" sz="2800" dirty="0"/>
              <a:t>远期外汇协议（</a:t>
            </a:r>
            <a:r>
              <a:rPr lang="en-US" altLang="zh-CN" sz="2800" dirty="0"/>
              <a:t>Forward Exchange Agreements, FXAs </a:t>
            </a:r>
            <a:r>
              <a:rPr lang="zh-CN" altLang="en-US" sz="2800" dirty="0"/>
              <a:t>）</a:t>
            </a:r>
            <a:endParaRPr lang="en-US" altLang="zh-CN" sz="2800" dirty="0"/>
          </a:p>
          <a:p>
            <a:pPr marL="0" indent="0">
              <a:buNone/>
            </a:pPr>
            <a:endParaRPr lang="en-US" altLang="zh-CN" dirty="0"/>
          </a:p>
          <a:p>
            <a:r>
              <a:rPr lang="en-US" altLang="zh-CN" dirty="0" err="1"/>
              <a:t>CNY</a:t>
            </a:r>
            <a:r>
              <a:rPr lang="en-US" altLang="zh-CN" dirty="0"/>
              <a:t>/</a:t>
            </a:r>
            <a:r>
              <a:rPr lang="en-US" altLang="zh-CN" dirty="0" err="1"/>
              <a:t>CNH</a:t>
            </a:r>
            <a:r>
              <a:rPr lang="en-US" altLang="zh-CN" dirty="0"/>
              <a:t> / </a:t>
            </a:r>
            <a:r>
              <a:rPr lang="en-US" altLang="zh-CN" dirty="0" err="1"/>
              <a:t>NDF</a:t>
            </a:r>
            <a:endParaRPr lang="en-US" altLang="zh-CN" dirty="0"/>
          </a:p>
          <a:p>
            <a:endParaRPr lang="en-US" altLang="zh-CN" dirty="0"/>
          </a:p>
          <a:p>
            <a:r>
              <a:rPr lang="zh-CN" altLang="en-US" sz="2400" dirty="0"/>
              <a:t>课后阅读：周洪礼</a:t>
            </a:r>
            <a:r>
              <a:rPr lang="en-US" altLang="zh-CN" sz="2400" dirty="0"/>
              <a:t>,</a:t>
            </a:r>
            <a:r>
              <a:rPr lang="zh-CN" altLang="en-US" sz="2400" dirty="0"/>
              <a:t> 见证</a:t>
            </a:r>
            <a:r>
              <a:rPr lang="en-US" altLang="zh-CN" sz="2400" dirty="0" err="1"/>
              <a:t>NDF</a:t>
            </a:r>
            <a:r>
              <a:rPr lang="zh-CN" altLang="en-US" sz="2400" dirty="0"/>
              <a:t>的式微</a:t>
            </a:r>
            <a:r>
              <a:rPr lang="en-US" altLang="zh-CN" sz="2400" dirty="0"/>
              <a:t>,</a:t>
            </a:r>
            <a:r>
              <a:rPr lang="zh-CN" altLang="en-US" sz="2400" dirty="0"/>
              <a:t> </a:t>
            </a:r>
            <a:r>
              <a:rPr lang="en-US" altLang="zh-CN" sz="2400" dirty="0"/>
              <a:t>《</a:t>
            </a:r>
            <a:r>
              <a:rPr lang="zh-CN" altLang="en-US" sz="2400" dirty="0"/>
              <a:t>金融时报</a:t>
            </a:r>
            <a:r>
              <a:rPr lang="en-US" altLang="zh-CN" sz="2400" dirty="0"/>
              <a:t>》</a:t>
            </a:r>
            <a:r>
              <a:rPr lang="zh-CN" altLang="en-US" sz="2400" dirty="0"/>
              <a:t>中文网</a:t>
            </a:r>
            <a:endParaRPr lang="en-US" altLang="zh-CN" sz="2400" dirty="0"/>
          </a:p>
          <a:p>
            <a:pPr marL="0" indent="0">
              <a:buNone/>
            </a:pPr>
            <a:r>
              <a:rPr lang="en-US" altLang="zh-CN" sz="2400" dirty="0"/>
              <a:t>     </a:t>
            </a:r>
            <a:r>
              <a:rPr lang="zh-CN" altLang="en-US" sz="2400" dirty="0"/>
              <a:t>（</a:t>
            </a:r>
            <a:r>
              <a:rPr lang="en-US" altLang="zh-CN" sz="2400" dirty="0">
                <a:hlinkClick r:id="rId3"/>
              </a:rPr>
              <a:t>http://</a:t>
            </a:r>
            <a:r>
              <a:rPr lang="en-US" altLang="zh-CN" sz="2400" dirty="0" err="1">
                <a:hlinkClick r:id="rId3"/>
              </a:rPr>
              <a:t>www.ftchinese.com</a:t>
            </a:r>
            <a:r>
              <a:rPr lang="en-US" altLang="zh-CN" sz="2400" dirty="0">
                <a:hlinkClick r:id="rId3"/>
              </a:rPr>
              <a:t>/story/001050279</a:t>
            </a:r>
            <a:r>
              <a:rPr lang="zh-CN" altLang="en-US" sz="2400"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11</a:t>
            </a:fld>
            <a:endParaRPr lang="zh-CN" altLang="en-US"/>
          </a:p>
        </p:txBody>
      </p:sp>
    </p:spTree>
    <p:extLst>
      <p:ext uri="{BB962C8B-B14F-4D97-AF65-F5344CB8AC3E}">
        <p14:creationId xmlns:p14="http://schemas.microsoft.com/office/powerpoint/2010/main" val="7712258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2020.2.19</a:t>
            </a:r>
            <a:r>
              <a:rPr lang="zh-CN" altLang="en-US" dirty="0"/>
              <a:t>境内美元兑人民币远期</a:t>
            </a:r>
          </a:p>
        </p:txBody>
      </p:sp>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12</a:t>
            </a:fld>
            <a:endParaRPr lang="en-US" altLang="zh-CN"/>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052736"/>
            <a:ext cx="9163050"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94519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2020.2.19</a:t>
            </a:r>
            <a:r>
              <a:rPr lang="zh-CN" altLang="en-US" dirty="0"/>
              <a:t>离岸美元兑人民币远期</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13</a:t>
            </a:fld>
            <a:endParaRPr lang="zh-CN" altLang="en-US" dirty="0"/>
          </a:p>
        </p:txBody>
      </p:sp>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74080" y="1196752"/>
            <a:ext cx="8195839" cy="5327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1300602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2020.2.19</a:t>
            </a:r>
            <a:r>
              <a:rPr lang="zh-CN" altLang="en-US" dirty="0"/>
              <a:t>香港美元兑人民币</a:t>
            </a:r>
            <a:r>
              <a:rPr lang="en-US" altLang="zh-CN" dirty="0"/>
              <a:t>NDF</a:t>
            </a:r>
            <a:endParaRPr lang="zh-CN" altLang="en-US" dirty="0"/>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14</a:t>
            </a:fld>
            <a:endParaRPr lang="zh-CN" altLang="en-US" dirty="0"/>
          </a:p>
        </p:txBody>
      </p:sp>
      <p:pic>
        <p:nvPicPr>
          <p:cNvPr id="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7" y="1287463"/>
            <a:ext cx="8136905" cy="5165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5620763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a:t>ON: Over-Night</a:t>
            </a:r>
            <a:r>
              <a:rPr lang="zh-CN" altLang="en-US" dirty="0"/>
              <a:t>隔夜，即当天起息，次日交割</a:t>
            </a:r>
          </a:p>
          <a:p>
            <a:r>
              <a:rPr lang="en-US" altLang="zh-CN" dirty="0"/>
              <a:t>TN: Tom-Next</a:t>
            </a:r>
            <a:r>
              <a:rPr lang="zh-CN" altLang="en-US" dirty="0"/>
              <a:t>，即次日（</a:t>
            </a:r>
            <a:r>
              <a:rPr lang="en-US" altLang="zh-CN" dirty="0"/>
              <a:t>Tom</a:t>
            </a:r>
            <a:r>
              <a:rPr lang="zh-CN" altLang="en-US" dirty="0"/>
              <a:t>就是</a:t>
            </a:r>
            <a:r>
              <a:rPr lang="en-US" altLang="zh-CN" dirty="0"/>
              <a:t>Tomorrow</a:t>
            </a:r>
            <a:r>
              <a:rPr lang="zh-CN" altLang="en-US" dirty="0"/>
              <a:t>）起息，第三日交割</a:t>
            </a:r>
          </a:p>
          <a:p>
            <a:r>
              <a:rPr lang="en-US" altLang="zh-CN" dirty="0"/>
              <a:t>SN: Spot-Next</a:t>
            </a:r>
            <a:r>
              <a:rPr lang="zh-CN" altLang="en-US" dirty="0"/>
              <a:t>，即即期起息（即期的天数随币种而不一样，多数为</a:t>
            </a:r>
            <a:r>
              <a:rPr lang="en-US" altLang="zh-CN" dirty="0"/>
              <a:t>2</a:t>
            </a:r>
            <a:r>
              <a:rPr lang="zh-CN" altLang="en-US" dirty="0"/>
              <a:t>天），即期的次日交割</a:t>
            </a:r>
          </a:p>
          <a:p>
            <a:r>
              <a:rPr lang="en-US" altLang="zh-CN" dirty="0"/>
              <a:t>1W: </a:t>
            </a:r>
            <a:r>
              <a:rPr lang="zh-CN" altLang="en-US" dirty="0"/>
              <a:t>即期起息，即期后的一周交割</a:t>
            </a:r>
          </a:p>
          <a:p>
            <a:r>
              <a:rPr lang="en-US" altLang="zh-CN" dirty="0"/>
              <a:t>1M: </a:t>
            </a:r>
            <a:r>
              <a:rPr lang="zh-CN" altLang="en-US" dirty="0"/>
              <a:t>即期起息，即期后的一月交割</a:t>
            </a:r>
          </a:p>
          <a:p>
            <a:r>
              <a:rPr lang="en-US" altLang="zh-CN" dirty="0"/>
              <a:t>1Y: : </a:t>
            </a:r>
            <a:r>
              <a:rPr lang="zh-CN" altLang="en-US" dirty="0"/>
              <a:t>即期起息，即期后的一年交割</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dirty="0"/>
          </a:p>
        </p:txBody>
      </p:sp>
    </p:spTree>
    <p:extLst>
      <p:ext uri="{BB962C8B-B14F-4D97-AF65-F5344CB8AC3E}">
        <p14:creationId xmlns:p14="http://schemas.microsoft.com/office/powerpoint/2010/main" val="16441204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远期股票合约</a:t>
            </a:r>
          </a:p>
        </p:txBody>
      </p:sp>
      <p:sp>
        <p:nvSpPr>
          <p:cNvPr id="3" name="内容占位符 2"/>
          <p:cNvSpPr>
            <a:spLocks noGrp="1"/>
          </p:cNvSpPr>
          <p:nvPr>
            <p:ph idx="1"/>
          </p:nvPr>
        </p:nvSpPr>
        <p:spPr/>
        <p:txBody>
          <a:bodyPr/>
          <a:lstStyle/>
          <a:p>
            <a:r>
              <a:rPr lang="zh-CN" altLang="en-US" dirty="0"/>
              <a:t>远期股票合约</a:t>
            </a:r>
            <a:endParaRPr lang="en-US" altLang="zh-CN" dirty="0"/>
          </a:p>
          <a:p>
            <a:pPr lvl="1"/>
            <a:r>
              <a:rPr lang="zh-CN" altLang="en-US" dirty="0"/>
              <a:t>在将来某一特定日期按特定价格交付一定数量单只股票或一揽子股票的协议。</a:t>
            </a:r>
            <a:endParaRPr lang="en-US" altLang="zh-CN" dirty="0"/>
          </a:p>
          <a:p>
            <a:pPr lvl="1"/>
            <a:r>
              <a:rPr lang="zh-CN" altLang="en-US" dirty="0"/>
              <a:t>案例</a:t>
            </a:r>
            <a:r>
              <a:rPr lang="en-US" altLang="zh-CN" dirty="0"/>
              <a:t>2.2 </a:t>
            </a: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16</a:t>
            </a:fld>
            <a:endParaRPr lang="zh-CN" altLang="en-US"/>
          </a:p>
        </p:txBody>
      </p:sp>
    </p:spTree>
    <p:extLst>
      <p:ext uri="{BB962C8B-B14F-4D97-AF65-F5344CB8AC3E}">
        <p14:creationId xmlns:p14="http://schemas.microsoft.com/office/powerpoint/2010/main" val="130941193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2. </a:t>
            </a:r>
            <a:r>
              <a:rPr lang="zh-CN" altLang="en-US" dirty="0"/>
              <a:t>期货与期货市场</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pPr>
                <a:defRPr/>
              </a:pPr>
              <a:t>17</a:t>
            </a:fld>
            <a:endParaRPr lang="en-US" altLang="zh-CN"/>
          </a:p>
        </p:txBody>
      </p:sp>
    </p:spTree>
    <p:extLst>
      <p:ext uri="{BB962C8B-B14F-4D97-AF65-F5344CB8AC3E}">
        <p14:creationId xmlns:p14="http://schemas.microsoft.com/office/powerpoint/2010/main" val="8831521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期货</a:t>
            </a:r>
          </a:p>
        </p:txBody>
      </p:sp>
      <p:sp>
        <p:nvSpPr>
          <p:cNvPr id="3" name="内容占位符 2"/>
          <p:cNvSpPr>
            <a:spLocks noGrp="1"/>
          </p:cNvSpPr>
          <p:nvPr>
            <p:ph idx="1"/>
          </p:nvPr>
        </p:nvSpPr>
        <p:spPr/>
        <p:txBody>
          <a:bodyPr/>
          <a:lstStyle/>
          <a:p>
            <a:r>
              <a:rPr lang="zh-CN" altLang="en-US" dirty="0"/>
              <a:t>在</a:t>
            </a:r>
            <a:r>
              <a:rPr lang="zh-CN" altLang="en-US" dirty="0">
                <a:solidFill>
                  <a:srgbClr val="FF0000"/>
                </a:solidFill>
              </a:rPr>
              <a:t>交易所交易</a:t>
            </a:r>
            <a:r>
              <a:rPr lang="zh-CN" altLang="en-US" dirty="0"/>
              <a:t>的、协议双方约定在将来某个日期按事先</a:t>
            </a:r>
            <a:r>
              <a:rPr lang="zh-CN" altLang="en-US" dirty="0">
                <a:solidFill>
                  <a:srgbClr val="FF0000"/>
                </a:solidFill>
              </a:rPr>
              <a:t>确定的条件</a:t>
            </a:r>
            <a:r>
              <a:rPr lang="zh-CN" altLang="en-US" dirty="0"/>
              <a:t>（包括交割价格、交割地点和交割方式等）买入或卖出一定</a:t>
            </a:r>
            <a:r>
              <a:rPr lang="zh-CN" altLang="en-US" dirty="0">
                <a:solidFill>
                  <a:srgbClr val="FF0000"/>
                </a:solidFill>
              </a:rPr>
              <a:t>标准数量</a:t>
            </a:r>
            <a:r>
              <a:rPr lang="zh-CN" altLang="en-US" dirty="0"/>
              <a:t>的标的资产的</a:t>
            </a:r>
            <a:r>
              <a:rPr lang="zh-CN" altLang="en-US" dirty="0">
                <a:solidFill>
                  <a:srgbClr val="FF0000"/>
                </a:solidFill>
              </a:rPr>
              <a:t>标准化</a:t>
            </a:r>
            <a:r>
              <a:rPr lang="zh-CN" altLang="en-US" dirty="0"/>
              <a:t>协议。</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18</a:t>
            </a:fld>
            <a:endParaRPr lang="zh-CN" altLang="en-US"/>
          </a:p>
        </p:txBody>
      </p:sp>
    </p:spTree>
    <p:extLst>
      <p:ext uri="{BB962C8B-B14F-4D97-AF65-F5344CB8AC3E}">
        <p14:creationId xmlns:p14="http://schemas.microsoft.com/office/powerpoint/2010/main" val="3949242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金融期货种类</a:t>
            </a:r>
          </a:p>
        </p:txBody>
      </p:sp>
      <p:sp>
        <p:nvSpPr>
          <p:cNvPr id="3" name="内容占位符 2"/>
          <p:cNvSpPr>
            <a:spLocks noGrp="1"/>
          </p:cNvSpPr>
          <p:nvPr>
            <p:ph idx="1"/>
          </p:nvPr>
        </p:nvSpPr>
        <p:spPr/>
        <p:txBody>
          <a:bodyPr/>
          <a:lstStyle/>
          <a:p>
            <a:r>
              <a:rPr lang="zh-CN" altLang="en-US" dirty="0"/>
              <a:t>股票指数期货</a:t>
            </a:r>
          </a:p>
          <a:p>
            <a:r>
              <a:rPr lang="zh-CN" altLang="en-US" dirty="0"/>
              <a:t>利率期货</a:t>
            </a:r>
          </a:p>
          <a:p>
            <a:r>
              <a:rPr lang="zh-CN" altLang="en-US" dirty="0"/>
              <a:t>外汇期货</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19</a:t>
            </a:fld>
            <a:endParaRPr lang="zh-CN" altLang="en-US"/>
          </a:p>
        </p:txBody>
      </p:sp>
    </p:spTree>
    <p:extLst>
      <p:ext uri="{BB962C8B-B14F-4D97-AF65-F5344CB8AC3E}">
        <p14:creationId xmlns:p14="http://schemas.microsoft.com/office/powerpoint/2010/main" val="150902179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  录</a:t>
            </a:r>
          </a:p>
        </p:txBody>
      </p:sp>
      <p:sp>
        <p:nvSpPr>
          <p:cNvPr id="3" name="内容占位符 2"/>
          <p:cNvSpPr>
            <a:spLocks noGrp="1"/>
          </p:cNvSpPr>
          <p:nvPr>
            <p:ph idx="1"/>
          </p:nvPr>
        </p:nvSpPr>
        <p:spPr/>
        <p:txBody>
          <a:bodyPr/>
          <a:lstStyle/>
          <a:p>
            <a:endParaRPr lang="en-US" altLang="zh-CN" dirty="0"/>
          </a:p>
          <a:p>
            <a:r>
              <a:rPr lang="zh-CN" altLang="en-US" dirty="0"/>
              <a:t>远期与远期市场</a:t>
            </a:r>
          </a:p>
          <a:p>
            <a:r>
              <a:rPr lang="zh-CN" altLang="en-US" dirty="0"/>
              <a:t>期货与期货市场</a:t>
            </a:r>
          </a:p>
          <a:p>
            <a:r>
              <a:rPr lang="zh-CN" altLang="en-US" dirty="0"/>
              <a:t>远期与期货的比较</a:t>
            </a:r>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2</a:t>
            </a:fld>
            <a:endParaRPr lang="zh-CN" altLang="en-US"/>
          </a:p>
        </p:txBody>
      </p:sp>
    </p:spTree>
    <p:extLst>
      <p:ext uri="{BB962C8B-B14F-4D97-AF65-F5344CB8AC3E}">
        <p14:creationId xmlns:p14="http://schemas.microsoft.com/office/powerpoint/2010/main" val="321688474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全球交易所期货交易手数</a:t>
            </a:r>
          </a:p>
        </p:txBody>
      </p:sp>
      <p:sp>
        <p:nvSpPr>
          <p:cNvPr id="6" name="灯片编号占位符 5"/>
          <p:cNvSpPr>
            <a:spLocks noGrp="1"/>
          </p:cNvSpPr>
          <p:nvPr>
            <p:ph type="sldNum" sz="quarter" idx="12"/>
          </p:nvPr>
        </p:nvSpPr>
        <p:spPr/>
        <p:txBody>
          <a:bodyPr/>
          <a:lstStyle/>
          <a:p>
            <a:pPr>
              <a:defRPr/>
            </a:pPr>
            <a:fld id="{472AC523-E8E7-41BD-B970-13456BAA4205}" type="slidenum">
              <a:rPr lang="en-US" altLang="zh-CN" smtClean="0"/>
              <a:pPr>
                <a:defRPr/>
              </a:pPr>
              <a:t>20</a:t>
            </a:fld>
            <a:endParaRPr lang="en-US" altLang="zh-CN"/>
          </a:p>
        </p:txBody>
      </p:sp>
      <p:sp>
        <p:nvSpPr>
          <p:cNvPr id="8" name="矩形 7"/>
          <p:cNvSpPr/>
          <p:nvPr/>
        </p:nvSpPr>
        <p:spPr>
          <a:xfrm>
            <a:off x="493838" y="5899338"/>
            <a:ext cx="1877437" cy="276999"/>
          </a:xfrm>
          <a:prstGeom prst="rect">
            <a:avLst/>
          </a:prstGeom>
        </p:spPr>
        <p:txBody>
          <a:bodyPr wrap="none">
            <a:spAutoFit/>
          </a:bodyPr>
          <a:lstStyle/>
          <a:p>
            <a:r>
              <a:rPr lang="zh-CN" altLang="en-US" sz="1200" dirty="0">
                <a:latin typeface="Adobe 黑体 Std R" pitchFamily="34" charset="-122"/>
                <a:ea typeface="Adobe 黑体 Std R" pitchFamily="34" charset="-122"/>
              </a:rPr>
              <a:t>数据来源：国际清算银行</a:t>
            </a:r>
          </a:p>
        </p:txBody>
      </p:sp>
      <p:graphicFrame>
        <p:nvGraphicFramePr>
          <p:cNvPr id="9" name="Chart 1">
            <a:extLst>
              <a:ext uri="{FF2B5EF4-FFF2-40B4-BE49-F238E27FC236}">
                <a16:creationId xmlns:a16="http://schemas.microsoft.com/office/drawing/2014/main" id="{00000000-0008-0000-0400-000002000000}"/>
              </a:ext>
            </a:extLst>
          </p:cNvPr>
          <p:cNvGraphicFramePr>
            <a:graphicFrameLocks noGrp="1"/>
          </p:cNvGraphicFramePr>
          <p:nvPr>
            <p:ph idx="1"/>
            <p:extLst>
              <p:ext uri="{D42A27DB-BD31-4B8C-83A1-F6EECF244321}">
                <p14:modId xmlns:p14="http://schemas.microsoft.com/office/powerpoint/2010/main" val="1887912398"/>
              </p:ext>
            </p:extLst>
          </p:nvPr>
        </p:nvGraphicFramePr>
        <p:xfrm>
          <a:off x="457200" y="1341438"/>
          <a:ext cx="8579296" cy="5183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26079652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期货交易机制</a:t>
            </a:r>
          </a:p>
        </p:txBody>
      </p:sp>
      <p:sp>
        <p:nvSpPr>
          <p:cNvPr id="3" name="内容占位符 2"/>
          <p:cNvSpPr>
            <a:spLocks noGrp="1"/>
          </p:cNvSpPr>
          <p:nvPr>
            <p:ph idx="1"/>
          </p:nvPr>
        </p:nvSpPr>
        <p:spPr>
          <a:xfrm>
            <a:off x="457200" y="1340768"/>
            <a:ext cx="8507288" cy="5184576"/>
          </a:xfrm>
        </p:spPr>
        <p:txBody>
          <a:bodyPr>
            <a:normAutofit/>
          </a:bodyPr>
          <a:lstStyle/>
          <a:p>
            <a:r>
              <a:rPr lang="zh-CN" altLang="en-US" dirty="0"/>
              <a:t>期货交易机制的特点</a:t>
            </a:r>
            <a:endParaRPr lang="en-US" altLang="zh-CN" dirty="0"/>
          </a:p>
          <a:p>
            <a:pPr lvl="1"/>
            <a:r>
              <a:rPr lang="zh-CN" altLang="en-US" dirty="0"/>
              <a:t>交易所内集中交易：信息优势，流动性好</a:t>
            </a:r>
          </a:p>
          <a:p>
            <a:pPr lvl="1"/>
            <a:r>
              <a:rPr lang="zh-CN" altLang="en-US" dirty="0"/>
              <a:t>标准化合约：开仓平仓，流动性好，个性化不足</a:t>
            </a:r>
          </a:p>
          <a:p>
            <a:pPr lvl="1"/>
            <a:r>
              <a:rPr lang="zh-CN" altLang="en-US" dirty="0"/>
              <a:t>特殊的交易和交割制度：控制信用风险</a:t>
            </a:r>
          </a:p>
          <a:p>
            <a:pPr lvl="2"/>
            <a:r>
              <a:rPr lang="zh-CN" altLang="en-US" dirty="0"/>
              <a:t>每日盯市结算（ </a:t>
            </a:r>
            <a:r>
              <a:rPr lang="en-US" altLang="zh-CN" dirty="0"/>
              <a:t>Marking to Market and Daily Settlement </a:t>
            </a:r>
            <a:r>
              <a:rPr lang="zh-CN" altLang="en-US" dirty="0"/>
              <a:t>）</a:t>
            </a:r>
          </a:p>
          <a:p>
            <a:pPr lvl="2"/>
            <a:r>
              <a:rPr lang="zh-CN" altLang="en-US" dirty="0"/>
              <a:t>保证金（ </a:t>
            </a:r>
            <a:r>
              <a:rPr lang="en-US" altLang="zh-CN" dirty="0"/>
              <a:t>Margin </a:t>
            </a:r>
            <a:r>
              <a:rPr lang="zh-CN" altLang="en-US" dirty="0"/>
              <a:t>）制度</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21</a:t>
            </a:fld>
            <a:endParaRPr lang="zh-CN" altLang="en-US"/>
          </a:p>
        </p:txBody>
      </p:sp>
    </p:spTree>
    <p:extLst>
      <p:ext uri="{BB962C8B-B14F-4D97-AF65-F5344CB8AC3E}">
        <p14:creationId xmlns:p14="http://schemas.microsoft.com/office/powerpoint/2010/main" val="29148641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标准化合约</a:t>
            </a:r>
          </a:p>
        </p:txBody>
      </p:sp>
      <p:sp>
        <p:nvSpPr>
          <p:cNvPr id="3" name="内容占位符 2"/>
          <p:cNvSpPr>
            <a:spLocks noGrp="1"/>
          </p:cNvSpPr>
          <p:nvPr>
            <p:ph idx="1"/>
          </p:nvPr>
        </p:nvSpPr>
        <p:spPr/>
        <p:txBody>
          <a:bodyPr>
            <a:normAutofit/>
          </a:bodyPr>
          <a:lstStyle/>
          <a:p>
            <a:r>
              <a:rPr lang="zh-CN" altLang="en-US" dirty="0"/>
              <a:t>标准化合约</a:t>
            </a:r>
          </a:p>
          <a:p>
            <a:pPr lvl="1"/>
            <a:r>
              <a:rPr lang="zh-CN" altLang="en-US" dirty="0"/>
              <a:t>合约规模</a:t>
            </a:r>
            <a:r>
              <a:rPr lang="en-US" altLang="zh-CN" dirty="0"/>
              <a:t>/</a:t>
            </a:r>
            <a:r>
              <a:rPr lang="zh-CN" altLang="en-US" dirty="0"/>
              <a:t>交易单位</a:t>
            </a:r>
          </a:p>
          <a:p>
            <a:pPr lvl="1"/>
            <a:r>
              <a:rPr lang="zh-CN" altLang="en-US" dirty="0"/>
              <a:t>到期时间</a:t>
            </a:r>
          </a:p>
          <a:p>
            <a:pPr lvl="1"/>
            <a:r>
              <a:rPr lang="zh-CN" altLang="en-US" dirty="0"/>
              <a:t>最小价格波动值</a:t>
            </a:r>
          </a:p>
          <a:p>
            <a:pPr lvl="1"/>
            <a:r>
              <a:rPr lang="zh-CN" altLang="en-US" dirty="0"/>
              <a:t>每日价格波动限制与交易中止规则（熔断）</a:t>
            </a:r>
          </a:p>
          <a:p>
            <a:pPr lvl="1"/>
            <a:r>
              <a:rPr lang="zh-CN" altLang="en-US" dirty="0"/>
              <a:t>交割条款</a:t>
            </a:r>
          </a:p>
          <a:p>
            <a:pPr lvl="2"/>
            <a:r>
              <a:rPr lang="zh-CN" altLang="en-US" dirty="0"/>
              <a:t>现金交割和实物交割</a:t>
            </a:r>
          </a:p>
          <a:p>
            <a:pPr lvl="2"/>
            <a:r>
              <a:rPr lang="zh-CN" altLang="en-US" dirty="0"/>
              <a:t>交割日期和交割地点等</a:t>
            </a:r>
          </a:p>
          <a:p>
            <a:pPr lvl="1"/>
            <a:r>
              <a:rPr lang="zh-CN" altLang="en-US" dirty="0"/>
              <a:t>头寸限制</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22</a:t>
            </a:fld>
            <a:endParaRPr lang="zh-CN" altLang="en-US"/>
          </a:p>
        </p:txBody>
      </p:sp>
    </p:spTree>
    <p:extLst>
      <p:ext uri="{BB962C8B-B14F-4D97-AF65-F5344CB8AC3E}">
        <p14:creationId xmlns:p14="http://schemas.microsoft.com/office/powerpoint/2010/main" val="100174261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沪深</a:t>
            </a:r>
            <a:r>
              <a:rPr lang="en-US" altLang="zh-CN" dirty="0"/>
              <a:t>300 </a:t>
            </a:r>
            <a:r>
              <a:rPr lang="zh-CN" altLang="en-US" dirty="0"/>
              <a:t>股指期货合约</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23</a:t>
            </a:fld>
            <a:endParaRPr lang="zh-CN" altLang="en-US"/>
          </a:p>
        </p:txBody>
      </p:sp>
      <p:graphicFrame>
        <p:nvGraphicFramePr>
          <p:cNvPr id="3" name="内容占位符 2"/>
          <p:cNvGraphicFramePr>
            <a:graphicFrameLocks noGrp="1"/>
          </p:cNvGraphicFramePr>
          <p:nvPr>
            <p:ph idx="1"/>
            <p:extLst>
              <p:ext uri="{D42A27DB-BD31-4B8C-83A1-F6EECF244321}">
                <p14:modId xmlns:p14="http://schemas.microsoft.com/office/powerpoint/2010/main" val="77821631"/>
              </p:ext>
            </p:extLst>
          </p:nvPr>
        </p:nvGraphicFramePr>
        <p:xfrm>
          <a:off x="395536" y="1196753"/>
          <a:ext cx="8352928" cy="5256578"/>
        </p:xfrm>
        <a:graphic>
          <a:graphicData uri="http://schemas.openxmlformats.org/drawingml/2006/table">
            <a:tbl>
              <a:tblPr>
                <a:tableStyleId>{284E427A-3D55-4303-BF80-6455036E1DE7}</a:tableStyleId>
              </a:tblPr>
              <a:tblGrid>
                <a:gridCol w="3523003">
                  <a:extLst>
                    <a:ext uri="{9D8B030D-6E8A-4147-A177-3AD203B41FA5}">
                      <a16:colId xmlns:a16="http://schemas.microsoft.com/office/drawing/2014/main" val="20000"/>
                    </a:ext>
                  </a:extLst>
                </a:gridCol>
                <a:gridCol w="4829925">
                  <a:extLst>
                    <a:ext uri="{9D8B030D-6E8A-4147-A177-3AD203B41FA5}">
                      <a16:colId xmlns:a16="http://schemas.microsoft.com/office/drawing/2014/main" val="20001"/>
                    </a:ext>
                  </a:extLst>
                </a:gridCol>
              </a:tblGrid>
              <a:tr h="312172">
                <a:tc gridSpan="2">
                  <a:txBody>
                    <a:bodyPr/>
                    <a:lstStyle/>
                    <a:p>
                      <a:pPr algn="ctr" fontAlgn="ctr"/>
                      <a:r>
                        <a:rPr lang="zh-CN" altLang="en-US" sz="1800" u="none" strike="noStrike" dirty="0">
                          <a:effectLst/>
                        </a:rPr>
                        <a:t>沪深</a:t>
                      </a:r>
                      <a:r>
                        <a:rPr lang="en-US" altLang="zh-CN" sz="1800" u="none" strike="noStrike" dirty="0">
                          <a:effectLst/>
                        </a:rPr>
                        <a:t>300</a:t>
                      </a:r>
                      <a:r>
                        <a:rPr lang="zh-CN" altLang="en-US" sz="1800" u="none" strike="noStrike" dirty="0">
                          <a:effectLst/>
                        </a:rPr>
                        <a:t>指数期货合约表</a:t>
                      </a:r>
                      <a:endParaRPr lang="zh-CN" altLang="en-US" sz="1800" b="0" i="0" u="none" strike="noStrike" dirty="0">
                        <a:solidFill>
                          <a:srgbClr val="000000"/>
                        </a:solidFill>
                        <a:effectLst/>
                        <a:latin typeface="+mn-ea"/>
                        <a:ea typeface="+mn-ea"/>
                      </a:endParaRPr>
                    </a:p>
                  </a:txBody>
                  <a:tcPr marL="9525" marR="9525" marT="9525" marB="0" anchor="ctr"/>
                </a:tc>
                <a:tc hMerge="1">
                  <a:txBody>
                    <a:bodyPr/>
                    <a:lstStyle/>
                    <a:p>
                      <a:endParaRPr lang="zh-CN" altLang="en-US"/>
                    </a:p>
                  </a:txBody>
                  <a:tcPr/>
                </a:tc>
                <a:extLst>
                  <a:ext uri="{0D108BD9-81ED-4DB2-BD59-A6C34878D82A}">
                    <a16:rowId xmlns:a16="http://schemas.microsoft.com/office/drawing/2014/main" val="10000"/>
                  </a:ext>
                </a:extLst>
              </a:tr>
              <a:tr h="312172">
                <a:tc>
                  <a:txBody>
                    <a:bodyPr/>
                    <a:lstStyle/>
                    <a:p>
                      <a:pPr algn="l" fontAlgn="ctr"/>
                      <a:r>
                        <a:rPr lang="zh-CN" altLang="en-US" sz="1800" u="none" strike="noStrike" dirty="0">
                          <a:effectLst/>
                        </a:rPr>
                        <a:t>合约标的</a:t>
                      </a:r>
                      <a:endParaRPr lang="zh-CN" altLang="en-US" sz="1800" b="0" i="0" u="none" strike="noStrike" dirty="0">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沪深</a:t>
                      </a:r>
                      <a:r>
                        <a:rPr lang="en-US" altLang="zh-CN" sz="1800" u="none" strike="noStrike" dirty="0">
                          <a:effectLst/>
                        </a:rPr>
                        <a:t>300</a:t>
                      </a:r>
                      <a:r>
                        <a:rPr lang="zh-CN" altLang="en-US" sz="1800" u="none" strike="noStrike" dirty="0">
                          <a:effectLst/>
                        </a:rPr>
                        <a:t>指数</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1"/>
                  </a:ext>
                </a:extLst>
              </a:tr>
              <a:tr h="312172">
                <a:tc>
                  <a:txBody>
                    <a:bodyPr/>
                    <a:lstStyle/>
                    <a:p>
                      <a:pPr algn="l" fontAlgn="ctr"/>
                      <a:r>
                        <a:rPr lang="zh-CN" altLang="en-US" sz="1800" u="none" strike="noStrike">
                          <a:effectLst/>
                        </a:rPr>
                        <a:t>合约乘数</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每点</a:t>
                      </a:r>
                      <a:r>
                        <a:rPr lang="en-US" altLang="zh-CN" sz="1800" u="none" strike="noStrike" dirty="0">
                          <a:effectLst/>
                        </a:rPr>
                        <a:t>300</a:t>
                      </a:r>
                      <a:r>
                        <a:rPr lang="zh-CN" altLang="en-US" sz="1800" u="none" strike="noStrike" dirty="0">
                          <a:effectLst/>
                        </a:rPr>
                        <a:t>元</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2"/>
                  </a:ext>
                </a:extLst>
              </a:tr>
              <a:tr h="312172">
                <a:tc>
                  <a:txBody>
                    <a:bodyPr/>
                    <a:lstStyle/>
                    <a:p>
                      <a:pPr algn="l" fontAlgn="ctr"/>
                      <a:r>
                        <a:rPr lang="zh-CN" altLang="en-US" sz="1800" u="none" strike="noStrike">
                          <a:effectLst/>
                        </a:rPr>
                        <a:t>报价单位</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指数点</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3"/>
                  </a:ext>
                </a:extLst>
              </a:tr>
              <a:tr h="312172">
                <a:tc>
                  <a:txBody>
                    <a:bodyPr/>
                    <a:lstStyle/>
                    <a:p>
                      <a:pPr algn="l" fontAlgn="ctr"/>
                      <a:r>
                        <a:rPr lang="zh-CN" altLang="en-US" sz="1800" u="none" strike="noStrike">
                          <a:effectLst/>
                        </a:rPr>
                        <a:t>最小变动价位</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en-US" altLang="zh-CN" sz="1800" u="none" strike="noStrike" dirty="0">
                          <a:effectLst/>
                        </a:rPr>
                        <a:t>0.2</a:t>
                      </a:r>
                      <a:r>
                        <a:rPr lang="zh-CN" altLang="en-US" sz="1800" u="none" strike="noStrike" dirty="0">
                          <a:effectLst/>
                        </a:rPr>
                        <a:t>点</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4"/>
                  </a:ext>
                </a:extLst>
              </a:tr>
              <a:tr h="312172">
                <a:tc>
                  <a:txBody>
                    <a:bodyPr/>
                    <a:lstStyle/>
                    <a:p>
                      <a:pPr algn="l" fontAlgn="ctr"/>
                      <a:r>
                        <a:rPr lang="zh-CN" altLang="en-US" sz="1800" u="none" strike="noStrike" dirty="0">
                          <a:effectLst/>
                        </a:rPr>
                        <a:t>合约月份</a:t>
                      </a:r>
                      <a:endParaRPr lang="zh-CN" altLang="en-US" sz="1800" b="0" i="0" u="none" strike="noStrike" dirty="0">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a:effectLst/>
                        </a:rPr>
                        <a:t>当月、下月及随后两个季月</a:t>
                      </a:r>
                      <a:endParaRPr lang="zh-CN" altLang="en-US" sz="1800" b="0" i="0" u="none" strike="noStrike">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5"/>
                  </a:ext>
                </a:extLst>
              </a:tr>
              <a:tr h="607562">
                <a:tc>
                  <a:txBody>
                    <a:bodyPr/>
                    <a:lstStyle/>
                    <a:p>
                      <a:pPr algn="l" fontAlgn="ctr"/>
                      <a:r>
                        <a:rPr lang="zh-CN" altLang="en-US" sz="1800" u="none" strike="noStrike">
                          <a:effectLst/>
                        </a:rPr>
                        <a:t>交易时间</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a:effectLst/>
                        </a:rPr>
                        <a:t>上午：</a:t>
                      </a:r>
                      <a:r>
                        <a:rPr lang="en-US" altLang="zh-CN" sz="1800" u="none" strike="noStrike">
                          <a:effectLst/>
                        </a:rPr>
                        <a:t>9:30-11:30</a:t>
                      </a:r>
                      <a:r>
                        <a:rPr lang="zh-CN" altLang="en-US" sz="1800" u="none" strike="noStrike">
                          <a:effectLst/>
                        </a:rPr>
                        <a:t>，下午：</a:t>
                      </a:r>
                      <a:r>
                        <a:rPr lang="en-US" altLang="zh-CN" sz="1800" u="none" strike="noStrike">
                          <a:effectLst/>
                        </a:rPr>
                        <a:t>13:00-15:00</a:t>
                      </a:r>
                      <a:endParaRPr lang="en-US" altLang="zh-CN" sz="1800" b="0" i="0" u="none" strike="noStrike">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6"/>
                  </a:ext>
                </a:extLst>
              </a:tr>
              <a:tr h="607562">
                <a:tc>
                  <a:txBody>
                    <a:bodyPr/>
                    <a:lstStyle/>
                    <a:p>
                      <a:pPr algn="l" fontAlgn="ctr"/>
                      <a:r>
                        <a:rPr lang="zh-CN" altLang="en-US" sz="1800" u="none" strike="noStrike">
                          <a:effectLst/>
                        </a:rPr>
                        <a:t>每日价格最大波动限制</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a:effectLst/>
                        </a:rPr>
                        <a:t>上一个交易日结算价的</a:t>
                      </a:r>
                      <a:r>
                        <a:rPr lang="en-US" altLang="zh-CN" sz="1800" u="none" strike="noStrike">
                          <a:effectLst/>
                        </a:rPr>
                        <a:t>±10%</a:t>
                      </a:r>
                      <a:endParaRPr lang="en-US" altLang="zh-CN" sz="1800" b="0" i="0" u="none" strike="noStrike">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7"/>
                  </a:ext>
                </a:extLst>
              </a:tr>
              <a:tr h="312172">
                <a:tc>
                  <a:txBody>
                    <a:bodyPr/>
                    <a:lstStyle/>
                    <a:p>
                      <a:pPr algn="l" fontAlgn="ctr"/>
                      <a:r>
                        <a:rPr lang="zh-CN" altLang="en-US" sz="1800" u="none" strike="noStrike">
                          <a:effectLst/>
                        </a:rPr>
                        <a:t>最低交易保证金</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合约价值的</a:t>
                      </a:r>
                      <a:r>
                        <a:rPr lang="en-US" altLang="zh-CN" sz="1800" u="none" strike="noStrike" dirty="0">
                          <a:effectLst/>
                        </a:rPr>
                        <a:t>8%</a:t>
                      </a:r>
                      <a:endParaRPr lang="en-US" altLang="zh-CN"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8"/>
                  </a:ext>
                </a:extLst>
              </a:tr>
              <a:tr h="607562">
                <a:tc>
                  <a:txBody>
                    <a:bodyPr/>
                    <a:lstStyle/>
                    <a:p>
                      <a:pPr algn="l" fontAlgn="ctr"/>
                      <a:r>
                        <a:rPr lang="zh-CN" altLang="en-US" sz="1800" u="none" strike="noStrike">
                          <a:effectLst/>
                        </a:rPr>
                        <a:t>最后交易日</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a:effectLst/>
                        </a:rPr>
                        <a:t>合约到期月份的第三个周五，遇国家法定假日顺延</a:t>
                      </a:r>
                      <a:endParaRPr lang="zh-CN" altLang="en-US" sz="1800" b="0" i="0" u="none" strike="noStrike">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09"/>
                  </a:ext>
                </a:extLst>
              </a:tr>
              <a:tr h="312172">
                <a:tc>
                  <a:txBody>
                    <a:bodyPr/>
                    <a:lstStyle/>
                    <a:p>
                      <a:pPr algn="l" fontAlgn="ctr"/>
                      <a:r>
                        <a:rPr lang="zh-CN" altLang="en-US" sz="1800" u="none" strike="noStrike">
                          <a:effectLst/>
                        </a:rPr>
                        <a:t>交割日期</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a:effectLst/>
                        </a:rPr>
                        <a:t>同最后交易日</a:t>
                      </a:r>
                      <a:endParaRPr lang="zh-CN" altLang="en-US" sz="1800" b="0" i="0" u="none" strike="noStrike">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10"/>
                  </a:ext>
                </a:extLst>
              </a:tr>
              <a:tr h="312172">
                <a:tc>
                  <a:txBody>
                    <a:bodyPr/>
                    <a:lstStyle/>
                    <a:p>
                      <a:pPr algn="l" fontAlgn="ctr"/>
                      <a:r>
                        <a:rPr lang="zh-CN" altLang="en-US" sz="1800" u="none" strike="noStrike">
                          <a:effectLst/>
                        </a:rPr>
                        <a:t>交割方式</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现金交割</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11"/>
                  </a:ext>
                </a:extLst>
              </a:tr>
              <a:tr h="312172">
                <a:tc>
                  <a:txBody>
                    <a:bodyPr/>
                    <a:lstStyle/>
                    <a:p>
                      <a:pPr algn="l" fontAlgn="ctr"/>
                      <a:r>
                        <a:rPr lang="zh-CN" altLang="en-US" sz="1800" u="none" strike="noStrike">
                          <a:effectLst/>
                        </a:rPr>
                        <a:t>交易代码</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en-US" sz="1800" u="none" strike="noStrike" dirty="0">
                          <a:effectLst/>
                        </a:rPr>
                        <a:t>IF</a:t>
                      </a:r>
                      <a:endParaRPr 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12"/>
                  </a:ext>
                </a:extLst>
              </a:tr>
              <a:tr h="312172">
                <a:tc>
                  <a:txBody>
                    <a:bodyPr/>
                    <a:lstStyle/>
                    <a:p>
                      <a:pPr algn="l" fontAlgn="ctr"/>
                      <a:r>
                        <a:rPr lang="zh-CN" altLang="en-US" sz="1800" u="none" strike="noStrike">
                          <a:effectLst/>
                        </a:rPr>
                        <a:t>上市交易所</a:t>
                      </a:r>
                      <a:endParaRPr lang="zh-CN" altLang="en-US" sz="1800" b="0" i="0" u="none" strike="noStrike">
                        <a:solidFill>
                          <a:srgbClr val="000000"/>
                        </a:solidFill>
                        <a:effectLst/>
                        <a:latin typeface="+mn-ea"/>
                        <a:ea typeface="+mn-ea"/>
                      </a:endParaRPr>
                    </a:p>
                  </a:txBody>
                  <a:tcPr marL="257175" marR="9525" marT="9525" marB="0" anchor="ctr"/>
                </a:tc>
                <a:tc>
                  <a:txBody>
                    <a:bodyPr/>
                    <a:lstStyle/>
                    <a:p>
                      <a:pPr algn="l" fontAlgn="ctr"/>
                      <a:r>
                        <a:rPr lang="zh-CN" altLang="en-US" sz="1800" u="none" strike="noStrike" dirty="0">
                          <a:effectLst/>
                        </a:rPr>
                        <a:t>中国金融期货交易所</a:t>
                      </a:r>
                      <a:endParaRPr lang="zh-CN" altLang="en-US" sz="1800" b="0" i="0" u="none" strike="noStrike" dirty="0">
                        <a:solidFill>
                          <a:srgbClr val="000000"/>
                        </a:solidFill>
                        <a:effectLst/>
                        <a:latin typeface="+mn-ea"/>
                        <a:ea typeface="+mn-ea"/>
                      </a:endParaRPr>
                    </a:p>
                  </a:txBody>
                  <a:tcPr marL="257175" marR="9525" marT="9525" marB="0" anchor="ct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114551338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上证</a:t>
            </a:r>
            <a:r>
              <a:rPr lang="en-US" altLang="zh-CN" dirty="0"/>
              <a:t>50</a:t>
            </a:r>
            <a:r>
              <a:rPr lang="zh-CN" altLang="en-US" dirty="0"/>
              <a:t>股指期货合约</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24</a:t>
            </a:fld>
            <a:endParaRPr lang="zh-CN" altLang="en-US"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7280" y="1340768"/>
            <a:ext cx="8748464" cy="34563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700600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中证</a:t>
            </a:r>
            <a:r>
              <a:rPr lang="en-US" altLang="zh-CN" dirty="0"/>
              <a:t>500</a:t>
            </a:r>
            <a:r>
              <a:rPr lang="zh-CN" altLang="en-US" dirty="0"/>
              <a:t>股指期货合约</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25</a:t>
            </a:fld>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68760"/>
            <a:ext cx="8712968" cy="35747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8863670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开立与结清期货头寸</a:t>
            </a:r>
          </a:p>
        </p:txBody>
      </p:sp>
      <p:sp>
        <p:nvSpPr>
          <p:cNvPr id="3" name="内容占位符 2"/>
          <p:cNvSpPr>
            <a:spLocks noGrp="1"/>
          </p:cNvSpPr>
          <p:nvPr>
            <p:ph idx="1"/>
          </p:nvPr>
        </p:nvSpPr>
        <p:spPr/>
        <p:txBody>
          <a:bodyPr>
            <a:normAutofit/>
          </a:bodyPr>
          <a:lstStyle/>
          <a:p>
            <a:r>
              <a:rPr lang="zh-CN" altLang="en-US" dirty="0"/>
              <a:t>开立期货头寸</a:t>
            </a:r>
          </a:p>
          <a:p>
            <a:pPr lvl="1"/>
            <a:r>
              <a:rPr lang="zh-CN" altLang="en-US" dirty="0"/>
              <a:t>买入建仓</a:t>
            </a:r>
          </a:p>
          <a:p>
            <a:pPr lvl="1"/>
            <a:r>
              <a:rPr lang="zh-CN" altLang="en-US" dirty="0"/>
              <a:t>卖出建仓</a:t>
            </a:r>
          </a:p>
          <a:p>
            <a:r>
              <a:rPr lang="zh-CN" altLang="en-US" dirty="0"/>
              <a:t>结清期货头寸</a:t>
            </a:r>
          </a:p>
          <a:p>
            <a:pPr lvl="1"/>
            <a:r>
              <a:rPr lang="zh-CN" altLang="en-US" dirty="0"/>
              <a:t>到期交割或现金结算</a:t>
            </a:r>
          </a:p>
          <a:p>
            <a:pPr lvl="1"/>
            <a:r>
              <a:rPr lang="zh-CN" altLang="en-US" dirty="0"/>
              <a:t>平仓（ </a:t>
            </a:r>
            <a:r>
              <a:rPr lang="en-US" altLang="zh-CN" dirty="0"/>
              <a:t>Offset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26</a:t>
            </a:fld>
            <a:endParaRPr lang="zh-CN" altLang="en-US"/>
          </a:p>
        </p:txBody>
      </p:sp>
    </p:spTree>
    <p:extLst>
      <p:ext uri="{BB962C8B-B14F-4D97-AF65-F5344CB8AC3E}">
        <p14:creationId xmlns:p14="http://schemas.microsoft.com/office/powerpoint/2010/main" val="12359659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0"/>
            <a:ext cx="8939336" cy="1143000"/>
          </a:xfrm>
        </p:spPr>
        <p:txBody>
          <a:bodyPr>
            <a:normAutofit/>
          </a:bodyPr>
          <a:lstStyle/>
          <a:p>
            <a:r>
              <a:rPr lang="zh-CN" altLang="en-US" dirty="0"/>
              <a:t>未平仓合约数的变化</a:t>
            </a:r>
          </a:p>
        </p:txBody>
      </p:sp>
      <p:sp>
        <p:nvSpPr>
          <p:cNvPr id="3" name="内容占位符 2"/>
          <p:cNvSpPr>
            <a:spLocks noGrp="1"/>
          </p:cNvSpPr>
          <p:nvPr>
            <p:ph idx="1"/>
          </p:nvPr>
        </p:nvSpPr>
        <p:spPr>
          <a:xfrm>
            <a:off x="493204" y="1268760"/>
            <a:ext cx="8229600" cy="4790157"/>
          </a:xfrm>
        </p:spPr>
        <p:txBody>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27</a:t>
            </a:fld>
            <a:endParaRPr lang="zh-CN" altLang="en-US"/>
          </a:p>
        </p:txBody>
      </p:sp>
      <p:pic>
        <p:nvPicPr>
          <p:cNvPr id="205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8950" y="1196752"/>
            <a:ext cx="8166100" cy="51845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2202459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思考题</a:t>
            </a:r>
          </a:p>
        </p:txBody>
      </p:sp>
      <p:sp>
        <p:nvSpPr>
          <p:cNvPr id="3" name="内容占位符 2"/>
          <p:cNvSpPr>
            <a:spLocks noGrp="1"/>
          </p:cNvSpPr>
          <p:nvPr>
            <p:ph idx="1"/>
          </p:nvPr>
        </p:nvSpPr>
        <p:spPr/>
        <p:txBody>
          <a:bodyPr/>
          <a:lstStyle/>
          <a:p>
            <a:r>
              <a:rPr lang="zh-CN" altLang="en-US" dirty="0"/>
              <a:t>一天内的期货交易量（ </a:t>
            </a:r>
            <a:r>
              <a:rPr lang="en-US" altLang="zh-CN" dirty="0"/>
              <a:t>Volume of Trading </a:t>
            </a:r>
            <a:r>
              <a:rPr lang="zh-CN" altLang="en-US" dirty="0"/>
              <a:t>）是否可能大于该日收盘时的未平仓合约数？</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28</a:t>
            </a:fld>
            <a:endParaRPr lang="zh-CN" altLang="en-US"/>
          </a:p>
        </p:txBody>
      </p:sp>
    </p:spTree>
    <p:extLst>
      <p:ext uri="{BB962C8B-B14F-4D97-AF65-F5344CB8AC3E}">
        <p14:creationId xmlns:p14="http://schemas.microsoft.com/office/powerpoint/2010/main" val="197043000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保证金制度</a:t>
            </a:r>
          </a:p>
        </p:txBody>
      </p:sp>
      <p:sp>
        <p:nvSpPr>
          <p:cNvPr id="3" name="内容占位符 2"/>
          <p:cNvSpPr>
            <a:spLocks noGrp="1"/>
          </p:cNvSpPr>
          <p:nvPr>
            <p:ph idx="1"/>
          </p:nvPr>
        </p:nvSpPr>
        <p:spPr/>
        <p:txBody>
          <a:bodyPr/>
          <a:lstStyle/>
          <a:p>
            <a:r>
              <a:rPr lang="zh-CN" altLang="en-US" dirty="0"/>
              <a:t>严格无负债的交易机制</a:t>
            </a:r>
          </a:p>
          <a:p>
            <a:pPr lvl="1"/>
            <a:r>
              <a:rPr lang="zh-CN" altLang="en-US" dirty="0"/>
              <a:t>初始保证金（ </a:t>
            </a:r>
            <a:r>
              <a:rPr lang="en-US" altLang="zh-CN" dirty="0"/>
              <a:t>Initial Margin </a:t>
            </a:r>
            <a:r>
              <a:rPr lang="zh-CN" altLang="en-US" dirty="0"/>
              <a:t>）</a:t>
            </a:r>
          </a:p>
          <a:p>
            <a:pPr lvl="1"/>
            <a:r>
              <a:rPr lang="zh-CN" altLang="en-US" dirty="0"/>
              <a:t>每日盯市结算（每日结算价格， </a:t>
            </a:r>
            <a:r>
              <a:rPr lang="en-US" altLang="zh-CN" dirty="0"/>
              <a:t>Settlement Prices </a:t>
            </a:r>
            <a:r>
              <a:rPr lang="zh-CN" altLang="en-US" dirty="0"/>
              <a:t>）</a:t>
            </a:r>
          </a:p>
          <a:p>
            <a:pPr lvl="1"/>
            <a:r>
              <a:rPr lang="zh-CN" altLang="en-US" dirty="0"/>
              <a:t>维持保证金（ </a:t>
            </a:r>
            <a:r>
              <a:rPr lang="en-US" altLang="zh-CN" dirty="0"/>
              <a:t>Maintenance Margin </a:t>
            </a:r>
            <a:r>
              <a:rPr lang="zh-CN" altLang="en-US" dirty="0"/>
              <a:t>）</a:t>
            </a:r>
          </a:p>
          <a:p>
            <a:pPr lvl="1"/>
            <a:r>
              <a:rPr lang="zh-CN" altLang="en-US" dirty="0"/>
              <a:t>保证金追加通知（ </a:t>
            </a:r>
            <a:r>
              <a:rPr lang="en-US" altLang="zh-CN" dirty="0"/>
              <a:t>Margin Call </a:t>
            </a:r>
            <a:r>
              <a:rPr lang="zh-CN" altLang="en-US" dirty="0"/>
              <a:t>）</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29</a:t>
            </a:fld>
            <a:endParaRPr lang="zh-CN" altLang="en-US"/>
          </a:p>
        </p:txBody>
      </p:sp>
    </p:spTree>
    <p:extLst>
      <p:ext uri="{BB962C8B-B14F-4D97-AF65-F5344CB8AC3E}">
        <p14:creationId xmlns:p14="http://schemas.microsoft.com/office/powerpoint/2010/main" val="37027506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1. </a:t>
            </a:r>
            <a:r>
              <a:rPr lang="zh-CN" altLang="en-US" dirty="0"/>
              <a:t>远期与远期市场</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pPr>
                <a:defRPr/>
              </a:pPr>
              <a:t>3</a:t>
            </a:fld>
            <a:endParaRPr lang="en-US" altLang="zh-CN"/>
          </a:p>
        </p:txBody>
      </p:sp>
    </p:spTree>
    <p:extLst>
      <p:ext uri="{BB962C8B-B14F-4D97-AF65-F5344CB8AC3E}">
        <p14:creationId xmlns:p14="http://schemas.microsoft.com/office/powerpoint/2010/main" val="252229278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2020.2.19</a:t>
            </a:r>
            <a:r>
              <a:rPr lang="zh-CN" altLang="en-US" sz="3600" dirty="0"/>
              <a:t>年</a:t>
            </a:r>
            <a:r>
              <a:rPr lang="en-US" altLang="zh-CN" sz="3600" dirty="0"/>
              <a:t>9</a:t>
            </a:r>
            <a:r>
              <a:rPr lang="zh-CN" altLang="en-US" sz="3600" dirty="0"/>
              <a:t>月</a:t>
            </a:r>
            <a:r>
              <a:rPr lang="en-US" altLang="zh-CN" sz="3600" dirty="0"/>
              <a:t>9</a:t>
            </a:r>
            <a:r>
              <a:rPr lang="zh-CN" altLang="en-US" sz="3600" dirty="0"/>
              <a:t>日沪深</a:t>
            </a:r>
            <a:r>
              <a:rPr lang="en-US" altLang="zh-CN" sz="3600" dirty="0"/>
              <a:t>300</a:t>
            </a:r>
            <a:r>
              <a:rPr lang="zh-CN" altLang="en-US" sz="3600" dirty="0"/>
              <a:t>股指期货</a:t>
            </a:r>
          </a:p>
        </p:txBody>
      </p:sp>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30</a:t>
            </a:fld>
            <a:endParaRPr lang="zh-CN" altLang="en-US"/>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1268760"/>
            <a:ext cx="8208911"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6034" y="3717032"/>
            <a:ext cx="8280919" cy="2808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7038181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期货价格收敛于现货价格</a:t>
            </a:r>
          </a:p>
        </p:txBody>
      </p:sp>
      <p:pic>
        <p:nvPicPr>
          <p:cNvPr id="7170" name="Picture 2"/>
          <p:cNvPicPr>
            <a:picLocks noGrp="1" noChangeAspect="1" noChangeArrowheads="1"/>
          </p:cNvPicPr>
          <p:nvPr>
            <p:ph idx="1"/>
          </p:nvPr>
        </p:nvPicPr>
        <p:blipFill rotWithShape="1">
          <a:blip r:embed="rId2" cstate="print">
            <a:clrChange>
              <a:clrFrom>
                <a:srgbClr val="FDFDFD"/>
              </a:clrFrom>
              <a:clrTo>
                <a:srgbClr val="FDFDFD">
                  <a:alpha val="0"/>
                </a:srgbClr>
              </a:clrTo>
            </a:clrChange>
          </a:blip>
          <a:srcRect r="2487"/>
          <a:stretch/>
        </p:blipFill>
        <p:spPr bwMode="auto">
          <a:xfrm>
            <a:off x="971600" y="1844824"/>
            <a:ext cx="7258000" cy="3663702"/>
          </a:xfrm>
          <a:prstGeom prst="rect">
            <a:avLst/>
          </a:prstGeom>
          <a:noFill/>
          <a:ln w="9525">
            <a:noFill/>
            <a:miter lim="800000"/>
            <a:headEnd/>
            <a:tailEnd/>
          </a:ln>
        </p:spPr>
      </p:pic>
      <p:sp>
        <p:nvSpPr>
          <p:cNvPr id="6" name="灯片编号占位符 5"/>
          <p:cNvSpPr>
            <a:spLocks noGrp="1"/>
          </p:cNvSpPr>
          <p:nvPr>
            <p:ph type="sldNum" sz="quarter" idx="12"/>
          </p:nvPr>
        </p:nvSpPr>
        <p:spPr/>
        <p:txBody>
          <a:bodyPr/>
          <a:lstStyle/>
          <a:p>
            <a:fld id="{7A0B34B9-D817-47F5-9B8C-94F2D5E9BE68}" type="slidenum">
              <a:rPr lang="zh-CN" altLang="en-US" smtClean="0"/>
              <a:pPr/>
              <a:t>31</a:t>
            </a:fld>
            <a:endParaRPr lang="zh-CN" altLang="en-US"/>
          </a:p>
        </p:txBody>
      </p:sp>
    </p:spTree>
    <p:extLst>
      <p:ext uri="{BB962C8B-B14F-4D97-AF65-F5344CB8AC3E}">
        <p14:creationId xmlns:p14="http://schemas.microsoft.com/office/powerpoint/2010/main" val="32244474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中证</a:t>
            </a:r>
            <a:r>
              <a:rPr lang="en-US" altLang="zh-CN" dirty="0"/>
              <a:t>500</a:t>
            </a:r>
            <a:r>
              <a:rPr lang="zh-CN" altLang="en-US" dirty="0"/>
              <a:t>股指期货与现货价格收敛</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32</a:t>
            </a:fld>
            <a:endParaRPr lang="zh-CN" altLang="en-US"/>
          </a:p>
        </p:txBody>
      </p:sp>
      <p:graphicFrame>
        <p:nvGraphicFramePr>
          <p:cNvPr id="10" name="内容占位符 9"/>
          <p:cNvGraphicFramePr>
            <a:graphicFrameLocks noGrp="1"/>
          </p:cNvGraphicFramePr>
          <p:nvPr>
            <p:ph idx="1"/>
            <p:extLst>
              <p:ext uri="{D42A27DB-BD31-4B8C-83A1-F6EECF244321}">
                <p14:modId xmlns:p14="http://schemas.microsoft.com/office/powerpoint/2010/main" val="208940220"/>
              </p:ext>
            </p:extLst>
          </p:nvPr>
        </p:nvGraphicFramePr>
        <p:xfrm>
          <a:off x="179512" y="1341438"/>
          <a:ext cx="8712968" cy="518318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361301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标题 1"/>
          <p:cNvSpPr>
            <a:spLocks noGrp="1"/>
          </p:cNvSpPr>
          <p:nvPr>
            <p:ph type="title"/>
          </p:nvPr>
        </p:nvSpPr>
        <p:spPr>
          <a:xfrm>
            <a:off x="467544" y="3429000"/>
            <a:ext cx="6821959" cy="1143000"/>
          </a:xfrm>
        </p:spPr>
        <p:txBody>
          <a:bodyPr/>
          <a:lstStyle/>
          <a:p>
            <a:r>
              <a:rPr lang="en-US" altLang="zh-CN" dirty="0"/>
              <a:t>3. </a:t>
            </a:r>
            <a:r>
              <a:rPr lang="zh-CN" altLang="en-US" dirty="0"/>
              <a:t>远期与期货比较</a:t>
            </a:r>
          </a:p>
        </p:txBody>
      </p:sp>
      <p:sp>
        <p:nvSpPr>
          <p:cNvPr id="4" name="灯片编号占位符 3"/>
          <p:cNvSpPr>
            <a:spLocks noGrp="1"/>
          </p:cNvSpPr>
          <p:nvPr>
            <p:ph type="sldNum" sz="quarter" idx="12"/>
          </p:nvPr>
        </p:nvSpPr>
        <p:spPr/>
        <p:txBody>
          <a:bodyPr/>
          <a:lstStyle/>
          <a:p>
            <a:pPr>
              <a:defRPr/>
            </a:pPr>
            <a:fld id="{D5EF953F-FA99-430B-B8DC-D9F271B2502A}" type="slidenum">
              <a:rPr lang="en-US" altLang="zh-CN" smtClean="0"/>
              <a:pPr>
                <a:defRPr/>
              </a:pPr>
              <a:t>33</a:t>
            </a:fld>
            <a:endParaRPr lang="en-US" altLang="zh-CN"/>
          </a:p>
        </p:txBody>
      </p:sp>
    </p:spTree>
    <p:extLst>
      <p:ext uri="{BB962C8B-B14F-4D97-AF65-F5344CB8AC3E}">
        <p14:creationId xmlns:p14="http://schemas.microsoft.com/office/powerpoint/2010/main" val="173220615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远期与期货的比较</a:t>
            </a:r>
          </a:p>
        </p:txBody>
      </p:sp>
      <p:sp>
        <p:nvSpPr>
          <p:cNvPr id="3" name="内容占位符 2"/>
          <p:cNvSpPr>
            <a:spLocks noGrp="1"/>
          </p:cNvSpPr>
          <p:nvPr>
            <p:ph idx="1"/>
          </p:nvPr>
        </p:nvSpPr>
        <p:spPr/>
        <p:txBody>
          <a:bodyPr>
            <a:normAutofit/>
          </a:bodyPr>
          <a:lstStyle/>
          <a:p>
            <a:r>
              <a:rPr lang="zh-CN" altLang="en-US" dirty="0"/>
              <a:t>交易场所不同</a:t>
            </a:r>
          </a:p>
          <a:p>
            <a:r>
              <a:rPr lang="zh-CN" altLang="en-US" dirty="0"/>
              <a:t>标准化程度不同</a:t>
            </a:r>
          </a:p>
          <a:p>
            <a:r>
              <a:rPr lang="zh-CN" altLang="en-US" dirty="0"/>
              <a:t>违约风险不同</a:t>
            </a:r>
          </a:p>
          <a:p>
            <a:r>
              <a:rPr lang="zh-CN" altLang="en-US" dirty="0"/>
              <a:t>合约双方关系不同</a:t>
            </a:r>
          </a:p>
          <a:p>
            <a:r>
              <a:rPr lang="zh-CN" altLang="en-US" dirty="0"/>
              <a:t>价格确定方式不同</a:t>
            </a:r>
          </a:p>
          <a:p>
            <a:r>
              <a:rPr lang="zh-CN" altLang="en-US" dirty="0"/>
              <a:t>结算方式不同</a:t>
            </a:r>
          </a:p>
          <a:p>
            <a:r>
              <a:rPr lang="zh-CN" altLang="en-US" dirty="0"/>
              <a:t>结清方式不同</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34</a:t>
            </a:fld>
            <a:endParaRPr lang="zh-CN" altLang="en-US"/>
          </a:p>
        </p:txBody>
      </p:sp>
    </p:spTree>
    <p:extLst>
      <p:ext uri="{BB962C8B-B14F-4D97-AF65-F5344CB8AC3E}">
        <p14:creationId xmlns:p14="http://schemas.microsoft.com/office/powerpoint/2010/main" val="18386562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pPr>
              <a:defRPr/>
            </a:pPr>
            <a:fld id="{5CC2B108-31DF-4FE0-8872-C4A8491C00B8}" type="slidenum">
              <a:rPr lang="en-US" altLang="zh-CN" smtClean="0"/>
              <a:pPr>
                <a:defRPr/>
              </a:pPr>
              <a:t>35</a:t>
            </a:fld>
            <a:endParaRPr lang="en-US" altLang="zh-CN"/>
          </a:p>
        </p:txBody>
      </p:sp>
    </p:spTree>
    <p:extLst>
      <p:ext uri="{BB962C8B-B14F-4D97-AF65-F5344CB8AC3E}">
        <p14:creationId xmlns:p14="http://schemas.microsoft.com/office/powerpoint/2010/main" val="917927156"/>
      </p:ext>
    </p:extLst>
  </p:cSld>
  <p:clrMapOvr>
    <a:masterClrMapping/>
  </p:clrMapOvr>
  <p:transition spd="slow">
    <p:pull dir="ru"/>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endParaRPr lang="zh-CN" altLang="en-US"/>
          </a:p>
        </p:txBody>
      </p:sp>
    </p:spTree>
    <p:extLst>
      <p:ext uri="{BB962C8B-B14F-4D97-AF65-F5344CB8AC3E}">
        <p14:creationId xmlns:p14="http://schemas.microsoft.com/office/powerpoint/2010/main" val="40827959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远期合约定义</a:t>
            </a:r>
          </a:p>
        </p:txBody>
      </p:sp>
      <p:sp>
        <p:nvSpPr>
          <p:cNvPr id="3" name="内容占位符 2"/>
          <p:cNvSpPr>
            <a:spLocks noGrp="1"/>
          </p:cNvSpPr>
          <p:nvPr>
            <p:ph idx="1"/>
          </p:nvPr>
        </p:nvSpPr>
        <p:spPr/>
        <p:txBody>
          <a:bodyPr/>
          <a:lstStyle/>
          <a:p>
            <a:endParaRPr lang="en-US" altLang="zh-CN" dirty="0">
              <a:solidFill>
                <a:srgbClr val="000000"/>
              </a:solidFill>
              <a:latin typeface="AdobeHeitiStd-Regular-Identity-H"/>
            </a:endParaRPr>
          </a:p>
          <a:p>
            <a:r>
              <a:rPr lang="zh-CN" altLang="en-US" dirty="0">
                <a:solidFill>
                  <a:srgbClr val="000000"/>
                </a:solidFill>
                <a:latin typeface="AdobeHeitiStd-Regular-Identity-H"/>
              </a:rPr>
              <a:t>双方约定在未来的某一确定</a:t>
            </a:r>
            <a:r>
              <a:rPr lang="zh-CN" altLang="en-US" dirty="0">
                <a:solidFill>
                  <a:srgbClr val="FF0000"/>
                </a:solidFill>
                <a:latin typeface="AdobeHeitiStd-Regular-Identity-H"/>
              </a:rPr>
              <a:t>时间</a:t>
            </a:r>
            <a:r>
              <a:rPr lang="en-US" altLang="zh-CN" dirty="0">
                <a:solidFill>
                  <a:srgbClr val="000000"/>
                </a:solidFill>
                <a:latin typeface="AJensonPro-Regular-Identity-H"/>
              </a:rPr>
              <a:t>, </a:t>
            </a:r>
            <a:r>
              <a:rPr lang="zh-CN" altLang="en-US" dirty="0">
                <a:solidFill>
                  <a:srgbClr val="000000"/>
                </a:solidFill>
                <a:latin typeface="AdobeHeitiStd-Regular-Identity-H"/>
              </a:rPr>
              <a:t>按确定的</a:t>
            </a:r>
            <a:r>
              <a:rPr lang="zh-CN" altLang="en-US" dirty="0">
                <a:solidFill>
                  <a:srgbClr val="FF0000"/>
                </a:solidFill>
                <a:latin typeface="AdobeHeitiStd-Regular-Identity-H"/>
              </a:rPr>
              <a:t>价格</a:t>
            </a:r>
            <a:r>
              <a:rPr lang="zh-CN" altLang="en-US" dirty="0">
                <a:solidFill>
                  <a:srgbClr val="000000"/>
                </a:solidFill>
                <a:latin typeface="AdobeHeitiStd-Regular-Identity-H"/>
              </a:rPr>
              <a:t>买卖一定</a:t>
            </a:r>
            <a:r>
              <a:rPr lang="zh-CN" altLang="en-US" dirty="0">
                <a:solidFill>
                  <a:srgbClr val="FF0000"/>
                </a:solidFill>
                <a:latin typeface="AdobeHeitiStd-Regular-Identity-H"/>
              </a:rPr>
              <a:t>数量</a:t>
            </a:r>
            <a:r>
              <a:rPr lang="zh-CN" altLang="en-US" dirty="0">
                <a:solidFill>
                  <a:srgbClr val="000000"/>
                </a:solidFill>
                <a:latin typeface="AdobeHeitiStd-Regular-Identity-H"/>
              </a:rPr>
              <a:t>的某种</a:t>
            </a:r>
            <a:r>
              <a:rPr lang="zh-CN" altLang="en-US" dirty="0">
                <a:solidFill>
                  <a:srgbClr val="FF0000"/>
                </a:solidFill>
                <a:latin typeface="AdobeHeitiStd-Regular-Identity-H"/>
              </a:rPr>
              <a:t>标的资产</a:t>
            </a:r>
            <a:r>
              <a:rPr lang="zh-CN" altLang="en-US" dirty="0">
                <a:solidFill>
                  <a:srgbClr val="000000"/>
                </a:solidFill>
                <a:latin typeface="AdobeHeitiStd-Regular-Identity-H"/>
              </a:rPr>
              <a:t>的合约。</a:t>
            </a:r>
            <a:endParaRPr lang="en-US" altLang="zh-CN" dirty="0">
              <a:solidFill>
                <a:srgbClr val="000000"/>
              </a:solidFill>
              <a:latin typeface="AdobeHeitiStd-Regular-Identity-H"/>
            </a:endParaRPr>
          </a:p>
          <a:p>
            <a:pPr>
              <a:buNone/>
            </a:pPr>
            <a:endParaRPr lang="zh-CN" altLang="en-US" dirty="0"/>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4</a:t>
            </a:fld>
            <a:endParaRPr lang="zh-CN" altLang="en-US"/>
          </a:p>
        </p:txBody>
      </p:sp>
    </p:spTree>
    <p:extLst>
      <p:ext uri="{BB962C8B-B14F-4D97-AF65-F5344CB8AC3E}">
        <p14:creationId xmlns:p14="http://schemas.microsoft.com/office/powerpoint/2010/main" val="11945879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远期交易机制</a:t>
            </a:r>
            <a:r>
              <a:rPr lang="en-US" altLang="zh-CN" dirty="0">
                <a:latin typeface="+mj-ea"/>
                <a:ea typeface="+mj-ea"/>
              </a:rPr>
              <a:t>:</a:t>
            </a:r>
            <a:r>
              <a:rPr lang="en-US" altLang="zh-CN" dirty="0"/>
              <a:t>OTC</a:t>
            </a:r>
            <a:endParaRPr lang="zh-CN" altLang="en-US" dirty="0"/>
          </a:p>
        </p:txBody>
      </p:sp>
      <p:sp>
        <p:nvSpPr>
          <p:cNvPr id="3" name="内容占位符 2"/>
          <p:cNvSpPr>
            <a:spLocks noGrp="1"/>
          </p:cNvSpPr>
          <p:nvPr>
            <p:ph idx="1"/>
          </p:nvPr>
        </p:nvSpPr>
        <p:spPr/>
        <p:txBody>
          <a:bodyPr>
            <a:normAutofit/>
          </a:bodyPr>
          <a:lstStyle/>
          <a:p>
            <a:r>
              <a:rPr lang="zh-CN" altLang="en-US" dirty="0"/>
              <a:t>特征：分散交易</a:t>
            </a:r>
            <a:r>
              <a:rPr lang="en-US" altLang="zh-CN" dirty="0"/>
              <a:t>/</a:t>
            </a:r>
            <a:r>
              <a:rPr lang="zh-CN" altLang="en-US" dirty="0"/>
              <a:t>非标准化</a:t>
            </a:r>
            <a:endParaRPr lang="en-US" altLang="zh-CN" dirty="0"/>
          </a:p>
          <a:p>
            <a:pPr lvl="1"/>
            <a:endParaRPr lang="zh-CN" altLang="en-US" sz="1400" dirty="0"/>
          </a:p>
          <a:p>
            <a:r>
              <a:rPr lang="zh-CN" altLang="en-US" dirty="0"/>
              <a:t>优点：个性化</a:t>
            </a:r>
            <a:r>
              <a:rPr lang="en-US" altLang="zh-CN" dirty="0"/>
              <a:t>/</a:t>
            </a:r>
            <a:r>
              <a:rPr lang="zh-CN" altLang="en-US" dirty="0"/>
              <a:t>灵活</a:t>
            </a:r>
          </a:p>
          <a:p>
            <a:r>
              <a:rPr lang="zh-CN" altLang="en-US" dirty="0"/>
              <a:t>缺点</a:t>
            </a:r>
          </a:p>
          <a:p>
            <a:pPr lvl="1"/>
            <a:r>
              <a:rPr lang="zh-CN" altLang="en-US" dirty="0"/>
              <a:t>流动性较差</a:t>
            </a:r>
          </a:p>
          <a:p>
            <a:pPr lvl="1"/>
            <a:r>
              <a:rPr lang="zh-CN" altLang="en-US" dirty="0"/>
              <a:t>违约风险相对较高</a:t>
            </a:r>
            <a:endParaRPr lang="en-US" altLang="zh-CN" dirty="0"/>
          </a:p>
          <a:p>
            <a:pPr lvl="1"/>
            <a:r>
              <a:rPr lang="zh-CN" altLang="en-US" dirty="0"/>
              <a:t>信息劣势，市场效率较低</a:t>
            </a:r>
          </a:p>
          <a:p>
            <a:pPr lvl="1"/>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a:p>
        </p:txBody>
      </p:sp>
    </p:spTree>
    <p:extLst>
      <p:ext uri="{BB962C8B-B14F-4D97-AF65-F5344CB8AC3E}">
        <p14:creationId xmlns:p14="http://schemas.microsoft.com/office/powerpoint/2010/main" val="11611361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远期合约术语</a:t>
            </a:r>
          </a:p>
        </p:txBody>
      </p:sp>
      <p:sp>
        <p:nvSpPr>
          <p:cNvPr id="3" name="内容占位符 2"/>
          <p:cNvSpPr>
            <a:spLocks noGrp="1"/>
          </p:cNvSpPr>
          <p:nvPr>
            <p:ph idx="1"/>
          </p:nvPr>
        </p:nvSpPr>
        <p:spPr>
          <a:xfrm>
            <a:off x="457200" y="1600200"/>
            <a:ext cx="7715200" cy="4530725"/>
          </a:xfrm>
        </p:spPr>
        <p:txBody>
          <a:bodyPr>
            <a:normAutofit/>
          </a:bodyPr>
          <a:lstStyle/>
          <a:p>
            <a:r>
              <a:rPr lang="zh-CN" altLang="en-US" sz="2400" dirty="0"/>
              <a:t>多头（ </a:t>
            </a:r>
            <a:r>
              <a:rPr lang="en-US" altLang="zh-CN" sz="2400" dirty="0"/>
              <a:t>Long positions </a:t>
            </a:r>
            <a:r>
              <a:rPr lang="zh-CN" altLang="en-US" sz="2400" dirty="0"/>
              <a:t>）</a:t>
            </a:r>
            <a:r>
              <a:rPr lang="en-US" altLang="zh-CN" sz="2400" dirty="0"/>
              <a:t>/ </a:t>
            </a:r>
            <a:r>
              <a:rPr lang="zh-CN" altLang="en-US" sz="2400" dirty="0"/>
              <a:t>空头（ </a:t>
            </a:r>
            <a:r>
              <a:rPr lang="en-US" altLang="zh-CN" sz="2400" dirty="0"/>
              <a:t>Short positions </a:t>
            </a:r>
            <a:r>
              <a:rPr lang="zh-CN" altLang="en-US" sz="2400" dirty="0"/>
              <a:t>）</a:t>
            </a:r>
          </a:p>
          <a:p>
            <a:r>
              <a:rPr lang="zh-CN" altLang="en-US" sz="2400" dirty="0"/>
              <a:t>标的资产（ </a:t>
            </a:r>
            <a:r>
              <a:rPr lang="en-US" altLang="zh-CN" sz="2400" dirty="0"/>
              <a:t>the Underlying </a:t>
            </a:r>
            <a:r>
              <a:rPr lang="zh-CN" altLang="en-US" sz="2400" dirty="0"/>
              <a:t>）</a:t>
            </a:r>
          </a:p>
          <a:p>
            <a:r>
              <a:rPr lang="zh-CN" altLang="en-US" sz="2400" dirty="0"/>
              <a:t>交割价格（ </a:t>
            </a:r>
            <a:r>
              <a:rPr lang="en-US" altLang="zh-CN" sz="2400" dirty="0"/>
              <a:t>the Delivery Price </a:t>
            </a:r>
            <a:r>
              <a:rPr lang="zh-CN" altLang="en-US" sz="2400" dirty="0"/>
              <a:t>）</a:t>
            </a:r>
          </a:p>
          <a:p>
            <a:r>
              <a:rPr lang="zh-CN" altLang="en-US" sz="2400" dirty="0"/>
              <a:t>到期日（ </a:t>
            </a:r>
            <a:r>
              <a:rPr lang="en-US" altLang="zh-CN" sz="2400" dirty="0"/>
              <a:t>the Maturity Date </a:t>
            </a:r>
            <a:r>
              <a:rPr lang="zh-CN" altLang="en-US" sz="2400" dirty="0"/>
              <a:t>）</a:t>
            </a:r>
          </a:p>
          <a:p>
            <a:r>
              <a:rPr lang="zh-CN" altLang="en-US" sz="2400" dirty="0"/>
              <a:t>回报（ </a:t>
            </a:r>
            <a:r>
              <a:rPr lang="en-US" altLang="zh-CN" sz="2400" dirty="0"/>
              <a:t>Payoff </a:t>
            </a:r>
            <a:r>
              <a:rPr lang="zh-CN" altLang="en-US" sz="2400" dirty="0"/>
              <a:t>）</a:t>
            </a:r>
            <a:r>
              <a:rPr lang="en-US" altLang="zh-CN" sz="2400" dirty="0"/>
              <a:t>/ </a:t>
            </a:r>
            <a:r>
              <a:rPr lang="zh-CN" altLang="en-US" sz="2400" dirty="0"/>
              <a:t>利润（ </a:t>
            </a:r>
            <a:r>
              <a:rPr lang="en-US" altLang="zh-CN" sz="2400" dirty="0"/>
              <a:t>Profit </a:t>
            </a:r>
            <a:r>
              <a:rPr lang="zh-CN" altLang="en-US" sz="2400" dirty="0"/>
              <a:t>）</a:t>
            </a:r>
            <a:endParaRPr lang="en-US" altLang="zh-CN" sz="2400" dirty="0"/>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6</a:t>
            </a:fld>
            <a:endParaRPr lang="zh-CN" altLang="en-US"/>
          </a:p>
        </p:txBody>
      </p:sp>
    </p:spTree>
    <p:extLst>
      <p:ext uri="{BB962C8B-B14F-4D97-AF65-F5344CB8AC3E}">
        <p14:creationId xmlns:p14="http://schemas.microsoft.com/office/powerpoint/2010/main" val="149350856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a:t>
            </a:r>
            <a:r>
              <a:rPr lang="zh-CN" altLang="en-US" dirty="0">
                <a:latin typeface="Adobe Jenson Pro Disp" pitchFamily="18" charset="0"/>
              </a:rPr>
              <a:t>合约的盈亏</a:t>
            </a:r>
            <a:r>
              <a:rPr lang="en-US" altLang="zh-CN" dirty="0">
                <a:latin typeface="Adobe Jenson Pro Disp" pitchFamily="18" charset="0"/>
              </a:rPr>
              <a:t>(profit)</a:t>
            </a:r>
            <a:endParaRPr lang="zh-CN" altLang="en-US" dirty="0"/>
          </a:p>
        </p:txBody>
      </p:sp>
      <p:sp>
        <p:nvSpPr>
          <p:cNvPr id="3" name="内容占位符 2"/>
          <p:cNvSpPr>
            <a:spLocks noGrp="1"/>
          </p:cNvSpPr>
          <p:nvPr>
            <p:ph idx="1"/>
          </p:nvPr>
        </p:nvSpPr>
        <p:spPr/>
        <p:txBody>
          <a:bodyPr/>
          <a:lstStyle/>
          <a:p>
            <a:endParaRPr lang="en-US" altLang="zh-CN" dirty="0"/>
          </a:p>
          <a:p>
            <a:endParaRPr lang="en-US" altLang="zh-CN" dirty="0"/>
          </a:p>
          <a:p>
            <a:endParaRPr lang="en-US" altLang="zh-CN" dirty="0"/>
          </a:p>
          <a:p>
            <a:endParaRPr lang="en-US" altLang="zh-CN" dirty="0"/>
          </a:p>
          <a:p>
            <a:endParaRPr lang="en-US" altLang="zh-CN" dirty="0"/>
          </a:p>
          <a:p>
            <a:endParaRPr lang="en-US" altLang="zh-CN" dirty="0"/>
          </a:p>
          <a:p>
            <a:pPr marL="0" indent="0">
              <a:buNone/>
            </a:pPr>
            <a:r>
              <a:rPr lang="zh-CN" altLang="en-US" sz="2400" dirty="0"/>
              <a:t>        远期合约多头的到期盈亏            远期合约空头的到期盈亏</a:t>
            </a:r>
            <a:endParaRPr lang="en-US" altLang="zh-CN" sz="2400" dirty="0"/>
          </a:p>
          <a:p>
            <a:pPr>
              <a:buFont typeface="Wingdings" pitchFamily="2" charset="2"/>
              <a:buChar char="u"/>
            </a:pPr>
            <a:endParaRPr lang="en-US" altLang="zh-CN" sz="2400" dirty="0"/>
          </a:p>
          <a:p>
            <a:pPr>
              <a:buFont typeface="Wingdings" pitchFamily="2" charset="2"/>
              <a:buChar char="u"/>
            </a:pPr>
            <a:r>
              <a:rPr lang="zh-CN" altLang="en-US" sz="2400" dirty="0"/>
              <a:t>远期合约不保证盈利，但锁定了未来价格，消除了风险</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grpSp>
        <p:nvGrpSpPr>
          <p:cNvPr id="5" name="组合 4"/>
          <p:cNvGrpSpPr/>
          <p:nvPr/>
        </p:nvGrpSpPr>
        <p:grpSpPr>
          <a:xfrm>
            <a:off x="35496" y="1412776"/>
            <a:ext cx="5050197" cy="3096343"/>
            <a:chOff x="4176464" y="1789861"/>
            <a:chExt cx="4700020" cy="2720992"/>
          </a:xfrm>
        </p:grpSpPr>
        <p:sp>
          <p:nvSpPr>
            <p:cNvPr id="6" name="Line 11"/>
            <p:cNvSpPr>
              <a:spLocks noChangeShapeType="1"/>
            </p:cNvSpPr>
            <p:nvPr/>
          </p:nvSpPr>
          <p:spPr bwMode="auto">
            <a:xfrm flipV="1">
              <a:off x="5419725" y="2060573"/>
              <a:ext cx="15874" cy="2450280"/>
            </a:xfrm>
            <a:prstGeom prst="line">
              <a:avLst/>
            </a:prstGeom>
            <a:noFill/>
            <a:ln w="38100">
              <a:solidFill>
                <a:schemeClr val="accent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 name="Line 12"/>
            <p:cNvSpPr>
              <a:spLocks noChangeShapeType="1"/>
            </p:cNvSpPr>
            <p:nvPr/>
          </p:nvSpPr>
          <p:spPr bwMode="auto">
            <a:xfrm>
              <a:off x="5435600" y="3355975"/>
              <a:ext cx="2520950" cy="0"/>
            </a:xfrm>
            <a:prstGeom prst="line">
              <a:avLst/>
            </a:prstGeom>
            <a:noFill/>
            <a:ln w="38100">
              <a:solidFill>
                <a:schemeClr val="accent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 name="Line 13"/>
            <p:cNvSpPr>
              <a:spLocks noChangeShapeType="1"/>
            </p:cNvSpPr>
            <p:nvPr/>
          </p:nvSpPr>
          <p:spPr bwMode="auto">
            <a:xfrm flipH="1">
              <a:off x="5746166" y="2478958"/>
              <a:ext cx="1714033" cy="1778781"/>
            </a:xfrm>
            <a:prstGeom prst="line">
              <a:avLst/>
            </a:prstGeom>
            <a:noFill/>
            <a:ln w="38100">
              <a:solidFill>
                <a:schemeClr val="accent2">
                  <a:lumMod val="75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 name="Text Box 15"/>
            <p:cNvSpPr txBox="1">
              <a:spLocks noChangeArrowheads="1"/>
            </p:cNvSpPr>
            <p:nvPr/>
          </p:nvSpPr>
          <p:spPr bwMode="auto">
            <a:xfrm>
              <a:off x="4810477" y="1789861"/>
              <a:ext cx="935689" cy="29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a:solidFill>
                    <a:srgbClr val="FF0000"/>
                  </a:solidFill>
                  <a:latin typeface="黑体" pitchFamily="49" charset="-122"/>
                  <a:ea typeface="黑体" pitchFamily="49" charset="-122"/>
                </a:rPr>
                <a:t>到期盈亏</a:t>
              </a:r>
              <a:endParaRPr lang="en-GB" altLang="zh-CN" sz="1600" dirty="0">
                <a:solidFill>
                  <a:srgbClr val="FF0000"/>
                </a:solidFill>
                <a:latin typeface="黑体" pitchFamily="49" charset="-122"/>
                <a:ea typeface="黑体" pitchFamily="49" charset="-122"/>
              </a:endParaRPr>
            </a:p>
          </p:txBody>
        </p:sp>
        <p:sp>
          <p:nvSpPr>
            <p:cNvPr id="11" name="Text Box 16"/>
            <p:cNvSpPr txBox="1">
              <a:spLocks noChangeArrowheads="1"/>
            </p:cNvSpPr>
            <p:nvPr/>
          </p:nvSpPr>
          <p:spPr bwMode="auto">
            <a:xfrm>
              <a:off x="7558881" y="3030537"/>
              <a:ext cx="1317603" cy="29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1600">
                  <a:latin typeface="黑体" pitchFamily="49" charset="-122"/>
                  <a:ea typeface="黑体" pitchFamily="49"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solidFill>
                    <a:srgbClr val="FF0000"/>
                  </a:solidFill>
                </a:rPr>
                <a:t>标的资产价格</a:t>
              </a:r>
              <a:endParaRPr lang="en-GB" altLang="zh-CN" dirty="0">
                <a:solidFill>
                  <a:srgbClr val="FF0000"/>
                </a:solidFill>
              </a:endParaRPr>
            </a:p>
          </p:txBody>
        </p:sp>
        <p:sp>
          <p:nvSpPr>
            <p:cNvPr id="19" name="TextBox 18"/>
            <p:cNvSpPr txBox="1"/>
            <p:nvPr/>
          </p:nvSpPr>
          <p:spPr>
            <a:xfrm>
              <a:off x="4176464" y="1938618"/>
              <a:ext cx="1498206" cy="459793"/>
            </a:xfrm>
            <a:prstGeom prst="rect">
              <a:avLst/>
            </a:prstGeom>
            <a:noFill/>
          </p:spPr>
          <p:txBody>
            <a:bodyPr wrap="square" rtlCol="0">
              <a:spAutoFit/>
            </a:bodyPr>
            <a:lstStyle/>
            <a:p>
              <a:pPr algn="ctr"/>
              <a:endParaRPr lang="en-US" altLang="zh-CN" sz="1400" b="1" dirty="0">
                <a:latin typeface="Adobe Jenson Pro" pitchFamily="18" charset="0"/>
              </a:endParaRPr>
            </a:p>
            <a:p>
              <a:pPr algn="ctr"/>
              <a:r>
                <a:rPr lang="zh-CN" altLang="en-US" sz="1400" b="1" dirty="0">
                  <a:latin typeface="Adobe Jenson Pro" pitchFamily="18" charset="0"/>
                </a:rPr>
                <a:t>   </a:t>
              </a:r>
              <a:endParaRPr lang="en-US" altLang="zh-CN" sz="1400" b="1" u="sng" dirty="0">
                <a:solidFill>
                  <a:srgbClr val="0070C0"/>
                </a:solidFill>
                <a:latin typeface="Adobe Jenson Pro" pitchFamily="18" charset="0"/>
                <a:ea typeface="Adobe 黑体 Std R" pitchFamily="34" charset="-122"/>
              </a:endParaRPr>
            </a:p>
          </p:txBody>
        </p:sp>
      </p:grpSp>
      <p:grpSp>
        <p:nvGrpSpPr>
          <p:cNvPr id="22" name="组合 21"/>
          <p:cNvGrpSpPr/>
          <p:nvPr/>
        </p:nvGrpSpPr>
        <p:grpSpPr>
          <a:xfrm>
            <a:off x="4037406" y="1412776"/>
            <a:ext cx="5050197" cy="3096343"/>
            <a:chOff x="4176464" y="1789861"/>
            <a:chExt cx="4700020" cy="2720991"/>
          </a:xfrm>
        </p:grpSpPr>
        <p:sp>
          <p:nvSpPr>
            <p:cNvPr id="23" name="Line 11"/>
            <p:cNvSpPr>
              <a:spLocks noChangeShapeType="1"/>
            </p:cNvSpPr>
            <p:nvPr/>
          </p:nvSpPr>
          <p:spPr bwMode="auto">
            <a:xfrm flipV="1">
              <a:off x="5419725" y="2060574"/>
              <a:ext cx="15874" cy="2450278"/>
            </a:xfrm>
            <a:prstGeom prst="line">
              <a:avLst/>
            </a:prstGeom>
            <a:noFill/>
            <a:ln w="38100">
              <a:solidFill>
                <a:schemeClr val="accent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4" name="Line 12"/>
            <p:cNvSpPr>
              <a:spLocks noChangeShapeType="1"/>
            </p:cNvSpPr>
            <p:nvPr/>
          </p:nvSpPr>
          <p:spPr bwMode="auto">
            <a:xfrm>
              <a:off x="5435600" y="3355975"/>
              <a:ext cx="2520950" cy="0"/>
            </a:xfrm>
            <a:prstGeom prst="line">
              <a:avLst/>
            </a:prstGeom>
            <a:noFill/>
            <a:ln w="38100">
              <a:solidFill>
                <a:schemeClr val="accent2">
                  <a:lumMod val="75000"/>
                </a:schemeClr>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 name="Line 13"/>
            <p:cNvSpPr>
              <a:spLocks noChangeShapeType="1"/>
            </p:cNvSpPr>
            <p:nvPr/>
          </p:nvSpPr>
          <p:spPr bwMode="auto">
            <a:xfrm rot="16200000" flipH="1">
              <a:off x="5637520" y="2462937"/>
              <a:ext cx="1905338" cy="1937382"/>
            </a:xfrm>
            <a:prstGeom prst="line">
              <a:avLst/>
            </a:prstGeom>
            <a:noFill/>
            <a:ln w="38100">
              <a:solidFill>
                <a:schemeClr val="accent2">
                  <a:lumMod val="75000"/>
                </a:schemeClr>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6" name="Text Box 15"/>
            <p:cNvSpPr txBox="1">
              <a:spLocks noChangeArrowheads="1"/>
            </p:cNvSpPr>
            <p:nvPr/>
          </p:nvSpPr>
          <p:spPr bwMode="auto">
            <a:xfrm>
              <a:off x="4810477" y="1789861"/>
              <a:ext cx="935689" cy="29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r>
                <a:rPr lang="zh-CN" altLang="en-US" sz="1600" dirty="0">
                  <a:solidFill>
                    <a:srgbClr val="FF0000"/>
                  </a:solidFill>
                  <a:latin typeface="黑体" pitchFamily="49" charset="-122"/>
                  <a:ea typeface="黑体" pitchFamily="49" charset="-122"/>
                </a:rPr>
                <a:t>到期盈亏</a:t>
              </a:r>
              <a:endParaRPr lang="en-GB" altLang="zh-CN" sz="1600" dirty="0">
                <a:solidFill>
                  <a:srgbClr val="FF0000"/>
                </a:solidFill>
                <a:latin typeface="黑体" pitchFamily="49" charset="-122"/>
                <a:ea typeface="黑体" pitchFamily="49" charset="-122"/>
              </a:endParaRPr>
            </a:p>
          </p:txBody>
        </p:sp>
        <p:sp>
          <p:nvSpPr>
            <p:cNvPr id="27" name="Text Box 16"/>
            <p:cNvSpPr txBox="1">
              <a:spLocks noChangeArrowheads="1"/>
            </p:cNvSpPr>
            <p:nvPr/>
          </p:nvSpPr>
          <p:spPr bwMode="auto">
            <a:xfrm>
              <a:off x="7558881" y="3030537"/>
              <a:ext cx="1317603" cy="297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defPPr>
                <a:defRPr lang="zh-CN"/>
              </a:defPPr>
              <a:lvl1pPr>
                <a:defRPr sz="1600">
                  <a:latin typeface="黑体" pitchFamily="49" charset="-122"/>
                  <a:ea typeface="黑体" pitchFamily="49"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en-US" dirty="0">
                  <a:solidFill>
                    <a:srgbClr val="FF0000"/>
                  </a:solidFill>
                </a:rPr>
                <a:t>标的资产价格</a:t>
              </a:r>
              <a:endParaRPr lang="en-GB" altLang="zh-CN" dirty="0">
                <a:solidFill>
                  <a:srgbClr val="FF0000"/>
                </a:solidFill>
              </a:endParaRPr>
            </a:p>
          </p:txBody>
        </p:sp>
        <p:sp>
          <p:nvSpPr>
            <p:cNvPr id="35" name="TextBox 34"/>
            <p:cNvSpPr txBox="1"/>
            <p:nvPr/>
          </p:nvSpPr>
          <p:spPr>
            <a:xfrm>
              <a:off x="4176464" y="1938618"/>
              <a:ext cx="1498206" cy="459793"/>
            </a:xfrm>
            <a:prstGeom prst="rect">
              <a:avLst/>
            </a:prstGeom>
            <a:noFill/>
          </p:spPr>
          <p:txBody>
            <a:bodyPr wrap="square" rtlCol="0">
              <a:spAutoFit/>
            </a:bodyPr>
            <a:lstStyle/>
            <a:p>
              <a:pPr algn="ctr"/>
              <a:endParaRPr lang="en-US" altLang="zh-CN" sz="1400" b="1" dirty="0">
                <a:latin typeface="Adobe Jenson Pro" pitchFamily="18" charset="0"/>
              </a:endParaRPr>
            </a:p>
            <a:p>
              <a:pPr algn="ctr"/>
              <a:r>
                <a:rPr lang="zh-CN" altLang="en-US" sz="1400" b="1" dirty="0">
                  <a:latin typeface="Adobe Jenson Pro" pitchFamily="18" charset="0"/>
                </a:rPr>
                <a:t>   </a:t>
              </a:r>
              <a:endParaRPr lang="en-US" altLang="zh-CN" sz="1400" b="1" u="sng" dirty="0">
                <a:solidFill>
                  <a:srgbClr val="0070C0"/>
                </a:solidFill>
                <a:latin typeface="Adobe Jenson Pro" pitchFamily="18" charset="0"/>
                <a:ea typeface="Adobe 黑体 Std R" pitchFamily="34" charset="-122"/>
              </a:endParaRPr>
            </a:p>
          </p:txBody>
        </p:sp>
      </p:grpSp>
    </p:spTree>
    <p:extLst>
      <p:ext uri="{BB962C8B-B14F-4D97-AF65-F5344CB8AC3E}">
        <p14:creationId xmlns:p14="http://schemas.microsoft.com/office/powerpoint/2010/main" val="181030880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金融远期合约种类</a:t>
            </a:r>
          </a:p>
        </p:txBody>
      </p:sp>
      <p:sp>
        <p:nvSpPr>
          <p:cNvPr id="3" name="内容占位符 2"/>
          <p:cNvSpPr>
            <a:spLocks noGrp="1"/>
          </p:cNvSpPr>
          <p:nvPr>
            <p:ph idx="1"/>
          </p:nvPr>
        </p:nvSpPr>
        <p:spPr/>
        <p:txBody>
          <a:bodyPr/>
          <a:lstStyle/>
          <a:p>
            <a:r>
              <a:rPr lang="zh-CN" altLang="en-US" dirty="0"/>
              <a:t>远期利率协议</a:t>
            </a:r>
          </a:p>
          <a:p>
            <a:r>
              <a:rPr lang="zh-CN" altLang="en-US" dirty="0"/>
              <a:t>远期外汇协议</a:t>
            </a:r>
          </a:p>
          <a:p>
            <a:r>
              <a:rPr lang="zh-CN" altLang="en-US" dirty="0"/>
              <a:t>远期股票合约</a:t>
            </a:r>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8</a:t>
            </a:fld>
            <a:endParaRPr lang="zh-CN" altLang="en-US"/>
          </a:p>
        </p:txBody>
      </p:sp>
    </p:spTree>
    <p:extLst>
      <p:ext uri="{BB962C8B-B14F-4D97-AF65-F5344CB8AC3E}">
        <p14:creationId xmlns:p14="http://schemas.microsoft.com/office/powerpoint/2010/main" val="4898891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远期利率协议 </a:t>
            </a:r>
            <a:r>
              <a:rPr lang="en-US" altLang="zh-CN" dirty="0">
                <a:latin typeface="Adobe Jenson Pro Disp" pitchFamily="18" charset="0"/>
              </a:rPr>
              <a:t>(</a:t>
            </a:r>
            <a:r>
              <a:rPr lang="en-US" altLang="zh-CN" dirty="0" err="1">
                <a:latin typeface="Adobe Jenson Pro Disp" pitchFamily="18" charset="0"/>
              </a:rPr>
              <a:t>FRAs</a:t>
            </a:r>
            <a:r>
              <a:rPr lang="en-US" altLang="zh-CN" dirty="0">
                <a:latin typeface="Adobe Jenson Pro Disp" pitchFamily="18" charset="0"/>
              </a:rPr>
              <a:t> )</a:t>
            </a:r>
            <a:endParaRPr lang="zh-CN" altLang="en-US" dirty="0">
              <a:latin typeface="Adobe Jenson Pro Disp" pitchFamily="18" charset="0"/>
            </a:endParaRPr>
          </a:p>
        </p:txBody>
      </p:sp>
      <p:sp>
        <p:nvSpPr>
          <p:cNvPr id="3" name="内容占位符 2"/>
          <p:cNvSpPr>
            <a:spLocks noGrp="1"/>
          </p:cNvSpPr>
          <p:nvPr>
            <p:ph idx="1"/>
          </p:nvPr>
        </p:nvSpPr>
        <p:spPr/>
        <p:txBody>
          <a:bodyPr/>
          <a:lstStyle/>
          <a:p>
            <a:r>
              <a:rPr lang="zh-CN" altLang="en-US" dirty="0"/>
              <a:t>远期利率协议</a:t>
            </a:r>
            <a:endParaRPr lang="en-US" altLang="zh-CN" dirty="0"/>
          </a:p>
          <a:p>
            <a:pPr lvl="1"/>
            <a:r>
              <a:rPr lang="zh-CN" altLang="en-US" dirty="0"/>
              <a:t>买卖双方同意从</a:t>
            </a:r>
            <a:r>
              <a:rPr lang="zh-CN" altLang="en-US" dirty="0">
                <a:solidFill>
                  <a:srgbClr val="FF0000"/>
                </a:solidFill>
              </a:rPr>
              <a:t>未来</a:t>
            </a:r>
            <a:r>
              <a:rPr lang="zh-CN" altLang="en-US" dirty="0"/>
              <a:t>某一商定的时刻开始，在</a:t>
            </a:r>
            <a:r>
              <a:rPr lang="zh-CN" altLang="en-US" dirty="0">
                <a:solidFill>
                  <a:srgbClr val="FF0000"/>
                </a:solidFill>
              </a:rPr>
              <a:t>某一特定时期内</a:t>
            </a:r>
            <a:r>
              <a:rPr lang="zh-CN" altLang="en-US" dirty="0"/>
              <a:t>按</a:t>
            </a:r>
            <a:r>
              <a:rPr lang="zh-CN" altLang="en-US" dirty="0">
                <a:solidFill>
                  <a:srgbClr val="FF0000"/>
                </a:solidFill>
              </a:rPr>
              <a:t>协议利率</a:t>
            </a:r>
            <a:r>
              <a:rPr lang="zh-CN" altLang="en-US" dirty="0"/>
              <a:t>借贷一笔数额确定、以特定货币表示的</a:t>
            </a:r>
            <a:r>
              <a:rPr lang="zh-CN" altLang="en-US" dirty="0">
                <a:solidFill>
                  <a:srgbClr val="FF0000"/>
                </a:solidFill>
              </a:rPr>
              <a:t>名义本金</a:t>
            </a:r>
            <a:r>
              <a:rPr lang="zh-CN" altLang="en-US" dirty="0"/>
              <a:t>的协议。</a:t>
            </a:r>
            <a:endParaRPr lang="en-US" altLang="zh-CN" dirty="0"/>
          </a:p>
          <a:p>
            <a:pPr lvl="1"/>
            <a:endParaRPr lang="zh-CN" altLang="en-US" dirty="0"/>
          </a:p>
          <a:p>
            <a:r>
              <a:rPr lang="zh-CN" altLang="en-US" dirty="0"/>
              <a:t>远期利率： </a:t>
            </a:r>
            <a:r>
              <a:rPr lang="en-US" altLang="zh-CN" dirty="0"/>
              <a:t>1 × 4 </a:t>
            </a:r>
            <a:r>
              <a:rPr lang="zh-CN" altLang="en-US" dirty="0"/>
              <a:t>， </a:t>
            </a:r>
            <a:r>
              <a:rPr lang="en-US" altLang="zh-CN" dirty="0"/>
              <a:t>3 ×  6</a:t>
            </a:r>
          </a:p>
          <a:p>
            <a:endParaRPr lang="en-US" altLang="zh-CN"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9</a:t>
            </a:fld>
            <a:endParaRPr lang="zh-CN" altLang="en-US"/>
          </a:p>
        </p:txBody>
      </p:sp>
    </p:spTree>
    <p:extLst>
      <p:ext uri="{BB962C8B-B14F-4D97-AF65-F5344CB8AC3E}">
        <p14:creationId xmlns:p14="http://schemas.microsoft.com/office/powerpoint/2010/main" val="16282839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
  <TotalTime>15877</TotalTime>
  <Words>934</Words>
  <Application>Microsoft Office PowerPoint</Application>
  <PresentationFormat>全屏显示(4:3)</PresentationFormat>
  <Paragraphs>194</Paragraphs>
  <Slides>36</Slides>
  <Notes>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36</vt:i4>
      </vt:variant>
    </vt:vector>
  </HeadingPairs>
  <TitlesOfParts>
    <vt:vector size="54" baseType="lpstr">
      <vt:lpstr>Adobe 黑体 Std R</vt:lpstr>
      <vt:lpstr>Adobe 楷体 Std R</vt:lpstr>
      <vt:lpstr>AdobeHeitiStd-Regular-Identity-H</vt:lpstr>
      <vt:lpstr>AJensonPro-Regular-Identity-H</vt:lpstr>
      <vt:lpstr>GungsuhChe</vt:lpstr>
      <vt:lpstr>黑体</vt:lpstr>
      <vt:lpstr>楷体</vt:lpstr>
      <vt:lpstr>宋体</vt:lpstr>
      <vt:lpstr>Adobe Jenson Pro</vt:lpstr>
      <vt:lpstr>Adobe Jenson Pro Capt</vt:lpstr>
      <vt:lpstr>Adobe Jenson Pro Disp</vt:lpstr>
      <vt:lpstr>Arial</vt:lpstr>
      <vt:lpstr>Bradley Hand ITC</vt:lpstr>
      <vt:lpstr>Calibri</vt:lpstr>
      <vt:lpstr>Garamond</vt:lpstr>
      <vt:lpstr>Tahoma</vt:lpstr>
      <vt:lpstr>Wingdings</vt:lpstr>
      <vt:lpstr>1_Edge</vt:lpstr>
      <vt:lpstr> 第2章 远期与期货概述 </vt:lpstr>
      <vt:lpstr>目  录</vt:lpstr>
      <vt:lpstr>1. 远期与远期市场</vt:lpstr>
      <vt:lpstr>远期合约定义</vt:lpstr>
      <vt:lpstr>远期交易机制:OTC</vt:lpstr>
      <vt:lpstr>远期合约术语</vt:lpstr>
      <vt:lpstr>远期合约的盈亏(profit)</vt:lpstr>
      <vt:lpstr>金融远期合约种类</vt:lpstr>
      <vt:lpstr>远期利率协议 (FRAs )</vt:lpstr>
      <vt:lpstr>PowerPoint 演示文稿</vt:lpstr>
      <vt:lpstr>远期外汇</vt:lpstr>
      <vt:lpstr>2020.2.19境内美元兑人民币远期</vt:lpstr>
      <vt:lpstr>2020.2.19离岸美元兑人民币远期</vt:lpstr>
      <vt:lpstr>2020.2.19香港美元兑人民币NDF</vt:lpstr>
      <vt:lpstr>PowerPoint 演示文稿</vt:lpstr>
      <vt:lpstr>远期股票合约</vt:lpstr>
      <vt:lpstr>2. 期货与期货市场</vt:lpstr>
      <vt:lpstr>期货</vt:lpstr>
      <vt:lpstr>金融期货种类</vt:lpstr>
      <vt:lpstr>全球交易所期货交易手数</vt:lpstr>
      <vt:lpstr>期货交易机制</vt:lpstr>
      <vt:lpstr>标准化合约</vt:lpstr>
      <vt:lpstr>沪深300 股指期货合约</vt:lpstr>
      <vt:lpstr>上证50股指期货合约</vt:lpstr>
      <vt:lpstr>中证500股指期货合约</vt:lpstr>
      <vt:lpstr>开立与结清期货头寸</vt:lpstr>
      <vt:lpstr>未平仓合约数的变化</vt:lpstr>
      <vt:lpstr>思考题</vt:lpstr>
      <vt:lpstr>保证金制度</vt:lpstr>
      <vt:lpstr>2020.2.19年9月9日沪深300股指期货</vt:lpstr>
      <vt:lpstr>期货价格收敛于现货价格</vt:lpstr>
      <vt:lpstr>中证500股指期货与现货价格收敛</vt:lpstr>
      <vt:lpstr>3. 远期与期货比较</vt:lpstr>
      <vt:lpstr>远期与期货的比较</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836</cp:revision>
  <dcterms:created xsi:type="dcterms:W3CDTF">2007-10-06T10:41:32Z</dcterms:created>
  <dcterms:modified xsi:type="dcterms:W3CDTF">2020-12-18T01:08:19Z</dcterms:modified>
</cp:coreProperties>
</file>