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51"/>
  </p:notesMasterIdLst>
  <p:handoutMasterIdLst>
    <p:handoutMasterId r:id="rId52"/>
  </p:handoutMasterIdLst>
  <p:sldIdLst>
    <p:sldId id="561" r:id="rId2"/>
    <p:sldId id="615" r:id="rId3"/>
    <p:sldId id="612" r:id="rId4"/>
    <p:sldId id="613" r:id="rId5"/>
    <p:sldId id="677" r:id="rId6"/>
    <p:sldId id="697" r:id="rId7"/>
    <p:sldId id="698" r:id="rId8"/>
    <p:sldId id="680" r:id="rId9"/>
    <p:sldId id="644" r:id="rId10"/>
    <p:sldId id="650" r:id="rId11"/>
    <p:sldId id="681" r:id="rId12"/>
    <p:sldId id="649" r:id="rId13"/>
    <p:sldId id="625" r:id="rId14"/>
    <p:sldId id="699" r:id="rId15"/>
    <p:sldId id="700" r:id="rId16"/>
    <p:sldId id="684" r:id="rId17"/>
    <p:sldId id="705" r:id="rId18"/>
    <p:sldId id="627" r:id="rId19"/>
    <p:sldId id="685" r:id="rId20"/>
    <p:sldId id="686" r:id="rId21"/>
    <p:sldId id="701" r:id="rId22"/>
    <p:sldId id="630" r:id="rId23"/>
    <p:sldId id="633" r:id="rId24"/>
    <p:sldId id="702" r:id="rId25"/>
    <p:sldId id="703" r:id="rId26"/>
    <p:sldId id="704" r:id="rId27"/>
    <p:sldId id="635" r:id="rId28"/>
    <p:sldId id="687" r:id="rId29"/>
    <p:sldId id="688" r:id="rId30"/>
    <p:sldId id="689" r:id="rId31"/>
    <p:sldId id="710" r:id="rId32"/>
    <p:sldId id="711" r:id="rId33"/>
    <p:sldId id="712" r:id="rId34"/>
    <p:sldId id="713" r:id="rId35"/>
    <p:sldId id="714" r:id="rId36"/>
    <p:sldId id="715" r:id="rId37"/>
    <p:sldId id="716" r:id="rId38"/>
    <p:sldId id="641" r:id="rId39"/>
    <p:sldId id="639" r:id="rId40"/>
    <p:sldId id="690" r:id="rId41"/>
    <p:sldId id="706" r:id="rId42"/>
    <p:sldId id="707" r:id="rId43"/>
    <p:sldId id="708" r:id="rId44"/>
    <p:sldId id="709" r:id="rId45"/>
    <p:sldId id="693" r:id="rId46"/>
    <p:sldId id="694" r:id="rId47"/>
    <p:sldId id="695" r:id="rId48"/>
    <p:sldId id="696" r:id="rId49"/>
    <p:sldId id="606" r:id="rId5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12" autoAdjust="0"/>
    <p:restoredTop sz="93512" autoAdjust="0"/>
  </p:normalViewPr>
  <p:slideViewPr>
    <p:cSldViewPr snapToObjects="1">
      <p:cViewPr varScale="1">
        <p:scale>
          <a:sx n="93" d="100"/>
          <a:sy n="93" d="100"/>
        </p:scale>
        <p:origin x="216" y="1368"/>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B3AF1C-4B30-7049-9F1A-A29F671A30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BB391BC5-A85E-4E4E-8A55-266D2A1718F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25D1EFC1-7A8B-8F4B-96E0-6EBB3E34775F}"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E1A5308E-6805-4B45-B885-B1C11F77F88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0D568971-AB5E-694F-B034-EFE7701D219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EC0EB72-EA07-5A40-9537-511FD4759895}"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337DFF7-518B-E44C-9E98-7565E796EC8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59BA3D28-0490-4341-8EF3-BE5D267ACC3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07B3E38-35F5-8C4F-B82F-A80D6465576E}"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2EB928AF-F12C-2B4B-932C-80979F3B26E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83D02EA-72B8-6741-86FD-A1CDB7AEA76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A24C46-21E1-454E-BDCD-12D41AF9EB9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0B1650C-3878-5C4A-A5BF-08761A046C9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6769E09-66E9-0941-88D4-CF9EE6E5F91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965C2CEB-F7D0-6D48-8BE6-709990AB7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5EB1EE68-872B-1B4C-9947-BF42263D16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4CAF6786-7FFF-EB4B-B1B9-4E9952C4FB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6FA30E-9930-C840-AF9F-0E4A0F5A53AB}"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3</a:t>
            </a:fld>
            <a:endParaRPr lang="en-US" altLang="zh-CN"/>
          </a:p>
        </p:txBody>
      </p:sp>
    </p:spTree>
    <p:extLst>
      <p:ext uri="{BB962C8B-B14F-4D97-AF65-F5344CB8AC3E}">
        <p14:creationId xmlns:p14="http://schemas.microsoft.com/office/powerpoint/2010/main" val="3307423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pPr defTabSz="914311">
              <a:defRPr/>
            </a:pPr>
            <a:r>
              <a:rPr lang="zh-CN" altLang="en-US" dirty="0"/>
              <a:t>国债是一个可定价的资产。</a:t>
            </a:r>
            <a:endParaRPr lang="en-US" altLang="zh-CN" dirty="0"/>
          </a:p>
          <a:p>
            <a:pPr defTabSz="914311">
              <a:defRPr/>
            </a:pPr>
            <a:r>
              <a:rPr lang="zh-CN" altLang="en-US" dirty="0"/>
              <a:t>利率都以年利率表示</a:t>
            </a:r>
          </a:p>
        </p:txBody>
      </p:sp>
      <p:sp>
        <p:nvSpPr>
          <p:cNvPr id="4" name="灯片编号占位符 3"/>
          <p:cNvSpPr>
            <a:spLocks noGrp="1"/>
          </p:cNvSpPr>
          <p:nvPr>
            <p:ph type="sldNum" sz="quarter" idx="10"/>
          </p:nvPr>
        </p:nvSpPr>
        <p:spPr/>
        <p:txBody>
          <a:bodyPr/>
          <a:lstStyle/>
          <a:p>
            <a:pPr>
              <a:defRPr/>
            </a:pPr>
            <a:fld id="{C6763D25-B40C-424B-B6C7-C02157D23D73}" type="slidenum">
              <a:rPr lang="zh-CN" altLang="en-US" smtClean="0"/>
              <a:pPr>
                <a:defRPr/>
              </a:pPr>
              <a:t>8</a:t>
            </a:fld>
            <a:endParaRPr lang="zh-CN" altLang="en-US"/>
          </a:p>
        </p:txBody>
      </p:sp>
    </p:spTree>
    <p:extLst>
      <p:ext uri="{BB962C8B-B14F-4D97-AF65-F5344CB8AC3E}">
        <p14:creationId xmlns:p14="http://schemas.microsoft.com/office/powerpoint/2010/main" val="325285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162512887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79F69D-DA49-B942-B11D-6D6887E8EC46}"/>
              </a:ext>
            </a:extLst>
          </p:cNvPr>
          <p:cNvSpPr>
            <a:spLocks noGrp="1" noChangeArrowheads="1"/>
          </p:cNvSpPr>
          <p:nvPr>
            <p:ph type="sldNum" sz="quarter" idx="10"/>
          </p:nvPr>
        </p:nvSpPr>
        <p:spPr>
          <a:ln/>
        </p:spPr>
        <p:txBody>
          <a:bodyPr/>
          <a:lstStyle>
            <a:lvl1pPr>
              <a:defRPr/>
            </a:lvl1pPr>
          </a:lstStyle>
          <a:p>
            <a:pPr>
              <a:defRPr/>
            </a:pPr>
            <a:fld id="{431ADB97-0340-5F4D-8E27-43D7BB4B08FD}" type="slidenum">
              <a:rPr lang="zh-CN" altLang="en-US"/>
              <a:pPr>
                <a:defRPr/>
              </a:pPr>
              <a:t>‹#›</a:t>
            </a:fld>
            <a:endParaRPr lang="zh-CN" altLang="en-US"/>
          </a:p>
        </p:txBody>
      </p:sp>
    </p:spTree>
    <p:extLst>
      <p:ext uri="{BB962C8B-B14F-4D97-AF65-F5344CB8AC3E}">
        <p14:creationId xmlns:p14="http://schemas.microsoft.com/office/powerpoint/2010/main" val="230169078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C9E2302-F3F2-744E-9CF2-4E5983874A9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018A3E8E-0393-4D43-AD50-73D536D2878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49F781D2-7F75-5849-B7AA-DDA2B5C9ED8C}"/>
              </a:ext>
            </a:extLst>
          </p:cNvPr>
          <p:cNvSpPr>
            <a:spLocks noGrp="1" noChangeArrowheads="1"/>
          </p:cNvSpPr>
          <p:nvPr>
            <p:ph type="sldNum" sz="quarter" idx="12"/>
          </p:nvPr>
        </p:nvSpPr>
        <p:spPr/>
        <p:txBody>
          <a:bodyPr/>
          <a:lstStyle>
            <a:lvl1pPr>
              <a:defRPr/>
            </a:lvl1pPr>
          </a:lstStyle>
          <a:p>
            <a:pPr>
              <a:defRPr/>
            </a:pPr>
            <a:fld id="{6C6ACF66-27C9-E746-8599-50C9BC731847}" type="slidenum">
              <a:rPr lang="zh-CN" altLang="en-US"/>
              <a:pPr>
                <a:defRPr/>
              </a:pPr>
              <a:t>‹#›</a:t>
            </a:fld>
            <a:endParaRPr lang="zh-CN" altLang="en-US"/>
          </a:p>
        </p:txBody>
      </p:sp>
    </p:spTree>
    <p:extLst>
      <p:ext uri="{BB962C8B-B14F-4D97-AF65-F5344CB8AC3E}">
        <p14:creationId xmlns:p14="http://schemas.microsoft.com/office/powerpoint/2010/main" val="34225546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B68D77F1-2B35-3740-9EB4-16E247A5838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5BDF000-AA42-7844-88E2-859FE221090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FEBEC4E-E0C6-9145-862C-80143C12A2FF}"/>
              </a:ext>
            </a:extLst>
          </p:cNvPr>
          <p:cNvSpPr>
            <a:spLocks noGrp="1" noChangeArrowheads="1"/>
          </p:cNvSpPr>
          <p:nvPr>
            <p:ph type="sldNum" sz="quarter" idx="12"/>
          </p:nvPr>
        </p:nvSpPr>
        <p:spPr/>
        <p:txBody>
          <a:bodyPr/>
          <a:lstStyle>
            <a:lvl1pPr>
              <a:defRPr/>
            </a:lvl1pPr>
          </a:lstStyle>
          <a:p>
            <a:pPr>
              <a:defRPr/>
            </a:pPr>
            <a:fld id="{D7863D5F-89BC-8D40-B446-961DEE3117D2}" type="slidenum">
              <a:rPr lang="zh-CN" altLang="en-US"/>
              <a:pPr>
                <a:defRPr/>
              </a:pPr>
              <a:t>‹#›</a:t>
            </a:fld>
            <a:endParaRPr lang="zh-CN" altLang="en-US"/>
          </a:p>
        </p:txBody>
      </p:sp>
    </p:spTree>
    <p:extLst>
      <p:ext uri="{BB962C8B-B14F-4D97-AF65-F5344CB8AC3E}">
        <p14:creationId xmlns:p14="http://schemas.microsoft.com/office/powerpoint/2010/main" val="354302397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03F5DE3-A9D7-544A-87B8-FE6EFA761D7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36B84E8-5364-2D4B-B116-AE71418A684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C7990F0-4354-3944-8FFF-A8971B1FFA29}"/>
              </a:ext>
            </a:extLst>
          </p:cNvPr>
          <p:cNvSpPr>
            <a:spLocks noGrp="1" noChangeArrowheads="1"/>
          </p:cNvSpPr>
          <p:nvPr>
            <p:ph type="sldNum" sz="quarter" idx="12"/>
          </p:nvPr>
        </p:nvSpPr>
        <p:spPr/>
        <p:txBody>
          <a:bodyPr/>
          <a:lstStyle>
            <a:lvl1pPr>
              <a:defRPr/>
            </a:lvl1pPr>
          </a:lstStyle>
          <a:p>
            <a:pPr>
              <a:defRPr/>
            </a:pPr>
            <a:fld id="{2019AD63-F61C-8242-9330-6946483514EF}" type="slidenum">
              <a:rPr lang="zh-CN" altLang="en-US"/>
              <a:pPr>
                <a:defRPr/>
              </a:pPr>
              <a:t>‹#›</a:t>
            </a:fld>
            <a:endParaRPr lang="zh-CN" altLang="en-US"/>
          </a:p>
        </p:txBody>
      </p:sp>
    </p:spTree>
    <p:extLst>
      <p:ext uri="{BB962C8B-B14F-4D97-AF65-F5344CB8AC3E}">
        <p14:creationId xmlns:p14="http://schemas.microsoft.com/office/powerpoint/2010/main" val="21707889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BEA6E89-35AF-C04E-BE66-7F1A39A25ED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7B5C7379-4962-9B44-9981-20D6D956A47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F0AFFD1B-A0EE-8E4A-A39B-ADB244839A80}"/>
              </a:ext>
            </a:extLst>
          </p:cNvPr>
          <p:cNvSpPr>
            <a:spLocks noGrp="1" noChangeArrowheads="1"/>
          </p:cNvSpPr>
          <p:nvPr>
            <p:ph type="sldNum" sz="quarter" idx="12"/>
          </p:nvPr>
        </p:nvSpPr>
        <p:spPr/>
        <p:txBody>
          <a:bodyPr/>
          <a:lstStyle>
            <a:lvl1pPr>
              <a:defRPr/>
            </a:lvl1pPr>
          </a:lstStyle>
          <a:p>
            <a:pPr>
              <a:defRPr/>
            </a:pPr>
            <a:fld id="{A6A1F7AB-040E-C64E-AA89-B7340E21DCAF}" type="slidenum">
              <a:rPr lang="zh-CN" altLang="en-US"/>
              <a:pPr>
                <a:defRPr/>
              </a:pPr>
              <a:t>‹#›</a:t>
            </a:fld>
            <a:endParaRPr lang="zh-CN" altLang="en-US"/>
          </a:p>
        </p:txBody>
      </p:sp>
    </p:spTree>
    <p:extLst>
      <p:ext uri="{BB962C8B-B14F-4D97-AF65-F5344CB8AC3E}">
        <p14:creationId xmlns:p14="http://schemas.microsoft.com/office/powerpoint/2010/main" val="71034637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931F88-AC4E-AD4C-940F-73B88FDB0B9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289F66DE-442B-D648-8A8B-52F080E023C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0E513D06-9505-0D4C-9FE7-33DA7F70BA23}"/>
              </a:ext>
            </a:extLst>
          </p:cNvPr>
          <p:cNvSpPr>
            <a:spLocks noGrp="1" noChangeArrowheads="1"/>
          </p:cNvSpPr>
          <p:nvPr>
            <p:ph type="sldNum" sz="quarter" idx="12"/>
          </p:nvPr>
        </p:nvSpPr>
        <p:spPr/>
        <p:txBody>
          <a:bodyPr/>
          <a:lstStyle>
            <a:lvl1pPr>
              <a:defRPr/>
            </a:lvl1pPr>
          </a:lstStyle>
          <a:p>
            <a:pPr>
              <a:defRPr/>
            </a:pPr>
            <a:fld id="{CC382AE9-71F6-CD4E-AF5F-939F4D8052BC}" type="slidenum">
              <a:rPr lang="zh-CN" altLang="en-US"/>
              <a:pPr>
                <a:defRPr/>
              </a:pPr>
              <a:t>‹#›</a:t>
            </a:fld>
            <a:endParaRPr lang="zh-CN" altLang="en-US"/>
          </a:p>
        </p:txBody>
      </p:sp>
    </p:spTree>
    <p:extLst>
      <p:ext uri="{BB962C8B-B14F-4D97-AF65-F5344CB8AC3E}">
        <p14:creationId xmlns:p14="http://schemas.microsoft.com/office/powerpoint/2010/main" val="17108792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6A8FA67-2CC9-9A45-BEBF-634AB0F76C2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1C46ABB5-40EF-6149-9AC9-E0276F1907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31615E99-1778-5F46-A10E-AE04D5A960E3}"/>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5909A634-1104-D741-B286-98B0114DF43B}"/>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8158296C-0390-C04E-9E30-900BF14B175A}"/>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2027085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6F995B3-79EB-524E-8205-325EF84703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8145159F-EFD0-0B4B-B076-83D122BE4A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DB87331-78FB-1B49-B6C5-055C474CC8A6}"/>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A7EFA0AF-C795-064E-B641-5C442F7E368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6A5EE9B9-DF32-F24E-9738-BA1DD2CE7BF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40128FF-9B58-9940-808B-16B9FAF203AF}"/>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874059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F7314E06-AC13-B64C-8018-ED319EF05C0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39FE1DDB-C303-EF43-AC66-077DC1BA76D0}"/>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F8E2C8CB-4BE1-894A-B575-7391C845878D}"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F799499-78F4-F14A-B155-5F09F472476E}"/>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BE5A35FD-43CA-C44F-A95E-1E1421D96AC5}"/>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165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4D0EF769-1537-DA45-9D1D-7D0C3880BE88}"/>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90942D92-8570-C047-AEA7-1B1034556A97}"/>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教授 、博导</a:t>
            </a:r>
            <a:endParaRPr lang="en-US" altLang="zh-CN" sz="200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厦门大学管理学院财务系</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D130B2F3-650C-CE4E-A6BE-49113C32B6CB}"/>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4824966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AE25261E-1F39-3C48-B331-FEDDFBB8B46B}"/>
              </a:ext>
            </a:extLst>
          </p:cNvPr>
          <p:cNvSpPr>
            <a:spLocks noGrp="1" noChangeArrowheads="1"/>
          </p:cNvSpPr>
          <p:nvPr>
            <p:ph type="sldNum" sz="quarter" idx="10"/>
          </p:nvPr>
        </p:nvSpPr>
        <p:spPr>
          <a:ln/>
        </p:spPr>
        <p:txBody>
          <a:bodyPr/>
          <a:lstStyle>
            <a:lvl1pPr>
              <a:defRPr/>
            </a:lvl1pPr>
          </a:lstStyle>
          <a:p>
            <a:pPr>
              <a:defRPr/>
            </a:pPr>
            <a:fld id="{F3F1B351-ED76-4D45-8EC1-F26ECBD82979}" type="slidenum">
              <a:rPr lang="zh-CN" altLang="en-US"/>
              <a:pPr>
                <a:defRPr/>
              </a:pPr>
              <a:t>‹#›</a:t>
            </a:fld>
            <a:endParaRPr lang="zh-CN" altLang="en-US"/>
          </a:p>
        </p:txBody>
      </p:sp>
    </p:spTree>
    <p:extLst>
      <p:ext uri="{BB962C8B-B14F-4D97-AF65-F5344CB8AC3E}">
        <p14:creationId xmlns:p14="http://schemas.microsoft.com/office/powerpoint/2010/main" val="10472564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117E67D6-0F87-CC48-A651-DA1889935B26}"/>
              </a:ext>
            </a:extLst>
          </p:cNvPr>
          <p:cNvSpPr>
            <a:spLocks noGrp="1" noChangeArrowheads="1"/>
          </p:cNvSpPr>
          <p:nvPr>
            <p:ph type="sldNum" sz="quarter" idx="10"/>
          </p:nvPr>
        </p:nvSpPr>
        <p:spPr/>
        <p:txBody>
          <a:bodyPr/>
          <a:lstStyle>
            <a:lvl1pPr>
              <a:defRPr>
                <a:solidFill>
                  <a:srgbClr val="7F7F7F"/>
                </a:solidFill>
              </a:defRPr>
            </a:lvl1pPr>
          </a:lstStyle>
          <a:p>
            <a:pPr>
              <a:defRPr/>
            </a:pPr>
            <a:fld id="{923144D4-4537-FE42-A10B-59D0A9F39BA6}" type="slidenum">
              <a:rPr lang="zh-CN" altLang="en-US"/>
              <a:pPr>
                <a:defRPr/>
              </a:pPr>
              <a:t>‹#›</a:t>
            </a:fld>
            <a:endParaRPr lang="zh-CN" altLang="en-US"/>
          </a:p>
        </p:txBody>
      </p:sp>
    </p:spTree>
    <p:extLst>
      <p:ext uri="{BB962C8B-B14F-4D97-AF65-F5344CB8AC3E}">
        <p14:creationId xmlns:p14="http://schemas.microsoft.com/office/powerpoint/2010/main" val="41181415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51C5950F-6FF1-4A42-B40E-7469837754BC}"/>
              </a:ext>
            </a:extLst>
          </p:cNvPr>
          <p:cNvSpPr>
            <a:spLocks noGrp="1" noChangeArrowheads="1"/>
          </p:cNvSpPr>
          <p:nvPr>
            <p:ph type="sldNum" sz="quarter" idx="10"/>
          </p:nvPr>
        </p:nvSpPr>
        <p:spPr>
          <a:ln/>
        </p:spPr>
        <p:txBody>
          <a:bodyPr/>
          <a:lstStyle>
            <a:lvl1pPr>
              <a:defRPr/>
            </a:lvl1pPr>
          </a:lstStyle>
          <a:p>
            <a:pPr>
              <a:defRPr/>
            </a:pPr>
            <a:fld id="{2A5BFC33-41C1-D84C-9298-82D78BC1CEA4}" type="slidenum">
              <a:rPr lang="zh-CN" altLang="en-US"/>
              <a:pPr>
                <a:defRPr/>
              </a:pPr>
              <a:t>‹#›</a:t>
            </a:fld>
            <a:endParaRPr lang="zh-CN" altLang="en-US"/>
          </a:p>
        </p:txBody>
      </p:sp>
    </p:spTree>
    <p:extLst>
      <p:ext uri="{BB962C8B-B14F-4D97-AF65-F5344CB8AC3E}">
        <p14:creationId xmlns:p14="http://schemas.microsoft.com/office/powerpoint/2010/main" val="113096749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344F556-EBC8-8947-B845-4979D3834A6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D53F2ADC-C404-BA4E-977F-F362A8BDFB9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D13053-625D-7D4C-BDF4-A5CA8C1934BF}"/>
              </a:ext>
            </a:extLst>
          </p:cNvPr>
          <p:cNvSpPr>
            <a:spLocks noGrp="1" noChangeArrowheads="1"/>
          </p:cNvSpPr>
          <p:nvPr>
            <p:ph type="sldNum" sz="quarter" idx="12"/>
          </p:nvPr>
        </p:nvSpPr>
        <p:spPr/>
        <p:txBody>
          <a:bodyPr/>
          <a:lstStyle>
            <a:lvl1pPr>
              <a:defRPr/>
            </a:lvl1pPr>
          </a:lstStyle>
          <a:p>
            <a:pPr>
              <a:defRPr/>
            </a:pPr>
            <a:fld id="{8B174FE1-0C6D-2F47-A76E-3F47AD6B2FC0}" type="slidenum">
              <a:rPr lang="zh-CN" altLang="en-US"/>
              <a:pPr>
                <a:defRPr/>
              </a:pPr>
              <a:t>‹#›</a:t>
            </a:fld>
            <a:endParaRPr lang="zh-CN" altLang="en-US"/>
          </a:p>
        </p:txBody>
      </p:sp>
    </p:spTree>
    <p:extLst>
      <p:ext uri="{BB962C8B-B14F-4D97-AF65-F5344CB8AC3E}">
        <p14:creationId xmlns:p14="http://schemas.microsoft.com/office/powerpoint/2010/main" val="183472184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A907F4B-2C94-8E4B-95ED-7CB2CB6E01D2}"/>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677FCB86-5041-4E4F-ABBB-D76A892F49F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8694E98C-C233-CA4A-98A9-BD82C79F9CD0}"/>
              </a:ext>
            </a:extLst>
          </p:cNvPr>
          <p:cNvSpPr>
            <a:spLocks noGrp="1" noChangeArrowheads="1"/>
          </p:cNvSpPr>
          <p:nvPr>
            <p:ph type="sldNum" sz="quarter" idx="12"/>
          </p:nvPr>
        </p:nvSpPr>
        <p:spPr/>
        <p:txBody>
          <a:bodyPr/>
          <a:lstStyle>
            <a:lvl1pPr>
              <a:defRPr/>
            </a:lvl1pPr>
          </a:lstStyle>
          <a:p>
            <a:pPr>
              <a:defRPr/>
            </a:pPr>
            <a:fld id="{ACA9BF7D-C15A-8D4E-A48B-8D5FBB3C41EA}" type="slidenum">
              <a:rPr lang="zh-CN" altLang="en-US"/>
              <a:pPr>
                <a:defRPr/>
              </a:pPr>
              <a:t>‹#›</a:t>
            </a:fld>
            <a:endParaRPr lang="zh-CN" altLang="en-US"/>
          </a:p>
        </p:txBody>
      </p:sp>
    </p:spTree>
    <p:extLst>
      <p:ext uri="{BB962C8B-B14F-4D97-AF65-F5344CB8AC3E}">
        <p14:creationId xmlns:p14="http://schemas.microsoft.com/office/powerpoint/2010/main" val="182501321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BC963B46-38D8-DF49-A3A7-E0A4564C567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73FD1BB-7479-7343-B1B2-388FB431678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E943516A-6C2B-5344-8312-ED6FCCB35836}"/>
              </a:ext>
            </a:extLst>
          </p:cNvPr>
          <p:cNvSpPr>
            <a:spLocks noGrp="1" noChangeArrowheads="1"/>
          </p:cNvSpPr>
          <p:nvPr>
            <p:ph type="sldNum" sz="quarter" idx="12"/>
          </p:nvPr>
        </p:nvSpPr>
        <p:spPr/>
        <p:txBody>
          <a:bodyPr/>
          <a:lstStyle>
            <a:lvl1pPr>
              <a:defRPr/>
            </a:lvl1pPr>
          </a:lstStyle>
          <a:p>
            <a:pPr>
              <a:defRPr/>
            </a:pPr>
            <a:fld id="{80A2D1EA-055E-6E4C-88E3-EF43E50383C5}" type="slidenum">
              <a:rPr lang="zh-CN" altLang="en-US"/>
              <a:pPr>
                <a:defRPr/>
              </a:pPr>
              <a:t>‹#›</a:t>
            </a:fld>
            <a:endParaRPr lang="zh-CN" altLang="en-US"/>
          </a:p>
        </p:txBody>
      </p:sp>
    </p:spTree>
    <p:extLst>
      <p:ext uri="{BB962C8B-B14F-4D97-AF65-F5344CB8AC3E}">
        <p14:creationId xmlns:p14="http://schemas.microsoft.com/office/powerpoint/2010/main" val="20869603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CD67F2D-5926-134B-8BBF-156411AD2BBC}"/>
              </a:ext>
            </a:extLst>
          </p:cNvPr>
          <p:cNvSpPr>
            <a:spLocks noGrp="1" noChangeArrowheads="1"/>
          </p:cNvSpPr>
          <p:nvPr>
            <p:ph type="sldNum" sz="quarter" idx="10"/>
          </p:nvPr>
        </p:nvSpPr>
        <p:spPr>
          <a:ln/>
        </p:spPr>
        <p:txBody>
          <a:bodyPr/>
          <a:lstStyle>
            <a:lvl1pPr>
              <a:defRPr/>
            </a:lvl1pPr>
          </a:lstStyle>
          <a:p>
            <a:pPr>
              <a:defRPr/>
            </a:pPr>
            <a:fld id="{22C98024-DDC0-6D47-ACB4-723489EC3E3A}" type="slidenum">
              <a:rPr lang="zh-CN" altLang="en-US"/>
              <a:pPr>
                <a:defRPr/>
              </a:pPr>
              <a:t>‹#›</a:t>
            </a:fld>
            <a:endParaRPr lang="zh-CN" altLang="en-US"/>
          </a:p>
        </p:txBody>
      </p:sp>
    </p:spTree>
    <p:extLst>
      <p:ext uri="{BB962C8B-B14F-4D97-AF65-F5344CB8AC3E}">
        <p14:creationId xmlns:p14="http://schemas.microsoft.com/office/powerpoint/2010/main" val="196643963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54AAB6-E3C6-8F41-A65D-763C6957CB1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DF325124-D0C1-644F-BE83-F40BE4C0C4AF}"/>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13648C8D-B028-B04B-9300-AA70BEED44C6}"/>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E4FDEE51-EA8A-994F-896F-81EE742D155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0DB15537-4B7E-8748-89B3-E6214D019B2D}"/>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26F8B53-D87C-5F41-AA64-2A97BD839B64}"/>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18CFD9EC-411C-C94F-BBD6-7751A9BE7D6D}"/>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23" r:id="rId1"/>
    <p:sldLayoutId id="2147484310" r:id="rId2"/>
    <p:sldLayoutId id="2147484306" r:id="rId3"/>
    <p:sldLayoutId id="2147484311" r:id="rId4"/>
    <p:sldLayoutId id="2147484307" r:id="rId5"/>
    <p:sldLayoutId id="2147484312" r:id="rId6"/>
    <p:sldLayoutId id="2147484313" r:id="rId7"/>
    <p:sldLayoutId id="2147484314" r:id="rId8"/>
    <p:sldLayoutId id="2147484308" r:id="rId9"/>
    <p:sldLayoutId id="2147484309" r:id="rId10"/>
    <p:sldLayoutId id="2147484315" r:id="rId11"/>
    <p:sldLayoutId id="2147484316" r:id="rId12"/>
    <p:sldLayoutId id="2147484317" r:id="rId13"/>
    <p:sldLayoutId id="2147484318" r:id="rId14"/>
    <p:sldLayoutId id="2147484319" r:id="rId15"/>
    <p:sldLayoutId id="2147484320" r:id="rId16"/>
    <p:sldLayoutId id="2147484321" r:id="rId17"/>
    <p:sldLayoutId id="214748432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5.wmf"/></Relationships>
</file>

<file path=ppt/slides/_rels/slide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6.wmf"/></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6F97ED90-07EB-3349-A337-FF79F5DE6CEB}"/>
              </a:ext>
            </a:extLst>
          </p:cNvPr>
          <p:cNvSpPr>
            <a:spLocks noGrp="1" noChangeArrowheads="1"/>
          </p:cNvSpPr>
          <p:nvPr>
            <p:ph type="title"/>
          </p:nvPr>
        </p:nvSpPr>
        <p:spPr/>
        <p:txBody>
          <a:bodyPr/>
          <a:lstStyle/>
          <a:p>
            <a:r>
              <a:rPr lang="zh-CN" altLang="en-US" dirty="0"/>
              <a:t>第</a:t>
            </a:r>
            <a:r>
              <a:rPr lang="en-US" altLang="zh-CN" dirty="0"/>
              <a:t>3</a:t>
            </a:r>
            <a:r>
              <a:rPr lang="zh-CN" altLang="en-US" dirty="0"/>
              <a:t>章 债券分析</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固</a:t>
            </a:r>
            <a:r>
              <a:rPr lang="zh-CN" altLang="en-US" dirty="0"/>
              <a:t>息</a:t>
            </a:r>
            <a:r>
              <a:rPr lang="zh-CN" altLang="zh-CN" dirty="0"/>
              <a:t>债价格特征</a:t>
            </a:r>
            <a:r>
              <a:rPr lang="zh-CN" altLang="en-US" dirty="0"/>
              <a:t>（</a:t>
            </a:r>
            <a:r>
              <a:rPr lang="en-US" altLang="zh-CN" dirty="0"/>
              <a:t>II</a:t>
            </a:r>
            <a:r>
              <a:rPr lang="zh-CN" altLang="en-US" dirty="0"/>
              <a:t>）</a:t>
            </a:r>
          </a:p>
        </p:txBody>
      </p:sp>
      <p:sp>
        <p:nvSpPr>
          <p:cNvPr id="3" name="文本占位符 2"/>
          <p:cNvSpPr>
            <a:spLocks noGrp="1"/>
          </p:cNvSpPr>
          <p:nvPr>
            <p:ph idx="1"/>
          </p:nvPr>
        </p:nvSpPr>
        <p:spPr>
          <a:xfrm>
            <a:off x="467544" y="1295400"/>
            <a:ext cx="8229600" cy="3214185"/>
          </a:xfrm>
        </p:spPr>
        <p:txBody>
          <a:bodyPr/>
          <a:lstStyle/>
          <a:p>
            <a:r>
              <a:rPr lang="zh-CN" altLang="zh-CN" sz="2400" dirty="0"/>
              <a:t>贴现率下降导致的债券价格上升的幅度大于贴现率上升相同基点导致的债券价格下降的</a:t>
            </a:r>
            <a:r>
              <a:rPr lang="zh-CN" altLang="en-US" sz="2400" dirty="0"/>
              <a:t>幅度</a:t>
            </a:r>
            <a:endParaRPr lang="en-US" altLang="zh-CN" sz="2400" dirty="0"/>
          </a:p>
          <a:p>
            <a:pPr lvl="1"/>
            <a:r>
              <a:rPr lang="zh-CN" altLang="zh-CN" sz="2000" dirty="0">
                <a:solidFill>
                  <a:srgbClr val="FF0000"/>
                </a:solidFill>
              </a:rPr>
              <a:t>价格－收益率曲线是非线性且凸向原点的</a:t>
            </a:r>
            <a:endParaRPr lang="zh-CN" altLang="en-US" sz="2000" dirty="0">
              <a:solidFill>
                <a:srgbClr val="FF0000"/>
              </a:solidFill>
            </a:endParaRPr>
          </a:p>
        </p:txBody>
      </p:sp>
      <p:sp>
        <p:nvSpPr>
          <p:cNvPr id="38" name="灯片编号占位符 37"/>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9</a:t>
            </a:fld>
            <a:endParaRPr lang="zh-CN" altLang="en-US" dirty="0"/>
          </a:p>
        </p:txBody>
      </p:sp>
      <p:grpSp>
        <p:nvGrpSpPr>
          <p:cNvPr id="5" name="组合 4"/>
          <p:cNvGrpSpPr/>
          <p:nvPr/>
        </p:nvGrpSpPr>
        <p:grpSpPr>
          <a:xfrm>
            <a:off x="3261753" y="2743201"/>
            <a:ext cx="2701503" cy="2056082"/>
            <a:chOff x="2326067" y="2996952"/>
            <a:chExt cx="4419858" cy="3096344"/>
          </a:xfrm>
        </p:grpSpPr>
        <p:grpSp>
          <p:nvGrpSpPr>
            <p:cNvPr id="37" name="组合 36"/>
            <p:cNvGrpSpPr/>
            <p:nvPr/>
          </p:nvGrpSpPr>
          <p:grpSpPr>
            <a:xfrm>
              <a:off x="2326067" y="2996952"/>
              <a:ext cx="4419858" cy="3096344"/>
              <a:chOff x="2303748" y="2996952"/>
              <a:chExt cx="4419858" cy="3096344"/>
            </a:xfrm>
          </p:grpSpPr>
          <p:pic>
            <p:nvPicPr>
              <p:cNvPr id="4" name="Picture 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996952"/>
                <a:ext cx="4239838"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直接连接符 9"/>
              <p:cNvCxnSpPr/>
              <p:nvPr/>
            </p:nvCxnSpPr>
            <p:spPr>
              <a:xfrm>
                <a:off x="3995936" y="4941168"/>
                <a:ext cx="0" cy="288032"/>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563888" y="4293096"/>
                <a:ext cx="0" cy="648072"/>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563888" y="4941168"/>
                <a:ext cx="0" cy="864096"/>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95936" y="5229200"/>
                <a:ext cx="0" cy="576064"/>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427984" y="5229200"/>
                <a:ext cx="0" cy="576064"/>
              </a:xfrm>
              <a:prstGeom prst="line">
                <a:avLst/>
              </a:prstGeom>
              <a:ln w="28575">
                <a:solidFill>
                  <a:srgbClr val="0000FF"/>
                </a:solidFill>
                <a:prstDash val="sysDot"/>
              </a:ln>
            </p:spPr>
            <p:style>
              <a:lnRef idx="1">
                <a:schemeClr val="accent1"/>
              </a:lnRef>
              <a:fillRef idx="0">
                <a:schemeClr val="accent1"/>
              </a:fillRef>
              <a:effectRef idx="0">
                <a:schemeClr val="accent1"/>
              </a:effectRef>
              <a:fontRef idx="minor">
                <a:schemeClr val="tx1"/>
              </a:fontRef>
            </p:style>
          </p:cxnSp>
          <p:sp>
            <p:nvSpPr>
              <p:cNvPr id="29" name="左大括号 28"/>
              <p:cNvSpPr/>
              <p:nvPr/>
            </p:nvSpPr>
            <p:spPr>
              <a:xfrm>
                <a:off x="2303748" y="4280216"/>
                <a:ext cx="360040" cy="648072"/>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nvSpPr>
            <p:spPr>
              <a:xfrm>
                <a:off x="2303748" y="4946780"/>
                <a:ext cx="336003" cy="288032"/>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32" name="直接连接符 31"/>
              <p:cNvCxnSpPr/>
              <p:nvPr/>
            </p:nvCxnSpPr>
            <p:spPr>
              <a:xfrm flipH="1">
                <a:off x="2663788" y="4293096"/>
                <a:ext cx="9001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2663788" y="4933393"/>
                <a:ext cx="1332148"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36" name="直接连接符 35"/>
            <p:cNvCxnSpPr/>
            <p:nvPr/>
          </p:nvCxnSpPr>
          <p:spPr>
            <a:xfrm flipH="1" flipV="1">
              <a:off x="2663788" y="5229200"/>
              <a:ext cx="1764196" cy="155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pic>
        <p:nvPicPr>
          <p:cNvPr id="6" name="图片 5">
            <a:extLst>
              <a:ext uri="{FF2B5EF4-FFF2-40B4-BE49-F238E27FC236}">
                <a16:creationId xmlns:a16="http://schemas.microsoft.com/office/drawing/2014/main" id="{3DAAB6F8-9E0F-4E06-8821-ADECF1909D57}"/>
              </a:ext>
            </a:extLst>
          </p:cNvPr>
          <p:cNvPicPr>
            <a:picLocks noChangeAspect="1"/>
          </p:cNvPicPr>
          <p:nvPr/>
        </p:nvPicPr>
        <p:blipFill>
          <a:blip r:embed="rId3"/>
          <a:stretch>
            <a:fillRect/>
          </a:stretch>
        </p:blipFill>
        <p:spPr>
          <a:xfrm>
            <a:off x="1388689" y="4806511"/>
            <a:ext cx="6286500" cy="901274"/>
          </a:xfrm>
          <a:prstGeom prst="rect">
            <a:avLst/>
          </a:prstGeom>
        </p:spPr>
      </p:pic>
    </p:spTree>
    <p:extLst>
      <p:ext uri="{BB962C8B-B14F-4D97-AF65-F5344CB8AC3E}">
        <p14:creationId xmlns:p14="http://schemas.microsoft.com/office/powerpoint/2010/main" val="17815484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固</a:t>
            </a:r>
            <a:r>
              <a:rPr lang="zh-CN" altLang="en-US" dirty="0"/>
              <a:t>息</a:t>
            </a:r>
            <a:r>
              <a:rPr lang="zh-CN" altLang="zh-CN" dirty="0"/>
              <a:t>债价格特征</a:t>
            </a:r>
            <a:r>
              <a:rPr lang="zh-CN" altLang="en-US" dirty="0"/>
              <a:t>（</a:t>
            </a:r>
            <a:r>
              <a:rPr lang="en-US" altLang="zh-CN" dirty="0"/>
              <a:t>III</a:t>
            </a:r>
            <a:r>
              <a:rPr lang="zh-CN" altLang="en-US" dirty="0"/>
              <a:t>）</a:t>
            </a:r>
          </a:p>
        </p:txBody>
      </p:sp>
      <p:sp>
        <p:nvSpPr>
          <p:cNvPr id="3" name="文本占位符 2"/>
          <p:cNvSpPr>
            <a:spLocks noGrp="1"/>
          </p:cNvSpPr>
          <p:nvPr>
            <p:ph idx="1"/>
          </p:nvPr>
        </p:nvSpPr>
        <p:spPr/>
        <p:txBody>
          <a:bodyPr/>
          <a:lstStyle/>
          <a:p>
            <a:r>
              <a:rPr lang="zh-CN" altLang="zh-CN" dirty="0"/>
              <a:t>平价债券、溢价债券与折价债券</a:t>
            </a:r>
            <a:endParaRPr lang="en-US" altLang="zh-CN" dirty="0"/>
          </a:p>
          <a:p>
            <a:r>
              <a:rPr lang="zh-CN" altLang="en-US" dirty="0"/>
              <a:t>到期时债券价格都将回归面值</a:t>
            </a:r>
            <a:endParaRPr lang="en-US" altLang="zh-CN" dirty="0"/>
          </a:p>
          <a:p>
            <a:pPr lvl="1"/>
            <a:r>
              <a:rPr lang="zh-CN" altLang="zh-CN" dirty="0">
                <a:solidFill>
                  <a:srgbClr val="FF0000"/>
                </a:solidFill>
              </a:rPr>
              <a:t>仅仅是时间的推移也可能导致债券价格的变动</a:t>
            </a:r>
            <a:endParaRPr lang="en-US" altLang="zh-CN" dirty="0">
              <a:solidFill>
                <a:srgbClr val="FF0000"/>
              </a:solidFill>
            </a:endParaRPr>
          </a:p>
          <a:p>
            <a:pPr lvl="1"/>
            <a:r>
              <a:rPr lang="zh-CN" altLang="en-US" dirty="0">
                <a:solidFill>
                  <a:srgbClr val="FF0000"/>
                </a:solidFill>
              </a:rPr>
              <a:t>给定债券，利率的变化和时间的推移可能导致债券价格变化</a:t>
            </a:r>
          </a:p>
        </p:txBody>
      </p:sp>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10</a:t>
            </a:fld>
            <a:endParaRPr lang="zh-CN" altLang="en-US" dirty="0"/>
          </a:p>
        </p:txBody>
      </p:sp>
    </p:spTree>
    <p:extLst>
      <p:ext uri="{BB962C8B-B14F-4D97-AF65-F5344CB8AC3E}">
        <p14:creationId xmlns:p14="http://schemas.microsoft.com/office/powerpoint/2010/main" val="42582346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固</a:t>
            </a:r>
            <a:r>
              <a:rPr lang="zh-CN" altLang="en-US" dirty="0"/>
              <a:t>息</a:t>
            </a:r>
            <a:r>
              <a:rPr lang="zh-CN" altLang="zh-CN" dirty="0"/>
              <a:t>债价格特征</a:t>
            </a:r>
            <a:r>
              <a:rPr lang="en-US" altLang="zh-CN" dirty="0"/>
              <a:t>(IV-V)</a:t>
            </a:r>
            <a:endParaRPr lang="zh-CN" altLang="en-US" dirty="0"/>
          </a:p>
        </p:txBody>
      </p:sp>
      <p:sp>
        <p:nvSpPr>
          <p:cNvPr id="3" name="内容占位符 2"/>
          <p:cNvSpPr>
            <a:spLocks noGrp="1"/>
          </p:cNvSpPr>
          <p:nvPr>
            <p:ph idx="1"/>
          </p:nvPr>
        </p:nvSpPr>
        <p:spPr>
          <a:xfrm>
            <a:off x="467544" y="1145522"/>
            <a:ext cx="8229600" cy="3688100"/>
          </a:xfrm>
        </p:spPr>
        <p:txBody>
          <a:bodyPr/>
          <a:lstStyle/>
          <a:p>
            <a:pPr lvl="0"/>
            <a:r>
              <a:rPr lang="zh-CN" altLang="zh-CN" sz="2400" dirty="0"/>
              <a:t>其他条件相同，到期收益率变动同样幅度，息票率越低的债券价格波动越大。</a:t>
            </a:r>
          </a:p>
          <a:p>
            <a:pPr lvl="0"/>
            <a:r>
              <a:rPr lang="zh-CN" altLang="zh-CN" sz="2400" dirty="0"/>
              <a:t>其他条件相同，到期收益率变动同样幅度，剩余期限越长的债券价格波动越大</a:t>
            </a:r>
            <a:r>
              <a:rPr lang="zh-CN" altLang="zh-CN" dirty="0"/>
              <a:t>。</a:t>
            </a:r>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
        <p:nvSpPr>
          <p:cNvPr id="5" name="灯片编号占位符 4"/>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fld id="{0C913308-F349-4B6D-A68A-DD1791B4A57B}" type="slidenum">
              <a:rPr lang="zh-CN" altLang="en-US" smtClean="0"/>
              <a:pPr>
                <a:defRPr/>
              </a:pPr>
              <a:t>11</a:t>
            </a:fld>
            <a:endParaRPr lang="en-US" altLang="zh-CN"/>
          </a:p>
        </p:txBody>
      </p:sp>
      <p:graphicFrame>
        <p:nvGraphicFramePr>
          <p:cNvPr id="8" name="表格 7"/>
          <p:cNvGraphicFramePr>
            <a:graphicFrameLocks noGrp="1"/>
          </p:cNvGraphicFramePr>
          <p:nvPr>
            <p:extLst>
              <p:ext uri="{D42A27DB-BD31-4B8C-83A1-F6EECF244321}">
                <p14:modId xmlns:p14="http://schemas.microsoft.com/office/powerpoint/2010/main" val="3235622522"/>
              </p:ext>
            </p:extLst>
          </p:nvPr>
        </p:nvGraphicFramePr>
        <p:xfrm>
          <a:off x="2303748" y="3237090"/>
          <a:ext cx="4572000" cy="1127760"/>
        </p:xfrm>
        <a:graphic>
          <a:graphicData uri="http://schemas.openxmlformats.org/drawingml/2006/table">
            <a:tbl>
              <a:tblPr firstRow="1" bandRow="1">
                <a:tableStyleId>{EB344D84-9AFB-497E-A393-DC336BA19D2E}</a:tableStyleId>
              </a:tblPr>
              <a:tblGrid>
                <a:gridCol w="9144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tblGrid>
              <a:tr h="278130">
                <a:tc>
                  <a:txBody>
                    <a:bodyPr/>
                    <a:lstStyle/>
                    <a:p>
                      <a:pPr algn="ctr"/>
                      <a:r>
                        <a:rPr lang="zh-CN" altLang="en-US" sz="1400" b="0" dirty="0">
                          <a:solidFill>
                            <a:schemeClr val="tx1"/>
                          </a:solidFill>
                          <a:latin typeface="Adobe Jenson Pro" pitchFamily="18" charset="0"/>
                          <a:ea typeface="Adobe 黑体 Std R" pitchFamily="34" charset="-122"/>
                        </a:rPr>
                        <a:t>债券</a:t>
                      </a:r>
                    </a:p>
                  </a:txBody>
                  <a:tcPr marL="68580" marR="68580" marT="34290" marB="34290">
                    <a:noFill/>
                  </a:tcPr>
                </a:tc>
                <a:tc>
                  <a:txBody>
                    <a:bodyPr/>
                    <a:lstStyle/>
                    <a:p>
                      <a:pPr algn="ctr"/>
                      <a:r>
                        <a:rPr lang="zh-CN" altLang="en-US" sz="1400" b="0" dirty="0">
                          <a:solidFill>
                            <a:schemeClr val="tx1"/>
                          </a:solidFill>
                          <a:latin typeface="Adobe Jenson Pro" pitchFamily="18" charset="0"/>
                          <a:ea typeface="Adobe 黑体 Std R" pitchFamily="34" charset="-122"/>
                        </a:rPr>
                        <a:t>面值</a:t>
                      </a:r>
                    </a:p>
                  </a:txBody>
                  <a:tcPr marL="68580" marR="68580" marT="34290" marB="34290">
                    <a:noFill/>
                  </a:tcPr>
                </a:tc>
                <a:tc>
                  <a:txBody>
                    <a:bodyPr/>
                    <a:lstStyle/>
                    <a:p>
                      <a:pPr algn="ctr"/>
                      <a:r>
                        <a:rPr lang="zh-CN" altLang="en-US" sz="1400" b="0" dirty="0">
                          <a:solidFill>
                            <a:schemeClr val="tx1"/>
                          </a:solidFill>
                          <a:latin typeface="Adobe Jenson Pro" pitchFamily="18" charset="0"/>
                          <a:ea typeface="Adobe 黑体 Std R" pitchFamily="34" charset="-122"/>
                        </a:rPr>
                        <a:t>息票率</a:t>
                      </a:r>
                    </a:p>
                  </a:txBody>
                  <a:tcPr marL="68580" marR="68580" marT="34290" marB="34290">
                    <a:noFill/>
                  </a:tcPr>
                </a:tc>
                <a:tc>
                  <a:txBody>
                    <a:bodyPr/>
                    <a:lstStyle/>
                    <a:p>
                      <a:pPr algn="ctr"/>
                      <a:r>
                        <a:rPr lang="zh-CN" altLang="en-US" sz="1400" b="0" dirty="0">
                          <a:solidFill>
                            <a:schemeClr val="tx1"/>
                          </a:solidFill>
                          <a:latin typeface="Adobe Jenson Pro" pitchFamily="18" charset="0"/>
                          <a:ea typeface="Adobe 黑体 Std R" pitchFamily="34" charset="-122"/>
                        </a:rPr>
                        <a:t>期限</a:t>
                      </a:r>
                    </a:p>
                  </a:txBody>
                  <a:tcPr marL="68580" marR="68580" marT="34290" marB="34290">
                    <a:noFill/>
                  </a:tcPr>
                </a:tc>
                <a:tc>
                  <a:txBody>
                    <a:bodyPr/>
                    <a:lstStyle/>
                    <a:p>
                      <a:pPr algn="ctr"/>
                      <a:r>
                        <a:rPr lang="zh-CN" altLang="en-US" sz="1400" b="0" dirty="0">
                          <a:solidFill>
                            <a:schemeClr val="tx1"/>
                          </a:solidFill>
                          <a:latin typeface="Adobe Jenson Pro" pitchFamily="18" charset="0"/>
                          <a:ea typeface="Adobe 黑体 Std R" pitchFamily="34" charset="-122"/>
                        </a:rPr>
                        <a:t>付息频率</a:t>
                      </a:r>
                    </a:p>
                  </a:txBody>
                  <a:tcPr marL="68580" marR="68580" marT="34290" marB="34290">
                    <a:noFill/>
                  </a:tcPr>
                </a:tc>
                <a:extLst>
                  <a:ext uri="{0D108BD9-81ED-4DB2-BD59-A6C34878D82A}">
                    <a16:rowId xmlns:a16="http://schemas.microsoft.com/office/drawing/2014/main" val="10000"/>
                  </a:ext>
                </a:extLst>
              </a:tr>
              <a:tr h="278130">
                <a:tc>
                  <a:txBody>
                    <a:bodyPr/>
                    <a:lstStyle/>
                    <a:p>
                      <a:pPr algn="ctr"/>
                      <a:r>
                        <a:rPr lang="en-US" altLang="zh-CN" sz="1400" b="0" dirty="0">
                          <a:latin typeface="Adobe Jenson Pro" pitchFamily="18" charset="0"/>
                          <a:ea typeface="Adobe 黑体 Std R" pitchFamily="34" charset="-122"/>
                        </a:rPr>
                        <a:t>A</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100</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3%</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5</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a:t>
                      </a:r>
                      <a:endParaRPr lang="zh-CN" altLang="en-US" sz="1400" b="0" dirty="0">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1"/>
                  </a:ext>
                </a:extLst>
              </a:tr>
              <a:tr h="278130">
                <a:tc>
                  <a:txBody>
                    <a:bodyPr/>
                    <a:lstStyle/>
                    <a:p>
                      <a:pPr algn="ctr"/>
                      <a:r>
                        <a:rPr lang="en-US" altLang="zh-CN" sz="1400" b="0" dirty="0">
                          <a:latin typeface="Adobe Jenson Pro" pitchFamily="18" charset="0"/>
                          <a:ea typeface="Adobe 黑体 Std R" pitchFamily="34" charset="-122"/>
                        </a:rPr>
                        <a:t>B</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100</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5%</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5</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a:t>
                      </a:r>
                      <a:endParaRPr lang="zh-CN" altLang="en-US" sz="1400" b="0" dirty="0">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2"/>
                  </a:ext>
                </a:extLst>
              </a:tr>
              <a:tr h="278130">
                <a:tc>
                  <a:txBody>
                    <a:bodyPr/>
                    <a:lstStyle/>
                    <a:p>
                      <a:pPr algn="ctr"/>
                      <a:r>
                        <a:rPr lang="en-US" altLang="zh-CN" sz="1400" b="0" dirty="0">
                          <a:latin typeface="Adobe Jenson Pro" pitchFamily="18" charset="0"/>
                          <a:ea typeface="Adobe 黑体 Std R" pitchFamily="34" charset="-122"/>
                        </a:rPr>
                        <a:t>C</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100</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3%</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6</a:t>
                      </a:r>
                      <a:endParaRPr lang="zh-CN" altLang="en-US" sz="1400" b="0" dirty="0">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latin typeface="Adobe Jenson Pro" pitchFamily="18" charset="0"/>
                          <a:ea typeface="Adobe 黑体 Std R" pitchFamily="34" charset="-122"/>
                        </a:rPr>
                        <a:t>1</a:t>
                      </a:r>
                      <a:endParaRPr lang="zh-CN" altLang="en-US" sz="1400" b="0" dirty="0">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3"/>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1271800851"/>
              </p:ext>
            </p:extLst>
          </p:nvPr>
        </p:nvGraphicFramePr>
        <p:xfrm>
          <a:off x="1817694" y="4587240"/>
          <a:ext cx="5454607" cy="1127760"/>
        </p:xfrm>
        <a:graphic>
          <a:graphicData uri="http://schemas.openxmlformats.org/drawingml/2006/table">
            <a:tbl>
              <a:tblPr firstRow="1" bandRow="1">
                <a:tableStyleId>{EB344D84-9AFB-497E-A393-DC336BA19D2E}</a:tableStyleId>
              </a:tblPr>
              <a:tblGrid>
                <a:gridCol w="690976">
                  <a:extLst>
                    <a:ext uri="{9D8B030D-6E8A-4147-A177-3AD203B41FA5}">
                      <a16:colId xmlns:a16="http://schemas.microsoft.com/office/drawing/2014/main" val="20000"/>
                    </a:ext>
                  </a:extLst>
                </a:gridCol>
                <a:gridCol w="773072">
                  <a:extLst>
                    <a:ext uri="{9D8B030D-6E8A-4147-A177-3AD203B41FA5}">
                      <a16:colId xmlns:a16="http://schemas.microsoft.com/office/drawing/2014/main" val="20001"/>
                    </a:ext>
                  </a:extLst>
                </a:gridCol>
                <a:gridCol w="777405">
                  <a:extLst>
                    <a:ext uri="{9D8B030D-6E8A-4147-A177-3AD203B41FA5}">
                      <a16:colId xmlns:a16="http://schemas.microsoft.com/office/drawing/2014/main" val="20002"/>
                    </a:ext>
                  </a:extLst>
                </a:gridCol>
                <a:gridCol w="1554811">
                  <a:extLst>
                    <a:ext uri="{9D8B030D-6E8A-4147-A177-3AD203B41FA5}">
                      <a16:colId xmlns:a16="http://schemas.microsoft.com/office/drawing/2014/main" val="20003"/>
                    </a:ext>
                  </a:extLst>
                </a:gridCol>
                <a:gridCol w="864518">
                  <a:extLst>
                    <a:ext uri="{9D8B030D-6E8A-4147-A177-3AD203B41FA5}">
                      <a16:colId xmlns:a16="http://schemas.microsoft.com/office/drawing/2014/main" val="20004"/>
                    </a:ext>
                  </a:extLst>
                </a:gridCol>
                <a:gridCol w="793825">
                  <a:extLst>
                    <a:ext uri="{9D8B030D-6E8A-4147-A177-3AD203B41FA5}">
                      <a16:colId xmlns:a16="http://schemas.microsoft.com/office/drawing/2014/main" val="20005"/>
                    </a:ext>
                  </a:extLst>
                </a:gridCol>
              </a:tblGrid>
              <a:tr h="278130">
                <a:tc>
                  <a:txBody>
                    <a:bodyPr/>
                    <a:lstStyle/>
                    <a:p>
                      <a:pPr algn="ctr"/>
                      <a:r>
                        <a:rPr lang="zh-CN" altLang="en-US" sz="1400" b="0" dirty="0">
                          <a:solidFill>
                            <a:schemeClr val="tx1"/>
                          </a:solidFill>
                          <a:latin typeface="Adobe Jenson Pro" pitchFamily="18" charset="0"/>
                          <a:ea typeface="Adobe 黑体 Std R" pitchFamily="34" charset="-122"/>
                        </a:rPr>
                        <a:t>债券</a:t>
                      </a:r>
                    </a:p>
                  </a:txBody>
                  <a:tcPr marL="68580" marR="68580" marT="34290" marB="34290">
                    <a:noFill/>
                  </a:tcPr>
                </a:tc>
                <a:tc gridSpan="2">
                  <a:txBody>
                    <a:bodyPr/>
                    <a:lstStyle/>
                    <a:p>
                      <a:pPr algn="ctr"/>
                      <a:r>
                        <a:rPr lang="en-US" altLang="zh-CN" sz="1400" b="0" dirty="0">
                          <a:solidFill>
                            <a:schemeClr val="tx1"/>
                          </a:solidFill>
                          <a:latin typeface="Adobe Jenson Pro" pitchFamily="18" charset="0"/>
                          <a:ea typeface="Adobe 黑体 Std R" pitchFamily="34" charset="-122"/>
                        </a:rPr>
                        <a:t>YTM=4%</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hMerge="1">
                  <a:txBody>
                    <a:bodyPr/>
                    <a:lstStyle/>
                    <a:p>
                      <a:endParaRPr lang="zh-CN" altLang="en-US" dirty="0"/>
                    </a:p>
                  </a:txBody>
                  <a:tcPr/>
                </a:tc>
                <a:tc>
                  <a:txBody>
                    <a:bodyPr/>
                    <a:lstStyle/>
                    <a:p>
                      <a:pPr algn="ctr"/>
                      <a:r>
                        <a:rPr lang="en-US" altLang="zh-CN" sz="1400" b="0" dirty="0">
                          <a:solidFill>
                            <a:schemeClr val="tx1"/>
                          </a:solidFill>
                          <a:latin typeface="Adobe Jenson Pro" pitchFamily="18" charset="0"/>
                          <a:ea typeface="Adobe 黑体 Std R" pitchFamily="34" charset="-122"/>
                        </a:rPr>
                        <a:t>YTM</a:t>
                      </a:r>
                      <a:r>
                        <a:rPr lang="zh-CN" altLang="en-US" sz="1400" b="0" dirty="0">
                          <a:solidFill>
                            <a:schemeClr val="tx1"/>
                          </a:solidFill>
                          <a:latin typeface="Adobe Jenson Pro" pitchFamily="18" charset="0"/>
                          <a:ea typeface="Adobe 黑体 Std R" pitchFamily="34" charset="-122"/>
                        </a:rPr>
                        <a:t>＝</a:t>
                      </a:r>
                      <a:r>
                        <a:rPr lang="en-US" altLang="zh-CN" sz="1400" b="0" dirty="0">
                          <a:solidFill>
                            <a:schemeClr val="tx1"/>
                          </a:solidFill>
                          <a:latin typeface="Adobe Jenson Pro" pitchFamily="18" charset="0"/>
                          <a:ea typeface="Adobe 黑体 Std R" pitchFamily="34" charset="-122"/>
                        </a:rPr>
                        <a:t>3%</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gridSpan="2">
                  <a:txBody>
                    <a:bodyPr/>
                    <a:lstStyle/>
                    <a:p>
                      <a:pPr algn="ctr"/>
                      <a:r>
                        <a:rPr lang="en-US" altLang="zh-CN" sz="1400" b="0" dirty="0">
                          <a:solidFill>
                            <a:schemeClr val="tx1"/>
                          </a:solidFill>
                          <a:latin typeface="Adobe Jenson Pro" pitchFamily="18" charset="0"/>
                          <a:ea typeface="Adobe 黑体 Std R" pitchFamily="34" charset="-122"/>
                        </a:rPr>
                        <a:t>YTM=2%</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hMerge="1">
                  <a:txBody>
                    <a:bodyPr/>
                    <a:lstStyle/>
                    <a:p>
                      <a:endParaRPr lang="zh-CN" altLang="en-US" dirty="0"/>
                    </a:p>
                  </a:txBody>
                  <a:tcPr/>
                </a:tc>
                <a:extLst>
                  <a:ext uri="{0D108BD9-81ED-4DB2-BD59-A6C34878D82A}">
                    <a16:rowId xmlns:a16="http://schemas.microsoft.com/office/drawing/2014/main" val="10000"/>
                  </a:ext>
                </a:extLst>
              </a:tr>
              <a:tr h="278130">
                <a:tc>
                  <a:txBody>
                    <a:bodyPr/>
                    <a:lstStyle/>
                    <a:p>
                      <a:pPr algn="ctr"/>
                      <a:r>
                        <a:rPr lang="en-US" altLang="zh-CN" sz="1400" b="0" dirty="0">
                          <a:solidFill>
                            <a:schemeClr val="tx1"/>
                          </a:solidFill>
                          <a:latin typeface="Adobe Jenson Pro" pitchFamily="18" charset="0"/>
                          <a:ea typeface="Adobe 黑体 Std R" pitchFamily="34" charset="-122"/>
                        </a:rPr>
                        <a:t>A</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95.55</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-4.45%</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100.00</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104.71</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+4.71%</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1"/>
                  </a:ext>
                </a:extLst>
              </a:tr>
              <a:tr h="278130">
                <a:tc>
                  <a:txBody>
                    <a:bodyPr/>
                    <a:lstStyle/>
                    <a:p>
                      <a:pPr algn="ctr"/>
                      <a:r>
                        <a:rPr lang="en-US" altLang="zh-CN" sz="1400" b="0" dirty="0">
                          <a:solidFill>
                            <a:schemeClr val="tx1"/>
                          </a:solidFill>
                          <a:latin typeface="Adobe Jenson Pro" pitchFamily="18" charset="0"/>
                          <a:ea typeface="Adobe 黑体 Std R" pitchFamily="34" charset="-122"/>
                        </a:rPr>
                        <a:t>B</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104.45</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-4.31%</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109.16</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114.14</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+4.56%</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2"/>
                  </a:ext>
                </a:extLst>
              </a:tr>
              <a:tr h="278130">
                <a:tc>
                  <a:txBody>
                    <a:bodyPr/>
                    <a:lstStyle/>
                    <a:p>
                      <a:pPr algn="ctr"/>
                      <a:r>
                        <a:rPr lang="en-US" altLang="zh-CN" sz="1400" b="0" dirty="0">
                          <a:solidFill>
                            <a:schemeClr val="tx1"/>
                          </a:solidFill>
                          <a:latin typeface="Adobe Jenson Pro" pitchFamily="18" charset="0"/>
                          <a:ea typeface="Adobe 黑体 Std R" pitchFamily="34" charset="-122"/>
                        </a:rPr>
                        <a:t>C</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94.76</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-5.24%</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100</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0" dirty="0">
                          <a:solidFill>
                            <a:schemeClr val="tx1"/>
                          </a:solidFill>
                          <a:latin typeface="Adobe Jenson Pro" pitchFamily="18" charset="0"/>
                          <a:ea typeface="Adobe 黑体 Std R" pitchFamily="34" charset="-122"/>
                        </a:rPr>
                        <a:t>105.60</a:t>
                      </a:r>
                      <a:endParaRPr lang="zh-CN" altLang="en-US" sz="1400" b="0" dirty="0">
                        <a:solidFill>
                          <a:schemeClr val="tx1"/>
                        </a:solidFill>
                        <a:latin typeface="Adobe Jenson Pro" pitchFamily="18" charset="0"/>
                        <a:ea typeface="Adobe 黑体 Std R" pitchFamily="34" charset="-122"/>
                      </a:endParaRPr>
                    </a:p>
                  </a:txBody>
                  <a:tcPr marL="68580" marR="68580" marT="34290" marB="34290">
                    <a:noFill/>
                  </a:tcPr>
                </a:tc>
                <a:tc>
                  <a:txBody>
                    <a:bodyPr/>
                    <a:lstStyle/>
                    <a:p>
                      <a:pPr algn="ctr"/>
                      <a:r>
                        <a:rPr lang="en-US" altLang="zh-CN" sz="1400" b="1" dirty="0">
                          <a:solidFill>
                            <a:srgbClr val="FF0000"/>
                          </a:solidFill>
                          <a:latin typeface="Adobe Jenson Pro" pitchFamily="18" charset="0"/>
                          <a:ea typeface="Adobe 黑体 Std R" pitchFamily="34" charset="-122"/>
                        </a:rPr>
                        <a:t>+5.60%</a:t>
                      </a:r>
                      <a:endParaRPr lang="zh-CN" altLang="en-US" sz="1400" b="1" dirty="0">
                        <a:solidFill>
                          <a:srgbClr val="FF0000"/>
                        </a:solidFill>
                        <a:latin typeface="Adobe Jenson Pro" pitchFamily="18" charset="0"/>
                        <a:ea typeface="Adobe 黑体 Std R" pitchFamily="34" charset="-122"/>
                      </a:endParaRPr>
                    </a:p>
                  </a:txBody>
                  <a:tcPr marL="68580" marR="68580" marT="34290" marB="34290">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882881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浮息债定价</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228600" y="1340768"/>
                <a:ext cx="8610600" cy="5184576"/>
              </a:xfrm>
            </p:spPr>
            <p:txBody>
              <a:bodyPr>
                <a:normAutofit fontScale="85000" lnSpcReduction="10000"/>
              </a:bodyPr>
              <a:lstStyle/>
              <a:p>
                <a:r>
                  <a:rPr lang="zh-CN" altLang="en-US" dirty="0">
                    <a:solidFill>
                      <a:srgbClr val="FF0000"/>
                    </a:solidFill>
                  </a:rPr>
                  <a:t>若</a:t>
                </a:r>
                <a:r>
                  <a:rPr lang="zh-CN" altLang="zh-CN" dirty="0">
                    <a:solidFill>
                      <a:srgbClr val="FF0000"/>
                    </a:solidFill>
                  </a:rPr>
                  <a:t>浮动利率债券的票面利率是相应现金流的合理贴现率</a:t>
                </a:r>
                <a:endParaRPr lang="en-US" altLang="zh-CN" dirty="0">
                  <a:solidFill>
                    <a:srgbClr val="FF0000"/>
                  </a:solidFill>
                </a:endParaRP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m:t>
                      </m:r>
                      <m:r>
                        <a:rPr lang="en-US" altLang="zh-CN" i="1">
                          <a:latin typeface="Cambria Math" panose="02040503050406030204" pitchFamily="18" charset="0"/>
                        </a:rPr>
                        <m:t>𝑀</m:t>
                      </m:r>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1</m:t>
                          </m:r>
                        </m:sub>
                      </m:sSub>
                      <m:r>
                        <a:rPr lang="en-US" altLang="zh-CN"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1</m:t>
                              </m:r>
                            </m:sub>
                          </m:sSub>
                        </m:sup>
                      </m:sSubSup>
                    </m:oMath>
                  </m:oMathPara>
                </a14:m>
                <a:endParaRPr lang="en-US" altLang="zh-CN" dirty="0">
                  <a:solidFill>
                    <a:srgbClr val="FF0000"/>
                  </a:solidFill>
                </a:endParaRPr>
              </a:p>
              <a:p>
                <a:endParaRPr lang="en-US" altLang="zh-CN" sz="1500" dirty="0"/>
              </a:p>
              <a:p>
                <a:r>
                  <a:rPr lang="zh-CN" altLang="zh-CN" dirty="0"/>
                  <a:t>第一，在浮息债新发行时，由于债务人所承诺支付的利息与其期限、风险等特征匹配，该债券的合理价值天然等于其面值</a:t>
                </a:r>
                <a:endParaRPr lang="en-US" altLang="zh-CN" dirty="0"/>
              </a:p>
              <a:p>
                <a:r>
                  <a:rPr lang="zh-CN" altLang="zh-CN" dirty="0"/>
                  <a:t>第二，在任一重订利率的时刻，付息之后的浮息债等价于一个新发行的浮息债，其价值再次等于其面值；付息之前的浮息债价值则等于面值加上该期应付利息</a:t>
                </a:r>
                <a:endParaRPr lang="en-US" altLang="zh-CN" dirty="0"/>
              </a:p>
              <a:p>
                <a:r>
                  <a:rPr lang="zh-CN" altLang="zh-CN" dirty="0"/>
                  <a:t>第三，在不考虑流动性因素的情况下，一个证券今天的合理价值，总是等于未来特定时点该证券本身的价值加上今天到该时点之间所发生的现金流进行贴现的现值。</a:t>
                </a:r>
                <a:endParaRPr lang="zh-CN" altLang="en-US"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228600" y="1340768"/>
                <a:ext cx="8610600" cy="5184576"/>
              </a:xfrm>
              <a:blipFill>
                <a:blip r:embed="rId2"/>
                <a:stretch>
                  <a:fillRect t="-2200"/>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10580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78F3B-4B9A-7444-B34A-96C3199E14FF}"/>
              </a:ext>
            </a:extLst>
          </p:cNvPr>
          <p:cNvSpPr>
            <a:spLocks noGrp="1"/>
          </p:cNvSpPr>
          <p:nvPr>
            <p:ph type="title"/>
          </p:nvPr>
        </p:nvSpPr>
        <p:spPr/>
        <p:txBody>
          <a:bodyPr/>
          <a:lstStyle/>
          <a:p>
            <a:r>
              <a:rPr lang="zh-CN" altLang="zh-CN" b="1" dirty="0"/>
              <a:t>例</a:t>
            </a:r>
            <a:r>
              <a:rPr lang="en-US" altLang="zh-CN" b="1" dirty="0"/>
              <a:t>3.2   </a:t>
            </a:r>
            <a:r>
              <a:rPr lang="zh-CN" altLang="zh-CN" b="1" dirty="0"/>
              <a:t>浮息债的定价</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22A6E2C-1131-E84E-9971-4284AF9D7711}"/>
                  </a:ext>
                </a:extLst>
              </p:cNvPr>
              <p:cNvSpPr>
                <a:spLocks noGrp="1"/>
              </p:cNvSpPr>
              <p:nvPr>
                <p:ph idx="1"/>
              </p:nvPr>
            </p:nvSpPr>
            <p:spPr/>
            <p:txBody>
              <a:bodyPr>
                <a:normAutofit/>
              </a:bodyPr>
              <a:lstStyle/>
              <a:p>
                <a:pPr fontAlgn="ctr"/>
                <a:r>
                  <a:rPr lang="zh-CN" altLang="zh-CN" sz="2200" dirty="0"/>
                  <a:t>一个剩余期限为</a:t>
                </a:r>
                <a:r>
                  <a:rPr lang="en-US" altLang="zh-CN" sz="2200" dirty="0"/>
                  <a:t>9</a:t>
                </a:r>
                <a:r>
                  <a:rPr lang="zh-CN" altLang="zh-CN" sz="2200" dirty="0"/>
                  <a:t>年又</a:t>
                </a:r>
                <a:r>
                  <a:rPr lang="en-US" altLang="zh-CN" sz="2200" dirty="0"/>
                  <a:t>11</a:t>
                </a:r>
                <a:r>
                  <a:rPr lang="zh-CN" altLang="zh-CN" sz="2200" dirty="0"/>
                  <a:t>个月、面值为</a:t>
                </a:r>
                <a:r>
                  <a:rPr lang="en-US" altLang="zh-CN" sz="2200" dirty="0"/>
                  <a:t>100</a:t>
                </a:r>
                <a:r>
                  <a:rPr lang="zh-CN" altLang="zh-CN" sz="2200" dirty="0"/>
                  <a:t>元的浮息债，票面利率为</a:t>
                </a:r>
                <a:r>
                  <a:rPr lang="en-US" altLang="zh-CN" sz="2200" dirty="0"/>
                  <a:t>3</a:t>
                </a:r>
                <a:r>
                  <a:rPr lang="zh-CN" altLang="zh-CN" sz="2200" dirty="0"/>
                  <a:t>个月期</a:t>
                </a:r>
                <a:r>
                  <a:rPr lang="en-US" altLang="zh-CN" sz="2200" dirty="0"/>
                  <a:t>SHIBOR</a:t>
                </a:r>
                <a:r>
                  <a:rPr lang="zh-CN" altLang="zh-CN" sz="2200" dirty="0"/>
                  <a:t>加</a:t>
                </a:r>
                <a:r>
                  <a:rPr lang="en-US" altLang="zh-CN" sz="2200" dirty="0"/>
                  <a:t>0.45%</a:t>
                </a:r>
                <a:r>
                  <a:rPr lang="zh-CN" altLang="zh-CN" sz="2200" dirty="0"/>
                  <a:t>，票息每</a:t>
                </a:r>
                <a:r>
                  <a:rPr lang="en-US" altLang="zh-CN" sz="2200" dirty="0"/>
                  <a:t>3</a:t>
                </a:r>
                <a:r>
                  <a:rPr lang="zh-CN" altLang="zh-CN" sz="2200" dirty="0"/>
                  <a:t>个月支付一次。上一次付息日的</a:t>
                </a:r>
                <a:r>
                  <a:rPr lang="en-US" altLang="zh-CN" sz="2200" dirty="0"/>
                  <a:t>3</a:t>
                </a:r>
                <a:r>
                  <a:rPr lang="zh-CN" altLang="zh-CN" sz="2200" dirty="0"/>
                  <a:t>个月期</a:t>
                </a:r>
                <a:r>
                  <a:rPr lang="en-US" altLang="zh-CN" sz="2200" dirty="0"/>
                  <a:t>SHIBOR</a:t>
                </a:r>
                <a:r>
                  <a:rPr lang="zh-CN" altLang="zh-CN" sz="2200" dirty="0"/>
                  <a:t>为</a:t>
                </a:r>
                <a:r>
                  <a:rPr lang="en-US" altLang="zh-CN" sz="2200" dirty="0"/>
                  <a:t>2.55%</a:t>
                </a:r>
                <a:r>
                  <a:rPr lang="zh-CN" altLang="zh-CN" sz="2200" dirty="0"/>
                  <a:t>（</a:t>
                </a:r>
                <a:r>
                  <a:rPr lang="en-US" altLang="zh-CN" sz="2200" dirty="0"/>
                  <a:t>3</a:t>
                </a:r>
                <a:r>
                  <a:rPr lang="zh-CN" altLang="zh-CN" sz="2200" dirty="0"/>
                  <a:t>个月计息一次），今天的</a:t>
                </a:r>
                <a:r>
                  <a:rPr lang="en-US" altLang="zh-CN" sz="2200" dirty="0"/>
                  <a:t>2</a:t>
                </a:r>
                <a:r>
                  <a:rPr lang="zh-CN" altLang="zh-CN" sz="2200" dirty="0"/>
                  <a:t>个月期</a:t>
                </a:r>
                <a:r>
                  <a:rPr lang="en-US" altLang="zh-CN" sz="2200" dirty="0"/>
                  <a:t>SHIBOR</a:t>
                </a:r>
                <a:r>
                  <a:rPr lang="zh-CN" altLang="zh-CN" sz="2200" dirty="0"/>
                  <a:t>为</a:t>
                </a:r>
                <a:r>
                  <a:rPr lang="en-US" altLang="zh-CN" sz="2200" dirty="0"/>
                  <a:t>2.46%</a:t>
                </a:r>
                <a:r>
                  <a:rPr lang="zh-CN" altLang="zh-CN" sz="2200" dirty="0"/>
                  <a:t>（</a:t>
                </a:r>
                <a:r>
                  <a:rPr lang="en-US" altLang="zh-CN" sz="2200" dirty="0"/>
                  <a:t>2</a:t>
                </a:r>
                <a:r>
                  <a:rPr lang="zh-CN" altLang="zh-CN" sz="2200" dirty="0"/>
                  <a:t>个月计一次复利），假设该债券的利差不变，试求该债券的合理价值。</a:t>
                </a:r>
              </a:p>
              <a:p>
                <a:pPr fontAlgn="ctr"/>
                <a:r>
                  <a:rPr lang="zh-CN" altLang="zh-CN" sz="2200" dirty="0"/>
                  <a:t>由于该债券的剩余期限为</a:t>
                </a:r>
                <a:r>
                  <a:rPr lang="en-US" altLang="zh-CN" sz="2200" dirty="0"/>
                  <a:t>9</a:t>
                </a:r>
                <a:r>
                  <a:rPr lang="zh-CN" altLang="zh-CN" sz="2200" dirty="0"/>
                  <a:t>年又</a:t>
                </a:r>
                <a:r>
                  <a:rPr lang="en-US" altLang="zh-CN" sz="2200" dirty="0"/>
                  <a:t>11</a:t>
                </a:r>
                <a:r>
                  <a:rPr lang="zh-CN" altLang="zh-CN" sz="2200" dirty="0"/>
                  <a:t>个月，这意味着</a:t>
                </a:r>
                <a:r>
                  <a:rPr lang="en-US" altLang="zh-CN" sz="2200" dirty="0"/>
                  <a:t>1</a:t>
                </a:r>
                <a:r>
                  <a:rPr lang="zh-CN" altLang="zh-CN" sz="2200" dirty="0"/>
                  <a:t>个月前刚支付利息，</a:t>
                </a:r>
                <a:r>
                  <a:rPr lang="en-US" altLang="zh-CN" sz="2200" dirty="0"/>
                  <a:t>2</a:t>
                </a:r>
                <a:r>
                  <a:rPr lang="zh-CN" altLang="zh-CN" sz="2200" dirty="0"/>
                  <a:t>个月后将再次支付利息</a:t>
                </a:r>
              </a:p>
              <a:p>
                <a:pPr marL="0" indent="0" fontAlgn="ctr">
                  <a:buNone/>
                </a:pPr>
                <a14:m>
                  <m:oMathPara xmlns:m="http://schemas.openxmlformats.org/officeDocument/2006/math">
                    <m:oMathParaPr>
                      <m:jc m:val="centerGroup"/>
                    </m:oMathParaPr>
                    <m:oMath xmlns:m="http://schemas.openxmlformats.org/officeDocument/2006/math">
                      <m:r>
                        <a:rPr lang="en-US" altLang="zh-CN" sz="2200" i="1">
                          <a:latin typeface="Cambria Math" panose="02040503050406030204" pitchFamily="18" charset="0"/>
                        </a:rPr>
                        <m:t>100×</m:t>
                      </m:r>
                      <m:f>
                        <m:fPr>
                          <m:ctrlPr>
                            <a:rPr lang="zh-CN" altLang="zh-CN" sz="2200" i="1">
                              <a:latin typeface="Cambria Math" panose="02040503050406030204" pitchFamily="18" charset="0"/>
                            </a:rPr>
                          </m:ctrlPr>
                        </m:fPr>
                        <m:num>
                          <m:r>
                            <a:rPr lang="en-US" altLang="zh-CN" sz="2200" i="1">
                              <a:latin typeface="Cambria Math" panose="02040503050406030204" pitchFamily="18" charset="0"/>
                            </a:rPr>
                            <m:t>2.55%+0.45%</m:t>
                          </m:r>
                        </m:num>
                        <m:den>
                          <m:r>
                            <a:rPr lang="en-US" altLang="zh-CN" sz="2200" i="1">
                              <a:latin typeface="Cambria Math" panose="02040503050406030204" pitchFamily="18" charset="0"/>
                            </a:rPr>
                            <m:t>4</m:t>
                          </m:r>
                        </m:den>
                      </m:f>
                      <m:r>
                        <a:rPr lang="en-US" altLang="zh-CN" sz="2200" i="1">
                          <a:latin typeface="Cambria Math" panose="02040503050406030204" pitchFamily="18" charset="0"/>
                        </a:rPr>
                        <m:t>=0.75</m:t>
                      </m:r>
                      <m:r>
                        <a:rPr lang="zh-CN" altLang="zh-CN" sz="2200">
                          <a:latin typeface="Cambria Math" panose="02040503050406030204" pitchFamily="18" charset="0"/>
                        </a:rPr>
                        <m:t>元</m:t>
                      </m:r>
                    </m:oMath>
                  </m:oMathPara>
                </a14:m>
                <a:endParaRPr lang="zh-CN" altLang="zh-CN" sz="2200" dirty="0"/>
              </a:p>
              <a:p>
                <a:pPr fontAlgn="ctr"/>
                <a:r>
                  <a:rPr lang="zh-CN" altLang="zh-CN" sz="2200" dirty="0"/>
                  <a:t>假设该债券的合理利差仍为</a:t>
                </a:r>
                <a:r>
                  <a:rPr lang="en-US" altLang="zh-CN" sz="2200" dirty="0"/>
                  <a:t>0.45</a:t>
                </a:r>
                <a:r>
                  <a:rPr lang="zh-CN" altLang="zh-CN" sz="2200" dirty="0"/>
                  <a:t>％，转化为</a:t>
                </a:r>
                <a:r>
                  <a:rPr lang="en-US" altLang="zh-CN" sz="2200" dirty="0"/>
                  <a:t>2</a:t>
                </a:r>
                <a:r>
                  <a:rPr lang="zh-CN" altLang="zh-CN" sz="2200" dirty="0"/>
                  <a:t>个月计一次复利利率为</a:t>
                </a:r>
                <a:r>
                  <a:rPr lang="en-US" altLang="zh-CN" sz="2200" dirty="0"/>
                  <a:t>0.449%</a:t>
                </a:r>
                <a:r>
                  <a:rPr lang="zh-CN" altLang="zh-CN" sz="2200" dirty="0"/>
                  <a:t>，则其合理的贴现率应为</a:t>
                </a:r>
                <a:r>
                  <a:rPr lang="en-US" altLang="zh-CN" sz="2200" dirty="0"/>
                  <a:t>2.46%+0.449%=2.909%</a:t>
                </a:r>
                <a:r>
                  <a:rPr lang="zh-CN" altLang="zh-CN" sz="2200" dirty="0"/>
                  <a:t>（</a:t>
                </a:r>
                <a:r>
                  <a:rPr lang="en-US" altLang="zh-CN" sz="2200" dirty="0"/>
                  <a:t>2</a:t>
                </a:r>
                <a:r>
                  <a:rPr lang="zh-CN" altLang="zh-CN" sz="2200" dirty="0"/>
                  <a:t>个月计一次复利），转化为连续复利利率约为</a:t>
                </a:r>
                <a:r>
                  <a:rPr lang="en-US" altLang="zh-CN" sz="2200" dirty="0"/>
                  <a:t>2.90%</a:t>
                </a:r>
                <a:r>
                  <a:rPr lang="zh-CN" altLang="zh-CN" sz="2200" dirty="0"/>
                  <a:t>。根据式（</a:t>
                </a:r>
                <a:r>
                  <a:rPr lang="en-US" altLang="zh-CN" sz="2200" dirty="0"/>
                  <a:t>3.4</a:t>
                </a:r>
                <a:r>
                  <a:rPr lang="zh-CN" altLang="zh-CN" sz="2200" dirty="0"/>
                  <a:t>），该浮息债的合理价值应为</a:t>
                </a:r>
              </a:p>
              <a:p>
                <a:pPr marL="0" indent="0">
                  <a:buNone/>
                </a:pPr>
                <a14:m>
                  <m:oMathPara xmlns:m="http://schemas.openxmlformats.org/officeDocument/2006/math">
                    <m:oMathParaPr>
                      <m:jc m:val="centerGroup"/>
                    </m:oMathParaPr>
                    <m:oMath xmlns:m="http://schemas.openxmlformats.org/officeDocument/2006/math">
                      <m:r>
                        <a:rPr lang="en-US" altLang="zh-CN" sz="2200" i="1">
                          <a:latin typeface="Cambria Math" panose="02040503050406030204" pitchFamily="18" charset="0"/>
                        </a:rPr>
                        <m:t>(100+0.75)</m:t>
                      </m:r>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𝑒</m:t>
                          </m:r>
                        </m:e>
                        <m:sup>
                          <m:r>
                            <a:rPr lang="en-US" altLang="zh-CN" sz="2200" i="1">
                              <a:latin typeface="Cambria Math" panose="02040503050406030204" pitchFamily="18" charset="0"/>
                            </a:rPr>
                            <m:t>−2.9%×</m:t>
                          </m:r>
                          <m:f>
                            <m:fPr>
                              <m:ctrlPr>
                                <a:rPr lang="zh-CN" altLang="zh-CN" sz="2200" i="1">
                                  <a:latin typeface="Cambria Math" panose="02040503050406030204" pitchFamily="18" charset="0"/>
                                </a:rPr>
                              </m:ctrlPr>
                            </m:fPr>
                            <m:num>
                              <m:r>
                                <a:rPr lang="en-US" altLang="zh-CN" sz="2200" i="1">
                                  <a:latin typeface="Cambria Math" panose="02040503050406030204" pitchFamily="18" charset="0"/>
                                </a:rPr>
                                <m:t>2</m:t>
                              </m:r>
                            </m:num>
                            <m:den>
                              <m:r>
                                <a:rPr lang="en-US" altLang="zh-CN" sz="2200" i="1">
                                  <a:latin typeface="Cambria Math" panose="02040503050406030204" pitchFamily="18" charset="0"/>
                                </a:rPr>
                                <m:t>12</m:t>
                              </m:r>
                            </m:den>
                          </m:f>
                        </m:sup>
                      </m:sSup>
                      <m:r>
                        <a:rPr lang="en-US" altLang="zh-CN" sz="2200" i="1">
                          <a:latin typeface="Cambria Math" panose="02040503050406030204" pitchFamily="18" charset="0"/>
                        </a:rPr>
                        <m:t>≈100.26</m:t>
                      </m:r>
                      <m:r>
                        <a:rPr lang="zh-CN" altLang="zh-CN" sz="2200">
                          <a:latin typeface="Cambria Math" panose="02040503050406030204" pitchFamily="18" charset="0"/>
                        </a:rPr>
                        <m:t>元。</m:t>
                      </m:r>
                    </m:oMath>
                  </m:oMathPara>
                </a14:m>
                <a:endParaRPr kumimoji="1" lang="zh-CN" altLang="en-US" dirty="0"/>
              </a:p>
            </p:txBody>
          </p:sp>
        </mc:Choice>
        <mc:Fallback xmlns="">
          <p:sp>
            <p:nvSpPr>
              <p:cNvPr id="3" name="内容占位符 2">
                <a:extLst>
                  <a:ext uri="{FF2B5EF4-FFF2-40B4-BE49-F238E27FC236}">
                    <a16:creationId xmlns:a16="http://schemas.microsoft.com/office/drawing/2014/main" id="{922A6E2C-1131-E84E-9971-4284AF9D7711}"/>
                  </a:ext>
                </a:extLst>
              </p:cNvPr>
              <p:cNvSpPr>
                <a:spLocks noGrp="1" noRot="1" noChangeAspect="1" noMove="1" noResize="1" noEditPoints="1" noAdjustHandles="1" noChangeArrowheads="1" noChangeShapeType="1" noTextEdit="1"/>
              </p:cNvSpPr>
              <p:nvPr>
                <p:ph idx="1"/>
              </p:nvPr>
            </p:nvSpPr>
            <p:spPr>
              <a:blipFill>
                <a:blip r:embed="rId2"/>
                <a:stretch>
                  <a:fillRect t="-733" r="-463" b="-24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3BE80D9F-6F83-894D-BF69-4FD9FC631444}"/>
              </a:ext>
            </a:extLst>
          </p:cNvPr>
          <p:cNvSpPr>
            <a:spLocks noGrp="1"/>
          </p:cNvSpPr>
          <p:nvPr>
            <p:ph type="sldNum" sz="quarter" idx="10"/>
          </p:nvPr>
        </p:nvSpPr>
        <p:spPr/>
        <p:txBody>
          <a:bodyPr/>
          <a:lstStyle/>
          <a:p>
            <a:pPr>
              <a:defRPr/>
            </a:pPr>
            <a:fld id="{923144D4-4537-FE42-A10B-59D0A9F39BA6}" type="slidenum">
              <a:rPr lang="zh-CN" altLang="en-US" smtClean="0"/>
              <a:pPr>
                <a:defRPr/>
              </a:pPr>
              <a:t>13</a:t>
            </a:fld>
            <a:endParaRPr lang="zh-CN" altLang="en-US"/>
          </a:p>
        </p:txBody>
      </p:sp>
    </p:spTree>
    <p:extLst>
      <p:ext uri="{BB962C8B-B14F-4D97-AF65-F5344CB8AC3E}">
        <p14:creationId xmlns:p14="http://schemas.microsoft.com/office/powerpoint/2010/main" val="356695339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第二节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债券收益率分析</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14</a:t>
            </a:fld>
            <a:endParaRPr lang="zh-CN" altLang="en-US">
              <a:solidFill>
                <a:srgbClr val="2A0015"/>
              </a:solidFill>
              <a:latin typeface="Adobe Jenson Pro Capt" panose="020A0503050201030203" pitchFamily="18" charset="0"/>
            </a:endParaRPr>
          </a:p>
        </p:txBody>
      </p:sp>
    </p:spTree>
    <p:extLst>
      <p:ext uri="{BB962C8B-B14F-4D97-AF65-F5344CB8AC3E}">
        <p14:creationId xmlns:p14="http://schemas.microsoft.com/office/powerpoint/2010/main" val="51588872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债券价格与收益率</a:t>
            </a:r>
          </a:p>
        </p:txBody>
      </p:sp>
      <p:sp>
        <p:nvSpPr>
          <p:cNvPr id="3" name="文本占位符 2"/>
          <p:cNvSpPr>
            <a:spLocks noGrp="1"/>
          </p:cNvSpPr>
          <p:nvPr>
            <p:ph idx="1"/>
          </p:nvPr>
        </p:nvSpPr>
        <p:spPr/>
        <p:txBody>
          <a:bodyPr/>
          <a:lstStyle/>
          <a:p>
            <a:r>
              <a:rPr lang="zh-CN" altLang="en-US" dirty="0"/>
              <a:t>都可用于判断债券的投资价值</a:t>
            </a:r>
            <a:endParaRPr lang="en-US" altLang="zh-CN" dirty="0"/>
          </a:p>
          <a:p>
            <a:pPr lvl="1"/>
            <a:r>
              <a:rPr lang="zh-CN" altLang="en-US" dirty="0"/>
              <a:t>更关心的是收益率而非价格</a:t>
            </a:r>
            <a:endParaRPr lang="en-US" altLang="zh-CN" dirty="0"/>
          </a:p>
          <a:p>
            <a:pPr lvl="1"/>
            <a:r>
              <a:rPr lang="zh-CN" altLang="en-US" dirty="0"/>
              <a:t>债券收益率更具可比性</a:t>
            </a:r>
          </a:p>
        </p:txBody>
      </p:sp>
    </p:spTree>
    <p:extLst>
      <p:ext uri="{BB962C8B-B14F-4D97-AF65-F5344CB8AC3E}">
        <p14:creationId xmlns:p14="http://schemas.microsoft.com/office/powerpoint/2010/main" val="3386090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固息债的收益率分析</a:t>
            </a:r>
          </a:p>
        </p:txBody>
      </p:sp>
      <p:sp>
        <p:nvSpPr>
          <p:cNvPr id="2" name="文本占位符 1"/>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034387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固息债</a:t>
            </a:r>
            <a:r>
              <a:rPr lang="zh-CN" altLang="zh-CN" dirty="0"/>
              <a:t>的</a:t>
            </a:r>
            <a:r>
              <a:rPr lang="zh-CN" altLang="en-US" dirty="0"/>
              <a:t>预期</a:t>
            </a:r>
            <a:r>
              <a:rPr lang="zh-CN" altLang="zh-CN" dirty="0"/>
              <a:t>收益率分析</a:t>
            </a:r>
            <a:endParaRPr lang="zh-CN" altLang="en-US" dirty="0"/>
          </a:p>
        </p:txBody>
      </p:sp>
      <p:sp>
        <p:nvSpPr>
          <p:cNvPr id="3" name="文本占位符 2"/>
          <p:cNvSpPr>
            <a:spLocks noGrp="1"/>
          </p:cNvSpPr>
          <p:nvPr>
            <p:ph idx="1"/>
          </p:nvPr>
        </p:nvSpPr>
        <p:spPr/>
        <p:txBody>
          <a:bodyPr/>
          <a:lstStyle/>
          <a:p>
            <a:r>
              <a:rPr lang="zh-CN" altLang="en-US" dirty="0"/>
              <a:t>预期收益率：预期收益</a:t>
            </a:r>
            <a:r>
              <a:rPr lang="en-US" altLang="zh-CN" dirty="0"/>
              <a:t>/</a:t>
            </a:r>
            <a:r>
              <a:rPr lang="zh-CN" altLang="en-US" dirty="0"/>
              <a:t>期初成本</a:t>
            </a:r>
            <a:endParaRPr lang="en-US" altLang="zh-CN" dirty="0"/>
          </a:p>
          <a:p>
            <a:r>
              <a:rPr lang="zh-CN" altLang="en-US" dirty="0"/>
              <a:t>固定利率债券的收益构成</a:t>
            </a:r>
            <a:endParaRPr lang="en-US" altLang="zh-CN" dirty="0"/>
          </a:p>
          <a:p>
            <a:pPr lvl="1"/>
            <a:r>
              <a:rPr lang="zh-CN" altLang="en-US" dirty="0"/>
              <a:t>定期支付的现金流、资本利得、再投资收入</a:t>
            </a:r>
            <a:endParaRPr lang="en-US" altLang="zh-CN" dirty="0"/>
          </a:p>
          <a:p>
            <a:r>
              <a:rPr lang="en-US" altLang="zh-CN" dirty="0"/>
              <a:t>4</a:t>
            </a:r>
            <a:r>
              <a:rPr lang="zh-CN" altLang="en-US" dirty="0"/>
              <a:t>类预期收益率</a:t>
            </a:r>
            <a:endParaRPr lang="en-US" altLang="zh-CN" dirty="0"/>
          </a:p>
          <a:p>
            <a:pPr lvl="1"/>
            <a:r>
              <a:rPr lang="zh-CN" altLang="en-US" dirty="0"/>
              <a:t>当前收益率</a:t>
            </a:r>
            <a:endParaRPr lang="en-US" altLang="zh-CN" dirty="0"/>
          </a:p>
          <a:p>
            <a:pPr lvl="1"/>
            <a:r>
              <a:rPr lang="zh-CN" altLang="en-US" dirty="0"/>
              <a:t>简单收益率</a:t>
            </a:r>
            <a:endParaRPr lang="en-US" altLang="zh-CN" dirty="0"/>
          </a:p>
          <a:p>
            <a:pPr lvl="1"/>
            <a:r>
              <a:rPr lang="zh-CN" altLang="en-US" dirty="0"/>
              <a:t>到期收益率</a:t>
            </a:r>
            <a:endParaRPr lang="en-US" altLang="zh-CN" dirty="0"/>
          </a:p>
          <a:p>
            <a:pPr lvl="1"/>
            <a:r>
              <a:rPr lang="zh-CN" altLang="en-US" dirty="0"/>
              <a:t>总收益率</a:t>
            </a:r>
            <a:endParaRPr lang="en-US" altLang="zh-CN" dirty="0"/>
          </a:p>
          <a:p>
            <a:r>
              <a:rPr lang="zh-CN" altLang="en-US" dirty="0"/>
              <a:t>利差</a:t>
            </a:r>
            <a:endParaRPr lang="en-US" altLang="zh-CN" dirty="0"/>
          </a:p>
        </p:txBody>
      </p:sp>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944836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B17693-EC27-4643-B6C8-3D4A9D6BE32B}"/>
              </a:ext>
            </a:extLst>
          </p:cNvPr>
          <p:cNvSpPr>
            <a:spLocks noGrp="1"/>
          </p:cNvSpPr>
          <p:nvPr>
            <p:ph type="title"/>
          </p:nvPr>
        </p:nvSpPr>
        <p:spPr/>
        <p:txBody>
          <a:bodyPr/>
          <a:lstStyle/>
          <a:p>
            <a:r>
              <a:rPr lang="zh-CN" altLang="en-US" dirty="0"/>
              <a:t>当前收益率（</a:t>
            </a:r>
            <a:r>
              <a:rPr lang="en-US" altLang="zh-CN" dirty="0"/>
              <a:t>current yield</a:t>
            </a:r>
            <a:r>
              <a:rPr lang="zh-CN" altLang="en-US" dirty="0"/>
              <a:t>）</a:t>
            </a:r>
            <a:endParaRPr lang="en-US" dirty="0"/>
          </a:p>
        </p:txBody>
      </p:sp>
      <p:sp>
        <p:nvSpPr>
          <p:cNvPr id="3" name="内容占位符 2">
            <a:extLst>
              <a:ext uri="{FF2B5EF4-FFF2-40B4-BE49-F238E27FC236}">
                <a16:creationId xmlns:a16="http://schemas.microsoft.com/office/drawing/2014/main" id="{7E485AD2-1191-4AE9-ADE6-E5B7F8C8CBA9}"/>
              </a:ext>
            </a:extLst>
          </p:cNvPr>
          <p:cNvSpPr>
            <a:spLocks noGrp="1"/>
          </p:cNvSpPr>
          <p:nvPr>
            <p:ph idx="1"/>
          </p:nvPr>
        </p:nvSpPr>
        <p:spPr/>
        <p:txBody>
          <a:bodyPr/>
          <a:lstStyle/>
          <a:p>
            <a:r>
              <a:rPr lang="zh-CN" altLang="en-US" dirty="0"/>
              <a:t>只考虑利息收入</a:t>
            </a:r>
            <a:endParaRPr lang="en-US" altLang="zh-CN" dirty="0"/>
          </a:p>
          <a:p>
            <a:endParaRPr lang="en-US" dirty="0"/>
          </a:p>
          <a:p>
            <a:endParaRPr lang="en-US" dirty="0"/>
          </a:p>
        </p:txBody>
      </p:sp>
      <p:sp>
        <p:nvSpPr>
          <p:cNvPr id="4" name="灯片编号占位符 3">
            <a:extLst>
              <a:ext uri="{FF2B5EF4-FFF2-40B4-BE49-F238E27FC236}">
                <a16:creationId xmlns:a16="http://schemas.microsoft.com/office/drawing/2014/main" id="{71657866-AB4B-4B40-A4EE-A0EE4AFCB08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18</a:t>
            </a:fld>
            <a:endParaRPr lang="zh-CN" altLang="en-US" dirty="0"/>
          </a:p>
        </p:txBody>
      </p:sp>
      <p:sp>
        <p:nvSpPr>
          <p:cNvPr id="5" name="Rectangle 2">
            <a:extLst>
              <a:ext uri="{FF2B5EF4-FFF2-40B4-BE49-F238E27FC236}">
                <a16:creationId xmlns:a16="http://schemas.microsoft.com/office/drawing/2014/main" id="{A61D2F8E-326F-42FC-ADAB-EAFA2E51A589}"/>
              </a:ext>
            </a:extLst>
          </p:cNvPr>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graphicFrame>
        <p:nvGraphicFramePr>
          <p:cNvPr id="6" name="对象 5">
            <a:extLst>
              <a:ext uri="{FF2B5EF4-FFF2-40B4-BE49-F238E27FC236}">
                <a16:creationId xmlns:a16="http://schemas.microsoft.com/office/drawing/2014/main" id="{46C946AB-19F1-413D-9294-3CDDFCB4D812}"/>
              </a:ext>
            </a:extLst>
          </p:cNvPr>
          <p:cNvGraphicFramePr>
            <a:graphicFrameLocks noChangeAspect="1"/>
          </p:cNvGraphicFramePr>
          <p:nvPr/>
        </p:nvGraphicFramePr>
        <p:xfrm>
          <a:off x="2857500" y="2686050"/>
          <a:ext cx="3607037" cy="795134"/>
        </p:xfrm>
        <a:graphic>
          <a:graphicData uri="http://schemas.openxmlformats.org/presentationml/2006/ole">
            <mc:AlternateContent xmlns:mc="http://schemas.openxmlformats.org/markup-compatibility/2006">
              <mc:Choice xmlns:v="urn:schemas-microsoft-com:vml" Requires="v">
                <p:oleObj spid="_x0000_s8203" name="Equation" r:id="rId3" imgW="1879600" imgH="419100" progId="Equation.DSMT4">
                  <p:embed/>
                </p:oleObj>
              </mc:Choice>
              <mc:Fallback>
                <p:oleObj name="Equation" r:id="rId3" imgW="1879600" imgH="419100" progId="Equation.DSMT4">
                  <p:embed/>
                  <p:pic>
                    <p:nvPicPr>
                      <p:cNvPr id="6" name="对象 5">
                        <a:extLst>
                          <a:ext uri="{FF2B5EF4-FFF2-40B4-BE49-F238E27FC236}">
                            <a16:creationId xmlns:a16="http://schemas.microsoft.com/office/drawing/2014/main" id="{46C946AB-19F1-413D-9294-3CDDFCB4D8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0" y="2686050"/>
                        <a:ext cx="3607037" cy="795134"/>
                      </a:xfrm>
                      <a:prstGeom prst="rect">
                        <a:avLst/>
                      </a:prstGeom>
                      <a:noFill/>
                    </p:spPr>
                  </p:pic>
                </p:oleObj>
              </mc:Fallback>
            </mc:AlternateContent>
          </a:graphicData>
        </a:graphic>
      </p:graphicFrame>
    </p:spTree>
    <p:extLst>
      <p:ext uri="{BB962C8B-B14F-4D97-AF65-F5344CB8AC3E}">
        <p14:creationId xmlns:p14="http://schemas.microsoft.com/office/powerpoint/2010/main" val="13013537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B52AF10-762B-9841-91A1-F2594A98F69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7CED38-79AD-1147-B0D5-CFB1BE039A26}"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81E4A347-B697-134A-BFD8-2C5A2A262984}"/>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3</a:t>
            </a:r>
            <a:r>
              <a:rPr lang="zh-CN" altLang="en-US" b="1" kern="0" dirty="0">
                <a:ea typeface="KaiTi" panose="02010609060101010101" pitchFamily="49" charset="-122"/>
              </a:rPr>
              <a:t>章 债券分析</a:t>
            </a:r>
          </a:p>
        </p:txBody>
      </p:sp>
      <p:sp>
        <p:nvSpPr>
          <p:cNvPr id="5" name="副标题 3">
            <a:extLst>
              <a:ext uri="{FF2B5EF4-FFF2-40B4-BE49-F238E27FC236}">
                <a16:creationId xmlns:a16="http://schemas.microsoft.com/office/drawing/2014/main" id="{E7326ECD-5DAD-644F-8026-F17524150FAC}"/>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债券定价</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债券的收益率分析</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债券的报价</a:t>
            </a:r>
            <a:endParaRPr lang="en-US" altLang="zh-CN" sz="2400" dirty="0">
              <a:latin typeface="Adobe 黑体 Std R" pitchFamily="34" charset="-122"/>
            </a:endParaRPr>
          </a:p>
          <a:p>
            <a:pPr marL="0" indent="0">
              <a:lnSpc>
                <a:spcPct val="130000"/>
              </a:lnSpc>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债券损益分析</a:t>
            </a: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9E5423-4B64-460E-9F0C-60CA313A3B1B}"/>
              </a:ext>
            </a:extLst>
          </p:cNvPr>
          <p:cNvSpPr>
            <a:spLocks noGrp="1"/>
          </p:cNvSpPr>
          <p:nvPr>
            <p:ph type="title"/>
          </p:nvPr>
        </p:nvSpPr>
        <p:spPr/>
        <p:txBody>
          <a:bodyPr/>
          <a:lstStyle/>
          <a:p>
            <a:r>
              <a:rPr lang="zh-CN" altLang="en-US" dirty="0"/>
              <a:t>简单收益率（</a:t>
            </a:r>
            <a:r>
              <a:rPr lang="en-US" dirty="0"/>
              <a:t>simple yield）</a:t>
            </a:r>
          </a:p>
        </p:txBody>
      </p:sp>
      <p:sp>
        <p:nvSpPr>
          <p:cNvPr id="3" name="内容占位符 2">
            <a:extLst>
              <a:ext uri="{FF2B5EF4-FFF2-40B4-BE49-F238E27FC236}">
                <a16:creationId xmlns:a16="http://schemas.microsoft.com/office/drawing/2014/main" id="{BEF0E004-D580-49A5-8F5C-C1386D80259A}"/>
              </a:ext>
            </a:extLst>
          </p:cNvPr>
          <p:cNvSpPr>
            <a:spLocks noGrp="1"/>
          </p:cNvSpPr>
          <p:nvPr>
            <p:ph idx="1"/>
          </p:nvPr>
        </p:nvSpPr>
        <p:spPr/>
        <p:txBody>
          <a:bodyPr/>
          <a:lstStyle/>
          <a:p>
            <a:r>
              <a:rPr lang="zh-CN" altLang="en-US" dirty="0"/>
              <a:t>在当前收益率基础上加上资本利得的考量，但其假设持有到期，并假设资本利得平均分布在剩余期限内。</a:t>
            </a:r>
            <a:endParaRPr lang="en-US" altLang="zh-CN" dirty="0"/>
          </a:p>
          <a:p>
            <a:r>
              <a:rPr lang="zh-CN" altLang="en-US" dirty="0"/>
              <a:t>日本债券市场采用简单收益率进行报价。</a:t>
            </a:r>
            <a:endParaRPr lang="en-US" dirty="0"/>
          </a:p>
          <a:p>
            <a:endParaRPr lang="en-US" dirty="0"/>
          </a:p>
        </p:txBody>
      </p:sp>
      <p:sp>
        <p:nvSpPr>
          <p:cNvPr id="4" name="灯片编号占位符 3">
            <a:extLst>
              <a:ext uri="{FF2B5EF4-FFF2-40B4-BE49-F238E27FC236}">
                <a16:creationId xmlns:a16="http://schemas.microsoft.com/office/drawing/2014/main" id="{45628C76-C010-4339-9279-82A3E907B379}"/>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19</a:t>
            </a:fld>
            <a:endParaRPr lang="zh-CN" altLang="en-US" dirty="0"/>
          </a:p>
        </p:txBody>
      </p:sp>
      <p:sp>
        <p:nvSpPr>
          <p:cNvPr id="5" name="Rectangle 2">
            <a:extLst>
              <a:ext uri="{FF2B5EF4-FFF2-40B4-BE49-F238E27FC236}">
                <a16:creationId xmlns:a16="http://schemas.microsoft.com/office/drawing/2014/main" id="{B33F0608-13D4-471A-8295-283FAA9413A6}"/>
              </a:ext>
            </a:extLst>
          </p:cNvPr>
          <p:cNvSpPr>
            <a:spLocks noChangeArrowheads="1"/>
          </p:cNvSpPr>
          <p:nvPr/>
        </p:nvSpPr>
        <p:spPr bwMode="auto">
          <a:xfrm>
            <a:off x="2228850" y="3615921"/>
            <a:ext cx="7001156"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a:p>
        </p:txBody>
      </p:sp>
      <p:graphicFrame>
        <p:nvGraphicFramePr>
          <p:cNvPr id="6" name="对象 5">
            <a:extLst>
              <a:ext uri="{FF2B5EF4-FFF2-40B4-BE49-F238E27FC236}">
                <a16:creationId xmlns:a16="http://schemas.microsoft.com/office/drawing/2014/main" id="{FC2D02CB-BF09-4CF3-A4A9-AF538DB06C1E}"/>
              </a:ext>
            </a:extLst>
          </p:cNvPr>
          <p:cNvGraphicFramePr>
            <a:graphicFrameLocks noChangeAspect="1"/>
          </p:cNvGraphicFramePr>
          <p:nvPr>
            <p:extLst>
              <p:ext uri="{D42A27DB-BD31-4B8C-83A1-F6EECF244321}">
                <p14:modId xmlns:p14="http://schemas.microsoft.com/office/powerpoint/2010/main" val="2637751657"/>
              </p:ext>
            </p:extLst>
          </p:nvPr>
        </p:nvGraphicFramePr>
        <p:xfrm>
          <a:off x="1295400" y="4065482"/>
          <a:ext cx="6115481" cy="628650"/>
        </p:xfrm>
        <a:graphic>
          <a:graphicData uri="http://schemas.openxmlformats.org/presentationml/2006/ole">
            <mc:AlternateContent xmlns:mc="http://schemas.openxmlformats.org/markup-compatibility/2006">
              <mc:Choice xmlns:v="urn:schemas-microsoft-com:vml" Requires="v">
                <p:oleObj spid="_x0000_s9227" name="Equation" r:id="rId3" imgW="4025900" imgH="419100" progId="Equation.DSMT4">
                  <p:embed/>
                </p:oleObj>
              </mc:Choice>
              <mc:Fallback>
                <p:oleObj name="Equation" r:id="rId3" imgW="4025900" imgH="419100" progId="Equation.DSMT4">
                  <p:embed/>
                  <p:pic>
                    <p:nvPicPr>
                      <p:cNvPr id="6" name="对象 5">
                        <a:extLst>
                          <a:ext uri="{FF2B5EF4-FFF2-40B4-BE49-F238E27FC236}">
                            <a16:creationId xmlns:a16="http://schemas.microsoft.com/office/drawing/2014/main" id="{FC2D02CB-BF09-4CF3-A4A9-AF538DB06C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065482"/>
                        <a:ext cx="6115481" cy="628650"/>
                      </a:xfrm>
                      <a:prstGeom prst="rect">
                        <a:avLst/>
                      </a:prstGeom>
                      <a:noFill/>
                    </p:spPr>
                  </p:pic>
                </p:oleObj>
              </mc:Fallback>
            </mc:AlternateContent>
          </a:graphicData>
        </a:graphic>
      </p:graphicFrame>
    </p:spTree>
    <p:extLst>
      <p:ext uri="{BB962C8B-B14F-4D97-AF65-F5344CB8AC3E}">
        <p14:creationId xmlns:p14="http://schemas.microsoft.com/office/powerpoint/2010/main" val="1054252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598C01-AFFB-A649-B266-6201D025F4E1}"/>
              </a:ext>
            </a:extLst>
          </p:cNvPr>
          <p:cNvSpPr>
            <a:spLocks noGrp="1"/>
          </p:cNvSpPr>
          <p:nvPr>
            <p:ph type="title"/>
          </p:nvPr>
        </p:nvSpPr>
        <p:spPr/>
        <p:txBody>
          <a:bodyPr/>
          <a:lstStyle/>
          <a:p>
            <a:r>
              <a:rPr kumimoji="1" lang="zh-CN" altLang="en-US" dirty="0"/>
              <a:t>到期收益率：优点</a:t>
            </a:r>
          </a:p>
        </p:txBody>
      </p:sp>
      <p:sp>
        <p:nvSpPr>
          <p:cNvPr id="3" name="内容占位符 2">
            <a:extLst>
              <a:ext uri="{FF2B5EF4-FFF2-40B4-BE49-F238E27FC236}">
                <a16:creationId xmlns:a16="http://schemas.microsoft.com/office/drawing/2014/main" id="{50E75E2A-906C-5B49-85C9-5ECCC15D8087}"/>
              </a:ext>
            </a:extLst>
          </p:cNvPr>
          <p:cNvSpPr>
            <a:spLocks noGrp="1"/>
          </p:cNvSpPr>
          <p:nvPr>
            <p:ph idx="1"/>
          </p:nvPr>
        </p:nvSpPr>
        <p:spPr/>
        <p:txBody>
          <a:bodyPr>
            <a:normAutofit fontScale="92500" lnSpcReduction="20000"/>
          </a:bodyPr>
          <a:lstStyle/>
          <a:p>
            <a:endParaRPr kumimoji="1" lang="en-US" altLang="zh-CN" dirty="0"/>
          </a:p>
          <a:p>
            <a:r>
              <a:rPr kumimoji="1" lang="zh-CN" altLang="en-US" dirty="0"/>
              <a:t>内涵：</a:t>
            </a:r>
            <a:r>
              <a:rPr lang="zh-CN" altLang="zh-CN" dirty="0"/>
              <a:t>年化平均内含回报率 </a:t>
            </a:r>
            <a:endParaRPr lang="en-US" altLang="zh-CN" dirty="0"/>
          </a:p>
          <a:p>
            <a:r>
              <a:rPr lang="zh-CN" altLang="en-US" dirty="0"/>
              <a:t>优点</a:t>
            </a:r>
            <a:endParaRPr lang="en-US" altLang="zh-CN" dirty="0"/>
          </a:p>
          <a:p>
            <a:pPr lvl="1"/>
            <a:r>
              <a:rPr lang="zh-CN" altLang="zh-CN" dirty="0"/>
              <a:t>同时考虑债券投资的三种未来现金收益</a:t>
            </a:r>
            <a:endParaRPr lang="en-US" altLang="zh-CN" dirty="0"/>
          </a:p>
          <a:p>
            <a:pPr lvl="1"/>
            <a:r>
              <a:rPr lang="zh-CN" altLang="en-US" dirty="0"/>
              <a:t>到</a:t>
            </a:r>
            <a:r>
              <a:rPr lang="zh-CN" altLang="zh-CN" dirty="0"/>
              <a:t>期收益率与债券价格一一对应</a:t>
            </a:r>
            <a:endParaRPr lang="en-US" altLang="zh-CN" dirty="0"/>
          </a:p>
          <a:p>
            <a:r>
              <a:rPr lang="zh-CN" altLang="zh-CN" dirty="0"/>
              <a:t>最受欢迎和应用最广的债券收益率指标之一</a:t>
            </a:r>
            <a:endParaRPr lang="en-US" altLang="zh-CN" dirty="0"/>
          </a:p>
          <a:p>
            <a:pPr lvl="1"/>
            <a:r>
              <a:rPr lang="zh-CN" altLang="en-US" dirty="0"/>
              <a:t>固定利率债券：到期收益率</a:t>
            </a:r>
            <a:endParaRPr lang="en-US" altLang="zh-CN" dirty="0"/>
          </a:p>
          <a:p>
            <a:pPr lvl="1"/>
            <a:r>
              <a:rPr lang="zh-CN" altLang="zh-CN" dirty="0"/>
              <a:t>分期偿付债券</a:t>
            </a:r>
            <a:r>
              <a:rPr lang="zh-CN" altLang="en-US" dirty="0"/>
              <a:t>： </a:t>
            </a:r>
            <a:r>
              <a:rPr lang="zh-CN" altLang="zh-CN" dirty="0">
                <a:solidFill>
                  <a:srgbClr val="FF0000"/>
                </a:solidFill>
              </a:rPr>
              <a:t>现金流收益率</a:t>
            </a:r>
            <a:r>
              <a:rPr lang="zh-CN" altLang="en-US" dirty="0">
                <a:solidFill>
                  <a:schemeClr val="bg1"/>
                </a:solidFill>
              </a:rPr>
              <a:t>（</a:t>
            </a:r>
            <a:r>
              <a:rPr lang="en-US" altLang="zh-CN" dirty="0">
                <a:solidFill>
                  <a:schemeClr val="bg1"/>
                </a:solidFill>
              </a:rPr>
              <a:t>Cash flow yield</a:t>
            </a:r>
            <a:r>
              <a:rPr lang="zh-CN" altLang="en-US" dirty="0">
                <a:solidFill>
                  <a:schemeClr val="bg1"/>
                </a:solidFill>
              </a:rPr>
              <a:t>）</a:t>
            </a:r>
            <a:endParaRPr lang="en-US" altLang="zh-CN" dirty="0">
              <a:solidFill>
                <a:schemeClr val="bg1"/>
              </a:solidFill>
            </a:endParaRPr>
          </a:p>
          <a:p>
            <a:pPr lvl="1"/>
            <a:r>
              <a:rPr lang="zh-CN" altLang="zh-CN" dirty="0"/>
              <a:t>可赎回债券</a:t>
            </a:r>
            <a:r>
              <a:rPr lang="zh-CN" altLang="en-US" dirty="0"/>
              <a:t>：</a:t>
            </a:r>
            <a:r>
              <a:rPr lang="zh-CN" altLang="zh-CN" dirty="0">
                <a:solidFill>
                  <a:srgbClr val="FF0000"/>
                </a:solidFill>
              </a:rPr>
              <a:t>赎回收益率</a:t>
            </a:r>
            <a:r>
              <a:rPr lang="zh-CN" altLang="zh-CN" dirty="0"/>
              <a:t>（</a:t>
            </a:r>
            <a:r>
              <a:rPr lang="en-US" altLang="zh-CN" dirty="0"/>
              <a:t>Yield to Call</a:t>
            </a:r>
            <a:r>
              <a:rPr lang="zh-CN" altLang="zh-CN" dirty="0"/>
              <a:t>， </a:t>
            </a:r>
            <a:r>
              <a:rPr lang="en-US" altLang="zh-CN" dirty="0"/>
              <a:t>YTC</a:t>
            </a:r>
            <a:r>
              <a:rPr lang="zh-CN" altLang="zh-CN" dirty="0"/>
              <a:t>）</a:t>
            </a:r>
            <a:endParaRPr lang="en-US" altLang="zh-CN" dirty="0"/>
          </a:p>
          <a:p>
            <a:pPr lvl="3"/>
            <a:r>
              <a:rPr lang="zh-CN" altLang="en-US" dirty="0"/>
              <a:t>首次赎回收益率、首次面值赎回收益率和最差到期收益率</a:t>
            </a:r>
            <a:endParaRPr lang="en-US" altLang="zh-CN" dirty="0"/>
          </a:p>
          <a:p>
            <a:pPr lvl="1"/>
            <a:r>
              <a:rPr lang="zh-CN" altLang="en-US" dirty="0"/>
              <a:t>可回售债券</a:t>
            </a:r>
            <a:endParaRPr lang="en-US" altLang="zh-CN" dirty="0"/>
          </a:p>
          <a:p>
            <a:pPr lvl="1"/>
            <a:r>
              <a:rPr lang="zh-CN" altLang="en-US" dirty="0"/>
              <a:t>组合收益率</a:t>
            </a:r>
            <a:endParaRPr kumimoji="1" lang="zh-CN" altLang="en-US" dirty="0"/>
          </a:p>
        </p:txBody>
      </p:sp>
      <p:sp>
        <p:nvSpPr>
          <p:cNvPr id="4" name="灯片编号占位符 3">
            <a:extLst>
              <a:ext uri="{FF2B5EF4-FFF2-40B4-BE49-F238E27FC236}">
                <a16:creationId xmlns:a16="http://schemas.microsoft.com/office/drawing/2014/main" id="{B163D5D3-C462-B645-86B7-BEAFD27DF9C9}"/>
              </a:ext>
            </a:extLst>
          </p:cNvPr>
          <p:cNvSpPr>
            <a:spLocks noGrp="1"/>
          </p:cNvSpPr>
          <p:nvPr>
            <p:ph type="sldNum" sz="quarter" idx="10"/>
          </p:nvPr>
        </p:nvSpPr>
        <p:spPr/>
        <p:txBody>
          <a:bodyPr/>
          <a:lstStyle/>
          <a:p>
            <a:pPr>
              <a:defRPr/>
            </a:pPr>
            <a:fld id="{923144D4-4537-FE42-A10B-59D0A9F39BA6}" type="slidenum">
              <a:rPr lang="zh-CN" altLang="en-US" smtClean="0"/>
              <a:pPr>
                <a:defRPr/>
              </a:pPr>
              <a:t>20</a:t>
            </a:fld>
            <a:endParaRPr lang="zh-CN" altLang="en-US"/>
          </a:p>
        </p:txBody>
      </p:sp>
      <mc:AlternateContent xmlns:mc="http://schemas.openxmlformats.org/markup-compatibility/2006" xmlns:a14="http://schemas.microsoft.com/office/drawing/2010/main">
        <mc:Choice Requires="a14">
          <p:sp>
            <p:nvSpPr>
              <p:cNvPr id="5" name="矩形 4">
                <a:extLst>
                  <a:ext uri="{FF2B5EF4-FFF2-40B4-BE49-F238E27FC236}">
                    <a16:creationId xmlns:a16="http://schemas.microsoft.com/office/drawing/2014/main" id="{A021E23D-6365-A141-B128-D312D8677DEC}"/>
                  </a:ext>
                </a:extLst>
              </p:cNvPr>
              <p:cNvSpPr/>
              <p:nvPr/>
            </p:nvSpPr>
            <p:spPr>
              <a:xfrm>
                <a:off x="1600200" y="1096664"/>
                <a:ext cx="6781800" cy="50353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𝑉</m:t>
                          </m:r>
                        </m:e>
                        <m:sub>
                          <m:r>
                            <a:rPr lang="zh-CN" altLang="en-US" i="1">
                              <a:latin typeface="Cambria Math" panose="02040503050406030204" pitchFamily="18" charset="0"/>
                            </a:rPr>
                            <m:t>𝑡</m:t>
                          </m:r>
                        </m:sub>
                        <m:sup>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𝑁</m:t>
                              </m:r>
                            </m:sub>
                          </m:sSub>
                        </m:sup>
                      </m:sSubSup>
                      <m:r>
                        <a:rPr lang="zh-CN" altLang="en-US" i="0">
                          <a:latin typeface="Cambria Math" panose="02040503050406030204" pitchFamily="18" charset="0"/>
                        </a:rPr>
                        <m:t>=</m:t>
                      </m:r>
                      <m:r>
                        <a:rPr lang="zh-CN" altLang="en-US" i="1">
                          <a:latin typeface="Cambria Math" panose="02040503050406030204" pitchFamily="18" charset="0"/>
                        </a:rPr>
                        <m:t>𝑐</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𝑓</m:t>
                          </m:r>
                        </m:e>
                        <m:sub>
                          <m:r>
                            <a:rPr lang="zh-CN" altLang="en-US" i="0">
                              <a:latin typeface="Cambria Math" panose="02040503050406030204" pitchFamily="18" charset="0"/>
                            </a:rPr>
                            <m:t>1</m:t>
                          </m:r>
                        </m:sub>
                      </m:sSub>
                      <m:r>
                        <a:rPr lang="zh-CN" altLang="en-US" i="0">
                          <a:latin typeface="Cambria Math" panose="02040503050406030204" pitchFamily="18" charset="0"/>
                        </a:rPr>
                        <m:t>∙</m:t>
                      </m:r>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d>
                            <m:dPr>
                              <m:begChr m:val=""/>
                              <m:ctrlPr>
                                <a:rPr lang="zh-CN" altLang="en-US" i="1">
                                  <a:latin typeface="Cambria Math" panose="02040503050406030204" pitchFamily="18" charset="0"/>
                                </a:rPr>
                              </m:ctrlPr>
                            </m:dPr>
                            <m:e>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1">
                                      <a:latin typeface="Cambria Math" panose="02040503050406030204" pitchFamily="18" charset="0"/>
                                    </a:rPr>
                                    <m:t>𝑡</m:t>
                                  </m:r>
                                </m:sub>
                                <m:sup>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𝑁</m:t>
                                      </m:r>
                                    </m:sub>
                                  </m:sSub>
                                </m:sup>
                              </m:sSubSup>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0">
                                      <a:latin typeface="Cambria Math" panose="02040503050406030204" pitchFamily="18" charset="0"/>
                                    </a:rPr>
                                    <m:t>1</m:t>
                                  </m:r>
                                </m:sub>
                              </m:sSub>
                              <m:r>
                                <a:rPr lang="zh-CN" altLang="en-US" i="0">
                                  <a:latin typeface="Cambria Math" panose="02040503050406030204" pitchFamily="18" charset="0"/>
                                </a:rPr>
                                <m:t>−</m:t>
                              </m:r>
                              <m:r>
                                <a:rPr lang="zh-CN" altLang="en-US" i="1">
                                  <a:latin typeface="Cambria Math" panose="02040503050406030204" pitchFamily="18" charset="0"/>
                                </a:rPr>
                                <m:t>𝑡</m:t>
                              </m:r>
                            </m:e>
                          </m:d>
                        </m:sup>
                      </m:sSup>
                      <m:r>
                        <a:rPr lang="zh-CN" altLang="en-US" i="0">
                          <a:latin typeface="Cambria Math" panose="02040503050406030204" pitchFamily="18" charset="0"/>
                        </a:rPr>
                        <m:t>+</m:t>
                      </m:r>
                      <m:r>
                        <a:rPr lang="zh-CN" altLang="en-US" i="1">
                          <a:latin typeface="Cambria Math" panose="02040503050406030204" pitchFamily="18" charset="0"/>
                        </a:rPr>
                        <m:t>𝑐</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𝑓</m:t>
                          </m:r>
                        </m:e>
                        <m:sub>
                          <m:r>
                            <a:rPr lang="zh-CN" altLang="en-US" i="0">
                              <a:latin typeface="Cambria Math" panose="02040503050406030204" pitchFamily="18" charset="0"/>
                            </a:rPr>
                            <m:t>2</m:t>
                          </m:r>
                        </m:sub>
                      </m:sSub>
                      <m:sSup>
                        <m:sSupPr>
                          <m:ctrlPr>
                            <a:rPr lang="zh-CN" altLang="en-US" i="1">
                              <a:solidFill>
                                <a:srgbClr val="836967"/>
                              </a:solidFill>
                              <a:latin typeface="Cambria Math" panose="02040503050406030204" pitchFamily="18" charset="0"/>
                            </a:rPr>
                          </m:ctrlPr>
                        </m:sSupPr>
                        <m:e>
                          <m:r>
                            <a:rPr lang="zh-CN" altLang="en-US" i="0">
                              <a:latin typeface="Cambria Math" panose="02040503050406030204" pitchFamily="18" charset="0"/>
                            </a:rPr>
                            <m:t>∙</m:t>
                          </m:r>
                          <m:r>
                            <a:rPr lang="zh-CN" altLang="en-US" i="1">
                              <a:latin typeface="Cambria Math" panose="02040503050406030204" pitchFamily="18" charset="0"/>
                            </a:rPr>
                            <m:t>𝑒</m:t>
                          </m:r>
                        </m:e>
                        <m:sup>
                          <m:d>
                            <m:dPr>
                              <m:begChr m:val=""/>
                              <m:ctrlPr>
                                <a:rPr lang="zh-CN" altLang="en-US" i="1">
                                  <a:latin typeface="Cambria Math" panose="02040503050406030204" pitchFamily="18" charset="0"/>
                                </a:rPr>
                              </m:ctrlPr>
                            </m:dPr>
                            <m:e>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1">
                                      <a:latin typeface="Cambria Math" panose="02040503050406030204" pitchFamily="18" charset="0"/>
                                    </a:rPr>
                                    <m:t>𝑡</m:t>
                                  </m:r>
                                </m:sub>
                                <m:sup>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𝑁</m:t>
                                      </m:r>
                                    </m:sub>
                                  </m:sSub>
                                </m:sup>
                              </m:sSubSup>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0">
                                      <a:latin typeface="Cambria Math" panose="02040503050406030204" pitchFamily="18" charset="0"/>
                                    </a:rPr>
                                    <m:t>2</m:t>
                                  </m:r>
                                </m:sub>
                              </m:sSub>
                              <m:r>
                                <a:rPr lang="zh-CN" altLang="en-US" i="0">
                                  <a:latin typeface="Cambria Math" panose="02040503050406030204" pitchFamily="18" charset="0"/>
                                </a:rPr>
                                <m:t>−</m:t>
                              </m:r>
                              <m:r>
                                <a:rPr lang="zh-CN" altLang="en-US" i="1">
                                  <a:latin typeface="Cambria Math" panose="02040503050406030204" pitchFamily="18" charset="0"/>
                                </a:rPr>
                                <m:t>𝑡</m:t>
                              </m:r>
                            </m:e>
                          </m:d>
                        </m:sup>
                      </m:sSup>
                      <m:r>
                        <a:rPr lang="zh-CN" altLang="en-US" i="0">
                          <a:latin typeface="Cambria Math" panose="02040503050406030204" pitchFamily="18" charset="0"/>
                        </a:rPr>
                        <m:t>+...+</m:t>
                      </m:r>
                      <m:r>
                        <a:rPr lang="zh-CN" altLang="en-US" i="1">
                          <a:latin typeface="Cambria Math" panose="02040503050406030204" pitchFamily="18" charset="0"/>
                        </a:rPr>
                        <m:t>𝑐</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𝑓</m:t>
                          </m:r>
                        </m:e>
                        <m:sub>
                          <m:r>
                            <a:rPr lang="zh-CN" altLang="en-US" i="1">
                              <a:latin typeface="Cambria Math" panose="02040503050406030204" pitchFamily="18" charset="0"/>
                            </a:rPr>
                            <m:t>𝑁</m:t>
                          </m:r>
                        </m:sub>
                      </m:sSub>
                      <m:r>
                        <a:rPr lang="zh-CN" altLang="en-US" i="0">
                          <a:latin typeface="Cambria Math" panose="02040503050406030204" pitchFamily="18" charset="0"/>
                        </a:rPr>
                        <m:t>∙</m:t>
                      </m:r>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d>
                            <m:dPr>
                              <m:begChr m:val=""/>
                              <m:ctrlPr>
                                <a:rPr lang="zh-CN" altLang="en-US" i="1">
                                  <a:latin typeface="Cambria Math" panose="02040503050406030204" pitchFamily="18" charset="0"/>
                                </a:rPr>
                              </m:ctrlPr>
                            </m:dPr>
                            <m:e>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1">
                                      <a:latin typeface="Cambria Math" panose="02040503050406030204" pitchFamily="18" charset="0"/>
                                    </a:rPr>
                                    <m:t>𝑡</m:t>
                                  </m:r>
                                </m:sub>
                                <m:sup>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𝑁</m:t>
                                      </m:r>
                                    </m:sub>
                                  </m:sSub>
                                </m:sup>
                              </m:sSubSup>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𝑁</m:t>
                                  </m:r>
                                </m:sub>
                              </m:sSub>
                              <m:r>
                                <a:rPr lang="zh-CN" altLang="en-US" i="0">
                                  <a:latin typeface="Cambria Math" panose="02040503050406030204" pitchFamily="18" charset="0"/>
                                </a:rPr>
                                <m:t>−</m:t>
                              </m:r>
                              <m:r>
                                <a:rPr lang="zh-CN" altLang="en-US" i="1">
                                  <a:latin typeface="Cambria Math" panose="02040503050406030204" pitchFamily="18" charset="0"/>
                                </a:rPr>
                                <m:t>𝑡</m:t>
                              </m:r>
                            </m:e>
                          </m:d>
                        </m:sup>
                      </m:sSup>
                    </m:oMath>
                  </m:oMathPara>
                </a14:m>
                <a:endParaRPr lang="zh-CN" altLang="en-US" dirty="0"/>
              </a:p>
            </p:txBody>
          </p:sp>
        </mc:Choice>
        <mc:Fallback xmlns="">
          <p:sp>
            <p:nvSpPr>
              <p:cNvPr id="5" name="矩形 4">
                <a:extLst>
                  <a:ext uri="{FF2B5EF4-FFF2-40B4-BE49-F238E27FC236}">
                    <a16:creationId xmlns:a16="http://schemas.microsoft.com/office/drawing/2014/main" id="{A021E23D-6365-A141-B128-D312D8677DEC}"/>
                  </a:ext>
                </a:extLst>
              </p:cNvPr>
              <p:cNvSpPr>
                <a:spLocks noRot="1" noChangeAspect="1" noMove="1" noResize="1" noEditPoints="1" noAdjustHandles="1" noChangeArrowheads="1" noChangeShapeType="1" noTextEdit="1"/>
              </p:cNvSpPr>
              <p:nvPr/>
            </p:nvSpPr>
            <p:spPr>
              <a:xfrm>
                <a:off x="1600200" y="1096664"/>
                <a:ext cx="6781800" cy="503536"/>
              </a:xfrm>
              <a:prstGeom prst="rect">
                <a:avLst/>
              </a:prstGeom>
              <a:blipFill>
                <a:blip r:embed="rId2"/>
                <a:stretch>
                  <a:fillRect t="-109756" r="-4120" b="-15365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5868102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到期收益率：注意事项</a:t>
            </a:r>
          </a:p>
        </p:txBody>
      </p:sp>
      <p:sp>
        <p:nvSpPr>
          <p:cNvPr id="3" name="文本占位符 2"/>
          <p:cNvSpPr>
            <a:spLocks noGrp="1"/>
          </p:cNvSpPr>
          <p:nvPr>
            <p:ph idx="1"/>
          </p:nvPr>
        </p:nvSpPr>
        <p:spPr/>
        <p:txBody>
          <a:bodyPr>
            <a:normAutofit lnSpcReduction="10000"/>
          </a:bodyPr>
          <a:lstStyle/>
          <a:p>
            <a:r>
              <a:rPr lang="zh-CN" altLang="en-US" dirty="0"/>
              <a:t>仅仅是特定条件下的承诺到期收益率，非预期内含回报率的精确指标</a:t>
            </a:r>
            <a:endParaRPr lang="en-US" altLang="zh-CN" dirty="0"/>
          </a:p>
          <a:p>
            <a:pPr lvl="1"/>
            <a:r>
              <a:rPr lang="zh-CN" altLang="en-US" dirty="0"/>
              <a:t>没有违约风险</a:t>
            </a:r>
            <a:endParaRPr lang="en-US" altLang="zh-CN" dirty="0"/>
          </a:p>
          <a:p>
            <a:pPr lvl="1"/>
            <a:r>
              <a:rPr lang="zh-CN" altLang="en-US" dirty="0"/>
              <a:t>投资者持有到期</a:t>
            </a:r>
            <a:endParaRPr lang="en-US" altLang="zh-CN" dirty="0"/>
          </a:p>
          <a:p>
            <a:pPr lvl="1"/>
            <a:r>
              <a:rPr lang="zh-CN" altLang="en-US" dirty="0"/>
              <a:t>每一期现金流都按照该到期收益率进行再投资</a:t>
            </a:r>
            <a:endParaRPr lang="en-US" altLang="zh-CN" dirty="0"/>
          </a:p>
          <a:p>
            <a:pPr lvl="1"/>
            <a:r>
              <a:rPr lang="zh-CN" altLang="en-US" dirty="0"/>
              <a:t>对复杂债券预期收益率的衡量精度尤其低</a:t>
            </a:r>
            <a:endParaRPr lang="en-US" altLang="zh-CN" dirty="0"/>
          </a:p>
          <a:p>
            <a:r>
              <a:rPr lang="zh-CN" altLang="zh-CN" dirty="0"/>
              <a:t>作为特定债券的内含回报率，不同债券的到期收益率不一定具有可比性</a:t>
            </a:r>
            <a:endParaRPr lang="en-US" altLang="zh-CN" dirty="0"/>
          </a:p>
          <a:p>
            <a:pPr lvl="1"/>
            <a:r>
              <a:rPr lang="zh-CN" altLang="en-US" dirty="0"/>
              <a:t>如果</a:t>
            </a:r>
            <a:r>
              <a:rPr lang="zh-CN" altLang="zh-CN" dirty="0"/>
              <a:t>其他条件相同，只是息票率高低存在差异的债券，用到期收益率的高低进行相对投资价值分析，是可以接受的</a:t>
            </a:r>
            <a:endParaRPr lang="en-US" altLang="zh-CN" dirty="0"/>
          </a:p>
        </p:txBody>
      </p:sp>
      <p:sp>
        <p:nvSpPr>
          <p:cNvPr id="4" name="Rectangle 2"/>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15316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总收益率（</a:t>
            </a:r>
            <a:r>
              <a:rPr lang="en-US" altLang="zh-CN" dirty="0"/>
              <a:t>total return</a:t>
            </a:r>
            <a:r>
              <a:rPr lang="zh-CN" altLang="en-US" dirty="0"/>
              <a:t>）</a:t>
            </a:r>
            <a:endParaRPr lang="en-US" altLang="zh-CN" dirty="0"/>
          </a:p>
        </p:txBody>
      </p:sp>
      <p:sp>
        <p:nvSpPr>
          <p:cNvPr id="3" name="文本占位符 2"/>
          <p:cNvSpPr>
            <a:spLocks noGrp="1"/>
          </p:cNvSpPr>
          <p:nvPr>
            <p:ph idx="1"/>
          </p:nvPr>
        </p:nvSpPr>
        <p:spPr/>
        <p:txBody>
          <a:bodyPr/>
          <a:lstStyle/>
          <a:p>
            <a:r>
              <a:rPr lang="zh-CN" altLang="zh-CN" dirty="0"/>
              <a:t>预先设定的未来利率条件下计算债券投资的未来总收入</a:t>
            </a:r>
            <a:endParaRPr lang="en-US" altLang="zh-CN" dirty="0"/>
          </a:p>
          <a:p>
            <a:r>
              <a:rPr lang="zh-CN" altLang="en-US" dirty="0"/>
              <a:t>总收益率的计算</a:t>
            </a:r>
            <a:endParaRPr lang="en-US" altLang="zh-CN" dirty="0"/>
          </a:p>
          <a:p>
            <a:pPr lvl="1"/>
            <a:r>
              <a:rPr lang="zh-CN" altLang="zh-CN" dirty="0"/>
              <a:t>假设某债券基金经理计划投资一种剩余期限</a:t>
            </a:r>
            <a:r>
              <a:rPr lang="en-US" altLang="zh-CN" dirty="0"/>
              <a:t>20</a:t>
            </a:r>
            <a:r>
              <a:rPr lang="zh-CN" altLang="zh-CN" dirty="0"/>
              <a:t>年、面值</a:t>
            </a:r>
            <a:r>
              <a:rPr lang="en-US" altLang="zh-CN" dirty="0"/>
              <a:t>100</a:t>
            </a:r>
            <a:r>
              <a:rPr lang="zh-CN" altLang="zh-CN" dirty="0"/>
              <a:t>、息票率</a:t>
            </a:r>
            <a:r>
              <a:rPr lang="en-US" altLang="zh-CN" dirty="0"/>
              <a:t>8%</a:t>
            </a:r>
            <a:r>
              <a:rPr lang="zh-CN" altLang="zh-CN" dirty="0"/>
              <a:t>、每半年付息一次的债券，投资期</a:t>
            </a:r>
            <a:r>
              <a:rPr lang="en-US" altLang="zh-CN" dirty="0"/>
              <a:t>3</a:t>
            </a:r>
            <a:r>
              <a:rPr lang="zh-CN" altLang="zh-CN" dirty="0"/>
              <a:t>年，到期收益率为</a:t>
            </a:r>
            <a:r>
              <a:rPr lang="en-US" altLang="zh-CN" dirty="0"/>
              <a:t>7.84%</a:t>
            </a:r>
            <a:r>
              <a:rPr lang="zh-CN" altLang="zh-CN" dirty="0"/>
              <a:t>（连续复利）。为了估计总收益率，该基金经理预测未来每次的再投资利率均为</a:t>
            </a:r>
            <a:r>
              <a:rPr lang="en-US" altLang="zh-CN" dirty="0"/>
              <a:t>6%</a:t>
            </a:r>
            <a:r>
              <a:rPr lang="zh-CN" altLang="zh-CN" dirty="0"/>
              <a:t>（连续复利），</a:t>
            </a:r>
            <a:r>
              <a:rPr lang="en-US" altLang="zh-CN" dirty="0"/>
              <a:t>3</a:t>
            </a:r>
            <a:r>
              <a:rPr lang="zh-CN" altLang="zh-CN" dirty="0"/>
              <a:t>年后的</a:t>
            </a:r>
            <a:r>
              <a:rPr lang="en-US" altLang="zh-CN" dirty="0"/>
              <a:t>17</a:t>
            </a:r>
            <a:r>
              <a:rPr lang="zh-CN" altLang="zh-CN" dirty="0"/>
              <a:t>年到期收益率估计为</a:t>
            </a:r>
            <a:r>
              <a:rPr lang="en-US" altLang="zh-CN" dirty="0"/>
              <a:t>7%</a:t>
            </a:r>
            <a:r>
              <a:rPr lang="zh-CN" altLang="zh-CN" dirty="0"/>
              <a:t>（连续复利）。则该债券的总收益率计算如下：</a:t>
            </a:r>
          </a:p>
          <a:p>
            <a:endParaRPr lang="zh-CN" altLang="en-US" dirty="0"/>
          </a:p>
        </p:txBody>
      </p:sp>
    </p:spTree>
    <p:extLst>
      <p:ext uri="{BB962C8B-B14F-4D97-AF65-F5344CB8AC3E}">
        <p14:creationId xmlns:p14="http://schemas.microsoft.com/office/powerpoint/2010/main" val="4058765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23F216-6556-B841-B18B-6C9DD23A46B9}"/>
              </a:ext>
            </a:extLst>
          </p:cNvPr>
          <p:cNvSpPr>
            <a:spLocks noGrp="1"/>
          </p:cNvSpPr>
          <p:nvPr>
            <p:ph type="title"/>
          </p:nvPr>
        </p:nvSpPr>
        <p:spPr/>
        <p:txBody>
          <a:bodyPr/>
          <a:lstStyle/>
          <a:p>
            <a:r>
              <a:rPr lang="zh-CN" altLang="zh-CN" b="1" dirty="0"/>
              <a:t>例</a:t>
            </a:r>
            <a:r>
              <a:rPr lang="en-US" altLang="zh-CN" b="1" dirty="0"/>
              <a:t>3.3   </a:t>
            </a:r>
            <a:r>
              <a:rPr lang="zh-CN" altLang="zh-CN" b="1" dirty="0"/>
              <a:t>计算总收益率</a:t>
            </a:r>
            <a:r>
              <a:rPr lang="en-US" altLang="zh-CN" b="1" dirty="0"/>
              <a:t>-I</a:t>
            </a:r>
            <a:endParaRPr kumimoji="1" lang="zh-CN" altLang="en-US" dirty="0"/>
          </a:p>
        </p:txBody>
      </p:sp>
      <p:sp>
        <p:nvSpPr>
          <p:cNvPr id="3" name="内容占位符 2">
            <a:extLst>
              <a:ext uri="{FF2B5EF4-FFF2-40B4-BE49-F238E27FC236}">
                <a16:creationId xmlns:a16="http://schemas.microsoft.com/office/drawing/2014/main" id="{5557DCC4-0EF5-3D49-A55E-41064B0FDBBF}"/>
              </a:ext>
            </a:extLst>
          </p:cNvPr>
          <p:cNvSpPr>
            <a:spLocks noGrp="1"/>
          </p:cNvSpPr>
          <p:nvPr>
            <p:ph idx="1"/>
          </p:nvPr>
        </p:nvSpPr>
        <p:spPr/>
        <p:txBody>
          <a:bodyPr/>
          <a:lstStyle/>
          <a:p>
            <a:pPr marL="0" indent="0" fontAlgn="ctr">
              <a:buNone/>
            </a:pPr>
            <a:r>
              <a:rPr lang="zh-CN" altLang="en-US" dirty="0"/>
              <a:t>         </a:t>
            </a:r>
            <a:r>
              <a:rPr lang="zh-CN" altLang="zh-CN" dirty="0"/>
              <a:t>假设某债券基金经理计划投资一只剩余期限</a:t>
            </a:r>
            <a:r>
              <a:rPr lang="en-US" altLang="zh-CN" dirty="0"/>
              <a:t>20</a:t>
            </a:r>
            <a:r>
              <a:rPr lang="zh-CN" altLang="zh-CN" dirty="0"/>
              <a:t>年、面值</a:t>
            </a:r>
            <a:r>
              <a:rPr lang="en-US" altLang="zh-CN" dirty="0"/>
              <a:t>100</a:t>
            </a:r>
            <a:r>
              <a:rPr lang="zh-CN" altLang="zh-CN" dirty="0"/>
              <a:t>、息票率</a:t>
            </a:r>
            <a:r>
              <a:rPr lang="en-US" altLang="zh-CN" dirty="0"/>
              <a:t>8%</a:t>
            </a:r>
            <a:r>
              <a:rPr lang="zh-CN" altLang="zh-CN" dirty="0"/>
              <a:t>、每半年付息一次的债券，投资期</a:t>
            </a:r>
            <a:r>
              <a:rPr lang="en-US" altLang="zh-CN" dirty="0"/>
              <a:t>3</a:t>
            </a:r>
            <a:r>
              <a:rPr lang="zh-CN" altLang="zh-CN" dirty="0"/>
              <a:t>年，到期收益率为</a:t>
            </a:r>
            <a:r>
              <a:rPr lang="en-US" altLang="zh-CN" dirty="0"/>
              <a:t>7.84%</a:t>
            </a:r>
            <a:r>
              <a:rPr lang="zh-CN" altLang="zh-CN" dirty="0"/>
              <a:t>（连续复利）。为了估计总收益率，该基金经理预测未来每次的再投资利率均为</a:t>
            </a:r>
            <a:r>
              <a:rPr lang="en-US" altLang="zh-CN" dirty="0"/>
              <a:t>6%</a:t>
            </a:r>
            <a:r>
              <a:rPr lang="zh-CN" altLang="zh-CN" dirty="0"/>
              <a:t>（连续复利），</a:t>
            </a:r>
            <a:r>
              <a:rPr lang="en-US" altLang="zh-CN" dirty="0"/>
              <a:t>3</a:t>
            </a:r>
            <a:r>
              <a:rPr lang="zh-CN" altLang="zh-CN" dirty="0"/>
              <a:t>年后的</a:t>
            </a:r>
            <a:r>
              <a:rPr lang="en-US" altLang="zh-CN" dirty="0"/>
              <a:t>17</a:t>
            </a:r>
            <a:r>
              <a:rPr lang="zh-CN" altLang="zh-CN" dirty="0"/>
              <a:t>年到期收益率为</a:t>
            </a:r>
            <a:r>
              <a:rPr lang="en-US" altLang="zh-CN" dirty="0"/>
              <a:t>7%</a:t>
            </a:r>
            <a:r>
              <a:rPr lang="zh-CN" altLang="zh-CN" dirty="0"/>
              <a:t>（连续复利）。</a:t>
            </a:r>
            <a:endParaRPr lang="en-US" altLang="zh-CN" dirty="0"/>
          </a:p>
          <a:p>
            <a:pPr marL="0" indent="0" fontAlgn="ctr">
              <a:buNone/>
            </a:pPr>
            <a:r>
              <a:rPr lang="zh-CN" altLang="en-US" dirty="0"/>
              <a:t>        </a:t>
            </a:r>
            <a:r>
              <a:rPr lang="zh-CN" altLang="zh-CN" dirty="0"/>
              <a:t>则该债券的总收益率计算如下：</a:t>
            </a:r>
            <a:endParaRPr kumimoji="1" lang="zh-CN" altLang="en-US" dirty="0"/>
          </a:p>
        </p:txBody>
      </p:sp>
      <p:sp>
        <p:nvSpPr>
          <p:cNvPr id="4" name="灯片编号占位符 3">
            <a:extLst>
              <a:ext uri="{FF2B5EF4-FFF2-40B4-BE49-F238E27FC236}">
                <a16:creationId xmlns:a16="http://schemas.microsoft.com/office/drawing/2014/main" id="{96BB0089-A0CD-5849-9AF6-7CB0506E137E}"/>
              </a:ext>
            </a:extLst>
          </p:cNvPr>
          <p:cNvSpPr>
            <a:spLocks noGrp="1"/>
          </p:cNvSpPr>
          <p:nvPr>
            <p:ph type="sldNum" sz="quarter" idx="10"/>
          </p:nvPr>
        </p:nvSpPr>
        <p:spPr/>
        <p:txBody>
          <a:bodyPr/>
          <a:lstStyle/>
          <a:p>
            <a:pPr>
              <a:defRPr/>
            </a:pPr>
            <a:fld id="{923144D4-4537-FE42-A10B-59D0A9F39BA6}" type="slidenum">
              <a:rPr lang="zh-CN" altLang="en-US" smtClean="0"/>
              <a:pPr>
                <a:defRPr/>
              </a:pPr>
              <a:t>23</a:t>
            </a:fld>
            <a:endParaRPr lang="zh-CN" altLang="en-US"/>
          </a:p>
        </p:txBody>
      </p:sp>
    </p:spTree>
    <p:extLst>
      <p:ext uri="{BB962C8B-B14F-4D97-AF65-F5344CB8AC3E}">
        <p14:creationId xmlns:p14="http://schemas.microsoft.com/office/powerpoint/2010/main" val="36552631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23F216-6556-B841-B18B-6C9DD23A46B9}"/>
              </a:ext>
            </a:extLst>
          </p:cNvPr>
          <p:cNvSpPr>
            <a:spLocks noGrp="1"/>
          </p:cNvSpPr>
          <p:nvPr>
            <p:ph type="title"/>
          </p:nvPr>
        </p:nvSpPr>
        <p:spPr/>
        <p:txBody>
          <a:bodyPr/>
          <a:lstStyle/>
          <a:p>
            <a:r>
              <a:rPr lang="zh-CN" altLang="zh-CN" b="1" dirty="0"/>
              <a:t>例</a:t>
            </a:r>
            <a:r>
              <a:rPr lang="en-US" altLang="zh-CN" b="1" dirty="0"/>
              <a:t>3.3   </a:t>
            </a:r>
            <a:r>
              <a:rPr lang="zh-CN" altLang="zh-CN" b="1" dirty="0"/>
              <a:t>计算总收益率</a:t>
            </a:r>
            <a:r>
              <a:rPr lang="en-US" altLang="zh-CN" b="1" dirty="0"/>
              <a:t>-II</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557DCC4-0EF5-3D49-A55E-41064B0FDBBF}"/>
                  </a:ext>
                </a:extLst>
              </p:cNvPr>
              <p:cNvSpPr>
                <a:spLocks noGrp="1"/>
              </p:cNvSpPr>
              <p:nvPr>
                <p:ph idx="1"/>
              </p:nvPr>
            </p:nvSpPr>
            <p:spPr/>
            <p:txBody>
              <a:bodyPr>
                <a:normAutofit/>
              </a:bodyPr>
              <a:lstStyle/>
              <a:p>
                <a:pPr marL="0" indent="0" fontAlgn="ctr">
                  <a:buNone/>
                </a:pPr>
                <a:r>
                  <a:rPr lang="zh-CN" altLang="en-US" dirty="0"/>
                  <a:t>         </a:t>
                </a:r>
                <a:r>
                  <a:rPr lang="zh-CN" altLang="zh-CN" dirty="0"/>
                  <a:t>首先，在</a:t>
                </a:r>
                <a:r>
                  <a:rPr lang="en-US" altLang="zh-CN" dirty="0"/>
                  <a:t>6%</a:t>
                </a:r>
                <a:r>
                  <a:rPr lang="zh-CN" altLang="zh-CN" dirty="0"/>
                  <a:t>的再投资收益率下，未来</a:t>
                </a:r>
                <a:r>
                  <a:rPr lang="en-US" altLang="zh-CN" dirty="0"/>
                  <a:t>3</a:t>
                </a:r>
                <a:r>
                  <a:rPr lang="zh-CN" altLang="zh-CN" dirty="0"/>
                  <a:t>年该债券票息收入的终值预计为：</a:t>
                </a: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6%×2.5</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6%×2</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6%×1.5</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6%×1</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6%×0.5</m:t>
                          </m:r>
                        </m:sup>
                      </m:sSup>
                      <m:r>
                        <a:rPr lang="en-US" altLang="zh-CN" i="1">
                          <a:latin typeface="Cambria Math" panose="02040503050406030204" pitchFamily="18" charset="0"/>
                        </a:rPr>
                        <m:t>+4=25.90</m:t>
                      </m:r>
                    </m:oMath>
                  </m:oMathPara>
                </a14:m>
                <a:endParaRPr lang="zh-CN" altLang="zh-CN" dirty="0"/>
              </a:p>
              <a:p>
                <a:pPr marL="0" indent="0" fontAlgn="ctr">
                  <a:buNone/>
                </a:pPr>
                <a:r>
                  <a:rPr lang="zh-CN" altLang="en-US" dirty="0"/>
                  <a:t>         </a:t>
                </a:r>
                <a:endParaRPr lang="en-US" altLang="zh-CN" dirty="0"/>
              </a:p>
              <a:p>
                <a:pPr marL="0" indent="0" fontAlgn="ctr">
                  <a:buNone/>
                </a:pPr>
                <a:r>
                  <a:rPr lang="en-US" altLang="zh-CN" dirty="0"/>
                  <a:t>       </a:t>
                </a:r>
                <a:r>
                  <a:rPr lang="zh-CN" altLang="zh-CN" dirty="0"/>
                  <a:t>其次，在</a:t>
                </a:r>
                <a:r>
                  <a:rPr lang="en-US" altLang="zh-CN" dirty="0"/>
                  <a:t>7%</a:t>
                </a:r>
                <a:r>
                  <a:rPr lang="zh-CN" altLang="zh-CN" dirty="0"/>
                  <a:t>的未来到期收益率下，</a:t>
                </a:r>
                <a:r>
                  <a:rPr lang="en-US" altLang="zh-CN" dirty="0"/>
                  <a:t>3</a:t>
                </a:r>
                <a:r>
                  <a:rPr lang="zh-CN" altLang="zh-CN" dirty="0"/>
                  <a:t>年后该债券预计的出售价格为</a:t>
                </a:r>
              </a:p>
              <a:p>
                <a:pPr marL="0" indent="0">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−7%×0.5</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−7%×1</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−7%×1.5</m:t>
                          </m:r>
                        </m:sup>
                      </m:sSup>
                      <m:r>
                        <a:rPr lang="en-US" altLang="zh-CN" i="1">
                          <a:latin typeface="Cambria Math" panose="02040503050406030204" pitchFamily="18" charset="0"/>
                        </a:rPr>
                        <m:t>+</m:t>
                      </m:r>
                      <m:r>
                        <a:rPr lang="en-US" altLang="zh-CN">
                          <a:latin typeface="Cambria Math" panose="02040503050406030204" pitchFamily="18" charset="0"/>
                        </a:rPr>
                        <m:t>...</m:t>
                      </m:r>
                      <m:r>
                        <a:rPr lang="en-US" altLang="zh-CN" i="1">
                          <a:latin typeface="Cambria Math" panose="02040503050406030204" pitchFamily="18" charset="0"/>
                        </a:rPr>
                        <m:t>+104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−7%×17</m:t>
                          </m:r>
                        </m:sup>
                      </m:sSup>
                      <m:r>
                        <a:rPr lang="en-US" altLang="zh-CN" i="1">
                          <a:latin typeface="Cambria Math" panose="02040503050406030204" pitchFamily="18" charset="0"/>
                        </a:rPr>
                        <m:t>=108.56</m:t>
                      </m:r>
                    </m:oMath>
                  </m:oMathPara>
                </a14:m>
                <a:endParaRPr lang="zh-CN" altLang="zh-CN" dirty="0"/>
              </a:p>
              <a:p>
                <a:endParaRPr kumimoji="1" lang="zh-CN" altLang="en-US" dirty="0"/>
              </a:p>
            </p:txBody>
          </p:sp>
        </mc:Choice>
        <mc:Fallback xmlns="">
          <p:sp>
            <p:nvSpPr>
              <p:cNvPr id="3" name="内容占位符 2">
                <a:extLst>
                  <a:ext uri="{FF2B5EF4-FFF2-40B4-BE49-F238E27FC236}">
                    <a16:creationId xmlns:a16="http://schemas.microsoft.com/office/drawing/2014/main" id="{5557DCC4-0EF5-3D49-A55E-41064B0FDBBF}"/>
                  </a:ext>
                </a:extLst>
              </p:cNvPr>
              <p:cNvSpPr>
                <a:spLocks noGrp="1" noRot="1" noChangeAspect="1" noMove="1" noResize="1" noEditPoints="1" noAdjustHandles="1" noChangeArrowheads="1" noChangeShapeType="1" noTextEdit="1"/>
              </p:cNvSpPr>
              <p:nvPr>
                <p:ph idx="1"/>
              </p:nvPr>
            </p:nvSpPr>
            <p:spPr>
              <a:blipFill>
                <a:blip r:embed="rId2"/>
                <a:stretch>
                  <a:fillRect l="-1852" t="-1467" r="-46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6BB0089-A0CD-5849-9AF6-7CB0506E137E}"/>
              </a:ext>
            </a:extLst>
          </p:cNvPr>
          <p:cNvSpPr>
            <a:spLocks noGrp="1"/>
          </p:cNvSpPr>
          <p:nvPr>
            <p:ph type="sldNum" sz="quarter" idx="10"/>
          </p:nvPr>
        </p:nvSpPr>
        <p:spPr/>
        <p:txBody>
          <a:bodyPr/>
          <a:lstStyle/>
          <a:p>
            <a:pPr>
              <a:defRPr/>
            </a:pPr>
            <a:fld id="{923144D4-4537-FE42-A10B-59D0A9F39BA6}" type="slidenum">
              <a:rPr lang="zh-CN" altLang="en-US" smtClean="0"/>
              <a:pPr>
                <a:defRPr/>
              </a:pPr>
              <a:t>24</a:t>
            </a:fld>
            <a:endParaRPr lang="zh-CN" altLang="en-US"/>
          </a:p>
        </p:txBody>
      </p:sp>
    </p:spTree>
    <p:extLst>
      <p:ext uri="{BB962C8B-B14F-4D97-AF65-F5344CB8AC3E}">
        <p14:creationId xmlns:p14="http://schemas.microsoft.com/office/powerpoint/2010/main" val="204581521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D8620-E9D1-D341-9935-4BDE459D10E2}"/>
              </a:ext>
            </a:extLst>
          </p:cNvPr>
          <p:cNvSpPr>
            <a:spLocks noGrp="1"/>
          </p:cNvSpPr>
          <p:nvPr>
            <p:ph type="title"/>
          </p:nvPr>
        </p:nvSpPr>
        <p:spPr/>
        <p:txBody>
          <a:bodyPr/>
          <a:lstStyle/>
          <a:p>
            <a:r>
              <a:rPr lang="zh-CN" altLang="zh-CN" b="1" dirty="0"/>
              <a:t>例</a:t>
            </a:r>
            <a:r>
              <a:rPr lang="en-US" altLang="zh-CN" b="1" dirty="0"/>
              <a:t>3.3   </a:t>
            </a:r>
            <a:r>
              <a:rPr lang="zh-CN" altLang="zh-CN" b="1" dirty="0"/>
              <a:t>计算总收益率</a:t>
            </a:r>
            <a:r>
              <a:rPr lang="en-US" altLang="zh-CN" b="1" dirty="0"/>
              <a:t>-III</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14DCE50-888D-5B4D-B719-87A43EF242A5}"/>
                  </a:ext>
                </a:extLst>
              </p:cNvPr>
              <p:cNvSpPr>
                <a:spLocks noGrp="1"/>
              </p:cNvSpPr>
              <p:nvPr>
                <p:ph idx="1"/>
              </p:nvPr>
            </p:nvSpPr>
            <p:spPr/>
            <p:txBody>
              <a:bodyPr/>
              <a:lstStyle/>
              <a:p>
                <a:pPr marL="0" indent="0">
                  <a:buNone/>
                </a:pPr>
                <a:r>
                  <a:rPr lang="en-US" altLang="zh-CN" dirty="0"/>
                  <a:t>          </a:t>
                </a:r>
                <a:r>
                  <a:rPr lang="zh-CN" altLang="zh-CN" dirty="0"/>
                  <a:t>因此</a:t>
                </a:r>
                <a:r>
                  <a:rPr lang="en-US" altLang="zh-CN" dirty="0"/>
                  <a:t>3</a:t>
                </a:r>
                <a:r>
                  <a:rPr lang="zh-CN" altLang="zh-CN" dirty="0"/>
                  <a:t>年后的总终值为</a:t>
                </a:r>
                <a14:m>
                  <m:oMath xmlns:m="http://schemas.openxmlformats.org/officeDocument/2006/math">
                    <m:r>
                      <a:rPr lang="en-US" altLang="zh-CN" i="1">
                        <a:latin typeface="Cambria Math" panose="02040503050406030204" pitchFamily="18" charset="0"/>
                      </a:rPr>
                      <m:t>25.90+108.56=134.46</m:t>
                    </m:r>
                  </m:oMath>
                </a14:m>
                <a:r>
                  <a:rPr lang="zh-CN" altLang="zh-CN" dirty="0"/>
                  <a:t>，而该债券的今天购买价格为</a:t>
                </a:r>
              </a:p>
              <a:p>
                <a:pPr marL="0" indent="0">
                  <a:buNone/>
                </a:pPr>
                <a:r>
                  <a:rPr lang="en-US" altLang="zh-CN" dirty="0"/>
                  <a:t>	</a:t>
                </a:r>
                <a14:m>
                  <m:oMath xmlns:m="http://schemas.openxmlformats.org/officeDocument/2006/math">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−7.84%×0.5</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−7.84%×1</m:t>
                        </m:r>
                      </m:sup>
                    </m:sSup>
                    <m:r>
                      <a:rPr lang="en-US" altLang="zh-CN" i="1">
                        <a:latin typeface="Cambria Math" panose="02040503050406030204" pitchFamily="18" charset="0"/>
                      </a:rPr>
                      <m:t>+4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−7.84%×1.5</m:t>
                        </m:r>
                      </m:sup>
                    </m:sSup>
                    <m:r>
                      <a:rPr lang="en-US" altLang="zh-CN" i="1">
                        <a:latin typeface="Cambria Math" panose="02040503050406030204" pitchFamily="18" charset="0"/>
                      </a:rPr>
                      <m:t>+</m:t>
                    </m:r>
                    <m:r>
                      <a:rPr lang="en-US" altLang="zh-CN">
                        <a:latin typeface="Cambria Math" panose="02040503050406030204" pitchFamily="18" charset="0"/>
                      </a:rPr>
                      <m:t>...</m:t>
                    </m:r>
                    <m:r>
                      <a:rPr lang="en-US" altLang="zh-CN" i="1">
                        <a:latin typeface="Cambria Math" panose="02040503050406030204" pitchFamily="18" charset="0"/>
                      </a:rPr>
                      <m:t>+104</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−7.84%×20</m:t>
                        </m:r>
                      </m:sup>
                    </m:sSup>
                    <m:r>
                      <a:rPr lang="en-US" altLang="zh-CN" i="1">
                        <a:latin typeface="Cambria Math" panose="02040503050406030204" pitchFamily="18" charset="0"/>
                      </a:rPr>
                      <m:t>=100</m:t>
                    </m:r>
                  </m:oMath>
                </a14:m>
                <a:endParaRPr lang="zh-CN" altLang="zh-CN" dirty="0"/>
              </a:p>
              <a:p>
                <a:pPr marL="0" indent="0">
                  <a:buNone/>
                </a:pPr>
                <a:r>
                  <a:rPr lang="en-US" altLang="zh-CN" dirty="0"/>
                  <a:t>     </a:t>
                </a:r>
                <a:r>
                  <a:rPr lang="zh-CN" altLang="zh-CN" dirty="0"/>
                  <a:t>由此可计算出</a:t>
                </a:r>
                <a:r>
                  <a:rPr lang="en-US" altLang="zh-CN" dirty="0"/>
                  <a:t>3</a:t>
                </a:r>
                <a:r>
                  <a:rPr lang="zh-CN" altLang="zh-CN" dirty="0"/>
                  <a:t>年当中的预计年化总收益率（连续复利）为</a:t>
                </a:r>
              </a:p>
              <a:p>
                <a:pPr marL="0" indent="0">
                  <a:buNone/>
                </a:pPr>
                <a14:m>
                  <m:oMathPara xmlns:m="http://schemas.openxmlformats.org/officeDocument/2006/math">
                    <m:oMathParaPr>
                      <m:jc m:val="centerGroup"/>
                    </m:oMathParaPr>
                    <m:oMath xmlns:m="http://schemas.openxmlformats.org/officeDocument/2006/math">
                      <m:f>
                        <m:fPr>
                          <m:ctrlPr>
                            <a:rPr lang="zh-CN" altLang="zh-CN" i="1">
                              <a:latin typeface="Cambria Math" panose="02040503050406030204" pitchFamily="18" charset="0"/>
                            </a:rPr>
                          </m:ctrlPr>
                        </m:fPr>
                        <m:num>
                          <m:r>
                            <m:rPr>
                              <m:sty m:val="p"/>
                            </m:rPr>
                            <a:rPr lang="en-US" altLang="zh-CN">
                              <a:latin typeface="Cambria Math" panose="02040503050406030204" pitchFamily="18" charset="0"/>
                            </a:rPr>
                            <m:t>ln</m:t>
                          </m:r>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134.46</m:t>
                              </m:r>
                            </m:num>
                            <m:den>
                              <m:r>
                                <a:rPr lang="en-US" altLang="zh-CN" i="1">
                                  <a:latin typeface="Cambria Math" panose="02040503050406030204" pitchFamily="18" charset="0"/>
                                </a:rPr>
                                <m:t>100</m:t>
                              </m:r>
                            </m:den>
                          </m:f>
                          <m:r>
                            <a:rPr lang="en-US" altLang="zh-CN" i="1">
                              <a:latin typeface="Cambria Math" panose="02040503050406030204" pitchFamily="18" charset="0"/>
                            </a:rPr>
                            <m:t>)</m:t>
                          </m:r>
                        </m:num>
                        <m:den>
                          <m:r>
                            <a:rPr lang="en-US" altLang="zh-CN" i="1">
                              <a:latin typeface="Cambria Math" panose="02040503050406030204" pitchFamily="18" charset="0"/>
                            </a:rPr>
                            <m:t>3</m:t>
                          </m:r>
                        </m:den>
                      </m:f>
                      <m:r>
                        <a:rPr lang="en-US" altLang="zh-CN" i="1">
                          <a:latin typeface="Cambria Math" panose="02040503050406030204" pitchFamily="18" charset="0"/>
                        </a:rPr>
                        <m:t>=9.87%</m:t>
                      </m:r>
                    </m:oMath>
                  </m:oMathPara>
                </a14:m>
                <a:endParaRPr lang="zh-CN" altLang="zh-CN" dirty="0"/>
              </a:p>
              <a:p>
                <a:pPr marL="0" indent="0" fontAlgn="ctr">
                  <a:buNone/>
                </a:pPr>
                <a:r>
                  <a:rPr lang="en-US" altLang="zh-CN" dirty="0"/>
                  <a:t>   </a:t>
                </a:r>
                <a:r>
                  <a:rPr lang="zh-CN" altLang="zh-CN" dirty="0"/>
                  <a:t>折成半年复利一次的年收益率为</a:t>
                </a:r>
                <a:r>
                  <a:rPr lang="en-US" altLang="zh-CN" dirty="0"/>
                  <a:t>10.12%</a:t>
                </a:r>
                <a:r>
                  <a:rPr lang="zh-CN" altLang="zh-CN" dirty="0"/>
                  <a:t>。</a:t>
                </a:r>
              </a:p>
              <a:p>
                <a:endParaRPr kumimoji="1" lang="zh-CN" altLang="en-US" dirty="0"/>
              </a:p>
            </p:txBody>
          </p:sp>
        </mc:Choice>
        <mc:Fallback xmlns="">
          <p:sp>
            <p:nvSpPr>
              <p:cNvPr id="3" name="内容占位符 2">
                <a:extLst>
                  <a:ext uri="{FF2B5EF4-FFF2-40B4-BE49-F238E27FC236}">
                    <a16:creationId xmlns:a16="http://schemas.microsoft.com/office/drawing/2014/main" id="{C14DCE50-888D-5B4D-B719-87A43EF242A5}"/>
                  </a:ext>
                </a:extLst>
              </p:cNvPr>
              <p:cNvSpPr>
                <a:spLocks noGrp="1" noRot="1" noChangeAspect="1" noMove="1" noResize="1" noEditPoints="1" noAdjustHandles="1" noChangeArrowheads="1" noChangeShapeType="1" noTextEdit="1"/>
              </p:cNvSpPr>
              <p:nvPr>
                <p:ph idx="1"/>
              </p:nvPr>
            </p:nvSpPr>
            <p:spPr>
              <a:blipFill>
                <a:blip r:embed="rId2"/>
                <a:stretch>
                  <a:fillRect l="-1852" t="-1711"/>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E20CCCDA-DC91-144D-86B3-3935B142FAD9}"/>
              </a:ext>
            </a:extLst>
          </p:cNvPr>
          <p:cNvSpPr>
            <a:spLocks noGrp="1"/>
          </p:cNvSpPr>
          <p:nvPr>
            <p:ph type="sldNum" sz="quarter" idx="10"/>
          </p:nvPr>
        </p:nvSpPr>
        <p:spPr/>
        <p:txBody>
          <a:bodyPr/>
          <a:lstStyle/>
          <a:p>
            <a:pPr>
              <a:defRPr/>
            </a:pPr>
            <a:fld id="{923144D4-4537-FE42-A10B-59D0A9F39BA6}" type="slidenum">
              <a:rPr lang="zh-CN" altLang="en-US" smtClean="0"/>
              <a:pPr>
                <a:defRPr/>
              </a:pPr>
              <a:t>25</a:t>
            </a:fld>
            <a:endParaRPr lang="zh-CN" altLang="en-US"/>
          </a:p>
        </p:txBody>
      </p:sp>
    </p:spTree>
    <p:extLst>
      <p:ext uri="{BB962C8B-B14F-4D97-AF65-F5344CB8AC3E}">
        <p14:creationId xmlns:p14="http://schemas.microsoft.com/office/powerpoint/2010/main" val="181178286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总收益率的优缺点</a:t>
            </a:r>
          </a:p>
        </p:txBody>
      </p:sp>
      <p:sp>
        <p:nvSpPr>
          <p:cNvPr id="3" name="文本占位符 2"/>
          <p:cNvSpPr>
            <a:spLocks noGrp="1"/>
          </p:cNvSpPr>
          <p:nvPr>
            <p:ph idx="1"/>
          </p:nvPr>
        </p:nvSpPr>
        <p:spPr/>
        <p:txBody>
          <a:bodyPr/>
          <a:lstStyle/>
          <a:p>
            <a:r>
              <a:rPr lang="zh-CN" altLang="en-US" dirty="0"/>
              <a:t>优点</a:t>
            </a:r>
            <a:endParaRPr lang="en-US" altLang="zh-CN" dirty="0"/>
          </a:p>
          <a:p>
            <a:pPr lvl="1"/>
            <a:r>
              <a:rPr lang="zh-CN" altLang="zh-CN" dirty="0"/>
              <a:t>引入计划投资期、预期的再投资利率和预期的未来到期收益率等因素</a:t>
            </a:r>
            <a:endParaRPr lang="en-US" altLang="zh-CN" dirty="0"/>
          </a:p>
          <a:p>
            <a:pPr lvl="1"/>
            <a:r>
              <a:rPr lang="zh-CN" altLang="zh-CN" dirty="0"/>
              <a:t>不同期限、不同本金偿付和不同利息支付的债券的总收益率直接可比</a:t>
            </a:r>
            <a:endParaRPr lang="en-US" altLang="zh-CN" dirty="0"/>
          </a:p>
          <a:p>
            <a:r>
              <a:rPr lang="zh-CN" altLang="en-US" dirty="0"/>
              <a:t>缺点</a:t>
            </a:r>
            <a:endParaRPr lang="en-US" altLang="zh-CN" dirty="0"/>
          </a:p>
          <a:p>
            <a:pPr lvl="1"/>
            <a:r>
              <a:rPr lang="zh-CN" altLang="zh-CN" dirty="0"/>
              <a:t>依赖再投资利率和未来到期收益率的假设</a:t>
            </a:r>
            <a:endParaRPr lang="en-US" altLang="zh-CN" dirty="0"/>
          </a:p>
          <a:p>
            <a:r>
              <a:rPr lang="zh-CN" altLang="en-US" dirty="0"/>
              <a:t>解决方案：辅以情景分析</a:t>
            </a:r>
          </a:p>
        </p:txBody>
      </p:sp>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9" name="Rectangle 6"/>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30075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2B2F28-2959-491C-81C4-21764C5E9FD5}"/>
              </a:ext>
            </a:extLst>
          </p:cNvPr>
          <p:cNvSpPr>
            <a:spLocks noGrp="1"/>
          </p:cNvSpPr>
          <p:nvPr>
            <p:ph type="title"/>
          </p:nvPr>
        </p:nvSpPr>
        <p:spPr/>
        <p:txBody>
          <a:bodyPr/>
          <a:lstStyle/>
          <a:p>
            <a:r>
              <a:rPr lang="zh-CN" altLang="en-US" dirty="0"/>
              <a:t>利差分析</a:t>
            </a:r>
            <a:endParaRPr 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29D3DAE-DDD7-4039-8CE2-252223B9DA46}"/>
                  </a:ext>
                </a:extLst>
              </p:cNvPr>
              <p:cNvSpPr>
                <a:spLocks noGrp="1"/>
              </p:cNvSpPr>
              <p:nvPr>
                <p:ph idx="1"/>
              </p:nvPr>
            </p:nvSpPr>
            <p:spPr/>
            <p:txBody>
              <a:bodyPr>
                <a:normAutofit/>
              </a:bodyPr>
              <a:lstStyle/>
              <a:p>
                <a:r>
                  <a:rPr lang="zh-CN" altLang="en-US" sz="2400" dirty="0"/>
                  <a:t>利差（</a:t>
                </a:r>
                <a:r>
                  <a:rPr lang="en-US" altLang="zh-CN" sz="2400" dirty="0"/>
                  <a:t>spread</a:t>
                </a:r>
                <a:r>
                  <a:rPr lang="zh-CN" altLang="en-US" sz="2400" dirty="0"/>
                  <a:t>）经常被用于度量一个固定收益证券相对于基础利率期限结构的投资价值。</a:t>
                </a:r>
                <a:endParaRPr lang="en-US" altLang="zh-CN" sz="2400" dirty="0"/>
              </a:p>
              <a:p>
                <a:r>
                  <a:rPr lang="zh-CN" altLang="en-US" sz="2400" dirty="0"/>
                  <a:t>假设在当前利率期限结构下，</a:t>
                </a:r>
                <a:r>
                  <a:rPr lang="en-US" altLang="zh-CN" sz="2400" dirty="0"/>
                  <a:t>1</a:t>
                </a:r>
                <a:r>
                  <a:rPr lang="zh-CN" altLang="en-US" sz="2400" dirty="0"/>
                  <a:t>年期和</a:t>
                </a:r>
                <a:r>
                  <a:rPr lang="en-US" altLang="zh-CN" sz="2400" dirty="0"/>
                  <a:t>2</a:t>
                </a:r>
                <a:r>
                  <a:rPr lang="zh-CN" altLang="en-US" sz="2400" dirty="0"/>
                  <a:t>年期的无风险利率分别为</a:t>
                </a:r>
                <a:r>
                  <a:rPr lang="en-US" altLang="zh-CN" sz="2400" dirty="0"/>
                  <a:t>2.8%</a:t>
                </a:r>
                <a:r>
                  <a:rPr lang="zh-CN" altLang="en-US" sz="2400" dirty="0"/>
                  <a:t>和</a:t>
                </a:r>
                <a:r>
                  <a:rPr lang="en-US" altLang="zh-CN" sz="2400" dirty="0"/>
                  <a:t>2.9%</a:t>
                </a:r>
                <a:r>
                  <a:rPr lang="zh-CN" altLang="en-US" sz="2400" dirty="0"/>
                  <a:t>（连续复利），一个剩余期限为</a:t>
                </a:r>
                <a:r>
                  <a:rPr lang="en-US" altLang="zh-CN" sz="2400" dirty="0"/>
                  <a:t>2</a:t>
                </a:r>
                <a:r>
                  <a:rPr lang="zh-CN" altLang="en-US" sz="2400" dirty="0"/>
                  <a:t>年、票面利率</a:t>
                </a:r>
                <a:r>
                  <a:rPr lang="en-US" altLang="zh-CN" sz="2400" dirty="0"/>
                  <a:t>2.8%</a:t>
                </a:r>
                <a:r>
                  <a:rPr lang="zh-CN" altLang="en-US" sz="2400" dirty="0"/>
                  <a:t>、一年支付一次利息的固息国债，其合理价值应为</a:t>
                </a:r>
                <a:endParaRPr lang="en-US" altLang="zh-CN" sz="2400" dirty="0"/>
              </a:p>
              <a:p>
                <a:pPr marL="0" indent="0">
                  <a:buNone/>
                </a:pPr>
                <a14:m>
                  <m:oMathPara xmlns:m="http://schemas.openxmlformats.org/officeDocument/2006/math">
                    <m:oMathParaPr>
                      <m:jc m:val="centerGroup"/>
                    </m:oMathParaPr>
                    <m:oMath xmlns:m="http://schemas.openxmlformats.org/officeDocument/2006/math">
                      <m:r>
                        <a:rPr lang="en-US" altLang="zh-CN" sz="2400" i="1">
                          <a:latin typeface="Cambria Math" panose="02040503050406030204" pitchFamily="18" charset="0"/>
                        </a:rPr>
                        <m:t>2.8</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−2.8%×1</m:t>
                          </m:r>
                        </m:sup>
                      </m:sSup>
                      <m:r>
                        <a:rPr lang="en-US" altLang="zh-CN" sz="2400" i="1">
                          <a:latin typeface="Cambria Math" panose="02040503050406030204" pitchFamily="18" charset="0"/>
                        </a:rPr>
                        <m:t>+102.8</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−2.9%×2</m:t>
                          </m:r>
                        </m:sup>
                      </m:sSup>
                      <m:r>
                        <a:rPr lang="en-US" altLang="zh-CN" sz="2400" i="1">
                          <a:latin typeface="Cambria Math" panose="02040503050406030204" pitchFamily="18" charset="0"/>
                        </a:rPr>
                        <m:t>≈99.73</m:t>
                      </m:r>
                    </m:oMath>
                  </m:oMathPara>
                </a14:m>
                <a:endParaRPr lang="zh-CN" altLang="zh-CN" sz="2400" dirty="0"/>
              </a:p>
              <a:p>
                <a:r>
                  <a:rPr lang="zh-CN" altLang="en-US" sz="2400" dirty="0"/>
                  <a:t>但该债券的目前市场价格为</a:t>
                </a:r>
                <a:r>
                  <a:rPr lang="en-US" altLang="zh-CN" sz="2400" dirty="0"/>
                  <a:t>99.26</a:t>
                </a:r>
                <a:r>
                  <a:rPr lang="zh-CN" altLang="en-US" sz="2400" dirty="0"/>
                  <a:t>，这意味着如果以无风险利率期限结构为基础来衡量，该债券具有相对投资价值，这一相对投资价值可以用利差表示出来，</a:t>
                </a:r>
              </a:p>
              <a:p>
                <a:pPr marL="0" indent="0" algn="ctr">
                  <a:buNone/>
                </a:pPr>
                <a14:m>
                  <m:oMath xmlns:m="http://schemas.openxmlformats.org/officeDocument/2006/math">
                    <m:r>
                      <a:rPr lang="en-US" altLang="zh-CN" sz="2400" i="1">
                        <a:latin typeface="Cambria Math" panose="02040503050406030204" pitchFamily="18" charset="0"/>
                      </a:rPr>
                      <m:t>2.8</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−(2.8%+</m:t>
                        </m:r>
                        <m:r>
                          <a:rPr lang="en-US" altLang="zh-CN" sz="2400" i="1">
                            <a:latin typeface="Cambria Math" panose="02040503050406030204" pitchFamily="18" charset="0"/>
                          </a:rPr>
                          <m:t>𝑠</m:t>
                        </m:r>
                        <m:r>
                          <a:rPr lang="en-US" altLang="zh-CN" sz="2400" i="1">
                            <a:latin typeface="Cambria Math" panose="02040503050406030204" pitchFamily="18" charset="0"/>
                          </a:rPr>
                          <m:t>)×1</m:t>
                        </m:r>
                      </m:sup>
                    </m:sSup>
                    <m:r>
                      <a:rPr lang="en-US" altLang="zh-CN" sz="2400" i="1">
                        <a:latin typeface="Cambria Math" panose="02040503050406030204" pitchFamily="18" charset="0"/>
                      </a:rPr>
                      <m:t>+102.8</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−(2.9%+</m:t>
                        </m:r>
                        <m:r>
                          <a:rPr lang="en-US" altLang="zh-CN" sz="2400" i="1">
                            <a:latin typeface="Cambria Math" panose="02040503050406030204" pitchFamily="18" charset="0"/>
                          </a:rPr>
                          <m:t>𝑠</m:t>
                        </m:r>
                        <m:r>
                          <a:rPr lang="en-US" altLang="zh-CN" sz="2400" i="1">
                            <a:latin typeface="Cambria Math" panose="02040503050406030204" pitchFamily="18" charset="0"/>
                          </a:rPr>
                          <m:t>)×2</m:t>
                        </m:r>
                      </m:sup>
                    </m:sSup>
                    <m:r>
                      <a:rPr lang="en-US" altLang="zh-CN" sz="2400" i="1">
                        <a:latin typeface="Cambria Math" panose="02040503050406030204" pitchFamily="18" charset="0"/>
                      </a:rPr>
                      <m:t>=99.26</m:t>
                    </m:r>
                  </m:oMath>
                </a14:m>
                <a:r>
                  <a:rPr lang="zh-CN" altLang="zh-CN" sz="1200" dirty="0">
                    <a:effectLst/>
                  </a:rPr>
                  <a:t> </a:t>
                </a:r>
                <a:endParaRPr lang="zh-CN" altLang="en-US" sz="1200" dirty="0"/>
              </a:p>
              <a:p>
                <a:r>
                  <a:rPr lang="zh-CN" altLang="en-US" sz="2400" dirty="0"/>
                  <a:t>可以解得这一相对价值利差应为</a:t>
                </a:r>
                <a:r>
                  <a:rPr lang="en-US" altLang="zh-CN" sz="2400" dirty="0"/>
                  <a:t>0.24%</a:t>
                </a:r>
                <a:r>
                  <a:rPr lang="zh-CN" altLang="en-US" sz="2400" dirty="0"/>
                  <a:t>（连续复利）</a:t>
                </a:r>
              </a:p>
              <a:p>
                <a:endParaRPr lang="en-US" dirty="0"/>
              </a:p>
            </p:txBody>
          </p:sp>
        </mc:Choice>
        <mc:Fallback xmlns="">
          <p:sp>
            <p:nvSpPr>
              <p:cNvPr id="3" name="内容占位符 2">
                <a:extLst>
                  <a:ext uri="{FF2B5EF4-FFF2-40B4-BE49-F238E27FC236}">
                    <a16:creationId xmlns:a16="http://schemas.microsoft.com/office/drawing/2014/main" id="{629D3DAE-DDD7-4039-8CE2-252223B9DA46}"/>
                  </a:ext>
                </a:extLst>
              </p:cNvPr>
              <p:cNvSpPr>
                <a:spLocks noGrp="1" noRot="1" noChangeAspect="1" noMove="1" noResize="1" noEditPoints="1" noAdjustHandles="1" noChangeArrowheads="1" noChangeShapeType="1" noTextEdit="1"/>
              </p:cNvSpPr>
              <p:nvPr>
                <p:ph idx="1"/>
              </p:nvPr>
            </p:nvSpPr>
            <p:spPr>
              <a:blipFill>
                <a:blip r:embed="rId2"/>
                <a:stretch>
                  <a:fillRect t="-1222" r="-1080"/>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263A07DE-8A36-4AE9-B4FA-CFA82C02EEC5}"/>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27</a:t>
            </a:fld>
            <a:endParaRPr lang="zh-CN" altLang="en-US" dirty="0"/>
          </a:p>
        </p:txBody>
      </p:sp>
      <p:sp>
        <p:nvSpPr>
          <p:cNvPr id="5" name="Rectangle 2">
            <a:extLst>
              <a:ext uri="{FF2B5EF4-FFF2-40B4-BE49-F238E27FC236}">
                <a16:creationId xmlns:a16="http://schemas.microsoft.com/office/drawing/2014/main" id="{6FB6BB31-D403-48E6-AAF3-3E147DD3AA11}"/>
              </a:ext>
            </a:extLst>
          </p:cNvPr>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sp>
        <p:nvSpPr>
          <p:cNvPr id="10" name="Rectangle 8">
            <a:extLst>
              <a:ext uri="{FF2B5EF4-FFF2-40B4-BE49-F238E27FC236}">
                <a16:creationId xmlns:a16="http://schemas.microsoft.com/office/drawing/2014/main" id="{AE79AB98-BA20-498E-94B4-49883F2A817D}"/>
              </a:ext>
            </a:extLst>
          </p:cNvPr>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483299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浮息债的收益率分析</a:t>
            </a:r>
          </a:p>
        </p:txBody>
      </p:sp>
      <p:sp>
        <p:nvSpPr>
          <p:cNvPr id="2" name="文本占位符 1"/>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627479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债券定价</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7763C9BA-57CC-4765-90C0-8F5A08685ED8}"/>
              </a:ext>
            </a:extLst>
          </p:cNvPr>
          <p:cNvSpPr>
            <a:spLocks noGrp="1"/>
          </p:cNvSpPr>
          <p:nvPr>
            <p:ph type="title"/>
          </p:nvPr>
        </p:nvSpPr>
        <p:spPr/>
        <p:txBody>
          <a:bodyPr/>
          <a:lstStyle/>
          <a:p>
            <a:r>
              <a:rPr lang="zh-CN" altLang="en-US" dirty="0"/>
              <a:t>浮息债的特有收益率指标</a:t>
            </a:r>
            <a:endParaRPr lang="en-US" dirty="0"/>
          </a:p>
        </p:txBody>
      </p:sp>
      <p:sp>
        <p:nvSpPr>
          <p:cNvPr id="7" name="内容占位符 6">
            <a:extLst>
              <a:ext uri="{FF2B5EF4-FFF2-40B4-BE49-F238E27FC236}">
                <a16:creationId xmlns:a16="http://schemas.microsoft.com/office/drawing/2014/main" id="{EE623EDE-C22D-454D-B46E-892CB7B0F99C}"/>
              </a:ext>
            </a:extLst>
          </p:cNvPr>
          <p:cNvSpPr>
            <a:spLocks noGrp="1"/>
          </p:cNvSpPr>
          <p:nvPr>
            <p:ph idx="1"/>
          </p:nvPr>
        </p:nvSpPr>
        <p:spPr>
          <a:xfrm>
            <a:off x="457200" y="1340768"/>
            <a:ext cx="8534400" cy="5184576"/>
          </a:xfrm>
        </p:spPr>
        <p:txBody>
          <a:bodyPr/>
          <a:lstStyle/>
          <a:p>
            <a:r>
              <a:rPr lang="zh-CN" altLang="en-US" dirty="0"/>
              <a:t>浮息债的收益率分析：参照利率分析和利差分析</a:t>
            </a:r>
            <a:endParaRPr lang="en-US" altLang="zh-CN" dirty="0"/>
          </a:p>
          <a:p>
            <a:r>
              <a:rPr lang="zh-CN" altLang="en-US" dirty="0"/>
              <a:t>隐含参照利率分析</a:t>
            </a:r>
            <a:endParaRPr lang="en-US" altLang="zh-CN" dirty="0"/>
          </a:p>
          <a:p>
            <a:r>
              <a:rPr lang="zh-CN" altLang="en-US" dirty="0"/>
              <a:t>利差分析</a:t>
            </a:r>
            <a:endParaRPr lang="en-US" altLang="zh-CN" dirty="0"/>
          </a:p>
          <a:p>
            <a:pPr lvl="1"/>
            <a:r>
              <a:rPr lang="zh-CN" altLang="en-US" dirty="0"/>
              <a:t>隐含票息利差</a:t>
            </a:r>
            <a:endParaRPr lang="en-US" altLang="zh-CN" dirty="0"/>
          </a:p>
          <a:p>
            <a:pPr lvl="1"/>
            <a:r>
              <a:rPr lang="zh-CN" altLang="en-US" dirty="0"/>
              <a:t>收益率利差</a:t>
            </a:r>
            <a:endParaRPr lang="en-US" altLang="zh-CN" dirty="0"/>
          </a:p>
          <a:p>
            <a:pPr lvl="2"/>
            <a:r>
              <a:rPr lang="zh-CN" altLang="en-US" dirty="0"/>
              <a:t>简单利差</a:t>
            </a:r>
            <a:endParaRPr lang="en-US" altLang="zh-CN" dirty="0"/>
          </a:p>
          <a:p>
            <a:pPr lvl="2"/>
            <a:r>
              <a:rPr lang="zh-CN" altLang="en-US" dirty="0"/>
              <a:t>贴现利差</a:t>
            </a:r>
            <a:endParaRPr lang="en-US" altLang="zh-CN" dirty="0"/>
          </a:p>
          <a:p>
            <a:pPr lvl="2"/>
            <a:r>
              <a:rPr lang="zh-CN" altLang="en-US" dirty="0"/>
              <a:t>有效利差</a:t>
            </a:r>
            <a:endParaRPr lang="en-US" dirty="0"/>
          </a:p>
        </p:txBody>
      </p:sp>
      <p:sp>
        <p:nvSpPr>
          <p:cNvPr id="4" name="灯片编号占位符 3">
            <a:extLst>
              <a:ext uri="{FF2B5EF4-FFF2-40B4-BE49-F238E27FC236}">
                <a16:creationId xmlns:a16="http://schemas.microsoft.com/office/drawing/2014/main" id="{375DCA98-38E2-4E8F-96CE-0063D0CB32F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29</a:t>
            </a:fld>
            <a:endParaRPr lang="zh-CN" altLang="en-US"/>
          </a:p>
        </p:txBody>
      </p:sp>
    </p:spTree>
    <p:extLst>
      <p:ext uri="{BB962C8B-B14F-4D97-AF65-F5344CB8AC3E}">
        <p14:creationId xmlns:p14="http://schemas.microsoft.com/office/powerpoint/2010/main" val="3065774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11772F-5A94-254D-9B27-8C2423620E98}"/>
              </a:ext>
            </a:extLst>
          </p:cNvPr>
          <p:cNvSpPr>
            <a:spLocks noGrp="1"/>
          </p:cNvSpPr>
          <p:nvPr>
            <p:ph type="title"/>
          </p:nvPr>
        </p:nvSpPr>
        <p:spPr/>
        <p:txBody>
          <a:bodyPr/>
          <a:lstStyle/>
          <a:p>
            <a:r>
              <a:rPr kumimoji="1" lang="zh-CN" altLang="en-US" dirty="0"/>
              <a:t>隐含参照利率分析</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347E69E-6EE7-EE46-B757-28C68AA28C0B}"/>
                  </a:ext>
                </a:extLst>
              </p:cNvPr>
              <p:cNvSpPr>
                <a:spLocks noGrp="1"/>
              </p:cNvSpPr>
              <p:nvPr>
                <p:ph idx="1"/>
              </p:nvPr>
            </p:nvSpPr>
            <p:spPr/>
            <p:txBody>
              <a:bodyPr>
                <a:normAutofit fontScale="92500" lnSpcReduction="10000"/>
              </a:bodyPr>
              <a:lstStyle/>
              <a:p>
                <a:r>
                  <a:rPr kumimoji="1" lang="zh-CN" altLang="en-US" dirty="0"/>
                  <a:t>浮息债价值分解</a:t>
                </a:r>
                <a:endParaRPr kumimoji="1" lang="en-US" altLang="zh-CN" dirty="0"/>
              </a:p>
              <a:p>
                <a:endParaRPr kumimoji="1" lang="en-US" altLang="zh-CN" dirty="0"/>
              </a:p>
              <a:p>
                <a:endParaRPr kumimoji="1" lang="en-US" altLang="zh-CN" dirty="0"/>
              </a:p>
              <a:p>
                <a:endParaRPr kumimoji="1" lang="en-US" altLang="zh-CN" dirty="0"/>
              </a:p>
              <a:p>
                <a:endParaRPr kumimoji="1" lang="en-US" altLang="zh-CN" dirty="0"/>
              </a:p>
              <a:p>
                <a:endParaRPr kumimoji="1" lang="en-US" altLang="zh-CN" dirty="0"/>
              </a:p>
              <a:p>
                <a:r>
                  <a:rPr lang="zh-CN" altLang="zh-CN" dirty="0"/>
                  <a:t>从每个浮息债的市场价格中，我们都可以倒推出隐含的平均参照利率</a:t>
                </a:r>
                <a14:m>
                  <m:oMath xmlns:m="http://schemas.openxmlformats.org/officeDocument/2006/math">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oMath>
                </a14:m>
                <a:r>
                  <a:rPr lang="zh-CN" altLang="zh-CN" dirty="0"/>
                  <a:t>。对于具有相同参照利率的浮息债，较高的平均参照利率</a:t>
                </a:r>
                <a14:m>
                  <m:oMath xmlns:m="http://schemas.openxmlformats.org/officeDocument/2006/math">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oMath>
                </a14:m>
                <a:r>
                  <a:rPr lang="zh-CN" altLang="zh-CN" dirty="0"/>
                  <a:t>意味着拥有这只债券的平均代价较高，因此在其他因素不变的情况下，应该选择平均参照利率</a:t>
                </a:r>
                <a14:m>
                  <m:oMath xmlns:m="http://schemas.openxmlformats.org/officeDocument/2006/math">
                    <m:acc>
                      <m:accPr>
                        <m:chr m:val="̅"/>
                        <m:ctrlPr>
                          <a:rPr lang="zh-CN" altLang="zh-CN" i="1">
                            <a:latin typeface="Cambria Math" panose="02040503050406030204" pitchFamily="18" charset="0"/>
                          </a:rPr>
                        </m:ctrlPr>
                      </m:accPr>
                      <m:e>
                        <m:r>
                          <a:rPr lang="en-US" altLang="zh-CN" i="1">
                            <a:latin typeface="Cambria Math" panose="02040503050406030204" pitchFamily="18" charset="0"/>
                          </a:rPr>
                          <m:t>𝐼</m:t>
                        </m:r>
                      </m:e>
                    </m:acc>
                  </m:oMath>
                </a14:m>
                <a:r>
                  <a:rPr lang="zh-CN" altLang="zh-CN" dirty="0"/>
                  <a:t>较低者。</a:t>
                </a:r>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0347E69E-6EE7-EE46-B757-28C68AA28C0B}"/>
                  </a:ext>
                </a:extLst>
              </p:cNvPr>
              <p:cNvSpPr>
                <a:spLocks noGrp="1" noRot="1" noChangeAspect="1" noMove="1" noResize="1" noEditPoints="1" noAdjustHandles="1" noChangeArrowheads="1" noChangeShapeType="1" noTextEdit="1"/>
              </p:cNvSpPr>
              <p:nvPr>
                <p:ph idx="1"/>
              </p:nvPr>
            </p:nvSpPr>
            <p:spPr>
              <a:blipFill>
                <a:blip r:embed="rId2"/>
                <a:stretch>
                  <a:fillRect t="-1956" r="-46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F5E3191-4785-DD4D-B501-054E72B5751B}"/>
              </a:ext>
            </a:extLst>
          </p:cNvPr>
          <p:cNvSpPr>
            <a:spLocks noGrp="1"/>
          </p:cNvSpPr>
          <p:nvPr>
            <p:ph type="sldNum" sz="quarter" idx="10"/>
          </p:nvPr>
        </p:nvSpPr>
        <p:spPr/>
        <p:txBody>
          <a:bodyPr/>
          <a:lstStyle/>
          <a:p>
            <a:pPr>
              <a:defRPr/>
            </a:pPr>
            <a:fld id="{923144D4-4537-FE42-A10B-59D0A9F39BA6}" type="slidenum">
              <a:rPr lang="zh-CN" altLang="en-US" smtClean="0"/>
              <a:pPr>
                <a:defRPr/>
              </a:pPr>
              <a:t>30</a:t>
            </a:fld>
            <a:endParaRPr lang="zh-CN" altLang="en-US"/>
          </a:p>
        </p:txBody>
      </p:sp>
      <p:pic>
        <p:nvPicPr>
          <p:cNvPr id="5" name="图片 4">
            <a:extLst>
              <a:ext uri="{FF2B5EF4-FFF2-40B4-BE49-F238E27FC236}">
                <a16:creationId xmlns:a16="http://schemas.microsoft.com/office/drawing/2014/main" id="{2690A12F-44C4-C14C-9F29-FFE434C877E8}"/>
              </a:ext>
            </a:extLst>
          </p:cNvPr>
          <p:cNvPicPr>
            <a:picLocks noChangeAspect="1"/>
          </p:cNvPicPr>
          <p:nvPr/>
        </p:nvPicPr>
        <p:blipFill>
          <a:blip r:embed="rId3"/>
          <a:stretch>
            <a:fillRect/>
          </a:stretch>
        </p:blipFill>
        <p:spPr>
          <a:xfrm>
            <a:off x="412750" y="2133600"/>
            <a:ext cx="8318500" cy="1866900"/>
          </a:xfrm>
          <a:prstGeom prst="rect">
            <a:avLst/>
          </a:prstGeom>
        </p:spPr>
      </p:pic>
    </p:spTree>
    <p:extLst>
      <p:ext uri="{BB962C8B-B14F-4D97-AF65-F5344CB8AC3E}">
        <p14:creationId xmlns:p14="http://schemas.microsoft.com/office/powerpoint/2010/main" val="275259027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287E44-0527-734A-9D5C-A962BD92D470}"/>
              </a:ext>
            </a:extLst>
          </p:cNvPr>
          <p:cNvSpPr>
            <a:spLocks noGrp="1"/>
          </p:cNvSpPr>
          <p:nvPr>
            <p:ph type="title"/>
          </p:nvPr>
        </p:nvSpPr>
        <p:spPr/>
        <p:txBody>
          <a:bodyPr/>
          <a:lstStyle/>
          <a:p>
            <a:r>
              <a:rPr kumimoji="1" lang="zh-CN" altLang="en-US" dirty="0"/>
              <a:t>隐含票息利差</a:t>
            </a:r>
          </a:p>
        </p:txBody>
      </p:sp>
      <p:sp>
        <p:nvSpPr>
          <p:cNvPr id="3" name="内容占位符 2">
            <a:extLst>
              <a:ext uri="{FF2B5EF4-FFF2-40B4-BE49-F238E27FC236}">
                <a16:creationId xmlns:a16="http://schemas.microsoft.com/office/drawing/2014/main" id="{41928263-3C4B-2943-AD07-FAEE8C83DBE3}"/>
              </a:ext>
            </a:extLst>
          </p:cNvPr>
          <p:cNvSpPr>
            <a:spLocks noGrp="1"/>
          </p:cNvSpPr>
          <p:nvPr>
            <p:ph idx="1"/>
          </p:nvPr>
        </p:nvSpPr>
        <p:spPr/>
        <p:txBody>
          <a:bodyPr/>
          <a:lstStyle/>
          <a:p>
            <a:r>
              <a:rPr lang="zh-CN" altLang="zh-CN" dirty="0"/>
              <a:t>首先将浮息债的市场价格减去其理论价值，剩下的部分再在一定的贴现率假设下计算对应的票息利差 </a:t>
            </a:r>
            <a:endParaRPr lang="en-US" altLang="zh-CN" dirty="0"/>
          </a:p>
          <a:p>
            <a:r>
              <a:rPr lang="zh-CN" altLang="zh-CN" dirty="0"/>
              <a:t>市场价格和理论价值之差可以理解为事先约定的固定利差与市场认可的利差之间的差异，因而可以倒求出隐含票息利差 </a:t>
            </a:r>
            <a:endParaRPr lang="en-US" altLang="zh-CN" dirty="0"/>
          </a:p>
          <a:p>
            <a:endParaRPr kumimoji="1" lang="en-US" altLang="zh-CN" dirty="0"/>
          </a:p>
          <a:p>
            <a:endParaRPr kumimoji="1" lang="zh-CN" altLang="en-US" dirty="0"/>
          </a:p>
        </p:txBody>
      </p:sp>
      <p:sp>
        <p:nvSpPr>
          <p:cNvPr id="4" name="灯片编号占位符 3">
            <a:extLst>
              <a:ext uri="{FF2B5EF4-FFF2-40B4-BE49-F238E27FC236}">
                <a16:creationId xmlns:a16="http://schemas.microsoft.com/office/drawing/2014/main" id="{917ABF97-F1D2-F44B-9DCA-8FE2DC5424B8}"/>
              </a:ext>
            </a:extLst>
          </p:cNvPr>
          <p:cNvSpPr>
            <a:spLocks noGrp="1"/>
          </p:cNvSpPr>
          <p:nvPr>
            <p:ph type="sldNum" sz="quarter" idx="10"/>
          </p:nvPr>
        </p:nvSpPr>
        <p:spPr/>
        <p:txBody>
          <a:bodyPr/>
          <a:lstStyle/>
          <a:p>
            <a:pPr>
              <a:defRPr/>
            </a:pPr>
            <a:fld id="{923144D4-4537-FE42-A10B-59D0A9F39BA6}" type="slidenum">
              <a:rPr lang="zh-CN" altLang="en-US" smtClean="0"/>
              <a:pPr>
                <a:defRPr/>
              </a:pPr>
              <a:t>31</a:t>
            </a:fld>
            <a:endParaRPr lang="zh-CN" altLang="en-US"/>
          </a:p>
        </p:txBody>
      </p:sp>
      <p:pic>
        <p:nvPicPr>
          <p:cNvPr id="5" name="图片 4">
            <a:extLst>
              <a:ext uri="{FF2B5EF4-FFF2-40B4-BE49-F238E27FC236}">
                <a16:creationId xmlns:a16="http://schemas.microsoft.com/office/drawing/2014/main" id="{A0D0C91C-0B86-0240-84E8-DB217EADC6FC}"/>
              </a:ext>
            </a:extLst>
          </p:cNvPr>
          <p:cNvPicPr>
            <a:picLocks noChangeAspect="1"/>
          </p:cNvPicPr>
          <p:nvPr/>
        </p:nvPicPr>
        <p:blipFill>
          <a:blip r:embed="rId2"/>
          <a:stretch>
            <a:fillRect/>
          </a:stretch>
        </p:blipFill>
        <p:spPr>
          <a:xfrm>
            <a:off x="735445" y="4572000"/>
            <a:ext cx="7937500" cy="787400"/>
          </a:xfrm>
          <a:prstGeom prst="rect">
            <a:avLst/>
          </a:prstGeom>
        </p:spPr>
      </p:pic>
    </p:spTree>
    <p:extLst>
      <p:ext uri="{BB962C8B-B14F-4D97-AF65-F5344CB8AC3E}">
        <p14:creationId xmlns:p14="http://schemas.microsoft.com/office/powerpoint/2010/main" val="222605531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C6EB34-F6A1-5F44-92F0-F03DA38857EE}"/>
              </a:ext>
            </a:extLst>
          </p:cNvPr>
          <p:cNvSpPr>
            <a:spLocks noGrp="1"/>
          </p:cNvSpPr>
          <p:nvPr>
            <p:ph type="title"/>
          </p:nvPr>
        </p:nvSpPr>
        <p:spPr/>
        <p:txBody>
          <a:bodyPr/>
          <a:lstStyle/>
          <a:p>
            <a:r>
              <a:rPr lang="zh-CN" altLang="zh-CN" b="1" dirty="0"/>
              <a:t>例</a:t>
            </a:r>
            <a:r>
              <a:rPr lang="en-US" altLang="zh-CN" b="1" dirty="0"/>
              <a:t>3.4   </a:t>
            </a:r>
            <a:r>
              <a:rPr lang="zh-CN" altLang="zh-CN" b="1" dirty="0"/>
              <a:t>计算隐含票息利差</a:t>
            </a:r>
            <a:r>
              <a:rPr lang="en-US" altLang="zh-CN" b="1" dirty="0"/>
              <a:t>-I</a:t>
            </a:r>
            <a:r>
              <a:rPr lang="zh-CN" altLang="zh-CN" dirty="0"/>
              <a:t> </a:t>
            </a:r>
            <a:endParaRPr kumimoji="1" lang="zh-CN" altLang="en-US" dirty="0"/>
          </a:p>
        </p:txBody>
      </p:sp>
      <p:pic>
        <p:nvPicPr>
          <p:cNvPr id="5" name="内容占位符 4">
            <a:extLst>
              <a:ext uri="{FF2B5EF4-FFF2-40B4-BE49-F238E27FC236}">
                <a16:creationId xmlns:a16="http://schemas.microsoft.com/office/drawing/2014/main" id="{C4ACE277-6375-E643-B2DE-70B8715C1167}"/>
              </a:ext>
            </a:extLst>
          </p:cNvPr>
          <p:cNvPicPr>
            <a:picLocks noGrp="1" noChangeAspect="1"/>
          </p:cNvPicPr>
          <p:nvPr>
            <p:ph idx="1"/>
          </p:nvPr>
        </p:nvPicPr>
        <p:blipFill>
          <a:blip r:embed="rId2"/>
          <a:stretch>
            <a:fillRect/>
          </a:stretch>
        </p:blipFill>
        <p:spPr>
          <a:xfrm>
            <a:off x="492125" y="1190771"/>
            <a:ext cx="8229600" cy="5093924"/>
          </a:xfrm>
          <a:prstGeom prst="rect">
            <a:avLst/>
          </a:prstGeom>
        </p:spPr>
      </p:pic>
      <p:sp>
        <p:nvSpPr>
          <p:cNvPr id="4" name="灯片编号占位符 3">
            <a:extLst>
              <a:ext uri="{FF2B5EF4-FFF2-40B4-BE49-F238E27FC236}">
                <a16:creationId xmlns:a16="http://schemas.microsoft.com/office/drawing/2014/main" id="{62C87267-AE25-1F49-8928-F1FCDE2D0767}"/>
              </a:ext>
            </a:extLst>
          </p:cNvPr>
          <p:cNvSpPr>
            <a:spLocks noGrp="1"/>
          </p:cNvSpPr>
          <p:nvPr>
            <p:ph type="sldNum" sz="quarter" idx="10"/>
          </p:nvPr>
        </p:nvSpPr>
        <p:spPr/>
        <p:txBody>
          <a:bodyPr/>
          <a:lstStyle/>
          <a:p>
            <a:pPr>
              <a:defRPr/>
            </a:pPr>
            <a:fld id="{923144D4-4537-FE42-A10B-59D0A9F39BA6}" type="slidenum">
              <a:rPr lang="zh-CN" altLang="en-US" smtClean="0"/>
              <a:pPr>
                <a:defRPr/>
              </a:pPr>
              <a:t>32</a:t>
            </a:fld>
            <a:endParaRPr lang="zh-CN" altLang="en-US"/>
          </a:p>
        </p:txBody>
      </p:sp>
    </p:spTree>
    <p:extLst>
      <p:ext uri="{BB962C8B-B14F-4D97-AF65-F5344CB8AC3E}">
        <p14:creationId xmlns:p14="http://schemas.microsoft.com/office/powerpoint/2010/main" val="83256878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C6EB34-F6A1-5F44-92F0-F03DA38857EE}"/>
              </a:ext>
            </a:extLst>
          </p:cNvPr>
          <p:cNvSpPr>
            <a:spLocks noGrp="1"/>
          </p:cNvSpPr>
          <p:nvPr>
            <p:ph type="title"/>
          </p:nvPr>
        </p:nvSpPr>
        <p:spPr/>
        <p:txBody>
          <a:bodyPr/>
          <a:lstStyle/>
          <a:p>
            <a:r>
              <a:rPr lang="zh-CN" altLang="zh-CN" b="1" dirty="0"/>
              <a:t>例</a:t>
            </a:r>
            <a:r>
              <a:rPr lang="en-US" altLang="zh-CN" b="1" dirty="0"/>
              <a:t>3.4   </a:t>
            </a:r>
            <a:r>
              <a:rPr lang="zh-CN" altLang="zh-CN" b="1" dirty="0"/>
              <a:t>计算隐含票息利差</a:t>
            </a:r>
            <a:r>
              <a:rPr lang="en-US" altLang="zh-CN" b="1" dirty="0"/>
              <a:t>-II</a:t>
            </a:r>
            <a:r>
              <a:rPr lang="zh-CN" altLang="zh-CN" dirty="0"/>
              <a:t> </a:t>
            </a:r>
            <a:endParaRPr kumimoji="1" lang="zh-CN" altLang="en-US" dirty="0"/>
          </a:p>
        </p:txBody>
      </p:sp>
      <p:sp>
        <p:nvSpPr>
          <p:cNvPr id="4" name="灯片编号占位符 3">
            <a:extLst>
              <a:ext uri="{FF2B5EF4-FFF2-40B4-BE49-F238E27FC236}">
                <a16:creationId xmlns:a16="http://schemas.microsoft.com/office/drawing/2014/main" id="{62C87267-AE25-1F49-8928-F1FCDE2D0767}"/>
              </a:ext>
            </a:extLst>
          </p:cNvPr>
          <p:cNvSpPr>
            <a:spLocks noGrp="1"/>
          </p:cNvSpPr>
          <p:nvPr>
            <p:ph type="sldNum" sz="quarter" idx="10"/>
          </p:nvPr>
        </p:nvSpPr>
        <p:spPr/>
        <p:txBody>
          <a:bodyPr/>
          <a:lstStyle/>
          <a:p>
            <a:pPr>
              <a:defRPr/>
            </a:pPr>
            <a:fld id="{923144D4-4537-FE42-A10B-59D0A9F39BA6}" type="slidenum">
              <a:rPr lang="zh-CN" altLang="en-US" smtClean="0"/>
              <a:pPr>
                <a:defRPr/>
              </a:pPr>
              <a:t>33</a:t>
            </a:fld>
            <a:endParaRPr lang="zh-CN" altLang="en-US"/>
          </a:p>
        </p:txBody>
      </p:sp>
      <p:pic>
        <p:nvPicPr>
          <p:cNvPr id="6" name="内容占位符 5">
            <a:extLst>
              <a:ext uri="{FF2B5EF4-FFF2-40B4-BE49-F238E27FC236}">
                <a16:creationId xmlns:a16="http://schemas.microsoft.com/office/drawing/2014/main" id="{39CEF23D-A0C8-3745-A9F4-05345AA6A22F}"/>
              </a:ext>
            </a:extLst>
          </p:cNvPr>
          <p:cNvPicPr>
            <a:picLocks noGrp="1" noChangeAspect="1"/>
          </p:cNvPicPr>
          <p:nvPr>
            <p:ph idx="1"/>
          </p:nvPr>
        </p:nvPicPr>
        <p:blipFill>
          <a:blip r:embed="rId2"/>
          <a:stretch>
            <a:fillRect/>
          </a:stretch>
        </p:blipFill>
        <p:spPr>
          <a:xfrm>
            <a:off x="492125" y="1295400"/>
            <a:ext cx="8166100" cy="5041900"/>
          </a:xfrm>
          <a:prstGeom prst="rect">
            <a:avLst/>
          </a:prstGeom>
        </p:spPr>
      </p:pic>
    </p:spTree>
    <p:extLst>
      <p:ext uri="{BB962C8B-B14F-4D97-AF65-F5344CB8AC3E}">
        <p14:creationId xmlns:p14="http://schemas.microsoft.com/office/powerpoint/2010/main" val="396431440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AB0233-5F46-1944-92BA-6E6236470E4F}"/>
              </a:ext>
            </a:extLst>
          </p:cNvPr>
          <p:cNvSpPr>
            <a:spLocks noGrp="1"/>
          </p:cNvSpPr>
          <p:nvPr>
            <p:ph type="title"/>
          </p:nvPr>
        </p:nvSpPr>
        <p:spPr/>
        <p:txBody>
          <a:bodyPr/>
          <a:lstStyle/>
          <a:p>
            <a:r>
              <a:rPr kumimoji="1" lang="zh-CN" altLang="en-US" dirty="0"/>
              <a:t>收益率利差</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2925657-3A17-0847-B79A-2898F88EEE4A}"/>
                  </a:ext>
                </a:extLst>
              </p:cNvPr>
              <p:cNvSpPr>
                <a:spLocks noGrp="1"/>
              </p:cNvSpPr>
              <p:nvPr>
                <p:ph idx="1"/>
              </p:nvPr>
            </p:nvSpPr>
            <p:spPr/>
            <p:txBody>
              <a:bodyPr/>
              <a:lstStyle/>
              <a:p>
                <a:r>
                  <a:rPr lang="zh-CN" altLang="zh-CN" dirty="0"/>
                  <a:t>收益率（贴现率）中的利差 </a:t>
                </a:r>
                <a:endParaRPr lang="en-US" altLang="zh-CN" dirty="0"/>
              </a:p>
              <a:p>
                <a:pPr lvl="1"/>
                <a:r>
                  <a:rPr lang="zh-CN" altLang="zh-CN" dirty="0"/>
                  <a:t>简单利差（</a:t>
                </a:r>
                <a:r>
                  <a:rPr lang="en-US" altLang="zh-CN" dirty="0"/>
                  <a:t>simple margin</a:t>
                </a:r>
                <a:r>
                  <a:rPr lang="zh-CN" altLang="zh-CN" dirty="0"/>
                  <a:t>）</a:t>
                </a:r>
                <a:endParaRPr lang="en-US" altLang="zh-CN" dirty="0"/>
              </a:p>
              <a:p>
                <a:pPr marL="344487" lvl="1" indent="0">
                  <a:buNone/>
                </a:pPr>
                <a:r>
                  <a:rPr lang="zh-CN" altLang="en-US" b="0" dirty="0"/>
                  <a:t>                   </a:t>
                </a:r>
                <a14:m>
                  <m:oMath xmlns:m="http://schemas.openxmlformats.org/officeDocument/2006/math">
                    <m:r>
                      <a:rPr lang="en-US" altLang="zh-CN" b="0" i="0" smtClean="0">
                        <a:latin typeface="Cambria Math" panose="02040503050406030204" pitchFamily="18" charset="0"/>
                      </a:rPr>
                      <m:t>=</m:t>
                    </m:r>
                    <m:r>
                      <a:rPr lang="zh-CN" altLang="zh-CN">
                        <a:latin typeface="Cambria Math" panose="02040503050406030204" pitchFamily="18" charset="0"/>
                      </a:rPr>
                      <m:t>固定票面利差</m:t>
                    </m:r>
                    <m:r>
                      <a:rPr lang="en-US" altLang="zh-CN">
                        <a:latin typeface="Cambria Math" panose="02040503050406030204" pitchFamily="18" charset="0"/>
                      </a:rPr>
                      <m:t>+</m:t>
                    </m:r>
                    <m:f>
                      <m:fPr>
                        <m:ctrlPr>
                          <a:rPr lang="zh-CN" altLang="zh-CN" i="1">
                            <a:latin typeface="Cambria Math" panose="02040503050406030204" pitchFamily="18" charset="0"/>
                          </a:rPr>
                        </m:ctrlPr>
                      </m:fPr>
                      <m:num>
                        <m:r>
                          <a:rPr lang="en-US" altLang="zh-CN">
                            <a:latin typeface="Cambria Math" panose="02040503050406030204" pitchFamily="18" charset="0"/>
                          </a:rPr>
                          <m:t>100</m:t>
                        </m:r>
                        <m:r>
                          <a:rPr lang="en-US" altLang="zh-CN" i="1">
                            <a:latin typeface="Cambria Math" panose="02040503050406030204" pitchFamily="18" charset="0"/>
                          </a:rPr>
                          <m:t>−</m:t>
                        </m:r>
                        <m:r>
                          <a:rPr lang="zh-CN" altLang="zh-CN">
                            <a:latin typeface="Cambria Math" panose="02040503050406030204" pitchFamily="18" charset="0"/>
                          </a:rPr>
                          <m:t>当前债券全价</m:t>
                        </m:r>
                      </m:num>
                      <m:den>
                        <m:r>
                          <a:rPr lang="en-US" altLang="zh-CN">
                            <a:latin typeface="Cambria Math" panose="02040503050406030204" pitchFamily="18" charset="0"/>
                          </a:rPr>
                          <m:t>100×</m:t>
                        </m:r>
                        <m:r>
                          <a:rPr lang="zh-CN" altLang="zh-CN">
                            <a:latin typeface="Cambria Math" panose="02040503050406030204" pitchFamily="18" charset="0"/>
                          </a:rPr>
                          <m:t>剩余期限</m:t>
                        </m:r>
                      </m:den>
                    </m:f>
                  </m:oMath>
                </a14:m>
                <a:r>
                  <a:rPr lang="zh-CN" altLang="zh-CN" dirty="0">
                    <a:effectLst/>
                  </a:rPr>
                  <a:t> </a:t>
                </a:r>
                <a:endParaRPr lang="en-US" altLang="zh-CN" dirty="0">
                  <a:effectLst/>
                </a:endParaRPr>
              </a:p>
              <a:p>
                <a:pPr lvl="1"/>
                <a:r>
                  <a:rPr kumimoji="1" lang="zh-CN" altLang="en-US" dirty="0"/>
                  <a:t>贴现利差</a:t>
                </a:r>
                <a:r>
                  <a:rPr lang="zh-CN" altLang="zh-CN" dirty="0"/>
                  <a:t>（</a:t>
                </a:r>
                <a:r>
                  <a:rPr lang="en-US" altLang="zh-CN" dirty="0"/>
                  <a:t>discount margin</a:t>
                </a:r>
                <a:r>
                  <a:rPr lang="zh-CN" altLang="zh-CN" dirty="0"/>
                  <a:t>） </a:t>
                </a:r>
                <a:endParaRPr lang="en-US" altLang="zh-CN" dirty="0"/>
              </a:p>
              <a:p>
                <a:pPr lvl="2"/>
                <a:r>
                  <a:rPr lang="zh-CN" altLang="zh-CN" dirty="0"/>
                  <a:t>在一定的未来现金流假设下计算浮息债市场价格所对应的到期收益率，再减去参照利率 </a:t>
                </a:r>
                <a:endParaRPr lang="en-US" altLang="zh-CN" dirty="0"/>
              </a:p>
              <a:p>
                <a:pPr lvl="1"/>
                <a:r>
                  <a:rPr kumimoji="1" lang="zh-CN" altLang="en-US" dirty="0"/>
                  <a:t>有效利差</a:t>
                </a:r>
                <a:r>
                  <a:rPr lang="zh-CN" altLang="zh-CN" dirty="0"/>
                  <a:t>（</a:t>
                </a:r>
                <a:r>
                  <a:rPr lang="en-US" altLang="zh-CN" dirty="0"/>
                  <a:t>effective margin</a:t>
                </a:r>
                <a:r>
                  <a:rPr lang="zh-CN" altLang="zh-CN" dirty="0"/>
                  <a:t>） </a:t>
                </a:r>
                <a:endParaRPr lang="en-US" altLang="zh-CN" dirty="0"/>
              </a:p>
              <a:p>
                <a:pPr lvl="2"/>
                <a:r>
                  <a:rPr lang="zh-CN" altLang="zh-CN" dirty="0"/>
                  <a:t>未来的现金流是通过假设未来的参照利率等于今天的远期利率来确定的，而贴现率则设定为当前对应期限的即期利率加上有效利差</a:t>
                </a:r>
                <a:endParaRPr kumimoji="1" lang="zh-CN" altLang="en-US" dirty="0"/>
              </a:p>
            </p:txBody>
          </p:sp>
        </mc:Choice>
        <mc:Fallback xmlns="">
          <p:sp>
            <p:nvSpPr>
              <p:cNvPr id="3" name="内容占位符 2">
                <a:extLst>
                  <a:ext uri="{FF2B5EF4-FFF2-40B4-BE49-F238E27FC236}">
                    <a16:creationId xmlns:a16="http://schemas.microsoft.com/office/drawing/2014/main" id="{52925657-3A17-0847-B79A-2898F88EEE4A}"/>
                  </a:ext>
                </a:extLst>
              </p:cNvPr>
              <p:cNvSpPr>
                <a:spLocks noGrp="1" noRot="1" noChangeAspect="1" noMove="1" noResize="1" noEditPoints="1" noAdjustHandles="1" noChangeArrowheads="1" noChangeShapeType="1" noTextEdit="1"/>
              </p:cNvSpPr>
              <p:nvPr>
                <p:ph idx="1"/>
              </p:nvPr>
            </p:nvSpPr>
            <p:spPr>
              <a:blipFill>
                <a:blip r:embed="rId2"/>
                <a:stretch>
                  <a:fillRect t="-1711" r="-46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B435B8F6-19E2-7C48-A661-C8863BF34B78}"/>
              </a:ext>
            </a:extLst>
          </p:cNvPr>
          <p:cNvSpPr>
            <a:spLocks noGrp="1"/>
          </p:cNvSpPr>
          <p:nvPr>
            <p:ph type="sldNum" sz="quarter" idx="10"/>
          </p:nvPr>
        </p:nvSpPr>
        <p:spPr/>
        <p:txBody>
          <a:bodyPr/>
          <a:lstStyle/>
          <a:p>
            <a:pPr>
              <a:defRPr/>
            </a:pPr>
            <a:fld id="{923144D4-4537-FE42-A10B-59D0A9F39BA6}" type="slidenum">
              <a:rPr lang="zh-CN" altLang="en-US" smtClean="0"/>
              <a:pPr>
                <a:defRPr/>
              </a:pPr>
              <a:t>34</a:t>
            </a:fld>
            <a:endParaRPr lang="zh-CN" altLang="en-US"/>
          </a:p>
        </p:txBody>
      </p:sp>
    </p:spTree>
    <p:extLst>
      <p:ext uri="{BB962C8B-B14F-4D97-AF65-F5344CB8AC3E}">
        <p14:creationId xmlns:p14="http://schemas.microsoft.com/office/powerpoint/2010/main" val="219333367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C741BF-53DD-0949-A19C-FC219D7EBED1}"/>
              </a:ext>
            </a:extLst>
          </p:cNvPr>
          <p:cNvSpPr>
            <a:spLocks noGrp="1"/>
          </p:cNvSpPr>
          <p:nvPr>
            <p:ph type="title"/>
          </p:nvPr>
        </p:nvSpPr>
        <p:spPr/>
        <p:txBody>
          <a:bodyPr/>
          <a:lstStyle/>
          <a:p>
            <a:r>
              <a:rPr kumimoji="1" lang="zh-CN" altLang="en-US" dirty="0"/>
              <a:t>例</a:t>
            </a:r>
            <a:r>
              <a:rPr kumimoji="1" lang="en-US" altLang="zh-CN" dirty="0"/>
              <a:t>3.5</a:t>
            </a:r>
            <a:r>
              <a:rPr kumimoji="1" lang="zh-CN" altLang="en-US" dirty="0"/>
              <a:t> 计算贴现利差</a:t>
            </a:r>
          </a:p>
        </p:txBody>
      </p:sp>
      <p:pic>
        <p:nvPicPr>
          <p:cNvPr id="5" name="内容占位符 4">
            <a:extLst>
              <a:ext uri="{FF2B5EF4-FFF2-40B4-BE49-F238E27FC236}">
                <a16:creationId xmlns:a16="http://schemas.microsoft.com/office/drawing/2014/main" id="{34669D1E-AD8D-7A40-8238-3E78CED9378E}"/>
              </a:ext>
            </a:extLst>
          </p:cNvPr>
          <p:cNvPicPr>
            <a:picLocks noGrp="1" noChangeAspect="1"/>
          </p:cNvPicPr>
          <p:nvPr>
            <p:ph idx="1"/>
          </p:nvPr>
        </p:nvPicPr>
        <p:blipFill>
          <a:blip r:embed="rId2"/>
          <a:stretch>
            <a:fillRect/>
          </a:stretch>
        </p:blipFill>
        <p:spPr>
          <a:xfrm>
            <a:off x="471343" y="1470234"/>
            <a:ext cx="8229600" cy="4507288"/>
          </a:xfrm>
          <a:prstGeom prst="rect">
            <a:avLst/>
          </a:prstGeom>
        </p:spPr>
      </p:pic>
      <p:sp>
        <p:nvSpPr>
          <p:cNvPr id="4" name="灯片编号占位符 3">
            <a:extLst>
              <a:ext uri="{FF2B5EF4-FFF2-40B4-BE49-F238E27FC236}">
                <a16:creationId xmlns:a16="http://schemas.microsoft.com/office/drawing/2014/main" id="{D38BC6BB-A55E-EC40-94EE-6CD08B05A875}"/>
              </a:ext>
            </a:extLst>
          </p:cNvPr>
          <p:cNvSpPr>
            <a:spLocks noGrp="1"/>
          </p:cNvSpPr>
          <p:nvPr>
            <p:ph type="sldNum" sz="quarter" idx="10"/>
          </p:nvPr>
        </p:nvSpPr>
        <p:spPr/>
        <p:txBody>
          <a:bodyPr/>
          <a:lstStyle/>
          <a:p>
            <a:pPr>
              <a:defRPr/>
            </a:pPr>
            <a:fld id="{923144D4-4537-FE42-A10B-59D0A9F39BA6}" type="slidenum">
              <a:rPr lang="zh-CN" altLang="en-US" smtClean="0"/>
              <a:pPr>
                <a:defRPr/>
              </a:pPr>
              <a:t>35</a:t>
            </a:fld>
            <a:endParaRPr lang="zh-CN" altLang="en-US"/>
          </a:p>
        </p:txBody>
      </p:sp>
    </p:spTree>
    <p:extLst>
      <p:ext uri="{BB962C8B-B14F-4D97-AF65-F5344CB8AC3E}">
        <p14:creationId xmlns:p14="http://schemas.microsoft.com/office/powerpoint/2010/main" val="313782714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A38AB4-FC97-8142-8E43-586965B9D2CB}"/>
              </a:ext>
            </a:extLst>
          </p:cNvPr>
          <p:cNvSpPr>
            <a:spLocks noGrp="1"/>
          </p:cNvSpPr>
          <p:nvPr>
            <p:ph type="title"/>
          </p:nvPr>
        </p:nvSpPr>
        <p:spPr/>
        <p:txBody>
          <a:bodyPr/>
          <a:lstStyle/>
          <a:p>
            <a:r>
              <a:rPr lang="zh-CN" altLang="zh-CN" b="1" dirty="0"/>
              <a:t>例</a:t>
            </a:r>
            <a:r>
              <a:rPr lang="en-US" altLang="zh-CN" b="1" dirty="0"/>
              <a:t>3.6   </a:t>
            </a:r>
            <a:r>
              <a:rPr lang="zh-CN" altLang="zh-CN" b="1" dirty="0"/>
              <a:t>计算有效利差</a:t>
            </a:r>
            <a:r>
              <a:rPr lang="zh-CN" altLang="zh-CN" dirty="0"/>
              <a:t> </a:t>
            </a:r>
            <a:endParaRPr kumimoji="1" lang="zh-CN" altLang="en-US" dirty="0"/>
          </a:p>
        </p:txBody>
      </p:sp>
      <p:pic>
        <p:nvPicPr>
          <p:cNvPr id="5" name="内容占位符 4">
            <a:extLst>
              <a:ext uri="{FF2B5EF4-FFF2-40B4-BE49-F238E27FC236}">
                <a16:creationId xmlns:a16="http://schemas.microsoft.com/office/drawing/2014/main" id="{232577E7-F0DE-FF45-92E6-47DEB4E8A081}"/>
              </a:ext>
            </a:extLst>
          </p:cNvPr>
          <p:cNvPicPr>
            <a:picLocks noGrp="1" noChangeAspect="1"/>
          </p:cNvPicPr>
          <p:nvPr>
            <p:ph idx="1"/>
          </p:nvPr>
        </p:nvPicPr>
        <p:blipFill>
          <a:blip r:embed="rId2"/>
          <a:stretch>
            <a:fillRect/>
          </a:stretch>
        </p:blipFill>
        <p:spPr>
          <a:xfrm>
            <a:off x="492125" y="1524000"/>
            <a:ext cx="8229600" cy="4607061"/>
          </a:xfrm>
          <a:prstGeom prst="rect">
            <a:avLst/>
          </a:prstGeom>
        </p:spPr>
      </p:pic>
      <p:sp>
        <p:nvSpPr>
          <p:cNvPr id="4" name="灯片编号占位符 3">
            <a:extLst>
              <a:ext uri="{FF2B5EF4-FFF2-40B4-BE49-F238E27FC236}">
                <a16:creationId xmlns:a16="http://schemas.microsoft.com/office/drawing/2014/main" id="{18668B6A-CCD0-014F-8C16-C22F5C3CAD2D}"/>
              </a:ext>
            </a:extLst>
          </p:cNvPr>
          <p:cNvSpPr>
            <a:spLocks noGrp="1"/>
          </p:cNvSpPr>
          <p:nvPr>
            <p:ph type="sldNum" sz="quarter" idx="10"/>
          </p:nvPr>
        </p:nvSpPr>
        <p:spPr/>
        <p:txBody>
          <a:bodyPr/>
          <a:lstStyle/>
          <a:p>
            <a:pPr>
              <a:defRPr/>
            </a:pPr>
            <a:fld id="{923144D4-4537-FE42-A10B-59D0A9F39BA6}" type="slidenum">
              <a:rPr lang="zh-CN" altLang="en-US" smtClean="0"/>
              <a:pPr>
                <a:defRPr/>
              </a:pPr>
              <a:t>36</a:t>
            </a:fld>
            <a:endParaRPr lang="zh-CN" altLang="en-US"/>
          </a:p>
        </p:txBody>
      </p:sp>
    </p:spTree>
    <p:extLst>
      <p:ext uri="{BB962C8B-B14F-4D97-AF65-F5344CB8AC3E}">
        <p14:creationId xmlns:p14="http://schemas.microsoft.com/office/powerpoint/2010/main" val="269770205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第三节</a:t>
            </a:r>
          </a:p>
        </p:txBody>
      </p:sp>
      <p:sp>
        <p:nvSpPr>
          <p:cNvPr id="3" name="文本占位符 2">
            <a:extLst>
              <a:ext uri="{FF2B5EF4-FFF2-40B4-BE49-F238E27FC236}">
                <a16:creationId xmlns:a16="http://schemas.microsoft.com/office/drawing/2014/main" id="{E4084FA1-3FDD-2D4D-8ADC-270CC4240221}"/>
              </a:ext>
            </a:extLst>
          </p:cNvPr>
          <p:cNvSpPr>
            <a:spLocks noGrp="1"/>
          </p:cNvSpPr>
          <p:nvPr>
            <p:ph type="body" idx="1"/>
          </p:nvPr>
        </p:nvSpPr>
        <p:spPr/>
        <p:txBody>
          <a:bodyPr/>
          <a:lstStyle/>
          <a:p>
            <a:r>
              <a:rPr lang="zh-CN" altLang="en-US" dirty="0"/>
              <a:t>债券报价</a:t>
            </a:r>
          </a:p>
        </p:txBody>
      </p:sp>
    </p:spTree>
    <p:extLst>
      <p:ext uri="{BB962C8B-B14F-4D97-AF65-F5344CB8AC3E}">
        <p14:creationId xmlns:p14="http://schemas.microsoft.com/office/powerpoint/2010/main" val="425450058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债券的报价</a:t>
            </a:r>
          </a:p>
        </p:txBody>
      </p:sp>
      <p:sp>
        <p:nvSpPr>
          <p:cNvPr id="3" name="文本占位符 2"/>
          <p:cNvSpPr>
            <a:spLocks noGrp="1"/>
          </p:cNvSpPr>
          <p:nvPr>
            <p:ph idx="1"/>
          </p:nvPr>
        </p:nvSpPr>
        <p:spPr/>
        <p:txBody>
          <a:bodyPr/>
          <a:lstStyle/>
          <a:p>
            <a:r>
              <a:rPr lang="zh-CN" altLang="zh-CN" dirty="0"/>
              <a:t>报价既</a:t>
            </a:r>
            <a:r>
              <a:rPr lang="zh-CN" altLang="en-US" dirty="0"/>
              <a:t>可以</a:t>
            </a:r>
            <a:r>
              <a:rPr lang="zh-CN" altLang="zh-CN" dirty="0"/>
              <a:t>报出债券价格，也</a:t>
            </a:r>
            <a:r>
              <a:rPr lang="zh-CN" altLang="en-US" dirty="0"/>
              <a:t>可以</a:t>
            </a:r>
            <a:r>
              <a:rPr lang="zh-CN" altLang="zh-CN" dirty="0"/>
              <a:t>报出相应的收益率</a:t>
            </a:r>
            <a:endParaRPr lang="en-US" altLang="zh-CN" dirty="0"/>
          </a:p>
          <a:p>
            <a:r>
              <a:rPr lang="zh-CN" altLang="zh-CN" dirty="0"/>
              <a:t>报价时通常报出面值每</a:t>
            </a:r>
            <a:r>
              <a:rPr lang="en-US" altLang="zh-CN" dirty="0"/>
              <a:t>100</a:t>
            </a:r>
            <a:r>
              <a:rPr lang="zh-CN" altLang="zh-CN" dirty="0"/>
              <a:t>元的价格</a:t>
            </a:r>
            <a:endParaRPr lang="en-US" altLang="zh-CN" dirty="0"/>
          </a:p>
          <a:p>
            <a:pPr lvl="1"/>
            <a:r>
              <a:rPr lang="zh-CN" altLang="zh-CN" dirty="0"/>
              <a:t>不同市场的最小报价单位往往不同</a:t>
            </a:r>
            <a:endParaRPr lang="en-US" altLang="zh-CN" dirty="0"/>
          </a:p>
          <a:p>
            <a:r>
              <a:rPr lang="zh-CN" altLang="zh-CN" dirty="0"/>
              <a:t>债券报价时使用的是净价而非全价</a:t>
            </a:r>
            <a:endParaRPr lang="en-US" altLang="zh-CN" dirty="0"/>
          </a:p>
          <a:p>
            <a:pPr lvl="1"/>
            <a:r>
              <a:rPr lang="zh-CN" altLang="en-US" dirty="0"/>
              <a:t>全价</a:t>
            </a:r>
            <a:r>
              <a:rPr lang="zh-CN" altLang="zh-CN" dirty="0"/>
              <a:t>（</a:t>
            </a:r>
            <a:r>
              <a:rPr lang="en-US" altLang="zh-CN" dirty="0"/>
              <a:t>full price</a:t>
            </a:r>
            <a:r>
              <a:rPr lang="zh-CN" altLang="zh-CN" dirty="0"/>
              <a:t>）</a:t>
            </a:r>
            <a:r>
              <a:rPr lang="zh-CN" altLang="en-US" dirty="0"/>
              <a:t>：</a:t>
            </a:r>
            <a:r>
              <a:rPr lang="zh-CN" altLang="zh-CN" dirty="0"/>
              <a:t>现金价格（</a:t>
            </a:r>
            <a:r>
              <a:rPr lang="en-US" altLang="zh-CN" dirty="0"/>
              <a:t>cash price</a:t>
            </a:r>
            <a:r>
              <a:rPr lang="zh-CN" altLang="zh-CN" dirty="0"/>
              <a:t>）或发票价格（</a:t>
            </a:r>
            <a:r>
              <a:rPr lang="en-US" altLang="zh-CN" dirty="0"/>
              <a:t>invoice price</a:t>
            </a:r>
            <a:r>
              <a:rPr lang="zh-CN" altLang="en-US" dirty="0"/>
              <a:t>）</a:t>
            </a:r>
            <a:endParaRPr lang="en-US" altLang="zh-CN" dirty="0"/>
          </a:p>
          <a:p>
            <a:pPr lvl="1"/>
            <a:r>
              <a:rPr lang="zh-CN" altLang="zh-CN" dirty="0"/>
              <a:t>净价</a:t>
            </a:r>
            <a:r>
              <a:rPr lang="zh-CN" altLang="en-US" dirty="0"/>
              <a:t>（</a:t>
            </a:r>
            <a:r>
              <a:rPr lang="en-US" altLang="zh-CN" dirty="0"/>
              <a:t>clean price</a:t>
            </a:r>
            <a:r>
              <a:rPr lang="zh-CN" altLang="en-US" dirty="0"/>
              <a:t>）</a:t>
            </a:r>
            <a:r>
              <a:rPr lang="zh-CN" altLang="zh-CN" dirty="0"/>
              <a:t>则等于全价减去应计利息（</a:t>
            </a:r>
            <a:r>
              <a:rPr lang="en-US" altLang="zh-CN" dirty="0"/>
              <a:t>accrued interest</a:t>
            </a:r>
            <a:r>
              <a:rPr lang="zh-CN" altLang="zh-CN" dirty="0"/>
              <a:t>）</a:t>
            </a:r>
            <a:r>
              <a:rPr lang="zh-CN" altLang="en-US" dirty="0"/>
              <a:t>，避免报价不连续，也便于分解债券投资的盈亏来源</a:t>
            </a:r>
          </a:p>
        </p:txBody>
      </p:sp>
    </p:spTree>
    <p:extLst>
      <p:ext uri="{BB962C8B-B14F-4D97-AF65-F5344CB8AC3E}">
        <p14:creationId xmlns:p14="http://schemas.microsoft.com/office/powerpoint/2010/main" val="866758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现金流贴现法</a:t>
            </a:r>
          </a:p>
        </p:txBody>
      </p:sp>
      <p:sp>
        <p:nvSpPr>
          <p:cNvPr id="3" name="文本占位符 2"/>
          <p:cNvSpPr>
            <a:spLocks noGrp="1"/>
          </p:cNvSpPr>
          <p:nvPr>
            <p:ph idx="1"/>
          </p:nvPr>
        </p:nvSpPr>
        <p:spPr/>
        <p:txBody>
          <a:bodyPr/>
          <a:lstStyle/>
          <a:p>
            <a:r>
              <a:rPr lang="zh-CN" altLang="en-US" dirty="0"/>
              <a:t>现金流贴现法</a:t>
            </a:r>
            <a:r>
              <a:rPr lang="en-US" altLang="zh-CN" dirty="0"/>
              <a:t>/</a:t>
            </a:r>
            <a:r>
              <a:rPr lang="zh-CN" altLang="zh-CN" dirty="0"/>
              <a:t>收入资本化法</a:t>
            </a:r>
            <a:r>
              <a:rPr lang="en-US" altLang="zh-CN" dirty="0"/>
              <a:t>/</a:t>
            </a:r>
            <a:r>
              <a:rPr lang="zh-CN" altLang="en-US" dirty="0"/>
              <a:t>绝对定价法</a:t>
            </a:r>
            <a:endParaRPr lang="en-US" altLang="zh-CN" dirty="0"/>
          </a:p>
          <a:p>
            <a:pPr lvl="1"/>
            <a:r>
              <a:rPr lang="zh-CN" altLang="zh-CN" dirty="0"/>
              <a:t>任何金融资产的合理价值都应该等于该资产未来现金流期望值的合理贴现</a:t>
            </a:r>
            <a:endParaRPr lang="en-US" altLang="zh-CN" dirty="0"/>
          </a:p>
        </p:txBody>
      </p:sp>
    </p:spTree>
    <p:extLst>
      <p:ext uri="{BB962C8B-B14F-4D97-AF65-F5344CB8AC3E}">
        <p14:creationId xmlns:p14="http://schemas.microsoft.com/office/powerpoint/2010/main" val="866420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AE1390-5BC6-4E6B-98C5-2E69D7A5B23D}"/>
              </a:ext>
            </a:extLst>
          </p:cNvPr>
          <p:cNvSpPr>
            <a:spLocks noGrp="1"/>
          </p:cNvSpPr>
          <p:nvPr>
            <p:ph type="title"/>
          </p:nvPr>
        </p:nvSpPr>
        <p:spPr/>
        <p:txBody>
          <a:bodyPr/>
          <a:lstStyle/>
          <a:p>
            <a:r>
              <a:rPr lang="zh-CN" altLang="en-US" dirty="0"/>
              <a:t>应计利息</a:t>
            </a:r>
            <a:endParaRPr 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D009B5B-58EA-42B8-8F95-DB1AA07A095D}"/>
                  </a:ext>
                </a:extLst>
              </p:cNvPr>
              <p:cNvSpPr>
                <a:spLocks noGrp="1"/>
              </p:cNvSpPr>
              <p:nvPr>
                <p:ph idx="1"/>
              </p:nvPr>
            </p:nvSpPr>
            <p:spPr>
              <a:xfrm>
                <a:off x="457200" y="1230079"/>
                <a:ext cx="8229600" cy="5184576"/>
              </a:xfrm>
            </p:spPr>
            <p:txBody>
              <a:bodyPr/>
              <a:lstStyle/>
              <a:p>
                <a:r>
                  <a:rPr lang="zh-CN" altLang="en-US" dirty="0"/>
                  <a:t>应计利息（</a:t>
                </a:r>
                <a:r>
                  <a:rPr lang="en-US" dirty="0"/>
                  <a:t>accrued interest</a:t>
                </a:r>
                <a:r>
                  <a:rPr lang="zh-CN" altLang="en-US" dirty="0"/>
                  <a:t>）</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zh-CN" sz="2000">
                          <a:latin typeface="Cambria Math" panose="02040503050406030204" pitchFamily="18" charset="0"/>
                        </a:rPr>
                        <m:t>应计利息</m:t>
                      </m:r>
                      <m:r>
                        <a:rPr lang="en-US" altLang="zh-CN" sz="2000">
                          <a:latin typeface="Cambria Math" panose="02040503050406030204" pitchFamily="18" charset="0"/>
                        </a:rPr>
                        <m:t>=</m:t>
                      </m:r>
                      <m:r>
                        <a:rPr lang="zh-CN" altLang="zh-CN" sz="2000">
                          <a:latin typeface="Cambria Math" panose="02040503050406030204" pitchFamily="18" charset="0"/>
                        </a:rPr>
                        <m:t>本付息周期票息</m:t>
                      </m:r>
                      <m:r>
                        <a:rPr lang="en-US" altLang="zh-CN" sz="2000">
                          <a:latin typeface="Cambria Math" panose="02040503050406030204" pitchFamily="18" charset="0"/>
                        </a:rPr>
                        <m:t>×</m:t>
                      </m:r>
                      <m:f>
                        <m:fPr>
                          <m:ctrlPr>
                            <a:rPr lang="zh-CN" altLang="zh-CN" sz="2000" i="1">
                              <a:latin typeface="Cambria Math" panose="02040503050406030204" pitchFamily="18" charset="0"/>
                            </a:rPr>
                          </m:ctrlPr>
                        </m:fPr>
                        <m:num>
                          <m:r>
                            <a:rPr lang="zh-CN" altLang="zh-CN" sz="2000">
                              <a:latin typeface="Cambria Math" panose="02040503050406030204" pitchFamily="18" charset="0"/>
                            </a:rPr>
                            <m:t>上一个付息日至结算日天数</m:t>
                          </m:r>
                        </m:num>
                        <m:den>
                          <m:r>
                            <a:rPr lang="zh-CN" altLang="zh-CN" sz="2000">
                              <a:latin typeface="Cambria Math" panose="02040503050406030204" pitchFamily="18" charset="0"/>
                            </a:rPr>
                            <m:t>本付息周期天数</m:t>
                          </m:r>
                        </m:den>
                      </m:f>
                    </m:oMath>
                  </m:oMathPara>
                </a14:m>
                <a:endParaRPr lang="en-US" sz="2000" dirty="0"/>
              </a:p>
            </p:txBody>
          </p:sp>
        </mc:Choice>
        <mc:Fallback xmlns="">
          <p:sp>
            <p:nvSpPr>
              <p:cNvPr id="3" name="内容占位符 2">
                <a:extLst>
                  <a:ext uri="{FF2B5EF4-FFF2-40B4-BE49-F238E27FC236}">
                    <a16:creationId xmlns:a16="http://schemas.microsoft.com/office/drawing/2014/main" id="{DD009B5B-58EA-42B8-8F95-DB1AA07A095D}"/>
                  </a:ext>
                </a:extLst>
              </p:cNvPr>
              <p:cNvSpPr>
                <a:spLocks noGrp="1" noRot="1" noChangeAspect="1" noMove="1" noResize="1" noEditPoints="1" noAdjustHandles="1" noChangeArrowheads="1" noChangeShapeType="1" noTextEdit="1"/>
              </p:cNvSpPr>
              <p:nvPr>
                <p:ph idx="1"/>
              </p:nvPr>
            </p:nvSpPr>
            <p:spPr>
              <a:xfrm>
                <a:off x="457200" y="1230079"/>
                <a:ext cx="8229600" cy="5184576"/>
              </a:xfrm>
              <a:blipFill>
                <a:blip r:embed="rId2"/>
                <a:stretch>
                  <a:fillRect t="-1467"/>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16BB4A3B-1561-4D82-A424-3B30EA90D221}"/>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39</a:t>
            </a:fld>
            <a:endParaRPr lang="zh-CN" altLang="en-US" dirty="0"/>
          </a:p>
        </p:txBody>
      </p:sp>
      <p:pic>
        <p:nvPicPr>
          <p:cNvPr id="7" name="图片 6">
            <a:extLst>
              <a:ext uri="{FF2B5EF4-FFF2-40B4-BE49-F238E27FC236}">
                <a16:creationId xmlns:a16="http://schemas.microsoft.com/office/drawing/2014/main" id="{0B556BC5-00A6-9D40-AB09-925FA2EEED6B}"/>
              </a:ext>
            </a:extLst>
          </p:cNvPr>
          <p:cNvPicPr>
            <a:picLocks noChangeAspect="1"/>
          </p:cNvPicPr>
          <p:nvPr/>
        </p:nvPicPr>
        <p:blipFill>
          <a:blip r:embed="rId3"/>
          <a:stretch>
            <a:fillRect/>
          </a:stretch>
        </p:blipFill>
        <p:spPr>
          <a:xfrm>
            <a:off x="505980" y="2514600"/>
            <a:ext cx="8166100" cy="3886200"/>
          </a:xfrm>
          <a:prstGeom prst="rect">
            <a:avLst/>
          </a:prstGeom>
        </p:spPr>
      </p:pic>
    </p:spTree>
    <p:extLst>
      <p:ext uri="{BB962C8B-B14F-4D97-AF65-F5344CB8AC3E}">
        <p14:creationId xmlns:p14="http://schemas.microsoft.com/office/powerpoint/2010/main" val="369241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45A85474-D55E-B64F-AA1A-4E2FCA3F041B}"/>
              </a:ext>
            </a:extLst>
          </p:cNvPr>
          <p:cNvSpPr>
            <a:spLocks noGrp="1"/>
          </p:cNvSpPr>
          <p:nvPr>
            <p:ph type="title"/>
          </p:nvPr>
        </p:nvSpPr>
        <p:spPr/>
        <p:txBody>
          <a:bodyPr/>
          <a:lstStyle/>
          <a:p>
            <a:r>
              <a:rPr lang="zh-CN" altLang="en-US" dirty="0"/>
              <a:t>第四节</a:t>
            </a:r>
          </a:p>
        </p:txBody>
      </p:sp>
      <p:sp>
        <p:nvSpPr>
          <p:cNvPr id="6" name="文本占位符 5">
            <a:extLst>
              <a:ext uri="{FF2B5EF4-FFF2-40B4-BE49-F238E27FC236}">
                <a16:creationId xmlns:a16="http://schemas.microsoft.com/office/drawing/2014/main" id="{F094AC05-E0F7-5145-80E4-B082EA1FCD8D}"/>
              </a:ext>
            </a:extLst>
          </p:cNvPr>
          <p:cNvSpPr>
            <a:spLocks noGrp="1"/>
          </p:cNvSpPr>
          <p:nvPr>
            <p:ph type="body" idx="1"/>
          </p:nvPr>
        </p:nvSpPr>
        <p:spPr/>
        <p:txBody>
          <a:bodyPr/>
          <a:lstStyle/>
          <a:p>
            <a:r>
              <a:rPr lang="zh-CN" altLang="en-US" dirty="0"/>
              <a:t>债券损益分析</a:t>
            </a:r>
          </a:p>
        </p:txBody>
      </p:sp>
      <p:sp>
        <p:nvSpPr>
          <p:cNvPr id="4" name="灯片编号占位符 3">
            <a:extLst>
              <a:ext uri="{FF2B5EF4-FFF2-40B4-BE49-F238E27FC236}">
                <a16:creationId xmlns:a16="http://schemas.microsoft.com/office/drawing/2014/main" id="{F80791B1-EC90-2343-B6C7-8BD5B5208C48}"/>
              </a:ext>
            </a:extLst>
          </p:cNvPr>
          <p:cNvSpPr>
            <a:spLocks noGrp="1"/>
          </p:cNvSpPr>
          <p:nvPr>
            <p:ph type="sldNum" sz="quarter" idx="10"/>
          </p:nvPr>
        </p:nvSpPr>
        <p:spPr/>
        <p:txBody>
          <a:bodyPr/>
          <a:lstStyle/>
          <a:p>
            <a:pPr>
              <a:defRPr/>
            </a:pPr>
            <a:fld id="{923144D4-4537-FE42-A10B-59D0A9F39BA6}" type="slidenum">
              <a:rPr lang="zh-CN" altLang="en-US" smtClean="0"/>
              <a:pPr>
                <a:defRPr/>
              </a:pPr>
              <a:t>40</a:t>
            </a:fld>
            <a:endParaRPr lang="zh-CN" altLang="en-US"/>
          </a:p>
        </p:txBody>
      </p:sp>
    </p:spTree>
    <p:extLst>
      <p:ext uri="{BB962C8B-B14F-4D97-AF65-F5344CB8AC3E}">
        <p14:creationId xmlns:p14="http://schemas.microsoft.com/office/powerpoint/2010/main" val="308090387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D827905-484F-0947-BAC6-5A7A1A1B033A}"/>
              </a:ext>
            </a:extLst>
          </p:cNvPr>
          <p:cNvSpPr>
            <a:spLocks noGrp="1"/>
          </p:cNvSpPr>
          <p:nvPr>
            <p:ph type="title"/>
          </p:nvPr>
        </p:nvSpPr>
        <p:spPr/>
        <p:txBody>
          <a:bodyPr/>
          <a:lstStyle/>
          <a:p>
            <a:r>
              <a:rPr lang="zh-CN" altLang="en-US" dirty="0"/>
              <a:t>债券损益分析</a:t>
            </a:r>
            <a:r>
              <a:rPr lang="en-US" altLang="zh-CN" dirty="0"/>
              <a:t>-</a:t>
            </a:r>
            <a:r>
              <a:rPr lang="zh-CN" altLang="en-US" dirty="0"/>
              <a:t>分解持有期损益</a:t>
            </a:r>
          </a:p>
        </p:txBody>
      </p:sp>
      <p:sp>
        <p:nvSpPr>
          <p:cNvPr id="4" name="灯片编号占位符 3">
            <a:extLst>
              <a:ext uri="{FF2B5EF4-FFF2-40B4-BE49-F238E27FC236}">
                <a16:creationId xmlns:a16="http://schemas.microsoft.com/office/drawing/2014/main" id="{C4C25C02-0F52-6245-9FA4-345D6AADF4D9}"/>
              </a:ext>
            </a:extLst>
          </p:cNvPr>
          <p:cNvSpPr>
            <a:spLocks noGrp="1"/>
          </p:cNvSpPr>
          <p:nvPr>
            <p:ph type="sldNum" sz="quarter" idx="10"/>
          </p:nvPr>
        </p:nvSpPr>
        <p:spPr/>
        <p:txBody>
          <a:bodyPr/>
          <a:lstStyle/>
          <a:p>
            <a:pPr>
              <a:defRPr/>
            </a:pPr>
            <a:fld id="{2A5BFC33-41C1-D84C-9298-82D78BC1CEA4}" type="slidenum">
              <a:rPr lang="zh-CN" altLang="en-US" smtClean="0"/>
              <a:pPr>
                <a:defRPr/>
              </a:pPr>
              <a:t>41</a:t>
            </a:fld>
            <a:endParaRPr lang="zh-CN" altLang="en-US"/>
          </a:p>
        </p:txBody>
      </p:sp>
      <p:sp>
        <p:nvSpPr>
          <p:cNvPr id="7" name="内容占位符 6">
            <a:extLst>
              <a:ext uri="{FF2B5EF4-FFF2-40B4-BE49-F238E27FC236}">
                <a16:creationId xmlns:a16="http://schemas.microsoft.com/office/drawing/2014/main" id="{2FAEF3C3-BEB9-7648-8F88-2EDC88740DE6}"/>
              </a:ext>
            </a:extLst>
          </p:cNvPr>
          <p:cNvSpPr>
            <a:spLocks noGrp="1"/>
          </p:cNvSpPr>
          <p:nvPr>
            <p:ph idx="1"/>
          </p:nvPr>
        </p:nvSpPr>
        <p:spPr/>
        <p:txBody>
          <a:bodyPr/>
          <a:lstStyle/>
          <a:p>
            <a:r>
              <a:rPr lang="zh-CN" altLang="zh-CN" dirty="0"/>
              <a:t>“债券净价损益”代表损益中的不确定部分，“现金持有收益”则代表相对确定的部分。</a:t>
            </a:r>
            <a:endParaRPr kumimoji="1" lang="en-US" altLang="zh-CN" dirty="0"/>
          </a:p>
          <a:p>
            <a:endParaRPr kumimoji="1" lang="en-US" altLang="zh-CN" dirty="0"/>
          </a:p>
          <a:p>
            <a:endParaRPr kumimoji="1" lang="zh-CN" altLang="en-US" dirty="0"/>
          </a:p>
        </p:txBody>
      </p:sp>
      <p:pic>
        <p:nvPicPr>
          <p:cNvPr id="9" name="图片 8">
            <a:extLst>
              <a:ext uri="{FF2B5EF4-FFF2-40B4-BE49-F238E27FC236}">
                <a16:creationId xmlns:a16="http://schemas.microsoft.com/office/drawing/2014/main" id="{9490F1F7-436B-9544-9FB1-F5EA0EE8DA68}"/>
              </a:ext>
            </a:extLst>
          </p:cNvPr>
          <p:cNvPicPr>
            <a:picLocks noChangeAspect="1"/>
          </p:cNvPicPr>
          <p:nvPr/>
        </p:nvPicPr>
        <p:blipFill>
          <a:blip r:embed="rId2"/>
          <a:stretch>
            <a:fillRect/>
          </a:stretch>
        </p:blipFill>
        <p:spPr>
          <a:xfrm>
            <a:off x="174625" y="2890296"/>
            <a:ext cx="8864600" cy="1625600"/>
          </a:xfrm>
          <a:prstGeom prst="rect">
            <a:avLst/>
          </a:prstGeom>
        </p:spPr>
      </p:pic>
    </p:spTree>
    <p:extLst>
      <p:ext uri="{BB962C8B-B14F-4D97-AF65-F5344CB8AC3E}">
        <p14:creationId xmlns:p14="http://schemas.microsoft.com/office/powerpoint/2010/main" val="196386585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A32EDD-319B-014F-A756-E6D4A42B86C3}"/>
              </a:ext>
            </a:extLst>
          </p:cNvPr>
          <p:cNvSpPr>
            <a:spLocks noGrp="1"/>
          </p:cNvSpPr>
          <p:nvPr>
            <p:ph type="title"/>
          </p:nvPr>
        </p:nvSpPr>
        <p:spPr/>
        <p:txBody>
          <a:bodyPr/>
          <a:lstStyle/>
          <a:p>
            <a:r>
              <a:rPr kumimoji="1" lang="zh-CN" altLang="en-US" dirty="0"/>
              <a:t>债券损益分析</a:t>
            </a:r>
            <a:r>
              <a:rPr kumimoji="1" lang="en-US" altLang="zh-CN" dirty="0"/>
              <a:t>-</a:t>
            </a:r>
            <a:r>
              <a:rPr kumimoji="1" lang="zh-CN" altLang="en-US" dirty="0"/>
              <a:t>分解债券净价损益</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522863F-404C-3C4A-827C-634F0455161F}"/>
                  </a:ext>
                </a:extLst>
              </p:cNvPr>
              <p:cNvSpPr>
                <a:spLocks noGrp="1"/>
              </p:cNvSpPr>
              <p:nvPr>
                <p:ph idx="1"/>
              </p:nvPr>
            </p:nvSpPr>
            <p:spPr/>
            <p:txBody>
              <a:bodyPr/>
              <a:lstStyle/>
              <a:p>
                <a:r>
                  <a:rPr lang="zh-CN" altLang="zh-CN" dirty="0"/>
                  <a:t>不确定的债券净价损益分解为</a:t>
                </a:r>
                <a:r>
                  <a:rPr lang="en-US" altLang="zh-CN" dirty="0"/>
                  <a:t>“</a:t>
                </a:r>
                <a:r>
                  <a:rPr lang="zh-CN" altLang="zh-CN" dirty="0"/>
                  <a:t>预期（</a:t>
                </a:r>
                <a:r>
                  <a:rPr lang="en-US" altLang="zh-CN" dirty="0"/>
                  <a:t>expected</a:t>
                </a:r>
                <a:r>
                  <a:rPr lang="zh-CN" altLang="zh-CN" dirty="0"/>
                  <a:t>）损益</a:t>
                </a:r>
                <a:r>
                  <a:rPr lang="en-US" altLang="zh-CN" dirty="0"/>
                  <a:t>”</a:t>
                </a:r>
                <a:r>
                  <a:rPr lang="zh-CN" altLang="zh-CN" dirty="0"/>
                  <a:t>和</a:t>
                </a:r>
                <a:r>
                  <a:rPr lang="en-US" altLang="zh-CN" dirty="0"/>
                  <a:t>“</a:t>
                </a:r>
                <a:r>
                  <a:rPr lang="zh-CN" altLang="zh-CN" dirty="0"/>
                  <a:t>预期外（</a:t>
                </a:r>
                <a:r>
                  <a:rPr lang="en-US" altLang="zh-CN" dirty="0"/>
                  <a:t>unexpected</a:t>
                </a:r>
                <a:r>
                  <a:rPr lang="zh-CN" altLang="zh-CN" dirty="0"/>
                  <a:t>）损益</a:t>
                </a:r>
                <a:r>
                  <a:rPr lang="en-US" altLang="zh-CN" dirty="0"/>
                  <a:t>”</a:t>
                </a:r>
                <a:r>
                  <a:rPr lang="zh-CN" altLang="zh-CN" dirty="0"/>
                  <a:t>两个部分</a:t>
                </a:r>
                <a:endParaRPr lang="en-US" altLang="zh-CN" dirty="0"/>
              </a:p>
              <a:p>
                <a:pPr marL="0" indent="0">
                  <a:buNone/>
                </a:pPr>
                <a:endParaRPr lang="en-US" altLang="zh-CN"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zh-CN" altLang="zh-CN">
                          <a:latin typeface="Cambria Math" panose="02040503050406030204" pitchFamily="18" charset="0"/>
                        </a:rPr>
                        <m:t>债券净价损益</m:t>
                      </m:r>
                      <m:r>
                        <a:rPr lang="en-US" altLang="zh-CN">
                          <a:latin typeface="Cambria Math" panose="02040503050406030204" pitchFamily="18" charset="0"/>
                        </a:rPr>
                        <m:t>=</m:t>
                      </m:r>
                      <m:r>
                        <a:rPr lang="zh-CN" altLang="zh-CN">
                          <a:latin typeface="Cambria Math" panose="02040503050406030204" pitchFamily="18" charset="0"/>
                        </a:rPr>
                        <m:t>预期净价损益</m:t>
                      </m:r>
                      <m:r>
                        <a:rPr lang="en-US" altLang="zh-CN">
                          <a:latin typeface="Cambria Math" panose="02040503050406030204" pitchFamily="18" charset="0"/>
                        </a:rPr>
                        <m:t>+</m:t>
                      </m:r>
                      <m:r>
                        <a:rPr lang="zh-CN" altLang="zh-CN">
                          <a:latin typeface="Cambria Math" panose="02040503050406030204" pitchFamily="18" charset="0"/>
                        </a:rPr>
                        <m:t>预期外净价损益</m:t>
                      </m:r>
                    </m:oMath>
                  </m:oMathPara>
                </a14:m>
                <a:endParaRPr kumimoji="1" lang="en-US" altLang="zh-CN" dirty="0"/>
              </a:p>
              <a:p>
                <a:endParaRPr lang="en-US" altLang="zh-CN" dirty="0"/>
              </a:p>
              <a:p>
                <a:r>
                  <a:rPr lang="zh-CN" altLang="en-US" dirty="0"/>
                  <a:t>预期外损益又可以分解为源于基础利率期限结构的预期外损益和源于利差的预期外损益。</a:t>
                </a:r>
                <a:endParaRPr lang="en-US" altLang="zh-CN" dirty="0"/>
              </a:p>
              <a:p>
                <a:endParaRPr lang="en-US" altLang="zh-CN" dirty="0"/>
              </a:p>
              <a:p>
                <a:endParaRPr kumimoji="1" lang="en-US" altLang="zh-CN" dirty="0"/>
              </a:p>
              <a:p>
                <a:pPr marL="0" indent="0">
                  <a:buNone/>
                </a:pPr>
                <a:endParaRPr kumimoji="1" lang="en-US" altLang="zh-CN" dirty="0"/>
              </a:p>
              <a:p>
                <a:pPr marL="0" indent="0">
                  <a:buNone/>
                </a:pPr>
                <a:endParaRPr kumimoji="1" lang="zh-CN" altLang="en-US" dirty="0"/>
              </a:p>
            </p:txBody>
          </p:sp>
        </mc:Choice>
        <mc:Fallback xmlns="">
          <p:sp>
            <p:nvSpPr>
              <p:cNvPr id="3" name="内容占位符 2">
                <a:extLst>
                  <a:ext uri="{FF2B5EF4-FFF2-40B4-BE49-F238E27FC236}">
                    <a16:creationId xmlns:a16="http://schemas.microsoft.com/office/drawing/2014/main" id="{A522863F-404C-3C4A-827C-634F0455161F}"/>
                  </a:ext>
                </a:extLst>
              </p:cNvPr>
              <p:cNvSpPr>
                <a:spLocks noGrp="1" noRot="1" noChangeAspect="1" noMove="1" noResize="1" noEditPoints="1" noAdjustHandles="1" noChangeArrowheads="1" noChangeShapeType="1" noTextEdit="1"/>
              </p:cNvSpPr>
              <p:nvPr>
                <p:ph idx="1"/>
              </p:nvPr>
            </p:nvSpPr>
            <p:spPr>
              <a:blipFill>
                <a:blip r:embed="rId2"/>
                <a:stretch>
                  <a:fillRect t="-1711"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FC0B3F47-A532-1F4A-9A7C-BFC0CAA644B5}"/>
              </a:ext>
            </a:extLst>
          </p:cNvPr>
          <p:cNvSpPr>
            <a:spLocks noGrp="1"/>
          </p:cNvSpPr>
          <p:nvPr>
            <p:ph type="sldNum" sz="quarter" idx="10"/>
          </p:nvPr>
        </p:nvSpPr>
        <p:spPr/>
        <p:txBody>
          <a:bodyPr/>
          <a:lstStyle/>
          <a:p>
            <a:pPr>
              <a:defRPr/>
            </a:pPr>
            <a:fld id="{923144D4-4537-FE42-A10B-59D0A9F39BA6}" type="slidenum">
              <a:rPr lang="zh-CN" altLang="en-US" smtClean="0"/>
              <a:pPr>
                <a:defRPr/>
              </a:pPr>
              <a:t>42</a:t>
            </a:fld>
            <a:endParaRPr lang="zh-CN" altLang="en-US"/>
          </a:p>
        </p:txBody>
      </p:sp>
    </p:spTree>
    <p:extLst>
      <p:ext uri="{BB962C8B-B14F-4D97-AF65-F5344CB8AC3E}">
        <p14:creationId xmlns:p14="http://schemas.microsoft.com/office/powerpoint/2010/main" val="403569854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6375A1-4ACA-3740-B0B4-D0EC839D4035}"/>
              </a:ext>
            </a:extLst>
          </p:cNvPr>
          <p:cNvSpPr>
            <a:spLocks noGrp="1"/>
          </p:cNvSpPr>
          <p:nvPr>
            <p:ph type="title"/>
          </p:nvPr>
        </p:nvSpPr>
        <p:spPr/>
        <p:txBody>
          <a:bodyPr/>
          <a:lstStyle/>
          <a:p>
            <a:r>
              <a:rPr lang="zh-CN" altLang="zh-CN" b="1" dirty="0"/>
              <a:t>例</a:t>
            </a:r>
            <a:r>
              <a:rPr lang="en-US" altLang="zh-CN" b="1" dirty="0"/>
              <a:t>3.8   </a:t>
            </a:r>
            <a:r>
              <a:rPr lang="zh-CN" altLang="zh-CN" b="1" dirty="0"/>
              <a:t>债券损益分解</a:t>
            </a:r>
            <a:r>
              <a:rPr lang="en-US" altLang="zh-CN" b="1" dirty="0"/>
              <a:t>-I</a:t>
            </a:r>
            <a:r>
              <a:rPr lang="zh-CN" altLang="zh-CN" dirty="0"/>
              <a:t> </a:t>
            </a:r>
            <a:endParaRPr kumimoji="1" lang="zh-CN" altLang="en-US" dirty="0"/>
          </a:p>
        </p:txBody>
      </p:sp>
      <p:pic>
        <p:nvPicPr>
          <p:cNvPr id="5" name="内容占位符 4">
            <a:extLst>
              <a:ext uri="{FF2B5EF4-FFF2-40B4-BE49-F238E27FC236}">
                <a16:creationId xmlns:a16="http://schemas.microsoft.com/office/drawing/2014/main" id="{1C6000F3-8CAE-FE43-953A-650253099993}"/>
              </a:ext>
            </a:extLst>
          </p:cNvPr>
          <p:cNvPicPr>
            <a:picLocks noGrp="1" noChangeAspect="1"/>
          </p:cNvPicPr>
          <p:nvPr>
            <p:ph idx="1"/>
          </p:nvPr>
        </p:nvPicPr>
        <p:blipFill>
          <a:blip r:embed="rId2"/>
          <a:stretch>
            <a:fillRect/>
          </a:stretch>
        </p:blipFill>
        <p:spPr>
          <a:xfrm>
            <a:off x="505980" y="1948031"/>
            <a:ext cx="8229600" cy="3537840"/>
          </a:xfrm>
          <a:prstGeom prst="rect">
            <a:avLst/>
          </a:prstGeom>
        </p:spPr>
      </p:pic>
      <p:sp>
        <p:nvSpPr>
          <p:cNvPr id="4" name="灯片编号占位符 3">
            <a:extLst>
              <a:ext uri="{FF2B5EF4-FFF2-40B4-BE49-F238E27FC236}">
                <a16:creationId xmlns:a16="http://schemas.microsoft.com/office/drawing/2014/main" id="{113AF265-E6B1-4D46-96CF-D5DEAD392BBF}"/>
              </a:ext>
            </a:extLst>
          </p:cNvPr>
          <p:cNvSpPr>
            <a:spLocks noGrp="1"/>
          </p:cNvSpPr>
          <p:nvPr>
            <p:ph type="sldNum" sz="quarter" idx="10"/>
          </p:nvPr>
        </p:nvSpPr>
        <p:spPr/>
        <p:txBody>
          <a:bodyPr/>
          <a:lstStyle/>
          <a:p>
            <a:pPr>
              <a:defRPr/>
            </a:pPr>
            <a:fld id="{923144D4-4537-FE42-A10B-59D0A9F39BA6}" type="slidenum">
              <a:rPr lang="zh-CN" altLang="en-US" smtClean="0"/>
              <a:pPr>
                <a:defRPr/>
              </a:pPr>
              <a:t>43</a:t>
            </a:fld>
            <a:endParaRPr lang="zh-CN" altLang="en-US"/>
          </a:p>
        </p:txBody>
      </p:sp>
    </p:spTree>
    <p:extLst>
      <p:ext uri="{BB962C8B-B14F-4D97-AF65-F5344CB8AC3E}">
        <p14:creationId xmlns:p14="http://schemas.microsoft.com/office/powerpoint/2010/main" val="115979821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3A4744-8ED5-41D3-A3FD-A43E28349741}"/>
              </a:ext>
            </a:extLst>
          </p:cNvPr>
          <p:cNvSpPr>
            <a:spLocks noGrp="1"/>
          </p:cNvSpPr>
          <p:nvPr>
            <p:ph type="title"/>
          </p:nvPr>
        </p:nvSpPr>
        <p:spPr/>
        <p:txBody>
          <a:bodyPr/>
          <a:lstStyle/>
          <a:p>
            <a:r>
              <a:rPr lang="zh-CN" altLang="zh-CN" b="1" dirty="0"/>
              <a:t>例</a:t>
            </a:r>
            <a:r>
              <a:rPr lang="en-US" altLang="zh-CN" b="1" dirty="0"/>
              <a:t>3.8   </a:t>
            </a:r>
            <a:r>
              <a:rPr lang="zh-CN" altLang="zh-CN" b="1" dirty="0"/>
              <a:t>债券损益分解</a:t>
            </a:r>
            <a:r>
              <a:rPr lang="en-US" altLang="zh-CN" b="1" dirty="0"/>
              <a:t>-II</a:t>
            </a:r>
            <a:endParaRPr lang="en-US" dirty="0"/>
          </a:p>
        </p:txBody>
      </p:sp>
      <p:sp>
        <p:nvSpPr>
          <p:cNvPr id="4" name="灯片编号占位符 3">
            <a:extLst>
              <a:ext uri="{FF2B5EF4-FFF2-40B4-BE49-F238E27FC236}">
                <a16:creationId xmlns:a16="http://schemas.microsoft.com/office/drawing/2014/main" id="{3AA421AD-DCB9-484E-A05F-E7F8697AB649}"/>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44</a:t>
            </a:fld>
            <a:endParaRPr lang="zh-CN" altLang="en-US" dirty="0"/>
          </a:p>
        </p:txBody>
      </p:sp>
      <p:pic>
        <p:nvPicPr>
          <p:cNvPr id="5" name="图片 4">
            <a:extLst>
              <a:ext uri="{FF2B5EF4-FFF2-40B4-BE49-F238E27FC236}">
                <a16:creationId xmlns:a16="http://schemas.microsoft.com/office/drawing/2014/main" id="{691FAE99-D82F-42C1-B117-06F8CC8FC8B8}"/>
              </a:ext>
            </a:extLst>
          </p:cNvPr>
          <p:cNvPicPr>
            <a:picLocks noChangeAspect="1"/>
          </p:cNvPicPr>
          <p:nvPr/>
        </p:nvPicPr>
        <p:blipFill>
          <a:blip r:embed="rId2"/>
          <a:stretch>
            <a:fillRect/>
          </a:stretch>
        </p:blipFill>
        <p:spPr>
          <a:xfrm>
            <a:off x="448494" y="2228850"/>
            <a:ext cx="8449139" cy="2571750"/>
          </a:xfrm>
          <a:prstGeom prst="rect">
            <a:avLst/>
          </a:prstGeom>
        </p:spPr>
      </p:pic>
    </p:spTree>
    <p:extLst>
      <p:ext uri="{BB962C8B-B14F-4D97-AF65-F5344CB8AC3E}">
        <p14:creationId xmlns:p14="http://schemas.microsoft.com/office/powerpoint/2010/main" val="1515094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12D99F-E396-43EC-ADE4-79B2565178C5}"/>
              </a:ext>
            </a:extLst>
          </p:cNvPr>
          <p:cNvSpPr>
            <a:spLocks noGrp="1"/>
          </p:cNvSpPr>
          <p:nvPr>
            <p:ph type="title"/>
          </p:nvPr>
        </p:nvSpPr>
        <p:spPr/>
        <p:txBody>
          <a:bodyPr/>
          <a:lstStyle/>
          <a:p>
            <a:r>
              <a:rPr lang="zh-CN" altLang="zh-CN" b="1" dirty="0"/>
              <a:t>例</a:t>
            </a:r>
            <a:r>
              <a:rPr lang="en-US" altLang="zh-CN" b="1" dirty="0"/>
              <a:t>3.8   </a:t>
            </a:r>
            <a:r>
              <a:rPr lang="zh-CN" altLang="zh-CN" b="1" dirty="0"/>
              <a:t>债券损益分解</a:t>
            </a:r>
            <a:r>
              <a:rPr lang="en-US" altLang="zh-CN" b="1" dirty="0"/>
              <a:t>-III</a:t>
            </a:r>
            <a:endParaRPr lang="en-US" dirty="0"/>
          </a:p>
        </p:txBody>
      </p:sp>
      <p:sp>
        <p:nvSpPr>
          <p:cNvPr id="3" name="内容占位符 2">
            <a:extLst>
              <a:ext uri="{FF2B5EF4-FFF2-40B4-BE49-F238E27FC236}">
                <a16:creationId xmlns:a16="http://schemas.microsoft.com/office/drawing/2014/main" id="{F74E287A-67C8-4EDB-9E7F-B6B895A4DF81}"/>
              </a:ext>
            </a:extLst>
          </p:cNvPr>
          <p:cNvSpPr>
            <a:spLocks noGrp="1"/>
          </p:cNvSpPr>
          <p:nvPr>
            <p:ph idx="1"/>
          </p:nvPr>
        </p:nvSpPr>
        <p:spPr/>
        <p:txBody>
          <a:bodyPr/>
          <a:lstStyle/>
          <a:p>
            <a:endParaRPr lang="en-US" dirty="0"/>
          </a:p>
        </p:txBody>
      </p:sp>
      <p:sp>
        <p:nvSpPr>
          <p:cNvPr id="4" name="灯片编号占位符 3">
            <a:extLst>
              <a:ext uri="{FF2B5EF4-FFF2-40B4-BE49-F238E27FC236}">
                <a16:creationId xmlns:a16="http://schemas.microsoft.com/office/drawing/2014/main" id="{A0726A07-EE20-4CCF-8A7F-FB81914D243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45</a:t>
            </a:fld>
            <a:endParaRPr lang="zh-CN" altLang="en-US" dirty="0"/>
          </a:p>
        </p:txBody>
      </p:sp>
      <p:pic>
        <p:nvPicPr>
          <p:cNvPr id="5" name="图片 4">
            <a:extLst>
              <a:ext uri="{FF2B5EF4-FFF2-40B4-BE49-F238E27FC236}">
                <a16:creationId xmlns:a16="http://schemas.microsoft.com/office/drawing/2014/main" id="{470D4625-0EE1-4E5A-BB4C-E9B2D418A8A0}"/>
              </a:ext>
            </a:extLst>
          </p:cNvPr>
          <p:cNvPicPr>
            <a:picLocks noChangeAspect="1"/>
          </p:cNvPicPr>
          <p:nvPr/>
        </p:nvPicPr>
        <p:blipFill>
          <a:blip r:embed="rId2"/>
          <a:stretch>
            <a:fillRect/>
          </a:stretch>
        </p:blipFill>
        <p:spPr>
          <a:xfrm>
            <a:off x="1059303" y="3523353"/>
            <a:ext cx="7186326" cy="2443351"/>
          </a:xfrm>
          <a:prstGeom prst="rect">
            <a:avLst/>
          </a:prstGeom>
        </p:spPr>
      </p:pic>
      <p:pic>
        <p:nvPicPr>
          <p:cNvPr id="6" name="图片 5">
            <a:extLst>
              <a:ext uri="{FF2B5EF4-FFF2-40B4-BE49-F238E27FC236}">
                <a16:creationId xmlns:a16="http://schemas.microsoft.com/office/drawing/2014/main" id="{BFE8F96A-C319-44A0-B1E3-45A6B04760DF}"/>
              </a:ext>
            </a:extLst>
          </p:cNvPr>
          <p:cNvPicPr>
            <a:picLocks noChangeAspect="1"/>
          </p:cNvPicPr>
          <p:nvPr/>
        </p:nvPicPr>
        <p:blipFill>
          <a:blip r:embed="rId3"/>
          <a:stretch>
            <a:fillRect/>
          </a:stretch>
        </p:blipFill>
        <p:spPr>
          <a:xfrm>
            <a:off x="579942" y="1752600"/>
            <a:ext cx="7984115" cy="2075870"/>
          </a:xfrm>
          <a:prstGeom prst="rect">
            <a:avLst/>
          </a:prstGeom>
        </p:spPr>
      </p:pic>
    </p:spTree>
    <p:extLst>
      <p:ext uri="{BB962C8B-B14F-4D97-AF65-F5344CB8AC3E}">
        <p14:creationId xmlns:p14="http://schemas.microsoft.com/office/powerpoint/2010/main" val="1980575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BD67ED-49A7-43A9-9778-0B22B19194C5}"/>
              </a:ext>
            </a:extLst>
          </p:cNvPr>
          <p:cNvSpPr>
            <a:spLocks noGrp="1"/>
          </p:cNvSpPr>
          <p:nvPr>
            <p:ph type="title"/>
          </p:nvPr>
        </p:nvSpPr>
        <p:spPr/>
        <p:txBody>
          <a:bodyPr/>
          <a:lstStyle/>
          <a:p>
            <a:r>
              <a:rPr lang="zh-CN" altLang="zh-CN" b="1" dirty="0"/>
              <a:t>例</a:t>
            </a:r>
            <a:r>
              <a:rPr lang="en-US" altLang="zh-CN" b="1" dirty="0"/>
              <a:t>3.8   </a:t>
            </a:r>
            <a:r>
              <a:rPr lang="zh-CN" altLang="zh-CN" b="1" dirty="0"/>
              <a:t>债券损益分解</a:t>
            </a:r>
            <a:r>
              <a:rPr lang="en-US" altLang="zh-CN" b="1" dirty="0"/>
              <a:t>-IV</a:t>
            </a:r>
            <a:endParaRPr lang="en-US" dirty="0"/>
          </a:p>
        </p:txBody>
      </p:sp>
      <p:sp>
        <p:nvSpPr>
          <p:cNvPr id="3" name="内容占位符 2">
            <a:extLst>
              <a:ext uri="{FF2B5EF4-FFF2-40B4-BE49-F238E27FC236}">
                <a16:creationId xmlns:a16="http://schemas.microsoft.com/office/drawing/2014/main" id="{D1F0253D-E824-43F4-8562-C209A5B90469}"/>
              </a:ext>
            </a:extLst>
          </p:cNvPr>
          <p:cNvSpPr>
            <a:spLocks noGrp="1"/>
          </p:cNvSpPr>
          <p:nvPr>
            <p:ph idx="1"/>
          </p:nvPr>
        </p:nvSpPr>
        <p:spPr/>
        <p:txBody>
          <a:bodyPr/>
          <a:lstStyle/>
          <a:p>
            <a:endParaRPr lang="en-US"/>
          </a:p>
        </p:txBody>
      </p:sp>
      <p:sp>
        <p:nvSpPr>
          <p:cNvPr id="4" name="灯片编号占位符 3">
            <a:extLst>
              <a:ext uri="{FF2B5EF4-FFF2-40B4-BE49-F238E27FC236}">
                <a16:creationId xmlns:a16="http://schemas.microsoft.com/office/drawing/2014/main" id="{E88ECD18-E9CD-431E-9795-916624C14E43}"/>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46</a:t>
            </a:fld>
            <a:endParaRPr lang="zh-CN" altLang="en-US" dirty="0"/>
          </a:p>
        </p:txBody>
      </p:sp>
      <p:pic>
        <p:nvPicPr>
          <p:cNvPr id="5" name="图片 4">
            <a:extLst>
              <a:ext uri="{FF2B5EF4-FFF2-40B4-BE49-F238E27FC236}">
                <a16:creationId xmlns:a16="http://schemas.microsoft.com/office/drawing/2014/main" id="{2999F408-9F9C-4E26-AB5B-62DCDCE8FDC9}"/>
              </a:ext>
            </a:extLst>
          </p:cNvPr>
          <p:cNvPicPr>
            <a:picLocks noChangeAspect="1"/>
          </p:cNvPicPr>
          <p:nvPr/>
        </p:nvPicPr>
        <p:blipFill>
          <a:blip r:embed="rId2"/>
          <a:stretch>
            <a:fillRect/>
          </a:stretch>
        </p:blipFill>
        <p:spPr>
          <a:xfrm>
            <a:off x="460586" y="1600199"/>
            <a:ext cx="8226214" cy="4286479"/>
          </a:xfrm>
          <a:prstGeom prst="rect">
            <a:avLst/>
          </a:prstGeom>
        </p:spPr>
      </p:pic>
    </p:spTree>
    <p:extLst>
      <p:ext uri="{BB962C8B-B14F-4D97-AF65-F5344CB8AC3E}">
        <p14:creationId xmlns:p14="http://schemas.microsoft.com/office/powerpoint/2010/main" val="2729719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1AE40E-20A0-4A80-B14A-219F5DF0BC39}"/>
              </a:ext>
            </a:extLst>
          </p:cNvPr>
          <p:cNvSpPr>
            <a:spLocks noGrp="1"/>
          </p:cNvSpPr>
          <p:nvPr>
            <p:ph type="title"/>
          </p:nvPr>
        </p:nvSpPr>
        <p:spPr/>
        <p:txBody>
          <a:bodyPr/>
          <a:lstStyle/>
          <a:p>
            <a:r>
              <a:rPr lang="zh-CN" altLang="zh-CN" b="1" dirty="0"/>
              <a:t>例</a:t>
            </a:r>
            <a:r>
              <a:rPr lang="en-US" altLang="zh-CN" b="1" dirty="0"/>
              <a:t>3.8   </a:t>
            </a:r>
            <a:r>
              <a:rPr lang="zh-CN" altLang="zh-CN" b="1" dirty="0"/>
              <a:t>债券损益分解</a:t>
            </a:r>
            <a:r>
              <a:rPr lang="en-US" altLang="zh-CN" b="1" dirty="0"/>
              <a:t>-V</a:t>
            </a:r>
            <a:endParaRPr lang="en-US" dirty="0"/>
          </a:p>
        </p:txBody>
      </p:sp>
      <p:sp>
        <p:nvSpPr>
          <p:cNvPr id="3" name="内容占位符 2">
            <a:extLst>
              <a:ext uri="{FF2B5EF4-FFF2-40B4-BE49-F238E27FC236}">
                <a16:creationId xmlns:a16="http://schemas.microsoft.com/office/drawing/2014/main" id="{D0BA0F65-239B-479B-A581-D64C209D4148}"/>
              </a:ext>
            </a:extLst>
          </p:cNvPr>
          <p:cNvSpPr>
            <a:spLocks noGrp="1"/>
          </p:cNvSpPr>
          <p:nvPr>
            <p:ph idx="1"/>
          </p:nvPr>
        </p:nvSpPr>
        <p:spPr/>
        <p:txBody>
          <a:bodyPr/>
          <a:lstStyle/>
          <a:p>
            <a:endParaRPr lang="en-US"/>
          </a:p>
        </p:txBody>
      </p:sp>
      <p:sp>
        <p:nvSpPr>
          <p:cNvPr id="4" name="灯片编号占位符 3">
            <a:extLst>
              <a:ext uri="{FF2B5EF4-FFF2-40B4-BE49-F238E27FC236}">
                <a16:creationId xmlns:a16="http://schemas.microsoft.com/office/drawing/2014/main" id="{7FB5784C-D0FD-450E-87EA-DC68FA35C3B9}"/>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47</a:t>
            </a:fld>
            <a:endParaRPr lang="zh-CN" altLang="en-US" dirty="0"/>
          </a:p>
        </p:txBody>
      </p:sp>
      <p:pic>
        <p:nvPicPr>
          <p:cNvPr id="6" name="图片 5">
            <a:extLst>
              <a:ext uri="{FF2B5EF4-FFF2-40B4-BE49-F238E27FC236}">
                <a16:creationId xmlns:a16="http://schemas.microsoft.com/office/drawing/2014/main" id="{48525992-E415-134E-9C6D-4FD06EA3BBC9}"/>
              </a:ext>
            </a:extLst>
          </p:cNvPr>
          <p:cNvPicPr>
            <a:picLocks noChangeAspect="1"/>
          </p:cNvPicPr>
          <p:nvPr/>
        </p:nvPicPr>
        <p:blipFill>
          <a:blip r:embed="rId2"/>
          <a:stretch>
            <a:fillRect/>
          </a:stretch>
        </p:blipFill>
        <p:spPr>
          <a:xfrm>
            <a:off x="761999" y="1752600"/>
            <a:ext cx="7560543" cy="3505200"/>
          </a:xfrm>
          <a:prstGeom prst="rect">
            <a:avLst/>
          </a:prstGeom>
        </p:spPr>
      </p:pic>
    </p:spTree>
    <p:extLst>
      <p:ext uri="{BB962C8B-B14F-4D97-AF65-F5344CB8AC3E}">
        <p14:creationId xmlns:p14="http://schemas.microsoft.com/office/powerpoint/2010/main" val="2004078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56753A-9705-4F1D-BF06-895024174AF9}"/>
              </a:ext>
            </a:extLst>
          </p:cNvPr>
          <p:cNvSpPr>
            <a:spLocks noGrp="1"/>
          </p:cNvSpPr>
          <p:nvPr>
            <p:ph type="title"/>
          </p:nvPr>
        </p:nvSpPr>
        <p:spPr/>
        <p:txBody>
          <a:bodyPr/>
          <a:lstStyle/>
          <a:p>
            <a:r>
              <a:rPr lang="zh-CN" altLang="en-US" dirty="0"/>
              <a:t>固息债定价</a:t>
            </a:r>
            <a:endParaRPr 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5BBFCBC-5098-4541-AD17-04F89FAFEDDF}"/>
                  </a:ext>
                </a:extLst>
              </p:cNvPr>
              <p:cNvSpPr>
                <a:spLocks noGrp="1"/>
              </p:cNvSpPr>
              <p:nvPr>
                <p:ph idx="1"/>
              </p:nvPr>
            </p:nvSpPr>
            <p:spPr/>
            <p:txBody>
              <a:bodyPr/>
              <a:lstStyle/>
              <a:p>
                <a:r>
                  <a:rPr lang="zh-CN" altLang="en-US" dirty="0"/>
                  <a:t>即期利率定价法：风险和期限匹配的即期利率</a:t>
                </a:r>
                <a:endParaRPr lang="en-US" altLang="zh-CN" dirty="0"/>
              </a:p>
              <a:p>
                <a:pPr marL="0" indent="0">
                  <a:buNone/>
                </a:pPr>
                <a14:m>
                  <m:oMath xmlns:m="http://schemas.openxmlformats.org/officeDocument/2006/math">
                    <m:sSubSup>
                      <m:sSubSupPr>
                        <m:ctrlPr>
                          <a:rPr lang="zh-CN" altLang="zh-CN" sz="2000" i="1">
                            <a:latin typeface="Cambria Math" panose="02040503050406030204" pitchFamily="18" charset="0"/>
                          </a:rPr>
                        </m:ctrlPr>
                      </m:sSubSupPr>
                      <m:e>
                        <m:r>
                          <a:rPr lang="zh-CN" altLang="en-US" sz="2000" b="0" i="1" smtClean="0">
                            <a:latin typeface="Cambria Math" panose="02040503050406030204" pitchFamily="18" charset="0"/>
                          </a:rPr>
                          <m:t>            </m:t>
                        </m:r>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2</m:t>
                        </m:r>
                      </m:sub>
                    </m:sSub>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m:t>
                        </m:r>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smtClean="0">
                        <a:latin typeface="Cambria Math" panose="02040503050406030204" pitchFamily="18" charset="0"/>
                      </a:rPr>
                      <m:t>...</m:t>
                    </m:r>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oMath>
                </a14:m>
                <a:r>
                  <a:rPr lang="zh-CN" altLang="zh-CN" sz="2000" dirty="0">
                    <a:effectLst/>
                  </a:rPr>
                  <a:t> </a:t>
                </a:r>
                <a:endParaRPr lang="en-US" altLang="zh-CN" sz="2000" dirty="0"/>
              </a:p>
              <a:p>
                <a:endParaRPr lang="en-US" altLang="zh-CN" dirty="0"/>
              </a:p>
              <a:p>
                <a:endParaRPr lang="en-US" altLang="zh-CN" dirty="0"/>
              </a:p>
              <a:p>
                <a:r>
                  <a:rPr lang="zh-CN" altLang="en-US" dirty="0"/>
                  <a:t>到期收益率定价法：</a:t>
                </a:r>
                <a:endParaRPr lang="en-US" altLang="zh-CN" dirty="0"/>
              </a:p>
              <a:p>
                <a:pPr lvl="1"/>
                <a:r>
                  <a:rPr lang="zh-CN" altLang="zh-CN" dirty="0"/>
                  <a:t>为债券的所有现金流同时用到期收益率这一平均内含回报率贴现，</a:t>
                </a:r>
                <a:endParaRPr lang="en-US" altLang="zh-CN" dirty="0"/>
              </a:p>
              <a:p>
                <a:pPr lvl="1"/>
                <a:endParaRPr lang="en-US" altLang="zh-CN" dirty="0"/>
              </a:p>
              <a:p>
                <a:pPr lvl="1"/>
                <a:endParaRPr lang="en-US" altLang="zh-CN" dirty="0"/>
              </a:p>
              <a:p>
                <a:endParaRPr lang="en-US" dirty="0"/>
              </a:p>
              <a:p>
                <a:endParaRPr lang="en-US" dirty="0"/>
              </a:p>
            </p:txBody>
          </p:sp>
        </mc:Choice>
        <mc:Fallback xmlns="">
          <p:sp>
            <p:nvSpPr>
              <p:cNvPr id="3" name="内容占位符 2">
                <a:extLst>
                  <a:ext uri="{FF2B5EF4-FFF2-40B4-BE49-F238E27FC236}">
                    <a16:creationId xmlns:a16="http://schemas.microsoft.com/office/drawing/2014/main" id="{75BBFCBC-5098-4541-AD17-04F89FAFEDDF}"/>
                  </a:ext>
                </a:extLst>
              </p:cNvPr>
              <p:cNvSpPr>
                <a:spLocks noGrp="1" noRot="1" noChangeAspect="1" noMove="1" noResize="1" noEditPoints="1" noAdjustHandles="1" noChangeArrowheads="1" noChangeShapeType="1" noTextEdit="1"/>
              </p:cNvSpPr>
              <p:nvPr>
                <p:ph idx="1"/>
              </p:nvPr>
            </p:nvSpPr>
            <p:spPr>
              <a:blipFill>
                <a:blip r:embed="rId2"/>
                <a:stretch>
                  <a:fillRect l="-463" t="-1711"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2E31035-6ACE-498B-86A6-ACC80C54C1BB}"/>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3300814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56753A-9705-4F1D-BF06-895024174AF9}"/>
              </a:ext>
            </a:extLst>
          </p:cNvPr>
          <p:cNvSpPr>
            <a:spLocks noGrp="1"/>
          </p:cNvSpPr>
          <p:nvPr>
            <p:ph type="title"/>
          </p:nvPr>
        </p:nvSpPr>
        <p:spPr/>
        <p:txBody>
          <a:bodyPr/>
          <a:lstStyle/>
          <a:p>
            <a:r>
              <a:rPr lang="zh-CN" altLang="en-US" dirty="0"/>
              <a:t>固息债定价</a:t>
            </a:r>
            <a:endParaRPr 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75BBFCBC-5098-4541-AD17-04F89FAFEDDF}"/>
                  </a:ext>
                </a:extLst>
              </p:cNvPr>
              <p:cNvSpPr>
                <a:spLocks noGrp="1"/>
              </p:cNvSpPr>
              <p:nvPr>
                <p:ph idx="1"/>
              </p:nvPr>
            </p:nvSpPr>
            <p:spPr/>
            <p:txBody>
              <a:bodyPr>
                <a:normAutofit lnSpcReduction="10000"/>
              </a:bodyPr>
              <a:lstStyle/>
              <a:p>
                <a:r>
                  <a:rPr lang="zh-CN" altLang="en-US" dirty="0"/>
                  <a:t>即期利率定价法</a:t>
                </a:r>
                <a:endParaRPr lang="en-US" altLang="zh-CN" dirty="0"/>
              </a:p>
              <a:p>
                <a:pPr lvl="1"/>
                <a:r>
                  <a:rPr lang="zh-CN" altLang="en-US" sz="2400" dirty="0"/>
                  <a:t>风险匹配；</a:t>
                </a:r>
                <a:r>
                  <a:rPr lang="zh-CN" altLang="zh-CN" sz="2400" dirty="0"/>
                  <a:t>每个现金流</a:t>
                </a:r>
                <a:r>
                  <a:rPr lang="zh-CN" altLang="en-US" sz="2400" dirty="0"/>
                  <a:t>对应不同期限的即期利率</a:t>
                </a:r>
                <a:endParaRPr lang="en-US" altLang="zh-CN" sz="2400" dirty="0"/>
              </a:p>
              <a:p>
                <a:pPr lvl="1"/>
                <a:r>
                  <a:rPr lang="zh-CN" altLang="zh-CN" sz="2400" dirty="0"/>
                  <a:t>固息的附息票债券可以视为</a:t>
                </a:r>
                <a14:m>
                  <m:oMath xmlns:m="http://schemas.openxmlformats.org/officeDocument/2006/math">
                    <m:r>
                      <a:rPr lang="en-US" altLang="zh-CN" sz="2400">
                        <a:latin typeface="Cambria Math" panose="02040503050406030204" pitchFamily="18" charset="0"/>
                      </a:rPr>
                      <m:t>𝑁</m:t>
                    </m:r>
                    <m:r>
                      <a:rPr lang="en-US" altLang="zh-CN" sz="2400">
                        <a:latin typeface="Cambria Math" panose="02040503050406030204" pitchFamily="18" charset="0"/>
                      </a:rPr>
                      <m:t>+1</m:t>
                    </m:r>
                  </m:oMath>
                </a14:m>
                <a:r>
                  <a:rPr lang="zh-CN" altLang="zh-CN" sz="2400" dirty="0"/>
                  <a:t>个零息债的组合</a:t>
                </a:r>
                <a:endParaRPr lang="en-US" altLang="zh-CN" sz="2400" dirty="0"/>
              </a:p>
              <a:p>
                <a:pPr marL="0" indent="0">
                  <a:buNone/>
                </a:pPr>
                <a14:m>
                  <m:oMath xmlns:m="http://schemas.openxmlformats.org/officeDocument/2006/math">
                    <m:sSubSup>
                      <m:sSubSupPr>
                        <m:ctrlPr>
                          <a:rPr lang="zh-CN" altLang="zh-CN" sz="2000" i="1">
                            <a:latin typeface="Cambria Math" panose="02040503050406030204" pitchFamily="18" charset="0"/>
                          </a:rPr>
                        </m:ctrlPr>
                      </m:sSubSupPr>
                      <m:e>
                        <m:r>
                          <a:rPr lang="zh-CN" altLang="en-US" sz="2000" b="0" i="1" smtClean="0">
                            <a:latin typeface="Cambria Math" panose="02040503050406030204" pitchFamily="18" charset="0"/>
                          </a:rPr>
                          <m:t>            </m:t>
                        </m:r>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2</m:t>
                        </m:r>
                      </m:sub>
                    </m:sSub>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m:t>
                        </m:r>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smtClean="0">
                        <a:latin typeface="Cambria Math" panose="02040503050406030204" pitchFamily="18" charset="0"/>
                      </a:rPr>
                      <m:t>...</m:t>
                    </m:r>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oMath>
                </a14:m>
                <a:r>
                  <a:rPr lang="zh-CN" altLang="zh-CN" sz="2000" dirty="0">
                    <a:effectLst/>
                  </a:rPr>
                  <a:t> </a:t>
                </a:r>
                <a:endParaRPr lang="en-US" altLang="zh-CN" sz="2000" dirty="0"/>
              </a:p>
              <a:p>
                <a:endParaRPr lang="en-US" altLang="zh-CN" dirty="0"/>
              </a:p>
              <a:p>
                <a:r>
                  <a:rPr lang="zh-CN" altLang="en-US" dirty="0"/>
                  <a:t>到期收益率定价法</a:t>
                </a:r>
                <a:endParaRPr lang="en-US" altLang="zh-CN" dirty="0"/>
              </a:p>
              <a:p>
                <a:pPr lvl="1"/>
                <a:r>
                  <a:rPr lang="zh-CN" altLang="zh-CN" sz="2400" dirty="0"/>
                  <a:t>所有现金流同时用到期收益率这一平均内含回报率贴现</a:t>
                </a:r>
                <a:endParaRPr lang="en-US" altLang="zh-CN" sz="2400" dirty="0"/>
              </a:p>
              <a:p>
                <a:pPr lvl="1"/>
                <a:r>
                  <a:rPr lang="zh-CN" altLang="en-US" sz="2400" dirty="0"/>
                  <a:t>风险和期限匹配的到期收益率</a:t>
                </a:r>
                <a:endParaRPr lang="en-US" altLang="zh-CN" sz="2400" dirty="0"/>
              </a:p>
              <a:p>
                <a:pPr lvl="1"/>
                <a:r>
                  <a:rPr lang="zh-CN" altLang="en-US" sz="2400" dirty="0"/>
                  <a:t>所有现金流使用同一到期收益率</a:t>
                </a:r>
                <a:endParaRPr lang="en-US" altLang="zh-CN" sz="2400" dirty="0"/>
              </a:p>
              <a:p>
                <a:pPr marL="344487" lvl="1" indent="0">
                  <a:buNone/>
                </a:pPr>
                <a14:m>
                  <m:oMathPara xmlns:m="http://schemas.openxmlformats.org/officeDocument/2006/math">
                    <m:oMathParaPr>
                      <m:jc m:val="centerGroup"/>
                    </m:oMathParaPr>
                    <m:oMath xmlns:m="http://schemas.openxmlformats.org/officeDocument/2006/math">
                      <m:sSubSup>
                        <m:sSubSupPr>
                          <m:ctrlPr>
                            <a:rPr lang="zh-CN" altLang="zh-CN" sz="2200" i="1">
                              <a:latin typeface="Cambria Math" panose="02040503050406030204" pitchFamily="18" charset="0"/>
                            </a:rPr>
                          </m:ctrlPr>
                        </m:sSubSupPr>
                        <m:e>
                          <m:r>
                            <a:rPr lang="en-US" altLang="zh-CN" sz="2200" i="1">
                              <a:latin typeface="Cambria Math" panose="02040503050406030204" pitchFamily="18" charset="0"/>
                            </a:rPr>
                            <m:t>𝑉</m:t>
                          </m:r>
                        </m:e>
                        <m:sub>
                          <m:r>
                            <a:rPr lang="en-US" altLang="zh-CN" sz="2200" i="1">
                              <a:latin typeface="Cambria Math" panose="02040503050406030204" pitchFamily="18" charset="0"/>
                            </a:rPr>
                            <m:t>𝑡</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𝑁</m:t>
                              </m:r>
                            </m:sub>
                          </m:sSub>
                        </m:sup>
                      </m:sSubSup>
                      <m:r>
                        <a:rPr lang="en-US" altLang="zh-CN" sz="2200" i="1">
                          <a:latin typeface="Cambria Math" panose="02040503050406030204" pitchFamily="18" charset="0"/>
                        </a:rPr>
                        <m:t>=</m:t>
                      </m:r>
                      <m:r>
                        <a:rPr lang="en-US" altLang="zh-CN" sz="2200" i="1">
                          <a:latin typeface="Cambria Math" panose="02040503050406030204" pitchFamily="18" charset="0"/>
                        </a:rPr>
                        <m:t>𝑐</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𝑓</m:t>
                          </m:r>
                        </m:e>
                        <m:sub>
                          <m:r>
                            <a:rPr lang="en-US" altLang="zh-CN" sz="2200" i="1">
                              <a:latin typeface="Cambria Math" panose="02040503050406030204" pitchFamily="18" charset="0"/>
                            </a:rPr>
                            <m:t>1</m:t>
                          </m:r>
                        </m:sub>
                      </m:sSub>
                      <m:r>
                        <a:rPr lang="en-US" altLang="zh-CN" sz="2200" i="1">
                          <a:latin typeface="Cambria Math" panose="02040503050406030204" pitchFamily="18" charset="0"/>
                        </a:rPr>
                        <m:t>∙</m:t>
                      </m:r>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𝑒</m:t>
                          </m:r>
                        </m:e>
                        <m:sup>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r>
                                <a:rPr lang="en-US" altLang="zh-CN" sz="2200" i="1">
                                  <a:latin typeface="Cambria Math" panose="02040503050406030204" pitchFamily="18" charset="0"/>
                                </a:rPr>
                                <m:t>𝑦</m:t>
                              </m:r>
                            </m:e>
                            <m:sub>
                              <m:r>
                                <a:rPr lang="en-US" altLang="zh-CN" sz="2200" i="1">
                                  <a:latin typeface="Cambria Math" panose="02040503050406030204" pitchFamily="18" charset="0"/>
                                </a:rPr>
                                <m:t>𝑡</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𝑁</m:t>
                                  </m:r>
                                </m:sub>
                              </m:sSub>
                            </m:sup>
                          </m:sSubSup>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1</m:t>
                              </m:r>
                            </m:sub>
                          </m:sSub>
                          <m:r>
                            <a:rPr lang="en-US" altLang="zh-CN" sz="2200" i="1">
                              <a:latin typeface="Cambria Math" panose="02040503050406030204" pitchFamily="18" charset="0"/>
                            </a:rPr>
                            <m:t>−</m:t>
                          </m:r>
                          <m:r>
                            <a:rPr lang="en-US" altLang="zh-CN" sz="2200" i="1">
                              <a:latin typeface="Cambria Math" panose="02040503050406030204" pitchFamily="18" charset="0"/>
                            </a:rPr>
                            <m:t>𝑡</m:t>
                          </m:r>
                          <m:r>
                            <a:rPr lang="en-US" altLang="zh-CN" sz="2200" i="1">
                              <a:latin typeface="Cambria Math" panose="02040503050406030204" pitchFamily="18" charset="0"/>
                            </a:rPr>
                            <m:t>)</m:t>
                          </m:r>
                        </m:sup>
                      </m:sSup>
                      <m:r>
                        <a:rPr lang="en-US" altLang="zh-CN" sz="2200" i="1">
                          <a:latin typeface="Cambria Math" panose="02040503050406030204" pitchFamily="18" charset="0"/>
                        </a:rPr>
                        <m:t>+</m:t>
                      </m:r>
                      <m:r>
                        <a:rPr lang="en-US" altLang="zh-CN" sz="2200" i="1">
                          <a:latin typeface="Cambria Math" panose="02040503050406030204" pitchFamily="18" charset="0"/>
                        </a:rPr>
                        <m:t>𝑐</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𝑓</m:t>
                          </m:r>
                        </m:e>
                        <m:sub>
                          <m:r>
                            <a:rPr lang="en-US" altLang="zh-CN" sz="2200" i="1">
                              <a:latin typeface="Cambria Math" panose="02040503050406030204" pitchFamily="18" charset="0"/>
                            </a:rPr>
                            <m:t>2</m:t>
                          </m:r>
                        </m:sub>
                      </m:sSub>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m:t>
                          </m:r>
                          <m:r>
                            <a:rPr lang="en-US" altLang="zh-CN" sz="2200" i="1">
                              <a:latin typeface="Cambria Math" panose="02040503050406030204" pitchFamily="18" charset="0"/>
                            </a:rPr>
                            <m:t>𝑒</m:t>
                          </m:r>
                        </m:e>
                        <m:sup>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r>
                                <a:rPr lang="en-US" altLang="zh-CN" sz="2200" i="1">
                                  <a:latin typeface="Cambria Math" panose="02040503050406030204" pitchFamily="18" charset="0"/>
                                </a:rPr>
                                <m:t>𝑦</m:t>
                              </m:r>
                            </m:e>
                            <m:sub>
                              <m:r>
                                <a:rPr lang="en-US" altLang="zh-CN" sz="2200" i="1">
                                  <a:latin typeface="Cambria Math" panose="02040503050406030204" pitchFamily="18" charset="0"/>
                                </a:rPr>
                                <m:t>𝑡</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𝑁</m:t>
                                  </m:r>
                                </m:sub>
                              </m:sSub>
                            </m:sup>
                          </m:sSubSup>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2</m:t>
                              </m:r>
                            </m:sub>
                          </m:sSub>
                          <m:r>
                            <a:rPr lang="en-US" altLang="zh-CN" sz="2200" i="1">
                              <a:latin typeface="Cambria Math" panose="02040503050406030204" pitchFamily="18" charset="0"/>
                            </a:rPr>
                            <m:t>−</m:t>
                          </m:r>
                          <m:r>
                            <a:rPr lang="en-US" altLang="zh-CN" sz="2200" i="1">
                              <a:latin typeface="Cambria Math" panose="02040503050406030204" pitchFamily="18" charset="0"/>
                            </a:rPr>
                            <m:t>𝑡</m:t>
                          </m:r>
                          <m:r>
                            <a:rPr lang="en-US" altLang="zh-CN" sz="2200" i="1">
                              <a:latin typeface="Cambria Math" panose="02040503050406030204" pitchFamily="18" charset="0"/>
                            </a:rPr>
                            <m:t>)</m:t>
                          </m:r>
                        </m:sup>
                      </m:sSup>
                      <m:r>
                        <a:rPr lang="en-US" altLang="zh-CN" sz="2200" i="1">
                          <a:latin typeface="Cambria Math" panose="02040503050406030204" pitchFamily="18" charset="0"/>
                        </a:rPr>
                        <m:t>+</m:t>
                      </m:r>
                      <m:r>
                        <a:rPr lang="en-US" altLang="zh-CN" sz="2200">
                          <a:latin typeface="Cambria Math" panose="02040503050406030204" pitchFamily="18" charset="0"/>
                        </a:rPr>
                        <m:t>...</m:t>
                      </m:r>
                      <m:r>
                        <a:rPr lang="en-US" altLang="zh-CN" sz="2200" i="1">
                          <a:latin typeface="Cambria Math" panose="02040503050406030204" pitchFamily="18" charset="0"/>
                        </a:rPr>
                        <m:t>+</m:t>
                      </m:r>
                      <m:r>
                        <a:rPr lang="en-US" altLang="zh-CN" sz="2200" i="1">
                          <a:latin typeface="Cambria Math" panose="02040503050406030204" pitchFamily="18" charset="0"/>
                        </a:rPr>
                        <m:t>𝑐</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𝑓</m:t>
                          </m:r>
                        </m:e>
                        <m:sub>
                          <m:r>
                            <a:rPr lang="en-US" altLang="zh-CN" sz="2200" i="1">
                              <a:latin typeface="Cambria Math" panose="02040503050406030204" pitchFamily="18" charset="0"/>
                            </a:rPr>
                            <m:t>𝑁</m:t>
                          </m:r>
                        </m:sub>
                      </m:sSub>
                      <m:r>
                        <a:rPr lang="en-US" altLang="zh-CN" sz="2200" i="1">
                          <a:latin typeface="Cambria Math" panose="02040503050406030204" pitchFamily="18" charset="0"/>
                        </a:rPr>
                        <m:t>∙</m:t>
                      </m:r>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𝑒</m:t>
                          </m:r>
                        </m:e>
                        <m:sup>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r>
                                <a:rPr lang="en-US" altLang="zh-CN" sz="2200" i="1">
                                  <a:latin typeface="Cambria Math" panose="02040503050406030204" pitchFamily="18" charset="0"/>
                                </a:rPr>
                                <m:t>𝑦</m:t>
                              </m:r>
                            </m:e>
                            <m:sub>
                              <m:r>
                                <a:rPr lang="en-US" altLang="zh-CN" sz="2200" i="1">
                                  <a:latin typeface="Cambria Math" panose="02040503050406030204" pitchFamily="18" charset="0"/>
                                </a:rPr>
                                <m:t>𝑡</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𝑁</m:t>
                                  </m:r>
                                </m:sub>
                              </m:sSub>
                            </m:sup>
                          </m:sSubSup>
                          <m:r>
                            <a:rPr lang="en-US" altLang="zh-CN" sz="2200" i="1">
                              <a:latin typeface="Cambria Math" panose="02040503050406030204" pitchFamily="18" charset="0"/>
                            </a:rPr>
                            <m:t>⋅(</m:t>
                          </m:r>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𝑡</m:t>
                              </m:r>
                            </m:e>
                            <m:sub>
                              <m:r>
                                <a:rPr lang="en-US" altLang="zh-CN" sz="2200" i="1">
                                  <a:latin typeface="Cambria Math" panose="02040503050406030204" pitchFamily="18" charset="0"/>
                                </a:rPr>
                                <m:t>𝑁</m:t>
                              </m:r>
                            </m:sub>
                          </m:sSub>
                          <m:r>
                            <a:rPr lang="en-US" altLang="zh-CN" sz="2200" i="1">
                              <a:latin typeface="Cambria Math" panose="02040503050406030204" pitchFamily="18" charset="0"/>
                            </a:rPr>
                            <m:t>−</m:t>
                          </m:r>
                          <m:r>
                            <a:rPr lang="en-US" altLang="zh-CN" sz="2200" i="1">
                              <a:latin typeface="Cambria Math" panose="02040503050406030204" pitchFamily="18" charset="0"/>
                            </a:rPr>
                            <m:t>𝑡</m:t>
                          </m:r>
                          <m:r>
                            <a:rPr lang="en-US" altLang="zh-CN" sz="2200" i="1">
                              <a:latin typeface="Cambria Math" panose="02040503050406030204" pitchFamily="18" charset="0"/>
                            </a:rPr>
                            <m:t>)</m:t>
                          </m:r>
                        </m:sup>
                      </m:sSup>
                    </m:oMath>
                  </m:oMathPara>
                </a14:m>
                <a:endParaRPr lang="en-US" altLang="zh-CN" dirty="0"/>
              </a:p>
              <a:p>
                <a:pPr lvl="1"/>
                <a:endParaRPr lang="en-US" altLang="zh-CN" dirty="0"/>
              </a:p>
              <a:p>
                <a:pPr lvl="1"/>
                <a:endParaRPr lang="en-US" altLang="zh-CN" dirty="0"/>
              </a:p>
              <a:p>
                <a:endParaRPr lang="en-US" dirty="0"/>
              </a:p>
              <a:p>
                <a:endParaRPr lang="en-US" dirty="0"/>
              </a:p>
            </p:txBody>
          </p:sp>
        </mc:Choice>
        <mc:Fallback>
          <p:sp>
            <p:nvSpPr>
              <p:cNvPr id="3" name="内容占位符 2">
                <a:extLst>
                  <a:ext uri="{FF2B5EF4-FFF2-40B4-BE49-F238E27FC236}">
                    <a16:creationId xmlns:a16="http://schemas.microsoft.com/office/drawing/2014/main" id="{75BBFCBC-5098-4541-AD17-04F89FAFEDDF}"/>
                  </a:ext>
                </a:extLst>
              </p:cNvPr>
              <p:cNvSpPr>
                <a:spLocks noGrp="1" noRot="1" noChangeAspect="1" noMove="1" noResize="1" noEditPoints="1" noAdjustHandles="1" noChangeArrowheads="1" noChangeShapeType="1" noTextEdit="1"/>
              </p:cNvSpPr>
              <p:nvPr>
                <p:ph idx="1"/>
              </p:nvPr>
            </p:nvSpPr>
            <p:spPr>
              <a:blipFill>
                <a:blip r:embed="rId2"/>
                <a:stretch>
                  <a:fillRect l="-463" t="-2200" r="-46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2E31035-6ACE-498B-86A6-ACC80C54C1BB}"/>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5</a:t>
            </a:fld>
            <a:endParaRPr lang="zh-CN" altLang="en-US" dirty="0"/>
          </a:p>
        </p:txBody>
      </p:sp>
    </p:spTree>
    <p:extLst>
      <p:ext uri="{BB962C8B-B14F-4D97-AF65-F5344CB8AC3E}">
        <p14:creationId xmlns:p14="http://schemas.microsoft.com/office/powerpoint/2010/main" val="34849905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8A8414-76FD-7D41-A232-7A2DDC55942E}"/>
              </a:ext>
            </a:extLst>
          </p:cNvPr>
          <p:cNvSpPr>
            <a:spLocks noGrp="1"/>
          </p:cNvSpPr>
          <p:nvPr>
            <p:ph type="title"/>
          </p:nvPr>
        </p:nvSpPr>
        <p:spPr/>
        <p:txBody>
          <a:bodyPr/>
          <a:lstStyle/>
          <a:p>
            <a:r>
              <a:rPr lang="zh-CN" altLang="zh-CN" b="1" dirty="0"/>
              <a:t>例</a:t>
            </a:r>
            <a:r>
              <a:rPr lang="en-US" altLang="zh-CN" b="1" dirty="0"/>
              <a:t>3.1   </a:t>
            </a:r>
            <a:r>
              <a:rPr lang="zh-CN" altLang="zh-CN" b="1" dirty="0"/>
              <a:t>判断债券的投资价值</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4A47131-CE4C-694A-80DE-A967C0CA305B}"/>
                  </a:ext>
                </a:extLst>
              </p:cNvPr>
              <p:cNvSpPr>
                <a:spLocks noGrp="1"/>
              </p:cNvSpPr>
              <p:nvPr>
                <p:ph idx="1"/>
              </p:nvPr>
            </p:nvSpPr>
            <p:spPr/>
            <p:txBody>
              <a:bodyPr>
                <a:normAutofit lnSpcReduction="10000"/>
              </a:bodyPr>
              <a:lstStyle/>
              <a:p>
                <a:pPr marL="0" indent="0" fontAlgn="ctr">
                  <a:buNone/>
                </a:pPr>
                <a:r>
                  <a:rPr lang="zh-CN" altLang="en-US" dirty="0"/>
                  <a:t>             </a:t>
                </a:r>
                <a:r>
                  <a:rPr lang="zh-CN" altLang="zh-CN" sz="2600" dirty="0"/>
                  <a:t>一个剩余期限为</a:t>
                </a:r>
                <a:r>
                  <a:rPr lang="en-US" altLang="zh-CN" sz="2600" dirty="0"/>
                  <a:t>2</a:t>
                </a:r>
                <a:r>
                  <a:rPr lang="zh-CN" altLang="zh-CN" sz="2600" dirty="0"/>
                  <a:t>年的债券的市场价格为</a:t>
                </a:r>
                <a:r>
                  <a:rPr lang="en-US" altLang="zh-CN" sz="2600" dirty="0"/>
                  <a:t>99</a:t>
                </a:r>
                <a:r>
                  <a:rPr lang="zh-CN" altLang="zh-CN" sz="2600" dirty="0"/>
                  <a:t>元，票面利率为</a:t>
                </a:r>
                <a:r>
                  <a:rPr lang="en-US" altLang="zh-CN" sz="2600" dirty="0"/>
                  <a:t>3%</a:t>
                </a:r>
                <a:r>
                  <a:rPr lang="zh-CN" altLang="zh-CN" sz="2600" dirty="0"/>
                  <a:t>，每年付息一次，面值</a:t>
                </a:r>
                <a:r>
                  <a:rPr lang="en-US" altLang="zh-CN" sz="2600" dirty="0"/>
                  <a:t>100</a:t>
                </a:r>
                <a:r>
                  <a:rPr lang="zh-CN" altLang="zh-CN" sz="2600" dirty="0"/>
                  <a:t>元。当前的</a:t>
                </a:r>
                <a:r>
                  <a:rPr lang="en-US" altLang="zh-CN" sz="2600" dirty="0"/>
                  <a:t>1</a:t>
                </a:r>
                <a:r>
                  <a:rPr lang="zh-CN" altLang="zh-CN" sz="2600" dirty="0"/>
                  <a:t>年期和</a:t>
                </a:r>
                <a:r>
                  <a:rPr lang="en-US" altLang="zh-CN" sz="2600" dirty="0"/>
                  <a:t>2</a:t>
                </a:r>
                <a:r>
                  <a:rPr lang="zh-CN" altLang="zh-CN" sz="2600" dirty="0"/>
                  <a:t>年期即期年利率分别为</a:t>
                </a:r>
                <a:r>
                  <a:rPr lang="en-US" altLang="zh-CN" sz="2600" dirty="0"/>
                  <a:t>4%</a:t>
                </a:r>
                <a:r>
                  <a:rPr lang="zh-CN" altLang="zh-CN" sz="2600" dirty="0"/>
                  <a:t>和</a:t>
                </a:r>
                <a:r>
                  <a:rPr lang="en-US" altLang="zh-CN" sz="2600" dirty="0"/>
                  <a:t>4.5%</a:t>
                </a:r>
                <a:r>
                  <a:rPr lang="zh-CN" altLang="zh-CN" sz="2600" dirty="0"/>
                  <a:t>（连续复利）。试判断该债券是否值得投资。</a:t>
                </a:r>
              </a:p>
              <a:p>
                <a:pPr marL="0" indent="0" fontAlgn="ctr">
                  <a:buNone/>
                </a:pPr>
                <a:r>
                  <a:rPr lang="zh-CN" altLang="en-US" sz="2600" dirty="0"/>
                  <a:t>              </a:t>
                </a:r>
                <a:r>
                  <a:rPr lang="zh-CN" altLang="zh-CN" sz="2600" dirty="0"/>
                  <a:t>根据式（</a:t>
                </a:r>
                <a:r>
                  <a:rPr lang="en-US" altLang="zh-CN" sz="2600" dirty="0"/>
                  <a:t>3.1</a:t>
                </a:r>
                <a:r>
                  <a:rPr lang="zh-CN" altLang="zh-CN" sz="2600" dirty="0"/>
                  <a:t>），该债券的合理价值为</a:t>
                </a:r>
              </a:p>
              <a:p>
                <a:pPr marL="0" indent="0" fontAlgn="ctr">
                  <a:buNone/>
                </a:pPr>
                <a14:m>
                  <m:oMathPara xmlns:m="http://schemas.openxmlformats.org/officeDocument/2006/math">
                    <m:oMathParaPr>
                      <m:jc m:val="centerGroup"/>
                    </m:oMathParaPr>
                    <m:oMath xmlns:m="http://schemas.openxmlformats.org/officeDocument/2006/math">
                      <m:r>
                        <a:rPr lang="en-US" altLang="zh-CN" sz="2600" i="1">
                          <a:latin typeface="Cambria Math" panose="02040503050406030204" pitchFamily="18" charset="0"/>
                        </a:rPr>
                        <m:t>3</m:t>
                      </m:r>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𝑒</m:t>
                          </m:r>
                        </m:e>
                        <m:sup>
                          <m:r>
                            <a:rPr lang="en-US" altLang="zh-CN" sz="2600" i="1">
                              <a:latin typeface="Cambria Math" panose="02040503050406030204" pitchFamily="18" charset="0"/>
                            </a:rPr>
                            <m:t>−4%×1</m:t>
                          </m:r>
                        </m:sup>
                      </m:sSup>
                      <m:r>
                        <a:rPr lang="en-US" altLang="zh-CN" sz="2600" i="1">
                          <a:latin typeface="Cambria Math" panose="02040503050406030204" pitchFamily="18" charset="0"/>
                        </a:rPr>
                        <m:t>+103</m:t>
                      </m:r>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𝑒</m:t>
                          </m:r>
                        </m:e>
                        <m:sup>
                          <m:r>
                            <a:rPr lang="en-US" altLang="zh-CN" sz="2600" i="1">
                              <a:latin typeface="Cambria Math" panose="02040503050406030204" pitchFamily="18" charset="0"/>
                            </a:rPr>
                            <m:t>−4.5%×2</m:t>
                          </m:r>
                        </m:sup>
                      </m:sSup>
                      <m:r>
                        <a:rPr lang="en-US" altLang="zh-CN" sz="2600" i="1">
                          <a:latin typeface="Cambria Math" panose="02040503050406030204" pitchFamily="18" charset="0"/>
                        </a:rPr>
                        <m:t>=97.02</m:t>
                      </m:r>
                    </m:oMath>
                  </m:oMathPara>
                </a14:m>
                <a:endParaRPr lang="zh-CN" altLang="zh-CN" sz="2600" dirty="0"/>
              </a:p>
              <a:p>
                <a:pPr marL="0" indent="0" fontAlgn="ctr">
                  <a:buNone/>
                </a:pPr>
                <a:r>
                  <a:rPr lang="zh-CN" altLang="en-US" sz="2600" dirty="0"/>
                  <a:t>             </a:t>
                </a:r>
                <a:r>
                  <a:rPr lang="zh-CN" altLang="zh-CN" sz="2600" dirty="0"/>
                  <a:t>可见该债券的市场价格高于内在价值，因此不是好的投资对象。</a:t>
                </a:r>
              </a:p>
              <a:p>
                <a:pPr marL="0" indent="0">
                  <a:buNone/>
                </a:pPr>
                <a:r>
                  <a:rPr lang="zh-CN" altLang="en-US" sz="2600" dirty="0"/>
                  <a:t>             </a:t>
                </a:r>
                <a:r>
                  <a:rPr lang="zh-CN" altLang="zh-CN" sz="2600" dirty="0"/>
                  <a:t>根据式（</a:t>
                </a:r>
                <a:r>
                  <a:rPr lang="en-US" altLang="zh-CN" sz="2600" dirty="0"/>
                  <a:t>3.2</a:t>
                </a:r>
                <a:r>
                  <a:rPr lang="zh-CN" altLang="zh-CN" sz="2600" dirty="0"/>
                  <a:t>），与</a:t>
                </a:r>
                <a:r>
                  <a:rPr lang="en-US" altLang="zh-CN" sz="2600" dirty="0"/>
                  <a:t>97.02</a:t>
                </a:r>
                <a:r>
                  <a:rPr lang="zh-CN" altLang="zh-CN" sz="2600" dirty="0"/>
                  <a:t>的合理价值对应的合理到期收益率应为</a:t>
                </a:r>
                <a:r>
                  <a:rPr lang="en-US" altLang="zh-CN" sz="2600" dirty="0"/>
                  <a:t>4.49%</a:t>
                </a:r>
                <a:r>
                  <a:rPr lang="zh-CN" altLang="zh-CN" sz="2600" dirty="0"/>
                  <a:t>，然而与市场价格</a:t>
                </a:r>
                <a:r>
                  <a:rPr lang="en-US" altLang="zh-CN" sz="2600" dirty="0"/>
                  <a:t>99</a:t>
                </a:r>
                <a:r>
                  <a:rPr lang="zh-CN" altLang="zh-CN" sz="2600" dirty="0"/>
                  <a:t>元对应的隐含到期收益率仅为</a:t>
                </a:r>
                <a:r>
                  <a:rPr lang="en-US" altLang="zh-CN" sz="2600" dirty="0"/>
                  <a:t>3.47%</a:t>
                </a:r>
                <a:r>
                  <a:rPr lang="zh-CN" altLang="zh-CN" sz="2600" dirty="0"/>
                  <a:t>，如果按市场价格投资，显然该债券提供的收益率偏低，同样说明它不是一个好的投资对象。</a:t>
                </a:r>
                <a:endParaRPr kumimoji="1" lang="zh-CN" altLang="en-US" sz="2600" dirty="0"/>
              </a:p>
            </p:txBody>
          </p:sp>
        </mc:Choice>
        <mc:Fallback xmlns="">
          <p:sp>
            <p:nvSpPr>
              <p:cNvPr id="3" name="内容占位符 2">
                <a:extLst>
                  <a:ext uri="{FF2B5EF4-FFF2-40B4-BE49-F238E27FC236}">
                    <a16:creationId xmlns:a16="http://schemas.microsoft.com/office/drawing/2014/main" id="{D4A47131-CE4C-694A-80DE-A967C0CA305B}"/>
                  </a:ext>
                </a:extLst>
              </p:cNvPr>
              <p:cNvSpPr>
                <a:spLocks noGrp="1" noRot="1" noChangeAspect="1" noMove="1" noResize="1" noEditPoints="1" noAdjustHandles="1" noChangeArrowheads="1" noChangeShapeType="1" noTextEdit="1"/>
              </p:cNvSpPr>
              <p:nvPr>
                <p:ph idx="1"/>
              </p:nvPr>
            </p:nvSpPr>
            <p:spPr>
              <a:blipFill>
                <a:blip r:embed="rId2"/>
                <a:stretch>
                  <a:fillRect l="-1389" t="-1222" r="-15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D1064D52-C56B-1548-8020-9D10DB3C3DF2}"/>
              </a:ext>
            </a:extLst>
          </p:cNvPr>
          <p:cNvSpPr>
            <a:spLocks noGrp="1"/>
          </p:cNvSpPr>
          <p:nvPr>
            <p:ph type="sldNum" sz="quarter" idx="10"/>
          </p:nvPr>
        </p:nvSpPr>
        <p:spPr/>
        <p:txBody>
          <a:bodyPr/>
          <a:lstStyle/>
          <a:p>
            <a:pPr>
              <a:defRPr/>
            </a:pPr>
            <a:fld id="{923144D4-4537-FE42-A10B-59D0A9F39BA6}" type="slidenum">
              <a:rPr lang="zh-CN" altLang="en-US" smtClean="0"/>
              <a:pPr>
                <a:defRPr/>
              </a:pPr>
              <a:t>6</a:t>
            </a:fld>
            <a:endParaRPr lang="zh-CN" altLang="en-US"/>
          </a:p>
        </p:txBody>
      </p:sp>
    </p:spTree>
    <p:extLst>
      <p:ext uri="{BB962C8B-B14F-4D97-AF65-F5344CB8AC3E}">
        <p14:creationId xmlns:p14="http://schemas.microsoft.com/office/powerpoint/2010/main" val="243332649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DE4F61-9D80-42C0-B61E-CC966B3B6931}"/>
              </a:ext>
            </a:extLst>
          </p:cNvPr>
          <p:cNvSpPr>
            <a:spLocks noGrp="1"/>
          </p:cNvSpPr>
          <p:nvPr>
            <p:ph type="title"/>
          </p:nvPr>
        </p:nvSpPr>
        <p:spPr/>
        <p:txBody>
          <a:bodyPr/>
          <a:lstStyle/>
          <a:p>
            <a:r>
              <a:rPr lang="zh-CN" altLang="en-US" dirty="0"/>
              <a:t>影响债券价值的因素</a:t>
            </a:r>
            <a:endParaRPr lang="en-US" dirty="0"/>
          </a:p>
        </p:txBody>
      </p:sp>
      <p:sp>
        <p:nvSpPr>
          <p:cNvPr id="3" name="内容占位符 2">
            <a:extLst>
              <a:ext uri="{FF2B5EF4-FFF2-40B4-BE49-F238E27FC236}">
                <a16:creationId xmlns:a16="http://schemas.microsoft.com/office/drawing/2014/main" id="{7B7D229B-7DD0-49F0-ACDE-8E7E60A20887}"/>
              </a:ext>
            </a:extLst>
          </p:cNvPr>
          <p:cNvSpPr>
            <a:spLocks noGrp="1"/>
          </p:cNvSpPr>
          <p:nvPr>
            <p:ph idx="1"/>
          </p:nvPr>
        </p:nvSpPr>
        <p:spPr/>
        <p:txBody>
          <a:bodyPr/>
          <a:lstStyle/>
          <a:p>
            <a:r>
              <a:rPr lang="zh-CN" altLang="en-US" dirty="0"/>
              <a:t>面值、票面利率、付息频率和贴现率</a:t>
            </a:r>
            <a:endParaRPr lang="en-US" altLang="zh-CN" dirty="0"/>
          </a:p>
          <a:p>
            <a:r>
              <a:rPr lang="zh-CN" altLang="en-US" dirty="0"/>
              <a:t>对于给定的不含权固息债而言，只要发行者不违约，债券的未来现金流金额和发生时刻就不会发生变化。债券价格的变化将主要来源于贴现率和（随着时间推移）剩余期限的变化。</a:t>
            </a:r>
            <a:endParaRPr lang="en-US" altLang="zh-CN" dirty="0"/>
          </a:p>
          <a:p>
            <a:r>
              <a:rPr lang="zh-CN" altLang="en-US" dirty="0"/>
              <a:t>贴现率由无风险利率和风险溢酬两部分构成，因此无风险利率、风险溢酬和剩余期限构成了债券价值变化的来源。</a:t>
            </a:r>
            <a:endParaRPr lang="en-US" dirty="0"/>
          </a:p>
          <a:p>
            <a:endParaRPr lang="en-US" dirty="0"/>
          </a:p>
        </p:txBody>
      </p:sp>
      <p:sp>
        <p:nvSpPr>
          <p:cNvPr id="4" name="灯片编号占位符 3">
            <a:extLst>
              <a:ext uri="{FF2B5EF4-FFF2-40B4-BE49-F238E27FC236}">
                <a16:creationId xmlns:a16="http://schemas.microsoft.com/office/drawing/2014/main" id="{1E4F7545-3A92-414E-870F-5EC998D02E3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7</a:t>
            </a:fld>
            <a:endParaRPr lang="zh-CN" altLang="en-US" dirty="0"/>
          </a:p>
        </p:txBody>
      </p:sp>
    </p:spTree>
    <p:extLst>
      <p:ext uri="{BB962C8B-B14F-4D97-AF65-F5344CB8AC3E}">
        <p14:creationId xmlns:p14="http://schemas.microsoft.com/office/powerpoint/2010/main" val="828752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15"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469710"/>
            <a:ext cx="3845435"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标题 1"/>
          <p:cNvSpPr>
            <a:spLocks noGrp="1"/>
          </p:cNvSpPr>
          <p:nvPr>
            <p:ph type="title"/>
          </p:nvPr>
        </p:nvSpPr>
        <p:spPr/>
        <p:txBody>
          <a:bodyPr/>
          <a:lstStyle/>
          <a:p>
            <a:r>
              <a:rPr lang="zh-CN" altLang="en-US" dirty="0"/>
              <a:t>固息债价格特征</a:t>
            </a:r>
            <a:r>
              <a:rPr lang="en-US" altLang="zh-CN" dirty="0"/>
              <a:t>(I)</a:t>
            </a:r>
            <a:endParaRPr lang="zh-CN" altLang="en-US" dirty="0"/>
          </a:p>
        </p:txBody>
      </p:sp>
      <p:sp>
        <p:nvSpPr>
          <p:cNvPr id="3" name="内容占位符 2"/>
          <p:cNvSpPr>
            <a:spLocks noGrp="1"/>
          </p:cNvSpPr>
          <p:nvPr>
            <p:ph idx="1"/>
          </p:nvPr>
        </p:nvSpPr>
        <p:spPr>
          <a:xfrm>
            <a:off x="467543" y="1295401"/>
            <a:ext cx="8316755" cy="4362450"/>
          </a:xfrm>
        </p:spPr>
        <p:txBody>
          <a:bodyPr/>
          <a:lstStyle/>
          <a:p>
            <a:r>
              <a:rPr lang="zh-CN" altLang="en-US" sz="2400" dirty="0"/>
              <a:t>固息债价格和到期收益率（</a:t>
            </a:r>
            <a:r>
              <a:rPr lang="en-US" altLang="zh-CN" sz="2400" dirty="0">
                <a:solidFill>
                  <a:srgbClr val="0000FF"/>
                </a:solidFill>
              </a:rPr>
              <a:t>YTM</a:t>
            </a:r>
            <a:r>
              <a:rPr lang="zh-CN" altLang="en-US" sz="2400" dirty="0"/>
              <a:t>）一一对应且反向变动</a:t>
            </a:r>
            <a:endParaRPr lang="en-US" altLang="zh-CN" sz="2400" dirty="0"/>
          </a:p>
        </p:txBody>
      </p:sp>
      <p:sp>
        <p:nvSpPr>
          <p:cNvPr id="5" name="灯片编号占位符 4"/>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defRPr/>
            </a:pPr>
            <a:fld id="{0C913308-F349-4B6D-A68A-DD1791B4A57B}" type="slidenum">
              <a:rPr lang="zh-CN" altLang="en-US" smtClean="0"/>
              <a:pPr>
                <a:defRPr/>
              </a:pPr>
              <a:t>8</a:t>
            </a:fld>
            <a:endParaRPr lang="en-US" altLang="zh-CN" dirty="0"/>
          </a:p>
        </p:txBody>
      </p:sp>
    </p:spTree>
    <p:extLst>
      <p:ext uri="{BB962C8B-B14F-4D97-AF65-F5344CB8AC3E}">
        <p14:creationId xmlns:p14="http://schemas.microsoft.com/office/powerpoint/2010/main" val="2679986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2672</Words>
  <Application>Microsoft Macintosh PowerPoint</Application>
  <PresentationFormat>全屏显示(4:3)</PresentationFormat>
  <Paragraphs>300</Paragraphs>
  <Slides>49</Slides>
  <Notes>3</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49</vt:i4>
      </vt:variant>
    </vt:vector>
  </HeadingPairs>
  <TitlesOfParts>
    <vt:vector size="66" baseType="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Equation</vt:lpstr>
      <vt:lpstr>第3章 债券分析</vt:lpstr>
      <vt:lpstr>PowerPoint 演示文稿</vt:lpstr>
      <vt:lpstr>第一节</vt:lpstr>
      <vt:lpstr>现金流贴现法</vt:lpstr>
      <vt:lpstr>固息债定价</vt:lpstr>
      <vt:lpstr>固息债定价</vt:lpstr>
      <vt:lpstr>例3.1   判断债券的投资价值</vt:lpstr>
      <vt:lpstr>影响债券价值的因素</vt:lpstr>
      <vt:lpstr>固息债价格特征(I)</vt:lpstr>
      <vt:lpstr>固息债价格特征（II）</vt:lpstr>
      <vt:lpstr>固息债价格特征（III）</vt:lpstr>
      <vt:lpstr>固息债价格特征(IV-V)</vt:lpstr>
      <vt:lpstr>浮息债定价</vt:lpstr>
      <vt:lpstr>例3.2   浮息债的定价</vt:lpstr>
      <vt:lpstr>第二节</vt:lpstr>
      <vt:lpstr>债券价格与收益率</vt:lpstr>
      <vt:lpstr>固息债的收益率分析</vt:lpstr>
      <vt:lpstr>固息债的预期收益率分析</vt:lpstr>
      <vt:lpstr>当前收益率（current yield）</vt:lpstr>
      <vt:lpstr>简单收益率（simple yield）</vt:lpstr>
      <vt:lpstr>到期收益率：优点</vt:lpstr>
      <vt:lpstr>到期收益率：注意事项</vt:lpstr>
      <vt:lpstr>总收益率（total return）</vt:lpstr>
      <vt:lpstr>例3.3   计算总收益率-I</vt:lpstr>
      <vt:lpstr>例3.3   计算总收益率-II</vt:lpstr>
      <vt:lpstr>例3.3   计算总收益率-III</vt:lpstr>
      <vt:lpstr>总收益率的优缺点</vt:lpstr>
      <vt:lpstr>利差分析</vt:lpstr>
      <vt:lpstr>浮息债的收益率分析</vt:lpstr>
      <vt:lpstr>浮息债的特有收益率指标</vt:lpstr>
      <vt:lpstr>隐含参照利率分析</vt:lpstr>
      <vt:lpstr>隐含票息利差</vt:lpstr>
      <vt:lpstr>例3.4   计算隐含票息利差-I </vt:lpstr>
      <vt:lpstr>例3.4   计算隐含票息利差-II </vt:lpstr>
      <vt:lpstr>收益率利差</vt:lpstr>
      <vt:lpstr>例3.5 计算贴现利差</vt:lpstr>
      <vt:lpstr>例3.6   计算有效利差 </vt:lpstr>
      <vt:lpstr>第三节</vt:lpstr>
      <vt:lpstr>债券的报价</vt:lpstr>
      <vt:lpstr>应计利息</vt:lpstr>
      <vt:lpstr>第四节</vt:lpstr>
      <vt:lpstr>债券损益分析-分解持有期损益</vt:lpstr>
      <vt:lpstr>债券损益分析-分解债券净价损益</vt:lpstr>
      <vt:lpstr>例3.8   债券损益分解-I </vt:lpstr>
      <vt:lpstr>例3.8   债券损益分解-II</vt:lpstr>
      <vt:lpstr>例3.8   债券损益分解-III</vt:lpstr>
      <vt:lpstr>例3.8   债券损益分解-IV</vt:lpstr>
      <vt:lpstr>例3.8   债券损益分解-V</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2021-07-21T14:04:30Z</dcterms:modified>
</cp:coreProperties>
</file>