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3782" r:id="rId1"/>
  </p:sldMasterIdLst>
  <p:notesMasterIdLst>
    <p:notesMasterId r:id="rId51"/>
  </p:notesMasterIdLst>
  <p:handoutMasterIdLst>
    <p:handoutMasterId r:id="rId52"/>
  </p:handoutMasterIdLst>
  <p:sldIdLst>
    <p:sldId id="561" r:id="rId2"/>
    <p:sldId id="615" r:id="rId3"/>
    <p:sldId id="612" r:id="rId4"/>
    <p:sldId id="865" r:id="rId5"/>
    <p:sldId id="866" r:id="rId6"/>
    <p:sldId id="868" r:id="rId7"/>
    <p:sldId id="2788" r:id="rId8"/>
    <p:sldId id="2789" r:id="rId9"/>
    <p:sldId id="2815" r:id="rId10"/>
    <p:sldId id="2791" r:id="rId11"/>
    <p:sldId id="2792" r:id="rId12"/>
    <p:sldId id="2793" r:id="rId13"/>
    <p:sldId id="2796" r:id="rId14"/>
    <p:sldId id="2797" r:id="rId15"/>
    <p:sldId id="2798" r:id="rId16"/>
    <p:sldId id="2799" r:id="rId17"/>
    <p:sldId id="2800" r:id="rId18"/>
    <p:sldId id="2801" r:id="rId19"/>
    <p:sldId id="2802" r:id="rId20"/>
    <p:sldId id="2803" r:id="rId21"/>
    <p:sldId id="2818" r:id="rId22"/>
    <p:sldId id="767" r:id="rId23"/>
    <p:sldId id="2805" r:id="rId24"/>
    <p:sldId id="2823" r:id="rId25"/>
    <p:sldId id="2806" r:id="rId26"/>
    <p:sldId id="2808" r:id="rId27"/>
    <p:sldId id="2807" r:id="rId28"/>
    <p:sldId id="2809" r:id="rId29"/>
    <p:sldId id="2810" r:id="rId30"/>
    <p:sldId id="2811" r:id="rId31"/>
    <p:sldId id="2820" r:id="rId32"/>
    <p:sldId id="2812" r:id="rId33"/>
    <p:sldId id="2821" r:id="rId34"/>
    <p:sldId id="2822" r:id="rId35"/>
    <p:sldId id="2824" r:id="rId36"/>
    <p:sldId id="2825" r:id="rId37"/>
    <p:sldId id="2826" r:id="rId38"/>
    <p:sldId id="2827" r:id="rId39"/>
    <p:sldId id="2828" r:id="rId40"/>
    <p:sldId id="2829" r:id="rId41"/>
    <p:sldId id="2830" r:id="rId42"/>
    <p:sldId id="2831" r:id="rId43"/>
    <p:sldId id="2813" r:id="rId44"/>
    <p:sldId id="2814" r:id="rId45"/>
    <p:sldId id="2721" r:id="rId46"/>
    <p:sldId id="2816" r:id="rId47"/>
    <p:sldId id="2817" r:id="rId48"/>
    <p:sldId id="2722" r:id="rId49"/>
    <p:sldId id="606" r:id="rId50"/>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920">
          <p15:clr>
            <a:srgbClr val="A4A3A4"/>
          </p15:clr>
        </p15:guide>
        <p15:guide id="2" pos="2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48" autoAdjust="0"/>
    <p:restoredTop sz="93512" autoAdjust="0"/>
  </p:normalViewPr>
  <p:slideViewPr>
    <p:cSldViewPr snapToObjects="1">
      <p:cViewPr varScale="1">
        <p:scale>
          <a:sx n="120" d="100"/>
          <a:sy n="120" d="100"/>
        </p:scale>
        <p:origin x="176" y="768"/>
      </p:cViewPr>
      <p:guideLst>
        <p:guide orient="horz" pos="1920"/>
        <p:guide pos="2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6B3AF1C-4B30-7049-9F1A-A29F671A303C}"/>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3" name="Date Placeholder 2">
            <a:extLst>
              <a:ext uri="{FF2B5EF4-FFF2-40B4-BE49-F238E27FC236}">
                <a16:creationId xmlns:a16="http://schemas.microsoft.com/office/drawing/2014/main" id="{BB391BC5-A85E-4E4E-8A55-266D2A1718F4}"/>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mn-ea"/>
                <a:cs typeface="Arial" pitchFamily="34" charset="0"/>
              </a:defRPr>
            </a:lvl1pPr>
          </a:lstStyle>
          <a:p>
            <a:pPr>
              <a:defRPr/>
            </a:pPr>
            <a:fld id="{25D1EFC1-7A8B-8F4B-96E0-6EBB3E34775F}" type="datetimeFigureOut">
              <a:rPr lang="zh-CN" altLang="en-US"/>
              <a:pPr>
                <a:defRPr/>
              </a:pPr>
              <a:t>2021/7/21</a:t>
            </a:fld>
            <a:endParaRPr lang="en-US" altLang="zh-CN"/>
          </a:p>
        </p:txBody>
      </p:sp>
      <p:sp>
        <p:nvSpPr>
          <p:cNvPr id="4" name="Footer Placeholder 3">
            <a:extLst>
              <a:ext uri="{FF2B5EF4-FFF2-40B4-BE49-F238E27FC236}">
                <a16:creationId xmlns:a16="http://schemas.microsoft.com/office/drawing/2014/main" id="{E1A5308E-6805-4B45-B885-B1C11F77F880}"/>
              </a:ext>
            </a:extLst>
          </p:cNvPr>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5" name="Slide Number Placeholder 4">
            <a:extLst>
              <a:ext uri="{FF2B5EF4-FFF2-40B4-BE49-F238E27FC236}">
                <a16:creationId xmlns:a16="http://schemas.microsoft.com/office/drawing/2014/main" id="{0D568971-AB5E-694F-B034-EFE7701D2196}"/>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cs typeface="Arial" panose="020B0604020202020204" pitchFamily="34" charset="0"/>
              </a:defRPr>
            </a:lvl1pPr>
          </a:lstStyle>
          <a:p>
            <a:pPr>
              <a:defRPr/>
            </a:pPr>
            <a:fld id="{4EC0EB72-EA07-5A40-9537-511FD4759895}" type="slidenum">
              <a:rPr lang="zh-CN" altLang="en-US"/>
              <a:pPr>
                <a:defRPr/>
              </a:pPr>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337DFF7-518B-E44C-9E98-7565E796EC8D}"/>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3" name="Date Placeholder 2">
            <a:extLst>
              <a:ext uri="{FF2B5EF4-FFF2-40B4-BE49-F238E27FC236}">
                <a16:creationId xmlns:a16="http://schemas.microsoft.com/office/drawing/2014/main" id="{59BA3D28-0490-4341-8EF3-BE5D267ACC38}"/>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mn-ea"/>
                <a:cs typeface="Arial" pitchFamily="34" charset="0"/>
              </a:defRPr>
            </a:lvl1pPr>
          </a:lstStyle>
          <a:p>
            <a:pPr>
              <a:defRPr/>
            </a:pPr>
            <a:fld id="{107B3E38-35F5-8C4F-B82F-A80D6465576E}" type="datetimeFigureOut">
              <a:rPr lang="zh-CN" altLang="en-US"/>
              <a:pPr>
                <a:defRPr/>
              </a:pPr>
              <a:t>2021/7/21</a:t>
            </a:fld>
            <a:endParaRPr lang="en-US" altLang="zh-CN"/>
          </a:p>
        </p:txBody>
      </p:sp>
      <p:sp>
        <p:nvSpPr>
          <p:cNvPr id="4" name="Slide Image Placeholder 3">
            <a:extLst>
              <a:ext uri="{FF2B5EF4-FFF2-40B4-BE49-F238E27FC236}">
                <a16:creationId xmlns:a16="http://schemas.microsoft.com/office/drawing/2014/main" id="{2EB928AF-F12C-2B4B-932C-80979F3B26EA}"/>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083D02EA-72B8-6741-86FD-A1CDB7AEA76C}"/>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43A24C46-21E1-454E-BDCD-12D41AF9EB99}"/>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7" name="Slide Number Placeholder 6">
            <a:extLst>
              <a:ext uri="{FF2B5EF4-FFF2-40B4-BE49-F238E27FC236}">
                <a16:creationId xmlns:a16="http://schemas.microsoft.com/office/drawing/2014/main" id="{60B1650C-3878-5C4A-A5BF-08761A046C92}"/>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cs typeface="Arial" panose="020B0604020202020204" pitchFamily="34" charset="0"/>
              </a:defRPr>
            </a:lvl1pPr>
          </a:lstStyle>
          <a:p>
            <a:pPr>
              <a:defRPr/>
            </a:pPr>
            <a:fld id="{96769E09-66E9-0941-88D4-CF9EE6E5F913}"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a:extLst>
              <a:ext uri="{FF2B5EF4-FFF2-40B4-BE49-F238E27FC236}">
                <a16:creationId xmlns:a16="http://schemas.microsoft.com/office/drawing/2014/main" id="{965C2CEB-F7D0-6D48-8BE6-709990AB721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0" name="Notes Placeholder 2">
            <a:extLst>
              <a:ext uri="{FF2B5EF4-FFF2-40B4-BE49-F238E27FC236}">
                <a16:creationId xmlns:a16="http://schemas.microsoft.com/office/drawing/2014/main" id="{5EB1EE68-872B-1B4C-9947-BF42263D163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22531" name="Slide Number Placeholder 3">
            <a:extLst>
              <a:ext uri="{FF2B5EF4-FFF2-40B4-BE49-F238E27FC236}">
                <a16:creationId xmlns:a16="http://schemas.microsoft.com/office/drawing/2014/main" id="{4CAF6786-7FFF-EB4B-B1B9-4E9952C4FB8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F6FA30E-9930-C840-AF9F-0E4A0F5A53AB}" type="slidenum">
              <a:rPr lang="zh-CN" altLang="en-US" smtClean="0"/>
              <a:pPr>
                <a:spcBef>
                  <a:spcPct val="0"/>
                </a:spcBef>
              </a:pPr>
              <a:t>0</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gif"/></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2_标题">
    <p:spTree>
      <p:nvGrpSpPr>
        <p:cNvPr id="1" name=""/>
        <p:cNvGrpSpPr/>
        <p:nvPr/>
      </p:nvGrpSpPr>
      <p:grpSpPr>
        <a:xfrm>
          <a:off x="0" y="0"/>
          <a:ext cx="0" cy="0"/>
          <a:chOff x="0" y="0"/>
          <a:chExt cx="0" cy="0"/>
        </a:xfrm>
      </p:grpSpPr>
      <p:cxnSp>
        <p:nvCxnSpPr>
          <p:cNvPr id="3" name="直接连接符 9">
            <a:extLst>
              <a:ext uri="{FF2B5EF4-FFF2-40B4-BE49-F238E27FC236}">
                <a16:creationId xmlns:a16="http://schemas.microsoft.com/office/drawing/2014/main" id="{760B0F04-C188-B549-B1F6-20DB7048FAE4}"/>
              </a:ext>
            </a:extLst>
          </p:cNvPr>
          <p:cNvCxnSpPr/>
          <p:nvPr/>
        </p:nvCxnSpPr>
        <p:spPr>
          <a:xfrm>
            <a:off x="13692" y="6629400"/>
            <a:ext cx="9144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4" name="标题 1">
            <a:extLst>
              <a:ext uri="{FF2B5EF4-FFF2-40B4-BE49-F238E27FC236}">
                <a16:creationId xmlns:a16="http://schemas.microsoft.com/office/drawing/2014/main" id="{4F34ECDD-6BEC-A641-A6E0-346DB6FD8186}"/>
              </a:ext>
            </a:extLst>
          </p:cNvPr>
          <p:cNvSpPr txBox="1">
            <a:spLocks/>
          </p:cNvSpPr>
          <p:nvPr/>
        </p:nvSpPr>
        <p:spPr bwMode="auto">
          <a:xfrm>
            <a:off x="471488" y="2590800"/>
            <a:ext cx="8229600" cy="1139825"/>
          </a:xfrm>
          <a:prstGeom prst="rect">
            <a:avLst/>
          </a:prstGeom>
          <a:noFill/>
          <a:ln w="9525">
            <a:no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000"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陈蓉  郑振龙</a:t>
            </a:r>
            <a:endParaRPr lang="en-US" altLang="zh-CN" sz="2000" dirty="0">
              <a:solidFill>
                <a:srgbClr val="663300"/>
              </a:solidFill>
              <a:latin typeface="Adobe Jenson Pro" panose="020A0503050201030203" pitchFamily="18" charset="0"/>
              <a:ea typeface="Adobe 黑体 Std R" panose="020B0400000000000000" pitchFamily="34" charset="-128"/>
              <a:cs typeface="Arial" panose="020B0604020202020204" pitchFamily="34" charset="0"/>
            </a:endParaRPr>
          </a:p>
          <a:p>
            <a:pPr algn="ctr" eaLnBrk="1" hangingPunct="1">
              <a:defRPr/>
            </a:pPr>
            <a:r>
              <a:rPr lang="zh-CN" altLang="en-US"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厦门大学管理学院财务学系</a:t>
            </a:r>
            <a:endParaRPr lang="en-US" altLang="zh-CN"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endParaRPr>
          </a:p>
          <a:p>
            <a:pPr algn="ctr" eaLnBrk="1" hangingPunct="1">
              <a:defRPr/>
            </a:pPr>
            <a:r>
              <a:rPr lang="zh-CN" altLang="en-US"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厦门大学金融工程研究中心</a:t>
            </a:r>
            <a:endParaRPr lang="en-US" altLang="zh-CN"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rPr>
              <a:t>http://</a:t>
            </a:r>
            <a:r>
              <a:rPr lang="en-US" altLang="zh-CN" b="1" dirty="0" err="1">
                <a:solidFill>
                  <a:srgbClr val="2A0015"/>
                </a:solidFill>
                <a:latin typeface="Adobe Jenson Pro Capt" panose="020A0503050201030203" pitchFamily="18" charset="0"/>
                <a:ea typeface="楷体" panose="02010609060101010101" pitchFamily="49" charset="-122"/>
                <a:cs typeface="Arial" panose="020B0604020202020204" pitchFamily="34" charset="0"/>
              </a:rPr>
              <a:t>efinance.org.cn</a:t>
            </a: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rPr>
              <a:t>http:// </a:t>
            </a:r>
            <a:r>
              <a:rPr lang="en-US" altLang="zh-CN" b="1" dirty="0" err="1">
                <a:solidFill>
                  <a:srgbClr val="2A0015"/>
                </a:solidFill>
                <a:latin typeface="Adobe Jenson Pro Capt" panose="020A0503050201030203" pitchFamily="18" charset="0"/>
                <a:ea typeface="楷体" panose="02010609060101010101" pitchFamily="49" charset="-122"/>
                <a:cs typeface="Arial" panose="020B0604020202020204" pitchFamily="34" charset="0"/>
              </a:rPr>
              <a:t>aronge.net</a:t>
            </a: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dirty="0" err="1">
                <a:solidFill>
                  <a:srgbClr val="2A0015"/>
                </a:solidFill>
                <a:latin typeface="Adobe Jenson Pro Capt" panose="020A0503050201030203" pitchFamily="18" charset="0"/>
                <a:ea typeface="楷体" panose="02010609060101010101" pitchFamily="49" charset="-122"/>
                <a:cs typeface="Arial" panose="020B0604020202020204" pitchFamily="34" charset="0"/>
              </a:rPr>
              <a:t>aronge@xmu.edu.cn</a:t>
            </a: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404040"/>
              </a:solidFill>
              <a:latin typeface="Adobe Jenson Pro Capt" panose="020A0503050201030203" pitchFamily="18" charset="0"/>
              <a:ea typeface="楷体" panose="02010609060101010101" pitchFamily="49" charset="-122"/>
              <a:cs typeface="Arial" panose="020B0604020202020204" pitchFamily="34" charset="0"/>
            </a:endParaRPr>
          </a:p>
          <a:p>
            <a:pPr algn="ctr">
              <a:defRPr/>
            </a:pPr>
            <a:endParaRPr lang="en-US" altLang="zh-CN" sz="2400" dirty="0">
              <a:solidFill>
                <a:schemeClr val="tx2"/>
              </a:solidFill>
              <a:latin typeface="Adobe Jenson Pro" panose="020A0503050201030203" pitchFamily="18" charset="0"/>
              <a:ea typeface="Adobe 黑体 Std R" panose="020B0400000000000000" pitchFamily="34" charset="-128"/>
            </a:endParaRPr>
          </a:p>
          <a:p>
            <a:pPr algn="ctr">
              <a:defRPr/>
            </a:pPr>
            <a:endParaRPr lang="zh-CN" altLang="en-US" sz="2400" dirty="0">
              <a:solidFill>
                <a:schemeClr val="tx2"/>
              </a:solidFill>
              <a:latin typeface="楷体" panose="02010609060101010101" pitchFamily="49" charset="-122"/>
              <a:ea typeface="楷体" panose="02010609060101010101" pitchFamily="49" charset="-122"/>
            </a:endParaRPr>
          </a:p>
        </p:txBody>
      </p:sp>
      <p:pic>
        <p:nvPicPr>
          <p:cNvPr id="5" name="图片 4" descr="11824837100.jpg">
            <a:extLst>
              <a:ext uri="{FF2B5EF4-FFF2-40B4-BE49-F238E27FC236}">
                <a16:creationId xmlns:a16="http://schemas.microsoft.com/office/drawing/2014/main" id="{2CB70B9A-9287-4549-98CF-5E52372CFFFC}"/>
              </a:ext>
            </a:extLst>
          </p:cNvPr>
          <p:cNvPicPr>
            <a:picLocks noChangeAspect="1"/>
          </p:cNvPicPr>
          <p:nvPr/>
        </p:nvPicPr>
        <p:blipFill>
          <a:blip r:embed="rId2" cstate="print">
            <a:duotone>
              <a:schemeClr val="accent3">
                <a:shade val="45000"/>
                <a:satMod val="135000"/>
              </a:schemeClr>
              <a:prstClr val="white"/>
            </a:duotone>
          </a:blip>
          <a:stretch>
            <a:fillRect/>
          </a:stretch>
        </p:blipFill>
        <p:spPr>
          <a:xfrm>
            <a:off x="3840456" y="4724400"/>
            <a:ext cx="1556792" cy="1556792"/>
          </a:xfrm>
          <a:prstGeom prst="rect">
            <a:avLst/>
          </a:prstGeom>
          <a:ln>
            <a:noFill/>
          </a:ln>
        </p:spPr>
      </p:pic>
      <p:sp>
        <p:nvSpPr>
          <p:cNvPr id="2" name="标题 1"/>
          <p:cNvSpPr>
            <a:spLocks noGrp="1"/>
          </p:cNvSpPr>
          <p:nvPr>
            <p:ph type="title"/>
          </p:nvPr>
        </p:nvSpPr>
        <p:spPr>
          <a:xfrm>
            <a:off x="504052" y="685800"/>
            <a:ext cx="8229600" cy="1584176"/>
          </a:xfrm>
        </p:spPr>
        <p:txBody>
          <a:bodyPr/>
          <a:lstStyle>
            <a:lvl1pPr algn="ctr" defTabSz="0">
              <a:defRPr sz="3600" b="1">
                <a:solidFill>
                  <a:srgbClr val="006600"/>
                </a:solidFill>
                <a:latin typeface="Adobe Jenson Pro Capt" pitchFamily="18" charset="0"/>
                <a:ea typeface="楷体" pitchFamily="49" charset="-122"/>
              </a:defRPr>
            </a:lvl1pPr>
          </a:lstStyle>
          <a:p>
            <a:r>
              <a:rPr lang="zh-CN" altLang="en-US" dirty="0"/>
              <a:t>单击此处编辑母版标题样式</a:t>
            </a:r>
          </a:p>
        </p:txBody>
      </p:sp>
      <p:sp>
        <p:nvSpPr>
          <p:cNvPr id="8" name="Rectangle 6">
            <a:extLst>
              <a:ext uri="{FF2B5EF4-FFF2-40B4-BE49-F238E27FC236}">
                <a16:creationId xmlns:a16="http://schemas.microsoft.com/office/drawing/2014/main" id="{EBC99384-0A0E-C948-B31B-012B45DC1CF6}"/>
              </a:ext>
            </a:extLst>
          </p:cNvPr>
          <p:cNvSpPr txBox="1">
            <a:spLocks noChangeArrowheads="1"/>
          </p:cNvSpPr>
          <p:nvPr userDrawn="1"/>
        </p:nvSpPr>
        <p:spPr bwMode="auto">
          <a:xfrm>
            <a:off x="1752600" y="6629400"/>
            <a:ext cx="5334000" cy="287338"/>
          </a:xfrm>
          <a:prstGeom prst="rect">
            <a:avLst/>
          </a:prstGeom>
          <a:noFill/>
          <a:ln w="9525">
            <a:noFill/>
            <a:miter lim="800000"/>
            <a:headEnd/>
            <a:tailEnd/>
          </a:ln>
          <a:effectLst/>
        </p:spPr>
        <p:txBody>
          <a:bodyPr anchor="b"/>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固定收益证券</a:t>
            </a: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（陈蓉 郑振龙</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高等教育出版社</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 </a:t>
            </a:r>
            <a:r>
              <a:rPr lang="en-US" altLang="zh-CN" dirty="0">
                <a:latin typeface="Adobe Jenson Pro Capt" panose="020A0503050201030203" pitchFamily="18" charset="0"/>
                <a:ea typeface="KaiTi" panose="02010609060101010101" pitchFamily="49" charset="-122"/>
              </a:rPr>
              <a:t>2021</a:t>
            </a:r>
            <a:r>
              <a:rPr lang="zh-CN" altLang="en-US" dirty="0">
                <a:latin typeface="Adobe Jenson Pro Capt" panose="020A0503050201030203" pitchFamily="18" charset="0"/>
                <a:ea typeface="KaiTi" panose="02010609060101010101" pitchFamily="49" charset="-122"/>
              </a:rPr>
              <a:t>）配套课件</a:t>
            </a:r>
            <a:endParaRPr lang="en-US" altLang="zh-CN" dirty="0">
              <a:latin typeface="Adobe Jenson Pro Capt" panose="020A0503050201030203" pitchFamily="18" charset="0"/>
              <a:ea typeface="KaiTi" panose="02010609060101010101" pitchFamily="49" charset="-122"/>
            </a:endParaRPr>
          </a:p>
        </p:txBody>
      </p:sp>
    </p:spTree>
    <p:extLst>
      <p:ext uri="{BB962C8B-B14F-4D97-AF65-F5344CB8AC3E}">
        <p14:creationId xmlns:p14="http://schemas.microsoft.com/office/powerpoint/2010/main" val="2691198612"/>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5379F69D-DA49-B942-B11D-6D6887E8EC46}"/>
              </a:ext>
            </a:extLst>
          </p:cNvPr>
          <p:cNvSpPr>
            <a:spLocks noGrp="1" noChangeArrowheads="1"/>
          </p:cNvSpPr>
          <p:nvPr>
            <p:ph type="sldNum" sz="quarter" idx="10"/>
          </p:nvPr>
        </p:nvSpPr>
        <p:spPr>
          <a:ln/>
        </p:spPr>
        <p:txBody>
          <a:bodyPr/>
          <a:lstStyle>
            <a:lvl1pPr>
              <a:defRPr/>
            </a:lvl1pPr>
          </a:lstStyle>
          <a:p>
            <a:pPr>
              <a:defRPr/>
            </a:pPr>
            <a:fld id="{431ADB97-0340-5F4D-8E27-43D7BB4B08FD}" type="slidenum">
              <a:rPr lang="zh-CN" altLang="en-US"/>
              <a:pPr>
                <a:defRPr/>
              </a:pPr>
              <a:t>‹#›</a:t>
            </a:fld>
            <a:endParaRPr lang="zh-CN" altLang="en-US"/>
          </a:p>
        </p:txBody>
      </p:sp>
    </p:spTree>
    <p:extLst>
      <p:ext uri="{BB962C8B-B14F-4D97-AF65-F5344CB8AC3E}">
        <p14:creationId xmlns:p14="http://schemas.microsoft.com/office/powerpoint/2010/main" val="2301690784"/>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6C9E2302-F3F2-744E-9CF2-4E5983874A95}"/>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3" name="Rectangle 5">
            <a:extLst>
              <a:ext uri="{FF2B5EF4-FFF2-40B4-BE49-F238E27FC236}">
                <a16:creationId xmlns:a16="http://schemas.microsoft.com/office/drawing/2014/main" id="{018A3E8E-0393-4D43-AD50-73D536D2878D}"/>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4" name="Rectangle 6">
            <a:extLst>
              <a:ext uri="{FF2B5EF4-FFF2-40B4-BE49-F238E27FC236}">
                <a16:creationId xmlns:a16="http://schemas.microsoft.com/office/drawing/2014/main" id="{49F781D2-7F75-5849-B7AA-DDA2B5C9ED8C}"/>
              </a:ext>
            </a:extLst>
          </p:cNvPr>
          <p:cNvSpPr>
            <a:spLocks noGrp="1" noChangeArrowheads="1"/>
          </p:cNvSpPr>
          <p:nvPr>
            <p:ph type="sldNum" sz="quarter" idx="12"/>
          </p:nvPr>
        </p:nvSpPr>
        <p:spPr/>
        <p:txBody>
          <a:bodyPr/>
          <a:lstStyle>
            <a:lvl1pPr>
              <a:defRPr/>
            </a:lvl1pPr>
          </a:lstStyle>
          <a:p>
            <a:pPr>
              <a:defRPr/>
            </a:pPr>
            <a:fld id="{6C6ACF66-27C9-E746-8599-50C9BC731847}" type="slidenum">
              <a:rPr lang="zh-CN" altLang="en-US"/>
              <a:pPr>
                <a:defRPr/>
              </a:pPr>
              <a:t>‹#›</a:t>
            </a:fld>
            <a:endParaRPr lang="zh-CN" altLang="en-US"/>
          </a:p>
        </p:txBody>
      </p:sp>
    </p:spTree>
    <p:extLst>
      <p:ext uri="{BB962C8B-B14F-4D97-AF65-F5344CB8AC3E}">
        <p14:creationId xmlns:p14="http://schemas.microsoft.com/office/powerpoint/2010/main" val="3422554679"/>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a16="http://schemas.microsoft.com/office/drawing/2014/main" id="{B68D77F1-2B35-3740-9EB4-16E247A5838B}"/>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5">
            <a:extLst>
              <a:ext uri="{FF2B5EF4-FFF2-40B4-BE49-F238E27FC236}">
                <a16:creationId xmlns:a16="http://schemas.microsoft.com/office/drawing/2014/main" id="{E5BDF000-AA42-7844-88E2-859FE221090B}"/>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7" name="Rectangle 6">
            <a:extLst>
              <a:ext uri="{FF2B5EF4-FFF2-40B4-BE49-F238E27FC236}">
                <a16:creationId xmlns:a16="http://schemas.microsoft.com/office/drawing/2014/main" id="{9FEBEC4E-E0C6-9145-862C-80143C12A2FF}"/>
              </a:ext>
            </a:extLst>
          </p:cNvPr>
          <p:cNvSpPr>
            <a:spLocks noGrp="1" noChangeArrowheads="1"/>
          </p:cNvSpPr>
          <p:nvPr>
            <p:ph type="sldNum" sz="quarter" idx="12"/>
          </p:nvPr>
        </p:nvSpPr>
        <p:spPr/>
        <p:txBody>
          <a:bodyPr/>
          <a:lstStyle>
            <a:lvl1pPr>
              <a:defRPr/>
            </a:lvl1pPr>
          </a:lstStyle>
          <a:p>
            <a:pPr>
              <a:defRPr/>
            </a:pPr>
            <a:fld id="{D7863D5F-89BC-8D40-B446-961DEE3117D2}" type="slidenum">
              <a:rPr lang="zh-CN" altLang="en-US"/>
              <a:pPr>
                <a:defRPr/>
              </a:pPr>
              <a:t>‹#›</a:t>
            </a:fld>
            <a:endParaRPr lang="zh-CN" altLang="en-US"/>
          </a:p>
        </p:txBody>
      </p:sp>
    </p:spTree>
    <p:extLst>
      <p:ext uri="{BB962C8B-B14F-4D97-AF65-F5344CB8AC3E}">
        <p14:creationId xmlns:p14="http://schemas.microsoft.com/office/powerpoint/2010/main" val="3543023975"/>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a16="http://schemas.microsoft.com/office/drawing/2014/main" id="{003F5DE3-A9D7-544A-87B8-FE6EFA761D73}"/>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5">
            <a:extLst>
              <a:ext uri="{FF2B5EF4-FFF2-40B4-BE49-F238E27FC236}">
                <a16:creationId xmlns:a16="http://schemas.microsoft.com/office/drawing/2014/main" id="{A36B84E8-5364-2D4B-B116-AE71418A684E}"/>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7" name="Rectangle 6">
            <a:extLst>
              <a:ext uri="{FF2B5EF4-FFF2-40B4-BE49-F238E27FC236}">
                <a16:creationId xmlns:a16="http://schemas.microsoft.com/office/drawing/2014/main" id="{AC7990F0-4354-3944-8FFF-A8971B1FFA29}"/>
              </a:ext>
            </a:extLst>
          </p:cNvPr>
          <p:cNvSpPr>
            <a:spLocks noGrp="1" noChangeArrowheads="1"/>
          </p:cNvSpPr>
          <p:nvPr>
            <p:ph type="sldNum" sz="quarter" idx="12"/>
          </p:nvPr>
        </p:nvSpPr>
        <p:spPr/>
        <p:txBody>
          <a:bodyPr/>
          <a:lstStyle>
            <a:lvl1pPr>
              <a:defRPr/>
            </a:lvl1pPr>
          </a:lstStyle>
          <a:p>
            <a:pPr>
              <a:defRPr/>
            </a:pPr>
            <a:fld id="{2019AD63-F61C-8242-9330-6946483514EF}" type="slidenum">
              <a:rPr lang="zh-CN" altLang="en-US"/>
              <a:pPr>
                <a:defRPr/>
              </a:pPr>
              <a:t>‹#›</a:t>
            </a:fld>
            <a:endParaRPr lang="zh-CN" altLang="en-US"/>
          </a:p>
        </p:txBody>
      </p:sp>
    </p:spTree>
    <p:extLst>
      <p:ext uri="{BB962C8B-B14F-4D97-AF65-F5344CB8AC3E}">
        <p14:creationId xmlns:p14="http://schemas.microsoft.com/office/powerpoint/2010/main" val="2170788999"/>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ABEA6E89-35AF-C04E-BE66-7F1A39A25ED1}"/>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5" name="Rectangle 5">
            <a:extLst>
              <a:ext uri="{FF2B5EF4-FFF2-40B4-BE49-F238E27FC236}">
                <a16:creationId xmlns:a16="http://schemas.microsoft.com/office/drawing/2014/main" id="{7B5C7379-4962-9B44-9981-20D6D956A478}"/>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6">
            <a:extLst>
              <a:ext uri="{FF2B5EF4-FFF2-40B4-BE49-F238E27FC236}">
                <a16:creationId xmlns:a16="http://schemas.microsoft.com/office/drawing/2014/main" id="{F0AFFD1B-A0EE-8E4A-A39B-ADB244839A80}"/>
              </a:ext>
            </a:extLst>
          </p:cNvPr>
          <p:cNvSpPr>
            <a:spLocks noGrp="1" noChangeArrowheads="1"/>
          </p:cNvSpPr>
          <p:nvPr>
            <p:ph type="sldNum" sz="quarter" idx="12"/>
          </p:nvPr>
        </p:nvSpPr>
        <p:spPr/>
        <p:txBody>
          <a:bodyPr/>
          <a:lstStyle>
            <a:lvl1pPr>
              <a:defRPr/>
            </a:lvl1pPr>
          </a:lstStyle>
          <a:p>
            <a:pPr>
              <a:defRPr/>
            </a:pPr>
            <a:fld id="{A6A1F7AB-040E-C64E-AA89-B7340E21DCAF}" type="slidenum">
              <a:rPr lang="zh-CN" altLang="en-US"/>
              <a:pPr>
                <a:defRPr/>
              </a:pPr>
              <a:t>‹#›</a:t>
            </a:fld>
            <a:endParaRPr lang="zh-CN" altLang="en-US"/>
          </a:p>
        </p:txBody>
      </p:sp>
    </p:spTree>
    <p:extLst>
      <p:ext uri="{BB962C8B-B14F-4D97-AF65-F5344CB8AC3E}">
        <p14:creationId xmlns:p14="http://schemas.microsoft.com/office/powerpoint/2010/main" val="710346377"/>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84931F88-AC4E-AD4C-940F-73B88FDB0B91}"/>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5" name="Rectangle 5">
            <a:extLst>
              <a:ext uri="{FF2B5EF4-FFF2-40B4-BE49-F238E27FC236}">
                <a16:creationId xmlns:a16="http://schemas.microsoft.com/office/drawing/2014/main" id="{289F66DE-442B-D648-8A8B-52F080E023CF}"/>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6">
            <a:extLst>
              <a:ext uri="{FF2B5EF4-FFF2-40B4-BE49-F238E27FC236}">
                <a16:creationId xmlns:a16="http://schemas.microsoft.com/office/drawing/2014/main" id="{0E513D06-9505-0D4C-9FE7-33DA7F70BA23}"/>
              </a:ext>
            </a:extLst>
          </p:cNvPr>
          <p:cNvSpPr>
            <a:spLocks noGrp="1" noChangeArrowheads="1"/>
          </p:cNvSpPr>
          <p:nvPr>
            <p:ph type="sldNum" sz="quarter" idx="12"/>
          </p:nvPr>
        </p:nvSpPr>
        <p:spPr/>
        <p:txBody>
          <a:bodyPr/>
          <a:lstStyle>
            <a:lvl1pPr>
              <a:defRPr/>
            </a:lvl1pPr>
          </a:lstStyle>
          <a:p>
            <a:pPr>
              <a:defRPr/>
            </a:pPr>
            <a:fld id="{CC382AE9-71F6-CD4E-AF5F-939F4D8052BC}" type="slidenum">
              <a:rPr lang="zh-CN" altLang="en-US"/>
              <a:pPr>
                <a:defRPr/>
              </a:pPr>
              <a:t>‹#›</a:t>
            </a:fld>
            <a:endParaRPr lang="zh-CN" altLang="en-US"/>
          </a:p>
        </p:txBody>
      </p:sp>
    </p:spTree>
    <p:extLst>
      <p:ext uri="{BB962C8B-B14F-4D97-AF65-F5344CB8AC3E}">
        <p14:creationId xmlns:p14="http://schemas.microsoft.com/office/powerpoint/2010/main" val="171087928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ndin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D6A8FA67-2CC9-9A45-BEBF-634AB0F76C2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80188" y="14288"/>
            <a:ext cx="25654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a:extLst>
              <a:ext uri="{FF2B5EF4-FFF2-40B4-BE49-F238E27FC236}">
                <a16:creationId xmlns:a16="http://schemas.microsoft.com/office/drawing/2014/main" id="{1C46ABB5-40EF-6149-9AC9-E0276F1907F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283325"/>
            <a:ext cx="9144000" cy="22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11">
            <a:extLst>
              <a:ext uri="{FF2B5EF4-FFF2-40B4-BE49-F238E27FC236}">
                <a16:creationId xmlns:a16="http://schemas.microsoft.com/office/drawing/2014/main" id="{31615E99-1778-5F46-A10E-AE04D5A960E3}"/>
              </a:ext>
            </a:extLst>
          </p:cNvPr>
          <p:cNvSpPr txBox="1">
            <a:spLocks noChangeArrowheads="1"/>
          </p:cNvSpPr>
          <p:nvPr userDrawn="1"/>
        </p:nvSpPr>
        <p:spPr bwMode="auto">
          <a:xfrm>
            <a:off x="2051050" y="2636838"/>
            <a:ext cx="5689600" cy="1570037"/>
          </a:xfrm>
          <a:prstGeom prst="rect">
            <a:avLst/>
          </a:prstGeom>
          <a:noFill/>
          <a:ln>
            <a:noFill/>
          </a:ln>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en-US" altLang="zh-CN" sz="9600">
                <a:latin typeface="Bradley Hand ITC" pitchFamily="66" charset="0"/>
                <a:ea typeface="Adobe 仿宋 Std R" pitchFamily="18" charset="-122"/>
                <a:cs typeface="Arial Unicode MS" pitchFamily="34" charset="-122"/>
              </a:rPr>
              <a:t>The End.</a:t>
            </a:r>
            <a:endParaRPr lang="zh-CN" altLang="en-US" sz="9600">
              <a:latin typeface="Bradley Hand ITC" pitchFamily="66" charset="0"/>
              <a:ea typeface="Adobe 仿宋 Std R" pitchFamily="18" charset="-122"/>
              <a:cs typeface="Arial Unicode MS" pitchFamily="34" charset="-122"/>
            </a:endParaRPr>
          </a:p>
        </p:txBody>
      </p:sp>
      <p:sp>
        <p:nvSpPr>
          <p:cNvPr id="5" name="矩形 4">
            <a:extLst>
              <a:ext uri="{FF2B5EF4-FFF2-40B4-BE49-F238E27FC236}">
                <a16:creationId xmlns:a16="http://schemas.microsoft.com/office/drawing/2014/main" id="{5909A634-1104-D741-B286-98B0114DF43B}"/>
              </a:ext>
            </a:extLst>
          </p:cNvPr>
          <p:cNvSpPr/>
          <p:nvPr userDrawn="1"/>
        </p:nvSpPr>
        <p:spPr>
          <a:xfrm>
            <a:off x="395288" y="1052513"/>
            <a:ext cx="8353425" cy="3603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6" name="矩形 5">
            <a:extLst>
              <a:ext uri="{FF2B5EF4-FFF2-40B4-BE49-F238E27FC236}">
                <a16:creationId xmlns:a16="http://schemas.microsoft.com/office/drawing/2014/main" id="{8158296C-0390-C04E-9E30-900BF14B175A}"/>
              </a:ext>
            </a:extLst>
          </p:cNvPr>
          <p:cNvSpPr/>
          <p:nvPr userDrawn="1"/>
        </p:nvSpPr>
        <p:spPr>
          <a:xfrm>
            <a:off x="8172450" y="6394450"/>
            <a:ext cx="973138" cy="463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Tree>
    <p:extLst>
      <p:ext uri="{BB962C8B-B14F-4D97-AF65-F5344CB8AC3E}">
        <p14:creationId xmlns:p14="http://schemas.microsoft.com/office/powerpoint/2010/main" val="3202708541"/>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endin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36F995B3-79EB-524E-8205-325EF847035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80188" y="14288"/>
            <a:ext cx="25654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a:extLst>
              <a:ext uri="{FF2B5EF4-FFF2-40B4-BE49-F238E27FC236}">
                <a16:creationId xmlns:a16="http://schemas.microsoft.com/office/drawing/2014/main" id="{8145159F-EFD0-0B4B-B076-83D122BE4ADF}"/>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283325"/>
            <a:ext cx="9144000" cy="22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a:extLst>
              <a:ext uri="{FF2B5EF4-FFF2-40B4-BE49-F238E27FC236}">
                <a16:creationId xmlns:a16="http://schemas.microsoft.com/office/drawing/2014/main" id="{BDB87331-78FB-1B49-B6C5-055C474CC8A6}"/>
              </a:ext>
            </a:extLst>
          </p:cNvPr>
          <p:cNvSpPr/>
          <p:nvPr userDrawn="1"/>
        </p:nvSpPr>
        <p:spPr>
          <a:xfrm>
            <a:off x="395288" y="1052513"/>
            <a:ext cx="8353425" cy="3603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5" name="矩形 4">
            <a:extLst>
              <a:ext uri="{FF2B5EF4-FFF2-40B4-BE49-F238E27FC236}">
                <a16:creationId xmlns:a16="http://schemas.microsoft.com/office/drawing/2014/main" id="{A7EFA0AF-C795-064E-B641-5C442F7E3682}"/>
              </a:ext>
            </a:extLst>
          </p:cNvPr>
          <p:cNvSpPr/>
          <p:nvPr userDrawn="1"/>
        </p:nvSpPr>
        <p:spPr>
          <a:xfrm>
            <a:off x="8172450" y="6394450"/>
            <a:ext cx="973138" cy="463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pic>
        <p:nvPicPr>
          <p:cNvPr id="6" name="Picture 2">
            <a:extLst>
              <a:ext uri="{FF2B5EF4-FFF2-40B4-BE49-F238E27FC236}">
                <a16:creationId xmlns:a16="http://schemas.microsoft.com/office/drawing/2014/main" id="{6A5EE9B9-DF32-F24E-9738-BA1DD2CE7BF2}"/>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0600" y="0"/>
            <a:ext cx="7315200" cy="650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a:extLst>
              <a:ext uri="{FF2B5EF4-FFF2-40B4-BE49-F238E27FC236}">
                <a16:creationId xmlns:a16="http://schemas.microsoft.com/office/drawing/2014/main" id="{440128FF-9B58-9940-808B-16B9FAF203AF}"/>
              </a:ext>
            </a:extLst>
          </p:cNvPr>
          <p:cNvSpPr>
            <a:spLocks noChangeArrowheads="1"/>
          </p:cNvSpPr>
          <p:nvPr userDrawn="1"/>
        </p:nvSpPr>
        <p:spPr bwMode="auto">
          <a:xfrm>
            <a:off x="2895600" y="3962400"/>
            <a:ext cx="4572000" cy="64611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b="1" dirty="0">
                <a:latin typeface="Adobe 黑体 Std R" panose="020B0400000000000000" pitchFamily="34" charset="-128"/>
                <a:ea typeface="Adobe 黑体 Std R" panose="020B0400000000000000" pitchFamily="34" charset="-128"/>
              </a:rPr>
              <a:t>厦门大学财务系   陈蓉 郑振龙 </a:t>
            </a:r>
            <a:endParaRPr lang="en-US" altLang="zh-CN" b="1" dirty="0">
              <a:latin typeface="Adobe 黑体 Std R" panose="020B0400000000000000" pitchFamily="34" charset="-128"/>
              <a:ea typeface="Adobe 黑体 Std R" panose="020B0400000000000000" pitchFamily="34" charset="-128"/>
            </a:endParaRPr>
          </a:p>
          <a:p>
            <a:pPr eaLnBrk="1" hangingPunct="1">
              <a:defRPr/>
            </a:pPr>
            <a:r>
              <a:rPr lang="en-US" altLang="zh-CN" b="1" dirty="0">
                <a:latin typeface="Adobe Jenson Pro Capt" panose="020A0503050201030203" pitchFamily="18" charset="0"/>
              </a:rPr>
              <a:t>  </a:t>
            </a:r>
            <a:r>
              <a:rPr lang="zh-CN" altLang="en-US" b="1" dirty="0">
                <a:latin typeface="Adobe Jenson Pro Capt" panose="020A0503050201030203" pitchFamily="18" charset="0"/>
              </a:rPr>
              <a:t>       </a:t>
            </a:r>
            <a:r>
              <a:rPr lang="en-US" altLang="zh-CN" b="1" dirty="0">
                <a:latin typeface="Adobe Jenson Pro Capt" panose="020A0503050201030203" pitchFamily="18" charset="0"/>
              </a:rPr>
              <a:t> </a:t>
            </a:r>
            <a:r>
              <a:rPr lang="en-US" altLang="zh-CN" b="1" dirty="0" err="1">
                <a:latin typeface="Adobe Jenson Pro Capt" panose="020A0503050201030203" pitchFamily="18" charset="0"/>
              </a:rPr>
              <a:t>aronge@xmu.edu.cn</a:t>
            </a:r>
            <a:endParaRPr lang="zh-CN" altLang="en-US" b="1" dirty="0">
              <a:latin typeface="Adobe Jenson Pro Capt" panose="020A0503050201030203" pitchFamily="18" charset="0"/>
            </a:endParaRPr>
          </a:p>
        </p:txBody>
      </p:sp>
    </p:spTree>
    <p:extLst>
      <p:ext uri="{BB962C8B-B14F-4D97-AF65-F5344CB8AC3E}">
        <p14:creationId xmlns:p14="http://schemas.microsoft.com/office/powerpoint/2010/main" val="18740595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nodeType="clickEffect">
                                  <p:stCondLst>
                                    <p:cond delay="0"/>
                                  </p:stCondLst>
                                  <p:childTnLst>
                                    <p:animEffect transition="out" filter="fade">
                                      <p:cBhvr>
                                        <p:cTn id="6" dur="2000"/>
                                        <p:tgtEl>
                                          <p:spTgt spid="6"/>
                                        </p:tgtEl>
                                      </p:cBhvr>
                                    </p:animEffect>
                                    <p:anim calcmode="lin" valueType="num">
                                      <p:cBhvr>
                                        <p:cTn id="7" dur="2000"/>
                                        <p:tgtEl>
                                          <p:spTgt spid="6"/>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6"/>
                                        </p:tgtEl>
                                        <p:attrNameLst>
                                          <p:attrName>ppt_h</p:attrName>
                                        </p:attrNameLst>
                                      </p:cBhvr>
                                      <p:tavLst>
                                        <p:tav tm="0">
                                          <p:val>
                                            <p:strVal val="ppt_h"/>
                                          </p:val>
                                        </p:tav>
                                        <p:tav tm="100000">
                                          <p:val>
                                            <p:strVal val="ppt_h"/>
                                          </p:val>
                                        </p:tav>
                                      </p:tavLst>
                                    </p:anim>
                                    <p:set>
                                      <p:cBhvr>
                                        <p:cTn id="9" dur="1" fill="hold">
                                          <p:stCondLst>
                                            <p:cond delay="1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Title and Content_VisualStudio">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5" name="Picture 3" descr="blueband.tif">
            <a:extLst>
              <a:ext uri="{FF2B5EF4-FFF2-40B4-BE49-F238E27FC236}">
                <a16:creationId xmlns:a16="http://schemas.microsoft.com/office/drawing/2014/main" id="{F7314E06-AC13-B64C-8018-ED319EF05C0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153150"/>
            <a:ext cx="81280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椭圆 5">
            <a:extLst>
              <a:ext uri="{FF2B5EF4-FFF2-40B4-BE49-F238E27FC236}">
                <a16:creationId xmlns:a16="http://schemas.microsoft.com/office/drawing/2014/main" id="{39FE1DDB-C303-EF43-AC66-077DC1BA76D0}"/>
              </a:ext>
            </a:extLst>
          </p:cNvPr>
          <p:cNvSpPr/>
          <p:nvPr userDrawn="1"/>
        </p:nvSpPr>
        <p:spPr bwMode="auto">
          <a:xfrm>
            <a:off x="360363" y="6208713"/>
            <a:ext cx="630237" cy="344487"/>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09728" tIns="54864" rIns="109728" bIns="54864" anchor="ctr"/>
          <a:lstStyle/>
          <a:p>
            <a:pPr algn="ctr" defTabSz="1096963" eaLnBrk="1" hangingPunct="1">
              <a:defRPr/>
            </a:pPr>
            <a:fld id="{F8E2C8CB-4BE1-894A-B575-7391C845878D}" type="slidenum">
              <a:rPr lang="zh-CN" altLang="en-US" sz="1000">
                <a:solidFill>
                  <a:schemeClr val="bg2"/>
                </a:solidFill>
                <a:latin typeface="Segoe" pitchFamily="34" charset="0"/>
              </a:rPr>
              <a:pPr algn="ctr" defTabSz="1096963" eaLnBrk="1" hangingPunct="1">
                <a:defRPr/>
              </a:pPr>
              <a:t>‹#›</a:t>
            </a:fld>
            <a:endParaRPr lang="zh-CN" altLang="en-US" sz="1400" dirty="0">
              <a:solidFill>
                <a:schemeClr val="bg2"/>
              </a:solidFill>
              <a:latin typeface="Segoe" pitchFamily="34" charset="0"/>
            </a:endParaRPr>
          </a:p>
        </p:txBody>
      </p:sp>
      <p:cxnSp>
        <p:nvCxnSpPr>
          <p:cNvPr id="7" name="直接连接符 12">
            <a:extLst>
              <a:ext uri="{FF2B5EF4-FFF2-40B4-BE49-F238E27FC236}">
                <a16:creationId xmlns:a16="http://schemas.microsoft.com/office/drawing/2014/main" id="{5F799499-78F4-F14A-B155-5F09F472476E}"/>
              </a:ext>
            </a:extLst>
          </p:cNvPr>
          <p:cNvCxnSpPr/>
          <p:nvPr userDrawn="1"/>
        </p:nvCxnSpPr>
        <p:spPr>
          <a:xfrm flipV="1">
            <a:off x="359833" y="1291771"/>
            <a:ext cx="8382001" cy="3629"/>
          </a:xfrm>
          <a:prstGeom prst="line">
            <a:avLst/>
          </a:prstGeom>
          <a:ln w="38100">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8" name="TextBox 15">
            <a:extLst>
              <a:ext uri="{FF2B5EF4-FFF2-40B4-BE49-F238E27FC236}">
                <a16:creationId xmlns:a16="http://schemas.microsoft.com/office/drawing/2014/main" id="{BE5A35FD-43CA-C44F-A95E-1E1421D96AC5}"/>
              </a:ext>
            </a:extLst>
          </p:cNvPr>
          <p:cNvSpPr txBox="1">
            <a:spLocks noChangeArrowheads="1"/>
          </p:cNvSpPr>
          <p:nvPr userDrawn="1"/>
        </p:nvSpPr>
        <p:spPr bwMode="auto">
          <a:xfrm>
            <a:off x="2514600" y="6259513"/>
            <a:ext cx="6227763" cy="3079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en-US" altLang="zh-CN" sz="1400">
                <a:solidFill>
                  <a:schemeClr val="bg2"/>
                </a:solidFill>
                <a:latin typeface="微软雅黑" panose="020B0503020204020204" pitchFamily="34" charset="-122"/>
                <a:ea typeface="微软雅黑" panose="020B0503020204020204" pitchFamily="34" charset="-122"/>
              </a:rPr>
              <a:t>©</a:t>
            </a:r>
            <a:r>
              <a:rPr lang="zh-CN" altLang="en-US" sz="1400">
                <a:solidFill>
                  <a:schemeClr val="bg2"/>
                </a:solidFill>
                <a:latin typeface="微软雅黑" panose="020B0503020204020204" pitchFamily="34" charset="-122"/>
                <a:ea typeface="微软雅黑" panose="020B0503020204020204" pitchFamily="34" charset="-122"/>
              </a:rPr>
              <a:t> 版权所有：厦门大学金融系  陈蓉  郑振龙</a:t>
            </a:r>
          </a:p>
        </p:txBody>
      </p:sp>
      <p:sp>
        <p:nvSpPr>
          <p:cNvPr id="2" name="Title 1"/>
          <p:cNvSpPr>
            <a:spLocks noGrp="1"/>
          </p:cNvSpPr>
          <p:nvPr>
            <p:ph type="title"/>
          </p:nvPr>
        </p:nvSpPr>
        <p:spPr>
          <a:xfrm>
            <a:off x="369772" y="457200"/>
            <a:ext cx="8372061" cy="838200"/>
          </a:xfrm>
          <a:prstGeom prst="rect">
            <a:avLst/>
          </a:prstGeom>
        </p:spPr>
        <p:txBody>
          <a:bodyPr anchor="ctr"/>
          <a:lstStyle>
            <a:lvl1pPr>
              <a:defRPr sz="4000" b="1" baseline="0">
                <a:latin typeface="Times New Roman" pitchFamily="18" charset="0"/>
                <a:ea typeface="华文中宋" pitchFamily="2" charset="-122"/>
              </a:defRPr>
            </a:lvl1pPr>
          </a:lstStyle>
          <a:p>
            <a:r>
              <a:rPr lang="en-US" dirty="0"/>
              <a:t>Click to edit Master title style</a:t>
            </a:r>
          </a:p>
        </p:txBody>
      </p:sp>
      <p:sp>
        <p:nvSpPr>
          <p:cNvPr id="4" name="Text Placeholder 5"/>
          <p:cNvSpPr>
            <a:spLocks noGrp="1"/>
          </p:cNvSpPr>
          <p:nvPr>
            <p:ph type="body" sz="quarter" idx="10"/>
          </p:nvPr>
        </p:nvSpPr>
        <p:spPr>
          <a:xfrm>
            <a:off x="359833" y="1524001"/>
            <a:ext cx="8382000" cy="4038599"/>
          </a:xfrm>
          <a:prstGeom prst="rect">
            <a:avLst/>
          </a:prstGeom>
        </p:spPr>
        <p:txBody>
          <a:bodyPr/>
          <a:lstStyle>
            <a:lvl1pPr marL="449263" indent="-449263">
              <a:lnSpc>
                <a:spcPct val="100000"/>
              </a:lnSpc>
              <a:spcAft>
                <a:spcPts val="600"/>
              </a:spcAft>
              <a:buSzPct val="100000"/>
              <a:buFontTx/>
              <a:buBlip>
                <a:blip r:embed="rId4"/>
              </a:buBlip>
              <a:defRPr sz="2800" b="0" baseline="0">
                <a:solidFill>
                  <a:srgbClr val="4A4744"/>
                </a:solidFill>
                <a:latin typeface="Arial" pitchFamily="34" charset="0"/>
                <a:ea typeface="微软雅黑" pitchFamily="34" charset="-122"/>
              </a:defRPr>
            </a:lvl1pPr>
            <a:lvl2pPr marL="711200" indent="-420688">
              <a:lnSpc>
                <a:spcPct val="100000"/>
              </a:lnSpc>
              <a:buSzPct val="100000"/>
              <a:buFontTx/>
              <a:buBlip>
                <a:blip r:embed="rId4"/>
              </a:buBlip>
              <a:defRPr sz="2400" baseline="0">
                <a:solidFill>
                  <a:srgbClr val="4A4744"/>
                </a:solidFill>
                <a:latin typeface="Arial" pitchFamily="34" charset="0"/>
                <a:ea typeface="微软雅黑" pitchFamily="34" charset="-122"/>
              </a:defRPr>
            </a:lvl2pPr>
            <a:lvl3pPr marL="900113" indent="-379413">
              <a:lnSpc>
                <a:spcPct val="100000"/>
              </a:lnSpc>
              <a:buSzPct val="100000"/>
              <a:buFontTx/>
              <a:buBlip>
                <a:blip r:embed="rId4"/>
              </a:buBlip>
              <a:defRPr sz="2400" baseline="0">
                <a:solidFill>
                  <a:srgbClr val="4A4744"/>
                </a:solidFill>
                <a:latin typeface="Arial" pitchFamily="34" charset="0"/>
                <a:ea typeface="微软雅黑" pitchFamily="34" charset="-122"/>
              </a:defRPr>
            </a:lvl3pPr>
            <a:lvl4pPr marL="1160463" indent="-447675">
              <a:lnSpc>
                <a:spcPct val="100000"/>
              </a:lnSpc>
              <a:buSzPct val="100000"/>
              <a:buFontTx/>
              <a:buBlip>
                <a:blip r:embed="rId4"/>
              </a:buBlip>
              <a:defRPr sz="2000" baseline="0">
                <a:solidFill>
                  <a:srgbClr val="4A4744"/>
                </a:solidFill>
                <a:latin typeface="Arial" pitchFamily="34" charset="0"/>
                <a:ea typeface="微软雅黑" pitchFamily="34" charset="-122"/>
              </a:defRPr>
            </a:lvl4pPr>
            <a:lvl5pPr marL="1349375" indent="-393700">
              <a:lnSpc>
                <a:spcPct val="100000"/>
              </a:lnSpc>
              <a:buSzPct val="100000"/>
              <a:buFontTx/>
              <a:buBlip>
                <a:blip r:embed="rId4"/>
              </a:buBlip>
              <a:defRPr sz="2000" baseline="0">
                <a:solidFill>
                  <a:srgbClr val="4A4744"/>
                </a:solidFill>
                <a:latin typeface="Arial" pitchFamily="34" charset="0"/>
                <a:ea typeface="微软雅黑"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78165419"/>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标题">
    <p:spTree>
      <p:nvGrpSpPr>
        <p:cNvPr id="1" name=""/>
        <p:cNvGrpSpPr/>
        <p:nvPr/>
      </p:nvGrpSpPr>
      <p:grpSpPr>
        <a:xfrm>
          <a:off x="0" y="0"/>
          <a:ext cx="0" cy="0"/>
          <a:chOff x="0" y="0"/>
          <a:chExt cx="0" cy="0"/>
        </a:xfrm>
      </p:grpSpPr>
      <p:cxnSp>
        <p:nvCxnSpPr>
          <p:cNvPr id="3" name="直接连接符 9">
            <a:extLst>
              <a:ext uri="{FF2B5EF4-FFF2-40B4-BE49-F238E27FC236}">
                <a16:creationId xmlns:a16="http://schemas.microsoft.com/office/drawing/2014/main" id="{4D0EF769-1537-DA45-9D1D-7D0C3880BE88}"/>
              </a:ext>
            </a:extLst>
          </p:cNvPr>
          <p:cNvCxnSpPr/>
          <p:nvPr/>
        </p:nvCxnSpPr>
        <p:spPr>
          <a:xfrm>
            <a:off x="13692" y="6629400"/>
            <a:ext cx="9144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4" name="标题 1">
            <a:extLst>
              <a:ext uri="{FF2B5EF4-FFF2-40B4-BE49-F238E27FC236}">
                <a16:creationId xmlns:a16="http://schemas.microsoft.com/office/drawing/2014/main" id="{90942D92-8570-C047-AEA7-1B1034556A97}"/>
              </a:ext>
            </a:extLst>
          </p:cNvPr>
          <p:cNvSpPr txBox="1">
            <a:spLocks/>
          </p:cNvSpPr>
          <p:nvPr/>
        </p:nvSpPr>
        <p:spPr bwMode="auto">
          <a:xfrm>
            <a:off x="471488" y="2590800"/>
            <a:ext cx="8229600" cy="1139825"/>
          </a:xfrm>
          <a:prstGeom prst="rect">
            <a:avLst/>
          </a:prstGeom>
          <a:noFill/>
          <a:ln w="9525">
            <a:no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00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陈蓉  教授 、博导</a:t>
            </a:r>
            <a:endParaRPr lang="en-US" altLang="zh-CN" sz="2000">
              <a:solidFill>
                <a:srgbClr val="663300"/>
              </a:solidFill>
              <a:latin typeface="Adobe Jenson Pro" panose="020A0503050201030203" pitchFamily="18" charset="0"/>
              <a:ea typeface="Adobe 黑体 Std R" panose="020B0400000000000000" pitchFamily="34" charset="-128"/>
              <a:cs typeface="Arial" panose="020B0604020202020204" pitchFamily="34" charset="0"/>
            </a:endParaRPr>
          </a:p>
          <a:p>
            <a:pPr algn="ctr" eaLnBrk="1" hangingPunct="1">
              <a:defRPr/>
            </a:pPr>
            <a:r>
              <a:rPr lang="zh-CN" altLang="en-US">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厦门大学管理学院财务系</a:t>
            </a:r>
            <a:endParaRPr lang="en-US" altLang="zh-CN">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endParaRPr>
          </a:p>
          <a:p>
            <a:pPr algn="ctr" eaLnBrk="1" hangingPunct="1">
              <a:defRPr/>
            </a:pPr>
            <a:r>
              <a:rPr lang="zh-CN" altLang="en-US">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厦门大学金融工程研究中心</a:t>
            </a:r>
            <a:endParaRPr lang="en-US" altLang="zh-CN">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endParaRP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rPr>
              <a:t>http:// aronge.net</a:t>
            </a:r>
          </a:p>
          <a:p>
            <a:pPr algn="ctr" eaLnBrk="1" hangingPunct="1">
              <a:defRPr/>
            </a:pPr>
            <a:r>
              <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rPr>
              <a:t>aronge@xmu.edu.cn</a:t>
            </a: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a:solidFill>
                <a:srgbClr val="404040"/>
              </a:solidFill>
              <a:latin typeface="Adobe Jenson Pro Capt" panose="020A0503050201030203" pitchFamily="18" charset="0"/>
              <a:ea typeface="楷体" panose="02010609060101010101" pitchFamily="49" charset="-122"/>
              <a:cs typeface="Arial" panose="020B0604020202020204" pitchFamily="34" charset="0"/>
            </a:endParaRPr>
          </a:p>
          <a:p>
            <a:pPr algn="ctr">
              <a:defRPr/>
            </a:pPr>
            <a:endParaRPr lang="en-US" altLang="zh-CN" sz="2400">
              <a:solidFill>
                <a:schemeClr val="tx2"/>
              </a:solidFill>
              <a:latin typeface="Adobe Jenson Pro" panose="020A0503050201030203" pitchFamily="18" charset="0"/>
              <a:ea typeface="Adobe 黑体 Std R" panose="020B0400000000000000" pitchFamily="34" charset="-128"/>
            </a:endParaRPr>
          </a:p>
          <a:p>
            <a:pPr algn="ctr">
              <a:defRPr/>
            </a:pPr>
            <a:endParaRPr lang="zh-CN" altLang="en-US" sz="2400">
              <a:solidFill>
                <a:schemeClr val="tx2"/>
              </a:solidFill>
              <a:latin typeface="楷体" panose="02010609060101010101" pitchFamily="49" charset="-122"/>
              <a:ea typeface="楷体" panose="02010609060101010101" pitchFamily="49" charset="-122"/>
            </a:endParaRPr>
          </a:p>
        </p:txBody>
      </p:sp>
      <p:pic>
        <p:nvPicPr>
          <p:cNvPr id="5" name="图片 4" descr="11824837100.jpg">
            <a:extLst>
              <a:ext uri="{FF2B5EF4-FFF2-40B4-BE49-F238E27FC236}">
                <a16:creationId xmlns:a16="http://schemas.microsoft.com/office/drawing/2014/main" id="{D130B2F3-650C-CE4E-A6BE-49113C32B6CB}"/>
              </a:ext>
            </a:extLst>
          </p:cNvPr>
          <p:cNvPicPr>
            <a:picLocks noChangeAspect="1"/>
          </p:cNvPicPr>
          <p:nvPr/>
        </p:nvPicPr>
        <p:blipFill>
          <a:blip r:embed="rId2" cstate="print">
            <a:duotone>
              <a:schemeClr val="accent3">
                <a:shade val="45000"/>
                <a:satMod val="135000"/>
              </a:schemeClr>
              <a:prstClr val="white"/>
            </a:duotone>
          </a:blip>
          <a:stretch>
            <a:fillRect/>
          </a:stretch>
        </p:blipFill>
        <p:spPr>
          <a:xfrm>
            <a:off x="3840456" y="4724400"/>
            <a:ext cx="1556792" cy="1556792"/>
          </a:xfrm>
          <a:prstGeom prst="rect">
            <a:avLst/>
          </a:prstGeom>
          <a:ln>
            <a:noFill/>
          </a:ln>
        </p:spPr>
      </p:pic>
      <p:sp>
        <p:nvSpPr>
          <p:cNvPr id="2" name="标题 1"/>
          <p:cNvSpPr>
            <a:spLocks noGrp="1"/>
          </p:cNvSpPr>
          <p:nvPr>
            <p:ph type="title"/>
          </p:nvPr>
        </p:nvSpPr>
        <p:spPr>
          <a:xfrm>
            <a:off x="504052" y="685800"/>
            <a:ext cx="8229600" cy="1584176"/>
          </a:xfrm>
        </p:spPr>
        <p:txBody>
          <a:bodyPr/>
          <a:lstStyle>
            <a:lvl1pPr algn="ctr" defTabSz="0">
              <a:defRPr sz="3600" b="1">
                <a:solidFill>
                  <a:srgbClr val="006600"/>
                </a:solidFill>
                <a:latin typeface="Adobe Jenson Pro Capt" pitchFamily="18" charset="0"/>
                <a:ea typeface="楷体"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24824966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a:extLst>
              <a:ext uri="{FF2B5EF4-FFF2-40B4-BE49-F238E27FC236}">
                <a16:creationId xmlns:a16="http://schemas.microsoft.com/office/drawing/2014/main" id="{AE25261E-1F39-3C48-B331-FEDDFBB8B46B}"/>
              </a:ext>
            </a:extLst>
          </p:cNvPr>
          <p:cNvSpPr>
            <a:spLocks noGrp="1" noChangeArrowheads="1"/>
          </p:cNvSpPr>
          <p:nvPr>
            <p:ph type="sldNum" sz="quarter" idx="10"/>
          </p:nvPr>
        </p:nvSpPr>
        <p:spPr>
          <a:ln/>
        </p:spPr>
        <p:txBody>
          <a:bodyPr/>
          <a:lstStyle>
            <a:lvl1pPr>
              <a:defRPr/>
            </a:lvl1pPr>
          </a:lstStyle>
          <a:p>
            <a:pPr>
              <a:defRPr/>
            </a:pPr>
            <a:fld id="{F3F1B351-ED76-4D45-8EC1-F26ECBD82979}" type="slidenum">
              <a:rPr lang="zh-CN" altLang="en-US"/>
              <a:pPr>
                <a:defRPr/>
              </a:pPr>
              <a:t>‹#›</a:t>
            </a:fld>
            <a:endParaRPr lang="zh-CN" altLang="en-US"/>
          </a:p>
        </p:txBody>
      </p:sp>
    </p:spTree>
    <p:extLst>
      <p:ext uri="{BB962C8B-B14F-4D97-AF65-F5344CB8AC3E}">
        <p14:creationId xmlns:p14="http://schemas.microsoft.com/office/powerpoint/2010/main" val="104725649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92125" y="76200"/>
            <a:ext cx="8229600" cy="846931"/>
          </a:xfrm>
        </p:spPr>
        <p:txBody>
          <a:bodyPr/>
          <a:lstStyle>
            <a:lvl1pPr>
              <a:defRPr>
                <a:latin typeface="Adobe Jenson Pro Capt" pitchFamily="18" charset="0"/>
                <a:ea typeface="Adobe 黑体 Std R" pitchFamily="34" charset="-122"/>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457200" y="1340768"/>
            <a:ext cx="8229600" cy="5184576"/>
          </a:xfrm>
        </p:spPr>
        <p:txBody>
          <a:bodyPr/>
          <a:lstStyle>
            <a:lvl1pPr marL="342900" indent="-342900">
              <a:spcBef>
                <a:spcPts val="800"/>
              </a:spcBef>
              <a:buClr>
                <a:schemeClr val="accent6">
                  <a:lumMod val="75000"/>
                </a:schemeClr>
              </a:buClr>
              <a:buFontTx/>
              <a:buBlip>
                <a:blip r:embed="rId2"/>
              </a:buBlip>
              <a:defRPr baseline="0">
                <a:latin typeface="Adobe Jenson Pro" pitchFamily="18" charset="0"/>
                <a:ea typeface="Adobe 楷体 Std R" pitchFamily="18" charset="-122"/>
              </a:defRPr>
            </a:lvl1pPr>
            <a:lvl2pPr marL="669925" indent="-325438">
              <a:spcBef>
                <a:spcPts val="800"/>
              </a:spcBef>
              <a:buFontTx/>
              <a:buBlip>
                <a:blip r:embed="rId2"/>
              </a:buBlip>
              <a:defRPr baseline="0">
                <a:latin typeface="Adobe Jenson Pro" pitchFamily="18" charset="0"/>
                <a:ea typeface="Adobe 楷体 Std R" pitchFamily="18" charset="-122"/>
              </a:defRPr>
            </a:lvl2pPr>
            <a:lvl3pPr marL="1022350" indent="-350838">
              <a:spcBef>
                <a:spcPts val="800"/>
              </a:spcBef>
              <a:buFontTx/>
              <a:buBlip>
                <a:blip r:embed="rId2"/>
              </a:buBlip>
              <a:defRPr baseline="0">
                <a:latin typeface="Adobe Jenson Pro" pitchFamily="18" charset="0"/>
                <a:ea typeface="Adobe 楷体 Std R" pitchFamily="18" charset="-122"/>
              </a:defRPr>
            </a:lvl3pPr>
            <a:lvl4pPr marL="1339850" indent="-315913">
              <a:spcBef>
                <a:spcPts val="800"/>
              </a:spcBef>
              <a:buFontTx/>
              <a:buBlip>
                <a:blip r:embed="rId2"/>
              </a:buBlip>
              <a:defRPr baseline="0">
                <a:latin typeface="Adobe Jenson Pro" pitchFamily="18" charset="0"/>
                <a:ea typeface="Adobe 楷体 Std R" pitchFamily="18" charset="-122"/>
              </a:defRPr>
            </a:lvl4pPr>
            <a:lvl5pPr marL="1681163" indent="-339725">
              <a:spcBef>
                <a:spcPts val="800"/>
              </a:spcBef>
              <a:buFontTx/>
              <a:buBlip>
                <a:blip r:embed="rId2"/>
              </a:buBlip>
              <a:defRPr baseline="0">
                <a:latin typeface="Adobe Jenson Pro" pitchFamily="18" charset="0"/>
                <a:ea typeface="Adobe 楷体 Std R" pitchFamily="18"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Rectangle 6">
            <a:extLst>
              <a:ext uri="{FF2B5EF4-FFF2-40B4-BE49-F238E27FC236}">
                <a16:creationId xmlns:a16="http://schemas.microsoft.com/office/drawing/2014/main" id="{117E67D6-0F87-CC48-A651-DA1889935B26}"/>
              </a:ext>
            </a:extLst>
          </p:cNvPr>
          <p:cNvSpPr>
            <a:spLocks noGrp="1" noChangeArrowheads="1"/>
          </p:cNvSpPr>
          <p:nvPr>
            <p:ph type="sldNum" sz="quarter" idx="10"/>
          </p:nvPr>
        </p:nvSpPr>
        <p:spPr/>
        <p:txBody>
          <a:bodyPr/>
          <a:lstStyle>
            <a:lvl1pPr>
              <a:defRPr>
                <a:solidFill>
                  <a:srgbClr val="7F7F7F"/>
                </a:solidFill>
              </a:defRPr>
            </a:lvl1pPr>
          </a:lstStyle>
          <a:p>
            <a:pPr>
              <a:defRPr/>
            </a:pPr>
            <a:fld id="{923144D4-4537-FE42-A10B-59D0A9F39BA6}" type="slidenum">
              <a:rPr lang="zh-CN" altLang="en-US"/>
              <a:pPr>
                <a:defRPr/>
              </a:pPr>
              <a:t>‹#›</a:t>
            </a:fld>
            <a:endParaRPr lang="zh-CN" altLang="en-US"/>
          </a:p>
        </p:txBody>
      </p:sp>
    </p:spTree>
    <p:extLst>
      <p:ext uri="{BB962C8B-B14F-4D97-AF65-F5344CB8AC3E}">
        <p14:creationId xmlns:p14="http://schemas.microsoft.com/office/powerpoint/2010/main" val="4118141515"/>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83568" y="2492896"/>
            <a:ext cx="7772400" cy="1362075"/>
          </a:xfrm>
        </p:spPr>
        <p:txBody>
          <a:bodyPr/>
          <a:lstStyle>
            <a:lvl1pPr algn="l">
              <a:defRPr sz="4000" b="0" cap="all" baseline="0">
                <a:solidFill>
                  <a:srgbClr val="002060"/>
                </a:solidFill>
                <a:latin typeface="Adobe Jenson Pro" pitchFamily="18" charset="0"/>
              </a:defRPr>
            </a:lvl1pPr>
          </a:lstStyle>
          <a:p>
            <a:r>
              <a:rPr lang="zh-CN" altLang="en-US"/>
              <a:t>单击此处编辑母版标题样式</a:t>
            </a:r>
            <a:endParaRPr lang="zh-CN" altLang="en-US" dirty="0"/>
          </a:p>
        </p:txBody>
      </p:sp>
      <p:sp>
        <p:nvSpPr>
          <p:cNvPr id="3" name="文本占位符 2"/>
          <p:cNvSpPr>
            <a:spLocks noGrp="1"/>
          </p:cNvSpPr>
          <p:nvPr>
            <p:ph type="body" idx="1"/>
          </p:nvPr>
        </p:nvSpPr>
        <p:spPr>
          <a:xfrm>
            <a:off x="683568" y="4077072"/>
            <a:ext cx="7772400" cy="1500187"/>
          </a:xfrm>
        </p:spPr>
        <p:txBody>
          <a:bodyPr/>
          <a:lstStyle>
            <a:lvl1pPr marL="0" indent="0">
              <a:buNone/>
              <a:defRPr sz="3600" b="0">
                <a:solidFill>
                  <a:srgbClr val="00206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dirty="0"/>
              <a:t>单击此处编辑母版文本样式</a:t>
            </a:r>
          </a:p>
        </p:txBody>
      </p:sp>
      <p:sp>
        <p:nvSpPr>
          <p:cNvPr id="4" name="Rectangle 6">
            <a:extLst>
              <a:ext uri="{FF2B5EF4-FFF2-40B4-BE49-F238E27FC236}">
                <a16:creationId xmlns:a16="http://schemas.microsoft.com/office/drawing/2014/main" id="{51C5950F-6FF1-4A42-B40E-7469837754BC}"/>
              </a:ext>
            </a:extLst>
          </p:cNvPr>
          <p:cNvSpPr>
            <a:spLocks noGrp="1" noChangeArrowheads="1"/>
          </p:cNvSpPr>
          <p:nvPr>
            <p:ph type="sldNum" sz="quarter" idx="10"/>
          </p:nvPr>
        </p:nvSpPr>
        <p:spPr>
          <a:ln/>
        </p:spPr>
        <p:txBody>
          <a:bodyPr/>
          <a:lstStyle>
            <a:lvl1pPr>
              <a:defRPr/>
            </a:lvl1pPr>
          </a:lstStyle>
          <a:p>
            <a:pPr>
              <a:defRPr/>
            </a:pPr>
            <a:fld id="{2A5BFC33-41C1-D84C-9298-82D78BC1CEA4}" type="slidenum">
              <a:rPr lang="zh-CN" altLang="en-US"/>
              <a:pPr>
                <a:defRPr/>
              </a:pPr>
              <a:t>‹#›</a:t>
            </a:fld>
            <a:endParaRPr lang="zh-CN" altLang="en-US"/>
          </a:p>
        </p:txBody>
      </p:sp>
    </p:spTree>
    <p:extLst>
      <p:ext uri="{BB962C8B-B14F-4D97-AF65-F5344CB8AC3E}">
        <p14:creationId xmlns:p14="http://schemas.microsoft.com/office/powerpoint/2010/main" val="1130967494"/>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a:extLst>
              <a:ext uri="{FF2B5EF4-FFF2-40B4-BE49-F238E27FC236}">
                <a16:creationId xmlns:a16="http://schemas.microsoft.com/office/drawing/2014/main" id="{B344F556-EBC8-8947-B845-4979D3834A64}"/>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5">
            <a:extLst>
              <a:ext uri="{FF2B5EF4-FFF2-40B4-BE49-F238E27FC236}">
                <a16:creationId xmlns:a16="http://schemas.microsoft.com/office/drawing/2014/main" id="{D53F2ADC-C404-BA4E-977F-F362A8BDFB96}"/>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7" name="Rectangle 6">
            <a:extLst>
              <a:ext uri="{FF2B5EF4-FFF2-40B4-BE49-F238E27FC236}">
                <a16:creationId xmlns:a16="http://schemas.microsoft.com/office/drawing/2014/main" id="{E1D13053-625D-7D4C-BDF4-A5CA8C1934BF}"/>
              </a:ext>
            </a:extLst>
          </p:cNvPr>
          <p:cNvSpPr>
            <a:spLocks noGrp="1" noChangeArrowheads="1"/>
          </p:cNvSpPr>
          <p:nvPr>
            <p:ph type="sldNum" sz="quarter" idx="12"/>
          </p:nvPr>
        </p:nvSpPr>
        <p:spPr/>
        <p:txBody>
          <a:bodyPr/>
          <a:lstStyle>
            <a:lvl1pPr>
              <a:defRPr/>
            </a:lvl1pPr>
          </a:lstStyle>
          <a:p>
            <a:pPr>
              <a:defRPr/>
            </a:pPr>
            <a:fld id="{8B174FE1-0C6D-2F47-A76E-3F47AD6B2FC0}" type="slidenum">
              <a:rPr lang="zh-CN" altLang="en-US"/>
              <a:pPr>
                <a:defRPr/>
              </a:pPr>
              <a:t>‹#›</a:t>
            </a:fld>
            <a:endParaRPr lang="zh-CN" altLang="en-US"/>
          </a:p>
        </p:txBody>
      </p:sp>
    </p:spTree>
    <p:extLst>
      <p:ext uri="{BB962C8B-B14F-4D97-AF65-F5344CB8AC3E}">
        <p14:creationId xmlns:p14="http://schemas.microsoft.com/office/powerpoint/2010/main" val="1834721842"/>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a:extLst>
              <a:ext uri="{FF2B5EF4-FFF2-40B4-BE49-F238E27FC236}">
                <a16:creationId xmlns:a16="http://schemas.microsoft.com/office/drawing/2014/main" id="{1A907F4B-2C94-8E4B-95ED-7CB2CB6E01D2}"/>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8" name="Rectangle 5">
            <a:extLst>
              <a:ext uri="{FF2B5EF4-FFF2-40B4-BE49-F238E27FC236}">
                <a16:creationId xmlns:a16="http://schemas.microsoft.com/office/drawing/2014/main" id="{677FCB86-5041-4E4F-ABBB-D76A892F49F6}"/>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9" name="Rectangle 6">
            <a:extLst>
              <a:ext uri="{FF2B5EF4-FFF2-40B4-BE49-F238E27FC236}">
                <a16:creationId xmlns:a16="http://schemas.microsoft.com/office/drawing/2014/main" id="{8694E98C-C233-CA4A-98A9-BD82C79F9CD0}"/>
              </a:ext>
            </a:extLst>
          </p:cNvPr>
          <p:cNvSpPr>
            <a:spLocks noGrp="1" noChangeArrowheads="1"/>
          </p:cNvSpPr>
          <p:nvPr>
            <p:ph type="sldNum" sz="quarter" idx="12"/>
          </p:nvPr>
        </p:nvSpPr>
        <p:spPr/>
        <p:txBody>
          <a:bodyPr/>
          <a:lstStyle>
            <a:lvl1pPr>
              <a:defRPr/>
            </a:lvl1pPr>
          </a:lstStyle>
          <a:p>
            <a:pPr>
              <a:defRPr/>
            </a:pPr>
            <a:fld id="{ACA9BF7D-C15A-8D4E-A48B-8D5FBB3C41EA}" type="slidenum">
              <a:rPr lang="zh-CN" altLang="en-US"/>
              <a:pPr>
                <a:defRPr/>
              </a:pPr>
              <a:t>‹#›</a:t>
            </a:fld>
            <a:endParaRPr lang="zh-CN" altLang="en-US"/>
          </a:p>
        </p:txBody>
      </p:sp>
    </p:spTree>
    <p:extLst>
      <p:ext uri="{BB962C8B-B14F-4D97-AF65-F5344CB8AC3E}">
        <p14:creationId xmlns:p14="http://schemas.microsoft.com/office/powerpoint/2010/main" val="1825013213"/>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a:extLst>
              <a:ext uri="{FF2B5EF4-FFF2-40B4-BE49-F238E27FC236}">
                <a16:creationId xmlns:a16="http://schemas.microsoft.com/office/drawing/2014/main" id="{BC963B46-38D8-DF49-A3A7-E0A4564C5674}"/>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4" name="Rectangle 5">
            <a:extLst>
              <a:ext uri="{FF2B5EF4-FFF2-40B4-BE49-F238E27FC236}">
                <a16:creationId xmlns:a16="http://schemas.microsoft.com/office/drawing/2014/main" id="{E73FD1BB-7479-7343-B1B2-388FB431678B}"/>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5" name="Rectangle 6">
            <a:extLst>
              <a:ext uri="{FF2B5EF4-FFF2-40B4-BE49-F238E27FC236}">
                <a16:creationId xmlns:a16="http://schemas.microsoft.com/office/drawing/2014/main" id="{E943516A-6C2B-5344-8312-ED6FCCB35836}"/>
              </a:ext>
            </a:extLst>
          </p:cNvPr>
          <p:cNvSpPr>
            <a:spLocks noGrp="1" noChangeArrowheads="1"/>
          </p:cNvSpPr>
          <p:nvPr>
            <p:ph type="sldNum" sz="quarter" idx="12"/>
          </p:nvPr>
        </p:nvSpPr>
        <p:spPr/>
        <p:txBody>
          <a:bodyPr/>
          <a:lstStyle>
            <a:lvl1pPr>
              <a:defRPr/>
            </a:lvl1pPr>
          </a:lstStyle>
          <a:p>
            <a:pPr>
              <a:defRPr/>
            </a:pPr>
            <a:fld id="{80A2D1EA-055E-6E4C-88E3-EF43E50383C5}" type="slidenum">
              <a:rPr lang="zh-CN" altLang="en-US"/>
              <a:pPr>
                <a:defRPr/>
              </a:pPr>
              <a:t>‹#›</a:t>
            </a:fld>
            <a:endParaRPr lang="zh-CN" altLang="en-US"/>
          </a:p>
        </p:txBody>
      </p:sp>
    </p:spTree>
    <p:extLst>
      <p:ext uri="{BB962C8B-B14F-4D97-AF65-F5344CB8AC3E}">
        <p14:creationId xmlns:p14="http://schemas.microsoft.com/office/powerpoint/2010/main" val="2086960354"/>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ECD67F2D-5926-134B-8BBF-156411AD2BBC}"/>
              </a:ext>
            </a:extLst>
          </p:cNvPr>
          <p:cNvSpPr>
            <a:spLocks noGrp="1" noChangeArrowheads="1"/>
          </p:cNvSpPr>
          <p:nvPr>
            <p:ph type="sldNum" sz="quarter" idx="10"/>
          </p:nvPr>
        </p:nvSpPr>
        <p:spPr>
          <a:ln/>
        </p:spPr>
        <p:txBody>
          <a:bodyPr/>
          <a:lstStyle>
            <a:lvl1pPr>
              <a:defRPr/>
            </a:lvl1pPr>
          </a:lstStyle>
          <a:p>
            <a:pPr>
              <a:defRPr/>
            </a:pPr>
            <a:fld id="{22C98024-DDC0-6D47-ACB4-723489EC3E3A}" type="slidenum">
              <a:rPr lang="zh-CN" altLang="en-US"/>
              <a:pPr>
                <a:defRPr/>
              </a:pPr>
              <a:t>‹#›</a:t>
            </a:fld>
            <a:endParaRPr lang="zh-CN" altLang="en-US"/>
          </a:p>
        </p:txBody>
      </p:sp>
    </p:spTree>
    <p:extLst>
      <p:ext uri="{BB962C8B-B14F-4D97-AF65-F5344CB8AC3E}">
        <p14:creationId xmlns:p14="http://schemas.microsoft.com/office/powerpoint/2010/main" val="1966439636"/>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454AAB6-E3C6-8F41-A65D-763C6957CB12}"/>
              </a:ext>
            </a:extLst>
          </p:cNvPr>
          <p:cNvSpPr>
            <a:spLocks noGrp="1" noChangeArrowheads="1"/>
          </p:cNvSpPr>
          <p:nvPr>
            <p:ph type="title"/>
          </p:nvPr>
        </p:nvSpPr>
        <p:spPr bwMode="auto">
          <a:xfrm>
            <a:off x="457200" y="127000"/>
            <a:ext cx="82296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36000" numCol="1" anchor="b" anchorCtr="0" compatLnSpc="1">
            <a:prstTxWarp prst="textNoShape">
              <a:avLst/>
            </a:prstTxWarp>
          </a:bodyPr>
          <a:lstStyle/>
          <a:p>
            <a:pPr lvl="0"/>
            <a:r>
              <a:rPr lang="zh-TW" altLang="en-US"/>
              <a:t>按一下此處編輯母版標題樣式</a:t>
            </a:r>
            <a:endParaRPr lang="zh-CN" altLang="en-US"/>
          </a:p>
        </p:txBody>
      </p:sp>
      <p:sp>
        <p:nvSpPr>
          <p:cNvPr id="1027" name="Rectangle 3">
            <a:extLst>
              <a:ext uri="{FF2B5EF4-FFF2-40B4-BE49-F238E27FC236}">
                <a16:creationId xmlns:a16="http://schemas.microsoft.com/office/drawing/2014/main" id="{DF325124-D0C1-644F-BE83-F40BE4C0C4AF}"/>
              </a:ext>
            </a:extLst>
          </p:cNvPr>
          <p:cNvSpPr>
            <a:spLocks noGrp="1" noChangeArrowheads="1"/>
          </p:cNvSpPr>
          <p:nvPr>
            <p:ph type="body" idx="1"/>
          </p:nvPr>
        </p:nvSpPr>
        <p:spPr bwMode="auto">
          <a:xfrm>
            <a:off x="457200" y="1341438"/>
            <a:ext cx="8229600" cy="518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按一下此處編輯母版文本樣式</a:t>
            </a:r>
            <a:endParaRPr lang="zh-CN" altLang="en-US"/>
          </a:p>
          <a:p>
            <a:pPr lvl="1"/>
            <a:r>
              <a:rPr lang="zh-CN" altLang="en-US"/>
              <a:t>第二級</a:t>
            </a:r>
          </a:p>
          <a:p>
            <a:pPr lvl="2"/>
            <a:r>
              <a:rPr lang="zh-CN" altLang="en-US"/>
              <a:t>第三級</a:t>
            </a:r>
          </a:p>
          <a:p>
            <a:pPr lvl="3"/>
            <a:r>
              <a:rPr lang="zh-CN" altLang="en-US"/>
              <a:t>第四級</a:t>
            </a:r>
          </a:p>
          <a:p>
            <a:pPr lvl="4"/>
            <a:r>
              <a:rPr lang="zh-CN" altLang="en-US"/>
              <a:t>第五級</a:t>
            </a:r>
          </a:p>
        </p:txBody>
      </p:sp>
      <p:sp>
        <p:nvSpPr>
          <p:cNvPr id="26630" name="Rectangle 6">
            <a:extLst>
              <a:ext uri="{FF2B5EF4-FFF2-40B4-BE49-F238E27FC236}">
                <a16:creationId xmlns:a16="http://schemas.microsoft.com/office/drawing/2014/main" id="{13648C8D-B028-B04B-9300-AA70BEED44C6}"/>
              </a:ext>
            </a:extLst>
          </p:cNvPr>
          <p:cNvSpPr>
            <a:spLocks noGrp="1" noChangeArrowheads="1"/>
          </p:cNvSpPr>
          <p:nvPr>
            <p:ph type="sldNum" sz="quarter" idx="4"/>
          </p:nvPr>
        </p:nvSpPr>
        <p:spPr bwMode="auto">
          <a:xfrm>
            <a:off x="6588125" y="6524625"/>
            <a:ext cx="2133600" cy="2889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rgbClr val="2A0015"/>
                </a:solidFill>
                <a:latin typeface="Adobe Jenson Pro Capt" panose="020A0503050201030203" pitchFamily="18" charset="0"/>
                <a:cs typeface="Arial" panose="020B0604020202020204" pitchFamily="34" charset="0"/>
              </a:defRPr>
            </a:lvl1pPr>
          </a:lstStyle>
          <a:p>
            <a:pPr>
              <a:defRPr/>
            </a:pPr>
            <a:fld id="{E4FDEE51-EA8A-994F-896F-81EE742D1554}" type="slidenum">
              <a:rPr lang="zh-CN" altLang="en-US"/>
              <a:pPr>
                <a:defRPr/>
              </a:pPr>
              <a:t>‹#›</a:t>
            </a:fld>
            <a:endParaRPr lang="zh-CN" altLang="en-US"/>
          </a:p>
        </p:txBody>
      </p:sp>
      <p:cxnSp>
        <p:nvCxnSpPr>
          <p:cNvPr id="7" name="直接连接符 6">
            <a:extLst>
              <a:ext uri="{FF2B5EF4-FFF2-40B4-BE49-F238E27FC236}">
                <a16:creationId xmlns:a16="http://schemas.microsoft.com/office/drawing/2014/main" id="{0DB15537-4B7E-8748-89B3-E6214D019B2D}"/>
              </a:ext>
            </a:extLst>
          </p:cNvPr>
          <p:cNvCxnSpPr/>
          <p:nvPr userDrawn="1"/>
        </p:nvCxnSpPr>
        <p:spPr>
          <a:xfrm>
            <a:off x="0" y="6477000"/>
            <a:ext cx="9144000" cy="0"/>
          </a:xfrm>
          <a:prstGeom prst="line">
            <a:avLst/>
          </a:prstGeom>
          <a:ln w="12700">
            <a:solidFill>
              <a:schemeClr val="accent6">
                <a:lumMod val="75000"/>
              </a:schemeClr>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D26F8B53-D87C-5F41-AA64-2A97BD839B64}"/>
              </a:ext>
            </a:extLst>
          </p:cNvPr>
          <p:cNvCxnSpPr/>
          <p:nvPr userDrawn="1"/>
        </p:nvCxnSpPr>
        <p:spPr>
          <a:xfrm>
            <a:off x="467544" y="990600"/>
            <a:ext cx="8208912"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11" name="Rectangle 6">
            <a:extLst>
              <a:ext uri="{FF2B5EF4-FFF2-40B4-BE49-F238E27FC236}">
                <a16:creationId xmlns:a16="http://schemas.microsoft.com/office/drawing/2014/main" id="{964DE8F8-B5EB-7F4C-A836-B8451C6D61DB}"/>
              </a:ext>
            </a:extLst>
          </p:cNvPr>
          <p:cNvSpPr txBox="1">
            <a:spLocks noChangeArrowheads="1"/>
          </p:cNvSpPr>
          <p:nvPr userDrawn="1"/>
        </p:nvSpPr>
        <p:spPr bwMode="auto">
          <a:xfrm>
            <a:off x="1752600" y="6553200"/>
            <a:ext cx="5334000" cy="287338"/>
          </a:xfrm>
          <a:prstGeom prst="rect">
            <a:avLst/>
          </a:prstGeom>
          <a:noFill/>
          <a:ln w="9525">
            <a:noFill/>
            <a:miter lim="800000"/>
            <a:headEnd/>
            <a:tailEnd/>
          </a:ln>
          <a:effectLst/>
        </p:spPr>
        <p:txBody>
          <a:bodyPr anchor="b"/>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固定收益证券</a:t>
            </a: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（陈蓉 郑振龙</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高等教育出版社</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 </a:t>
            </a:r>
            <a:r>
              <a:rPr lang="en-US" altLang="zh-CN" dirty="0">
                <a:latin typeface="Adobe Jenson Pro Capt" panose="020A0503050201030203" pitchFamily="18" charset="0"/>
                <a:ea typeface="KaiTi" panose="02010609060101010101" pitchFamily="49" charset="-122"/>
              </a:rPr>
              <a:t>2021</a:t>
            </a:r>
            <a:r>
              <a:rPr lang="zh-CN" altLang="en-US" dirty="0">
                <a:latin typeface="Adobe Jenson Pro Capt" panose="020A0503050201030203" pitchFamily="18" charset="0"/>
                <a:ea typeface="KaiTi" panose="02010609060101010101" pitchFamily="49" charset="-122"/>
              </a:rPr>
              <a:t>）配套课件</a:t>
            </a:r>
            <a:endParaRPr lang="en-US" altLang="zh-CN" dirty="0">
              <a:latin typeface="Adobe Jenson Pro Capt" panose="020A0503050201030203" pitchFamily="18" charset="0"/>
              <a:ea typeface="KaiTi"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4323" r:id="rId1"/>
    <p:sldLayoutId id="2147484310" r:id="rId2"/>
    <p:sldLayoutId id="2147484306" r:id="rId3"/>
    <p:sldLayoutId id="2147484311" r:id="rId4"/>
    <p:sldLayoutId id="2147484307" r:id="rId5"/>
    <p:sldLayoutId id="2147484312" r:id="rId6"/>
    <p:sldLayoutId id="2147484313" r:id="rId7"/>
    <p:sldLayoutId id="2147484314" r:id="rId8"/>
    <p:sldLayoutId id="2147484308" r:id="rId9"/>
    <p:sldLayoutId id="2147484309" r:id="rId10"/>
    <p:sldLayoutId id="2147484315" r:id="rId11"/>
    <p:sldLayoutId id="2147484316" r:id="rId12"/>
    <p:sldLayoutId id="2147484317" r:id="rId13"/>
    <p:sldLayoutId id="2147484318" r:id="rId14"/>
    <p:sldLayoutId id="2147484319" r:id="rId15"/>
    <p:sldLayoutId id="2147484320" r:id="rId16"/>
    <p:sldLayoutId id="2147484321" r:id="rId17"/>
    <p:sldLayoutId id="2147484322" r:id="rId18"/>
  </p:sldLayoutIdLst>
  <p:transition/>
  <p:hf hdr="0" ftr="0" dt="0"/>
  <p:txStyles>
    <p:titleStyle>
      <a:lvl1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cs typeface="+mj-cs"/>
        </a:defRPr>
      </a:lvl1pPr>
      <a:lvl2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2pPr>
      <a:lvl3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3pPr>
      <a:lvl4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4pPr>
      <a:lvl5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spcBef>
          <a:spcPts val="1200"/>
        </a:spcBef>
        <a:spcAft>
          <a:spcPct val="0"/>
        </a:spcAft>
        <a:buClr>
          <a:srgbClr val="28571F"/>
        </a:buClr>
        <a:buSzPct val="65000"/>
        <a:buBlip>
          <a:blip r:embed="rId20"/>
        </a:buBlip>
        <a:defRPr sz="3000">
          <a:solidFill>
            <a:srgbClr val="262626"/>
          </a:solidFill>
          <a:latin typeface="Adobe Jenson Pro" pitchFamily="18" charset="0"/>
          <a:ea typeface="Adobe 楷体 Std R" pitchFamily="18" charset="-122"/>
          <a:cs typeface="+mn-cs"/>
        </a:defRPr>
      </a:lvl1pPr>
      <a:lvl2pPr marL="669925" indent="-325438" algn="l" rtl="0" eaLnBrk="0" fontAlgn="base" hangingPunct="0">
        <a:spcBef>
          <a:spcPts val="1200"/>
        </a:spcBef>
        <a:spcAft>
          <a:spcPct val="0"/>
        </a:spcAft>
        <a:buClr>
          <a:srgbClr val="000066"/>
        </a:buClr>
        <a:buSzPct val="60000"/>
        <a:buBlip>
          <a:blip r:embed="rId20"/>
        </a:buBlip>
        <a:defRPr sz="2600">
          <a:solidFill>
            <a:srgbClr val="262626"/>
          </a:solidFill>
          <a:latin typeface="Adobe Jenson Pro" pitchFamily="18" charset="0"/>
          <a:ea typeface="Adobe 楷体 Std R" pitchFamily="18" charset="-122"/>
        </a:defRPr>
      </a:lvl2pPr>
      <a:lvl3pPr marL="1022350" indent="-350838" algn="l" rtl="0" eaLnBrk="0" fontAlgn="base" hangingPunct="0">
        <a:spcBef>
          <a:spcPts val="1200"/>
        </a:spcBef>
        <a:spcAft>
          <a:spcPct val="0"/>
        </a:spcAft>
        <a:buClr>
          <a:srgbClr val="28571F"/>
        </a:buClr>
        <a:buSzPct val="65000"/>
        <a:buBlip>
          <a:blip r:embed="rId20"/>
        </a:buBlip>
        <a:defRPr sz="2200">
          <a:solidFill>
            <a:srgbClr val="262626"/>
          </a:solidFill>
          <a:latin typeface="Adobe Jenson Pro" pitchFamily="18" charset="0"/>
          <a:ea typeface="Adobe 楷体 Std R" pitchFamily="18" charset="-122"/>
        </a:defRPr>
      </a:lvl3pPr>
      <a:lvl4pPr marL="1339850" indent="-315913" algn="l" rtl="0" eaLnBrk="0" fontAlgn="base" hangingPunct="0">
        <a:spcBef>
          <a:spcPts val="1200"/>
        </a:spcBef>
        <a:spcAft>
          <a:spcPct val="0"/>
        </a:spcAft>
        <a:buClr>
          <a:srgbClr val="000066"/>
        </a:buClr>
        <a:buSzPct val="70000"/>
        <a:buBlip>
          <a:blip r:embed="rId20"/>
        </a:buBlip>
        <a:defRPr sz="2000">
          <a:solidFill>
            <a:srgbClr val="262626"/>
          </a:solidFill>
          <a:latin typeface="Adobe Jenson Pro" pitchFamily="18" charset="0"/>
          <a:ea typeface="Adobe 楷体 Std R" pitchFamily="18" charset="-122"/>
        </a:defRPr>
      </a:lvl4pPr>
      <a:lvl5pPr marL="1681163" indent="-339725" algn="l" rtl="0" eaLnBrk="0" fontAlgn="base" hangingPunct="0">
        <a:spcBef>
          <a:spcPts val="1200"/>
        </a:spcBef>
        <a:spcAft>
          <a:spcPct val="0"/>
        </a:spcAft>
        <a:buClr>
          <a:srgbClr val="28571F"/>
        </a:buClr>
        <a:buSzPct val="75000"/>
        <a:buBlip>
          <a:blip r:embed="rId20"/>
        </a:buBlip>
        <a:defRPr sz="2000">
          <a:solidFill>
            <a:srgbClr val="262626"/>
          </a:solidFill>
          <a:latin typeface="Adobe Jenson Pro" pitchFamily="18" charset="0"/>
          <a:ea typeface="Adobe 楷体 Std R" pitchFamily="18"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1.jpe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2">
            <a:extLst>
              <a:ext uri="{FF2B5EF4-FFF2-40B4-BE49-F238E27FC236}">
                <a16:creationId xmlns:a16="http://schemas.microsoft.com/office/drawing/2014/main" id="{6F97ED90-07EB-3349-A337-FF79F5DE6CEB}"/>
              </a:ext>
            </a:extLst>
          </p:cNvPr>
          <p:cNvSpPr>
            <a:spLocks noGrp="1" noChangeArrowheads="1"/>
          </p:cNvSpPr>
          <p:nvPr>
            <p:ph type="title"/>
          </p:nvPr>
        </p:nvSpPr>
        <p:spPr/>
        <p:txBody>
          <a:bodyPr/>
          <a:lstStyle/>
          <a:p>
            <a:r>
              <a:rPr lang="zh-CN" altLang="en-US" dirty="0"/>
              <a:t>第</a:t>
            </a:r>
            <a:r>
              <a:rPr lang="en-US" altLang="zh-CN" dirty="0"/>
              <a:t>5</a:t>
            </a:r>
            <a:r>
              <a:rPr lang="zh-CN" altLang="en-US" dirty="0"/>
              <a:t>章 利率互换</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4D21490-B4D4-1946-8060-8308F919ABBC}"/>
              </a:ext>
            </a:extLst>
          </p:cNvPr>
          <p:cNvSpPr>
            <a:spLocks noGrp="1"/>
          </p:cNvSpPr>
          <p:nvPr>
            <p:ph type="title"/>
          </p:nvPr>
        </p:nvSpPr>
        <p:spPr/>
        <p:txBody>
          <a:bodyPr/>
          <a:lstStyle/>
          <a:p>
            <a:r>
              <a:rPr kumimoji="1" lang="zh-CN" altLang="en-US" dirty="0"/>
              <a:t>其他互换</a:t>
            </a:r>
            <a:r>
              <a:rPr kumimoji="1" lang="en-US" altLang="zh-CN" dirty="0"/>
              <a:t>-I</a:t>
            </a:r>
            <a:endParaRPr kumimoji="1" lang="zh-CN" altLang="en-US" dirty="0"/>
          </a:p>
        </p:txBody>
      </p:sp>
      <p:sp>
        <p:nvSpPr>
          <p:cNvPr id="3" name="内容占位符 2">
            <a:extLst>
              <a:ext uri="{FF2B5EF4-FFF2-40B4-BE49-F238E27FC236}">
                <a16:creationId xmlns:a16="http://schemas.microsoft.com/office/drawing/2014/main" id="{D18DF0CF-555C-A543-B344-367B0CE47C94}"/>
              </a:ext>
            </a:extLst>
          </p:cNvPr>
          <p:cNvSpPr>
            <a:spLocks noGrp="1"/>
          </p:cNvSpPr>
          <p:nvPr>
            <p:ph idx="1"/>
          </p:nvPr>
        </p:nvSpPr>
        <p:spPr/>
        <p:txBody>
          <a:bodyPr/>
          <a:lstStyle/>
          <a:p>
            <a:r>
              <a:rPr lang="zh-CN" altLang="zh-CN" dirty="0"/>
              <a:t>名义本金可变：</a:t>
            </a:r>
            <a:endParaRPr lang="en-US" altLang="zh-CN" dirty="0"/>
          </a:p>
          <a:p>
            <a:pPr lvl="1"/>
            <a:r>
              <a:rPr lang="zh-CN" altLang="zh-CN" dirty="0"/>
              <a:t>增长型互换（</a:t>
            </a:r>
            <a:r>
              <a:rPr lang="en-US" altLang="zh-CN" dirty="0"/>
              <a:t>accreting swaps</a:t>
            </a:r>
            <a:r>
              <a:rPr lang="zh-CN" altLang="zh-CN" dirty="0"/>
              <a:t>）</a:t>
            </a:r>
            <a:endParaRPr lang="en-US" altLang="zh-CN" dirty="0"/>
          </a:p>
          <a:p>
            <a:pPr lvl="1"/>
            <a:r>
              <a:rPr lang="zh-CN" altLang="zh-CN" dirty="0"/>
              <a:t>减少型互换（</a:t>
            </a:r>
            <a:r>
              <a:rPr lang="en-US" altLang="zh-CN" dirty="0"/>
              <a:t>amortizing swaps</a:t>
            </a:r>
            <a:r>
              <a:rPr lang="zh-CN" altLang="zh-CN" dirty="0"/>
              <a:t>）</a:t>
            </a:r>
            <a:endParaRPr lang="en-US" altLang="zh-CN" dirty="0"/>
          </a:p>
          <a:p>
            <a:pPr lvl="1"/>
            <a:r>
              <a:rPr lang="zh-CN" altLang="zh-CN" dirty="0"/>
              <a:t>指数化本金互换（</a:t>
            </a:r>
            <a:r>
              <a:rPr lang="en-US" altLang="zh-CN" dirty="0"/>
              <a:t>indexed principal swaps</a:t>
            </a:r>
            <a:r>
              <a:rPr lang="zh-CN" altLang="zh-CN" dirty="0"/>
              <a:t>）</a:t>
            </a:r>
            <a:endParaRPr lang="en-US" altLang="zh-CN" dirty="0"/>
          </a:p>
          <a:p>
            <a:pPr lvl="1"/>
            <a:r>
              <a:rPr lang="zh-CN" altLang="zh-CN" dirty="0"/>
              <a:t>滑道型互换（</a:t>
            </a:r>
            <a:r>
              <a:rPr lang="en-US" altLang="zh-CN" dirty="0"/>
              <a:t>roller-coaster swaps</a:t>
            </a:r>
            <a:r>
              <a:rPr lang="zh-CN" altLang="zh-CN" dirty="0"/>
              <a:t>）</a:t>
            </a:r>
            <a:endParaRPr lang="en-US" altLang="zh-CN" dirty="0"/>
          </a:p>
          <a:p>
            <a:r>
              <a:rPr lang="zh-CN" altLang="zh-CN" dirty="0"/>
              <a:t>固定利率可变：阶梯式利率互换</a:t>
            </a:r>
          </a:p>
          <a:p>
            <a:pPr lvl="1"/>
            <a:r>
              <a:rPr lang="zh-CN" altLang="zh-CN" dirty="0"/>
              <a:t>阶梯式上升利率互换（</a:t>
            </a:r>
            <a:r>
              <a:rPr lang="en-US" altLang="zh-CN" dirty="0"/>
              <a:t>step up swaps</a:t>
            </a:r>
            <a:r>
              <a:rPr lang="zh-CN" altLang="zh-CN" dirty="0"/>
              <a:t>）</a:t>
            </a:r>
            <a:endParaRPr lang="en-US" altLang="zh-CN" dirty="0"/>
          </a:p>
          <a:p>
            <a:pPr lvl="1"/>
            <a:r>
              <a:rPr lang="zh-CN" altLang="zh-CN" dirty="0"/>
              <a:t>阶梯式下降利率互换（</a:t>
            </a:r>
            <a:r>
              <a:rPr lang="en-US" altLang="zh-CN" dirty="0"/>
              <a:t>step down swaps</a:t>
            </a:r>
            <a:r>
              <a:rPr lang="zh-CN" altLang="zh-CN" dirty="0"/>
              <a:t>） </a:t>
            </a:r>
          </a:p>
          <a:p>
            <a:endParaRPr kumimoji="1" lang="zh-CN" altLang="en-US" dirty="0"/>
          </a:p>
        </p:txBody>
      </p:sp>
      <p:sp>
        <p:nvSpPr>
          <p:cNvPr id="4" name="灯片编号占位符 3">
            <a:extLst>
              <a:ext uri="{FF2B5EF4-FFF2-40B4-BE49-F238E27FC236}">
                <a16:creationId xmlns:a16="http://schemas.microsoft.com/office/drawing/2014/main" id="{16C2288E-D0EC-6745-BE9B-63450EC1E3AC}"/>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9</a:t>
            </a:fld>
            <a:endParaRPr lang="zh-CN" altLang="en-US" dirty="0"/>
          </a:p>
        </p:txBody>
      </p:sp>
    </p:spTree>
    <p:extLst>
      <p:ext uri="{BB962C8B-B14F-4D97-AF65-F5344CB8AC3E}">
        <p14:creationId xmlns:p14="http://schemas.microsoft.com/office/powerpoint/2010/main" val="20591815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219AA0-C678-394D-8C7A-FD1AE914AD79}"/>
              </a:ext>
            </a:extLst>
          </p:cNvPr>
          <p:cNvSpPr>
            <a:spLocks noGrp="1"/>
          </p:cNvSpPr>
          <p:nvPr>
            <p:ph type="title"/>
          </p:nvPr>
        </p:nvSpPr>
        <p:spPr/>
        <p:txBody>
          <a:bodyPr/>
          <a:lstStyle/>
          <a:p>
            <a:r>
              <a:rPr kumimoji="1" lang="zh-CN" altLang="en-US" dirty="0"/>
              <a:t>其他互换</a:t>
            </a:r>
            <a:r>
              <a:rPr kumimoji="1" lang="en-US" altLang="zh-CN" dirty="0"/>
              <a:t>-II</a:t>
            </a:r>
            <a:endParaRPr kumimoji="1" lang="zh-CN" altLang="en-US" dirty="0"/>
          </a:p>
        </p:txBody>
      </p:sp>
      <p:sp>
        <p:nvSpPr>
          <p:cNvPr id="3" name="内容占位符 2">
            <a:extLst>
              <a:ext uri="{FF2B5EF4-FFF2-40B4-BE49-F238E27FC236}">
                <a16:creationId xmlns:a16="http://schemas.microsoft.com/office/drawing/2014/main" id="{F694EFA4-BE92-064A-88A4-D97E71952972}"/>
              </a:ext>
            </a:extLst>
          </p:cNvPr>
          <p:cNvSpPr>
            <a:spLocks noGrp="1"/>
          </p:cNvSpPr>
          <p:nvPr>
            <p:ph idx="1"/>
          </p:nvPr>
        </p:nvSpPr>
        <p:spPr/>
        <p:txBody>
          <a:bodyPr>
            <a:normAutofit lnSpcReduction="10000"/>
          </a:bodyPr>
          <a:lstStyle/>
          <a:p>
            <a:r>
              <a:rPr lang="zh-CN" altLang="zh-CN" dirty="0"/>
              <a:t>期限可变：</a:t>
            </a:r>
          </a:p>
          <a:p>
            <a:pPr lvl="1"/>
            <a:r>
              <a:rPr lang="zh-CN" altLang="zh-CN" sz="2400" dirty="0"/>
              <a:t>可延长互换（</a:t>
            </a:r>
            <a:r>
              <a:rPr lang="en-US" altLang="zh-CN" sz="2400" dirty="0"/>
              <a:t>extendable swaps</a:t>
            </a:r>
            <a:r>
              <a:rPr lang="zh-CN" altLang="zh-CN" sz="2400" dirty="0"/>
              <a:t>）</a:t>
            </a:r>
            <a:endParaRPr lang="en-US" altLang="zh-CN" sz="2400" dirty="0"/>
          </a:p>
          <a:p>
            <a:pPr lvl="1"/>
            <a:r>
              <a:rPr lang="zh-CN" altLang="zh-CN" sz="2400" dirty="0"/>
              <a:t>可赎回互换（</a:t>
            </a:r>
            <a:r>
              <a:rPr lang="en-US" altLang="zh-CN" sz="2400" dirty="0"/>
              <a:t>puttable swaps</a:t>
            </a:r>
            <a:r>
              <a:rPr lang="zh-CN" altLang="zh-CN" sz="2400" dirty="0"/>
              <a:t>）</a:t>
            </a:r>
            <a:endParaRPr lang="en-US" altLang="zh-CN" dirty="0"/>
          </a:p>
          <a:p>
            <a:r>
              <a:rPr lang="zh-CN" altLang="zh-CN" dirty="0"/>
              <a:t>不同支付方式：</a:t>
            </a:r>
            <a:endParaRPr lang="en-US" altLang="zh-CN" dirty="0"/>
          </a:p>
          <a:p>
            <a:pPr lvl="1"/>
            <a:r>
              <a:rPr lang="zh-CN" altLang="zh-CN" sz="2400" dirty="0"/>
              <a:t>零息互换（</a:t>
            </a:r>
            <a:r>
              <a:rPr lang="en-US" altLang="zh-CN" sz="2400" dirty="0"/>
              <a:t>zero-coupon swaps</a:t>
            </a:r>
            <a:r>
              <a:rPr lang="zh-CN" altLang="zh-CN" sz="2400" dirty="0"/>
              <a:t>）</a:t>
            </a:r>
            <a:r>
              <a:rPr lang="zh-CN" altLang="en-US" sz="2400" dirty="0"/>
              <a:t>：</a:t>
            </a:r>
            <a:r>
              <a:rPr lang="zh-CN" altLang="zh-CN" sz="2400" dirty="0"/>
              <a:t>一次性支付可以在互换期初也可在期末</a:t>
            </a:r>
            <a:endParaRPr lang="en-US" altLang="zh-CN" sz="2400" dirty="0"/>
          </a:p>
          <a:p>
            <a:r>
              <a:rPr lang="zh-CN" altLang="zh-CN" sz="2400" dirty="0"/>
              <a:t>浮动利率确定方式：</a:t>
            </a:r>
          </a:p>
          <a:p>
            <a:pPr lvl="1"/>
            <a:r>
              <a:rPr lang="zh-CN" altLang="zh-CN" sz="2400" dirty="0"/>
              <a:t>后期确定互换（</a:t>
            </a:r>
            <a:r>
              <a:rPr lang="en-US" altLang="zh-CN" sz="2400" dirty="0"/>
              <a:t>back-set swaps</a:t>
            </a:r>
            <a:r>
              <a:rPr lang="zh-CN" altLang="zh-CN" sz="2400" dirty="0"/>
              <a:t>）</a:t>
            </a:r>
            <a:endParaRPr lang="en-US" altLang="zh-CN" sz="2400" dirty="0"/>
          </a:p>
          <a:p>
            <a:r>
              <a:rPr lang="zh-CN" altLang="en-US" sz="2400" dirty="0"/>
              <a:t>互换衍生品</a:t>
            </a:r>
            <a:endParaRPr lang="en-US" altLang="zh-CN" sz="2400" dirty="0"/>
          </a:p>
          <a:p>
            <a:pPr lvl="1"/>
            <a:r>
              <a:rPr lang="zh-CN" altLang="zh-CN" sz="2400" dirty="0"/>
              <a:t>远期互换（</a:t>
            </a:r>
            <a:r>
              <a:rPr lang="en-US" altLang="zh-CN" sz="2400" dirty="0"/>
              <a:t>forward swaps</a:t>
            </a:r>
            <a:r>
              <a:rPr lang="zh-CN" altLang="zh-CN" sz="2400" dirty="0"/>
              <a:t>） </a:t>
            </a:r>
            <a:endParaRPr lang="en-US" altLang="zh-CN" sz="2400" dirty="0"/>
          </a:p>
          <a:p>
            <a:pPr lvl="1"/>
            <a:r>
              <a:rPr lang="zh-CN" altLang="en-US" sz="2400" dirty="0"/>
              <a:t>互换期权（</a:t>
            </a:r>
            <a:r>
              <a:rPr lang="en-US" altLang="zh-CN" sz="2400" dirty="0"/>
              <a:t>swaptions</a:t>
            </a:r>
            <a:r>
              <a:rPr lang="zh-CN" altLang="en-US" sz="2400" dirty="0"/>
              <a:t>）</a:t>
            </a:r>
            <a:endParaRPr lang="zh-CN" altLang="zh-CN" sz="2400" dirty="0"/>
          </a:p>
          <a:p>
            <a:pPr lvl="1"/>
            <a:endParaRPr lang="en-US" altLang="zh-CN" dirty="0"/>
          </a:p>
          <a:p>
            <a:pPr lvl="1"/>
            <a:endParaRPr lang="zh-CN" altLang="zh-CN" dirty="0"/>
          </a:p>
          <a:p>
            <a:pPr lvl="1"/>
            <a:endParaRPr lang="en-US" altLang="zh-CN" dirty="0"/>
          </a:p>
          <a:p>
            <a:pPr lvl="1"/>
            <a:endParaRPr lang="zh-CN" altLang="zh-CN" dirty="0"/>
          </a:p>
          <a:p>
            <a:endParaRPr kumimoji="1" lang="zh-CN" altLang="en-US" dirty="0"/>
          </a:p>
        </p:txBody>
      </p:sp>
      <p:sp>
        <p:nvSpPr>
          <p:cNvPr id="4" name="灯片编号占位符 3">
            <a:extLst>
              <a:ext uri="{FF2B5EF4-FFF2-40B4-BE49-F238E27FC236}">
                <a16:creationId xmlns:a16="http://schemas.microsoft.com/office/drawing/2014/main" id="{1BA973A4-2745-F246-BAE3-2A15CD273F7F}"/>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10</a:t>
            </a:fld>
            <a:endParaRPr lang="zh-CN" altLang="en-US" dirty="0"/>
          </a:p>
        </p:txBody>
      </p:sp>
    </p:spTree>
    <p:extLst>
      <p:ext uri="{BB962C8B-B14F-4D97-AF65-F5344CB8AC3E}">
        <p14:creationId xmlns:p14="http://schemas.microsoft.com/office/powerpoint/2010/main" val="35379470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5AFD01-B0B4-FE46-AF67-0FF5CCCF5412}"/>
              </a:ext>
            </a:extLst>
          </p:cNvPr>
          <p:cNvSpPr>
            <a:spLocks noGrp="1"/>
          </p:cNvSpPr>
          <p:nvPr>
            <p:ph type="title"/>
          </p:nvPr>
        </p:nvSpPr>
        <p:spPr/>
        <p:txBody>
          <a:bodyPr/>
          <a:lstStyle/>
          <a:p>
            <a:r>
              <a:rPr kumimoji="1" lang="zh-CN" altLang="en-US" dirty="0"/>
              <a:t>利率互换的市场机制：做市商制度</a:t>
            </a:r>
          </a:p>
        </p:txBody>
      </p:sp>
      <p:sp>
        <p:nvSpPr>
          <p:cNvPr id="3" name="内容占位符 2">
            <a:extLst>
              <a:ext uri="{FF2B5EF4-FFF2-40B4-BE49-F238E27FC236}">
                <a16:creationId xmlns:a16="http://schemas.microsoft.com/office/drawing/2014/main" id="{20EFB68F-2FCB-7041-AC30-A725D7AB729C}"/>
              </a:ext>
            </a:extLst>
          </p:cNvPr>
          <p:cNvSpPr>
            <a:spLocks noGrp="1"/>
          </p:cNvSpPr>
          <p:nvPr>
            <p:ph idx="1"/>
          </p:nvPr>
        </p:nvSpPr>
        <p:spPr/>
        <p:txBody>
          <a:bodyPr/>
          <a:lstStyle/>
          <a:p>
            <a:r>
              <a:rPr kumimoji="1" lang="zh-CN" altLang="en-US" dirty="0"/>
              <a:t>做市商制度</a:t>
            </a:r>
            <a:endParaRPr kumimoji="1" lang="en-US" altLang="zh-CN" dirty="0"/>
          </a:p>
          <a:p>
            <a:pPr lvl="1"/>
            <a:r>
              <a:rPr lang="zh-CN" altLang="zh-CN" dirty="0"/>
              <a:t>利率互换的同质性很强，比较容易形成标准化的交易和报价</a:t>
            </a:r>
            <a:endParaRPr lang="en-US" altLang="zh-CN" dirty="0"/>
          </a:p>
          <a:p>
            <a:pPr lvl="1"/>
            <a:r>
              <a:rPr lang="zh-CN" altLang="zh-CN" dirty="0"/>
              <a:t>固定收益证券的现货和衍生品市场都相当发达，</a:t>
            </a:r>
            <a:r>
              <a:rPr lang="zh-CN" altLang="en-US" dirty="0"/>
              <a:t>易于进行对冲</a:t>
            </a:r>
            <a:endParaRPr lang="en-US" altLang="zh-CN" dirty="0"/>
          </a:p>
          <a:p>
            <a:pPr lvl="1"/>
            <a:r>
              <a:rPr lang="zh-CN" altLang="zh-CN" dirty="0"/>
              <a:t>早期的经纪商多为投资银行</a:t>
            </a:r>
            <a:r>
              <a:rPr lang="zh-CN" altLang="en-US" dirty="0"/>
              <a:t>，主要工作是安排和匹配交易</a:t>
            </a:r>
            <a:r>
              <a:rPr lang="zh-CN" altLang="zh-CN" dirty="0"/>
              <a:t>；</a:t>
            </a:r>
            <a:r>
              <a:rPr lang="zh-CN" altLang="en-US" dirty="0"/>
              <a:t>现在的做市商多为商业银行，</a:t>
            </a:r>
            <a:r>
              <a:rPr lang="zh-CN" altLang="zh-CN" dirty="0"/>
              <a:t>以其资金规模优势以及在管理大规模和标准化固定收益产品方面的优势</a:t>
            </a:r>
            <a:r>
              <a:rPr lang="zh-CN" altLang="en-US" dirty="0"/>
              <a:t>，</a:t>
            </a:r>
            <a:r>
              <a:rPr lang="zh-CN" altLang="zh-CN" dirty="0"/>
              <a:t>通过承担和管理风险为市场提供流动性</a:t>
            </a:r>
            <a:endParaRPr lang="en-US" altLang="zh-CN" dirty="0"/>
          </a:p>
          <a:p>
            <a:pPr lvl="1"/>
            <a:r>
              <a:rPr lang="zh-CN" altLang="zh-CN" dirty="0"/>
              <a:t>个性化的公司财务管理工具</a:t>
            </a:r>
            <a:r>
              <a:rPr lang="en-US" altLang="zh-CN" dirty="0"/>
              <a:t>——&gt;</a:t>
            </a:r>
            <a:r>
              <a:rPr lang="zh-CN" altLang="zh-CN" dirty="0"/>
              <a:t>金融市场中的一种大宗批发交易 </a:t>
            </a:r>
          </a:p>
          <a:p>
            <a:pPr lvl="1"/>
            <a:endParaRPr kumimoji="1" lang="zh-CN" altLang="en-US" dirty="0"/>
          </a:p>
        </p:txBody>
      </p:sp>
      <p:sp>
        <p:nvSpPr>
          <p:cNvPr id="4" name="灯片编号占位符 3">
            <a:extLst>
              <a:ext uri="{FF2B5EF4-FFF2-40B4-BE49-F238E27FC236}">
                <a16:creationId xmlns:a16="http://schemas.microsoft.com/office/drawing/2014/main" id="{5A04D394-6931-8E47-8C4A-8D0A44F375F1}"/>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11</a:t>
            </a:fld>
            <a:endParaRPr lang="zh-CN" altLang="en-US" dirty="0"/>
          </a:p>
        </p:txBody>
      </p:sp>
    </p:spTree>
    <p:extLst>
      <p:ext uri="{BB962C8B-B14F-4D97-AF65-F5344CB8AC3E}">
        <p14:creationId xmlns:p14="http://schemas.microsoft.com/office/powerpoint/2010/main" val="39270398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E56670-BBE6-6A48-9357-6C8088FE17E3}"/>
              </a:ext>
            </a:extLst>
          </p:cNvPr>
          <p:cNvSpPr>
            <a:spLocks noGrp="1"/>
          </p:cNvSpPr>
          <p:nvPr>
            <p:ph type="title"/>
          </p:nvPr>
        </p:nvSpPr>
        <p:spPr/>
        <p:txBody>
          <a:bodyPr/>
          <a:lstStyle/>
          <a:p>
            <a:r>
              <a:rPr kumimoji="1" lang="zh-CN" altLang="en-US" dirty="0"/>
              <a:t>利率互换的市场机制：主协议制度</a:t>
            </a:r>
          </a:p>
        </p:txBody>
      </p:sp>
      <p:sp>
        <p:nvSpPr>
          <p:cNvPr id="3" name="内容占位符 2">
            <a:extLst>
              <a:ext uri="{FF2B5EF4-FFF2-40B4-BE49-F238E27FC236}">
                <a16:creationId xmlns:a16="http://schemas.microsoft.com/office/drawing/2014/main" id="{EF491FB9-AE75-C949-8E94-C0B87434018D}"/>
              </a:ext>
            </a:extLst>
          </p:cNvPr>
          <p:cNvSpPr>
            <a:spLocks noGrp="1"/>
          </p:cNvSpPr>
          <p:nvPr>
            <p:ph idx="1"/>
          </p:nvPr>
        </p:nvSpPr>
        <p:spPr>
          <a:xfrm>
            <a:off x="457200" y="1219200"/>
            <a:ext cx="8264624" cy="5029200"/>
          </a:xfrm>
        </p:spPr>
        <p:txBody>
          <a:bodyPr>
            <a:normAutofit fontScale="77500" lnSpcReduction="20000"/>
          </a:bodyPr>
          <a:lstStyle/>
          <a:p>
            <a:r>
              <a:rPr lang="en-US" altLang="zh-CN" dirty="0"/>
              <a:t>1985</a:t>
            </a:r>
            <a:r>
              <a:rPr lang="zh-CN" altLang="zh-CN" dirty="0"/>
              <a:t>年，国际互换商协会（</a:t>
            </a:r>
            <a:r>
              <a:rPr lang="en-US" altLang="zh-CN" dirty="0"/>
              <a:t>International Swaps Dealers Association</a:t>
            </a:r>
            <a:r>
              <a:rPr lang="zh-CN" altLang="zh-CN" dirty="0"/>
              <a:t>，</a:t>
            </a:r>
            <a:r>
              <a:rPr lang="en-US" altLang="zh-CN" dirty="0"/>
              <a:t>ISDA</a:t>
            </a:r>
            <a:r>
              <a:rPr lang="zh-CN" altLang="zh-CN" dirty="0"/>
              <a:t>）</a:t>
            </a:r>
            <a:r>
              <a:rPr lang="zh-CN" altLang="en-US" dirty="0"/>
              <a:t>成立</a:t>
            </a:r>
            <a:endParaRPr lang="en-US" altLang="zh-CN" dirty="0"/>
          </a:p>
          <a:p>
            <a:r>
              <a:rPr lang="en-US" altLang="zh-CN" dirty="0"/>
              <a:t>ISDA</a:t>
            </a:r>
            <a:r>
              <a:rPr lang="zh-CN" altLang="zh-CN" dirty="0"/>
              <a:t>主协议主要包括协议主文、附件（</a:t>
            </a:r>
            <a:r>
              <a:rPr lang="en-US" altLang="zh-CN" dirty="0"/>
              <a:t>Schedule</a:t>
            </a:r>
            <a:r>
              <a:rPr lang="zh-CN" altLang="zh-CN" dirty="0"/>
              <a:t>）和交易确认书（</a:t>
            </a:r>
            <a:r>
              <a:rPr lang="en-US" altLang="zh-CN" dirty="0"/>
              <a:t>Confirmations</a:t>
            </a:r>
            <a:r>
              <a:rPr lang="zh-CN" altLang="zh-CN" dirty="0"/>
              <a:t>）</a:t>
            </a:r>
            <a:endParaRPr lang="en-US" altLang="zh-CN" dirty="0"/>
          </a:p>
          <a:p>
            <a:r>
              <a:rPr lang="en-US" altLang="zh-CN" dirty="0"/>
              <a:t>ISDA</a:t>
            </a:r>
            <a:r>
              <a:rPr lang="zh-CN" altLang="zh-CN" dirty="0"/>
              <a:t>所做的工作已经推广到多种场外衍生品交易</a:t>
            </a:r>
            <a:endParaRPr lang="en-US" altLang="zh-CN" dirty="0"/>
          </a:p>
          <a:p>
            <a:r>
              <a:rPr lang="en-US" altLang="zh-CN" dirty="0"/>
              <a:t>ISDA</a:t>
            </a:r>
            <a:r>
              <a:rPr lang="zh-CN" altLang="zh-CN" dirty="0"/>
              <a:t>于</a:t>
            </a:r>
            <a:r>
              <a:rPr lang="en-US" altLang="zh-CN" dirty="0"/>
              <a:t>1993</a:t>
            </a:r>
            <a:r>
              <a:rPr lang="zh-CN" altLang="zh-CN" dirty="0"/>
              <a:t>年更名为国际互换与衍生产品协会（</a:t>
            </a:r>
            <a:r>
              <a:rPr lang="en-US" altLang="zh-CN" dirty="0"/>
              <a:t>International Swaps and Derivatives Association</a:t>
            </a:r>
            <a:r>
              <a:rPr lang="zh-CN" altLang="zh-CN" dirty="0"/>
              <a:t>，</a:t>
            </a:r>
            <a:r>
              <a:rPr lang="en-US" altLang="zh-CN" dirty="0"/>
              <a:t>ISDA</a:t>
            </a:r>
            <a:r>
              <a:rPr lang="zh-CN" altLang="zh-CN" dirty="0"/>
              <a:t>），是目前全球规模和影响力最大、最具权威性的场外衍生产品行业组织。</a:t>
            </a:r>
            <a:endParaRPr lang="en-US" altLang="zh-CN" dirty="0"/>
          </a:p>
          <a:p>
            <a:r>
              <a:rPr lang="en-US" altLang="zh-CN" dirty="0"/>
              <a:t>2009</a:t>
            </a:r>
            <a:r>
              <a:rPr lang="zh-CN" altLang="zh-CN" dirty="0"/>
              <a:t>年</a:t>
            </a:r>
            <a:r>
              <a:rPr lang="en-US" altLang="zh-CN" dirty="0"/>
              <a:t>3</a:t>
            </a:r>
            <a:r>
              <a:rPr lang="zh-CN" altLang="zh-CN" dirty="0"/>
              <a:t>月，中国银行间市场交易商协会在</a:t>
            </a:r>
            <a:r>
              <a:rPr lang="en-US" altLang="zh-CN" dirty="0"/>
              <a:t>2007</a:t>
            </a:r>
            <a:r>
              <a:rPr lang="zh-CN" altLang="zh-CN" dirty="0"/>
              <a:t>年的《中国银行间市场金融衍生产品交易主协议（</a:t>
            </a:r>
            <a:r>
              <a:rPr lang="en-US" altLang="zh-CN" dirty="0"/>
              <a:t>2007</a:t>
            </a:r>
            <a:r>
              <a:rPr lang="zh-CN" altLang="zh-CN" dirty="0"/>
              <a:t>年版）》和《全国银行间外汇市场人民币外汇衍生产品主协议》基础上发布了《银行间市场金融衍生产品交易主协议（</a:t>
            </a:r>
            <a:r>
              <a:rPr lang="en-US" altLang="zh-CN" dirty="0"/>
              <a:t>2009</a:t>
            </a:r>
            <a:r>
              <a:rPr lang="zh-CN" altLang="zh-CN" dirty="0"/>
              <a:t>年版）》，建立起了针对中国市场的标准化文件系统。 </a:t>
            </a:r>
            <a:endParaRPr lang="en-US" altLang="zh-CN" dirty="0"/>
          </a:p>
          <a:p>
            <a:endParaRPr kumimoji="1" lang="zh-CN" altLang="en-US" dirty="0"/>
          </a:p>
        </p:txBody>
      </p:sp>
      <p:sp>
        <p:nvSpPr>
          <p:cNvPr id="4" name="灯片编号占位符 3">
            <a:extLst>
              <a:ext uri="{FF2B5EF4-FFF2-40B4-BE49-F238E27FC236}">
                <a16:creationId xmlns:a16="http://schemas.microsoft.com/office/drawing/2014/main" id="{0C3A9B9A-661E-1846-A60B-2971FA3EA356}"/>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12</a:t>
            </a:fld>
            <a:endParaRPr lang="zh-CN" altLang="en-US" dirty="0"/>
          </a:p>
        </p:txBody>
      </p:sp>
    </p:spTree>
    <p:extLst>
      <p:ext uri="{BB962C8B-B14F-4D97-AF65-F5344CB8AC3E}">
        <p14:creationId xmlns:p14="http://schemas.microsoft.com/office/powerpoint/2010/main" val="33131155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48D581-2BE3-2543-BEE2-8128AC5ED456}"/>
              </a:ext>
            </a:extLst>
          </p:cNvPr>
          <p:cNvSpPr>
            <a:spLocks noGrp="1"/>
          </p:cNvSpPr>
          <p:nvPr>
            <p:ph type="title"/>
          </p:nvPr>
        </p:nvSpPr>
        <p:spPr/>
        <p:txBody>
          <a:bodyPr>
            <a:normAutofit fontScale="90000"/>
          </a:bodyPr>
          <a:lstStyle/>
          <a:p>
            <a:r>
              <a:rPr kumimoji="1" lang="zh-CN" altLang="en-US" dirty="0"/>
              <a:t>利率互换的市场机制：次贷危机之后</a:t>
            </a:r>
          </a:p>
        </p:txBody>
      </p:sp>
      <p:sp>
        <p:nvSpPr>
          <p:cNvPr id="3" name="内容占位符 2">
            <a:extLst>
              <a:ext uri="{FF2B5EF4-FFF2-40B4-BE49-F238E27FC236}">
                <a16:creationId xmlns:a16="http://schemas.microsoft.com/office/drawing/2014/main" id="{D9941650-0480-3440-9452-1CEAA874D89C}"/>
              </a:ext>
            </a:extLst>
          </p:cNvPr>
          <p:cNvSpPr>
            <a:spLocks noGrp="1"/>
          </p:cNvSpPr>
          <p:nvPr>
            <p:ph idx="1"/>
          </p:nvPr>
        </p:nvSpPr>
        <p:spPr>
          <a:xfrm>
            <a:off x="457200" y="1219200"/>
            <a:ext cx="8401050" cy="5181600"/>
          </a:xfrm>
        </p:spPr>
        <p:txBody>
          <a:bodyPr>
            <a:normAutofit/>
          </a:bodyPr>
          <a:lstStyle/>
          <a:p>
            <a:r>
              <a:rPr kumimoji="1" lang="zh-CN" altLang="en-US" dirty="0"/>
              <a:t>进一步标准化和集中清算：</a:t>
            </a:r>
            <a:r>
              <a:rPr lang="zh-CN" altLang="zh-CN" dirty="0"/>
              <a:t>加强对手方风险管理、降低危机传染</a:t>
            </a:r>
            <a:endParaRPr lang="en-US" altLang="zh-CN" dirty="0"/>
          </a:p>
          <a:p>
            <a:pPr lvl="1"/>
            <a:r>
              <a:rPr lang="en-US" altLang="zh-CN" dirty="0"/>
              <a:t>2010</a:t>
            </a:r>
            <a:r>
              <a:rPr lang="zh-CN" altLang="zh-CN" dirty="0"/>
              <a:t>年</a:t>
            </a:r>
            <a:r>
              <a:rPr lang="en-US" altLang="zh-CN" dirty="0"/>
              <a:t>5</a:t>
            </a:r>
            <a:r>
              <a:rPr lang="zh-CN" altLang="zh-CN" dirty="0"/>
              <a:t>月，美国国会通过</a:t>
            </a:r>
            <a:r>
              <a:rPr lang="en-US" altLang="zh-CN" dirty="0"/>
              <a:t>“</a:t>
            </a:r>
            <a:r>
              <a:rPr lang="zh-CN" altLang="zh-CN" dirty="0"/>
              <a:t>恢复美国金融稳定法案</a:t>
            </a:r>
            <a:r>
              <a:rPr lang="en-US" altLang="zh-CN" dirty="0"/>
              <a:t>”</a:t>
            </a:r>
            <a:r>
              <a:rPr lang="zh-CN" altLang="zh-CN" dirty="0"/>
              <a:t> </a:t>
            </a:r>
            <a:endParaRPr lang="en-US" altLang="zh-CN" dirty="0"/>
          </a:p>
          <a:p>
            <a:pPr lvl="1"/>
            <a:r>
              <a:rPr lang="en-US" altLang="zh-CN" dirty="0"/>
              <a:t>2010</a:t>
            </a:r>
            <a:r>
              <a:rPr lang="zh-CN" altLang="zh-CN" dirty="0"/>
              <a:t>年</a:t>
            </a:r>
            <a:r>
              <a:rPr lang="en-US" altLang="zh-CN" dirty="0"/>
              <a:t>6</a:t>
            </a:r>
            <a:r>
              <a:rPr lang="zh-CN" altLang="zh-CN" dirty="0"/>
              <a:t>月，美国国会通过</a:t>
            </a:r>
            <a:r>
              <a:rPr lang="en-US" altLang="zh-CN" dirty="0"/>
              <a:t>“</a:t>
            </a:r>
            <a:r>
              <a:rPr lang="zh-CN" altLang="zh-CN" dirty="0"/>
              <a:t>多德</a:t>
            </a:r>
            <a:r>
              <a:rPr lang="en-US" altLang="zh-CN" dirty="0"/>
              <a:t>-</a:t>
            </a:r>
            <a:r>
              <a:rPr lang="zh-CN" altLang="zh-CN" dirty="0"/>
              <a:t>弗兰克法案</a:t>
            </a:r>
            <a:r>
              <a:rPr lang="en-US" altLang="zh-CN" dirty="0"/>
              <a:t>”</a:t>
            </a:r>
            <a:r>
              <a:rPr lang="zh-CN" altLang="zh-CN" dirty="0"/>
              <a:t>（</a:t>
            </a:r>
            <a:r>
              <a:rPr lang="en-US" altLang="zh-CN" dirty="0"/>
              <a:t>Dodd-Frank Act</a:t>
            </a:r>
            <a:r>
              <a:rPr lang="zh-CN" altLang="zh-CN" dirty="0"/>
              <a:t>）</a:t>
            </a:r>
            <a:endParaRPr lang="en-US" altLang="zh-CN" dirty="0"/>
          </a:p>
          <a:p>
            <a:pPr lvl="1"/>
            <a:r>
              <a:rPr lang="en-US" altLang="zh-CN" dirty="0"/>
              <a:t>2013</a:t>
            </a:r>
            <a:r>
              <a:rPr lang="zh-CN" altLang="zh-CN" dirty="0"/>
              <a:t>年</a:t>
            </a:r>
            <a:r>
              <a:rPr lang="en-US" altLang="zh-CN" dirty="0"/>
              <a:t>4</a:t>
            </a:r>
            <a:r>
              <a:rPr lang="zh-CN" altLang="zh-CN" dirty="0"/>
              <a:t>月，</a:t>
            </a:r>
            <a:r>
              <a:rPr lang="en-US" altLang="zh-CN" dirty="0"/>
              <a:t>ISDA</a:t>
            </a:r>
            <a:r>
              <a:rPr lang="zh-CN" altLang="zh-CN" dirty="0"/>
              <a:t>发布利率互换确认书的标准条款模板</a:t>
            </a:r>
            <a:endParaRPr lang="en-US" altLang="zh-CN" dirty="0"/>
          </a:p>
          <a:p>
            <a:pPr lvl="1"/>
            <a:r>
              <a:rPr lang="en-US" altLang="zh-CN" dirty="0"/>
              <a:t>2013</a:t>
            </a:r>
            <a:r>
              <a:rPr lang="zh-CN" altLang="zh-CN" dirty="0"/>
              <a:t>年</a:t>
            </a:r>
            <a:r>
              <a:rPr lang="en-US" altLang="zh-CN" dirty="0"/>
              <a:t>6</a:t>
            </a:r>
            <a:r>
              <a:rPr lang="zh-CN" altLang="zh-CN" dirty="0"/>
              <a:t>月，</a:t>
            </a:r>
            <a:r>
              <a:rPr lang="en-US" altLang="zh-CN" dirty="0"/>
              <a:t>ISDA</a:t>
            </a:r>
            <a:r>
              <a:rPr lang="zh-CN" altLang="zh-CN" dirty="0"/>
              <a:t>发布标准信用支持文件（</a:t>
            </a:r>
            <a:r>
              <a:rPr lang="en-US" altLang="zh-CN" dirty="0"/>
              <a:t>standard credit support annex</a:t>
            </a:r>
            <a:r>
              <a:rPr lang="zh-CN" altLang="zh-CN" dirty="0"/>
              <a:t>，</a:t>
            </a:r>
            <a:r>
              <a:rPr lang="en-US" altLang="zh-CN" dirty="0"/>
              <a:t>SCSA</a:t>
            </a:r>
            <a:r>
              <a:rPr lang="zh-CN" altLang="zh-CN" dirty="0"/>
              <a:t>）</a:t>
            </a:r>
            <a:endParaRPr lang="en-US" altLang="zh-CN" dirty="0"/>
          </a:p>
          <a:p>
            <a:pPr lvl="1"/>
            <a:r>
              <a:rPr lang="zh-CN" altLang="zh-CN" dirty="0"/>
              <a:t>集中冲销服务（</a:t>
            </a:r>
            <a:r>
              <a:rPr lang="en-US" altLang="zh-CN" dirty="0"/>
              <a:t>multilateral unwind service</a:t>
            </a:r>
            <a:r>
              <a:rPr lang="zh-CN" altLang="zh-CN" dirty="0"/>
              <a:t>） </a:t>
            </a:r>
            <a:r>
              <a:rPr lang="zh-CN" altLang="en-US" dirty="0"/>
              <a:t>广受欢迎</a:t>
            </a:r>
            <a:endParaRPr kumimoji="1" lang="en-US" altLang="zh-CN" dirty="0"/>
          </a:p>
          <a:p>
            <a:endParaRPr kumimoji="1" lang="zh-CN" altLang="en-US" dirty="0"/>
          </a:p>
        </p:txBody>
      </p:sp>
      <p:sp>
        <p:nvSpPr>
          <p:cNvPr id="4" name="灯片编号占位符 3">
            <a:extLst>
              <a:ext uri="{FF2B5EF4-FFF2-40B4-BE49-F238E27FC236}">
                <a16:creationId xmlns:a16="http://schemas.microsoft.com/office/drawing/2014/main" id="{4A937025-1273-CE46-919B-E4C6773E438B}"/>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13</a:t>
            </a:fld>
            <a:endParaRPr lang="zh-CN" altLang="en-US" dirty="0"/>
          </a:p>
        </p:txBody>
      </p:sp>
    </p:spTree>
    <p:extLst>
      <p:ext uri="{BB962C8B-B14F-4D97-AF65-F5344CB8AC3E}">
        <p14:creationId xmlns:p14="http://schemas.microsoft.com/office/powerpoint/2010/main" val="4931137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94F1730-27DD-FB4B-A318-3E0A5DC6B4DC}"/>
              </a:ext>
            </a:extLst>
          </p:cNvPr>
          <p:cNvSpPr>
            <a:spLocks noGrp="1"/>
          </p:cNvSpPr>
          <p:nvPr>
            <p:ph type="title"/>
          </p:nvPr>
        </p:nvSpPr>
        <p:spPr/>
        <p:txBody>
          <a:bodyPr/>
          <a:lstStyle/>
          <a:p>
            <a:r>
              <a:rPr kumimoji="1" lang="zh-CN" altLang="en-US" dirty="0"/>
              <a:t>中国市场的集中清算和标准化</a:t>
            </a:r>
          </a:p>
        </p:txBody>
      </p:sp>
      <p:sp>
        <p:nvSpPr>
          <p:cNvPr id="3" name="内容占位符 2">
            <a:extLst>
              <a:ext uri="{FF2B5EF4-FFF2-40B4-BE49-F238E27FC236}">
                <a16:creationId xmlns:a16="http://schemas.microsoft.com/office/drawing/2014/main" id="{667A8825-DF80-3E49-8F87-A2AE73A0C757}"/>
              </a:ext>
            </a:extLst>
          </p:cNvPr>
          <p:cNvSpPr>
            <a:spLocks noGrp="1"/>
          </p:cNvSpPr>
          <p:nvPr>
            <p:ph idx="1"/>
          </p:nvPr>
        </p:nvSpPr>
        <p:spPr/>
        <p:txBody>
          <a:bodyPr/>
          <a:lstStyle/>
          <a:p>
            <a:r>
              <a:rPr lang="en-US" altLang="zh-CN" dirty="0"/>
              <a:t>2009</a:t>
            </a:r>
            <a:r>
              <a:rPr lang="zh-CN" altLang="zh-CN" dirty="0"/>
              <a:t>年</a:t>
            </a:r>
            <a:r>
              <a:rPr lang="en-US" altLang="zh-CN" dirty="0"/>
              <a:t>11</a:t>
            </a:r>
            <a:r>
              <a:rPr lang="zh-CN" altLang="zh-CN" dirty="0"/>
              <a:t>月，中国银行间市场清算所股份有限公司在上海成立（又称</a:t>
            </a:r>
            <a:r>
              <a:rPr lang="en-US" altLang="zh-CN" dirty="0"/>
              <a:t>“</a:t>
            </a:r>
            <a:r>
              <a:rPr lang="zh-CN" altLang="zh-CN" dirty="0"/>
              <a:t>上海清算所</a:t>
            </a:r>
            <a:r>
              <a:rPr lang="en-US" altLang="zh-CN" dirty="0"/>
              <a:t>”</a:t>
            </a:r>
            <a:r>
              <a:rPr lang="zh-CN" altLang="zh-CN" dirty="0"/>
              <a:t>），是中国场外金融市场第一家中央对手清算机构，对符合要求的利率互换进行中央清算。</a:t>
            </a:r>
            <a:endParaRPr lang="en-US" altLang="zh-CN" dirty="0"/>
          </a:p>
          <a:p>
            <a:r>
              <a:rPr lang="zh-CN" altLang="zh-CN" dirty="0"/>
              <a:t>从</a:t>
            </a:r>
            <a:r>
              <a:rPr lang="en-US" altLang="zh-CN" dirty="0"/>
              <a:t>2011</a:t>
            </a:r>
            <a:r>
              <a:rPr lang="zh-CN" altLang="zh-CN" dirty="0"/>
              <a:t>年</a:t>
            </a:r>
            <a:r>
              <a:rPr lang="en-US" altLang="zh-CN" dirty="0"/>
              <a:t>3</a:t>
            </a:r>
            <a:r>
              <a:rPr lang="zh-CN" altLang="zh-CN" dirty="0"/>
              <a:t>月开始，利率互换电子化交易确认和冲销业务在中国银行间市场开始试运行，并于</a:t>
            </a:r>
            <a:r>
              <a:rPr lang="en-US" altLang="zh-CN" dirty="0"/>
              <a:t>2012</a:t>
            </a:r>
            <a:r>
              <a:rPr lang="zh-CN" altLang="zh-CN" dirty="0"/>
              <a:t>年</a:t>
            </a:r>
            <a:r>
              <a:rPr lang="en-US" altLang="zh-CN" dirty="0"/>
              <a:t>4</a:t>
            </a:r>
            <a:r>
              <a:rPr lang="zh-CN" altLang="zh-CN" dirty="0"/>
              <a:t>月正式开始利率互换的定期集中冲销业务。</a:t>
            </a:r>
            <a:endParaRPr lang="en-US" altLang="zh-CN" dirty="0"/>
          </a:p>
          <a:p>
            <a:r>
              <a:rPr lang="zh-CN" altLang="zh-CN" dirty="0"/>
              <a:t>从</a:t>
            </a:r>
            <a:r>
              <a:rPr lang="en-US" altLang="zh-CN" dirty="0"/>
              <a:t>2014</a:t>
            </a:r>
            <a:r>
              <a:rPr lang="zh-CN" altLang="zh-CN" dirty="0"/>
              <a:t>年开始，中国银行间同业拆借中心一直在推动利率互换等场外衍生品的标准化交易。</a:t>
            </a:r>
          </a:p>
          <a:p>
            <a:endParaRPr kumimoji="1" lang="zh-CN" altLang="en-US" dirty="0"/>
          </a:p>
        </p:txBody>
      </p:sp>
      <p:sp>
        <p:nvSpPr>
          <p:cNvPr id="4" name="灯片编号占位符 3">
            <a:extLst>
              <a:ext uri="{FF2B5EF4-FFF2-40B4-BE49-F238E27FC236}">
                <a16:creationId xmlns:a16="http://schemas.microsoft.com/office/drawing/2014/main" id="{63B12FEA-D2D1-3547-A44A-2D9332689C57}"/>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14</a:t>
            </a:fld>
            <a:endParaRPr lang="zh-CN" altLang="en-US" dirty="0"/>
          </a:p>
        </p:txBody>
      </p:sp>
    </p:spTree>
    <p:extLst>
      <p:ext uri="{BB962C8B-B14F-4D97-AF65-F5344CB8AC3E}">
        <p14:creationId xmlns:p14="http://schemas.microsoft.com/office/powerpoint/2010/main" val="25562723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9DEFE53-6841-B74D-A019-407ADB5CFAC0}"/>
              </a:ext>
            </a:extLst>
          </p:cNvPr>
          <p:cNvSpPr>
            <a:spLocks noGrp="1"/>
          </p:cNvSpPr>
          <p:nvPr>
            <p:ph type="title"/>
          </p:nvPr>
        </p:nvSpPr>
        <p:spPr/>
        <p:txBody>
          <a:bodyPr/>
          <a:lstStyle/>
          <a:p>
            <a:r>
              <a:rPr kumimoji="1" lang="zh-CN" altLang="en-US" dirty="0"/>
              <a:t>利率互换的其他市场惯例</a:t>
            </a:r>
            <a:r>
              <a:rPr kumimoji="1" lang="en-US" altLang="zh-CN" dirty="0"/>
              <a:t>-I</a:t>
            </a:r>
            <a:endParaRPr kumimoji="1" lang="zh-CN" altLang="en-US" dirty="0"/>
          </a:p>
        </p:txBody>
      </p:sp>
      <p:sp>
        <p:nvSpPr>
          <p:cNvPr id="3" name="内容占位符 2">
            <a:extLst>
              <a:ext uri="{FF2B5EF4-FFF2-40B4-BE49-F238E27FC236}">
                <a16:creationId xmlns:a16="http://schemas.microsoft.com/office/drawing/2014/main" id="{2765F0C3-7FF4-364B-97F2-4A83EBA6F04B}"/>
              </a:ext>
            </a:extLst>
          </p:cNvPr>
          <p:cNvSpPr>
            <a:spLocks noGrp="1"/>
          </p:cNvSpPr>
          <p:nvPr>
            <p:ph idx="1"/>
          </p:nvPr>
        </p:nvSpPr>
        <p:spPr/>
        <p:txBody>
          <a:bodyPr>
            <a:normAutofit fontScale="92500" lnSpcReduction="10000"/>
          </a:bodyPr>
          <a:lstStyle/>
          <a:p>
            <a:r>
              <a:rPr kumimoji="1" lang="zh-CN" altLang="en-US" dirty="0"/>
              <a:t>利率重置：前端定息、后端支付</a:t>
            </a:r>
            <a:endParaRPr kumimoji="1" lang="en-US" altLang="zh-CN" dirty="0"/>
          </a:p>
          <a:p>
            <a:r>
              <a:rPr kumimoji="1" lang="zh-CN" altLang="en-US" dirty="0"/>
              <a:t>天数计算惯例</a:t>
            </a:r>
            <a:endParaRPr kumimoji="1" lang="en-US" altLang="zh-CN" dirty="0"/>
          </a:p>
          <a:p>
            <a:pPr lvl="1"/>
            <a:r>
              <a:rPr lang="zh-CN" altLang="zh-CN" dirty="0"/>
              <a:t>浮动端</a:t>
            </a:r>
            <a:r>
              <a:rPr lang="zh-CN" altLang="en-US" dirty="0"/>
              <a:t>：</a:t>
            </a:r>
            <a:endParaRPr lang="en-US" altLang="zh-CN" dirty="0"/>
          </a:p>
          <a:p>
            <a:pPr lvl="2"/>
            <a:r>
              <a:rPr lang="en-US" altLang="zh-CN" dirty="0"/>
              <a:t>LIBOR</a:t>
            </a:r>
            <a:r>
              <a:rPr lang="zh-CN" altLang="zh-CN" dirty="0"/>
              <a:t>、美国联邦基金有效利率、</a:t>
            </a:r>
            <a:r>
              <a:rPr lang="en-US" altLang="zh-CN" dirty="0"/>
              <a:t>SOFR</a:t>
            </a:r>
            <a:r>
              <a:rPr lang="zh-CN" altLang="zh-CN" dirty="0"/>
              <a:t>、中国的</a:t>
            </a:r>
            <a:r>
              <a:rPr lang="en-US" altLang="zh-CN" dirty="0"/>
              <a:t>SHIBOR</a:t>
            </a:r>
            <a:r>
              <a:rPr lang="zh-CN" altLang="zh-CN" dirty="0"/>
              <a:t>利率、定期存贷款利率、</a:t>
            </a:r>
            <a:r>
              <a:rPr lang="en-US" altLang="zh-CN" dirty="0"/>
              <a:t>LPR</a:t>
            </a:r>
            <a:r>
              <a:rPr lang="zh-CN" altLang="zh-CN" dirty="0"/>
              <a:t>等</a:t>
            </a:r>
            <a:r>
              <a:rPr lang="zh-CN" altLang="en-US" dirty="0"/>
              <a:t>：</a:t>
            </a:r>
            <a:r>
              <a:rPr lang="en-US" altLang="zh-CN" dirty="0"/>
              <a:t>A/360</a:t>
            </a:r>
          </a:p>
          <a:p>
            <a:pPr lvl="2"/>
            <a:r>
              <a:rPr lang="zh-CN" altLang="zh-CN" dirty="0"/>
              <a:t>回购利率如中国的</a:t>
            </a:r>
            <a:r>
              <a:rPr lang="en-US" altLang="zh-CN" dirty="0"/>
              <a:t>FR007</a:t>
            </a:r>
            <a:r>
              <a:rPr lang="zh-CN" altLang="zh-CN" dirty="0"/>
              <a:t>和</a:t>
            </a:r>
            <a:r>
              <a:rPr lang="en-US" altLang="zh-CN" dirty="0"/>
              <a:t>FDR007</a:t>
            </a:r>
            <a:r>
              <a:rPr lang="zh-CN" altLang="en-US" dirty="0"/>
              <a:t>：</a:t>
            </a:r>
            <a:r>
              <a:rPr lang="en-US" altLang="zh-CN" dirty="0"/>
              <a:t>A/365</a:t>
            </a:r>
          </a:p>
          <a:p>
            <a:pPr lvl="2"/>
            <a:r>
              <a:rPr lang="zh-CN" altLang="zh-CN" dirty="0"/>
              <a:t>债券到期收益率如中债国债到期收益率、中债国开债到期收益率</a:t>
            </a:r>
            <a:r>
              <a:rPr lang="zh-CN" altLang="en-US" dirty="0"/>
              <a:t>：</a:t>
            </a:r>
            <a:r>
              <a:rPr lang="en-US" altLang="zh-CN" dirty="0"/>
              <a:t>A/A</a:t>
            </a:r>
          </a:p>
          <a:p>
            <a:pPr lvl="1"/>
            <a:r>
              <a:rPr lang="zh-CN" altLang="zh-CN" dirty="0"/>
              <a:t>固定端</a:t>
            </a:r>
            <a:r>
              <a:rPr lang="zh-CN" altLang="en-US" dirty="0"/>
              <a:t>：</a:t>
            </a:r>
            <a:endParaRPr lang="en-US" altLang="zh-CN" dirty="0"/>
          </a:p>
          <a:p>
            <a:pPr lvl="2"/>
            <a:r>
              <a:rPr lang="zh-CN" altLang="zh-CN" dirty="0"/>
              <a:t>美元利率互换</a:t>
            </a:r>
            <a:r>
              <a:rPr lang="zh-CN" altLang="en-US" dirty="0"/>
              <a:t>：</a:t>
            </a:r>
            <a:r>
              <a:rPr lang="en-US" altLang="zh-CN" dirty="0"/>
              <a:t>30/360</a:t>
            </a:r>
            <a:r>
              <a:rPr lang="zh-CN" altLang="zh-CN" dirty="0"/>
              <a:t>或</a:t>
            </a:r>
            <a:r>
              <a:rPr lang="en-US" altLang="zh-CN" dirty="0"/>
              <a:t>A/365</a:t>
            </a:r>
          </a:p>
          <a:p>
            <a:pPr lvl="2"/>
            <a:r>
              <a:rPr lang="zh-CN" altLang="zh-CN" dirty="0"/>
              <a:t>人民币利率互换</a:t>
            </a:r>
            <a:r>
              <a:rPr lang="zh-CN" altLang="en-US" dirty="0"/>
              <a:t>：</a:t>
            </a:r>
            <a:endParaRPr lang="en-US" altLang="zh-CN" dirty="0"/>
          </a:p>
          <a:p>
            <a:pPr lvl="3"/>
            <a:r>
              <a:rPr lang="zh-CN" altLang="en-US" dirty="0"/>
              <a:t>大多数：</a:t>
            </a:r>
            <a:r>
              <a:rPr lang="en-US" altLang="zh-CN" dirty="0"/>
              <a:t> A/365</a:t>
            </a:r>
          </a:p>
          <a:p>
            <a:pPr lvl="3"/>
            <a:r>
              <a:rPr lang="zh-CN" altLang="zh-CN" dirty="0"/>
              <a:t>债券到期收益率（之差）互换</a:t>
            </a:r>
            <a:r>
              <a:rPr lang="zh-CN" altLang="en-US" dirty="0"/>
              <a:t>：</a:t>
            </a:r>
            <a:r>
              <a:rPr lang="en-US" altLang="zh-CN" dirty="0"/>
              <a:t>A/A</a:t>
            </a:r>
            <a:endParaRPr lang="zh-CN" altLang="zh-CN" dirty="0"/>
          </a:p>
          <a:p>
            <a:pPr lvl="1"/>
            <a:endParaRPr kumimoji="1" lang="zh-CN" altLang="en-US" dirty="0"/>
          </a:p>
        </p:txBody>
      </p:sp>
      <p:sp>
        <p:nvSpPr>
          <p:cNvPr id="4" name="灯片编号占位符 3">
            <a:extLst>
              <a:ext uri="{FF2B5EF4-FFF2-40B4-BE49-F238E27FC236}">
                <a16:creationId xmlns:a16="http://schemas.microsoft.com/office/drawing/2014/main" id="{B7BA557E-7A7D-2641-BE1D-ADB6E8B9BA2F}"/>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15</a:t>
            </a:fld>
            <a:endParaRPr lang="zh-CN" altLang="en-US" dirty="0"/>
          </a:p>
        </p:txBody>
      </p:sp>
    </p:spTree>
    <p:extLst>
      <p:ext uri="{BB962C8B-B14F-4D97-AF65-F5344CB8AC3E}">
        <p14:creationId xmlns:p14="http://schemas.microsoft.com/office/powerpoint/2010/main" val="12390065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D044434-E481-7A46-8038-0ECF206BB5F0}"/>
              </a:ext>
            </a:extLst>
          </p:cNvPr>
          <p:cNvSpPr>
            <a:spLocks noGrp="1"/>
          </p:cNvSpPr>
          <p:nvPr>
            <p:ph type="title"/>
          </p:nvPr>
        </p:nvSpPr>
        <p:spPr/>
        <p:txBody>
          <a:bodyPr/>
          <a:lstStyle/>
          <a:p>
            <a:r>
              <a:rPr kumimoji="1" lang="zh-CN" altLang="en-US" dirty="0"/>
              <a:t>利率互换的其他市场惯例</a:t>
            </a:r>
            <a:r>
              <a:rPr kumimoji="1" lang="en-US" altLang="zh-CN" dirty="0"/>
              <a:t>-II</a:t>
            </a:r>
            <a:endParaRPr kumimoji="1" lang="zh-CN" altLang="en-US" dirty="0"/>
          </a:p>
        </p:txBody>
      </p:sp>
      <p:sp>
        <p:nvSpPr>
          <p:cNvPr id="3" name="内容占位符 2">
            <a:extLst>
              <a:ext uri="{FF2B5EF4-FFF2-40B4-BE49-F238E27FC236}">
                <a16:creationId xmlns:a16="http://schemas.microsoft.com/office/drawing/2014/main" id="{846A4CF5-813E-1D4D-996A-E3F15FED3E86}"/>
              </a:ext>
            </a:extLst>
          </p:cNvPr>
          <p:cNvSpPr>
            <a:spLocks noGrp="1"/>
          </p:cNvSpPr>
          <p:nvPr>
            <p:ph idx="1"/>
          </p:nvPr>
        </p:nvSpPr>
        <p:spPr/>
        <p:txBody>
          <a:bodyPr>
            <a:normAutofit fontScale="92500" lnSpcReduction="10000"/>
          </a:bodyPr>
          <a:lstStyle/>
          <a:p>
            <a:r>
              <a:rPr kumimoji="1" lang="zh-CN" altLang="en-US" dirty="0"/>
              <a:t>支付频率：中国均为季度；</a:t>
            </a:r>
            <a:r>
              <a:rPr kumimoji="1" lang="en-US" altLang="zh-CN" dirty="0"/>
              <a:t>1</a:t>
            </a:r>
            <a:r>
              <a:rPr kumimoji="1" lang="zh-CN" altLang="en-US" dirty="0"/>
              <a:t>年以下</a:t>
            </a:r>
            <a:r>
              <a:rPr kumimoji="1" lang="en-US" altLang="zh-CN" dirty="0"/>
              <a:t>OIS</a:t>
            </a:r>
            <a:r>
              <a:rPr kumimoji="1" lang="zh-CN" altLang="en-US" dirty="0"/>
              <a:t>只交换一次，</a:t>
            </a:r>
            <a:r>
              <a:rPr kumimoji="1" lang="en-US" altLang="zh-CN" dirty="0"/>
              <a:t>1</a:t>
            </a:r>
            <a:r>
              <a:rPr kumimoji="1" lang="zh-CN" altLang="en-US" dirty="0"/>
              <a:t>年以上季度</a:t>
            </a:r>
            <a:endParaRPr kumimoji="1" lang="en-US" altLang="zh-CN" dirty="0"/>
          </a:p>
          <a:p>
            <a:r>
              <a:rPr kumimoji="1" lang="zh-CN" altLang="en-US" dirty="0"/>
              <a:t>名义本金与净额结算</a:t>
            </a:r>
            <a:endParaRPr kumimoji="1" lang="en-US" altLang="zh-CN" dirty="0"/>
          </a:p>
          <a:p>
            <a:r>
              <a:rPr kumimoji="1" lang="zh-CN" altLang="en-US" dirty="0"/>
              <a:t>起息日、营业日准则</a:t>
            </a:r>
            <a:endParaRPr kumimoji="1" lang="en-US" altLang="zh-CN" dirty="0"/>
          </a:p>
          <a:p>
            <a:r>
              <a:rPr kumimoji="1" lang="zh-CN" altLang="en-US" dirty="0"/>
              <a:t>互换头寸的提前结清</a:t>
            </a:r>
            <a:endParaRPr kumimoji="1" lang="en-US" altLang="zh-CN" dirty="0"/>
          </a:p>
          <a:p>
            <a:pPr lvl="1"/>
            <a:r>
              <a:rPr kumimoji="1" lang="zh-CN" altLang="en-US" dirty="0"/>
              <a:t>转让原合约：需要原对手方同意</a:t>
            </a:r>
            <a:endParaRPr kumimoji="1" lang="en-US" altLang="zh-CN" dirty="0"/>
          </a:p>
          <a:p>
            <a:pPr lvl="1"/>
            <a:r>
              <a:rPr kumimoji="1" lang="zh-CN" altLang="en-US" dirty="0"/>
              <a:t>对冲原合约：仍存在对手方风险</a:t>
            </a:r>
            <a:endParaRPr kumimoji="1" lang="en-US" altLang="zh-CN" dirty="0"/>
          </a:p>
          <a:p>
            <a:pPr lvl="1"/>
            <a:r>
              <a:rPr kumimoji="1" lang="zh-CN" altLang="en-US" dirty="0"/>
              <a:t>冲销原合约：双边和多边</a:t>
            </a:r>
            <a:endParaRPr kumimoji="1" lang="en-US" altLang="zh-CN" dirty="0"/>
          </a:p>
          <a:p>
            <a:r>
              <a:rPr kumimoji="1" lang="zh-CN" altLang="en-US" dirty="0"/>
              <a:t>利率互换的报价</a:t>
            </a:r>
            <a:endParaRPr kumimoji="1" lang="en-US" altLang="zh-CN" dirty="0"/>
          </a:p>
          <a:p>
            <a:pPr lvl="1"/>
            <a:r>
              <a:rPr kumimoji="1" lang="zh-CN" altLang="en-US" dirty="0"/>
              <a:t>给定浮动利率，报出固定利率</a:t>
            </a:r>
            <a:endParaRPr kumimoji="1" lang="en-US" altLang="zh-CN" dirty="0"/>
          </a:p>
          <a:p>
            <a:pPr lvl="1"/>
            <a:r>
              <a:rPr kumimoji="1" lang="en-US" altLang="zh-CN" dirty="0"/>
              <a:t>Fixed-rate</a:t>
            </a:r>
            <a:r>
              <a:rPr kumimoji="1" lang="zh-CN" altLang="en-US" dirty="0"/>
              <a:t> </a:t>
            </a:r>
            <a:r>
              <a:rPr kumimoji="1" lang="en-US" altLang="zh-CN" dirty="0"/>
              <a:t>payer</a:t>
            </a:r>
            <a:r>
              <a:rPr kumimoji="1" lang="zh-CN" altLang="en-US" dirty="0"/>
              <a:t>：利率互换多头</a:t>
            </a:r>
          </a:p>
        </p:txBody>
      </p:sp>
      <p:sp>
        <p:nvSpPr>
          <p:cNvPr id="4" name="灯片编号占位符 3">
            <a:extLst>
              <a:ext uri="{FF2B5EF4-FFF2-40B4-BE49-F238E27FC236}">
                <a16:creationId xmlns:a16="http://schemas.microsoft.com/office/drawing/2014/main" id="{2C78A995-E2BB-D84A-A941-2EEB363CE169}"/>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16</a:t>
            </a:fld>
            <a:endParaRPr lang="zh-CN" altLang="en-US" dirty="0"/>
          </a:p>
        </p:txBody>
      </p:sp>
    </p:spTree>
    <p:extLst>
      <p:ext uri="{BB962C8B-B14F-4D97-AF65-F5344CB8AC3E}">
        <p14:creationId xmlns:p14="http://schemas.microsoft.com/office/powerpoint/2010/main" val="25871839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28C1593-2116-B645-AC62-741267F17BC0}"/>
              </a:ext>
            </a:extLst>
          </p:cNvPr>
          <p:cNvSpPr>
            <a:spLocks noGrp="1"/>
          </p:cNvSpPr>
          <p:nvPr>
            <p:ph type="title"/>
          </p:nvPr>
        </p:nvSpPr>
        <p:spPr>
          <a:xfrm>
            <a:off x="228600" y="76200"/>
            <a:ext cx="8762999" cy="846931"/>
          </a:xfrm>
        </p:spPr>
        <p:txBody>
          <a:bodyPr>
            <a:normAutofit fontScale="90000"/>
          </a:bodyPr>
          <a:lstStyle/>
          <a:p>
            <a:r>
              <a:rPr lang="zh-CN" altLang="zh-CN" b="1" dirty="0"/>
              <a:t>例</a:t>
            </a:r>
            <a:r>
              <a:rPr lang="en-US" altLang="zh-CN" b="1" dirty="0"/>
              <a:t>5.2  </a:t>
            </a:r>
            <a:r>
              <a:rPr lang="zh-CN" altLang="zh-CN" b="1" dirty="0"/>
              <a:t>基于</a:t>
            </a:r>
            <a:r>
              <a:rPr lang="en-US" altLang="zh-CN" b="1" dirty="0"/>
              <a:t>FR007</a:t>
            </a:r>
            <a:r>
              <a:rPr lang="zh-CN" altLang="zh-CN" b="1" dirty="0"/>
              <a:t>的</a:t>
            </a:r>
            <a:r>
              <a:rPr lang="en-US" altLang="zh-CN" b="1" dirty="0"/>
              <a:t>5</a:t>
            </a:r>
            <a:r>
              <a:rPr lang="zh-CN" altLang="zh-CN" b="1" dirty="0"/>
              <a:t>年期利率互换交易</a:t>
            </a:r>
            <a:r>
              <a:rPr lang="zh-CN" altLang="zh-CN" dirty="0"/>
              <a:t> </a:t>
            </a:r>
            <a:endParaRPr kumimoji="1" lang="zh-CN" altLang="en-US" dirty="0"/>
          </a:p>
        </p:txBody>
      </p:sp>
      <p:sp>
        <p:nvSpPr>
          <p:cNvPr id="4" name="灯片编号占位符 3">
            <a:extLst>
              <a:ext uri="{FF2B5EF4-FFF2-40B4-BE49-F238E27FC236}">
                <a16:creationId xmlns:a16="http://schemas.microsoft.com/office/drawing/2014/main" id="{B3BBFC01-BF9D-EB40-8F6D-16769A686F20}"/>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17</a:t>
            </a:fld>
            <a:endParaRPr lang="zh-CN" altLang="en-US" dirty="0"/>
          </a:p>
        </p:txBody>
      </p:sp>
      <p:pic>
        <p:nvPicPr>
          <p:cNvPr id="5" name="内容占位符 4" descr="图片包含 屏幕截图&#10;&#10;描述已自动生成">
            <a:extLst>
              <a:ext uri="{FF2B5EF4-FFF2-40B4-BE49-F238E27FC236}">
                <a16:creationId xmlns:a16="http://schemas.microsoft.com/office/drawing/2014/main" id="{C062E71F-2491-2948-9A57-876841992D13}"/>
              </a:ext>
            </a:extLst>
          </p:cNvPr>
          <p:cNvPicPr>
            <a:picLocks noGrp="1"/>
          </p:cNvPicPr>
          <p:nvPr>
            <p:ph idx="1"/>
          </p:nvPr>
        </p:nvPicPr>
        <p:blipFill>
          <a:blip r:embed="rId2"/>
          <a:stretch>
            <a:fillRect/>
          </a:stretch>
        </p:blipFill>
        <p:spPr>
          <a:xfrm>
            <a:off x="457200" y="2771290"/>
            <a:ext cx="8229600" cy="2071466"/>
          </a:xfrm>
          <a:prstGeom prst="rect">
            <a:avLst/>
          </a:prstGeom>
        </p:spPr>
      </p:pic>
    </p:spTree>
    <p:extLst>
      <p:ext uri="{BB962C8B-B14F-4D97-AF65-F5344CB8AC3E}">
        <p14:creationId xmlns:p14="http://schemas.microsoft.com/office/powerpoint/2010/main" val="18866144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69E0A1A-4B58-C54D-9362-95CFEBC71FA8}"/>
              </a:ext>
            </a:extLst>
          </p:cNvPr>
          <p:cNvSpPr>
            <a:spLocks noGrp="1"/>
          </p:cNvSpPr>
          <p:nvPr>
            <p:ph type="title"/>
          </p:nvPr>
        </p:nvSpPr>
        <p:spPr/>
        <p:txBody>
          <a:bodyPr/>
          <a:lstStyle/>
          <a:p>
            <a:r>
              <a:rPr kumimoji="1" lang="zh-CN" altLang="en-US" dirty="0"/>
              <a:t>利率互换报价</a:t>
            </a:r>
            <a:r>
              <a:rPr kumimoji="1" lang="en-US" altLang="zh-CN" dirty="0"/>
              <a:t>-</a:t>
            </a:r>
            <a:r>
              <a:rPr kumimoji="1" lang="zh-CN" altLang="en-US" dirty="0"/>
              <a:t>中国市场</a:t>
            </a:r>
          </a:p>
        </p:txBody>
      </p:sp>
      <p:sp>
        <p:nvSpPr>
          <p:cNvPr id="4" name="灯片编号占位符 3">
            <a:extLst>
              <a:ext uri="{FF2B5EF4-FFF2-40B4-BE49-F238E27FC236}">
                <a16:creationId xmlns:a16="http://schemas.microsoft.com/office/drawing/2014/main" id="{386FC404-0C99-D94C-8EEC-1E7E3560C3D8}"/>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18</a:t>
            </a:fld>
            <a:endParaRPr lang="zh-CN" altLang="en-US" dirty="0"/>
          </a:p>
        </p:txBody>
      </p:sp>
      <p:pic>
        <p:nvPicPr>
          <p:cNvPr id="5" name="内容占位符 4">
            <a:extLst>
              <a:ext uri="{FF2B5EF4-FFF2-40B4-BE49-F238E27FC236}">
                <a16:creationId xmlns:a16="http://schemas.microsoft.com/office/drawing/2014/main" id="{6025881C-99A4-D34E-BB24-59442AA5BD17}"/>
              </a:ext>
            </a:extLst>
          </p:cNvPr>
          <p:cNvPicPr>
            <a:picLocks noGrp="1"/>
          </p:cNvPicPr>
          <p:nvPr>
            <p:ph idx="1"/>
          </p:nvPr>
        </p:nvPicPr>
        <p:blipFill>
          <a:blip r:embed="rId2"/>
          <a:stretch>
            <a:fillRect/>
          </a:stretch>
        </p:blipFill>
        <p:spPr>
          <a:xfrm>
            <a:off x="798680" y="1845706"/>
            <a:ext cx="7567329" cy="3750469"/>
          </a:xfrm>
          <a:prstGeom prst="rect">
            <a:avLst/>
          </a:prstGeom>
        </p:spPr>
      </p:pic>
    </p:spTree>
    <p:extLst>
      <p:ext uri="{BB962C8B-B14F-4D97-AF65-F5344CB8AC3E}">
        <p14:creationId xmlns:p14="http://schemas.microsoft.com/office/powerpoint/2010/main" val="3830315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灯片编号占位符 2">
            <a:extLst>
              <a:ext uri="{FF2B5EF4-FFF2-40B4-BE49-F238E27FC236}">
                <a16:creationId xmlns:a16="http://schemas.microsoft.com/office/drawing/2014/main" id="{1B52AF10-762B-9841-91A1-F2594A98F695}"/>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97CED38-79AD-1147-B0D5-CFB1BE039A26}" type="slidenum">
              <a:rPr lang="zh-CN" altLang="en-US" smtClean="0">
                <a:solidFill>
                  <a:srgbClr val="2A0015"/>
                </a:solidFill>
                <a:latin typeface="Adobe Jenson Pro Capt" panose="020A0503050201030203" pitchFamily="18" charset="0"/>
              </a:rPr>
              <a:pPr/>
              <a:t>1</a:t>
            </a:fld>
            <a:endParaRPr lang="zh-CN" altLang="en-US">
              <a:solidFill>
                <a:srgbClr val="2A0015"/>
              </a:solidFill>
              <a:latin typeface="Adobe Jenson Pro Capt" panose="020A0503050201030203" pitchFamily="18" charset="0"/>
            </a:endParaRPr>
          </a:p>
        </p:txBody>
      </p:sp>
      <p:sp>
        <p:nvSpPr>
          <p:cNvPr id="4" name="标题 1">
            <a:extLst>
              <a:ext uri="{FF2B5EF4-FFF2-40B4-BE49-F238E27FC236}">
                <a16:creationId xmlns:a16="http://schemas.microsoft.com/office/drawing/2014/main" id="{81E4A347-B697-134A-BFD8-2C5A2A262984}"/>
              </a:ext>
            </a:extLst>
          </p:cNvPr>
          <p:cNvSpPr txBox="1">
            <a:spLocks/>
          </p:cNvSpPr>
          <p:nvPr/>
        </p:nvSpPr>
        <p:spPr bwMode="auto">
          <a:xfrm>
            <a:off x="450850" y="2209800"/>
            <a:ext cx="8032750" cy="508000"/>
          </a:xfrm>
          <a:prstGeom prst="rect">
            <a:avLst/>
          </a:prstGeom>
          <a:noFill/>
          <a:ln>
            <a:noFill/>
          </a:ln>
        </p:spPr>
        <p:txBody>
          <a:bodyPr bIns="36000" anchor="b"/>
          <a:lstStyle>
            <a:lvl1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cs typeface="+mj-cs"/>
              </a:defRPr>
            </a:lvl1pPr>
            <a:lvl2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2pPr>
            <a:lvl3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3pPr>
            <a:lvl4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4pPr>
            <a:lvl5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a:lstStyle>
          <a:p>
            <a:pPr>
              <a:defRPr/>
            </a:pPr>
            <a:r>
              <a:rPr lang="en-US" altLang="zh-CN" b="1" kern="0" dirty="0">
                <a:latin typeface="Adobe Heiti Std R" panose="020B0400000000000000" pitchFamily="34" charset="-128"/>
                <a:ea typeface="Adobe Heiti Std R" panose="020B0400000000000000" pitchFamily="34" charset="-128"/>
              </a:rPr>
              <a:t>&gt;&gt; </a:t>
            </a:r>
            <a:r>
              <a:rPr lang="zh-CN" altLang="en-US" b="1" kern="0" dirty="0">
                <a:ea typeface="KaiTi" panose="02010609060101010101" pitchFamily="49" charset="-122"/>
              </a:rPr>
              <a:t>第</a:t>
            </a:r>
            <a:r>
              <a:rPr lang="en-US" altLang="zh-CN" b="1" kern="0" dirty="0">
                <a:ea typeface="KaiTi" panose="02010609060101010101" pitchFamily="49" charset="-122"/>
              </a:rPr>
              <a:t>5</a:t>
            </a:r>
            <a:r>
              <a:rPr lang="zh-CN" altLang="en-US" b="1" kern="0" dirty="0">
                <a:ea typeface="KaiTi" panose="02010609060101010101" pitchFamily="49" charset="-122"/>
              </a:rPr>
              <a:t>章 利率互换</a:t>
            </a:r>
          </a:p>
        </p:txBody>
      </p:sp>
      <p:sp>
        <p:nvSpPr>
          <p:cNvPr id="5" name="副标题 3">
            <a:extLst>
              <a:ext uri="{FF2B5EF4-FFF2-40B4-BE49-F238E27FC236}">
                <a16:creationId xmlns:a16="http://schemas.microsoft.com/office/drawing/2014/main" id="{E7326ECD-5DAD-644F-8026-F17524150FAC}"/>
              </a:ext>
            </a:extLst>
          </p:cNvPr>
          <p:cNvSpPr txBox="1">
            <a:spLocks/>
          </p:cNvSpPr>
          <p:nvPr/>
        </p:nvSpPr>
        <p:spPr>
          <a:xfrm>
            <a:off x="1219200" y="2819400"/>
            <a:ext cx="7162800" cy="1027113"/>
          </a:xfrm>
          <a:prstGeom prst="rect">
            <a:avLst/>
          </a:prstGeom>
        </p:spPr>
        <p:txBody>
          <a:bodyPr/>
          <a:lstStyle>
            <a:lvl1pPr marL="342900" indent="-342900" algn="l" rtl="0" eaLnBrk="0" fontAlgn="base" hangingPunct="0">
              <a:spcBef>
                <a:spcPts val="1200"/>
              </a:spcBef>
              <a:spcAft>
                <a:spcPct val="0"/>
              </a:spcAft>
              <a:buClr>
                <a:srgbClr val="28571F"/>
              </a:buClr>
              <a:buSzPct val="65000"/>
              <a:buBlip>
                <a:blip r:embed="rId2"/>
              </a:buBlip>
              <a:defRPr sz="3000">
                <a:solidFill>
                  <a:srgbClr val="262626"/>
                </a:solidFill>
                <a:latin typeface="Adobe Jenson Pro" pitchFamily="18" charset="0"/>
                <a:ea typeface="Adobe 楷体 Std R" pitchFamily="18" charset="-122"/>
                <a:cs typeface="+mn-cs"/>
              </a:defRPr>
            </a:lvl1pPr>
            <a:lvl2pPr marL="669925" indent="-325438" algn="l" rtl="0" eaLnBrk="0" fontAlgn="base" hangingPunct="0">
              <a:spcBef>
                <a:spcPts val="1200"/>
              </a:spcBef>
              <a:spcAft>
                <a:spcPct val="0"/>
              </a:spcAft>
              <a:buClr>
                <a:srgbClr val="000066"/>
              </a:buClr>
              <a:buSzPct val="60000"/>
              <a:buBlip>
                <a:blip r:embed="rId2"/>
              </a:buBlip>
              <a:defRPr sz="2600">
                <a:solidFill>
                  <a:srgbClr val="262626"/>
                </a:solidFill>
                <a:latin typeface="Adobe Jenson Pro" pitchFamily="18" charset="0"/>
                <a:ea typeface="Adobe 楷体 Std R" pitchFamily="18" charset="-122"/>
              </a:defRPr>
            </a:lvl2pPr>
            <a:lvl3pPr marL="1022350" indent="-350838" algn="l" rtl="0" eaLnBrk="0" fontAlgn="base" hangingPunct="0">
              <a:spcBef>
                <a:spcPts val="1200"/>
              </a:spcBef>
              <a:spcAft>
                <a:spcPct val="0"/>
              </a:spcAft>
              <a:buClr>
                <a:srgbClr val="28571F"/>
              </a:buClr>
              <a:buSzPct val="65000"/>
              <a:buBlip>
                <a:blip r:embed="rId2"/>
              </a:buBlip>
              <a:defRPr sz="2200">
                <a:solidFill>
                  <a:srgbClr val="262626"/>
                </a:solidFill>
                <a:latin typeface="Adobe Jenson Pro" pitchFamily="18" charset="0"/>
                <a:ea typeface="Adobe 楷体 Std R" pitchFamily="18" charset="-122"/>
              </a:defRPr>
            </a:lvl3pPr>
            <a:lvl4pPr marL="1339850" indent="-315913" algn="l" rtl="0" eaLnBrk="0" fontAlgn="base" hangingPunct="0">
              <a:spcBef>
                <a:spcPts val="1200"/>
              </a:spcBef>
              <a:spcAft>
                <a:spcPct val="0"/>
              </a:spcAft>
              <a:buClr>
                <a:srgbClr val="000066"/>
              </a:buClr>
              <a:buSzPct val="70000"/>
              <a:buBlip>
                <a:blip r:embed="rId2"/>
              </a:buBlip>
              <a:defRPr sz="2000">
                <a:solidFill>
                  <a:srgbClr val="262626"/>
                </a:solidFill>
                <a:latin typeface="Adobe Jenson Pro" pitchFamily="18" charset="0"/>
                <a:ea typeface="Adobe 楷体 Std R" pitchFamily="18" charset="-122"/>
              </a:defRPr>
            </a:lvl4pPr>
            <a:lvl5pPr marL="1681163" indent="-339725" algn="l" rtl="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a:lstStyle>
          <a:p>
            <a:pPr marL="0" indent="0">
              <a:lnSpc>
                <a:spcPct val="130000"/>
              </a:lnSpc>
              <a:buFontTx/>
              <a:buNone/>
              <a:defRPr/>
            </a:pPr>
            <a:r>
              <a:rPr lang="en-US" altLang="zh-CN" sz="2400" b="1" kern="0" dirty="0">
                <a:solidFill>
                  <a:schemeClr val="accent6"/>
                </a:solidFill>
                <a:latin typeface="微软雅黑" pitchFamily="34" charset="-122"/>
                <a:ea typeface="微软雅黑" pitchFamily="34" charset="-122"/>
              </a:rPr>
              <a:t>&gt;</a:t>
            </a:r>
            <a:r>
              <a:rPr lang="zh-CN" altLang="en-US" sz="2400" b="1" kern="0" dirty="0">
                <a:solidFill>
                  <a:schemeClr val="accent6"/>
                </a:solidFill>
                <a:latin typeface="微软雅黑" pitchFamily="34" charset="-122"/>
                <a:ea typeface="微软雅黑" pitchFamily="34" charset="-122"/>
              </a:rPr>
              <a:t> </a:t>
            </a:r>
            <a:r>
              <a:rPr lang="zh-CN" altLang="en-US" sz="2400" dirty="0">
                <a:latin typeface="Adobe 黑体 Std R" pitchFamily="34" charset="-122"/>
              </a:rPr>
              <a:t>利率互换概述</a:t>
            </a:r>
            <a:endParaRPr lang="en-US" altLang="zh-CN" sz="2400" dirty="0">
              <a:latin typeface="Adobe 黑体 Std R" pitchFamily="34" charset="-122"/>
            </a:endParaRPr>
          </a:p>
          <a:p>
            <a:pPr marL="0" indent="0">
              <a:lnSpc>
                <a:spcPct val="130000"/>
              </a:lnSpc>
              <a:buFontTx/>
              <a:buNone/>
              <a:defRPr/>
            </a:pPr>
            <a:r>
              <a:rPr lang="en-US" altLang="zh-CN" sz="2400" b="1" kern="0" dirty="0">
                <a:solidFill>
                  <a:schemeClr val="accent6"/>
                </a:solidFill>
                <a:latin typeface="微软雅黑" pitchFamily="34" charset="-122"/>
                <a:ea typeface="微软雅黑" pitchFamily="34" charset="-122"/>
              </a:rPr>
              <a:t>&gt;</a:t>
            </a:r>
            <a:r>
              <a:rPr lang="zh-CN" altLang="en-US" sz="2400" b="1" kern="0" dirty="0">
                <a:solidFill>
                  <a:schemeClr val="accent6"/>
                </a:solidFill>
                <a:latin typeface="微软雅黑" pitchFamily="34" charset="-122"/>
                <a:ea typeface="微软雅黑" pitchFamily="34" charset="-122"/>
              </a:rPr>
              <a:t> </a:t>
            </a:r>
            <a:r>
              <a:rPr lang="zh-CN" altLang="en-US" sz="2400" dirty="0">
                <a:latin typeface="Adobe 黑体 Std R" pitchFamily="34" charset="-122"/>
              </a:rPr>
              <a:t>利率互换的定价</a:t>
            </a:r>
            <a:endParaRPr lang="en-US" altLang="zh-CN" sz="2400" dirty="0">
              <a:latin typeface="Adobe 黑体 Std R" pitchFamily="34" charset="-122"/>
            </a:endParaRPr>
          </a:p>
          <a:p>
            <a:pPr marL="0" indent="0">
              <a:lnSpc>
                <a:spcPct val="130000"/>
              </a:lnSpc>
              <a:buFontTx/>
              <a:buNone/>
              <a:defRPr/>
            </a:pPr>
            <a:r>
              <a:rPr lang="en-US" altLang="zh-CN" sz="2400" b="1" kern="0" dirty="0">
                <a:solidFill>
                  <a:schemeClr val="accent6"/>
                </a:solidFill>
                <a:latin typeface="微软雅黑" pitchFamily="34" charset="-122"/>
                <a:ea typeface="微软雅黑" pitchFamily="34" charset="-122"/>
              </a:rPr>
              <a:t>&gt;</a:t>
            </a:r>
            <a:r>
              <a:rPr lang="zh-CN" altLang="en-US" sz="2400" b="1" kern="0" dirty="0">
                <a:solidFill>
                  <a:schemeClr val="accent6"/>
                </a:solidFill>
                <a:latin typeface="微软雅黑" pitchFamily="34" charset="-122"/>
                <a:ea typeface="微软雅黑" pitchFamily="34" charset="-122"/>
              </a:rPr>
              <a:t> </a:t>
            </a:r>
            <a:r>
              <a:rPr lang="zh-CN" altLang="en-US" sz="2400" dirty="0">
                <a:latin typeface="Adobe 黑体 Std R" pitchFamily="34" charset="-122"/>
              </a:rPr>
              <a:t>利率互换交易的损益分解</a:t>
            </a:r>
            <a:endParaRPr lang="en-US" altLang="zh-CN" sz="2400" dirty="0">
              <a:latin typeface="Adobe 黑体 Std R" pitchFamily="34" charset="-122"/>
            </a:endParaRPr>
          </a:p>
          <a:p>
            <a:pPr marL="0" indent="0">
              <a:lnSpc>
                <a:spcPct val="130000"/>
              </a:lnSpc>
              <a:buNone/>
              <a:defRPr/>
            </a:pPr>
            <a:r>
              <a:rPr lang="en-US" altLang="zh-CN" sz="2400" b="1" kern="0" dirty="0">
                <a:solidFill>
                  <a:schemeClr val="accent6"/>
                </a:solidFill>
                <a:latin typeface="微软雅黑" pitchFamily="34" charset="-122"/>
                <a:ea typeface="微软雅黑" pitchFamily="34" charset="-122"/>
              </a:rPr>
              <a:t>&gt;</a:t>
            </a:r>
            <a:r>
              <a:rPr lang="zh-CN" altLang="en-US" sz="2400" b="1" kern="0" dirty="0">
                <a:solidFill>
                  <a:schemeClr val="accent6"/>
                </a:solidFill>
                <a:latin typeface="微软雅黑" pitchFamily="34" charset="-122"/>
                <a:ea typeface="微软雅黑" pitchFamily="34" charset="-122"/>
              </a:rPr>
              <a:t> </a:t>
            </a:r>
            <a:r>
              <a:rPr lang="zh-CN" altLang="en-US" sz="2400" dirty="0">
                <a:latin typeface="Adobe 黑体 Std R" pitchFamily="34" charset="-122"/>
              </a:rPr>
              <a:t>利率互换的应用</a:t>
            </a:r>
            <a:endParaRPr lang="en-US" altLang="zh-CN" sz="2400" dirty="0">
              <a:latin typeface="Adobe 黑体 Std R" pitchFamily="34" charset="-122"/>
            </a:endParaRPr>
          </a:p>
          <a:p>
            <a:pPr marL="0" indent="0">
              <a:lnSpc>
                <a:spcPct val="130000"/>
              </a:lnSpc>
              <a:buFontTx/>
              <a:buNone/>
              <a:defRPr/>
            </a:pPr>
            <a:endParaRPr lang="en-US" altLang="zh-CN" sz="2400" dirty="0">
              <a:latin typeface="Adobe 黑体 Std R" pitchFamily="34" charset="-122"/>
            </a:endParaRPr>
          </a:p>
          <a:p>
            <a:pPr marL="0" indent="0">
              <a:lnSpc>
                <a:spcPct val="130000"/>
              </a:lnSpc>
              <a:buFontTx/>
              <a:buNone/>
              <a:defRPr/>
            </a:pPr>
            <a:endParaRPr lang="en-US" altLang="zh-CN" sz="2400" dirty="0">
              <a:latin typeface="Adobe 黑体 Std R" pitchFamily="34" charset="-122"/>
            </a:endParaRPr>
          </a:p>
          <a:p>
            <a:pPr marL="0" indent="0">
              <a:lnSpc>
                <a:spcPct val="130000"/>
              </a:lnSpc>
              <a:buFontTx/>
              <a:buNone/>
              <a:defRPr/>
            </a:pPr>
            <a:endParaRPr lang="en-US" altLang="zh-CN" sz="2400" dirty="0">
              <a:latin typeface="Adobe 黑体 Std R" pitchFamily="34" charset="-122"/>
            </a:endParaRPr>
          </a:p>
          <a:p>
            <a:pPr>
              <a:lnSpc>
                <a:spcPct val="150000"/>
              </a:lnSpc>
              <a:buFontTx/>
              <a:buBlip>
                <a:blip r:embed="rId3"/>
              </a:buBlip>
              <a:defRPr/>
            </a:pPr>
            <a:endParaRPr lang="zh-CN" altLang="en-US" sz="2400" kern="0" dirty="0">
              <a:latin typeface="微软雅黑" pitchFamily="34" charset="-122"/>
              <a:ea typeface="微软雅黑" pitchFamily="34"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15E0629-981C-9D46-A364-1D52A38771C5}"/>
              </a:ext>
            </a:extLst>
          </p:cNvPr>
          <p:cNvSpPr>
            <a:spLocks noGrp="1"/>
          </p:cNvSpPr>
          <p:nvPr>
            <p:ph type="title"/>
          </p:nvPr>
        </p:nvSpPr>
        <p:spPr/>
        <p:txBody>
          <a:bodyPr/>
          <a:lstStyle/>
          <a:p>
            <a:r>
              <a:rPr kumimoji="1" lang="zh-CN" altLang="en-US" dirty="0"/>
              <a:t>利率互换报价</a:t>
            </a:r>
            <a:r>
              <a:rPr kumimoji="1" lang="en-US" altLang="zh-CN" dirty="0"/>
              <a:t>-</a:t>
            </a:r>
            <a:r>
              <a:rPr kumimoji="1" lang="zh-CN" altLang="en-US" dirty="0"/>
              <a:t>美元市场</a:t>
            </a:r>
          </a:p>
        </p:txBody>
      </p:sp>
      <p:sp>
        <p:nvSpPr>
          <p:cNvPr id="4" name="灯片编号占位符 3">
            <a:extLst>
              <a:ext uri="{FF2B5EF4-FFF2-40B4-BE49-F238E27FC236}">
                <a16:creationId xmlns:a16="http://schemas.microsoft.com/office/drawing/2014/main" id="{494A41AA-D0FE-B148-845E-003D1579041D}"/>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19</a:t>
            </a:fld>
            <a:endParaRPr lang="zh-CN" altLang="en-US" dirty="0"/>
          </a:p>
        </p:txBody>
      </p:sp>
      <p:pic>
        <p:nvPicPr>
          <p:cNvPr id="5" name="内容占位符 4" descr="图片包含 文字&#10;&#10;描述已自动生成">
            <a:extLst>
              <a:ext uri="{FF2B5EF4-FFF2-40B4-BE49-F238E27FC236}">
                <a16:creationId xmlns:a16="http://schemas.microsoft.com/office/drawing/2014/main" id="{BD628B7E-CF2F-9748-9C02-4EE75A890614}"/>
              </a:ext>
            </a:extLst>
          </p:cNvPr>
          <p:cNvPicPr>
            <a:picLocks noGrp="1"/>
          </p:cNvPicPr>
          <p:nvPr>
            <p:ph idx="1"/>
          </p:nvPr>
        </p:nvPicPr>
        <p:blipFill>
          <a:blip r:embed="rId2"/>
          <a:stretch>
            <a:fillRect/>
          </a:stretch>
        </p:blipFill>
        <p:spPr>
          <a:xfrm>
            <a:off x="4686301" y="1795906"/>
            <a:ext cx="3357878" cy="3887390"/>
          </a:xfrm>
          <a:prstGeom prst="rect">
            <a:avLst/>
          </a:prstGeom>
        </p:spPr>
      </p:pic>
      <p:pic>
        <p:nvPicPr>
          <p:cNvPr id="6" name="图片 5" descr="图片包含 室内&#10;&#10;描述已自动生成">
            <a:extLst>
              <a:ext uri="{FF2B5EF4-FFF2-40B4-BE49-F238E27FC236}">
                <a16:creationId xmlns:a16="http://schemas.microsoft.com/office/drawing/2014/main" id="{B2684B12-C8AE-BC42-94A2-EC4EB748DCC5}"/>
              </a:ext>
            </a:extLst>
          </p:cNvPr>
          <p:cNvPicPr/>
          <p:nvPr/>
        </p:nvPicPr>
        <p:blipFill>
          <a:blip r:embed="rId3"/>
          <a:stretch>
            <a:fillRect/>
          </a:stretch>
        </p:blipFill>
        <p:spPr>
          <a:xfrm>
            <a:off x="1314450" y="1795906"/>
            <a:ext cx="3028950" cy="3861944"/>
          </a:xfrm>
          <a:prstGeom prst="rect">
            <a:avLst/>
          </a:prstGeom>
        </p:spPr>
      </p:pic>
    </p:spTree>
    <p:extLst>
      <p:ext uri="{BB962C8B-B14F-4D97-AF65-F5344CB8AC3E}">
        <p14:creationId xmlns:p14="http://schemas.microsoft.com/office/powerpoint/2010/main" val="42313825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8763DE5A-7E7B-7142-841F-8A40BF426135}"/>
              </a:ext>
            </a:extLst>
          </p:cNvPr>
          <p:cNvSpPr>
            <a:spLocks noGrp="1"/>
          </p:cNvSpPr>
          <p:nvPr>
            <p:ph type="title"/>
          </p:nvPr>
        </p:nvSpPr>
        <p:spPr/>
        <p:txBody>
          <a:bodyPr/>
          <a:lstStyle/>
          <a:p>
            <a:r>
              <a:rPr lang="zh-CN" altLang="en-US" dirty="0"/>
              <a:t>第二节</a:t>
            </a:r>
          </a:p>
        </p:txBody>
      </p:sp>
      <p:sp>
        <p:nvSpPr>
          <p:cNvPr id="6" name="文本占位符 5">
            <a:extLst>
              <a:ext uri="{FF2B5EF4-FFF2-40B4-BE49-F238E27FC236}">
                <a16:creationId xmlns:a16="http://schemas.microsoft.com/office/drawing/2014/main" id="{6C069DE2-2BB9-2542-B500-E7991AD1E977}"/>
              </a:ext>
            </a:extLst>
          </p:cNvPr>
          <p:cNvSpPr>
            <a:spLocks noGrp="1"/>
          </p:cNvSpPr>
          <p:nvPr>
            <p:ph type="body" idx="1"/>
          </p:nvPr>
        </p:nvSpPr>
        <p:spPr/>
        <p:txBody>
          <a:bodyPr/>
          <a:lstStyle/>
          <a:p>
            <a:r>
              <a:rPr lang="zh-CN" altLang="en-US" dirty="0"/>
              <a:t>利率互换的定价</a:t>
            </a:r>
          </a:p>
        </p:txBody>
      </p:sp>
      <p:sp>
        <p:nvSpPr>
          <p:cNvPr id="4" name="灯片编号占位符 3">
            <a:extLst>
              <a:ext uri="{FF2B5EF4-FFF2-40B4-BE49-F238E27FC236}">
                <a16:creationId xmlns:a16="http://schemas.microsoft.com/office/drawing/2014/main" id="{D2F5152E-ABD5-954E-B7DF-77F634D6A992}"/>
              </a:ext>
            </a:extLst>
          </p:cNvPr>
          <p:cNvSpPr>
            <a:spLocks noGrp="1"/>
          </p:cNvSpPr>
          <p:nvPr>
            <p:ph type="sldNum" sz="quarter" idx="10"/>
          </p:nvPr>
        </p:nvSpPr>
        <p:spPr/>
        <p:txBody>
          <a:bodyPr/>
          <a:lstStyle/>
          <a:p>
            <a:pPr>
              <a:defRPr/>
            </a:pPr>
            <a:fld id="{923144D4-4537-FE42-A10B-59D0A9F39BA6}" type="slidenum">
              <a:rPr lang="zh-CN" altLang="en-US" smtClean="0"/>
              <a:pPr>
                <a:defRPr/>
              </a:pPr>
              <a:t>20</a:t>
            </a:fld>
            <a:endParaRPr lang="zh-CN" altLang="en-US"/>
          </a:p>
        </p:txBody>
      </p:sp>
    </p:spTree>
    <p:extLst>
      <p:ext uri="{BB962C8B-B14F-4D97-AF65-F5344CB8AC3E}">
        <p14:creationId xmlns:p14="http://schemas.microsoft.com/office/powerpoint/2010/main" val="3039095632"/>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50" dirty="0"/>
              <a:t>利率互换的分解</a:t>
            </a:r>
            <a:r>
              <a:rPr lang="en-US" altLang="zh-CN" sz="2850" dirty="0"/>
              <a:t>——</a:t>
            </a:r>
            <a:r>
              <a:rPr lang="zh-CN" altLang="en-US" sz="2850" dirty="0"/>
              <a:t>不考虑名义本金</a:t>
            </a:r>
          </a:p>
        </p:txBody>
      </p:sp>
      <p:sp>
        <p:nvSpPr>
          <p:cNvPr id="3" name="文本占位符 2"/>
          <p:cNvSpPr>
            <a:spLocks noGrp="1"/>
          </p:cNvSpPr>
          <p:nvPr>
            <p:ph idx="1"/>
          </p:nvPr>
        </p:nvSpPr>
        <p:spPr/>
        <p:txBody>
          <a:bodyPr/>
          <a:lstStyle/>
          <a:p>
            <a:pPr lvl="0"/>
            <a:r>
              <a:rPr lang="zh-CN" altLang="en-US" dirty="0"/>
              <a:t>固定端</a:t>
            </a:r>
            <a:r>
              <a:rPr lang="en-US" altLang="zh-CN" dirty="0"/>
              <a:t>2.8%</a:t>
            </a:r>
            <a:r>
              <a:rPr lang="zh-CN" altLang="en-US" dirty="0"/>
              <a:t>，浮动端</a:t>
            </a:r>
            <a:r>
              <a:rPr lang="en-US" altLang="zh-CN" dirty="0"/>
              <a:t>3</a:t>
            </a:r>
            <a:r>
              <a:rPr lang="zh-CN" altLang="en-US" dirty="0"/>
              <a:t>个月</a:t>
            </a:r>
            <a:r>
              <a:rPr lang="en-US" altLang="zh-CN" dirty="0"/>
              <a:t>SHIBOR</a:t>
            </a:r>
            <a:r>
              <a:rPr lang="zh-CN" altLang="en-US" dirty="0"/>
              <a:t>，</a:t>
            </a:r>
            <a:r>
              <a:rPr lang="en-US" altLang="zh-CN" dirty="0"/>
              <a:t>1</a:t>
            </a:r>
            <a:r>
              <a:rPr lang="zh-CN" altLang="en-US" dirty="0"/>
              <a:t>亿元，</a:t>
            </a:r>
            <a:r>
              <a:rPr lang="en-US" altLang="zh-CN" dirty="0"/>
              <a:t>2</a:t>
            </a:r>
            <a:r>
              <a:rPr lang="zh-CN" altLang="en-US" dirty="0"/>
              <a:t>年期</a:t>
            </a:r>
            <a:endParaRPr lang="en-US" altLang="zh-CN" dirty="0"/>
          </a:p>
          <a:p>
            <a:pPr lvl="0"/>
            <a:endParaRPr lang="en-US" altLang="zh-CN" dirty="0"/>
          </a:p>
          <a:p>
            <a:endParaRPr lang="zh-CN" altLang="en-US" dirty="0"/>
          </a:p>
        </p:txBody>
      </p:sp>
      <p:pic>
        <p:nvPicPr>
          <p:cNvPr id="5" name="图片 4">
            <a:extLst>
              <a:ext uri="{FF2B5EF4-FFF2-40B4-BE49-F238E27FC236}">
                <a16:creationId xmlns:a16="http://schemas.microsoft.com/office/drawing/2014/main" id="{5D9AACAC-988E-D94E-95DE-834AFA23B7EF}"/>
              </a:ext>
            </a:extLst>
          </p:cNvPr>
          <p:cNvPicPr>
            <a:picLocks noChangeAspect="1"/>
          </p:cNvPicPr>
          <p:nvPr/>
        </p:nvPicPr>
        <p:blipFill>
          <a:blip r:embed="rId2"/>
          <a:stretch>
            <a:fillRect/>
          </a:stretch>
        </p:blipFill>
        <p:spPr>
          <a:xfrm>
            <a:off x="1000125" y="2400300"/>
            <a:ext cx="7143750" cy="3057525"/>
          </a:xfrm>
          <a:prstGeom prst="rect">
            <a:avLst/>
          </a:prstGeom>
        </p:spPr>
      </p:pic>
    </p:spTree>
    <p:extLst>
      <p:ext uri="{BB962C8B-B14F-4D97-AF65-F5344CB8AC3E}">
        <p14:creationId xmlns:p14="http://schemas.microsoft.com/office/powerpoint/2010/main" val="35878369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50" dirty="0"/>
              <a:t>利率互换的分解</a:t>
            </a:r>
            <a:r>
              <a:rPr lang="en-US" altLang="zh-CN" sz="2850" dirty="0"/>
              <a:t>——</a:t>
            </a:r>
            <a:r>
              <a:rPr lang="zh-CN" altLang="en-US" sz="2850" dirty="0"/>
              <a:t>考虑名义本金</a:t>
            </a:r>
          </a:p>
        </p:txBody>
      </p:sp>
      <p:sp>
        <p:nvSpPr>
          <p:cNvPr id="3" name="文本占位符 2"/>
          <p:cNvSpPr>
            <a:spLocks noGrp="1"/>
          </p:cNvSpPr>
          <p:nvPr>
            <p:ph idx="1"/>
          </p:nvPr>
        </p:nvSpPr>
        <p:spPr/>
        <p:txBody>
          <a:bodyPr/>
          <a:lstStyle/>
          <a:p>
            <a:pPr lvl="0"/>
            <a:r>
              <a:rPr lang="zh-CN" altLang="en-US" dirty="0"/>
              <a:t>固定端</a:t>
            </a:r>
            <a:r>
              <a:rPr lang="en-US" altLang="zh-CN" dirty="0"/>
              <a:t>2.8%</a:t>
            </a:r>
            <a:r>
              <a:rPr lang="zh-CN" altLang="en-US" dirty="0"/>
              <a:t>，浮动端</a:t>
            </a:r>
            <a:r>
              <a:rPr lang="en-US" altLang="zh-CN" dirty="0"/>
              <a:t>3</a:t>
            </a:r>
            <a:r>
              <a:rPr lang="zh-CN" altLang="en-US" dirty="0"/>
              <a:t>个月</a:t>
            </a:r>
            <a:r>
              <a:rPr lang="en-US" altLang="zh-CN" dirty="0"/>
              <a:t>SHIBOR</a:t>
            </a:r>
            <a:r>
              <a:rPr lang="zh-CN" altLang="en-US" dirty="0"/>
              <a:t>，</a:t>
            </a:r>
            <a:r>
              <a:rPr lang="en-US" altLang="zh-CN" dirty="0"/>
              <a:t>1</a:t>
            </a:r>
            <a:r>
              <a:rPr lang="zh-CN" altLang="en-US" dirty="0"/>
              <a:t>亿元，</a:t>
            </a:r>
            <a:r>
              <a:rPr lang="en-US" altLang="zh-CN" dirty="0"/>
              <a:t>2</a:t>
            </a:r>
            <a:r>
              <a:rPr lang="zh-CN" altLang="en-US" dirty="0"/>
              <a:t>年期</a:t>
            </a:r>
            <a:endParaRPr lang="en-US" altLang="zh-CN" dirty="0"/>
          </a:p>
          <a:p>
            <a:pPr lvl="0"/>
            <a:endParaRPr lang="en-US" altLang="zh-CN" dirty="0"/>
          </a:p>
          <a:p>
            <a:endParaRPr lang="zh-CN" altLang="en-US" dirty="0"/>
          </a:p>
        </p:txBody>
      </p:sp>
      <p:pic>
        <p:nvPicPr>
          <p:cNvPr id="4" name="图片 3">
            <a:extLst>
              <a:ext uri="{FF2B5EF4-FFF2-40B4-BE49-F238E27FC236}">
                <a16:creationId xmlns:a16="http://schemas.microsoft.com/office/drawing/2014/main" id="{5CAE23EA-626F-674D-81C3-A83949E8B043}"/>
              </a:ext>
            </a:extLst>
          </p:cNvPr>
          <p:cNvPicPr>
            <a:picLocks noChangeAspect="1"/>
          </p:cNvPicPr>
          <p:nvPr/>
        </p:nvPicPr>
        <p:blipFill>
          <a:blip r:embed="rId2"/>
          <a:stretch>
            <a:fillRect/>
          </a:stretch>
        </p:blipFill>
        <p:spPr>
          <a:xfrm>
            <a:off x="1085850" y="2343150"/>
            <a:ext cx="7219950" cy="3086100"/>
          </a:xfrm>
          <a:prstGeom prst="rect">
            <a:avLst/>
          </a:prstGeom>
        </p:spPr>
      </p:pic>
    </p:spTree>
    <p:extLst>
      <p:ext uri="{BB962C8B-B14F-4D97-AF65-F5344CB8AC3E}">
        <p14:creationId xmlns:p14="http://schemas.microsoft.com/office/powerpoint/2010/main" val="13123624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C64FAFC0-D2CD-634A-BB2A-8A97D97D0A6D}"/>
              </a:ext>
            </a:extLst>
          </p:cNvPr>
          <p:cNvSpPr>
            <a:spLocks noGrp="1"/>
          </p:cNvSpPr>
          <p:nvPr>
            <p:ph type="title"/>
          </p:nvPr>
        </p:nvSpPr>
        <p:spPr/>
        <p:txBody>
          <a:bodyPr/>
          <a:lstStyle/>
          <a:p>
            <a:r>
              <a:rPr lang="zh-CN" altLang="en-US" dirty="0"/>
              <a:t>浮动利率与合理贴现率一致</a:t>
            </a:r>
          </a:p>
        </p:txBody>
      </p:sp>
      <p:sp>
        <p:nvSpPr>
          <p:cNvPr id="6" name="文本占位符 5">
            <a:extLst>
              <a:ext uri="{FF2B5EF4-FFF2-40B4-BE49-F238E27FC236}">
                <a16:creationId xmlns:a16="http://schemas.microsoft.com/office/drawing/2014/main" id="{96E425BD-EE84-2943-A52F-5A3B39A5552D}"/>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B0282F5B-C22D-B445-B347-A4A30B43F4B6}"/>
              </a:ext>
            </a:extLst>
          </p:cNvPr>
          <p:cNvSpPr>
            <a:spLocks noGrp="1"/>
          </p:cNvSpPr>
          <p:nvPr>
            <p:ph type="sldNum" sz="quarter" idx="10"/>
          </p:nvPr>
        </p:nvSpPr>
        <p:spPr/>
        <p:txBody>
          <a:bodyPr/>
          <a:lstStyle/>
          <a:p>
            <a:pPr>
              <a:defRPr/>
            </a:pPr>
            <a:fld id="{923144D4-4537-FE42-A10B-59D0A9F39BA6}" type="slidenum">
              <a:rPr lang="zh-CN" altLang="en-US" smtClean="0"/>
              <a:pPr>
                <a:defRPr/>
              </a:pPr>
              <a:t>23</a:t>
            </a:fld>
            <a:endParaRPr lang="zh-CN" altLang="en-US"/>
          </a:p>
        </p:txBody>
      </p:sp>
    </p:spTree>
    <p:extLst>
      <p:ext uri="{BB962C8B-B14F-4D97-AF65-F5344CB8AC3E}">
        <p14:creationId xmlns:p14="http://schemas.microsoft.com/office/powerpoint/2010/main" val="2481922880"/>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3DBD58B-95EE-2E4E-9D0A-DAE6B9B279A4}"/>
              </a:ext>
            </a:extLst>
          </p:cNvPr>
          <p:cNvSpPr>
            <a:spLocks noGrp="1"/>
          </p:cNvSpPr>
          <p:nvPr>
            <p:ph type="title"/>
          </p:nvPr>
        </p:nvSpPr>
        <p:spPr/>
        <p:txBody>
          <a:bodyPr/>
          <a:lstStyle/>
          <a:p>
            <a:r>
              <a:rPr kumimoji="1" lang="zh-CN" altLang="en-US" dirty="0"/>
              <a:t>利率互换的分解</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02915B97-7394-754F-9858-B3AA98600E15}"/>
                  </a:ext>
                </a:extLst>
              </p:cNvPr>
              <p:cNvSpPr>
                <a:spLocks noGrp="1"/>
              </p:cNvSpPr>
              <p:nvPr>
                <p:ph idx="1"/>
              </p:nvPr>
            </p:nvSpPr>
            <p:spPr/>
            <p:txBody>
              <a:bodyPr/>
              <a:lstStyle/>
              <a:p>
                <a:r>
                  <a:rPr kumimoji="1" lang="zh-CN" altLang="en-US" dirty="0"/>
                  <a:t>在无摩擦的理想状态下，利率互换可以视为固息债和浮息债组合，也可以视为</a:t>
                </a:r>
                <a:r>
                  <a:rPr kumimoji="1" lang="en-US" altLang="zh-CN" dirty="0"/>
                  <a:t>FRA</a:t>
                </a:r>
                <a:r>
                  <a:rPr kumimoji="1" lang="zh-CN" altLang="en-US" dirty="0"/>
                  <a:t>组合</a:t>
                </a:r>
                <a:endParaRPr kumimoji="1" lang="en-US" altLang="zh-CN" dirty="0"/>
              </a:p>
              <a:p>
                <a:r>
                  <a:rPr kumimoji="1" lang="zh-CN" altLang="en-US" dirty="0"/>
                  <a:t>对于互换多头</a:t>
                </a:r>
                <a:endParaRPr kumimoji="1" lang="en-US" altLang="zh-CN" dirty="0"/>
              </a:p>
              <a:p>
                <a:pPr marL="0" indent="0">
                  <a:buNone/>
                </a:pPr>
                <a14:m>
                  <m:oMathPara xmlns:m="http://schemas.openxmlformats.org/officeDocument/2006/math">
                    <m:oMathParaPr>
                      <m:jc m:val="centerGroup"/>
                    </m:oMathParaPr>
                    <m:oMath xmlns:m="http://schemas.openxmlformats.org/officeDocument/2006/math">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𝑉</m:t>
                          </m:r>
                        </m:e>
                        <m:sub>
                          <m:r>
                            <a:rPr lang="en-US" altLang="zh-CN" i="1">
                              <a:latin typeface="Cambria Math" panose="02040503050406030204" pitchFamily="18" charset="0"/>
                            </a:rPr>
                            <m:t>𝑡</m:t>
                          </m:r>
                        </m:sub>
                        <m:sup>
                          <m:r>
                            <a:rPr lang="zh-CN" altLang="zh-CN">
                              <a:latin typeface="Cambria Math" panose="02040503050406030204" pitchFamily="18" charset="0"/>
                            </a:rPr>
                            <m:t>互换</m:t>
                          </m:r>
                        </m:sup>
                      </m:sSubSup>
                      <m:r>
                        <a:rPr lang="en-US" altLang="zh-CN" i="1">
                          <a:latin typeface="Cambria Math" panose="02040503050406030204" pitchFamily="18" charset="0"/>
                        </a:rPr>
                        <m:t>=</m:t>
                      </m:r>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𝑉</m:t>
                          </m:r>
                        </m:e>
                        <m:sub>
                          <m:r>
                            <a:rPr lang="en-US" altLang="zh-CN" i="1">
                              <a:latin typeface="Cambria Math" panose="02040503050406030204" pitchFamily="18" charset="0"/>
                            </a:rPr>
                            <m:t>𝑡</m:t>
                          </m:r>
                        </m:sub>
                        <m:sup>
                          <m:r>
                            <a:rPr lang="zh-CN" altLang="zh-CN">
                              <a:latin typeface="Cambria Math" panose="02040503050406030204" pitchFamily="18" charset="0"/>
                            </a:rPr>
                            <m:t>浮</m:t>
                          </m:r>
                        </m:sup>
                      </m:sSubSup>
                      <m:r>
                        <a:rPr lang="en-US" altLang="zh-CN" i="1">
                          <a:latin typeface="Cambria Math" panose="02040503050406030204" pitchFamily="18" charset="0"/>
                        </a:rPr>
                        <m:t>−</m:t>
                      </m:r>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𝑉</m:t>
                          </m:r>
                        </m:e>
                        <m:sub>
                          <m:r>
                            <a:rPr lang="en-US" altLang="zh-CN" i="1">
                              <a:latin typeface="Cambria Math" panose="02040503050406030204" pitchFamily="18" charset="0"/>
                            </a:rPr>
                            <m:t>𝑡</m:t>
                          </m:r>
                        </m:sub>
                        <m:sup>
                          <m:r>
                            <a:rPr lang="zh-CN" altLang="zh-CN">
                              <a:latin typeface="Cambria Math" panose="02040503050406030204" pitchFamily="18" charset="0"/>
                            </a:rPr>
                            <m:t>固</m:t>
                          </m:r>
                        </m:sup>
                      </m:sSubSup>
                    </m:oMath>
                  </m:oMathPara>
                </a14:m>
                <a:endParaRPr kumimoji="1" lang="en-US" altLang="zh-CN" dirty="0"/>
              </a:p>
              <a:p>
                <a:pPr marL="0" indent="0">
                  <a:buNone/>
                </a:pPr>
                <a:endParaRPr kumimoji="1" lang="en-US" altLang="zh-CN" dirty="0"/>
              </a:p>
              <a:p>
                <a:pPr marL="0" indent="0">
                  <a:buNone/>
                </a:pPr>
                <a14:m>
                  <m:oMathPara xmlns:m="http://schemas.openxmlformats.org/officeDocument/2006/math">
                    <m:oMathParaPr>
                      <m:jc m:val="centerGroup"/>
                    </m:oMathParaPr>
                    <m:oMath xmlns:m="http://schemas.openxmlformats.org/officeDocument/2006/math">
                      <m:sSubSup>
                        <m:sSubSupPr>
                          <m:ctrlPr>
                            <a:rPr lang="zh-CN" altLang="zh-CN" i="1">
                              <a:latin typeface="Cambria Math" panose="02040503050406030204" pitchFamily="18" charset="0"/>
                            </a:rPr>
                          </m:ctrlPr>
                        </m:sSubSupPr>
                        <m:e>
                          <m:r>
                            <a:rPr lang="en-US" altLang="zh-CN" i="1">
                              <a:latin typeface="Cambria Math" panose="02040503050406030204" pitchFamily="18" charset="0"/>
                            </a:rPr>
                            <m:t>𝑉</m:t>
                          </m:r>
                        </m:e>
                        <m:sub>
                          <m:r>
                            <a:rPr lang="en-US" altLang="zh-CN" i="1">
                              <a:latin typeface="Cambria Math" panose="02040503050406030204" pitchFamily="18" charset="0"/>
                            </a:rPr>
                            <m:t>𝑡</m:t>
                          </m:r>
                        </m:sub>
                        <m:sup>
                          <m:r>
                            <a:rPr lang="zh-CN" altLang="zh-CN">
                              <a:latin typeface="Cambria Math" panose="02040503050406030204" pitchFamily="18" charset="0"/>
                            </a:rPr>
                            <m:t>互换</m:t>
                          </m:r>
                        </m:sup>
                      </m:sSubSup>
                      <m:r>
                        <a:rPr lang="en-US" altLang="zh-CN" i="1">
                          <a:latin typeface="Cambria Math" panose="02040503050406030204" pitchFamily="18" charset="0"/>
                        </a:rPr>
                        <m:t>=</m:t>
                      </m:r>
                      <m:nary>
                        <m:naryPr>
                          <m:chr m:val="∑"/>
                          <m:supHide m:val="on"/>
                          <m:ctrlPr>
                            <a:rPr lang="en-US" altLang="zh-CN" i="1">
                              <a:latin typeface="Cambria Math" panose="02040503050406030204" pitchFamily="18" charset="0"/>
                            </a:rPr>
                          </m:ctrlPr>
                        </m:naryPr>
                        <m:sub>
                          <m:r>
                            <a:rPr lang="en-US" altLang="zh-CN" i="1">
                              <a:latin typeface="Cambria Math" panose="02040503050406030204" pitchFamily="18" charset="0"/>
                            </a:rPr>
                            <m:t>𝑖</m:t>
                          </m:r>
                        </m:sub>
                        <m:sup/>
                        <m:e>
                          <m:sSubSup>
                            <m:sSubSupPr>
                              <m:ctrlPr>
                                <a:rPr lang="en-US" altLang="zh-CN" i="1">
                                  <a:latin typeface="Cambria Math" panose="02040503050406030204" pitchFamily="18" charset="0"/>
                                </a:rPr>
                              </m:ctrlPr>
                            </m:sSubSupPr>
                            <m:e>
                              <m:r>
                                <a:rPr lang="en-US" altLang="zh-CN" i="1">
                                  <a:latin typeface="Cambria Math" panose="02040503050406030204" pitchFamily="18" charset="0"/>
                                </a:rPr>
                                <m:t>𝑉</m:t>
                              </m:r>
                            </m:e>
                            <m:sub>
                              <m:r>
                                <a:rPr lang="en-US" altLang="zh-CN" i="1">
                                  <a:latin typeface="Cambria Math" panose="02040503050406030204" pitchFamily="18" charset="0"/>
                                </a:rPr>
                                <m:t>𝑡</m:t>
                              </m:r>
                            </m:sub>
                            <m:sup>
                              <m:r>
                                <a:rPr lang="en-US" altLang="zh-CN" i="1">
                                  <a:latin typeface="Cambria Math" panose="02040503050406030204" pitchFamily="18" charset="0"/>
                                </a:rPr>
                                <m:t>𝐹𝑅</m:t>
                              </m:r>
                              <m:sSub>
                                <m:sSubPr>
                                  <m:ctrlPr>
                                    <a:rPr lang="en-US" altLang="zh-CN" i="1">
                                      <a:latin typeface="Cambria Math" panose="02040503050406030204" pitchFamily="18" charset="0"/>
                                    </a:rPr>
                                  </m:ctrlPr>
                                </m:sSubPr>
                                <m:e>
                                  <m:r>
                                    <a:rPr lang="en-US" altLang="zh-CN" i="1">
                                      <a:latin typeface="Cambria Math" panose="02040503050406030204" pitchFamily="18" charset="0"/>
                                    </a:rPr>
                                    <m:t>𝐴</m:t>
                                  </m:r>
                                </m:e>
                                <m:sub>
                                  <m:r>
                                    <a:rPr lang="en-US" altLang="zh-CN" i="1">
                                      <a:latin typeface="Cambria Math" panose="02040503050406030204" pitchFamily="18" charset="0"/>
                                    </a:rPr>
                                    <m:t>𝑖</m:t>
                                  </m:r>
                                </m:sub>
                              </m:sSub>
                            </m:sup>
                          </m:sSubSup>
                        </m:e>
                      </m:nary>
                    </m:oMath>
                  </m:oMathPara>
                </a14:m>
                <a:endParaRPr kumimoji="1" lang="en-US" altLang="zh-CN" dirty="0"/>
              </a:p>
              <a:p>
                <a:pPr marL="0" indent="0">
                  <a:buNone/>
                </a:pPr>
                <a:endParaRPr kumimoji="1" lang="en-US" altLang="zh-CN" dirty="0"/>
              </a:p>
              <a:p>
                <a:endParaRPr kumimoji="1" lang="zh-CN" altLang="en-US" dirty="0"/>
              </a:p>
            </p:txBody>
          </p:sp>
        </mc:Choice>
        <mc:Fallback xmlns="">
          <p:sp>
            <p:nvSpPr>
              <p:cNvPr id="3" name="内容占位符 2">
                <a:extLst>
                  <a:ext uri="{FF2B5EF4-FFF2-40B4-BE49-F238E27FC236}">
                    <a16:creationId xmlns:a16="http://schemas.microsoft.com/office/drawing/2014/main" id="{02915B97-7394-754F-9858-B3AA98600E15}"/>
                  </a:ext>
                </a:extLst>
              </p:cNvPr>
              <p:cNvSpPr>
                <a:spLocks noGrp="1" noRot="1" noChangeAspect="1" noMove="1" noResize="1" noEditPoints="1" noAdjustHandles="1" noChangeArrowheads="1" noChangeShapeType="1" noTextEdit="1"/>
              </p:cNvSpPr>
              <p:nvPr>
                <p:ph idx="1"/>
              </p:nvPr>
            </p:nvSpPr>
            <p:spPr>
              <a:blipFill>
                <a:blip r:embed="rId2"/>
                <a:stretch>
                  <a:fillRect t="-1467" b="-18093"/>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7EC19EAF-FB36-714E-94A1-C79BE80EB4BF}"/>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24</a:t>
            </a:fld>
            <a:endParaRPr lang="zh-CN" altLang="en-US" dirty="0"/>
          </a:p>
        </p:txBody>
      </p:sp>
    </p:spTree>
    <p:extLst>
      <p:ext uri="{BB962C8B-B14F-4D97-AF65-F5344CB8AC3E}">
        <p14:creationId xmlns:p14="http://schemas.microsoft.com/office/powerpoint/2010/main" val="36011189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FB1C747-19AF-214F-82FC-1880546A8946}"/>
              </a:ext>
            </a:extLst>
          </p:cNvPr>
          <p:cNvSpPr>
            <a:spLocks noGrp="1"/>
          </p:cNvSpPr>
          <p:nvPr>
            <p:ph type="title"/>
          </p:nvPr>
        </p:nvSpPr>
        <p:spPr/>
        <p:txBody>
          <a:bodyPr/>
          <a:lstStyle/>
          <a:p>
            <a:r>
              <a:rPr kumimoji="1" lang="zh-CN" altLang="en-US" dirty="0"/>
              <a:t>利率互换定价：债券组合视角</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C90A862C-6F95-FD47-9991-F331BFB046AB}"/>
                  </a:ext>
                </a:extLst>
              </p:cNvPr>
              <p:cNvSpPr>
                <a:spLocks noGrp="1"/>
              </p:cNvSpPr>
              <p:nvPr>
                <p:ph idx="1"/>
              </p:nvPr>
            </p:nvSpPr>
            <p:spPr/>
            <p:txBody>
              <a:bodyPr>
                <a:normAutofit/>
              </a:bodyPr>
              <a:lstStyle/>
              <a:p>
                <a:r>
                  <a:rPr kumimoji="1" lang="zh-CN" altLang="en-US" dirty="0"/>
                  <a:t>确定互换价值</a:t>
                </a:r>
                <a:endParaRPr kumimoji="1" lang="en-US" altLang="zh-CN" dirty="0"/>
              </a:p>
              <a:p>
                <a:pPr marL="0" indent="0">
                  <a:buNone/>
                </a:pPr>
                <a14:m>
                  <m:oMathPara xmlns:m="http://schemas.openxmlformats.org/officeDocument/2006/math">
                    <m:oMathParaPr>
                      <m:jc m:val="centerGroup"/>
                    </m:oMathParaPr>
                    <m:oMath xmlns:m="http://schemas.openxmlformats.org/officeDocument/2006/math">
                      <m:sSubSup>
                        <m:sSubSupPr>
                          <m:ctrlPr>
                            <a:rPr lang="zh-CN" altLang="zh-CN" sz="1575" i="1">
                              <a:latin typeface="Cambria Math" panose="02040503050406030204" pitchFamily="18" charset="0"/>
                            </a:rPr>
                          </m:ctrlPr>
                        </m:sSubSupPr>
                        <m:e>
                          <m:r>
                            <a:rPr lang="en-US" altLang="zh-CN" sz="1575" i="1">
                              <a:latin typeface="Cambria Math" panose="02040503050406030204" pitchFamily="18" charset="0"/>
                            </a:rPr>
                            <m:t>𝑉</m:t>
                          </m:r>
                        </m:e>
                        <m:sub>
                          <m:r>
                            <a:rPr lang="en-US" altLang="zh-CN" sz="1575" i="1">
                              <a:latin typeface="Cambria Math" panose="02040503050406030204" pitchFamily="18" charset="0"/>
                            </a:rPr>
                            <m:t>𝑡</m:t>
                          </m:r>
                        </m:sub>
                        <m:sup>
                          <m:r>
                            <a:rPr lang="zh-CN" altLang="zh-CN" sz="1575">
                              <a:latin typeface="Cambria Math" panose="02040503050406030204" pitchFamily="18" charset="0"/>
                            </a:rPr>
                            <m:t>固</m:t>
                          </m:r>
                        </m:sup>
                      </m:sSubSup>
                      <m:r>
                        <a:rPr lang="en-US" altLang="zh-CN" sz="1575" i="1">
                          <a:latin typeface="Cambria Math" panose="02040503050406030204" pitchFamily="18" charset="0"/>
                        </a:rPr>
                        <m:t>=</m:t>
                      </m:r>
                      <m:nary>
                        <m:naryPr>
                          <m:chr m:val="∑"/>
                          <m:ctrlPr>
                            <a:rPr lang="zh-CN" altLang="zh-CN" sz="1575" i="1">
                              <a:latin typeface="Cambria Math" panose="02040503050406030204" pitchFamily="18" charset="0"/>
                            </a:rPr>
                          </m:ctrlPr>
                        </m:naryPr>
                        <m:sub>
                          <m:r>
                            <a:rPr lang="en-US" altLang="zh-CN" sz="1575" i="1">
                              <a:latin typeface="Cambria Math" panose="02040503050406030204" pitchFamily="18" charset="0"/>
                            </a:rPr>
                            <m:t>𝑖</m:t>
                          </m:r>
                          <m:r>
                            <a:rPr lang="en-US" altLang="zh-CN" sz="1575" i="1">
                              <a:latin typeface="Cambria Math" panose="02040503050406030204" pitchFamily="18" charset="0"/>
                            </a:rPr>
                            <m:t>=1</m:t>
                          </m:r>
                        </m:sub>
                        <m:sup>
                          <m:r>
                            <a:rPr lang="en-US" altLang="zh-CN" sz="1575" i="1">
                              <a:latin typeface="Cambria Math" panose="02040503050406030204" pitchFamily="18" charset="0"/>
                            </a:rPr>
                            <m:t>𝑛</m:t>
                          </m:r>
                        </m:sup>
                        <m:e>
                          <m:f>
                            <m:fPr>
                              <m:ctrlPr>
                                <a:rPr lang="zh-CN" altLang="zh-CN" sz="1575" i="1">
                                  <a:latin typeface="Cambria Math" panose="02040503050406030204" pitchFamily="18" charset="0"/>
                                </a:rPr>
                              </m:ctrlPr>
                            </m:fPr>
                            <m:num>
                              <m:r>
                                <a:rPr lang="en-US" altLang="zh-CN" sz="1575" i="1">
                                  <a:latin typeface="Cambria Math" panose="02040503050406030204" pitchFamily="18" charset="0"/>
                                </a:rPr>
                                <m:t>𝑆𝑅</m:t>
                              </m:r>
                            </m:num>
                            <m:den>
                              <m:r>
                                <a:rPr lang="en-US" altLang="zh-CN" sz="1575" i="1">
                                  <a:latin typeface="Cambria Math" panose="02040503050406030204" pitchFamily="18" charset="0"/>
                                </a:rPr>
                                <m:t>𝑚</m:t>
                              </m:r>
                            </m:den>
                          </m:f>
                          <m:r>
                            <a:rPr lang="en-US" altLang="zh-CN" sz="1575" i="1">
                              <a:latin typeface="Cambria Math" panose="02040503050406030204" pitchFamily="18" charset="0"/>
                            </a:rPr>
                            <m:t>×</m:t>
                          </m:r>
                          <m:r>
                            <a:rPr lang="en-US" altLang="zh-CN" sz="1575" i="1">
                              <a:latin typeface="Cambria Math" panose="02040503050406030204" pitchFamily="18" charset="0"/>
                            </a:rPr>
                            <m:t>𝑀</m:t>
                          </m:r>
                          <m:r>
                            <a:rPr lang="en-US" altLang="zh-CN" sz="1575" i="1">
                              <a:latin typeface="Cambria Math" panose="02040503050406030204" pitchFamily="18" charset="0"/>
                            </a:rPr>
                            <m:t>×</m:t>
                          </m:r>
                          <m:sSubSup>
                            <m:sSubSupPr>
                              <m:ctrlPr>
                                <a:rPr lang="zh-CN" altLang="zh-CN" sz="1575" i="1">
                                  <a:latin typeface="Cambria Math" panose="02040503050406030204" pitchFamily="18" charset="0"/>
                                </a:rPr>
                              </m:ctrlPr>
                            </m:sSubSupPr>
                            <m:e>
                              <m:r>
                                <a:rPr lang="en-US" altLang="zh-CN" sz="1575" i="1">
                                  <a:latin typeface="Cambria Math" panose="02040503050406030204" pitchFamily="18" charset="0"/>
                                </a:rPr>
                                <m:t>𝐵</m:t>
                              </m:r>
                            </m:e>
                            <m:sub>
                              <m:r>
                                <a:rPr lang="en-US" altLang="zh-CN" sz="1575" i="1">
                                  <a:latin typeface="Cambria Math" panose="02040503050406030204" pitchFamily="18" charset="0"/>
                                </a:rPr>
                                <m:t>𝑡</m:t>
                              </m:r>
                            </m:sub>
                            <m:sup>
                              <m:sSub>
                                <m:sSubPr>
                                  <m:ctrlPr>
                                    <a:rPr lang="zh-CN" altLang="zh-CN" sz="1575" i="1">
                                      <a:latin typeface="Cambria Math" panose="02040503050406030204" pitchFamily="18" charset="0"/>
                                    </a:rPr>
                                  </m:ctrlPr>
                                </m:sSubPr>
                                <m:e>
                                  <m:r>
                                    <a:rPr lang="en-US" altLang="zh-CN" sz="1575" i="1">
                                      <a:latin typeface="Cambria Math" panose="02040503050406030204" pitchFamily="18" charset="0"/>
                                    </a:rPr>
                                    <m:t>𝑡</m:t>
                                  </m:r>
                                </m:e>
                                <m:sub>
                                  <m:r>
                                    <a:rPr lang="en-US" altLang="zh-CN" sz="1575" i="1">
                                      <a:latin typeface="Cambria Math" panose="02040503050406030204" pitchFamily="18" charset="0"/>
                                    </a:rPr>
                                    <m:t>𝑖</m:t>
                                  </m:r>
                                </m:sub>
                              </m:sSub>
                            </m:sup>
                          </m:sSubSup>
                        </m:e>
                      </m:nary>
                      <m:r>
                        <a:rPr lang="en-US" altLang="zh-CN" sz="1575" i="1">
                          <a:latin typeface="Cambria Math" panose="02040503050406030204" pitchFamily="18" charset="0"/>
                        </a:rPr>
                        <m:t>+</m:t>
                      </m:r>
                      <m:r>
                        <a:rPr lang="en-US" altLang="zh-CN" sz="1575" i="1">
                          <a:latin typeface="Cambria Math" panose="02040503050406030204" pitchFamily="18" charset="0"/>
                        </a:rPr>
                        <m:t>𝑀</m:t>
                      </m:r>
                      <m:r>
                        <a:rPr lang="en-US" altLang="zh-CN" sz="1575" i="1">
                          <a:latin typeface="Cambria Math" panose="02040503050406030204" pitchFamily="18" charset="0"/>
                        </a:rPr>
                        <m:t>×</m:t>
                      </m:r>
                      <m:sSubSup>
                        <m:sSubSupPr>
                          <m:ctrlPr>
                            <a:rPr lang="zh-CN" altLang="zh-CN" sz="1575" i="1">
                              <a:latin typeface="Cambria Math" panose="02040503050406030204" pitchFamily="18" charset="0"/>
                            </a:rPr>
                          </m:ctrlPr>
                        </m:sSubSupPr>
                        <m:e>
                          <m:r>
                            <a:rPr lang="en-US" altLang="zh-CN" sz="1575" i="1">
                              <a:latin typeface="Cambria Math" panose="02040503050406030204" pitchFamily="18" charset="0"/>
                            </a:rPr>
                            <m:t>𝐵</m:t>
                          </m:r>
                        </m:e>
                        <m:sub>
                          <m:r>
                            <a:rPr lang="en-US" altLang="zh-CN" sz="1575" i="1">
                              <a:latin typeface="Cambria Math" panose="02040503050406030204" pitchFamily="18" charset="0"/>
                            </a:rPr>
                            <m:t>𝑡</m:t>
                          </m:r>
                        </m:sub>
                        <m:sup>
                          <m:sSub>
                            <m:sSubPr>
                              <m:ctrlPr>
                                <a:rPr lang="zh-CN" altLang="zh-CN" sz="1575" i="1">
                                  <a:latin typeface="Cambria Math" panose="02040503050406030204" pitchFamily="18" charset="0"/>
                                </a:rPr>
                              </m:ctrlPr>
                            </m:sSubPr>
                            <m:e>
                              <m:r>
                                <a:rPr lang="en-US" altLang="zh-CN" sz="1575" i="1">
                                  <a:latin typeface="Cambria Math" panose="02040503050406030204" pitchFamily="18" charset="0"/>
                                </a:rPr>
                                <m:t>𝑡</m:t>
                              </m:r>
                            </m:e>
                            <m:sub>
                              <m:r>
                                <a:rPr lang="en-US" altLang="zh-CN" sz="1575" i="1">
                                  <a:latin typeface="Cambria Math" panose="02040503050406030204" pitchFamily="18" charset="0"/>
                                </a:rPr>
                                <m:t>𝑛</m:t>
                              </m:r>
                            </m:sub>
                          </m:sSub>
                        </m:sup>
                      </m:sSubSup>
                    </m:oMath>
                  </m:oMathPara>
                </a14:m>
                <a:endParaRPr kumimoji="1" lang="en-US" altLang="zh-CN" sz="1575" dirty="0">
                  <a:latin typeface="Adobe Jenson Pro Capt" panose="020A0503050201030203" pitchFamily="18" charset="0"/>
                </a:endParaRPr>
              </a:p>
              <a:p>
                <a:pPr marL="0" indent="0">
                  <a:buNone/>
                </a:pPr>
                <a:endParaRPr kumimoji="1" lang="en-US" altLang="zh-CN" sz="1575" dirty="0">
                  <a:latin typeface="Adobe Jenson Pro Capt" panose="020A0503050201030203" pitchFamily="18" charset="0"/>
                </a:endParaRPr>
              </a:p>
              <a:p>
                <a:pPr marL="0" indent="0">
                  <a:buNone/>
                </a:pPr>
                <a14:m>
                  <m:oMathPara xmlns:m="http://schemas.openxmlformats.org/officeDocument/2006/math">
                    <m:oMathParaPr>
                      <m:jc m:val="centerGroup"/>
                    </m:oMathParaPr>
                    <m:oMath xmlns:m="http://schemas.openxmlformats.org/officeDocument/2006/math">
                      <m:sSubSup>
                        <m:sSubSupPr>
                          <m:ctrlPr>
                            <a:rPr lang="zh-CN" altLang="zh-CN" sz="1575" i="1">
                              <a:latin typeface="Cambria Math" panose="02040503050406030204" pitchFamily="18" charset="0"/>
                            </a:rPr>
                          </m:ctrlPr>
                        </m:sSubSupPr>
                        <m:e>
                          <m:r>
                            <a:rPr lang="en-US" altLang="zh-CN" sz="1575" i="1">
                              <a:latin typeface="Cambria Math" panose="02040503050406030204" pitchFamily="18" charset="0"/>
                            </a:rPr>
                            <m:t>𝑉</m:t>
                          </m:r>
                        </m:e>
                        <m:sub>
                          <m:r>
                            <a:rPr lang="en-US" altLang="zh-CN" sz="1575" i="1">
                              <a:latin typeface="Cambria Math" panose="02040503050406030204" pitchFamily="18" charset="0"/>
                            </a:rPr>
                            <m:t>𝑡</m:t>
                          </m:r>
                        </m:sub>
                        <m:sup>
                          <m:r>
                            <a:rPr lang="zh-CN" altLang="zh-CN" sz="1575">
                              <a:latin typeface="Cambria Math" panose="02040503050406030204" pitchFamily="18" charset="0"/>
                            </a:rPr>
                            <m:t>浮</m:t>
                          </m:r>
                        </m:sup>
                      </m:sSubSup>
                      <m:r>
                        <a:rPr lang="en-US" altLang="zh-CN" sz="1575" i="1">
                          <a:latin typeface="Cambria Math" panose="02040503050406030204" pitchFamily="18" charset="0"/>
                        </a:rPr>
                        <m:t>=</m:t>
                      </m:r>
                      <m:d>
                        <m:dPr>
                          <m:ctrlPr>
                            <a:rPr lang="zh-CN" altLang="zh-CN" sz="1575" i="1">
                              <a:latin typeface="Cambria Math" panose="02040503050406030204" pitchFamily="18" charset="0"/>
                            </a:rPr>
                          </m:ctrlPr>
                        </m:dPr>
                        <m:e>
                          <m:r>
                            <a:rPr lang="en-US" altLang="zh-CN" sz="1575" i="1">
                              <a:latin typeface="Cambria Math" panose="02040503050406030204" pitchFamily="18" charset="0"/>
                            </a:rPr>
                            <m:t>1+</m:t>
                          </m:r>
                          <m:f>
                            <m:fPr>
                              <m:ctrlPr>
                                <a:rPr lang="zh-CN" altLang="zh-CN" sz="1575" i="1">
                                  <a:latin typeface="Cambria Math" panose="02040503050406030204" pitchFamily="18" charset="0"/>
                                </a:rPr>
                              </m:ctrlPr>
                            </m:fPr>
                            <m:num>
                              <m:r>
                                <a:rPr lang="zh-CN" altLang="zh-CN" sz="1575">
                                  <a:latin typeface="Cambria Math" panose="02040503050406030204" pitchFamily="18" charset="0"/>
                                </a:rPr>
                                <m:t>最新浮动利率</m:t>
                              </m:r>
                            </m:num>
                            <m:den>
                              <m:r>
                                <a:rPr lang="en-US" altLang="zh-CN" sz="1575" i="1">
                                  <a:latin typeface="Cambria Math" panose="02040503050406030204" pitchFamily="18" charset="0"/>
                                </a:rPr>
                                <m:t>𝑚</m:t>
                              </m:r>
                            </m:den>
                          </m:f>
                        </m:e>
                      </m:d>
                      <m:r>
                        <a:rPr lang="en-US" altLang="zh-CN" sz="1575" i="1">
                          <a:latin typeface="Cambria Math" panose="02040503050406030204" pitchFamily="18" charset="0"/>
                        </a:rPr>
                        <m:t>×</m:t>
                      </m:r>
                      <m:r>
                        <a:rPr lang="en-US" altLang="zh-CN" sz="1575" i="1">
                          <a:latin typeface="Cambria Math" panose="02040503050406030204" pitchFamily="18" charset="0"/>
                        </a:rPr>
                        <m:t>𝑀</m:t>
                      </m:r>
                      <m:r>
                        <a:rPr lang="en-US" altLang="zh-CN" sz="1575" i="1">
                          <a:latin typeface="Cambria Math" panose="02040503050406030204" pitchFamily="18" charset="0"/>
                        </a:rPr>
                        <m:t>×</m:t>
                      </m:r>
                      <m:sSubSup>
                        <m:sSubSupPr>
                          <m:ctrlPr>
                            <a:rPr lang="zh-CN" altLang="zh-CN" sz="1575" i="1">
                              <a:latin typeface="Cambria Math" panose="02040503050406030204" pitchFamily="18" charset="0"/>
                            </a:rPr>
                          </m:ctrlPr>
                        </m:sSubSupPr>
                        <m:e>
                          <m:r>
                            <a:rPr lang="en-US" altLang="zh-CN" sz="1575" i="1">
                              <a:latin typeface="Cambria Math" panose="02040503050406030204" pitchFamily="18" charset="0"/>
                            </a:rPr>
                            <m:t>𝐵</m:t>
                          </m:r>
                        </m:e>
                        <m:sub>
                          <m:r>
                            <a:rPr lang="en-US" altLang="zh-CN" sz="1575" i="1">
                              <a:latin typeface="Cambria Math" panose="02040503050406030204" pitchFamily="18" charset="0"/>
                            </a:rPr>
                            <m:t>𝑡</m:t>
                          </m:r>
                        </m:sub>
                        <m:sup>
                          <m:sSub>
                            <m:sSubPr>
                              <m:ctrlPr>
                                <a:rPr lang="zh-CN" altLang="zh-CN" sz="1575" i="1">
                                  <a:latin typeface="Cambria Math" panose="02040503050406030204" pitchFamily="18" charset="0"/>
                                </a:rPr>
                              </m:ctrlPr>
                            </m:sSubPr>
                            <m:e>
                              <m:r>
                                <a:rPr lang="en-US" altLang="zh-CN" sz="1575" i="1">
                                  <a:latin typeface="Cambria Math" panose="02040503050406030204" pitchFamily="18" charset="0"/>
                                </a:rPr>
                                <m:t>𝑡</m:t>
                              </m:r>
                            </m:e>
                            <m:sub>
                              <m:r>
                                <a:rPr lang="en-US" altLang="zh-CN" sz="1575" i="1">
                                  <a:latin typeface="Cambria Math" panose="02040503050406030204" pitchFamily="18" charset="0"/>
                                </a:rPr>
                                <m:t>1</m:t>
                              </m:r>
                            </m:sub>
                          </m:sSub>
                        </m:sup>
                      </m:sSubSup>
                    </m:oMath>
                  </m:oMathPara>
                </a14:m>
                <a:endParaRPr kumimoji="1" lang="en-US" altLang="zh-CN" dirty="0"/>
              </a:p>
              <a:p>
                <a:r>
                  <a:rPr kumimoji="1" lang="zh-CN" altLang="en-US" dirty="0"/>
                  <a:t>确定合理互换利率：互换价值为零</a:t>
                </a:r>
                <a:endParaRPr kumimoji="1" lang="en-US" altLang="zh-CN" dirty="0"/>
              </a:p>
              <a:p>
                <a:pPr marL="0" indent="0">
                  <a:buNone/>
                </a:pPr>
                <a14:m>
                  <m:oMathPara xmlns:m="http://schemas.openxmlformats.org/officeDocument/2006/math">
                    <m:oMathParaPr>
                      <m:jc m:val="centerGroup"/>
                    </m:oMathParaPr>
                    <m:oMath xmlns:m="http://schemas.openxmlformats.org/officeDocument/2006/math">
                      <m:r>
                        <a:rPr lang="en-US" altLang="zh-CN" sz="1500" i="1">
                          <a:latin typeface="Cambria Math" panose="02040503050406030204" pitchFamily="18" charset="0"/>
                        </a:rPr>
                        <m:t>𝑆𝑅</m:t>
                      </m:r>
                      <m:r>
                        <a:rPr lang="en-US" altLang="zh-CN" sz="1500" i="1">
                          <a:latin typeface="Cambria Math" panose="02040503050406030204" pitchFamily="18" charset="0"/>
                        </a:rPr>
                        <m:t>=</m:t>
                      </m:r>
                      <m:f>
                        <m:fPr>
                          <m:ctrlPr>
                            <a:rPr lang="zh-CN" altLang="zh-CN" sz="1500" i="1">
                              <a:latin typeface="Cambria Math" panose="02040503050406030204" pitchFamily="18" charset="0"/>
                            </a:rPr>
                          </m:ctrlPr>
                        </m:fPr>
                        <m:num>
                          <m:d>
                            <m:dPr>
                              <m:ctrlPr>
                                <a:rPr lang="zh-CN" altLang="zh-CN" sz="1500" i="1">
                                  <a:latin typeface="Cambria Math" panose="02040503050406030204" pitchFamily="18" charset="0"/>
                                </a:rPr>
                              </m:ctrlPr>
                            </m:dPr>
                            <m:e>
                              <m:r>
                                <a:rPr lang="en-US" altLang="zh-CN" sz="1500" i="1">
                                  <a:latin typeface="Cambria Math" panose="02040503050406030204" pitchFamily="18" charset="0"/>
                                </a:rPr>
                                <m:t>1+</m:t>
                              </m:r>
                              <m:f>
                                <m:fPr>
                                  <m:ctrlPr>
                                    <a:rPr lang="zh-CN" altLang="zh-CN" sz="1500" i="1">
                                      <a:latin typeface="Cambria Math" panose="02040503050406030204" pitchFamily="18" charset="0"/>
                                    </a:rPr>
                                  </m:ctrlPr>
                                </m:fPr>
                                <m:num>
                                  <m:r>
                                    <a:rPr lang="zh-CN" altLang="zh-CN" sz="1500">
                                      <a:latin typeface="Cambria Math" panose="02040503050406030204" pitchFamily="18" charset="0"/>
                                    </a:rPr>
                                    <m:t>最新浮动利率</m:t>
                                  </m:r>
                                </m:num>
                                <m:den>
                                  <m:r>
                                    <a:rPr lang="en-US" altLang="zh-CN" sz="1500" i="1">
                                      <a:latin typeface="Cambria Math" panose="02040503050406030204" pitchFamily="18" charset="0"/>
                                    </a:rPr>
                                    <m:t>𝑚</m:t>
                                  </m:r>
                                </m:den>
                              </m:f>
                            </m:e>
                          </m:d>
                          <m:r>
                            <a:rPr lang="en-US" altLang="zh-CN" sz="1500" i="1">
                              <a:latin typeface="Cambria Math" panose="02040503050406030204" pitchFamily="18" charset="0"/>
                            </a:rPr>
                            <m:t>×</m:t>
                          </m:r>
                          <m:sSubSup>
                            <m:sSubSupPr>
                              <m:ctrlPr>
                                <a:rPr lang="zh-CN" altLang="zh-CN" sz="1500" i="1">
                                  <a:latin typeface="Cambria Math" panose="02040503050406030204" pitchFamily="18" charset="0"/>
                                </a:rPr>
                              </m:ctrlPr>
                            </m:sSubSupPr>
                            <m:e>
                              <m:r>
                                <a:rPr lang="en-US" altLang="zh-CN" sz="1500" i="1">
                                  <a:latin typeface="Cambria Math" panose="02040503050406030204" pitchFamily="18" charset="0"/>
                                </a:rPr>
                                <m:t>𝐵</m:t>
                              </m:r>
                            </m:e>
                            <m:sub>
                              <m:r>
                                <a:rPr lang="en-US" altLang="zh-CN" sz="1500" i="1">
                                  <a:latin typeface="Cambria Math" panose="02040503050406030204" pitchFamily="18" charset="0"/>
                                </a:rPr>
                                <m:t>𝑡</m:t>
                              </m:r>
                            </m:sub>
                            <m:sup>
                              <m:sSub>
                                <m:sSubPr>
                                  <m:ctrlPr>
                                    <a:rPr lang="zh-CN" altLang="zh-CN" sz="1500" i="1">
                                      <a:latin typeface="Cambria Math" panose="02040503050406030204" pitchFamily="18" charset="0"/>
                                    </a:rPr>
                                  </m:ctrlPr>
                                </m:sSubPr>
                                <m:e>
                                  <m:r>
                                    <a:rPr lang="en-US" altLang="zh-CN" sz="1500" i="1">
                                      <a:latin typeface="Cambria Math" panose="02040503050406030204" pitchFamily="18" charset="0"/>
                                    </a:rPr>
                                    <m:t>𝑡</m:t>
                                  </m:r>
                                </m:e>
                                <m:sub>
                                  <m:r>
                                    <a:rPr lang="en-US" altLang="zh-CN" sz="1500" i="1">
                                      <a:latin typeface="Cambria Math" panose="02040503050406030204" pitchFamily="18" charset="0"/>
                                    </a:rPr>
                                    <m:t>1</m:t>
                                  </m:r>
                                </m:sub>
                              </m:sSub>
                            </m:sup>
                          </m:sSubSup>
                          <m:r>
                            <a:rPr lang="en-US" altLang="zh-CN" sz="1500" i="1">
                              <a:latin typeface="Cambria Math" panose="02040503050406030204" pitchFamily="18" charset="0"/>
                            </a:rPr>
                            <m:t>−</m:t>
                          </m:r>
                          <m:sSubSup>
                            <m:sSubSupPr>
                              <m:ctrlPr>
                                <a:rPr lang="zh-CN" altLang="zh-CN" sz="1500" i="1">
                                  <a:latin typeface="Cambria Math" panose="02040503050406030204" pitchFamily="18" charset="0"/>
                                </a:rPr>
                              </m:ctrlPr>
                            </m:sSubSupPr>
                            <m:e>
                              <m:r>
                                <a:rPr lang="en-US" altLang="zh-CN" sz="1500" i="1">
                                  <a:latin typeface="Cambria Math" panose="02040503050406030204" pitchFamily="18" charset="0"/>
                                </a:rPr>
                                <m:t>𝐵</m:t>
                              </m:r>
                            </m:e>
                            <m:sub>
                              <m:r>
                                <a:rPr lang="en-US" altLang="zh-CN" sz="1500" i="1">
                                  <a:latin typeface="Cambria Math" panose="02040503050406030204" pitchFamily="18" charset="0"/>
                                </a:rPr>
                                <m:t>𝑡</m:t>
                              </m:r>
                            </m:sub>
                            <m:sup>
                              <m:sSub>
                                <m:sSubPr>
                                  <m:ctrlPr>
                                    <a:rPr lang="zh-CN" altLang="zh-CN" sz="1500" i="1">
                                      <a:latin typeface="Cambria Math" panose="02040503050406030204" pitchFamily="18" charset="0"/>
                                    </a:rPr>
                                  </m:ctrlPr>
                                </m:sSubPr>
                                <m:e>
                                  <m:r>
                                    <a:rPr lang="en-US" altLang="zh-CN" sz="1500" i="1">
                                      <a:latin typeface="Cambria Math" panose="02040503050406030204" pitchFamily="18" charset="0"/>
                                    </a:rPr>
                                    <m:t>𝑡</m:t>
                                  </m:r>
                                </m:e>
                                <m:sub>
                                  <m:r>
                                    <a:rPr lang="en-US" altLang="zh-CN" sz="1500" i="1">
                                      <a:latin typeface="Cambria Math" panose="02040503050406030204" pitchFamily="18" charset="0"/>
                                    </a:rPr>
                                    <m:t>𝑛</m:t>
                                  </m:r>
                                </m:sub>
                              </m:sSub>
                            </m:sup>
                          </m:sSubSup>
                        </m:num>
                        <m:den>
                          <m:f>
                            <m:fPr>
                              <m:ctrlPr>
                                <a:rPr lang="zh-CN" altLang="zh-CN" sz="1500" i="1">
                                  <a:latin typeface="Cambria Math" panose="02040503050406030204" pitchFamily="18" charset="0"/>
                                </a:rPr>
                              </m:ctrlPr>
                            </m:fPr>
                            <m:num>
                              <m:r>
                                <a:rPr lang="en-US" altLang="zh-CN" sz="1500" i="1">
                                  <a:latin typeface="Cambria Math" panose="02040503050406030204" pitchFamily="18" charset="0"/>
                                </a:rPr>
                                <m:t>1</m:t>
                              </m:r>
                            </m:num>
                            <m:den>
                              <m:r>
                                <a:rPr lang="en-US" altLang="zh-CN" sz="1500" i="1">
                                  <a:latin typeface="Cambria Math" panose="02040503050406030204" pitchFamily="18" charset="0"/>
                                </a:rPr>
                                <m:t>𝑚</m:t>
                              </m:r>
                            </m:den>
                          </m:f>
                          <m:r>
                            <a:rPr lang="en-US" altLang="zh-CN" sz="1500" i="1">
                              <a:latin typeface="Cambria Math" panose="02040503050406030204" pitchFamily="18" charset="0"/>
                            </a:rPr>
                            <m:t>×</m:t>
                          </m:r>
                          <m:nary>
                            <m:naryPr>
                              <m:chr m:val="∑"/>
                              <m:limLoc m:val="subSup"/>
                              <m:ctrlPr>
                                <a:rPr lang="zh-CN" altLang="zh-CN" sz="1500" i="1">
                                  <a:latin typeface="Cambria Math" panose="02040503050406030204" pitchFamily="18" charset="0"/>
                                </a:rPr>
                              </m:ctrlPr>
                            </m:naryPr>
                            <m:sub>
                              <m:r>
                                <a:rPr lang="en-US" altLang="zh-CN" sz="1500" i="1">
                                  <a:latin typeface="Cambria Math" panose="02040503050406030204" pitchFamily="18" charset="0"/>
                                </a:rPr>
                                <m:t>𝑖</m:t>
                              </m:r>
                              <m:r>
                                <a:rPr lang="en-US" altLang="zh-CN" sz="1500" i="1">
                                  <a:latin typeface="Cambria Math" panose="02040503050406030204" pitchFamily="18" charset="0"/>
                                </a:rPr>
                                <m:t>=1</m:t>
                              </m:r>
                            </m:sub>
                            <m:sup>
                              <m:r>
                                <a:rPr lang="en-US" altLang="zh-CN" sz="1500" i="1">
                                  <a:latin typeface="Cambria Math" panose="02040503050406030204" pitchFamily="18" charset="0"/>
                                </a:rPr>
                                <m:t>𝑛</m:t>
                              </m:r>
                            </m:sup>
                            <m:e>
                              <m:sSubSup>
                                <m:sSubSupPr>
                                  <m:ctrlPr>
                                    <a:rPr lang="zh-CN" altLang="zh-CN" sz="1500" i="1">
                                      <a:latin typeface="Cambria Math" panose="02040503050406030204" pitchFamily="18" charset="0"/>
                                    </a:rPr>
                                  </m:ctrlPr>
                                </m:sSubSupPr>
                                <m:e>
                                  <m:r>
                                    <a:rPr lang="en-US" altLang="zh-CN" sz="1500" i="1">
                                      <a:latin typeface="Cambria Math" panose="02040503050406030204" pitchFamily="18" charset="0"/>
                                    </a:rPr>
                                    <m:t>𝐵</m:t>
                                  </m:r>
                                </m:e>
                                <m:sub>
                                  <m:r>
                                    <a:rPr lang="en-US" altLang="zh-CN" sz="1500" i="1">
                                      <a:latin typeface="Cambria Math" panose="02040503050406030204" pitchFamily="18" charset="0"/>
                                    </a:rPr>
                                    <m:t>𝑡</m:t>
                                  </m:r>
                                </m:sub>
                                <m:sup>
                                  <m:sSub>
                                    <m:sSubPr>
                                      <m:ctrlPr>
                                        <a:rPr lang="zh-CN" altLang="zh-CN" sz="1500" i="1">
                                          <a:latin typeface="Cambria Math" panose="02040503050406030204" pitchFamily="18" charset="0"/>
                                        </a:rPr>
                                      </m:ctrlPr>
                                    </m:sSubPr>
                                    <m:e>
                                      <m:r>
                                        <a:rPr lang="en-US" altLang="zh-CN" sz="1500" i="1">
                                          <a:latin typeface="Cambria Math" panose="02040503050406030204" pitchFamily="18" charset="0"/>
                                        </a:rPr>
                                        <m:t>𝑡</m:t>
                                      </m:r>
                                    </m:e>
                                    <m:sub>
                                      <m:r>
                                        <a:rPr lang="en-US" altLang="zh-CN" sz="1500" i="1">
                                          <a:latin typeface="Cambria Math" panose="02040503050406030204" pitchFamily="18" charset="0"/>
                                        </a:rPr>
                                        <m:t>𝑖</m:t>
                                      </m:r>
                                    </m:sub>
                                  </m:sSub>
                                </m:sup>
                              </m:sSubSup>
                            </m:e>
                          </m:nary>
                        </m:den>
                      </m:f>
                    </m:oMath>
                  </m:oMathPara>
                </a14:m>
                <a:endParaRPr kumimoji="1" lang="en-US" altLang="zh-CN" sz="1500" dirty="0"/>
              </a:p>
              <a:p>
                <a:pPr marL="0" indent="0">
                  <a:buNone/>
                </a:pPr>
                <a:endParaRPr kumimoji="1" lang="en-US" altLang="zh-CN" sz="1500" dirty="0"/>
              </a:p>
              <a:p>
                <a:pPr marL="0" indent="0">
                  <a:buNone/>
                </a:pPr>
                <a14:m>
                  <m:oMathPara xmlns:m="http://schemas.openxmlformats.org/officeDocument/2006/math">
                    <m:oMathParaPr>
                      <m:jc m:val="centerGroup"/>
                    </m:oMathParaPr>
                    <m:oMath xmlns:m="http://schemas.openxmlformats.org/officeDocument/2006/math">
                      <m:r>
                        <a:rPr lang="en-US" altLang="zh-CN" sz="1500" i="1">
                          <a:latin typeface="Cambria Math" panose="02040503050406030204" pitchFamily="18" charset="0"/>
                        </a:rPr>
                        <m:t>𝑆𝑅</m:t>
                      </m:r>
                      <m:r>
                        <a:rPr lang="en-US" altLang="zh-CN" sz="1500" i="1">
                          <a:latin typeface="Cambria Math" panose="02040503050406030204" pitchFamily="18" charset="0"/>
                        </a:rPr>
                        <m:t>=</m:t>
                      </m:r>
                      <m:f>
                        <m:fPr>
                          <m:ctrlPr>
                            <a:rPr lang="zh-CN" altLang="zh-CN" sz="1500" i="1">
                              <a:latin typeface="Cambria Math" panose="02040503050406030204" pitchFamily="18" charset="0"/>
                            </a:rPr>
                          </m:ctrlPr>
                        </m:fPr>
                        <m:num>
                          <m:r>
                            <a:rPr lang="en-US" altLang="zh-CN" sz="1500" i="1">
                              <a:latin typeface="Cambria Math" panose="02040503050406030204" pitchFamily="18" charset="0"/>
                            </a:rPr>
                            <m:t>1−</m:t>
                          </m:r>
                          <m:sSubSup>
                            <m:sSubSupPr>
                              <m:ctrlPr>
                                <a:rPr lang="zh-CN" altLang="zh-CN" sz="1500" i="1">
                                  <a:latin typeface="Cambria Math" panose="02040503050406030204" pitchFamily="18" charset="0"/>
                                </a:rPr>
                              </m:ctrlPr>
                            </m:sSubSupPr>
                            <m:e>
                              <m:r>
                                <a:rPr lang="en-US" altLang="zh-CN" sz="1500" i="1">
                                  <a:latin typeface="Cambria Math" panose="02040503050406030204" pitchFamily="18" charset="0"/>
                                </a:rPr>
                                <m:t>𝐵</m:t>
                              </m:r>
                            </m:e>
                            <m:sub>
                              <m:r>
                                <a:rPr lang="en-US" altLang="zh-CN" sz="1500" i="1">
                                  <a:latin typeface="Cambria Math" panose="02040503050406030204" pitchFamily="18" charset="0"/>
                                </a:rPr>
                                <m:t>𝑡</m:t>
                              </m:r>
                            </m:sub>
                            <m:sup>
                              <m:sSub>
                                <m:sSubPr>
                                  <m:ctrlPr>
                                    <a:rPr lang="zh-CN" altLang="zh-CN" sz="1500" i="1">
                                      <a:latin typeface="Cambria Math" panose="02040503050406030204" pitchFamily="18" charset="0"/>
                                    </a:rPr>
                                  </m:ctrlPr>
                                </m:sSubPr>
                                <m:e>
                                  <m:r>
                                    <a:rPr lang="en-US" altLang="zh-CN" sz="1500" i="1">
                                      <a:latin typeface="Cambria Math" panose="02040503050406030204" pitchFamily="18" charset="0"/>
                                    </a:rPr>
                                    <m:t>𝑡</m:t>
                                  </m:r>
                                </m:e>
                                <m:sub>
                                  <m:r>
                                    <a:rPr lang="en-US" altLang="zh-CN" sz="1500" i="1">
                                      <a:latin typeface="Cambria Math" panose="02040503050406030204" pitchFamily="18" charset="0"/>
                                    </a:rPr>
                                    <m:t>𝑛</m:t>
                                  </m:r>
                                </m:sub>
                              </m:sSub>
                            </m:sup>
                          </m:sSubSup>
                        </m:num>
                        <m:den>
                          <m:f>
                            <m:fPr>
                              <m:ctrlPr>
                                <a:rPr lang="zh-CN" altLang="zh-CN" sz="1500" i="1">
                                  <a:latin typeface="Cambria Math" panose="02040503050406030204" pitchFamily="18" charset="0"/>
                                </a:rPr>
                              </m:ctrlPr>
                            </m:fPr>
                            <m:num>
                              <m:r>
                                <a:rPr lang="en-US" altLang="zh-CN" sz="1500" i="1">
                                  <a:latin typeface="Cambria Math" panose="02040503050406030204" pitchFamily="18" charset="0"/>
                                </a:rPr>
                                <m:t>1</m:t>
                              </m:r>
                            </m:num>
                            <m:den>
                              <m:r>
                                <a:rPr lang="en-US" altLang="zh-CN" sz="1500" i="1">
                                  <a:latin typeface="Cambria Math" panose="02040503050406030204" pitchFamily="18" charset="0"/>
                                </a:rPr>
                                <m:t>𝑚</m:t>
                              </m:r>
                            </m:den>
                          </m:f>
                          <m:r>
                            <a:rPr lang="en-US" altLang="zh-CN" sz="1500" i="1">
                              <a:latin typeface="Cambria Math" panose="02040503050406030204" pitchFamily="18" charset="0"/>
                            </a:rPr>
                            <m:t>×</m:t>
                          </m:r>
                          <m:nary>
                            <m:naryPr>
                              <m:chr m:val="∑"/>
                              <m:limLoc m:val="subSup"/>
                              <m:ctrlPr>
                                <a:rPr lang="zh-CN" altLang="zh-CN" sz="1500" i="1">
                                  <a:latin typeface="Cambria Math" panose="02040503050406030204" pitchFamily="18" charset="0"/>
                                </a:rPr>
                              </m:ctrlPr>
                            </m:naryPr>
                            <m:sub>
                              <m:r>
                                <a:rPr lang="en-US" altLang="zh-CN" sz="1500" i="1">
                                  <a:latin typeface="Cambria Math" panose="02040503050406030204" pitchFamily="18" charset="0"/>
                                </a:rPr>
                                <m:t>𝑖</m:t>
                              </m:r>
                              <m:r>
                                <a:rPr lang="en-US" altLang="zh-CN" sz="1500" i="1">
                                  <a:latin typeface="Cambria Math" panose="02040503050406030204" pitchFamily="18" charset="0"/>
                                </a:rPr>
                                <m:t>=1</m:t>
                              </m:r>
                            </m:sub>
                            <m:sup>
                              <m:r>
                                <a:rPr lang="en-US" altLang="zh-CN" sz="1500" i="1">
                                  <a:latin typeface="Cambria Math" panose="02040503050406030204" pitchFamily="18" charset="0"/>
                                </a:rPr>
                                <m:t>𝑛</m:t>
                              </m:r>
                            </m:sup>
                            <m:e>
                              <m:sSubSup>
                                <m:sSubSupPr>
                                  <m:ctrlPr>
                                    <a:rPr lang="zh-CN" altLang="zh-CN" sz="1500" i="1">
                                      <a:latin typeface="Cambria Math" panose="02040503050406030204" pitchFamily="18" charset="0"/>
                                    </a:rPr>
                                  </m:ctrlPr>
                                </m:sSubSupPr>
                                <m:e>
                                  <m:r>
                                    <a:rPr lang="en-US" altLang="zh-CN" sz="1500" i="1">
                                      <a:latin typeface="Cambria Math" panose="02040503050406030204" pitchFamily="18" charset="0"/>
                                    </a:rPr>
                                    <m:t>𝐵</m:t>
                                  </m:r>
                                </m:e>
                                <m:sub>
                                  <m:r>
                                    <a:rPr lang="en-US" altLang="zh-CN" sz="1500" i="1">
                                      <a:latin typeface="Cambria Math" panose="02040503050406030204" pitchFamily="18" charset="0"/>
                                    </a:rPr>
                                    <m:t>𝑡</m:t>
                                  </m:r>
                                </m:sub>
                                <m:sup>
                                  <m:sSub>
                                    <m:sSubPr>
                                      <m:ctrlPr>
                                        <a:rPr lang="zh-CN" altLang="zh-CN" sz="1500" i="1">
                                          <a:latin typeface="Cambria Math" panose="02040503050406030204" pitchFamily="18" charset="0"/>
                                        </a:rPr>
                                      </m:ctrlPr>
                                    </m:sSubPr>
                                    <m:e>
                                      <m:r>
                                        <a:rPr lang="en-US" altLang="zh-CN" sz="1500" i="1">
                                          <a:latin typeface="Cambria Math" panose="02040503050406030204" pitchFamily="18" charset="0"/>
                                        </a:rPr>
                                        <m:t>𝑡</m:t>
                                      </m:r>
                                    </m:e>
                                    <m:sub>
                                      <m:r>
                                        <a:rPr lang="en-US" altLang="zh-CN" sz="1500" i="1">
                                          <a:latin typeface="Cambria Math" panose="02040503050406030204" pitchFamily="18" charset="0"/>
                                        </a:rPr>
                                        <m:t>𝑖</m:t>
                                      </m:r>
                                    </m:sub>
                                  </m:sSub>
                                </m:sup>
                              </m:sSubSup>
                            </m:e>
                          </m:nary>
                        </m:den>
                      </m:f>
                    </m:oMath>
                  </m:oMathPara>
                </a14:m>
                <a:endParaRPr kumimoji="1" lang="zh-CN" altLang="en-US" sz="1500" dirty="0"/>
              </a:p>
            </p:txBody>
          </p:sp>
        </mc:Choice>
        <mc:Fallback xmlns="">
          <p:sp>
            <p:nvSpPr>
              <p:cNvPr id="3" name="内容占位符 2">
                <a:extLst>
                  <a:ext uri="{FF2B5EF4-FFF2-40B4-BE49-F238E27FC236}">
                    <a16:creationId xmlns:a16="http://schemas.microsoft.com/office/drawing/2014/main" id="{C90A862C-6F95-FD47-9991-F331BFB046AB}"/>
                  </a:ext>
                </a:extLst>
              </p:cNvPr>
              <p:cNvSpPr>
                <a:spLocks noGrp="1" noRot="1" noChangeAspect="1" noMove="1" noResize="1" noEditPoints="1" noAdjustHandles="1" noChangeArrowheads="1" noChangeShapeType="1" noTextEdit="1"/>
              </p:cNvSpPr>
              <p:nvPr>
                <p:ph idx="1"/>
              </p:nvPr>
            </p:nvSpPr>
            <p:spPr>
              <a:blipFill>
                <a:blip r:embed="rId2"/>
                <a:stretch>
                  <a:fillRect t="-6601"/>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15464DE3-F154-4E4F-9C8C-1DBD17CE8610}"/>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25</a:t>
            </a:fld>
            <a:endParaRPr lang="zh-CN" altLang="en-US" dirty="0"/>
          </a:p>
        </p:txBody>
      </p:sp>
    </p:spTree>
    <p:extLst>
      <p:ext uri="{BB962C8B-B14F-4D97-AF65-F5344CB8AC3E}">
        <p14:creationId xmlns:p14="http://schemas.microsoft.com/office/powerpoint/2010/main" val="24869238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EE2B8CC-3CDF-854D-AAE6-CE8E2F8A1DED}"/>
              </a:ext>
            </a:extLst>
          </p:cNvPr>
          <p:cNvSpPr>
            <a:spLocks noGrp="1"/>
          </p:cNvSpPr>
          <p:nvPr>
            <p:ph type="title"/>
          </p:nvPr>
        </p:nvSpPr>
        <p:spPr/>
        <p:txBody>
          <a:bodyPr>
            <a:noAutofit/>
          </a:bodyPr>
          <a:lstStyle/>
          <a:p>
            <a:r>
              <a:rPr lang="zh-CN" altLang="zh-CN" sz="2800" b="1" dirty="0"/>
              <a:t>例</a:t>
            </a:r>
            <a:r>
              <a:rPr lang="en-US" altLang="zh-CN" sz="2800" b="1" dirty="0"/>
              <a:t>5.3 </a:t>
            </a:r>
            <a:r>
              <a:rPr lang="zh-CN" altLang="zh-CN" sz="2800" b="1" dirty="0"/>
              <a:t>运用债券组合方法确定利率互换合约价值</a:t>
            </a:r>
            <a:r>
              <a:rPr lang="zh-CN" altLang="zh-CN" sz="2800" dirty="0"/>
              <a:t> </a:t>
            </a:r>
            <a:endParaRPr kumimoji="1" lang="zh-CN" altLang="en-US" sz="2800" dirty="0"/>
          </a:p>
        </p:txBody>
      </p:sp>
      <p:sp>
        <p:nvSpPr>
          <p:cNvPr id="4" name="灯片编号占位符 3">
            <a:extLst>
              <a:ext uri="{FF2B5EF4-FFF2-40B4-BE49-F238E27FC236}">
                <a16:creationId xmlns:a16="http://schemas.microsoft.com/office/drawing/2014/main" id="{D2A08580-8D83-CA49-8579-D7C89DD006E0}"/>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26</a:t>
            </a:fld>
            <a:endParaRPr lang="zh-CN" altLang="en-US" dirty="0"/>
          </a:p>
        </p:txBody>
      </p:sp>
      <p:pic>
        <p:nvPicPr>
          <p:cNvPr id="5" name="内容占位符 8">
            <a:extLst>
              <a:ext uri="{FF2B5EF4-FFF2-40B4-BE49-F238E27FC236}">
                <a16:creationId xmlns:a16="http://schemas.microsoft.com/office/drawing/2014/main" id="{4310BCC0-1FDD-9548-955E-3410317E78A5}"/>
              </a:ext>
            </a:extLst>
          </p:cNvPr>
          <p:cNvPicPr>
            <a:picLocks noChangeAspect="1"/>
          </p:cNvPicPr>
          <p:nvPr/>
        </p:nvPicPr>
        <p:blipFill>
          <a:blip r:embed="rId2"/>
          <a:stretch>
            <a:fillRect/>
          </a:stretch>
        </p:blipFill>
        <p:spPr bwMode="auto">
          <a:xfrm>
            <a:off x="1219200" y="1143000"/>
            <a:ext cx="5791200" cy="5182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39208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9F7772-EC7A-B042-970D-5C2E7F60F384}"/>
              </a:ext>
            </a:extLst>
          </p:cNvPr>
          <p:cNvSpPr>
            <a:spLocks noGrp="1"/>
          </p:cNvSpPr>
          <p:nvPr>
            <p:ph type="title"/>
          </p:nvPr>
        </p:nvSpPr>
        <p:spPr/>
        <p:txBody>
          <a:bodyPr>
            <a:noAutofit/>
          </a:bodyPr>
          <a:lstStyle/>
          <a:p>
            <a:r>
              <a:rPr kumimoji="1" lang="zh-CN" altLang="en-US" sz="3200" dirty="0"/>
              <a:t>例</a:t>
            </a:r>
            <a:r>
              <a:rPr kumimoji="1" lang="en-US" altLang="zh-CN" sz="3200" dirty="0"/>
              <a:t>5.4</a:t>
            </a:r>
            <a:r>
              <a:rPr kumimoji="1" lang="zh-CN" altLang="en-US" sz="3200" dirty="0"/>
              <a:t>  </a:t>
            </a:r>
            <a:r>
              <a:rPr lang="zh-CN" altLang="zh-CN" sz="3200" b="1" dirty="0"/>
              <a:t>运用债券组合方法确定</a:t>
            </a:r>
            <a:r>
              <a:rPr lang="zh-CN" altLang="en-US" sz="3200" b="1" dirty="0"/>
              <a:t>合理互换利率</a:t>
            </a:r>
            <a:endParaRPr kumimoji="1" lang="zh-CN" altLang="en-US" sz="3200" dirty="0"/>
          </a:p>
        </p:txBody>
      </p:sp>
      <p:pic>
        <p:nvPicPr>
          <p:cNvPr id="5" name="内容占位符 4">
            <a:extLst>
              <a:ext uri="{FF2B5EF4-FFF2-40B4-BE49-F238E27FC236}">
                <a16:creationId xmlns:a16="http://schemas.microsoft.com/office/drawing/2014/main" id="{BA07D4DA-055E-6143-881B-3A262D269EEE}"/>
              </a:ext>
            </a:extLst>
          </p:cNvPr>
          <p:cNvPicPr>
            <a:picLocks noGrp="1" noChangeAspect="1"/>
          </p:cNvPicPr>
          <p:nvPr>
            <p:ph idx="1"/>
          </p:nvPr>
        </p:nvPicPr>
        <p:blipFill>
          <a:blip r:embed="rId2"/>
          <a:stretch>
            <a:fillRect/>
          </a:stretch>
        </p:blipFill>
        <p:spPr>
          <a:xfrm>
            <a:off x="304725" y="1219200"/>
            <a:ext cx="8497319" cy="5181600"/>
          </a:xfrm>
          <a:prstGeom prst="rect">
            <a:avLst/>
          </a:prstGeom>
        </p:spPr>
      </p:pic>
      <p:sp>
        <p:nvSpPr>
          <p:cNvPr id="4" name="灯片编号占位符 3">
            <a:extLst>
              <a:ext uri="{FF2B5EF4-FFF2-40B4-BE49-F238E27FC236}">
                <a16:creationId xmlns:a16="http://schemas.microsoft.com/office/drawing/2014/main" id="{16537512-51C9-284E-AE8A-32AED52D0AC9}"/>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27</a:t>
            </a:fld>
            <a:endParaRPr lang="zh-CN" altLang="en-US" dirty="0"/>
          </a:p>
        </p:txBody>
      </p:sp>
    </p:spTree>
    <p:extLst>
      <p:ext uri="{BB962C8B-B14F-4D97-AF65-F5344CB8AC3E}">
        <p14:creationId xmlns:p14="http://schemas.microsoft.com/office/powerpoint/2010/main" val="33499285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FB1C747-19AF-214F-82FC-1880546A8946}"/>
              </a:ext>
            </a:extLst>
          </p:cNvPr>
          <p:cNvSpPr>
            <a:spLocks noGrp="1"/>
          </p:cNvSpPr>
          <p:nvPr>
            <p:ph type="title"/>
          </p:nvPr>
        </p:nvSpPr>
        <p:spPr/>
        <p:txBody>
          <a:bodyPr/>
          <a:lstStyle/>
          <a:p>
            <a:r>
              <a:rPr kumimoji="1" lang="zh-CN" altLang="en-US" dirty="0"/>
              <a:t>利率互换定价：</a:t>
            </a:r>
            <a:r>
              <a:rPr kumimoji="1" lang="en-US" altLang="zh-CN" dirty="0"/>
              <a:t>FRA</a:t>
            </a:r>
            <a:r>
              <a:rPr kumimoji="1" lang="zh-CN" altLang="en-US" dirty="0"/>
              <a:t>组合视角</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C90A862C-6F95-FD47-9991-F331BFB046AB}"/>
                  </a:ext>
                </a:extLst>
              </p:cNvPr>
              <p:cNvSpPr>
                <a:spLocks noGrp="1"/>
              </p:cNvSpPr>
              <p:nvPr>
                <p:ph idx="1"/>
              </p:nvPr>
            </p:nvSpPr>
            <p:spPr/>
            <p:txBody>
              <a:bodyPr>
                <a:normAutofit/>
              </a:bodyPr>
              <a:lstStyle/>
              <a:p>
                <a:r>
                  <a:rPr kumimoji="1" lang="zh-CN" altLang="en-US" dirty="0"/>
                  <a:t>确定互换价值</a:t>
                </a:r>
                <a:endParaRPr kumimoji="1" lang="en-US" altLang="zh-CN" dirty="0"/>
              </a:p>
              <a:p>
                <a:pPr marL="0" indent="0">
                  <a:buNone/>
                </a:pPr>
                <a:endParaRPr kumimoji="1" lang="en-US" altLang="zh-CN" dirty="0"/>
              </a:p>
              <a:p>
                <a:pPr marL="0" indent="0">
                  <a:buNone/>
                </a:pPr>
                <a14:m>
                  <m:oMathPara xmlns:m="http://schemas.openxmlformats.org/officeDocument/2006/math">
                    <m:oMathParaPr>
                      <m:jc m:val="centerGroup"/>
                    </m:oMathParaPr>
                    <m:oMath xmlns:m="http://schemas.openxmlformats.org/officeDocument/2006/math">
                      <m:sSubSup>
                        <m:sSubSupPr>
                          <m:ctrlPr>
                            <a:rPr lang="zh-CN" altLang="zh-CN" sz="1500" i="1">
                              <a:latin typeface="Cambria Math" panose="02040503050406030204" pitchFamily="18" charset="0"/>
                            </a:rPr>
                          </m:ctrlPr>
                        </m:sSubSupPr>
                        <m:e>
                          <m:r>
                            <a:rPr lang="en-US" altLang="zh-CN" sz="1500" i="1">
                              <a:latin typeface="Cambria Math" panose="02040503050406030204" pitchFamily="18" charset="0"/>
                            </a:rPr>
                            <m:t>𝑉</m:t>
                          </m:r>
                        </m:e>
                        <m:sub>
                          <m:r>
                            <a:rPr lang="en-US" altLang="zh-CN" sz="1500" i="1">
                              <a:latin typeface="Cambria Math" panose="02040503050406030204" pitchFamily="18" charset="0"/>
                            </a:rPr>
                            <m:t>𝑡</m:t>
                          </m:r>
                        </m:sub>
                        <m:sup>
                          <m:r>
                            <a:rPr lang="zh-CN" altLang="zh-CN" sz="1500">
                              <a:latin typeface="Cambria Math" panose="02040503050406030204" pitchFamily="18" charset="0"/>
                            </a:rPr>
                            <m:t>互换</m:t>
                          </m:r>
                        </m:sup>
                      </m:sSubSup>
                      <m:r>
                        <a:rPr lang="en-US" altLang="zh-CN" sz="1500" i="1">
                          <a:latin typeface="Cambria Math" panose="02040503050406030204" pitchFamily="18" charset="0"/>
                        </a:rPr>
                        <m:t>=</m:t>
                      </m:r>
                      <m:f>
                        <m:fPr>
                          <m:ctrlPr>
                            <a:rPr lang="zh-CN" altLang="zh-CN" sz="1500" i="1">
                              <a:latin typeface="Cambria Math" panose="02040503050406030204" pitchFamily="18" charset="0"/>
                            </a:rPr>
                          </m:ctrlPr>
                        </m:fPr>
                        <m:num>
                          <m:d>
                            <m:dPr>
                              <m:ctrlPr>
                                <a:rPr lang="zh-CN" altLang="zh-CN" sz="1500" i="1">
                                  <a:latin typeface="Cambria Math" panose="02040503050406030204" pitchFamily="18" charset="0"/>
                                </a:rPr>
                              </m:ctrlPr>
                            </m:dPr>
                            <m:e>
                              <m:sSubSup>
                                <m:sSubSupPr>
                                  <m:ctrlPr>
                                    <a:rPr lang="zh-CN" altLang="zh-CN" sz="1500" i="1">
                                      <a:latin typeface="Cambria Math" panose="02040503050406030204" pitchFamily="18" charset="0"/>
                                    </a:rPr>
                                  </m:ctrlPr>
                                </m:sSubSupPr>
                                <m:e>
                                  <m:r>
                                    <a:rPr lang="en-US" altLang="zh-CN" sz="1500" i="1">
                                      <a:latin typeface="Cambria Math" panose="02040503050406030204" pitchFamily="18" charset="0"/>
                                    </a:rPr>
                                    <m:t>𝑅</m:t>
                                  </m:r>
                                </m:e>
                                <m:sub>
                                  <m:sSub>
                                    <m:sSubPr>
                                      <m:ctrlPr>
                                        <a:rPr lang="zh-CN" altLang="zh-CN" sz="1500" i="1">
                                          <a:latin typeface="Cambria Math" panose="02040503050406030204" pitchFamily="18" charset="0"/>
                                        </a:rPr>
                                      </m:ctrlPr>
                                    </m:sSubPr>
                                    <m:e>
                                      <m:r>
                                        <a:rPr lang="en-US" altLang="zh-CN" sz="1500" i="1">
                                          <a:latin typeface="Cambria Math" panose="02040503050406030204" pitchFamily="18" charset="0"/>
                                        </a:rPr>
                                        <m:t>𝑡</m:t>
                                      </m:r>
                                    </m:e>
                                    <m:sub>
                                      <m:r>
                                        <a:rPr lang="en-US" altLang="zh-CN" sz="1500" i="1">
                                          <a:latin typeface="Cambria Math" panose="02040503050406030204" pitchFamily="18" charset="0"/>
                                        </a:rPr>
                                        <m:t>0</m:t>
                                      </m:r>
                                    </m:sub>
                                  </m:sSub>
                                </m:sub>
                                <m:sup>
                                  <m:sSub>
                                    <m:sSubPr>
                                      <m:ctrlPr>
                                        <a:rPr lang="zh-CN" altLang="zh-CN" sz="1500" i="1">
                                          <a:latin typeface="Cambria Math" panose="02040503050406030204" pitchFamily="18" charset="0"/>
                                        </a:rPr>
                                      </m:ctrlPr>
                                    </m:sSubPr>
                                    <m:e>
                                      <m:r>
                                        <a:rPr lang="en-US" altLang="zh-CN" sz="1500" i="1">
                                          <a:latin typeface="Cambria Math" panose="02040503050406030204" pitchFamily="18" charset="0"/>
                                        </a:rPr>
                                        <m:t>𝑡</m:t>
                                      </m:r>
                                    </m:e>
                                    <m:sub>
                                      <m:r>
                                        <a:rPr lang="en-US" altLang="zh-CN" sz="1500" i="1">
                                          <a:latin typeface="Cambria Math" panose="02040503050406030204" pitchFamily="18" charset="0"/>
                                        </a:rPr>
                                        <m:t>1</m:t>
                                      </m:r>
                                    </m:sub>
                                  </m:sSub>
                                </m:sup>
                              </m:sSubSup>
                              <m:r>
                                <a:rPr lang="en-US" altLang="zh-CN" sz="1500" i="1">
                                  <a:latin typeface="Cambria Math" panose="02040503050406030204" pitchFamily="18" charset="0"/>
                                </a:rPr>
                                <m:t>−</m:t>
                              </m:r>
                              <m:r>
                                <a:rPr lang="en-US" altLang="zh-CN" sz="1500" i="1">
                                  <a:latin typeface="Cambria Math" panose="02040503050406030204" pitchFamily="18" charset="0"/>
                                </a:rPr>
                                <m:t>𝑆𝑅</m:t>
                              </m:r>
                            </m:e>
                          </m:d>
                        </m:num>
                        <m:den>
                          <m:r>
                            <a:rPr lang="en-US" altLang="zh-CN" sz="1500" i="1">
                              <a:latin typeface="Cambria Math" panose="02040503050406030204" pitchFamily="18" charset="0"/>
                            </a:rPr>
                            <m:t>𝑚</m:t>
                          </m:r>
                        </m:den>
                      </m:f>
                      <m:r>
                        <a:rPr lang="en-US" altLang="zh-CN" sz="1500" i="1">
                          <a:latin typeface="Cambria Math" panose="02040503050406030204" pitchFamily="18" charset="0"/>
                        </a:rPr>
                        <m:t>×</m:t>
                      </m:r>
                      <m:r>
                        <a:rPr lang="en-US" altLang="zh-CN" sz="1500" i="1">
                          <a:latin typeface="Cambria Math" panose="02040503050406030204" pitchFamily="18" charset="0"/>
                        </a:rPr>
                        <m:t>𝑀</m:t>
                      </m:r>
                      <m:r>
                        <a:rPr lang="en-US" altLang="zh-CN" sz="1500" i="1">
                          <a:latin typeface="Cambria Math" panose="02040503050406030204" pitchFamily="18" charset="0"/>
                        </a:rPr>
                        <m:t>×</m:t>
                      </m:r>
                      <m:sSubSup>
                        <m:sSubSupPr>
                          <m:ctrlPr>
                            <a:rPr lang="zh-CN" altLang="zh-CN" sz="1500" i="1">
                              <a:latin typeface="Cambria Math" panose="02040503050406030204" pitchFamily="18" charset="0"/>
                            </a:rPr>
                          </m:ctrlPr>
                        </m:sSubSupPr>
                        <m:e>
                          <m:r>
                            <a:rPr lang="en-US" altLang="zh-CN" sz="1500" i="1">
                              <a:latin typeface="Cambria Math" panose="02040503050406030204" pitchFamily="18" charset="0"/>
                            </a:rPr>
                            <m:t>𝐵</m:t>
                          </m:r>
                        </m:e>
                        <m:sub>
                          <m:r>
                            <a:rPr lang="en-US" altLang="zh-CN" sz="1500" i="1">
                              <a:latin typeface="Cambria Math" panose="02040503050406030204" pitchFamily="18" charset="0"/>
                            </a:rPr>
                            <m:t>𝑡</m:t>
                          </m:r>
                        </m:sub>
                        <m:sup>
                          <m:sSub>
                            <m:sSubPr>
                              <m:ctrlPr>
                                <a:rPr lang="zh-CN" altLang="zh-CN" sz="1500" i="1">
                                  <a:latin typeface="Cambria Math" panose="02040503050406030204" pitchFamily="18" charset="0"/>
                                </a:rPr>
                              </m:ctrlPr>
                            </m:sSubPr>
                            <m:e>
                              <m:r>
                                <a:rPr lang="en-US" altLang="zh-CN" sz="1500" i="1">
                                  <a:latin typeface="Cambria Math" panose="02040503050406030204" pitchFamily="18" charset="0"/>
                                </a:rPr>
                                <m:t>𝑡</m:t>
                              </m:r>
                            </m:e>
                            <m:sub>
                              <m:r>
                                <a:rPr lang="en-US" altLang="zh-CN" sz="1500" i="1">
                                  <a:latin typeface="Cambria Math" panose="02040503050406030204" pitchFamily="18" charset="0"/>
                                </a:rPr>
                                <m:t>1</m:t>
                              </m:r>
                            </m:sub>
                          </m:sSub>
                        </m:sup>
                      </m:sSubSup>
                      <m:r>
                        <a:rPr lang="en-US" altLang="zh-CN" sz="1500" i="1">
                          <a:latin typeface="Cambria Math" panose="02040503050406030204" pitchFamily="18" charset="0"/>
                        </a:rPr>
                        <m:t>+</m:t>
                      </m:r>
                      <m:nary>
                        <m:naryPr>
                          <m:chr m:val="∑"/>
                          <m:ctrlPr>
                            <a:rPr lang="zh-CN" altLang="zh-CN" sz="1500" i="1">
                              <a:latin typeface="Cambria Math" panose="02040503050406030204" pitchFamily="18" charset="0"/>
                            </a:rPr>
                          </m:ctrlPr>
                        </m:naryPr>
                        <m:sub>
                          <m:r>
                            <a:rPr lang="en-US" altLang="zh-CN" sz="1500" i="1">
                              <a:latin typeface="Cambria Math" panose="02040503050406030204" pitchFamily="18" charset="0"/>
                            </a:rPr>
                            <m:t>𝑖</m:t>
                          </m:r>
                          <m:r>
                            <a:rPr lang="en-US" altLang="zh-CN" sz="1500" i="1">
                              <a:latin typeface="Cambria Math" panose="02040503050406030204" pitchFamily="18" charset="0"/>
                            </a:rPr>
                            <m:t>=1</m:t>
                          </m:r>
                        </m:sub>
                        <m:sup>
                          <m:r>
                            <a:rPr lang="en-US" altLang="zh-CN" sz="1500" i="1">
                              <a:latin typeface="Cambria Math" panose="02040503050406030204" pitchFamily="18" charset="0"/>
                            </a:rPr>
                            <m:t>𝑛</m:t>
                          </m:r>
                          <m:r>
                            <a:rPr lang="en-US" altLang="zh-CN" sz="1500" i="1">
                              <a:latin typeface="Cambria Math" panose="02040503050406030204" pitchFamily="18" charset="0"/>
                            </a:rPr>
                            <m:t>−1</m:t>
                          </m:r>
                        </m:sup>
                        <m:e>
                          <m:f>
                            <m:fPr>
                              <m:ctrlPr>
                                <a:rPr lang="zh-CN" altLang="zh-CN" sz="1500" i="1">
                                  <a:latin typeface="Cambria Math" panose="02040503050406030204" pitchFamily="18" charset="0"/>
                                </a:rPr>
                              </m:ctrlPr>
                            </m:fPr>
                            <m:num>
                              <m:d>
                                <m:dPr>
                                  <m:ctrlPr>
                                    <a:rPr lang="zh-CN" altLang="zh-CN" sz="1500" i="1">
                                      <a:latin typeface="Cambria Math" panose="02040503050406030204" pitchFamily="18" charset="0"/>
                                    </a:rPr>
                                  </m:ctrlPr>
                                </m:dPr>
                                <m:e>
                                  <m:sSubSup>
                                    <m:sSubSupPr>
                                      <m:ctrlPr>
                                        <a:rPr lang="zh-CN" altLang="zh-CN" sz="1500" i="1">
                                          <a:latin typeface="Cambria Math" panose="02040503050406030204" pitchFamily="18" charset="0"/>
                                        </a:rPr>
                                      </m:ctrlPr>
                                    </m:sSubSupPr>
                                    <m:e>
                                      <m:r>
                                        <a:rPr lang="en-US" altLang="zh-CN" sz="1500" i="1">
                                          <a:latin typeface="Cambria Math" panose="02040503050406030204" pitchFamily="18" charset="0"/>
                                        </a:rPr>
                                        <m:t>𝑅</m:t>
                                      </m:r>
                                    </m:e>
                                    <m:sub>
                                      <m:r>
                                        <a:rPr lang="en-US" altLang="zh-CN" sz="1500" i="1">
                                          <a:latin typeface="Cambria Math" panose="02040503050406030204" pitchFamily="18" charset="0"/>
                                        </a:rPr>
                                        <m:t>𝑡</m:t>
                                      </m:r>
                                    </m:sub>
                                    <m:sup>
                                      <m:sSub>
                                        <m:sSubPr>
                                          <m:ctrlPr>
                                            <a:rPr lang="zh-CN" altLang="zh-CN" sz="1500" i="1">
                                              <a:latin typeface="Cambria Math" panose="02040503050406030204" pitchFamily="18" charset="0"/>
                                            </a:rPr>
                                          </m:ctrlPr>
                                        </m:sSubPr>
                                        <m:e>
                                          <m:r>
                                            <a:rPr lang="en-US" altLang="zh-CN" sz="1500" i="1">
                                              <a:latin typeface="Cambria Math" panose="02040503050406030204" pitchFamily="18" charset="0"/>
                                            </a:rPr>
                                            <m:t>𝑡</m:t>
                                          </m:r>
                                        </m:e>
                                        <m:sub>
                                          <m:r>
                                            <a:rPr lang="en-US" altLang="zh-CN" sz="1500" i="1">
                                              <a:latin typeface="Cambria Math" panose="02040503050406030204" pitchFamily="18" charset="0"/>
                                            </a:rPr>
                                            <m:t>𝑖</m:t>
                                          </m:r>
                                        </m:sub>
                                      </m:sSub>
                                      <m:r>
                                        <a:rPr lang="en-US" altLang="zh-CN" sz="1500" i="1">
                                          <a:latin typeface="Cambria Math" panose="02040503050406030204" pitchFamily="18" charset="0"/>
                                        </a:rPr>
                                        <m:t>,</m:t>
                                      </m:r>
                                      <m:sSub>
                                        <m:sSubPr>
                                          <m:ctrlPr>
                                            <a:rPr lang="zh-CN" altLang="zh-CN" sz="1500" i="1">
                                              <a:latin typeface="Cambria Math" panose="02040503050406030204" pitchFamily="18" charset="0"/>
                                            </a:rPr>
                                          </m:ctrlPr>
                                        </m:sSubPr>
                                        <m:e>
                                          <m:r>
                                            <a:rPr lang="en-US" altLang="zh-CN" sz="1500" i="1">
                                              <a:latin typeface="Cambria Math" panose="02040503050406030204" pitchFamily="18" charset="0"/>
                                            </a:rPr>
                                            <m:t>𝑡</m:t>
                                          </m:r>
                                        </m:e>
                                        <m:sub>
                                          <m:r>
                                            <a:rPr lang="en-US" altLang="zh-CN" sz="1500" i="1">
                                              <a:latin typeface="Cambria Math" panose="02040503050406030204" pitchFamily="18" charset="0"/>
                                            </a:rPr>
                                            <m:t>𝑖</m:t>
                                          </m:r>
                                          <m:r>
                                            <a:rPr lang="en-US" altLang="zh-CN" sz="1500" i="1">
                                              <a:latin typeface="Cambria Math" panose="02040503050406030204" pitchFamily="18" charset="0"/>
                                            </a:rPr>
                                            <m:t>+1</m:t>
                                          </m:r>
                                        </m:sub>
                                      </m:sSub>
                                    </m:sup>
                                  </m:sSubSup>
                                  <m:r>
                                    <a:rPr lang="en-US" altLang="zh-CN" sz="1500" i="1">
                                      <a:latin typeface="Cambria Math" panose="02040503050406030204" pitchFamily="18" charset="0"/>
                                    </a:rPr>
                                    <m:t>−</m:t>
                                  </m:r>
                                  <m:r>
                                    <a:rPr lang="en-US" altLang="zh-CN" sz="1500" i="1">
                                      <a:latin typeface="Cambria Math" panose="02040503050406030204" pitchFamily="18" charset="0"/>
                                    </a:rPr>
                                    <m:t>𝑆𝑅</m:t>
                                  </m:r>
                                </m:e>
                              </m:d>
                            </m:num>
                            <m:den>
                              <m:r>
                                <a:rPr lang="en-US" altLang="zh-CN" sz="1500" i="1">
                                  <a:latin typeface="Cambria Math" panose="02040503050406030204" pitchFamily="18" charset="0"/>
                                </a:rPr>
                                <m:t>𝑚</m:t>
                              </m:r>
                            </m:den>
                          </m:f>
                          <m:r>
                            <a:rPr lang="en-US" altLang="zh-CN" sz="1500" i="1">
                              <a:latin typeface="Cambria Math" panose="02040503050406030204" pitchFamily="18" charset="0"/>
                            </a:rPr>
                            <m:t>×</m:t>
                          </m:r>
                          <m:r>
                            <a:rPr lang="en-US" altLang="zh-CN" sz="1500" i="1">
                              <a:latin typeface="Cambria Math" panose="02040503050406030204" pitchFamily="18" charset="0"/>
                            </a:rPr>
                            <m:t>𝑀</m:t>
                          </m:r>
                          <m:r>
                            <a:rPr lang="en-US" altLang="zh-CN" sz="1500" i="1">
                              <a:latin typeface="Cambria Math" panose="02040503050406030204" pitchFamily="18" charset="0"/>
                            </a:rPr>
                            <m:t>×</m:t>
                          </m:r>
                          <m:sSubSup>
                            <m:sSubSupPr>
                              <m:ctrlPr>
                                <a:rPr lang="zh-CN" altLang="zh-CN" sz="1500" i="1">
                                  <a:latin typeface="Cambria Math" panose="02040503050406030204" pitchFamily="18" charset="0"/>
                                </a:rPr>
                              </m:ctrlPr>
                            </m:sSubSupPr>
                            <m:e>
                              <m:r>
                                <a:rPr lang="en-US" altLang="zh-CN" sz="1500" i="1">
                                  <a:latin typeface="Cambria Math" panose="02040503050406030204" pitchFamily="18" charset="0"/>
                                </a:rPr>
                                <m:t>𝐵</m:t>
                              </m:r>
                            </m:e>
                            <m:sub>
                              <m:r>
                                <a:rPr lang="en-US" altLang="zh-CN" sz="1500" i="1">
                                  <a:latin typeface="Cambria Math" panose="02040503050406030204" pitchFamily="18" charset="0"/>
                                </a:rPr>
                                <m:t>𝑡</m:t>
                              </m:r>
                            </m:sub>
                            <m:sup>
                              <m:sSub>
                                <m:sSubPr>
                                  <m:ctrlPr>
                                    <a:rPr lang="zh-CN" altLang="zh-CN" sz="1500" i="1">
                                      <a:latin typeface="Cambria Math" panose="02040503050406030204" pitchFamily="18" charset="0"/>
                                    </a:rPr>
                                  </m:ctrlPr>
                                </m:sSubPr>
                                <m:e>
                                  <m:r>
                                    <a:rPr lang="en-US" altLang="zh-CN" sz="1500" i="1">
                                      <a:latin typeface="Cambria Math" panose="02040503050406030204" pitchFamily="18" charset="0"/>
                                    </a:rPr>
                                    <m:t>𝑡</m:t>
                                  </m:r>
                                </m:e>
                                <m:sub>
                                  <m:r>
                                    <a:rPr lang="en-US" altLang="zh-CN" sz="1500" i="1">
                                      <a:latin typeface="Cambria Math" panose="02040503050406030204" pitchFamily="18" charset="0"/>
                                    </a:rPr>
                                    <m:t>𝑖</m:t>
                                  </m:r>
                                  <m:r>
                                    <a:rPr lang="en-US" altLang="zh-CN" sz="1500" i="1">
                                      <a:latin typeface="Cambria Math" panose="02040503050406030204" pitchFamily="18" charset="0"/>
                                    </a:rPr>
                                    <m:t>+1</m:t>
                                  </m:r>
                                </m:sub>
                              </m:sSub>
                            </m:sup>
                          </m:sSubSup>
                        </m:e>
                      </m:nary>
                    </m:oMath>
                  </m:oMathPara>
                </a14:m>
                <a:endParaRPr kumimoji="1" lang="en-US" altLang="zh-CN" dirty="0"/>
              </a:p>
              <a:p>
                <a:endParaRPr kumimoji="1" lang="en-US" altLang="zh-CN" dirty="0"/>
              </a:p>
              <a:p>
                <a:r>
                  <a:rPr kumimoji="1" lang="zh-CN" altLang="en-US" dirty="0"/>
                  <a:t>确定合理互换利率：互换价值为零</a:t>
                </a:r>
                <a:endParaRPr kumimoji="1" lang="en-US" altLang="zh-CN" dirty="0"/>
              </a:p>
              <a:p>
                <a:pPr marL="0" indent="0">
                  <a:buNone/>
                </a:pPr>
                <a:endParaRPr kumimoji="1" lang="en-US" altLang="zh-CN" dirty="0"/>
              </a:p>
              <a:p>
                <a:pPr marL="0" indent="0">
                  <a:spcBef>
                    <a:spcPts val="1050"/>
                  </a:spcBef>
                  <a:buNone/>
                </a:pPr>
                <a14:m>
                  <m:oMathPara xmlns:m="http://schemas.openxmlformats.org/officeDocument/2006/math">
                    <m:oMathParaPr>
                      <m:jc m:val="centerGroup"/>
                    </m:oMathParaPr>
                    <m:oMath xmlns:m="http://schemas.openxmlformats.org/officeDocument/2006/math">
                      <m:r>
                        <a:rPr lang="en-US" altLang="zh-CN" sz="1500" i="1">
                          <a:latin typeface="Cambria Math" panose="02040503050406030204" pitchFamily="18" charset="0"/>
                        </a:rPr>
                        <m:t>𝑆𝑅</m:t>
                      </m:r>
                      <m:r>
                        <a:rPr lang="en-US" altLang="zh-CN" sz="1500" i="1">
                          <a:latin typeface="Cambria Math" panose="02040503050406030204" pitchFamily="18" charset="0"/>
                        </a:rPr>
                        <m:t>=</m:t>
                      </m:r>
                      <m:f>
                        <m:fPr>
                          <m:ctrlPr>
                            <a:rPr lang="zh-CN" altLang="zh-CN" sz="1500" i="1">
                              <a:latin typeface="Cambria Math" panose="02040503050406030204" pitchFamily="18" charset="0"/>
                            </a:rPr>
                          </m:ctrlPr>
                        </m:fPr>
                        <m:num>
                          <m:sSubSup>
                            <m:sSubSupPr>
                              <m:ctrlPr>
                                <a:rPr lang="zh-CN" altLang="zh-CN" sz="1500" i="1">
                                  <a:latin typeface="Cambria Math" panose="02040503050406030204" pitchFamily="18" charset="0"/>
                                </a:rPr>
                              </m:ctrlPr>
                            </m:sSubSupPr>
                            <m:e>
                              <m:r>
                                <a:rPr lang="en-US" altLang="zh-CN" sz="1500" i="1">
                                  <a:latin typeface="Cambria Math" panose="02040503050406030204" pitchFamily="18" charset="0"/>
                                </a:rPr>
                                <m:t>𝑅</m:t>
                              </m:r>
                            </m:e>
                            <m:sub>
                              <m:sSub>
                                <m:sSubPr>
                                  <m:ctrlPr>
                                    <a:rPr lang="zh-CN" altLang="zh-CN" sz="1500" i="1">
                                      <a:latin typeface="Cambria Math" panose="02040503050406030204" pitchFamily="18" charset="0"/>
                                    </a:rPr>
                                  </m:ctrlPr>
                                </m:sSubPr>
                                <m:e>
                                  <m:r>
                                    <a:rPr lang="en-US" altLang="zh-CN" sz="1500" i="1">
                                      <a:latin typeface="Cambria Math" panose="02040503050406030204" pitchFamily="18" charset="0"/>
                                    </a:rPr>
                                    <m:t>𝑡</m:t>
                                  </m:r>
                                </m:e>
                                <m:sub>
                                  <m:r>
                                    <a:rPr lang="en-US" altLang="zh-CN" sz="1500" i="1">
                                      <a:latin typeface="Cambria Math" panose="02040503050406030204" pitchFamily="18" charset="0"/>
                                    </a:rPr>
                                    <m:t>0</m:t>
                                  </m:r>
                                </m:sub>
                              </m:sSub>
                            </m:sub>
                            <m:sup>
                              <m:sSub>
                                <m:sSubPr>
                                  <m:ctrlPr>
                                    <a:rPr lang="zh-CN" altLang="zh-CN" sz="1500" i="1">
                                      <a:latin typeface="Cambria Math" panose="02040503050406030204" pitchFamily="18" charset="0"/>
                                    </a:rPr>
                                  </m:ctrlPr>
                                </m:sSubPr>
                                <m:e>
                                  <m:r>
                                    <a:rPr lang="en-US" altLang="zh-CN" sz="1500" i="1">
                                      <a:latin typeface="Cambria Math" panose="02040503050406030204" pitchFamily="18" charset="0"/>
                                    </a:rPr>
                                    <m:t>𝑡</m:t>
                                  </m:r>
                                </m:e>
                                <m:sub>
                                  <m:r>
                                    <a:rPr lang="en-US" altLang="zh-CN" sz="1500" i="1">
                                      <a:latin typeface="Cambria Math" panose="02040503050406030204" pitchFamily="18" charset="0"/>
                                    </a:rPr>
                                    <m:t>1</m:t>
                                  </m:r>
                                </m:sub>
                              </m:sSub>
                            </m:sup>
                          </m:sSubSup>
                          <m:r>
                            <a:rPr lang="en-US" altLang="zh-CN" sz="1500" i="1">
                              <a:latin typeface="Cambria Math" panose="02040503050406030204" pitchFamily="18" charset="0"/>
                            </a:rPr>
                            <m:t>×</m:t>
                          </m:r>
                          <m:sSubSup>
                            <m:sSubSupPr>
                              <m:ctrlPr>
                                <a:rPr lang="zh-CN" altLang="zh-CN" sz="1500" i="1">
                                  <a:latin typeface="Cambria Math" panose="02040503050406030204" pitchFamily="18" charset="0"/>
                                </a:rPr>
                              </m:ctrlPr>
                            </m:sSubSupPr>
                            <m:e>
                              <m:r>
                                <a:rPr lang="en-US" altLang="zh-CN" sz="1500" i="1">
                                  <a:latin typeface="Cambria Math" panose="02040503050406030204" pitchFamily="18" charset="0"/>
                                </a:rPr>
                                <m:t>𝐵</m:t>
                              </m:r>
                            </m:e>
                            <m:sub>
                              <m:r>
                                <a:rPr lang="en-US" altLang="zh-CN" sz="1500" i="1">
                                  <a:latin typeface="Cambria Math" panose="02040503050406030204" pitchFamily="18" charset="0"/>
                                </a:rPr>
                                <m:t>𝑡</m:t>
                              </m:r>
                            </m:sub>
                            <m:sup>
                              <m:sSub>
                                <m:sSubPr>
                                  <m:ctrlPr>
                                    <a:rPr lang="zh-CN" altLang="zh-CN" sz="1500" i="1">
                                      <a:latin typeface="Cambria Math" panose="02040503050406030204" pitchFamily="18" charset="0"/>
                                    </a:rPr>
                                  </m:ctrlPr>
                                </m:sSubPr>
                                <m:e>
                                  <m:r>
                                    <a:rPr lang="en-US" altLang="zh-CN" sz="1500" i="1">
                                      <a:latin typeface="Cambria Math" panose="02040503050406030204" pitchFamily="18" charset="0"/>
                                    </a:rPr>
                                    <m:t>𝑡</m:t>
                                  </m:r>
                                </m:e>
                                <m:sub>
                                  <m:r>
                                    <a:rPr lang="en-US" altLang="zh-CN" sz="1500" i="1">
                                      <a:latin typeface="Cambria Math" panose="02040503050406030204" pitchFamily="18" charset="0"/>
                                    </a:rPr>
                                    <m:t>1</m:t>
                                  </m:r>
                                </m:sub>
                              </m:sSub>
                            </m:sup>
                          </m:sSubSup>
                          <m:r>
                            <a:rPr lang="en-US" altLang="zh-CN" sz="1500" i="1">
                              <a:latin typeface="Cambria Math" panose="02040503050406030204" pitchFamily="18" charset="0"/>
                            </a:rPr>
                            <m:t>+</m:t>
                          </m:r>
                          <m:nary>
                            <m:naryPr>
                              <m:chr m:val="∑"/>
                              <m:limLoc m:val="subSup"/>
                              <m:ctrlPr>
                                <a:rPr lang="zh-CN" altLang="zh-CN" sz="1500" i="1">
                                  <a:latin typeface="Cambria Math" panose="02040503050406030204" pitchFamily="18" charset="0"/>
                                </a:rPr>
                              </m:ctrlPr>
                            </m:naryPr>
                            <m:sub>
                              <m:r>
                                <a:rPr lang="en-US" altLang="zh-CN" sz="1500" i="1">
                                  <a:latin typeface="Cambria Math" panose="02040503050406030204" pitchFamily="18" charset="0"/>
                                </a:rPr>
                                <m:t>𝑖</m:t>
                              </m:r>
                              <m:r>
                                <a:rPr lang="en-US" altLang="zh-CN" sz="1500" i="1">
                                  <a:latin typeface="Cambria Math" panose="02040503050406030204" pitchFamily="18" charset="0"/>
                                </a:rPr>
                                <m:t>=1</m:t>
                              </m:r>
                            </m:sub>
                            <m:sup>
                              <m:r>
                                <a:rPr lang="en-US" altLang="zh-CN" sz="1500" i="1">
                                  <a:latin typeface="Cambria Math" panose="02040503050406030204" pitchFamily="18" charset="0"/>
                                </a:rPr>
                                <m:t>𝑛</m:t>
                              </m:r>
                              <m:r>
                                <a:rPr lang="en-US" altLang="zh-CN" sz="1500" i="1">
                                  <a:latin typeface="Cambria Math" panose="02040503050406030204" pitchFamily="18" charset="0"/>
                                </a:rPr>
                                <m:t>−1</m:t>
                              </m:r>
                            </m:sup>
                            <m:e>
                              <m:d>
                                <m:dPr>
                                  <m:ctrlPr>
                                    <a:rPr lang="zh-CN" altLang="zh-CN" sz="1500" i="1">
                                      <a:latin typeface="Cambria Math" panose="02040503050406030204" pitchFamily="18" charset="0"/>
                                    </a:rPr>
                                  </m:ctrlPr>
                                </m:dPr>
                                <m:e>
                                  <m:sSubSup>
                                    <m:sSubSupPr>
                                      <m:ctrlPr>
                                        <a:rPr lang="zh-CN" altLang="zh-CN" sz="1500" i="1">
                                          <a:latin typeface="Cambria Math" panose="02040503050406030204" pitchFamily="18" charset="0"/>
                                        </a:rPr>
                                      </m:ctrlPr>
                                    </m:sSubSupPr>
                                    <m:e>
                                      <m:r>
                                        <a:rPr lang="en-US" altLang="zh-CN" sz="1500" i="1">
                                          <a:latin typeface="Cambria Math" panose="02040503050406030204" pitchFamily="18" charset="0"/>
                                        </a:rPr>
                                        <m:t>𝑅</m:t>
                                      </m:r>
                                    </m:e>
                                    <m:sub>
                                      <m:r>
                                        <a:rPr lang="en-US" altLang="zh-CN" sz="1500" i="1">
                                          <a:latin typeface="Cambria Math" panose="02040503050406030204" pitchFamily="18" charset="0"/>
                                        </a:rPr>
                                        <m:t>𝑡</m:t>
                                      </m:r>
                                    </m:sub>
                                    <m:sup>
                                      <m:sSub>
                                        <m:sSubPr>
                                          <m:ctrlPr>
                                            <a:rPr lang="zh-CN" altLang="zh-CN" sz="1500" i="1">
                                              <a:latin typeface="Cambria Math" panose="02040503050406030204" pitchFamily="18" charset="0"/>
                                            </a:rPr>
                                          </m:ctrlPr>
                                        </m:sSubPr>
                                        <m:e>
                                          <m:r>
                                            <a:rPr lang="en-US" altLang="zh-CN" sz="1500" i="1">
                                              <a:latin typeface="Cambria Math" panose="02040503050406030204" pitchFamily="18" charset="0"/>
                                            </a:rPr>
                                            <m:t>𝑡</m:t>
                                          </m:r>
                                        </m:e>
                                        <m:sub>
                                          <m:r>
                                            <a:rPr lang="en-US" altLang="zh-CN" sz="1500" i="1">
                                              <a:latin typeface="Cambria Math" panose="02040503050406030204" pitchFamily="18" charset="0"/>
                                            </a:rPr>
                                            <m:t>𝑖</m:t>
                                          </m:r>
                                        </m:sub>
                                      </m:sSub>
                                      <m:r>
                                        <a:rPr lang="en-US" altLang="zh-CN" sz="1500" i="1">
                                          <a:latin typeface="Cambria Math" panose="02040503050406030204" pitchFamily="18" charset="0"/>
                                        </a:rPr>
                                        <m:t>,</m:t>
                                      </m:r>
                                      <m:sSub>
                                        <m:sSubPr>
                                          <m:ctrlPr>
                                            <a:rPr lang="zh-CN" altLang="zh-CN" sz="1500" i="1">
                                              <a:latin typeface="Cambria Math" panose="02040503050406030204" pitchFamily="18" charset="0"/>
                                            </a:rPr>
                                          </m:ctrlPr>
                                        </m:sSubPr>
                                        <m:e>
                                          <m:r>
                                            <a:rPr lang="en-US" altLang="zh-CN" sz="1500" i="1">
                                              <a:latin typeface="Cambria Math" panose="02040503050406030204" pitchFamily="18" charset="0"/>
                                            </a:rPr>
                                            <m:t>𝑡</m:t>
                                          </m:r>
                                        </m:e>
                                        <m:sub>
                                          <m:r>
                                            <a:rPr lang="en-US" altLang="zh-CN" sz="1500" i="1">
                                              <a:latin typeface="Cambria Math" panose="02040503050406030204" pitchFamily="18" charset="0"/>
                                            </a:rPr>
                                            <m:t>𝑖</m:t>
                                          </m:r>
                                          <m:r>
                                            <a:rPr lang="en-US" altLang="zh-CN" sz="1500" i="1">
                                              <a:latin typeface="Cambria Math" panose="02040503050406030204" pitchFamily="18" charset="0"/>
                                            </a:rPr>
                                            <m:t>+1</m:t>
                                          </m:r>
                                        </m:sub>
                                      </m:sSub>
                                    </m:sup>
                                  </m:sSubSup>
                                  <m:r>
                                    <a:rPr lang="en-US" altLang="zh-CN" sz="1500" i="1">
                                      <a:latin typeface="Cambria Math" panose="02040503050406030204" pitchFamily="18" charset="0"/>
                                    </a:rPr>
                                    <m:t>×</m:t>
                                  </m:r>
                                  <m:sSubSup>
                                    <m:sSubSupPr>
                                      <m:ctrlPr>
                                        <a:rPr lang="zh-CN" altLang="zh-CN" sz="1500" i="1">
                                          <a:latin typeface="Cambria Math" panose="02040503050406030204" pitchFamily="18" charset="0"/>
                                        </a:rPr>
                                      </m:ctrlPr>
                                    </m:sSubSupPr>
                                    <m:e>
                                      <m:r>
                                        <a:rPr lang="en-US" altLang="zh-CN" sz="1500" i="1">
                                          <a:latin typeface="Cambria Math" panose="02040503050406030204" pitchFamily="18" charset="0"/>
                                        </a:rPr>
                                        <m:t>𝐵</m:t>
                                      </m:r>
                                    </m:e>
                                    <m:sub>
                                      <m:r>
                                        <a:rPr lang="en-US" altLang="zh-CN" sz="1500" i="1">
                                          <a:latin typeface="Cambria Math" panose="02040503050406030204" pitchFamily="18" charset="0"/>
                                        </a:rPr>
                                        <m:t>𝑡</m:t>
                                      </m:r>
                                    </m:sub>
                                    <m:sup>
                                      <m:sSub>
                                        <m:sSubPr>
                                          <m:ctrlPr>
                                            <a:rPr lang="zh-CN" altLang="zh-CN" sz="1500" i="1">
                                              <a:latin typeface="Cambria Math" panose="02040503050406030204" pitchFamily="18" charset="0"/>
                                            </a:rPr>
                                          </m:ctrlPr>
                                        </m:sSubPr>
                                        <m:e>
                                          <m:r>
                                            <a:rPr lang="en-US" altLang="zh-CN" sz="1500" i="1">
                                              <a:latin typeface="Cambria Math" panose="02040503050406030204" pitchFamily="18" charset="0"/>
                                            </a:rPr>
                                            <m:t>𝑡</m:t>
                                          </m:r>
                                        </m:e>
                                        <m:sub>
                                          <m:r>
                                            <a:rPr lang="en-US" altLang="zh-CN" sz="1500" i="1">
                                              <a:latin typeface="Cambria Math" panose="02040503050406030204" pitchFamily="18" charset="0"/>
                                            </a:rPr>
                                            <m:t>𝑖</m:t>
                                          </m:r>
                                          <m:r>
                                            <a:rPr lang="en-US" altLang="zh-CN" sz="1500" i="1">
                                              <a:latin typeface="Cambria Math" panose="02040503050406030204" pitchFamily="18" charset="0"/>
                                            </a:rPr>
                                            <m:t>+1</m:t>
                                          </m:r>
                                        </m:sub>
                                      </m:sSub>
                                    </m:sup>
                                  </m:sSubSup>
                                </m:e>
                              </m:d>
                            </m:e>
                          </m:nary>
                        </m:num>
                        <m:den>
                          <m:nary>
                            <m:naryPr>
                              <m:chr m:val="∑"/>
                              <m:ctrlPr>
                                <a:rPr lang="zh-CN" altLang="zh-CN" sz="1500" i="1">
                                  <a:latin typeface="Cambria Math" panose="02040503050406030204" pitchFamily="18" charset="0"/>
                                </a:rPr>
                              </m:ctrlPr>
                            </m:naryPr>
                            <m:sub>
                              <m:r>
                                <a:rPr lang="en-US" altLang="zh-CN" sz="1500" i="1">
                                  <a:latin typeface="Cambria Math" panose="02040503050406030204" pitchFamily="18" charset="0"/>
                                </a:rPr>
                                <m:t>𝑖</m:t>
                              </m:r>
                              <m:r>
                                <a:rPr lang="en-US" altLang="zh-CN" sz="1500" i="1">
                                  <a:latin typeface="Cambria Math" panose="02040503050406030204" pitchFamily="18" charset="0"/>
                                </a:rPr>
                                <m:t>=1</m:t>
                              </m:r>
                            </m:sub>
                            <m:sup>
                              <m:r>
                                <a:rPr lang="en-US" altLang="zh-CN" sz="1500" i="1">
                                  <a:latin typeface="Cambria Math" panose="02040503050406030204" pitchFamily="18" charset="0"/>
                                </a:rPr>
                                <m:t>𝑛</m:t>
                              </m:r>
                            </m:sup>
                            <m:e>
                              <m:sSubSup>
                                <m:sSubSupPr>
                                  <m:ctrlPr>
                                    <a:rPr lang="zh-CN" altLang="zh-CN" sz="1500" i="1">
                                      <a:latin typeface="Cambria Math" panose="02040503050406030204" pitchFamily="18" charset="0"/>
                                    </a:rPr>
                                  </m:ctrlPr>
                                </m:sSubSupPr>
                                <m:e>
                                  <m:r>
                                    <a:rPr lang="en-US" altLang="zh-CN" sz="1500" i="1">
                                      <a:latin typeface="Cambria Math" panose="02040503050406030204" pitchFamily="18" charset="0"/>
                                    </a:rPr>
                                    <m:t>𝐵</m:t>
                                  </m:r>
                                </m:e>
                                <m:sub>
                                  <m:r>
                                    <a:rPr lang="en-US" altLang="zh-CN" sz="1500" i="1">
                                      <a:latin typeface="Cambria Math" panose="02040503050406030204" pitchFamily="18" charset="0"/>
                                    </a:rPr>
                                    <m:t>𝑡</m:t>
                                  </m:r>
                                </m:sub>
                                <m:sup>
                                  <m:sSub>
                                    <m:sSubPr>
                                      <m:ctrlPr>
                                        <a:rPr lang="zh-CN" altLang="zh-CN" sz="1500" i="1">
                                          <a:latin typeface="Cambria Math" panose="02040503050406030204" pitchFamily="18" charset="0"/>
                                        </a:rPr>
                                      </m:ctrlPr>
                                    </m:sSubPr>
                                    <m:e>
                                      <m:r>
                                        <a:rPr lang="en-US" altLang="zh-CN" sz="1500" i="1">
                                          <a:latin typeface="Cambria Math" panose="02040503050406030204" pitchFamily="18" charset="0"/>
                                        </a:rPr>
                                        <m:t>𝑡</m:t>
                                      </m:r>
                                    </m:e>
                                    <m:sub>
                                      <m:r>
                                        <a:rPr lang="en-US" altLang="zh-CN" sz="1500" i="1">
                                          <a:latin typeface="Cambria Math" panose="02040503050406030204" pitchFamily="18" charset="0"/>
                                        </a:rPr>
                                        <m:t>𝑖</m:t>
                                      </m:r>
                                    </m:sub>
                                  </m:sSub>
                                </m:sup>
                              </m:sSubSup>
                            </m:e>
                          </m:nary>
                        </m:den>
                      </m:f>
                    </m:oMath>
                  </m:oMathPara>
                </a14:m>
                <a:endParaRPr kumimoji="1" lang="en-US" altLang="zh-CN" sz="1500" dirty="0"/>
              </a:p>
              <a:p>
                <a:pPr marL="0" indent="0">
                  <a:buNone/>
                </a:pPr>
                <a:endParaRPr kumimoji="1" lang="en-US" altLang="zh-CN" sz="1500" dirty="0"/>
              </a:p>
              <a:p>
                <a:pPr marL="0" indent="0">
                  <a:buNone/>
                </a:pPr>
                <a14:m>
                  <m:oMathPara xmlns:m="http://schemas.openxmlformats.org/officeDocument/2006/math">
                    <m:oMathParaPr>
                      <m:jc m:val="centerGroup"/>
                    </m:oMathParaPr>
                    <m:oMath xmlns:m="http://schemas.openxmlformats.org/officeDocument/2006/math">
                      <m:r>
                        <a:rPr kumimoji="1" lang="zh-CN" altLang="en-US" sz="1500" i="1" dirty="0">
                          <a:solidFill>
                            <a:srgbClr val="FF0000"/>
                          </a:solidFill>
                          <a:latin typeface="Cambria Math" panose="02040503050406030204" pitchFamily="18" charset="0"/>
                        </a:rPr>
                        <m:t>对比：</m:t>
                      </m:r>
                      <m:r>
                        <a:rPr lang="en-US" altLang="zh-CN" sz="1500" i="1">
                          <a:solidFill>
                            <a:srgbClr val="FF0000"/>
                          </a:solidFill>
                          <a:latin typeface="Cambria Math" panose="02040503050406030204" pitchFamily="18" charset="0"/>
                        </a:rPr>
                        <m:t>𝑆𝑅</m:t>
                      </m:r>
                      <m:r>
                        <a:rPr lang="en-US" altLang="zh-CN" sz="1500" i="1">
                          <a:solidFill>
                            <a:srgbClr val="FF0000"/>
                          </a:solidFill>
                          <a:latin typeface="Cambria Math" panose="02040503050406030204" pitchFamily="18" charset="0"/>
                        </a:rPr>
                        <m:t>=</m:t>
                      </m:r>
                      <m:f>
                        <m:fPr>
                          <m:ctrlPr>
                            <a:rPr lang="zh-CN" altLang="zh-CN" sz="1500" i="1">
                              <a:solidFill>
                                <a:srgbClr val="FF0000"/>
                              </a:solidFill>
                              <a:latin typeface="Cambria Math" panose="02040503050406030204" pitchFamily="18" charset="0"/>
                            </a:rPr>
                          </m:ctrlPr>
                        </m:fPr>
                        <m:num>
                          <m:r>
                            <a:rPr lang="en-US" altLang="zh-CN" sz="1500" i="1">
                              <a:solidFill>
                                <a:srgbClr val="FF0000"/>
                              </a:solidFill>
                              <a:latin typeface="Cambria Math" panose="02040503050406030204" pitchFamily="18" charset="0"/>
                            </a:rPr>
                            <m:t>1−</m:t>
                          </m:r>
                          <m:sSubSup>
                            <m:sSubSupPr>
                              <m:ctrlPr>
                                <a:rPr lang="zh-CN" altLang="zh-CN" sz="1500" i="1">
                                  <a:solidFill>
                                    <a:srgbClr val="FF0000"/>
                                  </a:solidFill>
                                  <a:latin typeface="Cambria Math" panose="02040503050406030204" pitchFamily="18" charset="0"/>
                                </a:rPr>
                              </m:ctrlPr>
                            </m:sSubSupPr>
                            <m:e>
                              <m:r>
                                <a:rPr lang="en-US" altLang="zh-CN" sz="1500" i="1">
                                  <a:solidFill>
                                    <a:srgbClr val="FF0000"/>
                                  </a:solidFill>
                                  <a:latin typeface="Cambria Math" panose="02040503050406030204" pitchFamily="18" charset="0"/>
                                </a:rPr>
                                <m:t>𝐵</m:t>
                              </m:r>
                            </m:e>
                            <m:sub>
                              <m:r>
                                <a:rPr lang="en-US" altLang="zh-CN" sz="1500" i="1">
                                  <a:solidFill>
                                    <a:srgbClr val="FF0000"/>
                                  </a:solidFill>
                                  <a:latin typeface="Cambria Math" panose="02040503050406030204" pitchFamily="18" charset="0"/>
                                </a:rPr>
                                <m:t>𝑡</m:t>
                              </m:r>
                            </m:sub>
                            <m:sup>
                              <m:sSub>
                                <m:sSubPr>
                                  <m:ctrlPr>
                                    <a:rPr lang="zh-CN" altLang="zh-CN" sz="1500" i="1">
                                      <a:solidFill>
                                        <a:srgbClr val="FF0000"/>
                                      </a:solidFill>
                                      <a:latin typeface="Cambria Math" panose="02040503050406030204" pitchFamily="18" charset="0"/>
                                    </a:rPr>
                                  </m:ctrlPr>
                                </m:sSubPr>
                                <m:e>
                                  <m:r>
                                    <a:rPr lang="en-US" altLang="zh-CN" sz="1500" i="1">
                                      <a:solidFill>
                                        <a:srgbClr val="FF0000"/>
                                      </a:solidFill>
                                      <a:latin typeface="Cambria Math" panose="02040503050406030204" pitchFamily="18" charset="0"/>
                                    </a:rPr>
                                    <m:t>𝑡</m:t>
                                  </m:r>
                                </m:e>
                                <m:sub>
                                  <m:r>
                                    <a:rPr lang="en-US" altLang="zh-CN" sz="1500" i="1">
                                      <a:solidFill>
                                        <a:srgbClr val="FF0000"/>
                                      </a:solidFill>
                                      <a:latin typeface="Cambria Math" panose="02040503050406030204" pitchFamily="18" charset="0"/>
                                    </a:rPr>
                                    <m:t>𝑛</m:t>
                                  </m:r>
                                </m:sub>
                              </m:sSub>
                            </m:sup>
                          </m:sSubSup>
                        </m:num>
                        <m:den>
                          <m:f>
                            <m:fPr>
                              <m:ctrlPr>
                                <a:rPr lang="zh-CN" altLang="zh-CN" sz="1500" i="1">
                                  <a:solidFill>
                                    <a:srgbClr val="FF0000"/>
                                  </a:solidFill>
                                  <a:latin typeface="Cambria Math" panose="02040503050406030204" pitchFamily="18" charset="0"/>
                                </a:rPr>
                              </m:ctrlPr>
                            </m:fPr>
                            <m:num>
                              <m:r>
                                <a:rPr lang="en-US" altLang="zh-CN" sz="1500" i="1">
                                  <a:solidFill>
                                    <a:srgbClr val="FF0000"/>
                                  </a:solidFill>
                                  <a:latin typeface="Cambria Math" panose="02040503050406030204" pitchFamily="18" charset="0"/>
                                </a:rPr>
                                <m:t>1</m:t>
                              </m:r>
                            </m:num>
                            <m:den>
                              <m:r>
                                <a:rPr lang="en-US" altLang="zh-CN" sz="1500" i="1">
                                  <a:solidFill>
                                    <a:srgbClr val="FF0000"/>
                                  </a:solidFill>
                                  <a:latin typeface="Cambria Math" panose="02040503050406030204" pitchFamily="18" charset="0"/>
                                </a:rPr>
                                <m:t>𝑚</m:t>
                              </m:r>
                            </m:den>
                          </m:f>
                          <m:r>
                            <a:rPr lang="en-US" altLang="zh-CN" sz="1500" i="1">
                              <a:solidFill>
                                <a:srgbClr val="FF0000"/>
                              </a:solidFill>
                              <a:latin typeface="Cambria Math" panose="02040503050406030204" pitchFamily="18" charset="0"/>
                            </a:rPr>
                            <m:t>×</m:t>
                          </m:r>
                          <m:nary>
                            <m:naryPr>
                              <m:chr m:val="∑"/>
                              <m:limLoc m:val="subSup"/>
                              <m:ctrlPr>
                                <a:rPr lang="zh-CN" altLang="zh-CN" sz="1500" i="1">
                                  <a:solidFill>
                                    <a:srgbClr val="FF0000"/>
                                  </a:solidFill>
                                  <a:latin typeface="Cambria Math" panose="02040503050406030204" pitchFamily="18" charset="0"/>
                                </a:rPr>
                              </m:ctrlPr>
                            </m:naryPr>
                            <m:sub>
                              <m:r>
                                <a:rPr lang="en-US" altLang="zh-CN" sz="1500" i="1">
                                  <a:solidFill>
                                    <a:srgbClr val="FF0000"/>
                                  </a:solidFill>
                                  <a:latin typeface="Cambria Math" panose="02040503050406030204" pitchFamily="18" charset="0"/>
                                </a:rPr>
                                <m:t>𝑖</m:t>
                              </m:r>
                              <m:r>
                                <a:rPr lang="en-US" altLang="zh-CN" sz="1500" i="1">
                                  <a:solidFill>
                                    <a:srgbClr val="FF0000"/>
                                  </a:solidFill>
                                  <a:latin typeface="Cambria Math" panose="02040503050406030204" pitchFamily="18" charset="0"/>
                                </a:rPr>
                                <m:t>=1</m:t>
                              </m:r>
                            </m:sub>
                            <m:sup>
                              <m:r>
                                <a:rPr lang="en-US" altLang="zh-CN" sz="1500" i="1">
                                  <a:solidFill>
                                    <a:srgbClr val="FF0000"/>
                                  </a:solidFill>
                                  <a:latin typeface="Cambria Math" panose="02040503050406030204" pitchFamily="18" charset="0"/>
                                </a:rPr>
                                <m:t>𝑛</m:t>
                              </m:r>
                            </m:sup>
                            <m:e>
                              <m:sSubSup>
                                <m:sSubSupPr>
                                  <m:ctrlPr>
                                    <a:rPr lang="zh-CN" altLang="zh-CN" sz="1500" i="1">
                                      <a:solidFill>
                                        <a:srgbClr val="FF0000"/>
                                      </a:solidFill>
                                      <a:latin typeface="Cambria Math" panose="02040503050406030204" pitchFamily="18" charset="0"/>
                                    </a:rPr>
                                  </m:ctrlPr>
                                </m:sSubSupPr>
                                <m:e>
                                  <m:r>
                                    <a:rPr lang="en-US" altLang="zh-CN" sz="1500" i="1">
                                      <a:solidFill>
                                        <a:srgbClr val="FF0000"/>
                                      </a:solidFill>
                                      <a:latin typeface="Cambria Math" panose="02040503050406030204" pitchFamily="18" charset="0"/>
                                    </a:rPr>
                                    <m:t>𝐵</m:t>
                                  </m:r>
                                </m:e>
                                <m:sub>
                                  <m:r>
                                    <a:rPr lang="en-US" altLang="zh-CN" sz="1500" i="1">
                                      <a:solidFill>
                                        <a:srgbClr val="FF0000"/>
                                      </a:solidFill>
                                      <a:latin typeface="Cambria Math" panose="02040503050406030204" pitchFamily="18" charset="0"/>
                                    </a:rPr>
                                    <m:t>𝑡</m:t>
                                  </m:r>
                                </m:sub>
                                <m:sup>
                                  <m:sSub>
                                    <m:sSubPr>
                                      <m:ctrlPr>
                                        <a:rPr lang="zh-CN" altLang="zh-CN" sz="1500" i="1">
                                          <a:solidFill>
                                            <a:srgbClr val="FF0000"/>
                                          </a:solidFill>
                                          <a:latin typeface="Cambria Math" panose="02040503050406030204" pitchFamily="18" charset="0"/>
                                        </a:rPr>
                                      </m:ctrlPr>
                                    </m:sSubPr>
                                    <m:e>
                                      <m:r>
                                        <a:rPr lang="en-US" altLang="zh-CN" sz="1500" i="1">
                                          <a:solidFill>
                                            <a:srgbClr val="FF0000"/>
                                          </a:solidFill>
                                          <a:latin typeface="Cambria Math" panose="02040503050406030204" pitchFamily="18" charset="0"/>
                                        </a:rPr>
                                        <m:t>𝑡</m:t>
                                      </m:r>
                                    </m:e>
                                    <m:sub>
                                      <m:r>
                                        <a:rPr lang="en-US" altLang="zh-CN" sz="1500" i="1">
                                          <a:solidFill>
                                            <a:srgbClr val="FF0000"/>
                                          </a:solidFill>
                                          <a:latin typeface="Cambria Math" panose="02040503050406030204" pitchFamily="18" charset="0"/>
                                        </a:rPr>
                                        <m:t>𝑖</m:t>
                                      </m:r>
                                    </m:sub>
                                  </m:sSub>
                                </m:sup>
                              </m:sSubSup>
                            </m:e>
                          </m:nary>
                        </m:den>
                      </m:f>
                    </m:oMath>
                  </m:oMathPara>
                </a14:m>
                <a:endParaRPr kumimoji="1" lang="zh-CN" altLang="en-US" sz="1500" dirty="0"/>
              </a:p>
            </p:txBody>
          </p:sp>
        </mc:Choice>
        <mc:Fallback xmlns="">
          <p:sp>
            <p:nvSpPr>
              <p:cNvPr id="3" name="内容占位符 2">
                <a:extLst>
                  <a:ext uri="{FF2B5EF4-FFF2-40B4-BE49-F238E27FC236}">
                    <a16:creationId xmlns:a16="http://schemas.microsoft.com/office/drawing/2014/main" id="{C90A862C-6F95-FD47-9991-F331BFB046AB}"/>
                  </a:ext>
                </a:extLst>
              </p:cNvPr>
              <p:cNvSpPr>
                <a:spLocks noGrp="1" noRot="1" noChangeAspect="1" noMove="1" noResize="1" noEditPoints="1" noAdjustHandles="1" noChangeArrowheads="1" noChangeShapeType="1" noTextEdit="1"/>
              </p:cNvSpPr>
              <p:nvPr>
                <p:ph idx="1"/>
              </p:nvPr>
            </p:nvSpPr>
            <p:spPr>
              <a:blipFill>
                <a:blip r:embed="rId2"/>
                <a:stretch>
                  <a:fillRect t="-1711" b="-7335"/>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15464DE3-F154-4E4F-9C8C-1DBD17CE8610}"/>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28</a:t>
            </a:fld>
            <a:endParaRPr lang="zh-CN" altLang="en-US" dirty="0"/>
          </a:p>
        </p:txBody>
      </p:sp>
    </p:spTree>
    <p:extLst>
      <p:ext uri="{BB962C8B-B14F-4D97-AF65-F5344CB8AC3E}">
        <p14:creationId xmlns:p14="http://schemas.microsoft.com/office/powerpoint/2010/main" val="38542649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B7332CD-3854-A547-8757-3663963398A3}"/>
              </a:ext>
            </a:extLst>
          </p:cNvPr>
          <p:cNvSpPr>
            <a:spLocks noGrp="1"/>
          </p:cNvSpPr>
          <p:nvPr>
            <p:ph type="title"/>
          </p:nvPr>
        </p:nvSpPr>
        <p:spPr>
          <a:xfrm>
            <a:off x="684213" y="2492375"/>
            <a:ext cx="7772400" cy="1362075"/>
          </a:xfrm>
        </p:spPr>
        <p:txBody>
          <a:bodyPr/>
          <a:lstStyle/>
          <a:p>
            <a:pPr>
              <a:defRPr/>
            </a:pPr>
            <a:r>
              <a:rPr lang="zh-CN" altLang="en-US" dirty="0"/>
              <a:t>第一节</a:t>
            </a:r>
          </a:p>
        </p:txBody>
      </p:sp>
      <p:sp>
        <p:nvSpPr>
          <p:cNvPr id="24578" name="文本占位符 4">
            <a:extLst>
              <a:ext uri="{FF2B5EF4-FFF2-40B4-BE49-F238E27FC236}">
                <a16:creationId xmlns:a16="http://schemas.microsoft.com/office/drawing/2014/main" id="{BC8BCBEB-5BBF-6B4F-A189-7674AF6B4505}"/>
              </a:ext>
            </a:extLst>
          </p:cNvPr>
          <p:cNvSpPr>
            <a:spLocks noGrp="1" noChangeArrowheads="1"/>
          </p:cNvSpPr>
          <p:nvPr>
            <p:ph type="body" idx="1"/>
          </p:nvPr>
        </p:nvSpPr>
        <p:spPr>
          <a:xfrm>
            <a:off x="684213" y="4076700"/>
            <a:ext cx="7772400" cy="1500188"/>
          </a:xfrm>
        </p:spPr>
        <p:txBody>
          <a:bodyPr/>
          <a:lstStyle/>
          <a:p>
            <a:r>
              <a:rPr lang="zh-CN" altLang="en-US" dirty="0">
                <a:ea typeface="Adobe 楷体 Std R" panose="02020400000000000000" pitchFamily="18" charset="-128"/>
              </a:rPr>
              <a:t>利率互换概述</a:t>
            </a:r>
          </a:p>
        </p:txBody>
      </p:sp>
      <p:sp>
        <p:nvSpPr>
          <p:cNvPr id="24579" name="灯片编号占位符 2">
            <a:extLst>
              <a:ext uri="{FF2B5EF4-FFF2-40B4-BE49-F238E27FC236}">
                <a16:creationId xmlns:a16="http://schemas.microsoft.com/office/drawing/2014/main" id="{CFA7DAA2-6785-5D40-B2BB-6DD362D15F3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E02750E-DA8E-164A-BDE0-EAB339D3F664}" type="slidenum">
              <a:rPr lang="zh-CN" altLang="en-US" smtClean="0">
                <a:solidFill>
                  <a:srgbClr val="2A0015"/>
                </a:solidFill>
                <a:latin typeface="Adobe Jenson Pro Capt" panose="020A0503050201030203" pitchFamily="18" charset="0"/>
              </a:rPr>
              <a:pPr/>
              <a:t>2</a:t>
            </a:fld>
            <a:endParaRPr lang="zh-CN" altLang="en-US">
              <a:solidFill>
                <a:srgbClr val="2A0015"/>
              </a:solidFill>
              <a:latin typeface="Adobe Jenson Pro Capt" panose="020A0503050201030203" pitchFamily="18" charset="0"/>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EE2B8CC-3CDF-854D-AAE6-CE8E2F8A1DED}"/>
              </a:ext>
            </a:extLst>
          </p:cNvPr>
          <p:cNvSpPr>
            <a:spLocks noGrp="1"/>
          </p:cNvSpPr>
          <p:nvPr>
            <p:ph type="title"/>
          </p:nvPr>
        </p:nvSpPr>
        <p:spPr/>
        <p:txBody>
          <a:bodyPr>
            <a:noAutofit/>
          </a:bodyPr>
          <a:lstStyle/>
          <a:p>
            <a:r>
              <a:rPr kumimoji="1" lang="zh-CN" altLang="en-US" sz="2800" dirty="0"/>
              <a:t>例</a:t>
            </a:r>
            <a:r>
              <a:rPr kumimoji="1" lang="en-US" altLang="zh-CN" sz="2800" dirty="0"/>
              <a:t>5.5</a:t>
            </a:r>
            <a:r>
              <a:rPr kumimoji="1" lang="zh-CN" altLang="en-US" sz="2800" dirty="0"/>
              <a:t>：</a:t>
            </a:r>
            <a:r>
              <a:rPr lang="zh-CN" altLang="zh-CN" sz="2800" b="1" dirty="0"/>
              <a:t>运用</a:t>
            </a:r>
            <a:r>
              <a:rPr lang="en-US" altLang="zh-CN" sz="2800" b="1" dirty="0"/>
              <a:t>FRA</a:t>
            </a:r>
            <a:r>
              <a:rPr lang="zh-CN" altLang="zh-CN" sz="2800" b="1" dirty="0"/>
              <a:t>组合方法确定利率互换合约价值</a:t>
            </a:r>
            <a:r>
              <a:rPr lang="zh-CN" altLang="zh-CN" sz="2800" dirty="0"/>
              <a:t> </a:t>
            </a:r>
            <a:endParaRPr kumimoji="1" lang="zh-CN" altLang="en-US" sz="2800" dirty="0"/>
          </a:p>
        </p:txBody>
      </p:sp>
      <p:sp>
        <p:nvSpPr>
          <p:cNvPr id="4" name="灯片编号占位符 3">
            <a:extLst>
              <a:ext uri="{FF2B5EF4-FFF2-40B4-BE49-F238E27FC236}">
                <a16:creationId xmlns:a16="http://schemas.microsoft.com/office/drawing/2014/main" id="{D2A08580-8D83-CA49-8579-D7C89DD006E0}"/>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29</a:t>
            </a:fld>
            <a:endParaRPr lang="zh-CN" altLang="en-US" dirty="0"/>
          </a:p>
        </p:txBody>
      </p:sp>
      <p:pic>
        <p:nvPicPr>
          <p:cNvPr id="11" name="图片 10">
            <a:extLst>
              <a:ext uri="{FF2B5EF4-FFF2-40B4-BE49-F238E27FC236}">
                <a16:creationId xmlns:a16="http://schemas.microsoft.com/office/drawing/2014/main" id="{2F8DF02D-B9C7-3547-AC86-459063707498}"/>
              </a:ext>
            </a:extLst>
          </p:cNvPr>
          <p:cNvPicPr>
            <a:picLocks noChangeAspect="1"/>
          </p:cNvPicPr>
          <p:nvPr/>
        </p:nvPicPr>
        <p:blipFill>
          <a:blip r:embed="rId2"/>
          <a:stretch>
            <a:fillRect/>
          </a:stretch>
        </p:blipFill>
        <p:spPr>
          <a:xfrm>
            <a:off x="201468" y="1219200"/>
            <a:ext cx="8610600" cy="5029200"/>
          </a:xfrm>
          <a:prstGeom prst="rect">
            <a:avLst/>
          </a:prstGeom>
        </p:spPr>
      </p:pic>
    </p:spTree>
    <p:extLst>
      <p:ext uri="{BB962C8B-B14F-4D97-AF65-F5344CB8AC3E}">
        <p14:creationId xmlns:p14="http://schemas.microsoft.com/office/powerpoint/2010/main" val="15552023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F33BE1C-B858-DF48-8337-CF1D2F170457}"/>
              </a:ext>
            </a:extLst>
          </p:cNvPr>
          <p:cNvSpPr>
            <a:spLocks noGrp="1"/>
          </p:cNvSpPr>
          <p:nvPr>
            <p:ph type="title"/>
          </p:nvPr>
        </p:nvSpPr>
        <p:spPr/>
        <p:txBody>
          <a:bodyPr/>
          <a:lstStyle/>
          <a:p>
            <a:r>
              <a:rPr kumimoji="1" lang="zh-CN" altLang="en-US" dirty="0"/>
              <a:t>互换利率是什么利率？</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D4CC451D-DECC-704E-8209-D10835240D59}"/>
                  </a:ext>
                </a:extLst>
              </p:cNvPr>
              <p:cNvSpPr>
                <a:spLocks noGrp="1"/>
              </p:cNvSpPr>
              <p:nvPr>
                <p:ph idx="1"/>
              </p:nvPr>
            </p:nvSpPr>
            <p:spPr/>
            <p:txBody>
              <a:bodyPr/>
              <a:lstStyle/>
              <a:p>
                <a:r>
                  <a:rPr lang="zh-CN" altLang="zh-CN" dirty="0"/>
                  <a:t>互换利率</a:t>
                </a:r>
                <a14:m>
                  <m:oMath xmlns:m="http://schemas.openxmlformats.org/officeDocument/2006/math">
                    <m:r>
                      <a:rPr lang="en-US" altLang="zh-CN" i="1">
                        <a:latin typeface="Cambria Math" panose="02040503050406030204" pitchFamily="18" charset="0"/>
                      </a:rPr>
                      <m:t>𝑆𝑅</m:t>
                    </m:r>
                  </m:oMath>
                </a14:m>
                <a:r>
                  <a:rPr lang="zh-CN" altLang="en-US" dirty="0"/>
                  <a:t>不是即期利率，而</a:t>
                </a:r>
                <a:r>
                  <a:rPr lang="zh-CN" altLang="zh-CN" dirty="0"/>
                  <a:t>是平价到期收益率（</a:t>
                </a:r>
                <a:r>
                  <a:rPr lang="en-US" altLang="zh-CN" dirty="0"/>
                  <a:t>par yield</a:t>
                </a:r>
                <a:r>
                  <a:rPr lang="zh-CN" altLang="zh-CN" dirty="0"/>
                  <a:t>）</a:t>
                </a:r>
                <a:r>
                  <a:rPr lang="zh-CN" altLang="zh-CN" dirty="0">
                    <a:effectLst/>
                  </a:rPr>
                  <a:t> </a:t>
                </a:r>
                <a:endParaRPr kumimoji="1" lang="zh-CN" altLang="en-US" dirty="0"/>
              </a:p>
            </p:txBody>
          </p:sp>
        </mc:Choice>
        <mc:Fallback xmlns="">
          <p:sp>
            <p:nvSpPr>
              <p:cNvPr id="3" name="内容占位符 2">
                <a:extLst>
                  <a:ext uri="{FF2B5EF4-FFF2-40B4-BE49-F238E27FC236}">
                    <a16:creationId xmlns:a16="http://schemas.microsoft.com/office/drawing/2014/main" id="{D4CC451D-DECC-704E-8209-D10835240D59}"/>
                  </a:ext>
                </a:extLst>
              </p:cNvPr>
              <p:cNvSpPr>
                <a:spLocks noGrp="1" noRot="1" noChangeAspect="1" noMove="1" noResize="1" noEditPoints="1" noAdjustHandles="1" noChangeArrowheads="1" noChangeShapeType="1" noTextEdit="1"/>
              </p:cNvSpPr>
              <p:nvPr>
                <p:ph idx="1"/>
              </p:nvPr>
            </p:nvSpPr>
            <p:spPr>
              <a:blipFill>
                <a:blip r:embed="rId2"/>
                <a:stretch>
                  <a:fillRect t="-1467" r="-1698"/>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4F427779-6CE1-044C-AD98-67126858BFB1}"/>
              </a:ext>
            </a:extLst>
          </p:cNvPr>
          <p:cNvSpPr>
            <a:spLocks noGrp="1"/>
          </p:cNvSpPr>
          <p:nvPr>
            <p:ph type="sldNum" sz="quarter" idx="10"/>
          </p:nvPr>
        </p:nvSpPr>
        <p:spPr/>
        <p:txBody>
          <a:bodyPr/>
          <a:lstStyle/>
          <a:p>
            <a:pPr>
              <a:defRPr/>
            </a:pPr>
            <a:fld id="{923144D4-4537-FE42-A10B-59D0A9F39BA6}" type="slidenum">
              <a:rPr lang="zh-CN" altLang="en-US" smtClean="0"/>
              <a:pPr>
                <a:defRPr/>
              </a:pPr>
              <a:t>30</a:t>
            </a:fld>
            <a:endParaRPr lang="zh-CN" altLang="en-US"/>
          </a:p>
        </p:txBody>
      </p:sp>
    </p:spTree>
    <p:extLst>
      <p:ext uri="{BB962C8B-B14F-4D97-AF65-F5344CB8AC3E}">
        <p14:creationId xmlns:p14="http://schemas.microsoft.com/office/powerpoint/2010/main" val="3751022730"/>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B1390CC-1684-7045-94BF-D36824C89F22}"/>
              </a:ext>
            </a:extLst>
          </p:cNvPr>
          <p:cNvSpPr>
            <a:spLocks noGrp="1"/>
          </p:cNvSpPr>
          <p:nvPr>
            <p:ph type="title"/>
          </p:nvPr>
        </p:nvSpPr>
        <p:spPr/>
        <p:txBody>
          <a:bodyPr>
            <a:normAutofit fontScale="90000"/>
          </a:bodyPr>
          <a:lstStyle/>
          <a:p>
            <a:r>
              <a:rPr kumimoji="1" lang="zh-CN" altLang="en-US" dirty="0"/>
              <a:t>互换利率对应的即期利率和远期利率</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24DED083-08B7-D84C-BBA0-95930558E50F}"/>
                  </a:ext>
                </a:extLst>
              </p:cNvPr>
              <p:cNvSpPr>
                <a:spLocks noGrp="1"/>
              </p:cNvSpPr>
              <p:nvPr>
                <p:ph idx="1"/>
              </p:nvPr>
            </p:nvSpPr>
            <p:spPr/>
            <p:txBody>
              <a:bodyPr/>
              <a:lstStyle/>
              <a:p>
                <a:endParaRPr kumimoji="1" lang="en-US" altLang="zh-CN" dirty="0"/>
              </a:p>
              <a:p>
                <a:r>
                  <a:rPr kumimoji="1" lang="zh-CN" altLang="en-US" dirty="0"/>
                  <a:t>运用市场上观察到的互换利率进行</a:t>
                </a:r>
                <a:r>
                  <a:rPr kumimoji="1" lang="en-US" altLang="zh-CN" dirty="0"/>
                  <a:t>bootstrapping</a:t>
                </a:r>
              </a:p>
              <a:p>
                <a:endParaRPr kumimoji="1" lang="en-US" altLang="zh-CN" dirty="0"/>
              </a:p>
              <a:p>
                <a:pPr marL="0" indent="0">
                  <a:buNone/>
                </a:pPr>
                <a14:m>
                  <m:oMathPara xmlns:m="http://schemas.openxmlformats.org/officeDocument/2006/math">
                    <m:oMathParaPr>
                      <m:jc m:val="centerGroup"/>
                    </m:oMathParaPr>
                    <m:oMath xmlns:m="http://schemas.openxmlformats.org/officeDocument/2006/math">
                      <m:sSubSup>
                        <m:sSubSupPr>
                          <m:ctrlPr>
                            <a:rPr lang="zh-CN" altLang="zh-CN" sz="1500" i="1">
                              <a:latin typeface="Cambria Math" panose="02040503050406030204" pitchFamily="18" charset="0"/>
                            </a:rPr>
                          </m:ctrlPr>
                        </m:sSubSupPr>
                        <m:e>
                          <m:r>
                            <a:rPr lang="en-US" altLang="zh-CN" sz="1500" i="1">
                              <a:latin typeface="Cambria Math" panose="02040503050406030204" pitchFamily="18" charset="0"/>
                            </a:rPr>
                            <m:t>𝐵</m:t>
                          </m:r>
                        </m:e>
                        <m:sub>
                          <m:r>
                            <a:rPr lang="en-US" altLang="zh-CN" sz="1500" i="1">
                              <a:latin typeface="Cambria Math" panose="02040503050406030204" pitchFamily="18" charset="0"/>
                            </a:rPr>
                            <m:t>𝑡</m:t>
                          </m:r>
                        </m:sub>
                        <m:sup>
                          <m:sSub>
                            <m:sSubPr>
                              <m:ctrlPr>
                                <a:rPr lang="zh-CN" altLang="zh-CN" sz="1500" i="1">
                                  <a:latin typeface="Cambria Math" panose="02040503050406030204" pitchFamily="18" charset="0"/>
                                </a:rPr>
                              </m:ctrlPr>
                            </m:sSubPr>
                            <m:e>
                              <m:r>
                                <a:rPr lang="en-US" altLang="zh-CN" sz="1500" i="1">
                                  <a:latin typeface="Cambria Math" panose="02040503050406030204" pitchFamily="18" charset="0"/>
                                </a:rPr>
                                <m:t>𝑡</m:t>
                              </m:r>
                            </m:e>
                            <m:sub>
                              <m:r>
                                <a:rPr lang="en-US" altLang="zh-CN" sz="1500" i="1">
                                  <a:latin typeface="Cambria Math" panose="02040503050406030204" pitchFamily="18" charset="0"/>
                                </a:rPr>
                                <m:t>1</m:t>
                              </m:r>
                            </m:sub>
                          </m:sSub>
                        </m:sup>
                      </m:sSubSup>
                      <m:r>
                        <a:rPr lang="en-US" altLang="zh-CN" sz="1500" i="1">
                          <a:latin typeface="Cambria Math" panose="02040503050406030204" pitchFamily="18" charset="0"/>
                        </a:rPr>
                        <m:t> =</m:t>
                      </m:r>
                      <m:f>
                        <m:fPr>
                          <m:ctrlPr>
                            <a:rPr lang="zh-CN" altLang="zh-CN" sz="1500" i="1">
                              <a:latin typeface="Cambria Math" panose="02040503050406030204" pitchFamily="18" charset="0"/>
                            </a:rPr>
                          </m:ctrlPr>
                        </m:fPr>
                        <m:num>
                          <m:r>
                            <a:rPr lang="en-US" altLang="zh-CN" sz="1500" i="1">
                              <a:latin typeface="Cambria Math" panose="02040503050406030204" pitchFamily="18" charset="0"/>
                            </a:rPr>
                            <m:t>1</m:t>
                          </m:r>
                        </m:num>
                        <m:den>
                          <m:r>
                            <a:rPr lang="en-US" altLang="zh-CN" sz="1500" i="1">
                              <a:latin typeface="Cambria Math" panose="02040503050406030204" pitchFamily="18" charset="0"/>
                            </a:rPr>
                            <m:t>1+</m:t>
                          </m:r>
                          <m:f>
                            <m:fPr>
                              <m:ctrlPr>
                                <a:rPr lang="zh-CN" altLang="zh-CN" sz="1500" i="1">
                                  <a:latin typeface="Cambria Math" panose="02040503050406030204" pitchFamily="18" charset="0"/>
                                </a:rPr>
                              </m:ctrlPr>
                            </m:fPr>
                            <m:num>
                              <m:r>
                                <a:rPr lang="en-US" altLang="zh-CN" sz="1500" i="1">
                                  <a:latin typeface="Cambria Math" panose="02040503050406030204" pitchFamily="18" charset="0"/>
                                </a:rPr>
                                <m:t>𝑆</m:t>
                              </m:r>
                              <m:sSubSup>
                                <m:sSubSupPr>
                                  <m:ctrlPr>
                                    <a:rPr lang="zh-CN" altLang="zh-CN" sz="1500" i="1">
                                      <a:latin typeface="Cambria Math" panose="02040503050406030204" pitchFamily="18" charset="0"/>
                                    </a:rPr>
                                  </m:ctrlPr>
                                </m:sSubSupPr>
                                <m:e>
                                  <m:r>
                                    <a:rPr lang="en-US" altLang="zh-CN" sz="1500" i="1">
                                      <a:latin typeface="Cambria Math" panose="02040503050406030204" pitchFamily="18" charset="0"/>
                                    </a:rPr>
                                    <m:t>𝑅</m:t>
                                  </m:r>
                                </m:e>
                                <m:sub>
                                  <m:r>
                                    <a:rPr lang="en-US" altLang="zh-CN" sz="1500" i="1">
                                      <a:latin typeface="Cambria Math" panose="02040503050406030204" pitchFamily="18" charset="0"/>
                                    </a:rPr>
                                    <m:t>𝑡</m:t>
                                  </m:r>
                                </m:sub>
                                <m:sup>
                                  <m:sSub>
                                    <m:sSubPr>
                                      <m:ctrlPr>
                                        <a:rPr lang="zh-CN" altLang="zh-CN" sz="1500" i="1">
                                          <a:latin typeface="Cambria Math" panose="02040503050406030204" pitchFamily="18" charset="0"/>
                                        </a:rPr>
                                      </m:ctrlPr>
                                    </m:sSubPr>
                                    <m:e>
                                      <m:r>
                                        <a:rPr lang="en-US" altLang="zh-CN" sz="1500" i="1">
                                          <a:latin typeface="Cambria Math" panose="02040503050406030204" pitchFamily="18" charset="0"/>
                                        </a:rPr>
                                        <m:t>𝑡</m:t>
                                      </m:r>
                                    </m:e>
                                    <m:sub>
                                      <m:r>
                                        <a:rPr lang="en-US" altLang="zh-CN" sz="1500" i="1">
                                          <a:latin typeface="Cambria Math" panose="02040503050406030204" pitchFamily="18" charset="0"/>
                                        </a:rPr>
                                        <m:t>1</m:t>
                                      </m:r>
                                    </m:sub>
                                  </m:sSub>
                                </m:sup>
                              </m:sSubSup>
                            </m:num>
                            <m:den>
                              <m:r>
                                <a:rPr lang="en-US" altLang="zh-CN" sz="1500" i="1">
                                  <a:latin typeface="Cambria Math" panose="02040503050406030204" pitchFamily="18" charset="0"/>
                                </a:rPr>
                                <m:t>𝑚</m:t>
                              </m:r>
                            </m:den>
                          </m:f>
                        </m:den>
                      </m:f>
                    </m:oMath>
                  </m:oMathPara>
                </a14:m>
                <a:endParaRPr lang="en-US" altLang="zh-CN" sz="1500" dirty="0"/>
              </a:p>
              <a:p>
                <a:pPr marL="0" indent="0">
                  <a:buNone/>
                </a:pPr>
                <a:endParaRPr lang="en-US" altLang="zh-CN" sz="1500" dirty="0"/>
              </a:p>
              <a:p>
                <a:pPr marL="0" indent="0">
                  <a:buNone/>
                </a:pPr>
                <a14:m>
                  <m:oMathPara xmlns:m="http://schemas.openxmlformats.org/officeDocument/2006/math">
                    <m:oMathParaPr>
                      <m:jc m:val="centerGroup"/>
                    </m:oMathParaPr>
                    <m:oMath xmlns:m="http://schemas.openxmlformats.org/officeDocument/2006/math">
                      <m:sSubSup>
                        <m:sSubSupPr>
                          <m:ctrlPr>
                            <a:rPr lang="zh-CN" altLang="zh-CN" sz="1500" i="1">
                              <a:latin typeface="Cambria Math" panose="02040503050406030204" pitchFamily="18" charset="0"/>
                            </a:rPr>
                          </m:ctrlPr>
                        </m:sSubSupPr>
                        <m:e>
                          <m:r>
                            <a:rPr lang="en-US" altLang="zh-CN" sz="1500" i="1">
                              <a:latin typeface="Cambria Math" panose="02040503050406030204" pitchFamily="18" charset="0"/>
                            </a:rPr>
                            <m:t>𝐵</m:t>
                          </m:r>
                        </m:e>
                        <m:sub>
                          <m:r>
                            <a:rPr lang="en-US" altLang="zh-CN" sz="1500" i="1">
                              <a:latin typeface="Cambria Math" panose="02040503050406030204" pitchFamily="18" charset="0"/>
                            </a:rPr>
                            <m:t>𝑡</m:t>
                          </m:r>
                        </m:sub>
                        <m:sup>
                          <m:sSub>
                            <m:sSubPr>
                              <m:ctrlPr>
                                <a:rPr lang="zh-CN" altLang="zh-CN" sz="1500" i="1">
                                  <a:latin typeface="Cambria Math" panose="02040503050406030204" pitchFamily="18" charset="0"/>
                                </a:rPr>
                              </m:ctrlPr>
                            </m:sSubPr>
                            <m:e>
                              <m:r>
                                <a:rPr lang="en-US" altLang="zh-CN" sz="1500" i="1">
                                  <a:latin typeface="Cambria Math" panose="02040503050406030204" pitchFamily="18" charset="0"/>
                                </a:rPr>
                                <m:t>𝑡</m:t>
                              </m:r>
                            </m:e>
                            <m:sub>
                              <m:r>
                                <a:rPr lang="en-US" altLang="zh-CN" sz="1500" i="1">
                                  <a:latin typeface="Cambria Math" panose="02040503050406030204" pitchFamily="18" charset="0"/>
                                </a:rPr>
                                <m:t>2</m:t>
                              </m:r>
                            </m:sub>
                          </m:sSub>
                        </m:sup>
                      </m:sSubSup>
                      <m:r>
                        <a:rPr lang="en-US" altLang="zh-CN" sz="1500" i="1">
                          <a:latin typeface="Cambria Math" panose="02040503050406030204" pitchFamily="18" charset="0"/>
                        </a:rPr>
                        <m:t>=</m:t>
                      </m:r>
                      <m:f>
                        <m:fPr>
                          <m:ctrlPr>
                            <a:rPr lang="zh-CN" altLang="zh-CN" sz="1500" i="1">
                              <a:latin typeface="Cambria Math" panose="02040503050406030204" pitchFamily="18" charset="0"/>
                            </a:rPr>
                          </m:ctrlPr>
                        </m:fPr>
                        <m:num>
                          <m:r>
                            <a:rPr lang="en-US" altLang="zh-CN" sz="1500" i="1">
                              <a:latin typeface="Cambria Math" panose="02040503050406030204" pitchFamily="18" charset="0"/>
                            </a:rPr>
                            <m:t>1−</m:t>
                          </m:r>
                          <m:f>
                            <m:fPr>
                              <m:ctrlPr>
                                <a:rPr lang="zh-CN" altLang="zh-CN" sz="1500" i="1">
                                  <a:latin typeface="Cambria Math" panose="02040503050406030204" pitchFamily="18" charset="0"/>
                                </a:rPr>
                              </m:ctrlPr>
                            </m:fPr>
                            <m:num>
                              <m:r>
                                <a:rPr lang="en-US" altLang="zh-CN" sz="1500" i="1">
                                  <a:latin typeface="Cambria Math" panose="02040503050406030204" pitchFamily="18" charset="0"/>
                                </a:rPr>
                                <m:t>𝑆</m:t>
                              </m:r>
                              <m:sSubSup>
                                <m:sSubSupPr>
                                  <m:ctrlPr>
                                    <a:rPr lang="zh-CN" altLang="zh-CN" sz="1500" i="1">
                                      <a:latin typeface="Cambria Math" panose="02040503050406030204" pitchFamily="18" charset="0"/>
                                    </a:rPr>
                                  </m:ctrlPr>
                                </m:sSubSupPr>
                                <m:e>
                                  <m:r>
                                    <a:rPr lang="en-US" altLang="zh-CN" sz="1500" i="1">
                                      <a:latin typeface="Cambria Math" panose="02040503050406030204" pitchFamily="18" charset="0"/>
                                    </a:rPr>
                                    <m:t>𝑅</m:t>
                                  </m:r>
                                </m:e>
                                <m:sub>
                                  <m:r>
                                    <a:rPr lang="en-US" altLang="zh-CN" sz="1500" i="1">
                                      <a:latin typeface="Cambria Math" panose="02040503050406030204" pitchFamily="18" charset="0"/>
                                    </a:rPr>
                                    <m:t>𝑡</m:t>
                                  </m:r>
                                </m:sub>
                                <m:sup>
                                  <m:sSub>
                                    <m:sSubPr>
                                      <m:ctrlPr>
                                        <a:rPr lang="zh-CN" altLang="zh-CN" sz="1500" i="1">
                                          <a:latin typeface="Cambria Math" panose="02040503050406030204" pitchFamily="18" charset="0"/>
                                        </a:rPr>
                                      </m:ctrlPr>
                                    </m:sSubPr>
                                    <m:e>
                                      <m:r>
                                        <a:rPr lang="en-US" altLang="zh-CN" sz="1500" i="1">
                                          <a:latin typeface="Cambria Math" panose="02040503050406030204" pitchFamily="18" charset="0"/>
                                        </a:rPr>
                                        <m:t>𝑡</m:t>
                                      </m:r>
                                    </m:e>
                                    <m:sub>
                                      <m:r>
                                        <a:rPr lang="en-US" altLang="zh-CN" sz="1500" i="1">
                                          <a:latin typeface="Cambria Math" panose="02040503050406030204" pitchFamily="18" charset="0"/>
                                        </a:rPr>
                                        <m:t>2</m:t>
                                      </m:r>
                                    </m:sub>
                                  </m:sSub>
                                </m:sup>
                              </m:sSubSup>
                            </m:num>
                            <m:den>
                              <m:r>
                                <a:rPr lang="en-US" altLang="zh-CN" sz="1500" i="1">
                                  <a:latin typeface="Cambria Math" panose="02040503050406030204" pitchFamily="18" charset="0"/>
                                </a:rPr>
                                <m:t>𝑚</m:t>
                              </m:r>
                            </m:den>
                          </m:f>
                          <m:r>
                            <a:rPr lang="en-US" altLang="zh-CN" sz="1500" i="1">
                              <a:latin typeface="Cambria Math" panose="02040503050406030204" pitchFamily="18" charset="0"/>
                            </a:rPr>
                            <m:t>×</m:t>
                          </m:r>
                          <m:sSubSup>
                            <m:sSubSupPr>
                              <m:ctrlPr>
                                <a:rPr lang="zh-CN" altLang="zh-CN" sz="1500" i="1">
                                  <a:latin typeface="Cambria Math" panose="02040503050406030204" pitchFamily="18" charset="0"/>
                                </a:rPr>
                              </m:ctrlPr>
                            </m:sSubSupPr>
                            <m:e>
                              <m:r>
                                <a:rPr lang="en-US" altLang="zh-CN" sz="1500" i="1">
                                  <a:latin typeface="Cambria Math" panose="02040503050406030204" pitchFamily="18" charset="0"/>
                                </a:rPr>
                                <m:t>𝐵</m:t>
                              </m:r>
                            </m:e>
                            <m:sub>
                              <m:r>
                                <a:rPr lang="en-US" altLang="zh-CN" sz="1500" i="1">
                                  <a:latin typeface="Cambria Math" panose="02040503050406030204" pitchFamily="18" charset="0"/>
                                </a:rPr>
                                <m:t>𝑡</m:t>
                              </m:r>
                            </m:sub>
                            <m:sup>
                              <m:sSub>
                                <m:sSubPr>
                                  <m:ctrlPr>
                                    <a:rPr lang="zh-CN" altLang="zh-CN" sz="1500" i="1">
                                      <a:latin typeface="Cambria Math" panose="02040503050406030204" pitchFamily="18" charset="0"/>
                                    </a:rPr>
                                  </m:ctrlPr>
                                </m:sSubPr>
                                <m:e>
                                  <m:r>
                                    <a:rPr lang="en-US" altLang="zh-CN" sz="1500" i="1">
                                      <a:latin typeface="Cambria Math" panose="02040503050406030204" pitchFamily="18" charset="0"/>
                                    </a:rPr>
                                    <m:t>𝑡</m:t>
                                  </m:r>
                                </m:e>
                                <m:sub>
                                  <m:r>
                                    <a:rPr lang="en-US" altLang="zh-CN" sz="1500" i="1">
                                      <a:latin typeface="Cambria Math" panose="02040503050406030204" pitchFamily="18" charset="0"/>
                                    </a:rPr>
                                    <m:t>1</m:t>
                                  </m:r>
                                </m:sub>
                              </m:sSub>
                            </m:sup>
                          </m:sSubSup>
                        </m:num>
                        <m:den>
                          <m:f>
                            <m:fPr>
                              <m:ctrlPr>
                                <a:rPr lang="zh-CN" altLang="zh-CN" sz="1500" i="1">
                                  <a:latin typeface="Cambria Math" panose="02040503050406030204" pitchFamily="18" charset="0"/>
                                </a:rPr>
                              </m:ctrlPr>
                            </m:fPr>
                            <m:num>
                              <m:r>
                                <a:rPr lang="en-US" altLang="zh-CN" sz="1500" i="1">
                                  <a:latin typeface="Cambria Math" panose="02040503050406030204" pitchFamily="18" charset="0"/>
                                </a:rPr>
                                <m:t>𝑆</m:t>
                              </m:r>
                              <m:sSubSup>
                                <m:sSubSupPr>
                                  <m:ctrlPr>
                                    <a:rPr lang="zh-CN" altLang="zh-CN" sz="1500" i="1">
                                      <a:latin typeface="Cambria Math" panose="02040503050406030204" pitchFamily="18" charset="0"/>
                                    </a:rPr>
                                  </m:ctrlPr>
                                </m:sSubSupPr>
                                <m:e>
                                  <m:r>
                                    <a:rPr lang="en-US" altLang="zh-CN" sz="1500" i="1">
                                      <a:latin typeface="Cambria Math" panose="02040503050406030204" pitchFamily="18" charset="0"/>
                                    </a:rPr>
                                    <m:t>𝑅</m:t>
                                  </m:r>
                                </m:e>
                                <m:sub>
                                  <m:r>
                                    <a:rPr lang="en-US" altLang="zh-CN" sz="1500" i="1">
                                      <a:latin typeface="Cambria Math" panose="02040503050406030204" pitchFamily="18" charset="0"/>
                                    </a:rPr>
                                    <m:t>𝑡</m:t>
                                  </m:r>
                                </m:sub>
                                <m:sup>
                                  <m:sSub>
                                    <m:sSubPr>
                                      <m:ctrlPr>
                                        <a:rPr lang="zh-CN" altLang="zh-CN" sz="1500" i="1">
                                          <a:latin typeface="Cambria Math" panose="02040503050406030204" pitchFamily="18" charset="0"/>
                                        </a:rPr>
                                      </m:ctrlPr>
                                    </m:sSubPr>
                                    <m:e>
                                      <m:r>
                                        <a:rPr lang="en-US" altLang="zh-CN" sz="1500" i="1">
                                          <a:latin typeface="Cambria Math" panose="02040503050406030204" pitchFamily="18" charset="0"/>
                                        </a:rPr>
                                        <m:t>𝑡</m:t>
                                      </m:r>
                                    </m:e>
                                    <m:sub>
                                      <m:r>
                                        <a:rPr lang="en-US" altLang="zh-CN" sz="1500" i="1">
                                          <a:latin typeface="Cambria Math" panose="02040503050406030204" pitchFamily="18" charset="0"/>
                                        </a:rPr>
                                        <m:t>2</m:t>
                                      </m:r>
                                    </m:sub>
                                  </m:sSub>
                                </m:sup>
                              </m:sSubSup>
                            </m:num>
                            <m:den>
                              <m:r>
                                <a:rPr lang="en-US" altLang="zh-CN" sz="1500" i="1">
                                  <a:latin typeface="Cambria Math" panose="02040503050406030204" pitchFamily="18" charset="0"/>
                                </a:rPr>
                                <m:t>𝑚</m:t>
                              </m:r>
                            </m:den>
                          </m:f>
                          <m:r>
                            <a:rPr lang="en-US" altLang="zh-CN" sz="1500" i="1">
                              <a:latin typeface="Cambria Math" panose="02040503050406030204" pitchFamily="18" charset="0"/>
                            </a:rPr>
                            <m:t>+1</m:t>
                          </m:r>
                        </m:den>
                      </m:f>
                    </m:oMath>
                  </m:oMathPara>
                </a14:m>
                <a:endParaRPr lang="zh-CN" altLang="zh-CN" dirty="0"/>
              </a:p>
              <a:p>
                <a:endParaRPr kumimoji="1" lang="zh-CN" altLang="en-US" dirty="0"/>
              </a:p>
            </p:txBody>
          </p:sp>
        </mc:Choice>
        <mc:Fallback xmlns="">
          <p:sp>
            <p:nvSpPr>
              <p:cNvPr id="3" name="内容占位符 2">
                <a:extLst>
                  <a:ext uri="{FF2B5EF4-FFF2-40B4-BE49-F238E27FC236}">
                    <a16:creationId xmlns:a16="http://schemas.microsoft.com/office/drawing/2014/main" id="{24DED083-08B7-D84C-BBA0-95930558E50F}"/>
                  </a:ext>
                </a:extLst>
              </p:cNvPr>
              <p:cNvSpPr>
                <a:spLocks noGrp="1" noRot="1" noChangeAspect="1" noMove="1" noResize="1" noEditPoints="1" noAdjustHandles="1" noChangeArrowheads="1" noChangeShapeType="1" noTextEdit="1"/>
              </p:cNvSpPr>
              <p:nvPr>
                <p:ph idx="1"/>
              </p:nvPr>
            </p:nvSpPr>
            <p:spPr>
              <a:blipFill>
                <a:blip r:embed="rId2"/>
                <a:stretch>
                  <a:fillRect/>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CEBC6979-0F55-924B-8BA9-D89F995CC61E}"/>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31</a:t>
            </a:fld>
            <a:endParaRPr lang="zh-CN" altLang="en-US" dirty="0"/>
          </a:p>
        </p:txBody>
      </p:sp>
    </p:spTree>
    <p:extLst>
      <p:ext uri="{BB962C8B-B14F-4D97-AF65-F5344CB8AC3E}">
        <p14:creationId xmlns:p14="http://schemas.microsoft.com/office/powerpoint/2010/main" val="30538550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8CF560D-2540-834D-89CE-2206FC85FDC7}"/>
              </a:ext>
            </a:extLst>
          </p:cNvPr>
          <p:cNvSpPr>
            <a:spLocks noGrp="1"/>
          </p:cNvSpPr>
          <p:nvPr>
            <p:ph type="title"/>
          </p:nvPr>
        </p:nvSpPr>
        <p:spPr/>
        <p:txBody>
          <a:bodyPr/>
          <a:lstStyle/>
          <a:p>
            <a:r>
              <a:rPr lang="zh-CN" altLang="zh-CN" b="1" dirty="0"/>
              <a:t>例</a:t>
            </a:r>
            <a:r>
              <a:rPr lang="en-US" altLang="zh-CN" b="1" dirty="0"/>
              <a:t>5.6 </a:t>
            </a:r>
            <a:r>
              <a:rPr lang="zh-CN" altLang="zh-CN" b="1" dirty="0"/>
              <a:t>从互换利率中提取即期利率</a:t>
            </a:r>
            <a:r>
              <a:rPr lang="zh-CN" altLang="zh-CN" dirty="0"/>
              <a:t> </a:t>
            </a:r>
            <a:endParaRPr kumimoji="1" lang="zh-CN" altLang="en-US" dirty="0"/>
          </a:p>
        </p:txBody>
      </p:sp>
      <p:pic>
        <p:nvPicPr>
          <p:cNvPr id="5" name="内容占位符 4">
            <a:extLst>
              <a:ext uri="{FF2B5EF4-FFF2-40B4-BE49-F238E27FC236}">
                <a16:creationId xmlns:a16="http://schemas.microsoft.com/office/drawing/2014/main" id="{0A039FDA-037C-6E4B-948D-2407C1E0EC84}"/>
              </a:ext>
            </a:extLst>
          </p:cNvPr>
          <p:cNvPicPr>
            <a:picLocks noGrp="1" noChangeAspect="1"/>
          </p:cNvPicPr>
          <p:nvPr>
            <p:ph idx="1"/>
          </p:nvPr>
        </p:nvPicPr>
        <p:blipFill>
          <a:blip r:embed="rId2"/>
          <a:stretch>
            <a:fillRect/>
          </a:stretch>
        </p:blipFill>
        <p:spPr>
          <a:xfrm>
            <a:off x="457200" y="1522779"/>
            <a:ext cx="8229600" cy="4400109"/>
          </a:xfrm>
          <a:prstGeom prst="rect">
            <a:avLst/>
          </a:prstGeom>
        </p:spPr>
      </p:pic>
      <p:sp>
        <p:nvSpPr>
          <p:cNvPr id="4" name="灯片编号占位符 3">
            <a:extLst>
              <a:ext uri="{FF2B5EF4-FFF2-40B4-BE49-F238E27FC236}">
                <a16:creationId xmlns:a16="http://schemas.microsoft.com/office/drawing/2014/main" id="{8401D5E0-E2B3-1C4E-9A92-3F34FEFC3EC1}"/>
              </a:ext>
            </a:extLst>
          </p:cNvPr>
          <p:cNvSpPr>
            <a:spLocks noGrp="1"/>
          </p:cNvSpPr>
          <p:nvPr>
            <p:ph type="sldNum" sz="quarter" idx="10"/>
          </p:nvPr>
        </p:nvSpPr>
        <p:spPr/>
        <p:txBody>
          <a:bodyPr/>
          <a:lstStyle/>
          <a:p>
            <a:pPr>
              <a:defRPr/>
            </a:pPr>
            <a:fld id="{923144D4-4537-FE42-A10B-59D0A9F39BA6}" type="slidenum">
              <a:rPr lang="zh-CN" altLang="en-US" smtClean="0"/>
              <a:pPr>
                <a:defRPr/>
              </a:pPr>
              <a:t>32</a:t>
            </a:fld>
            <a:endParaRPr lang="zh-CN" altLang="en-US"/>
          </a:p>
        </p:txBody>
      </p:sp>
    </p:spTree>
    <p:extLst>
      <p:ext uri="{BB962C8B-B14F-4D97-AF65-F5344CB8AC3E}">
        <p14:creationId xmlns:p14="http://schemas.microsoft.com/office/powerpoint/2010/main" val="1858535077"/>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9D8C64-7698-0248-9172-F33ECF37D40E}"/>
              </a:ext>
            </a:extLst>
          </p:cNvPr>
          <p:cNvSpPr>
            <a:spLocks noGrp="1"/>
          </p:cNvSpPr>
          <p:nvPr>
            <p:ph type="title"/>
          </p:nvPr>
        </p:nvSpPr>
        <p:spPr/>
        <p:txBody>
          <a:bodyPr/>
          <a:lstStyle/>
          <a:p>
            <a:r>
              <a:rPr kumimoji="1" lang="zh-CN" altLang="en-US" dirty="0"/>
              <a:t>一些拓展情形</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5E0B256B-852A-EE40-93D2-FDE85804B748}"/>
                  </a:ext>
                </a:extLst>
              </p:cNvPr>
              <p:cNvSpPr>
                <a:spLocks noGrp="1"/>
              </p:cNvSpPr>
              <p:nvPr>
                <p:ph idx="1"/>
              </p:nvPr>
            </p:nvSpPr>
            <p:spPr/>
            <p:txBody>
              <a:bodyPr/>
              <a:lstStyle/>
              <a:p>
                <a:r>
                  <a:rPr lang="zh-CN" altLang="en-US" dirty="0"/>
                  <a:t>前述定价思路仍然成立</a:t>
                </a:r>
                <a:endParaRPr lang="en-US" altLang="zh-CN" dirty="0"/>
              </a:p>
              <a:p>
                <a:pPr lvl="1"/>
                <a:r>
                  <a:rPr lang="zh-CN" altLang="zh-CN" dirty="0"/>
                  <a:t>浮动端和固定端的支付频率不同 </a:t>
                </a:r>
                <a:endParaRPr lang="en-US" altLang="zh-CN" dirty="0"/>
              </a:p>
              <a:p>
                <a:pPr lvl="1"/>
                <a:r>
                  <a:rPr lang="zh-CN" altLang="zh-CN" dirty="0"/>
                  <a:t>浮动利率的重置频率高于支付频率 </a:t>
                </a:r>
                <a:endParaRPr lang="en-US" altLang="zh-CN" dirty="0"/>
              </a:p>
              <a:p>
                <a:endParaRPr kumimoji="1" lang="en-US" altLang="zh-CN" dirty="0"/>
              </a:p>
              <a:p>
                <a:r>
                  <a:rPr kumimoji="1" lang="zh-CN" altLang="en-US" dirty="0"/>
                  <a:t>远期互换定价</a:t>
                </a:r>
                <a:endParaRPr kumimoji="1" lang="en-US" altLang="zh-CN" dirty="0"/>
              </a:p>
              <a:p>
                <a:pPr marL="0" indent="0">
                  <a:buNone/>
                </a:pPr>
                <a14:m>
                  <m:oMathPara xmlns:m="http://schemas.openxmlformats.org/officeDocument/2006/math">
                    <m:oMathParaPr>
                      <m:jc m:val="centerGroup"/>
                    </m:oMathParaPr>
                    <m:oMath xmlns:m="http://schemas.openxmlformats.org/officeDocument/2006/math">
                      <m:sSubSup>
                        <m:sSubSupPr>
                          <m:ctrlPr>
                            <a:rPr lang="zh-CN" altLang="zh-CN" sz="1800" i="1">
                              <a:latin typeface="Cambria Math" panose="02040503050406030204" pitchFamily="18" charset="0"/>
                            </a:rPr>
                          </m:ctrlPr>
                        </m:sSubSupPr>
                        <m:e>
                          <m:r>
                            <a:rPr lang="en-US" altLang="zh-CN" sz="1800" i="1">
                              <a:latin typeface="Cambria Math" panose="02040503050406030204" pitchFamily="18" charset="0"/>
                            </a:rPr>
                            <m:t>𝑉</m:t>
                          </m:r>
                        </m:e>
                        <m:sub>
                          <m:r>
                            <a:rPr lang="en-US" altLang="zh-CN" sz="1800" i="1">
                              <a:latin typeface="Cambria Math" panose="02040503050406030204" pitchFamily="18" charset="0"/>
                            </a:rPr>
                            <m:t>𝑡</m:t>
                          </m:r>
                        </m:sub>
                        <m:sup>
                          <m:r>
                            <a:rPr lang="zh-CN" altLang="zh-CN" sz="1800">
                              <a:latin typeface="Cambria Math" panose="02040503050406030204" pitchFamily="18" charset="0"/>
                            </a:rPr>
                            <m:t>远期互换</m:t>
                          </m:r>
                        </m:sup>
                      </m:sSubSup>
                      <m:r>
                        <a:rPr lang="en-US" altLang="zh-CN" sz="1800" i="1">
                          <a:latin typeface="Cambria Math" panose="02040503050406030204" pitchFamily="18" charset="0"/>
                        </a:rPr>
                        <m:t>=</m:t>
                      </m:r>
                      <m:sSubSup>
                        <m:sSubSupPr>
                          <m:ctrlPr>
                            <a:rPr lang="zh-CN" altLang="zh-CN" sz="1800" i="1">
                              <a:latin typeface="Cambria Math" panose="02040503050406030204" pitchFamily="18" charset="0"/>
                            </a:rPr>
                          </m:ctrlPr>
                        </m:sSubSupPr>
                        <m:e>
                          <m:r>
                            <a:rPr lang="en-US" altLang="zh-CN" sz="1800" i="1">
                              <a:latin typeface="Cambria Math" panose="02040503050406030204" pitchFamily="18" charset="0"/>
                            </a:rPr>
                            <m:t>𝑉</m:t>
                          </m:r>
                        </m:e>
                        <m:sub>
                          <m:r>
                            <a:rPr lang="en-US" altLang="zh-CN" sz="1800" i="1">
                              <a:latin typeface="Cambria Math" panose="02040503050406030204" pitchFamily="18" charset="0"/>
                            </a:rPr>
                            <m:t>𝑡</m:t>
                          </m:r>
                        </m:sub>
                        <m:sup>
                          <m:r>
                            <a:rPr lang="zh-CN" altLang="zh-CN" sz="1800">
                              <a:latin typeface="Cambria Math" panose="02040503050406030204" pitchFamily="18" charset="0"/>
                            </a:rPr>
                            <m:t>远期浮</m:t>
                          </m:r>
                        </m:sup>
                      </m:sSubSup>
                      <m:r>
                        <a:rPr lang="en-US" altLang="zh-CN" sz="1800" i="1">
                          <a:latin typeface="Cambria Math" panose="02040503050406030204" pitchFamily="18" charset="0"/>
                        </a:rPr>
                        <m:t>−</m:t>
                      </m:r>
                      <m:sSubSup>
                        <m:sSubSupPr>
                          <m:ctrlPr>
                            <a:rPr lang="zh-CN" altLang="zh-CN" sz="1800" i="1">
                              <a:latin typeface="Cambria Math" panose="02040503050406030204" pitchFamily="18" charset="0"/>
                            </a:rPr>
                          </m:ctrlPr>
                        </m:sSubSupPr>
                        <m:e>
                          <m:r>
                            <a:rPr lang="en-US" altLang="zh-CN" sz="1800" i="1">
                              <a:latin typeface="Cambria Math" panose="02040503050406030204" pitchFamily="18" charset="0"/>
                            </a:rPr>
                            <m:t>𝑉</m:t>
                          </m:r>
                        </m:e>
                        <m:sub>
                          <m:r>
                            <a:rPr lang="en-US" altLang="zh-CN" sz="1800" i="1">
                              <a:latin typeface="Cambria Math" panose="02040503050406030204" pitchFamily="18" charset="0"/>
                            </a:rPr>
                            <m:t>𝑡</m:t>
                          </m:r>
                        </m:sub>
                        <m:sup>
                          <m:r>
                            <a:rPr lang="zh-CN" altLang="zh-CN" sz="1800">
                              <a:latin typeface="Cambria Math" panose="02040503050406030204" pitchFamily="18" charset="0"/>
                            </a:rPr>
                            <m:t>远期固</m:t>
                          </m:r>
                        </m:sup>
                      </m:sSubSup>
                    </m:oMath>
                  </m:oMathPara>
                </a14:m>
                <a:endParaRPr lang="en-US" altLang="zh-CN" sz="1800" i="1" dirty="0"/>
              </a:p>
              <a:p>
                <a:pPr marL="0" indent="0" algn="ctr">
                  <a:buNone/>
                </a:pPr>
                <a14:m>
                  <m:oMath xmlns:m="http://schemas.openxmlformats.org/officeDocument/2006/math">
                    <m:sSubSup>
                      <m:sSubSupPr>
                        <m:ctrlPr>
                          <a:rPr lang="zh-CN" altLang="zh-CN" sz="1800" i="1">
                            <a:latin typeface="Cambria Math" panose="02040503050406030204" pitchFamily="18" charset="0"/>
                          </a:rPr>
                        </m:ctrlPr>
                      </m:sSubSupPr>
                      <m:e>
                        <m:r>
                          <a:rPr lang="en-US" altLang="zh-CN" sz="1800" i="1">
                            <a:latin typeface="Cambria Math" panose="02040503050406030204" pitchFamily="18" charset="0"/>
                          </a:rPr>
                          <m:t>𝑉</m:t>
                        </m:r>
                      </m:e>
                      <m:sub>
                        <m:r>
                          <a:rPr lang="en-US" altLang="zh-CN" sz="1800" i="1">
                            <a:latin typeface="Cambria Math" panose="02040503050406030204" pitchFamily="18" charset="0"/>
                          </a:rPr>
                          <m:t>𝑡</m:t>
                        </m:r>
                      </m:sub>
                      <m:sup>
                        <m:r>
                          <a:rPr lang="zh-CN" altLang="zh-CN" sz="1800">
                            <a:latin typeface="Cambria Math" panose="02040503050406030204" pitchFamily="18" charset="0"/>
                          </a:rPr>
                          <m:t>远期固</m:t>
                        </m:r>
                      </m:sup>
                    </m:sSubSup>
                    <m:r>
                      <a:rPr lang="en-US" altLang="zh-CN" sz="1800" i="1">
                        <a:latin typeface="Cambria Math" panose="02040503050406030204" pitchFamily="18" charset="0"/>
                      </a:rPr>
                      <m:t>=</m:t>
                    </m:r>
                    <m:nary>
                      <m:naryPr>
                        <m:chr m:val="∑"/>
                        <m:ctrlPr>
                          <a:rPr lang="zh-CN" altLang="zh-CN" sz="1800" i="1">
                            <a:latin typeface="Cambria Math" panose="02040503050406030204" pitchFamily="18" charset="0"/>
                          </a:rPr>
                        </m:ctrlPr>
                      </m:naryPr>
                      <m:sub>
                        <m:r>
                          <a:rPr lang="en-US" altLang="zh-CN" sz="1800" i="1">
                            <a:latin typeface="Cambria Math" panose="02040503050406030204" pitchFamily="18" charset="0"/>
                          </a:rPr>
                          <m:t>𝑖</m:t>
                        </m:r>
                        <m:r>
                          <a:rPr lang="en-US" altLang="zh-CN" sz="1800" i="1">
                            <a:latin typeface="Cambria Math" panose="02040503050406030204" pitchFamily="18" charset="0"/>
                          </a:rPr>
                          <m:t>=1</m:t>
                        </m:r>
                      </m:sub>
                      <m:sup>
                        <m:r>
                          <a:rPr lang="en-US" altLang="zh-CN" sz="1800" i="1">
                            <a:latin typeface="Cambria Math" panose="02040503050406030204" pitchFamily="18" charset="0"/>
                          </a:rPr>
                          <m:t>𝑁</m:t>
                        </m:r>
                      </m:sup>
                      <m:e>
                        <m:f>
                          <m:fPr>
                            <m:ctrlPr>
                              <a:rPr lang="zh-CN" altLang="zh-CN" sz="1800" i="1">
                                <a:latin typeface="Cambria Math" panose="02040503050406030204" pitchFamily="18" charset="0"/>
                              </a:rPr>
                            </m:ctrlPr>
                          </m:fPr>
                          <m:num>
                            <m:r>
                              <a:rPr lang="en-US" altLang="zh-CN" sz="1800" i="1">
                                <a:latin typeface="Cambria Math" panose="02040503050406030204" pitchFamily="18" charset="0"/>
                              </a:rPr>
                              <m:t>𝐹𝑆𝑅</m:t>
                            </m:r>
                          </m:num>
                          <m:den>
                            <m:r>
                              <a:rPr lang="en-US" altLang="zh-CN" sz="1800" i="1">
                                <a:latin typeface="Cambria Math" panose="02040503050406030204" pitchFamily="18" charset="0"/>
                              </a:rPr>
                              <m:t>𝑚</m:t>
                            </m:r>
                          </m:den>
                        </m:f>
                        <m:r>
                          <a:rPr lang="en-US" altLang="zh-CN" sz="1800" i="1">
                            <a:latin typeface="Cambria Math" panose="02040503050406030204" pitchFamily="18" charset="0"/>
                          </a:rPr>
                          <m:t>×</m:t>
                        </m:r>
                        <m:r>
                          <a:rPr lang="en-US" altLang="zh-CN" sz="1800" i="1">
                            <a:latin typeface="Cambria Math" panose="02040503050406030204" pitchFamily="18" charset="0"/>
                          </a:rPr>
                          <m:t>𝑀</m:t>
                        </m:r>
                        <m:r>
                          <a:rPr lang="en-US" altLang="zh-CN" sz="1800" i="1">
                            <a:latin typeface="Cambria Math" panose="02040503050406030204" pitchFamily="18" charset="0"/>
                          </a:rPr>
                          <m:t>×</m:t>
                        </m:r>
                        <m:sSubSup>
                          <m:sSubSupPr>
                            <m:ctrlPr>
                              <a:rPr lang="zh-CN" altLang="zh-CN" sz="1800" i="1">
                                <a:latin typeface="Cambria Math" panose="02040503050406030204" pitchFamily="18" charset="0"/>
                              </a:rPr>
                            </m:ctrlPr>
                          </m:sSubSupPr>
                          <m:e>
                            <m:r>
                              <a:rPr lang="en-US" altLang="zh-CN" sz="1800" i="1">
                                <a:latin typeface="Cambria Math" panose="02040503050406030204" pitchFamily="18" charset="0"/>
                              </a:rPr>
                              <m:t>𝐵</m:t>
                            </m:r>
                          </m:e>
                          <m:sub>
                            <m:r>
                              <a:rPr lang="en-US" altLang="zh-CN" sz="1800" i="1">
                                <a:latin typeface="Cambria Math" panose="02040503050406030204" pitchFamily="18" charset="0"/>
                              </a:rPr>
                              <m:t>𝑡</m:t>
                            </m:r>
                          </m:sub>
                          <m:sup>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𝑡</m:t>
                                </m:r>
                              </m:e>
                              <m:sub>
                                <m:r>
                                  <a:rPr lang="en-US" altLang="zh-CN" sz="1800" i="1">
                                    <a:latin typeface="Cambria Math" panose="02040503050406030204" pitchFamily="18" charset="0"/>
                                  </a:rPr>
                                  <m:t>𝑖</m:t>
                                </m:r>
                              </m:sub>
                            </m:sSub>
                          </m:sup>
                        </m:sSubSup>
                      </m:e>
                    </m:nary>
                    <m:r>
                      <a:rPr lang="en-US" altLang="zh-CN" sz="1800" i="1">
                        <a:latin typeface="Cambria Math" panose="02040503050406030204" pitchFamily="18" charset="0"/>
                      </a:rPr>
                      <m:t>+</m:t>
                    </m:r>
                    <m:r>
                      <a:rPr lang="en-US" altLang="zh-CN" sz="1800" i="1">
                        <a:latin typeface="Cambria Math" panose="02040503050406030204" pitchFamily="18" charset="0"/>
                      </a:rPr>
                      <m:t>𝑀</m:t>
                    </m:r>
                    <m:r>
                      <a:rPr lang="en-US" altLang="zh-CN" sz="1800" i="1">
                        <a:latin typeface="Cambria Math" panose="02040503050406030204" pitchFamily="18" charset="0"/>
                      </a:rPr>
                      <m:t>×</m:t>
                    </m:r>
                    <m:sSubSup>
                      <m:sSubSupPr>
                        <m:ctrlPr>
                          <a:rPr lang="zh-CN" altLang="zh-CN" sz="1800" i="1">
                            <a:latin typeface="Cambria Math" panose="02040503050406030204" pitchFamily="18" charset="0"/>
                          </a:rPr>
                        </m:ctrlPr>
                      </m:sSubSupPr>
                      <m:e>
                        <m:r>
                          <a:rPr lang="en-US" altLang="zh-CN" sz="1800" i="1">
                            <a:latin typeface="Cambria Math" panose="02040503050406030204" pitchFamily="18" charset="0"/>
                          </a:rPr>
                          <m:t>𝐵</m:t>
                        </m:r>
                      </m:e>
                      <m:sub>
                        <m:r>
                          <a:rPr lang="en-US" altLang="zh-CN" sz="1800" i="1">
                            <a:latin typeface="Cambria Math" panose="02040503050406030204" pitchFamily="18" charset="0"/>
                          </a:rPr>
                          <m:t>𝑡</m:t>
                        </m:r>
                      </m:sub>
                      <m:sup>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𝑡</m:t>
                            </m:r>
                          </m:e>
                          <m:sub>
                            <m:r>
                              <a:rPr lang="en-US" altLang="zh-CN" sz="1800" i="1">
                                <a:latin typeface="Cambria Math" panose="02040503050406030204" pitchFamily="18" charset="0"/>
                              </a:rPr>
                              <m:t>𝑁</m:t>
                            </m:r>
                          </m:sub>
                        </m:sSub>
                      </m:sup>
                    </m:sSubSup>
                  </m:oMath>
                </a14:m>
                <a:r>
                  <a:rPr lang="zh-CN" altLang="zh-CN" sz="1800" dirty="0">
                    <a:effectLst/>
                  </a:rPr>
                  <a:t> </a:t>
                </a:r>
                <a:endParaRPr lang="en-US" altLang="zh-CN" sz="1800" dirty="0">
                  <a:effectLst/>
                </a:endParaRPr>
              </a:p>
              <a:p>
                <a:pPr marL="0" indent="0" algn="ctr">
                  <a:buNone/>
                </a:pPr>
                <a14:m>
                  <m:oMath xmlns:m="http://schemas.openxmlformats.org/officeDocument/2006/math">
                    <m:sSubSup>
                      <m:sSubSupPr>
                        <m:ctrlPr>
                          <a:rPr lang="zh-CN" altLang="zh-CN" sz="1800" i="1">
                            <a:latin typeface="Cambria Math" panose="02040503050406030204" pitchFamily="18" charset="0"/>
                          </a:rPr>
                        </m:ctrlPr>
                      </m:sSubSupPr>
                      <m:e>
                        <m:r>
                          <a:rPr lang="en-US" altLang="zh-CN" sz="1800" i="1">
                            <a:latin typeface="Cambria Math" panose="02040503050406030204" pitchFamily="18" charset="0"/>
                          </a:rPr>
                          <m:t>𝑉</m:t>
                        </m:r>
                      </m:e>
                      <m:sub>
                        <m:r>
                          <a:rPr lang="en-US" altLang="zh-CN" sz="1800" i="1">
                            <a:latin typeface="Cambria Math" panose="02040503050406030204" pitchFamily="18" charset="0"/>
                          </a:rPr>
                          <m:t>𝑡</m:t>
                        </m:r>
                      </m:sub>
                      <m:sup>
                        <m:r>
                          <a:rPr lang="zh-CN" altLang="zh-CN" sz="1800">
                            <a:latin typeface="Cambria Math" panose="02040503050406030204" pitchFamily="18" charset="0"/>
                          </a:rPr>
                          <m:t>远期浮</m:t>
                        </m:r>
                      </m:sup>
                    </m:sSubSup>
                    <m:r>
                      <a:rPr lang="en-US" altLang="zh-CN" sz="1800" i="1">
                        <a:latin typeface="Cambria Math" panose="02040503050406030204" pitchFamily="18" charset="0"/>
                      </a:rPr>
                      <m:t>=</m:t>
                    </m:r>
                    <m:r>
                      <a:rPr lang="en-US" altLang="zh-CN" sz="1800" i="1">
                        <a:latin typeface="Cambria Math" panose="02040503050406030204" pitchFamily="18" charset="0"/>
                      </a:rPr>
                      <m:t>𝑀</m:t>
                    </m:r>
                    <m:r>
                      <a:rPr lang="en-US" altLang="zh-CN" sz="1800" i="1">
                        <a:latin typeface="Cambria Math" panose="02040503050406030204" pitchFamily="18" charset="0"/>
                      </a:rPr>
                      <m:t>×</m:t>
                    </m:r>
                    <m:sSubSup>
                      <m:sSubSupPr>
                        <m:ctrlPr>
                          <a:rPr lang="zh-CN" altLang="zh-CN" sz="1800" i="1">
                            <a:latin typeface="Cambria Math" panose="02040503050406030204" pitchFamily="18" charset="0"/>
                          </a:rPr>
                        </m:ctrlPr>
                      </m:sSubSupPr>
                      <m:e>
                        <m:r>
                          <a:rPr lang="en-US" altLang="zh-CN" sz="1800" i="1">
                            <a:latin typeface="Cambria Math" panose="02040503050406030204" pitchFamily="18" charset="0"/>
                          </a:rPr>
                          <m:t>𝐵</m:t>
                        </m:r>
                      </m:e>
                      <m:sub>
                        <m:r>
                          <a:rPr lang="en-US" altLang="zh-CN" sz="1800" i="1">
                            <a:latin typeface="Cambria Math" panose="02040503050406030204" pitchFamily="18" charset="0"/>
                          </a:rPr>
                          <m:t>𝑡</m:t>
                        </m:r>
                      </m:sub>
                      <m:sup>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𝑡</m:t>
                            </m:r>
                          </m:e>
                          <m:sub>
                            <m:r>
                              <a:rPr lang="en-US" altLang="zh-CN" sz="1800" i="1">
                                <a:latin typeface="Cambria Math" panose="02040503050406030204" pitchFamily="18" charset="0"/>
                              </a:rPr>
                              <m:t>0</m:t>
                            </m:r>
                          </m:sub>
                        </m:sSub>
                      </m:sup>
                    </m:sSubSup>
                  </m:oMath>
                </a14:m>
                <a:r>
                  <a:rPr lang="zh-CN" altLang="zh-CN" sz="1800" dirty="0">
                    <a:effectLst/>
                  </a:rPr>
                  <a:t> </a:t>
                </a:r>
                <a:endParaRPr lang="en-US" altLang="zh-CN" sz="1800" i="1" dirty="0"/>
              </a:p>
              <a:p>
                <a:pPr marL="0" indent="0">
                  <a:buNone/>
                </a:pPr>
                <a14:m>
                  <m:oMath xmlns:m="http://schemas.openxmlformats.org/officeDocument/2006/math">
                    <m:r>
                      <a:rPr lang="zh-CN" altLang="en-US" sz="1800" b="0" i="1" smtClean="0">
                        <a:latin typeface="Cambria Math" panose="02040503050406030204" pitchFamily="18" charset="0"/>
                      </a:rPr>
                      <m:t>                                                             </m:t>
                    </m:r>
                    <m:r>
                      <a:rPr lang="en-US" altLang="zh-CN" sz="1800" i="1">
                        <a:latin typeface="Cambria Math" panose="02040503050406030204" pitchFamily="18" charset="0"/>
                      </a:rPr>
                      <m:t>𝐹𝑆𝑅</m:t>
                    </m:r>
                    <m:r>
                      <a:rPr lang="en-US" altLang="zh-CN" sz="1800" i="1">
                        <a:latin typeface="Cambria Math" panose="02040503050406030204" pitchFamily="18" charset="0"/>
                      </a:rPr>
                      <m:t>=</m:t>
                    </m:r>
                    <m:f>
                      <m:fPr>
                        <m:ctrlPr>
                          <a:rPr lang="zh-CN" altLang="zh-CN" sz="1800" i="1">
                            <a:latin typeface="Cambria Math" panose="02040503050406030204" pitchFamily="18" charset="0"/>
                          </a:rPr>
                        </m:ctrlPr>
                      </m:fPr>
                      <m:num>
                        <m:sSubSup>
                          <m:sSubSupPr>
                            <m:ctrlPr>
                              <a:rPr lang="zh-CN" altLang="zh-CN" sz="1800" i="1">
                                <a:latin typeface="Cambria Math" panose="02040503050406030204" pitchFamily="18" charset="0"/>
                              </a:rPr>
                            </m:ctrlPr>
                          </m:sSubSupPr>
                          <m:e>
                            <m:r>
                              <a:rPr lang="en-US" altLang="zh-CN" sz="1800" i="1">
                                <a:latin typeface="Cambria Math" panose="02040503050406030204" pitchFamily="18" charset="0"/>
                              </a:rPr>
                              <m:t>𝐵</m:t>
                            </m:r>
                          </m:e>
                          <m:sub>
                            <m:r>
                              <a:rPr lang="en-US" altLang="zh-CN" sz="1800" i="1">
                                <a:latin typeface="Cambria Math" panose="02040503050406030204" pitchFamily="18" charset="0"/>
                              </a:rPr>
                              <m:t>𝑡</m:t>
                            </m:r>
                          </m:sub>
                          <m:sup>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𝑡</m:t>
                                </m:r>
                              </m:e>
                              <m:sub>
                                <m:r>
                                  <a:rPr lang="en-US" altLang="zh-CN" sz="1800" i="1">
                                    <a:latin typeface="Cambria Math" panose="02040503050406030204" pitchFamily="18" charset="0"/>
                                  </a:rPr>
                                  <m:t>0</m:t>
                                </m:r>
                              </m:sub>
                            </m:sSub>
                          </m:sup>
                        </m:sSubSup>
                        <m:r>
                          <a:rPr lang="en-US" altLang="zh-CN" sz="1800" i="1">
                            <a:latin typeface="Cambria Math" panose="02040503050406030204" pitchFamily="18" charset="0"/>
                          </a:rPr>
                          <m:t>−</m:t>
                        </m:r>
                        <m:sSubSup>
                          <m:sSubSupPr>
                            <m:ctrlPr>
                              <a:rPr lang="zh-CN" altLang="zh-CN" sz="1800" i="1">
                                <a:latin typeface="Cambria Math" panose="02040503050406030204" pitchFamily="18" charset="0"/>
                              </a:rPr>
                            </m:ctrlPr>
                          </m:sSubSupPr>
                          <m:e>
                            <m:r>
                              <a:rPr lang="en-US" altLang="zh-CN" sz="1800" i="1">
                                <a:latin typeface="Cambria Math" panose="02040503050406030204" pitchFamily="18" charset="0"/>
                              </a:rPr>
                              <m:t>𝐵</m:t>
                            </m:r>
                          </m:e>
                          <m:sub>
                            <m:r>
                              <a:rPr lang="en-US" altLang="zh-CN" sz="1800" i="1">
                                <a:latin typeface="Cambria Math" panose="02040503050406030204" pitchFamily="18" charset="0"/>
                              </a:rPr>
                              <m:t>𝑡</m:t>
                            </m:r>
                          </m:sub>
                          <m:sup>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𝑡</m:t>
                                </m:r>
                              </m:e>
                              <m:sub>
                                <m:r>
                                  <a:rPr lang="en-US" altLang="zh-CN" sz="1800" i="1">
                                    <a:latin typeface="Cambria Math" panose="02040503050406030204" pitchFamily="18" charset="0"/>
                                  </a:rPr>
                                  <m:t>𝑁</m:t>
                                </m:r>
                              </m:sub>
                            </m:sSub>
                          </m:sup>
                        </m:sSubSup>
                      </m:num>
                      <m:den>
                        <m:f>
                          <m:fPr>
                            <m:ctrlPr>
                              <a:rPr lang="zh-CN" altLang="zh-CN" sz="1800" i="1">
                                <a:latin typeface="Cambria Math" panose="02040503050406030204" pitchFamily="18" charset="0"/>
                              </a:rPr>
                            </m:ctrlPr>
                          </m:fPr>
                          <m:num>
                            <m:r>
                              <a:rPr lang="en-US" altLang="zh-CN" sz="1800" i="1">
                                <a:latin typeface="Cambria Math" panose="02040503050406030204" pitchFamily="18" charset="0"/>
                              </a:rPr>
                              <m:t>1</m:t>
                            </m:r>
                          </m:num>
                          <m:den>
                            <m:r>
                              <a:rPr lang="en-US" altLang="zh-CN" sz="1800" i="1">
                                <a:latin typeface="Cambria Math" panose="02040503050406030204" pitchFamily="18" charset="0"/>
                              </a:rPr>
                              <m:t>𝑚</m:t>
                            </m:r>
                          </m:den>
                        </m:f>
                        <m:r>
                          <a:rPr lang="en-US" altLang="zh-CN" sz="1800" i="1">
                            <a:latin typeface="Cambria Math" panose="02040503050406030204" pitchFamily="18" charset="0"/>
                          </a:rPr>
                          <m:t>×</m:t>
                        </m:r>
                        <m:nary>
                          <m:naryPr>
                            <m:chr m:val="∑"/>
                            <m:limLoc m:val="subSup"/>
                            <m:ctrlPr>
                              <a:rPr lang="zh-CN" altLang="zh-CN" sz="1800" i="1">
                                <a:latin typeface="Cambria Math" panose="02040503050406030204" pitchFamily="18" charset="0"/>
                              </a:rPr>
                            </m:ctrlPr>
                          </m:naryPr>
                          <m:sub>
                            <m:r>
                              <a:rPr lang="en-US" altLang="zh-CN" sz="1800" i="1">
                                <a:latin typeface="Cambria Math" panose="02040503050406030204" pitchFamily="18" charset="0"/>
                              </a:rPr>
                              <m:t>𝑖</m:t>
                            </m:r>
                            <m:r>
                              <a:rPr lang="en-US" altLang="zh-CN" sz="1800" i="1">
                                <a:latin typeface="Cambria Math" panose="02040503050406030204" pitchFamily="18" charset="0"/>
                              </a:rPr>
                              <m:t>=1</m:t>
                            </m:r>
                          </m:sub>
                          <m:sup>
                            <m:r>
                              <a:rPr lang="en-US" altLang="zh-CN" sz="1800" i="1">
                                <a:latin typeface="Cambria Math" panose="02040503050406030204" pitchFamily="18" charset="0"/>
                              </a:rPr>
                              <m:t>𝑁</m:t>
                            </m:r>
                          </m:sup>
                          <m:e>
                            <m:sSubSup>
                              <m:sSubSupPr>
                                <m:ctrlPr>
                                  <a:rPr lang="zh-CN" altLang="zh-CN" sz="1800" i="1">
                                    <a:latin typeface="Cambria Math" panose="02040503050406030204" pitchFamily="18" charset="0"/>
                                  </a:rPr>
                                </m:ctrlPr>
                              </m:sSubSupPr>
                              <m:e>
                                <m:r>
                                  <a:rPr lang="en-US" altLang="zh-CN" sz="1800" i="1">
                                    <a:latin typeface="Cambria Math" panose="02040503050406030204" pitchFamily="18" charset="0"/>
                                  </a:rPr>
                                  <m:t>𝐵</m:t>
                                </m:r>
                              </m:e>
                              <m:sub>
                                <m:r>
                                  <a:rPr lang="en-US" altLang="zh-CN" sz="1800" i="1">
                                    <a:latin typeface="Cambria Math" panose="02040503050406030204" pitchFamily="18" charset="0"/>
                                  </a:rPr>
                                  <m:t>𝑡</m:t>
                                </m:r>
                              </m:sub>
                              <m:sup>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𝑡</m:t>
                                    </m:r>
                                  </m:e>
                                  <m:sub>
                                    <m:r>
                                      <a:rPr lang="en-US" altLang="zh-CN" sz="1800" i="1">
                                        <a:latin typeface="Cambria Math" panose="02040503050406030204" pitchFamily="18" charset="0"/>
                                      </a:rPr>
                                      <m:t>𝑖</m:t>
                                    </m:r>
                                  </m:sub>
                                </m:sSub>
                              </m:sup>
                            </m:sSubSup>
                          </m:e>
                        </m:nary>
                      </m:den>
                    </m:f>
                  </m:oMath>
                </a14:m>
                <a:r>
                  <a:rPr lang="zh-CN" altLang="zh-CN" sz="1800" dirty="0">
                    <a:effectLst/>
                  </a:rPr>
                  <a:t> </a:t>
                </a:r>
                <a14:m>
                  <m:oMath xmlns:m="http://schemas.openxmlformats.org/officeDocument/2006/math">
                    <m:r>
                      <a:rPr lang="en-US" altLang="zh-CN" sz="1800" i="1">
                        <a:latin typeface="Cambria Math" panose="02040503050406030204" pitchFamily="18" charset="0"/>
                      </a:rPr>
                      <m:t> </m:t>
                    </m:r>
                  </m:oMath>
                </a14:m>
                <a:endParaRPr kumimoji="1" lang="zh-CN" altLang="en-US" sz="1800" dirty="0"/>
              </a:p>
            </p:txBody>
          </p:sp>
        </mc:Choice>
        <mc:Fallback xmlns="">
          <p:sp>
            <p:nvSpPr>
              <p:cNvPr id="3" name="内容占位符 2">
                <a:extLst>
                  <a:ext uri="{FF2B5EF4-FFF2-40B4-BE49-F238E27FC236}">
                    <a16:creationId xmlns:a16="http://schemas.microsoft.com/office/drawing/2014/main" id="{5E0B256B-852A-EE40-93D2-FDE85804B748}"/>
                  </a:ext>
                </a:extLst>
              </p:cNvPr>
              <p:cNvSpPr>
                <a:spLocks noGrp="1" noRot="1" noChangeAspect="1" noMove="1" noResize="1" noEditPoints="1" noAdjustHandles="1" noChangeArrowheads="1" noChangeShapeType="1" noTextEdit="1"/>
              </p:cNvSpPr>
              <p:nvPr>
                <p:ph idx="1"/>
              </p:nvPr>
            </p:nvSpPr>
            <p:spPr>
              <a:blipFill>
                <a:blip r:embed="rId2"/>
                <a:stretch>
                  <a:fillRect l="-309" t="-1711" b="-489"/>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6E7A3133-E2EE-0A41-98CE-00D58E050209}"/>
              </a:ext>
            </a:extLst>
          </p:cNvPr>
          <p:cNvSpPr>
            <a:spLocks noGrp="1"/>
          </p:cNvSpPr>
          <p:nvPr>
            <p:ph type="sldNum" sz="quarter" idx="10"/>
          </p:nvPr>
        </p:nvSpPr>
        <p:spPr/>
        <p:txBody>
          <a:bodyPr/>
          <a:lstStyle/>
          <a:p>
            <a:pPr>
              <a:defRPr/>
            </a:pPr>
            <a:fld id="{923144D4-4537-FE42-A10B-59D0A9F39BA6}" type="slidenum">
              <a:rPr lang="zh-CN" altLang="en-US" smtClean="0"/>
              <a:pPr>
                <a:defRPr/>
              </a:pPr>
              <a:t>33</a:t>
            </a:fld>
            <a:endParaRPr lang="zh-CN" altLang="en-US"/>
          </a:p>
        </p:txBody>
      </p:sp>
    </p:spTree>
    <p:extLst>
      <p:ext uri="{BB962C8B-B14F-4D97-AF65-F5344CB8AC3E}">
        <p14:creationId xmlns:p14="http://schemas.microsoft.com/office/powerpoint/2010/main" val="3254881386"/>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C64FAFC0-D2CD-634A-BB2A-8A97D97D0A6D}"/>
              </a:ext>
            </a:extLst>
          </p:cNvPr>
          <p:cNvSpPr>
            <a:spLocks noGrp="1"/>
          </p:cNvSpPr>
          <p:nvPr>
            <p:ph type="title"/>
          </p:nvPr>
        </p:nvSpPr>
        <p:spPr/>
        <p:txBody>
          <a:bodyPr/>
          <a:lstStyle/>
          <a:p>
            <a:r>
              <a:rPr lang="zh-CN" altLang="en-US" dirty="0"/>
              <a:t>浮动利率与合理贴现率不一致</a:t>
            </a:r>
          </a:p>
        </p:txBody>
      </p:sp>
      <p:sp>
        <p:nvSpPr>
          <p:cNvPr id="6" name="文本占位符 5">
            <a:extLst>
              <a:ext uri="{FF2B5EF4-FFF2-40B4-BE49-F238E27FC236}">
                <a16:creationId xmlns:a16="http://schemas.microsoft.com/office/drawing/2014/main" id="{96E425BD-EE84-2943-A52F-5A3B39A5552D}"/>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B0282F5B-C22D-B445-B347-A4A30B43F4B6}"/>
              </a:ext>
            </a:extLst>
          </p:cNvPr>
          <p:cNvSpPr>
            <a:spLocks noGrp="1"/>
          </p:cNvSpPr>
          <p:nvPr>
            <p:ph type="sldNum" sz="quarter" idx="10"/>
          </p:nvPr>
        </p:nvSpPr>
        <p:spPr/>
        <p:txBody>
          <a:bodyPr/>
          <a:lstStyle/>
          <a:p>
            <a:pPr>
              <a:defRPr/>
            </a:pPr>
            <a:fld id="{923144D4-4537-FE42-A10B-59D0A9F39BA6}" type="slidenum">
              <a:rPr lang="zh-CN" altLang="en-US" smtClean="0"/>
              <a:pPr>
                <a:defRPr/>
              </a:pPr>
              <a:t>34</a:t>
            </a:fld>
            <a:endParaRPr lang="zh-CN" altLang="en-US"/>
          </a:p>
        </p:txBody>
      </p:sp>
    </p:spTree>
    <p:extLst>
      <p:ext uri="{BB962C8B-B14F-4D97-AF65-F5344CB8AC3E}">
        <p14:creationId xmlns:p14="http://schemas.microsoft.com/office/powerpoint/2010/main" val="3609981705"/>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0D05F6BE-3E24-C444-9BBD-3EFB3126BD60}"/>
              </a:ext>
            </a:extLst>
          </p:cNvPr>
          <p:cNvSpPr>
            <a:spLocks noGrp="1"/>
          </p:cNvSpPr>
          <p:nvPr>
            <p:ph type="title"/>
          </p:nvPr>
        </p:nvSpPr>
        <p:spPr/>
        <p:txBody>
          <a:bodyPr/>
          <a:lstStyle/>
          <a:p>
            <a:r>
              <a:rPr lang="zh-CN" altLang="en-US" dirty="0"/>
              <a:t>浮动利率与合理贴现率不一致</a:t>
            </a:r>
          </a:p>
        </p:txBody>
      </p:sp>
      <p:sp>
        <p:nvSpPr>
          <p:cNvPr id="6" name="内容占位符 5">
            <a:extLst>
              <a:ext uri="{FF2B5EF4-FFF2-40B4-BE49-F238E27FC236}">
                <a16:creationId xmlns:a16="http://schemas.microsoft.com/office/drawing/2014/main" id="{67ADEC85-B825-8C42-99D0-09FC7F6536D8}"/>
              </a:ext>
            </a:extLst>
          </p:cNvPr>
          <p:cNvSpPr>
            <a:spLocks noGrp="1"/>
          </p:cNvSpPr>
          <p:nvPr>
            <p:ph idx="1"/>
          </p:nvPr>
        </p:nvSpPr>
        <p:spPr/>
        <p:txBody>
          <a:bodyPr/>
          <a:lstStyle/>
          <a:p>
            <a:r>
              <a:rPr lang="zh-CN" altLang="en-US" dirty="0"/>
              <a:t>不宜再 使用前述定价公式</a:t>
            </a:r>
            <a:endParaRPr lang="en-US" altLang="zh-CN" dirty="0"/>
          </a:p>
          <a:p>
            <a:pPr lvl="1"/>
            <a:r>
              <a:rPr lang="zh-CN" altLang="en-US" dirty="0"/>
              <a:t>信用风险不一致</a:t>
            </a:r>
            <a:endParaRPr lang="en-US" altLang="zh-CN" dirty="0"/>
          </a:p>
          <a:p>
            <a:pPr lvl="1"/>
            <a:r>
              <a:rPr lang="zh-CN" altLang="zh-CN" dirty="0"/>
              <a:t>浮动利率不是即期利率，而是到期收益率 </a:t>
            </a:r>
            <a:endParaRPr lang="en-US" altLang="zh-CN" dirty="0"/>
          </a:p>
          <a:p>
            <a:pPr lvl="1"/>
            <a:endParaRPr lang="zh-CN" altLang="en-US" dirty="0"/>
          </a:p>
        </p:txBody>
      </p:sp>
      <p:sp>
        <p:nvSpPr>
          <p:cNvPr id="4" name="灯片编号占位符 3">
            <a:extLst>
              <a:ext uri="{FF2B5EF4-FFF2-40B4-BE49-F238E27FC236}">
                <a16:creationId xmlns:a16="http://schemas.microsoft.com/office/drawing/2014/main" id="{01A649CF-E4CB-CE43-8F45-F3483475DCA8}"/>
              </a:ext>
            </a:extLst>
          </p:cNvPr>
          <p:cNvSpPr>
            <a:spLocks noGrp="1"/>
          </p:cNvSpPr>
          <p:nvPr>
            <p:ph type="sldNum" sz="quarter" idx="10"/>
          </p:nvPr>
        </p:nvSpPr>
        <p:spPr/>
        <p:txBody>
          <a:bodyPr/>
          <a:lstStyle/>
          <a:p>
            <a:pPr>
              <a:defRPr/>
            </a:pPr>
            <a:fld id="{2A5BFC33-41C1-D84C-9298-82D78BC1CEA4}" type="slidenum">
              <a:rPr lang="zh-CN" altLang="en-US" smtClean="0"/>
              <a:pPr>
                <a:defRPr/>
              </a:pPr>
              <a:t>35</a:t>
            </a:fld>
            <a:endParaRPr lang="zh-CN" altLang="en-US"/>
          </a:p>
        </p:txBody>
      </p:sp>
    </p:spTree>
    <p:extLst>
      <p:ext uri="{BB962C8B-B14F-4D97-AF65-F5344CB8AC3E}">
        <p14:creationId xmlns:p14="http://schemas.microsoft.com/office/powerpoint/2010/main" val="2374239514"/>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C64FAFC0-D2CD-634A-BB2A-8A97D97D0A6D}"/>
              </a:ext>
            </a:extLst>
          </p:cNvPr>
          <p:cNvSpPr>
            <a:spLocks noGrp="1"/>
          </p:cNvSpPr>
          <p:nvPr>
            <p:ph type="title"/>
          </p:nvPr>
        </p:nvSpPr>
        <p:spPr/>
        <p:txBody>
          <a:bodyPr/>
          <a:lstStyle/>
          <a:p>
            <a:r>
              <a:rPr lang="zh-CN" altLang="en-US" dirty="0"/>
              <a:t>第三节</a:t>
            </a:r>
          </a:p>
        </p:txBody>
      </p:sp>
      <p:sp>
        <p:nvSpPr>
          <p:cNvPr id="6" name="文本占位符 5">
            <a:extLst>
              <a:ext uri="{FF2B5EF4-FFF2-40B4-BE49-F238E27FC236}">
                <a16:creationId xmlns:a16="http://schemas.microsoft.com/office/drawing/2014/main" id="{96E425BD-EE84-2943-A52F-5A3B39A5552D}"/>
              </a:ext>
            </a:extLst>
          </p:cNvPr>
          <p:cNvSpPr>
            <a:spLocks noGrp="1"/>
          </p:cNvSpPr>
          <p:nvPr>
            <p:ph type="body" idx="1"/>
          </p:nvPr>
        </p:nvSpPr>
        <p:spPr/>
        <p:txBody>
          <a:bodyPr/>
          <a:lstStyle/>
          <a:p>
            <a:r>
              <a:rPr lang="zh-CN" altLang="zh-CN" dirty="0"/>
              <a:t>利率互换交易的损益分解</a:t>
            </a:r>
            <a:endParaRPr lang="zh-CN" altLang="en-US" dirty="0"/>
          </a:p>
        </p:txBody>
      </p:sp>
      <p:sp>
        <p:nvSpPr>
          <p:cNvPr id="4" name="灯片编号占位符 3">
            <a:extLst>
              <a:ext uri="{FF2B5EF4-FFF2-40B4-BE49-F238E27FC236}">
                <a16:creationId xmlns:a16="http://schemas.microsoft.com/office/drawing/2014/main" id="{B0282F5B-C22D-B445-B347-A4A30B43F4B6}"/>
              </a:ext>
            </a:extLst>
          </p:cNvPr>
          <p:cNvSpPr>
            <a:spLocks noGrp="1"/>
          </p:cNvSpPr>
          <p:nvPr>
            <p:ph type="sldNum" sz="quarter" idx="10"/>
          </p:nvPr>
        </p:nvSpPr>
        <p:spPr/>
        <p:txBody>
          <a:bodyPr/>
          <a:lstStyle/>
          <a:p>
            <a:pPr>
              <a:defRPr/>
            </a:pPr>
            <a:fld id="{923144D4-4537-FE42-A10B-59D0A9F39BA6}" type="slidenum">
              <a:rPr lang="zh-CN" altLang="en-US" smtClean="0"/>
              <a:pPr>
                <a:defRPr/>
              </a:pPr>
              <a:t>36</a:t>
            </a:fld>
            <a:endParaRPr lang="zh-CN" altLang="en-US"/>
          </a:p>
        </p:txBody>
      </p:sp>
    </p:spTree>
    <p:extLst>
      <p:ext uri="{BB962C8B-B14F-4D97-AF65-F5344CB8AC3E}">
        <p14:creationId xmlns:p14="http://schemas.microsoft.com/office/powerpoint/2010/main" val="410292601"/>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6D412411-3C99-EE4C-B061-DAAA986EEDB1}"/>
              </a:ext>
            </a:extLst>
          </p:cNvPr>
          <p:cNvSpPr>
            <a:spLocks noGrp="1"/>
          </p:cNvSpPr>
          <p:nvPr>
            <p:ph type="title"/>
          </p:nvPr>
        </p:nvSpPr>
        <p:spPr>
          <a:xfrm>
            <a:off x="492124" y="76200"/>
            <a:ext cx="8651875" cy="846931"/>
          </a:xfrm>
        </p:spPr>
        <p:txBody>
          <a:bodyPr>
            <a:normAutofit fontScale="90000"/>
          </a:bodyPr>
          <a:lstStyle/>
          <a:p>
            <a:r>
              <a:rPr lang="zh-CN" altLang="en-US" dirty="0"/>
              <a:t>利率互换中的</a:t>
            </a:r>
            <a:r>
              <a:rPr lang="zh-CN" altLang="zh-CN" dirty="0"/>
              <a:t>“</a:t>
            </a:r>
            <a:r>
              <a:rPr lang="en-US" altLang="zh-CN" dirty="0"/>
              <a:t>carry</a:t>
            </a:r>
            <a:r>
              <a:rPr lang="zh-CN" altLang="zh-CN" dirty="0"/>
              <a:t>”和“</a:t>
            </a:r>
            <a:r>
              <a:rPr lang="en-US" altLang="zh-CN" dirty="0"/>
              <a:t>rolldown</a:t>
            </a:r>
            <a:r>
              <a:rPr lang="zh-CN" altLang="zh-CN" dirty="0"/>
              <a:t>” </a:t>
            </a:r>
            <a:endParaRPr lang="zh-CN" altLang="en-US" dirty="0"/>
          </a:p>
        </p:txBody>
      </p:sp>
      <p:sp>
        <p:nvSpPr>
          <p:cNvPr id="6" name="内容占位符 5">
            <a:extLst>
              <a:ext uri="{FF2B5EF4-FFF2-40B4-BE49-F238E27FC236}">
                <a16:creationId xmlns:a16="http://schemas.microsoft.com/office/drawing/2014/main" id="{02F30308-29AA-984E-BFA9-5701F66BF3C1}"/>
              </a:ext>
            </a:extLst>
          </p:cNvPr>
          <p:cNvSpPr>
            <a:spLocks noGrp="1"/>
          </p:cNvSpPr>
          <p:nvPr>
            <p:ph idx="1"/>
          </p:nvPr>
        </p:nvSpPr>
        <p:spPr/>
        <p:txBody>
          <a:bodyPr/>
          <a:lstStyle/>
          <a:p>
            <a:r>
              <a:rPr lang="zh-CN" altLang="zh-CN" dirty="0"/>
              <a:t>利率互换</a:t>
            </a:r>
            <a:r>
              <a:rPr lang="zh-CN" altLang="en-US" dirty="0"/>
              <a:t>的</a:t>
            </a:r>
            <a:r>
              <a:rPr lang="en-US" altLang="zh-CN" dirty="0"/>
              <a:t>carry</a:t>
            </a:r>
          </a:p>
          <a:p>
            <a:pPr lvl="1"/>
            <a:r>
              <a:rPr lang="zh-CN" altLang="zh-CN" dirty="0"/>
              <a:t>在特定期限内该合约为其带来的现金收益</a:t>
            </a:r>
            <a:endParaRPr lang="en-US" altLang="zh-CN" dirty="0"/>
          </a:p>
          <a:p>
            <a:pPr lvl="1"/>
            <a:r>
              <a:rPr lang="zh-CN" altLang="zh-CN" dirty="0"/>
              <a:t>不考虑保证金的影响，利率互换的</a:t>
            </a:r>
            <a:r>
              <a:rPr lang="en-US" altLang="zh-CN" dirty="0"/>
              <a:t>carry</a:t>
            </a:r>
            <a:r>
              <a:rPr lang="zh-CN" altLang="zh-CN" dirty="0"/>
              <a:t>就等于该期限内的互换现金流</a:t>
            </a:r>
            <a:endParaRPr lang="en-US" altLang="zh-CN" dirty="0"/>
          </a:p>
          <a:p>
            <a:r>
              <a:rPr lang="zh-CN" altLang="zh-CN" dirty="0"/>
              <a:t>利率互换的</a:t>
            </a:r>
            <a:r>
              <a:rPr lang="en-US" altLang="zh-CN" dirty="0"/>
              <a:t>rolldown</a:t>
            </a:r>
          </a:p>
          <a:p>
            <a:pPr lvl="1"/>
            <a:r>
              <a:rPr lang="zh-CN" altLang="zh-CN" dirty="0"/>
              <a:t>在一定期限后，即期利率曲线保持不变或远期利率曲线实现情形下利率互换合约的价值变动。</a:t>
            </a:r>
          </a:p>
          <a:p>
            <a:endParaRPr lang="zh-CN" altLang="en-US" dirty="0"/>
          </a:p>
        </p:txBody>
      </p:sp>
      <p:sp>
        <p:nvSpPr>
          <p:cNvPr id="4" name="灯片编号占位符 3">
            <a:extLst>
              <a:ext uri="{FF2B5EF4-FFF2-40B4-BE49-F238E27FC236}">
                <a16:creationId xmlns:a16="http://schemas.microsoft.com/office/drawing/2014/main" id="{6269763E-AE31-5443-8DBF-631C04FEB246}"/>
              </a:ext>
            </a:extLst>
          </p:cNvPr>
          <p:cNvSpPr>
            <a:spLocks noGrp="1"/>
          </p:cNvSpPr>
          <p:nvPr>
            <p:ph type="sldNum" sz="quarter" idx="10"/>
          </p:nvPr>
        </p:nvSpPr>
        <p:spPr/>
        <p:txBody>
          <a:bodyPr/>
          <a:lstStyle/>
          <a:p>
            <a:pPr>
              <a:defRPr/>
            </a:pPr>
            <a:fld id="{2A5BFC33-41C1-D84C-9298-82D78BC1CEA4}" type="slidenum">
              <a:rPr lang="zh-CN" altLang="en-US" smtClean="0"/>
              <a:pPr>
                <a:defRPr/>
              </a:pPr>
              <a:t>37</a:t>
            </a:fld>
            <a:endParaRPr lang="zh-CN" altLang="en-US"/>
          </a:p>
        </p:txBody>
      </p:sp>
    </p:spTree>
    <p:extLst>
      <p:ext uri="{BB962C8B-B14F-4D97-AF65-F5344CB8AC3E}">
        <p14:creationId xmlns:p14="http://schemas.microsoft.com/office/powerpoint/2010/main" val="140842729"/>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51E8CC1-48D8-6C44-AABD-915455EF514E}"/>
              </a:ext>
            </a:extLst>
          </p:cNvPr>
          <p:cNvSpPr>
            <a:spLocks noGrp="1"/>
          </p:cNvSpPr>
          <p:nvPr>
            <p:ph type="title"/>
          </p:nvPr>
        </p:nvSpPr>
        <p:spPr>
          <a:xfrm>
            <a:off x="492124" y="76200"/>
            <a:ext cx="8499475" cy="846931"/>
          </a:xfrm>
        </p:spPr>
        <p:txBody>
          <a:bodyPr>
            <a:noAutofit/>
          </a:bodyPr>
          <a:lstStyle/>
          <a:p>
            <a:r>
              <a:rPr lang="zh-CN" altLang="zh-CN" sz="3600" b="1" dirty="0"/>
              <a:t>例</a:t>
            </a:r>
            <a:r>
              <a:rPr lang="en-US" altLang="zh-CN" sz="3600" b="1" dirty="0"/>
              <a:t>5.7 </a:t>
            </a:r>
            <a:r>
              <a:rPr lang="zh-CN" altLang="zh-CN" sz="3600" b="1" dirty="0"/>
              <a:t>利率互换的</a:t>
            </a:r>
            <a:r>
              <a:rPr lang="en-US" altLang="zh-CN" sz="3600" b="1" dirty="0"/>
              <a:t>carry</a:t>
            </a:r>
            <a:r>
              <a:rPr lang="zh-CN" altLang="zh-CN" sz="3600" b="1" dirty="0"/>
              <a:t>和</a:t>
            </a:r>
            <a:r>
              <a:rPr lang="en-US" altLang="zh-CN" sz="3600" b="1" dirty="0"/>
              <a:t>rolldown</a:t>
            </a:r>
            <a:r>
              <a:rPr lang="zh-CN" altLang="zh-CN" sz="3600" b="1" dirty="0"/>
              <a:t>分析</a:t>
            </a:r>
            <a:r>
              <a:rPr lang="en-US" altLang="zh-CN" sz="3600" b="1" dirty="0"/>
              <a:t>-I</a:t>
            </a:r>
            <a:endParaRPr kumimoji="1" lang="zh-CN" altLang="en-US" sz="3600" dirty="0"/>
          </a:p>
        </p:txBody>
      </p:sp>
      <p:sp>
        <p:nvSpPr>
          <p:cNvPr id="4" name="灯片编号占位符 3">
            <a:extLst>
              <a:ext uri="{FF2B5EF4-FFF2-40B4-BE49-F238E27FC236}">
                <a16:creationId xmlns:a16="http://schemas.microsoft.com/office/drawing/2014/main" id="{6D1C8BDF-EE38-A741-9093-BBA44CDC2DF7}"/>
              </a:ext>
            </a:extLst>
          </p:cNvPr>
          <p:cNvSpPr>
            <a:spLocks noGrp="1"/>
          </p:cNvSpPr>
          <p:nvPr>
            <p:ph type="sldNum" sz="quarter" idx="10"/>
          </p:nvPr>
        </p:nvSpPr>
        <p:spPr/>
        <p:txBody>
          <a:bodyPr/>
          <a:lstStyle/>
          <a:p>
            <a:pPr>
              <a:defRPr/>
            </a:pPr>
            <a:fld id="{923144D4-4537-FE42-A10B-59D0A9F39BA6}" type="slidenum">
              <a:rPr lang="zh-CN" altLang="en-US" smtClean="0"/>
              <a:pPr>
                <a:defRPr/>
              </a:pPr>
              <a:t>38</a:t>
            </a:fld>
            <a:endParaRPr lang="zh-CN" altLang="en-US"/>
          </a:p>
        </p:txBody>
      </p:sp>
      <p:pic>
        <p:nvPicPr>
          <p:cNvPr id="6" name="内容占位符 4">
            <a:extLst>
              <a:ext uri="{FF2B5EF4-FFF2-40B4-BE49-F238E27FC236}">
                <a16:creationId xmlns:a16="http://schemas.microsoft.com/office/drawing/2014/main" id="{3692887A-9FA9-3F4F-A507-00A59F2F0FE1}"/>
              </a:ext>
            </a:extLst>
          </p:cNvPr>
          <p:cNvPicPr>
            <a:picLocks noChangeAspect="1"/>
          </p:cNvPicPr>
          <p:nvPr/>
        </p:nvPicPr>
        <p:blipFill>
          <a:blip r:embed="rId2"/>
          <a:stretch>
            <a:fillRect/>
          </a:stretch>
        </p:blipFill>
        <p:spPr bwMode="auto">
          <a:xfrm>
            <a:off x="495300" y="2149078"/>
            <a:ext cx="8153400" cy="314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305313"/>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利率互换的定义</a:t>
            </a:r>
          </a:p>
        </p:txBody>
      </p:sp>
      <p:sp>
        <p:nvSpPr>
          <p:cNvPr id="3" name="内容占位符 2"/>
          <p:cNvSpPr>
            <a:spLocks noGrp="1"/>
          </p:cNvSpPr>
          <p:nvPr>
            <p:ph idx="1"/>
          </p:nvPr>
        </p:nvSpPr>
        <p:spPr>
          <a:xfrm>
            <a:off x="446856" y="1219200"/>
            <a:ext cx="8229600" cy="4038601"/>
          </a:xfrm>
        </p:spPr>
        <p:txBody>
          <a:bodyPr/>
          <a:lstStyle/>
          <a:p>
            <a:endParaRPr lang="en-US" altLang="zh-CN" dirty="0"/>
          </a:p>
          <a:p>
            <a:r>
              <a:rPr lang="zh-CN" altLang="en-US" dirty="0"/>
              <a:t>在利率互换中，双方同意在未来的一定期限内根据同种货币的相同</a:t>
            </a:r>
            <a:r>
              <a:rPr lang="zh-CN" altLang="en-US" dirty="0">
                <a:solidFill>
                  <a:srgbClr val="FF0000"/>
                </a:solidFill>
              </a:rPr>
              <a:t>名义本金</a:t>
            </a:r>
            <a:r>
              <a:rPr lang="zh-CN" altLang="en-US" dirty="0"/>
              <a:t>交换现金流，其中一方的现金流根据事先选定的某一</a:t>
            </a:r>
            <a:r>
              <a:rPr lang="zh-CN" altLang="en-US" dirty="0">
                <a:solidFill>
                  <a:srgbClr val="FF0000"/>
                </a:solidFill>
              </a:rPr>
              <a:t>浮动利率</a:t>
            </a:r>
            <a:r>
              <a:rPr lang="zh-CN" altLang="en-US" dirty="0"/>
              <a:t>计算，而另一方的现金流则根据</a:t>
            </a:r>
            <a:r>
              <a:rPr lang="zh-CN" altLang="en-US" dirty="0">
                <a:solidFill>
                  <a:srgbClr val="FF0000"/>
                </a:solidFill>
              </a:rPr>
              <a:t>固定利率</a:t>
            </a:r>
            <a:r>
              <a:rPr lang="zh-CN" altLang="en-US" dirty="0"/>
              <a:t>计算。</a:t>
            </a:r>
          </a:p>
          <a:p>
            <a:r>
              <a:rPr lang="zh-CN" altLang="en-US" dirty="0"/>
              <a:t>国际市场上的常见期限包括</a:t>
            </a:r>
            <a:r>
              <a:rPr lang="en-US" altLang="zh-CN" dirty="0"/>
              <a:t>1 </a:t>
            </a:r>
            <a:r>
              <a:rPr lang="zh-CN" altLang="en-US" dirty="0"/>
              <a:t>年、</a:t>
            </a:r>
            <a:r>
              <a:rPr lang="en-US" altLang="zh-CN" dirty="0"/>
              <a:t>2 </a:t>
            </a:r>
            <a:r>
              <a:rPr lang="zh-CN" altLang="en-US" dirty="0"/>
              <a:t>年、</a:t>
            </a:r>
            <a:r>
              <a:rPr lang="en-US" altLang="zh-CN" dirty="0"/>
              <a:t>3 </a:t>
            </a:r>
            <a:r>
              <a:rPr lang="zh-CN" altLang="en-US" dirty="0"/>
              <a:t>年、</a:t>
            </a:r>
            <a:r>
              <a:rPr lang="en-US" altLang="zh-CN" dirty="0"/>
              <a:t>4 </a:t>
            </a:r>
            <a:r>
              <a:rPr lang="zh-CN" altLang="en-US" dirty="0"/>
              <a:t>年、</a:t>
            </a:r>
            <a:r>
              <a:rPr lang="en-US" altLang="zh-CN" dirty="0"/>
              <a:t>5 </a:t>
            </a:r>
            <a:r>
              <a:rPr lang="zh-CN" altLang="en-US" dirty="0"/>
              <a:t>年、</a:t>
            </a:r>
            <a:r>
              <a:rPr lang="en-US" altLang="zh-CN" dirty="0"/>
              <a:t>7 </a:t>
            </a:r>
            <a:r>
              <a:rPr lang="zh-CN" altLang="en-US" dirty="0"/>
              <a:t>年与</a:t>
            </a:r>
            <a:r>
              <a:rPr lang="en-US" altLang="zh-CN" dirty="0"/>
              <a:t>10 </a:t>
            </a:r>
            <a:r>
              <a:rPr lang="zh-CN" altLang="en-US" dirty="0"/>
              <a:t>年，也偶见</a:t>
            </a:r>
            <a:r>
              <a:rPr lang="en-US" altLang="zh-CN" dirty="0"/>
              <a:t>30 </a:t>
            </a:r>
            <a:r>
              <a:rPr lang="zh-CN" altLang="en-US" dirty="0"/>
              <a:t>年与</a:t>
            </a:r>
            <a:r>
              <a:rPr lang="en-US" altLang="zh-CN" dirty="0"/>
              <a:t>50 </a:t>
            </a:r>
            <a:r>
              <a:rPr lang="zh-CN" altLang="en-US" dirty="0"/>
              <a:t>年的利率互换。</a:t>
            </a:r>
            <a:r>
              <a:rPr lang="zh-CN" altLang="zh-CN" dirty="0"/>
              <a:t>常见的互换频率包括季度</a:t>
            </a:r>
            <a:r>
              <a:rPr lang="zh-CN" altLang="en-US" dirty="0"/>
              <a:t>、</a:t>
            </a:r>
            <a:r>
              <a:rPr lang="zh-CN" altLang="zh-CN" dirty="0"/>
              <a:t>半年和年度。 </a:t>
            </a:r>
            <a:endParaRPr lang="zh-CN" altLang="en-US" dirty="0"/>
          </a:p>
        </p:txBody>
      </p:sp>
      <p:sp>
        <p:nvSpPr>
          <p:cNvPr id="6" name="灯片编号占位符 5"/>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3</a:t>
            </a:fld>
            <a:endParaRPr lang="zh-CN" altLang="en-US" dirty="0"/>
          </a:p>
        </p:txBody>
      </p:sp>
    </p:spTree>
    <p:extLst>
      <p:ext uri="{BB962C8B-B14F-4D97-AF65-F5344CB8AC3E}">
        <p14:creationId xmlns:p14="http://schemas.microsoft.com/office/powerpoint/2010/main" val="3649266117"/>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51E8CC1-48D8-6C44-AABD-915455EF514E}"/>
              </a:ext>
            </a:extLst>
          </p:cNvPr>
          <p:cNvSpPr>
            <a:spLocks noGrp="1"/>
          </p:cNvSpPr>
          <p:nvPr>
            <p:ph type="title"/>
          </p:nvPr>
        </p:nvSpPr>
        <p:spPr>
          <a:xfrm>
            <a:off x="228600" y="76200"/>
            <a:ext cx="8686800" cy="846931"/>
          </a:xfrm>
        </p:spPr>
        <p:txBody>
          <a:bodyPr>
            <a:noAutofit/>
          </a:bodyPr>
          <a:lstStyle/>
          <a:p>
            <a:r>
              <a:rPr lang="zh-CN" altLang="zh-CN" sz="3600" b="1" dirty="0"/>
              <a:t>例</a:t>
            </a:r>
            <a:r>
              <a:rPr lang="en-US" altLang="zh-CN" sz="3600" b="1" dirty="0"/>
              <a:t>5.7 </a:t>
            </a:r>
            <a:r>
              <a:rPr lang="zh-CN" altLang="zh-CN" sz="3600" b="1" dirty="0"/>
              <a:t>利率互换的</a:t>
            </a:r>
            <a:r>
              <a:rPr lang="en-US" altLang="zh-CN" sz="3600" b="1" dirty="0"/>
              <a:t>carry</a:t>
            </a:r>
            <a:r>
              <a:rPr lang="zh-CN" altLang="zh-CN" sz="3600" b="1" dirty="0"/>
              <a:t>和</a:t>
            </a:r>
            <a:r>
              <a:rPr lang="en-US" altLang="zh-CN" sz="3600" b="1" dirty="0"/>
              <a:t>rolldown</a:t>
            </a:r>
            <a:r>
              <a:rPr lang="zh-CN" altLang="zh-CN" sz="3600" b="1" dirty="0"/>
              <a:t>分析</a:t>
            </a:r>
            <a:r>
              <a:rPr lang="en-US" altLang="zh-CN" sz="3600" b="1" dirty="0"/>
              <a:t>-II</a:t>
            </a:r>
            <a:endParaRPr kumimoji="1" lang="zh-CN" altLang="en-US" sz="3600" dirty="0"/>
          </a:p>
        </p:txBody>
      </p:sp>
      <p:sp>
        <p:nvSpPr>
          <p:cNvPr id="4" name="灯片编号占位符 3">
            <a:extLst>
              <a:ext uri="{FF2B5EF4-FFF2-40B4-BE49-F238E27FC236}">
                <a16:creationId xmlns:a16="http://schemas.microsoft.com/office/drawing/2014/main" id="{6D1C8BDF-EE38-A741-9093-BBA44CDC2DF7}"/>
              </a:ext>
            </a:extLst>
          </p:cNvPr>
          <p:cNvSpPr>
            <a:spLocks noGrp="1"/>
          </p:cNvSpPr>
          <p:nvPr>
            <p:ph type="sldNum" sz="quarter" idx="10"/>
          </p:nvPr>
        </p:nvSpPr>
        <p:spPr/>
        <p:txBody>
          <a:bodyPr/>
          <a:lstStyle/>
          <a:p>
            <a:pPr>
              <a:defRPr/>
            </a:pPr>
            <a:fld id="{923144D4-4537-FE42-A10B-59D0A9F39BA6}" type="slidenum">
              <a:rPr lang="zh-CN" altLang="en-US" smtClean="0"/>
              <a:pPr>
                <a:defRPr/>
              </a:pPr>
              <a:t>39</a:t>
            </a:fld>
            <a:endParaRPr lang="zh-CN" altLang="en-US"/>
          </a:p>
        </p:txBody>
      </p:sp>
      <p:pic>
        <p:nvPicPr>
          <p:cNvPr id="7" name="内容占位符 6">
            <a:extLst>
              <a:ext uri="{FF2B5EF4-FFF2-40B4-BE49-F238E27FC236}">
                <a16:creationId xmlns:a16="http://schemas.microsoft.com/office/drawing/2014/main" id="{E3E4F8C3-AF33-D24F-8328-7E375643779A}"/>
              </a:ext>
            </a:extLst>
          </p:cNvPr>
          <p:cNvPicPr>
            <a:picLocks noGrp="1" noChangeAspect="1"/>
          </p:cNvPicPr>
          <p:nvPr>
            <p:ph idx="1"/>
          </p:nvPr>
        </p:nvPicPr>
        <p:blipFill>
          <a:blip r:embed="rId2"/>
          <a:stretch>
            <a:fillRect/>
          </a:stretch>
        </p:blipFill>
        <p:spPr>
          <a:xfrm>
            <a:off x="520700" y="2713831"/>
            <a:ext cx="8102600" cy="2438400"/>
          </a:xfrm>
          <a:prstGeom prst="rect">
            <a:avLst/>
          </a:prstGeom>
        </p:spPr>
      </p:pic>
    </p:spTree>
    <p:extLst>
      <p:ext uri="{BB962C8B-B14F-4D97-AF65-F5344CB8AC3E}">
        <p14:creationId xmlns:p14="http://schemas.microsoft.com/office/powerpoint/2010/main" val="1772899537"/>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51E8CC1-48D8-6C44-AABD-915455EF514E}"/>
              </a:ext>
            </a:extLst>
          </p:cNvPr>
          <p:cNvSpPr>
            <a:spLocks noGrp="1"/>
          </p:cNvSpPr>
          <p:nvPr>
            <p:ph type="title"/>
          </p:nvPr>
        </p:nvSpPr>
        <p:spPr>
          <a:xfrm>
            <a:off x="152400" y="76200"/>
            <a:ext cx="8762999" cy="846931"/>
          </a:xfrm>
        </p:spPr>
        <p:txBody>
          <a:bodyPr>
            <a:noAutofit/>
          </a:bodyPr>
          <a:lstStyle/>
          <a:p>
            <a:r>
              <a:rPr lang="zh-CN" altLang="zh-CN" sz="3600" b="1" dirty="0"/>
              <a:t>例</a:t>
            </a:r>
            <a:r>
              <a:rPr lang="en-US" altLang="zh-CN" sz="3600" b="1" dirty="0"/>
              <a:t>5.7 </a:t>
            </a:r>
            <a:r>
              <a:rPr lang="zh-CN" altLang="zh-CN" sz="3600" b="1" dirty="0"/>
              <a:t>利率互换的</a:t>
            </a:r>
            <a:r>
              <a:rPr lang="en-US" altLang="zh-CN" sz="3600" b="1" dirty="0"/>
              <a:t>carry</a:t>
            </a:r>
            <a:r>
              <a:rPr lang="zh-CN" altLang="zh-CN" sz="3600" b="1" dirty="0"/>
              <a:t>和</a:t>
            </a:r>
            <a:r>
              <a:rPr lang="en-US" altLang="zh-CN" sz="3600" b="1" dirty="0"/>
              <a:t>rolldown</a:t>
            </a:r>
            <a:r>
              <a:rPr lang="zh-CN" altLang="zh-CN" sz="3600" b="1" dirty="0"/>
              <a:t>分析</a:t>
            </a:r>
            <a:r>
              <a:rPr lang="en-US" altLang="zh-CN" sz="3600" b="1" dirty="0"/>
              <a:t>-III</a:t>
            </a:r>
            <a:endParaRPr kumimoji="1" lang="zh-CN" altLang="en-US" sz="3600" dirty="0"/>
          </a:p>
        </p:txBody>
      </p:sp>
      <p:sp>
        <p:nvSpPr>
          <p:cNvPr id="4" name="灯片编号占位符 3">
            <a:extLst>
              <a:ext uri="{FF2B5EF4-FFF2-40B4-BE49-F238E27FC236}">
                <a16:creationId xmlns:a16="http://schemas.microsoft.com/office/drawing/2014/main" id="{6D1C8BDF-EE38-A741-9093-BBA44CDC2DF7}"/>
              </a:ext>
            </a:extLst>
          </p:cNvPr>
          <p:cNvSpPr>
            <a:spLocks noGrp="1"/>
          </p:cNvSpPr>
          <p:nvPr>
            <p:ph type="sldNum" sz="quarter" idx="10"/>
          </p:nvPr>
        </p:nvSpPr>
        <p:spPr/>
        <p:txBody>
          <a:bodyPr/>
          <a:lstStyle/>
          <a:p>
            <a:pPr>
              <a:defRPr/>
            </a:pPr>
            <a:fld id="{923144D4-4537-FE42-A10B-59D0A9F39BA6}" type="slidenum">
              <a:rPr lang="zh-CN" altLang="en-US" smtClean="0"/>
              <a:pPr>
                <a:defRPr/>
              </a:pPr>
              <a:t>40</a:t>
            </a:fld>
            <a:endParaRPr lang="zh-CN" altLang="en-US"/>
          </a:p>
        </p:txBody>
      </p:sp>
      <p:pic>
        <p:nvPicPr>
          <p:cNvPr id="7" name="内容占位符 6">
            <a:extLst>
              <a:ext uri="{FF2B5EF4-FFF2-40B4-BE49-F238E27FC236}">
                <a16:creationId xmlns:a16="http://schemas.microsoft.com/office/drawing/2014/main" id="{79900794-762A-B240-841F-F3A5BCC76912}"/>
              </a:ext>
            </a:extLst>
          </p:cNvPr>
          <p:cNvPicPr>
            <a:picLocks noGrp="1" noChangeAspect="1"/>
          </p:cNvPicPr>
          <p:nvPr>
            <p:ph idx="1"/>
          </p:nvPr>
        </p:nvPicPr>
        <p:blipFill>
          <a:blip r:embed="rId2"/>
          <a:stretch>
            <a:fillRect/>
          </a:stretch>
        </p:blipFill>
        <p:spPr>
          <a:xfrm>
            <a:off x="492125" y="1132284"/>
            <a:ext cx="8012656" cy="5183187"/>
          </a:xfrm>
          <a:prstGeom prst="rect">
            <a:avLst/>
          </a:prstGeom>
        </p:spPr>
      </p:pic>
    </p:spTree>
    <p:extLst>
      <p:ext uri="{BB962C8B-B14F-4D97-AF65-F5344CB8AC3E}">
        <p14:creationId xmlns:p14="http://schemas.microsoft.com/office/powerpoint/2010/main" val="1771231020"/>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8C13985A-512F-DD4C-95A0-4505532C5661}"/>
              </a:ext>
            </a:extLst>
          </p:cNvPr>
          <p:cNvSpPr>
            <a:spLocks noGrp="1"/>
          </p:cNvSpPr>
          <p:nvPr>
            <p:ph type="title"/>
          </p:nvPr>
        </p:nvSpPr>
        <p:spPr/>
        <p:txBody>
          <a:bodyPr/>
          <a:lstStyle/>
          <a:p>
            <a:r>
              <a:rPr lang="zh-CN" altLang="en-US" dirty="0"/>
              <a:t>第四节</a:t>
            </a:r>
          </a:p>
        </p:txBody>
      </p:sp>
      <p:sp>
        <p:nvSpPr>
          <p:cNvPr id="6" name="文本占位符 5">
            <a:extLst>
              <a:ext uri="{FF2B5EF4-FFF2-40B4-BE49-F238E27FC236}">
                <a16:creationId xmlns:a16="http://schemas.microsoft.com/office/drawing/2014/main" id="{E115D232-8CED-D14C-BDB0-D1EC4C3A5F3E}"/>
              </a:ext>
            </a:extLst>
          </p:cNvPr>
          <p:cNvSpPr>
            <a:spLocks noGrp="1"/>
          </p:cNvSpPr>
          <p:nvPr>
            <p:ph type="body" idx="1"/>
          </p:nvPr>
        </p:nvSpPr>
        <p:spPr/>
        <p:txBody>
          <a:bodyPr/>
          <a:lstStyle/>
          <a:p>
            <a:r>
              <a:rPr lang="zh-CN" altLang="en-US" dirty="0"/>
              <a:t>利率互换的应用</a:t>
            </a:r>
          </a:p>
        </p:txBody>
      </p:sp>
      <p:sp>
        <p:nvSpPr>
          <p:cNvPr id="4" name="灯片编号占位符 3">
            <a:extLst>
              <a:ext uri="{FF2B5EF4-FFF2-40B4-BE49-F238E27FC236}">
                <a16:creationId xmlns:a16="http://schemas.microsoft.com/office/drawing/2014/main" id="{23E151F6-5C0B-7549-B3D8-FD0D3F3EFC67}"/>
              </a:ext>
            </a:extLst>
          </p:cNvPr>
          <p:cNvSpPr>
            <a:spLocks noGrp="1"/>
          </p:cNvSpPr>
          <p:nvPr>
            <p:ph type="sldNum" sz="quarter" idx="10"/>
          </p:nvPr>
        </p:nvSpPr>
        <p:spPr/>
        <p:txBody>
          <a:bodyPr/>
          <a:lstStyle/>
          <a:p>
            <a:pPr>
              <a:defRPr/>
            </a:pPr>
            <a:fld id="{923144D4-4537-FE42-A10B-59D0A9F39BA6}" type="slidenum">
              <a:rPr lang="zh-CN" altLang="en-US" smtClean="0"/>
              <a:pPr>
                <a:defRPr/>
              </a:pPr>
              <a:t>41</a:t>
            </a:fld>
            <a:endParaRPr lang="zh-CN" altLang="en-US"/>
          </a:p>
        </p:txBody>
      </p:sp>
    </p:spTree>
    <p:extLst>
      <p:ext uri="{BB962C8B-B14F-4D97-AF65-F5344CB8AC3E}">
        <p14:creationId xmlns:p14="http://schemas.microsoft.com/office/powerpoint/2010/main" val="3155395769"/>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666406C-23B3-B246-A9E6-C01F7E2E4620}"/>
              </a:ext>
            </a:extLst>
          </p:cNvPr>
          <p:cNvSpPr>
            <a:spLocks noGrp="1"/>
          </p:cNvSpPr>
          <p:nvPr>
            <p:ph type="title"/>
          </p:nvPr>
        </p:nvSpPr>
        <p:spPr/>
        <p:txBody>
          <a:bodyPr/>
          <a:lstStyle/>
          <a:p>
            <a:r>
              <a:rPr kumimoji="1" lang="zh-CN" altLang="en-US" dirty="0"/>
              <a:t>利率互换的运用：风险管理</a:t>
            </a:r>
          </a:p>
        </p:txBody>
      </p:sp>
      <p:sp>
        <p:nvSpPr>
          <p:cNvPr id="4" name="灯片编号占位符 3">
            <a:extLst>
              <a:ext uri="{FF2B5EF4-FFF2-40B4-BE49-F238E27FC236}">
                <a16:creationId xmlns:a16="http://schemas.microsoft.com/office/drawing/2014/main" id="{5A5EAD85-290E-304A-A4A7-AEAF14607F6D}"/>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42</a:t>
            </a:fld>
            <a:endParaRPr lang="zh-CN" altLang="en-US" dirty="0"/>
          </a:p>
        </p:txBody>
      </p:sp>
      <p:pic>
        <p:nvPicPr>
          <p:cNvPr id="5" name="8-3.EPS" descr="id:2147509140;FounderCES">
            <a:extLst>
              <a:ext uri="{FF2B5EF4-FFF2-40B4-BE49-F238E27FC236}">
                <a16:creationId xmlns:a16="http://schemas.microsoft.com/office/drawing/2014/main" id="{60839DE6-C4A4-4B43-B940-D3616C5F5E08}"/>
              </a:ext>
            </a:extLst>
          </p:cNvPr>
          <p:cNvPicPr>
            <a:picLocks noGrp="1"/>
          </p:cNvPicPr>
          <p:nvPr>
            <p:ph idx="1"/>
          </p:nvPr>
        </p:nvPicPr>
        <p:blipFill>
          <a:blip r:embed="rId2" cstate="print"/>
          <a:stretch>
            <a:fillRect/>
          </a:stretch>
        </p:blipFill>
        <p:spPr>
          <a:xfrm>
            <a:off x="2628900" y="1943100"/>
            <a:ext cx="3657600" cy="1371600"/>
          </a:xfrm>
          <a:prstGeom prst="rect">
            <a:avLst/>
          </a:prstGeom>
        </p:spPr>
      </p:pic>
      <p:pic>
        <p:nvPicPr>
          <p:cNvPr id="6" name="8-4.EPS">
            <a:extLst>
              <a:ext uri="{FF2B5EF4-FFF2-40B4-BE49-F238E27FC236}">
                <a16:creationId xmlns:a16="http://schemas.microsoft.com/office/drawing/2014/main" id="{8E3CCDEF-00AC-3048-87D6-ADE70E20E19F}"/>
              </a:ext>
            </a:extLst>
          </p:cNvPr>
          <p:cNvPicPr/>
          <p:nvPr/>
        </p:nvPicPr>
        <p:blipFill>
          <a:blip r:embed="rId3">
            <a:extLst>
              <a:ext uri="{28A0092B-C50C-407E-A947-70E740481C1C}">
                <a14:useLocalDpi xmlns:a14="http://schemas.microsoft.com/office/drawing/2010/main" val="0"/>
              </a:ext>
            </a:extLst>
          </a:blip>
          <a:stretch>
            <a:fillRect/>
          </a:stretch>
        </p:blipFill>
        <p:spPr>
          <a:xfrm>
            <a:off x="2651151" y="3543301"/>
            <a:ext cx="3806800" cy="1714499"/>
          </a:xfrm>
          <a:prstGeom prst="rect">
            <a:avLst/>
          </a:prstGeom>
        </p:spPr>
      </p:pic>
    </p:spTree>
    <p:extLst>
      <p:ext uri="{BB962C8B-B14F-4D97-AF65-F5344CB8AC3E}">
        <p14:creationId xmlns:p14="http://schemas.microsoft.com/office/powerpoint/2010/main" val="33211017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7B6B63F-1168-6C4E-AB4C-A0E8360DCA90}"/>
              </a:ext>
            </a:extLst>
          </p:cNvPr>
          <p:cNvSpPr>
            <a:spLocks noGrp="1"/>
          </p:cNvSpPr>
          <p:nvPr>
            <p:ph type="title"/>
          </p:nvPr>
        </p:nvSpPr>
        <p:spPr/>
        <p:txBody>
          <a:bodyPr/>
          <a:lstStyle/>
          <a:p>
            <a:r>
              <a:rPr kumimoji="1" lang="zh-CN" altLang="en-US" dirty="0"/>
              <a:t>利率互换的运用：信用套利</a:t>
            </a:r>
            <a:r>
              <a:rPr kumimoji="1" lang="en-US" altLang="zh-CN" dirty="0"/>
              <a:t>-I</a:t>
            </a:r>
            <a:endParaRPr kumimoji="1" lang="zh-CN" altLang="en-US" dirty="0"/>
          </a:p>
        </p:txBody>
      </p:sp>
      <p:pic>
        <p:nvPicPr>
          <p:cNvPr id="5" name="内容占位符 4">
            <a:extLst>
              <a:ext uri="{FF2B5EF4-FFF2-40B4-BE49-F238E27FC236}">
                <a16:creationId xmlns:a16="http://schemas.microsoft.com/office/drawing/2014/main" id="{713AB3D9-C5E8-F54D-BA40-FF672B8485AF}"/>
              </a:ext>
            </a:extLst>
          </p:cNvPr>
          <p:cNvPicPr>
            <a:picLocks noGrp="1" noChangeAspect="1"/>
          </p:cNvPicPr>
          <p:nvPr>
            <p:ph idx="1"/>
          </p:nvPr>
        </p:nvPicPr>
        <p:blipFill>
          <a:blip r:embed="rId2"/>
          <a:stretch>
            <a:fillRect/>
          </a:stretch>
        </p:blipFill>
        <p:spPr>
          <a:xfrm>
            <a:off x="688397" y="1905000"/>
            <a:ext cx="7767205" cy="2600325"/>
          </a:xfrm>
          <a:prstGeom prst="rect">
            <a:avLst/>
          </a:prstGeom>
        </p:spPr>
      </p:pic>
      <p:sp>
        <p:nvSpPr>
          <p:cNvPr id="4" name="灯片编号占位符 3">
            <a:extLst>
              <a:ext uri="{FF2B5EF4-FFF2-40B4-BE49-F238E27FC236}">
                <a16:creationId xmlns:a16="http://schemas.microsoft.com/office/drawing/2014/main" id="{1232CAF6-5F14-7346-8BC1-6B1D0C2DE2A0}"/>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43</a:t>
            </a:fld>
            <a:endParaRPr lang="zh-CN" altLang="en-US" dirty="0"/>
          </a:p>
        </p:txBody>
      </p:sp>
    </p:spTree>
    <p:extLst>
      <p:ext uri="{BB962C8B-B14F-4D97-AF65-F5344CB8AC3E}">
        <p14:creationId xmlns:p14="http://schemas.microsoft.com/office/powerpoint/2010/main" val="35338955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a:t>利率互换的运用：信用套利</a:t>
            </a:r>
            <a:r>
              <a:rPr kumimoji="1" lang="en-US" altLang="zh-CN" dirty="0"/>
              <a:t>-II</a:t>
            </a:r>
            <a:endParaRPr lang="zh-CN" altLang="en-US" dirty="0"/>
          </a:p>
        </p:txBody>
      </p:sp>
      <p:sp>
        <p:nvSpPr>
          <p:cNvPr id="3" name="内容占位符 2"/>
          <p:cNvSpPr>
            <a:spLocks noGrp="1"/>
          </p:cNvSpPr>
          <p:nvPr>
            <p:ph idx="1"/>
          </p:nvPr>
        </p:nvSpPr>
        <p:spPr/>
        <p:txBody>
          <a:bodyPr/>
          <a:lstStyle/>
          <a:p>
            <a:pPr marL="0" indent="0">
              <a:buNone/>
            </a:pPr>
            <a:endParaRPr lang="en-US" altLang="zh-CN" dirty="0"/>
          </a:p>
          <a:p>
            <a:pPr>
              <a:buNone/>
            </a:pPr>
            <a:endParaRPr lang="en-US" altLang="zh-CN" dirty="0"/>
          </a:p>
          <a:p>
            <a:pPr marL="0" indent="0">
              <a:buNone/>
            </a:pPr>
            <a:endParaRPr lang="en-US" altLang="zh-CN" dirty="0"/>
          </a:p>
          <a:p>
            <a:r>
              <a:rPr lang="zh-CN" altLang="en-US" dirty="0"/>
              <a:t>只要市场上存在着信用定价差异，交易者就可利用互换进行信用套利。</a:t>
            </a:r>
          </a:p>
          <a:p>
            <a:pPr lvl="1"/>
            <a:r>
              <a:rPr lang="zh-CN" altLang="en-US" dirty="0"/>
              <a:t>双方对对方的资产或负债均有需求</a:t>
            </a:r>
          </a:p>
          <a:p>
            <a:pPr lvl="1"/>
            <a:r>
              <a:rPr lang="zh-CN" altLang="en-US" dirty="0"/>
              <a:t>双方在两种资产或负债上各自存在比较优势</a:t>
            </a:r>
          </a:p>
          <a:p>
            <a:endParaRPr lang="en-US" altLang="zh-CN" dirty="0"/>
          </a:p>
        </p:txBody>
      </p:sp>
      <p:sp>
        <p:nvSpPr>
          <p:cNvPr id="6" name="灯片编号占位符 5"/>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44</a:t>
            </a:fld>
            <a:endParaRPr lang="zh-CN" altLang="en-US" dirty="0"/>
          </a:p>
        </p:txBody>
      </p:sp>
      <p:pic>
        <p:nvPicPr>
          <p:cNvPr id="7" name="图片 6">
            <a:extLst>
              <a:ext uri="{FF2B5EF4-FFF2-40B4-BE49-F238E27FC236}">
                <a16:creationId xmlns:a16="http://schemas.microsoft.com/office/drawing/2014/main" id="{552B8B48-A20D-BE48-84DA-4F06A211D573}"/>
              </a:ext>
            </a:extLst>
          </p:cNvPr>
          <p:cNvPicPr>
            <a:picLocks noChangeAspect="1"/>
          </p:cNvPicPr>
          <p:nvPr/>
        </p:nvPicPr>
        <p:blipFill>
          <a:blip r:embed="rId2"/>
          <a:stretch>
            <a:fillRect/>
          </a:stretch>
        </p:blipFill>
        <p:spPr>
          <a:xfrm>
            <a:off x="1739999" y="2000250"/>
            <a:ext cx="5915025" cy="895350"/>
          </a:xfrm>
          <a:prstGeom prst="rect">
            <a:avLst/>
          </a:prstGeom>
        </p:spPr>
      </p:pic>
    </p:spTree>
    <p:extLst>
      <p:ext uri="{BB962C8B-B14F-4D97-AF65-F5344CB8AC3E}">
        <p14:creationId xmlns:p14="http://schemas.microsoft.com/office/powerpoint/2010/main" val="3874810363"/>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65ED166-013E-984B-855A-D9BCE4AAD88E}"/>
              </a:ext>
            </a:extLst>
          </p:cNvPr>
          <p:cNvSpPr>
            <a:spLocks noGrp="1"/>
          </p:cNvSpPr>
          <p:nvPr>
            <p:ph type="title"/>
          </p:nvPr>
        </p:nvSpPr>
        <p:spPr/>
        <p:txBody>
          <a:bodyPr/>
          <a:lstStyle/>
          <a:p>
            <a:r>
              <a:rPr kumimoji="1" lang="zh-CN" altLang="en-US" dirty="0"/>
              <a:t>利率互换的运用：利率套利</a:t>
            </a:r>
          </a:p>
        </p:txBody>
      </p:sp>
      <p:sp>
        <p:nvSpPr>
          <p:cNvPr id="3" name="内容占位符 2">
            <a:extLst>
              <a:ext uri="{FF2B5EF4-FFF2-40B4-BE49-F238E27FC236}">
                <a16:creationId xmlns:a16="http://schemas.microsoft.com/office/drawing/2014/main" id="{9C6ED625-5BB9-0B40-A717-CFCE888CAB3E}"/>
              </a:ext>
            </a:extLst>
          </p:cNvPr>
          <p:cNvSpPr>
            <a:spLocks noGrp="1"/>
          </p:cNvSpPr>
          <p:nvPr>
            <p:ph idx="1"/>
          </p:nvPr>
        </p:nvSpPr>
        <p:spPr/>
        <p:txBody>
          <a:bodyPr/>
          <a:lstStyle/>
          <a:p>
            <a:r>
              <a:rPr lang="zh-CN" altLang="zh-CN" dirty="0"/>
              <a:t>利率互换多头</a:t>
            </a:r>
            <a:r>
              <a:rPr lang="en-US" altLang="zh-CN" dirty="0"/>
              <a:t>=</a:t>
            </a:r>
            <a:r>
              <a:rPr lang="zh-CN" altLang="zh-CN" dirty="0"/>
              <a:t>固息债空头</a:t>
            </a:r>
            <a:r>
              <a:rPr lang="en-US" altLang="zh-CN" dirty="0"/>
              <a:t>+</a:t>
            </a:r>
            <a:r>
              <a:rPr lang="zh-CN" altLang="zh-CN" dirty="0"/>
              <a:t>浮息债多头</a:t>
            </a:r>
            <a:endParaRPr lang="en-US" altLang="zh-CN" dirty="0"/>
          </a:p>
          <a:p>
            <a:endParaRPr lang="en-US" altLang="zh-CN" dirty="0"/>
          </a:p>
          <a:p>
            <a:r>
              <a:rPr lang="zh-CN" altLang="zh-CN" dirty="0"/>
              <a:t> </a:t>
            </a:r>
            <a:endParaRPr kumimoji="1" lang="zh-CN" altLang="en-US" dirty="0"/>
          </a:p>
        </p:txBody>
      </p:sp>
      <p:sp>
        <p:nvSpPr>
          <p:cNvPr id="4" name="灯片编号占位符 3">
            <a:extLst>
              <a:ext uri="{FF2B5EF4-FFF2-40B4-BE49-F238E27FC236}">
                <a16:creationId xmlns:a16="http://schemas.microsoft.com/office/drawing/2014/main" id="{4A3EF778-0B74-8B4E-BC70-BAA28BA53427}"/>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45</a:t>
            </a:fld>
            <a:endParaRPr lang="zh-CN" altLang="en-US" dirty="0"/>
          </a:p>
        </p:txBody>
      </p:sp>
      <p:pic>
        <p:nvPicPr>
          <p:cNvPr id="16" name="图片 15">
            <a:extLst>
              <a:ext uri="{FF2B5EF4-FFF2-40B4-BE49-F238E27FC236}">
                <a16:creationId xmlns:a16="http://schemas.microsoft.com/office/drawing/2014/main" id="{AAD6B751-5405-B34B-87D6-DAE17AE7959B}"/>
              </a:ext>
            </a:extLst>
          </p:cNvPr>
          <p:cNvPicPr>
            <a:picLocks noChangeAspect="1"/>
          </p:cNvPicPr>
          <p:nvPr/>
        </p:nvPicPr>
        <p:blipFill>
          <a:blip r:embed="rId2"/>
          <a:stretch>
            <a:fillRect/>
          </a:stretch>
        </p:blipFill>
        <p:spPr>
          <a:xfrm>
            <a:off x="1628775" y="2967038"/>
            <a:ext cx="5886450" cy="923925"/>
          </a:xfrm>
          <a:prstGeom prst="rect">
            <a:avLst/>
          </a:prstGeom>
        </p:spPr>
      </p:pic>
    </p:spTree>
    <p:extLst>
      <p:ext uri="{BB962C8B-B14F-4D97-AF65-F5344CB8AC3E}">
        <p14:creationId xmlns:p14="http://schemas.microsoft.com/office/powerpoint/2010/main" val="32223746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1E75CE9-FC82-A34F-B9F3-7CB5A067645A}"/>
              </a:ext>
            </a:extLst>
          </p:cNvPr>
          <p:cNvSpPr>
            <a:spLocks noGrp="1"/>
          </p:cNvSpPr>
          <p:nvPr>
            <p:ph type="title"/>
          </p:nvPr>
        </p:nvSpPr>
        <p:spPr/>
        <p:txBody>
          <a:bodyPr/>
          <a:lstStyle/>
          <a:p>
            <a:r>
              <a:rPr kumimoji="1" lang="zh-CN" altLang="en-US" dirty="0"/>
              <a:t>利率互换的运用：投机</a:t>
            </a:r>
          </a:p>
        </p:txBody>
      </p:sp>
      <p:sp>
        <p:nvSpPr>
          <p:cNvPr id="3" name="内容占位符 2">
            <a:extLst>
              <a:ext uri="{FF2B5EF4-FFF2-40B4-BE49-F238E27FC236}">
                <a16:creationId xmlns:a16="http://schemas.microsoft.com/office/drawing/2014/main" id="{ACF07428-0768-8C42-88B3-9473C5C4FBCE}"/>
              </a:ext>
            </a:extLst>
          </p:cNvPr>
          <p:cNvSpPr>
            <a:spLocks noGrp="1"/>
          </p:cNvSpPr>
          <p:nvPr>
            <p:ph idx="1"/>
          </p:nvPr>
        </p:nvSpPr>
        <p:spPr/>
        <p:txBody>
          <a:bodyPr/>
          <a:lstStyle/>
          <a:p>
            <a:r>
              <a:rPr kumimoji="1" lang="zh-CN" altLang="en-US" dirty="0"/>
              <a:t>方向性交易</a:t>
            </a:r>
            <a:endParaRPr kumimoji="1" lang="en-US" altLang="zh-CN" dirty="0"/>
          </a:p>
          <a:p>
            <a:r>
              <a:rPr kumimoji="1" lang="zh-CN" altLang="en-US" dirty="0"/>
              <a:t>相对价值交易</a:t>
            </a:r>
            <a:endParaRPr kumimoji="1" lang="en-US" altLang="zh-CN" dirty="0"/>
          </a:p>
          <a:p>
            <a:pPr lvl="1"/>
            <a:r>
              <a:rPr kumimoji="1" lang="zh-CN" altLang="en-US" dirty="0"/>
              <a:t>利差交易</a:t>
            </a:r>
            <a:endParaRPr kumimoji="1" lang="en-US" altLang="zh-CN" dirty="0"/>
          </a:p>
          <a:p>
            <a:pPr lvl="1"/>
            <a:r>
              <a:rPr kumimoji="1" lang="zh-CN" altLang="en-US" dirty="0"/>
              <a:t>基差交易</a:t>
            </a:r>
            <a:endParaRPr kumimoji="1" lang="en-US" altLang="zh-CN" dirty="0"/>
          </a:p>
          <a:p>
            <a:endParaRPr kumimoji="1" lang="zh-CN" altLang="en-US" dirty="0"/>
          </a:p>
        </p:txBody>
      </p:sp>
      <p:sp>
        <p:nvSpPr>
          <p:cNvPr id="4" name="灯片编号占位符 3">
            <a:extLst>
              <a:ext uri="{FF2B5EF4-FFF2-40B4-BE49-F238E27FC236}">
                <a16:creationId xmlns:a16="http://schemas.microsoft.com/office/drawing/2014/main" id="{D3D24518-3FA8-F24D-AF49-E76978572902}"/>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46</a:t>
            </a:fld>
            <a:endParaRPr lang="zh-CN" altLang="en-US" dirty="0"/>
          </a:p>
        </p:txBody>
      </p:sp>
    </p:spTree>
    <p:extLst>
      <p:ext uri="{BB962C8B-B14F-4D97-AF65-F5344CB8AC3E}">
        <p14:creationId xmlns:p14="http://schemas.microsoft.com/office/powerpoint/2010/main" val="15046574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利率互换的运用：创造新产品</a:t>
            </a:r>
          </a:p>
        </p:txBody>
      </p:sp>
      <p:sp>
        <p:nvSpPr>
          <p:cNvPr id="3" name="内容占位符 2"/>
          <p:cNvSpPr>
            <a:spLocks noGrp="1"/>
          </p:cNvSpPr>
          <p:nvPr>
            <p:ph idx="1"/>
          </p:nvPr>
        </p:nvSpPr>
        <p:spPr>
          <a:xfrm>
            <a:off x="467544" y="1754815"/>
            <a:ext cx="8162106" cy="3398044"/>
          </a:xfrm>
        </p:spPr>
        <p:txBody>
          <a:bodyPr>
            <a:normAutofit/>
          </a:bodyPr>
          <a:lstStyle/>
          <a:p>
            <a:endParaRPr lang="en-US" altLang="zh-CN" dirty="0"/>
          </a:p>
          <a:p>
            <a:r>
              <a:rPr lang="zh-CN" altLang="en-US" dirty="0"/>
              <a:t>一笔本金为 </a:t>
            </a:r>
            <a:r>
              <a:rPr lang="en-US" altLang="zh-CN" dirty="0"/>
              <a:t>A </a:t>
            </a:r>
            <a:r>
              <a:rPr lang="zh-CN" altLang="en-US" dirty="0"/>
              <a:t>的浮动利率资产与一份名义本金为 </a:t>
            </a:r>
            <a:r>
              <a:rPr lang="en-US" altLang="zh-CN" dirty="0"/>
              <a:t>2A </a:t>
            </a:r>
            <a:r>
              <a:rPr lang="zh-CN" altLang="en-US" dirty="0"/>
              <a:t>的利率互换空头组合，可以构造出一份合成的逆向浮动利率债券。</a:t>
            </a:r>
          </a:p>
        </p:txBody>
      </p:sp>
      <p:sp>
        <p:nvSpPr>
          <p:cNvPr id="6" name="灯片编号占位符 5"/>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47</a:t>
            </a:fld>
            <a:endParaRPr lang="zh-CN" altLang="en-US" dirty="0"/>
          </a:p>
        </p:txBody>
      </p:sp>
    </p:spTree>
    <p:extLst>
      <p:ext uri="{BB962C8B-B14F-4D97-AF65-F5344CB8AC3E}">
        <p14:creationId xmlns:p14="http://schemas.microsoft.com/office/powerpoint/2010/main" val="1787089629"/>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2564" y="191776"/>
            <a:ext cx="8229600" cy="846931"/>
          </a:xfrm>
        </p:spPr>
        <p:txBody>
          <a:bodyPr/>
          <a:lstStyle/>
          <a:p>
            <a:r>
              <a:rPr lang="zh-CN" altLang="en-US" dirty="0"/>
              <a:t>例</a:t>
            </a:r>
            <a:r>
              <a:rPr lang="en-US" altLang="zh-CN" dirty="0"/>
              <a:t>5.1</a:t>
            </a:r>
            <a:r>
              <a:rPr lang="zh-CN" altLang="en-US" dirty="0"/>
              <a:t>  兴业－花旗利率互换协议</a:t>
            </a:r>
            <a:r>
              <a:rPr lang="en-US" altLang="zh-CN" dirty="0"/>
              <a:t>-I</a:t>
            </a:r>
            <a:endParaRPr lang="zh-CN" altLang="en-US" dirty="0"/>
          </a:p>
        </p:txBody>
      </p:sp>
      <p:sp>
        <p:nvSpPr>
          <p:cNvPr id="3" name="内容占位符 2"/>
          <p:cNvSpPr>
            <a:spLocks noGrp="1"/>
          </p:cNvSpPr>
          <p:nvPr>
            <p:ph idx="1"/>
          </p:nvPr>
        </p:nvSpPr>
        <p:spPr/>
        <p:txBody>
          <a:bodyPr/>
          <a:lstStyle/>
          <a:p>
            <a:endParaRPr lang="zh-CN" altLang="en-US" dirty="0"/>
          </a:p>
          <a:p>
            <a:endParaRPr lang="zh-CN" altLang="en-US" dirty="0"/>
          </a:p>
          <a:p>
            <a:endParaRPr lang="zh-CN" altLang="en-US" dirty="0"/>
          </a:p>
          <a:p>
            <a:endParaRPr lang="zh-CN" altLang="en-US" dirty="0"/>
          </a:p>
          <a:p>
            <a:endParaRPr lang="zh-CN" altLang="en-US" dirty="0"/>
          </a:p>
          <a:p>
            <a:endParaRPr lang="zh-CN" altLang="en-US" dirty="0"/>
          </a:p>
          <a:p>
            <a:endParaRPr lang="zh-CN" altLang="en-US" dirty="0"/>
          </a:p>
        </p:txBody>
      </p:sp>
      <p:sp>
        <p:nvSpPr>
          <p:cNvPr id="5" name="灯片编号占位符 4"/>
          <p:cNvSpPr>
            <a:spLocks noGrp="1"/>
          </p:cNvSpPr>
          <p:nvPr>
            <p:ph type="sldNum" sz="quarter" idx="4294967295"/>
          </p:nvPr>
        </p:nvSpPr>
        <p:spPr bwMode="auto">
          <a:xfrm>
            <a:off x="6299200" y="6524625"/>
            <a:ext cx="2844800" cy="2889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4</a:t>
            </a:fld>
            <a:endParaRPr lang="zh-CN" altLang="en-US" dirty="0"/>
          </a:p>
        </p:txBody>
      </p:sp>
      <p:pic>
        <p:nvPicPr>
          <p:cNvPr id="4" name="图片 3">
            <a:extLst>
              <a:ext uri="{FF2B5EF4-FFF2-40B4-BE49-F238E27FC236}">
                <a16:creationId xmlns:a16="http://schemas.microsoft.com/office/drawing/2014/main" id="{7018A81B-DC2B-204F-9168-1FB4CBB44E15}"/>
              </a:ext>
            </a:extLst>
          </p:cNvPr>
          <p:cNvPicPr>
            <a:picLocks noChangeAspect="1"/>
          </p:cNvPicPr>
          <p:nvPr/>
        </p:nvPicPr>
        <p:blipFill>
          <a:blip r:embed="rId2"/>
          <a:stretch>
            <a:fillRect/>
          </a:stretch>
        </p:blipFill>
        <p:spPr>
          <a:xfrm>
            <a:off x="2031075" y="4855336"/>
            <a:ext cx="5551275" cy="1367228"/>
          </a:xfrm>
          <a:prstGeom prst="rect">
            <a:avLst/>
          </a:prstGeom>
        </p:spPr>
      </p:pic>
      <p:pic>
        <p:nvPicPr>
          <p:cNvPr id="6" name="图片 5">
            <a:extLst>
              <a:ext uri="{FF2B5EF4-FFF2-40B4-BE49-F238E27FC236}">
                <a16:creationId xmlns:a16="http://schemas.microsoft.com/office/drawing/2014/main" id="{54B3D10C-3AD8-444F-954B-57E21FE8D4C9}"/>
              </a:ext>
            </a:extLst>
          </p:cNvPr>
          <p:cNvPicPr>
            <a:picLocks noChangeAspect="1"/>
          </p:cNvPicPr>
          <p:nvPr/>
        </p:nvPicPr>
        <p:blipFill>
          <a:blip r:embed="rId3"/>
          <a:stretch>
            <a:fillRect/>
          </a:stretch>
        </p:blipFill>
        <p:spPr>
          <a:xfrm>
            <a:off x="457200" y="1600200"/>
            <a:ext cx="8102600" cy="2806700"/>
          </a:xfrm>
          <a:prstGeom prst="rect">
            <a:avLst/>
          </a:prstGeom>
        </p:spPr>
      </p:pic>
      <p:pic>
        <p:nvPicPr>
          <p:cNvPr id="7" name="图片 6">
            <a:extLst>
              <a:ext uri="{FF2B5EF4-FFF2-40B4-BE49-F238E27FC236}">
                <a16:creationId xmlns:a16="http://schemas.microsoft.com/office/drawing/2014/main" id="{44B52B74-665A-2D40-B2ED-B7529C3B5C5F}"/>
              </a:ext>
            </a:extLst>
          </p:cNvPr>
          <p:cNvPicPr>
            <a:picLocks noChangeAspect="1"/>
          </p:cNvPicPr>
          <p:nvPr/>
        </p:nvPicPr>
        <p:blipFill>
          <a:blip r:embed="rId2"/>
          <a:stretch>
            <a:fillRect/>
          </a:stretch>
        </p:blipFill>
        <p:spPr>
          <a:xfrm>
            <a:off x="1796362" y="4827627"/>
            <a:ext cx="5551275" cy="1367228"/>
          </a:xfrm>
          <a:prstGeom prst="rect">
            <a:avLst/>
          </a:prstGeom>
        </p:spPr>
      </p:pic>
    </p:spTree>
    <p:extLst>
      <p:ext uri="{BB962C8B-B14F-4D97-AF65-F5344CB8AC3E}">
        <p14:creationId xmlns:p14="http://schemas.microsoft.com/office/powerpoint/2010/main" val="3946287396"/>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例</a:t>
            </a:r>
            <a:r>
              <a:rPr lang="en-US" altLang="zh-CN" dirty="0"/>
              <a:t>5.1</a:t>
            </a:r>
            <a:r>
              <a:rPr lang="zh-CN" altLang="en-US" dirty="0"/>
              <a:t>  兴业－花旗利率互换协议</a:t>
            </a:r>
            <a:r>
              <a:rPr lang="en-US" altLang="zh-CN" dirty="0"/>
              <a:t>-II</a:t>
            </a:r>
            <a:endParaRPr lang="zh-CN" altLang="en-US" dirty="0"/>
          </a:p>
        </p:txBody>
      </p:sp>
      <p:sp>
        <p:nvSpPr>
          <p:cNvPr id="6" name="灯片编号占位符 5"/>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5</a:t>
            </a:fld>
            <a:endParaRPr lang="zh-CN" altLang="en-US" dirty="0"/>
          </a:p>
        </p:txBody>
      </p:sp>
      <p:pic>
        <p:nvPicPr>
          <p:cNvPr id="624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125" y="1371600"/>
            <a:ext cx="824242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9585556"/>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CCEEC76-BB3B-0840-8E4E-77A9F4B31637}"/>
              </a:ext>
            </a:extLst>
          </p:cNvPr>
          <p:cNvSpPr>
            <a:spLocks noGrp="1"/>
          </p:cNvSpPr>
          <p:nvPr>
            <p:ph type="title"/>
          </p:nvPr>
        </p:nvSpPr>
        <p:spPr/>
        <p:txBody>
          <a:bodyPr/>
          <a:lstStyle/>
          <a:p>
            <a:r>
              <a:rPr kumimoji="1" lang="zh-CN" altLang="en-US" dirty="0"/>
              <a:t>利率互换的种类</a:t>
            </a:r>
          </a:p>
        </p:txBody>
      </p:sp>
      <p:sp>
        <p:nvSpPr>
          <p:cNvPr id="3" name="内容占位符 2">
            <a:extLst>
              <a:ext uri="{FF2B5EF4-FFF2-40B4-BE49-F238E27FC236}">
                <a16:creationId xmlns:a16="http://schemas.microsoft.com/office/drawing/2014/main" id="{A9B7EA8C-FEF5-B24F-8112-57405A18621D}"/>
              </a:ext>
            </a:extLst>
          </p:cNvPr>
          <p:cNvSpPr>
            <a:spLocks noGrp="1"/>
          </p:cNvSpPr>
          <p:nvPr>
            <p:ph idx="1"/>
          </p:nvPr>
        </p:nvSpPr>
        <p:spPr>
          <a:xfrm>
            <a:off x="342900" y="1862826"/>
            <a:ext cx="8801100" cy="3888432"/>
          </a:xfrm>
        </p:spPr>
        <p:txBody>
          <a:bodyPr/>
          <a:lstStyle/>
          <a:p>
            <a:r>
              <a:rPr kumimoji="1" lang="zh-CN" altLang="en-US" dirty="0"/>
              <a:t>普通利率互换</a:t>
            </a:r>
            <a:r>
              <a:rPr lang="zh-CN" altLang="zh-CN" dirty="0"/>
              <a:t>（</a:t>
            </a:r>
            <a:r>
              <a:rPr lang="en-US" altLang="zh-CN" dirty="0"/>
              <a:t>plain vanilla swaps; fixed-floating swaps</a:t>
            </a:r>
            <a:r>
              <a:rPr lang="zh-CN" altLang="zh-CN" dirty="0"/>
              <a:t> </a:t>
            </a:r>
            <a:r>
              <a:rPr lang="en-US" altLang="zh-CN" dirty="0"/>
              <a:t>;coupon swaps</a:t>
            </a:r>
            <a:r>
              <a:rPr lang="zh-CN" altLang="zh-CN" dirty="0"/>
              <a:t> ）</a:t>
            </a:r>
            <a:endParaRPr lang="en-US" altLang="zh-CN" dirty="0"/>
          </a:p>
          <a:p>
            <a:pPr lvl="1"/>
            <a:r>
              <a:rPr lang="zh-CN" altLang="zh-CN" dirty="0"/>
              <a:t>固定</a:t>
            </a:r>
            <a:r>
              <a:rPr lang="en-US" altLang="zh-CN" dirty="0"/>
              <a:t>-</a:t>
            </a:r>
            <a:r>
              <a:rPr lang="zh-CN" altLang="zh-CN" dirty="0"/>
              <a:t>浮动利率互换 </a:t>
            </a:r>
            <a:endParaRPr kumimoji="1" lang="en-US" altLang="zh-CN" dirty="0"/>
          </a:p>
          <a:p>
            <a:r>
              <a:rPr kumimoji="1" lang="zh-CN" altLang="en-US" dirty="0"/>
              <a:t>基差互换（</a:t>
            </a:r>
            <a:r>
              <a:rPr lang="en-US" altLang="zh-CN" dirty="0"/>
              <a:t>basis swaps</a:t>
            </a:r>
            <a:r>
              <a:rPr lang="zh-CN" altLang="zh-CN" dirty="0"/>
              <a:t> </a:t>
            </a:r>
            <a:r>
              <a:rPr kumimoji="1" lang="zh-CN" altLang="en-US" dirty="0"/>
              <a:t>）</a:t>
            </a:r>
            <a:endParaRPr kumimoji="1" lang="en-US" altLang="zh-CN" dirty="0"/>
          </a:p>
          <a:p>
            <a:r>
              <a:rPr lang="zh-CN" altLang="zh-CN" dirty="0"/>
              <a:t>其他互换 </a:t>
            </a:r>
            <a:endParaRPr kumimoji="1" lang="en-US" altLang="zh-CN" dirty="0"/>
          </a:p>
          <a:p>
            <a:endParaRPr kumimoji="1" lang="zh-CN" altLang="en-US" dirty="0"/>
          </a:p>
        </p:txBody>
      </p:sp>
      <p:sp>
        <p:nvSpPr>
          <p:cNvPr id="4" name="灯片编号占位符 3">
            <a:extLst>
              <a:ext uri="{FF2B5EF4-FFF2-40B4-BE49-F238E27FC236}">
                <a16:creationId xmlns:a16="http://schemas.microsoft.com/office/drawing/2014/main" id="{D795E45B-7EA0-704A-8703-C96CEBEE5BD0}"/>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6</a:t>
            </a:fld>
            <a:endParaRPr lang="zh-CN" altLang="en-US" dirty="0"/>
          </a:p>
        </p:txBody>
      </p:sp>
    </p:spTree>
    <p:extLst>
      <p:ext uri="{BB962C8B-B14F-4D97-AF65-F5344CB8AC3E}">
        <p14:creationId xmlns:p14="http://schemas.microsoft.com/office/powerpoint/2010/main" val="2092478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126B618-537E-2B44-9580-48762ABFB2E0}"/>
              </a:ext>
            </a:extLst>
          </p:cNvPr>
          <p:cNvSpPr>
            <a:spLocks noGrp="1"/>
          </p:cNvSpPr>
          <p:nvPr>
            <p:ph type="title"/>
          </p:nvPr>
        </p:nvSpPr>
        <p:spPr/>
        <p:txBody>
          <a:bodyPr/>
          <a:lstStyle/>
          <a:p>
            <a:r>
              <a:rPr kumimoji="1" lang="zh-CN" altLang="en-US" dirty="0"/>
              <a:t>利率互换中的常见浮动利率</a:t>
            </a:r>
          </a:p>
        </p:txBody>
      </p:sp>
      <p:sp>
        <p:nvSpPr>
          <p:cNvPr id="4" name="灯片编号占位符 3">
            <a:extLst>
              <a:ext uri="{FF2B5EF4-FFF2-40B4-BE49-F238E27FC236}">
                <a16:creationId xmlns:a16="http://schemas.microsoft.com/office/drawing/2014/main" id="{E82EBD22-9816-E146-BFB5-5063ED4B9374}"/>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7</a:t>
            </a:fld>
            <a:endParaRPr lang="zh-CN" altLang="en-US" dirty="0"/>
          </a:p>
        </p:txBody>
      </p:sp>
      <p:pic>
        <p:nvPicPr>
          <p:cNvPr id="11" name="内容占位符 10">
            <a:extLst>
              <a:ext uri="{FF2B5EF4-FFF2-40B4-BE49-F238E27FC236}">
                <a16:creationId xmlns:a16="http://schemas.microsoft.com/office/drawing/2014/main" id="{F217CD9B-93DA-6C40-9489-CB8C909557A5}"/>
              </a:ext>
            </a:extLst>
          </p:cNvPr>
          <p:cNvPicPr>
            <a:picLocks noGrp="1" noChangeAspect="1"/>
          </p:cNvPicPr>
          <p:nvPr>
            <p:ph idx="1"/>
          </p:nvPr>
        </p:nvPicPr>
        <p:blipFill>
          <a:blip r:embed="rId2"/>
          <a:stretch>
            <a:fillRect/>
          </a:stretch>
        </p:blipFill>
        <p:spPr>
          <a:xfrm>
            <a:off x="1496244" y="1885951"/>
            <a:ext cx="6172200" cy="3610154"/>
          </a:xfrm>
          <a:prstGeom prst="rect">
            <a:avLst/>
          </a:prstGeom>
        </p:spPr>
      </p:pic>
    </p:spTree>
    <p:extLst>
      <p:ext uri="{BB962C8B-B14F-4D97-AF65-F5344CB8AC3E}">
        <p14:creationId xmlns:p14="http://schemas.microsoft.com/office/powerpoint/2010/main" val="19671920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BEA084-CF7B-994C-83F2-681453804223}"/>
              </a:ext>
            </a:extLst>
          </p:cNvPr>
          <p:cNvSpPr>
            <a:spLocks noGrp="1"/>
          </p:cNvSpPr>
          <p:nvPr>
            <p:ph type="title"/>
          </p:nvPr>
        </p:nvSpPr>
        <p:spPr/>
        <p:txBody>
          <a:bodyPr/>
          <a:lstStyle/>
          <a:p>
            <a:r>
              <a:rPr lang="zh-CN" altLang="zh-CN" dirty="0"/>
              <a:t>基差互换 </a:t>
            </a:r>
            <a:endParaRPr kumimoji="1" lang="zh-CN" altLang="en-US" dirty="0"/>
          </a:p>
        </p:txBody>
      </p:sp>
      <p:sp>
        <p:nvSpPr>
          <p:cNvPr id="3" name="内容占位符 2">
            <a:extLst>
              <a:ext uri="{FF2B5EF4-FFF2-40B4-BE49-F238E27FC236}">
                <a16:creationId xmlns:a16="http://schemas.microsoft.com/office/drawing/2014/main" id="{0EDE3DE9-886E-194B-A0E7-4900DB3433FD}"/>
              </a:ext>
            </a:extLst>
          </p:cNvPr>
          <p:cNvSpPr>
            <a:spLocks noGrp="1"/>
          </p:cNvSpPr>
          <p:nvPr>
            <p:ph idx="1"/>
          </p:nvPr>
        </p:nvSpPr>
        <p:spPr/>
        <p:txBody>
          <a:bodyPr/>
          <a:lstStyle/>
          <a:p>
            <a:r>
              <a:rPr lang="zh-CN" altLang="zh-CN" dirty="0"/>
              <a:t>浮动</a:t>
            </a:r>
            <a:r>
              <a:rPr lang="en-US" altLang="zh-CN" dirty="0"/>
              <a:t>-</a:t>
            </a:r>
            <a:r>
              <a:rPr lang="zh-CN" altLang="zh-CN" dirty="0"/>
              <a:t>浮动互换</a:t>
            </a:r>
            <a:endParaRPr lang="en-US" altLang="zh-CN" dirty="0"/>
          </a:p>
          <a:p>
            <a:r>
              <a:rPr lang="zh-CN" altLang="en-US" dirty="0"/>
              <a:t>报出基点</a:t>
            </a:r>
            <a:endParaRPr lang="en-US" altLang="zh-CN" dirty="0"/>
          </a:p>
          <a:p>
            <a:r>
              <a:rPr lang="zh-CN" altLang="en-US" dirty="0"/>
              <a:t>可以视为两个息票互换的组合</a:t>
            </a:r>
            <a:endParaRPr kumimoji="1" lang="zh-CN" altLang="en-US" dirty="0"/>
          </a:p>
        </p:txBody>
      </p:sp>
      <p:sp>
        <p:nvSpPr>
          <p:cNvPr id="4" name="灯片编号占位符 3">
            <a:extLst>
              <a:ext uri="{FF2B5EF4-FFF2-40B4-BE49-F238E27FC236}">
                <a16:creationId xmlns:a16="http://schemas.microsoft.com/office/drawing/2014/main" id="{C6700240-A6C1-874E-86E0-26BC14EDD36F}"/>
              </a:ext>
            </a:extLst>
          </p:cNvPr>
          <p:cNvSpPr>
            <a:spLocks noGrp="1"/>
          </p:cNvSpPr>
          <p:nvPr>
            <p:ph type="sldNum" sz="quarter" idx="12"/>
          </p:nvPr>
        </p:nvSpPr>
        <p:spPr bwMode="auto">
          <a:xfrm>
            <a:off x="8784299" y="6525344"/>
            <a:ext cx="28448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fontAlgn="auto">
              <a:spcBef>
                <a:spcPts val="0"/>
              </a:spcBef>
              <a:spcAft>
                <a:spcPts val="0"/>
              </a:spcAft>
              <a:defRPr sz="1200" kern="1200">
                <a:solidFill>
                  <a:schemeClr val="tx1">
                    <a:lumMod val="50000"/>
                    <a:lumOff val="50000"/>
                  </a:schemeClr>
                </a:solidFill>
                <a:latin typeface="Adobe Jenson Pro Capt" pitchFamily="18"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fld id="{0C913308-F349-4B6D-A68A-DD1791B4A57B}" type="slidenum">
              <a:rPr lang="zh-CN" altLang="en-US" smtClean="0"/>
              <a:pPr/>
              <a:t>8</a:t>
            </a:fld>
            <a:endParaRPr lang="zh-CN" altLang="en-US" dirty="0"/>
          </a:p>
        </p:txBody>
      </p:sp>
      <p:pic>
        <p:nvPicPr>
          <p:cNvPr id="5" name="内容占位符 11">
            <a:extLst>
              <a:ext uri="{FF2B5EF4-FFF2-40B4-BE49-F238E27FC236}">
                <a16:creationId xmlns:a16="http://schemas.microsoft.com/office/drawing/2014/main" id="{DC3440E1-2F02-E847-9F27-85727CEEBD2B}"/>
              </a:ext>
            </a:extLst>
          </p:cNvPr>
          <p:cNvPicPr>
            <a:picLocks noChangeAspect="1"/>
          </p:cNvPicPr>
          <p:nvPr/>
        </p:nvPicPr>
        <p:blipFill>
          <a:blip r:embed="rId2"/>
          <a:stretch>
            <a:fillRect/>
          </a:stretch>
        </p:blipFill>
        <p:spPr bwMode="auto">
          <a:xfrm>
            <a:off x="2552151" y="3157546"/>
            <a:ext cx="4029075" cy="1298992"/>
          </a:xfrm>
          <a:prstGeom prst="rect">
            <a:avLst/>
          </a:prstGeom>
          <a:noFill/>
          <a:ln w="9525">
            <a:noFill/>
            <a:miter lim="800000"/>
            <a:headEnd/>
            <a:tailEnd/>
          </a:ln>
        </p:spPr>
      </p:pic>
    </p:spTree>
    <p:extLst>
      <p:ext uri="{BB962C8B-B14F-4D97-AF65-F5344CB8AC3E}">
        <p14:creationId xmlns:p14="http://schemas.microsoft.com/office/powerpoint/2010/main" val="27102936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1757</Words>
  <Application>Microsoft Macintosh PowerPoint</Application>
  <PresentationFormat>全屏显示(4:3)</PresentationFormat>
  <Paragraphs>243</Paragraphs>
  <Slides>49</Slides>
  <Notes>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49</vt:i4>
      </vt:variant>
    </vt:vector>
  </HeadingPairs>
  <TitlesOfParts>
    <vt:vector size="65" baseType="lpstr">
      <vt:lpstr>楷体</vt:lpstr>
      <vt:lpstr>微软雅黑</vt:lpstr>
      <vt:lpstr>Adobe 黑体 Std R</vt:lpstr>
      <vt:lpstr>Adobe 楷体 Std R</vt:lpstr>
      <vt:lpstr>Adobe Heiti Std R</vt:lpstr>
      <vt:lpstr>Adobe Jenson Pro</vt:lpstr>
      <vt:lpstr>Adobe Jenson Pro Capt</vt:lpstr>
      <vt:lpstr>Arial</vt:lpstr>
      <vt:lpstr>Bradley Hand ITC</vt:lpstr>
      <vt:lpstr>Calibri</vt:lpstr>
      <vt:lpstr>Cambria Math</vt:lpstr>
      <vt:lpstr>Garamond</vt:lpstr>
      <vt:lpstr>Segoe</vt:lpstr>
      <vt:lpstr>Times New Roman</vt:lpstr>
      <vt:lpstr>Wingdings</vt:lpstr>
      <vt:lpstr>1_Edge</vt:lpstr>
      <vt:lpstr>第5章 利率互换</vt:lpstr>
      <vt:lpstr>PowerPoint 演示文稿</vt:lpstr>
      <vt:lpstr>第一节</vt:lpstr>
      <vt:lpstr>利率互换的定义</vt:lpstr>
      <vt:lpstr>例5.1  兴业－花旗利率互换协议-I</vt:lpstr>
      <vt:lpstr>例5.1  兴业－花旗利率互换协议-II</vt:lpstr>
      <vt:lpstr>利率互换的种类</vt:lpstr>
      <vt:lpstr>利率互换中的常见浮动利率</vt:lpstr>
      <vt:lpstr>基差互换 </vt:lpstr>
      <vt:lpstr>其他互换-I</vt:lpstr>
      <vt:lpstr>其他互换-II</vt:lpstr>
      <vt:lpstr>利率互换的市场机制：做市商制度</vt:lpstr>
      <vt:lpstr>利率互换的市场机制：主协议制度</vt:lpstr>
      <vt:lpstr>利率互换的市场机制：次贷危机之后</vt:lpstr>
      <vt:lpstr>中国市场的集中清算和标准化</vt:lpstr>
      <vt:lpstr>利率互换的其他市场惯例-I</vt:lpstr>
      <vt:lpstr>利率互换的其他市场惯例-II</vt:lpstr>
      <vt:lpstr>例5.2  基于FR007的5年期利率互换交易 </vt:lpstr>
      <vt:lpstr>利率互换报价-中国市场</vt:lpstr>
      <vt:lpstr>利率互换报价-美元市场</vt:lpstr>
      <vt:lpstr>第二节</vt:lpstr>
      <vt:lpstr>利率互换的分解——不考虑名义本金</vt:lpstr>
      <vt:lpstr>利率互换的分解——考虑名义本金</vt:lpstr>
      <vt:lpstr>浮动利率与合理贴现率一致</vt:lpstr>
      <vt:lpstr>利率互换的分解</vt:lpstr>
      <vt:lpstr>利率互换定价：债券组合视角</vt:lpstr>
      <vt:lpstr>例5.3 运用债券组合方法确定利率互换合约价值 </vt:lpstr>
      <vt:lpstr>例5.4  运用债券组合方法确定合理互换利率</vt:lpstr>
      <vt:lpstr>利率互换定价：FRA组合视角</vt:lpstr>
      <vt:lpstr>例5.5：运用FRA组合方法确定利率互换合约价值 </vt:lpstr>
      <vt:lpstr>互换利率是什么利率？</vt:lpstr>
      <vt:lpstr>互换利率对应的即期利率和远期利率</vt:lpstr>
      <vt:lpstr>例5.6 从互换利率中提取即期利率 </vt:lpstr>
      <vt:lpstr>一些拓展情形</vt:lpstr>
      <vt:lpstr>浮动利率与合理贴现率不一致</vt:lpstr>
      <vt:lpstr>浮动利率与合理贴现率不一致</vt:lpstr>
      <vt:lpstr>第三节</vt:lpstr>
      <vt:lpstr>利率互换中的“carry”和“rolldown” </vt:lpstr>
      <vt:lpstr>例5.7 利率互换的carry和rolldown分析-I</vt:lpstr>
      <vt:lpstr>例5.7 利率互换的carry和rolldown分析-II</vt:lpstr>
      <vt:lpstr>例5.7 利率互换的carry和rolldown分析-III</vt:lpstr>
      <vt:lpstr>第四节</vt:lpstr>
      <vt:lpstr>利率互换的运用：风险管理</vt:lpstr>
      <vt:lpstr>利率互换的运用：信用套利-I</vt:lpstr>
      <vt:lpstr>利率互换的运用：信用套利-II</vt:lpstr>
      <vt:lpstr>利率互换的运用：利率套利</vt:lpstr>
      <vt:lpstr>利率互换的运用：投机</vt:lpstr>
      <vt:lpstr>利率互换的运用：创造新产品</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Silverlight Briefing - MIX07</dc:title>
  <dc:subject>Silverlight</dc:subject>
  <dc:creator/>
  <dc:description>COPYRIGHT, Microsoft 2007.  All rights reserved.  No permission is granted to reproduce or re-use materials from this document in other documents.  All rights reserved.
3rd party company names and logos are used with permission and are subject to their own copyrights and trademarks.</dc:description>
  <cp:lastModifiedBy/>
  <cp:revision>9</cp:revision>
  <dcterms:created xsi:type="dcterms:W3CDTF">2007-08-03T18:56:26Z</dcterms:created>
  <dcterms:modified xsi:type="dcterms:W3CDTF">2021-07-21T14:07:07Z</dcterms:modified>
</cp:coreProperties>
</file>