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compatMode="1" saveSubsetFonts="1">
  <p:sldMasterIdLst>
    <p:sldMasterId id="2147483782" r:id="rId1"/>
  </p:sldMasterIdLst>
  <p:notesMasterIdLst>
    <p:notesMasterId r:id="rId61"/>
  </p:notesMasterIdLst>
  <p:handoutMasterIdLst>
    <p:handoutMasterId r:id="rId62"/>
  </p:handoutMasterIdLst>
  <p:sldIdLst>
    <p:sldId id="561" r:id="rId2"/>
    <p:sldId id="615" r:id="rId3"/>
    <p:sldId id="612" r:id="rId4"/>
    <p:sldId id="777" r:id="rId5"/>
    <p:sldId id="565" r:id="rId6"/>
    <p:sldId id="778" r:id="rId7"/>
    <p:sldId id="780" r:id="rId8"/>
    <p:sldId id="779" r:id="rId9"/>
    <p:sldId id="781" r:id="rId10"/>
    <p:sldId id="782" r:id="rId11"/>
    <p:sldId id="783" r:id="rId12"/>
    <p:sldId id="785" r:id="rId13"/>
    <p:sldId id="786" r:id="rId14"/>
    <p:sldId id="787" r:id="rId15"/>
    <p:sldId id="789" r:id="rId16"/>
    <p:sldId id="2716" r:id="rId17"/>
    <p:sldId id="2718" r:id="rId18"/>
    <p:sldId id="2720" r:id="rId19"/>
    <p:sldId id="2719" r:id="rId20"/>
    <p:sldId id="791" r:id="rId21"/>
    <p:sldId id="2721" r:id="rId22"/>
    <p:sldId id="2722" r:id="rId23"/>
    <p:sldId id="2723" r:id="rId24"/>
    <p:sldId id="2724" r:id="rId25"/>
    <p:sldId id="2725" r:id="rId26"/>
    <p:sldId id="2726" r:id="rId27"/>
    <p:sldId id="2727" r:id="rId28"/>
    <p:sldId id="613" r:id="rId29"/>
    <p:sldId id="838" r:id="rId30"/>
    <p:sldId id="2661" r:id="rId31"/>
    <p:sldId id="2819" r:id="rId32"/>
    <p:sldId id="872" r:id="rId33"/>
    <p:sldId id="2728" r:id="rId34"/>
    <p:sldId id="2820" r:id="rId35"/>
    <p:sldId id="2822" r:id="rId36"/>
    <p:sldId id="2823" r:id="rId37"/>
    <p:sldId id="2832" r:id="rId38"/>
    <p:sldId id="2833" r:id="rId39"/>
    <p:sldId id="2834" r:id="rId40"/>
    <p:sldId id="2704" r:id="rId41"/>
    <p:sldId id="2706" r:id="rId42"/>
    <p:sldId id="2597" r:id="rId43"/>
    <p:sldId id="2836" r:id="rId44"/>
    <p:sldId id="2837" r:id="rId45"/>
    <p:sldId id="2828" r:id="rId46"/>
    <p:sldId id="2829" r:id="rId47"/>
    <p:sldId id="2838" r:id="rId48"/>
    <p:sldId id="2831" r:id="rId49"/>
    <p:sldId id="2839" r:id="rId50"/>
    <p:sldId id="2701" r:id="rId51"/>
    <p:sldId id="2698" r:id="rId52"/>
    <p:sldId id="2846" r:id="rId53"/>
    <p:sldId id="2847" r:id="rId54"/>
    <p:sldId id="2602" r:id="rId55"/>
    <p:sldId id="2630" r:id="rId56"/>
    <p:sldId id="2840" r:id="rId57"/>
    <p:sldId id="2848" r:id="rId58"/>
    <p:sldId id="2849" r:id="rId59"/>
    <p:sldId id="606" r:id="rId6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20">
          <p15:clr>
            <a:srgbClr val="A4A3A4"/>
          </p15:clr>
        </p15:guide>
        <p15:guide id="2" pos="2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18" autoAdjust="0"/>
    <p:restoredTop sz="93537" autoAdjust="0"/>
  </p:normalViewPr>
  <p:slideViewPr>
    <p:cSldViewPr snapToObjects="1">
      <p:cViewPr varScale="1">
        <p:scale>
          <a:sx n="119" d="100"/>
          <a:sy n="119" d="100"/>
        </p:scale>
        <p:origin x="1720" y="192"/>
      </p:cViewPr>
      <p:guideLst>
        <p:guide orient="horz" pos="1920"/>
        <p:guide pos="2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6B3AF1C-4B30-7049-9F1A-A29F671A303C}"/>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3" name="Date Placeholder 2">
            <a:extLst>
              <a:ext uri="{FF2B5EF4-FFF2-40B4-BE49-F238E27FC236}">
                <a16:creationId xmlns:a16="http://schemas.microsoft.com/office/drawing/2014/main" id="{BB391BC5-A85E-4E4E-8A55-266D2A1718F4}"/>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mn-ea"/>
                <a:cs typeface="Arial" pitchFamily="34" charset="0"/>
              </a:defRPr>
            </a:lvl1pPr>
          </a:lstStyle>
          <a:p>
            <a:pPr>
              <a:defRPr/>
            </a:pPr>
            <a:fld id="{25D1EFC1-7A8B-8F4B-96E0-6EBB3E34775F}" type="datetimeFigureOut">
              <a:rPr lang="zh-CN" altLang="en-US"/>
              <a:pPr>
                <a:defRPr/>
              </a:pPr>
              <a:t>2021/7/21</a:t>
            </a:fld>
            <a:endParaRPr lang="en-US" altLang="zh-CN"/>
          </a:p>
        </p:txBody>
      </p:sp>
      <p:sp>
        <p:nvSpPr>
          <p:cNvPr id="4" name="Footer Placeholder 3">
            <a:extLst>
              <a:ext uri="{FF2B5EF4-FFF2-40B4-BE49-F238E27FC236}">
                <a16:creationId xmlns:a16="http://schemas.microsoft.com/office/drawing/2014/main" id="{E1A5308E-6805-4B45-B885-B1C11F77F880}"/>
              </a:ext>
            </a:extLst>
          </p:cNvPr>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5" name="Slide Number Placeholder 4">
            <a:extLst>
              <a:ext uri="{FF2B5EF4-FFF2-40B4-BE49-F238E27FC236}">
                <a16:creationId xmlns:a16="http://schemas.microsoft.com/office/drawing/2014/main" id="{0D568971-AB5E-694F-B034-EFE7701D2196}"/>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pPr>
              <a:defRPr/>
            </a:pPr>
            <a:fld id="{4EC0EB72-EA07-5A40-9537-511FD4759895}" type="slidenum">
              <a:rPr lang="zh-CN" altLang="en-US"/>
              <a:pPr>
                <a:defRPr/>
              </a:pPr>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337DFF7-518B-E44C-9E98-7565E796EC8D}"/>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3" name="Date Placeholder 2">
            <a:extLst>
              <a:ext uri="{FF2B5EF4-FFF2-40B4-BE49-F238E27FC236}">
                <a16:creationId xmlns:a16="http://schemas.microsoft.com/office/drawing/2014/main" id="{59BA3D28-0490-4341-8EF3-BE5D267ACC3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mn-ea"/>
                <a:cs typeface="Arial" pitchFamily="34" charset="0"/>
              </a:defRPr>
            </a:lvl1pPr>
          </a:lstStyle>
          <a:p>
            <a:pPr>
              <a:defRPr/>
            </a:pPr>
            <a:fld id="{107B3E38-35F5-8C4F-B82F-A80D6465576E}" type="datetimeFigureOut">
              <a:rPr lang="zh-CN" altLang="en-US"/>
              <a:pPr>
                <a:defRPr/>
              </a:pPr>
              <a:t>2021/7/21</a:t>
            </a:fld>
            <a:endParaRPr lang="en-US" altLang="zh-CN"/>
          </a:p>
        </p:txBody>
      </p:sp>
      <p:sp>
        <p:nvSpPr>
          <p:cNvPr id="4" name="Slide Image Placeholder 3">
            <a:extLst>
              <a:ext uri="{FF2B5EF4-FFF2-40B4-BE49-F238E27FC236}">
                <a16:creationId xmlns:a16="http://schemas.microsoft.com/office/drawing/2014/main" id="{2EB928AF-F12C-2B4B-932C-80979F3B26EA}"/>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083D02EA-72B8-6741-86FD-A1CDB7AEA76C}"/>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43A24C46-21E1-454E-BDCD-12D41AF9EB99}"/>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7" name="Slide Number Placeholder 6">
            <a:extLst>
              <a:ext uri="{FF2B5EF4-FFF2-40B4-BE49-F238E27FC236}">
                <a16:creationId xmlns:a16="http://schemas.microsoft.com/office/drawing/2014/main" id="{60B1650C-3878-5C4A-A5BF-08761A046C92}"/>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pPr>
              <a:defRPr/>
            </a:pPr>
            <a:fld id="{96769E09-66E9-0941-88D4-CF9EE6E5F913}"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a:extLst>
              <a:ext uri="{FF2B5EF4-FFF2-40B4-BE49-F238E27FC236}">
                <a16:creationId xmlns:a16="http://schemas.microsoft.com/office/drawing/2014/main" id="{965C2CEB-F7D0-6D48-8BE6-709990AB721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a:extLst>
              <a:ext uri="{FF2B5EF4-FFF2-40B4-BE49-F238E27FC236}">
                <a16:creationId xmlns:a16="http://schemas.microsoft.com/office/drawing/2014/main" id="{5EB1EE68-872B-1B4C-9947-BF42263D163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22531" name="Slide Number Placeholder 3">
            <a:extLst>
              <a:ext uri="{FF2B5EF4-FFF2-40B4-BE49-F238E27FC236}">
                <a16:creationId xmlns:a16="http://schemas.microsoft.com/office/drawing/2014/main" id="{4CAF6786-7FFF-EB4B-B1B9-4E9952C4FB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F6FA30E-9930-C840-AF9F-0E4A0F5A53AB}" type="slidenum">
              <a:rPr lang="zh-CN" altLang="en-US" smtClean="0"/>
              <a:pPr>
                <a:spcBef>
                  <a:spcPct val="0"/>
                </a:spcBef>
              </a:pPr>
              <a:t>0</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幻灯片图像占位符 1">
            <a:extLst>
              <a:ext uri="{FF2B5EF4-FFF2-40B4-BE49-F238E27FC236}">
                <a16:creationId xmlns:a16="http://schemas.microsoft.com/office/drawing/2014/main" id="{6F1024A1-4F0A-0F40-83A4-192C13C4EBAE}"/>
              </a:ext>
            </a:extLst>
          </p:cNvPr>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6" name="备注占位符 2">
            <a:extLst>
              <a:ext uri="{FF2B5EF4-FFF2-40B4-BE49-F238E27FC236}">
                <a16:creationId xmlns:a16="http://schemas.microsoft.com/office/drawing/2014/main" id="{B8C19EFF-8C8D-014C-B763-A55890AA760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a:p>
        </p:txBody>
      </p:sp>
      <p:sp>
        <p:nvSpPr>
          <p:cNvPr id="77827" name="灯片编号占位符 3">
            <a:extLst>
              <a:ext uri="{FF2B5EF4-FFF2-40B4-BE49-F238E27FC236}">
                <a16:creationId xmlns:a16="http://schemas.microsoft.com/office/drawing/2014/main" id="{52036988-301C-0248-BF02-97FBFECDEC4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FCDFA89-3D49-494F-94ED-DF37B15B4BC0}" type="slidenum">
              <a:rPr lang="zh-CN" altLang="en-US" smtClean="0">
                <a:latin typeface="Calibri" panose="020F0502020204030204" pitchFamily="34" charset="0"/>
              </a:rPr>
              <a:pPr/>
              <a:t>30</a:t>
            </a:fld>
            <a:endParaRPr lang="en-US" altLang="zh-CN">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幻灯片图像占位符 1">
            <a:extLst>
              <a:ext uri="{FF2B5EF4-FFF2-40B4-BE49-F238E27FC236}">
                <a16:creationId xmlns:a16="http://schemas.microsoft.com/office/drawing/2014/main" id="{81B75DC0-3F00-4046-B7DC-F8059E70D6ED}"/>
              </a:ext>
            </a:extLst>
          </p:cNvPr>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4" name="备注占位符 2">
            <a:extLst>
              <a:ext uri="{FF2B5EF4-FFF2-40B4-BE49-F238E27FC236}">
                <a16:creationId xmlns:a16="http://schemas.microsoft.com/office/drawing/2014/main" id="{715767CB-35D3-9B43-ADFE-43E58500D34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a:p>
        </p:txBody>
      </p:sp>
      <p:sp>
        <p:nvSpPr>
          <p:cNvPr id="79875" name="灯片编号占位符 3">
            <a:extLst>
              <a:ext uri="{FF2B5EF4-FFF2-40B4-BE49-F238E27FC236}">
                <a16:creationId xmlns:a16="http://schemas.microsoft.com/office/drawing/2014/main" id="{16179C3F-008D-A740-B72D-F087DBFB119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44E4C56-4BCF-6347-8C06-43C90CAE321B}" type="slidenum">
              <a:rPr lang="zh-CN" altLang="en-US" smtClean="0">
                <a:latin typeface="Calibri" panose="020F0502020204030204" pitchFamily="34" charset="0"/>
              </a:rPr>
              <a:pPr/>
              <a:t>31</a:t>
            </a:fld>
            <a:endParaRPr lang="en-US" altLang="zh-CN">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幻灯片图像占位符 1">
            <a:extLst>
              <a:ext uri="{FF2B5EF4-FFF2-40B4-BE49-F238E27FC236}">
                <a16:creationId xmlns:a16="http://schemas.microsoft.com/office/drawing/2014/main" id="{731E3B4C-2D2C-F247-B36E-FDC8576272B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6" name="备注占位符 2">
            <a:extLst>
              <a:ext uri="{FF2B5EF4-FFF2-40B4-BE49-F238E27FC236}">
                <a16:creationId xmlns:a16="http://schemas.microsoft.com/office/drawing/2014/main" id="{895E78B9-33B4-5E4C-BE5E-9DACC50901F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4" name="日期占位符 3">
            <a:extLst>
              <a:ext uri="{FF2B5EF4-FFF2-40B4-BE49-F238E27FC236}">
                <a16:creationId xmlns:a16="http://schemas.microsoft.com/office/drawing/2014/main" id="{E51FFAD1-5FDB-BF49-A379-AF8F663E6FBD}"/>
              </a:ext>
            </a:extLst>
          </p:cNvPr>
          <p:cNvSpPr>
            <a:spLocks noGrp="1"/>
          </p:cNvSpPr>
          <p:nvPr>
            <p:ph type="dt" sz="quarter" idx="1"/>
          </p:nvPr>
        </p:nvSpPr>
        <p:spPr/>
        <p:txBody>
          <a:bodyPr/>
          <a:lstStyle/>
          <a:p>
            <a:pPr>
              <a:defRPr/>
            </a:pP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a:extLst>
              <a:ext uri="{FF2B5EF4-FFF2-40B4-BE49-F238E27FC236}">
                <a16:creationId xmlns:a16="http://schemas.microsoft.com/office/drawing/2014/main" id="{DA3947FB-859B-6748-BB7B-9BBC0A2246DA}"/>
              </a:ext>
            </a:extLst>
          </p:cNvPr>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备注占位符 2">
            <a:extLst>
              <a:ext uri="{FF2B5EF4-FFF2-40B4-BE49-F238E27FC236}">
                <a16:creationId xmlns:a16="http://schemas.microsoft.com/office/drawing/2014/main" id="{9E505301-1FE8-0A4E-B85C-C81E02261EA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a:p>
        </p:txBody>
      </p:sp>
      <p:sp>
        <p:nvSpPr>
          <p:cNvPr id="46083" name="灯片编号占位符 3">
            <a:extLst>
              <a:ext uri="{FF2B5EF4-FFF2-40B4-BE49-F238E27FC236}">
                <a16:creationId xmlns:a16="http://schemas.microsoft.com/office/drawing/2014/main" id="{82C5CFA6-71AE-3F41-9371-BC6CA2366AA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7C81805-63B7-2148-93DB-A2EF761F0CC2}" type="slidenum">
              <a:rPr lang="zh-CN" altLang="en-US" smtClean="0">
                <a:latin typeface="Calibri" panose="020F0502020204030204" pitchFamily="34" charset="0"/>
              </a:rPr>
              <a:pPr/>
              <a:t>3</a:t>
            </a:fld>
            <a:endParaRPr lang="en-US" altLang="zh-CN">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a:extLst>
              <a:ext uri="{FF2B5EF4-FFF2-40B4-BE49-F238E27FC236}">
                <a16:creationId xmlns:a16="http://schemas.microsoft.com/office/drawing/2014/main" id="{A35A36D3-A5B6-8E43-BBF0-B71FE521DDF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备注占位符 2">
            <a:extLst>
              <a:ext uri="{FF2B5EF4-FFF2-40B4-BE49-F238E27FC236}">
                <a16:creationId xmlns:a16="http://schemas.microsoft.com/office/drawing/2014/main" id="{A8EF5386-A71D-3B4F-9A46-2ADD32AD2C5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26627" name="灯片编号占位符 3">
            <a:extLst>
              <a:ext uri="{FF2B5EF4-FFF2-40B4-BE49-F238E27FC236}">
                <a16:creationId xmlns:a16="http://schemas.microsoft.com/office/drawing/2014/main" id="{B585B1C1-0FE0-9B4E-B9AF-78034BB2393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B82943C-0075-C249-91CA-94A141F3922D}" type="slidenum">
              <a:rPr lang="zh-CN" altLang="en-US" smtClean="0">
                <a:latin typeface="Calibri" panose="020F0502020204030204" pitchFamily="34" charset="0"/>
              </a:rPr>
              <a:pPr/>
              <a:t>4</a:t>
            </a:fld>
            <a:endParaRPr lang="en-US" altLang="zh-CN">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a:extLst>
              <a:ext uri="{FF2B5EF4-FFF2-40B4-BE49-F238E27FC236}">
                <a16:creationId xmlns:a16="http://schemas.microsoft.com/office/drawing/2014/main" id="{7D24158A-488B-3940-A5DA-7F0A66537C96}"/>
              </a:ext>
            </a:extLst>
          </p:cNvPr>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备注占位符 2">
            <a:extLst>
              <a:ext uri="{FF2B5EF4-FFF2-40B4-BE49-F238E27FC236}">
                <a16:creationId xmlns:a16="http://schemas.microsoft.com/office/drawing/2014/main" id="{F112F993-1A1F-D145-9AA0-F2B98EFBE69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a:p>
        </p:txBody>
      </p:sp>
      <p:sp>
        <p:nvSpPr>
          <p:cNvPr id="49155" name="灯片编号占位符 3">
            <a:extLst>
              <a:ext uri="{FF2B5EF4-FFF2-40B4-BE49-F238E27FC236}">
                <a16:creationId xmlns:a16="http://schemas.microsoft.com/office/drawing/2014/main" id="{B3F987CF-9E19-8D43-987E-E3E51E101DD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5FDD839-6421-B545-B0AC-4A41A7EA21F6}" type="slidenum">
              <a:rPr lang="zh-CN" altLang="en-US" smtClean="0">
                <a:latin typeface="Calibri" panose="020F0502020204030204" pitchFamily="34" charset="0"/>
              </a:rPr>
              <a:pPr/>
              <a:t>6</a:t>
            </a:fld>
            <a:endParaRPr lang="en-US" altLang="zh-CN">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幻灯片图像占位符 1">
            <a:extLst>
              <a:ext uri="{FF2B5EF4-FFF2-40B4-BE49-F238E27FC236}">
                <a16:creationId xmlns:a16="http://schemas.microsoft.com/office/drawing/2014/main" id="{1167A339-B5BA-1847-B69B-BC45706ED1E7}"/>
              </a:ext>
            </a:extLst>
          </p:cNvPr>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4" name="备注占位符 2">
            <a:extLst>
              <a:ext uri="{FF2B5EF4-FFF2-40B4-BE49-F238E27FC236}">
                <a16:creationId xmlns:a16="http://schemas.microsoft.com/office/drawing/2014/main" id="{41C78DDA-4A31-8640-9071-5FF838D4089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a:p>
        </p:txBody>
      </p:sp>
      <p:sp>
        <p:nvSpPr>
          <p:cNvPr id="54275" name="灯片编号占位符 3">
            <a:extLst>
              <a:ext uri="{FF2B5EF4-FFF2-40B4-BE49-F238E27FC236}">
                <a16:creationId xmlns:a16="http://schemas.microsoft.com/office/drawing/2014/main" id="{F64EA71E-616B-3740-8337-F16F293B464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E5D8F95-C0C4-8941-AF35-696853942C6D}" type="slidenum">
              <a:rPr lang="zh-CN" altLang="en-US" smtClean="0">
                <a:latin typeface="Calibri" panose="020F0502020204030204" pitchFamily="34" charset="0"/>
              </a:rPr>
              <a:pPr/>
              <a:t>11</a:t>
            </a:fld>
            <a:endParaRPr lang="en-US" altLang="zh-CN">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幻灯片图像占位符 1">
            <a:extLst>
              <a:ext uri="{FF2B5EF4-FFF2-40B4-BE49-F238E27FC236}">
                <a16:creationId xmlns:a16="http://schemas.microsoft.com/office/drawing/2014/main" id="{B40F6C0C-4129-5246-8030-DDC528F13D8F}"/>
              </a:ext>
            </a:extLst>
          </p:cNvPr>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0" name="备注占位符 2">
            <a:extLst>
              <a:ext uri="{FF2B5EF4-FFF2-40B4-BE49-F238E27FC236}">
                <a16:creationId xmlns:a16="http://schemas.microsoft.com/office/drawing/2014/main" id="{B80D0BD9-C477-AA40-88E4-33D88C7CB45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a:p>
        </p:txBody>
      </p:sp>
      <p:sp>
        <p:nvSpPr>
          <p:cNvPr id="58371" name="灯片编号占位符 3">
            <a:extLst>
              <a:ext uri="{FF2B5EF4-FFF2-40B4-BE49-F238E27FC236}">
                <a16:creationId xmlns:a16="http://schemas.microsoft.com/office/drawing/2014/main" id="{4210DCB6-867C-B54B-9DAD-E8FC6A93A07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036D438-ECD3-D442-8332-9C9501DD0CD6}" type="slidenum">
              <a:rPr lang="zh-CN" altLang="en-US" smtClean="0">
                <a:latin typeface="Calibri" panose="020F0502020204030204" pitchFamily="34" charset="0"/>
              </a:rPr>
              <a:pPr/>
              <a:t>14</a:t>
            </a:fld>
            <a:endParaRPr lang="en-US" altLang="zh-CN">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a:extLst>
              <a:ext uri="{FF2B5EF4-FFF2-40B4-BE49-F238E27FC236}">
                <a16:creationId xmlns:a16="http://schemas.microsoft.com/office/drawing/2014/main" id="{8DA2F0C3-7CE4-D14A-BC2B-1B8D53A35894}"/>
              </a:ext>
            </a:extLst>
          </p:cNvPr>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2" name="备注占位符 2">
            <a:extLst>
              <a:ext uri="{FF2B5EF4-FFF2-40B4-BE49-F238E27FC236}">
                <a16:creationId xmlns:a16="http://schemas.microsoft.com/office/drawing/2014/main" id="{358FF899-317D-8B4F-A6E5-ECA9CBF9087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a:p>
        </p:txBody>
      </p:sp>
      <p:sp>
        <p:nvSpPr>
          <p:cNvPr id="61443" name="灯片编号占位符 3">
            <a:extLst>
              <a:ext uri="{FF2B5EF4-FFF2-40B4-BE49-F238E27FC236}">
                <a16:creationId xmlns:a16="http://schemas.microsoft.com/office/drawing/2014/main" id="{F69A69D4-B111-2B49-ACAE-11E13894087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0F51865-B866-EC49-B2FD-5C383520820F}" type="slidenum">
              <a:rPr lang="zh-CN" altLang="en-US" smtClean="0">
                <a:latin typeface="Calibri" panose="020F0502020204030204" pitchFamily="34" charset="0"/>
              </a:rPr>
              <a:pPr/>
              <a:t>16</a:t>
            </a:fld>
            <a:endParaRPr lang="en-US" altLang="zh-CN">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a:extLst>
              <a:ext uri="{FF2B5EF4-FFF2-40B4-BE49-F238E27FC236}">
                <a16:creationId xmlns:a16="http://schemas.microsoft.com/office/drawing/2014/main" id="{990804CC-9D6F-4D48-96FF-764C84AF7DB3}"/>
              </a:ext>
            </a:extLst>
          </p:cNvPr>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8" name="备注占位符 2">
            <a:extLst>
              <a:ext uri="{FF2B5EF4-FFF2-40B4-BE49-F238E27FC236}">
                <a16:creationId xmlns:a16="http://schemas.microsoft.com/office/drawing/2014/main" id="{C2644E81-4DDE-0F49-BE5A-B7BD8F7E46C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a:p>
        </p:txBody>
      </p:sp>
      <p:sp>
        <p:nvSpPr>
          <p:cNvPr id="65539" name="灯片编号占位符 3">
            <a:extLst>
              <a:ext uri="{FF2B5EF4-FFF2-40B4-BE49-F238E27FC236}">
                <a16:creationId xmlns:a16="http://schemas.microsoft.com/office/drawing/2014/main" id="{8D2F0288-1A88-3749-AD9E-005404A75F6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AF60DC1-E4E6-134C-8405-F51FE0C6B2FA}" type="slidenum">
              <a:rPr lang="zh-CN" altLang="en-US" smtClean="0">
                <a:latin typeface="Calibri" panose="020F0502020204030204" pitchFamily="34" charset="0"/>
              </a:rPr>
              <a:pPr/>
              <a:t>19</a:t>
            </a:fld>
            <a:endParaRPr lang="en-US" altLang="zh-CN">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幻灯片图像占位符 1">
            <a:extLst>
              <a:ext uri="{FF2B5EF4-FFF2-40B4-BE49-F238E27FC236}">
                <a16:creationId xmlns:a16="http://schemas.microsoft.com/office/drawing/2014/main" id="{80D5150E-3482-2C45-9836-8788AD2714F3}"/>
              </a:ext>
            </a:extLst>
          </p:cNvPr>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4" name="备注占位符 2">
            <a:extLst>
              <a:ext uri="{FF2B5EF4-FFF2-40B4-BE49-F238E27FC236}">
                <a16:creationId xmlns:a16="http://schemas.microsoft.com/office/drawing/2014/main" id="{08ADEF26-086F-D045-A246-C01E43FC77B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zh-CN"/>
          </a:p>
        </p:txBody>
      </p:sp>
      <p:sp>
        <p:nvSpPr>
          <p:cNvPr id="74755" name="灯片编号占位符 3">
            <a:extLst>
              <a:ext uri="{FF2B5EF4-FFF2-40B4-BE49-F238E27FC236}">
                <a16:creationId xmlns:a16="http://schemas.microsoft.com/office/drawing/2014/main" id="{3CCCAF21-E4F6-5244-B1D9-A10D5CACFFC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4EF06AF-9683-534B-AC2D-E2AC14F724BC}" type="slidenum">
              <a:rPr lang="zh-CN" altLang="en-US" smtClean="0">
                <a:latin typeface="Calibri" panose="020F0502020204030204" pitchFamily="34" charset="0"/>
              </a:rPr>
              <a:pPr/>
              <a:t>28</a:t>
            </a:fld>
            <a:endParaRPr lang="en-US" altLang="zh-CN">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gif"/></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标题">
    <p:spTree>
      <p:nvGrpSpPr>
        <p:cNvPr id="1" name=""/>
        <p:cNvGrpSpPr/>
        <p:nvPr/>
      </p:nvGrpSpPr>
      <p:grpSpPr>
        <a:xfrm>
          <a:off x="0" y="0"/>
          <a:ext cx="0" cy="0"/>
          <a:chOff x="0" y="0"/>
          <a:chExt cx="0" cy="0"/>
        </a:xfrm>
      </p:grpSpPr>
      <p:cxnSp>
        <p:nvCxnSpPr>
          <p:cNvPr id="3" name="直接连接符 9">
            <a:extLst>
              <a:ext uri="{FF2B5EF4-FFF2-40B4-BE49-F238E27FC236}">
                <a16:creationId xmlns:a16="http://schemas.microsoft.com/office/drawing/2014/main" id="{760B0F04-C188-B549-B1F6-20DB7048FAE4}"/>
              </a:ext>
            </a:extLst>
          </p:cNvPr>
          <p:cNvCxnSpPr/>
          <p:nvPr/>
        </p:nvCxnSpPr>
        <p:spPr>
          <a:xfrm>
            <a:off x="13692" y="6629400"/>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4" name="标题 1">
            <a:extLst>
              <a:ext uri="{FF2B5EF4-FFF2-40B4-BE49-F238E27FC236}">
                <a16:creationId xmlns:a16="http://schemas.microsoft.com/office/drawing/2014/main" id="{4F34ECDD-6BEC-A641-A6E0-346DB6FD8186}"/>
              </a:ext>
            </a:extLst>
          </p:cNvPr>
          <p:cNvSpPr txBox="1">
            <a:spLocks/>
          </p:cNvSpPr>
          <p:nvPr/>
        </p:nvSpPr>
        <p:spPr bwMode="auto">
          <a:xfrm>
            <a:off x="471488" y="2590800"/>
            <a:ext cx="8229600" cy="1139825"/>
          </a:xfrm>
          <a:prstGeom prst="rect">
            <a:avLst/>
          </a:prstGeom>
          <a:noFill/>
          <a:ln w="9525">
            <a:no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000"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陈蓉  郑振龙</a:t>
            </a:r>
            <a:endParaRPr lang="en-US" altLang="zh-CN" sz="2000" dirty="0">
              <a:solidFill>
                <a:srgbClr val="663300"/>
              </a:solidFill>
              <a:latin typeface="Adobe Jenson Pro" panose="020A0503050201030203" pitchFamily="18" charset="0"/>
              <a:ea typeface="Adobe 黑体 Std R" panose="020B0400000000000000" pitchFamily="34" charset="-128"/>
              <a:cs typeface="Arial" panose="020B0604020202020204" pitchFamily="34" charset="0"/>
            </a:endParaRPr>
          </a:p>
          <a:p>
            <a:pPr algn="ctr" eaLnBrk="1" hangingPunct="1">
              <a:defRPr/>
            </a:pPr>
            <a:r>
              <a:rPr lang="zh-CN" altLang="en-US"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厦门大学管理学院财务学系</a:t>
            </a:r>
            <a:endParaRPr lang="en-US" altLang="zh-CN"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r>
              <a:rPr lang="zh-CN" altLang="en-US"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厦门大学金融工程研究中心</a:t>
            </a:r>
            <a:endParaRPr lang="en-US" altLang="zh-CN"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rPr>
              <a:t>http://</a:t>
            </a: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efinance.org.cn</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rPr>
              <a:t>http:// </a:t>
            </a: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aronge.net</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aronge@xmu.edu.cn</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404040"/>
              </a:solidFill>
              <a:latin typeface="Adobe Jenson Pro Capt" panose="020A0503050201030203" pitchFamily="18" charset="0"/>
              <a:ea typeface="楷体" panose="02010609060101010101" pitchFamily="49" charset="-122"/>
              <a:cs typeface="Arial" panose="020B0604020202020204" pitchFamily="34" charset="0"/>
            </a:endParaRPr>
          </a:p>
          <a:p>
            <a:pPr algn="ctr">
              <a:defRPr/>
            </a:pPr>
            <a:endParaRPr lang="en-US" altLang="zh-CN" sz="2400" dirty="0">
              <a:solidFill>
                <a:schemeClr val="tx2"/>
              </a:solidFill>
              <a:latin typeface="Adobe Jenson Pro" panose="020A0503050201030203" pitchFamily="18" charset="0"/>
              <a:ea typeface="Adobe 黑体 Std R" panose="020B0400000000000000" pitchFamily="34" charset="-128"/>
            </a:endParaRPr>
          </a:p>
          <a:p>
            <a:pPr algn="ctr">
              <a:defRPr/>
            </a:pPr>
            <a:endParaRPr lang="zh-CN" altLang="en-US" sz="2400" dirty="0">
              <a:solidFill>
                <a:schemeClr val="tx2"/>
              </a:solidFill>
              <a:latin typeface="楷体" panose="02010609060101010101" pitchFamily="49" charset="-122"/>
              <a:ea typeface="楷体" panose="02010609060101010101" pitchFamily="49" charset="-122"/>
            </a:endParaRPr>
          </a:p>
        </p:txBody>
      </p:sp>
      <p:pic>
        <p:nvPicPr>
          <p:cNvPr id="5" name="图片 4" descr="11824837100.jpg">
            <a:extLst>
              <a:ext uri="{FF2B5EF4-FFF2-40B4-BE49-F238E27FC236}">
                <a16:creationId xmlns:a16="http://schemas.microsoft.com/office/drawing/2014/main" id="{2CB70B9A-9287-4549-98CF-5E52372CFFFC}"/>
              </a:ext>
            </a:extLst>
          </p:cNvPr>
          <p:cNvPicPr>
            <a:picLocks noChangeAspect="1"/>
          </p:cNvPicPr>
          <p:nvPr/>
        </p:nvPicPr>
        <p:blipFill>
          <a:blip r:embed="rId2" cstate="print">
            <a:duotone>
              <a:schemeClr val="accent3">
                <a:shade val="45000"/>
                <a:satMod val="135000"/>
              </a:schemeClr>
              <a:prstClr val="white"/>
            </a:duotone>
          </a:blip>
          <a:stretch>
            <a:fillRect/>
          </a:stretch>
        </p:blipFill>
        <p:spPr>
          <a:xfrm>
            <a:off x="3840456" y="4724400"/>
            <a:ext cx="1556792" cy="1556792"/>
          </a:xfrm>
          <a:prstGeom prst="rect">
            <a:avLst/>
          </a:prstGeom>
          <a:ln>
            <a:noFill/>
          </a:ln>
        </p:spPr>
      </p:pic>
      <p:sp>
        <p:nvSpPr>
          <p:cNvPr id="2" name="标题 1"/>
          <p:cNvSpPr>
            <a:spLocks noGrp="1"/>
          </p:cNvSpPr>
          <p:nvPr>
            <p:ph type="title"/>
          </p:nvPr>
        </p:nvSpPr>
        <p:spPr>
          <a:xfrm>
            <a:off x="504052" y="685800"/>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r>
              <a:rPr lang="zh-CN" altLang="en-US" dirty="0"/>
              <a:t>单击此处编辑母版标题样式</a:t>
            </a:r>
          </a:p>
        </p:txBody>
      </p:sp>
      <p:sp>
        <p:nvSpPr>
          <p:cNvPr id="8" name="Rectangle 6">
            <a:extLst>
              <a:ext uri="{FF2B5EF4-FFF2-40B4-BE49-F238E27FC236}">
                <a16:creationId xmlns:a16="http://schemas.microsoft.com/office/drawing/2014/main" id="{EBC99384-0A0E-C948-B31B-012B45DC1CF6}"/>
              </a:ext>
            </a:extLst>
          </p:cNvPr>
          <p:cNvSpPr txBox="1">
            <a:spLocks noChangeArrowheads="1"/>
          </p:cNvSpPr>
          <p:nvPr userDrawn="1"/>
        </p:nvSpPr>
        <p:spPr bwMode="auto">
          <a:xfrm>
            <a:off x="1752600" y="6629400"/>
            <a:ext cx="5334000" cy="287338"/>
          </a:xfrm>
          <a:prstGeom prst="rect">
            <a:avLst/>
          </a:prstGeom>
          <a:noFill/>
          <a:ln w="9525">
            <a:noFill/>
            <a:miter lim="800000"/>
            <a:headEnd/>
            <a:tailEnd/>
          </a:ln>
          <a:effectLst/>
        </p:spPr>
        <p:txBody>
          <a:bodyPr anchor="b"/>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固定收益证券</a:t>
            </a: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（陈蓉 郑振龙</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高等教育出版社</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 </a:t>
            </a:r>
            <a:r>
              <a:rPr lang="en-US" altLang="zh-CN" dirty="0">
                <a:latin typeface="Adobe Jenson Pro Capt" panose="020A0503050201030203" pitchFamily="18" charset="0"/>
                <a:ea typeface="KaiTi" panose="02010609060101010101" pitchFamily="49" charset="-122"/>
              </a:rPr>
              <a:t>2021</a:t>
            </a:r>
            <a:r>
              <a:rPr lang="zh-CN" altLang="en-US" dirty="0">
                <a:latin typeface="Adobe Jenson Pro Capt" panose="020A0503050201030203" pitchFamily="18" charset="0"/>
                <a:ea typeface="KaiTi" panose="02010609060101010101" pitchFamily="49" charset="-122"/>
              </a:rPr>
              <a:t>）配套课件</a:t>
            </a:r>
            <a:endParaRPr lang="en-US" altLang="zh-CN" dirty="0">
              <a:latin typeface="Adobe Jenson Pro Capt" panose="020A0503050201030203" pitchFamily="18" charset="0"/>
              <a:ea typeface="KaiTi" panose="02010609060101010101" pitchFamily="49" charset="-122"/>
            </a:endParaRPr>
          </a:p>
        </p:txBody>
      </p:sp>
    </p:spTree>
    <p:extLst>
      <p:ext uri="{BB962C8B-B14F-4D97-AF65-F5344CB8AC3E}">
        <p14:creationId xmlns:p14="http://schemas.microsoft.com/office/powerpoint/2010/main" val="4147979789"/>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5379F69D-DA49-B942-B11D-6D6887E8EC46}"/>
              </a:ext>
            </a:extLst>
          </p:cNvPr>
          <p:cNvSpPr>
            <a:spLocks noGrp="1" noChangeArrowheads="1"/>
          </p:cNvSpPr>
          <p:nvPr>
            <p:ph type="sldNum" sz="quarter" idx="10"/>
          </p:nvPr>
        </p:nvSpPr>
        <p:spPr>
          <a:ln/>
        </p:spPr>
        <p:txBody>
          <a:bodyPr/>
          <a:lstStyle>
            <a:lvl1pPr>
              <a:defRPr/>
            </a:lvl1pPr>
          </a:lstStyle>
          <a:p>
            <a:pPr>
              <a:defRPr/>
            </a:pPr>
            <a:fld id="{431ADB97-0340-5F4D-8E27-43D7BB4B08FD}" type="slidenum">
              <a:rPr lang="zh-CN" altLang="en-US"/>
              <a:pPr>
                <a:defRPr/>
              </a:pPr>
              <a:t>‹#›</a:t>
            </a:fld>
            <a:endParaRPr lang="zh-CN" altLang="en-US"/>
          </a:p>
        </p:txBody>
      </p:sp>
    </p:spTree>
    <p:extLst>
      <p:ext uri="{BB962C8B-B14F-4D97-AF65-F5344CB8AC3E}">
        <p14:creationId xmlns:p14="http://schemas.microsoft.com/office/powerpoint/2010/main" val="2301690784"/>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6C9E2302-F3F2-744E-9CF2-4E5983874A95}"/>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3" name="Rectangle 5">
            <a:extLst>
              <a:ext uri="{FF2B5EF4-FFF2-40B4-BE49-F238E27FC236}">
                <a16:creationId xmlns:a16="http://schemas.microsoft.com/office/drawing/2014/main" id="{018A3E8E-0393-4D43-AD50-73D536D2878D}"/>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4" name="Rectangle 6">
            <a:extLst>
              <a:ext uri="{FF2B5EF4-FFF2-40B4-BE49-F238E27FC236}">
                <a16:creationId xmlns:a16="http://schemas.microsoft.com/office/drawing/2014/main" id="{49F781D2-7F75-5849-B7AA-DDA2B5C9ED8C}"/>
              </a:ext>
            </a:extLst>
          </p:cNvPr>
          <p:cNvSpPr>
            <a:spLocks noGrp="1" noChangeArrowheads="1"/>
          </p:cNvSpPr>
          <p:nvPr>
            <p:ph type="sldNum" sz="quarter" idx="12"/>
          </p:nvPr>
        </p:nvSpPr>
        <p:spPr/>
        <p:txBody>
          <a:bodyPr/>
          <a:lstStyle>
            <a:lvl1pPr>
              <a:defRPr/>
            </a:lvl1pPr>
          </a:lstStyle>
          <a:p>
            <a:pPr>
              <a:defRPr/>
            </a:pPr>
            <a:fld id="{6C6ACF66-27C9-E746-8599-50C9BC731847}" type="slidenum">
              <a:rPr lang="zh-CN" altLang="en-US"/>
              <a:pPr>
                <a:defRPr/>
              </a:pPr>
              <a:t>‹#›</a:t>
            </a:fld>
            <a:endParaRPr lang="zh-CN" altLang="en-US"/>
          </a:p>
        </p:txBody>
      </p:sp>
    </p:spTree>
    <p:extLst>
      <p:ext uri="{BB962C8B-B14F-4D97-AF65-F5344CB8AC3E}">
        <p14:creationId xmlns:p14="http://schemas.microsoft.com/office/powerpoint/2010/main" val="342255467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B68D77F1-2B35-3740-9EB4-16E247A5838B}"/>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E5BDF000-AA42-7844-88E2-859FE221090B}"/>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9FEBEC4E-E0C6-9145-862C-80143C12A2FF}"/>
              </a:ext>
            </a:extLst>
          </p:cNvPr>
          <p:cNvSpPr>
            <a:spLocks noGrp="1" noChangeArrowheads="1"/>
          </p:cNvSpPr>
          <p:nvPr>
            <p:ph type="sldNum" sz="quarter" idx="12"/>
          </p:nvPr>
        </p:nvSpPr>
        <p:spPr/>
        <p:txBody>
          <a:bodyPr/>
          <a:lstStyle>
            <a:lvl1pPr>
              <a:defRPr/>
            </a:lvl1pPr>
          </a:lstStyle>
          <a:p>
            <a:pPr>
              <a:defRPr/>
            </a:pPr>
            <a:fld id="{D7863D5F-89BC-8D40-B446-961DEE3117D2}" type="slidenum">
              <a:rPr lang="zh-CN" altLang="en-US"/>
              <a:pPr>
                <a:defRPr/>
              </a:pPr>
              <a:t>‹#›</a:t>
            </a:fld>
            <a:endParaRPr lang="zh-CN" altLang="en-US"/>
          </a:p>
        </p:txBody>
      </p:sp>
    </p:spTree>
    <p:extLst>
      <p:ext uri="{BB962C8B-B14F-4D97-AF65-F5344CB8AC3E}">
        <p14:creationId xmlns:p14="http://schemas.microsoft.com/office/powerpoint/2010/main" val="3543023975"/>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003F5DE3-A9D7-544A-87B8-FE6EFA761D73}"/>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A36B84E8-5364-2D4B-B116-AE71418A684E}"/>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AC7990F0-4354-3944-8FFF-A8971B1FFA29}"/>
              </a:ext>
            </a:extLst>
          </p:cNvPr>
          <p:cNvSpPr>
            <a:spLocks noGrp="1" noChangeArrowheads="1"/>
          </p:cNvSpPr>
          <p:nvPr>
            <p:ph type="sldNum" sz="quarter" idx="12"/>
          </p:nvPr>
        </p:nvSpPr>
        <p:spPr/>
        <p:txBody>
          <a:bodyPr/>
          <a:lstStyle>
            <a:lvl1pPr>
              <a:defRPr/>
            </a:lvl1pPr>
          </a:lstStyle>
          <a:p>
            <a:pPr>
              <a:defRPr/>
            </a:pPr>
            <a:fld id="{2019AD63-F61C-8242-9330-6946483514EF}" type="slidenum">
              <a:rPr lang="zh-CN" altLang="en-US"/>
              <a:pPr>
                <a:defRPr/>
              </a:pPr>
              <a:t>‹#›</a:t>
            </a:fld>
            <a:endParaRPr lang="zh-CN" altLang="en-US"/>
          </a:p>
        </p:txBody>
      </p:sp>
    </p:spTree>
    <p:extLst>
      <p:ext uri="{BB962C8B-B14F-4D97-AF65-F5344CB8AC3E}">
        <p14:creationId xmlns:p14="http://schemas.microsoft.com/office/powerpoint/2010/main" val="217078899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ABEA6E89-35AF-C04E-BE66-7F1A39A25ED1}"/>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5">
            <a:extLst>
              <a:ext uri="{FF2B5EF4-FFF2-40B4-BE49-F238E27FC236}">
                <a16:creationId xmlns:a16="http://schemas.microsoft.com/office/drawing/2014/main" id="{7B5C7379-4962-9B44-9981-20D6D956A478}"/>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6">
            <a:extLst>
              <a:ext uri="{FF2B5EF4-FFF2-40B4-BE49-F238E27FC236}">
                <a16:creationId xmlns:a16="http://schemas.microsoft.com/office/drawing/2014/main" id="{F0AFFD1B-A0EE-8E4A-A39B-ADB244839A80}"/>
              </a:ext>
            </a:extLst>
          </p:cNvPr>
          <p:cNvSpPr>
            <a:spLocks noGrp="1" noChangeArrowheads="1"/>
          </p:cNvSpPr>
          <p:nvPr>
            <p:ph type="sldNum" sz="quarter" idx="12"/>
          </p:nvPr>
        </p:nvSpPr>
        <p:spPr/>
        <p:txBody>
          <a:bodyPr/>
          <a:lstStyle>
            <a:lvl1pPr>
              <a:defRPr/>
            </a:lvl1pPr>
          </a:lstStyle>
          <a:p>
            <a:pPr>
              <a:defRPr/>
            </a:pPr>
            <a:fld id="{A6A1F7AB-040E-C64E-AA89-B7340E21DCAF}" type="slidenum">
              <a:rPr lang="zh-CN" altLang="en-US"/>
              <a:pPr>
                <a:defRPr/>
              </a:pPr>
              <a:t>‹#›</a:t>
            </a:fld>
            <a:endParaRPr lang="zh-CN" altLang="en-US"/>
          </a:p>
        </p:txBody>
      </p:sp>
    </p:spTree>
    <p:extLst>
      <p:ext uri="{BB962C8B-B14F-4D97-AF65-F5344CB8AC3E}">
        <p14:creationId xmlns:p14="http://schemas.microsoft.com/office/powerpoint/2010/main" val="710346377"/>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84931F88-AC4E-AD4C-940F-73B88FDB0B91}"/>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5">
            <a:extLst>
              <a:ext uri="{FF2B5EF4-FFF2-40B4-BE49-F238E27FC236}">
                <a16:creationId xmlns:a16="http://schemas.microsoft.com/office/drawing/2014/main" id="{289F66DE-442B-D648-8A8B-52F080E023CF}"/>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6">
            <a:extLst>
              <a:ext uri="{FF2B5EF4-FFF2-40B4-BE49-F238E27FC236}">
                <a16:creationId xmlns:a16="http://schemas.microsoft.com/office/drawing/2014/main" id="{0E513D06-9505-0D4C-9FE7-33DA7F70BA23}"/>
              </a:ext>
            </a:extLst>
          </p:cNvPr>
          <p:cNvSpPr>
            <a:spLocks noGrp="1" noChangeArrowheads="1"/>
          </p:cNvSpPr>
          <p:nvPr>
            <p:ph type="sldNum" sz="quarter" idx="12"/>
          </p:nvPr>
        </p:nvSpPr>
        <p:spPr/>
        <p:txBody>
          <a:bodyPr/>
          <a:lstStyle>
            <a:lvl1pPr>
              <a:defRPr/>
            </a:lvl1pPr>
          </a:lstStyle>
          <a:p>
            <a:pPr>
              <a:defRPr/>
            </a:pPr>
            <a:fld id="{CC382AE9-71F6-CD4E-AF5F-939F4D8052BC}" type="slidenum">
              <a:rPr lang="zh-CN" altLang="en-US"/>
              <a:pPr>
                <a:defRPr/>
              </a:pPr>
              <a:t>‹#›</a:t>
            </a:fld>
            <a:endParaRPr lang="zh-CN" altLang="en-US"/>
          </a:p>
        </p:txBody>
      </p:sp>
    </p:spTree>
    <p:extLst>
      <p:ext uri="{BB962C8B-B14F-4D97-AF65-F5344CB8AC3E}">
        <p14:creationId xmlns:p14="http://schemas.microsoft.com/office/powerpoint/2010/main" val="171087928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D6A8FA67-2CC9-9A45-BEBF-634AB0F76C2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188" y="14288"/>
            <a:ext cx="25654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a:extLst>
              <a:ext uri="{FF2B5EF4-FFF2-40B4-BE49-F238E27FC236}">
                <a16:creationId xmlns:a16="http://schemas.microsoft.com/office/drawing/2014/main" id="{1C46ABB5-40EF-6149-9AC9-E0276F1907F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325"/>
            <a:ext cx="914400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11">
            <a:extLst>
              <a:ext uri="{FF2B5EF4-FFF2-40B4-BE49-F238E27FC236}">
                <a16:creationId xmlns:a16="http://schemas.microsoft.com/office/drawing/2014/main" id="{31615E99-1778-5F46-A10E-AE04D5A960E3}"/>
              </a:ext>
            </a:extLst>
          </p:cNvPr>
          <p:cNvSpPr txBox="1">
            <a:spLocks noChangeArrowheads="1"/>
          </p:cNvSpPr>
          <p:nvPr userDrawn="1"/>
        </p:nvSpPr>
        <p:spPr bwMode="auto">
          <a:xfrm>
            <a:off x="2051050" y="2636838"/>
            <a:ext cx="5689600" cy="1570037"/>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9600">
                <a:latin typeface="Bradley Hand ITC" pitchFamily="66" charset="0"/>
                <a:ea typeface="Adobe 仿宋 Std R" pitchFamily="18" charset="-122"/>
                <a:cs typeface="Arial Unicode MS" pitchFamily="34" charset="-122"/>
              </a:rPr>
              <a:t>The End.</a:t>
            </a:r>
            <a:endParaRPr lang="zh-CN" altLang="en-US" sz="9600">
              <a:latin typeface="Bradley Hand ITC" pitchFamily="66" charset="0"/>
              <a:ea typeface="Adobe 仿宋 Std R" pitchFamily="18" charset="-122"/>
              <a:cs typeface="Arial Unicode MS" pitchFamily="34" charset="-122"/>
            </a:endParaRPr>
          </a:p>
        </p:txBody>
      </p:sp>
      <p:sp>
        <p:nvSpPr>
          <p:cNvPr id="5" name="矩形 4">
            <a:extLst>
              <a:ext uri="{FF2B5EF4-FFF2-40B4-BE49-F238E27FC236}">
                <a16:creationId xmlns:a16="http://schemas.microsoft.com/office/drawing/2014/main" id="{5909A634-1104-D741-B286-98B0114DF43B}"/>
              </a:ext>
            </a:extLst>
          </p:cNvPr>
          <p:cNvSpPr/>
          <p:nvPr userDrawn="1"/>
        </p:nvSpPr>
        <p:spPr>
          <a:xfrm>
            <a:off x="395288" y="1052513"/>
            <a:ext cx="8353425" cy="360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 name="矩形 5">
            <a:extLst>
              <a:ext uri="{FF2B5EF4-FFF2-40B4-BE49-F238E27FC236}">
                <a16:creationId xmlns:a16="http://schemas.microsoft.com/office/drawing/2014/main" id="{8158296C-0390-C04E-9E30-900BF14B175A}"/>
              </a:ext>
            </a:extLst>
          </p:cNvPr>
          <p:cNvSpPr/>
          <p:nvPr userDrawn="1"/>
        </p:nvSpPr>
        <p:spPr>
          <a:xfrm>
            <a:off x="8172450" y="6394450"/>
            <a:ext cx="973138" cy="463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Tree>
    <p:extLst>
      <p:ext uri="{BB962C8B-B14F-4D97-AF65-F5344CB8AC3E}">
        <p14:creationId xmlns:p14="http://schemas.microsoft.com/office/powerpoint/2010/main" val="320270854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endin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36F995B3-79EB-524E-8205-325EF847035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188" y="14288"/>
            <a:ext cx="25654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a:extLst>
              <a:ext uri="{FF2B5EF4-FFF2-40B4-BE49-F238E27FC236}">
                <a16:creationId xmlns:a16="http://schemas.microsoft.com/office/drawing/2014/main" id="{8145159F-EFD0-0B4B-B076-83D122BE4AD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325"/>
            <a:ext cx="914400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a:extLst>
              <a:ext uri="{FF2B5EF4-FFF2-40B4-BE49-F238E27FC236}">
                <a16:creationId xmlns:a16="http://schemas.microsoft.com/office/drawing/2014/main" id="{BDB87331-78FB-1B49-B6C5-055C474CC8A6}"/>
              </a:ext>
            </a:extLst>
          </p:cNvPr>
          <p:cNvSpPr/>
          <p:nvPr userDrawn="1"/>
        </p:nvSpPr>
        <p:spPr>
          <a:xfrm>
            <a:off x="395288" y="1052513"/>
            <a:ext cx="8353425" cy="360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 name="矩形 4">
            <a:extLst>
              <a:ext uri="{FF2B5EF4-FFF2-40B4-BE49-F238E27FC236}">
                <a16:creationId xmlns:a16="http://schemas.microsoft.com/office/drawing/2014/main" id="{A7EFA0AF-C795-064E-B641-5C442F7E3682}"/>
              </a:ext>
            </a:extLst>
          </p:cNvPr>
          <p:cNvSpPr/>
          <p:nvPr userDrawn="1"/>
        </p:nvSpPr>
        <p:spPr>
          <a:xfrm>
            <a:off x="8172450" y="6394450"/>
            <a:ext cx="973138" cy="463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pic>
        <p:nvPicPr>
          <p:cNvPr id="6" name="Picture 2">
            <a:extLst>
              <a:ext uri="{FF2B5EF4-FFF2-40B4-BE49-F238E27FC236}">
                <a16:creationId xmlns:a16="http://schemas.microsoft.com/office/drawing/2014/main" id="{6A5EE9B9-DF32-F24E-9738-BA1DD2CE7BF2}"/>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0600" y="0"/>
            <a:ext cx="7315200" cy="650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440128FF-9B58-9940-808B-16B9FAF203AF}"/>
              </a:ext>
            </a:extLst>
          </p:cNvPr>
          <p:cNvSpPr>
            <a:spLocks noChangeArrowheads="1"/>
          </p:cNvSpPr>
          <p:nvPr userDrawn="1"/>
        </p:nvSpPr>
        <p:spPr bwMode="auto">
          <a:xfrm>
            <a:off x="2895600" y="3962400"/>
            <a:ext cx="4572000" cy="6461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b="1" dirty="0">
                <a:latin typeface="Adobe 黑体 Std R" panose="020B0400000000000000" pitchFamily="34" charset="-128"/>
                <a:ea typeface="Adobe 黑体 Std R" panose="020B0400000000000000" pitchFamily="34" charset="-128"/>
              </a:rPr>
              <a:t>厦门大学财务系   陈蓉 郑振龙 </a:t>
            </a:r>
            <a:endParaRPr lang="en-US" altLang="zh-CN" b="1" dirty="0">
              <a:latin typeface="Adobe 黑体 Std R" panose="020B0400000000000000" pitchFamily="34" charset="-128"/>
              <a:ea typeface="Adobe 黑体 Std R" panose="020B0400000000000000" pitchFamily="34" charset="-128"/>
            </a:endParaRPr>
          </a:p>
          <a:p>
            <a:pPr eaLnBrk="1" hangingPunct="1">
              <a:defRPr/>
            </a:pPr>
            <a:r>
              <a:rPr lang="en-US" altLang="zh-CN" b="1" dirty="0">
                <a:latin typeface="Adobe Jenson Pro Capt" panose="020A0503050201030203" pitchFamily="18" charset="0"/>
              </a:rPr>
              <a:t>  </a:t>
            </a:r>
            <a:r>
              <a:rPr lang="zh-CN" altLang="en-US" b="1" dirty="0">
                <a:latin typeface="Adobe Jenson Pro Capt" panose="020A0503050201030203" pitchFamily="18" charset="0"/>
              </a:rPr>
              <a:t>       </a:t>
            </a:r>
            <a:r>
              <a:rPr lang="en-US" altLang="zh-CN" b="1" dirty="0">
                <a:latin typeface="Adobe Jenson Pro Capt" panose="020A0503050201030203" pitchFamily="18" charset="0"/>
              </a:rPr>
              <a:t> </a:t>
            </a:r>
            <a:r>
              <a:rPr lang="en-US" altLang="zh-CN" b="1" dirty="0" err="1">
                <a:latin typeface="Adobe Jenson Pro Capt" panose="020A0503050201030203" pitchFamily="18" charset="0"/>
              </a:rPr>
              <a:t>aronge@xmu.edu.cn</a:t>
            </a:r>
            <a:endParaRPr lang="zh-CN" altLang="en-US" b="1" dirty="0">
              <a:latin typeface="Adobe Jenson Pro Capt" panose="020A0503050201030203" pitchFamily="18" charset="0"/>
            </a:endParaRPr>
          </a:p>
        </p:txBody>
      </p:sp>
    </p:spTree>
    <p:extLst>
      <p:ext uri="{BB962C8B-B14F-4D97-AF65-F5344CB8AC3E}">
        <p14:creationId xmlns:p14="http://schemas.microsoft.com/office/powerpoint/2010/main" val="18740595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6"/>
                                        </p:tgtEl>
                                      </p:cBhvr>
                                    </p:animEffect>
                                    <p:anim calcmode="lin" valueType="num">
                                      <p:cBhvr>
                                        <p:cTn id="7" dur="2000"/>
                                        <p:tgtEl>
                                          <p:spTgt spid="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6"/>
                                        </p:tgtEl>
                                        <p:attrNameLst>
                                          <p:attrName>ppt_h</p:attrName>
                                        </p:attrNameLst>
                                      </p:cBhvr>
                                      <p:tavLst>
                                        <p:tav tm="0">
                                          <p:val>
                                            <p:strVal val="ppt_h"/>
                                          </p:val>
                                        </p:tav>
                                        <p:tav tm="100000">
                                          <p:val>
                                            <p:strVal val="ppt_h"/>
                                          </p:val>
                                        </p:tav>
                                      </p:tavLst>
                                    </p:anim>
                                    <p:set>
                                      <p:cBhvr>
                                        <p:cTn id="9"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Title and Content_VisualStudio">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 name="Picture 3" descr="blueband.tif">
            <a:extLst>
              <a:ext uri="{FF2B5EF4-FFF2-40B4-BE49-F238E27FC236}">
                <a16:creationId xmlns:a16="http://schemas.microsoft.com/office/drawing/2014/main" id="{F7314E06-AC13-B64C-8018-ED319EF05C0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153150"/>
            <a:ext cx="81280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椭圆 5">
            <a:extLst>
              <a:ext uri="{FF2B5EF4-FFF2-40B4-BE49-F238E27FC236}">
                <a16:creationId xmlns:a16="http://schemas.microsoft.com/office/drawing/2014/main" id="{39FE1DDB-C303-EF43-AC66-077DC1BA76D0}"/>
              </a:ext>
            </a:extLst>
          </p:cNvPr>
          <p:cNvSpPr/>
          <p:nvPr userDrawn="1"/>
        </p:nvSpPr>
        <p:spPr bwMode="auto">
          <a:xfrm>
            <a:off x="360363" y="6208713"/>
            <a:ext cx="630237" cy="344487"/>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09728" tIns="54864" rIns="109728" bIns="54864" anchor="ctr"/>
          <a:lstStyle/>
          <a:p>
            <a:pPr algn="ctr" defTabSz="1096963" eaLnBrk="1" hangingPunct="1">
              <a:defRPr/>
            </a:pPr>
            <a:fld id="{F8E2C8CB-4BE1-894A-B575-7391C845878D}" type="slidenum">
              <a:rPr lang="zh-CN" altLang="en-US" sz="1000">
                <a:solidFill>
                  <a:schemeClr val="bg2"/>
                </a:solidFill>
                <a:latin typeface="Segoe" pitchFamily="34" charset="0"/>
              </a:rPr>
              <a:pPr algn="ctr" defTabSz="1096963" eaLnBrk="1" hangingPunct="1">
                <a:defRPr/>
              </a:pPr>
              <a:t>‹#›</a:t>
            </a:fld>
            <a:endParaRPr lang="zh-CN" altLang="en-US" sz="1400" dirty="0">
              <a:solidFill>
                <a:schemeClr val="bg2"/>
              </a:solidFill>
              <a:latin typeface="Segoe" pitchFamily="34" charset="0"/>
            </a:endParaRPr>
          </a:p>
        </p:txBody>
      </p:sp>
      <p:cxnSp>
        <p:nvCxnSpPr>
          <p:cNvPr id="7" name="直接连接符 12">
            <a:extLst>
              <a:ext uri="{FF2B5EF4-FFF2-40B4-BE49-F238E27FC236}">
                <a16:creationId xmlns:a16="http://schemas.microsoft.com/office/drawing/2014/main" id="{5F799499-78F4-F14A-B155-5F09F472476E}"/>
              </a:ext>
            </a:extLst>
          </p:cNvPr>
          <p:cNvCxnSpPr/>
          <p:nvPr userDrawn="1"/>
        </p:nvCxnSpPr>
        <p:spPr>
          <a:xfrm flipV="1">
            <a:off x="359833" y="1291771"/>
            <a:ext cx="8382001" cy="3629"/>
          </a:xfrm>
          <a:prstGeom prst="line">
            <a:avLst/>
          </a:prstGeom>
          <a:ln w="38100">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8" name="TextBox 15">
            <a:extLst>
              <a:ext uri="{FF2B5EF4-FFF2-40B4-BE49-F238E27FC236}">
                <a16:creationId xmlns:a16="http://schemas.microsoft.com/office/drawing/2014/main" id="{BE5A35FD-43CA-C44F-A95E-1E1421D96AC5}"/>
              </a:ext>
            </a:extLst>
          </p:cNvPr>
          <p:cNvSpPr txBox="1">
            <a:spLocks noChangeArrowheads="1"/>
          </p:cNvSpPr>
          <p:nvPr userDrawn="1"/>
        </p:nvSpPr>
        <p:spPr bwMode="auto">
          <a:xfrm>
            <a:off x="2514600" y="6259513"/>
            <a:ext cx="6227763" cy="3079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en-US" altLang="zh-CN" sz="1400">
                <a:solidFill>
                  <a:schemeClr val="bg2"/>
                </a:solidFill>
                <a:latin typeface="微软雅黑" panose="020B0503020204020204" pitchFamily="34" charset="-122"/>
                <a:ea typeface="微软雅黑" panose="020B0503020204020204" pitchFamily="34" charset="-122"/>
              </a:rPr>
              <a:t>©</a:t>
            </a:r>
            <a:r>
              <a:rPr lang="zh-CN" altLang="en-US" sz="1400">
                <a:solidFill>
                  <a:schemeClr val="bg2"/>
                </a:solidFill>
                <a:latin typeface="微软雅黑" panose="020B0503020204020204" pitchFamily="34" charset="-122"/>
                <a:ea typeface="微软雅黑" panose="020B0503020204020204" pitchFamily="34" charset="-122"/>
              </a:rPr>
              <a:t> 版权所有：厦门大学金融系  陈蓉  郑振龙</a:t>
            </a:r>
          </a:p>
        </p:txBody>
      </p:sp>
      <p:sp>
        <p:nvSpPr>
          <p:cNvPr id="2" name="Title 1"/>
          <p:cNvSpPr>
            <a:spLocks noGrp="1"/>
          </p:cNvSpPr>
          <p:nvPr>
            <p:ph type="title"/>
          </p:nvPr>
        </p:nvSpPr>
        <p:spPr>
          <a:xfrm>
            <a:off x="369772" y="457200"/>
            <a:ext cx="8372061" cy="838200"/>
          </a:xfrm>
          <a:prstGeom prst="rect">
            <a:avLst/>
          </a:prstGeom>
        </p:spPr>
        <p:txBody>
          <a:bodyPr anchor="ctr"/>
          <a:lstStyle>
            <a:lvl1pPr>
              <a:defRPr sz="4000" b="1" baseline="0">
                <a:latin typeface="Times New Roman" pitchFamily="18" charset="0"/>
                <a:ea typeface="华文中宋" pitchFamily="2" charset="-122"/>
              </a:defRPr>
            </a:lvl1pPr>
          </a:lstStyle>
          <a:p>
            <a:r>
              <a:rPr lang="en-US" dirty="0"/>
              <a:t>Click to edit Master title style</a:t>
            </a:r>
          </a:p>
        </p:txBody>
      </p:sp>
      <p:sp>
        <p:nvSpPr>
          <p:cNvPr id="4" name="Text Placeholder 5"/>
          <p:cNvSpPr>
            <a:spLocks noGrp="1"/>
          </p:cNvSpPr>
          <p:nvPr>
            <p:ph type="body" sz="quarter" idx="10"/>
          </p:nvPr>
        </p:nvSpPr>
        <p:spPr>
          <a:xfrm>
            <a:off x="359833" y="1524001"/>
            <a:ext cx="8382000" cy="4038599"/>
          </a:xfrm>
          <a:prstGeom prst="rect">
            <a:avLst/>
          </a:prstGeom>
        </p:spPr>
        <p:txBody>
          <a:bodyPr/>
          <a:lstStyle>
            <a:lvl1pPr marL="449263" indent="-449263">
              <a:lnSpc>
                <a:spcPct val="100000"/>
              </a:lnSpc>
              <a:spcAft>
                <a:spcPts val="600"/>
              </a:spcAft>
              <a:buSzPct val="100000"/>
              <a:buFontTx/>
              <a:buBlip>
                <a:blip r:embed="rId4"/>
              </a:buBlip>
              <a:defRPr sz="2800" b="0" baseline="0">
                <a:solidFill>
                  <a:srgbClr val="4A4744"/>
                </a:solidFill>
                <a:latin typeface="Arial" pitchFamily="34" charset="0"/>
                <a:ea typeface="微软雅黑" pitchFamily="34" charset="-122"/>
              </a:defRPr>
            </a:lvl1pPr>
            <a:lvl2pPr marL="711200" indent="-420688">
              <a:lnSpc>
                <a:spcPct val="100000"/>
              </a:lnSpc>
              <a:buSzPct val="100000"/>
              <a:buFontTx/>
              <a:buBlip>
                <a:blip r:embed="rId4"/>
              </a:buBlip>
              <a:defRPr sz="2400" baseline="0">
                <a:solidFill>
                  <a:srgbClr val="4A4744"/>
                </a:solidFill>
                <a:latin typeface="Arial" pitchFamily="34" charset="0"/>
                <a:ea typeface="微软雅黑" pitchFamily="34" charset="-122"/>
              </a:defRPr>
            </a:lvl2pPr>
            <a:lvl3pPr marL="900113" indent="-379413">
              <a:lnSpc>
                <a:spcPct val="100000"/>
              </a:lnSpc>
              <a:buSzPct val="100000"/>
              <a:buFontTx/>
              <a:buBlip>
                <a:blip r:embed="rId4"/>
              </a:buBlip>
              <a:defRPr sz="2400" baseline="0">
                <a:solidFill>
                  <a:srgbClr val="4A4744"/>
                </a:solidFill>
                <a:latin typeface="Arial" pitchFamily="34" charset="0"/>
                <a:ea typeface="微软雅黑" pitchFamily="34" charset="-122"/>
              </a:defRPr>
            </a:lvl3pPr>
            <a:lvl4pPr marL="1160463" indent="-447675">
              <a:lnSpc>
                <a:spcPct val="100000"/>
              </a:lnSpc>
              <a:buSzPct val="100000"/>
              <a:buFontTx/>
              <a:buBlip>
                <a:blip r:embed="rId4"/>
              </a:buBlip>
              <a:defRPr sz="2000" baseline="0">
                <a:solidFill>
                  <a:srgbClr val="4A4744"/>
                </a:solidFill>
                <a:latin typeface="Arial" pitchFamily="34" charset="0"/>
                <a:ea typeface="微软雅黑" pitchFamily="34" charset="-122"/>
              </a:defRPr>
            </a:lvl4pPr>
            <a:lvl5pPr marL="1349375" indent="-393700">
              <a:lnSpc>
                <a:spcPct val="100000"/>
              </a:lnSpc>
              <a:buSzPct val="100000"/>
              <a:buFontTx/>
              <a:buBlip>
                <a:blip r:embed="rId4"/>
              </a:buBlip>
              <a:defRPr sz="2000" baseline="0">
                <a:solidFill>
                  <a:srgbClr val="4A4744"/>
                </a:solidFill>
                <a:latin typeface="Arial" pitchFamily="34" charset="0"/>
                <a:ea typeface="微软雅黑"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7816541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标题">
    <p:spTree>
      <p:nvGrpSpPr>
        <p:cNvPr id="1" name=""/>
        <p:cNvGrpSpPr/>
        <p:nvPr/>
      </p:nvGrpSpPr>
      <p:grpSpPr>
        <a:xfrm>
          <a:off x="0" y="0"/>
          <a:ext cx="0" cy="0"/>
          <a:chOff x="0" y="0"/>
          <a:chExt cx="0" cy="0"/>
        </a:xfrm>
      </p:grpSpPr>
      <p:cxnSp>
        <p:nvCxnSpPr>
          <p:cNvPr id="3" name="直接连接符 9">
            <a:extLst>
              <a:ext uri="{FF2B5EF4-FFF2-40B4-BE49-F238E27FC236}">
                <a16:creationId xmlns:a16="http://schemas.microsoft.com/office/drawing/2014/main" id="{4D0EF769-1537-DA45-9D1D-7D0C3880BE88}"/>
              </a:ext>
            </a:extLst>
          </p:cNvPr>
          <p:cNvCxnSpPr/>
          <p:nvPr/>
        </p:nvCxnSpPr>
        <p:spPr>
          <a:xfrm>
            <a:off x="13692" y="6629400"/>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4" name="标题 1">
            <a:extLst>
              <a:ext uri="{FF2B5EF4-FFF2-40B4-BE49-F238E27FC236}">
                <a16:creationId xmlns:a16="http://schemas.microsoft.com/office/drawing/2014/main" id="{90942D92-8570-C047-AEA7-1B1034556A97}"/>
              </a:ext>
            </a:extLst>
          </p:cNvPr>
          <p:cNvSpPr txBox="1">
            <a:spLocks/>
          </p:cNvSpPr>
          <p:nvPr/>
        </p:nvSpPr>
        <p:spPr bwMode="auto">
          <a:xfrm>
            <a:off x="471488" y="2590800"/>
            <a:ext cx="8229600" cy="1139825"/>
          </a:xfrm>
          <a:prstGeom prst="rect">
            <a:avLst/>
          </a:prstGeom>
          <a:noFill/>
          <a:ln w="9525">
            <a:no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00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陈蓉  教授 、博导</a:t>
            </a:r>
            <a:endParaRPr lang="en-US" altLang="zh-CN" sz="2000">
              <a:solidFill>
                <a:srgbClr val="663300"/>
              </a:solidFill>
              <a:latin typeface="Adobe Jenson Pro" panose="020A0503050201030203" pitchFamily="18" charset="0"/>
              <a:ea typeface="Adobe 黑体 Std R" panose="020B0400000000000000" pitchFamily="34" charset="-128"/>
              <a:cs typeface="Arial" panose="020B0604020202020204" pitchFamily="34" charset="0"/>
            </a:endParaRPr>
          </a:p>
          <a:p>
            <a:pPr algn="ctr" eaLnBrk="1" hangingPunct="1">
              <a:defRPr/>
            </a:pPr>
            <a:r>
              <a:rPr lang="zh-CN" altLang="en-US">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厦门大学管理学院财务系</a:t>
            </a:r>
            <a:endParaRPr lang="en-US" altLang="zh-CN">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r>
              <a:rPr lang="zh-CN" altLang="en-US">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厦门大学金融工程研究中心</a:t>
            </a:r>
            <a:endParaRPr lang="en-US" altLang="zh-CN">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rPr>
              <a:t>http:// aronge.net</a:t>
            </a:r>
          </a:p>
          <a:p>
            <a:pPr algn="ctr" eaLnBrk="1" hangingPunct="1">
              <a:defRPr/>
            </a:pPr>
            <a:r>
              <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aronge@xmu.edu.cn</a:t>
            </a: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404040"/>
              </a:solidFill>
              <a:latin typeface="Adobe Jenson Pro Capt" panose="020A0503050201030203" pitchFamily="18" charset="0"/>
              <a:ea typeface="楷体" panose="02010609060101010101" pitchFamily="49" charset="-122"/>
              <a:cs typeface="Arial" panose="020B0604020202020204" pitchFamily="34" charset="0"/>
            </a:endParaRPr>
          </a:p>
          <a:p>
            <a:pPr algn="ctr">
              <a:defRPr/>
            </a:pPr>
            <a:endParaRPr lang="en-US" altLang="zh-CN" sz="2400">
              <a:solidFill>
                <a:schemeClr val="tx2"/>
              </a:solidFill>
              <a:latin typeface="Adobe Jenson Pro" panose="020A0503050201030203" pitchFamily="18" charset="0"/>
              <a:ea typeface="Adobe 黑体 Std R" panose="020B0400000000000000" pitchFamily="34" charset="-128"/>
            </a:endParaRPr>
          </a:p>
          <a:p>
            <a:pPr algn="ctr">
              <a:defRPr/>
            </a:pPr>
            <a:endParaRPr lang="zh-CN" altLang="en-US" sz="2400">
              <a:solidFill>
                <a:schemeClr val="tx2"/>
              </a:solidFill>
              <a:latin typeface="楷体" panose="02010609060101010101" pitchFamily="49" charset="-122"/>
              <a:ea typeface="楷体" panose="02010609060101010101" pitchFamily="49" charset="-122"/>
            </a:endParaRPr>
          </a:p>
        </p:txBody>
      </p:sp>
      <p:pic>
        <p:nvPicPr>
          <p:cNvPr id="5" name="图片 4" descr="11824837100.jpg">
            <a:extLst>
              <a:ext uri="{FF2B5EF4-FFF2-40B4-BE49-F238E27FC236}">
                <a16:creationId xmlns:a16="http://schemas.microsoft.com/office/drawing/2014/main" id="{D130B2F3-650C-CE4E-A6BE-49113C32B6CB}"/>
              </a:ext>
            </a:extLst>
          </p:cNvPr>
          <p:cNvPicPr>
            <a:picLocks noChangeAspect="1"/>
          </p:cNvPicPr>
          <p:nvPr/>
        </p:nvPicPr>
        <p:blipFill>
          <a:blip r:embed="rId2" cstate="print">
            <a:duotone>
              <a:schemeClr val="accent3">
                <a:shade val="45000"/>
                <a:satMod val="135000"/>
              </a:schemeClr>
              <a:prstClr val="white"/>
            </a:duotone>
          </a:blip>
          <a:stretch>
            <a:fillRect/>
          </a:stretch>
        </p:blipFill>
        <p:spPr>
          <a:xfrm>
            <a:off x="3840456" y="4724400"/>
            <a:ext cx="1556792" cy="1556792"/>
          </a:xfrm>
          <a:prstGeom prst="rect">
            <a:avLst/>
          </a:prstGeom>
          <a:ln>
            <a:noFill/>
          </a:ln>
        </p:spPr>
      </p:pic>
      <p:sp>
        <p:nvSpPr>
          <p:cNvPr id="2" name="标题 1"/>
          <p:cNvSpPr>
            <a:spLocks noGrp="1"/>
          </p:cNvSpPr>
          <p:nvPr>
            <p:ph type="title"/>
          </p:nvPr>
        </p:nvSpPr>
        <p:spPr>
          <a:xfrm>
            <a:off x="504052" y="685800"/>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24824966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a:extLst>
              <a:ext uri="{FF2B5EF4-FFF2-40B4-BE49-F238E27FC236}">
                <a16:creationId xmlns:a16="http://schemas.microsoft.com/office/drawing/2014/main" id="{AE25261E-1F39-3C48-B331-FEDDFBB8B46B}"/>
              </a:ext>
            </a:extLst>
          </p:cNvPr>
          <p:cNvSpPr>
            <a:spLocks noGrp="1" noChangeArrowheads="1"/>
          </p:cNvSpPr>
          <p:nvPr>
            <p:ph type="sldNum" sz="quarter" idx="10"/>
          </p:nvPr>
        </p:nvSpPr>
        <p:spPr>
          <a:ln/>
        </p:spPr>
        <p:txBody>
          <a:bodyPr/>
          <a:lstStyle>
            <a:lvl1pPr>
              <a:defRPr/>
            </a:lvl1pPr>
          </a:lstStyle>
          <a:p>
            <a:pPr>
              <a:defRPr/>
            </a:pPr>
            <a:fld id="{F3F1B351-ED76-4D45-8EC1-F26ECBD82979}" type="slidenum">
              <a:rPr lang="zh-CN" altLang="en-US"/>
              <a:pPr>
                <a:defRPr/>
              </a:pPr>
              <a:t>‹#›</a:t>
            </a:fld>
            <a:endParaRPr lang="zh-CN" altLang="en-US"/>
          </a:p>
        </p:txBody>
      </p:sp>
    </p:spTree>
    <p:extLst>
      <p:ext uri="{BB962C8B-B14F-4D97-AF65-F5344CB8AC3E}">
        <p14:creationId xmlns:p14="http://schemas.microsoft.com/office/powerpoint/2010/main" val="104725649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2125" y="76200"/>
            <a:ext cx="8229600" cy="846931"/>
          </a:xfrm>
        </p:spPr>
        <p:txBody>
          <a:bodyPr/>
          <a:lstStyle>
            <a:lvl1pPr>
              <a:defRPr>
                <a:latin typeface="Adobe Jenson Pro Capt" pitchFamily="18" charset="0"/>
                <a:ea typeface="Adobe 黑体 Std R" pitchFamily="34" charset="-122"/>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457200" y="1340768"/>
            <a:ext cx="8229600" cy="5184576"/>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Rectangle 6">
            <a:extLst>
              <a:ext uri="{FF2B5EF4-FFF2-40B4-BE49-F238E27FC236}">
                <a16:creationId xmlns:a16="http://schemas.microsoft.com/office/drawing/2014/main" id="{117E67D6-0F87-CC48-A651-DA1889935B26}"/>
              </a:ext>
            </a:extLst>
          </p:cNvPr>
          <p:cNvSpPr>
            <a:spLocks noGrp="1" noChangeArrowheads="1"/>
          </p:cNvSpPr>
          <p:nvPr>
            <p:ph type="sldNum" sz="quarter" idx="10"/>
          </p:nvPr>
        </p:nvSpPr>
        <p:spPr/>
        <p:txBody>
          <a:bodyPr/>
          <a:lstStyle>
            <a:lvl1pPr>
              <a:defRPr>
                <a:solidFill>
                  <a:srgbClr val="7F7F7F"/>
                </a:solidFill>
              </a:defRPr>
            </a:lvl1pPr>
          </a:lstStyle>
          <a:p>
            <a:pPr>
              <a:defRPr/>
            </a:pPr>
            <a:fld id="{923144D4-4537-FE42-A10B-59D0A9F39BA6}" type="slidenum">
              <a:rPr lang="zh-CN" altLang="en-US"/>
              <a:pPr>
                <a:defRPr/>
              </a:pPr>
              <a:t>‹#›</a:t>
            </a:fld>
            <a:endParaRPr lang="zh-CN" altLang="en-US"/>
          </a:p>
        </p:txBody>
      </p:sp>
    </p:spTree>
    <p:extLst>
      <p:ext uri="{BB962C8B-B14F-4D97-AF65-F5344CB8AC3E}">
        <p14:creationId xmlns:p14="http://schemas.microsoft.com/office/powerpoint/2010/main" val="411814151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83568" y="2492896"/>
            <a:ext cx="7772400" cy="1362075"/>
          </a:xfrm>
        </p:spPr>
        <p:txBody>
          <a:bodyPr/>
          <a:lstStyle>
            <a:lvl1pPr algn="l">
              <a:defRPr sz="4000" b="0" cap="all" baseline="0">
                <a:solidFill>
                  <a:srgbClr val="002060"/>
                </a:solidFill>
                <a:latin typeface="Adobe Jenson Pro" pitchFamily="18" charset="0"/>
              </a:defRPr>
            </a:lvl1pPr>
          </a:lstStyle>
          <a:p>
            <a:r>
              <a:rPr lang="zh-CN" altLang="en-US"/>
              <a:t>单击此处编辑母版标题样式</a:t>
            </a:r>
            <a:endParaRPr lang="zh-CN" altLang="en-US" dirty="0"/>
          </a:p>
        </p:txBody>
      </p:sp>
      <p:sp>
        <p:nvSpPr>
          <p:cNvPr id="3" name="文本占位符 2"/>
          <p:cNvSpPr>
            <a:spLocks noGrp="1"/>
          </p:cNvSpPr>
          <p:nvPr>
            <p:ph type="body" idx="1"/>
          </p:nvPr>
        </p:nvSpPr>
        <p:spPr>
          <a:xfrm>
            <a:off x="683568" y="4077072"/>
            <a:ext cx="7772400" cy="1500187"/>
          </a:xfrm>
        </p:spPr>
        <p:txBody>
          <a:bodyPr/>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4" name="Rectangle 6">
            <a:extLst>
              <a:ext uri="{FF2B5EF4-FFF2-40B4-BE49-F238E27FC236}">
                <a16:creationId xmlns:a16="http://schemas.microsoft.com/office/drawing/2014/main" id="{51C5950F-6FF1-4A42-B40E-7469837754BC}"/>
              </a:ext>
            </a:extLst>
          </p:cNvPr>
          <p:cNvSpPr>
            <a:spLocks noGrp="1" noChangeArrowheads="1"/>
          </p:cNvSpPr>
          <p:nvPr>
            <p:ph type="sldNum" sz="quarter" idx="10"/>
          </p:nvPr>
        </p:nvSpPr>
        <p:spPr>
          <a:ln/>
        </p:spPr>
        <p:txBody>
          <a:bodyPr/>
          <a:lstStyle>
            <a:lvl1pPr>
              <a:defRPr/>
            </a:lvl1pPr>
          </a:lstStyle>
          <a:p>
            <a:pPr>
              <a:defRPr/>
            </a:pPr>
            <a:fld id="{2A5BFC33-41C1-D84C-9298-82D78BC1CEA4}" type="slidenum">
              <a:rPr lang="zh-CN" altLang="en-US"/>
              <a:pPr>
                <a:defRPr/>
              </a:pPr>
              <a:t>‹#›</a:t>
            </a:fld>
            <a:endParaRPr lang="zh-CN" altLang="en-US"/>
          </a:p>
        </p:txBody>
      </p:sp>
    </p:spTree>
    <p:extLst>
      <p:ext uri="{BB962C8B-B14F-4D97-AF65-F5344CB8AC3E}">
        <p14:creationId xmlns:p14="http://schemas.microsoft.com/office/powerpoint/2010/main" val="1130967494"/>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a16="http://schemas.microsoft.com/office/drawing/2014/main" id="{B344F556-EBC8-8947-B845-4979D3834A64}"/>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D53F2ADC-C404-BA4E-977F-F362A8BDFB96}"/>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E1D13053-625D-7D4C-BDF4-A5CA8C1934BF}"/>
              </a:ext>
            </a:extLst>
          </p:cNvPr>
          <p:cNvSpPr>
            <a:spLocks noGrp="1" noChangeArrowheads="1"/>
          </p:cNvSpPr>
          <p:nvPr>
            <p:ph type="sldNum" sz="quarter" idx="12"/>
          </p:nvPr>
        </p:nvSpPr>
        <p:spPr/>
        <p:txBody>
          <a:bodyPr/>
          <a:lstStyle>
            <a:lvl1pPr>
              <a:defRPr/>
            </a:lvl1pPr>
          </a:lstStyle>
          <a:p>
            <a:pPr>
              <a:defRPr/>
            </a:pPr>
            <a:fld id="{8B174FE1-0C6D-2F47-A76E-3F47AD6B2FC0}" type="slidenum">
              <a:rPr lang="zh-CN" altLang="en-US"/>
              <a:pPr>
                <a:defRPr/>
              </a:pPr>
              <a:t>‹#›</a:t>
            </a:fld>
            <a:endParaRPr lang="zh-CN" altLang="en-US"/>
          </a:p>
        </p:txBody>
      </p:sp>
    </p:spTree>
    <p:extLst>
      <p:ext uri="{BB962C8B-B14F-4D97-AF65-F5344CB8AC3E}">
        <p14:creationId xmlns:p14="http://schemas.microsoft.com/office/powerpoint/2010/main" val="183472184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a:extLst>
              <a:ext uri="{FF2B5EF4-FFF2-40B4-BE49-F238E27FC236}">
                <a16:creationId xmlns:a16="http://schemas.microsoft.com/office/drawing/2014/main" id="{1A907F4B-2C94-8E4B-95ED-7CB2CB6E01D2}"/>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8" name="Rectangle 5">
            <a:extLst>
              <a:ext uri="{FF2B5EF4-FFF2-40B4-BE49-F238E27FC236}">
                <a16:creationId xmlns:a16="http://schemas.microsoft.com/office/drawing/2014/main" id="{677FCB86-5041-4E4F-ABBB-D76A892F49F6}"/>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9" name="Rectangle 6">
            <a:extLst>
              <a:ext uri="{FF2B5EF4-FFF2-40B4-BE49-F238E27FC236}">
                <a16:creationId xmlns:a16="http://schemas.microsoft.com/office/drawing/2014/main" id="{8694E98C-C233-CA4A-98A9-BD82C79F9CD0}"/>
              </a:ext>
            </a:extLst>
          </p:cNvPr>
          <p:cNvSpPr>
            <a:spLocks noGrp="1" noChangeArrowheads="1"/>
          </p:cNvSpPr>
          <p:nvPr>
            <p:ph type="sldNum" sz="quarter" idx="12"/>
          </p:nvPr>
        </p:nvSpPr>
        <p:spPr/>
        <p:txBody>
          <a:bodyPr/>
          <a:lstStyle>
            <a:lvl1pPr>
              <a:defRPr/>
            </a:lvl1pPr>
          </a:lstStyle>
          <a:p>
            <a:pPr>
              <a:defRPr/>
            </a:pPr>
            <a:fld id="{ACA9BF7D-C15A-8D4E-A48B-8D5FBB3C41EA}" type="slidenum">
              <a:rPr lang="zh-CN" altLang="en-US"/>
              <a:pPr>
                <a:defRPr/>
              </a:pPr>
              <a:t>‹#›</a:t>
            </a:fld>
            <a:endParaRPr lang="zh-CN" altLang="en-US"/>
          </a:p>
        </p:txBody>
      </p:sp>
    </p:spTree>
    <p:extLst>
      <p:ext uri="{BB962C8B-B14F-4D97-AF65-F5344CB8AC3E}">
        <p14:creationId xmlns:p14="http://schemas.microsoft.com/office/powerpoint/2010/main" val="1825013213"/>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a:extLst>
              <a:ext uri="{FF2B5EF4-FFF2-40B4-BE49-F238E27FC236}">
                <a16:creationId xmlns:a16="http://schemas.microsoft.com/office/drawing/2014/main" id="{BC963B46-38D8-DF49-A3A7-E0A4564C5674}"/>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4" name="Rectangle 5">
            <a:extLst>
              <a:ext uri="{FF2B5EF4-FFF2-40B4-BE49-F238E27FC236}">
                <a16:creationId xmlns:a16="http://schemas.microsoft.com/office/drawing/2014/main" id="{E73FD1BB-7479-7343-B1B2-388FB431678B}"/>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6">
            <a:extLst>
              <a:ext uri="{FF2B5EF4-FFF2-40B4-BE49-F238E27FC236}">
                <a16:creationId xmlns:a16="http://schemas.microsoft.com/office/drawing/2014/main" id="{E943516A-6C2B-5344-8312-ED6FCCB35836}"/>
              </a:ext>
            </a:extLst>
          </p:cNvPr>
          <p:cNvSpPr>
            <a:spLocks noGrp="1" noChangeArrowheads="1"/>
          </p:cNvSpPr>
          <p:nvPr>
            <p:ph type="sldNum" sz="quarter" idx="12"/>
          </p:nvPr>
        </p:nvSpPr>
        <p:spPr/>
        <p:txBody>
          <a:bodyPr/>
          <a:lstStyle>
            <a:lvl1pPr>
              <a:defRPr/>
            </a:lvl1pPr>
          </a:lstStyle>
          <a:p>
            <a:pPr>
              <a:defRPr/>
            </a:pPr>
            <a:fld id="{80A2D1EA-055E-6E4C-88E3-EF43E50383C5}" type="slidenum">
              <a:rPr lang="zh-CN" altLang="en-US"/>
              <a:pPr>
                <a:defRPr/>
              </a:pPr>
              <a:t>‹#›</a:t>
            </a:fld>
            <a:endParaRPr lang="zh-CN" altLang="en-US"/>
          </a:p>
        </p:txBody>
      </p:sp>
    </p:spTree>
    <p:extLst>
      <p:ext uri="{BB962C8B-B14F-4D97-AF65-F5344CB8AC3E}">
        <p14:creationId xmlns:p14="http://schemas.microsoft.com/office/powerpoint/2010/main" val="208696035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ECD67F2D-5926-134B-8BBF-156411AD2BBC}"/>
              </a:ext>
            </a:extLst>
          </p:cNvPr>
          <p:cNvSpPr>
            <a:spLocks noGrp="1" noChangeArrowheads="1"/>
          </p:cNvSpPr>
          <p:nvPr>
            <p:ph type="sldNum" sz="quarter" idx="10"/>
          </p:nvPr>
        </p:nvSpPr>
        <p:spPr>
          <a:ln/>
        </p:spPr>
        <p:txBody>
          <a:bodyPr/>
          <a:lstStyle>
            <a:lvl1pPr>
              <a:defRPr/>
            </a:lvl1pPr>
          </a:lstStyle>
          <a:p>
            <a:pPr>
              <a:defRPr/>
            </a:pPr>
            <a:fld id="{22C98024-DDC0-6D47-ACB4-723489EC3E3A}" type="slidenum">
              <a:rPr lang="zh-CN" altLang="en-US"/>
              <a:pPr>
                <a:defRPr/>
              </a:pPr>
              <a:t>‹#›</a:t>
            </a:fld>
            <a:endParaRPr lang="zh-CN" altLang="en-US"/>
          </a:p>
        </p:txBody>
      </p:sp>
    </p:spTree>
    <p:extLst>
      <p:ext uri="{BB962C8B-B14F-4D97-AF65-F5344CB8AC3E}">
        <p14:creationId xmlns:p14="http://schemas.microsoft.com/office/powerpoint/2010/main" val="196643963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454AAB6-E3C6-8F41-A65D-763C6957CB12}"/>
              </a:ext>
            </a:extLst>
          </p:cNvPr>
          <p:cNvSpPr>
            <a:spLocks noGrp="1" noChangeArrowheads="1"/>
          </p:cNvSpPr>
          <p:nvPr>
            <p:ph type="title"/>
          </p:nvPr>
        </p:nvSpPr>
        <p:spPr bwMode="auto">
          <a:xfrm>
            <a:off x="457200" y="127000"/>
            <a:ext cx="82296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36000" numCol="1" anchor="b" anchorCtr="0" compatLnSpc="1">
            <a:prstTxWarp prst="textNoShape">
              <a:avLst/>
            </a:prstTxWarp>
          </a:bodyPr>
          <a:lstStyle/>
          <a:p>
            <a:pPr lvl="0"/>
            <a:r>
              <a:rPr lang="zh-TW" altLang="en-US"/>
              <a:t>按一下此處編輯母版標題樣式</a:t>
            </a:r>
            <a:endParaRPr lang="zh-CN" altLang="en-US"/>
          </a:p>
        </p:txBody>
      </p:sp>
      <p:sp>
        <p:nvSpPr>
          <p:cNvPr id="1027" name="Rectangle 3">
            <a:extLst>
              <a:ext uri="{FF2B5EF4-FFF2-40B4-BE49-F238E27FC236}">
                <a16:creationId xmlns:a16="http://schemas.microsoft.com/office/drawing/2014/main" id="{DF325124-D0C1-644F-BE83-F40BE4C0C4AF}"/>
              </a:ext>
            </a:extLst>
          </p:cNvPr>
          <p:cNvSpPr>
            <a:spLocks noGrp="1" noChangeArrowheads="1"/>
          </p:cNvSpPr>
          <p:nvPr>
            <p:ph type="body" idx="1"/>
          </p:nvPr>
        </p:nvSpPr>
        <p:spPr bwMode="auto">
          <a:xfrm>
            <a:off x="457200" y="1341438"/>
            <a:ext cx="8229600" cy="51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按一下此處編輯母版文本樣式</a:t>
            </a:r>
            <a:endParaRPr lang="zh-CN" altLang="en-US"/>
          </a:p>
          <a:p>
            <a:pPr lvl="1"/>
            <a:r>
              <a:rPr lang="zh-CN" altLang="en-US"/>
              <a:t>第二級</a:t>
            </a:r>
          </a:p>
          <a:p>
            <a:pPr lvl="2"/>
            <a:r>
              <a:rPr lang="zh-CN" altLang="en-US"/>
              <a:t>第三級</a:t>
            </a:r>
          </a:p>
          <a:p>
            <a:pPr lvl="3"/>
            <a:r>
              <a:rPr lang="zh-CN" altLang="en-US"/>
              <a:t>第四級</a:t>
            </a:r>
          </a:p>
          <a:p>
            <a:pPr lvl="4"/>
            <a:r>
              <a:rPr lang="zh-CN" altLang="en-US"/>
              <a:t>第五級</a:t>
            </a:r>
          </a:p>
        </p:txBody>
      </p:sp>
      <p:sp>
        <p:nvSpPr>
          <p:cNvPr id="26630" name="Rectangle 6">
            <a:extLst>
              <a:ext uri="{FF2B5EF4-FFF2-40B4-BE49-F238E27FC236}">
                <a16:creationId xmlns:a16="http://schemas.microsoft.com/office/drawing/2014/main" id="{13648C8D-B028-B04B-9300-AA70BEED44C6}"/>
              </a:ext>
            </a:extLst>
          </p:cNvPr>
          <p:cNvSpPr>
            <a:spLocks noGrp="1" noChangeArrowheads="1"/>
          </p:cNvSpPr>
          <p:nvPr>
            <p:ph type="sldNum" sz="quarter" idx="4"/>
          </p:nvPr>
        </p:nvSpPr>
        <p:spPr bwMode="auto">
          <a:xfrm>
            <a:off x="6588125" y="6524625"/>
            <a:ext cx="2133600" cy="2889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2A0015"/>
                </a:solidFill>
                <a:latin typeface="Adobe Jenson Pro Capt" panose="020A0503050201030203" pitchFamily="18" charset="0"/>
                <a:cs typeface="Arial" panose="020B0604020202020204" pitchFamily="34" charset="0"/>
              </a:defRPr>
            </a:lvl1pPr>
          </a:lstStyle>
          <a:p>
            <a:pPr>
              <a:defRPr/>
            </a:pPr>
            <a:fld id="{E4FDEE51-EA8A-994F-896F-81EE742D1554}" type="slidenum">
              <a:rPr lang="zh-CN" altLang="en-US"/>
              <a:pPr>
                <a:defRPr/>
              </a:pPr>
              <a:t>‹#›</a:t>
            </a:fld>
            <a:endParaRPr lang="zh-CN" altLang="en-US"/>
          </a:p>
        </p:txBody>
      </p:sp>
      <p:cxnSp>
        <p:nvCxnSpPr>
          <p:cNvPr id="7" name="直接连接符 6">
            <a:extLst>
              <a:ext uri="{FF2B5EF4-FFF2-40B4-BE49-F238E27FC236}">
                <a16:creationId xmlns:a16="http://schemas.microsoft.com/office/drawing/2014/main" id="{0DB15537-4B7E-8748-89B3-E6214D019B2D}"/>
              </a:ext>
            </a:extLst>
          </p:cNvPr>
          <p:cNvCxnSpPr/>
          <p:nvPr userDrawn="1"/>
        </p:nvCxnSpPr>
        <p:spPr>
          <a:xfrm>
            <a:off x="0" y="6477000"/>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D26F8B53-D87C-5F41-AA64-2A97BD839B64}"/>
              </a:ext>
            </a:extLst>
          </p:cNvPr>
          <p:cNvCxnSpPr/>
          <p:nvPr userDrawn="1"/>
        </p:nvCxnSpPr>
        <p:spPr>
          <a:xfrm>
            <a:off x="467544" y="990600"/>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0" name="Rectangle 6">
            <a:extLst>
              <a:ext uri="{FF2B5EF4-FFF2-40B4-BE49-F238E27FC236}">
                <a16:creationId xmlns:a16="http://schemas.microsoft.com/office/drawing/2014/main" id="{024E5359-0BFF-9044-8A81-7256FB57F4C0}"/>
              </a:ext>
            </a:extLst>
          </p:cNvPr>
          <p:cNvSpPr txBox="1">
            <a:spLocks noChangeArrowheads="1"/>
          </p:cNvSpPr>
          <p:nvPr userDrawn="1"/>
        </p:nvSpPr>
        <p:spPr bwMode="auto">
          <a:xfrm>
            <a:off x="1752600" y="6553200"/>
            <a:ext cx="5334000" cy="287338"/>
          </a:xfrm>
          <a:prstGeom prst="rect">
            <a:avLst/>
          </a:prstGeom>
          <a:noFill/>
          <a:ln w="9525">
            <a:noFill/>
            <a:miter lim="800000"/>
            <a:headEnd/>
            <a:tailEnd/>
          </a:ln>
          <a:effectLst/>
        </p:spPr>
        <p:txBody>
          <a:bodyPr anchor="b"/>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固定收益证券</a:t>
            </a: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（陈蓉 郑振龙</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高等教育出版社</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 </a:t>
            </a:r>
            <a:r>
              <a:rPr lang="en-US" altLang="zh-CN" dirty="0">
                <a:latin typeface="Adobe Jenson Pro Capt" panose="020A0503050201030203" pitchFamily="18" charset="0"/>
                <a:ea typeface="KaiTi" panose="02010609060101010101" pitchFamily="49" charset="-122"/>
              </a:rPr>
              <a:t>2021</a:t>
            </a:r>
            <a:r>
              <a:rPr lang="zh-CN" altLang="en-US" dirty="0">
                <a:latin typeface="Adobe Jenson Pro Capt" panose="020A0503050201030203" pitchFamily="18" charset="0"/>
                <a:ea typeface="KaiTi" panose="02010609060101010101" pitchFamily="49" charset="-122"/>
              </a:rPr>
              <a:t>）配套课件</a:t>
            </a:r>
            <a:endParaRPr lang="en-US" altLang="zh-CN" dirty="0">
              <a:latin typeface="Adobe Jenson Pro Capt" panose="020A0503050201030203" pitchFamily="18" charset="0"/>
              <a:ea typeface="KaiTi"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4323" r:id="rId1"/>
    <p:sldLayoutId id="2147484310" r:id="rId2"/>
    <p:sldLayoutId id="2147484306" r:id="rId3"/>
    <p:sldLayoutId id="2147484311" r:id="rId4"/>
    <p:sldLayoutId id="2147484307" r:id="rId5"/>
    <p:sldLayoutId id="2147484312" r:id="rId6"/>
    <p:sldLayoutId id="2147484313" r:id="rId7"/>
    <p:sldLayoutId id="2147484314" r:id="rId8"/>
    <p:sldLayoutId id="2147484308" r:id="rId9"/>
    <p:sldLayoutId id="2147484309" r:id="rId10"/>
    <p:sldLayoutId id="2147484315" r:id="rId11"/>
    <p:sldLayoutId id="2147484316" r:id="rId12"/>
    <p:sldLayoutId id="2147484317" r:id="rId13"/>
    <p:sldLayoutId id="2147484318" r:id="rId14"/>
    <p:sldLayoutId id="2147484319" r:id="rId15"/>
    <p:sldLayoutId id="2147484320" r:id="rId16"/>
    <p:sldLayoutId id="2147484321" r:id="rId17"/>
    <p:sldLayoutId id="2147484322" r:id="rId18"/>
  </p:sldLayoutIdLst>
  <p:transition/>
  <p:hf hdr="0" ftr="0" dt="0"/>
  <p:txStyles>
    <p:titleStyle>
      <a:lvl1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2pPr>
      <a:lvl3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3pPr>
      <a:lvl4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4pPr>
      <a:lvl5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ts val="1200"/>
        </a:spcBef>
        <a:spcAft>
          <a:spcPct val="0"/>
        </a:spcAft>
        <a:buClr>
          <a:srgbClr val="28571F"/>
        </a:buClr>
        <a:buSzPct val="65000"/>
        <a:buBlip>
          <a:blip r:embed="rId20"/>
        </a:buBlip>
        <a:defRPr sz="3000">
          <a:solidFill>
            <a:srgbClr val="262626"/>
          </a:solidFill>
          <a:latin typeface="Adobe Jenson Pro" pitchFamily="18" charset="0"/>
          <a:ea typeface="Adobe 楷体 Std R" pitchFamily="18" charset="-122"/>
          <a:cs typeface="+mn-cs"/>
        </a:defRPr>
      </a:lvl1pPr>
      <a:lvl2pPr marL="669925" indent="-325438" algn="l" rtl="0" eaLnBrk="0" fontAlgn="base" hangingPunct="0">
        <a:spcBef>
          <a:spcPts val="1200"/>
        </a:spcBef>
        <a:spcAft>
          <a:spcPct val="0"/>
        </a:spcAft>
        <a:buClr>
          <a:srgbClr val="000066"/>
        </a:buClr>
        <a:buSzPct val="60000"/>
        <a:buBlip>
          <a:blip r:embed="rId20"/>
        </a:buBlip>
        <a:defRPr sz="2600">
          <a:solidFill>
            <a:srgbClr val="262626"/>
          </a:solidFill>
          <a:latin typeface="Adobe Jenson Pro" pitchFamily="18" charset="0"/>
          <a:ea typeface="Adobe 楷体 Std R" pitchFamily="18" charset="-122"/>
        </a:defRPr>
      </a:lvl2pPr>
      <a:lvl3pPr marL="1022350" indent="-350838" algn="l" rtl="0" eaLnBrk="0" fontAlgn="base" hangingPunct="0">
        <a:spcBef>
          <a:spcPts val="1200"/>
        </a:spcBef>
        <a:spcAft>
          <a:spcPct val="0"/>
        </a:spcAft>
        <a:buClr>
          <a:srgbClr val="28571F"/>
        </a:buClr>
        <a:buSzPct val="65000"/>
        <a:buBlip>
          <a:blip r:embed="rId20"/>
        </a:buBlip>
        <a:defRPr sz="2200">
          <a:solidFill>
            <a:srgbClr val="262626"/>
          </a:solidFill>
          <a:latin typeface="Adobe Jenson Pro" pitchFamily="18" charset="0"/>
          <a:ea typeface="Adobe 楷体 Std R" pitchFamily="18" charset="-122"/>
        </a:defRPr>
      </a:lvl3pPr>
      <a:lvl4pPr marL="1339850" indent="-315913" algn="l" rtl="0" eaLnBrk="0" fontAlgn="base" hangingPunct="0">
        <a:spcBef>
          <a:spcPts val="1200"/>
        </a:spcBef>
        <a:spcAft>
          <a:spcPct val="0"/>
        </a:spcAft>
        <a:buClr>
          <a:srgbClr val="000066"/>
        </a:buClr>
        <a:buSzPct val="70000"/>
        <a:buBlip>
          <a:blip r:embed="rId20"/>
        </a:buBlip>
        <a:defRPr sz="2000">
          <a:solidFill>
            <a:srgbClr val="262626"/>
          </a:solidFill>
          <a:latin typeface="Adobe Jenson Pro" pitchFamily="18" charset="0"/>
          <a:ea typeface="Adobe 楷体 Std R" pitchFamily="18" charset="-122"/>
        </a:defRPr>
      </a:lvl4pPr>
      <a:lvl5pPr marL="1681163" indent="-339725" algn="l" rtl="0" eaLnBrk="0" fontAlgn="base" hangingPunct="0">
        <a:spcBef>
          <a:spcPts val="1200"/>
        </a:spcBef>
        <a:spcAft>
          <a:spcPct val="0"/>
        </a:spcAft>
        <a:buClr>
          <a:srgbClr val="28571F"/>
        </a:buClr>
        <a:buSzPct val="75000"/>
        <a:buBlip>
          <a:blip r:embed="rId20"/>
        </a:buBlip>
        <a:defRPr sz="2000">
          <a:solidFill>
            <a:srgbClr val="262626"/>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1.jpe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2.png"/><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5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36.png"/><Relationship Id="rId4" Type="http://schemas.openxmlformats.org/officeDocument/2006/relationships/image" Target="../media/image1.jpeg"/></Relationships>
</file>

<file path=ppt/slides/_rels/slide5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2">
            <a:extLst>
              <a:ext uri="{FF2B5EF4-FFF2-40B4-BE49-F238E27FC236}">
                <a16:creationId xmlns:a16="http://schemas.microsoft.com/office/drawing/2014/main" id="{6F97ED90-07EB-3349-A337-FF79F5DE6CEB}"/>
              </a:ext>
            </a:extLst>
          </p:cNvPr>
          <p:cNvSpPr>
            <a:spLocks noGrp="1" noChangeArrowheads="1"/>
          </p:cNvSpPr>
          <p:nvPr>
            <p:ph type="title"/>
          </p:nvPr>
        </p:nvSpPr>
        <p:spPr/>
        <p:txBody>
          <a:bodyPr/>
          <a:lstStyle/>
          <a:p>
            <a:r>
              <a:rPr lang="zh-CN" altLang="en-US"/>
              <a:t>第</a:t>
            </a:r>
            <a:r>
              <a:rPr lang="en-US" altLang="zh-CN"/>
              <a:t>4</a:t>
            </a:r>
            <a:r>
              <a:rPr lang="zh-CN" altLang="en-US"/>
              <a:t>章 固定收益证券概述</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标题 1">
            <a:extLst>
              <a:ext uri="{FF2B5EF4-FFF2-40B4-BE49-F238E27FC236}">
                <a16:creationId xmlns:a16="http://schemas.microsoft.com/office/drawing/2014/main" id="{3A026145-AC39-244E-9E78-8278782F0A5B}"/>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远期利率协议的价值</a:t>
            </a:r>
          </a:p>
        </p:txBody>
      </p:sp>
      <p:sp>
        <p:nvSpPr>
          <p:cNvPr id="3" name="内容占位符 2">
            <a:extLst>
              <a:ext uri="{FF2B5EF4-FFF2-40B4-BE49-F238E27FC236}">
                <a16:creationId xmlns:a16="http://schemas.microsoft.com/office/drawing/2014/main" id="{20632DB2-C144-A14C-87F8-7A3A927FC16B}"/>
              </a:ext>
            </a:extLst>
          </p:cNvPr>
          <p:cNvSpPr>
            <a:spLocks noGrp="1" noRot="1" noChangeAspect="1" noMove="1" noResize="1" noEditPoints="1" noAdjustHandles="1" noChangeArrowheads="1" noChangeShapeType="1" noTextEdit="1"/>
          </p:cNvSpPr>
          <p:nvPr>
            <p:ph idx="1"/>
          </p:nvPr>
        </p:nvSpPr>
        <p:spPr>
          <a:xfrm>
            <a:off x="457200" y="1340768"/>
            <a:ext cx="8458200" cy="5184576"/>
          </a:xfrm>
          <a:blipFill>
            <a:blip r:embed="rId2"/>
            <a:stretch>
              <a:fillRect t="-1711" r="-1349" b="-4156"/>
            </a:stretch>
          </a:blipFill>
        </p:spPr>
        <p:txBody>
          <a:bodyPr/>
          <a:lstStyle/>
          <a:p>
            <a:r>
              <a:rPr lang="zh-CN" altLang="en-US">
                <a:noFill/>
              </a:rPr>
              <a:t> </a:t>
            </a:r>
          </a:p>
        </p:txBody>
      </p:sp>
      <p:sp>
        <p:nvSpPr>
          <p:cNvPr id="52227" name="灯片编号占位符 3">
            <a:extLst>
              <a:ext uri="{FF2B5EF4-FFF2-40B4-BE49-F238E27FC236}">
                <a16:creationId xmlns:a16="http://schemas.microsoft.com/office/drawing/2014/main" id="{9A1E2ED4-D716-804A-BF0E-088B66AA3FD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A743741-3997-8C49-AB02-A437B9CD06F3}" type="slidenum">
              <a:rPr lang="zh-CN" altLang="en-US" smtClean="0">
                <a:solidFill>
                  <a:srgbClr val="7F7F7F"/>
                </a:solidFill>
                <a:latin typeface="Adobe Jenson Pro Capt" panose="020A0503050201030203" pitchFamily="18" charset="0"/>
              </a:rPr>
              <a:pPr/>
              <a:t>9</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9331D1E1-8769-1740-93EC-3708E35B7471}"/>
              </a:ext>
            </a:extLst>
          </p:cNvPr>
          <p:cNvSpPr>
            <a:spLocks noGrp="1"/>
          </p:cNvSpPr>
          <p:nvPr>
            <p:ph type="title"/>
          </p:nvPr>
        </p:nvSpPr>
        <p:spPr>
          <a:xfrm>
            <a:off x="684213" y="2492375"/>
            <a:ext cx="7772400" cy="1362075"/>
          </a:xfrm>
        </p:spPr>
        <p:txBody>
          <a:bodyPr/>
          <a:lstStyle/>
          <a:p>
            <a:pPr>
              <a:defRPr/>
            </a:pPr>
            <a:r>
              <a:rPr lang="zh-CN" altLang="en-US" dirty="0"/>
              <a:t>第二节</a:t>
            </a:r>
          </a:p>
        </p:txBody>
      </p:sp>
      <p:sp>
        <p:nvSpPr>
          <p:cNvPr id="27650" name="文本占位符 4">
            <a:extLst>
              <a:ext uri="{FF2B5EF4-FFF2-40B4-BE49-F238E27FC236}">
                <a16:creationId xmlns:a16="http://schemas.microsoft.com/office/drawing/2014/main" id="{87C09C56-D5A3-3E44-AACF-18576DC8753E}"/>
              </a:ext>
            </a:extLst>
          </p:cNvPr>
          <p:cNvSpPr>
            <a:spLocks noGrp="1" noChangeArrowheads="1"/>
          </p:cNvSpPr>
          <p:nvPr>
            <p:ph type="body" idx="1"/>
          </p:nvPr>
        </p:nvSpPr>
        <p:spPr>
          <a:xfrm>
            <a:off x="684213" y="4076700"/>
            <a:ext cx="7772400" cy="1500188"/>
          </a:xfrm>
        </p:spPr>
        <p:txBody>
          <a:bodyPr/>
          <a:lstStyle/>
          <a:p>
            <a:r>
              <a:rPr lang="zh-CN" altLang="en-US">
                <a:ea typeface="Adobe 楷体 Std R" panose="02020400000000000000" pitchFamily="18" charset="-128"/>
              </a:rPr>
              <a:t>欧洲美元期货</a:t>
            </a:r>
          </a:p>
        </p:txBody>
      </p:sp>
      <p:sp>
        <p:nvSpPr>
          <p:cNvPr id="27651" name="灯片编号占位符 2">
            <a:extLst>
              <a:ext uri="{FF2B5EF4-FFF2-40B4-BE49-F238E27FC236}">
                <a16:creationId xmlns:a16="http://schemas.microsoft.com/office/drawing/2014/main" id="{81074834-4B90-6E48-8108-401CBEE11AB8}"/>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4AA399E-B711-544D-9F7A-FEF894485008}" type="slidenum">
              <a:rPr lang="zh-CN" altLang="en-US" smtClean="0">
                <a:solidFill>
                  <a:srgbClr val="2A0015"/>
                </a:solidFill>
                <a:latin typeface="Adobe Jenson Pro Capt" panose="020A0503050201030203" pitchFamily="18" charset="0"/>
              </a:rPr>
              <a:pPr/>
              <a:t>10</a:t>
            </a:fld>
            <a:endParaRPr lang="zh-CN" altLang="en-US">
              <a:solidFill>
                <a:srgbClr val="2A0015"/>
              </a:solidFill>
              <a:latin typeface="Adobe Jenson Pro Capt" panose="020A0503050201030203" pitchFamily="18"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a:extLst>
              <a:ext uri="{FF2B5EF4-FFF2-40B4-BE49-F238E27FC236}">
                <a16:creationId xmlns:a16="http://schemas.microsoft.com/office/drawing/2014/main" id="{167F8A6D-D8E8-7342-BC36-F09787A2BFE1}"/>
              </a:ext>
            </a:extLst>
          </p:cNvPr>
          <p:cNvSpPr>
            <a:spLocks noGrp="1" noChangeArrowheads="1"/>
          </p:cNvSpPr>
          <p:nvPr>
            <p:ph type="title"/>
          </p:nvPr>
        </p:nvSpPr>
        <p:spPr>
          <a:xfrm>
            <a:off x="492125" y="76200"/>
            <a:ext cx="8229600" cy="846138"/>
          </a:xfrm>
        </p:spPr>
        <p:txBody>
          <a:bodyPr/>
          <a:lstStyle/>
          <a:p>
            <a:pPr eaLnBrk="1" hangingPunct="1"/>
            <a:r>
              <a:rPr lang="en-US" altLang="zh-CN">
                <a:ea typeface="Adobe 黑体 Std R" panose="020B0400000000000000" pitchFamily="34" charset="-128"/>
              </a:rPr>
              <a:t>3 </a:t>
            </a:r>
            <a:r>
              <a:rPr lang="zh-CN" altLang="en-US">
                <a:ea typeface="Adobe 黑体 Std R" panose="020B0400000000000000" pitchFamily="34" charset="-128"/>
              </a:rPr>
              <a:t>个月欧洲美元期货概述</a:t>
            </a:r>
          </a:p>
        </p:txBody>
      </p:sp>
      <p:sp>
        <p:nvSpPr>
          <p:cNvPr id="74757" name="Rectangle 3">
            <a:extLst>
              <a:ext uri="{FF2B5EF4-FFF2-40B4-BE49-F238E27FC236}">
                <a16:creationId xmlns:a16="http://schemas.microsoft.com/office/drawing/2014/main" id="{3FDA42C5-F1F0-5041-8EF5-3B76A9B4F284}"/>
              </a:ext>
            </a:extLst>
          </p:cNvPr>
          <p:cNvSpPr>
            <a:spLocks noGrp="1" noChangeArrowheads="1"/>
          </p:cNvSpPr>
          <p:nvPr>
            <p:ph idx="1"/>
          </p:nvPr>
        </p:nvSpPr>
        <p:spPr>
          <a:xfrm>
            <a:off x="400050" y="1828800"/>
            <a:ext cx="8439150" cy="3398838"/>
          </a:xfrm>
        </p:spPr>
        <p:txBody>
          <a:bodyPr/>
          <a:lstStyle/>
          <a:p>
            <a:pPr eaLnBrk="1" hangingPunct="1">
              <a:defRPr/>
            </a:pPr>
            <a:endParaRPr lang="zh-CN" altLang="en-US" dirty="0"/>
          </a:p>
          <a:p>
            <a:pPr eaLnBrk="1" hangingPunct="1">
              <a:defRPr/>
            </a:pPr>
            <a:r>
              <a:rPr lang="zh-CN" altLang="en-US" dirty="0"/>
              <a:t>标的变量为合约到期时的</a:t>
            </a:r>
            <a:r>
              <a:rPr lang="en-US" altLang="zh-CN" dirty="0"/>
              <a:t>3</a:t>
            </a:r>
            <a:r>
              <a:rPr lang="zh-CN" altLang="en-US" dirty="0"/>
              <a:t>个月期美元</a:t>
            </a:r>
            <a:r>
              <a:rPr lang="en-US" altLang="zh-CN" dirty="0"/>
              <a:t>LIBOR</a:t>
            </a:r>
          </a:p>
          <a:p>
            <a:pPr eaLnBrk="1" hangingPunct="1">
              <a:defRPr/>
            </a:pPr>
            <a:endParaRPr lang="zh-CN" altLang="en-US" dirty="0"/>
          </a:p>
          <a:p>
            <a:pPr eaLnBrk="1" hangingPunct="1">
              <a:defRPr/>
            </a:pPr>
            <a:endParaRPr lang="zh-CN" altLang="en-US" dirty="0"/>
          </a:p>
          <a:p>
            <a:pPr eaLnBrk="1" hangingPunct="1">
              <a:defRPr/>
            </a:pPr>
            <a:r>
              <a:rPr lang="zh-CN" altLang="en-US" dirty="0"/>
              <a:t>在 </a:t>
            </a:r>
            <a:r>
              <a:rPr lang="en-US" altLang="zh-CN" dirty="0"/>
              <a:t>CME </a:t>
            </a:r>
            <a:r>
              <a:rPr lang="zh-CN" altLang="en-US" dirty="0"/>
              <a:t>集团交易，短期利率期货中交易最活跃的品种</a:t>
            </a:r>
            <a:endParaRPr lang="en-US" altLang="zh-CN" dirty="0"/>
          </a:p>
          <a:p>
            <a:pPr eaLnBrk="1" hangingPunct="1">
              <a:defRPr/>
            </a:pPr>
            <a:endParaRPr lang="en-US" altLang="zh-CN" dirty="0"/>
          </a:p>
          <a:p>
            <a:pPr eaLnBrk="1" hangingPunct="1">
              <a:defRPr/>
            </a:pPr>
            <a:r>
              <a:rPr lang="zh-CN" altLang="en-US" dirty="0"/>
              <a:t>期货利率与远期利率本质相同，市场机制不同</a:t>
            </a:r>
          </a:p>
        </p:txBody>
      </p:sp>
      <p:sp>
        <p:nvSpPr>
          <p:cNvPr id="53251" name="灯片编号占位符 6">
            <a:extLst>
              <a:ext uri="{FF2B5EF4-FFF2-40B4-BE49-F238E27FC236}">
                <a16:creationId xmlns:a16="http://schemas.microsoft.com/office/drawing/2014/main" id="{FD49D855-9A8D-E743-9864-FF7720C472BF}"/>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3"/>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3"/>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3"/>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3"/>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AEF83E9D-A27D-FA4F-A366-DDC7D00B1D48}" type="slidenum">
              <a:rPr lang="zh-CN" altLang="en-US" sz="9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11</a:t>
            </a:fld>
            <a:endParaRPr lang="en-US" altLang="zh-CN" sz="900">
              <a:solidFill>
                <a:srgbClr val="000000"/>
              </a:solidFill>
              <a:latin typeface="Adobe Jenson Pro Capt" panose="020A0503050201030203" pitchFamily="18" charset="0"/>
              <a:ea typeface="宋体" panose="02010600030101010101" pitchFamily="2"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标题 1">
            <a:extLst>
              <a:ext uri="{FF2B5EF4-FFF2-40B4-BE49-F238E27FC236}">
                <a16:creationId xmlns:a16="http://schemas.microsoft.com/office/drawing/2014/main" id="{55820A8E-4483-F94B-AEEE-5953FE6B5291}"/>
              </a:ext>
            </a:extLst>
          </p:cNvPr>
          <p:cNvSpPr>
            <a:spLocks noGrp="1" noChangeArrowheads="1"/>
          </p:cNvSpPr>
          <p:nvPr>
            <p:ph type="title"/>
          </p:nvPr>
        </p:nvSpPr>
        <p:spPr>
          <a:xfrm>
            <a:off x="492125" y="76200"/>
            <a:ext cx="8229600" cy="846138"/>
          </a:xfrm>
        </p:spPr>
        <p:txBody>
          <a:bodyPr/>
          <a:lstStyle/>
          <a:p>
            <a:r>
              <a:rPr lang="zh-CN" altLang="zh-CN">
                <a:ea typeface="Adobe 黑体 Std R" panose="020B0400000000000000" pitchFamily="34" charset="-128"/>
              </a:rPr>
              <a:t>欧洲美元期货合约条款</a:t>
            </a:r>
            <a:endParaRPr kumimoji="1" lang="zh-CN" altLang="en-US">
              <a:ea typeface="Adobe 黑体 Std R" panose="020B0400000000000000" pitchFamily="34" charset="-128"/>
            </a:endParaRPr>
          </a:p>
        </p:txBody>
      </p:sp>
      <p:pic>
        <p:nvPicPr>
          <p:cNvPr id="55298" name="内容占位符 4">
            <a:extLst>
              <a:ext uri="{FF2B5EF4-FFF2-40B4-BE49-F238E27FC236}">
                <a16:creationId xmlns:a16="http://schemas.microsoft.com/office/drawing/2014/main" id="{763050C7-30CF-9041-B93B-F1E85A213DB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576388"/>
            <a:ext cx="8229600" cy="4713287"/>
          </a:xfrm>
        </p:spPr>
      </p:pic>
      <p:sp>
        <p:nvSpPr>
          <p:cNvPr id="55299" name="灯片编号占位符 3">
            <a:extLst>
              <a:ext uri="{FF2B5EF4-FFF2-40B4-BE49-F238E27FC236}">
                <a16:creationId xmlns:a16="http://schemas.microsoft.com/office/drawing/2014/main" id="{58B7EAFF-9750-084D-BBC1-729AC14AC3F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FB832ED-773A-7C44-B165-8BCAAF376DC5}" type="slidenum">
              <a:rPr lang="zh-CN" altLang="en-US" smtClean="0">
                <a:solidFill>
                  <a:srgbClr val="7F7F7F"/>
                </a:solidFill>
                <a:latin typeface="Adobe Jenson Pro Capt" panose="020A0503050201030203" pitchFamily="18" charset="0"/>
              </a:rPr>
              <a:pPr/>
              <a:t>12</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标题 1">
            <a:extLst>
              <a:ext uri="{FF2B5EF4-FFF2-40B4-BE49-F238E27FC236}">
                <a16:creationId xmlns:a16="http://schemas.microsoft.com/office/drawing/2014/main" id="{C2ACB767-1F61-7541-AA8B-0E350E569796}"/>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欧洲美元期货合约报价</a:t>
            </a:r>
          </a:p>
        </p:txBody>
      </p:sp>
      <p:sp>
        <p:nvSpPr>
          <p:cNvPr id="56322" name="灯片编号占位符 3">
            <a:extLst>
              <a:ext uri="{FF2B5EF4-FFF2-40B4-BE49-F238E27FC236}">
                <a16:creationId xmlns:a16="http://schemas.microsoft.com/office/drawing/2014/main" id="{AFFE61BD-F08B-184B-A1B9-55DA31971DF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B071A97-1A5B-4445-8784-AF9A10F3A0FF}" type="slidenum">
              <a:rPr lang="zh-CN" altLang="en-US" smtClean="0">
                <a:solidFill>
                  <a:srgbClr val="7F7F7F"/>
                </a:solidFill>
                <a:latin typeface="Adobe Jenson Pro Capt" panose="020A0503050201030203" pitchFamily="18" charset="0"/>
              </a:rPr>
              <a:pPr/>
              <a:t>13</a:t>
            </a:fld>
            <a:endParaRPr lang="zh-CN" altLang="en-US">
              <a:solidFill>
                <a:srgbClr val="7F7F7F"/>
              </a:solidFill>
              <a:latin typeface="Adobe Jenson Pro Capt" panose="020A0503050201030203" pitchFamily="18" charset="0"/>
            </a:endParaRPr>
          </a:p>
        </p:txBody>
      </p:sp>
      <p:pic>
        <p:nvPicPr>
          <p:cNvPr id="56323" name="内容占位符 4">
            <a:extLst>
              <a:ext uri="{FF2B5EF4-FFF2-40B4-BE49-F238E27FC236}">
                <a16:creationId xmlns:a16="http://schemas.microsoft.com/office/drawing/2014/main" id="{A77C7D99-5664-5A46-9479-BDF6F7BAF992}"/>
              </a:ext>
            </a:extLst>
          </p:cNvPr>
          <p:cNvPicPr>
            <a:picLocks noGrp="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85800" y="1120775"/>
            <a:ext cx="3286125" cy="5183188"/>
          </a:xfrm>
        </p:spPr>
      </p:pic>
      <p:pic>
        <p:nvPicPr>
          <p:cNvPr id="56324" name="图片 5">
            <a:extLst>
              <a:ext uri="{FF2B5EF4-FFF2-40B4-BE49-F238E27FC236}">
                <a16:creationId xmlns:a16="http://schemas.microsoft.com/office/drawing/2014/main" id="{977647C4-2411-BC4E-9E2F-42813558D0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0100" y="2012950"/>
            <a:ext cx="3914775" cy="283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标题 1">
            <a:extLst>
              <a:ext uri="{FF2B5EF4-FFF2-40B4-BE49-F238E27FC236}">
                <a16:creationId xmlns:a16="http://schemas.microsoft.com/office/drawing/2014/main" id="{F73C68C3-2995-914F-A30A-71860BA4A79E}"/>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欧洲美元期货报价</a:t>
            </a:r>
          </a:p>
        </p:txBody>
      </p:sp>
      <p:sp>
        <p:nvSpPr>
          <p:cNvPr id="3" name="文本占位符 2">
            <a:extLst>
              <a:ext uri="{FF2B5EF4-FFF2-40B4-BE49-F238E27FC236}">
                <a16:creationId xmlns:a16="http://schemas.microsoft.com/office/drawing/2014/main" id="{1E9CE7B0-E7B8-8D47-953E-DAC71EFBF95F}"/>
              </a:ext>
            </a:extLst>
          </p:cNvPr>
          <p:cNvSpPr>
            <a:spLocks noGrp="1"/>
          </p:cNvSpPr>
          <p:nvPr>
            <p:ph idx="1"/>
          </p:nvPr>
        </p:nvSpPr>
        <p:spPr>
          <a:xfrm>
            <a:off x="457200" y="1862138"/>
            <a:ext cx="8343900" cy="3889375"/>
          </a:xfrm>
        </p:spPr>
        <p:txBody>
          <a:bodyPr/>
          <a:lstStyle/>
          <a:p>
            <a:pPr>
              <a:defRPr/>
            </a:pPr>
            <a:r>
              <a:rPr lang="en-US" altLang="zh-CN" dirty="0">
                <a:solidFill>
                  <a:srgbClr val="000000"/>
                </a:solidFill>
                <a:ea typeface="黑体" pitchFamily="49" charset="-122"/>
              </a:rPr>
              <a:t>IMM </a:t>
            </a:r>
            <a:r>
              <a:rPr lang="zh-CN" altLang="en-US" dirty="0">
                <a:solidFill>
                  <a:srgbClr val="000000"/>
                </a:solidFill>
                <a:ea typeface="黑体" pitchFamily="49" charset="-122"/>
              </a:rPr>
              <a:t>指数</a:t>
            </a:r>
            <a:r>
              <a:rPr lang="en-US" altLang="zh-CN" dirty="0">
                <a:solidFill>
                  <a:srgbClr val="000000"/>
                </a:solidFill>
                <a:ea typeface="黑体" pitchFamily="49" charset="-122"/>
              </a:rPr>
              <a:t>= 100</a:t>
            </a:r>
            <a:r>
              <a:rPr lang="en-US" altLang="zh-CN" i="1" dirty="0">
                <a:solidFill>
                  <a:srgbClr val="000000"/>
                </a:solidFill>
                <a:ea typeface="黑体" pitchFamily="49" charset="-122"/>
              </a:rPr>
              <a:t> − </a:t>
            </a:r>
            <a:r>
              <a:rPr lang="en-US" altLang="zh-CN" dirty="0">
                <a:solidFill>
                  <a:srgbClr val="000000"/>
                </a:solidFill>
                <a:ea typeface="黑体" pitchFamily="49" charset="-122"/>
              </a:rPr>
              <a:t>R=100 </a:t>
            </a:r>
            <a:r>
              <a:rPr lang="en-US" altLang="zh-CN" i="1" dirty="0">
                <a:solidFill>
                  <a:srgbClr val="000000"/>
                </a:solidFill>
                <a:ea typeface="黑体" pitchFamily="49" charset="-122"/>
              </a:rPr>
              <a:t>− 100</a:t>
            </a:r>
            <a:r>
              <a:rPr lang="en-US" altLang="zh-CN" dirty="0">
                <a:solidFill>
                  <a:srgbClr val="000000"/>
                </a:solidFill>
                <a:ea typeface="黑体" pitchFamily="49" charset="-122"/>
              </a:rPr>
              <a:t>×</a:t>
            </a:r>
            <a:r>
              <a:rPr lang="zh-CN" altLang="en-US" dirty="0">
                <a:solidFill>
                  <a:srgbClr val="000000"/>
                </a:solidFill>
                <a:ea typeface="黑体" pitchFamily="49" charset="-122"/>
              </a:rPr>
              <a:t>期货利率</a:t>
            </a:r>
            <a:endParaRPr lang="en-US" altLang="zh-CN" dirty="0">
              <a:solidFill>
                <a:srgbClr val="000000"/>
              </a:solidFill>
              <a:ea typeface="黑体" pitchFamily="49" charset="-122"/>
            </a:endParaRPr>
          </a:p>
          <a:p>
            <a:pPr lvl="1">
              <a:defRPr/>
            </a:pPr>
            <a:r>
              <a:rPr lang="zh-CN" altLang="en-US" dirty="0"/>
              <a:t>期货利率含义与远期利率类似</a:t>
            </a:r>
          </a:p>
          <a:p>
            <a:pPr lvl="1">
              <a:defRPr/>
            </a:pPr>
            <a:r>
              <a:rPr lang="zh-CN" altLang="en-US" dirty="0"/>
              <a:t>期货利率为</a:t>
            </a:r>
            <a:r>
              <a:rPr lang="en-US" altLang="zh-CN" dirty="0"/>
              <a:t>1</a:t>
            </a:r>
            <a:r>
              <a:rPr lang="zh-CN" altLang="en-US" dirty="0"/>
              <a:t>年以</a:t>
            </a:r>
            <a:r>
              <a:rPr lang="en-US" altLang="zh-CN" dirty="0"/>
              <a:t>360</a:t>
            </a:r>
            <a:r>
              <a:rPr lang="zh-CN" altLang="en-US" dirty="0"/>
              <a:t>天计的</a:t>
            </a:r>
            <a:r>
              <a:rPr lang="en-US" altLang="zh-CN" dirty="0"/>
              <a:t>1</a:t>
            </a:r>
            <a:r>
              <a:rPr lang="zh-CN" altLang="en-US" dirty="0"/>
              <a:t>年计</a:t>
            </a:r>
            <a:r>
              <a:rPr lang="en-US" altLang="zh-CN" dirty="0"/>
              <a:t>4</a:t>
            </a:r>
            <a:r>
              <a:rPr lang="zh-CN" altLang="en-US" dirty="0"/>
              <a:t>次复利的年利率</a:t>
            </a:r>
            <a:endParaRPr lang="en-US" altLang="zh-CN" dirty="0"/>
          </a:p>
          <a:p>
            <a:pPr>
              <a:defRPr/>
            </a:pPr>
            <a:endParaRPr lang="en-US" altLang="zh-CN" dirty="0"/>
          </a:p>
          <a:p>
            <a:pPr>
              <a:defRPr/>
            </a:pPr>
            <a:r>
              <a:rPr lang="zh-CN" altLang="en-US" dirty="0"/>
              <a:t>举例：将于</a:t>
            </a:r>
            <a:r>
              <a:rPr lang="en-US" altLang="zh-CN" dirty="0"/>
              <a:t>2019</a:t>
            </a:r>
            <a:r>
              <a:rPr lang="zh-CN" altLang="en-US" dirty="0"/>
              <a:t>年</a:t>
            </a:r>
            <a:r>
              <a:rPr lang="en-US" altLang="zh-CN" dirty="0"/>
              <a:t>9</a:t>
            </a:r>
            <a:r>
              <a:rPr lang="zh-CN" altLang="en-US" dirty="0"/>
              <a:t>月到期的欧洲美元期货收盘价（</a:t>
            </a:r>
            <a:r>
              <a:rPr lang="en-US" altLang="zh-CN" dirty="0" err="1"/>
              <a:t>IMM</a:t>
            </a:r>
            <a:r>
              <a:rPr lang="zh-CN" altLang="en-US" dirty="0"/>
              <a:t>指数）为</a:t>
            </a:r>
            <a:r>
              <a:rPr lang="en-US" altLang="zh-CN" dirty="0"/>
              <a:t>97.9775</a:t>
            </a:r>
            <a:r>
              <a:rPr lang="zh-CN" altLang="en-US" dirty="0"/>
              <a:t>，这意味着对应的年化期货利率为</a:t>
            </a:r>
            <a:r>
              <a:rPr lang="en-US" altLang="zh-CN" dirty="0"/>
              <a:t>2.0225%</a:t>
            </a:r>
          </a:p>
          <a:p>
            <a:pPr>
              <a:defRPr/>
            </a:pPr>
            <a:endParaRPr lang="en-US" altLang="zh-CN" dirty="0">
              <a:solidFill>
                <a:srgbClr val="000000"/>
              </a:solidFill>
              <a:ea typeface="黑体" pitchFamily="49" charset="-122"/>
            </a:endParaRPr>
          </a:p>
        </p:txBody>
      </p:sp>
      <p:sp>
        <p:nvSpPr>
          <p:cNvPr id="57347" name="灯片编号占位符 3">
            <a:extLst>
              <a:ext uri="{FF2B5EF4-FFF2-40B4-BE49-F238E27FC236}">
                <a16:creationId xmlns:a16="http://schemas.microsoft.com/office/drawing/2014/main" id="{3F5655E0-CB21-0240-B034-52C6E22287B4}"/>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3"/>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3"/>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3"/>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3"/>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C0B33660-92D5-1148-9F43-74EABCE122FD}" type="slidenum">
              <a:rPr lang="zh-CN" altLang="en-US" sz="9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14</a:t>
            </a:fld>
            <a:endParaRPr lang="zh-CN" altLang="en-US" sz="900">
              <a:solidFill>
                <a:srgbClr val="7F7F7F"/>
              </a:solidFill>
              <a:latin typeface="Adobe Jenson Pro Capt" panose="020A0503050201030203" pitchFamily="18" charset="0"/>
              <a:ea typeface="宋体" panose="02010600030101010101" pitchFamily="2"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标题 1">
            <a:extLst>
              <a:ext uri="{FF2B5EF4-FFF2-40B4-BE49-F238E27FC236}">
                <a16:creationId xmlns:a16="http://schemas.microsoft.com/office/drawing/2014/main" id="{69F13B9E-40F1-9247-93A1-BEE4AB7F4C5F}"/>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欧洲美元期货盈亏计算</a:t>
            </a:r>
          </a:p>
        </p:txBody>
      </p:sp>
      <p:sp>
        <p:nvSpPr>
          <p:cNvPr id="3" name="内容占位符 2">
            <a:extLst>
              <a:ext uri="{FF2B5EF4-FFF2-40B4-BE49-F238E27FC236}">
                <a16:creationId xmlns:a16="http://schemas.microsoft.com/office/drawing/2014/main" id="{AD56782B-EE1F-6549-9F92-E979C1FFD506}"/>
              </a:ext>
            </a:extLst>
          </p:cNvPr>
          <p:cNvSpPr>
            <a:spLocks noGrp="1" noRot="1" noChangeAspect="1" noMove="1" noResize="1" noEditPoints="1" noAdjustHandles="1" noChangeArrowheads="1" noChangeShapeType="1" noTextEdit="1"/>
          </p:cNvSpPr>
          <p:nvPr>
            <p:ph idx="1"/>
          </p:nvPr>
        </p:nvSpPr>
        <p:spPr>
          <a:xfrm>
            <a:off x="467544" y="1769957"/>
            <a:ext cx="8229600" cy="3888432"/>
          </a:xfrm>
          <a:blipFill>
            <a:blip r:embed="rId2"/>
            <a:stretch>
              <a:fillRect/>
            </a:stretch>
          </a:blipFill>
        </p:spPr>
        <p:txBody>
          <a:bodyPr/>
          <a:lstStyle/>
          <a:p>
            <a:r>
              <a:rPr lang="zh-CN" altLang="en-US">
                <a:noFill/>
              </a:rPr>
              <a:t> </a:t>
            </a:r>
          </a:p>
        </p:txBody>
      </p:sp>
      <p:sp>
        <p:nvSpPr>
          <p:cNvPr id="59395" name="灯片编号占位符 3">
            <a:extLst>
              <a:ext uri="{FF2B5EF4-FFF2-40B4-BE49-F238E27FC236}">
                <a16:creationId xmlns:a16="http://schemas.microsoft.com/office/drawing/2014/main" id="{D0F5D1CC-CF9F-7E4C-B9D9-F7CCE8E3541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3"/>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3"/>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3"/>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3"/>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15BCE609-DBF1-8B4B-8B98-1C198DBE063F}" type="slidenum">
              <a:rPr lang="zh-CN" altLang="en-US" sz="9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15</a:t>
            </a:fld>
            <a:endParaRPr lang="zh-CN" altLang="en-US" sz="900">
              <a:solidFill>
                <a:srgbClr val="7F7F7F"/>
              </a:solidFill>
              <a:latin typeface="Adobe Jenson Pro Capt" panose="020A0503050201030203" pitchFamily="18" charset="0"/>
              <a:ea typeface="宋体" panose="02010600030101010101" pitchFamily="2" charset="-122"/>
            </a:endParaRPr>
          </a:p>
        </p:txBody>
      </p:sp>
      <p:sp>
        <p:nvSpPr>
          <p:cNvPr id="59396" name="Rectangle 2">
            <a:extLst>
              <a:ext uri="{FF2B5EF4-FFF2-40B4-BE49-F238E27FC236}">
                <a16:creationId xmlns:a16="http://schemas.microsoft.com/office/drawing/2014/main" id="{B2F14766-687F-E04D-9E2E-4F7EECA5F8CE}"/>
              </a:ext>
            </a:extLst>
          </p:cNvPr>
          <p:cNvSpPr>
            <a:spLocks noChangeArrowheads="1"/>
          </p:cNvSpPr>
          <p:nvPr/>
        </p:nvSpPr>
        <p:spPr bwMode="auto">
          <a:xfrm>
            <a:off x="1149350" y="590550"/>
            <a:ext cx="139700"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标题 1">
            <a:extLst>
              <a:ext uri="{FF2B5EF4-FFF2-40B4-BE49-F238E27FC236}">
                <a16:creationId xmlns:a16="http://schemas.microsoft.com/office/drawing/2014/main" id="{21D1391B-0B5A-ED40-9E10-A19232EB38A9}"/>
              </a:ext>
            </a:extLst>
          </p:cNvPr>
          <p:cNvSpPr>
            <a:spLocks noGrp="1" noChangeArrowheads="1"/>
          </p:cNvSpPr>
          <p:nvPr>
            <p:ph type="title"/>
          </p:nvPr>
        </p:nvSpPr>
        <p:spPr>
          <a:xfrm>
            <a:off x="492125" y="76200"/>
            <a:ext cx="8229600" cy="846138"/>
          </a:xfrm>
        </p:spPr>
        <p:txBody>
          <a:bodyPr/>
          <a:lstStyle/>
          <a:p>
            <a:r>
              <a:rPr lang="zh-CN" altLang="zh-CN">
                <a:ea typeface="Adobe 黑体 Std R" panose="020B0400000000000000" pitchFamily="34" charset="-128"/>
              </a:rPr>
              <a:t>欧洲美元期货</a:t>
            </a:r>
            <a:r>
              <a:rPr lang="zh-CN" altLang="en-US">
                <a:ea typeface="Adobe 黑体 Std R" panose="020B0400000000000000" pitchFamily="34" charset="-128"/>
              </a:rPr>
              <a:t>的</a:t>
            </a:r>
            <a:r>
              <a:rPr lang="zh-CN" altLang="zh-CN">
                <a:ea typeface="Adobe 黑体 Std R" panose="020B0400000000000000" pitchFamily="34" charset="-128"/>
              </a:rPr>
              <a:t>结算</a:t>
            </a:r>
            <a:endParaRPr lang="zh-CN" altLang="en-US">
              <a:ea typeface="Adobe 黑体 Std R" panose="020B0400000000000000" pitchFamily="34" charset="-128"/>
            </a:endParaRPr>
          </a:p>
        </p:txBody>
      </p:sp>
      <p:sp>
        <p:nvSpPr>
          <p:cNvPr id="15367" name="内容占位符 2">
            <a:extLst>
              <a:ext uri="{FF2B5EF4-FFF2-40B4-BE49-F238E27FC236}">
                <a16:creationId xmlns:a16="http://schemas.microsoft.com/office/drawing/2014/main" id="{2B41DF2F-D936-454E-B883-5CB77A257958}"/>
              </a:ext>
            </a:extLst>
          </p:cNvPr>
          <p:cNvSpPr>
            <a:spLocks noGrp="1" noRot="1" noChangeAspect="1" noMove="1" noResize="1" noEditPoints="1" noAdjustHandles="1" noChangeArrowheads="1" noChangeShapeType="1" noTextEdit="1"/>
          </p:cNvSpPr>
          <p:nvPr>
            <p:ph idx="1"/>
          </p:nvPr>
        </p:nvSpPr>
        <p:spPr>
          <a:xfrm>
            <a:off x="457200" y="1455664"/>
            <a:ext cx="8229600" cy="3398044"/>
          </a:xfrm>
          <a:blipFill>
            <a:blip r:embed="rId3"/>
            <a:stretch>
              <a:fillRect t="-2230" r="-463" b="-28253"/>
            </a:stretch>
          </a:blipFill>
        </p:spPr>
        <p:txBody>
          <a:bodyPr/>
          <a:lstStyle/>
          <a:p>
            <a:r>
              <a:rPr lang="zh-CN" altLang="en-US">
                <a:noFill/>
              </a:rPr>
              <a:t> </a:t>
            </a:r>
          </a:p>
        </p:txBody>
      </p:sp>
      <p:sp>
        <p:nvSpPr>
          <p:cNvPr id="60419" name="灯片编号占位符 10">
            <a:extLst>
              <a:ext uri="{FF2B5EF4-FFF2-40B4-BE49-F238E27FC236}">
                <a16:creationId xmlns:a16="http://schemas.microsoft.com/office/drawing/2014/main" id="{8EAE97B1-DFD4-0549-96B3-6E8EF187860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4"/>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4"/>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4"/>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4"/>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4"/>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4"/>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4"/>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4"/>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4"/>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C27FD1BD-B002-D94E-9662-624C78D46EFC}" type="slidenum">
              <a:rPr lang="zh-CN" altLang="en-US" sz="9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16</a:t>
            </a:fld>
            <a:endParaRPr lang="en-US" altLang="zh-CN" sz="900">
              <a:solidFill>
                <a:srgbClr val="000000"/>
              </a:solidFill>
              <a:latin typeface="Adobe Jenson Pro Capt" panose="020A0503050201030203" pitchFamily="18" charset="0"/>
              <a:ea typeface="宋体" panose="02010600030101010101" pitchFamily="2" charset="-122"/>
            </a:endParaRPr>
          </a:p>
        </p:txBody>
      </p:sp>
      <p:sp>
        <p:nvSpPr>
          <p:cNvPr id="60420" name="Rectangle 66">
            <a:extLst>
              <a:ext uri="{FF2B5EF4-FFF2-40B4-BE49-F238E27FC236}">
                <a16:creationId xmlns:a16="http://schemas.microsoft.com/office/drawing/2014/main" id="{5BF66A8F-128C-5441-BA3D-A457E154E3B1}"/>
              </a:ext>
            </a:extLst>
          </p:cNvPr>
          <p:cNvSpPr>
            <a:spLocks noChangeArrowheads="1"/>
          </p:cNvSpPr>
          <p:nvPr/>
        </p:nvSpPr>
        <p:spPr bwMode="auto">
          <a:xfrm>
            <a:off x="2686050" y="4506913"/>
            <a:ext cx="10318750" cy="34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标题 1">
            <a:extLst>
              <a:ext uri="{FF2B5EF4-FFF2-40B4-BE49-F238E27FC236}">
                <a16:creationId xmlns:a16="http://schemas.microsoft.com/office/drawing/2014/main" id="{F9122209-F594-3A40-A7C8-E00C69123CE1}"/>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欧洲美元期货的可交易期限</a:t>
            </a:r>
          </a:p>
        </p:txBody>
      </p:sp>
      <p:sp>
        <p:nvSpPr>
          <p:cNvPr id="3" name="内容占位符 2">
            <a:extLst>
              <a:ext uri="{FF2B5EF4-FFF2-40B4-BE49-F238E27FC236}">
                <a16:creationId xmlns:a16="http://schemas.microsoft.com/office/drawing/2014/main" id="{89F074EF-A4A0-CA4D-AE34-7727A43742E2}"/>
              </a:ext>
            </a:extLst>
          </p:cNvPr>
          <p:cNvSpPr>
            <a:spLocks noGrp="1"/>
          </p:cNvSpPr>
          <p:nvPr>
            <p:ph idx="1"/>
          </p:nvPr>
        </p:nvSpPr>
        <p:spPr>
          <a:xfrm>
            <a:off x="457200" y="1341438"/>
            <a:ext cx="8229600" cy="5183187"/>
          </a:xfrm>
        </p:spPr>
        <p:txBody>
          <a:bodyPr/>
          <a:lstStyle/>
          <a:p>
            <a:pPr>
              <a:defRPr/>
            </a:pPr>
            <a:r>
              <a:rPr lang="zh-CN" altLang="zh-CN" dirty="0"/>
              <a:t>欧洲美元期货的交易月份包括长达</a:t>
            </a:r>
            <a:r>
              <a:rPr lang="en-US" altLang="zh-CN" dirty="0"/>
              <a:t>10</a:t>
            </a:r>
            <a:r>
              <a:rPr lang="zh-CN" altLang="zh-CN" dirty="0"/>
              <a:t>年的</a:t>
            </a:r>
            <a:r>
              <a:rPr lang="en-US" altLang="zh-CN" dirty="0"/>
              <a:t>3</a:t>
            </a:r>
            <a:r>
              <a:rPr lang="zh-CN" altLang="zh-CN" dirty="0"/>
              <a:t>月季度循环月份与非</a:t>
            </a:r>
            <a:r>
              <a:rPr lang="en-US" altLang="zh-CN" dirty="0"/>
              <a:t>3</a:t>
            </a:r>
            <a:r>
              <a:rPr lang="zh-CN" altLang="zh-CN" dirty="0"/>
              <a:t>月循环中距离当前最近的</a:t>
            </a:r>
            <a:r>
              <a:rPr lang="en-US" altLang="zh-CN" dirty="0"/>
              <a:t>4</a:t>
            </a:r>
            <a:r>
              <a:rPr lang="zh-CN" altLang="zh-CN" dirty="0"/>
              <a:t>个序列月份（</a:t>
            </a:r>
            <a:r>
              <a:rPr lang="en-US" altLang="zh-CN" dirty="0"/>
              <a:t>serial months</a:t>
            </a:r>
            <a:r>
              <a:rPr lang="zh-CN" altLang="zh-CN" dirty="0"/>
              <a:t>）；也就是说，总有</a:t>
            </a:r>
            <a:r>
              <a:rPr lang="en-US" altLang="zh-CN" dirty="0"/>
              <a:t>44</a:t>
            </a:r>
            <a:r>
              <a:rPr lang="zh-CN" altLang="zh-CN" dirty="0"/>
              <a:t>个到期品种同时可供交易。</a:t>
            </a:r>
            <a:endParaRPr kumimoji="1" lang="zh-CN" altLang="en-US" dirty="0"/>
          </a:p>
        </p:txBody>
      </p:sp>
      <p:sp>
        <p:nvSpPr>
          <p:cNvPr id="62467" name="灯片编号占位符 3">
            <a:extLst>
              <a:ext uri="{FF2B5EF4-FFF2-40B4-BE49-F238E27FC236}">
                <a16:creationId xmlns:a16="http://schemas.microsoft.com/office/drawing/2014/main" id="{6A03AB96-E8BB-1B44-BB99-BC4BE09B7431}"/>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E1D230A-E235-484B-B20A-5CCAD7DF80A3}" type="slidenum">
              <a:rPr lang="zh-CN" altLang="en-US" smtClean="0">
                <a:solidFill>
                  <a:srgbClr val="7F7F7F"/>
                </a:solidFill>
                <a:latin typeface="Adobe Jenson Pro Capt" panose="020A0503050201030203" pitchFamily="18" charset="0"/>
              </a:rPr>
              <a:pPr/>
              <a:t>17</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标题 1">
            <a:extLst>
              <a:ext uri="{FF2B5EF4-FFF2-40B4-BE49-F238E27FC236}">
                <a16:creationId xmlns:a16="http://schemas.microsoft.com/office/drawing/2014/main" id="{FA32D46D-B268-5147-B20C-CF7A473ED0B6}"/>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欧洲美元期货的应用</a:t>
            </a:r>
          </a:p>
        </p:txBody>
      </p:sp>
      <p:sp>
        <p:nvSpPr>
          <p:cNvPr id="3" name="内容占位符 2">
            <a:extLst>
              <a:ext uri="{FF2B5EF4-FFF2-40B4-BE49-F238E27FC236}">
                <a16:creationId xmlns:a16="http://schemas.microsoft.com/office/drawing/2014/main" id="{B436A7F7-CF2B-624F-88B7-8741E087C451}"/>
              </a:ext>
            </a:extLst>
          </p:cNvPr>
          <p:cNvSpPr>
            <a:spLocks noGrp="1"/>
          </p:cNvSpPr>
          <p:nvPr>
            <p:ph idx="1"/>
          </p:nvPr>
        </p:nvSpPr>
        <p:spPr>
          <a:xfrm>
            <a:off x="457200" y="1341438"/>
            <a:ext cx="8229600" cy="5183187"/>
          </a:xfrm>
        </p:spPr>
        <p:txBody>
          <a:bodyPr/>
          <a:lstStyle/>
          <a:p>
            <a:pPr marL="257175" lvl="1" indent="-257175">
              <a:buClr>
                <a:schemeClr val="accent6">
                  <a:lumMod val="75000"/>
                </a:schemeClr>
              </a:buClr>
              <a:buSzPct val="65000"/>
              <a:defRPr/>
            </a:pPr>
            <a:r>
              <a:rPr lang="zh-CN" altLang="en-US" sz="3000" dirty="0">
                <a:cs typeface="+mn-cs"/>
              </a:rPr>
              <a:t>规避利率上升风险：卖出欧洲美元期货</a:t>
            </a:r>
            <a:endParaRPr lang="en-US" altLang="zh-CN" sz="3000" dirty="0">
              <a:cs typeface="+mn-cs"/>
            </a:endParaRPr>
          </a:p>
          <a:p>
            <a:pPr marL="257175" lvl="1" indent="-257175">
              <a:buClr>
                <a:schemeClr val="accent6">
                  <a:lumMod val="75000"/>
                </a:schemeClr>
              </a:buClr>
              <a:buSzPct val="65000"/>
              <a:defRPr/>
            </a:pPr>
            <a:r>
              <a:rPr lang="zh-CN" altLang="en-US" sz="3000" dirty="0">
                <a:cs typeface="+mn-cs"/>
              </a:rPr>
              <a:t>规避利率下跌风险：买入欧洲美元期货</a:t>
            </a:r>
            <a:endParaRPr lang="en-US" altLang="zh-CN" sz="3000" dirty="0">
              <a:cs typeface="+mn-cs"/>
            </a:endParaRPr>
          </a:p>
          <a:p>
            <a:pPr>
              <a:defRPr/>
            </a:pPr>
            <a:r>
              <a:rPr lang="zh-CN" altLang="zh-CN" dirty="0"/>
              <a:t>欧洲美元期货的基点价格值为</a:t>
            </a:r>
            <a:r>
              <a:rPr lang="en-US" altLang="zh-CN" dirty="0"/>
              <a:t>25</a:t>
            </a:r>
            <a:r>
              <a:rPr lang="zh-CN" altLang="zh-CN" dirty="0"/>
              <a:t>美元</a:t>
            </a:r>
            <a:endParaRPr lang="en-US" altLang="zh-CN" dirty="0"/>
          </a:p>
          <a:p>
            <a:pPr>
              <a:defRPr/>
            </a:pPr>
            <a:r>
              <a:rPr lang="zh-CN" altLang="zh-CN" dirty="0"/>
              <a:t>如果利率每上升一个基点，会引起已有债券组合亏损</a:t>
            </a:r>
            <a:r>
              <a:rPr lang="en-US" altLang="zh-CN" dirty="0"/>
              <a:t>1</a:t>
            </a:r>
            <a:r>
              <a:rPr lang="zh-CN" altLang="zh-CN" dirty="0"/>
              <a:t>万美元，那么卖出</a:t>
            </a:r>
            <a:r>
              <a:rPr lang="en-US" altLang="zh-CN" dirty="0"/>
              <a:t>400</a:t>
            </a:r>
            <a:r>
              <a:rPr lang="zh-CN" altLang="zh-CN" dirty="0"/>
              <a:t>张欧洲美元期货可以对冲这一风险</a:t>
            </a:r>
          </a:p>
          <a:p>
            <a:pPr>
              <a:defRPr/>
            </a:pPr>
            <a:endParaRPr lang="zh-CN" altLang="en-US" dirty="0"/>
          </a:p>
        </p:txBody>
      </p:sp>
      <p:sp>
        <p:nvSpPr>
          <p:cNvPr id="63491" name="灯片编号占位符 3">
            <a:extLst>
              <a:ext uri="{FF2B5EF4-FFF2-40B4-BE49-F238E27FC236}">
                <a16:creationId xmlns:a16="http://schemas.microsoft.com/office/drawing/2014/main" id="{79C16345-E600-A24E-9E18-FDC7647A098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2"/>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2"/>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2"/>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2"/>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F360428A-8D21-3F45-8935-AB67225C047B}" type="slidenum">
              <a:rPr lang="zh-CN" altLang="en-US" sz="9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18</a:t>
            </a:fld>
            <a:endParaRPr lang="zh-CN" altLang="en-US" sz="900">
              <a:solidFill>
                <a:srgbClr val="7F7F7F"/>
              </a:solidFill>
              <a:latin typeface="Adobe Jenson Pro Capt" panose="020A0503050201030203" pitchFamily="18" charset="0"/>
              <a:ea typeface="宋体" panose="02010600030101010101" pitchFamily="2"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灯片编号占位符 2">
            <a:extLst>
              <a:ext uri="{FF2B5EF4-FFF2-40B4-BE49-F238E27FC236}">
                <a16:creationId xmlns:a16="http://schemas.microsoft.com/office/drawing/2014/main" id="{1B52AF10-762B-9841-91A1-F2594A98F695}"/>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97CED38-79AD-1147-B0D5-CFB1BE039A26}" type="slidenum">
              <a:rPr lang="zh-CN" altLang="en-US" smtClean="0">
                <a:solidFill>
                  <a:srgbClr val="2A0015"/>
                </a:solidFill>
                <a:latin typeface="Adobe Jenson Pro Capt" panose="020A0503050201030203" pitchFamily="18" charset="0"/>
              </a:rPr>
              <a:pPr/>
              <a:t>1</a:t>
            </a:fld>
            <a:endParaRPr lang="zh-CN" altLang="en-US">
              <a:solidFill>
                <a:srgbClr val="2A0015"/>
              </a:solidFill>
              <a:latin typeface="Adobe Jenson Pro Capt" panose="020A0503050201030203" pitchFamily="18" charset="0"/>
            </a:endParaRPr>
          </a:p>
        </p:txBody>
      </p:sp>
      <p:sp>
        <p:nvSpPr>
          <p:cNvPr id="4" name="标题 1">
            <a:extLst>
              <a:ext uri="{FF2B5EF4-FFF2-40B4-BE49-F238E27FC236}">
                <a16:creationId xmlns:a16="http://schemas.microsoft.com/office/drawing/2014/main" id="{81E4A347-B697-134A-BFD8-2C5A2A262984}"/>
              </a:ext>
            </a:extLst>
          </p:cNvPr>
          <p:cNvSpPr txBox="1">
            <a:spLocks/>
          </p:cNvSpPr>
          <p:nvPr/>
        </p:nvSpPr>
        <p:spPr bwMode="auto">
          <a:xfrm>
            <a:off x="450850" y="2209800"/>
            <a:ext cx="8032750" cy="508000"/>
          </a:xfrm>
          <a:prstGeom prst="rect">
            <a:avLst/>
          </a:prstGeom>
          <a:noFill/>
          <a:ln>
            <a:noFill/>
          </a:ln>
        </p:spPr>
        <p:txBody>
          <a:bodyPr bIns="36000" anchor="b"/>
          <a:lstStyle>
            <a:lvl1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2pPr>
            <a:lvl3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3pPr>
            <a:lvl4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4pPr>
            <a:lvl5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a:lstStyle>
          <a:p>
            <a:pPr>
              <a:defRPr/>
            </a:pPr>
            <a:r>
              <a:rPr lang="en-US" altLang="zh-CN" b="1" kern="0" dirty="0">
                <a:latin typeface="Adobe Heiti Std R" panose="020B0400000000000000" pitchFamily="34" charset="-128"/>
                <a:ea typeface="Adobe Heiti Std R" panose="020B0400000000000000" pitchFamily="34" charset="-128"/>
              </a:rPr>
              <a:t>&gt;&gt; </a:t>
            </a:r>
            <a:r>
              <a:rPr lang="zh-CN" altLang="en-US" b="1" kern="0" dirty="0">
                <a:ea typeface="KaiTi" panose="02010609060101010101" pitchFamily="49" charset="-122"/>
              </a:rPr>
              <a:t>第</a:t>
            </a:r>
            <a:r>
              <a:rPr lang="en-US" altLang="zh-CN" b="1" kern="0" dirty="0">
                <a:ea typeface="KaiTi" panose="02010609060101010101" pitchFamily="49" charset="-122"/>
              </a:rPr>
              <a:t>4</a:t>
            </a:r>
            <a:r>
              <a:rPr lang="zh-CN" altLang="en-US" b="1" kern="0" dirty="0">
                <a:ea typeface="KaiTi" panose="02010609060101010101" pitchFamily="49" charset="-122"/>
              </a:rPr>
              <a:t>章 利率远期与利率期货</a:t>
            </a:r>
          </a:p>
        </p:txBody>
      </p:sp>
      <p:sp>
        <p:nvSpPr>
          <p:cNvPr id="5" name="副标题 3">
            <a:extLst>
              <a:ext uri="{FF2B5EF4-FFF2-40B4-BE49-F238E27FC236}">
                <a16:creationId xmlns:a16="http://schemas.microsoft.com/office/drawing/2014/main" id="{E7326ECD-5DAD-644F-8026-F17524150FAC}"/>
              </a:ext>
            </a:extLst>
          </p:cNvPr>
          <p:cNvSpPr txBox="1">
            <a:spLocks/>
          </p:cNvSpPr>
          <p:nvPr/>
        </p:nvSpPr>
        <p:spPr>
          <a:xfrm>
            <a:off x="1219200" y="2819400"/>
            <a:ext cx="7162800" cy="1027113"/>
          </a:xfrm>
          <a:prstGeom prst="rect">
            <a:avLst/>
          </a:prstGeom>
        </p:spPr>
        <p:txBody>
          <a:bodyPr/>
          <a:lstStyle>
            <a:lvl1pPr marL="342900" indent="-342900" algn="l" rtl="0" eaLnBrk="0" fontAlgn="base" hangingPunct="0">
              <a:spcBef>
                <a:spcPts val="1200"/>
              </a:spcBef>
              <a:spcAft>
                <a:spcPct val="0"/>
              </a:spcAft>
              <a:buClr>
                <a:srgbClr val="28571F"/>
              </a:buClr>
              <a:buSzPct val="65000"/>
              <a:buBlip>
                <a:blip r:embed="rId2"/>
              </a:buBlip>
              <a:defRPr sz="3000">
                <a:solidFill>
                  <a:srgbClr val="262626"/>
                </a:solidFill>
                <a:latin typeface="Adobe Jenson Pro" pitchFamily="18" charset="0"/>
                <a:ea typeface="Adobe 楷体 Std R" pitchFamily="18" charset="-122"/>
                <a:cs typeface="+mn-cs"/>
              </a:defRPr>
            </a:lvl1pPr>
            <a:lvl2pPr marL="669925" indent="-325438" algn="l" rtl="0" eaLnBrk="0" fontAlgn="base" hangingPunct="0">
              <a:spcBef>
                <a:spcPts val="1200"/>
              </a:spcBef>
              <a:spcAft>
                <a:spcPct val="0"/>
              </a:spcAft>
              <a:buClr>
                <a:srgbClr val="000066"/>
              </a:buClr>
              <a:buSzPct val="60000"/>
              <a:buBlip>
                <a:blip r:embed="rId2"/>
              </a:buBlip>
              <a:defRPr sz="2600">
                <a:solidFill>
                  <a:srgbClr val="262626"/>
                </a:solidFill>
                <a:latin typeface="Adobe Jenson Pro" pitchFamily="18" charset="0"/>
                <a:ea typeface="Adobe 楷体 Std R" pitchFamily="18" charset="-122"/>
              </a:defRPr>
            </a:lvl2pPr>
            <a:lvl3pPr marL="1022350" indent="-350838" algn="l" rtl="0" eaLnBrk="0" fontAlgn="base" hangingPunct="0">
              <a:spcBef>
                <a:spcPts val="1200"/>
              </a:spcBef>
              <a:spcAft>
                <a:spcPct val="0"/>
              </a:spcAft>
              <a:buClr>
                <a:srgbClr val="28571F"/>
              </a:buClr>
              <a:buSzPct val="65000"/>
              <a:buBlip>
                <a:blip r:embed="rId2"/>
              </a:buBlip>
              <a:defRPr sz="2200">
                <a:solidFill>
                  <a:srgbClr val="262626"/>
                </a:solidFill>
                <a:latin typeface="Adobe Jenson Pro" pitchFamily="18" charset="0"/>
                <a:ea typeface="Adobe 楷体 Std R" pitchFamily="18" charset="-122"/>
              </a:defRPr>
            </a:lvl3pPr>
            <a:lvl4pPr marL="1339850" indent="-315913" algn="l" rtl="0" eaLnBrk="0" fontAlgn="base" hangingPunct="0">
              <a:spcBef>
                <a:spcPts val="1200"/>
              </a:spcBef>
              <a:spcAft>
                <a:spcPct val="0"/>
              </a:spcAft>
              <a:buClr>
                <a:srgbClr val="000066"/>
              </a:buClr>
              <a:buSzPct val="70000"/>
              <a:buBlip>
                <a:blip r:embed="rId2"/>
              </a:buBlip>
              <a:defRPr sz="2000">
                <a:solidFill>
                  <a:srgbClr val="262626"/>
                </a:solidFill>
                <a:latin typeface="Adobe Jenson Pro" pitchFamily="18" charset="0"/>
                <a:ea typeface="Adobe 楷体 Std R" pitchFamily="18" charset="-122"/>
              </a:defRPr>
            </a:lvl4pPr>
            <a:lvl5pPr marL="1681163" indent="-339725" algn="l" rtl="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a:lstStyle>
          <a:p>
            <a:pPr marL="0" indent="0">
              <a:lnSpc>
                <a:spcPct val="13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dirty="0">
                <a:latin typeface="Adobe 黑体 Std R" pitchFamily="34" charset="-122"/>
              </a:rPr>
              <a:t>远期利率协议</a:t>
            </a:r>
            <a:endParaRPr lang="en-US" altLang="zh-CN" sz="2400" dirty="0">
              <a:latin typeface="Adobe 黑体 Std R" pitchFamily="34" charset="-122"/>
            </a:endParaRPr>
          </a:p>
          <a:p>
            <a:pPr marL="0" indent="0">
              <a:lnSpc>
                <a:spcPct val="13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dirty="0">
                <a:latin typeface="Adobe 黑体 Std R" pitchFamily="34" charset="-122"/>
              </a:rPr>
              <a:t>欧洲美元期货</a:t>
            </a:r>
            <a:endParaRPr lang="en-US" altLang="zh-CN" sz="2400" dirty="0">
              <a:latin typeface="Adobe 黑体 Std R" pitchFamily="34" charset="-122"/>
            </a:endParaRPr>
          </a:p>
          <a:p>
            <a:pPr marL="0" indent="0">
              <a:lnSpc>
                <a:spcPct val="13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dirty="0">
                <a:latin typeface="Adobe 黑体 Std R" pitchFamily="34" charset="-122"/>
              </a:rPr>
              <a:t>债券远期</a:t>
            </a:r>
            <a:endParaRPr lang="en-US" altLang="zh-CN" sz="2400" dirty="0">
              <a:latin typeface="Adobe 黑体 Std R" pitchFamily="34" charset="-122"/>
            </a:endParaRPr>
          </a:p>
          <a:p>
            <a:pPr marL="0" indent="0">
              <a:lnSpc>
                <a:spcPct val="13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dirty="0">
                <a:latin typeface="Adobe 黑体 Std R" pitchFamily="34" charset="-122"/>
              </a:rPr>
              <a:t>国债期货</a:t>
            </a:r>
            <a:endParaRPr lang="en-US" altLang="zh-CN" sz="2400" dirty="0">
              <a:latin typeface="Adobe 黑体 Std R" pitchFamily="34" charset="-122"/>
            </a:endParaRPr>
          </a:p>
          <a:p>
            <a:pPr marL="0" indent="0">
              <a:lnSpc>
                <a:spcPct val="13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dirty="0">
                <a:latin typeface="Adobe 黑体 Std R" pitchFamily="34" charset="-122"/>
              </a:rPr>
              <a:t>利率远期与利率期货的应用</a:t>
            </a:r>
            <a:endParaRPr lang="en-US" altLang="zh-CN" sz="2400" dirty="0">
              <a:latin typeface="Adobe 黑体 Std R" pitchFamily="34" charset="-122"/>
            </a:endParaRPr>
          </a:p>
          <a:p>
            <a:pPr marL="0" indent="0">
              <a:lnSpc>
                <a:spcPct val="130000"/>
              </a:lnSpc>
              <a:buFontTx/>
              <a:buNone/>
              <a:defRPr/>
            </a:pPr>
            <a:endParaRPr lang="en-US" altLang="zh-CN" sz="2400" dirty="0">
              <a:latin typeface="Adobe 黑体 Std R" pitchFamily="34" charset="-122"/>
            </a:endParaRPr>
          </a:p>
          <a:p>
            <a:pPr>
              <a:lnSpc>
                <a:spcPct val="150000"/>
              </a:lnSpc>
              <a:buFontTx/>
              <a:buBlip>
                <a:blip r:embed="rId3"/>
              </a:buBlip>
              <a:defRPr/>
            </a:pPr>
            <a:endParaRPr lang="zh-CN" altLang="en-US" sz="2400" kern="0" dirty="0">
              <a:latin typeface="微软雅黑" pitchFamily="34" charset="-122"/>
              <a:ea typeface="微软雅黑" pitchFamily="34"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a:extLst>
              <a:ext uri="{FF2B5EF4-FFF2-40B4-BE49-F238E27FC236}">
                <a16:creationId xmlns:a16="http://schemas.microsoft.com/office/drawing/2014/main" id="{8CC26032-E6F9-334A-9A32-EF8D7B60A28E}"/>
              </a:ext>
            </a:extLst>
          </p:cNvPr>
          <p:cNvSpPr>
            <a:spLocks noGrp="1" noChangeArrowheads="1"/>
          </p:cNvSpPr>
          <p:nvPr>
            <p:ph type="title"/>
          </p:nvPr>
        </p:nvSpPr>
        <p:spPr>
          <a:xfrm>
            <a:off x="492125" y="76200"/>
            <a:ext cx="8229600" cy="846138"/>
          </a:xfrm>
        </p:spPr>
        <p:txBody>
          <a:bodyPr/>
          <a:lstStyle/>
          <a:p>
            <a:pPr eaLnBrk="1" hangingPunct="1"/>
            <a:r>
              <a:rPr lang="zh-CN" altLang="en-US">
                <a:ea typeface="Adobe 黑体 Std R" panose="020B0400000000000000" pitchFamily="34" charset="-128"/>
              </a:rPr>
              <a:t>欧洲美元期货的定价</a:t>
            </a:r>
            <a:endParaRPr lang="zh-CN" altLang="zh-CN">
              <a:ea typeface="Adobe 黑体 Std R" panose="020B0400000000000000" pitchFamily="34" charset="-128"/>
            </a:endParaRPr>
          </a:p>
        </p:txBody>
      </p:sp>
      <p:sp>
        <p:nvSpPr>
          <p:cNvPr id="79877" name="Rectangle 3">
            <a:extLst>
              <a:ext uri="{FF2B5EF4-FFF2-40B4-BE49-F238E27FC236}">
                <a16:creationId xmlns:a16="http://schemas.microsoft.com/office/drawing/2014/main" id="{0B75B9BF-9ED6-B548-B019-B9BCF2A32DED}"/>
              </a:ext>
            </a:extLst>
          </p:cNvPr>
          <p:cNvSpPr>
            <a:spLocks noGrp="1" noChangeArrowheads="1"/>
          </p:cNvSpPr>
          <p:nvPr>
            <p:ph idx="1"/>
          </p:nvPr>
        </p:nvSpPr>
        <p:spPr>
          <a:xfrm>
            <a:off x="457200" y="1295400"/>
            <a:ext cx="8229600" cy="3398838"/>
          </a:xfrm>
        </p:spPr>
        <p:txBody>
          <a:bodyPr/>
          <a:lstStyle/>
          <a:p>
            <a:pPr eaLnBrk="1" hangingPunct="1">
              <a:defRPr/>
            </a:pPr>
            <a:r>
              <a:rPr lang="zh-CN" altLang="en-US" dirty="0"/>
              <a:t>欧洲美元期货合约与远期利率协议都锁定了未来一定期限的利率。</a:t>
            </a:r>
          </a:p>
          <a:p>
            <a:pPr lvl="1" eaLnBrk="1" hangingPunct="1">
              <a:defRPr/>
            </a:pPr>
            <a:r>
              <a:rPr lang="en-US" altLang="zh-CN" dirty="0"/>
              <a:t>1 </a:t>
            </a:r>
            <a:r>
              <a:rPr lang="zh-CN" altLang="en-US" dirty="0"/>
              <a:t>年以下的到期期限， 期货利率 ≈ 远期利率</a:t>
            </a:r>
          </a:p>
          <a:p>
            <a:pPr lvl="1" eaLnBrk="1" hangingPunct="1">
              <a:defRPr/>
            </a:pPr>
            <a:r>
              <a:rPr lang="zh-CN" altLang="en-US" dirty="0"/>
              <a:t>长期：差异不能忽略</a:t>
            </a:r>
          </a:p>
          <a:p>
            <a:pPr lvl="2" eaLnBrk="1" hangingPunct="1">
              <a:defRPr/>
            </a:pPr>
            <a:r>
              <a:rPr lang="zh-CN" altLang="en-US" dirty="0"/>
              <a:t>一次性到期</a:t>
            </a:r>
            <a:r>
              <a:rPr lang="en-US" altLang="zh-CN" dirty="0"/>
              <a:t>/</a:t>
            </a:r>
            <a:r>
              <a:rPr lang="zh-CN" altLang="en-US" dirty="0"/>
              <a:t>每日盯市结算和保证金：远期利率较低</a:t>
            </a:r>
          </a:p>
          <a:p>
            <a:pPr lvl="2" eaLnBrk="1" hangingPunct="1">
              <a:defRPr/>
            </a:pPr>
            <a:r>
              <a:rPr lang="zh-CN" altLang="en-US" dirty="0"/>
              <a:t>盈亏结算时贴现</a:t>
            </a:r>
            <a:r>
              <a:rPr lang="en-US" altLang="zh-CN" dirty="0"/>
              <a:t>/</a:t>
            </a:r>
            <a:r>
              <a:rPr lang="zh-CN" altLang="en-US" dirty="0"/>
              <a:t>无贴现：远期利率较低</a:t>
            </a:r>
            <a:endParaRPr lang="en-US" altLang="zh-CN" dirty="0"/>
          </a:p>
          <a:p>
            <a:pPr lvl="2" eaLnBrk="1" hangingPunct="1">
              <a:defRPr/>
            </a:pPr>
            <a:endParaRPr lang="zh-CN" altLang="en-US" dirty="0"/>
          </a:p>
        </p:txBody>
      </p:sp>
      <p:sp>
        <p:nvSpPr>
          <p:cNvPr id="64515" name="灯片编号占位符 6">
            <a:extLst>
              <a:ext uri="{FF2B5EF4-FFF2-40B4-BE49-F238E27FC236}">
                <a16:creationId xmlns:a16="http://schemas.microsoft.com/office/drawing/2014/main" id="{1594CA26-5E88-4446-8C56-F9035850718B}"/>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3"/>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3"/>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3"/>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3"/>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4D628FB5-85AB-3F45-8E4C-DA3540F6CF38}" type="slidenum">
              <a:rPr lang="zh-CN" altLang="en-US" sz="9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19</a:t>
            </a:fld>
            <a:endParaRPr lang="en-US" altLang="zh-CN" sz="900">
              <a:solidFill>
                <a:srgbClr val="000000"/>
              </a:solidFill>
              <a:latin typeface="Adobe Jenson Pro Capt" panose="020A0503050201030203" pitchFamily="18" charset="0"/>
              <a:ea typeface="宋体" panose="02010600030101010101" pitchFamily="2"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标题 1">
            <a:extLst>
              <a:ext uri="{FF2B5EF4-FFF2-40B4-BE49-F238E27FC236}">
                <a16:creationId xmlns:a16="http://schemas.microsoft.com/office/drawing/2014/main" id="{2CF32459-B84C-D240-934E-56E8A7EF929A}"/>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远期利率协议与欧洲美元期货</a:t>
            </a:r>
            <a:endParaRPr kumimoji="1" lang="zh-CN" altLang="en-US">
              <a:ea typeface="Adobe 黑体 Std R" panose="020B0400000000000000" pitchFamily="34" charset="-128"/>
            </a:endParaRPr>
          </a:p>
        </p:txBody>
      </p:sp>
      <p:sp>
        <p:nvSpPr>
          <p:cNvPr id="3" name="内容占位符 2">
            <a:extLst>
              <a:ext uri="{FF2B5EF4-FFF2-40B4-BE49-F238E27FC236}">
                <a16:creationId xmlns:a16="http://schemas.microsoft.com/office/drawing/2014/main" id="{9C2175DA-8D1C-0E4A-A844-ADEF41944317}"/>
              </a:ext>
            </a:extLst>
          </p:cNvPr>
          <p:cNvSpPr>
            <a:spLocks noGrp="1"/>
          </p:cNvSpPr>
          <p:nvPr>
            <p:ph idx="1"/>
          </p:nvPr>
        </p:nvSpPr>
        <p:spPr>
          <a:xfrm>
            <a:off x="457200" y="1341438"/>
            <a:ext cx="8229600" cy="5183187"/>
          </a:xfrm>
        </p:spPr>
        <p:txBody>
          <a:bodyPr>
            <a:normAutofit fontScale="92500" lnSpcReduction="10000"/>
          </a:bodyPr>
          <a:lstStyle/>
          <a:p>
            <a:pPr eaLnBrk="1" hangingPunct="1">
              <a:defRPr/>
            </a:pPr>
            <a:r>
              <a:rPr lang="zh-CN" altLang="zh-CN" dirty="0"/>
              <a:t>远期利率协议报出的是远期利率，而</a:t>
            </a:r>
            <a:r>
              <a:rPr lang="zh-CN" altLang="en-US" dirty="0"/>
              <a:t>欧洲美元</a:t>
            </a:r>
            <a:r>
              <a:rPr lang="zh-CN" altLang="zh-CN" dirty="0"/>
              <a:t>期货所报出的通常并非期货利率，而是与期货利率反向变动的特定价格，期货利率隐含在报价中。</a:t>
            </a:r>
          </a:p>
          <a:p>
            <a:pPr eaLnBrk="1" hangingPunct="1">
              <a:defRPr/>
            </a:pPr>
            <a:r>
              <a:rPr lang="zh-CN" altLang="zh-CN" dirty="0"/>
              <a:t>由于上述区别，</a:t>
            </a:r>
            <a:r>
              <a:rPr lang="zh-CN" altLang="en-US" dirty="0"/>
              <a:t>欧洲美元</a:t>
            </a:r>
            <a:r>
              <a:rPr lang="zh-CN" altLang="zh-CN" dirty="0"/>
              <a:t>期货结算金额为协议价与市场结算价之差，远期利率的结算金额则为利差的贴现值。</a:t>
            </a:r>
          </a:p>
          <a:p>
            <a:pPr eaLnBrk="1" hangingPunct="1">
              <a:defRPr/>
            </a:pPr>
            <a:r>
              <a:rPr lang="zh-CN" altLang="en-US" dirty="0"/>
              <a:t>欧洲美元</a:t>
            </a:r>
            <a:r>
              <a:rPr lang="zh-CN" altLang="zh-CN" dirty="0"/>
              <a:t>期货存在每日盯市结算与保证金要求，加上结算金额计算方式的不同，决定了远期利率与期货利率的差异。</a:t>
            </a:r>
            <a:endParaRPr lang="en-US" altLang="zh-CN" dirty="0"/>
          </a:p>
          <a:p>
            <a:pPr eaLnBrk="1" hangingPunct="1">
              <a:defRPr/>
            </a:pPr>
            <a:r>
              <a:rPr lang="zh-CN" altLang="zh-CN" dirty="0"/>
              <a:t>远期利率协议中的多头是规避利率上升风险的一方，而</a:t>
            </a:r>
            <a:r>
              <a:rPr lang="zh-CN" altLang="en-US" dirty="0"/>
              <a:t>欧洲美元</a:t>
            </a:r>
            <a:r>
              <a:rPr lang="zh-CN" altLang="zh-CN" dirty="0"/>
              <a:t>期货的多头则是规避期货价格上升风险，即规避利率下跌风险的一方。</a:t>
            </a:r>
          </a:p>
          <a:p>
            <a:pPr>
              <a:defRPr/>
            </a:pPr>
            <a:endParaRPr kumimoji="1" lang="zh-CN" altLang="en-US" dirty="0"/>
          </a:p>
        </p:txBody>
      </p:sp>
      <p:sp>
        <p:nvSpPr>
          <p:cNvPr id="66563" name="灯片编号占位符 3">
            <a:extLst>
              <a:ext uri="{FF2B5EF4-FFF2-40B4-BE49-F238E27FC236}">
                <a16:creationId xmlns:a16="http://schemas.microsoft.com/office/drawing/2014/main" id="{6AF95EA1-4262-6C46-AA67-38FE4110952E}"/>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715BA3E-1027-0643-83DE-7BD8DE51148E}" type="slidenum">
              <a:rPr lang="zh-CN" altLang="en-US" smtClean="0">
                <a:solidFill>
                  <a:srgbClr val="7F7F7F"/>
                </a:solidFill>
                <a:latin typeface="Adobe Jenson Pro Capt" panose="020A0503050201030203" pitchFamily="18" charset="0"/>
              </a:rPr>
              <a:pPr/>
              <a:t>20</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标题 1">
            <a:extLst>
              <a:ext uri="{FF2B5EF4-FFF2-40B4-BE49-F238E27FC236}">
                <a16:creationId xmlns:a16="http://schemas.microsoft.com/office/drawing/2014/main" id="{9F0D06F0-72F0-7741-9EFE-320213AC3C2D}"/>
              </a:ext>
            </a:extLst>
          </p:cNvPr>
          <p:cNvSpPr>
            <a:spLocks noGrp="1" noChangeArrowheads="1"/>
          </p:cNvSpPr>
          <p:nvPr>
            <p:ph type="title"/>
          </p:nvPr>
        </p:nvSpPr>
        <p:spPr>
          <a:xfrm>
            <a:off x="492125" y="76200"/>
            <a:ext cx="8229600" cy="846138"/>
          </a:xfrm>
        </p:spPr>
        <p:txBody>
          <a:bodyPr/>
          <a:lstStyle/>
          <a:p>
            <a:r>
              <a:rPr kumimoji="1" lang="en-US" altLang="zh-CN">
                <a:ea typeface="Adobe 黑体 Std R" panose="020B0400000000000000" pitchFamily="34" charset="-128"/>
              </a:rPr>
              <a:t>SOFR</a:t>
            </a:r>
            <a:r>
              <a:rPr kumimoji="1" lang="zh-CN" altLang="en-US">
                <a:ea typeface="Adobe 黑体 Std R" panose="020B0400000000000000" pitchFamily="34" charset="-128"/>
              </a:rPr>
              <a:t>期货</a:t>
            </a:r>
          </a:p>
        </p:txBody>
      </p:sp>
      <p:sp>
        <p:nvSpPr>
          <p:cNvPr id="3" name="内容占位符 2">
            <a:extLst>
              <a:ext uri="{FF2B5EF4-FFF2-40B4-BE49-F238E27FC236}">
                <a16:creationId xmlns:a16="http://schemas.microsoft.com/office/drawing/2014/main" id="{4C1B7652-C06E-D747-9E1E-6D8B40670CF6}"/>
              </a:ext>
            </a:extLst>
          </p:cNvPr>
          <p:cNvSpPr>
            <a:spLocks noGrp="1"/>
          </p:cNvSpPr>
          <p:nvPr>
            <p:ph idx="1"/>
          </p:nvPr>
        </p:nvSpPr>
        <p:spPr>
          <a:xfrm>
            <a:off x="457200" y="1341438"/>
            <a:ext cx="8229600" cy="5183187"/>
          </a:xfrm>
        </p:spPr>
        <p:txBody>
          <a:bodyPr/>
          <a:lstStyle/>
          <a:p>
            <a:pPr>
              <a:defRPr/>
            </a:pPr>
            <a:r>
              <a:rPr kumimoji="1" lang="en-US" altLang="zh-CN" dirty="0"/>
              <a:t>2018</a:t>
            </a:r>
            <a:r>
              <a:rPr kumimoji="1" lang="zh-CN" altLang="en-US" dirty="0"/>
              <a:t>年</a:t>
            </a:r>
            <a:r>
              <a:rPr kumimoji="1" lang="en-US" altLang="zh-CN" dirty="0"/>
              <a:t>5</a:t>
            </a:r>
            <a:r>
              <a:rPr kumimoji="1" lang="zh-CN" altLang="en-US" dirty="0"/>
              <a:t>月</a:t>
            </a:r>
            <a:r>
              <a:rPr kumimoji="1" lang="en-US" altLang="zh-CN" dirty="0"/>
              <a:t>7</a:t>
            </a:r>
            <a:r>
              <a:rPr kumimoji="1" lang="zh-CN" altLang="en-US" dirty="0"/>
              <a:t>日，</a:t>
            </a:r>
            <a:r>
              <a:rPr kumimoji="1" lang="en-US" altLang="zh-CN" dirty="0"/>
              <a:t>CME</a:t>
            </a:r>
            <a:r>
              <a:rPr kumimoji="1" lang="zh-CN" altLang="en-US" dirty="0"/>
              <a:t>推出</a:t>
            </a:r>
            <a:r>
              <a:rPr kumimoji="1" lang="en-US" altLang="zh-CN" dirty="0"/>
              <a:t>SOFR</a:t>
            </a:r>
            <a:r>
              <a:rPr kumimoji="1" lang="zh-CN" altLang="en-US" dirty="0"/>
              <a:t>期货</a:t>
            </a:r>
            <a:endParaRPr kumimoji="1" lang="en-US" altLang="zh-CN" dirty="0"/>
          </a:p>
          <a:p>
            <a:pPr>
              <a:defRPr/>
            </a:pPr>
            <a:endParaRPr kumimoji="1" lang="zh-CN" altLang="en-US" dirty="0"/>
          </a:p>
        </p:txBody>
      </p:sp>
      <p:sp>
        <p:nvSpPr>
          <p:cNvPr id="67587" name="灯片编号占位符 3">
            <a:extLst>
              <a:ext uri="{FF2B5EF4-FFF2-40B4-BE49-F238E27FC236}">
                <a16:creationId xmlns:a16="http://schemas.microsoft.com/office/drawing/2014/main" id="{40536916-0B55-E947-B129-CE4F3B1C8139}"/>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5EF8388-47BC-6149-9722-150B373A39F5}" type="slidenum">
              <a:rPr lang="zh-CN" altLang="en-US" smtClean="0">
                <a:solidFill>
                  <a:srgbClr val="7F7F7F"/>
                </a:solidFill>
                <a:latin typeface="Adobe Jenson Pro Capt" panose="020A0503050201030203" pitchFamily="18" charset="0"/>
              </a:rPr>
              <a:pPr/>
              <a:t>21</a:t>
            </a:fld>
            <a:endParaRPr lang="zh-CN" altLang="en-US">
              <a:solidFill>
                <a:srgbClr val="7F7F7F"/>
              </a:solidFill>
              <a:latin typeface="Adobe Jenson Pro Capt" panose="020A0503050201030203" pitchFamily="18" charset="0"/>
            </a:endParaRPr>
          </a:p>
        </p:txBody>
      </p:sp>
      <p:pic>
        <p:nvPicPr>
          <p:cNvPr id="67588" name="图片 4">
            <a:extLst>
              <a:ext uri="{FF2B5EF4-FFF2-40B4-BE49-F238E27FC236}">
                <a16:creationId xmlns:a16="http://schemas.microsoft.com/office/drawing/2014/main" id="{52662E5F-1B58-BE4E-9C86-B7797504C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700" y="2286000"/>
            <a:ext cx="8255000" cy="302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00B333D6-9F82-824D-B307-6404CC296FE3}"/>
              </a:ext>
            </a:extLst>
          </p:cNvPr>
          <p:cNvSpPr>
            <a:spLocks noGrp="1"/>
          </p:cNvSpPr>
          <p:nvPr>
            <p:ph type="title"/>
          </p:nvPr>
        </p:nvSpPr>
        <p:spPr>
          <a:xfrm>
            <a:off x="684213" y="2492375"/>
            <a:ext cx="7772400" cy="1362075"/>
          </a:xfrm>
        </p:spPr>
        <p:txBody>
          <a:bodyPr/>
          <a:lstStyle/>
          <a:p>
            <a:pPr>
              <a:defRPr/>
            </a:pPr>
            <a:r>
              <a:rPr lang="zh-CN" altLang="en-US" dirty="0"/>
              <a:t>第三节</a:t>
            </a:r>
          </a:p>
        </p:txBody>
      </p:sp>
      <p:sp>
        <p:nvSpPr>
          <p:cNvPr id="68610" name="文本占位符 5">
            <a:extLst>
              <a:ext uri="{FF2B5EF4-FFF2-40B4-BE49-F238E27FC236}">
                <a16:creationId xmlns:a16="http://schemas.microsoft.com/office/drawing/2014/main" id="{419C6BE8-31B7-264D-93DA-852332315FC4}"/>
              </a:ext>
            </a:extLst>
          </p:cNvPr>
          <p:cNvSpPr>
            <a:spLocks noGrp="1" noChangeArrowheads="1"/>
          </p:cNvSpPr>
          <p:nvPr>
            <p:ph type="body" idx="1"/>
          </p:nvPr>
        </p:nvSpPr>
        <p:spPr>
          <a:xfrm>
            <a:off x="684213" y="4076700"/>
            <a:ext cx="7772400" cy="1500188"/>
          </a:xfrm>
        </p:spPr>
        <p:txBody>
          <a:bodyPr/>
          <a:lstStyle/>
          <a:p>
            <a:r>
              <a:rPr lang="zh-CN" altLang="en-US">
                <a:ea typeface="Adobe 楷体 Std R" panose="02020400000000000000" pitchFamily="18" charset="-128"/>
              </a:rPr>
              <a:t>债券远期</a:t>
            </a:r>
          </a:p>
        </p:txBody>
      </p:sp>
      <p:sp>
        <p:nvSpPr>
          <p:cNvPr id="68611" name="灯片编号占位符 3">
            <a:extLst>
              <a:ext uri="{FF2B5EF4-FFF2-40B4-BE49-F238E27FC236}">
                <a16:creationId xmlns:a16="http://schemas.microsoft.com/office/drawing/2014/main" id="{62680D13-9474-D747-95E4-FF7AC348EE31}"/>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A663A52-7647-4046-8F11-283DBB88D7E7}" type="slidenum">
              <a:rPr lang="zh-CN" altLang="en-US" smtClean="0">
                <a:solidFill>
                  <a:srgbClr val="2A0015"/>
                </a:solidFill>
                <a:latin typeface="Adobe Jenson Pro Capt" panose="020A0503050201030203" pitchFamily="18" charset="0"/>
              </a:rPr>
              <a:pPr/>
              <a:t>22</a:t>
            </a:fld>
            <a:endParaRPr lang="zh-CN" altLang="en-US">
              <a:solidFill>
                <a:srgbClr val="2A0015"/>
              </a:solidFill>
              <a:latin typeface="Adobe Jenson Pro Capt" panose="020A0503050201030203" pitchFamily="18" charset="0"/>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标题 1">
            <a:extLst>
              <a:ext uri="{FF2B5EF4-FFF2-40B4-BE49-F238E27FC236}">
                <a16:creationId xmlns:a16="http://schemas.microsoft.com/office/drawing/2014/main" id="{EAEC7F80-4C4B-6847-A455-D6D246A66E94}"/>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债券远期的定义</a:t>
            </a:r>
          </a:p>
        </p:txBody>
      </p:sp>
      <p:sp>
        <p:nvSpPr>
          <p:cNvPr id="3" name="内容占位符 2">
            <a:extLst>
              <a:ext uri="{FF2B5EF4-FFF2-40B4-BE49-F238E27FC236}">
                <a16:creationId xmlns:a16="http://schemas.microsoft.com/office/drawing/2014/main" id="{374FF731-89D1-A142-AC29-52CC131CBEA4}"/>
              </a:ext>
            </a:extLst>
          </p:cNvPr>
          <p:cNvSpPr>
            <a:spLocks noGrp="1"/>
          </p:cNvSpPr>
          <p:nvPr>
            <p:ph idx="1"/>
          </p:nvPr>
        </p:nvSpPr>
        <p:spPr>
          <a:xfrm>
            <a:off x="457200" y="1341438"/>
            <a:ext cx="8229600" cy="5183187"/>
          </a:xfrm>
        </p:spPr>
        <p:txBody>
          <a:bodyPr/>
          <a:lstStyle/>
          <a:p>
            <a:pPr>
              <a:defRPr/>
            </a:pPr>
            <a:r>
              <a:rPr lang="zh-CN" altLang="zh-CN" dirty="0"/>
              <a:t>债券远期就是约定在未来某一日期以约定价格和数量买卖标的债券的协议。 </a:t>
            </a:r>
            <a:endParaRPr lang="en-US" altLang="zh-CN" dirty="0"/>
          </a:p>
          <a:p>
            <a:pPr>
              <a:defRPr/>
            </a:pPr>
            <a:endParaRPr kumimoji="1" lang="en-US" altLang="zh-CN" dirty="0"/>
          </a:p>
          <a:p>
            <a:pPr>
              <a:defRPr/>
            </a:pPr>
            <a:r>
              <a:rPr lang="zh-CN" altLang="zh-CN" dirty="0"/>
              <a:t>与所有远期合约一样，债券远期的定价包含两个方面：第一，确定合约中的合理协议价格，我们称之为“远期价格”；第二，确定远期合约的价值，称为“远期价值”。</a:t>
            </a:r>
          </a:p>
          <a:p>
            <a:pPr>
              <a:defRPr/>
            </a:pPr>
            <a:endParaRPr kumimoji="1" lang="zh-CN" altLang="en-US" dirty="0"/>
          </a:p>
        </p:txBody>
      </p:sp>
      <p:sp>
        <p:nvSpPr>
          <p:cNvPr id="69635" name="灯片编号占位符 3">
            <a:extLst>
              <a:ext uri="{FF2B5EF4-FFF2-40B4-BE49-F238E27FC236}">
                <a16:creationId xmlns:a16="http://schemas.microsoft.com/office/drawing/2014/main" id="{031ADAE6-B523-0D49-94E0-FDFD81142111}"/>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A53CCD2-D4EA-9C4D-8AF2-922FE57F88BD}" type="slidenum">
              <a:rPr lang="zh-CN" altLang="en-US" smtClean="0">
                <a:solidFill>
                  <a:srgbClr val="7F7F7F"/>
                </a:solidFill>
                <a:latin typeface="Adobe Jenson Pro Capt" panose="020A0503050201030203" pitchFamily="18" charset="0"/>
              </a:rPr>
              <a:pPr/>
              <a:t>23</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标题 1">
            <a:extLst>
              <a:ext uri="{FF2B5EF4-FFF2-40B4-BE49-F238E27FC236}">
                <a16:creationId xmlns:a16="http://schemas.microsoft.com/office/drawing/2014/main" id="{935C6286-2224-6F4E-949C-4802DC12D81E}"/>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远期价格的确定</a:t>
            </a:r>
          </a:p>
        </p:txBody>
      </p:sp>
      <p:sp>
        <p:nvSpPr>
          <p:cNvPr id="3" name="内容占位符 2">
            <a:extLst>
              <a:ext uri="{FF2B5EF4-FFF2-40B4-BE49-F238E27FC236}">
                <a16:creationId xmlns:a16="http://schemas.microsoft.com/office/drawing/2014/main" id="{7E509109-28BF-A743-8B24-CA495C9E5A5C}"/>
              </a:ext>
            </a:extLst>
          </p:cNvPr>
          <p:cNvSpPr>
            <a:spLocks noGrp="1" noRot="1" noChangeAspect="1" noMove="1" noResize="1" noEditPoints="1" noAdjustHandles="1" noChangeArrowheads="1" noChangeShapeType="1" noTextEdit="1"/>
          </p:cNvSpPr>
          <p:nvPr>
            <p:ph idx="1"/>
          </p:nvPr>
        </p:nvSpPr>
        <p:spPr>
          <a:xfrm>
            <a:off x="0" y="1340768"/>
            <a:ext cx="9144000" cy="5184576"/>
          </a:xfrm>
          <a:blipFill>
            <a:blip r:embed="rId2"/>
            <a:stretch>
              <a:fillRect t="-1711" r="-139"/>
            </a:stretch>
          </a:blipFill>
        </p:spPr>
        <p:txBody>
          <a:bodyPr/>
          <a:lstStyle/>
          <a:p>
            <a:r>
              <a:rPr lang="zh-CN" altLang="en-US">
                <a:noFill/>
              </a:rPr>
              <a:t> </a:t>
            </a:r>
          </a:p>
        </p:txBody>
      </p:sp>
      <p:sp>
        <p:nvSpPr>
          <p:cNvPr id="70659" name="灯片编号占位符 3">
            <a:extLst>
              <a:ext uri="{FF2B5EF4-FFF2-40B4-BE49-F238E27FC236}">
                <a16:creationId xmlns:a16="http://schemas.microsoft.com/office/drawing/2014/main" id="{B34FEA2F-D68D-DF44-93B7-18C1086F09C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9A06DB1-044A-9048-AFB9-0F1ECC384563}" type="slidenum">
              <a:rPr lang="zh-CN" altLang="en-US" smtClean="0">
                <a:solidFill>
                  <a:srgbClr val="7F7F7F"/>
                </a:solidFill>
                <a:latin typeface="Adobe Jenson Pro Capt" panose="020A0503050201030203" pitchFamily="18" charset="0"/>
              </a:rPr>
              <a:pPr/>
              <a:t>24</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标题 1">
            <a:extLst>
              <a:ext uri="{FF2B5EF4-FFF2-40B4-BE49-F238E27FC236}">
                <a16:creationId xmlns:a16="http://schemas.microsoft.com/office/drawing/2014/main" id="{25D4CF37-473A-BC49-94FC-AAAE81B90B66}"/>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远期定价的基本原理</a:t>
            </a:r>
          </a:p>
        </p:txBody>
      </p:sp>
      <p:sp>
        <p:nvSpPr>
          <p:cNvPr id="3" name="内容占位符 2">
            <a:extLst>
              <a:ext uri="{FF2B5EF4-FFF2-40B4-BE49-F238E27FC236}">
                <a16:creationId xmlns:a16="http://schemas.microsoft.com/office/drawing/2014/main" id="{01C360D8-8671-404A-85F9-0108F9651B03}"/>
              </a:ext>
            </a:extLst>
          </p:cNvPr>
          <p:cNvSpPr>
            <a:spLocks noGrp="1"/>
          </p:cNvSpPr>
          <p:nvPr>
            <p:ph idx="1"/>
          </p:nvPr>
        </p:nvSpPr>
        <p:spPr>
          <a:xfrm>
            <a:off x="457200" y="1341438"/>
            <a:ext cx="8229600" cy="5183187"/>
          </a:xfrm>
        </p:spPr>
        <p:txBody>
          <a:bodyPr/>
          <a:lstStyle/>
          <a:p>
            <a:pPr>
              <a:defRPr/>
            </a:pPr>
            <a:r>
              <a:rPr lang="zh-CN" altLang="zh-CN" dirty="0"/>
              <a:t>远期定价是典型的相对定价 </a:t>
            </a:r>
            <a:endParaRPr lang="en-US" altLang="zh-CN" dirty="0"/>
          </a:p>
          <a:p>
            <a:pPr>
              <a:defRPr/>
            </a:pPr>
            <a:r>
              <a:rPr lang="zh-CN" altLang="zh-CN" dirty="0"/>
              <a:t>远期定价是无套利定价 </a:t>
            </a:r>
            <a:endParaRPr lang="en-US" altLang="zh-CN" dirty="0"/>
          </a:p>
          <a:p>
            <a:pPr>
              <a:defRPr/>
            </a:pPr>
            <a:r>
              <a:rPr lang="zh-CN" altLang="zh-CN" dirty="0"/>
              <a:t>远期价格是当前时刻的价格 </a:t>
            </a:r>
            <a:endParaRPr lang="en-US" altLang="zh-CN" dirty="0"/>
          </a:p>
          <a:p>
            <a:pPr>
              <a:defRPr/>
            </a:pPr>
            <a:r>
              <a:rPr lang="zh-CN" altLang="zh-CN" dirty="0"/>
              <a:t>当市场可以进行套利时，远期价格不是人们对未来到期价格的无偏预期 </a:t>
            </a:r>
            <a:endParaRPr lang="en-US" altLang="zh-CN" dirty="0"/>
          </a:p>
          <a:p>
            <a:pPr>
              <a:defRPr/>
            </a:pPr>
            <a:r>
              <a:rPr lang="zh-CN" altLang="zh-CN" dirty="0"/>
              <a:t>如果考虑交易费用和借贷利差等市场摩擦的影响，只要市场是无套利的，持有成本定价原理仍然成立，只是无套利远期价格就不再是一个确定的值，而将会是一个无套利区间 </a:t>
            </a:r>
            <a:endParaRPr kumimoji="1" lang="zh-CN" altLang="en-US" dirty="0"/>
          </a:p>
        </p:txBody>
      </p:sp>
      <p:sp>
        <p:nvSpPr>
          <p:cNvPr id="71683" name="灯片编号占位符 3">
            <a:extLst>
              <a:ext uri="{FF2B5EF4-FFF2-40B4-BE49-F238E27FC236}">
                <a16:creationId xmlns:a16="http://schemas.microsoft.com/office/drawing/2014/main" id="{5CE06DA1-B844-234C-9630-BEB462F6E29F}"/>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92BDA38-F8A9-EF4C-AE41-97D9C8048AF5}" type="slidenum">
              <a:rPr lang="zh-CN" altLang="en-US" smtClean="0">
                <a:solidFill>
                  <a:srgbClr val="7F7F7F"/>
                </a:solidFill>
                <a:latin typeface="Adobe Jenson Pro Capt" panose="020A0503050201030203" pitchFamily="18" charset="0"/>
              </a:rPr>
              <a:pPr/>
              <a:t>25</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标题 1">
            <a:extLst>
              <a:ext uri="{FF2B5EF4-FFF2-40B4-BE49-F238E27FC236}">
                <a16:creationId xmlns:a16="http://schemas.microsoft.com/office/drawing/2014/main" id="{087623C2-8C4A-CD4B-988F-14F3DBFA4C6F}"/>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远期价值的确定</a:t>
            </a:r>
          </a:p>
        </p:txBody>
      </p:sp>
      <p:sp>
        <p:nvSpPr>
          <p:cNvPr id="3" name="内容占位符 2">
            <a:extLst>
              <a:ext uri="{FF2B5EF4-FFF2-40B4-BE49-F238E27FC236}">
                <a16:creationId xmlns:a16="http://schemas.microsoft.com/office/drawing/2014/main" id="{BD44653C-F559-9249-B549-830C3694B517}"/>
              </a:ext>
            </a:extLst>
          </p:cNvPr>
          <p:cNvSpPr>
            <a:spLocks noGrp="1" noRot="1" noChangeAspect="1" noMove="1" noResize="1" noEditPoints="1" noAdjustHandles="1" noChangeArrowheads="1" noChangeShapeType="1" noTextEdit="1"/>
          </p:cNvSpPr>
          <p:nvPr>
            <p:ph idx="1"/>
          </p:nvPr>
        </p:nvSpPr>
        <p:spPr>
          <a:blipFill>
            <a:blip r:embed="rId2"/>
            <a:stretch>
              <a:fillRect t="-1467" r="-772"/>
            </a:stretch>
          </a:blipFill>
        </p:spPr>
        <p:txBody>
          <a:bodyPr/>
          <a:lstStyle/>
          <a:p>
            <a:r>
              <a:rPr lang="zh-CN" altLang="en-US">
                <a:noFill/>
              </a:rPr>
              <a:t> </a:t>
            </a:r>
          </a:p>
        </p:txBody>
      </p:sp>
      <p:sp>
        <p:nvSpPr>
          <p:cNvPr id="72707" name="灯片编号占位符 3">
            <a:extLst>
              <a:ext uri="{FF2B5EF4-FFF2-40B4-BE49-F238E27FC236}">
                <a16:creationId xmlns:a16="http://schemas.microsoft.com/office/drawing/2014/main" id="{0E084072-DAF0-4240-8849-373C7BA94D3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BECE82E-069B-D347-8791-0E5A3BD165C6}" type="slidenum">
              <a:rPr lang="zh-CN" altLang="en-US" smtClean="0">
                <a:solidFill>
                  <a:srgbClr val="7F7F7F"/>
                </a:solidFill>
                <a:latin typeface="Adobe Jenson Pro Capt" panose="020A0503050201030203" pitchFamily="18" charset="0"/>
              </a:rPr>
              <a:pPr/>
              <a:t>26</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FBBA6ED7-7254-804B-B90B-A9DA3AA11AE0}"/>
              </a:ext>
            </a:extLst>
          </p:cNvPr>
          <p:cNvSpPr>
            <a:spLocks noGrp="1"/>
          </p:cNvSpPr>
          <p:nvPr>
            <p:ph type="title"/>
          </p:nvPr>
        </p:nvSpPr>
        <p:spPr>
          <a:xfrm>
            <a:off x="684213" y="2492375"/>
            <a:ext cx="7772400" cy="1362075"/>
          </a:xfrm>
        </p:spPr>
        <p:txBody>
          <a:bodyPr/>
          <a:lstStyle/>
          <a:p>
            <a:pPr>
              <a:defRPr/>
            </a:pPr>
            <a:r>
              <a:rPr lang="zh-CN" altLang="en-US" dirty="0"/>
              <a:t>第四节</a:t>
            </a:r>
          </a:p>
        </p:txBody>
      </p:sp>
      <p:sp>
        <p:nvSpPr>
          <p:cNvPr id="28674" name="文本占位符 5">
            <a:extLst>
              <a:ext uri="{FF2B5EF4-FFF2-40B4-BE49-F238E27FC236}">
                <a16:creationId xmlns:a16="http://schemas.microsoft.com/office/drawing/2014/main" id="{580AA9FC-34AE-0D47-9F48-0E6EABBED586}"/>
              </a:ext>
            </a:extLst>
          </p:cNvPr>
          <p:cNvSpPr>
            <a:spLocks noGrp="1" noChangeArrowheads="1"/>
          </p:cNvSpPr>
          <p:nvPr>
            <p:ph type="body" idx="1"/>
          </p:nvPr>
        </p:nvSpPr>
        <p:spPr>
          <a:xfrm>
            <a:off x="684213" y="4076700"/>
            <a:ext cx="7772400" cy="1500188"/>
          </a:xfrm>
        </p:spPr>
        <p:txBody>
          <a:bodyPr/>
          <a:lstStyle/>
          <a:p>
            <a:r>
              <a:rPr lang="zh-CN" altLang="en-US">
                <a:ea typeface="Adobe 楷体 Std R" panose="02020400000000000000" pitchFamily="18" charset="-128"/>
              </a:rPr>
              <a:t>国债期货</a:t>
            </a:r>
          </a:p>
        </p:txBody>
      </p:sp>
      <p:sp>
        <p:nvSpPr>
          <p:cNvPr id="28675" name="灯片编号占位符 3">
            <a:extLst>
              <a:ext uri="{FF2B5EF4-FFF2-40B4-BE49-F238E27FC236}">
                <a16:creationId xmlns:a16="http://schemas.microsoft.com/office/drawing/2014/main" id="{DDAE79BD-240F-5445-821D-50CCAC2E24C7}"/>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A7628EC-E132-374C-A9B3-FF03EC4725AC}" type="slidenum">
              <a:rPr lang="zh-CN" altLang="en-US" smtClean="0">
                <a:solidFill>
                  <a:srgbClr val="2A0015"/>
                </a:solidFill>
                <a:latin typeface="Adobe Jenson Pro Capt" panose="020A0503050201030203" pitchFamily="18" charset="0"/>
              </a:rPr>
              <a:pPr/>
              <a:t>27</a:t>
            </a:fld>
            <a:endParaRPr lang="zh-CN" altLang="en-US">
              <a:solidFill>
                <a:srgbClr val="2A0015"/>
              </a:solidFill>
              <a:latin typeface="Adobe Jenson Pro Capt" panose="020A0503050201030203" pitchFamily="18" charset="0"/>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a:extLst>
              <a:ext uri="{FF2B5EF4-FFF2-40B4-BE49-F238E27FC236}">
                <a16:creationId xmlns:a16="http://schemas.microsoft.com/office/drawing/2014/main" id="{0C946C69-D194-2249-969E-4BE63BDB174D}"/>
              </a:ext>
            </a:extLst>
          </p:cNvPr>
          <p:cNvSpPr>
            <a:spLocks noGrp="1" noChangeArrowheads="1"/>
          </p:cNvSpPr>
          <p:nvPr>
            <p:ph type="title"/>
          </p:nvPr>
        </p:nvSpPr>
        <p:spPr>
          <a:xfrm>
            <a:off x="492125" y="76200"/>
            <a:ext cx="8229600" cy="846138"/>
          </a:xfrm>
        </p:spPr>
        <p:txBody>
          <a:bodyPr/>
          <a:lstStyle/>
          <a:p>
            <a:pPr eaLnBrk="1" hangingPunct="1"/>
            <a:r>
              <a:rPr lang="zh-CN" altLang="zh-CN">
                <a:ea typeface="Adobe 黑体 Std R" panose="020B0400000000000000" pitchFamily="34" charset="-128"/>
              </a:rPr>
              <a:t>国债期货</a:t>
            </a:r>
          </a:p>
        </p:txBody>
      </p:sp>
      <p:sp>
        <p:nvSpPr>
          <p:cNvPr id="80901" name="Rectangle 3">
            <a:extLst>
              <a:ext uri="{FF2B5EF4-FFF2-40B4-BE49-F238E27FC236}">
                <a16:creationId xmlns:a16="http://schemas.microsoft.com/office/drawing/2014/main" id="{4BA9ED0F-C5C7-D342-9BD6-4558200A55A1}"/>
              </a:ext>
            </a:extLst>
          </p:cNvPr>
          <p:cNvSpPr>
            <a:spLocks noGrp="1" noChangeArrowheads="1"/>
          </p:cNvSpPr>
          <p:nvPr>
            <p:ph idx="1"/>
          </p:nvPr>
        </p:nvSpPr>
        <p:spPr>
          <a:xfrm>
            <a:off x="468313" y="1862138"/>
            <a:ext cx="8161337" cy="3511550"/>
          </a:xfrm>
        </p:spPr>
        <p:txBody>
          <a:bodyPr/>
          <a:lstStyle/>
          <a:p>
            <a:pPr eaLnBrk="1" hangingPunct="1">
              <a:defRPr/>
            </a:pPr>
            <a:endParaRPr lang="zh-CN" altLang="en-US" dirty="0"/>
          </a:p>
          <a:p>
            <a:pPr eaLnBrk="1" hangingPunct="1">
              <a:defRPr/>
            </a:pPr>
            <a:r>
              <a:rPr lang="zh-CN" altLang="en-US" dirty="0"/>
              <a:t>简单本质：约定期货到期时的债券价格</a:t>
            </a:r>
            <a:endParaRPr lang="en-US" altLang="zh-CN" dirty="0"/>
          </a:p>
          <a:p>
            <a:pPr eaLnBrk="1" hangingPunct="1">
              <a:defRPr/>
            </a:pPr>
            <a:r>
              <a:rPr lang="zh-CN" altLang="en-US" dirty="0"/>
              <a:t>复杂机制：</a:t>
            </a:r>
          </a:p>
          <a:p>
            <a:pPr lvl="1" eaLnBrk="1" hangingPunct="1">
              <a:defRPr/>
            </a:pPr>
            <a:r>
              <a:rPr lang="zh-CN" altLang="en-US" dirty="0"/>
              <a:t>可交割券不唯一：标准券和转换因子</a:t>
            </a:r>
            <a:endParaRPr lang="en-US" altLang="zh-CN" dirty="0"/>
          </a:p>
          <a:p>
            <a:pPr lvl="1" eaLnBrk="1" hangingPunct="1">
              <a:defRPr/>
            </a:pPr>
            <a:r>
              <a:rPr lang="zh-CN" altLang="en-US" dirty="0"/>
              <a:t>择券期权和择时期权</a:t>
            </a:r>
            <a:endParaRPr lang="en-US" altLang="zh-CN" dirty="0"/>
          </a:p>
          <a:p>
            <a:pPr lvl="1" eaLnBrk="1" hangingPunct="1">
              <a:defRPr/>
            </a:pPr>
            <a:r>
              <a:rPr lang="zh-CN" altLang="en-US" dirty="0"/>
              <a:t>国债期货应计利息是期货到期交割时的应计利息</a:t>
            </a:r>
            <a:endParaRPr lang="en-US" altLang="zh-CN" dirty="0"/>
          </a:p>
          <a:p>
            <a:pPr lvl="1" eaLnBrk="1" hangingPunct="1">
              <a:defRPr/>
            </a:pPr>
            <a:r>
              <a:rPr lang="zh-CN" altLang="zh-CN" dirty="0"/>
              <a:t>国债期货的标的债券经常在期货合约期限内付息</a:t>
            </a:r>
            <a:endParaRPr lang="zh-CN" altLang="en-US" dirty="0"/>
          </a:p>
        </p:txBody>
      </p:sp>
      <p:sp>
        <p:nvSpPr>
          <p:cNvPr id="73731" name="灯片编号占位符 6">
            <a:extLst>
              <a:ext uri="{FF2B5EF4-FFF2-40B4-BE49-F238E27FC236}">
                <a16:creationId xmlns:a16="http://schemas.microsoft.com/office/drawing/2014/main" id="{34C0794C-3D72-194B-A7FC-5CB4E1407ABF}"/>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3"/>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3"/>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3"/>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3"/>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95A6BF7A-D937-A44B-B97A-A2EFBC436433}" type="slidenum">
              <a:rPr lang="zh-CN" altLang="en-US" sz="9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28</a:t>
            </a:fld>
            <a:endParaRPr lang="en-US" altLang="zh-CN" sz="900">
              <a:solidFill>
                <a:srgbClr val="000000"/>
              </a:solidFill>
              <a:latin typeface="Adobe Jenson Pro Capt" panose="020A0503050201030203" pitchFamily="18" charset="0"/>
              <a:ea typeface="宋体" panose="02010600030101010101" pitchFamily="2"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B7332CD-3854-A547-8757-3663963398A3}"/>
              </a:ext>
            </a:extLst>
          </p:cNvPr>
          <p:cNvSpPr>
            <a:spLocks noGrp="1"/>
          </p:cNvSpPr>
          <p:nvPr>
            <p:ph type="title"/>
          </p:nvPr>
        </p:nvSpPr>
        <p:spPr>
          <a:xfrm>
            <a:off x="684213" y="2492375"/>
            <a:ext cx="7772400" cy="1362075"/>
          </a:xfrm>
        </p:spPr>
        <p:txBody>
          <a:bodyPr/>
          <a:lstStyle/>
          <a:p>
            <a:pPr>
              <a:defRPr/>
            </a:pPr>
            <a:r>
              <a:rPr lang="zh-CN" altLang="en-US" dirty="0"/>
              <a:t>第一节</a:t>
            </a:r>
          </a:p>
        </p:txBody>
      </p:sp>
      <p:sp>
        <p:nvSpPr>
          <p:cNvPr id="24578" name="文本占位符 4">
            <a:extLst>
              <a:ext uri="{FF2B5EF4-FFF2-40B4-BE49-F238E27FC236}">
                <a16:creationId xmlns:a16="http://schemas.microsoft.com/office/drawing/2014/main" id="{BC8BCBEB-5BBF-6B4F-A189-7674AF6B4505}"/>
              </a:ext>
            </a:extLst>
          </p:cNvPr>
          <p:cNvSpPr>
            <a:spLocks noGrp="1" noChangeArrowheads="1"/>
          </p:cNvSpPr>
          <p:nvPr>
            <p:ph type="body" idx="1"/>
          </p:nvPr>
        </p:nvSpPr>
        <p:spPr>
          <a:xfrm>
            <a:off x="684213" y="4076700"/>
            <a:ext cx="7772400" cy="1500188"/>
          </a:xfrm>
        </p:spPr>
        <p:txBody>
          <a:bodyPr/>
          <a:lstStyle/>
          <a:p>
            <a:r>
              <a:rPr lang="zh-CN" altLang="en-US">
                <a:ea typeface="Adobe 楷体 Std R" panose="02020400000000000000" pitchFamily="18" charset="-128"/>
              </a:rPr>
              <a:t>远期利率协议</a:t>
            </a:r>
          </a:p>
        </p:txBody>
      </p:sp>
      <p:sp>
        <p:nvSpPr>
          <p:cNvPr id="24579" name="灯片编号占位符 2">
            <a:extLst>
              <a:ext uri="{FF2B5EF4-FFF2-40B4-BE49-F238E27FC236}">
                <a16:creationId xmlns:a16="http://schemas.microsoft.com/office/drawing/2014/main" id="{CFA7DAA2-6785-5D40-B2BB-6DD362D15F3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02750E-DA8E-164A-BDE0-EAB339D3F664}" type="slidenum">
              <a:rPr lang="zh-CN" altLang="en-US" smtClean="0">
                <a:solidFill>
                  <a:srgbClr val="2A0015"/>
                </a:solidFill>
                <a:latin typeface="Adobe Jenson Pro Capt" panose="020A0503050201030203" pitchFamily="18" charset="0"/>
              </a:rPr>
              <a:pPr/>
              <a:t>2</a:t>
            </a:fld>
            <a:endParaRPr lang="zh-CN" altLang="en-US">
              <a:solidFill>
                <a:srgbClr val="2A0015"/>
              </a:solidFill>
              <a:latin typeface="Adobe Jenson Pro Capt" panose="020A0503050201030203" pitchFamily="18"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标题 1">
            <a:extLst>
              <a:ext uri="{FF2B5EF4-FFF2-40B4-BE49-F238E27FC236}">
                <a16:creationId xmlns:a16="http://schemas.microsoft.com/office/drawing/2014/main" id="{65723545-020F-8D41-AE4B-14B7AE43F5EB}"/>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中国</a:t>
            </a:r>
            <a:r>
              <a:rPr lang="en-US" altLang="zh-CN">
                <a:ea typeface="Adobe 黑体 Std R" panose="020B0400000000000000" pitchFamily="34" charset="-128"/>
              </a:rPr>
              <a:t>5</a:t>
            </a:r>
            <a:r>
              <a:rPr lang="zh-CN" altLang="en-US">
                <a:ea typeface="Adobe 黑体 Std R" panose="020B0400000000000000" pitchFamily="34" charset="-128"/>
              </a:rPr>
              <a:t>年期国债期货</a:t>
            </a:r>
          </a:p>
        </p:txBody>
      </p:sp>
      <p:sp>
        <p:nvSpPr>
          <p:cNvPr id="3" name="内容占位符 2">
            <a:extLst>
              <a:ext uri="{FF2B5EF4-FFF2-40B4-BE49-F238E27FC236}">
                <a16:creationId xmlns:a16="http://schemas.microsoft.com/office/drawing/2014/main" id="{1454D638-2B5A-5A49-AD15-883B6C9A5508}"/>
              </a:ext>
            </a:extLst>
          </p:cNvPr>
          <p:cNvSpPr>
            <a:spLocks noGrp="1"/>
          </p:cNvSpPr>
          <p:nvPr>
            <p:ph idx="1"/>
          </p:nvPr>
        </p:nvSpPr>
        <p:spPr>
          <a:xfrm>
            <a:off x="457200" y="1341438"/>
            <a:ext cx="8229600" cy="5183187"/>
          </a:xfrm>
        </p:spPr>
        <p:txBody>
          <a:bodyPr/>
          <a:lstStyle/>
          <a:p>
            <a:pPr>
              <a:defRPr/>
            </a:pPr>
            <a:endParaRPr lang="zh-CN" altLang="en-US" dirty="0"/>
          </a:p>
        </p:txBody>
      </p:sp>
      <p:sp>
        <p:nvSpPr>
          <p:cNvPr id="75779" name="灯片编号占位符 3">
            <a:extLst>
              <a:ext uri="{FF2B5EF4-FFF2-40B4-BE49-F238E27FC236}">
                <a16:creationId xmlns:a16="http://schemas.microsoft.com/office/drawing/2014/main" id="{A8166F93-981D-1E40-A1E2-F9B6BA3BB1A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2"/>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2"/>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2"/>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2"/>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0CDDD044-1C90-3A4C-B59C-B5C1FDB719CB}" type="slidenum">
              <a:rPr lang="zh-CN" altLang="en-US" sz="9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29</a:t>
            </a:fld>
            <a:endParaRPr lang="zh-CN" altLang="en-US" sz="900">
              <a:solidFill>
                <a:srgbClr val="7F7F7F"/>
              </a:solidFill>
              <a:latin typeface="Adobe Jenson Pro Capt" panose="020A0503050201030203" pitchFamily="18" charset="0"/>
              <a:ea typeface="宋体" panose="02010600030101010101" pitchFamily="2" charset="-122"/>
            </a:endParaRPr>
          </a:p>
        </p:txBody>
      </p:sp>
      <p:graphicFrame>
        <p:nvGraphicFramePr>
          <p:cNvPr id="5" name="内容占位符 5">
            <a:extLst>
              <a:ext uri="{FF2B5EF4-FFF2-40B4-BE49-F238E27FC236}">
                <a16:creationId xmlns:a16="http://schemas.microsoft.com/office/drawing/2014/main" id="{F64007BD-3D62-D94F-8622-4FFC192E07C5}"/>
              </a:ext>
            </a:extLst>
          </p:cNvPr>
          <p:cNvGraphicFramePr>
            <a:graphicFrameLocks/>
          </p:cNvGraphicFramePr>
          <p:nvPr/>
        </p:nvGraphicFramePr>
        <p:xfrm>
          <a:off x="857250" y="1862138"/>
          <a:ext cx="7715250" cy="3562350"/>
        </p:xfrm>
        <a:graphic>
          <a:graphicData uri="http://schemas.openxmlformats.org/drawingml/2006/table">
            <a:tbl>
              <a:tblPr firstRow="1" bandRow="1">
                <a:tableStyleId>{21E4AEA4-8DFA-4A89-87EB-49C32662AFE0}</a:tableStyleId>
              </a:tblPr>
              <a:tblGrid>
                <a:gridCol w="1828800">
                  <a:extLst>
                    <a:ext uri="{9D8B030D-6E8A-4147-A177-3AD203B41FA5}">
                      <a16:colId xmlns:a16="http://schemas.microsoft.com/office/drawing/2014/main" val="20000"/>
                    </a:ext>
                  </a:extLst>
                </a:gridCol>
                <a:gridCol w="5886450">
                  <a:extLst>
                    <a:ext uri="{9D8B030D-6E8A-4147-A177-3AD203B41FA5}">
                      <a16:colId xmlns:a16="http://schemas.microsoft.com/office/drawing/2014/main" val="20001"/>
                    </a:ext>
                  </a:extLst>
                </a:gridCol>
              </a:tblGrid>
              <a:tr h="247190">
                <a:tc>
                  <a:txBody>
                    <a:bodyPr/>
                    <a:lstStyle/>
                    <a:p>
                      <a:pPr marL="0" marR="0" lvl="0" indent="304800" algn="ctr" defTabSz="914400" rtl="0" eaLnBrk="1" fontAlgn="base" latinLnBrk="0" hangingPunct="1">
                        <a:lnSpc>
                          <a:spcPct val="150000"/>
                        </a:lnSpc>
                        <a:spcBef>
                          <a:spcPct val="0"/>
                        </a:spcBef>
                        <a:spcAft>
                          <a:spcPct val="0"/>
                        </a:spcAft>
                        <a:buClrTx/>
                        <a:buSzTx/>
                        <a:buFontTx/>
                        <a:buNone/>
                        <a:tabLst/>
                      </a:pPr>
                      <a:r>
                        <a:rPr kumimoji="0" lang="zh-CN" altLang="en-US" sz="1200" b="0" u="none" strike="noStrike" cap="none" normalizeH="0" baseline="0" dirty="0">
                          <a:ln>
                            <a:noFill/>
                          </a:ln>
                          <a:effectLst/>
                          <a:latin typeface="Adobe 黑体 Std R" pitchFamily="34" charset="-122"/>
                          <a:ea typeface="Adobe 黑体 Std R" pitchFamily="34" charset="-122"/>
                          <a:cs typeface="Times New Roman" pitchFamily="18" charset="0"/>
                        </a:rPr>
                        <a:t>项目</a:t>
                      </a:r>
                      <a:endParaRPr kumimoji="0" lang="zh-CN" altLang="en-US" sz="1200" b="0" i="0" u="none" strike="noStrike" cap="none" normalizeH="0" baseline="0" dirty="0">
                        <a:ln>
                          <a:noFill/>
                        </a:ln>
                        <a:solidFill>
                          <a:schemeClr val="tx1"/>
                        </a:solidFill>
                        <a:effectLst/>
                        <a:latin typeface="Adobe 黑体 Std R" pitchFamily="34" charset="-122"/>
                        <a:ea typeface="Adobe 黑体 Std R" pitchFamily="34" charset="-122"/>
                        <a:cs typeface="Times New Roman" pitchFamily="18" charset="0"/>
                      </a:endParaRPr>
                    </a:p>
                  </a:txBody>
                  <a:tcPr marL="21812" marR="21812" marT="0" marB="0" anchor="ctr" anchorCtr="1" horzOverflow="overflow"/>
                </a:tc>
                <a:tc>
                  <a:txBody>
                    <a:bodyPr/>
                    <a:lstStyle/>
                    <a:p>
                      <a:pPr marL="0" marR="0" lvl="0" indent="304800" algn="ctr" defTabSz="914400" rtl="0" eaLnBrk="1" fontAlgn="base" latinLnBrk="0" hangingPunct="1">
                        <a:lnSpc>
                          <a:spcPct val="150000"/>
                        </a:lnSpc>
                        <a:spcBef>
                          <a:spcPct val="0"/>
                        </a:spcBef>
                        <a:spcAft>
                          <a:spcPct val="0"/>
                        </a:spcAft>
                        <a:buClrTx/>
                        <a:buSzTx/>
                        <a:buFontTx/>
                        <a:buNone/>
                        <a:tabLst/>
                      </a:pPr>
                      <a:r>
                        <a:rPr kumimoji="0" lang="zh-CN" altLang="en-US" sz="1200" b="0" u="none" strike="noStrike" cap="none" normalizeH="0" baseline="0" dirty="0">
                          <a:ln>
                            <a:noFill/>
                          </a:ln>
                          <a:effectLst/>
                          <a:latin typeface="Adobe 黑体 Std R" pitchFamily="34" charset="-122"/>
                          <a:ea typeface="Adobe 黑体 Std R" pitchFamily="34" charset="-122"/>
                          <a:cs typeface="Times New Roman" pitchFamily="18" charset="0"/>
                        </a:rPr>
                        <a:t>内容</a:t>
                      </a:r>
                      <a:endParaRPr kumimoji="0" lang="zh-CN" altLang="en-US" sz="1200" b="0" i="0" u="none" strike="noStrike" cap="none" normalizeH="0" baseline="0" dirty="0">
                        <a:ln>
                          <a:noFill/>
                        </a:ln>
                        <a:solidFill>
                          <a:schemeClr val="tx1"/>
                        </a:solidFill>
                        <a:effectLst/>
                        <a:latin typeface="Adobe 黑体 Std R" pitchFamily="34" charset="-122"/>
                        <a:ea typeface="Adobe 黑体 Std R" pitchFamily="34" charset="-122"/>
                        <a:cs typeface="Times New Roman" pitchFamily="18" charset="0"/>
                      </a:endParaRPr>
                    </a:p>
                  </a:txBody>
                  <a:tcPr marL="21812" marR="21812" marT="0" marB="0" anchor="ctr" anchorCtr="1" horzOverflow="overflow"/>
                </a:tc>
                <a:extLst>
                  <a:ext uri="{0D108BD9-81ED-4DB2-BD59-A6C34878D82A}">
                    <a16:rowId xmlns:a16="http://schemas.microsoft.com/office/drawing/2014/main" val="10000"/>
                  </a:ext>
                </a:extLst>
              </a:tr>
              <a:tr h="251509">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200" b="1" u="none" strike="noStrike" cap="none" normalizeH="0" baseline="0" dirty="0">
                          <a:ln>
                            <a:noFill/>
                          </a:ln>
                          <a:solidFill>
                            <a:srgbClr val="FF0000"/>
                          </a:solidFill>
                          <a:effectLst/>
                          <a:latin typeface="Adobe Jenson Pro Capt" panose="020A0503050201030203" pitchFamily="18" charset="0"/>
                          <a:ea typeface="Adobe Heiti Std R" panose="020B0400000000000000" pitchFamily="34" charset="-128"/>
                          <a:cs typeface="Times New Roman" pitchFamily="18" charset="0"/>
                        </a:rPr>
                        <a:t>合约标的</a:t>
                      </a:r>
                      <a:endParaRPr kumimoji="0" lang="zh-CN" altLang="en-US" sz="1200" b="1" i="0" u="none" strike="noStrike" cap="none" normalizeH="0" baseline="0" dirty="0">
                        <a:ln>
                          <a:noFill/>
                        </a:ln>
                        <a:solidFill>
                          <a:srgbClr val="FF0000"/>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b="1" u="none" strike="noStrike" kern="1200" cap="none" normalizeH="0" baseline="0" dirty="0">
                          <a:ln>
                            <a:noFill/>
                          </a:ln>
                          <a:solidFill>
                            <a:srgbClr val="FF0000"/>
                          </a:solidFill>
                          <a:effectLst/>
                          <a:latin typeface="Adobe Jenson Pro Capt" panose="020A0503050201030203" pitchFamily="18" charset="0"/>
                          <a:ea typeface="Adobe Heiti Std R" panose="020B0400000000000000" pitchFamily="34" charset="-128"/>
                          <a:cs typeface="Times New Roman" pitchFamily="18" charset="0"/>
                        </a:rPr>
                        <a:t>面值为</a:t>
                      </a:r>
                      <a:r>
                        <a:rPr kumimoji="0" lang="en-US" altLang="zh-CN" sz="1200" b="1" u="none" strike="noStrike" kern="1200" cap="none" normalizeH="0" baseline="0" dirty="0">
                          <a:ln>
                            <a:noFill/>
                          </a:ln>
                          <a:solidFill>
                            <a:srgbClr val="FF0000"/>
                          </a:solidFill>
                          <a:effectLst/>
                          <a:latin typeface="Adobe Jenson Pro Capt" panose="020A0503050201030203" pitchFamily="18" charset="0"/>
                          <a:ea typeface="Adobe Heiti Std R" panose="020B0400000000000000" pitchFamily="34" charset="-128"/>
                          <a:cs typeface="Times New Roman" pitchFamily="18" charset="0"/>
                        </a:rPr>
                        <a:t>100</a:t>
                      </a:r>
                      <a:r>
                        <a:rPr kumimoji="0" lang="zh-CN" altLang="en-US" sz="1200" b="1" u="none" strike="noStrike" kern="1200" cap="none" normalizeH="0" baseline="0" dirty="0">
                          <a:ln>
                            <a:noFill/>
                          </a:ln>
                          <a:solidFill>
                            <a:srgbClr val="FF0000"/>
                          </a:solidFill>
                          <a:effectLst/>
                          <a:latin typeface="Adobe Jenson Pro Capt" panose="020A0503050201030203" pitchFamily="18" charset="0"/>
                          <a:ea typeface="Adobe Heiti Std R" panose="020B0400000000000000" pitchFamily="34" charset="-128"/>
                          <a:cs typeface="Times New Roman" pitchFamily="18" charset="0"/>
                        </a:rPr>
                        <a:t>万元人民币，票面利率</a:t>
                      </a:r>
                      <a:r>
                        <a:rPr kumimoji="0" lang="zh-CN" altLang="en-US" sz="1200" b="1" u="none" strike="noStrike" cap="none" normalizeH="0" baseline="0" dirty="0">
                          <a:ln>
                            <a:noFill/>
                          </a:ln>
                          <a:solidFill>
                            <a:srgbClr val="FF0000"/>
                          </a:solidFill>
                          <a:effectLst/>
                          <a:latin typeface="Adobe Jenson Pro Capt" panose="020A0503050201030203" pitchFamily="18" charset="0"/>
                          <a:ea typeface="Adobe Heiti Std R" panose="020B0400000000000000" pitchFamily="34" charset="-128"/>
                          <a:cs typeface="Times New Roman" pitchFamily="18" charset="0"/>
                        </a:rPr>
                        <a:t>为</a:t>
                      </a:r>
                      <a:r>
                        <a:rPr kumimoji="0" lang="en-US" altLang="zh-CN" sz="1200" b="1" u="none" strike="noStrike" cap="none" normalizeH="0" baseline="0" dirty="0">
                          <a:ln>
                            <a:noFill/>
                          </a:ln>
                          <a:solidFill>
                            <a:srgbClr val="FF0000"/>
                          </a:solidFill>
                          <a:effectLst/>
                          <a:latin typeface="Adobe Jenson Pro Capt" panose="020A0503050201030203" pitchFamily="18" charset="0"/>
                          <a:ea typeface="Adobe Heiti Std R" panose="020B0400000000000000" pitchFamily="34" charset="-128"/>
                          <a:cs typeface="Times New Roman" pitchFamily="18" charset="0"/>
                        </a:rPr>
                        <a:t>3%</a:t>
                      </a:r>
                      <a:r>
                        <a:rPr kumimoji="0" lang="zh-CN" altLang="en-US" sz="1200" b="1" u="none" strike="noStrike" cap="none" normalizeH="0" baseline="0" dirty="0">
                          <a:ln>
                            <a:noFill/>
                          </a:ln>
                          <a:solidFill>
                            <a:srgbClr val="FF0000"/>
                          </a:solidFill>
                          <a:effectLst/>
                          <a:latin typeface="Adobe Jenson Pro Capt" panose="020A0503050201030203" pitchFamily="18" charset="0"/>
                          <a:ea typeface="Adobe Heiti Std R" panose="020B0400000000000000" pitchFamily="34" charset="-128"/>
                          <a:cs typeface="Times New Roman" pitchFamily="18" charset="0"/>
                        </a:rPr>
                        <a:t>的名义中期国债</a:t>
                      </a:r>
                      <a:endParaRPr kumimoji="0" lang="zh-CN" altLang="en-US" sz="1200" b="1" i="0" u="none" strike="noStrike" cap="none" normalizeH="0" baseline="0" dirty="0">
                        <a:ln>
                          <a:noFill/>
                        </a:ln>
                        <a:solidFill>
                          <a:srgbClr val="FF0000"/>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extLst>
                  <a:ext uri="{0D108BD9-81ED-4DB2-BD59-A6C34878D82A}">
                    <a16:rowId xmlns:a16="http://schemas.microsoft.com/office/drawing/2014/main" val="10001"/>
                  </a:ext>
                </a:extLst>
              </a:tr>
              <a:tr h="297057">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200" b="1" u="none" strike="noStrike" cap="none" normalizeH="0" baseline="0" dirty="0">
                          <a:ln>
                            <a:noFill/>
                          </a:ln>
                          <a:solidFill>
                            <a:srgbClr val="FF0000"/>
                          </a:solidFill>
                          <a:effectLst/>
                          <a:latin typeface="Adobe Jenson Pro Capt" panose="020A0503050201030203" pitchFamily="18" charset="0"/>
                          <a:ea typeface="Adobe Heiti Std R" panose="020B0400000000000000" pitchFamily="34" charset="-128"/>
                          <a:cs typeface="Times New Roman" pitchFamily="18" charset="0"/>
                        </a:rPr>
                        <a:t>可交割国债</a:t>
                      </a:r>
                      <a:endParaRPr kumimoji="0" lang="zh-CN" altLang="en-US" sz="1200" b="1" i="0" u="none" strike="noStrike" cap="none" normalizeH="0" baseline="0" dirty="0">
                        <a:ln>
                          <a:noFill/>
                        </a:ln>
                        <a:solidFill>
                          <a:srgbClr val="FF0000"/>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b="1" u="none" strike="noStrike" cap="none" normalizeH="0" baseline="0" dirty="0">
                          <a:ln>
                            <a:noFill/>
                          </a:ln>
                          <a:solidFill>
                            <a:srgbClr val="FF0000"/>
                          </a:solidFill>
                          <a:effectLst/>
                          <a:latin typeface="Adobe Jenson Pro Capt" panose="020A0503050201030203" pitchFamily="18" charset="0"/>
                          <a:ea typeface="Adobe Heiti Std R" panose="020B0400000000000000" pitchFamily="34" charset="-128"/>
                          <a:cs typeface="Times New Roman" pitchFamily="18" charset="0"/>
                        </a:rPr>
                        <a:t>发行期限不高于</a:t>
                      </a:r>
                      <a:r>
                        <a:rPr kumimoji="0" lang="en-US" altLang="zh-CN" sz="1200" b="1" u="none" strike="noStrike" cap="none" normalizeH="0" baseline="0" dirty="0">
                          <a:ln>
                            <a:noFill/>
                          </a:ln>
                          <a:solidFill>
                            <a:srgbClr val="FF0000"/>
                          </a:solidFill>
                          <a:effectLst/>
                          <a:latin typeface="Adobe Jenson Pro Capt" panose="020A0503050201030203" pitchFamily="18" charset="0"/>
                          <a:ea typeface="Adobe Heiti Std R" panose="020B0400000000000000" pitchFamily="34" charset="-128"/>
                          <a:cs typeface="Times New Roman" pitchFamily="18" charset="0"/>
                        </a:rPr>
                        <a:t>7</a:t>
                      </a:r>
                      <a:r>
                        <a:rPr kumimoji="0" lang="zh-CN" altLang="en-US" sz="1200" b="1" u="none" strike="noStrike" cap="none" normalizeH="0" baseline="0" dirty="0">
                          <a:ln>
                            <a:noFill/>
                          </a:ln>
                          <a:solidFill>
                            <a:srgbClr val="FF0000"/>
                          </a:solidFill>
                          <a:effectLst/>
                          <a:latin typeface="Adobe Jenson Pro Capt" panose="020A0503050201030203" pitchFamily="18" charset="0"/>
                          <a:ea typeface="Adobe Heiti Std R" panose="020B0400000000000000" pitchFamily="34" charset="-128"/>
                          <a:cs typeface="Times New Roman" pitchFamily="18" charset="0"/>
                        </a:rPr>
                        <a:t>年、在合约到期月首日剩余期限为</a:t>
                      </a:r>
                      <a:r>
                        <a:rPr kumimoji="0" lang="en-US" altLang="zh-CN" sz="1200" b="1" u="none" strike="noStrike" cap="none" normalizeH="0" baseline="0" dirty="0">
                          <a:ln>
                            <a:noFill/>
                          </a:ln>
                          <a:solidFill>
                            <a:srgbClr val="FF0000"/>
                          </a:solidFill>
                          <a:effectLst/>
                          <a:latin typeface="Adobe Jenson Pro Capt" panose="020A0503050201030203" pitchFamily="18" charset="0"/>
                          <a:ea typeface="Adobe Heiti Std R" panose="020B0400000000000000" pitchFamily="34" charset="-128"/>
                          <a:cs typeface="Times New Roman" pitchFamily="18" charset="0"/>
                        </a:rPr>
                        <a:t>4-5.25</a:t>
                      </a:r>
                      <a:r>
                        <a:rPr kumimoji="0" lang="zh-CN" altLang="en-US" sz="1200" b="1" u="none" strike="noStrike" cap="none" normalizeH="0" baseline="0" dirty="0">
                          <a:ln>
                            <a:noFill/>
                          </a:ln>
                          <a:solidFill>
                            <a:srgbClr val="FF0000"/>
                          </a:solidFill>
                          <a:effectLst/>
                          <a:latin typeface="Adobe Jenson Pro Capt" panose="020A0503050201030203" pitchFamily="18" charset="0"/>
                          <a:ea typeface="Adobe Heiti Std R" panose="020B0400000000000000" pitchFamily="34" charset="-128"/>
                          <a:cs typeface="Times New Roman" pitchFamily="18" charset="0"/>
                        </a:rPr>
                        <a:t>年的记账式附息国债</a:t>
                      </a:r>
                      <a:endParaRPr kumimoji="0" lang="zh-CN" altLang="en-US" sz="1200" b="1" i="0" u="none" strike="noStrike" cap="none" normalizeH="0" baseline="0" dirty="0">
                        <a:ln>
                          <a:noFill/>
                        </a:ln>
                        <a:solidFill>
                          <a:srgbClr val="FF0000"/>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extLst>
                  <a:ext uri="{0D108BD9-81ED-4DB2-BD59-A6C34878D82A}">
                    <a16:rowId xmlns:a16="http://schemas.microsoft.com/office/drawing/2014/main" val="10002"/>
                  </a:ext>
                </a:extLst>
              </a:tr>
              <a:tr h="251509">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Capt" panose="020A0503050201030203" pitchFamily="18" charset="0"/>
                          <a:ea typeface="Adobe Heiti Std R" panose="020B0400000000000000" pitchFamily="34" charset="-128"/>
                          <a:cs typeface="Times New Roman" pitchFamily="18" charset="0"/>
                        </a:rPr>
                        <a:t>报价方式</a:t>
                      </a:r>
                      <a:endParaRPr kumimoji="0" lang="zh-CN" altLang="en-US" sz="1200" b="1" i="0" u="none" strike="noStrike" cap="none" normalizeH="0" baseline="0" dirty="0">
                        <a:ln>
                          <a:noFill/>
                        </a:ln>
                        <a:solidFill>
                          <a:srgbClr val="000000"/>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rPr>
                        <a:t>百元</a:t>
                      </a:r>
                      <a:r>
                        <a:rPr kumimoji="0" lang="zh-CN" altLang="en-US" sz="1200" u="none" strike="noStrike" cap="none" normalizeH="0" baseline="0" dirty="0">
                          <a:ln>
                            <a:noFill/>
                          </a:ln>
                          <a:solidFill>
                            <a:srgbClr val="FF0000"/>
                          </a:solidFill>
                          <a:effectLst/>
                          <a:latin typeface="Adobe Jenson Pro Capt" panose="020A0503050201030203" pitchFamily="18" charset="0"/>
                          <a:ea typeface="Adobe Heiti Std R" panose="020B0400000000000000" pitchFamily="34" charset="-128"/>
                          <a:cs typeface="Times New Roman" pitchFamily="18" charset="0"/>
                        </a:rPr>
                        <a:t>净价</a:t>
                      </a:r>
                      <a:r>
                        <a:rPr kumimoji="0" lang="zh-CN" altLang="en-US" sz="120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rPr>
                        <a:t>报价</a:t>
                      </a:r>
                      <a:endParaRPr kumimoji="0" lang="zh-CN" altLang="en-US" sz="1200" b="0" i="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extLst>
                  <a:ext uri="{0D108BD9-81ED-4DB2-BD59-A6C34878D82A}">
                    <a16:rowId xmlns:a16="http://schemas.microsoft.com/office/drawing/2014/main" val="10003"/>
                  </a:ext>
                </a:extLst>
              </a:tr>
              <a:tr h="251509">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200" b="1" u="none" strike="noStrike" cap="none" normalizeH="0" baseline="0" dirty="0">
                          <a:ln>
                            <a:noFill/>
                          </a:ln>
                          <a:effectLst/>
                          <a:latin typeface="Adobe Jenson Pro Capt" panose="020A0503050201030203" pitchFamily="18" charset="0"/>
                          <a:ea typeface="Adobe Heiti Std R" panose="020B0400000000000000" pitchFamily="34" charset="-128"/>
                          <a:cs typeface="Times New Roman" pitchFamily="18" charset="0"/>
                        </a:rPr>
                        <a:t>最小变动价位</a:t>
                      </a:r>
                      <a:endParaRPr kumimoji="0" lang="zh-CN" altLang="en-US" sz="1200" b="1" i="0" u="none" strike="noStrike" cap="none" normalizeH="0" baseline="0" dirty="0">
                        <a:ln>
                          <a:noFill/>
                        </a:ln>
                        <a:solidFill>
                          <a:srgbClr val="000000"/>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1200" b="1"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rPr>
                        <a:t>0.005</a:t>
                      </a:r>
                      <a:r>
                        <a:rPr kumimoji="0" lang="zh-CN" altLang="en-US" sz="1200" b="1"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rPr>
                        <a:t>元</a:t>
                      </a:r>
                      <a:endParaRPr kumimoji="0" lang="zh-CN" altLang="en-US" sz="1200" b="1" i="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extLst>
                  <a:ext uri="{0D108BD9-81ED-4DB2-BD59-A6C34878D82A}">
                    <a16:rowId xmlns:a16="http://schemas.microsoft.com/office/drawing/2014/main" val="10004"/>
                  </a:ext>
                </a:extLst>
              </a:tr>
              <a:tr h="251509">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Capt" panose="020A0503050201030203" pitchFamily="18" charset="0"/>
                          <a:ea typeface="Adobe Heiti Std R" panose="020B0400000000000000" pitchFamily="34" charset="-128"/>
                          <a:cs typeface="Times New Roman" pitchFamily="18" charset="0"/>
                        </a:rPr>
                        <a:t>合约月份</a:t>
                      </a:r>
                      <a:endParaRPr kumimoji="0" lang="zh-CN" altLang="en-US" sz="1200" b="1" i="0" u="none" strike="noStrike" cap="none" normalizeH="0" baseline="0" dirty="0">
                        <a:ln>
                          <a:noFill/>
                        </a:ln>
                        <a:solidFill>
                          <a:srgbClr val="000000"/>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rPr>
                        <a:t>最近的三个季月（三、六、九、十二季月循环）</a:t>
                      </a:r>
                      <a:endParaRPr kumimoji="0" lang="zh-CN" altLang="en-US" sz="1200" b="0" i="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extLst>
                  <a:ext uri="{0D108BD9-81ED-4DB2-BD59-A6C34878D82A}">
                    <a16:rowId xmlns:a16="http://schemas.microsoft.com/office/drawing/2014/main" val="10005"/>
                  </a:ext>
                </a:extLst>
              </a:tr>
              <a:tr h="251509">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Capt" panose="020A0503050201030203" pitchFamily="18" charset="0"/>
                          <a:ea typeface="Adobe Heiti Std R" panose="020B0400000000000000" pitchFamily="34" charset="-128"/>
                          <a:cs typeface="Times New Roman" pitchFamily="18" charset="0"/>
                        </a:rPr>
                        <a:t>交易时间</a:t>
                      </a:r>
                      <a:endParaRPr kumimoji="0" lang="zh-CN" altLang="en-US" sz="1200" b="1" i="0" u="none" strike="noStrike" cap="none" normalizeH="0" baseline="0" dirty="0">
                        <a:ln>
                          <a:noFill/>
                        </a:ln>
                        <a:solidFill>
                          <a:srgbClr val="000000"/>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120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rPr>
                        <a:t>9:15-11:30</a:t>
                      </a:r>
                      <a:r>
                        <a:rPr kumimoji="0" lang="zh-CN" altLang="en-US" sz="120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rPr>
                        <a:t>，</a:t>
                      </a:r>
                      <a:r>
                        <a:rPr kumimoji="0" lang="en-US" altLang="zh-CN" sz="120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rPr>
                        <a:t>13:00-15:15</a:t>
                      </a:r>
                      <a:r>
                        <a:rPr kumimoji="0" lang="zh-CN" altLang="en-US" sz="120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rPr>
                        <a:t>；最后交易日：</a:t>
                      </a:r>
                      <a:r>
                        <a:rPr kumimoji="0" lang="en-US" altLang="zh-CN" sz="120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rPr>
                        <a:t>9:15-11:30</a:t>
                      </a:r>
                      <a:endParaRPr kumimoji="0" lang="zh-CN" altLang="zh-CN" sz="1200" b="0" i="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extLst>
                  <a:ext uri="{0D108BD9-81ED-4DB2-BD59-A6C34878D82A}">
                    <a16:rowId xmlns:a16="http://schemas.microsoft.com/office/drawing/2014/main" val="10006"/>
                  </a:ext>
                </a:extLst>
              </a:tr>
              <a:tr h="251509">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Capt" panose="020A0503050201030203" pitchFamily="18" charset="0"/>
                          <a:ea typeface="Adobe Heiti Std R" panose="020B0400000000000000" pitchFamily="34" charset="-128"/>
                          <a:cs typeface="Times New Roman" pitchFamily="18" charset="0"/>
                        </a:rPr>
                        <a:t>每日价格最大波动限制</a:t>
                      </a:r>
                      <a:endParaRPr kumimoji="0" lang="zh-CN" altLang="en-US" sz="1200" b="1" i="0" u="none" strike="noStrike" cap="none" normalizeH="0" baseline="0" dirty="0">
                        <a:ln>
                          <a:noFill/>
                        </a:ln>
                        <a:solidFill>
                          <a:srgbClr val="000000"/>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rPr>
                        <a:t>上一交易日结算价的</a:t>
                      </a:r>
                      <a:r>
                        <a:rPr kumimoji="0" lang="zh-CN" altLang="zh-CN" sz="120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rPr>
                        <a:t>±</a:t>
                      </a:r>
                      <a:r>
                        <a:rPr kumimoji="0" lang="en-US" altLang="zh-CN" sz="120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rPr>
                        <a:t>1.2 %</a:t>
                      </a:r>
                      <a:endParaRPr kumimoji="0" lang="zh-CN" altLang="zh-CN" sz="1200" b="0" i="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extLst>
                  <a:ext uri="{0D108BD9-81ED-4DB2-BD59-A6C34878D82A}">
                    <a16:rowId xmlns:a16="http://schemas.microsoft.com/office/drawing/2014/main" val="10007"/>
                  </a:ext>
                </a:extLst>
              </a:tr>
              <a:tr h="251509">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200" b="1" u="none" strike="noStrike" cap="none" normalizeH="0" baseline="0" dirty="0">
                          <a:ln>
                            <a:noFill/>
                          </a:ln>
                          <a:effectLst/>
                          <a:latin typeface="Adobe Jenson Pro Capt" panose="020A0503050201030203" pitchFamily="18" charset="0"/>
                          <a:ea typeface="Adobe Heiti Std R" panose="020B0400000000000000" pitchFamily="34" charset="-128"/>
                          <a:cs typeface="Times New Roman" pitchFamily="18" charset="0"/>
                        </a:rPr>
                        <a:t>最低交易保证金</a:t>
                      </a:r>
                      <a:endParaRPr kumimoji="0" lang="zh-CN" altLang="en-US" sz="1200" b="1" i="0" u="none" strike="noStrike" cap="none" normalizeH="0" baseline="0" dirty="0">
                        <a:ln>
                          <a:noFill/>
                        </a:ln>
                        <a:solidFill>
                          <a:srgbClr val="000000"/>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b="1"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rPr>
                        <a:t>合约价值的</a:t>
                      </a:r>
                      <a:r>
                        <a:rPr kumimoji="0" lang="en-US" altLang="zh-CN" sz="1200" b="1"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rPr>
                        <a:t>1% </a:t>
                      </a:r>
                      <a:endParaRPr kumimoji="0" lang="zh-CN" altLang="zh-CN" sz="1200" b="1" i="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extLst>
                  <a:ext uri="{0D108BD9-81ED-4DB2-BD59-A6C34878D82A}">
                    <a16:rowId xmlns:a16="http://schemas.microsoft.com/office/drawing/2014/main" val="10008"/>
                  </a:ext>
                </a:extLst>
              </a:tr>
              <a:tr h="251509">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Capt" panose="020A0503050201030203" pitchFamily="18" charset="0"/>
                          <a:ea typeface="Adobe Heiti Std R" panose="020B0400000000000000" pitchFamily="34" charset="-128"/>
                          <a:cs typeface="Times New Roman" pitchFamily="18" charset="0"/>
                        </a:rPr>
                        <a:t>当日结算价</a:t>
                      </a:r>
                      <a:endParaRPr kumimoji="0" lang="zh-CN" altLang="en-US" sz="1200" b="1" i="0" u="none" strike="noStrike" cap="none" normalizeH="0" baseline="0" dirty="0">
                        <a:ln>
                          <a:noFill/>
                        </a:ln>
                        <a:solidFill>
                          <a:srgbClr val="000000"/>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rPr>
                        <a:t>最后一小时成交价格按成交量加权平均价</a:t>
                      </a:r>
                      <a:endParaRPr kumimoji="0" lang="zh-CN" altLang="en-US" sz="1200" b="0" i="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extLst>
                  <a:ext uri="{0D108BD9-81ED-4DB2-BD59-A6C34878D82A}">
                    <a16:rowId xmlns:a16="http://schemas.microsoft.com/office/drawing/2014/main" val="10009"/>
                  </a:ext>
                </a:extLst>
              </a:tr>
              <a:tr h="251509">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Capt" panose="020A0503050201030203" pitchFamily="18" charset="0"/>
                          <a:ea typeface="Adobe Heiti Std R" panose="020B0400000000000000" pitchFamily="34" charset="-128"/>
                          <a:cs typeface="Times New Roman" pitchFamily="18" charset="0"/>
                        </a:rPr>
                        <a:t>最后交易日</a:t>
                      </a:r>
                      <a:endParaRPr kumimoji="0" lang="zh-CN" altLang="en-US" sz="1200" b="1" i="0" u="none" strike="noStrike" cap="none" normalizeH="0" baseline="0" dirty="0">
                        <a:ln>
                          <a:noFill/>
                        </a:ln>
                        <a:solidFill>
                          <a:srgbClr val="000000"/>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rPr>
                        <a:t>合约到期月份的第二个星期五</a:t>
                      </a:r>
                      <a:endParaRPr kumimoji="0" lang="zh-CN" altLang="en-US" sz="1200" b="0" i="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extLst>
                  <a:ext uri="{0D108BD9-81ED-4DB2-BD59-A6C34878D82A}">
                    <a16:rowId xmlns:a16="http://schemas.microsoft.com/office/drawing/2014/main" val="10010"/>
                  </a:ext>
                </a:extLst>
              </a:tr>
              <a:tr h="251509">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Capt" panose="020A0503050201030203" pitchFamily="18" charset="0"/>
                          <a:ea typeface="Adobe Heiti Std R" panose="020B0400000000000000" pitchFamily="34" charset="-128"/>
                          <a:cs typeface="Times New Roman" pitchFamily="18" charset="0"/>
                        </a:rPr>
                        <a:t>交割方式</a:t>
                      </a:r>
                      <a:endParaRPr kumimoji="0" lang="zh-CN" altLang="en-US" sz="1200" b="1" i="0" u="none" strike="noStrike" cap="none" normalizeH="0" baseline="0" dirty="0">
                        <a:ln>
                          <a:noFill/>
                        </a:ln>
                        <a:solidFill>
                          <a:srgbClr val="000000"/>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rPr>
                        <a:t>实物交割</a:t>
                      </a:r>
                      <a:endParaRPr kumimoji="0" lang="zh-CN" altLang="en-US" sz="1200" b="0" i="0" u="none" strike="noStrike" cap="none" normalizeH="0" baseline="0" dirty="0">
                        <a:ln>
                          <a:noFill/>
                        </a:ln>
                        <a:solidFill>
                          <a:schemeClr val="tx1"/>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extLst>
                  <a:ext uri="{0D108BD9-81ED-4DB2-BD59-A6C34878D82A}">
                    <a16:rowId xmlns:a16="http://schemas.microsoft.com/office/drawing/2014/main" val="10011"/>
                  </a:ext>
                </a:extLst>
              </a:tr>
              <a:tr h="251509">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200" u="none" strike="noStrike" kern="1200" cap="none" normalizeH="0" baseline="0" dirty="0">
                          <a:ln>
                            <a:noFill/>
                          </a:ln>
                          <a:solidFill>
                            <a:schemeClr val="dk1"/>
                          </a:solidFill>
                          <a:effectLst/>
                          <a:latin typeface="Adobe Jenson Pro Capt" panose="020A0503050201030203" pitchFamily="18" charset="0"/>
                          <a:ea typeface="Adobe Heiti Std R" panose="020B0400000000000000" pitchFamily="34" charset="-128"/>
                          <a:cs typeface="Times New Roman" pitchFamily="18" charset="0"/>
                        </a:rPr>
                        <a:t>最后交割日</a:t>
                      </a: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kern="1200" cap="none" normalizeH="0" baseline="0" dirty="0">
                          <a:ln>
                            <a:noFill/>
                          </a:ln>
                          <a:solidFill>
                            <a:schemeClr val="dk1"/>
                          </a:solidFill>
                          <a:effectLst/>
                          <a:latin typeface="Adobe Jenson Pro Capt" panose="020A0503050201030203" pitchFamily="18" charset="0"/>
                          <a:ea typeface="Adobe Heiti Std R" panose="020B0400000000000000" pitchFamily="34" charset="-128"/>
                          <a:cs typeface="Times New Roman" pitchFamily="18" charset="0"/>
                        </a:rPr>
                        <a:t>最后交易日后第三个交易日</a:t>
                      </a:r>
                    </a:p>
                  </a:txBody>
                  <a:tcPr marL="21812" marR="21812" marT="0" marB="0" anchor="ctr" horzOverflow="overflow"/>
                </a:tc>
                <a:extLst>
                  <a:ext uri="{0D108BD9-81ED-4DB2-BD59-A6C34878D82A}">
                    <a16:rowId xmlns:a16="http://schemas.microsoft.com/office/drawing/2014/main" val="10012"/>
                  </a:ext>
                </a:extLst>
              </a:tr>
              <a:tr h="251509">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Capt" panose="020A0503050201030203" pitchFamily="18" charset="0"/>
                          <a:ea typeface="Adobe Heiti Std R" panose="020B0400000000000000" pitchFamily="34" charset="-128"/>
                          <a:cs typeface="Times New Roman" pitchFamily="18" charset="0"/>
                        </a:rPr>
                        <a:t>合约代码</a:t>
                      </a:r>
                      <a:endParaRPr kumimoji="0" lang="zh-CN" altLang="en-US" sz="1200" b="1" i="0" u="none" strike="noStrike" cap="none" normalizeH="0" baseline="0" dirty="0">
                        <a:ln>
                          <a:noFill/>
                        </a:ln>
                        <a:solidFill>
                          <a:srgbClr val="000000"/>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1200" u="none" strike="noStrike" cap="none" normalizeH="0" baseline="0" dirty="0">
                          <a:ln>
                            <a:noFill/>
                          </a:ln>
                          <a:effectLst/>
                          <a:latin typeface="Adobe Jenson Pro Capt" panose="020A0503050201030203" pitchFamily="18" charset="0"/>
                          <a:ea typeface="Adobe Heiti Std R" panose="020B0400000000000000" pitchFamily="34" charset="-128"/>
                          <a:cs typeface="Times New Roman" pitchFamily="18" charset="0"/>
                        </a:rPr>
                        <a:t>TF</a:t>
                      </a:r>
                      <a:endParaRPr kumimoji="0" lang="zh-CN" altLang="zh-CN" sz="1200" b="0" i="0" u="none" strike="noStrike" cap="none" normalizeH="0" baseline="0" dirty="0">
                        <a:ln>
                          <a:noFill/>
                        </a:ln>
                        <a:solidFill>
                          <a:srgbClr val="000000"/>
                        </a:solidFill>
                        <a:effectLst/>
                        <a:latin typeface="Adobe Jenson Pro Capt" panose="020A0503050201030203" pitchFamily="18" charset="0"/>
                        <a:ea typeface="Adobe Heiti Std R" panose="020B0400000000000000" pitchFamily="34" charset="-128"/>
                        <a:cs typeface="Times New Roman" pitchFamily="18" charset="0"/>
                      </a:endParaRPr>
                    </a:p>
                  </a:txBody>
                  <a:tcPr marL="21812" marR="21812" marT="0" marB="0" anchor="ctr" horzOverflow="overflow"/>
                </a:tc>
                <a:extLst>
                  <a:ext uri="{0D108BD9-81ED-4DB2-BD59-A6C34878D82A}">
                    <a16:rowId xmlns:a16="http://schemas.microsoft.com/office/drawing/2014/main" val="10013"/>
                  </a:ext>
                </a:extLst>
              </a:tr>
            </a:tbl>
          </a:graphicData>
        </a:graphic>
      </p:graphicFrame>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标题 1">
            <a:extLst>
              <a:ext uri="{FF2B5EF4-FFF2-40B4-BE49-F238E27FC236}">
                <a16:creationId xmlns:a16="http://schemas.microsoft.com/office/drawing/2014/main" id="{DF02AF4C-AC02-1448-B6BA-368F9EBA3873}"/>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中国</a:t>
            </a:r>
            <a:r>
              <a:rPr lang="en-US" altLang="zh-CN">
                <a:ea typeface="Adobe 黑体 Std R" panose="020B0400000000000000" pitchFamily="34" charset="-128"/>
              </a:rPr>
              <a:t>10</a:t>
            </a:r>
            <a:r>
              <a:rPr lang="zh-CN" altLang="en-US">
                <a:ea typeface="Adobe 黑体 Std R" panose="020B0400000000000000" pitchFamily="34" charset="-128"/>
              </a:rPr>
              <a:t>年期国债期货</a:t>
            </a:r>
          </a:p>
        </p:txBody>
      </p:sp>
      <p:sp>
        <p:nvSpPr>
          <p:cNvPr id="3" name="内容占位符 2">
            <a:extLst>
              <a:ext uri="{FF2B5EF4-FFF2-40B4-BE49-F238E27FC236}">
                <a16:creationId xmlns:a16="http://schemas.microsoft.com/office/drawing/2014/main" id="{72AEB5B2-7401-5643-8648-B4E6813137A0}"/>
              </a:ext>
            </a:extLst>
          </p:cNvPr>
          <p:cNvSpPr>
            <a:spLocks noGrp="1"/>
          </p:cNvSpPr>
          <p:nvPr>
            <p:ph idx="1"/>
          </p:nvPr>
        </p:nvSpPr>
        <p:spPr>
          <a:xfrm>
            <a:off x="457200" y="1341438"/>
            <a:ext cx="8229600" cy="5183187"/>
          </a:xfrm>
        </p:spPr>
        <p:txBody>
          <a:bodyPr/>
          <a:lstStyle/>
          <a:p>
            <a:pPr>
              <a:defRPr/>
            </a:pPr>
            <a:endParaRPr lang="zh-CN" altLang="en-US" dirty="0"/>
          </a:p>
        </p:txBody>
      </p:sp>
      <p:sp>
        <p:nvSpPr>
          <p:cNvPr id="76803" name="灯片编号占位符 3">
            <a:extLst>
              <a:ext uri="{FF2B5EF4-FFF2-40B4-BE49-F238E27FC236}">
                <a16:creationId xmlns:a16="http://schemas.microsoft.com/office/drawing/2014/main" id="{EAE03BD6-AC7C-BF4D-A79A-62E36BE6A528}"/>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3"/>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3"/>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3"/>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3"/>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05A7969D-9EE2-584F-A0D2-E5F8A66A6022}" type="slidenum">
              <a:rPr lang="zh-CN" altLang="en-US" sz="9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30</a:t>
            </a:fld>
            <a:endParaRPr lang="zh-CN" altLang="en-US" sz="900">
              <a:solidFill>
                <a:srgbClr val="7F7F7F"/>
              </a:solidFill>
              <a:latin typeface="Adobe Jenson Pro Capt" panose="020A0503050201030203" pitchFamily="18" charset="0"/>
              <a:ea typeface="宋体" panose="02010600030101010101" pitchFamily="2" charset="-122"/>
            </a:endParaRPr>
          </a:p>
        </p:txBody>
      </p:sp>
      <p:graphicFrame>
        <p:nvGraphicFramePr>
          <p:cNvPr id="6" name="内容占位符 5">
            <a:extLst>
              <a:ext uri="{FF2B5EF4-FFF2-40B4-BE49-F238E27FC236}">
                <a16:creationId xmlns:a16="http://schemas.microsoft.com/office/drawing/2014/main" id="{1BBF083A-93CA-B943-9106-3DF7C770B260}"/>
              </a:ext>
            </a:extLst>
          </p:cNvPr>
          <p:cNvGraphicFramePr>
            <a:graphicFrameLocks/>
          </p:cNvGraphicFramePr>
          <p:nvPr/>
        </p:nvGraphicFramePr>
        <p:xfrm>
          <a:off x="800100" y="1889125"/>
          <a:ext cx="7543800" cy="3513138"/>
        </p:xfrm>
        <a:graphic>
          <a:graphicData uri="http://schemas.openxmlformats.org/drawingml/2006/table">
            <a:tbl>
              <a:tblPr firstRow="1" bandRow="1">
                <a:tableStyleId>{21E4AEA4-8DFA-4A89-87EB-49C32662AFE0}</a:tableStyleId>
              </a:tblPr>
              <a:tblGrid>
                <a:gridCol w="1930437">
                  <a:extLst>
                    <a:ext uri="{9D8B030D-6E8A-4147-A177-3AD203B41FA5}">
                      <a16:colId xmlns:a16="http://schemas.microsoft.com/office/drawing/2014/main" val="20000"/>
                    </a:ext>
                  </a:extLst>
                </a:gridCol>
                <a:gridCol w="5613363">
                  <a:extLst>
                    <a:ext uri="{9D8B030D-6E8A-4147-A177-3AD203B41FA5}">
                      <a16:colId xmlns:a16="http://schemas.microsoft.com/office/drawing/2014/main" val="20001"/>
                    </a:ext>
                  </a:extLst>
                </a:gridCol>
              </a:tblGrid>
              <a:tr h="250900">
                <a:tc>
                  <a:txBody>
                    <a:bodyPr/>
                    <a:lstStyle/>
                    <a:p>
                      <a:pPr marL="0" marR="0" lvl="0" indent="304800" algn="ctr" defTabSz="914400" rtl="0" eaLnBrk="1" fontAlgn="base" latinLnBrk="0" hangingPunct="1">
                        <a:lnSpc>
                          <a:spcPct val="150000"/>
                        </a:lnSpc>
                        <a:spcBef>
                          <a:spcPct val="0"/>
                        </a:spcBef>
                        <a:spcAft>
                          <a:spcPct val="0"/>
                        </a:spcAft>
                        <a:buClrTx/>
                        <a:buSzTx/>
                        <a:buFontTx/>
                        <a:buNone/>
                        <a:tabLst/>
                      </a:pPr>
                      <a:r>
                        <a:rPr kumimoji="0" lang="zh-CN" altLang="en-US" sz="1100"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项目</a:t>
                      </a:r>
                      <a:endParaRPr kumimoji="0" lang="zh-CN" altLang="en-US" sz="1100" b="1"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anchorCtr="1" horzOverflow="overflow"/>
                </a:tc>
                <a:tc>
                  <a:txBody>
                    <a:bodyPr/>
                    <a:lstStyle/>
                    <a:p>
                      <a:pPr marL="0" marR="0" lvl="0" indent="304800" algn="ctr" defTabSz="914400" rtl="0" eaLnBrk="1" fontAlgn="base" latinLnBrk="0" hangingPunct="1">
                        <a:lnSpc>
                          <a:spcPct val="150000"/>
                        </a:lnSpc>
                        <a:spcBef>
                          <a:spcPct val="0"/>
                        </a:spcBef>
                        <a:spcAft>
                          <a:spcPct val="0"/>
                        </a:spcAft>
                        <a:buClrTx/>
                        <a:buSzTx/>
                        <a:buFontTx/>
                        <a:buNone/>
                        <a:tabLst/>
                      </a:pPr>
                      <a:r>
                        <a:rPr kumimoji="0" lang="zh-CN" altLang="en-US" sz="1100"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内容</a:t>
                      </a:r>
                      <a:endParaRPr kumimoji="0" lang="zh-CN" altLang="en-US" sz="1100" b="1"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anchorCtr="1" horzOverflow="overflow"/>
                </a:tc>
                <a:extLst>
                  <a:ext uri="{0D108BD9-81ED-4DB2-BD59-A6C34878D82A}">
                    <a16:rowId xmlns:a16="http://schemas.microsoft.com/office/drawing/2014/main" val="10000"/>
                  </a:ext>
                </a:extLst>
              </a:tr>
              <a:tr h="250900">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b="1"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合约标的</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b="1" u="none" strike="noStrike" kern="1200"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面值为</a:t>
                      </a:r>
                      <a:r>
                        <a:rPr kumimoji="0" lang="en-US" altLang="zh-CN" sz="1200" b="1" u="none" strike="noStrike" kern="1200"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100</a:t>
                      </a:r>
                      <a:r>
                        <a:rPr kumimoji="0" lang="zh-CN" altLang="en-US" sz="1200" b="1" u="none" strike="noStrike" kern="1200"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万</a:t>
                      </a:r>
                      <a:r>
                        <a:rPr kumimoji="0" lang="zh-CN" altLang="en-US" sz="1200" b="1" u="none" strike="noStrike" kern="1200"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元人民币，票面利率</a:t>
                      </a:r>
                      <a:r>
                        <a:rPr kumimoji="0" lang="zh-CN" altLang="en-US" sz="12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为</a:t>
                      </a:r>
                      <a:r>
                        <a:rPr kumimoji="0" lang="en-US" altLang="zh-CN" sz="1200" b="1" u="none" strike="noStrike"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3%</a:t>
                      </a:r>
                      <a:r>
                        <a:rPr kumimoji="0" lang="zh-CN" altLang="en-US" sz="12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的</a:t>
                      </a:r>
                      <a:r>
                        <a:rPr kumimoji="0" lang="zh-CN" altLang="en-US" sz="1200" b="1" u="none" strike="noStrike"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名义</a:t>
                      </a:r>
                      <a:r>
                        <a:rPr kumimoji="0" lang="zh-CN" altLang="en-US" sz="12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长期国债</a:t>
                      </a:r>
                      <a:endParaRPr kumimoji="0" lang="zh-CN" altLang="en-US" sz="1200" b="1"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01"/>
                  </a:ext>
                </a:extLst>
              </a:tr>
              <a:tr h="250900">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b="1"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可交割国债</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b="1" u="none" strike="noStrike" kern="1200"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发行期限不高于</a:t>
                      </a:r>
                      <a:r>
                        <a:rPr kumimoji="0" lang="en-US" sz="1200" b="1" u="none" strike="noStrike" kern="1200"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10</a:t>
                      </a:r>
                      <a:r>
                        <a:rPr kumimoji="0" lang="zh-CN" altLang="en-US" sz="1200" b="1" u="none" strike="noStrike" kern="1200"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年</a:t>
                      </a:r>
                      <a:r>
                        <a:rPr kumimoji="0" lang="zh-CN" altLang="en-US" sz="1200" b="1" u="none" strike="noStrike" kern="1200"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、在合</a:t>
                      </a:r>
                      <a:r>
                        <a:rPr kumimoji="0" lang="zh-CN" altLang="en-US" sz="12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约</a:t>
                      </a:r>
                      <a:r>
                        <a:rPr kumimoji="0" lang="zh-CN" altLang="en-US" sz="1200" b="1" u="none" strike="noStrike"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到期月首日剩余期限不低于</a:t>
                      </a:r>
                      <a:r>
                        <a:rPr kumimoji="0" lang="en-US" altLang="zh-CN" sz="1200" b="1" u="none" strike="noStrike"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6.5</a:t>
                      </a:r>
                      <a:r>
                        <a:rPr kumimoji="0" lang="zh-CN" altLang="en-US" sz="1200" b="1" u="none" strike="noStrike"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年</a:t>
                      </a:r>
                      <a:r>
                        <a:rPr kumimoji="0" lang="zh-CN" altLang="en-US" sz="12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的记账式附息国债</a:t>
                      </a:r>
                      <a:endParaRPr kumimoji="0" lang="zh-CN" altLang="en-US" sz="1200" b="1"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02"/>
                  </a:ext>
                </a:extLst>
              </a:tr>
              <a:tr h="250900">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报价方式</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百元</a:t>
                      </a:r>
                      <a:r>
                        <a:rPr kumimoji="0" lang="zh-CN" altLang="en-US" sz="1200" u="none" strike="noStrike"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净价</a:t>
                      </a:r>
                      <a:r>
                        <a:rPr kumimoji="0" lang="zh-CN" altLang="en-US"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报价</a:t>
                      </a:r>
                      <a:endParaRPr kumimoji="0" lang="zh-CN" altLang="en-US" sz="1200" b="0"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03"/>
                  </a:ext>
                </a:extLst>
              </a:tr>
              <a:tr h="250900">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b="1"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最小变动价位</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12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0.005</a:t>
                      </a:r>
                      <a:r>
                        <a:rPr kumimoji="0" lang="zh-CN" altLang="en-US" sz="12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元</a:t>
                      </a:r>
                      <a:endParaRPr kumimoji="0" lang="zh-CN" altLang="en-US" sz="1200" b="1"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04"/>
                  </a:ext>
                </a:extLst>
              </a:tr>
              <a:tr h="250900">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合约月份</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最近的三个季月（三、六、九、十二季月循环）</a:t>
                      </a:r>
                      <a:endParaRPr kumimoji="0" lang="zh-CN" altLang="en-US" sz="1200" b="0"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05"/>
                  </a:ext>
                </a:extLst>
              </a:tr>
              <a:tr h="250900">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交易时间</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9:15-11:30</a:t>
                      </a:r>
                      <a:r>
                        <a:rPr kumimoji="0" lang="zh-CN" altLang="en-US"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a:t>
                      </a:r>
                      <a:r>
                        <a:rPr kumimoji="0" lang="en-US" altLang="zh-CN"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13:00-15:15</a:t>
                      </a:r>
                      <a:r>
                        <a:rPr kumimoji="0" lang="zh-CN" altLang="en-US"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；最后交易日：</a:t>
                      </a:r>
                      <a:r>
                        <a:rPr kumimoji="0" lang="en-US" altLang="zh-CN"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9:15-11:30</a:t>
                      </a:r>
                      <a:endParaRPr kumimoji="0" lang="zh-CN" altLang="zh-CN" sz="1200" b="0"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06"/>
                  </a:ext>
                </a:extLst>
              </a:tr>
              <a:tr h="250900">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每日价格最大波动限制</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上一交易日结算价的</a:t>
                      </a:r>
                      <a:r>
                        <a:rPr kumimoji="0" lang="zh-CN" altLang="zh-CN"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a:t>
                      </a:r>
                      <a:r>
                        <a:rPr kumimoji="0" lang="en-US" altLang="zh-CN"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2%</a:t>
                      </a:r>
                      <a:endParaRPr kumimoji="0" lang="zh-CN" altLang="zh-CN" sz="1200" b="0"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07"/>
                  </a:ext>
                </a:extLst>
              </a:tr>
              <a:tr h="250900">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b="1"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最低交易保证金</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合约价值的</a:t>
                      </a:r>
                      <a:r>
                        <a:rPr kumimoji="0" lang="en-US" altLang="zh-CN" sz="1200" b="1" u="none" strike="noStrike"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2</a:t>
                      </a:r>
                      <a:r>
                        <a:rPr kumimoji="0" lang="en-US" altLang="zh-CN" sz="12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 </a:t>
                      </a:r>
                      <a:endParaRPr kumimoji="0" lang="zh-CN" altLang="zh-CN" sz="1200" b="1"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08"/>
                  </a:ext>
                </a:extLst>
              </a:tr>
              <a:tr h="250900">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当日结算价</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最后一小时成交价格按成交量加权平均价</a:t>
                      </a:r>
                      <a:endParaRPr kumimoji="0" lang="zh-CN" altLang="en-US" sz="1200" b="0"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09"/>
                  </a:ext>
                </a:extLst>
              </a:tr>
              <a:tr h="250900">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最后交易日</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合约到期月份的第二个星期五</a:t>
                      </a:r>
                      <a:endParaRPr kumimoji="0" lang="zh-CN" altLang="en-US" sz="1200" b="0"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10"/>
                  </a:ext>
                </a:extLst>
              </a:tr>
              <a:tr h="250900">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交割方式</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实物交割</a:t>
                      </a:r>
                      <a:endParaRPr kumimoji="0" lang="zh-CN" altLang="en-US" sz="1200" b="0"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11"/>
                  </a:ext>
                </a:extLst>
              </a:tr>
              <a:tr h="250900">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kern="1200" cap="none" normalizeH="0" baseline="0" dirty="0">
                          <a:ln>
                            <a:noFill/>
                          </a:ln>
                          <a:solidFill>
                            <a:schemeClr val="dk1"/>
                          </a:solidFill>
                          <a:effectLst/>
                          <a:latin typeface="Adobe Jenson Pro" panose="020A0503050201030203" pitchFamily="18" charset="0"/>
                          <a:ea typeface="Adobe 黑体 Std R" panose="020B0400000000000000" pitchFamily="34" charset="-122"/>
                          <a:cs typeface="Times New Roman" pitchFamily="18" charset="0"/>
                        </a:rPr>
                        <a:t>最后交割日</a:t>
                      </a: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kern="1200" cap="none" normalizeH="0" baseline="0" dirty="0">
                          <a:ln>
                            <a:noFill/>
                          </a:ln>
                          <a:solidFill>
                            <a:schemeClr val="dk1"/>
                          </a:solidFill>
                          <a:effectLst/>
                          <a:latin typeface="Adobe Jenson Pro" panose="020A0503050201030203" pitchFamily="18" charset="0"/>
                          <a:ea typeface="Adobe 黑体 Std R" panose="020B0400000000000000" pitchFamily="34" charset="-122"/>
                          <a:cs typeface="Times New Roman" pitchFamily="18" charset="0"/>
                        </a:rPr>
                        <a:t>最后交易日后第三个交易日</a:t>
                      </a:r>
                    </a:p>
                  </a:txBody>
                  <a:tcPr marL="21812" marR="21812" marT="0" marB="0" anchor="ctr" horzOverflow="overflow"/>
                </a:tc>
                <a:extLst>
                  <a:ext uri="{0D108BD9-81ED-4DB2-BD59-A6C34878D82A}">
                    <a16:rowId xmlns:a16="http://schemas.microsoft.com/office/drawing/2014/main" val="10012"/>
                  </a:ext>
                </a:extLst>
              </a:tr>
              <a:tr h="251444">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合约代码</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1200"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TF</a:t>
                      </a:r>
                      <a:endParaRPr kumimoji="0" lang="zh-CN" altLang="zh-CN" sz="1200" b="0"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13"/>
                  </a:ext>
                </a:extLst>
              </a:tr>
            </a:tbl>
          </a:graphicData>
        </a:graphic>
      </p:graphicFrame>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标题 1">
            <a:extLst>
              <a:ext uri="{FF2B5EF4-FFF2-40B4-BE49-F238E27FC236}">
                <a16:creationId xmlns:a16="http://schemas.microsoft.com/office/drawing/2014/main" id="{9104B265-30B7-D943-8630-9D070786709F}"/>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中国</a:t>
            </a:r>
            <a:r>
              <a:rPr lang="en-US" altLang="zh-CN">
                <a:ea typeface="Adobe 黑体 Std R" panose="020B0400000000000000" pitchFamily="34" charset="-128"/>
              </a:rPr>
              <a:t>2</a:t>
            </a:r>
            <a:r>
              <a:rPr lang="zh-CN" altLang="en-US">
                <a:ea typeface="Adobe 黑体 Std R" panose="020B0400000000000000" pitchFamily="34" charset="-128"/>
              </a:rPr>
              <a:t>年期国债期货</a:t>
            </a:r>
          </a:p>
        </p:txBody>
      </p:sp>
      <p:sp>
        <p:nvSpPr>
          <p:cNvPr id="3" name="内容占位符 2">
            <a:extLst>
              <a:ext uri="{FF2B5EF4-FFF2-40B4-BE49-F238E27FC236}">
                <a16:creationId xmlns:a16="http://schemas.microsoft.com/office/drawing/2014/main" id="{923BB4B1-6504-3942-A540-665801923EED}"/>
              </a:ext>
            </a:extLst>
          </p:cNvPr>
          <p:cNvSpPr>
            <a:spLocks noGrp="1"/>
          </p:cNvSpPr>
          <p:nvPr>
            <p:ph idx="1"/>
          </p:nvPr>
        </p:nvSpPr>
        <p:spPr>
          <a:xfrm>
            <a:off x="457200" y="1341438"/>
            <a:ext cx="8229600" cy="5183187"/>
          </a:xfrm>
        </p:spPr>
        <p:txBody>
          <a:bodyPr/>
          <a:lstStyle/>
          <a:p>
            <a:pPr>
              <a:defRPr/>
            </a:pPr>
            <a:endParaRPr lang="zh-CN" altLang="en-US" dirty="0"/>
          </a:p>
        </p:txBody>
      </p:sp>
      <p:sp>
        <p:nvSpPr>
          <p:cNvPr id="78851" name="灯片编号占位符 3">
            <a:extLst>
              <a:ext uri="{FF2B5EF4-FFF2-40B4-BE49-F238E27FC236}">
                <a16:creationId xmlns:a16="http://schemas.microsoft.com/office/drawing/2014/main" id="{973CEB1C-0AF9-1E4C-B9ED-53AAB7346A9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3"/>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3"/>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3"/>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3"/>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15465DAA-7925-D94F-8853-210C6EEC32B1}" type="slidenum">
              <a:rPr lang="zh-CN" altLang="en-US" sz="9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31</a:t>
            </a:fld>
            <a:endParaRPr lang="zh-CN" altLang="en-US" sz="900">
              <a:solidFill>
                <a:srgbClr val="7F7F7F"/>
              </a:solidFill>
              <a:latin typeface="Adobe Jenson Pro Capt" panose="020A0503050201030203" pitchFamily="18" charset="0"/>
              <a:ea typeface="宋体" panose="02010600030101010101" pitchFamily="2" charset="-122"/>
            </a:endParaRPr>
          </a:p>
        </p:txBody>
      </p:sp>
      <p:graphicFrame>
        <p:nvGraphicFramePr>
          <p:cNvPr id="5" name="内容占位符 5">
            <a:extLst>
              <a:ext uri="{FF2B5EF4-FFF2-40B4-BE49-F238E27FC236}">
                <a16:creationId xmlns:a16="http://schemas.microsoft.com/office/drawing/2014/main" id="{CCFD4379-193E-864F-AA7D-8866A38EBDD2}"/>
              </a:ext>
            </a:extLst>
          </p:cNvPr>
          <p:cNvGraphicFramePr>
            <a:graphicFrameLocks/>
          </p:cNvGraphicFramePr>
          <p:nvPr/>
        </p:nvGraphicFramePr>
        <p:xfrm>
          <a:off x="868363" y="1903413"/>
          <a:ext cx="7429500" cy="3598862"/>
        </p:xfrm>
        <a:graphic>
          <a:graphicData uri="http://schemas.openxmlformats.org/drawingml/2006/table">
            <a:tbl>
              <a:tblPr firstRow="1" bandRow="1">
                <a:tableStyleId>{21E4AEA4-8DFA-4A89-87EB-49C32662AFE0}</a:tableStyleId>
              </a:tblPr>
              <a:tblGrid>
                <a:gridCol w="1873526">
                  <a:extLst>
                    <a:ext uri="{9D8B030D-6E8A-4147-A177-3AD203B41FA5}">
                      <a16:colId xmlns:a16="http://schemas.microsoft.com/office/drawing/2014/main" val="20000"/>
                    </a:ext>
                  </a:extLst>
                </a:gridCol>
                <a:gridCol w="5555974">
                  <a:extLst>
                    <a:ext uri="{9D8B030D-6E8A-4147-A177-3AD203B41FA5}">
                      <a16:colId xmlns:a16="http://schemas.microsoft.com/office/drawing/2014/main" val="20001"/>
                    </a:ext>
                  </a:extLst>
                </a:gridCol>
              </a:tblGrid>
              <a:tr h="250542">
                <a:tc>
                  <a:txBody>
                    <a:bodyPr/>
                    <a:lstStyle/>
                    <a:p>
                      <a:pPr marL="0" marR="0" lvl="0" indent="304800" algn="ctr" defTabSz="914400" rtl="0" eaLnBrk="1" fontAlgn="base" latinLnBrk="0" hangingPunct="1">
                        <a:lnSpc>
                          <a:spcPct val="150000"/>
                        </a:lnSpc>
                        <a:spcBef>
                          <a:spcPct val="0"/>
                        </a:spcBef>
                        <a:spcAft>
                          <a:spcPct val="0"/>
                        </a:spcAft>
                        <a:buClrTx/>
                        <a:buSzTx/>
                        <a:buFontTx/>
                        <a:buNone/>
                        <a:tabLst/>
                      </a:pPr>
                      <a:r>
                        <a:rPr kumimoji="0" lang="zh-CN" altLang="en-US" sz="1200" b="0" u="none" strike="noStrike" cap="none" normalizeH="0" baseline="0" dirty="0">
                          <a:ln>
                            <a:noFill/>
                          </a:ln>
                          <a:effectLst/>
                          <a:latin typeface="Adobe Jenson Pro" panose="020A0503050201030203" pitchFamily="18" charset="0"/>
                          <a:ea typeface="Adobe 黑体 Std R" pitchFamily="34" charset="-122"/>
                          <a:cs typeface="Times New Roman" pitchFamily="18" charset="0"/>
                        </a:rPr>
                        <a:t>项目</a:t>
                      </a:r>
                      <a:endParaRPr kumimoji="0" lang="zh-CN" altLang="en-US" sz="1200" b="0" i="0" u="none" strike="noStrike" cap="none" normalizeH="0" baseline="0" dirty="0">
                        <a:ln>
                          <a:noFill/>
                        </a:ln>
                        <a:solidFill>
                          <a:schemeClr val="tx1"/>
                        </a:solidFill>
                        <a:effectLst/>
                        <a:latin typeface="Adobe Jenson Pro" panose="020A0503050201030203" pitchFamily="18" charset="0"/>
                        <a:ea typeface="Adobe 黑体 Std R" pitchFamily="34" charset="-122"/>
                        <a:cs typeface="Times New Roman" pitchFamily="18" charset="0"/>
                      </a:endParaRPr>
                    </a:p>
                  </a:txBody>
                  <a:tcPr marL="21812" marR="21812" marT="0" marB="0" anchor="ctr" anchorCtr="1" horzOverflow="overflow"/>
                </a:tc>
                <a:tc>
                  <a:txBody>
                    <a:bodyPr/>
                    <a:lstStyle/>
                    <a:p>
                      <a:pPr marL="0" marR="0" lvl="0" indent="304800" algn="ctr" defTabSz="914400" rtl="0" eaLnBrk="1" fontAlgn="base" latinLnBrk="0" hangingPunct="1">
                        <a:lnSpc>
                          <a:spcPct val="150000"/>
                        </a:lnSpc>
                        <a:spcBef>
                          <a:spcPct val="0"/>
                        </a:spcBef>
                        <a:spcAft>
                          <a:spcPct val="0"/>
                        </a:spcAft>
                        <a:buClrTx/>
                        <a:buSzTx/>
                        <a:buFontTx/>
                        <a:buNone/>
                        <a:tabLst/>
                      </a:pPr>
                      <a:r>
                        <a:rPr kumimoji="0" lang="zh-CN" altLang="en-US" sz="1200" b="0" u="none" strike="noStrike" cap="none" normalizeH="0" baseline="0" dirty="0">
                          <a:ln>
                            <a:noFill/>
                          </a:ln>
                          <a:effectLst/>
                          <a:latin typeface="Adobe Jenson Pro" panose="020A0503050201030203" pitchFamily="18" charset="0"/>
                          <a:ea typeface="Adobe 黑体 Std R" pitchFamily="34" charset="-122"/>
                          <a:cs typeface="Times New Roman" pitchFamily="18" charset="0"/>
                        </a:rPr>
                        <a:t>内容</a:t>
                      </a:r>
                      <a:endParaRPr kumimoji="0" lang="zh-CN" altLang="en-US" sz="1200" b="0" i="0" u="none" strike="noStrike" cap="none" normalizeH="0" baseline="0" dirty="0">
                        <a:ln>
                          <a:noFill/>
                        </a:ln>
                        <a:solidFill>
                          <a:schemeClr val="tx1"/>
                        </a:solidFill>
                        <a:effectLst/>
                        <a:latin typeface="Adobe Jenson Pro" panose="020A0503050201030203" pitchFamily="18" charset="0"/>
                        <a:ea typeface="Adobe 黑体 Std R" pitchFamily="34" charset="-122"/>
                        <a:cs typeface="Times New Roman" pitchFamily="18" charset="0"/>
                      </a:endParaRPr>
                    </a:p>
                  </a:txBody>
                  <a:tcPr marL="21812" marR="21812" marT="0" marB="0" anchor="ctr" anchorCtr="1" horzOverflow="overflow"/>
                </a:tc>
                <a:extLst>
                  <a:ext uri="{0D108BD9-81ED-4DB2-BD59-A6C34878D82A}">
                    <a16:rowId xmlns:a16="http://schemas.microsoft.com/office/drawing/2014/main" val="10000"/>
                  </a:ext>
                </a:extLst>
              </a:tr>
              <a:tr h="254283">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b="1"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合约标的</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b="1" u="none" strike="noStrike" kern="1200"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面值为</a:t>
                      </a:r>
                      <a:r>
                        <a:rPr kumimoji="0" lang="en-US" altLang="zh-CN" sz="1200" b="1" u="none" strike="noStrike" kern="1200"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200</a:t>
                      </a:r>
                      <a:r>
                        <a:rPr kumimoji="0" lang="zh-CN" altLang="en-US" sz="1200" b="1" u="none" strike="noStrike" kern="1200"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万</a:t>
                      </a:r>
                      <a:r>
                        <a:rPr kumimoji="0" lang="zh-CN" altLang="en-US" sz="1200" b="1" u="none" strike="noStrike" kern="1200"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元人民币，票面利率</a:t>
                      </a:r>
                      <a:r>
                        <a:rPr kumimoji="0" lang="zh-CN" altLang="en-US" sz="12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为</a:t>
                      </a:r>
                      <a:r>
                        <a:rPr kumimoji="0" lang="en-US" altLang="zh-CN" sz="1200" b="1" u="none" strike="noStrike"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3%</a:t>
                      </a:r>
                      <a:r>
                        <a:rPr kumimoji="0" lang="zh-CN" altLang="en-US" sz="12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的</a:t>
                      </a:r>
                      <a:r>
                        <a:rPr kumimoji="0" lang="zh-CN" altLang="en-US" sz="1200" b="1" u="none" strike="noStrike"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名义</a:t>
                      </a:r>
                      <a:r>
                        <a:rPr kumimoji="0" lang="zh-CN" altLang="en-US" sz="12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中短期国债</a:t>
                      </a:r>
                      <a:endParaRPr kumimoji="0" lang="zh-CN" altLang="en-US" sz="1200" b="1"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01"/>
                  </a:ext>
                </a:extLst>
              </a:tr>
              <a:tr h="296927">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b="1"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可交割国债</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b="1" u="none" strike="noStrike" kern="1200"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发行期限不高于</a:t>
                      </a:r>
                      <a:r>
                        <a:rPr kumimoji="0" lang="en-US" altLang="zh-CN" sz="1200" b="1" u="none" strike="noStrike" kern="1200"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5</a:t>
                      </a:r>
                      <a:r>
                        <a:rPr kumimoji="0" lang="zh-CN" altLang="en-US" sz="1200" b="1" u="none" strike="noStrike" kern="1200"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年</a:t>
                      </a:r>
                      <a:r>
                        <a:rPr kumimoji="0" lang="zh-CN" altLang="en-US" sz="1200" b="1" u="none" strike="noStrike" kern="1200"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，合约</a:t>
                      </a:r>
                      <a:r>
                        <a:rPr kumimoji="0" lang="zh-CN" altLang="en-US" sz="1200" b="1" u="none" strike="noStrike" kern="1200"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到期月首日剩余期限为</a:t>
                      </a:r>
                      <a:r>
                        <a:rPr kumimoji="0" lang="en-US" altLang="zh-CN" sz="1200" b="1" u="none" strike="noStrike" kern="1200"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1.5-2.25</a:t>
                      </a:r>
                      <a:r>
                        <a:rPr kumimoji="0" lang="zh-CN" altLang="en-US" sz="1200" b="1" u="none" strike="noStrike" kern="1200"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年的记账式附息国债</a:t>
                      </a:r>
                      <a:endParaRPr kumimoji="0" lang="zh-CN" altLang="en-US" sz="1200" b="1"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02"/>
                  </a:ext>
                </a:extLst>
              </a:tr>
              <a:tr h="254283">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报价方式</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百元</a:t>
                      </a:r>
                      <a:r>
                        <a:rPr kumimoji="0" lang="zh-CN" altLang="en-US" sz="1200" u="none" strike="noStrike"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净价</a:t>
                      </a:r>
                      <a:r>
                        <a:rPr kumimoji="0" lang="zh-CN" altLang="en-US"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报价</a:t>
                      </a:r>
                      <a:endParaRPr kumimoji="0" lang="zh-CN" altLang="en-US" sz="1200" b="0"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03"/>
                  </a:ext>
                </a:extLst>
              </a:tr>
              <a:tr h="254283">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b="1"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最小变动价位</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12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0.005</a:t>
                      </a:r>
                      <a:r>
                        <a:rPr kumimoji="0" lang="zh-CN" altLang="en-US" sz="12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元</a:t>
                      </a:r>
                      <a:endParaRPr kumimoji="0" lang="zh-CN" altLang="en-US" sz="1200" b="1"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04"/>
                  </a:ext>
                </a:extLst>
              </a:tr>
              <a:tr h="254283">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合约月份</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最近的三个季月（三、六、九、十二季月循环）</a:t>
                      </a:r>
                      <a:endParaRPr kumimoji="0" lang="zh-CN" altLang="en-US" sz="1200" b="0"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05"/>
                  </a:ext>
                </a:extLst>
              </a:tr>
              <a:tr h="254283">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交易时间</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9:15-11:30</a:t>
                      </a:r>
                      <a:r>
                        <a:rPr kumimoji="0" lang="zh-CN" altLang="en-US"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a:t>
                      </a:r>
                      <a:r>
                        <a:rPr kumimoji="0" lang="en-US" altLang="zh-CN"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13:00-15:15</a:t>
                      </a:r>
                      <a:r>
                        <a:rPr kumimoji="0" lang="zh-CN" altLang="en-US"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；最后交易日：</a:t>
                      </a:r>
                      <a:r>
                        <a:rPr kumimoji="0" lang="en-US" altLang="zh-CN"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9:15-11:30</a:t>
                      </a:r>
                      <a:endParaRPr kumimoji="0" lang="zh-CN" altLang="zh-CN" sz="1200" b="0"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06"/>
                  </a:ext>
                </a:extLst>
              </a:tr>
              <a:tr h="254283">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每日价格最大波动限制</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上一交易日结算价的</a:t>
                      </a:r>
                      <a:r>
                        <a:rPr kumimoji="0" lang="zh-CN" altLang="zh-CN"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a:t>
                      </a:r>
                      <a:r>
                        <a:rPr kumimoji="0" lang="en-US" altLang="zh-CN"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0.5 %</a:t>
                      </a:r>
                      <a:endParaRPr kumimoji="0" lang="zh-CN" altLang="zh-CN" sz="1200" b="0"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07"/>
                  </a:ext>
                </a:extLst>
              </a:tr>
              <a:tr h="254283">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b="1"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最低交易保证金</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合约价值的</a:t>
                      </a:r>
                      <a:r>
                        <a:rPr kumimoji="0" lang="en-US" altLang="zh-CN" sz="1200" b="1" u="none" strike="noStrike" cap="none" normalizeH="0" baseline="0" dirty="0">
                          <a:ln>
                            <a:noFill/>
                          </a:ln>
                          <a:solidFill>
                            <a:srgbClr val="FF0000"/>
                          </a:solidFill>
                          <a:effectLst/>
                          <a:latin typeface="Adobe Jenson Pro" panose="020A0503050201030203" pitchFamily="18" charset="0"/>
                          <a:ea typeface="Adobe 黑体 Std R" panose="020B0400000000000000" pitchFamily="34" charset="-122"/>
                          <a:cs typeface="Times New Roman" pitchFamily="18" charset="0"/>
                        </a:rPr>
                        <a:t>0.5</a:t>
                      </a:r>
                      <a:r>
                        <a:rPr kumimoji="0" lang="en-US" altLang="zh-CN" sz="12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 </a:t>
                      </a:r>
                      <a:endParaRPr kumimoji="0" lang="zh-CN" altLang="zh-CN" sz="1200" b="1"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08"/>
                  </a:ext>
                </a:extLst>
              </a:tr>
              <a:tr h="254283">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当日结算价</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最后一小时成交价格按成交量加权平均价</a:t>
                      </a:r>
                      <a:endParaRPr kumimoji="0" lang="zh-CN" altLang="en-US" sz="1200" b="0"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09"/>
                  </a:ext>
                </a:extLst>
              </a:tr>
              <a:tr h="254283">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最后交易日</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合约到期月份的第二个星期五</a:t>
                      </a:r>
                      <a:endParaRPr kumimoji="0" lang="zh-CN" altLang="en-US" sz="1200" b="0"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10"/>
                  </a:ext>
                </a:extLst>
              </a:tr>
              <a:tr h="254283">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交割方式</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实物交割</a:t>
                      </a:r>
                      <a:endParaRPr kumimoji="0" lang="zh-CN" altLang="en-US" sz="1200" b="0"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11"/>
                  </a:ext>
                </a:extLst>
              </a:tr>
              <a:tr h="254283">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kern="1200" cap="none" normalizeH="0" baseline="0" dirty="0">
                          <a:ln>
                            <a:noFill/>
                          </a:ln>
                          <a:solidFill>
                            <a:schemeClr val="dk1"/>
                          </a:solidFill>
                          <a:effectLst/>
                          <a:latin typeface="Adobe Jenson Pro" panose="020A0503050201030203" pitchFamily="18" charset="0"/>
                          <a:ea typeface="Adobe 黑体 Std R" panose="020B0400000000000000" pitchFamily="34" charset="-122"/>
                          <a:cs typeface="Times New Roman" pitchFamily="18" charset="0"/>
                        </a:rPr>
                        <a:t>最后交割日</a:t>
                      </a: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kern="1200" cap="none" normalizeH="0" baseline="0" dirty="0">
                          <a:ln>
                            <a:noFill/>
                          </a:ln>
                          <a:solidFill>
                            <a:schemeClr val="dk1"/>
                          </a:solidFill>
                          <a:effectLst/>
                          <a:latin typeface="Adobe Jenson Pro" panose="020A0503050201030203" pitchFamily="18" charset="0"/>
                          <a:ea typeface="Adobe 黑体 Std R" panose="020B0400000000000000" pitchFamily="34" charset="-122"/>
                          <a:cs typeface="Times New Roman" pitchFamily="18" charset="0"/>
                        </a:rPr>
                        <a:t>最后交易日后第三个交易日</a:t>
                      </a:r>
                    </a:p>
                  </a:txBody>
                  <a:tcPr marL="21812" marR="21812" marT="0" marB="0" anchor="ctr" horzOverflow="overflow"/>
                </a:tc>
                <a:extLst>
                  <a:ext uri="{0D108BD9-81ED-4DB2-BD59-A6C34878D82A}">
                    <a16:rowId xmlns:a16="http://schemas.microsoft.com/office/drawing/2014/main" val="10012"/>
                  </a:ext>
                </a:extLst>
              </a:tr>
              <a:tr h="254283">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200"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合约代码</a:t>
                      </a:r>
                      <a:endParaRPr kumimoji="0" lang="zh-CN" altLang="en-US" sz="12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1200"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TS</a:t>
                      </a:r>
                      <a:endParaRPr kumimoji="0" lang="zh-CN" altLang="zh-CN" sz="1200" b="0"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1812" marR="21812" marT="0" marB="0" anchor="ctr" horzOverflow="overflow"/>
                </a:tc>
                <a:extLst>
                  <a:ext uri="{0D108BD9-81ED-4DB2-BD59-A6C34878D82A}">
                    <a16:rowId xmlns:a16="http://schemas.microsoft.com/office/drawing/2014/main" val="10013"/>
                  </a:ext>
                </a:extLst>
              </a:tr>
            </a:tbl>
          </a:graphicData>
        </a:graphic>
      </p:graphicFrame>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标题 4">
            <a:extLst>
              <a:ext uri="{FF2B5EF4-FFF2-40B4-BE49-F238E27FC236}">
                <a16:creationId xmlns:a16="http://schemas.microsoft.com/office/drawing/2014/main" id="{CF678F55-AA1E-D244-AB65-4701684E383A}"/>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国债期货的全价与净价</a:t>
            </a:r>
          </a:p>
        </p:txBody>
      </p:sp>
      <p:sp>
        <p:nvSpPr>
          <p:cNvPr id="6" name="内容占位符 5">
            <a:extLst>
              <a:ext uri="{FF2B5EF4-FFF2-40B4-BE49-F238E27FC236}">
                <a16:creationId xmlns:a16="http://schemas.microsoft.com/office/drawing/2014/main" id="{30AA73CA-0D2F-FA43-A978-549CD924E409}"/>
              </a:ext>
            </a:extLst>
          </p:cNvPr>
          <p:cNvSpPr>
            <a:spLocks noGrp="1"/>
          </p:cNvSpPr>
          <p:nvPr>
            <p:ph idx="1"/>
          </p:nvPr>
        </p:nvSpPr>
        <p:spPr>
          <a:xfrm>
            <a:off x="457200" y="1341438"/>
            <a:ext cx="8229600" cy="5183187"/>
          </a:xfrm>
        </p:spPr>
        <p:txBody>
          <a:bodyPr/>
          <a:lstStyle/>
          <a:p>
            <a:pPr>
              <a:defRPr/>
            </a:pPr>
            <a:r>
              <a:rPr lang="zh-CN" altLang="en-US" dirty="0"/>
              <a:t>相同：</a:t>
            </a:r>
            <a:r>
              <a:rPr lang="zh-CN" altLang="zh-CN" dirty="0"/>
              <a:t>国债期货</a:t>
            </a:r>
            <a:r>
              <a:rPr lang="zh-CN" altLang="en-US" dirty="0"/>
              <a:t>与现货</a:t>
            </a:r>
            <a:r>
              <a:rPr lang="zh-CN" altLang="zh-CN" dirty="0"/>
              <a:t>都以净价</a:t>
            </a:r>
            <a:r>
              <a:rPr lang="zh-CN" altLang="en-US" dirty="0"/>
              <a:t>报价</a:t>
            </a:r>
            <a:endParaRPr lang="en-US" altLang="zh-CN" dirty="0"/>
          </a:p>
          <a:p>
            <a:pPr>
              <a:defRPr/>
            </a:pPr>
            <a:r>
              <a:rPr lang="zh-CN" altLang="en-US" dirty="0"/>
              <a:t>不同：</a:t>
            </a:r>
            <a:endParaRPr lang="en-US" altLang="zh-CN" dirty="0"/>
          </a:p>
          <a:p>
            <a:pPr lvl="1">
              <a:defRPr/>
            </a:pPr>
            <a:r>
              <a:rPr lang="zh-CN" altLang="zh-CN" dirty="0"/>
              <a:t>现货</a:t>
            </a:r>
            <a:r>
              <a:rPr lang="zh-CN" altLang="en-US" dirty="0"/>
              <a:t>：</a:t>
            </a:r>
            <a:r>
              <a:rPr lang="zh-CN" altLang="zh-CN" dirty="0"/>
              <a:t>使用当天（或下一工作日）应计利息</a:t>
            </a:r>
            <a:endParaRPr lang="en-US" altLang="zh-CN" dirty="0"/>
          </a:p>
          <a:p>
            <a:pPr lvl="1">
              <a:defRPr/>
            </a:pPr>
            <a:r>
              <a:rPr lang="zh-CN" altLang="zh-CN" dirty="0"/>
              <a:t>国债期货</a:t>
            </a:r>
            <a:r>
              <a:rPr lang="zh-CN" altLang="en-US" dirty="0"/>
              <a:t>：</a:t>
            </a:r>
            <a:r>
              <a:rPr lang="zh-CN" altLang="zh-CN" dirty="0"/>
              <a:t>使用期货到期交割日的应计利息。</a:t>
            </a:r>
            <a:endParaRPr lang="en-US" altLang="zh-CN" dirty="0"/>
          </a:p>
          <a:p>
            <a:pPr>
              <a:defRPr/>
            </a:pPr>
            <a:r>
              <a:rPr lang="zh-CN" altLang="zh-CN" dirty="0"/>
              <a:t>中金所规定</a:t>
            </a:r>
            <a:r>
              <a:rPr lang="zh-CN" altLang="en-US" dirty="0"/>
              <a:t>：</a:t>
            </a:r>
            <a:endParaRPr lang="en-US" altLang="zh-CN" dirty="0"/>
          </a:p>
          <a:p>
            <a:pPr lvl="1">
              <a:defRPr/>
            </a:pPr>
            <a:r>
              <a:rPr lang="zh-CN" altLang="zh-CN" dirty="0"/>
              <a:t>进入交割月后到最后交易日之前，国债期货空头随时可以进行交割意向申报。</a:t>
            </a:r>
            <a:endParaRPr lang="en-US" altLang="zh-CN" dirty="0"/>
          </a:p>
          <a:p>
            <a:pPr lvl="1">
              <a:defRPr/>
            </a:pPr>
            <a:r>
              <a:rPr lang="zh-CN" altLang="zh-CN" dirty="0"/>
              <a:t>国债期货的应计利息以交割意向申报日之后第二个工作日为基准计算</a:t>
            </a:r>
            <a:r>
              <a:rPr lang="zh-CN" altLang="en-US" dirty="0"/>
              <a:t>（</a:t>
            </a:r>
            <a:r>
              <a:rPr lang="zh-CN" altLang="zh-CN" dirty="0"/>
              <a:t> “配对缴款日</a:t>
            </a:r>
            <a:r>
              <a:rPr lang="zh-CN" altLang="en-US" dirty="0"/>
              <a:t>）</a:t>
            </a:r>
            <a:endParaRPr lang="zh-CN" altLang="zh-CN" dirty="0"/>
          </a:p>
          <a:p>
            <a:pPr>
              <a:defRPr/>
            </a:pPr>
            <a:endParaRPr lang="zh-CN" altLang="en-US" dirty="0"/>
          </a:p>
        </p:txBody>
      </p:sp>
      <p:sp>
        <p:nvSpPr>
          <p:cNvPr id="80899" name="灯片编号占位符 3">
            <a:extLst>
              <a:ext uri="{FF2B5EF4-FFF2-40B4-BE49-F238E27FC236}">
                <a16:creationId xmlns:a16="http://schemas.microsoft.com/office/drawing/2014/main" id="{10819C0E-9FF3-D644-9473-13A2232914FE}"/>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D72E1BF-75FD-FF48-AA3C-AFCC15B5A903}" type="slidenum">
              <a:rPr lang="zh-CN" altLang="en-US" smtClean="0">
                <a:solidFill>
                  <a:srgbClr val="7F7F7F"/>
                </a:solidFill>
                <a:latin typeface="Adobe Jenson Pro Capt" panose="020A0503050201030203" pitchFamily="18" charset="0"/>
              </a:rPr>
              <a:pPr/>
              <a:t>32</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标题 1">
            <a:extLst>
              <a:ext uri="{FF2B5EF4-FFF2-40B4-BE49-F238E27FC236}">
                <a16:creationId xmlns:a16="http://schemas.microsoft.com/office/drawing/2014/main" id="{92BE1377-C4B5-A748-AD8A-AEFF1BF655CD}"/>
              </a:ext>
            </a:extLst>
          </p:cNvPr>
          <p:cNvSpPr>
            <a:spLocks noGrp="1" noChangeArrowheads="1"/>
          </p:cNvSpPr>
          <p:nvPr>
            <p:ph type="title"/>
          </p:nvPr>
        </p:nvSpPr>
        <p:spPr>
          <a:xfrm>
            <a:off x="492125" y="76200"/>
            <a:ext cx="8229600" cy="846138"/>
          </a:xfrm>
        </p:spPr>
        <p:txBody>
          <a:bodyPr/>
          <a:lstStyle/>
          <a:p>
            <a:r>
              <a:rPr kumimoji="1" lang="zh-CN" altLang="en-US" sz="3200">
                <a:ea typeface="Adobe 黑体 Std R" panose="020B0400000000000000" pitchFamily="34" charset="-128"/>
              </a:rPr>
              <a:t>例</a:t>
            </a:r>
            <a:r>
              <a:rPr kumimoji="1" lang="en-US" altLang="zh-CN" sz="3200">
                <a:ea typeface="Adobe 黑体 Std R" panose="020B0400000000000000" pitchFamily="34" charset="-128"/>
              </a:rPr>
              <a:t>4.3</a:t>
            </a:r>
            <a:r>
              <a:rPr kumimoji="1" lang="zh-CN" altLang="en-US" sz="3200">
                <a:ea typeface="Adobe 黑体 Std R" panose="020B0400000000000000" pitchFamily="34" charset="-128"/>
              </a:rPr>
              <a:t> </a:t>
            </a:r>
            <a:r>
              <a:rPr lang="zh-CN" altLang="zh-CN" sz="3200" b="1">
                <a:ea typeface="Adobe 黑体 Std R" panose="020B0400000000000000" pitchFamily="34" charset="-128"/>
              </a:rPr>
              <a:t>国债现货与国债期货的全价与净价</a:t>
            </a:r>
            <a:r>
              <a:rPr lang="en-US" altLang="zh-CN" sz="3200" b="1">
                <a:ea typeface="Adobe 黑体 Std R" panose="020B0400000000000000" pitchFamily="34" charset="-128"/>
              </a:rPr>
              <a:t>-I</a:t>
            </a:r>
            <a:r>
              <a:rPr lang="zh-CN" altLang="zh-CN" sz="3200">
                <a:ea typeface="Adobe 黑体 Std R" panose="020B0400000000000000" pitchFamily="34" charset="-128"/>
              </a:rPr>
              <a:t> </a:t>
            </a:r>
            <a:endParaRPr kumimoji="1" lang="zh-CN" altLang="en-US" sz="3200">
              <a:ea typeface="Adobe 黑体 Std R" panose="020B0400000000000000" pitchFamily="34" charset="-128"/>
            </a:endParaRPr>
          </a:p>
        </p:txBody>
      </p:sp>
      <p:sp>
        <p:nvSpPr>
          <p:cNvPr id="3" name="内容占位符 2">
            <a:extLst>
              <a:ext uri="{FF2B5EF4-FFF2-40B4-BE49-F238E27FC236}">
                <a16:creationId xmlns:a16="http://schemas.microsoft.com/office/drawing/2014/main" id="{3797D6FB-BC97-C844-8F64-5EE90688DB22}"/>
              </a:ext>
            </a:extLst>
          </p:cNvPr>
          <p:cNvSpPr>
            <a:spLocks noGrp="1" noRot="1" noChangeAspect="1" noMove="1" noResize="1" noEditPoints="1" noAdjustHandles="1" noChangeArrowheads="1" noChangeShapeType="1" noTextEdit="1"/>
          </p:cNvSpPr>
          <p:nvPr>
            <p:ph idx="1"/>
          </p:nvPr>
        </p:nvSpPr>
        <p:spPr>
          <a:blipFill>
            <a:blip r:embed="rId2"/>
            <a:stretch>
              <a:fillRect l="-1852" t="-1711"/>
            </a:stretch>
          </a:blipFill>
        </p:spPr>
        <p:txBody>
          <a:bodyPr/>
          <a:lstStyle/>
          <a:p>
            <a:r>
              <a:rPr lang="zh-CN" altLang="en-US">
                <a:noFill/>
              </a:rPr>
              <a:t> </a:t>
            </a:r>
          </a:p>
        </p:txBody>
      </p:sp>
      <p:sp>
        <p:nvSpPr>
          <p:cNvPr id="81923" name="灯片编号占位符 3">
            <a:extLst>
              <a:ext uri="{FF2B5EF4-FFF2-40B4-BE49-F238E27FC236}">
                <a16:creationId xmlns:a16="http://schemas.microsoft.com/office/drawing/2014/main" id="{84C41974-F0FC-494B-895C-274CE99DE83B}"/>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90EF2B6-6A35-0145-AF83-F2750A951A59}" type="slidenum">
              <a:rPr lang="zh-CN" altLang="en-US" smtClean="0">
                <a:solidFill>
                  <a:srgbClr val="7F7F7F"/>
                </a:solidFill>
                <a:latin typeface="Adobe Jenson Pro Capt" panose="020A0503050201030203" pitchFamily="18" charset="0"/>
              </a:rPr>
              <a:pPr/>
              <a:t>33</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a:extLst>
              <a:ext uri="{FF2B5EF4-FFF2-40B4-BE49-F238E27FC236}">
                <a16:creationId xmlns:a16="http://schemas.microsoft.com/office/drawing/2014/main" id="{803A4ACD-88EB-5C46-818B-9CC32EDE6E6E}"/>
              </a:ext>
            </a:extLst>
          </p:cNvPr>
          <p:cNvSpPr>
            <a:spLocks noGrp="1" noChangeArrowheads="1"/>
          </p:cNvSpPr>
          <p:nvPr>
            <p:ph type="title"/>
          </p:nvPr>
        </p:nvSpPr>
        <p:spPr>
          <a:xfrm>
            <a:off x="492125" y="76200"/>
            <a:ext cx="8229600" cy="846138"/>
          </a:xfrm>
        </p:spPr>
        <p:txBody>
          <a:bodyPr/>
          <a:lstStyle/>
          <a:p>
            <a:r>
              <a:rPr kumimoji="1" lang="zh-CN" altLang="en-US" sz="3200">
                <a:ea typeface="Adobe 黑体 Std R" panose="020B0400000000000000" pitchFamily="34" charset="-128"/>
              </a:rPr>
              <a:t>例</a:t>
            </a:r>
            <a:r>
              <a:rPr kumimoji="1" lang="en-US" altLang="zh-CN" sz="3200">
                <a:ea typeface="Adobe 黑体 Std R" panose="020B0400000000000000" pitchFamily="34" charset="-128"/>
              </a:rPr>
              <a:t>4.3</a:t>
            </a:r>
            <a:r>
              <a:rPr kumimoji="1" lang="zh-CN" altLang="en-US" sz="3200">
                <a:ea typeface="Adobe 黑体 Std R" panose="020B0400000000000000" pitchFamily="34" charset="-128"/>
              </a:rPr>
              <a:t> </a:t>
            </a:r>
            <a:r>
              <a:rPr lang="zh-CN" altLang="zh-CN" sz="3200" b="1">
                <a:ea typeface="Adobe 黑体 Std R" panose="020B0400000000000000" pitchFamily="34" charset="-128"/>
              </a:rPr>
              <a:t>国债现货与国债期货的全价与净价</a:t>
            </a:r>
            <a:r>
              <a:rPr lang="en-US" altLang="zh-CN" sz="3200" b="1">
                <a:ea typeface="Adobe 黑体 Std R" panose="020B0400000000000000" pitchFamily="34" charset="-128"/>
              </a:rPr>
              <a:t>-II</a:t>
            </a:r>
            <a:r>
              <a:rPr lang="zh-CN" altLang="zh-CN" sz="3200">
                <a:ea typeface="Adobe 黑体 Std R" panose="020B0400000000000000" pitchFamily="34" charset="-128"/>
              </a:rPr>
              <a:t> </a:t>
            </a:r>
            <a:endParaRPr kumimoji="1" lang="zh-CN" altLang="en-US" sz="3200">
              <a:ea typeface="Adobe 黑体 Std R" panose="020B0400000000000000" pitchFamily="34" charset="-128"/>
            </a:endParaRPr>
          </a:p>
        </p:txBody>
      </p:sp>
      <p:sp>
        <p:nvSpPr>
          <p:cNvPr id="3" name="内容占位符 2">
            <a:extLst>
              <a:ext uri="{FF2B5EF4-FFF2-40B4-BE49-F238E27FC236}">
                <a16:creationId xmlns:a16="http://schemas.microsoft.com/office/drawing/2014/main" id="{A21AED39-CC04-CC4A-987B-934D3C52CDAD}"/>
              </a:ext>
            </a:extLst>
          </p:cNvPr>
          <p:cNvSpPr>
            <a:spLocks noGrp="1" noRot="1" noChangeAspect="1" noMove="1" noResize="1" noEditPoints="1" noAdjustHandles="1" noChangeArrowheads="1" noChangeShapeType="1" noTextEdit="1"/>
          </p:cNvSpPr>
          <p:nvPr>
            <p:ph idx="1"/>
          </p:nvPr>
        </p:nvSpPr>
        <p:spPr>
          <a:blipFill>
            <a:blip r:embed="rId2"/>
            <a:stretch>
              <a:fillRect l="-1852" t="-1711" r="-1080"/>
            </a:stretch>
          </a:blipFill>
        </p:spPr>
        <p:txBody>
          <a:bodyPr/>
          <a:lstStyle/>
          <a:p>
            <a:r>
              <a:rPr lang="zh-CN" altLang="en-US">
                <a:noFill/>
              </a:rPr>
              <a:t> </a:t>
            </a:r>
          </a:p>
        </p:txBody>
      </p:sp>
      <p:sp>
        <p:nvSpPr>
          <p:cNvPr id="29699" name="灯片编号占位符 3">
            <a:extLst>
              <a:ext uri="{FF2B5EF4-FFF2-40B4-BE49-F238E27FC236}">
                <a16:creationId xmlns:a16="http://schemas.microsoft.com/office/drawing/2014/main" id="{1E6FCF32-B1CC-4A46-AC95-FA25BC9B56DF}"/>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203D72E-0BF0-2847-91C0-6A19ABBC3729}" type="slidenum">
              <a:rPr lang="zh-CN" altLang="en-US" smtClean="0">
                <a:solidFill>
                  <a:srgbClr val="7F7F7F"/>
                </a:solidFill>
                <a:latin typeface="Adobe Jenson Pro Capt" panose="020A0503050201030203" pitchFamily="18" charset="0"/>
              </a:rPr>
              <a:pPr/>
              <a:t>34</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标题 1">
            <a:extLst>
              <a:ext uri="{FF2B5EF4-FFF2-40B4-BE49-F238E27FC236}">
                <a16:creationId xmlns:a16="http://schemas.microsoft.com/office/drawing/2014/main" id="{ED8CE0CC-42E7-F44F-B002-3EF6086233C4}"/>
              </a:ext>
            </a:extLst>
          </p:cNvPr>
          <p:cNvSpPr>
            <a:spLocks noGrp="1" noChangeArrowheads="1"/>
          </p:cNvSpPr>
          <p:nvPr>
            <p:ph type="title"/>
          </p:nvPr>
        </p:nvSpPr>
        <p:spPr>
          <a:xfrm>
            <a:off x="492125" y="76200"/>
            <a:ext cx="8229600" cy="846138"/>
          </a:xfrm>
        </p:spPr>
        <p:txBody>
          <a:bodyPr/>
          <a:lstStyle/>
          <a:p>
            <a:r>
              <a:rPr kumimoji="1" lang="zh-CN" altLang="en-US" sz="3200">
                <a:ea typeface="Adobe 黑体 Std R" panose="020B0400000000000000" pitchFamily="34" charset="-128"/>
              </a:rPr>
              <a:t>例</a:t>
            </a:r>
            <a:r>
              <a:rPr kumimoji="1" lang="en-US" altLang="zh-CN" sz="3200">
                <a:ea typeface="Adobe 黑体 Std R" panose="020B0400000000000000" pitchFamily="34" charset="-128"/>
              </a:rPr>
              <a:t>4.3</a:t>
            </a:r>
            <a:r>
              <a:rPr kumimoji="1" lang="zh-CN" altLang="en-US" sz="3200">
                <a:ea typeface="Adobe 黑体 Std R" panose="020B0400000000000000" pitchFamily="34" charset="-128"/>
              </a:rPr>
              <a:t> </a:t>
            </a:r>
            <a:r>
              <a:rPr lang="zh-CN" altLang="zh-CN" sz="3200" b="1">
                <a:ea typeface="Adobe 黑体 Std R" panose="020B0400000000000000" pitchFamily="34" charset="-128"/>
              </a:rPr>
              <a:t>国债现货与国债期货的全价与净价</a:t>
            </a:r>
            <a:r>
              <a:rPr lang="en-US" altLang="zh-CN" sz="3200" b="1">
                <a:ea typeface="Adobe 黑体 Std R" panose="020B0400000000000000" pitchFamily="34" charset="-128"/>
              </a:rPr>
              <a:t>-III</a:t>
            </a:r>
            <a:r>
              <a:rPr lang="zh-CN" altLang="zh-CN" sz="3200">
                <a:ea typeface="Adobe 黑体 Std R" panose="020B0400000000000000" pitchFamily="34" charset="-128"/>
              </a:rPr>
              <a:t> </a:t>
            </a:r>
            <a:endParaRPr kumimoji="1" lang="zh-CN" altLang="en-US" sz="3200">
              <a:ea typeface="Adobe 黑体 Std R" panose="020B0400000000000000" pitchFamily="34" charset="-128"/>
            </a:endParaRPr>
          </a:p>
        </p:txBody>
      </p:sp>
      <p:sp>
        <p:nvSpPr>
          <p:cNvPr id="3" name="内容占位符 2">
            <a:extLst>
              <a:ext uri="{FF2B5EF4-FFF2-40B4-BE49-F238E27FC236}">
                <a16:creationId xmlns:a16="http://schemas.microsoft.com/office/drawing/2014/main" id="{FF3367F5-D87D-8B4A-BFDC-245409F990AB}"/>
              </a:ext>
            </a:extLst>
          </p:cNvPr>
          <p:cNvSpPr>
            <a:spLocks noGrp="1" noRot="1" noChangeAspect="1" noMove="1" noResize="1" noEditPoints="1" noAdjustHandles="1" noChangeArrowheads="1" noChangeShapeType="1" noTextEdit="1"/>
          </p:cNvSpPr>
          <p:nvPr>
            <p:ph idx="1"/>
          </p:nvPr>
        </p:nvSpPr>
        <p:spPr>
          <a:blipFill>
            <a:blip r:embed="rId2"/>
            <a:stretch>
              <a:fillRect t="-2200" r="-1235"/>
            </a:stretch>
          </a:blipFill>
        </p:spPr>
        <p:txBody>
          <a:bodyPr/>
          <a:lstStyle/>
          <a:p>
            <a:r>
              <a:rPr lang="zh-CN" altLang="en-US">
                <a:noFill/>
              </a:rPr>
              <a:t> </a:t>
            </a:r>
          </a:p>
        </p:txBody>
      </p:sp>
      <p:sp>
        <p:nvSpPr>
          <p:cNvPr id="82947" name="灯片编号占位符 3">
            <a:extLst>
              <a:ext uri="{FF2B5EF4-FFF2-40B4-BE49-F238E27FC236}">
                <a16:creationId xmlns:a16="http://schemas.microsoft.com/office/drawing/2014/main" id="{2A005481-3552-CD42-BF39-C98931F85561}"/>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32FA879-7A3B-3E4B-8B5E-BA3EF25FC1A3}" type="slidenum">
              <a:rPr lang="zh-CN" altLang="en-US" smtClean="0">
                <a:solidFill>
                  <a:srgbClr val="7F7F7F"/>
                </a:solidFill>
                <a:latin typeface="Adobe Jenson Pro Capt" panose="020A0503050201030203" pitchFamily="18" charset="0"/>
              </a:rPr>
              <a:pPr/>
              <a:t>35</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标题 1">
            <a:extLst>
              <a:ext uri="{FF2B5EF4-FFF2-40B4-BE49-F238E27FC236}">
                <a16:creationId xmlns:a16="http://schemas.microsoft.com/office/drawing/2014/main" id="{E9C19A82-55B0-234C-A8DB-F1A746687926}"/>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可交割券</a:t>
            </a:r>
          </a:p>
        </p:txBody>
      </p:sp>
      <p:sp>
        <p:nvSpPr>
          <p:cNvPr id="3" name="内容占位符 2">
            <a:extLst>
              <a:ext uri="{FF2B5EF4-FFF2-40B4-BE49-F238E27FC236}">
                <a16:creationId xmlns:a16="http://schemas.microsoft.com/office/drawing/2014/main" id="{44E90B6A-FF77-AA47-9640-FF6EAB0D3FA5}"/>
              </a:ext>
            </a:extLst>
          </p:cNvPr>
          <p:cNvSpPr>
            <a:spLocks noGrp="1"/>
          </p:cNvSpPr>
          <p:nvPr>
            <p:ph idx="1"/>
          </p:nvPr>
        </p:nvSpPr>
        <p:spPr>
          <a:xfrm>
            <a:off x="457200" y="1341438"/>
            <a:ext cx="8229600" cy="5183187"/>
          </a:xfrm>
        </p:spPr>
        <p:txBody>
          <a:bodyPr/>
          <a:lstStyle/>
          <a:p>
            <a:pPr>
              <a:defRPr/>
            </a:pPr>
            <a:r>
              <a:rPr lang="zh-CN" altLang="en-US" dirty="0"/>
              <a:t>可交割券：在国债期货到期时可以用于交割的债券。</a:t>
            </a:r>
            <a:endParaRPr lang="en-US" altLang="zh-CN" dirty="0"/>
          </a:p>
          <a:p>
            <a:pPr>
              <a:defRPr/>
            </a:pPr>
            <a:r>
              <a:rPr lang="zh-CN" altLang="en-US" dirty="0"/>
              <a:t>中金所</a:t>
            </a:r>
            <a:r>
              <a:rPr lang="en-US" altLang="zh-CN" dirty="0"/>
              <a:t>5</a:t>
            </a:r>
            <a:r>
              <a:rPr lang="zh-CN" altLang="en-US" dirty="0"/>
              <a:t>年期国债期货：</a:t>
            </a:r>
            <a:r>
              <a:rPr lang="zh-CN" altLang="zh-CN" dirty="0">
                <a:solidFill>
                  <a:srgbClr val="FF0000"/>
                </a:solidFill>
              </a:rPr>
              <a:t>期货空方</a:t>
            </a:r>
            <a:r>
              <a:rPr lang="zh-CN" altLang="zh-CN" dirty="0"/>
              <a:t>可以选择</a:t>
            </a:r>
            <a:r>
              <a:rPr lang="zh-CN" altLang="zh-CN" dirty="0">
                <a:solidFill>
                  <a:srgbClr val="FF0000"/>
                </a:solidFill>
              </a:rPr>
              <a:t>发行期限</a:t>
            </a:r>
            <a:r>
              <a:rPr lang="zh-CN" altLang="zh-CN" dirty="0"/>
              <a:t>不高于</a:t>
            </a:r>
            <a:r>
              <a:rPr lang="en-US" altLang="zh-CN" dirty="0">
                <a:solidFill>
                  <a:srgbClr val="FF0000"/>
                </a:solidFill>
              </a:rPr>
              <a:t>7</a:t>
            </a:r>
            <a:r>
              <a:rPr lang="zh-CN" altLang="zh-CN" dirty="0"/>
              <a:t>年、</a:t>
            </a:r>
            <a:r>
              <a:rPr lang="zh-CN" altLang="zh-CN" dirty="0">
                <a:solidFill>
                  <a:srgbClr val="FF0000"/>
                </a:solidFill>
              </a:rPr>
              <a:t>合约到期月份首日剩余期限</a:t>
            </a:r>
            <a:r>
              <a:rPr lang="zh-CN" altLang="zh-CN" dirty="0"/>
              <a:t>为</a:t>
            </a:r>
            <a:r>
              <a:rPr lang="en-US" altLang="zh-CN" dirty="0">
                <a:solidFill>
                  <a:srgbClr val="FF0000"/>
                </a:solidFill>
              </a:rPr>
              <a:t>4-5.25</a:t>
            </a:r>
            <a:r>
              <a:rPr lang="zh-CN" altLang="zh-CN" dirty="0">
                <a:solidFill>
                  <a:srgbClr val="FF0000"/>
                </a:solidFill>
              </a:rPr>
              <a:t>年</a:t>
            </a:r>
            <a:r>
              <a:rPr lang="zh-CN" altLang="zh-CN" dirty="0"/>
              <a:t>的任何记账式附息国债用于交割。</a:t>
            </a:r>
            <a:endParaRPr lang="en-US" altLang="zh-CN" dirty="0"/>
          </a:p>
          <a:p>
            <a:pPr>
              <a:defRPr/>
            </a:pPr>
            <a:endParaRPr kumimoji="1" lang="zh-CN" altLang="en-US" dirty="0"/>
          </a:p>
        </p:txBody>
      </p:sp>
      <p:sp>
        <p:nvSpPr>
          <p:cNvPr id="83971" name="灯片编号占位符 3">
            <a:extLst>
              <a:ext uri="{FF2B5EF4-FFF2-40B4-BE49-F238E27FC236}">
                <a16:creationId xmlns:a16="http://schemas.microsoft.com/office/drawing/2014/main" id="{13DC0DAA-2C9A-B341-82BB-0BE022D22036}"/>
              </a:ext>
            </a:extLst>
          </p:cNvPr>
          <p:cNvSpPr>
            <a:spLocks noGrp="1" noChangeArrowheads="1"/>
          </p:cNvSpPr>
          <p:nvPr>
            <p:ph type="sldNum" sz="quarter" idx="10"/>
          </p:nvPr>
        </p:nvSpPr>
        <p:spPr>
          <a:xfrm>
            <a:off x="8783638" y="6524625"/>
            <a:ext cx="2844800" cy="288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2"/>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2"/>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2"/>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2"/>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72C06F14-B61A-884A-A724-09C7831D99CA}" type="slidenum">
              <a:rPr lang="zh-CN" altLang="en-US" sz="12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36</a:t>
            </a:fld>
            <a:endParaRPr lang="zh-CN" altLang="en-US" sz="1200">
              <a:solidFill>
                <a:srgbClr val="7F7F7F"/>
              </a:solidFill>
              <a:latin typeface="Adobe Jenson Pro Capt" panose="020A0503050201030203" pitchFamily="18" charset="0"/>
              <a:ea typeface="宋体" panose="02010600030101010101" pitchFamily="2" charset="-122"/>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标题 1">
            <a:extLst>
              <a:ext uri="{FF2B5EF4-FFF2-40B4-BE49-F238E27FC236}">
                <a16:creationId xmlns:a16="http://schemas.microsoft.com/office/drawing/2014/main" id="{DF816D49-73C7-3E4B-A411-1CD6A8D2BB61}"/>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中金所国债期货标准券</a:t>
            </a:r>
          </a:p>
        </p:txBody>
      </p:sp>
      <p:sp>
        <p:nvSpPr>
          <p:cNvPr id="3" name="内容占位符 2">
            <a:extLst>
              <a:ext uri="{FF2B5EF4-FFF2-40B4-BE49-F238E27FC236}">
                <a16:creationId xmlns:a16="http://schemas.microsoft.com/office/drawing/2014/main" id="{583911DF-202E-D246-B25F-5331141D8DBF}"/>
              </a:ext>
            </a:extLst>
          </p:cNvPr>
          <p:cNvSpPr>
            <a:spLocks noGrp="1"/>
          </p:cNvSpPr>
          <p:nvPr>
            <p:ph idx="1"/>
          </p:nvPr>
        </p:nvSpPr>
        <p:spPr>
          <a:xfrm>
            <a:off x="457200" y="1341438"/>
            <a:ext cx="8229600" cy="5183187"/>
          </a:xfrm>
        </p:spPr>
        <p:txBody>
          <a:bodyPr/>
          <a:lstStyle/>
          <a:p>
            <a:pPr>
              <a:defRPr/>
            </a:pPr>
            <a:r>
              <a:rPr lang="zh-CN" altLang="zh-CN" dirty="0"/>
              <a:t>标准券是一种虚拟国债</a:t>
            </a:r>
            <a:endParaRPr lang="en-US" altLang="zh-CN" dirty="0"/>
          </a:p>
          <a:p>
            <a:pPr>
              <a:defRPr/>
            </a:pPr>
            <a:r>
              <a:rPr lang="zh-CN" altLang="en-US" dirty="0"/>
              <a:t>标准</a:t>
            </a:r>
            <a:r>
              <a:rPr lang="zh-CN" altLang="zh-CN" dirty="0"/>
              <a:t>券在交割月时的剩余期限为</a:t>
            </a:r>
            <a:r>
              <a:rPr lang="en-US" altLang="zh-CN" dirty="0"/>
              <a:t>5</a:t>
            </a:r>
            <a:r>
              <a:rPr lang="zh-CN" altLang="zh-CN" dirty="0"/>
              <a:t>年整</a:t>
            </a:r>
            <a:endParaRPr lang="en-US" altLang="zh-CN" dirty="0"/>
          </a:p>
          <a:p>
            <a:pPr>
              <a:defRPr/>
            </a:pPr>
            <a:r>
              <a:rPr lang="zh-CN" altLang="zh-CN" dirty="0"/>
              <a:t>票面利率为</a:t>
            </a:r>
            <a:r>
              <a:rPr lang="en-US" altLang="zh-CN" dirty="0"/>
              <a:t>3%</a:t>
            </a:r>
          </a:p>
          <a:p>
            <a:pPr>
              <a:defRPr/>
            </a:pPr>
            <a:r>
              <a:rPr lang="zh-CN" altLang="zh-CN" dirty="0"/>
              <a:t>面值</a:t>
            </a:r>
            <a:r>
              <a:rPr lang="en-US" altLang="zh-CN" dirty="0"/>
              <a:t>100</a:t>
            </a:r>
            <a:r>
              <a:rPr lang="zh-CN" altLang="zh-CN" dirty="0"/>
              <a:t>万</a:t>
            </a:r>
            <a:endParaRPr kumimoji="1" lang="zh-CN" altLang="en-US" dirty="0"/>
          </a:p>
        </p:txBody>
      </p:sp>
      <p:sp>
        <p:nvSpPr>
          <p:cNvPr id="84995" name="灯片编号占位符 3">
            <a:extLst>
              <a:ext uri="{FF2B5EF4-FFF2-40B4-BE49-F238E27FC236}">
                <a16:creationId xmlns:a16="http://schemas.microsoft.com/office/drawing/2014/main" id="{4C7645E2-92BE-CB46-A9FB-CB505BA1D50F}"/>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AC6E3A0-87D5-7748-882D-FBD169B7AC63}" type="slidenum">
              <a:rPr lang="zh-CN" altLang="en-US" smtClean="0">
                <a:solidFill>
                  <a:srgbClr val="7F7F7F"/>
                </a:solidFill>
                <a:latin typeface="Adobe Jenson Pro Capt" panose="020A0503050201030203" pitchFamily="18" charset="0"/>
              </a:rPr>
              <a:pPr/>
              <a:t>37</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标题 1">
            <a:extLst>
              <a:ext uri="{FF2B5EF4-FFF2-40B4-BE49-F238E27FC236}">
                <a16:creationId xmlns:a16="http://schemas.microsoft.com/office/drawing/2014/main" id="{F2EA6F23-F757-DB48-AC78-4A68CA818107}"/>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中金所国债期货转换因子</a:t>
            </a:r>
          </a:p>
        </p:txBody>
      </p:sp>
      <p:sp>
        <p:nvSpPr>
          <p:cNvPr id="3" name="内容占位符 2">
            <a:extLst>
              <a:ext uri="{FF2B5EF4-FFF2-40B4-BE49-F238E27FC236}">
                <a16:creationId xmlns:a16="http://schemas.microsoft.com/office/drawing/2014/main" id="{BF63629A-CD7F-F248-A90F-D6FCBDEC7427}"/>
              </a:ext>
            </a:extLst>
          </p:cNvPr>
          <p:cNvSpPr>
            <a:spLocks noGrp="1" noRot="1" noChangeAspect="1" noMove="1" noResize="1" noEditPoints="1" noAdjustHandles="1" noChangeArrowheads="1" noChangeShapeType="1" noTextEdit="1"/>
          </p:cNvSpPr>
          <p:nvPr>
            <p:ph idx="1"/>
          </p:nvPr>
        </p:nvSpPr>
        <p:spPr>
          <a:blipFill>
            <a:blip r:embed="rId2"/>
            <a:stretch>
              <a:fillRect l="-617" t="-1711" r="-617"/>
            </a:stretch>
          </a:blipFill>
        </p:spPr>
        <p:txBody>
          <a:bodyPr/>
          <a:lstStyle/>
          <a:p>
            <a:r>
              <a:rPr lang="zh-CN" altLang="en-US">
                <a:noFill/>
              </a:rPr>
              <a:t> </a:t>
            </a:r>
          </a:p>
        </p:txBody>
      </p:sp>
      <p:sp>
        <p:nvSpPr>
          <p:cNvPr id="86019" name="灯片编号占位符 3">
            <a:extLst>
              <a:ext uri="{FF2B5EF4-FFF2-40B4-BE49-F238E27FC236}">
                <a16:creationId xmlns:a16="http://schemas.microsoft.com/office/drawing/2014/main" id="{D003E47F-D035-FF41-B801-BDD786165A3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FF079EF-C2E9-C448-95C6-94975550FD1A}" type="slidenum">
              <a:rPr lang="zh-CN" altLang="en-US" smtClean="0">
                <a:solidFill>
                  <a:srgbClr val="7F7F7F"/>
                </a:solidFill>
                <a:latin typeface="Adobe Jenson Pro Capt" panose="020A0503050201030203" pitchFamily="18" charset="0"/>
              </a:rPr>
              <a:pPr/>
              <a:t>38</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a:extLst>
              <a:ext uri="{FF2B5EF4-FFF2-40B4-BE49-F238E27FC236}">
                <a16:creationId xmlns:a16="http://schemas.microsoft.com/office/drawing/2014/main" id="{8F113A9F-45CD-2242-81A0-B6FA46E2143F}"/>
              </a:ext>
            </a:extLst>
          </p:cNvPr>
          <p:cNvSpPr>
            <a:spLocks noGrp="1" noChangeArrowheads="1"/>
          </p:cNvSpPr>
          <p:nvPr>
            <p:ph type="title"/>
          </p:nvPr>
        </p:nvSpPr>
        <p:spPr>
          <a:xfrm>
            <a:off x="457200" y="1106488"/>
            <a:ext cx="7462838" cy="635000"/>
          </a:xfrm>
        </p:spPr>
        <p:txBody>
          <a:bodyPr/>
          <a:lstStyle/>
          <a:p>
            <a:pPr eaLnBrk="1" hangingPunct="1"/>
            <a:r>
              <a:rPr lang="zh-CN" altLang="en-US" sz="2700">
                <a:ea typeface="Adobe 黑体 Std R" panose="020B0400000000000000" pitchFamily="34" charset="-128"/>
              </a:rPr>
              <a:t>远期利率协议（ </a:t>
            </a:r>
            <a:r>
              <a:rPr lang="en-US" altLang="zh-CN" sz="2700">
                <a:ea typeface="Adobe 黑体 Std R" panose="020B0400000000000000" pitchFamily="34" charset="-128"/>
              </a:rPr>
              <a:t>Forward Rate Agreement </a:t>
            </a:r>
            <a:r>
              <a:rPr lang="zh-CN" altLang="en-US" sz="2700">
                <a:ea typeface="Adobe 黑体 Std R" panose="020B0400000000000000" pitchFamily="34" charset="-128"/>
              </a:rPr>
              <a:t>）</a:t>
            </a:r>
          </a:p>
        </p:txBody>
      </p:sp>
      <p:sp>
        <p:nvSpPr>
          <p:cNvPr id="68613" name="Rectangle 3">
            <a:extLst>
              <a:ext uri="{FF2B5EF4-FFF2-40B4-BE49-F238E27FC236}">
                <a16:creationId xmlns:a16="http://schemas.microsoft.com/office/drawing/2014/main" id="{69EAA7D1-3467-784C-911B-070CF2E8ECF8}"/>
              </a:ext>
            </a:extLst>
          </p:cNvPr>
          <p:cNvSpPr>
            <a:spLocks noGrp="1" noChangeArrowheads="1"/>
          </p:cNvSpPr>
          <p:nvPr>
            <p:ph idx="1"/>
          </p:nvPr>
        </p:nvSpPr>
        <p:spPr>
          <a:xfrm>
            <a:off x="457200" y="1341438"/>
            <a:ext cx="8229600" cy="5183187"/>
          </a:xfrm>
        </p:spPr>
        <p:txBody>
          <a:bodyPr/>
          <a:lstStyle/>
          <a:p>
            <a:pPr eaLnBrk="1" hangingPunct="1">
              <a:defRPr/>
            </a:pPr>
            <a:endParaRPr lang="zh-CN" altLang="en-US" dirty="0"/>
          </a:p>
          <a:p>
            <a:pPr eaLnBrk="1" hangingPunct="1">
              <a:defRPr/>
            </a:pPr>
            <a:endParaRPr lang="zh-CN" altLang="en-US" dirty="0"/>
          </a:p>
          <a:p>
            <a:pPr eaLnBrk="1" hangingPunct="1">
              <a:defRPr/>
            </a:pPr>
            <a:r>
              <a:rPr lang="zh-CN" altLang="en-US" dirty="0"/>
              <a:t>远期利率协议（ </a:t>
            </a:r>
            <a:r>
              <a:rPr lang="en-US" altLang="zh-CN" dirty="0"/>
              <a:t>FRA </a:t>
            </a:r>
            <a:r>
              <a:rPr lang="zh-CN" altLang="en-US" dirty="0"/>
              <a:t>）是买卖双方同意从未来某一商定的时刻开始的一定时期内按</a:t>
            </a:r>
            <a:r>
              <a:rPr lang="zh-CN" altLang="en-US" dirty="0">
                <a:solidFill>
                  <a:srgbClr val="FF0000"/>
                </a:solidFill>
              </a:rPr>
              <a:t>协议利率</a:t>
            </a:r>
            <a:r>
              <a:rPr lang="zh-CN" altLang="en-US" dirty="0"/>
              <a:t>借贷一笔数额确定、以具体货币表示的</a:t>
            </a:r>
            <a:r>
              <a:rPr lang="zh-CN" altLang="en-US" dirty="0">
                <a:solidFill>
                  <a:srgbClr val="FF0000"/>
                </a:solidFill>
              </a:rPr>
              <a:t>名义本金</a:t>
            </a:r>
            <a:r>
              <a:rPr lang="zh-CN" altLang="en-US" dirty="0"/>
              <a:t>的协议。</a:t>
            </a:r>
          </a:p>
          <a:p>
            <a:pPr eaLnBrk="1" hangingPunct="1">
              <a:defRPr/>
            </a:pPr>
            <a:endParaRPr lang="zh-CN" altLang="en-US" dirty="0"/>
          </a:p>
        </p:txBody>
      </p:sp>
      <p:sp>
        <p:nvSpPr>
          <p:cNvPr id="45059" name="灯片编号占位符 6">
            <a:extLst>
              <a:ext uri="{FF2B5EF4-FFF2-40B4-BE49-F238E27FC236}">
                <a16:creationId xmlns:a16="http://schemas.microsoft.com/office/drawing/2014/main" id="{C99FFE45-6C11-9448-AA1D-70272C72D2C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3"/>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3"/>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3"/>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3"/>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319B50FB-8C8B-544F-92FA-749C45BC5018}" type="slidenum">
              <a:rPr lang="zh-CN" altLang="en-US" sz="9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3</a:t>
            </a:fld>
            <a:endParaRPr lang="en-US" altLang="zh-CN" sz="900">
              <a:solidFill>
                <a:srgbClr val="000000"/>
              </a:solidFill>
              <a:latin typeface="Adobe Jenson Pro Capt" panose="020A0503050201030203" pitchFamily="18" charset="0"/>
              <a:ea typeface="宋体" panose="02010600030101010101" pitchFamily="2" charset="-122"/>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标题 1">
            <a:extLst>
              <a:ext uri="{FF2B5EF4-FFF2-40B4-BE49-F238E27FC236}">
                <a16:creationId xmlns:a16="http://schemas.microsoft.com/office/drawing/2014/main" id="{0EA5B6EA-2FDC-C74D-A5C5-3E1F7705FE0F}"/>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例</a:t>
            </a:r>
            <a:r>
              <a:rPr lang="en-US" altLang="zh-CN">
                <a:ea typeface="Adobe 黑体 Std R" panose="020B0400000000000000" pitchFamily="34" charset="-128"/>
              </a:rPr>
              <a:t>4.4</a:t>
            </a:r>
            <a:r>
              <a:rPr lang="zh-CN" altLang="en-US">
                <a:ea typeface="Adobe 黑体 Std R" panose="020B0400000000000000" pitchFamily="34" charset="-128"/>
              </a:rPr>
              <a:t> 转换因子的计算</a:t>
            </a:r>
          </a:p>
        </p:txBody>
      </p:sp>
      <p:sp>
        <p:nvSpPr>
          <p:cNvPr id="3" name="内容占位符 2">
            <a:extLst>
              <a:ext uri="{FF2B5EF4-FFF2-40B4-BE49-F238E27FC236}">
                <a16:creationId xmlns:a16="http://schemas.microsoft.com/office/drawing/2014/main" id="{2F2E1949-AD04-484C-A646-7FDD95159238}"/>
              </a:ext>
            </a:extLst>
          </p:cNvPr>
          <p:cNvSpPr>
            <a:spLocks noGrp="1"/>
          </p:cNvSpPr>
          <p:nvPr>
            <p:ph idx="1"/>
          </p:nvPr>
        </p:nvSpPr>
        <p:spPr>
          <a:xfrm>
            <a:off x="457200" y="1341438"/>
            <a:ext cx="8229600" cy="5183187"/>
          </a:xfrm>
        </p:spPr>
        <p:txBody>
          <a:bodyPr/>
          <a:lstStyle/>
          <a:p>
            <a:pPr>
              <a:defRPr/>
            </a:pPr>
            <a:r>
              <a:rPr lang="zh-CN" altLang="zh-CN" dirty="0"/>
              <a:t>前述代码为</a:t>
            </a:r>
            <a:r>
              <a:rPr lang="en-US" altLang="zh-CN" dirty="0"/>
              <a:t>170006.IB</a:t>
            </a:r>
            <a:r>
              <a:rPr lang="zh-CN" altLang="zh-CN" dirty="0"/>
              <a:t>的国债是否属于</a:t>
            </a:r>
            <a:r>
              <a:rPr lang="en-US" altLang="zh-CN" dirty="0"/>
              <a:t>5</a:t>
            </a:r>
            <a:r>
              <a:rPr lang="zh-CN" altLang="zh-CN" dirty="0"/>
              <a:t>年期国债期货合约</a:t>
            </a:r>
            <a:r>
              <a:rPr lang="en-US" altLang="zh-CN" dirty="0"/>
              <a:t>TF1906</a:t>
            </a:r>
            <a:r>
              <a:rPr lang="zh-CN" altLang="en-US" dirty="0"/>
              <a:t>和</a:t>
            </a:r>
            <a:r>
              <a:rPr lang="en-US" altLang="zh-CN" dirty="0"/>
              <a:t>TF1909</a:t>
            </a:r>
            <a:r>
              <a:rPr lang="zh-CN" altLang="zh-CN" dirty="0"/>
              <a:t>的可交割券？如果是，其转换因子分别为多少？</a:t>
            </a:r>
            <a:endParaRPr lang="en-US" altLang="zh-CN" dirty="0"/>
          </a:p>
          <a:p>
            <a:pPr>
              <a:defRPr/>
            </a:pPr>
            <a:endParaRPr lang="zh-CN" altLang="en-US" dirty="0"/>
          </a:p>
        </p:txBody>
      </p:sp>
      <p:sp>
        <p:nvSpPr>
          <p:cNvPr id="87043" name="灯片编号占位符 3">
            <a:extLst>
              <a:ext uri="{FF2B5EF4-FFF2-40B4-BE49-F238E27FC236}">
                <a16:creationId xmlns:a16="http://schemas.microsoft.com/office/drawing/2014/main" id="{D1DBDCD4-758B-D64B-866E-BE3198C1E145}"/>
              </a:ext>
            </a:extLst>
          </p:cNvPr>
          <p:cNvSpPr>
            <a:spLocks noGrp="1" noChangeArrowheads="1"/>
          </p:cNvSpPr>
          <p:nvPr>
            <p:ph type="sldNum" sz="quarter" idx="10"/>
          </p:nvPr>
        </p:nvSpPr>
        <p:spPr>
          <a:xfrm>
            <a:off x="8783638" y="6524625"/>
            <a:ext cx="2844800" cy="288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2"/>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2"/>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2"/>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2"/>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900B251A-B4C6-DC42-996F-8551E4F37E4E}" type="slidenum">
              <a:rPr lang="zh-CN" altLang="en-US" sz="12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39</a:t>
            </a:fld>
            <a:endParaRPr lang="zh-CN" altLang="en-US" sz="1200">
              <a:solidFill>
                <a:srgbClr val="7F7F7F"/>
              </a:solidFill>
              <a:latin typeface="Adobe Jenson Pro Capt" panose="020A0503050201030203" pitchFamily="18" charset="0"/>
              <a:ea typeface="宋体" panose="02010600030101010101" pitchFamily="2" charset="-122"/>
            </a:endParaRPr>
          </a:p>
        </p:txBody>
      </p:sp>
      <p:graphicFrame>
        <p:nvGraphicFramePr>
          <p:cNvPr id="10" name="表格 11">
            <a:extLst>
              <a:ext uri="{FF2B5EF4-FFF2-40B4-BE49-F238E27FC236}">
                <a16:creationId xmlns:a16="http://schemas.microsoft.com/office/drawing/2014/main" id="{0C70E96C-1909-AA4A-8F07-1EF17AF69FF8}"/>
              </a:ext>
            </a:extLst>
          </p:cNvPr>
          <p:cNvGraphicFramePr>
            <a:graphicFrameLocks noGrp="1"/>
          </p:cNvGraphicFramePr>
          <p:nvPr/>
        </p:nvGraphicFramePr>
        <p:xfrm>
          <a:off x="1322208" y="3300769"/>
          <a:ext cx="6515100" cy="2067878"/>
        </p:xfrm>
        <a:graphic>
          <a:graphicData uri="http://schemas.openxmlformats.org/drawingml/2006/table">
            <a:tbl>
              <a:tblPr firstRow="1" bandRow="1">
                <a:tableStyleId>{5940675A-B579-460E-94D1-54222C63F5DA}</a:tableStyleId>
              </a:tblPr>
              <a:tblGrid>
                <a:gridCol w="3257550">
                  <a:extLst>
                    <a:ext uri="{9D8B030D-6E8A-4147-A177-3AD203B41FA5}">
                      <a16:colId xmlns:a16="http://schemas.microsoft.com/office/drawing/2014/main" val="20000"/>
                    </a:ext>
                  </a:extLst>
                </a:gridCol>
                <a:gridCol w="3257550">
                  <a:extLst>
                    <a:ext uri="{9D8B030D-6E8A-4147-A177-3AD203B41FA5}">
                      <a16:colId xmlns:a16="http://schemas.microsoft.com/office/drawing/2014/main" val="20001"/>
                    </a:ext>
                  </a:extLst>
                </a:gridCol>
              </a:tblGrid>
              <a:tr h="281940">
                <a:tc>
                  <a:txBody>
                    <a:bodyPr/>
                    <a:lstStyle/>
                    <a:p>
                      <a:pPr algn="ctr"/>
                      <a:r>
                        <a:rPr lang="en-US" altLang="zh-CN" sz="1400" dirty="0">
                          <a:latin typeface="Adobe Jenson Pro" panose="020A0503050201030203" pitchFamily="18" charset="0"/>
                          <a:ea typeface="楷体" panose="02010609060101010101" pitchFamily="49" charset="-122"/>
                        </a:rPr>
                        <a:t>TF1906</a:t>
                      </a:r>
                      <a:endParaRPr lang="zh-CN" altLang="en-US" sz="1400" dirty="0">
                        <a:latin typeface="Adobe Jenson Pro" panose="020A0503050201030203" pitchFamily="18" charset="0"/>
                        <a:ea typeface="楷体" panose="02010609060101010101" pitchFamily="49" charset="-122"/>
                      </a:endParaRPr>
                    </a:p>
                  </a:txBody>
                  <a:tcPr marL="68580" marR="68580" marT="34290" marB="34290">
                    <a:lnL w="12700" cap="flat" cmpd="sng" algn="ctr">
                      <a:noFill/>
                      <a:prstDash val="solid"/>
                      <a:round/>
                      <a:headEnd type="none" w="med" len="med"/>
                      <a:tailEnd type="none" w="med" len="med"/>
                    </a:lnL>
                  </a:tcPr>
                </a:tc>
                <a:tc>
                  <a:txBody>
                    <a:bodyPr/>
                    <a:lstStyle/>
                    <a:p>
                      <a:pPr algn="ctr"/>
                      <a:r>
                        <a:rPr lang="en-US" altLang="zh-CN" sz="1400" dirty="0">
                          <a:latin typeface="Adobe Jenson Pro" panose="020A0503050201030203" pitchFamily="18" charset="0"/>
                          <a:ea typeface="楷体" panose="02010609060101010101" pitchFamily="49" charset="-122"/>
                        </a:rPr>
                        <a:t>TF1909</a:t>
                      </a:r>
                      <a:endParaRPr lang="zh-CN" altLang="en-US" sz="1400" dirty="0">
                        <a:latin typeface="Adobe Jenson Pro" panose="020A0503050201030203" pitchFamily="18" charset="0"/>
                        <a:ea typeface="楷体" panose="02010609060101010101" pitchFamily="49" charset="-122"/>
                      </a:endParaRPr>
                    </a:p>
                  </a:txBody>
                  <a:tcPr marL="68580" marR="68580" marT="34290" marB="34290">
                    <a:lnR w="12700" cap="flat" cmpd="sng" algn="ctr">
                      <a:noFill/>
                      <a:prstDash val="solid"/>
                      <a:round/>
                      <a:headEnd type="none" w="med" len="med"/>
                      <a:tailEnd type="none" w="med" len="med"/>
                    </a:lnR>
                  </a:tcPr>
                </a:tc>
                <a:extLst>
                  <a:ext uri="{0D108BD9-81ED-4DB2-BD59-A6C34878D82A}">
                    <a16:rowId xmlns:a16="http://schemas.microsoft.com/office/drawing/2014/main" val="10000"/>
                  </a:ext>
                </a:extLst>
              </a:tr>
              <a:tr h="281940">
                <a:tc>
                  <a:txBody>
                    <a:bodyPr/>
                    <a:lstStyle/>
                    <a:p>
                      <a:pPr algn="ctr"/>
                      <a:r>
                        <a:rPr lang="en-US" altLang="zh-CN" sz="1400" dirty="0">
                          <a:latin typeface="Adobe Jenson Pro" panose="020A0503050201030203" pitchFamily="18" charset="0"/>
                          <a:ea typeface="楷体" panose="02010609060101010101" pitchFamily="49" charset="-122"/>
                        </a:rPr>
                        <a:t>4</a:t>
                      </a:r>
                      <a:r>
                        <a:rPr lang="zh-CN" altLang="en-US" sz="1400" dirty="0">
                          <a:latin typeface="Adobe Jenson Pro" panose="020A0503050201030203" pitchFamily="18" charset="0"/>
                          <a:ea typeface="楷体" panose="02010609060101010101" pitchFamily="49" charset="-122"/>
                        </a:rPr>
                        <a:t>年</a:t>
                      </a:r>
                      <a:r>
                        <a:rPr lang="en-US" altLang="zh-CN" sz="1400" dirty="0">
                          <a:latin typeface="Adobe Jenson Pro" panose="020A0503050201030203" pitchFamily="18" charset="0"/>
                          <a:ea typeface="楷体" panose="02010609060101010101" pitchFamily="49" charset="-122"/>
                        </a:rPr>
                        <a:t>9</a:t>
                      </a:r>
                      <a:r>
                        <a:rPr lang="zh-CN" altLang="en-US" sz="1400" dirty="0">
                          <a:latin typeface="Adobe Jenson Pro" panose="020A0503050201030203" pitchFamily="18" charset="0"/>
                          <a:ea typeface="楷体" panose="02010609060101010101" pitchFamily="49" charset="-122"/>
                        </a:rPr>
                        <a:t>个月</a:t>
                      </a:r>
                      <a:r>
                        <a:rPr lang="en-US" altLang="zh-CN" sz="1400" dirty="0">
                          <a:latin typeface="Adobe Jenson Pro" panose="020A0503050201030203" pitchFamily="18" charset="0"/>
                          <a:ea typeface="楷体" panose="02010609060101010101" pitchFamily="49" charset="-122"/>
                        </a:rPr>
                        <a:t> </a:t>
                      </a:r>
                      <a:endParaRPr lang="zh-CN" altLang="en-US" sz="1400" dirty="0">
                        <a:latin typeface="Adobe Jenson Pro" panose="020A0503050201030203" pitchFamily="18" charset="0"/>
                        <a:ea typeface="楷体" panose="02010609060101010101" pitchFamily="49" charset="-122"/>
                      </a:endParaRPr>
                    </a:p>
                  </a:txBody>
                  <a:tcPr marL="68580" marR="68580" marT="34290" marB="34290">
                    <a:lnL w="12700" cap="flat" cmpd="sng" algn="ctr">
                      <a:noFill/>
                      <a:prstDash val="solid"/>
                      <a:round/>
                      <a:headEnd type="none" w="med" len="med"/>
                      <a:tailEnd type="none" w="med" len="med"/>
                    </a:lnL>
                  </a:tcPr>
                </a:tc>
                <a:tc>
                  <a:txBody>
                    <a:bodyPr/>
                    <a:lstStyle/>
                    <a:p>
                      <a:pPr algn="ctr"/>
                      <a:r>
                        <a:rPr lang="en-US" altLang="zh-CN" sz="1400" dirty="0">
                          <a:latin typeface="Adobe Jenson Pro" panose="020A0503050201030203" pitchFamily="18" charset="0"/>
                          <a:ea typeface="楷体" panose="02010609060101010101" pitchFamily="49" charset="-122"/>
                        </a:rPr>
                        <a:t>4</a:t>
                      </a:r>
                      <a:r>
                        <a:rPr lang="zh-CN" altLang="en-US" sz="1400" dirty="0">
                          <a:latin typeface="Adobe Jenson Pro" panose="020A0503050201030203" pitchFamily="18" charset="0"/>
                          <a:ea typeface="楷体" panose="02010609060101010101" pitchFamily="49" charset="-122"/>
                        </a:rPr>
                        <a:t>年</a:t>
                      </a:r>
                      <a:r>
                        <a:rPr lang="en-US" altLang="zh-CN" sz="1400" dirty="0">
                          <a:latin typeface="Adobe Jenson Pro" panose="020A0503050201030203" pitchFamily="18" charset="0"/>
                          <a:ea typeface="楷体" panose="02010609060101010101" pitchFamily="49" charset="-122"/>
                        </a:rPr>
                        <a:t>6</a:t>
                      </a:r>
                      <a:r>
                        <a:rPr lang="zh-CN" altLang="en-US" sz="1400" dirty="0">
                          <a:latin typeface="Adobe Jenson Pro" panose="020A0503050201030203" pitchFamily="18" charset="0"/>
                          <a:ea typeface="楷体" panose="02010609060101010101" pitchFamily="49" charset="-122"/>
                        </a:rPr>
                        <a:t>个月</a:t>
                      </a:r>
                      <a:r>
                        <a:rPr lang="en-US" altLang="zh-CN" sz="1400" dirty="0">
                          <a:latin typeface="Adobe Jenson Pro" panose="020A0503050201030203" pitchFamily="18" charset="0"/>
                          <a:ea typeface="楷体" panose="02010609060101010101" pitchFamily="49" charset="-122"/>
                        </a:rPr>
                        <a:t> </a:t>
                      </a:r>
                      <a:endParaRPr lang="zh-CN" altLang="en-US" sz="1400" dirty="0">
                        <a:latin typeface="Adobe Jenson Pro" panose="020A0503050201030203" pitchFamily="18" charset="0"/>
                        <a:ea typeface="楷体" panose="02010609060101010101" pitchFamily="49" charset="-122"/>
                      </a:endParaRPr>
                    </a:p>
                  </a:txBody>
                  <a:tcPr marL="68580" marR="68580" marT="34290" marB="34290">
                    <a:lnR w="12700" cap="flat" cmpd="sng" algn="ctr">
                      <a:noFill/>
                      <a:prstDash val="solid"/>
                      <a:round/>
                      <a:headEnd type="none" w="med" len="med"/>
                      <a:tailEnd type="none" w="med" len="med"/>
                    </a:lnR>
                  </a:tcPr>
                </a:tc>
                <a:extLst>
                  <a:ext uri="{0D108BD9-81ED-4DB2-BD59-A6C34878D82A}">
                    <a16:rowId xmlns:a16="http://schemas.microsoft.com/office/drawing/2014/main" val="10001"/>
                  </a:ext>
                </a:extLst>
              </a:tr>
              <a:tr h="822643">
                <a:tc>
                  <a:txBody>
                    <a:bodyPr/>
                    <a:lstStyle/>
                    <a:p>
                      <a:endParaRPr lang="zh-CN"/>
                    </a:p>
                  </a:txBody>
                  <a:tcPr marL="68580" marR="68580" marT="34290" marB="34290">
                    <a:lnL w="12700" cap="flat" cmpd="sng" algn="ctr">
                      <a:noFill/>
                      <a:prstDash val="solid"/>
                      <a:round/>
                      <a:headEnd type="none" w="med" len="med"/>
                      <a:tailEnd type="none" w="med" len="med"/>
                    </a:lnL>
                    <a:blipFill>
                      <a:blip r:embed="rId3"/>
                      <a:stretch>
                        <a:fillRect l="-389" t="-90769" r="-100000" b="-103077"/>
                      </a:stretch>
                    </a:blipFill>
                  </a:tcPr>
                </a:tc>
                <a:tc>
                  <a:txBody>
                    <a:bodyPr/>
                    <a:lstStyle/>
                    <a:p>
                      <a:endParaRPr lang="zh-CN"/>
                    </a:p>
                  </a:txBody>
                  <a:tcPr marL="68580" marR="68580" marT="34290" marB="34290">
                    <a:lnR w="12700" cap="flat" cmpd="sng" algn="ctr">
                      <a:noFill/>
                      <a:prstDash val="solid"/>
                      <a:round/>
                      <a:headEnd type="none" w="med" len="med"/>
                      <a:tailEnd type="none" w="med" len="med"/>
                    </a:lnR>
                    <a:blipFill>
                      <a:blip r:embed="rId3"/>
                      <a:stretch>
                        <a:fillRect l="-100389" t="-90769" b="-103077"/>
                      </a:stretch>
                    </a:blipFill>
                  </a:tcPr>
                </a:tc>
                <a:extLst>
                  <a:ext uri="{0D108BD9-81ED-4DB2-BD59-A6C34878D82A}">
                    <a16:rowId xmlns:a16="http://schemas.microsoft.com/office/drawing/2014/main" val="10002"/>
                  </a:ext>
                </a:extLst>
              </a:tr>
              <a:tr h="681355">
                <a:tc>
                  <a:txBody>
                    <a:bodyPr/>
                    <a:lstStyle/>
                    <a:p>
                      <a:endParaRPr lang="zh-CN"/>
                    </a:p>
                  </a:txBody>
                  <a:tcPr marL="68580" marR="68580" marT="34290" marB="34290">
                    <a:lnL w="12700" cap="flat" cmpd="sng" algn="ctr">
                      <a:noFill/>
                      <a:prstDash val="solid"/>
                      <a:round/>
                      <a:headEnd type="none" w="med" len="med"/>
                      <a:tailEnd type="none" w="med" len="med"/>
                    </a:lnL>
                    <a:blipFill>
                      <a:blip r:embed="rId3"/>
                      <a:stretch>
                        <a:fillRect l="-389" t="-229630" r="-100000" b="-24074"/>
                      </a:stretch>
                    </a:blipFill>
                  </a:tcPr>
                </a:tc>
                <a:tc>
                  <a:txBody>
                    <a:bodyPr/>
                    <a:lstStyle/>
                    <a:p>
                      <a:endParaRPr lang="zh-CN"/>
                    </a:p>
                  </a:txBody>
                  <a:tcPr marL="68580" marR="68580" marT="34290" marB="34290">
                    <a:lnR w="12700" cap="flat" cmpd="sng" algn="ctr">
                      <a:noFill/>
                      <a:prstDash val="solid"/>
                      <a:round/>
                      <a:headEnd type="none" w="med" len="med"/>
                      <a:tailEnd type="none" w="med" len="med"/>
                    </a:lnR>
                    <a:blipFill>
                      <a:blip r:embed="rId3"/>
                      <a:stretch>
                        <a:fillRect l="-100389" t="-229630" b="-24074"/>
                      </a:stretch>
                    </a:blipFill>
                  </a:tcPr>
                </a:tc>
                <a:extLst>
                  <a:ext uri="{0D108BD9-81ED-4DB2-BD59-A6C34878D82A}">
                    <a16:rowId xmlns:a16="http://schemas.microsoft.com/office/drawing/2014/main" val="10003"/>
                  </a:ext>
                </a:extLst>
              </a:tr>
            </a:tbl>
          </a:graphicData>
        </a:graphic>
      </p:graphicFrame>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0CD18B-31A9-6E45-A32C-600F872BDA3F}"/>
              </a:ext>
            </a:extLst>
          </p:cNvPr>
          <p:cNvSpPr>
            <a:spLocks noGrp="1"/>
          </p:cNvSpPr>
          <p:nvPr>
            <p:ph type="title"/>
          </p:nvPr>
        </p:nvSpPr>
        <p:spPr>
          <a:xfrm>
            <a:off x="492125" y="76200"/>
            <a:ext cx="8229600" cy="846138"/>
          </a:xfrm>
        </p:spPr>
        <p:txBody>
          <a:bodyPr>
            <a:normAutofit fontScale="90000"/>
          </a:bodyPr>
          <a:lstStyle/>
          <a:p>
            <a:pPr>
              <a:defRPr/>
            </a:pPr>
            <a:r>
              <a:rPr lang="en-US" altLang="zh-CN" dirty="0"/>
              <a:t>TF1906</a:t>
            </a:r>
            <a:r>
              <a:rPr lang="zh-CN" altLang="en-US" dirty="0"/>
              <a:t>合约的可交割券与转换因子</a:t>
            </a:r>
          </a:p>
        </p:txBody>
      </p:sp>
      <p:sp>
        <p:nvSpPr>
          <p:cNvPr id="3" name="内容占位符 2">
            <a:extLst>
              <a:ext uri="{FF2B5EF4-FFF2-40B4-BE49-F238E27FC236}">
                <a16:creationId xmlns:a16="http://schemas.microsoft.com/office/drawing/2014/main" id="{60D558EB-C43E-4E4A-A853-50F0A7B0D751}"/>
              </a:ext>
            </a:extLst>
          </p:cNvPr>
          <p:cNvSpPr>
            <a:spLocks noGrp="1"/>
          </p:cNvSpPr>
          <p:nvPr>
            <p:ph idx="1"/>
          </p:nvPr>
        </p:nvSpPr>
        <p:spPr>
          <a:xfrm>
            <a:off x="457200" y="1341438"/>
            <a:ext cx="8229600" cy="5183187"/>
          </a:xfrm>
        </p:spPr>
        <p:txBody>
          <a:bodyPr/>
          <a:lstStyle/>
          <a:p>
            <a:pPr>
              <a:defRPr/>
            </a:pPr>
            <a:endParaRPr lang="zh-CN" altLang="en-US" dirty="0"/>
          </a:p>
        </p:txBody>
      </p:sp>
      <p:sp>
        <p:nvSpPr>
          <p:cNvPr id="88067" name="灯片编号占位符 3">
            <a:extLst>
              <a:ext uri="{FF2B5EF4-FFF2-40B4-BE49-F238E27FC236}">
                <a16:creationId xmlns:a16="http://schemas.microsoft.com/office/drawing/2014/main" id="{79ED8A02-0B1E-304D-A7EB-C3494102BAD1}"/>
              </a:ext>
            </a:extLst>
          </p:cNvPr>
          <p:cNvSpPr>
            <a:spLocks noGrp="1" noChangeArrowheads="1"/>
          </p:cNvSpPr>
          <p:nvPr>
            <p:ph type="sldNum" sz="quarter" idx="10"/>
          </p:nvPr>
        </p:nvSpPr>
        <p:spPr>
          <a:xfrm>
            <a:off x="8783638" y="6524625"/>
            <a:ext cx="2844800" cy="288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2"/>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2"/>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2"/>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2"/>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EFF717DD-335C-4E4E-94E7-7CEAAA60668C}" type="slidenum">
              <a:rPr lang="zh-CN" altLang="en-US" sz="12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40</a:t>
            </a:fld>
            <a:endParaRPr lang="zh-CN" altLang="en-US" sz="1200">
              <a:solidFill>
                <a:srgbClr val="7F7F7F"/>
              </a:solidFill>
              <a:latin typeface="Adobe Jenson Pro Capt" panose="020A0503050201030203" pitchFamily="18" charset="0"/>
              <a:ea typeface="宋体" panose="02010600030101010101" pitchFamily="2" charset="-122"/>
            </a:endParaRPr>
          </a:p>
        </p:txBody>
      </p:sp>
      <p:graphicFrame>
        <p:nvGraphicFramePr>
          <p:cNvPr id="5" name="表格 5">
            <a:extLst>
              <a:ext uri="{FF2B5EF4-FFF2-40B4-BE49-F238E27FC236}">
                <a16:creationId xmlns:a16="http://schemas.microsoft.com/office/drawing/2014/main" id="{474A0ECF-DD69-6E43-933D-F6AF0AC41ABC}"/>
              </a:ext>
            </a:extLst>
          </p:cNvPr>
          <p:cNvGraphicFramePr>
            <a:graphicFrameLocks noGrp="1"/>
          </p:cNvGraphicFramePr>
          <p:nvPr/>
        </p:nvGraphicFramePr>
        <p:xfrm>
          <a:off x="1143000" y="2455863"/>
          <a:ext cx="6915150" cy="2603500"/>
        </p:xfrm>
        <a:graphic>
          <a:graphicData uri="http://schemas.openxmlformats.org/drawingml/2006/table">
            <a:tbl>
              <a:tblPr firstRow="1" bandRow="1">
                <a:tableStyleId>{21E4AEA4-8DFA-4A89-87EB-49C32662AFE0}</a:tableStyleId>
              </a:tblPr>
              <a:tblGrid>
                <a:gridCol w="1728788">
                  <a:extLst>
                    <a:ext uri="{9D8B030D-6E8A-4147-A177-3AD203B41FA5}">
                      <a16:colId xmlns:a16="http://schemas.microsoft.com/office/drawing/2014/main" val="20000"/>
                    </a:ext>
                  </a:extLst>
                </a:gridCol>
                <a:gridCol w="1728788">
                  <a:extLst>
                    <a:ext uri="{9D8B030D-6E8A-4147-A177-3AD203B41FA5}">
                      <a16:colId xmlns:a16="http://schemas.microsoft.com/office/drawing/2014/main" val="20001"/>
                    </a:ext>
                  </a:extLst>
                </a:gridCol>
                <a:gridCol w="1728788">
                  <a:extLst>
                    <a:ext uri="{9D8B030D-6E8A-4147-A177-3AD203B41FA5}">
                      <a16:colId xmlns:a16="http://schemas.microsoft.com/office/drawing/2014/main" val="20002"/>
                    </a:ext>
                  </a:extLst>
                </a:gridCol>
                <a:gridCol w="1728788">
                  <a:extLst>
                    <a:ext uri="{9D8B030D-6E8A-4147-A177-3AD203B41FA5}">
                      <a16:colId xmlns:a16="http://schemas.microsoft.com/office/drawing/2014/main" val="20003"/>
                    </a:ext>
                  </a:extLst>
                </a:gridCol>
              </a:tblGrid>
              <a:tr h="351361">
                <a:tc>
                  <a:txBody>
                    <a:bodyPr/>
                    <a:lstStyle/>
                    <a:p>
                      <a:pPr algn="ctr"/>
                      <a:r>
                        <a:rPr lang="zh-CN" altLang="en-US" sz="1400" dirty="0">
                          <a:latin typeface="Adobe Jenson Pro" panose="020A0503050201030203" pitchFamily="18" charset="0"/>
                        </a:rPr>
                        <a:t>序号</a:t>
                      </a:r>
                    </a:p>
                  </a:txBody>
                  <a:tcPr marL="68580" marR="68580" marT="34292" marB="34292"/>
                </a:tc>
                <a:tc>
                  <a:txBody>
                    <a:bodyPr/>
                    <a:lstStyle/>
                    <a:p>
                      <a:pPr algn="ctr"/>
                      <a:r>
                        <a:rPr lang="zh-CN" altLang="en-US" sz="1400" dirty="0">
                          <a:latin typeface="Adobe Jenson Pro" panose="020A0503050201030203" pitchFamily="18" charset="0"/>
                        </a:rPr>
                        <a:t>现券代码</a:t>
                      </a:r>
                    </a:p>
                  </a:txBody>
                  <a:tcPr marL="68580" marR="68580" marT="34292" marB="34292"/>
                </a:tc>
                <a:tc>
                  <a:txBody>
                    <a:bodyPr/>
                    <a:lstStyle/>
                    <a:p>
                      <a:pPr algn="ctr"/>
                      <a:r>
                        <a:rPr lang="zh-CN" altLang="en-US" sz="1400" dirty="0">
                          <a:latin typeface="Adobe Jenson Pro" panose="020A0503050201030203" pitchFamily="18" charset="0"/>
                        </a:rPr>
                        <a:t>现券简称</a:t>
                      </a:r>
                    </a:p>
                  </a:txBody>
                  <a:tcPr marL="68580" marR="68580" marT="34292" marB="34292"/>
                </a:tc>
                <a:tc>
                  <a:txBody>
                    <a:bodyPr/>
                    <a:lstStyle/>
                    <a:p>
                      <a:pPr algn="ctr"/>
                      <a:r>
                        <a:rPr lang="zh-CN" altLang="en-US" sz="1400" dirty="0">
                          <a:latin typeface="Adobe Jenson Pro" panose="020A0503050201030203" pitchFamily="18" charset="0"/>
                        </a:rPr>
                        <a:t>转换因子</a:t>
                      </a:r>
                    </a:p>
                  </a:txBody>
                  <a:tcPr marL="68580" marR="68580" marT="34292" marB="34292"/>
                </a:tc>
                <a:extLst>
                  <a:ext uri="{0D108BD9-81ED-4DB2-BD59-A6C34878D82A}">
                    <a16:rowId xmlns:a16="http://schemas.microsoft.com/office/drawing/2014/main" val="10000"/>
                  </a:ext>
                </a:extLst>
              </a:tr>
              <a:tr h="351361">
                <a:tc>
                  <a:txBody>
                    <a:bodyPr/>
                    <a:lstStyle/>
                    <a:p>
                      <a:pPr algn="ctr"/>
                      <a:r>
                        <a:rPr lang="en-US" altLang="zh-CN" sz="1400" dirty="0">
                          <a:latin typeface="Adobe Jenson Pro" panose="020A0503050201030203" pitchFamily="18" charset="0"/>
                        </a:rPr>
                        <a:t>1</a:t>
                      </a:r>
                      <a:endParaRPr lang="zh-CN" altLang="en-US" sz="1400" dirty="0">
                        <a:latin typeface="Adobe Jenson Pro" panose="020A0503050201030203" pitchFamily="18" charset="0"/>
                      </a:endParaRPr>
                    </a:p>
                  </a:txBody>
                  <a:tcPr marL="68580" marR="68580" marT="34292" marB="34292"/>
                </a:tc>
                <a:tc>
                  <a:txBody>
                    <a:bodyPr/>
                    <a:lstStyle/>
                    <a:p>
                      <a:pPr algn="ctr"/>
                      <a:r>
                        <a:rPr lang="en-US" altLang="zh-CN" sz="1400" kern="100" dirty="0">
                          <a:latin typeface="Adobe Jenson Pro" panose="020A0503050201030203" pitchFamily="18" charset="0"/>
                        </a:rPr>
                        <a:t>190004.IB</a:t>
                      </a:r>
                      <a:endParaRPr lang="zh-CN" altLang="en-US" sz="1400" dirty="0">
                        <a:latin typeface="Adobe Jenson Pro" panose="020A0503050201030203" pitchFamily="18" charset="0"/>
                      </a:endParaRPr>
                    </a:p>
                  </a:txBody>
                  <a:tcPr marL="68580" marR="68580" marT="34292" marB="34292"/>
                </a:tc>
                <a:tc>
                  <a:txBody>
                    <a:bodyPr/>
                    <a:lstStyle/>
                    <a:p>
                      <a:pPr algn="ctr"/>
                      <a:r>
                        <a:rPr lang="en-US" altLang="zh-CN" sz="1400" kern="100" dirty="0">
                          <a:latin typeface="Adobe Jenson Pro" panose="020A0503050201030203" pitchFamily="18" charset="0"/>
                        </a:rPr>
                        <a:t>19</a:t>
                      </a:r>
                      <a:r>
                        <a:rPr lang="zh-CN" altLang="en-US" sz="1400" kern="100" dirty="0">
                          <a:latin typeface="Adobe Jenson Pro" panose="020A0503050201030203" pitchFamily="18" charset="0"/>
                        </a:rPr>
                        <a:t>附息国债</a:t>
                      </a:r>
                      <a:r>
                        <a:rPr lang="en-US" altLang="zh-CN" sz="1400" kern="100" dirty="0">
                          <a:latin typeface="Adobe Jenson Pro" panose="020A0503050201030203" pitchFamily="18" charset="0"/>
                        </a:rPr>
                        <a:t>04</a:t>
                      </a:r>
                      <a:endParaRPr lang="zh-CN" altLang="en-US" sz="1400" dirty="0">
                        <a:latin typeface="Adobe Jenson Pro" panose="020A0503050201030203" pitchFamily="18" charset="0"/>
                      </a:endParaRPr>
                    </a:p>
                  </a:txBody>
                  <a:tcPr marL="68580" marR="68580" marT="34292" marB="34292"/>
                </a:tc>
                <a:tc>
                  <a:txBody>
                    <a:bodyPr/>
                    <a:lstStyle/>
                    <a:p>
                      <a:pPr marL="0" algn="ctr" defTabSz="914400" rtl="0" eaLnBrk="1" latinLnBrk="0" hangingPunct="1"/>
                      <a:r>
                        <a:rPr lang="en-US" altLang="zh-CN" sz="1400" kern="100" dirty="0">
                          <a:solidFill>
                            <a:schemeClr val="dk1"/>
                          </a:solidFill>
                          <a:latin typeface="Adobe Jenson Pro" panose="020A0503050201030203" pitchFamily="18" charset="0"/>
                        </a:rPr>
                        <a:t>1.0084</a:t>
                      </a:r>
                      <a:endParaRPr lang="zh-CN" altLang="en-US" sz="1400" kern="100" dirty="0">
                        <a:solidFill>
                          <a:schemeClr val="dk1"/>
                        </a:solidFill>
                        <a:latin typeface="Adobe Jenson Pro" panose="020A0503050201030203" pitchFamily="18" charset="0"/>
                        <a:ea typeface="宋体" panose="02010600030101010101" pitchFamily="2" charset="-122"/>
                        <a:cs typeface="+mn-cs"/>
                      </a:endParaRPr>
                    </a:p>
                  </a:txBody>
                  <a:tcPr marL="68580" marR="68580" marT="34292" marB="34292"/>
                </a:tc>
                <a:extLst>
                  <a:ext uri="{0D108BD9-81ED-4DB2-BD59-A6C34878D82A}">
                    <a16:rowId xmlns:a16="http://schemas.microsoft.com/office/drawing/2014/main" val="10001"/>
                  </a:ext>
                </a:extLst>
              </a:tr>
              <a:tr h="351361">
                <a:tc>
                  <a:txBody>
                    <a:bodyPr/>
                    <a:lstStyle/>
                    <a:p>
                      <a:pPr algn="ctr"/>
                      <a:r>
                        <a:rPr lang="en-US" altLang="zh-CN" sz="1400" dirty="0">
                          <a:latin typeface="Adobe Jenson Pro" panose="020A0503050201030203" pitchFamily="18" charset="0"/>
                        </a:rPr>
                        <a:t>2</a:t>
                      </a:r>
                      <a:endParaRPr lang="zh-CN" altLang="en-US" sz="1400" dirty="0">
                        <a:latin typeface="Adobe Jenson Pro" panose="020A0503050201030203" pitchFamily="18" charset="0"/>
                      </a:endParaRPr>
                    </a:p>
                  </a:txBody>
                  <a:tcPr marL="68580" marR="68580" marT="34292" marB="34292"/>
                </a:tc>
                <a:tc>
                  <a:txBody>
                    <a:bodyPr/>
                    <a:lstStyle/>
                    <a:p>
                      <a:pPr algn="ctr"/>
                      <a:r>
                        <a:rPr lang="en-US" altLang="zh-CN" sz="1400" kern="100" dirty="0">
                          <a:latin typeface="Adobe Jenson Pro" panose="020A0503050201030203" pitchFamily="18" charset="0"/>
                        </a:rPr>
                        <a:t>180023.IB</a:t>
                      </a:r>
                      <a:endParaRPr lang="zh-CN" altLang="en-US" sz="1400" dirty="0">
                        <a:latin typeface="Adobe Jenson Pro" panose="020A0503050201030203" pitchFamily="18" charset="0"/>
                      </a:endParaRPr>
                    </a:p>
                  </a:txBody>
                  <a:tcPr marL="68580" marR="68580" marT="34292" marB="34292"/>
                </a:tc>
                <a:tc>
                  <a:txBody>
                    <a:bodyPr/>
                    <a:lstStyle/>
                    <a:p>
                      <a:pPr algn="ctr"/>
                      <a:r>
                        <a:rPr lang="en-US" altLang="zh-CN" sz="1400" kern="100" dirty="0">
                          <a:latin typeface="Adobe Jenson Pro" panose="020A0503050201030203" pitchFamily="18" charset="0"/>
                        </a:rPr>
                        <a:t>18</a:t>
                      </a:r>
                      <a:r>
                        <a:rPr lang="zh-CN" altLang="en-US" sz="1400" kern="100" dirty="0">
                          <a:latin typeface="Adobe Jenson Pro" panose="020A0503050201030203" pitchFamily="18" charset="0"/>
                        </a:rPr>
                        <a:t>附息国债</a:t>
                      </a:r>
                      <a:r>
                        <a:rPr lang="en-US" altLang="zh-CN" sz="1400" kern="100" dirty="0">
                          <a:latin typeface="Adobe Jenson Pro" panose="020A0503050201030203" pitchFamily="18" charset="0"/>
                        </a:rPr>
                        <a:t>23</a:t>
                      </a:r>
                      <a:endParaRPr lang="zh-CN" altLang="en-US" sz="1400" dirty="0">
                        <a:latin typeface="Adobe Jenson Pro" panose="020A0503050201030203" pitchFamily="18" charset="0"/>
                      </a:endParaRPr>
                    </a:p>
                  </a:txBody>
                  <a:tcPr marL="68580" marR="68580" marT="34292" marB="34292"/>
                </a:tc>
                <a:tc>
                  <a:txBody>
                    <a:bodyPr/>
                    <a:lstStyle/>
                    <a:p>
                      <a:pPr marL="0" algn="ctr" defTabSz="914400" rtl="0" eaLnBrk="1" latinLnBrk="0" hangingPunct="1"/>
                      <a:r>
                        <a:rPr lang="en-US" altLang="zh-CN" sz="1400" kern="100" dirty="0">
                          <a:solidFill>
                            <a:schemeClr val="dk1"/>
                          </a:solidFill>
                          <a:latin typeface="Adobe Jenson Pro" panose="020A0503050201030203" pitchFamily="18" charset="0"/>
                        </a:rPr>
                        <a:t>1.0115</a:t>
                      </a:r>
                      <a:endParaRPr lang="zh-CN" altLang="en-US" sz="1400" kern="100" dirty="0">
                        <a:solidFill>
                          <a:schemeClr val="dk1"/>
                        </a:solidFill>
                        <a:latin typeface="Adobe Jenson Pro" panose="020A0503050201030203" pitchFamily="18" charset="0"/>
                        <a:ea typeface="宋体" panose="02010600030101010101" pitchFamily="2" charset="-122"/>
                        <a:cs typeface="+mn-cs"/>
                      </a:endParaRPr>
                    </a:p>
                  </a:txBody>
                  <a:tcPr marL="68580" marR="68580" marT="34292" marB="34292"/>
                </a:tc>
                <a:extLst>
                  <a:ext uri="{0D108BD9-81ED-4DB2-BD59-A6C34878D82A}">
                    <a16:rowId xmlns:a16="http://schemas.microsoft.com/office/drawing/2014/main" val="10002"/>
                  </a:ext>
                </a:extLst>
              </a:tr>
              <a:tr h="351361">
                <a:tc>
                  <a:txBody>
                    <a:bodyPr/>
                    <a:lstStyle/>
                    <a:p>
                      <a:pPr algn="ctr"/>
                      <a:r>
                        <a:rPr lang="en-US" altLang="zh-CN" sz="1400" dirty="0">
                          <a:latin typeface="Adobe Jenson Pro" panose="020A0503050201030203" pitchFamily="18" charset="0"/>
                        </a:rPr>
                        <a:t>3</a:t>
                      </a:r>
                      <a:endParaRPr lang="zh-CN" altLang="en-US" sz="1400" dirty="0">
                        <a:latin typeface="Adobe Jenson Pro" panose="020A0503050201030203" pitchFamily="18" charset="0"/>
                      </a:endParaRPr>
                    </a:p>
                  </a:txBody>
                  <a:tcPr marL="68580" marR="68580" marT="34292" marB="34292"/>
                </a:tc>
                <a:tc>
                  <a:txBody>
                    <a:bodyPr/>
                    <a:lstStyle/>
                    <a:p>
                      <a:pPr algn="ctr"/>
                      <a:r>
                        <a:rPr lang="en-US" altLang="zh-CN" sz="1400" kern="100" dirty="0">
                          <a:latin typeface="Adobe Jenson Pro" panose="020A0503050201030203" pitchFamily="18" charset="0"/>
                        </a:rPr>
                        <a:t>180016.IB</a:t>
                      </a:r>
                      <a:endParaRPr lang="zh-CN" altLang="en-US" sz="1400" dirty="0">
                        <a:latin typeface="Adobe Jenson Pro" panose="020A0503050201030203" pitchFamily="18" charset="0"/>
                      </a:endParaRPr>
                    </a:p>
                  </a:txBody>
                  <a:tcPr marL="68580" marR="68580" marT="34292" marB="34292"/>
                </a:tc>
                <a:tc>
                  <a:txBody>
                    <a:bodyPr/>
                    <a:lstStyle/>
                    <a:p>
                      <a:pPr algn="ctr"/>
                      <a:r>
                        <a:rPr lang="en-US" altLang="zh-CN" sz="1400" kern="100" dirty="0">
                          <a:latin typeface="Adobe Jenson Pro" panose="020A0503050201030203" pitchFamily="18" charset="0"/>
                        </a:rPr>
                        <a:t>18</a:t>
                      </a:r>
                      <a:r>
                        <a:rPr lang="zh-CN" altLang="en-US" sz="1400" kern="100" dirty="0">
                          <a:latin typeface="Adobe Jenson Pro" panose="020A0503050201030203" pitchFamily="18" charset="0"/>
                        </a:rPr>
                        <a:t>附息国债</a:t>
                      </a:r>
                      <a:r>
                        <a:rPr lang="en-US" altLang="zh-CN" sz="1400" kern="100" dirty="0">
                          <a:latin typeface="Adobe Jenson Pro" panose="020A0503050201030203" pitchFamily="18" charset="0"/>
                        </a:rPr>
                        <a:t>16</a:t>
                      </a:r>
                      <a:endParaRPr lang="zh-CN" altLang="en-US" sz="1400" dirty="0">
                        <a:latin typeface="Adobe Jenson Pro" panose="020A0503050201030203" pitchFamily="18" charset="0"/>
                      </a:endParaRPr>
                    </a:p>
                  </a:txBody>
                  <a:tcPr marL="68580" marR="68580" marT="34292" marB="34292"/>
                </a:tc>
                <a:tc>
                  <a:txBody>
                    <a:bodyPr/>
                    <a:lstStyle/>
                    <a:p>
                      <a:pPr marL="0" algn="ctr" defTabSz="914400" rtl="0" eaLnBrk="1" latinLnBrk="0" hangingPunct="1"/>
                      <a:r>
                        <a:rPr lang="en-US" altLang="zh-CN" sz="1400" kern="100" dirty="0">
                          <a:solidFill>
                            <a:schemeClr val="dk1"/>
                          </a:solidFill>
                          <a:latin typeface="Adobe Jenson Pro" panose="020A0503050201030203" pitchFamily="18" charset="0"/>
                        </a:rPr>
                        <a:t>1.0113</a:t>
                      </a:r>
                      <a:endParaRPr lang="zh-CN" altLang="en-US" sz="1400" kern="100" dirty="0">
                        <a:solidFill>
                          <a:schemeClr val="dk1"/>
                        </a:solidFill>
                        <a:latin typeface="Adobe Jenson Pro" panose="020A0503050201030203" pitchFamily="18" charset="0"/>
                        <a:ea typeface="宋体" panose="02010600030101010101" pitchFamily="2" charset="-122"/>
                        <a:cs typeface="+mn-cs"/>
                      </a:endParaRPr>
                    </a:p>
                  </a:txBody>
                  <a:tcPr marL="68580" marR="68580" marT="34292" marB="34292"/>
                </a:tc>
                <a:extLst>
                  <a:ext uri="{0D108BD9-81ED-4DB2-BD59-A6C34878D82A}">
                    <a16:rowId xmlns:a16="http://schemas.microsoft.com/office/drawing/2014/main" val="10003"/>
                  </a:ext>
                </a:extLst>
              </a:tr>
              <a:tr h="351361">
                <a:tc>
                  <a:txBody>
                    <a:bodyPr/>
                    <a:lstStyle/>
                    <a:p>
                      <a:pPr algn="ctr"/>
                      <a:r>
                        <a:rPr lang="en-US" altLang="zh-CN" sz="1400" dirty="0">
                          <a:latin typeface="Adobe Jenson Pro" panose="020A0503050201030203" pitchFamily="18" charset="0"/>
                        </a:rPr>
                        <a:t>4</a:t>
                      </a:r>
                      <a:endParaRPr lang="zh-CN" altLang="en-US" sz="1400" dirty="0">
                        <a:latin typeface="Adobe Jenson Pro" panose="020A0503050201030203" pitchFamily="18" charset="0"/>
                      </a:endParaRPr>
                    </a:p>
                  </a:txBody>
                  <a:tcPr marL="68580" marR="68580" marT="34292" marB="34292"/>
                </a:tc>
                <a:tc>
                  <a:txBody>
                    <a:bodyPr/>
                    <a:lstStyle/>
                    <a:p>
                      <a:pPr algn="ctr"/>
                      <a:r>
                        <a:rPr lang="en-US" altLang="zh-CN" sz="1400" kern="100" dirty="0">
                          <a:latin typeface="Adobe Jenson Pro" panose="020A0503050201030203" pitchFamily="18" charset="0"/>
                        </a:rPr>
                        <a:t>170006.IB</a:t>
                      </a:r>
                      <a:endParaRPr lang="zh-CN" altLang="en-US" sz="1400" dirty="0">
                        <a:latin typeface="Adobe Jenson Pro" panose="020A0503050201030203" pitchFamily="18" charset="0"/>
                      </a:endParaRPr>
                    </a:p>
                  </a:txBody>
                  <a:tcPr marL="68580" marR="68580" marT="34292" marB="34292"/>
                </a:tc>
                <a:tc>
                  <a:txBody>
                    <a:bodyPr/>
                    <a:lstStyle/>
                    <a:p>
                      <a:pPr algn="ctr"/>
                      <a:r>
                        <a:rPr lang="en-US" altLang="zh-CN" sz="1400" kern="100" dirty="0">
                          <a:latin typeface="Adobe Jenson Pro" panose="020A0503050201030203" pitchFamily="18" charset="0"/>
                        </a:rPr>
                        <a:t>17</a:t>
                      </a:r>
                      <a:r>
                        <a:rPr lang="zh-CN" altLang="en-US" sz="1400" kern="100" dirty="0">
                          <a:latin typeface="Adobe Jenson Pro" panose="020A0503050201030203" pitchFamily="18" charset="0"/>
                        </a:rPr>
                        <a:t>附息国债</a:t>
                      </a:r>
                      <a:r>
                        <a:rPr lang="en-US" altLang="zh-CN" sz="1400" kern="100" dirty="0">
                          <a:latin typeface="Adobe Jenson Pro" panose="020A0503050201030203" pitchFamily="18" charset="0"/>
                        </a:rPr>
                        <a:t>06</a:t>
                      </a:r>
                      <a:endParaRPr lang="zh-CN" altLang="en-US" sz="1400" dirty="0">
                        <a:latin typeface="Adobe Jenson Pro" panose="020A0503050201030203" pitchFamily="18" charset="0"/>
                      </a:endParaRPr>
                    </a:p>
                  </a:txBody>
                  <a:tcPr marL="68580" marR="68580" marT="34292" marB="34292"/>
                </a:tc>
                <a:tc>
                  <a:txBody>
                    <a:bodyPr/>
                    <a:lstStyle/>
                    <a:p>
                      <a:pPr marL="0" algn="ctr" defTabSz="914400" rtl="0" eaLnBrk="1" latinLnBrk="0" hangingPunct="1"/>
                      <a:r>
                        <a:rPr lang="en-US" altLang="zh-CN" sz="1400" kern="100" dirty="0">
                          <a:solidFill>
                            <a:schemeClr val="dk1"/>
                          </a:solidFill>
                          <a:latin typeface="Adobe Jenson Pro" panose="020A0503050201030203" pitchFamily="18" charset="0"/>
                        </a:rPr>
                        <a:t>1.0086</a:t>
                      </a:r>
                      <a:endParaRPr lang="zh-CN" altLang="en-US" sz="1400" kern="100" dirty="0">
                        <a:solidFill>
                          <a:schemeClr val="dk1"/>
                        </a:solidFill>
                        <a:latin typeface="Adobe Jenson Pro" panose="020A0503050201030203" pitchFamily="18" charset="0"/>
                        <a:ea typeface="宋体" panose="02010600030101010101" pitchFamily="2" charset="-122"/>
                        <a:cs typeface="+mn-cs"/>
                      </a:endParaRPr>
                    </a:p>
                  </a:txBody>
                  <a:tcPr marL="68580" marR="68580" marT="34292" marB="34292"/>
                </a:tc>
                <a:extLst>
                  <a:ext uri="{0D108BD9-81ED-4DB2-BD59-A6C34878D82A}">
                    <a16:rowId xmlns:a16="http://schemas.microsoft.com/office/drawing/2014/main" val="10004"/>
                  </a:ext>
                </a:extLst>
              </a:tr>
              <a:tr h="351361">
                <a:tc>
                  <a:txBody>
                    <a:bodyPr/>
                    <a:lstStyle/>
                    <a:p>
                      <a:pPr algn="ctr"/>
                      <a:r>
                        <a:rPr lang="en-US" altLang="zh-CN" sz="1400" dirty="0">
                          <a:latin typeface="Adobe Jenson Pro" panose="020A0503050201030203" pitchFamily="18" charset="0"/>
                        </a:rPr>
                        <a:t>5</a:t>
                      </a:r>
                      <a:endParaRPr lang="zh-CN" altLang="en-US" sz="1400" dirty="0">
                        <a:latin typeface="Adobe Jenson Pro" panose="020A0503050201030203" pitchFamily="18" charset="0"/>
                      </a:endParaRPr>
                    </a:p>
                  </a:txBody>
                  <a:tcPr marL="68580" marR="68580" marT="34292" marB="34292"/>
                </a:tc>
                <a:tc>
                  <a:txBody>
                    <a:bodyPr/>
                    <a:lstStyle/>
                    <a:p>
                      <a:pPr algn="ctr"/>
                      <a:r>
                        <a:rPr lang="en-US" altLang="zh-CN" sz="1400" kern="100" dirty="0">
                          <a:latin typeface="Adobe Jenson Pro" panose="020A0503050201030203" pitchFamily="18" charset="0"/>
                        </a:rPr>
                        <a:t>160025.IB</a:t>
                      </a:r>
                      <a:endParaRPr lang="zh-CN" altLang="en-US" sz="1400" dirty="0">
                        <a:latin typeface="Adobe Jenson Pro" panose="020A0503050201030203" pitchFamily="18" charset="0"/>
                      </a:endParaRPr>
                    </a:p>
                  </a:txBody>
                  <a:tcPr marL="68580" marR="68580" marT="34292" marB="34292"/>
                </a:tc>
                <a:tc>
                  <a:txBody>
                    <a:bodyPr/>
                    <a:lstStyle/>
                    <a:p>
                      <a:pPr algn="ctr"/>
                      <a:r>
                        <a:rPr lang="en-US" altLang="zh-CN" sz="1400" kern="100" dirty="0">
                          <a:latin typeface="Adobe Jenson Pro" panose="020A0503050201030203" pitchFamily="18" charset="0"/>
                        </a:rPr>
                        <a:t>16</a:t>
                      </a:r>
                      <a:r>
                        <a:rPr lang="zh-CN" altLang="en-US" sz="1400" kern="100" dirty="0">
                          <a:latin typeface="Adobe Jenson Pro" panose="020A0503050201030203" pitchFamily="18" charset="0"/>
                        </a:rPr>
                        <a:t>附息国债</a:t>
                      </a:r>
                      <a:r>
                        <a:rPr lang="en-US" altLang="zh-CN" sz="1400" kern="100" dirty="0">
                          <a:latin typeface="Adobe Jenson Pro" panose="020A0503050201030203" pitchFamily="18" charset="0"/>
                        </a:rPr>
                        <a:t>25</a:t>
                      </a:r>
                      <a:endParaRPr lang="zh-CN" altLang="en-US" sz="1400" dirty="0">
                        <a:latin typeface="Adobe Jenson Pro" panose="020A0503050201030203" pitchFamily="18" charset="0"/>
                      </a:endParaRPr>
                    </a:p>
                  </a:txBody>
                  <a:tcPr marL="68580" marR="68580" marT="34292" marB="34292"/>
                </a:tc>
                <a:tc>
                  <a:txBody>
                    <a:bodyPr/>
                    <a:lstStyle/>
                    <a:p>
                      <a:pPr marL="0" algn="ctr" defTabSz="914400" rtl="0" eaLnBrk="1" latinLnBrk="0" hangingPunct="1"/>
                      <a:r>
                        <a:rPr lang="en-US" altLang="zh-CN" sz="1400" kern="100" dirty="0">
                          <a:solidFill>
                            <a:schemeClr val="dk1"/>
                          </a:solidFill>
                          <a:latin typeface="Adobe Jenson Pro" panose="020A0503050201030203" pitchFamily="18" charset="0"/>
                        </a:rPr>
                        <a:t>0.9913</a:t>
                      </a:r>
                      <a:endParaRPr lang="zh-CN" altLang="en-US" sz="1400" kern="100" dirty="0">
                        <a:solidFill>
                          <a:schemeClr val="dk1"/>
                        </a:solidFill>
                        <a:latin typeface="Adobe Jenson Pro" panose="020A0503050201030203" pitchFamily="18" charset="0"/>
                        <a:ea typeface="宋体" panose="02010600030101010101" pitchFamily="2" charset="-122"/>
                        <a:cs typeface="+mn-cs"/>
                      </a:endParaRPr>
                    </a:p>
                  </a:txBody>
                  <a:tcPr marL="68580" marR="68580" marT="34292" marB="34292"/>
                </a:tc>
                <a:extLst>
                  <a:ext uri="{0D108BD9-81ED-4DB2-BD59-A6C34878D82A}">
                    <a16:rowId xmlns:a16="http://schemas.microsoft.com/office/drawing/2014/main" val="10005"/>
                  </a:ext>
                </a:extLst>
              </a:tr>
              <a:tr h="495334">
                <a:tc>
                  <a:txBody>
                    <a:bodyPr/>
                    <a:lstStyle/>
                    <a:p>
                      <a:pPr algn="ctr"/>
                      <a:r>
                        <a:rPr lang="en-US" altLang="zh-CN" sz="1400" dirty="0">
                          <a:latin typeface="Adobe Jenson Pro" panose="020A0503050201030203" pitchFamily="18" charset="0"/>
                        </a:rPr>
                        <a:t>6</a:t>
                      </a:r>
                      <a:endParaRPr lang="zh-CN" altLang="en-US" sz="1400" dirty="0">
                        <a:latin typeface="Adobe Jenson Pro" panose="020A0503050201030203" pitchFamily="18" charset="0"/>
                      </a:endParaRPr>
                    </a:p>
                  </a:txBody>
                  <a:tcPr marL="68580" marR="68580" marT="34292" marB="34292"/>
                </a:tc>
                <a:tc>
                  <a:txBody>
                    <a:bodyPr/>
                    <a:lstStyle/>
                    <a:p>
                      <a:pPr algn="ctr"/>
                      <a:r>
                        <a:rPr lang="en-US" altLang="zh-CN" sz="1400" kern="100" dirty="0">
                          <a:solidFill>
                            <a:schemeClr val="dk1"/>
                          </a:solidFill>
                          <a:latin typeface="Adobe Jenson Pro" panose="020A0503050201030203" pitchFamily="18" charset="0"/>
                          <a:ea typeface="+mn-ea"/>
                          <a:cs typeface="+mn-cs"/>
                        </a:rPr>
                        <a:t>         160020.IB</a:t>
                      </a:r>
                      <a:r>
                        <a:rPr lang="en-US" altLang="zh-CN" sz="1400" kern="100" dirty="0">
                          <a:latin typeface="Adobe Jenson Pro" panose="020A0503050201030203" pitchFamily="18" charset="0"/>
                        </a:rPr>
                        <a:t>	</a:t>
                      </a:r>
                      <a:endParaRPr lang="zh-CN" altLang="en-US" sz="1400" dirty="0">
                        <a:latin typeface="Adobe Jenson Pro" panose="020A0503050201030203" pitchFamily="18" charset="0"/>
                      </a:endParaRPr>
                    </a:p>
                  </a:txBody>
                  <a:tcPr marL="68580" marR="68580" marT="34292" marB="34292"/>
                </a:tc>
                <a:tc>
                  <a:txBody>
                    <a:bodyPr/>
                    <a:lstStyle/>
                    <a:p>
                      <a:pPr algn="ctr"/>
                      <a:r>
                        <a:rPr lang="en-US" altLang="zh-CN" sz="1400" kern="100" dirty="0">
                          <a:latin typeface="Adobe Jenson Pro" panose="020A0503050201030203" pitchFamily="18" charset="0"/>
                        </a:rPr>
                        <a:t>16</a:t>
                      </a:r>
                      <a:r>
                        <a:rPr lang="zh-CN" altLang="en-US" sz="1400" kern="100" dirty="0">
                          <a:latin typeface="Adobe Jenson Pro" panose="020A0503050201030203" pitchFamily="18" charset="0"/>
                        </a:rPr>
                        <a:t>附息国债</a:t>
                      </a:r>
                      <a:r>
                        <a:rPr lang="en-US" altLang="zh-CN" sz="1400" kern="100" dirty="0">
                          <a:latin typeface="Adobe Jenson Pro" panose="020A0503050201030203" pitchFamily="18" charset="0"/>
                        </a:rPr>
                        <a:t>20</a:t>
                      </a:r>
                      <a:endParaRPr lang="zh-CN" altLang="en-US" sz="1400" dirty="0">
                        <a:latin typeface="Adobe Jenson Pro" panose="020A0503050201030203" pitchFamily="18" charset="0"/>
                      </a:endParaRPr>
                    </a:p>
                  </a:txBody>
                  <a:tcPr marL="68580" marR="68580" marT="34292" marB="34292"/>
                </a:tc>
                <a:tc>
                  <a:txBody>
                    <a:bodyPr/>
                    <a:lstStyle/>
                    <a:p>
                      <a:pPr marL="0" algn="ctr" defTabSz="914400" rtl="0" eaLnBrk="1" latinLnBrk="0" hangingPunct="1"/>
                      <a:r>
                        <a:rPr lang="en-US" altLang="zh-CN" sz="1400" kern="100" dirty="0">
                          <a:solidFill>
                            <a:schemeClr val="dk1"/>
                          </a:solidFill>
                          <a:latin typeface="Adobe Jenson Pro" panose="020A0503050201030203" pitchFamily="18" charset="0"/>
                        </a:rPr>
                        <a:t>0.9901</a:t>
                      </a:r>
                      <a:endParaRPr lang="zh-CN" altLang="en-US" sz="1400" kern="100" dirty="0">
                        <a:solidFill>
                          <a:schemeClr val="dk1"/>
                        </a:solidFill>
                        <a:latin typeface="Adobe Jenson Pro" panose="020A0503050201030203" pitchFamily="18" charset="0"/>
                        <a:ea typeface="宋体" panose="02010600030101010101" pitchFamily="2" charset="-122"/>
                        <a:cs typeface="+mn-cs"/>
                      </a:endParaRPr>
                    </a:p>
                  </a:txBody>
                  <a:tcPr marL="68580" marR="68580" marT="34292" marB="34292"/>
                </a:tc>
                <a:extLst>
                  <a:ext uri="{0D108BD9-81ED-4DB2-BD59-A6C34878D82A}">
                    <a16:rowId xmlns:a16="http://schemas.microsoft.com/office/drawing/2014/main" val="10006"/>
                  </a:ext>
                </a:extLst>
              </a:tr>
            </a:tbl>
          </a:graphicData>
        </a:graphic>
      </p:graphicFrame>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标题 1">
            <a:extLst>
              <a:ext uri="{FF2B5EF4-FFF2-40B4-BE49-F238E27FC236}">
                <a16:creationId xmlns:a16="http://schemas.microsoft.com/office/drawing/2014/main" id="{7D3053B5-1C5F-7245-BC66-1DC79B72F875}"/>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例</a:t>
            </a:r>
            <a:r>
              <a:rPr lang="en-US" altLang="zh-CN">
                <a:ea typeface="Adobe 黑体 Std R" panose="020B0400000000000000" pitchFamily="34" charset="-128"/>
              </a:rPr>
              <a:t>4.5</a:t>
            </a:r>
            <a:r>
              <a:rPr lang="zh-CN" altLang="en-US">
                <a:ea typeface="Adobe 黑体 Std R" panose="020B0400000000000000" pitchFamily="34" charset="-128"/>
              </a:rPr>
              <a:t> 国债期货的交割全价</a:t>
            </a:r>
          </a:p>
        </p:txBody>
      </p:sp>
      <p:sp>
        <p:nvSpPr>
          <p:cNvPr id="20484" name="内容占位符 2">
            <a:extLst>
              <a:ext uri="{FF2B5EF4-FFF2-40B4-BE49-F238E27FC236}">
                <a16:creationId xmlns:a16="http://schemas.microsoft.com/office/drawing/2014/main" id="{FD64EBD4-49C7-0848-A810-73891090DF21}"/>
              </a:ext>
            </a:extLst>
          </p:cNvPr>
          <p:cNvSpPr>
            <a:spLocks noGrp="1" noRot="1" noChangeAspect="1" noMove="1" noResize="1" noEditPoints="1" noAdjustHandles="1" noChangeArrowheads="1" noChangeShapeType="1" noTextEdit="1"/>
          </p:cNvSpPr>
          <p:nvPr>
            <p:ph idx="1"/>
          </p:nvPr>
        </p:nvSpPr>
        <p:spPr>
          <a:blipFill>
            <a:blip r:embed="rId2"/>
            <a:stretch>
              <a:fillRect l="-617" t="-1711" r="-1235"/>
            </a:stretch>
          </a:blipFill>
        </p:spPr>
        <p:txBody>
          <a:bodyPr/>
          <a:lstStyle/>
          <a:p>
            <a:r>
              <a:rPr lang="zh-CN" altLang="en-US">
                <a:noFill/>
              </a:rPr>
              <a:t> </a:t>
            </a:r>
          </a:p>
        </p:txBody>
      </p:sp>
      <p:sp>
        <p:nvSpPr>
          <p:cNvPr id="89091" name="灯片编号占位符 7">
            <a:extLst>
              <a:ext uri="{FF2B5EF4-FFF2-40B4-BE49-F238E27FC236}">
                <a16:creationId xmlns:a16="http://schemas.microsoft.com/office/drawing/2014/main" id="{B0E524E8-5555-1B4B-99EC-EADEB0209983}"/>
              </a:ext>
            </a:extLst>
          </p:cNvPr>
          <p:cNvSpPr>
            <a:spLocks noGrp="1" noChangeArrowheads="1"/>
          </p:cNvSpPr>
          <p:nvPr>
            <p:ph type="sldNum" sz="quarter" idx="10"/>
          </p:nvPr>
        </p:nvSpPr>
        <p:spPr>
          <a:xfrm>
            <a:off x="8783638" y="6524625"/>
            <a:ext cx="2844800" cy="288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3"/>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3"/>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3"/>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3"/>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B9D9CB1F-8196-A048-AB45-EBDF5BB88876}" type="slidenum">
              <a:rPr lang="zh-CN" altLang="en-US" sz="12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41</a:t>
            </a:fld>
            <a:endParaRPr lang="en-US" altLang="zh-CN" sz="1200">
              <a:solidFill>
                <a:srgbClr val="000000"/>
              </a:solidFill>
              <a:latin typeface="Adobe Jenson Pro Capt" panose="020A0503050201030203" pitchFamily="18" charset="0"/>
              <a:ea typeface="宋体" panose="02010600030101010101" pitchFamily="2" charset="-122"/>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标题 1">
            <a:extLst>
              <a:ext uri="{FF2B5EF4-FFF2-40B4-BE49-F238E27FC236}">
                <a16:creationId xmlns:a16="http://schemas.microsoft.com/office/drawing/2014/main" id="{D36DD604-76FE-B24F-A41A-4CA21CE45FFC}"/>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转换因子的不足</a:t>
            </a:r>
          </a:p>
        </p:txBody>
      </p:sp>
      <p:sp>
        <p:nvSpPr>
          <p:cNvPr id="3" name="内容占位符 2">
            <a:extLst>
              <a:ext uri="{FF2B5EF4-FFF2-40B4-BE49-F238E27FC236}">
                <a16:creationId xmlns:a16="http://schemas.microsoft.com/office/drawing/2014/main" id="{AA1F94E1-ACF4-DF4A-A3DD-2FA86CF1C4D7}"/>
              </a:ext>
            </a:extLst>
          </p:cNvPr>
          <p:cNvSpPr>
            <a:spLocks noGrp="1"/>
          </p:cNvSpPr>
          <p:nvPr>
            <p:ph idx="1"/>
          </p:nvPr>
        </p:nvSpPr>
        <p:spPr>
          <a:xfrm>
            <a:off x="457200" y="1341438"/>
            <a:ext cx="8229600" cy="5183187"/>
          </a:xfrm>
        </p:spPr>
        <p:txBody>
          <a:bodyPr/>
          <a:lstStyle/>
          <a:p>
            <a:pPr>
              <a:defRPr/>
            </a:pPr>
            <a:r>
              <a:rPr lang="zh-CN" altLang="en-US" sz="3200" b="1" dirty="0">
                <a:latin typeface="楷体" panose="02010609060101010101" pitchFamily="49" charset="-122"/>
                <a:ea typeface="楷体" panose="02010609060101010101" pitchFamily="49" charset="-122"/>
              </a:rPr>
              <a:t>不同债券之间并非完美公平转换</a:t>
            </a:r>
            <a:r>
              <a:rPr lang="en-US" altLang="zh-CN" sz="3200" b="1" dirty="0">
                <a:latin typeface="楷体" panose="02010609060101010101" pitchFamily="49" charset="-122"/>
                <a:ea typeface="楷体" panose="02010609060101010101" pitchFamily="49" charset="-122"/>
              </a:rPr>
              <a:t>:</a:t>
            </a:r>
            <a:r>
              <a:rPr lang="zh-CN" altLang="en-US" sz="3200" b="1" dirty="0">
                <a:solidFill>
                  <a:srgbClr val="FF0000"/>
                </a:solidFill>
                <a:latin typeface="楷体" panose="02010609060101010101" pitchFamily="49" charset="-122"/>
                <a:ea typeface="楷体" panose="02010609060101010101" pitchFamily="49" charset="-122"/>
              </a:rPr>
              <a:t>相对合算和不合算</a:t>
            </a:r>
          </a:p>
          <a:p>
            <a:pPr lvl="1">
              <a:defRPr/>
            </a:pPr>
            <a:r>
              <a:rPr lang="zh-CN" altLang="zh-CN" dirty="0"/>
              <a:t>由于事先无法预知可交割券在交割时刻的真实到期收益率，计算转换因子时所有债券简单使用了同一个贴现率</a:t>
            </a:r>
            <a:r>
              <a:rPr lang="en-US" altLang="zh-CN" dirty="0"/>
              <a:t>3%</a:t>
            </a:r>
          </a:p>
          <a:p>
            <a:pPr lvl="1">
              <a:defRPr/>
            </a:pPr>
            <a:r>
              <a:rPr lang="zh-CN" altLang="zh-CN" dirty="0"/>
              <a:t>由于事先无法预知会在交割月的哪个具体时刻交割，在计算转换因子时，中金所规定使用整数月份</a:t>
            </a:r>
            <a:endParaRPr lang="en-US" altLang="zh-CN" dirty="0"/>
          </a:p>
          <a:p>
            <a:pPr lvl="1">
              <a:defRPr/>
            </a:pPr>
            <a:r>
              <a:rPr lang="zh-CN" altLang="zh-CN" dirty="0"/>
              <a:t>在计算转换因子时，中金所对一年支付一次利息和一年支付两次利息的债券都使用</a:t>
            </a:r>
            <a:r>
              <a:rPr lang="en-US" altLang="zh-CN" dirty="0"/>
              <a:t>3%</a:t>
            </a:r>
            <a:r>
              <a:rPr lang="zh-CN" altLang="zh-CN" dirty="0"/>
              <a:t>的贴现率 </a:t>
            </a:r>
            <a:endParaRPr kumimoji="1" lang="zh-CN" altLang="en-US" dirty="0"/>
          </a:p>
        </p:txBody>
      </p:sp>
      <p:sp>
        <p:nvSpPr>
          <p:cNvPr id="90115" name="灯片编号占位符 3">
            <a:extLst>
              <a:ext uri="{FF2B5EF4-FFF2-40B4-BE49-F238E27FC236}">
                <a16:creationId xmlns:a16="http://schemas.microsoft.com/office/drawing/2014/main" id="{BDE920E6-CD15-9C47-9D25-0BAD877C1004}"/>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1EE589B-77FF-4949-9618-23D1F1B22A66}" type="slidenum">
              <a:rPr lang="zh-CN" altLang="en-US" smtClean="0">
                <a:solidFill>
                  <a:srgbClr val="7F7F7F"/>
                </a:solidFill>
                <a:latin typeface="Adobe Jenson Pro Capt" panose="020A0503050201030203" pitchFamily="18" charset="0"/>
              </a:rPr>
              <a:pPr/>
              <a:t>42</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标题 1">
            <a:extLst>
              <a:ext uri="{FF2B5EF4-FFF2-40B4-BE49-F238E27FC236}">
                <a16:creationId xmlns:a16="http://schemas.microsoft.com/office/drawing/2014/main" id="{13C13B44-6B19-6F4E-86FA-757D837F93EF}"/>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期货空方的择券期权</a:t>
            </a:r>
          </a:p>
        </p:txBody>
      </p:sp>
      <p:sp>
        <p:nvSpPr>
          <p:cNvPr id="3" name="内容占位符 2">
            <a:extLst>
              <a:ext uri="{FF2B5EF4-FFF2-40B4-BE49-F238E27FC236}">
                <a16:creationId xmlns:a16="http://schemas.microsoft.com/office/drawing/2014/main" id="{B158DA35-B301-9042-BE74-5074051E900F}"/>
              </a:ext>
            </a:extLst>
          </p:cNvPr>
          <p:cNvSpPr>
            <a:spLocks noGrp="1"/>
          </p:cNvSpPr>
          <p:nvPr>
            <p:ph idx="1"/>
          </p:nvPr>
        </p:nvSpPr>
        <p:spPr>
          <a:xfrm>
            <a:off x="457200" y="1341438"/>
            <a:ext cx="8229600" cy="5183187"/>
          </a:xfrm>
        </p:spPr>
        <p:txBody>
          <a:bodyPr/>
          <a:lstStyle/>
          <a:p>
            <a:pPr>
              <a:defRPr/>
            </a:pPr>
            <a:r>
              <a:rPr lang="zh-CN" altLang="zh-CN" dirty="0"/>
              <a:t>由于债券市场的流动性较差，期货空方在现货市场上买券进行期货交割的难度较大，因而在国债期货合约中相对处于劣势，容易出现空方被逼仓的现象。基于这一现象，我国与国际市场一致，都规定在交割时由期货空方决定用哪一个券进行交割。</a:t>
            </a:r>
            <a:endParaRPr kumimoji="1" lang="zh-CN" altLang="en-US" dirty="0"/>
          </a:p>
        </p:txBody>
      </p:sp>
      <p:sp>
        <p:nvSpPr>
          <p:cNvPr id="91139" name="灯片编号占位符 3">
            <a:extLst>
              <a:ext uri="{FF2B5EF4-FFF2-40B4-BE49-F238E27FC236}">
                <a16:creationId xmlns:a16="http://schemas.microsoft.com/office/drawing/2014/main" id="{D47EE997-CC3B-0F4F-864A-52313CF638C1}"/>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7950742-565A-1B40-A327-6C102AFB4D27}" type="slidenum">
              <a:rPr lang="zh-CN" altLang="en-US" smtClean="0">
                <a:solidFill>
                  <a:srgbClr val="7F7F7F"/>
                </a:solidFill>
                <a:latin typeface="Adobe Jenson Pro Capt" panose="020A0503050201030203" pitchFamily="18" charset="0"/>
              </a:rPr>
              <a:pPr/>
              <a:t>43</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a:extLst>
              <a:ext uri="{FF2B5EF4-FFF2-40B4-BE49-F238E27FC236}">
                <a16:creationId xmlns:a16="http://schemas.microsoft.com/office/drawing/2014/main" id="{ACF82331-047D-0D4E-8D6A-B6444E1C3012}"/>
              </a:ext>
            </a:extLst>
          </p:cNvPr>
          <p:cNvSpPr>
            <a:spLocks noGrp="1" noChangeArrowheads="1"/>
          </p:cNvSpPr>
          <p:nvPr>
            <p:ph type="title"/>
          </p:nvPr>
        </p:nvSpPr>
        <p:spPr>
          <a:xfrm>
            <a:off x="492125" y="76200"/>
            <a:ext cx="8229600" cy="846138"/>
          </a:xfrm>
        </p:spPr>
        <p:txBody>
          <a:bodyPr/>
          <a:lstStyle/>
          <a:p>
            <a:r>
              <a:rPr lang="zh-CN" altLang="en-US" sz="3000">
                <a:ea typeface="Adobe 黑体 Std R" panose="020B0400000000000000" pitchFamily="34" charset="-128"/>
              </a:rPr>
              <a:t>确定交割最合算券（</a:t>
            </a:r>
            <a:r>
              <a:rPr lang="en-US" altLang="zh-CN" sz="3000">
                <a:ea typeface="Adobe 黑体 Std R" panose="020B0400000000000000" pitchFamily="34" charset="-128"/>
              </a:rPr>
              <a:t>CTD)</a:t>
            </a:r>
            <a:r>
              <a:rPr lang="zh-CN" altLang="en-US" sz="3000">
                <a:ea typeface="Adobe 黑体 Std R" panose="020B0400000000000000" pitchFamily="34" charset="-128"/>
              </a:rPr>
              <a:t>：交割日</a:t>
            </a:r>
          </a:p>
        </p:txBody>
      </p:sp>
      <p:sp>
        <p:nvSpPr>
          <p:cNvPr id="88069" name="Rectangle 3">
            <a:extLst>
              <a:ext uri="{FF2B5EF4-FFF2-40B4-BE49-F238E27FC236}">
                <a16:creationId xmlns:a16="http://schemas.microsoft.com/office/drawing/2014/main" id="{042AEE4A-BE0E-8845-8BE4-4D31CDF8A622}"/>
              </a:ext>
            </a:extLst>
          </p:cNvPr>
          <p:cNvSpPr>
            <a:spLocks noGrp="1" noRot="1" noChangeAspect="1" noMove="1" noResize="1" noEditPoints="1" noAdjustHandles="1" noChangeArrowheads="1" noChangeShapeType="1" noTextEdit="1"/>
          </p:cNvSpPr>
          <p:nvPr>
            <p:ph idx="1"/>
          </p:nvPr>
        </p:nvSpPr>
        <p:spPr>
          <a:xfrm>
            <a:off x="467544" y="1862826"/>
            <a:ext cx="8229600" cy="3888432"/>
          </a:xfrm>
          <a:blipFill>
            <a:blip r:embed="rId2"/>
            <a:stretch>
              <a:fillRect l="-462" t="-1954" r="-1541"/>
            </a:stretch>
          </a:blipFill>
        </p:spPr>
        <p:txBody>
          <a:bodyPr/>
          <a:lstStyle/>
          <a:p>
            <a:r>
              <a:rPr lang="zh-CN" altLang="en-US">
                <a:noFill/>
              </a:rPr>
              <a:t> </a:t>
            </a:r>
          </a:p>
        </p:txBody>
      </p:sp>
      <p:sp>
        <p:nvSpPr>
          <p:cNvPr id="92163" name="灯片编号占位符 1">
            <a:extLst>
              <a:ext uri="{FF2B5EF4-FFF2-40B4-BE49-F238E27FC236}">
                <a16:creationId xmlns:a16="http://schemas.microsoft.com/office/drawing/2014/main" id="{6CFA25D8-88E6-E549-B640-4948963CE976}"/>
              </a:ext>
            </a:extLst>
          </p:cNvPr>
          <p:cNvSpPr>
            <a:spLocks noGrp="1" noChangeArrowheads="1"/>
          </p:cNvSpPr>
          <p:nvPr>
            <p:ph type="sldNum" sz="quarter" idx="10"/>
          </p:nvPr>
        </p:nvSpPr>
        <p:spPr>
          <a:xfrm>
            <a:off x="8783638" y="6524625"/>
            <a:ext cx="2844800" cy="288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3"/>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3"/>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3"/>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3"/>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F752A92E-F42E-4448-B98A-A9BEBF365621}" type="slidenum">
              <a:rPr lang="zh-CN" altLang="en-US" sz="12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44</a:t>
            </a:fld>
            <a:endParaRPr lang="zh-CN" altLang="en-US" sz="1200">
              <a:solidFill>
                <a:srgbClr val="7F7F7F"/>
              </a:solidFill>
              <a:latin typeface="Adobe Jenson Pro Capt" panose="020A0503050201030203" pitchFamily="18" charset="0"/>
              <a:ea typeface="宋体" panose="02010600030101010101" pitchFamily="2" charset="-122"/>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标题 1">
            <a:extLst>
              <a:ext uri="{FF2B5EF4-FFF2-40B4-BE49-F238E27FC236}">
                <a16:creationId xmlns:a16="http://schemas.microsoft.com/office/drawing/2014/main" id="{342A51B5-D2F3-694F-B496-F01F56330060}"/>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 确定准</a:t>
            </a:r>
            <a:r>
              <a:rPr lang="en-US" altLang="zh-CN">
                <a:ea typeface="Adobe 黑体 Std R" panose="020B0400000000000000" pitchFamily="34" charset="-128"/>
              </a:rPr>
              <a:t>CTD</a:t>
            </a:r>
            <a:r>
              <a:rPr lang="zh-CN" altLang="en-US">
                <a:ea typeface="Adobe 黑体 Std R" panose="020B0400000000000000" pitchFamily="34" charset="-128"/>
              </a:rPr>
              <a:t>券：交割日之前</a:t>
            </a:r>
          </a:p>
        </p:txBody>
      </p:sp>
      <p:sp>
        <p:nvSpPr>
          <p:cNvPr id="3" name="内容占位符 2">
            <a:extLst>
              <a:ext uri="{FF2B5EF4-FFF2-40B4-BE49-F238E27FC236}">
                <a16:creationId xmlns:a16="http://schemas.microsoft.com/office/drawing/2014/main" id="{F43FB1B4-B8A1-644A-BCE6-36E1BF5996DF}"/>
              </a:ext>
            </a:extLst>
          </p:cNvPr>
          <p:cNvSpPr>
            <a:spLocks noGrp="1"/>
          </p:cNvSpPr>
          <p:nvPr>
            <p:ph idx="1"/>
          </p:nvPr>
        </p:nvSpPr>
        <p:spPr>
          <a:xfrm>
            <a:off x="468313" y="1885950"/>
            <a:ext cx="8229600" cy="3570288"/>
          </a:xfrm>
        </p:spPr>
        <p:txBody>
          <a:bodyPr/>
          <a:lstStyle/>
          <a:p>
            <a:pPr>
              <a:defRPr/>
            </a:pPr>
            <a:r>
              <a:rPr lang="zh-CN" altLang="en-US" dirty="0">
                <a:cs typeface="Times New Roman" pitchFamily="18" charset="0"/>
              </a:rPr>
              <a:t>常见规则：交割日之前，</a:t>
            </a:r>
            <a:r>
              <a:rPr lang="zh-CN" altLang="en-US" dirty="0"/>
              <a:t>具有最高“隐含回购利率”（</a:t>
            </a:r>
            <a:r>
              <a:rPr lang="en-US" altLang="zh-CN" dirty="0"/>
              <a:t> I</a:t>
            </a:r>
            <a:r>
              <a:rPr lang="en-US" altLang="zh-CN" dirty="0">
                <a:cs typeface="Times New Roman" pitchFamily="18" charset="0"/>
              </a:rPr>
              <a:t>mplied Repo Rate</a:t>
            </a:r>
            <a:r>
              <a:rPr lang="zh-CN" altLang="zh-CN" dirty="0">
                <a:cs typeface="Times New Roman" pitchFamily="18" charset="0"/>
              </a:rPr>
              <a:t>，</a:t>
            </a:r>
            <a:r>
              <a:rPr lang="en-US" altLang="zh-CN" dirty="0">
                <a:cs typeface="Times New Roman" pitchFamily="18" charset="0"/>
              </a:rPr>
              <a:t>IRR </a:t>
            </a:r>
            <a:r>
              <a:rPr lang="zh-CN" altLang="en-US" dirty="0"/>
              <a:t>）的可交割券就是当时条件下的“准</a:t>
            </a:r>
            <a:r>
              <a:rPr lang="en-US" altLang="zh-CN" dirty="0"/>
              <a:t>CTD</a:t>
            </a:r>
            <a:r>
              <a:rPr lang="zh-CN" altLang="en-US" dirty="0"/>
              <a:t>券”</a:t>
            </a:r>
            <a:endParaRPr lang="en-US" altLang="zh-CN" dirty="0"/>
          </a:p>
          <a:p>
            <a:pPr>
              <a:defRPr/>
            </a:pPr>
            <a:endParaRPr lang="zh-CN" altLang="en-US" dirty="0">
              <a:cs typeface="Times New Roman" pitchFamily="18" charset="0"/>
            </a:endParaRPr>
          </a:p>
          <a:p>
            <a:pPr>
              <a:defRPr/>
            </a:pPr>
            <a:endParaRPr lang="en-US" altLang="zh-CN" dirty="0">
              <a:latin typeface="Times New Roman" pitchFamily="18" charset="0"/>
              <a:ea typeface="华文中宋" pitchFamily="2" charset="-122"/>
              <a:cs typeface="Times New Roman" pitchFamily="18" charset="0"/>
            </a:endParaRPr>
          </a:p>
          <a:p>
            <a:pPr>
              <a:defRPr/>
            </a:pPr>
            <a:endParaRPr lang="en-US" altLang="zh-CN" dirty="0">
              <a:latin typeface="Times New Roman" pitchFamily="18" charset="0"/>
              <a:ea typeface="华文中宋" pitchFamily="2" charset="-122"/>
              <a:cs typeface="Times New Roman" pitchFamily="18" charset="0"/>
            </a:endParaRPr>
          </a:p>
          <a:p>
            <a:pPr>
              <a:defRPr/>
            </a:pPr>
            <a:endParaRPr lang="en-US" altLang="zh-CN" dirty="0">
              <a:latin typeface="Times New Roman" pitchFamily="18" charset="0"/>
              <a:ea typeface="华文中宋" pitchFamily="2" charset="-122"/>
              <a:cs typeface="Times New Roman" pitchFamily="18" charset="0"/>
            </a:endParaRPr>
          </a:p>
          <a:p>
            <a:pPr>
              <a:defRPr/>
            </a:pPr>
            <a:endParaRPr lang="en-US" altLang="zh-CN" dirty="0">
              <a:latin typeface="Times New Roman" pitchFamily="18" charset="0"/>
              <a:ea typeface="华文中宋" pitchFamily="2" charset="-122"/>
              <a:cs typeface="Times New Roman" pitchFamily="18" charset="0"/>
            </a:endParaRPr>
          </a:p>
          <a:p>
            <a:pPr>
              <a:defRPr/>
            </a:pPr>
            <a:endParaRPr lang="zh-CN" altLang="en-US" dirty="0"/>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标题 1">
            <a:extLst>
              <a:ext uri="{FF2B5EF4-FFF2-40B4-BE49-F238E27FC236}">
                <a16:creationId xmlns:a16="http://schemas.microsoft.com/office/drawing/2014/main" id="{6AEB10AC-90A5-484D-A467-F5BA571C7920}"/>
              </a:ext>
            </a:extLst>
          </p:cNvPr>
          <p:cNvSpPr>
            <a:spLocks noGrp="1" noChangeArrowheads="1"/>
          </p:cNvSpPr>
          <p:nvPr>
            <p:ph type="title"/>
          </p:nvPr>
        </p:nvSpPr>
        <p:spPr>
          <a:xfrm>
            <a:off x="492125" y="76200"/>
            <a:ext cx="8229600" cy="846138"/>
          </a:xfrm>
        </p:spPr>
        <p:txBody>
          <a:bodyPr/>
          <a:lstStyle/>
          <a:p>
            <a:r>
              <a:rPr kumimoji="1" lang="en-US" altLang="zh-CN">
                <a:ea typeface="Adobe 黑体 Std R" panose="020B0400000000000000" pitchFamily="34" charset="-128"/>
              </a:rPr>
              <a:t>IRR</a:t>
            </a:r>
            <a:r>
              <a:rPr kumimoji="1" lang="zh-CN" altLang="en-US">
                <a:ea typeface="Adobe 黑体 Std R" panose="020B0400000000000000" pitchFamily="34" charset="-128"/>
              </a:rPr>
              <a:t>的计算</a:t>
            </a:r>
          </a:p>
        </p:txBody>
      </p:sp>
      <p:sp>
        <p:nvSpPr>
          <p:cNvPr id="3" name="内容占位符 2">
            <a:extLst>
              <a:ext uri="{FF2B5EF4-FFF2-40B4-BE49-F238E27FC236}">
                <a16:creationId xmlns:a16="http://schemas.microsoft.com/office/drawing/2014/main" id="{51FD7E18-E24E-3E46-990D-1B193A791906}"/>
              </a:ext>
            </a:extLst>
          </p:cNvPr>
          <p:cNvSpPr>
            <a:spLocks noGrp="1"/>
          </p:cNvSpPr>
          <p:nvPr>
            <p:ph idx="1"/>
          </p:nvPr>
        </p:nvSpPr>
        <p:spPr>
          <a:xfrm>
            <a:off x="457200" y="1341438"/>
            <a:ext cx="8229600" cy="5183187"/>
          </a:xfrm>
        </p:spPr>
        <p:txBody>
          <a:bodyPr/>
          <a:lstStyle/>
          <a:p>
            <a:pPr>
              <a:defRPr/>
            </a:pPr>
            <a:r>
              <a:rPr lang="zh-CN" altLang="en-US" dirty="0"/>
              <a:t>若期货存续期内无付息</a:t>
            </a:r>
            <a:endParaRPr lang="en-US" altLang="zh-CN" dirty="0">
              <a:latin typeface="Times New Roman" pitchFamily="18" charset="0"/>
              <a:ea typeface="华文中宋" pitchFamily="2" charset="-122"/>
              <a:cs typeface="Times New Roman" pitchFamily="18" charset="0"/>
            </a:endParaRPr>
          </a:p>
          <a:p>
            <a:pPr>
              <a:defRPr/>
            </a:pPr>
            <a:endParaRPr kumimoji="1" lang="en-US" altLang="zh-CN" dirty="0"/>
          </a:p>
          <a:p>
            <a:pPr>
              <a:defRPr/>
            </a:pPr>
            <a:endParaRPr kumimoji="1" lang="en-US" altLang="zh-CN" dirty="0"/>
          </a:p>
          <a:p>
            <a:pPr>
              <a:defRPr/>
            </a:pPr>
            <a:r>
              <a:rPr lang="zh-CN" altLang="en-US" dirty="0"/>
              <a:t>若期货存续期内有付息</a:t>
            </a:r>
            <a:endParaRPr lang="en-US" altLang="zh-CN" dirty="0">
              <a:latin typeface="Times New Roman" pitchFamily="18" charset="0"/>
              <a:ea typeface="华文中宋" pitchFamily="2" charset="-122"/>
              <a:cs typeface="Times New Roman" pitchFamily="18" charset="0"/>
            </a:endParaRPr>
          </a:p>
          <a:p>
            <a:pPr>
              <a:defRPr/>
            </a:pPr>
            <a:endParaRPr kumimoji="1" lang="zh-CN" altLang="en-US" dirty="0"/>
          </a:p>
        </p:txBody>
      </p:sp>
      <p:sp>
        <p:nvSpPr>
          <p:cNvPr id="94211" name="灯片编号占位符 3">
            <a:extLst>
              <a:ext uri="{FF2B5EF4-FFF2-40B4-BE49-F238E27FC236}">
                <a16:creationId xmlns:a16="http://schemas.microsoft.com/office/drawing/2014/main" id="{F3DFF450-5642-E649-82F1-0D4EBC4BA1D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D75EC8A-8CE0-054F-BE51-A99FA3503478}" type="slidenum">
              <a:rPr lang="zh-CN" altLang="en-US" smtClean="0">
                <a:solidFill>
                  <a:srgbClr val="7F7F7F"/>
                </a:solidFill>
                <a:latin typeface="Adobe Jenson Pro Capt" panose="020A0503050201030203" pitchFamily="18" charset="0"/>
              </a:rPr>
              <a:pPr/>
              <a:t>46</a:t>
            </a:fld>
            <a:endParaRPr lang="zh-CN" altLang="en-US">
              <a:solidFill>
                <a:srgbClr val="7F7F7F"/>
              </a:solidFill>
              <a:latin typeface="Adobe Jenson Pro Capt" panose="020A0503050201030203" pitchFamily="18" charset="0"/>
            </a:endParaRPr>
          </a:p>
        </p:txBody>
      </p:sp>
      <p:sp>
        <p:nvSpPr>
          <p:cNvPr id="5" name="文本框 4">
            <a:extLst>
              <a:ext uri="{FF2B5EF4-FFF2-40B4-BE49-F238E27FC236}">
                <a16:creationId xmlns:a16="http://schemas.microsoft.com/office/drawing/2014/main" id="{D3B0DD16-1C01-A746-9E40-1631F0FDC69A}"/>
              </a:ext>
            </a:extLst>
          </p:cNvPr>
          <p:cNvSpPr txBox="1">
            <a:spLocks noRot="1" noChangeAspect="1" noMove="1" noResize="1" noEditPoints="1" noAdjustHandles="1" noChangeArrowheads="1" noChangeShapeType="1" noTextEdit="1"/>
          </p:cNvSpPr>
          <p:nvPr/>
        </p:nvSpPr>
        <p:spPr>
          <a:xfrm>
            <a:off x="301625" y="2133600"/>
            <a:ext cx="8610600" cy="702565"/>
          </a:xfrm>
          <a:prstGeom prst="rect">
            <a:avLst/>
          </a:prstGeom>
          <a:blipFill>
            <a:blip r:embed="rId2"/>
            <a:stretch>
              <a:fillRect b="-8929"/>
            </a:stretch>
          </a:blipFill>
        </p:spPr>
        <p:txBody>
          <a:bodyPr/>
          <a:lstStyle/>
          <a:p>
            <a:r>
              <a:rPr lang="zh-CN" altLang="en-US">
                <a:noFill/>
              </a:rPr>
              <a:t> </a:t>
            </a:r>
          </a:p>
        </p:txBody>
      </p:sp>
      <p:sp>
        <p:nvSpPr>
          <p:cNvPr id="6" name="文本框 5">
            <a:extLst>
              <a:ext uri="{FF2B5EF4-FFF2-40B4-BE49-F238E27FC236}">
                <a16:creationId xmlns:a16="http://schemas.microsoft.com/office/drawing/2014/main" id="{2413EA4C-FF3A-314B-8C1F-7F7FAF762CBB}"/>
              </a:ext>
            </a:extLst>
          </p:cNvPr>
          <p:cNvSpPr txBox="1">
            <a:spLocks noRot="1" noChangeAspect="1" noMove="1" noResize="1" noEditPoints="1" noAdjustHandles="1" noChangeArrowheads="1" noChangeShapeType="1" noTextEdit="1"/>
          </p:cNvSpPr>
          <p:nvPr/>
        </p:nvSpPr>
        <p:spPr>
          <a:xfrm>
            <a:off x="278063" y="3708685"/>
            <a:ext cx="4320479" cy="1244315"/>
          </a:xfrm>
          <a:prstGeom prst="rect">
            <a:avLst/>
          </a:prstGeom>
          <a:blipFill>
            <a:blip r:embed="rId3"/>
            <a:stretch>
              <a:fillRect t="-28000" r="-103235" b="-111000"/>
            </a:stretch>
          </a:blipFill>
        </p:spPr>
        <p:txBody>
          <a:bodyPr/>
          <a:lstStyle/>
          <a:p>
            <a:r>
              <a:rPr lang="zh-CN" altLang="en-US">
                <a:noFill/>
              </a:rPr>
              <a:t> </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标题 1">
            <a:extLst>
              <a:ext uri="{FF2B5EF4-FFF2-40B4-BE49-F238E27FC236}">
                <a16:creationId xmlns:a16="http://schemas.microsoft.com/office/drawing/2014/main" id="{14B37264-80B3-3143-AE8B-5197A56BA946}"/>
              </a:ext>
            </a:extLst>
          </p:cNvPr>
          <p:cNvSpPr>
            <a:spLocks noGrp="1" noChangeArrowheads="1"/>
          </p:cNvSpPr>
          <p:nvPr>
            <p:ph type="title"/>
          </p:nvPr>
        </p:nvSpPr>
        <p:spPr>
          <a:xfrm>
            <a:off x="492125" y="76200"/>
            <a:ext cx="8229600" cy="846138"/>
          </a:xfrm>
        </p:spPr>
        <p:txBody>
          <a:bodyPr/>
          <a:lstStyle/>
          <a:p>
            <a:r>
              <a:rPr lang="zh-CN" altLang="en-US" sz="3000">
                <a:ea typeface="Adobe 黑体 Std R" panose="020B0400000000000000" pitchFamily="34" charset="-128"/>
              </a:rPr>
              <a:t>例</a:t>
            </a:r>
            <a:r>
              <a:rPr lang="en-US" altLang="zh-CN" sz="3000">
                <a:ea typeface="Adobe 黑体 Std R" panose="020B0400000000000000" pitchFamily="34" charset="-128"/>
              </a:rPr>
              <a:t>4.6</a:t>
            </a:r>
            <a:r>
              <a:rPr lang="zh-CN" altLang="en-US" sz="3000">
                <a:ea typeface="Adobe 黑体 Std R" panose="020B0400000000000000" pitchFamily="34" charset="-128"/>
              </a:rPr>
              <a:t>：</a:t>
            </a:r>
            <a:r>
              <a:rPr lang="en-US" altLang="zh-CN" sz="3000">
                <a:ea typeface="Adobe 黑体 Std R" panose="020B0400000000000000" pitchFamily="34" charset="-128"/>
              </a:rPr>
              <a:t>IRR</a:t>
            </a:r>
            <a:r>
              <a:rPr lang="zh-CN" altLang="en-US" sz="3000">
                <a:ea typeface="Adobe 黑体 Std R" panose="020B0400000000000000" pitchFamily="34" charset="-128"/>
              </a:rPr>
              <a:t>与准</a:t>
            </a:r>
            <a:r>
              <a:rPr lang="en-US" altLang="zh-CN" sz="3000">
                <a:ea typeface="Adobe 黑体 Std R" panose="020B0400000000000000" pitchFamily="34" charset="-128"/>
              </a:rPr>
              <a:t>CTD</a:t>
            </a:r>
            <a:r>
              <a:rPr lang="zh-CN" altLang="en-US" sz="3000">
                <a:ea typeface="Adobe 黑体 Std R" panose="020B0400000000000000" pitchFamily="34" charset="-128"/>
              </a:rPr>
              <a:t>券</a:t>
            </a:r>
          </a:p>
        </p:txBody>
      </p:sp>
      <p:sp>
        <p:nvSpPr>
          <p:cNvPr id="3" name="内容占位符 2">
            <a:extLst>
              <a:ext uri="{FF2B5EF4-FFF2-40B4-BE49-F238E27FC236}">
                <a16:creationId xmlns:a16="http://schemas.microsoft.com/office/drawing/2014/main" id="{8B13A36C-482A-FB43-BE12-A9CBDE89AFBB}"/>
              </a:ext>
            </a:extLst>
          </p:cNvPr>
          <p:cNvSpPr>
            <a:spLocks noGrp="1"/>
          </p:cNvSpPr>
          <p:nvPr>
            <p:ph idx="1"/>
          </p:nvPr>
        </p:nvSpPr>
        <p:spPr>
          <a:xfrm>
            <a:off x="457200" y="1341438"/>
            <a:ext cx="8229600" cy="5183187"/>
          </a:xfrm>
        </p:spPr>
        <p:txBody>
          <a:bodyPr/>
          <a:lstStyle/>
          <a:p>
            <a:pPr>
              <a:defRPr/>
            </a:pPr>
            <a:r>
              <a:rPr lang="en-US" altLang="zh-CN" sz="2100" dirty="0"/>
              <a:t>2019</a:t>
            </a:r>
            <a:r>
              <a:rPr lang="zh-CN" altLang="en-US" sz="2100" dirty="0"/>
              <a:t>年</a:t>
            </a:r>
            <a:r>
              <a:rPr lang="en-US" altLang="zh-CN" sz="2100" dirty="0"/>
              <a:t>2</a:t>
            </a:r>
            <a:r>
              <a:rPr lang="zh-CN" altLang="en-US" sz="2100" dirty="0"/>
              <a:t>月</a:t>
            </a:r>
            <a:r>
              <a:rPr lang="en-US" altLang="zh-CN" sz="2100" dirty="0"/>
              <a:t>18</a:t>
            </a:r>
            <a:r>
              <a:rPr lang="zh-CN" altLang="en-US" sz="2100" dirty="0"/>
              <a:t>日，</a:t>
            </a:r>
            <a:r>
              <a:rPr lang="en-US" altLang="zh-CN" sz="2100" dirty="0"/>
              <a:t>5</a:t>
            </a:r>
            <a:r>
              <a:rPr lang="zh-CN" altLang="en-US" sz="2100" dirty="0"/>
              <a:t>年期国债期货合约</a:t>
            </a:r>
            <a:r>
              <a:rPr lang="en-US" altLang="zh-CN" sz="2100" dirty="0"/>
              <a:t>TF1906</a:t>
            </a:r>
            <a:r>
              <a:rPr lang="zh-CN" altLang="en-US" sz="2100" dirty="0"/>
              <a:t>报价为</a:t>
            </a:r>
            <a:r>
              <a:rPr lang="en-US" altLang="zh-CN" sz="2100" dirty="0"/>
              <a:t>99.415</a:t>
            </a:r>
            <a:r>
              <a:rPr lang="zh-CN" altLang="en-US" sz="2100" dirty="0"/>
              <a:t>元，共有</a:t>
            </a:r>
            <a:r>
              <a:rPr lang="en-US" altLang="zh-CN" sz="2100" dirty="0"/>
              <a:t>5</a:t>
            </a:r>
            <a:r>
              <a:rPr lang="zh-CN" altLang="en-US" sz="2100" dirty="0"/>
              <a:t>只可交割券，分别为国债</a:t>
            </a:r>
            <a:r>
              <a:rPr lang="en-US" altLang="zh-CN" sz="2100" dirty="0"/>
              <a:t>160020</a:t>
            </a:r>
            <a:r>
              <a:rPr lang="zh-CN" altLang="en-US" sz="2100" dirty="0"/>
              <a:t>、</a:t>
            </a:r>
            <a:r>
              <a:rPr lang="en-US" altLang="zh-CN" sz="2100" dirty="0"/>
              <a:t>160025</a:t>
            </a:r>
            <a:r>
              <a:rPr lang="zh-CN" altLang="en-US" sz="2100" dirty="0"/>
              <a:t>、</a:t>
            </a:r>
            <a:r>
              <a:rPr lang="en-US" altLang="zh-CN" sz="2100" dirty="0"/>
              <a:t>170006</a:t>
            </a:r>
            <a:r>
              <a:rPr lang="zh-CN" altLang="en-US" sz="2100" dirty="0"/>
              <a:t>、</a:t>
            </a:r>
            <a:r>
              <a:rPr lang="en-US" altLang="zh-CN" sz="2100" dirty="0"/>
              <a:t>180016</a:t>
            </a:r>
            <a:r>
              <a:rPr lang="zh-CN" altLang="en-US" sz="2100" dirty="0"/>
              <a:t>和</a:t>
            </a:r>
            <a:r>
              <a:rPr lang="en-US" altLang="zh-CN" sz="2100" dirty="0"/>
              <a:t>180023</a:t>
            </a:r>
            <a:r>
              <a:rPr lang="zh-CN" altLang="en-US" sz="2100" dirty="0"/>
              <a:t>（均为一年支付一次利息）。若假设</a:t>
            </a:r>
            <a:r>
              <a:rPr lang="en-US" altLang="zh-CN" sz="2100" dirty="0"/>
              <a:t>2019</a:t>
            </a:r>
            <a:r>
              <a:rPr lang="zh-CN" altLang="en-US" sz="2100" dirty="0"/>
              <a:t>年</a:t>
            </a:r>
            <a:r>
              <a:rPr lang="en-US" altLang="zh-CN" sz="2100" dirty="0"/>
              <a:t>6</a:t>
            </a:r>
            <a:r>
              <a:rPr lang="zh-CN" altLang="en-US" sz="2100" dirty="0"/>
              <a:t>月</a:t>
            </a:r>
            <a:r>
              <a:rPr lang="en-US" altLang="zh-CN" sz="2100" dirty="0"/>
              <a:t>14</a:t>
            </a:r>
            <a:r>
              <a:rPr lang="zh-CN" altLang="en-US" sz="2100" dirty="0"/>
              <a:t>日申请交割，用</a:t>
            </a:r>
            <a:r>
              <a:rPr lang="en-US" altLang="zh-CN" sz="2100" dirty="0"/>
              <a:t>IRR</a:t>
            </a:r>
            <a:r>
              <a:rPr lang="zh-CN" altLang="en-US" sz="2100" dirty="0"/>
              <a:t>准则判断，哪个券为</a:t>
            </a:r>
            <a:r>
              <a:rPr lang="en-US" altLang="zh-CN" sz="2100" dirty="0"/>
              <a:t>2</a:t>
            </a:r>
            <a:r>
              <a:rPr lang="zh-CN" altLang="en-US" sz="2100" dirty="0"/>
              <a:t>月</a:t>
            </a:r>
            <a:r>
              <a:rPr lang="en-US" altLang="zh-CN" sz="2100" dirty="0"/>
              <a:t>18</a:t>
            </a:r>
            <a:r>
              <a:rPr lang="zh-CN" altLang="en-US" sz="2100" dirty="0"/>
              <a:t>日条件信息下的“准</a:t>
            </a:r>
            <a:r>
              <a:rPr lang="en-US" altLang="zh-CN" sz="2100" dirty="0"/>
              <a:t>CTD</a:t>
            </a:r>
            <a:r>
              <a:rPr lang="zh-CN" altLang="en-US" sz="2100" dirty="0"/>
              <a:t>券”？</a:t>
            </a:r>
          </a:p>
        </p:txBody>
      </p:sp>
      <p:sp>
        <p:nvSpPr>
          <p:cNvPr id="95235" name="灯片编号占位符 3">
            <a:extLst>
              <a:ext uri="{FF2B5EF4-FFF2-40B4-BE49-F238E27FC236}">
                <a16:creationId xmlns:a16="http://schemas.microsoft.com/office/drawing/2014/main" id="{1E404628-2D5D-404B-9807-33E46A14FD32}"/>
              </a:ext>
            </a:extLst>
          </p:cNvPr>
          <p:cNvSpPr>
            <a:spLocks noGrp="1" noChangeArrowheads="1"/>
          </p:cNvSpPr>
          <p:nvPr>
            <p:ph type="sldNum" sz="quarter" idx="10"/>
          </p:nvPr>
        </p:nvSpPr>
        <p:spPr>
          <a:xfrm>
            <a:off x="6299200" y="6524625"/>
            <a:ext cx="2844800" cy="288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2"/>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2"/>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2"/>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2"/>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9pPr>
          </a:lstStyle>
          <a:p>
            <a:pPr>
              <a:spcBef>
                <a:spcPct val="0"/>
              </a:spcBef>
              <a:buClrTx/>
              <a:buSzTx/>
              <a:buFontTx/>
              <a:buNone/>
            </a:pPr>
            <a:fld id="{66EAB38F-14CA-E045-9739-F1FC9D8B0CF3}" type="slidenum">
              <a:rPr lang="zh-CN" altLang="en-US" sz="1200" smtClean="0">
                <a:solidFill>
                  <a:srgbClr val="7F7F7F"/>
                </a:solidFill>
                <a:latin typeface="Adobe Jenson Pro Capt" panose="020A0503050201030203" pitchFamily="18" charset="0"/>
                <a:ea typeface="宋体" panose="02010600030101010101" pitchFamily="2" charset="-122"/>
              </a:rPr>
              <a:pPr>
                <a:spcBef>
                  <a:spcPct val="0"/>
                </a:spcBef>
                <a:buClrTx/>
                <a:buSzTx/>
                <a:buFontTx/>
                <a:buNone/>
              </a:pPr>
              <a:t>47</a:t>
            </a:fld>
            <a:endParaRPr lang="zh-CN" altLang="en-US" sz="1200">
              <a:solidFill>
                <a:srgbClr val="7F7F7F"/>
              </a:solidFill>
              <a:latin typeface="Adobe Jenson Pro Capt" panose="020A0503050201030203" pitchFamily="18" charset="0"/>
              <a:ea typeface="宋体" panose="02010600030101010101" pitchFamily="2" charset="-122"/>
            </a:endParaRPr>
          </a:p>
        </p:txBody>
      </p:sp>
      <p:graphicFrame>
        <p:nvGraphicFramePr>
          <p:cNvPr id="8" name="表格 7">
            <a:extLst>
              <a:ext uri="{FF2B5EF4-FFF2-40B4-BE49-F238E27FC236}">
                <a16:creationId xmlns:a16="http://schemas.microsoft.com/office/drawing/2014/main" id="{4656F965-3156-414E-8BB1-3DBB3F8DB731}"/>
              </a:ext>
            </a:extLst>
          </p:cNvPr>
          <p:cNvGraphicFramePr>
            <a:graphicFrameLocks noGrp="1"/>
          </p:cNvGraphicFramePr>
          <p:nvPr/>
        </p:nvGraphicFramePr>
        <p:xfrm>
          <a:off x="1817688" y="3486150"/>
          <a:ext cx="5562600" cy="1836738"/>
        </p:xfrm>
        <a:graphic>
          <a:graphicData uri="http://schemas.openxmlformats.org/drawingml/2006/table">
            <a:tbl>
              <a:tblPr firstRow="1" firstCol="1" bandRow="1"/>
              <a:tblGrid>
                <a:gridCol w="691946">
                  <a:extLst>
                    <a:ext uri="{9D8B030D-6E8A-4147-A177-3AD203B41FA5}">
                      <a16:colId xmlns:a16="http://schemas.microsoft.com/office/drawing/2014/main" val="20000"/>
                    </a:ext>
                  </a:extLst>
                </a:gridCol>
                <a:gridCol w="819392">
                  <a:extLst>
                    <a:ext uri="{9D8B030D-6E8A-4147-A177-3AD203B41FA5}">
                      <a16:colId xmlns:a16="http://schemas.microsoft.com/office/drawing/2014/main" val="20001"/>
                    </a:ext>
                  </a:extLst>
                </a:gridCol>
                <a:gridCol w="634015">
                  <a:extLst>
                    <a:ext uri="{9D8B030D-6E8A-4147-A177-3AD203B41FA5}">
                      <a16:colId xmlns:a16="http://schemas.microsoft.com/office/drawing/2014/main" val="20002"/>
                    </a:ext>
                  </a:extLst>
                </a:gridCol>
                <a:gridCol w="694521">
                  <a:extLst>
                    <a:ext uri="{9D8B030D-6E8A-4147-A177-3AD203B41FA5}">
                      <a16:colId xmlns:a16="http://schemas.microsoft.com/office/drawing/2014/main" val="20003"/>
                    </a:ext>
                  </a:extLst>
                </a:gridCol>
                <a:gridCol w="717049">
                  <a:extLst>
                    <a:ext uri="{9D8B030D-6E8A-4147-A177-3AD203B41FA5}">
                      <a16:colId xmlns:a16="http://schemas.microsoft.com/office/drawing/2014/main" val="20004"/>
                    </a:ext>
                  </a:extLst>
                </a:gridCol>
                <a:gridCol w="1367156">
                  <a:extLst>
                    <a:ext uri="{9D8B030D-6E8A-4147-A177-3AD203B41FA5}">
                      <a16:colId xmlns:a16="http://schemas.microsoft.com/office/drawing/2014/main" val="20005"/>
                    </a:ext>
                  </a:extLst>
                </a:gridCol>
                <a:gridCol w="638522">
                  <a:extLst>
                    <a:ext uri="{9D8B030D-6E8A-4147-A177-3AD203B41FA5}">
                      <a16:colId xmlns:a16="http://schemas.microsoft.com/office/drawing/2014/main" val="20006"/>
                    </a:ext>
                  </a:extLst>
                </a:gridCol>
              </a:tblGrid>
              <a:tr h="306123">
                <a:tc>
                  <a:txBody>
                    <a:bodyPr/>
                    <a:lstStyle/>
                    <a:p>
                      <a:pPr algn="ctr">
                        <a:lnSpc>
                          <a:spcPts val="1575"/>
                        </a:lnSpc>
                        <a:spcAft>
                          <a:spcPts val="0"/>
                        </a:spcAft>
                      </a:pPr>
                      <a:r>
                        <a:rPr lang="zh-CN" sz="1100" b="1" kern="100" dirty="0">
                          <a:solidFill>
                            <a:srgbClr val="000000"/>
                          </a:solidFill>
                          <a:effectLst/>
                          <a:latin typeface="Adobe Jenson Pro Lt"/>
                          <a:ea typeface="楷体"/>
                          <a:cs typeface="Times New Roman"/>
                        </a:rPr>
                        <a:t>债券代码</a:t>
                      </a:r>
                      <a:endParaRPr lang="zh-CN" sz="1200" b="1" kern="100" dirty="0">
                        <a:solidFill>
                          <a:srgbClr val="000000"/>
                        </a:solidFill>
                        <a:effectLst/>
                        <a:latin typeface="NEU-BZ-S92"/>
                        <a:ea typeface="方正书宋_GBK"/>
                        <a:cs typeface="Times New Roman"/>
                      </a:endParaRPr>
                    </a:p>
                  </a:txBody>
                  <a:tcPr marL="51435" marR="5143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100" b="1" kern="100" dirty="0">
                          <a:solidFill>
                            <a:srgbClr val="000000"/>
                          </a:solidFill>
                          <a:effectLst/>
                          <a:latin typeface="Adobe Jenson Pro Lt"/>
                          <a:ea typeface="楷体"/>
                          <a:cs typeface="Times New Roman"/>
                        </a:rPr>
                        <a:t>到期日</a:t>
                      </a:r>
                      <a:endParaRPr lang="zh-CN" sz="1200" b="1" kern="100" dirty="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100" b="1" kern="100">
                          <a:solidFill>
                            <a:srgbClr val="000000"/>
                          </a:solidFill>
                          <a:effectLst/>
                          <a:latin typeface="Adobe Jenson Pro Lt"/>
                          <a:ea typeface="楷体"/>
                          <a:cs typeface="Times New Roman"/>
                        </a:rPr>
                        <a:t>息票率</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100" b="1" kern="100">
                          <a:solidFill>
                            <a:srgbClr val="000000"/>
                          </a:solidFill>
                          <a:effectLst/>
                          <a:latin typeface="Adobe Jenson Pro Lt"/>
                          <a:ea typeface="楷体"/>
                          <a:cs typeface="Times New Roman"/>
                        </a:rPr>
                        <a:t>转换因子</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100" b="1" kern="100">
                          <a:solidFill>
                            <a:srgbClr val="000000"/>
                          </a:solidFill>
                          <a:effectLst/>
                          <a:latin typeface="Adobe Jenson Pro Lt"/>
                          <a:ea typeface="楷体"/>
                          <a:cs typeface="Times New Roman"/>
                        </a:rPr>
                        <a:t>现券报价</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100" b="1" kern="100">
                          <a:solidFill>
                            <a:srgbClr val="000000"/>
                          </a:solidFill>
                          <a:effectLst/>
                          <a:latin typeface="Adobe Jenson Pro Lt"/>
                          <a:ea typeface="楷体"/>
                          <a:cs typeface="Times New Roman"/>
                        </a:rPr>
                        <a:t>期货报价</a:t>
                      </a:r>
                      <a:r>
                        <a:rPr lang="en-US" sz="1100" b="1" kern="100">
                          <a:solidFill>
                            <a:srgbClr val="000000"/>
                          </a:solidFill>
                          <a:effectLst/>
                          <a:latin typeface="Adobe Jenson Pro Lt"/>
                          <a:ea typeface="楷体"/>
                          <a:cs typeface="Times New Roman"/>
                        </a:rPr>
                        <a:t>×</a:t>
                      </a:r>
                      <a:r>
                        <a:rPr lang="zh-CN" sz="1100" b="1" kern="100">
                          <a:solidFill>
                            <a:srgbClr val="000000"/>
                          </a:solidFill>
                          <a:effectLst/>
                          <a:latin typeface="Adobe Jenson Pro Lt"/>
                          <a:ea typeface="楷体"/>
                          <a:cs typeface="Times New Roman"/>
                        </a:rPr>
                        <a:t>转换因子</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IRR</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06123">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160020</a:t>
                      </a:r>
                      <a:endParaRPr lang="zh-CN" sz="1200" b="1" kern="100">
                        <a:solidFill>
                          <a:srgbClr val="000000"/>
                        </a:solidFill>
                        <a:effectLst/>
                        <a:latin typeface="NEU-BZ-S92"/>
                        <a:ea typeface="方正书宋_GBK"/>
                        <a:cs typeface="Times New Roman"/>
                      </a:endParaRPr>
                    </a:p>
                  </a:txBody>
                  <a:tcPr marL="51435" marR="5143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dirty="0">
                          <a:solidFill>
                            <a:srgbClr val="000000"/>
                          </a:solidFill>
                          <a:effectLst/>
                          <a:latin typeface="Adobe Jenson Pro Lt"/>
                          <a:ea typeface="楷体"/>
                          <a:cs typeface="Times New Roman"/>
                        </a:rPr>
                        <a:t>2023/09/01</a:t>
                      </a:r>
                      <a:endParaRPr lang="zh-CN" sz="1200" b="1" kern="100" dirty="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dirty="0">
                          <a:solidFill>
                            <a:srgbClr val="000000"/>
                          </a:solidFill>
                          <a:effectLst/>
                          <a:latin typeface="Adobe Jenson Pro Lt"/>
                          <a:ea typeface="楷体"/>
                          <a:cs typeface="Times New Roman"/>
                        </a:rPr>
                        <a:t>2.75%</a:t>
                      </a:r>
                      <a:endParaRPr lang="zh-CN" sz="1200" b="1" kern="100" dirty="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0.9901</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99.5496</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98.4307915</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-0.65%</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6123">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160025</a:t>
                      </a:r>
                      <a:endParaRPr lang="zh-CN" sz="1200" b="1" kern="100">
                        <a:solidFill>
                          <a:srgbClr val="000000"/>
                        </a:solidFill>
                        <a:effectLst/>
                        <a:latin typeface="NEU-BZ-S92"/>
                        <a:ea typeface="方正书宋_GBK"/>
                        <a:cs typeface="Times New Roman"/>
                      </a:endParaRPr>
                    </a:p>
                  </a:txBody>
                  <a:tcPr marL="51435" marR="5143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2023/11/17</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dirty="0">
                          <a:solidFill>
                            <a:srgbClr val="000000"/>
                          </a:solidFill>
                          <a:effectLst/>
                          <a:latin typeface="Adobe Jenson Pro Lt"/>
                          <a:ea typeface="楷体"/>
                          <a:cs typeface="Times New Roman"/>
                        </a:rPr>
                        <a:t>2.79%</a:t>
                      </a:r>
                      <a:endParaRPr lang="zh-CN" sz="1200" b="1" kern="100" dirty="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dirty="0">
                          <a:solidFill>
                            <a:srgbClr val="000000"/>
                          </a:solidFill>
                          <a:effectLst/>
                          <a:latin typeface="Adobe Jenson Pro Lt"/>
                          <a:ea typeface="楷体"/>
                          <a:cs typeface="Times New Roman"/>
                        </a:rPr>
                        <a:t>0.9913</a:t>
                      </a:r>
                      <a:endParaRPr lang="zh-CN" sz="1200" b="1" kern="100" dirty="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99.5974</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98.5500895</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-0.39%</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6123">
                <a:tc>
                  <a:txBody>
                    <a:bodyPr/>
                    <a:lstStyle/>
                    <a:p>
                      <a:pPr algn="ctr">
                        <a:lnSpc>
                          <a:spcPts val="1575"/>
                        </a:lnSpc>
                        <a:spcAft>
                          <a:spcPts val="0"/>
                        </a:spcAft>
                      </a:pPr>
                      <a:r>
                        <a:rPr lang="en-US" sz="1100" b="1" kern="100" dirty="0">
                          <a:solidFill>
                            <a:srgbClr val="000000"/>
                          </a:solidFill>
                          <a:effectLst/>
                          <a:latin typeface="Adobe Jenson Pro Lt"/>
                          <a:ea typeface="楷体"/>
                          <a:cs typeface="Times New Roman"/>
                        </a:rPr>
                        <a:t>170006</a:t>
                      </a:r>
                      <a:endParaRPr lang="zh-CN" sz="1200" b="1" kern="100" dirty="0">
                        <a:solidFill>
                          <a:srgbClr val="000000"/>
                        </a:solidFill>
                        <a:effectLst/>
                        <a:latin typeface="NEU-BZ-S92"/>
                        <a:ea typeface="方正书宋_GBK"/>
                        <a:cs typeface="Times New Roman"/>
                      </a:endParaRPr>
                    </a:p>
                  </a:txBody>
                  <a:tcPr marL="51435" marR="5143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2024/03/16</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3.20%</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dirty="0">
                          <a:solidFill>
                            <a:srgbClr val="000000"/>
                          </a:solidFill>
                          <a:effectLst/>
                          <a:latin typeface="Adobe Jenson Pro Lt"/>
                          <a:ea typeface="楷体"/>
                          <a:cs typeface="Times New Roman"/>
                        </a:rPr>
                        <a:t>1.0086</a:t>
                      </a:r>
                      <a:endParaRPr lang="zh-CN" sz="1200" b="1" kern="100" dirty="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dirty="0">
                          <a:solidFill>
                            <a:srgbClr val="000000"/>
                          </a:solidFill>
                          <a:effectLst/>
                          <a:latin typeface="Adobe Jenson Pro Lt"/>
                          <a:ea typeface="楷体"/>
                          <a:cs typeface="Times New Roman"/>
                        </a:rPr>
                        <a:t>101.1748</a:t>
                      </a:r>
                      <a:endParaRPr lang="zh-CN" sz="1200" b="1" kern="100" dirty="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dirty="0">
                          <a:solidFill>
                            <a:srgbClr val="000000"/>
                          </a:solidFill>
                          <a:effectLst/>
                          <a:latin typeface="Adobe Jenson Pro Lt"/>
                          <a:ea typeface="楷体"/>
                          <a:cs typeface="Times New Roman"/>
                        </a:rPr>
                        <a:t>100.2699690</a:t>
                      </a:r>
                      <a:endParaRPr lang="zh-CN" sz="1200" b="1" kern="100" dirty="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0.43%</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6123">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180016</a:t>
                      </a:r>
                      <a:endParaRPr lang="zh-CN" sz="1200" b="1" kern="100">
                        <a:solidFill>
                          <a:srgbClr val="000000"/>
                        </a:solidFill>
                        <a:effectLst/>
                        <a:latin typeface="NEU-BZ-S92"/>
                        <a:ea typeface="方正书宋_GBK"/>
                        <a:cs typeface="Times New Roman"/>
                      </a:endParaRPr>
                    </a:p>
                  </a:txBody>
                  <a:tcPr marL="51435" marR="5143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2023/07/12</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3.30%</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1.0113</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dirty="0">
                          <a:solidFill>
                            <a:srgbClr val="000000"/>
                          </a:solidFill>
                          <a:effectLst/>
                          <a:latin typeface="Adobe Jenson Pro Lt"/>
                          <a:ea typeface="楷体"/>
                          <a:cs typeface="Times New Roman"/>
                        </a:rPr>
                        <a:t>101.6645</a:t>
                      </a:r>
                      <a:endParaRPr lang="zh-CN" sz="1200" b="1" kern="100" dirty="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dirty="0">
                          <a:solidFill>
                            <a:srgbClr val="000000"/>
                          </a:solidFill>
                          <a:effectLst/>
                          <a:latin typeface="Adobe Jenson Pro Lt"/>
                          <a:ea typeface="楷体"/>
                          <a:cs typeface="Times New Roman"/>
                        </a:rPr>
                        <a:t>100.5383895</a:t>
                      </a:r>
                      <a:endParaRPr lang="zh-CN" sz="1200" b="1" kern="100" dirty="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dirty="0">
                          <a:solidFill>
                            <a:srgbClr val="000000"/>
                          </a:solidFill>
                          <a:effectLst/>
                          <a:latin typeface="Adobe Jenson Pro Lt"/>
                          <a:ea typeface="楷体"/>
                          <a:cs typeface="Times New Roman"/>
                        </a:rPr>
                        <a:t>-0.12%</a:t>
                      </a:r>
                      <a:endParaRPr lang="zh-CN" sz="1200" b="1" kern="100" dirty="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6123">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180023</a:t>
                      </a:r>
                      <a:endParaRPr lang="zh-CN" sz="1200" b="1" kern="100">
                        <a:solidFill>
                          <a:srgbClr val="000000"/>
                        </a:solidFill>
                        <a:effectLst/>
                        <a:latin typeface="NEU-BZ-S92"/>
                        <a:ea typeface="方正书宋_GBK"/>
                        <a:cs typeface="Times New Roman"/>
                      </a:endParaRPr>
                    </a:p>
                  </a:txBody>
                  <a:tcPr marL="51435" marR="5143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2023/10/18</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3.29%</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dirty="0">
                          <a:solidFill>
                            <a:srgbClr val="000000"/>
                          </a:solidFill>
                          <a:effectLst/>
                          <a:latin typeface="Adobe Jenson Pro Lt"/>
                          <a:ea typeface="楷体"/>
                          <a:cs typeface="Times New Roman"/>
                        </a:rPr>
                        <a:t>1.0115</a:t>
                      </a:r>
                      <a:endParaRPr lang="zh-CN" sz="1200" b="1" kern="100" dirty="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a:solidFill>
                            <a:srgbClr val="000000"/>
                          </a:solidFill>
                          <a:effectLst/>
                          <a:latin typeface="Adobe Jenson Pro Lt"/>
                          <a:ea typeface="楷体"/>
                          <a:cs typeface="Times New Roman"/>
                        </a:rPr>
                        <a:t>101.7965</a:t>
                      </a:r>
                      <a:endParaRPr lang="zh-CN" sz="1200" b="1" kern="10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dirty="0">
                          <a:solidFill>
                            <a:srgbClr val="000000"/>
                          </a:solidFill>
                          <a:effectLst/>
                          <a:latin typeface="Adobe Jenson Pro Lt"/>
                          <a:ea typeface="楷体"/>
                          <a:cs typeface="Times New Roman"/>
                        </a:rPr>
                        <a:t>100.5582725</a:t>
                      </a:r>
                      <a:endParaRPr lang="zh-CN" sz="1200" b="1" kern="100" dirty="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100" b="1" kern="100" dirty="0">
                          <a:solidFill>
                            <a:srgbClr val="000000"/>
                          </a:solidFill>
                          <a:effectLst/>
                          <a:latin typeface="Times New Roman"/>
                          <a:ea typeface="宋体"/>
                          <a:cs typeface="Times New Roman"/>
                        </a:rPr>
                        <a:t>-</a:t>
                      </a:r>
                      <a:r>
                        <a:rPr lang="en-US" sz="1100" b="1" kern="100" dirty="0">
                          <a:solidFill>
                            <a:srgbClr val="000000"/>
                          </a:solidFill>
                          <a:effectLst/>
                          <a:latin typeface="Adobe Jenson Pro Lt"/>
                          <a:ea typeface="楷体"/>
                          <a:cs typeface="Times New Roman"/>
                        </a:rPr>
                        <a:t>0.46%</a:t>
                      </a:r>
                      <a:endParaRPr lang="zh-CN" sz="1200" b="1" kern="100" dirty="0">
                        <a:solidFill>
                          <a:srgbClr val="000000"/>
                        </a:solidFill>
                        <a:effectLst/>
                        <a:latin typeface="NEU-BZ-S92"/>
                        <a:ea typeface="方正书宋_GBK"/>
                        <a:cs typeface="Times New Roman"/>
                      </a:endParaRPr>
                    </a:p>
                  </a:txBody>
                  <a:tcPr marL="51435" marR="5143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5" name="椭圆 4">
            <a:extLst>
              <a:ext uri="{FF2B5EF4-FFF2-40B4-BE49-F238E27FC236}">
                <a16:creationId xmlns:a16="http://schemas.microsoft.com/office/drawing/2014/main" id="{11A3D8E6-FE7F-C943-A8AE-3F03F47C5F19}"/>
              </a:ext>
            </a:extLst>
          </p:cNvPr>
          <p:cNvSpPr/>
          <p:nvPr/>
        </p:nvSpPr>
        <p:spPr>
          <a:xfrm>
            <a:off x="6786563" y="4403725"/>
            <a:ext cx="539750" cy="2698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标题 1">
            <a:extLst>
              <a:ext uri="{FF2B5EF4-FFF2-40B4-BE49-F238E27FC236}">
                <a16:creationId xmlns:a16="http://schemas.microsoft.com/office/drawing/2014/main" id="{8F64A1C0-016F-F348-9269-E5679EAEBB2C}"/>
              </a:ext>
            </a:extLst>
          </p:cNvPr>
          <p:cNvSpPr>
            <a:spLocks noGrp="1" noChangeArrowheads="1"/>
          </p:cNvSpPr>
          <p:nvPr>
            <p:ph type="title"/>
          </p:nvPr>
        </p:nvSpPr>
        <p:spPr>
          <a:xfrm>
            <a:off x="492125" y="76200"/>
            <a:ext cx="8229600" cy="846138"/>
          </a:xfrm>
        </p:spPr>
        <p:txBody>
          <a:bodyPr/>
          <a:lstStyle/>
          <a:p>
            <a:r>
              <a:rPr kumimoji="1" lang="en-US" altLang="zh-CN">
                <a:ea typeface="Adobe 黑体 Std R" panose="020B0400000000000000" pitchFamily="34" charset="-128"/>
              </a:rPr>
              <a:t>IRR</a:t>
            </a:r>
            <a:r>
              <a:rPr kumimoji="1" lang="zh-CN" altLang="en-US">
                <a:ea typeface="Adobe 黑体 Std R" panose="020B0400000000000000" pitchFamily="34" charset="-128"/>
              </a:rPr>
              <a:t>因何得名</a:t>
            </a:r>
          </a:p>
        </p:txBody>
      </p:sp>
      <p:sp>
        <p:nvSpPr>
          <p:cNvPr id="3" name="内容占位符 2">
            <a:extLst>
              <a:ext uri="{FF2B5EF4-FFF2-40B4-BE49-F238E27FC236}">
                <a16:creationId xmlns:a16="http://schemas.microsoft.com/office/drawing/2014/main" id="{23E014FF-208C-7347-8C48-7A2CA8C33FF2}"/>
              </a:ext>
            </a:extLst>
          </p:cNvPr>
          <p:cNvSpPr>
            <a:spLocks noGrp="1" noRot="1" noChangeAspect="1" noMove="1" noResize="1" noEditPoints="1" noAdjustHandles="1" noChangeArrowheads="1" noChangeShapeType="1" noTextEdit="1"/>
          </p:cNvSpPr>
          <p:nvPr>
            <p:ph idx="1"/>
          </p:nvPr>
        </p:nvSpPr>
        <p:spPr>
          <a:blipFill>
            <a:blip r:embed="rId2"/>
            <a:stretch>
              <a:fillRect t="-1222" r="-772"/>
            </a:stretch>
          </a:blipFill>
        </p:spPr>
        <p:txBody>
          <a:bodyPr/>
          <a:lstStyle/>
          <a:p>
            <a:r>
              <a:rPr lang="zh-CN" altLang="en-US">
                <a:noFill/>
              </a:rPr>
              <a:t> </a:t>
            </a:r>
          </a:p>
        </p:txBody>
      </p:sp>
      <p:sp>
        <p:nvSpPr>
          <p:cNvPr id="96259" name="灯片编号占位符 3">
            <a:extLst>
              <a:ext uri="{FF2B5EF4-FFF2-40B4-BE49-F238E27FC236}">
                <a16:creationId xmlns:a16="http://schemas.microsoft.com/office/drawing/2014/main" id="{66A5F80E-15CA-F04E-BF15-8C07F0F76A8F}"/>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F3B6293-F949-DF4A-B4C2-3BE501C7729E}" type="slidenum">
              <a:rPr lang="zh-CN" altLang="en-US" smtClean="0">
                <a:solidFill>
                  <a:srgbClr val="7F7F7F"/>
                </a:solidFill>
                <a:latin typeface="Adobe Jenson Pro Capt" panose="020A0503050201030203" pitchFamily="18" charset="0"/>
              </a:rPr>
              <a:pPr/>
              <a:t>48</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3">
            <a:extLst>
              <a:ext uri="{FF2B5EF4-FFF2-40B4-BE49-F238E27FC236}">
                <a16:creationId xmlns:a16="http://schemas.microsoft.com/office/drawing/2014/main" id="{01ADEB08-AFD7-D347-B3B6-F59312392FA8}"/>
              </a:ext>
            </a:extLst>
          </p:cNvPr>
          <p:cNvSpPr>
            <a:spLocks noGrp="1" noChangeArrowheads="1"/>
          </p:cNvSpPr>
          <p:nvPr>
            <p:ph type="title"/>
          </p:nvPr>
        </p:nvSpPr>
        <p:spPr>
          <a:xfrm>
            <a:off x="492125" y="76200"/>
            <a:ext cx="8229600" cy="846138"/>
          </a:xfrm>
        </p:spPr>
        <p:txBody>
          <a:bodyPr/>
          <a:lstStyle/>
          <a:p>
            <a:r>
              <a:rPr lang="zh-CN" altLang="en-US" sz="2800">
                <a:ea typeface="Adobe 黑体 Std R" panose="020B0400000000000000" pitchFamily="34" charset="-128"/>
              </a:rPr>
              <a:t>远期利率协议（ </a:t>
            </a:r>
            <a:r>
              <a:rPr lang="en-US" altLang="zh-CN" sz="2800">
                <a:ea typeface="Adobe 黑体 Std R" panose="020B0400000000000000" pitchFamily="34" charset="-128"/>
              </a:rPr>
              <a:t>Forward Rate Agreement</a:t>
            </a:r>
            <a:r>
              <a:rPr lang="zh-CN" altLang="en-US" sz="2800">
                <a:ea typeface="Adobe 黑体 Std R" panose="020B0400000000000000" pitchFamily="34" charset="-128"/>
              </a:rPr>
              <a:t>，</a:t>
            </a:r>
            <a:r>
              <a:rPr lang="en-US" altLang="zh-CN" sz="2800">
                <a:ea typeface="Adobe 黑体 Std R" panose="020B0400000000000000" pitchFamily="34" charset="-128"/>
              </a:rPr>
              <a:t>FRA </a:t>
            </a:r>
            <a:r>
              <a:rPr lang="zh-CN" altLang="en-US" sz="2800">
                <a:ea typeface="Adobe 黑体 Std R" panose="020B0400000000000000" pitchFamily="34" charset="-128"/>
              </a:rPr>
              <a:t>）</a:t>
            </a:r>
          </a:p>
        </p:txBody>
      </p:sp>
      <p:sp>
        <p:nvSpPr>
          <p:cNvPr id="22530" name="文本占位符 4">
            <a:extLst>
              <a:ext uri="{FF2B5EF4-FFF2-40B4-BE49-F238E27FC236}">
                <a16:creationId xmlns:a16="http://schemas.microsoft.com/office/drawing/2014/main" id="{AFB63E46-1DFE-A74E-AF8C-1B1999A64B3C}"/>
              </a:ext>
            </a:extLst>
          </p:cNvPr>
          <p:cNvSpPr>
            <a:spLocks noGrp="1" noChangeArrowheads="1"/>
          </p:cNvSpPr>
          <p:nvPr>
            <p:ph idx="1"/>
          </p:nvPr>
        </p:nvSpPr>
        <p:spPr>
          <a:xfrm>
            <a:off x="457200" y="1341438"/>
            <a:ext cx="8229600" cy="5183187"/>
          </a:xfrm>
        </p:spPr>
        <p:txBody>
          <a:bodyPr/>
          <a:lstStyle/>
          <a:p>
            <a:pPr>
              <a:buClr>
                <a:srgbClr val="28571F"/>
              </a:buClr>
              <a:defRPr/>
            </a:pPr>
            <a:endParaRPr lang="en-US" altLang="zh-CN" dirty="0">
              <a:ea typeface="Adobe 楷体 Std R" panose="02020400000000000000" pitchFamily="18" charset="-128"/>
            </a:endParaRPr>
          </a:p>
          <a:p>
            <a:pPr>
              <a:buClr>
                <a:srgbClr val="28571F"/>
              </a:buClr>
              <a:defRPr/>
            </a:pPr>
            <a:endParaRPr lang="en-US" altLang="zh-CN" dirty="0">
              <a:ea typeface="Adobe 楷体 Std R" panose="02020400000000000000" pitchFamily="18" charset="-128"/>
            </a:endParaRPr>
          </a:p>
          <a:p>
            <a:pPr eaLnBrk="1" hangingPunct="1">
              <a:defRPr/>
            </a:pPr>
            <a:r>
              <a:rPr lang="zh-CN" altLang="en-US" dirty="0"/>
              <a:t>远期利率协议（ </a:t>
            </a:r>
            <a:r>
              <a:rPr lang="en-US" altLang="zh-CN" dirty="0"/>
              <a:t>FRA </a:t>
            </a:r>
            <a:r>
              <a:rPr lang="zh-CN" altLang="en-US" dirty="0"/>
              <a:t>）是买卖双方同意从未来某一商定的时刻开始的一定时期内按</a:t>
            </a:r>
            <a:r>
              <a:rPr lang="zh-CN" altLang="en-US" dirty="0">
                <a:solidFill>
                  <a:srgbClr val="FF0000"/>
                </a:solidFill>
              </a:rPr>
              <a:t>协议利率</a:t>
            </a:r>
            <a:r>
              <a:rPr lang="zh-CN" altLang="en-US" dirty="0"/>
              <a:t>借贷一笔数额确定、以具体货币表示的</a:t>
            </a:r>
            <a:r>
              <a:rPr lang="zh-CN" altLang="en-US" dirty="0">
                <a:solidFill>
                  <a:srgbClr val="FF0000"/>
                </a:solidFill>
              </a:rPr>
              <a:t>名义本金</a:t>
            </a:r>
            <a:r>
              <a:rPr lang="zh-CN" altLang="en-US" dirty="0"/>
              <a:t>的协议。</a:t>
            </a:r>
          </a:p>
        </p:txBody>
      </p:sp>
      <p:sp>
        <p:nvSpPr>
          <p:cNvPr id="25603" name="灯片编号占位符 1">
            <a:extLst>
              <a:ext uri="{FF2B5EF4-FFF2-40B4-BE49-F238E27FC236}">
                <a16:creationId xmlns:a16="http://schemas.microsoft.com/office/drawing/2014/main" id="{45344A8B-1DCE-C045-96DF-11BADA7C4EB1}"/>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D1D960A-9AF9-D248-AE93-FAC116AD9F81}" type="slidenum">
              <a:rPr lang="zh-CN" altLang="en-US" smtClean="0">
                <a:solidFill>
                  <a:srgbClr val="7F7F7F"/>
                </a:solidFill>
                <a:latin typeface="Adobe Jenson Pro Capt" panose="020A0503050201030203" pitchFamily="18" charset="0"/>
              </a:rPr>
              <a:pPr/>
              <a:t>4</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标题 1">
            <a:extLst>
              <a:ext uri="{FF2B5EF4-FFF2-40B4-BE49-F238E27FC236}">
                <a16:creationId xmlns:a16="http://schemas.microsoft.com/office/drawing/2014/main" id="{A727D4FD-FF2E-934B-B2A7-5566BBB9DA24}"/>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“准</a:t>
            </a:r>
            <a:r>
              <a:rPr lang="en-US" altLang="zh-CN">
                <a:ea typeface="Adobe 黑体 Std R" panose="020B0400000000000000" pitchFamily="34" charset="-128"/>
              </a:rPr>
              <a:t>CTD</a:t>
            </a:r>
            <a:r>
              <a:rPr lang="zh-CN" altLang="en-US">
                <a:ea typeface="Adobe 黑体 Std R" panose="020B0400000000000000" pitchFamily="34" charset="-128"/>
              </a:rPr>
              <a:t>券”的经验法则</a:t>
            </a:r>
          </a:p>
        </p:txBody>
      </p:sp>
      <p:sp>
        <p:nvSpPr>
          <p:cNvPr id="3" name="内容占位符 2">
            <a:extLst>
              <a:ext uri="{FF2B5EF4-FFF2-40B4-BE49-F238E27FC236}">
                <a16:creationId xmlns:a16="http://schemas.microsoft.com/office/drawing/2014/main" id="{533A2030-32F1-154B-B681-D1EDC25CBA9F}"/>
              </a:ext>
            </a:extLst>
          </p:cNvPr>
          <p:cNvSpPr>
            <a:spLocks noGrp="1"/>
          </p:cNvSpPr>
          <p:nvPr>
            <p:ph idx="1"/>
          </p:nvPr>
        </p:nvSpPr>
        <p:spPr>
          <a:xfrm>
            <a:off x="76200" y="1341438"/>
            <a:ext cx="8915400" cy="5183187"/>
          </a:xfrm>
        </p:spPr>
        <p:txBody>
          <a:bodyPr/>
          <a:lstStyle/>
          <a:p>
            <a:pPr>
              <a:defRPr/>
            </a:pPr>
            <a:r>
              <a:rPr lang="zh-CN" altLang="en-US" b="1" dirty="0"/>
              <a:t>久期法则</a:t>
            </a:r>
            <a:r>
              <a:rPr lang="zh-CN" altLang="en-US" dirty="0"/>
              <a:t>：到期收益率相同的两个可交割券</a:t>
            </a:r>
            <a:endParaRPr lang="en-US" altLang="zh-CN" dirty="0"/>
          </a:p>
          <a:p>
            <a:pPr lvl="1">
              <a:defRPr/>
            </a:pPr>
            <a:r>
              <a:rPr lang="zh-CN" altLang="en-US" sz="2400" dirty="0"/>
              <a:t>如果到期收益率高于</a:t>
            </a:r>
            <a:r>
              <a:rPr lang="en-US" altLang="zh-CN" sz="2400" dirty="0"/>
              <a:t>3%</a:t>
            </a:r>
            <a:r>
              <a:rPr lang="zh-CN" altLang="en-US" sz="2400" dirty="0"/>
              <a:t>，久期大的更可能成为“准</a:t>
            </a:r>
            <a:r>
              <a:rPr lang="en-US" altLang="zh-CN" sz="2400" dirty="0"/>
              <a:t>CTD</a:t>
            </a:r>
            <a:r>
              <a:rPr lang="zh-CN" altLang="en-US" sz="2400" dirty="0"/>
              <a:t>券”</a:t>
            </a:r>
            <a:endParaRPr lang="en-US" altLang="zh-CN" sz="2400" dirty="0"/>
          </a:p>
          <a:p>
            <a:pPr lvl="1">
              <a:defRPr/>
            </a:pPr>
            <a:r>
              <a:rPr lang="zh-CN" altLang="en-US" sz="2400" dirty="0"/>
              <a:t>如果到期收益率低于</a:t>
            </a:r>
            <a:r>
              <a:rPr lang="en-US" altLang="zh-CN" sz="2400" dirty="0"/>
              <a:t>3%</a:t>
            </a:r>
            <a:r>
              <a:rPr lang="zh-CN" altLang="en-US" sz="2400" dirty="0"/>
              <a:t>，久期小的更可能成为“准</a:t>
            </a:r>
            <a:r>
              <a:rPr lang="en-US" altLang="zh-CN" sz="2400" dirty="0"/>
              <a:t>CTD</a:t>
            </a:r>
            <a:r>
              <a:rPr lang="zh-CN" altLang="en-US" sz="2400" dirty="0"/>
              <a:t>券”</a:t>
            </a:r>
            <a:endParaRPr lang="en-US" altLang="zh-CN" sz="2400" dirty="0"/>
          </a:p>
          <a:p>
            <a:pPr>
              <a:defRPr/>
            </a:pPr>
            <a:endParaRPr lang="en-US" altLang="zh-CN" dirty="0"/>
          </a:p>
          <a:p>
            <a:pPr>
              <a:defRPr/>
            </a:pPr>
            <a:r>
              <a:rPr lang="zh-CN" altLang="en-US" b="1" dirty="0"/>
              <a:t>收益率法则：</a:t>
            </a:r>
            <a:r>
              <a:rPr lang="zh-CN" altLang="en-US" dirty="0"/>
              <a:t>久期相同的两个可交割券</a:t>
            </a:r>
            <a:endParaRPr lang="en-US" altLang="zh-CN" dirty="0"/>
          </a:p>
          <a:p>
            <a:pPr lvl="1">
              <a:defRPr/>
            </a:pPr>
            <a:r>
              <a:rPr lang="zh-CN" altLang="en-US" dirty="0"/>
              <a:t>到期收益率高的更可能成为“准</a:t>
            </a:r>
            <a:r>
              <a:rPr lang="en-US" altLang="zh-CN" dirty="0"/>
              <a:t>CTD</a:t>
            </a:r>
            <a:r>
              <a:rPr lang="zh-CN" altLang="en-US" dirty="0"/>
              <a:t>券”。</a:t>
            </a:r>
          </a:p>
        </p:txBody>
      </p:sp>
      <p:sp>
        <p:nvSpPr>
          <p:cNvPr id="97283" name="灯片编号占位符 3">
            <a:extLst>
              <a:ext uri="{FF2B5EF4-FFF2-40B4-BE49-F238E27FC236}">
                <a16:creationId xmlns:a16="http://schemas.microsoft.com/office/drawing/2014/main" id="{81E9B5EA-F0D6-3741-8B7E-22850BA63B0C}"/>
              </a:ext>
            </a:extLst>
          </p:cNvPr>
          <p:cNvSpPr>
            <a:spLocks noGrp="1" noChangeArrowheads="1"/>
          </p:cNvSpPr>
          <p:nvPr>
            <p:ph type="sldNum" sz="quarter" idx="10"/>
          </p:nvPr>
        </p:nvSpPr>
        <p:spPr>
          <a:xfrm>
            <a:off x="8783638" y="6524625"/>
            <a:ext cx="2844800" cy="288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2"/>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2"/>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2"/>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2"/>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31862003-B0D8-3444-8A59-95A717B0E7DB}" type="slidenum">
              <a:rPr lang="zh-CN" altLang="en-US" sz="12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49</a:t>
            </a:fld>
            <a:endParaRPr lang="zh-CN" altLang="en-US" sz="1200">
              <a:solidFill>
                <a:srgbClr val="7F7F7F"/>
              </a:solidFill>
              <a:latin typeface="Adobe Jenson Pro Capt" panose="020A0503050201030203" pitchFamily="18" charset="0"/>
              <a:ea typeface="宋体" panose="02010600030101010101" pitchFamily="2" charset="-122"/>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标题 1">
            <a:extLst>
              <a:ext uri="{FF2B5EF4-FFF2-40B4-BE49-F238E27FC236}">
                <a16:creationId xmlns:a16="http://schemas.microsoft.com/office/drawing/2014/main" id="{A42A0306-FD79-AF45-A922-9F23710D86CB}"/>
              </a:ext>
            </a:extLst>
          </p:cNvPr>
          <p:cNvSpPr>
            <a:spLocks noGrp="1" noChangeArrowheads="1"/>
          </p:cNvSpPr>
          <p:nvPr>
            <p:ph type="title"/>
          </p:nvPr>
        </p:nvSpPr>
        <p:spPr>
          <a:xfrm>
            <a:off x="492125" y="76200"/>
            <a:ext cx="8229600" cy="846138"/>
          </a:xfrm>
        </p:spPr>
        <p:txBody>
          <a:bodyPr/>
          <a:lstStyle/>
          <a:p>
            <a:r>
              <a:rPr lang="en-US" altLang="zh-CN">
                <a:ea typeface="Adobe 黑体 Std R" panose="020B0400000000000000" pitchFamily="34" charset="-128"/>
              </a:rPr>
              <a:t>IRR</a:t>
            </a:r>
            <a:r>
              <a:rPr lang="zh-CN" altLang="en-US">
                <a:ea typeface="Adobe 黑体 Std R" panose="020B0400000000000000" pitchFamily="34" charset="-128"/>
              </a:rPr>
              <a:t>公式与久期法则</a:t>
            </a:r>
          </a:p>
        </p:txBody>
      </p:sp>
      <p:sp>
        <p:nvSpPr>
          <p:cNvPr id="3" name="内容占位符 2">
            <a:extLst>
              <a:ext uri="{FF2B5EF4-FFF2-40B4-BE49-F238E27FC236}">
                <a16:creationId xmlns:a16="http://schemas.microsoft.com/office/drawing/2014/main" id="{4E838CBD-B2F2-6F4F-8180-73ECFE17710C}"/>
              </a:ext>
            </a:extLst>
          </p:cNvPr>
          <p:cNvSpPr>
            <a:spLocks noGrp="1" noRot="1" noChangeAspect="1" noMove="1" noResize="1" noEditPoints="1" noAdjustHandles="1" noChangeArrowheads="1" noChangeShapeType="1" noTextEdit="1"/>
          </p:cNvSpPr>
          <p:nvPr>
            <p:ph idx="1"/>
          </p:nvPr>
        </p:nvSpPr>
        <p:spPr>
          <a:blipFill>
            <a:blip r:embed="rId2"/>
            <a:stretch>
              <a:fillRect/>
            </a:stretch>
          </a:blipFill>
        </p:spPr>
        <p:txBody>
          <a:bodyPr/>
          <a:lstStyle/>
          <a:p>
            <a:r>
              <a:rPr lang="zh-CN" altLang="en-US">
                <a:noFill/>
              </a:rPr>
              <a:t> </a:t>
            </a:r>
          </a:p>
        </p:txBody>
      </p:sp>
      <p:sp>
        <p:nvSpPr>
          <p:cNvPr id="98307" name="灯片编号占位符 3">
            <a:extLst>
              <a:ext uri="{FF2B5EF4-FFF2-40B4-BE49-F238E27FC236}">
                <a16:creationId xmlns:a16="http://schemas.microsoft.com/office/drawing/2014/main" id="{E892C29B-270C-844A-BE71-E88319B16536}"/>
              </a:ext>
            </a:extLst>
          </p:cNvPr>
          <p:cNvSpPr>
            <a:spLocks noGrp="1" noChangeArrowheads="1"/>
          </p:cNvSpPr>
          <p:nvPr>
            <p:ph type="sldNum" sz="quarter" idx="10"/>
          </p:nvPr>
        </p:nvSpPr>
        <p:spPr>
          <a:xfrm>
            <a:off x="8783638" y="6524625"/>
            <a:ext cx="2844800" cy="288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3"/>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3"/>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3"/>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3"/>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5DD9A61E-68EE-684E-8B76-B065C1167CC3}" type="slidenum">
              <a:rPr lang="zh-CN" altLang="en-US" sz="12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50</a:t>
            </a:fld>
            <a:endParaRPr lang="zh-CN" altLang="en-US" sz="1200">
              <a:solidFill>
                <a:srgbClr val="7F7F7F"/>
              </a:solidFill>
              <a:latin typeface="Adobe Jenson Pro Capt" panose="020A0503050201030203" pitchFamily="18" charset="0"/>
              <a:ea typeface="宋体" panose="02010600030101010101" pitchFamily="2" charset="-122"/>
            </a:endParaRPr>
          </a:p>
        </p:txBody>
      </p:sp>
      <p:pic>
        <p:nvPicPr>
          <p:cNvPr id="98308" name="Picture 2">
            <a:extLst>
              <a:ext uri="{FF2B5EF4-FFF2-40B4-BE49-F238E27FC236}">
                <a16:creationId xmlns:a16="http://schemas.microsoft.com/office/drawing/2014/main" id="{3880BDBE-4360-9845-A702-97FB51A946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3760788"/>
            <a:ext cx="4267200" cy="270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标题 1">
            <a:extLst>
              <a:ext uri="{FF2B5EF4-FFF2-40B4-BE49-F238E27FC236}">
                <a16:creationId xmlns:a16="http://schemas.microsoft.com/office/drawing/2014/main" id="{6CA3B37D-1FEE-E04A-BA6D-3AAC588996AF}"/>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国债期货定价</a:t>
            </a:r>
          </a:p>
        </p:txBody>
      </p:sp>
      <p:sp>
        <p:nvSpPr>
          <p:cNvPr id="3" name="内容占位符 2">
            <a:extLst>
              <a:ext uri="{FF2B5EF4-FFF2-40B4-BE49-F238E27FC236}">
                <a16:creationId xmlns:a16="http://schemas.microsoft.com/office/drawing/2014/main" id="{9F8E29C7-D343-6640-A72D-9450BAE5C5EC}"/>
              </a:ext>
            </a:extLst>
          </p:cNvPr>
          <p:cNvSpPr>
            <a:spLocks noGrp="1" noRot="1" noChangeAspect="1" noMove="1" noResize="1" noEditPoints="1" noAdjustHandles="1" noChangeArrowheads="1" noChangeShapeType="1" noTextEdit="1"/>
          </p:cNvSpPr>
          <p:nvPr>
            <p:ph idx="1"/>
          </p:nvPr>
        </p:nvSpPr>
        <p:spPr>
          <a:blipFill>
            <a:blip r:embed="rId2"/>
            <a:stretch>
              <a:fillRect l="-154" t="-1711"/>
            </a:stretch>
          </a:blipFill>
        </p:spPr>
        <p:txBody>
          <a:bodyPr/>
          <a:lstStyle/>
          <a:p>
            <a:r>
              <a:rPr lang="zh-CN" altLang="en-US">
                <a:noFill/>
              </a:rPr>
              <a:t> </a:t>
            </a:r>
          </a:p>
        </p:txBody>
      </p:sp>
      <p:sp>
        <p:nvSpPr>
          <p:cNvPr id="99331" name="灯片编号占位符 3">
            <a:extLst>
              <a:ext uri="{FF2B5EF4-FFF2-40B4-BE49-F238E27FC236}">
                <a16:creationId xmlns:a16="http://schemas.microsoft.com/office/drawing/2014/main" id="{249EC1D3-7160-4746-8EAF-E89F36807BD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6999617-5579-4C44-B8CF-99524EBF51F5}" type="slidenum">
              <a:rPr lang="zh-CN" altLang="en-US" smtClean="0">
                <a:solidFill>
                  <a:srgbClr val="7F7F7F"/>
                </a:solidFill>
                <a:latin typeface="Adobe Jenson Pro Capt" panose="020A0503050201030203" pitchFamily="18" charset="0"/>
              </a:rPr>
              <a:pPr/>
              <a:t>51</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标题 1">
            <a:extLst>
              <a:ext uri="{FF2B5EF4-FFF2-40B4-BE49-F238E27FC236}">
                <a16:creationId xmlns:a16="http://schemas.microsoft.com/office/drawing/2014/main" id="{18F89192-BD16-1440-B72B-267CF04D641A}"/>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国债期货定价四步</a:t>
            </a:r>
          </a:p>
        </p:txBody>
      </p:sp>
      <p:sp>
        <p:nvSpPr>
          <p:cNvPr id="3" name="内容占位符 2">
            <a:extLst>
              <a:ext uri="{FF2B5EF4-FFF2-40B4-BE49-F238E27FC236}">
                <a16:creationId xmlns:a16="http://schemas.microsoft.com/office/drawing/2014/main" id="{EAF2666C-A471-D84C-B7F1-436E3AEEA26F}"/>
              </a:ext>
            </a:extLst>
          </p:cNvPr>
          <p:cNvSpPr>
            <a:spLocks noGrp="1"/>
          </p:cNvSpPr>
          <p:nvPr>
            <p:ph idx="1"/>
          </p:nvPr>
        </p:nvSpPr>
        <p:spPr>
          <a:xfrm>
            <a:off x="457200" y="1341438"/>
            <a:ext cx="8229600" cy="5183187"/>
          </a:xfrm>
        </p:spPr>
        <p:txBody>
          <a:bodyPr/>
          <a:lstStyle/>
          <a:p>
            <a:pPr>
              <a:defRPr/>
            </a:pPr>
            <a:r>
              <a:rPr lang="zh-CN" altLang="zh-CN" dirty="0"/>
              <a:t>根据“准</a:t>
            </a:r>
            <a:r>
              <a:rPr lang="en-US" altLang="zh-CN" dirty="0"/>
              <a:t>CTD</a:t>
            </a:r>
            <a:r>
              <a:rPr lang="zh-CN" altLang="zh-CN" dirty="0"/>
              <a:t>券”现货报价，计算得到该券的现货全价</a:t>
            </a:r>
          </a:p>
          <a:p>
            <a:pPr>
              <a:defRPr/>
            </a:pPr>
            <a:r>
              <a:rPr lang="en-US" altLang="zh-CN" dirty="0"/>
              <a:t> </a:t>
            </a:r>
            <a:r>
              <a:rPr lang="zh-CN" altLang="zh-CN" dirty="0"/>
              <a:t>运用持有成本模型，基于“准</a:t>
            </a:r>
            <a:r>
              <a:rPr lang="en-US" altLang="zh-CN" dirty="0"/>
              <a:t>CTD</a:t>
            </a:r>
            <a:r>
              <a:rPr lang="zh-CN" altLang="zh-CN" dirty="0"/>
              <a:t>券”的现货全价，算出“准</a:t>
            </a:r>
            <a:r>
              <a:rPr lang="en-US" altLang="zh-CN" dirty="0"/>
              <a:t>CTD</a:t>
            </a:r>
            <a:r>
              <a:rPr lang="zh-CN" altLang="zh-CN" dirty="0"/>
              <a:t>券”对应的纯期货价格</a:t>
            </a:r>
            <a:endParaRPr lang="en-US" altLang="zh-CN" dirty="0"/>
          </a:p>
          <a:p>
            <a:pPr>
              <a:defRPr/>
            </a:pPr>
            <a:r>
              <a:rPr lang="zh-CN" altLang="zh-CN" dirty="0"/>
              <a:t>反向运用式（</a:t>
            </a:r>
            <a:r>
              <a:rPr lang="en-US" altLang="zh-CN" dirty="0"/>
              <a:t>4.11</a:t>
            </a:r>
            <a:r>
              <a:rPr lang="zh-CN" altLang="zh-CN" dirty="0"/>
              <a:t>），从“准</a:t>
            </a:r>
            <a:r>
              <a:rPr lang="en-US" altLang="zh-CN" dirty="0"/>
              <a:t>CTD</a:t>
            </a:r>
            <a:r>
              <a:rPr lang="zh-CN" altLang="zh-CN" dirty="0"/>
              <a:t>券”纯期货价格倒算出“准</a:t>
            </a:r>
            <a:r>
              <a:rPr lang="en-US" altLang="zh-CN" dirty="0"/>
              <a:t>CTD</a:t>
            </a:r>
            <a:r>
              <a:rPr lang="zh-CN" altLang="zh-CN" dirty="0"/>
              <a:t>券”的期货净价</a:t>
            </a:r>
          </a:p>
          <a:p>
            <a:pPr>
              <a:defRPr/>
            </a:pPr>
            <a:r>
              <a:rPr lang="zh-CN" altLang="zh-CN" dirty="0"/>
              <a:t>将第</a:t>
            </a:r>
            <a:r>
              <a:rPr lang="en-US" altLang="zh-CN" dirty="0"/>
              <a:t>3</a:t>
            </a:r>
            <a:r>
              <a:rPr lang="zh-CN" altLang="zh-CN" dirty="0"/>
              <a:t>步计算得到的“准</a:t>
            </a:r>
            <a:r>
              <a:rPr lang="en-US" altLang="zh-CN" dirty="0"/>
              <a:t>CTD</a:t>
            </a:r>
            <a:r>
              <a:rPr lang="zh-CN" altLang="zh-CN" dirty="0"/>
              <a:t>券”期货净价除以其转换因子，即为标准券期货的合理报价</a:t>
            </a:r>
          </a:p>
        </p:txBody>
      </p:sp>
      <p:sp>
        <p:nvSpPr>
          <p:cNvPr id="100355" name="灯片编号占位符 3">
            <a:extLst>
              <a:ext uri="{FF2B5EF4-FFF2-40B4-BE49-F238E27FC236}">
                <a16:creationId xmlns:a16="http://schemas.microsoft.com/office/drawing/2014/main" id="{22089BE8-51C0-694C-8116-7D6D3EA9E8B2}"/>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5719906-3A83-6249-A7AA-6688E94850FC}" type="slidenum">
              <a:rPr lang="zh-CN" altLang="en-US" smtClean="0">
                <a:solidFill>
                  <a:srgbClr val="7F7F7F"/>
                </a:solidFill>
                <a:latin typeface="Adobe Jenson Pro Capt" panose="020A0503050201030203" pitchFamily="18" charset="0"/>
              </a:rPr>
              <a:pPr/>
              <a:t>52</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2">
            <a:extLst>
              <a:ext uri="{FF2B5EF4-FFF2-40B4-BE49-F238E27FC236}">
                <a16:creationId xmlns:a16="http://schemas.microsoft.com/office/drawing/2014/main" id="{3A25A6DF-0D78-C445-9E2A-89C7FCDD6C93}"/>
              </a:ext>
            </a:extLst>
          </p:cNvPr>
          <p:cNvSpPr>
            <a:spLocks noGrp="1" noChangeArrowheads="1"/>
          </p:cNvSpPr>
          <p:nvPr>
            <p:ph type="title"/>
          </p:nvPr>
        </p:nvSpPr>
        <p:spPr>
          <a:xfrm>
            <a:off x="492125" y="76200"/>
            <a:ext cx="8229600" cy="846138"/>
          </a:xfrm>
        </p:spPr>
        <p:txBody>
          <a:bodyPr/>
          <a:lstStyle/>
          <a:p>
            <a:pPr eaLnBrk="1" hangingPunct="1"/>
            <a:r>
              <a:rPr lang="zh-CN" altLang="en-US">
                <a:ea typeface="Adobe 黑体 Std R" panose="020B0400000000000000" pitchFamily="34" charset="-128"/>
              </a:rPr>
              <a:t>例</a:t>
            </a:r>
            <a:r>
              <a:rPr lang="en-US" altLang="zh-CN">
                <a:ea typeface="Adobe 黑体 Std R" panose="020B0400000000000000" pitchFamily="34" charset="-128"/>
              </a:rPr>
              <a:t>4.7</a:t>
            </a:r>
            <a:r>
              <a:rPr lang="zh-CN" altLang="en-US">
                <a:ea typeface="Adobe 黑体 Std R" panose="020B0400000000000000" pitchFamily="34" charset="-128"/>
              </a:rPr>
              <a:t> 国债期货的定价</a:t>
            </a:r>
            <a:r>
              <a:rPr lang="en-US" altLang="zh-CN">
                <a:ea typeface="Adobe 黑体 Std R" panose="020B0400000000000000" pitchFamily="34" charset="-128"/>
              </a:rPr>
              <a:t>-I</a:t>
            </a:r>
          </a:p>
        </p:txBody>
      </p:sp>
      <p:sp>
        <p:nvSpPr>
          <p:cNvPr id="90117" name="Rectangle 3">
            <a:extLst>
              <a:ext uri="{FF2B5EF4-FFF2-40B4-BE49-F238E27FC236}">
                <a16:creationId xmlns:a16="http://schemas.microsoft.com/office/drawing/2014/main" id="{D447A0C4-45F9-7349-8B88-F06D9BC26D24}"/>
              </a:ext>
            </a:extLst>
          </p:cNvPr>
          <p:cNvSpPr>
            <a:spLocks noGrp="1" noChangeArrowheads="1"/>
          </p:cNvSpPr>
          <p:nvPr>
            <p:ph idx="1"/>
          </p:nvPr>
        </p:nvSpPr>
        <p:spPr>
          <a:xfrm>
            <a:off x="457200" y="1341438"/>
            <a:ext cx="8229600" cy="5183187"/>
          </a:xfrm>
        </p:spPr>
        <p:txBody>
          <a:bodyPr/>
          <a:lstStyle/>
          <a:p>
            <a:pPr eaLnBrk="1" hangingPunct="1">
              <a:buFont typeface="Wingdings" pitchFamily="2" charset="2"/>
              <a:buNone/>
              <a:defRPr/>
            </a:pPr>
            <a:r>
              <a:rPr lang="zh-CN" altLang="zh-CN" dirty="0"/>
              <a:t>             </a:t>
            </a:r>
            <a:endParaRPr lang="en-US" altLang="zh-CN" dirty="0"/>
          </a:p>
          <a:p>
            <a:pPr eaLnBrk="1" hangingPunct="1">
              <a:buFont typeface="Wingdings" pitchFamily="2" charset="2"/>
              <a:buNone/>
              <a:defRPr/>
            </a:pPr>
            <a:r>
              <a:rPr lang="en-US" altLang="zh-CN" dirty="0"/>
              <a:t>		2019</a:t>
            </a:r>
            <a:r>
              <a:rPr lang="zh-CN" altLang="en-US" dirty="0"/>
              <a:t>年</a:t>
            </a:r>
            <a:r>
              <a:rPr lang="en-US" altLang="zh-CN" dirty="0"/>
              <a:t>2</a:t>
            </a:r>
            <a:r>
              <a:rPr lang="zh-CN" altLang="en-US" dirty="0"/>
              <a:t>月</a:t>
            </a:r>
            <a:r>
              <a:rPr lang="en-US" altLang="zh-CN" dirty="0"/>
              <a:t>18</a:t>
            </a:r>
            <a:r>
              <a:rPr lang="zh-CN" altLang="en-US" dirty="0"/>
              <a:t>日，假设某投资者认为对于</a:t>
            </a:r>
            <a:r>
              <a:rPr lang="en-US" altLang="zh-CN" dirty="0"/>
              <a:t>2019</a:t>
            </a:r>
            <a:r>
              <a:rPr lang="zh-CN" altLang="en-US" dirty="0"/>
              <a:t>年</a:t>
            </a:r>
            <a:r>
              <a:rPr lang="en-US" altLang="zh-CN" dirty="0"/>
              <a:t>6</a:t>
            </a:r>
            <a:r>
              <a:rPr lang="zh-CN" altLang="en-US" dirty="0"/>
              <a:t>月到期的中期国债期货</a:t>
            </a:r>
            <a:r>
              <a:rPr lang="en-US" altLang="zh-CN" dirty="0"/>
              <a:t>TF1906</a:t>
            </a:r>
            <a:r>
              <a:rPr lang="zh-CN" altLang="en-US" dirty="0"/>
              <a:t>而言，“准</a:t>
            </a:r>
            <a:r>
              <a:rPr lang="en-US" altLang="zh-CN" dirty="0"/>
              <a:t>CTD</a:t>
            </a:r>
            <a:r>
              <a:rPr lang="zh-CN" altLang="en-US" dirty="0"/>
              <a:t>券”为前述的国债</a:t>
            </a:r>
            <a:r>
              <a:rPr lang="en-US" altLang="zh-CN" dirty="0"/>
              <a:t>170006</a:t>
            </a:r>
            <a:r>
              <a:rPr lang="zh-CN" altLang="en-US" dirty="0"/>
              <a:t>，并预期申请交割日为该合约的最后交易日（</a:t>
            </a:r>
            <a:r>
              <a:rPr lang="en-US" altLang="zh-CN" dirty="0"/>
              <a:t>2019</a:t>
            </a:r>
            <a:r>
              <a:rPr lang="zh-CN" altLang="en-US" dirty="0"/>
              <a:t>年</a:t>
            </a:r>
            <a:r>
              <a:rPr lang="en-US" altLang="zh-CN" dirty="0"/>
              <a:t>6</a:t>
            </a:r>
            <a:r>
              <a:rPr lang="zh-CN" altLang="en-US" dirty="0"/>
              <a:t>月</a:t>
            </a:r>
            <a:r>
              <a:rPr lang="en-US" altLang="zh-CN" dirty="0"/>
              <a:t>14</a:t>
            </a:r>
            <a:r>
              <a:rPr lang="zh-CN" altLang="en-US" dirty="0"/>
              <a:t>日），合约剩余期限</a:t>
            </a:r>
            <a:r>
              <a:rPr lang="en-US" altLang="zh-CN" dirty="0"/>
              <a:t>116</a:t>
            </a:r>
            <a:r>
              <a:rPr lang="zh-CN" altLang="en-US" dirty="0"/>
              <a:t>天。假设当天的</a:t>
            </a:r>
            <a:r>
              <a:rPr lang="en-US" altLang="zh-CN" dirty="0"/>
              <a:t>26</a:t>
            </a:r>
            <a:r>
              <a:rPr lang="zh-CN" altLang="en-US" dirty="0"/>
              <a:t>天和</a:t>
            </a:r>
            <a:r>
              <a:rPr lang="en-US" altLang="zh-CN" dirty="0"/>
              <a:t>116</a:t>
            </a:r>
            <a:r>
              <a:rPr lang="zh-CN" altLang="en-US" dirty="0"/>
              <a:t>天期无风险利率分别为利率为</a:t>
            </a:r>
            <a:r>
              <a:rPr lang="en-US" altLang="zh-CN" dirty="0"/>
              <a:t>2.4%</a:t>
            </a:r>
            <a:r>
              <a:rPr lang="zh-CN" altLang="en-US" dirty="0"/>
              <a:t>和</a:t>
            </a:r>
            <a:r>
              <a:rPr lang="en-US" altLang="zh-CN" dirty="0"/>
              <a:t>2.81%</a:t>
            </a:r>
            <a:r>
              <a:rPr lang="zh-CN" altLang="en-US" dirty="0"/>
              <a:t>（连续复利）。试求</a:t>
            </a:r>
            <a:r>
              <a:rPr lang="en-US" altLang="zh-CN" dirty="0"/>
              <a:t>TF1906</a:t>
            </a:r>
            <a:r>
              <a:rPr lang="zh-CN" altLang="en-US" dirty="0"/>
              <a:t>期货的理论报价。</a:t>
            </a:r>
            <a:endParaRPr lang="en-US" altLang="zh-CN" dirty="0"/>
          </a:p>
        </p:txBody>
      </p:sp>
      <p:sp>
        <p:nvSpPr>
          <p:cNvPr id="101379" name="灯片编号占位符 6">
            <a:extLst>
              <a:ext uri="{FF2B5EF4-FFF2-40B4-BE49-F238E27FC236}">
                <a16:creationId xmlns:a16="http://schemas.microsoft.com/office/drawing/2014/main" id="{53E8F76E-5234-9045-942C-5F69E2A977C2}"/>
              </a:ext>
            </a:extLst>
          </p:cNvPr>
          <p:cNvSpPr>
            <a:spLocks noGrp="1" noChangeArrowheads="1"/>
          </p:cNvSpPr>
          <p:nvPr>
            <p:ph type="sldNum" sz="quarter" idx="10"/>
          </p:nvPr>
        </p:nvSpPr>
        <p:spPr>
          <a:xfrm>
            <a:off x="8783638" y="6524625"/>
            <a:ext cx="2844800" cy="288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2"/>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2"/>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2"/>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2"/>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0900CC51-E0FA-F247-9084-1AB49C694B7D}" type="slidenum">
              <a:rPr lang="zh-CN" altLang="en-US" sz="12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53</a:t>
            </a:fld>
            <a:endParaRPr lang="en-US" altLang="zh-CN" sz="1200">
              <a:solidFill>
                <a:srgbClr val="000000"/>
              </a:solidFill>
              <a:latin typeface="Adobe Jenson Pro Capt" panose="020A0503050201030203" pitchFamily="18" charset="0"/>
              <a:ea typeface="宋体" panose="02010600030101010101" pitchFamily="2" charset="-122"/>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标题 1">
            <a:extLst>
              <a:ext uri="{FF2B5EF4-FFF2-40B4-BE49-F238E27FC236}">
                <a16:creationId xmlns:a16="http://schemas.microsoft.com/office/drawing/2014/main" id="{23E9DD2D-7383-D843-B3F1-641F350E024B}"/>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例</a:t>
            </a:r>
            <a:r>
              <a:rPr lang="en-US" altLang="zh-CN">
                <a:ea typeface="Adobe 黑体 Std R" panose="020B0400000000000000" pitchFamily="34" charset="-128"/>
              </a:rPr>
              <a:t>4.7</a:t>
            </a:r>
            <a:r>
              <a:rPr lang="zh-CN" altLang="en-US">
                <a:ea typeface="Adobe 黑体 Std R" panose="020B0400000000000000" pitchFamily="34" charset="-128"/>
              </a:rPr>
              <a:t> 国债期货的定价</a:t>
            </a:r>
            <a:r>
              <a:rPr lang="en-US" altLang="zh-CN">
                <a:ea typeface="Adobe 黑体 Std R" panose="020B0400000000000000" pitchFamily="34" charset="-128"/>
              </a:rPr>
              <a:t>-II</a:t>
            </a:r>
            <a:endParaRPr lang="zh-CN" altLang="en-US">
              <a:solidFill>
                <a:srgbClr val="F92FEF"/>
              </a:solidFill>
              <a:ea typeface="Adobe 黑体 Std R" panose="020B0400000000000000" pitchFamily="34" charset="-128"/>
            </a:endParaRPr>
          </a:p>
        </p:txBody>
      </p:sp>
      <p:sp>
        <p:nvSpPr>
          <p:cNvPr id="23557" name="内容占位符 2">
            <a:extLst>
              <a:ext uri="{FF2B5EF4-FFF2-40B4-BE49-F238E27FC236}">
                <a16:creationId xmlns:a16="http://schemas.microsoft.com/office/drawing/2014/main" id="{E069259D-4154-9A43-9932-9617618207F6}"/>
              </a:ext>
            </a:extLst>
          </p:cNvPr>
          <p:cNvSpPr>
            <a:spLocks noGrp="1" noRot="1" noChangeAspect="1" noMove="1" noResize="1" noEditPoints="1" noAdjustHandles="1" noChangeArrowheads="1" noChangeShapeType="1" noTextEdit="1"/>
          </p:cNvSpPr>
          <p:nvPr>
            <p:ph idx="1"/>
          </p:nvPr>
        </p:nvSpPr>
        <p:spPr>
          <a:xfrm>
            <a:off x="514350" y="1862826"/>
            <a:ext cx="8182794" cy="3888432"/>
          </a:xfrm>
          <a:blipFill>
            <a:blip r:embed="rId3"/>
            <a:stretch>
              <a:fillRect l="-620" t="-977"/>
            </a:stretch>
          </a:blipFill>
        </p:spPr>
        <p:txBody>
          <a:bodyPr/>
          <a:lstStyle/>
          <a:p>
            <a:r>
              <a:rPr lang="zh-CN" altLang="en-US">
                <a:noFill/>
              </a:rPr>
              <a:t> </a:t>
            </a:r>
          </a:p>
        </p:txBody>
      </p:sp>
      <p:sp>
        <p:nvSpPr>
          <p:cNvPr id="102403" name="灯片编号占位符 2">
            <a:extLst>
              <a:ext uri="{FF2B5EF4-FFF2-40B4-BE49-F238E27FC236}">
                <a16:creationId xmlns:a16="http://schemas.microsoft.com/office/drawing/2014/main" id="{EF2A3399-20E2-B149-A21E-3E09B467F5DA}"/>
              </a:ext>
            </a:extLst>
          </p:cNvPr>
          <p:cNvSpPr>
            <a:spLocks noGrp="1" noChangeArrowheads="1"/>
          </p:cNvSpPr>
          <p:nvPr>
            <p:ph type="sldNum" sz="quarter" idx="10"/>
          </p:nvPr>
        </p:nvSpPr>
        <p:spPr>
          <a:xfrm>
            <a:off x="8783638" y="6524625"/>
            <a:ext cx="2844800" cy="288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4"/>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4"/>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4"/>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4"/>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4"/>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4"/>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4"/>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4"/>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4"/>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8F2BFAEC-ABBB-3342-A4FB-38489F3EB03C}" type="slidenum">
              <a:rPr lang="zh-CN" altLang="en-US" sz="12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54</a:t>
            </a:fld>
            <a:endParaRPr lang="zh-CN" altLang="en-US" sz="1200">
              <a:solidFill>
                <a:srgbClr val="7F7F7F"/>
              </a:solidFill>
              <a:latin typeface="Adobe Jenson Pro Capt" panose="020A0503050201030203" pitchFamily="18" charset="0"/>
              <a:ea typeface="宋体" panose="02010600030101010101" pitchFamily="2" charset="-122"/>
            </a:endParaRPr>
          </a:p>
        </p:txBody>
      </p:sp>
      <p:sp>
        <p:nvSpPr>
          <p:cNvPr id="7" name="文本框 6">
            <a:extLst>
              <a:ext uri="{FF2B5EF4-FFF2-40B4-BE49-F238E27FC236}">
                <a16:creationId xmlns:a16="http://schemas.microsoft.com/office/drawing/2014/main" id="{FE5B292A-CC69-3D4D-92C7-CE9DA3D93367}"/>
              </a:ext>
            </a:extLst>
          </p:cNvPr>
          <p:cNvSpPr txBox="1">
            <a:spLocks noRot="1" noChangeAspect="1" noMove="1" noResize="1" noEditPoints="1" noAdjustHandles="1" noChangeArrowheads="1" noChangeShapeType="1" noTextEdit="1"/>
          </p:cNvSpPr>
          <p:nvPr/>
        </p:nvSpPr>
        <p:spPr>
          <a:xfrm>
            <a:off x="2514600" y="2393261"/>
            <a:ext cx="5454606" cy="1016047"/>
          </a:xfrm>
          <a:prstGeom prst="rect">
            <a:avLst/>
          </a:prstGeom>
          <a:blipFill>
            <a:blip r:embed="rId5"/>
            <a:stretch>
              <a:fillRect b="-2469"/>
            </a:stretch>
          </a:blipFill>
        </p:spPr>
        <p:txBody>
          <a:bodyPr/>
          <a:lstStyle/>
          <a:p>
            <a:r>
              <a:rPr lang="zh-CN" altLang="en-US">
                <a:noFill/>
              </a:rPr>
              <a:t> </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标题 1">
            <a:extLst>
              <a:ext uri="{FF2B5EF4-FFF2-40B4-BE49-F238E27FC236}">
                <a16:creationId xmlns:a16="http://schemas.microsoft.com/office/drawing/2014/main" id="{FD2F2815-50EA-B442-A215-84D6059794C3}"/>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隐含期权的影响</a:t>
            </a:r>
          </a:p>
        </p:txBody>
      </p:sp>
      <p:sp>
        <p:nvSpPr>
          <p:cNvPr id="3" name="内容占位符 2">
            <a:extLst>
              <a:ext uri="{FF2B5EF4-FFF2-40B4-BE49-F238E27FC236}">
                <a16:creationId xmlns:a16="http://schemas.microsoft.com/office/drawing/2014/main" id="{E6C7196F-1A25-184F-A5D6-9E32EC639BC9}"/>
              </a:ext>
            </a:extLst>
          </p:cNvPr>
          <p:cNvSpPr>
            <a:spLocks noGrp="1" noRot="1" noChangeAspect="1" noMove="1" noResize="1" noEditPoints="1" noAdjustHandles="1" noChangeArrowheads="1" noChangeShapeType="1" noTextEdit="1"/>
          </p:cNvSpPr>
          <p:nvPr>
            <p:ph idx="1"/>
          </p:nvPr>
        </p:nvSpPr>
        <p:spPr>
          <a:blipFill>
            <a:blip r:embed="rId2"/>
            <a:stretch>
              <a:fillRect t="-1711"/>
            </a:stretch>
          </a:blipFill>
        </p:spPr>
        <p:txBody>
          <a:bodyPr/>
          <a:lstStyle/>
          <a:p>
            <a:r>
              <a:rPr lang="zh-CN" altLang="en-US">
                <a:noFill/>
              </a:rPr>
              <a:t> </a:t>
            </a:r>
          </a:p>
        </p:txBody>
      </p:sp>
      <p:sp>
        <p:nvSpPr>
          <p:cNvPr id="104451" name="灯片编号占位符 3">
            <a:extLst>
              <a:ext uri="{FF2B5EF4-FFF2-40B4-BE49-F238E27FC236}">
                <a16:creationId xmlns:a16="http://schemas.microsoft.com/office/drawing/2014/main" id="{638DBE7A-611D-414B-8282-888B4E08F018}"/>
              </a:ext>
            </a:extLst>
          </p:cNvPr>
          <p:cNvSpPr>
            <a:spLocks noGrp="1" noChangeArrowheads="1"/>
          </p:cNvSpPr>
          <p:nvPr>
            <p:ph type="sldNum" sz="quarter" idx="10"/>
          </p:nvPr>
        </p:nvSpPr>
        <p:spPr>
          <a:xfrm>
            <a:off x="8783638" y="6524625"/>
            <a:ext cx="2844800" cy="2889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3"/>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3"/>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3"/>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3"/>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02865F91-5D79-254C-9D90-20B301531A0D}" type="slidenum">
              <a:rPr lang="zh-CN" altLang="en-US" sz="12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55</a:t>
            </a:fld>
            <a:endParaRPr lang="zh-CN" altLang="en-US" sz="1200">
              <a:solidFill>
                <a:srgbClr val="7F7F7F"/>
              </a:solidFill>
              <a:latin typeface="Adobe Jenson Pro Capt" panose="020A0503050201030203" pitchFamily="18" charset="0"/>
              <a:ea typeface="宋体" panose="02010600030101010101" pitchFamily="2" charset="-122"/>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D5DD3F9A-A841-E442-80DD-380903B68809}"/>
              </a:ext>
            </a:extLst>
          </p:cNvPr>
          <p:cNvSpPr>
            <a:spLocks noGrp="1"/>
          </p:cNvSpPr>
          <p:nvPr>
            <p:ph type="title"/>
          </p:nvPr>
        </p:nvSpPr>
        <p:spPr>
          <a:xfrm>
            <a:off x="684213" y="2492375"/>
            <a:ext cx="7772400" cy="1362075"/>
          </a:xfrm>
        </p:spPr>
        <p:txBody>
          <a:bodyPr/>
          <a:lstStyle/>
          <a:p>
            <a:pPr>
              <a:defRPr/>
            </a:pPr>
            <a:r>
              <a:rPr lang="zh-CN" altLang="en-US" dirty="0"/>
              <a:t>第五节</a:t>
            </a:r>
          </a:p>
        </p:txBody>
      </p:sp>
      <p:sp>
        <p:nvSpPr>
          <p:cNvPr id="105474" name="文本占位符 5">
            <a:extLst>
              <a:ext uri="{FF2B5EF4-FFF2-40B4-BE49-F238E27FC236}">
                <a16:creationId xmlns:a16="http://schemas.microsoft.com/office/drawing/2014/main" id="{3BA13B7A-FED0-6A4C-8348-D7E860708C91}"/>
              </a:ext>
            </a:extLst>
          </p:cNvPr>
          <p:cNvSpPr>
            <a:spLocks noGrp="1" noChangeArrowheads="1"/>
          </p:cNvSpPr>
          <p:nvPr>
            <p:ph type="body" idx="1"/>
          </p:nvPr>
        </p:nvSpPr>
        <p:spPr>
          <a:xfrm>
            <a:off x="684213" y="4076700"/>
            <a:ext cx="7772400" cy="1500188"/>
          </a:xfrm>
        </p:spPr>
        <p:txBody>
          <a:bodyPr/>
          <a:lstStyle/>
          <a:p>
            <a:r>
              <a:rPr lang="zh-CN" altLang="en-US">
                <a:ea typeface="Adobe 楷体 Std R" panose="02020400000000000000" pitchFamily="18" charset="-128"/>
              </a:rPr>
              <a:t>利率远期与利率期货的应用</a:t>
            </a:r>
          </a:p>
        </p:txBody>
      </p:sp>
      <p:sp>
        <p:nvSpPr>
          <p:cNvPr id="105475" name="灯片编号占位符 3">
            <a:extLst>
              <a:ext uri="{FF2B5EF4-FFF2-40B4-BE49-F238E27FC236}">
                <a16:creationId xmlns:a16="http://schemas.microsoft.com/office/drawing/2014/main" id="{5023B39B-5BED-8A4E-8954-5774DE736CAC}"/>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2D1BADC-32DF-0D4A-841D-CD75259B6736}" type="slidenum">
              <a:rPr lang="zh-CN" altLang="en-US" smtClean="0">
                <a:solidFill>
                  <a:srgbClr val="2A0015"/>
                </a:solidFill>
                <a:latin typeface="Adobe Jenson Pro Capt" panose="020A0503050201030203" pitchFamily="18" charset="0"/>
              </a:rPr>
              <a:pPr/>
              <a:t>56</a:t>
            </a:fld>
            <a:endParaRPr lang="zh-CN" altLang="en-US">
              <a:solidFill>
                <a:srgbClr val="2A0015"/>
              </a:solidFill>
              <a:latin typeface="Adobe Jenson Pro Capt" panose="020A0503050201030203" pitchFamily="18" charset="0"/>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标题 1">
            <a:extLst>
              <a:ext uri="{FF2B5EF4-FFF2-40B4-BE49-F238E27FC236}">
                <a16:creationId xmlns:a16="http://schemas.microsoft.com/office/drawing/2014/main" id="{54F62E3F-ADAF-444C-A353-006C31EDD72E}"/>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利率远期与利率期货的应用</a:t>
            </a:r>
          </a:p>
        </p:txBody>
      </p:sp>
      <p:sp>
        <p:nvSpPr>
          <p:cNvPr id="3" name="内容占位符 2">
            <a:extLst>
              <a:ext uri="{FF2B5EF4-FFF2-40B4-BE49-F238E27FC236}">
                <a16:creationId xmlns:a16="http://schemas.microsoft.com/office/drawing/2014/main" id="{F61AAC79-F807-6245-A427-7D12693AE3D7}"/>
              </a:ext>
            </a:extLst>
          </p:cNvPr>
          <p:cNvSpPr>
            <a:spLocks noGrp="1"/>
          </p:cNvSpPr>
          <p:nvPr>
            <p:ph idx="1"/>
          </p:nvPr>
        </p:nvSpPr>
        <p:spPr>
          <a:xfrm>
            <a:off x="457200" y="1341438"/>
            <a:ext cx="8229600" cy="5183187"/>
          </a:xfrm>
        </p:spPr>
        <p:txBody>
          <a:bodyPr>
            <a:normAutofit lnSpcReduction="10000"/>
          </a:bodyPr>
          <a:lstStyle/>
          <a:p>
            <a:pPr>
              <a:defRPr/>
            </a:pPr>
            <a:r>
              <a:rPr kumimoji="1" lang="zh-CN" altLang="en-US" dirty="0"/>
              <a:t>套期保值</a:t>
            </a:r>
            <a:endParaRPr kumimoji="1" lang="en-US" altLang="zh-CN" dirty="0"/>
          </a:p>
          <a:p>
            <a:pPr lvl="1">
              <a:defRPr/>
            </a:pPr>
            <a:r>
              <a:rPr lang="zh-CN" altLang="zh-CN" dirty="0"/>
              <a:t>用利率远期和利率期货来对冲客观存在的利率风险，进行风险管理 </a:t>
            </a:r>
            <a:endParaRPr kumimoji="1" lang="en-US" altLang="zh-CN" dirty="0"/>
          </a:p>
          <a:p>
            <a:pPr>
              <a:defRPr/>
            </a:pPr>
            <a:r>
              <a:rPr kumimoji="1" lang="zh-CN" altLang="en-US" dirty="0"/>
              <a:t>套利</a:t>
            </a:r>
            <a:endParaRPr kumimoji="1" lang="en-US" altLang="zh-CN" dirty="0"/>
          </a:p>
          <a:p>
            <a:pPr lvl="1">
              <a:defRPr/>
            </a:pPr>
            <a:r>
              <a:rPr lang="zh-CN" altLang="zh-CN" dirty="0"/>
              <a:t>利用标的资产和衍生品价格之间定价相对不合理的机会，买低卖高获取价差 </a:t>
            </a:r>
            <a:r>
              <a:rPr lang="zh-CN" altLang="en-US" dirty="0"/>
              <a:t>。</a:t>
            </a:r>
            <a:r>
              <a:rPr lang="zh-CN" altLang="zh-CN" dirty="0"/>
              <a:t>套利行为如果能够顺利实施，就能够推动市场价格向合理的相对关系转变，对提高市场效率具有不可替代的基础性作用。</a:t>
            </a:r>
          </a:p>
          <a:p>
            <a:pPr>
              <a:defRPr/>
            </a:pPr>
            <a:r>
              <a:rPr kumimoji="1" lang="zh-CN" altLang="en-US" dirty="0"/>
              <a:t>投机</a:t>
            </a:r>
            <a:endParaRPr kumimoji="1" lang="en-US" altLang="zh-CN" dirty="0"/>
          </a:p>
          <a:p>
            <a:pPr lvl="1">
              <a:defRPr/>
            </a:pPr>
            <a:r>
              <a:rPr lang="zh-CN" altLang="zh-CN" dirty="0"/>
              <a:t>运用利率远期和利率期货基于对未来的利率和债券价格走势判断进行交易，判断正确盈利，判断错误则亏损。 </a:t>
            </a:r>
            <a:endParaRPr kumimoji="1" lang="zh-CN" altLang="en-US" dirty="0"/>
          </a:p>
        </p:txBody>
      </p:sp>
      <p:sp>
        <p:nvSpPr>
          <p:cNvPr id="106499" name="灯片编号占位符 3">
            <a:extLst>
              <a:ext uri="{FF2B5EF4-FFF2-40B4-BE49-F238E27FC236}">
                <a16:creationId xmlns:a16="http://schemas.microsoft.com/office/drawing/2014/main" id="{7C7B6CA0-314C-B146-8AB3-AF53B8586DB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13DB35D-1F21-EE4B-A975-19048C677E21}" type="slidenum">
              <a:rPr lang="zh-CN" altLang="en-US" smtClean="0">
                <a:solidFill>
                  <a:srgbClr val="7F7F7F"/>
                </a:solidFill>
                <a:latin typeface="Adobe Jenson Pro Capt" panose="020A0503050201030203" pitchFamily="18" charset="0"/>
              </a:rPr>
              <a:pPr/>
              <a:t>57</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1">
            <a:extLst>
              <a:ext uri="{FF2B5EF4-FFF2-40B4-BE49-F238E27FC236}">
                <a16:creationId xmlns:a16="http://schemas.microsoft.com/office/drawing/2014/main" id="{2C410D74-F7DA-AE42-9504-0A4B333A0F00}"/>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一个例子</a:t>
            </a:r>
          </a:p>
        </p:txBody>
      </p:sp>
      <p:pic>
        <p:nvPicPr>
          <p:cNvPr id="47106" name="内容占位符 4">
            <a:extLst>
              <a:ext uri="{FF2B5EF4-FFF2-40B4-BE49-F238E27FC236}">
                <a16:creationId xmlns:a16="http://schemas.microsoft.com/office/drawing/2014/main" id="{F5FA1B13-0853-3341-B27C-31C6D4DC7FC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143000" y="1127125"/>
            <a:ext cx="6756400" cy="5183188"/>
          </a:xfrm>
        </p:spPr>
      </p:pic>
      <p:sp>
        <p:nvSpPr>
          <p:cNvPr id="47107" name="灯片编号占位符 3">
            <a:extLst>
              <a:ext uri="{FF2B5EF4-FFF2-40B4-BE49-F238E27FC236}">
                <a16:creationId xmlns:a16="http://schemas.microsoft.com/office/drawing/2014/main" id="{82208560-56F7-E34C-8079-26AE156C8F22}"/>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DB057F1-A4F9-0342-9B7F-BB3700385FE0}" type="slidenum">
              <a:rPr lang="zh-CN" altLang="en-US" smtClean="0">
                <a:solidFill>
                  <a:srgbClr val="7F7F7F"/>
                </a:solidFill>
                <a:latin typeface="Adobe Jenson Pro Capt" panose="020A0503050201030203" pitchFamily="18" charset="0"/>
              </a:rPr>
              <a:pPr/>
              <a:t>5</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a:extLst>
              <a:ext uri="{FF2B5EF4-FFF2-40B4-BE49-F238E27FC236}">
                <a16:creationId xmlns:a16="http://schemas.microsoft.com/office/drawing/2014/main" id="{D7304439-D012-3043-A7A1-9E0B4CE61E1C}"/>
              </a:ext>
            </a:extLst>
          </p:cNvPr>
          <p:cNvSpPr>
            <a:spLocks noGrp="1" noChangeArrowheads="1"/>
          </p:cNvSpPr>
          <p:nvPr>
            <p:ph type="title"/>
          </p:nvPr>
        </p:nvSpPr>
        <p:spPr>
          <a:xfrm>
            <a:off x="492125" y="76200"/>
            <a:ext cx="8229600" cy="846138"/>
          </a:xfrm>
        </p:spPr>
        <p:txBody>
          <a:bodyPr/>
          <a:lstStyle/>
          <a:p>
            <a:pPr eaLnBrk="1" hangingPunct="1"/>
            <a:r>
              <a:rPr lang="en-US" altLang="zh-CN">
                <a:ea typeface="Adobe 黑体 Std R" panose="020B0400000000000000" pitchFamily="34" charset="-128"/>
              </a:rPr>
              <a:t>FRA </a:t>
            </a:r>
            <a:r>
              <a:rPr lang="zh-CN" altLang="en-US">
                <a:ea typeface="Adobe 黑体 Std R" panose="020B0400000000000000" pitchFamily="34" charset="-128"/>
              </a:rPr>
              <a:t>特征</a:t>
            </a:r>
          </a:p>
        </p:txBody>
      </p:sp>
      <p:sp>
        <p:nvSpPr>
          <p:cNvPr id="69637" name="Rectangle 3">
            <a:extLst>
              <a:ext uri="{FF2B5EF4-FFF2-40B4-BE49-F238E27FC236}">
                <a16:creationId xmlns:a16="http://schemas.microsoft.com/office/drawing/2014/main" id="{7AD4A4D2-4B25-9E4A-9CA8-CC604A17FC41}"/>
              </a:ext>
            </a:extLst>
          </p:cNvPr>
          <p:cNvSpPr>
            <a:spLocks noGrp="1" noChangeArrowheads="1"/>
          </p:cNvSpPr>
          <p:nvPr>
            <p:ph idx="1"/>
          </p:nvPr>
        </p:nvSpPr>
        <p:spPr>
          <a:xfrm>
            <a:off x="457200" y="1341438"/>
            <a:ext cx="8229600" cy="5183187"/>
          </a:xfrm>
        </p:spPr>
        <p:txBody>
          <a:bodyPr/>
          <a:lstStyle/>
          <a:p>
            <a:pPr eaLnBrk="1" hangingPunct="1">
              <a:defRPr/>
            </a:pPr>
            <a:endParaRPr lang="zh-CN" altLang="en-US" dirty="0"/>
          </a:p>
          <a:p>
            <a:pPr eaLnBrk="1" hangingPunct="1">
              <a:defRPr/>
            </a:pPr>
            <a:r>
              <a:rPr lang="zh-CN" altLang="en-US" dirty="0"/>
              <a:t>在 </a:t>
            </a:r>
            <a:r>
              <a:rPr lang="en-US" altLang="zh-CN" dirty="0"/>
              <a:t>T </a:t>
            </a:r>
            <a:r>
              <a:rPr lang="zh-CN" altLang="en-US" dirty="0"/>
              <a:t>时刻进行</a:t>
            </a:r>
            <a:r>
              <a:rPr lang="zh-CN" altLang="en-US" dirty="0">
                <a:solidFill>
                  <a:srgbClr val="FF0000"/>
                </a:solidFill>
              </a:rPr>
              <a:t>现金结算</a:t>
            </a:r>
            <a:endParaRPr lang="en-US" altLang="zh-CN" dirty="0"/>
          </a:p>
          <a:p>
            <a:pPr eaLnBrk="1" hangingPunct="1">
              <a:defRPr/>
            </a:pPr>
            <a:r>
              <a:rPr lang="zh-CN" altLang="en-US" dirty="0"/>
              <a:t>结算金额为利差的</a:t>
            </a:r>
            <a:r>
              <a:rPr lang="zh-CN" altLang="en-US" dirty="0">
                <a:solidFill>
                  <a:srgbClr val="FF0000"/>
                </a:solidFill>
              </a:rPr>
              <a:t>贴现值</a:t>
            </a:r>
            <a:endParaRPr lang="zh-CN" altLang="en-US" dirty="0"/>
          </a:p>
          <a:p>
            <a:pPr eaLnBrk="1" hangingPunct="1">
              <a:defRPr/>
            </a:pPr>
            <a:r>
              <a:rPr lang="zh-CN" altLang="en-US" dirty="0"/>
              <a:t>名义本金</a:t>
            </a:r>
          </a:p>
          <a:p>
            <a:pPr eaLnBrk="1" hangingPunct="1">
              <a:defRPr/>
            </a:pPr>
            <a:r>
              <a:rPr lang="zh-CN" altLang="en-US" dirty="0"/>
              <a:t>头寸方向</a:t>
            </a:r>
            <a:endParaRPr lang="en-US" altLang="zh-CN" dirty="0"/>
          </a:p>
          <a:p>
            <a:pPr lvl="1" eaLnBrk="1" hangingPunct="1">
              <a:defRPr/>
            </a:pPr>
            <a:r>
              <a:rPr lang="zh-CN" altLang="en-US" dirty="0"/>
              <a:t>多头</a:t>
            </a:r>
            <a:r>
              <a:rPr lang="en-US" altLang="zh-CN" dirty="0"/>
              <a:t>: </a:t>
            </a:r>
            <a:r>
              <a:rPr lang="zh-CN" altLang="en-US" dirty="0"/>
              <a:t> </a:t>
            </a:r>
            <a:r>
              <a:rPr lang="en-US" altLang="zh-CN" dirty="0"/>
              <a:t>Fixed-rate payer</a:t>
            </a:r>
          </a:p>
          <a:p>
            <a:pPr eaLnBrk="1" hangingPunct="1">
              <a:defRPr/>
            </a:pPr>
            <a:r>
              <a:rPr lang="zh-CN" altLang="en-US" dirty="0"/>
              <a:t>报价： </a:t>
            </a:r>
            <a:r>
              <a:rPr lang="en-US" altLang="zh-CN" dirty="0"/>
              <a:t>3 × 9 SHIBOR 2.86</a:t>
            </a:r>
          </a:p>
        </p:txBody>
      </p:sp>
      <p:sp>
        <p:nvSpPr>
          <p:cNvPr id="48131" name="灯片编号占位符 6">
            <a:extLst>
              <a:ext uri="{FF2B5EF4-FFF2-40B4-BE49-F238E27FC236}">
                <a16:creationId xmlns:a16="http://schemas.microsoft.com/office/drawing/2014/main" id="{A049B56A-D4C8-5448-8011-BA08BFDE444F}"/>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3"/>
              </a:buBlip>
              <a:defRPr sz="3000">
                <a:solidFill>
                  <a:srgbClr val="262626"/>
                </a:solidFill>
                <a:latin typeface="Adobe Jenson Pro" panose="020A0503050201030203" pitchFamily="18" charset="0"/>
                <a:ea typeface="Adobe 楷体 Std R" panose="02020400000000000000" pitchFamily="18" charset="-128"/>
              </a:defRPr>
            </a:lvl1pPr>
            <a:lvl2pPr indent="-325438">
              <a:spcBef>
                <a:spcPts val="1200"/>
              </a:spcBef>
              <a:buClr>
                <a:srgbClr val="000066"/>
              </a:buClr>
              <a:buSzPct val="60000"/>
              <a:buBlip>
                <a:blip r:embed="rId3"/>
              </a:buBlip>
              <a:defRPr sz="2600">
                <a:solidFill>
                  <a:srgbClr val="262626"/>
                </a:solidFill>
                <a:latin typeface="Adobe Jenson Pro" panose="020A0503050201030203" pitchFamily="18" charset="0"/>
                <a:ea typeface="Adobe 楷体 Std R" panose="02020400000000000000" pitchFamily="18" charset="-128"/>
              </a:defRPr>
            </a:lvl2pPr>
            <a:lvl3pPr indent="-350838">
              <a:spcBef>
                <a:spcPts val="1200"/>
              </a:spcBef>
              <a:buClr>
                <a:srgbClr val="28571F"/>
              </a:buClr>
              <a:buSzPct val="65000"/>
              <a:buBlip>
                <a:blip r:embed="rId3"/>
              </a:buBlip>
              <a:defRPr sz="2200">
                <a:solidFill>
                  <a:srgbClr val="262626"/>
                </a:solidFill>
                <a:latin typeface="Adobe Jenson Pro" panose="020A0503050201030203" pitchFamily="18" charset="0"/>
                <a:ea typeface="Adobe 楷体 Std R" panose="02020400000000000000" pitchFamily="18" charset="-128"/>
              </a:defRPr>
            </a:lvl3pPr>
            <a:lvl4pPr indent="-315913">
              <a:spcBef>
                <a:spcPts val="1200"/>
              </a:spcBef>
              <a:buClr>
                <a:srgbClr val="000066"/>
              </a:buClr>
              <a:buSzPct val="70000"/>
              <a:buBlip>
                <a:blip r:embed="rId3"/>
              </a:buBlip>
              <a:defRPr sz="2000">
                <a:solidFill>
                  <a:srgbClr val="262626"/>
                </a:solidFill>
                <a:latin typeface="Adobe Jenson Pro" panose="020A0503050201030203" pitchFamily="18" charset="0"/>
                <a:ea typeface="Adobe 楷体 Std R" panose="02020400000000000000" pitchFamily="18" charset="-128"/>
              </a:defRPr>
            </a:lvl4pPr>
            <a:lvl5pPr indent="-339725">
              <a:spcBef>
                <a:spcPts val="1200"/>
              </a:spcBef>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5pPr>
            <a:lvl6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6pPr>
            <a:lvl7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7pPr>
            <a:lvl8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8pPr>
            <a:lvl9pPr indent="-339725"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9pPr>
          </a:lstStyle>
          <a:p>
            <a:pPr eaLnBrk="0" hangingPunct="0">
              <a:spcBef>
                <a:spcPct val="0"/>
              </a:spcBef>
              <a:buClrTx/>
              <a:buSzTx/>
              <a:buFontTx/>
              <a:buNone/>
            </a:pPr>
            <a:fld id="{27D86E5B-CB30-C445-BE69-6258136C4244}" type="slidenum">
              <a:rPr lang="zh-CN" altLang="en-US" sz="900" smtClean="0">
                <a:solidFill>
                  <a:srgbClr val="7F7F7F"/>
                </a:solidFill>
                <a:latin typeface="Adobe Jenson Pro Capt" panose="020A0503050201030203" pitchFamily="18" charset="0"/>
                <a:ea typeface="宋体" panose="02010600030101010101" pitchFamily="2" charset="-122"/>
              </a:rPr>
              <a:pPr eaLnBrk="0" hangingPunct="0">
                <a:spcBef>
                  <a:spcPct val="0"/>
                </a:spcBef>
                <a:buClrTx/>
                <a:buSzTx/>
                <a:buFontTx/>
                <a:buNone/>
              </a:pPr>
              <a:t>6</a:t>
            </a:fld>
            <a:endParaRPr lang="en-US" altLang="zh-CN" sz="900">
              <a:solidFill>
                <a:srgbClr val="000000"/>
              </a:solidFill>
              <a:latin typeface="Adobe Jenson Pro Capt" panose="020A0503050201030203" pitchFamily="18" charset="0"/>
              <a:ea typeface="宋体" panose="02010600030101010101" pitchFamily="2"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1">
            <a:extLst>
              <a:ext uri="{FF2B5EF4-FFF2-40B4-BE49-F238E27FC236}">
                <a16:creationId xmlns:a16="http://schemas.microsoft.com/office/drawing/2014/main" id="{ECAFB35D-8BD3-BD48-91D1-076ADA80ECA0}"/>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合理协议利率的确定</a:t>
            </a:r>
          </a:p>
        </p:txBody>
      </p:sp>
      <p:sp>
        <p:nvSpPr>
          <p:cNvPr id="3" name="内容占位符 2">
            <a:extLst>
              <a:ext uri="{FF2B5EF4-FFF2-40B4-BE49-F238E27FC236}">
                <a16:creationId xmlns:a16="http://schemas.microsoft.com/office/drawing/2014/main" id="{F341EB8B-AAA8-8A4E-9D8F-B79D2C3F9D3B}"/>
              </a:ext>
            </a:extLst>
          </p:cNvPr>
          <p:cNvSpPr>
            <a:spLocks noGrp="1" noRot="1" noChangeAspect="1" noMove="1" noResize="1" noEditPoints="1" noAdjustHandles="1" noChangeArrowheads="1" noChangeShapeType="1" noTextEdit="1"/>
          </p:cNvSpPr>
          <p:nvPr>
            <p:ph idx="1"/>
          </p:nvPr>
        </p:nvSpPr>
        <p:spPr>
          <a:blipFill>
            <a:blip r:embed="rId2"/>
            <a:stretch>
              <a:fillRect l="-1852" t="-1711" r="-1235"/>
            </a:stretch>
          </a:blipFill>
        </p:spPr>
        <p:txBody>
          <a:bodyPr/>
          <a:lstStyle/>
          <a:p>
            <a:r>
              <a:rPr lang="zh-CN" altLang="en-US">
                <a:noFill/>
              </a:rPr>
              <a:t> </a:t>
            </a:r>
          </a:p>
        </p:txBody>
      </p:sp>
      <p:sp>
        <p:nvSpPr>
          <p:cNvPr id="50179" name="灯片编号占位符 3">
            <a:extLst>
              <a:ext uri="{FF2B5EF4-FFF2-40B4-BE49-F238E27FC236}">
                <a16:creationId xmlns:a16="http://schemas.microsoft.com/office/drawing/2014/main" id="{6F2673DD-7357-5B49-87C1-3980431B2468}"/>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CF68E38-7CA6-DB4D-AE23-2DBBE78C2992}" type="slidenum">
              <a:rPr lang="zh-CN" altLang="en-US" smtClean="0">
                <a:solidFill>
                  <a:srgbClr val="7F7F7F"/>
                </a:solidFill>
                <a:latin typeface="Adobe Jenson Pro Capt" panose="020A0503050201030203" pitchFamily="18" charset="0"/>
              </a:rPr>
              <a:pPr/>
              <a:t>7</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标题 1">
            <a:extLst>
              <a:ext uri="{FF2B5EF4-FFF2-40B4-BE49-F238E27FC236}">
                <a16:creationId xmlns:a16="http://schemas.microsoft.com/office/drawing/2014/main" id="{F0C1AC8D-5F33-524C-9B85-59E184690205}"/>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合理远期利率的无套利分析</a:t>
            </a:r>
          </a:p>
        </p:txBody>
      </p:sp>
      <p:pic>
        <p:nvPicPr>
          <p:cNvPr id="51202" name="内容占位符 4">
            <a:extLst>
              <a:ext uri="{FF2B5EF4-FFF2-40B4-BE49-F238E27FC236}">
                <a16:creationId xmlns:a16="http://schemas.microsoft.com/office/drawing/2014/main" id="{B7A64114-B630-6C4A-BBA6-A1B6A0773B3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92125" y="1620838"/>
            <a:ext cx="8229600" cy="4205287"/>
          </a:xfrm>
        </p:spPr>
      </p:pic>
      <p:sp>
        <p:nvSpPr>
          <p:cNvPr id="51203" name="灯片编号占位符 3">
            <a:extLst>
              <a:ext uri="{FF2B5EF4-FFF2-40B4-BE49-F238E27FC236}">
                <a16:creationId xmlns:a16="http://schemas.microsoft.com/office/drawing/2014/main" id="{7593AF69-A0E5-604C-9916-9A20356933DC}"/>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035413A-7D11-7340-BD56-653CB7CAE0FF}" type="slidenum">
              <a:rPr lang="zh-CN" altLang="en-US" smtClean="0">
                <a:solidFill>
                  <a:srgbClr val="7F7F7F"/>
                </a:solidFill>
                <a:latin typeface="Adobe Jenson Pro Capt" panose="020A0503050201030203" pitchFamily="18" charset="0"/>
              </a:rPr>
              <a:pPr/>
              <a:t>8</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theme/theme1.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2658</Words>
  <Application>Microsoft Macintosh PowerPoint</Application>
  <PresentationFormat>全屏显示(4:3)</PresentationFormat>
  <Paragraphs>415</Paragraphs>
  <Slides>59</Slides>
  <Notes>12</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59</vt:i4>
      </vt:variant>
    </vt:vector>
  </HeadingPairs>
  <TitlesOfParts>
    <vt:vector size="76" baseType="lpstr">
      <vt:lpstr>楷体</vt:lpstr>
      <vt:lpstr>微软雅黑</vt:lpstr>
      <vt:lpstr>Adobe 黑体 Std R</vt:lpstr>
      <vt:lpstr>Adobe 楷体 Std R</vt:lpstr>
      <vt:lpstr>Adobe Heiti Std R</vt:lpstr>
      <vt:lpstr>NEU-BZ-S92</vt:lpstr>
      <vt:lpstr>Adobe Jenson Pro</vt:lpstr>
      <vt:lpstr>Adobe Jenson Pro Capt</vt:lpstr>
      <vt:lpstr>Adobe Jenson Pro Lt</vt:lpstr>
      <vt:lpstr>Arial</vt:lpstr>
      <vt:lpstr>Bradley Hand ITC</vt:lpstr>
      <vt:lpstr>Calibri</vt:lpstr>
      <vt:lpstr>Garamond</vt:lpstr>
      <vt:lpstr>Segoe</vt:lpstr>
      <vt:lpstr>Times New Roman</vt:lpstr>
      <vt:lpstr>Wingdings</vt:lpstr>
      <vt:lpstr>1_Edge</vt:lpstr>
      <vt:lpstr>第4章 固定收益证券概述</vt:lpstr>
      <vt:lpstr>PowerPoint 演示文稿</vt:lpstr>
      <vt:lpstr>第一节</vt:lpstr>
      <vt:lpstr>远期利率协议（ Forward Rate Agreement ）</vt:lpstr>
      <vt:lpstr>远期利率协议（ Forward Rate Agreement，FRA ）</vt:lpstr>
      <vt:lpstr>一个例子</vt:lpstr>
      <vt:lpstr>FRA 特征</vt:lpstr>
      <vt:lpstr>合理协议利率的确定</vt:lpstr>
      <vt:lpstr>合理远期利率的无套利分析</vt:lpstr>
      <vt:lpstr>远期利率协议的价值</vt:lpstr>
      <vt:lpstr>第二节</vt:lpstr>
      <vt:lpstr>3 个月欧洲美元期货概述</vt:lpstr>
      <vt:lpstr>欧洲美元期货合约条款</vt:lpstr>
      <vt:lpstr>欧洲美元期货合约报价</vt:lpstr>
      <vt:lpstr>欧洲美元期货报价</vt:lpstr>
      <vt:lpstr>欧洲美元期货盈亏计算</vt:lpstr>
      <vt:lpstr>欧洲美元期货的结算</vt:lpstr>
      <vt:lpstr>欧洲美元期货的可交易期限</vt:lpstr>
      <vt:lpstr>欧洲美元期货的应用</vt:lpstr>
      <vt:lpstr>欧洲美元期货的定价</vt:lpstr>
      <vt:lpstr>远期利率协议与欧洲美元期货</vt:lpstr>
      <vt:lpstr>SOFR期货</vt:lpstr>
      <vt:lpstr>第三节</vt:lpstr>
      <vt:lpstr>债券远期的定义</vt:lpstr>
      <vt:lpstr>远期价格的确定</vt:lpstr>
      <vt:lpstr>远期定价的基本原理</vt:lpstr>
      <vt:lpstr>远期价值的确定</vt:lpstr>
      <vt:lpstr>第四节</vt:lpstr>
      <vt:lpstr>国债期货</vt:lpstr>
      <vt:lpstr>中国5年期国债期货</vt:lpstr>
      <vt:lpstr>中国10年期国债期货</vt:lpstr>
      <vt:lpstr>中国2年期国债期货</vt:lpstr>
      <vt:lpstr>国债期货的全价与净价</vt:lpstr>
      <vt:lpstr>例4.3 国债现货与国债期货的全价与净价-I </vt:lpstr>
      <vt:lpstr>例4.3 国债现货与国债期货的全价与净价-II </vt:lpstr>
      <vt:lpstr>例4.3 国债现货与国债期货的全价与净价-III </vt:lpstr>
      <vt:lpstr>可交割券</vt:lpstr>
      <vt:lpstr>中金所国债期货标准券</vt:lpstr>
      <vt:lpstr>中金所国债期货转换因子</vt:lpstr>
      <vt:lpstr>例4.4 转换因子的计算</vt:lpstr>
      <vt:lpstr>TF1906合约的可交割券与转换因子</vt:lpstr>
      <vt:lpstr>例4.5 国债期货的交割全价</vt:lpstr>
      <vt:lpstr>转换因子的不足</vt:lpstr>
      <vt:lpstr>期货空方的择券期权</vt:lpstr>
      <vt:lpstr>确定交割最合算券（CTD)：交割日</vt:lpstr>
      <vt:lpstr> 确定准CTD券：交割日之前</vt:lpstr>
      <vt:lpstr>IRR的计算</vt:lpstr>
      <vt:lpstr>例4.6：IRR与准CTD券</vt:lpstr>
      <vt:lpstr>IRR因何得名</vt:lpstr>
      <vt:lpstr>“准CTD券”的经验法则</vt:lpstr>
      <vt:lpstr>IRR公式与久期法则</vt:lpstr>
      <vt:lpstr>国债期货定价</vt:lpstr>
      <vt:lpstr>国债期货定价四步</vt:lpstr>
      <vt:lpstr>例4.7 国债期货的定价-I</vt:lpstr>
      <vt:lpstr>例4.7 国债期货的定价-II</vt:lpstr>
      <vt:lpstr>隐含期权的影响</vt:lpstr>
      <vt:lpstr>第五节</vt:lpstr>
      <vt:lpstr>利率远期与利率期货的应用</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Silverlight Briefing - MIX07</dc:title>
  <dc:subject>Silverlight</dc:subject>
  <dc:creator/>
  <dc:description>COPYRIGHT, Microsoft 2007.  All rights reserved.  No permission is granted to reproduce or re-use materials from this document in other documents.  All rights reserved.
3rd party company names and logos are used with permission and are subject to their own copyrights and trademarks.</dc:description>
  <cp:lastModifiedBy/>
  <cp:revision>9</cp:revision>
  <dcterms:created xsi:type="dcterms:W3CDTF">2007-08-03T18:56:26Z</dcterms:created>
  <dcterms:modified xsi:type="dcterms:W3CDTF">2021-07-21T14:06:10Z</dcterms:modified>
</cp:coreProperties>
</file>